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27"/>
  </p:notesMasterIdLst>
  <p:sldIdLst>
    <p:sldId id="256" r:id="rId5"/>
    <p:sldId id="258" r:id="rId6"/>
    <p:sldId id="281" r:id="rId7"/>
    <p:sldId id="287" r:id="rId8"/>
    <p:sldId id="262" r:id="rId9"/>
    <p:sldId id="268" r:id="rId10"/>
    <p:sldId id="282" r:id="rId11"/>
    <p:sldId id="265" r:id="rId12"/>
    <p:sldId id="284" r:id="rId13"/>
    <p:sldId id="271" r:id="rId14"/>
    <p:sldId id="272" r:id="rId15"/>
    <p:sldId id="270" r:id="rId16"/>
    <p:sldId id="283" r:id="rId17"/>
    <p:sldId id="273" r:id="rId18"/>
    <p:sldId id="292" r:id="rId19"/>
    <p:sldId id="288" r:id="rId20"/>
    <p:sldId id="291" r:id="rId21"/>
    <p:sldId id="286" r:id="rId22"/>
    <p:sldId id="276" r:id="rId23"/>
    <p:sldId id="290" r:id="rId24"/>
    <p:sldId id="278" r:id="rId25"/>
    <p:sldId id="279" r:id="rId26"/>
  </p:sldIdLst>
  <p:sldSz cx="12192000" cy="6858000"/>
  <p:notesSz cx="9601200" cy="7315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340"/>
    <a:srgbClr val="BDE851"/>
    <a:srgbClr val="99BB3F"/>
    <a:srgbClr val="FFFFFF"/>
    <a:srgbClr val="BFBFBF"/>
    <a:srgbClr val="B6B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1076"/>
    <p:restoredTop sz="60606" autoAdjust="0"/>
  </p:normalViewPr>
  <p:slideViewPr>
    <p:cSldViewPr snapToGrid="0">
      <p:cViewPr varScale="1">
        <p:scale>
          <a:sx n="48" d="100"/>
          <a:sy n="48" d="100"/>
        </p:scale>
        <p:origin x="23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onH\Desktop\School\PopulationEstimat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New Castle County Population Growth (1790</a:t>
            </a:r>
            <a:r>
              <a:rPr lang="en-US" sz="1800" b="1" baseline="0"/>
              <a:t> - 2017)</a:t>
            </a:r>
            <a:endParaRPr lang="en-US" sz="1800" b="1"/>
          </a:p>
        </c:rich>
      </c:tx>
      <c:layout>
        <c:manualLayout>
          <c:xMode val="edge"/>
          <c:yMode val="edge"/>
          <c:x val="0.15651286353013841"/>
          <c:y val="1.96616732504151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</c:v>
                </c:pt>
              </c:strCache>
            </c:strRef>
          </c:tx>
          <c:spPr>
            <a:ln w="111125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0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8701137433632574E-2"/>
                  <c:y val="-2.3212500385243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2D-1B40-AE49-2C0B94783AE3}"/>
                </c:ext>
              </c:extLst>
            </c:dLbl>
            <c:dLbl>
              <c:idx val="21"/>
              <c:layout>
                <c:manualLayout>
                  <c:x val="-0.10472445060561029"/>
                  <c:y val="3.13126020895614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2D-1B40-AE49-2C0B94783AE3}"/>
                </c:ext>
              </c:extLst>
            </c:dLbl>
            <c:dLbl>
              <c:idx val="28"/>
              <c:layout>
                <c:manualLayout>
                  <c:x val="-1.7171564754107156E-3"/>
                  <c:y val="-5.61762092869005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2D-1B40-AE49-2C0B94783A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60325" cap="flat">
                <a:solidFill>
                  <a:srgbClr val="FF0000"/>
                </a:solidFill>
                <a:prstDash val="sysDot"/>
              </a:ln>
              <a:effectLst>
                <a:softEdge rad="0"/>
              </a:effectLst>
            </c:spPr>
            <c:trendlineType val="exp"/>
            <c:forward val="10"/>
            <c:dispRSqr val="0"/>
            <c:dispEq val="0"/>
          </c:trendline>
          <c:xVal>
            <c:numRef>
              <c:f>Sheet1!$A$2:$A$30</c:f>
              <c:numCache>
                <c:formatCode>General</c:formatCode>
                <c:ptCount val="29"/>
                <c:pt idx="0">
                  <c:v>1790</c:v>
                </c:pt>
                <c:pt idx="1">
                  <c:v>1800</c:v>
                </c:pt>
                <c:pt idx="2">
                  <c:v>1810</c:v>
                </c:pt>
                <c:pt idx="3">
                  <c:v>1820</c:v>
                </c:pt>
                <c:pt idx="4">
                  <c:v>1830</c:v>
                </c:pt>
                <c:pt idx="5">
                  <c:v>1840</c:v>
                </c:pt>
                <c:pt idx="6">
                  <c:v>1850</c:v>
                </c:pt>
                <c:pt idx="7">
                  <c:v>1860</c:v>
                </c:pt>
                <c:pt idx="8">
                  <c:v>1870</c:v>
                </c:pt>
                <c:pt idx="9">
                  <c:v>1880</c:v>
                </c:pt>
                <c:pt idx="10">
                  <c:v>1890</c:v>
                </c:pt>
                <c:pt idx="11">
                  <c:v>1900</c:v>
                </c:pt>
                <c:pt idx="12">
                  <c:v>1910</c:v>
                </c:pt>
                <c:pt idx="13">
                  <c:v>1920</c:v>
                </c:pt>
                <c:pt idx="14">
                  <c:v>1930</c:v>
                </c:pt>
                <c:pt idx="15">
                  <c:v>1940</c:v>
                </c:pt>
                <c:pt idx="16">
                  <c:v>1950</c:v>
                </c:pt>
                <c:pt idx="17">
                  <c:v>1960</c:v>
                </c:pt>
                <c:pt idx="18">
                  <c:v>1970</c:v>
                </c:pt>
                <c:pt idx="19">
                  <c:v>1980</c:v>
                </c:pt>
                <c:pt idx="20">
                  <c:v>1990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</c:numCache>
            </c:numRef>
          </c:xVal>
          <c:yVal>
            <c:numRef>
              <c:f>Sheet1!$B$2:$B$30</c:f>
              <c:numCache>
                <c:formatCode>#,##0</c:formatCode>
                <c:ptCount val="29"/>
                <c:pt idx="0">
                  <c:v>19688</c:v>
                </c:pt>
                <c:pt idx="1">
                  <c:v>25361</c:v>
                </c:pt>
                <c:pt idx="2">
                  <c:v>24429</c:v>
                </c:pt>
                <c:pt idx="3">
                  <c:v>27899</c:v>
                </c:pt>
                <c:pt idx="4">
                  <c:v>29720</c:v>
                </c:pt>
                <c:pt idx="5">
                  <c:v>33120</c:v>
                </c:pt>
                <c:pt idx="6">
                  <c:v>42780</c:v>
                </c:pt>
                <c:pt idx="7">
                  <c:v>54797</c:v>
                </c:pt>
                <c:pt idx="8">
                  <c:v>63515</c:v>
                </c:pt>
                <c:pt idx="9">
                  <c:v>77716</c:v>
                </c:pt>
                <c:pt idx="10">
                  <c:v>97182</c:v>
                </c:pt>
                <c:pt idx="11">
                  <c:v>109697</c:v>
                </c:pt>
                <c:pt idx="12">
                  <c:v>123188</c:v>
                </c:pt>
                <c:pt idx="13">
                  <c:v>148239</c:v>
                </c:pt>
                <c:pt idx="14">
                  <c:v>161032</c:v>
                </c:pt>
                <c:pt idx="15">
                  <c:v>179562</c:v>
                </c:pt>
                <c:pt idx="16">
                  <c:v>218879</c:v>
                </c:pt>
                <c:pt idx="17">
                  <c:v>307446</c:v>
                </c:pt>
                <c:pt idx="18">
                  <c:v>385856</c:v>
                </c:pt>
                <c:pt idx="19">
                  <c:v>398115</c:v>
                </c:pt>
                <c:pt idx="20">
                  <c:v>441946</c:v>
                </c:pt>
                <c:pt idx="21">
                  <c:v>538831</c:v>
                </c:pt>
                <c:pt idx="22">
                  <c:v>542282</c:v>
                </c:pt>
                <c:pt idx="23">
                  <c:v>546120</c:v>
                </c:pt>
                <c:pt idx="24">
                  <c:v>549486</c:v>
                </c:pt>
                <c:pt idx="25">
                  <c:v>552465</c:v>
                </c:pt>
                <c:pt idx="26">
                  <c:v>555587</c:v>
                </c:pt>
                <c:pt idx="27">
                  <c:v>557851</c:v>
                </c:pt>
                <c:pt idx="28">
                  <c:v>559793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12D-1B40-AE49-2C0B94783A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7130736"/>
        <c:axId val="582982320"/>
      </c:scatterChart>
      <c:valAx>
        <c:axId val="627130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2982320"/>
        <c:crosses val="autoZero"/>
        <c:crossBetween val="midCat"/>
      </c:valAx>
      <c:valAx>
        <c:axId val="582982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7130736"/>
        <c:crosses val="autoZero"/>
        <c:crossBetween val="midCat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5384" tIns="195384" rIns="195384" bIns="195384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99" name="Google Shape;1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06" name="Google Shape;20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90b35dc6a_0_20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89" name="Google Shape;189;g590b35dc6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90b35dc6a_0_20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0" indent="0" defTabSz="1954164">
              <a:buNone/>
              <a:defRPr/>
            </a:pPr>
            <a:endParaRPr lang="en-US" sz="2400" dirty="0"/>
          </a:p>
        </p:txBody>
      </p:sp>
      <p:sp>
        <p:nvSpPr>
          <p:cNvPr id="189" name="Google Shape;189;g590b35dc6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7149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0" indent="0" defTabSz="1954164">
              <a:buNone/>
              <a:defRPr/>
            </a:pPr>
            <a:endParaRPr lang="en-US" sz="2400" dirty="0"/>
          </a:p>
        </p:txBody>
      </p:sp>
      <p:sp>
        <p:nvSpPr>
          <p:cNvPr id="213" name="Google Shape;2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0" indent="0" defTabSz="1954164">
              <a:buNone/>
              <a:defRPr/>
            </a:pPr>
            <a:endParaRPr lang="en-US" sz="2400" dirty="0"/>
          </a:p>
        </p:txBody>
      </p:sp>
      <p:sp>
        <p:nvSpPr>
          <p:cNvPr id="213" name="Google Shape;2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069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90b35dc6a_0_20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89" name="Google Shape;189;g590b35dc6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2646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13" name="Google Shape;2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1355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339265" indent="0">
              <a:buNone/>
            </a:pPr>
            <a:endParaRPr lang="en-US" sz="2400" dirty="0"/>
          </a:p>
        </p:txBody>
      </p:sp>
      <p:sp>
        <p:nvSpPr>
          <p:cNvPr id="213" name="Google Shape;2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9619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0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34" name="Google Shape;23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339265" indent="0">
              <a:buNone/>
            </a:pPr>
            <a:endParaRPr lang="en-US" sz="2400" dirty="0"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90b35dc6a_0_20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89" name="Google Shape;189;g590b35dc6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321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52" name="Google Shape;2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3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59" name="Google Shape;25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339265" indent="0">
              <a:buNone/>
            </a:pPr>
            <a:endParaRPr lang="en-US" sz="2400" dirty="0"/>
          </a:p>
        </p:txBody>
      </p:sp>
      <p:sp>
        <p:nvSpPr>
          <p:cNvPr id="120" name="Google Shape;12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5654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339265" indent="0">
              <a:buNone/>
            </a:pPr>
            <a:endParaRPr lang="en-US" sz="2400" dirty="0"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2072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339265" indent="0">
              <a:buNone/>
            </a:pPr>
            <a:endParaRPr lang="en-US" sz="2400" dirty="0"/>
          </a:p>
        </p:txBody>
      </p:sp>
      <p:sp>
        <p:nvSpPr>
          <p:cNvPr id="127" name="Google Shape;1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339265" indent="0">
              <a:buNone/>
            </a:pPr>
            <a:endParaRPr lang="en-US" sz="2400" dirty="0"/>
          </a:p>
        </p:txBody>
      </p:sp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339265" indent="0">
              <a:buNone/>
            </a:pPr>
            <a:endParaRPr lang="en-US" sz="2400" dirty="0"/>
          </a:p>
        </p:txBody>
      </p:sp>
      <p:sp>
        <p:nvSpPr>
          <p:cNvPr id="127" name="Google Shape;1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3648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:notes"/>
          <p:cNvSpPr txBox="1">
            <a:spLocks noGrp="1"/>
          </p:cNvSpPr>
          <p:nvPr>
            <p:ph type="body" idx="1"/>
          </p:nvPr>
        </p:nvSpPr>
        <p:spPr>
          <a:xfrm>
            <a:off x="960120" y="30051632"/>
            <a:ext cx="7680960" cy="28469968"/>
          </a:xfrm>
          <a:prstGeom prst="rect">
            <a:avLst/>
          </a:prstGeom>
        </p:spPr>
        <p:txBody>
          <a:bodyPr spcFirstLastPara="1" wrap="square" lIns="195384" tIns="195384" rIns="195384" bIns="19538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06" name="Google Shape;20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6287750" y="4745038"/>
            <a:ext cx="42176700" cy="23725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150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Q25P8gB4d4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is.smumn.edu/GradProjects/WilletK.pdf" TargetMode="External"/><Relationship Id="rId4" Type="http://schemas.openxmlformats.org/officeDocument/2006/relationships/hyperlink" Target="http://proceedings.esri.com/library/userconf/proc05/papers/pap1622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462058" y="450221"/>
            <a:ext cx="11272742" cy="3918123"/>
          </a:xfrm>
          <a:prstGeom prst="rect">
            <a:avLst/>
          </a:prstGeom>
          <a:solidFill>
            <a:srgbClr val="404040">
              <a:alpha val="9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1100669" y="1111086"/>
            <a:ext cx="10011831" cy="262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</a:pPr>
            <a:r>
              <a:rPr lang="en-US" sz="5400" b="1" dirty="0">
                <a:solidFill>
                  <a:srgbClr val="FFFFFF"/>
                </a:solidFill>
              </a:rPr>
              <a:t>Guiding Land Preservation Through Value Based Proximity Analysis</a:t>
            </a:r>
            <a:endParaRPr sz="5400" b="1" dirty="0">
              <a:solidFill>
                <a:srgbClr val="FFFFFF"/>
              </a:solidFill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457200" y="4521269"/>
            <a:ext cx="6699246" cy="1877811"/>
          </a:xfrm>
          <a:prstGeom prst="rect">
            <a:avLst/>
          </a:prstGeom>
          <a:solidFill>
            <a:srgbClr val="A5A5A5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1079500" y="4843000"/>
            <a:ext cx="5670900" cy="12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1B1B"/>
              </a:buClr>
              <a:buSzPts val="2400"/>
              <a:buNone/>
            </a:pPr>
            <a:r>
              <a:rPr lang="en-US" sz="2800" b="1" dirty="0">
                <a:solidFill>
                  <a:srgbClr val="1B1B1B"/>
                </a:solidFill>
              </a:rPr>
              <a:t>Ron L. Holmes, GISP</a:t>
            </a:r>
            <a:endParaRPr sz="2800" b="1" dirty="0">
              <a:solidFill>
                <a:srgbClr val="1B1B1B"/>
              </a:solidFill>
            </a:endParaRPr>
          </a:p>
          <a:p>
            <a:pPr marL="0" indent="0" algn="l">
              <a:spcBef>
                <a:spcPts val="0"/>
              </a:spcBef>
              <a:buClr>
                <a:srgbClr val="000000"/>
              </a:buClr>
            </a:pPr>
            <a:endParaRPr lang="en-US" dirty="0">
              <a:solidFill>
                <a:srgbClr val="1B1B1B"/>
              </a:solidFill>
            </a:endParaRPr>
          </a:p>
          <a:p>
            <a:pPr marL="0" indent="0" algn="l">
              <a:spcBef>
                <a:spcPts val="0"/>
              </a:spcBef>
            </a:pPr>
            <a:r>
              <a:rPr lang="en-US" dirty="0">
                <a:solidFill>
                  <a:srgbClr val="1B1B1B"/>
                </a:solidFill>
              </a:rPr>
              <a:t>MGIS Graduate Student – Penn State Univ.</a:t>
            </a:r>
          </a:p>
          <a:p>
            <a:pPr marL="0" indent="0" algn="l">
              <a:spcBef>
                <a:spcPts val="0"/>
              </a:spcBef>
            </a:pPr>
            <a:r>
              <a:rPr lang="en-US" dirty="0">
                <a:solidFill>
                  <a:srgbClr val="1B1B1B"/>
                </a:solidFill>
              </a:rPr>
              <a:t>GIS Coordinator - County of New Castle DE</a:t>
            </a:r>
            <a:endParaRPr dirty="0">
              <a:solidFill>
                <a:srgbClr val="1B1B1B"/>
              </a:solidFill>
            </a:endParaRPr>
          </a:p>
        </p:txBody>
      </p:sp>
      <p:pic>
        <p:nvPicPr>
          <p:cNvPr id="88" name="Google Shape;88;p13" descr="A close up of a logo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3409" y="5092686"/>
            <a:ext cx="2414333" cy="76811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9619345" y="4521270"/>
            <a:ext cx="2115455" cy="1890204"/>
          </a:xfrm>
          <a:prstGeom prst="rect">
            <a:avLst/>
          </a:prstGeom>
          <a:solidFill>
            <a:srgbClr val="485D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336DA-3887-4F37-BDCB-DC8C382D4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749" y="4794366"/>
            <a:ext cx="1610645" cy="13314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body" idx="1"/>
          </p:nvPr>
        </p:nvSpPr>
        <p:spPr>
          <a:xfrm>
            <a:off x="820584" y="1825625"/>
            <a:ext cx="1053321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indent="0">
              <a:spcBef>
                <a:spcPts val="0"/>
              </a:spcBef>
              <a:buSzPct val="64000"/>
              <a:buNone/>
            </a:pPr>
            <a:r>
              <a:rPr lang="en-US" dirty="0">
                <a:solidFill>
                  <a:srgbClr val="042340"/>
                </a:solidFill>
              </a:rPr>
              <a:t>New Castle County Datasets:</a:t>
            </a:r>
            <a:endParaRPr lang="en-US" dirty="0"/>
          </a:p>
          <a:p>
            <a:pPr marL="635000" indent="-457200">
              <a:spcBef>
                <a:spcPts val="0"/>
              </a:spcBef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Parcel Features</a:t>
            </a:r>
          </a:p>
          <a:p>
            <a:pPr marL="1092200" lvl="1" indent="-457200">
              <a:spcBef>
                <a:spcPts val="0"/>
              </a:spcBef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ownership, parcel id, &amp; property class</a:t>
            </a:r>
          </a:p>
          <a:p>
            <a:pPr marL="1092200" lvl="1" indent="-457200">
              <a:spcBef>
                <a:spcPts val="0"/>
              </a:spcBef>
              <a:buSzPct val="64000"/>
              <a:buFont typeface="Arial" panose="020B0604020202020204" pitchFamily="34" charset="0"/>
              <a:buChar char="•"/>
            </a:pPr>
            <a:endParaRPr lang="en-US" dirty="0">
              <a:solidFill>
                <a:srgbClr val="042340"/>
              </a:solidFill>
            </a:endParaRPr>
          </a:p>
          <a:p>
            <a:pPr marL="635000" indent="-457200">
              <a:spcBef>
                <a:spcPts val="0"/>
              </a:spcBef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Sewer customers</a:t>
            </a:r>
          </a:p>
          <a:p>
            <a:pPr marL="1092200" lvl="1" indent="-457200">
              <a:spcBef>
                <a:spcPts val="0"/>
              </a:spcBef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database with parcel id &amp; address</a:t>
            </a:r>
          </a:p>
          <a:p>
            <a:pPr marL="635000" indent="-457200">
              <a:spcBef>
                <a:spcPts val="0"/>
              </a:spcBef>
              <a:buSzPct val="64000"/>
              <a:buFont typeface="Arial" panose="020B0604020202020204" pitchFamily="34" charset="0"/>
              <a:buChar char="•"/>
            </a:pPr>
            <a:endParaRPr lang="en-US" dirty="0">
              <a:solidFill>
                <a:srgbClr val="042340"/>
              </a:solidFill>
            </a:endParaRPr>
          </a:p>
          <a:p>
            <a:pPr marL="635000" indent="-457200">
              <a:spcBef>
                <a:spcPts val="0"/>
              </a:spcBef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Agricultural Land</a:t>
            </a:r>
          </a:p>
          <a:p>
            <a:pPr marL="1092200" lvl="1" indent="-457200">
              <a:spcBef>
                <a:spcPts val="0"/>
              </a:spcBef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assessment records by parcel id</a:t>
            </a:r>
            <a:endParaRPr lang="en-US" dirty="0"/>
          </a:p>
          <a:p>
            <a:pPr marL="635000" indent="-457200">
              <a:spcBef>
                <a:spcPts val="0"/>
              </a:spcBef>
              <a:buSzPct val="64000"/>
              <a:buFont typeface="Arial" panose="020B0604020202020204" pitchFamily="34" charset="0"/>
              <a:buChar char="•"/>
            </a:pPr>
            <a:endParaRPr lang="en-US" dirty="0">
              <a:solidFill>
                <a:srgbClr val="042340"/>
              </a:solidFill>
            </a:endParaRPr>
          </a:p>
          <a:p>
            <a:pPr marL="635000" indent="-457200">
              <a:spcBef>
                <a:spcPts val="0"/>
              </a:spcBef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Parks &amp; Open Space</a:t>
            </a:r>
          </a:p>
          <a:p>
            <a:pPr marL="1092200" lvl="1" indent="-457200">
              <a:spcBef>
                <a:spcPts val="0"/>
              </a:spcBef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name, acreage, &amp; status</a:t>
            </a:r>
            <a:endParaRPr lang="en-US" dirty="0"/>
          </a:p>
          <a:p>
            <a:pPr marL="635000" indent="-457200">
              <a:spcBef>
                <a:spcPts val="0"/>
              </a:spcBef>
              <a:buSzPts val="2800"/>
            </a:pPr>
            <a:endParaRPr lang="en-US" dirty="0">
              <a:solidFill>
                <a:srgbClr val="042340"/>
              </a:solidFill>
            </a:endParaRPr>
          </a:p>
          <a:p>
            <a:pPr marL="228600" indent="-50800">
              <a:spcBef>
                <a:spcPts val="0"/>
              </a:spcBef>
              <a:buSzPts val="2800"/>
              <a:buNone/>
            </a:pPr>
            <a:endParaRPr lang="en-US" dirty="0">
              <a:solidFill>
                <a:srgbClr val="042340"/>
              </a:solidFill>
            </a:endParaRPr>
          </a:p>
        </p:txBody>
      </p:sp>
      <p:sp>
        <p:nvSpPr>
          <p:cNvPr id="203" name="Google Shape;203;p28"/>
          <p:cNvSpPr txBox="1"/>
          <p:nvPr/>
        </p:nvSpPr>
        <p:spPr>
          <a:xfrm>
            <a:off x="838200" y="379269"/>
            <a:ext cx="10515600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5400" b="1" dirty="0">
                <a:latin typeface="Calibri"/>
                <a:ea typeface="Calibri"/>
                <a:cs typeface="Calibri"/>
                <a:sym typeface="Calibri"/>
              </a:rPr>
              <a:t>Dataset attributes</a:t>
            </a:r>
            <a:endParaRPr sz="54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0F488-B9A2-0C41-A5EC-9CDF28776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4258" y="306322"/>
            <a:ext cx="3684379" cy="6245356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FE43418-C50E-407C-B93B-D7951231C2CF}"/>
              </a:ext>
            </a:extLst>
          </p:cNvPr>
          <p:cNvSpPr/>
          <p:nvPr/>
        </p:nvSpPr>
        <p:spPr>
          <a:xfrm>
            <a:off x="6288168" y="3484614"/>
            <a:ext cx="5065632" cy="971050"/>
          </a:xfrm>
          <a:custGeom>
            <a:avLst/>
            <a:gdLst>
              <a:gd name="connsiteX0" fmla="*/ 2642862 w 5065632"/>
              <a:gd name="connsiteY0" fmla="*/ 140676 h 971050"/>
              <a:gd name="connsiteX1" fmla="*/ 2642862 w 5065632"/>
              <a:gd name="connsiteY1" fmla="*/ 140676 h 971050"/>
              <a:gd name="connsiteX2" fmla="*/ 2689755 w 5065632"/>
              <a:gd name="connsiteY2" fmla="*/ 187569 h 971050"/>
              <a:gd name="connsiteX3" fmla="*/ 2791355 w 5065632"/>
              <a:gd name="connsiteY3" fmla="*/ 187569 h 971050"/>
              <a:gd name="connsiteX4" fmla="*/ 2822616 w 5065632"/>
              <a:gd name="connsiteY4" fmla="*/ 179753 h 971050"/>
              <a:gd name="connsiteX5" fmla="*/ 2846062 w 5065632"/>
              <a:gd name="connsiteY5" fmla="*/ 171938 h 971050"/>
              <a:gd name="connsiteX6" fmla="*/ 2947662 w 5065632"/>
              <a:gd name="connsiteY6" fmla="*/ 179753 h 971050"/>
              <a:gd name="connsiteX7" fmla="*/ 3166493 w 5065632"/>
              <a:gd name="connsiteY7" fmla="*/ 179753 h 971050"/>
              <a:gd name="connsiteX8" fmla="*/ 3213386 w 5065632"/>
              <a:gd name="connsiteY8" fmla="*/ 164123 h 971050"/>
              <a:gd name="connsiteX9" fmla="*/ 3307170 w 5065632"/>
              <a:gd name="connsiteY9" fmla="*/ 148492 h 971050"/>
              <a:gd name="connsiteX10" fmla="*/ 3369693 w 5065632"/>
              <a:gd name="connsiteY10" fmla="*/ 125046 h 971050"/>
              <a:gd name="connsiteX11" fmla="*/ 3416586 w 5065632"/>
              <a:gd name="connsiteY11" fmla="*/ 109415 h 971050"/>
              <a:gd name="connsiteX12" fmla="*/ 3432216 w 5065632"/>
              <a:gd name="connsiteY12" fmla="*/ 132861 h 971050"/>
              <a:gd name="connsiteX13" fmla="*/ 3447847 w 5065632"/>
              <a:gd name="connsiteY13" fmla="*/ 164123 h 971050"/>
              <a:gd name="connsiteX14" fmla="*/ 3471293 w 5065632"/>
              <a:gd name="connsiteY14" fmla="*/ 148492 h 971050"/>
              <a:gd name="connsiteX15" fmla="*/ 3565078 w 5065632"/>
              <a:gd name="connsiteY15" fmla="*/ 132861 h 971050"/>
              <a:gd name="connsiteX16" fmla="*/ 3611970 w 5065632"/>
              <a:gd name="connsiteY16" fmla="*/ 125046 h 971050"/>
              <a:gd name="connsiteX17" fmla="*/ 3658862 w 5065632"/>
              <a:gd name="connsiteY17" fmla="*/ 101600 h 971050"/>
              <a:gd name="connsiteX18" fmla="*/ 3690124 w 5065632"/>
              <a:gd name="connsiteY18" fmla="*/ 62523 h 971050"/>
              <a:gd name="connsiteX19" fmla="*/ 3737016 w 5065632"/>
              <a:gd name="connsiteY19" fmla="*/ 54707 h 971050"/>
              <a:gd name="connsiteX20" fmla="*/ 3791724 w 5065632"/>
              <a:gd name="connsiteY20" fmla="*/ 62523 h 971050"/>
              <a:gd name="connsiteX21" fmla="*/ 3799539 w 5065632"/>
              <a:gd name="connsiteY21" fmla="*/ 85969 h 971050"/>
              <a:gd name="connsiteX22" fmla="*/ 3807355 w 5065632"/>
              <a:gd name="connsiteY22" fmla="*/ 164123 h 971050"/>
              <a:gd name="connsiteX23" fmla="*/ 3838616 w 5065632"/>
              <a:gd name="connsiteY23" fmla="*/ 179753 h 971050"/>
              <a:gd name="connsiteX24" fmla="*/ 4010555 w 5065632"/>
              <a:gd name="connsiteY24" fmla="*/ 171938 h 971050"/>
              <a:gd name="connsiteX25" fmla="*/ 4018370 w 5065632"/>
              <a:gd name="connsiteY25" fmla="*/ 148492 h 971050"/>
              <a:gd name="connsiteX26" fmla="*/ 4010555 w 5065632"/>
              <a:gd name="connsiteY26" fmla="*/ 93784 h 971050"/>
              <a:gd name="connsiteX27" fmla="*/ 4026186 w 5065632"/>
              <a:gd name="connsiteY27" fmla="*/ 23446 h 971050"/>
              <a:gd name="connsiteX28" fmla="*/ 4034001 w 5065632"/>
              <a:gd name="connsiteY28" fmla="*/ 0 h 971050"/>
              <a:gd name="connsiteX29" fmla="*/ 4096524 w 5065632"/>
              <a:gd name="connsiteY29" fmla="*/ 23446 h 971050"/>
              <a:gd name="connsiteX30" fmla="*/ 4143416 w 5065632"/>
              <a:gd name="connsiteY30" fmla="*/ 39076 h 971050"/>
              <a:gd name="connsiteX31" fmla="*/ 4166862 w 5065632"/>
              <a:gd name="connsiteY31" fmla="*/ 54707 h 971050"/>
              <a:gd name="connsiteX32" fmla="*/ 4190309 w 5065632"/>
              <a:gd name="connsiteY32" fmla="*/ 62523 h 971050"/>
              <a:gd name="connsiteX33" fmla="*/ 4213755 w 5065632"/>
              <a:gd name="connsiteY33" fmla="*/ 85969 h 971050"/>
              <a:gd name="connsiteX34" fmla="*/ 4260647 w 5065632"/>
              <a:gd name="connsiteY34" fmla="*/ 117230 h 971050"/>
              <a:gd name="connsiteX35" fmla="*/ 4284093 w 5065632"/>
              <a:gd name="connsiteY35" fmla="*/ 132861 h 971050"/>
              <a:gd name="connsiteX36" fmla="*/ 4307539 w 5065632"/>
              <a:gd name="connsiteY36" fmla="*/ 148492 h 971050"/>
              <a:gd name="connsiteX37" fmla="*/ 4330986 w 5065632"/>
              <a:gd name="connsiteY37" fmla="*/ 171938 h 971050"/>
              <a:gd name="connsiteX38" fmla="*/ 4354432 w 5065632"/>
              <a:gd name="connsiteY38" fmla="*/ 218830 h 971050"/>
              <a:gd name="connsiteX39" fmla="*/ 4377878 w 5065632"/>
              <a:gd name="connsiteY39" fmla="*/ 226646 h 971050"/>
              <a:gd name="connsiteX40" fmla="*/ 4401324 w 5065632"/>
              <a:gd name="connsiteY40" fmla="*/ 242276 h 971050"/>
              <a:gd name="connsiteX41" fmla="*/ 4448216 w 5065632"/>
              <a:gd name="connsiteY41" fmla="*/ 273538 h 971050"/>
              <a:gd name="connsiteX42" fmla="*/ 4487293 w 5065632"/>
              <a:gd name="connsiteY42" fmla="*/ 312615 h 971050"/>
              <a:gd name="connsiteX43" fmla="*/ 4495109 w 5065632"/>
              <a:gd name="connsiteY43" fmla="*/ 336061 h 971050"/>
              <a:gd name="connsiteX44" fmla="*/ 4542001 w 5065632"/>
              <a:gd name="connsiteY44" fmla="*/ 367323 h 971050"/>
              <a:gd name="connsiteX45" fmla="*/ 4573262 w 5065632"/>
              <a:gd name="connsiteY45" fmla="*/ 414215 h 971050"/>
              <a:gd name="connsiteX46" fmla="*/ 4620155 w 5065632"/>
              <a:gd name="connsiteY46" fmla="*/ 445476 h 971050"/>
              <a:gd name="connsiteX47" fmla="*/ 4659232 w 5065632"/>
              <a:gd name="connsiteY47" fmla="*/ 476738 h 971050"/>
              <a:gd name="connsiteX48" fmla="*/ 4674862 w 5065632"/>
              <a:gd name="connsiteY48" fmla="*/ 500184 h 971050"/>
              <a:gd name="connsiteX49" fmla="*/ 4737386 w 5065632"/>
              <a:gd name="connsiteY49" fmla="*/ 523630 h 971050"/>
              <a:gd name="connsiteX50" fmla="*/ 4776462 w 5065632"/>
              <a:gd name="connsiteY50" fmla="*/ 562707 h 971050"/>
              <a:gd name="connsiteX51" fmla="*/ 4846801 w 5065632"/>
              <a:gd name="connsiteY51" fmla="*/ 593969 h 971050"/>
              <a:gd name="connsiteX52" fmla="*/ 4893693 w 5065632"/>
              <a:gd name="connsiteY52" fmla="*/ 617415 h 971050"/>
              <a:gd name="connsiteX53" fmla="*/ 4901509 w 5065632"/>
              <a:gd name="connsiteY53" fmla="*/ 640861 h 971050"/>
              <a:gd name="connsiteX54" fmla="*/ 4948401 w 5065632"/>
              <a:gd name="connsiteY54" fmla="*/ 679938 h 971050"/>
              <a:gd name="connsiteX55" fmla="*/ 4995293 w 5065632"/>
              <a:gd name="connsiteY55" fmla="*/ 695569 h 971050"/>
              <a:gd name="connsiteX56" fmla="*/ 5042186 w 5065632"/>
              <a:gd name="connsiteY56" fmla="*/ 719015 h 971050"/>
              <a:gd name="connsiteX57" fmla="*/ 5065632 w 5065632"/>
              <a:gd name="connsiteY57" fmla="*/ 804984 h 971050"/>
              <a:gd name="connsiteX58" fmla="*/ 4940586 w 5065632"/>
              <a:gd name="connsiteY58" fmla="*/ 820615 h 971050"/>
              <a:gd name="connsiteX59" fmla="*/ 4838986 w 5065632"/>
              <a:gd name="connsiteY59" fmla="*/ 836246 h 971050"/>
              <a:gd name="connsiteX60" fmla="*/ 3627601 w 5065632"/>
              <a:gd name="connsiteY60" fmla="*/ 828430 h 971050"/>
              <a:gd name="connsiteX61" fmla="*/ 3580709 w 5065632"/>
              <a:gd name="connsiteY61" fmla="*/ 820615 h 971050"/>
              <a:gd name="connsiteX62" fmla="*/ 3268093 w 5065632"/>
              <a:gd name="connsiteY62" fmla="*/ 828430 h 971050"/>
              <a:gd name="connsiteX63" fmla="*/ 3143047 w 5065632"/>
              <a:gd name="connsiteY63" fmla="*/ 836246 h 971050"/>
              <a:gd name="connsiteX64" fmla="*/ 3119601 w 5065632"/>
              <a:gd name="connsiteY64" fmla="*/ 844061 h 971050"/>
              <a:gd name="connsiteX65" fmla="*/ 3010186 w 5065632"/>
              <a:gd name="connsiteY65" fmla="*/ 851876 h 971050"/>
              <a:gd name="connsiteX66" fmla="*/ 2939847 w 5065632"/>
              <a:gd name="connsiteY66" fmla="*/ 859692 h 971050"/>
              <a:gd name="connsiteX67" fmla="*/ 2603786 w 5065632"/>
              <a:gd name="connsiteY67" fmla="*/ 867507 h 971050"/>
              <a:gd name="connsiteX68" fmla="*/ 2400586 w 5065632"/>
              <a:gd name="connsiteY68" fmla="*/ 875323 h 971050"/>
              <a:gd name="connsiteX69" fmla="*/ 2252093 w 5065632"/>
              <a:gd name="connsiteY69" fmla="*/ 883138 h 971050"/>
              <a:gd name="connsiteX70" fmla="*/ 2025447 w 5065632"/>
              <a:gd name="connsiteY70" fmla="*/ 898769 h 971050"/>
              <a:gd name="connsiteX71" fmla="*/ 1978555 w 5065632"/>
              <a:gd name="connsiteY71" fmla="*/ 906584 h 971050"/>
              <a:gd name="connsiteX72" fmla="*/ 1955109 w 5065632"/>
              <a:gd name="connsiteY72" fmla="*/ 914400 h 971050"/>
              <a:gd name="connsiteX73" fmla="*/ 1478370 w 5065632"/>
              <a:gd name="connsiteY73" fmla="*/ 922215 h 971050"/>
              <a:gd name="connsiteX74" fmla="*/ 1157939 w 5065632"/>
              <a:gd name="connsiteY74" fmla="*/ 930030 h 971050"/>
              <a:gd name="connsiteX75" fmla="*/ 1001632 w 5065632"/>
              <a:gd name="connsiteY75" fmla="*/ 945661 h 971050"/>
              <a:gd name="connsiteX76" fmla="*/ 743724 w 5065632"/>
              <a:gd name="connsiteY76" fmla="*/ 953476 h 971050"/>
              <a:gd name="connsiteX77" fmla="*/ 634309 w 5065632"/>
              <a:gd name="connsiteY77" fmla="*/ 961292 h 971050"/>
              <a:gd name="connsiteX78" fmla="*/ 126309 w 5065632"/>
              <a:gd name="connsiteY78" fmla="*/ 945661 h 971050"/>
              <a:gd name="connsiteX79" fmla="*/ 102862 w 5065632"/>
              <a:gd name="connsiteY79" fmla="*/ 930030 h 971050"/>
              <a:gd name="connsiteX80" fmla="*/ 55970 w 5065632"/>
              <a:gd name="connsiteY80" fmla="*/ 883138 h 971050"/>
              <a:gd name="connsiteX81" fmla="*/ 32524 w 5065632"/>
              <a:gd name="connsiteY81" fmla="*/ 875323 h 971050"/>
              <a:gd name="connsiteX82" fmla="*/ 9078 w 5065632"/>
              <a:gd name="connsiteY82" fmla="*/ 859692 h 971050"/>
              <a:gd name="connsiteX83" fmla="*/ 9078 w 5065632"/>
              <a:gd name="connsiteY83" fmla="*/ 789353 h 971050"/>
              <a:gd name="connsiteX84" fmla="*/ 118493 w 5065632"/>
              <a:gd name="connsiteY84" fmla="*/ 781538 h 971050"/>
              <a:gd name="connsiteX85" fmla="*/ 227909 w 5065632"/>
              <a:gd name="connsiteY85" fmla="*/ 758092 h 971050"/>
              <a:gd name="connsiteX86" fmla="*/ 274801 w 5065632"/>
              <a:gd name="connsiteY86" fmla="*/ 726830 h 971050"/>
              <a:gd name="connsiteX87" fmla="*/ 329509 w 5065632"/>
              <a:gd name="connsiteY87" fmla="*/ 711200 h 971050"/>
              <a:gd name="connsiteX88" fmla="*/ 376401 w 5065632"/>
              <a:gd name="connsiteY88" fmla="*/ 695569 h 971050"/>
              <a:gd name="connsiteX89" fmla="*/ 399847 w 5065632"/>
              <a:gd name="connsiteY89" fmla="*/ 687753 h 971050"/>
              <a:gd name="connsiteX90" fmla="*/ 446739 w 5065632"/>
              <a:gd name="connsiteY90" fmla="*/ 679938 h 971050"/>
              <a:gd name="connsiteX91" fmla="*/ 493632 w 5065632"/>
              <a:gd name="connsiteY91" fmla="*/ 664307 h 971050"/>
              <a:gd name="connsiteX92" fmla="*/ 571786 w 5065632"/>
              <a:gd name="connsiteY92" fmla="*/ 648676 h 971050"/>
              <a:gd name="connsiteX93" fmla="*/ 603047 w 5065632"/>
              <a:gd name="connsiteY93" fmla="*/ 640861 h 971050"/>
              <a:gd name="connsiteX94" fmla="*/ 704647 w 5065632"/>
              <a:gd name="connsiteY94" fmla="*/ 633046 h 971050"/>
              <a:gd name="connsiteX95" fmla="*/ 751539 w 5065632"/>
              <a:gd name="connsiteY95" fmla="*/ 617415 h 971050"/>
              <a:gd name="connsiteX96" fmla="*/ 798432 w 5065632"/>
              <a:gd name="connsiteY96" fmla="*/ 609600 h 971050"/>
              <a:gd name="connsiteX97" fmla="*/ 829693 w 5065632"/>
              <a:gd name="connsiteY97" fmla="*/ 601784 h 971050"/>
              <a:gd name="connsiteX98" fmla="*/ 884401 w 5065632"/>
              <a:gd name="connsiteY98" fmla="*/ 593969 h 971050"/>
              <a:gd name="connsiteX99" fmla="*/ 931293 w 5065632"/>
              <a:gd name="connsiteY99" fmla="*/ 586153 h 971050"/>
              <a:gd name="connsiteX100" fmla="*/ 993816 w 5065632"/>
              <a:gd name="connsiteY100" fmla="*/ 570523 h 971050"/>
              <a:gd name="connsiteX101" fmla="*/ 1032893 w 5065632"/>
              <a:gd name="connsiteY101" fmla="*/ 562707 h 971050"/>
              <a:gd name="connsiteX102" fmla="*/ 1056339 w 5065632"/>
              <a:gd name="connsiteY102" fmla="*/ 554892 h 971050"/>
              <a:gd name="connsiteX103" fmla="*/ 1087601 w 5065632"/>
              <a:gd name="connsiteY103" fmla="*/ 547076 h 971050"/>
              <a:gd name="connsiteX104" fmla="*/ 1134493 w 5065632"/>
              <a:gd name="connsiteY104" fmla="*/ 531446 h 971050"/>
              <a:gd name="connsiteX105" fmla="*/ 1197016 w 5065632"/>
              <a:gd name="connsiteY105" fmla="*/ 515815 h 971050"/>
              <a:gd name="connsiteX106" fmla="*/ 1228278 w 5065632"/>
              <a:gd name="connsiteY106" fmla="*/ 508000 h 971050"/>
              <a:gd name="connsiteX107" fmla="*/ 1275170 w 5065632"/>
              <a:gd name="connsiteY107" fmla="*/ 492369 h 971050"/>
              <a:gd name="connsiteX108" fmla="*/ 1345509 w 5065632"/>
              <a:gd name="connsiteY108" fmla="*/ 468923 h 971050"/>
              <a:gd name="connsiteX109" fmla="*/ 1392401 w 5065632"/>
              <a:gd name="connsiteY109" fmla="*/ 453292 h 971050"/>
              <a:gd name="connsiteX110" fmla="*/ 1447109 w 5065632"/>
              <a:gd name="connsiteY110" fmla="*/ 445476 h 971050"/>
              <a:gd name="connsiteX111" fmla="*/ 1478370 w 5065632"/>
              <a:gd name="connsiteY111" fmla="*/ 437661 h 971050"/>
              <a:gd name="connsiteX112" fmla="*/ 1540893 w 5065632"/>
              <a:gd name="connsiteY112" fmla="*/ 429846 h 971050"/>
              <a:gd name="connsiteX113" fmla="*/ 1611232 w 5065632"/>
              <a:gd name="connsiteY113" fmla="*/ 414215 h 971050"/>
              <a:gd name="connsiteX114" fmla="*/ 1634678 w 5065632"/>
              <a:gd name="connsiteY114" fmla="*/ 406400 h 971050"/>
              <a:gd name="connsiteX115" fmla="*/ 1728462 w 5065632"/>
              <a:gd name="connsiteY115" fmla="*/ 398584 h 971050"/>
              <a:gd name="connsiteX116" fmla="*/ 1806616 w 5065632"/>
              <a:gd name="connsiteY116" fmla="*/ 375138 h 971050"/>
              <a:gd name="connsiteX117" fmla="*/ 1830062 w 5065632"/>
              <a:gd name="connsiteY117" fmla="*/ 367323 h 971050"/>
              <a:gd name="connsiteX118" fmla="*/ 1900401 w 5065632"/>
              <a:gd name="connsiteY118" fmla="*/ 351692 h 971050"/>
              <a:gd name="connsiteX119" fmla="*/ 1970739 w 5065632"/>
              <a:gd name="connsiteY119" fmla="*/ 320430 h 971050"/>
              <a:gd name="connsiteX120" fmla="*/ 1994186 w 5065632"/>
              <a:gd name="connsiteY120" fmla="*/ 312615 h 971050"/>
              <a:gd name="connsiteX121" fmla="*/ 2064524 w 5065632"/>
              <a:gd name="connsiteY121" fmla="*/ 273538 h 971050"/>
              <a:gd name="connsiteX122" fmla="*/ 2087970 w 5065632"/>
              <a:gd name="connsiteY122" fmla="*/ 257907 h 971050"/>
              <a:gd name="connsiteX123" fmla="*/ 2134862 w 5065632"/>
              <a:gd name="connsiteY123" fmla="*/ 250092 h 971050"/>
              <a:gd name="connsiteX124" fmla="*/ 2173939 w 5065632"/>
              <a:gd name="connsiteY124" fmla="*/ 242276 h 971050"/>
              <a:gd name="connsiteX125" fmla="*/ 2322432 w 5065632"/>
              <a:gd name="connsiteY125" fmla="*/ 218830 h 971050"/>
              <a:gd name="connsiteX126" fmla="*/ 2369324 w 5065632"/>
              <a:gd name="connsiteY126" fmla="*/ 203200 h 971050"/>
              <a:gd name="connsiteX127" fmla="*/ 2424032 w 5065632"/>
              <a:gd name="connsiteY127" fmla="*/ 187569 h 971050"/>
              <a:gd name="connsiteX128" fmla="*/ 2517816 w 5065632"/>
              <a:gd name="connsiteY128" fmla="*/ 179753 h 971050"/>
              <a:gd name="connsiteX129" fmla="*/ 2642862 w 5065632"/>
              <a:gd name="connsiteY129" fmla="*/ 140676 h 97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5065632" h="971050">
                <a:moveTo>
                  <a:pt x="2642862" y="140676"/>
                </a:moveTo>
                <a:lnTo>
                  <a:pt x="2642862" y="140676"/>
                </a:lnTo>
                <a:cubicBezTo>
                  <a:pt x="2658493" y="156307"/>
                  <a:pt x="2671645" y="174892"/>
                  <a:pt x="2689755" y="187569"/>
                </a:cubicBezTo>
                <a:cubicBezTo>
                  <a:pt x="2713861" y="204443"/>
                  <a:pt x="2776321" y="189239"/>
                  <a:pt x="2791355" y="187569"/>
                </a:cubicBezTo>
                <a:cubicBezTo>
                  <a:pt x="2801775" y="184964"/>
                  <a:pt x="2812288" y="182704"/>
                  <a:pt x="2822616" y="179753"/>
                </a:cubicBezTo>
                <a:cubicBezTo>
                  <a:pt x="2830537" y="177490"/>
                  <a:pt x="2837824" y="171938"/>
                  <a:pt x="2846062" y="171938"/>
                </a:cubicBezTo>
                <a:cubicBezTo>
                  <a:pt x="2880029" y="171938"/>
                  <a:pt x="2913795" y="177148"/>
                  <a:pt x="2947662" y="179753"/>
                </a:cubicBezTo>
                <a:cubicBezTo>
                  <a:pt x="3033960" y="201329"/>
                  <a:pt x="3001238" y="196278"/>
                  <a:pt x="3166493" y="179753"/>
                </a:cubicBezTo>
                <a:cubicBezTo>
                  <a:pt x="3182888" y="178114"/>
                  <a:pt x="3197037" y="166167"/>
                  <a:pt x="3213386" y="164123"/>
                </a:cubicBezTo>
                <a:cubicBezTo>
                  <a:pt x="3286567" y="154975"/>
                  <a:pt x="3255533" y="161401"/>
                  <a:pt x="3307170" y="148492"/>
                </a:cubicBezTo>
                <a:cubicBezTo>
                  <a:pt x="3359582" y="122286"/>
                  <a:pt x="3316487" y="141008"/>
                  <a:pt x="3369693" y="125046"/>
                </a:cubicBezTo>
                <a:cubicBezTo>
                  <a:pt x="3385475" y="120312"/>
                  <a:pt x="3416586" y="109415"/>
                  <a:pt x="3416586" y="109415"/>
                </a:cubicBezTo>
                <a:cubicBezTo>
                  <a:pt x="3421796" y="117230"/>
                  <a:pt x="3430672" y="123596"/>
                  <a:pt x="3432216" y="132861"/>
                </a:cubicBezTo>
                <a:cubicBezTo>
                  <a:pt x="3438345" y="169639"/>
                  <a:pt x="3400036" y="148185"/>
                  <a:pt x="3447847" y="164123"/>
                </a:cubicBezTo>
                <a:cubicBezTo>
                  <a:pt x="3455662" y="158913"/>
                  <a:pt x="3462892" y="152693"/>
                  <a:pt x="3471293" y="148492"/>
                </a:cubicBezTo>
                <a:cubicBezTo>
                  <a:pt x="3497953" y="135161"/>
                  <a:pt x="3541433" y="136013"/>
                  <a:pt x="3565078" y="132861"/>
                </a:cubicBezTo>
                <a:cubicBezTo>
                  <a:pt x="3580785" y="130767"/>
                  <a:pt x="3596339" y="127651"/>
                  <a:pt x="3611970" y="125046"/>
                </a:cubicBezTo>
                <a:cubicBezTo>
                  <a:pt x="3627413" y="119898"/>
                  <a:pt x="3647845" y="115371"/>
                  <a:pt x="3658862" y="101600"/>
                </a:cubicBezTo>
                <a:cubicBezTo>
                  <a:pt x="3680576" y="74458"/>
                  <a:pt x="3647365" y="76776"/>
                  <a:pt x="3690124" y="62523"/>
                </a:cubicBezTo>
                <a:cubicBezTo>
                  <a:pt x="3705157" y="57512"/>
                  <a:pt x="3721385" y="57312"/>
                  <a:pt x="3737016" y="54707"/>
                </a:cubicBezTo>
                <a:cubicBezTo>
                  <a:pt x="3755252" y="57312"/>
                  <a:pt x="3775248" y="54285"/>
                  <a:pt x="3791724" y="62523"/>
                </a:cubicBezTo>
                <a:cubicBezTo>
                  <a:pt x="3799092" y="66207"/>
                  <a:pt x="3798286" y="77827"/>
                  <a:pt x="3799539" y="85969"/>
                </a:cubicBezTo>
                <a:cubicBezTo>
                  <a:pt x="3803520" y="111846"/>
                  <a:pt x="3797285" y="139956"/>
                  <a:pt x="3807355" y="164123"/>
                </a:cubicBezTo>
                <a:cubicBezTo>
                  <a:pt x="3811836" y="174877"/>
                  <a:pt x="3828196" y="174543"/>
                  <a:pt x="3838616" y="179753"/>
                </a:cubicBezTo>
                <a:cubicBezTo>
                  <a:pt x="3895929" y="177148"/>
                  <a:pt x="3954031" y="181768"/>
                  <a:pt x="4010555" y="171938"/>
                </a:cubicBezTo>
                <a:cubicBezTo>
                  <a:pt x="4018671" y="170527"/>
                  <a:pt x="4018370" y="156730"/>
                  <a:pt x="4018370" y="148492"/>
                </a:cubicBezTo>
                <a:cubicBezTo>
                  <a:pt x="4018370" y="130071"/>
                  <a:pt x="4013160" y="112020"/>
                  <a:pt x="4010555" y="93784"/>
                </a:cubicBezTo>
                <a:cubicBezTo>
                  <a:pt x="4015930" y="66909"/>
                  <a:pt x="4018824" y="49211"/>
                  <a:pt x="4026186" y="23446"/>
                </a:cubicBezTo>
                <a:cubicBezTo>
                  <a:pt x="4028449" y="15525"/>
                  <a:pt x="4031396" y="7815"/>
                  <a:pt x="4034001" y="0"/>
                </a:cubicBezTo>
                <a:cubicBezTo>
                  <a:pt x="4101685" y="16921"/>
                  <a:pt x="4028407" y="-3800"/>
                  <a:pt x="4096524" y="23446"/>
                </a:cubicBezTo>
                <a:cubicBezTo>
                  <a:pt x="4111822" y="29565"/>
                  <a:pt x="4143416" y="39076"/>
                  <a:pt x="4143416" y="39076"/>
                </a:cubicBezTo>
                <a:cubicBezTo>
                  <a:pt x="4151231" y="44286"/>
                  <a:pt x="4158461" y="50506"/>
                  <a:pt x="4166862" y="54707"/>
                </a:cubicBezTo>
                <a:cubicBezTo>
                  <a:pt x="4174231" y="58391"/>
                  <a:pt x="4183454" y="57953"/>
                  <a:pt x="4190309" y="62523"/>
                </a:cubicBezTo>
                <a:cubicBezTo>
                  <a:pt x="4199505" y="68654"/>
                  <a:pt x="4205031" y="79183"/>
                  <a:pt x="4213755" y="85969"/>
                </a:cubicBezTo>
                <a:cubicBezTo>
                  <a:pt x="4228584" y="97502"/>
                  <a:pt x="4245016" y="106810"/>
                  <a:pt x="4260647" y="117230"/>
                </a:cubicBezTo>
                <a:lnTo>
                  <a:pt x="4284093" y="132861"/>
                </a:lnTo>
                <a:cubicBezTo>
                  <a:pt x="4291908" y="138071"/>
                  <a:pt x="4300897" y="141850"/>
                  <a:pt x="4307539" y="148492"/>
                </a:cubicBezTo>
                <a:lnTo>
                  <a:pt x="4330986" y="171938"/>
                </a:lnTo>
                <a:cubicBezTo>
                  <a:pt x="4336135" y="187384"/>
                  <a:pt x="4340658" y="207811"/>
                  <a:pt x="4354432" y="218830"/>
                </a:cubicBezTo>
                <a:cubicBezTo>
                  <a:pt x="4360865" y="223976"/>
                  <a:pt x="4370510" y="222962"/>
                  <a:pt x="4377878" y="226646"/>
                </a:cubicBezTo>
                <a:cubicBezTo>
                  <a:pt x="4386279" y="230847"/>
                  <a:pt x="4394108" y="236263"/>
                  <a:pt x="4401324" y="242276"/>
                </a:cubicBezTo>
                <a:cubicBezTo>
                  <a:pt x="4440354" y="274801"/>
                  <a:pt x="4407011" y="259804"/>
                  <a:pt x="4448216" y="273538"/>
                </a:cubicBezTo>
                <a:cubicBezTo>
                  <a:pt x="4471662" y="289169"/>
                  <a:pt x="4474267" y="286564"/>
                  <a:pt x="4487293" y="312615"/>
                </a:cubicBezTo>
                <a:cubicBezTo>
                  <a:pt x="4490977" y="319983"/>
                  <a:pt x="4489284" y="330236"/>
                  <a:pt x="4495109" y="336061"/>
                </a:cubicBezTo>
                <a:cubicBezTo>
                  <a:pt x="4508393" y="349345"/>
                  <a:pt x="4542001" y="367323"/>
                  <a:pt x="4542001" y="367323"/>
                </a:cubicBezTo>
                <a:cubicBezTo>
                  <a:pt x="4552421" y="382954"/>
                  <a:pt x="4557631" y="403795"/>
                  <a:pt x="4573262" y="414215"/>
                </a:cubicBezTo>
                <a:lnTo>
                  <a:pt x="4620155" y="445476"/>
                </a:lnTo>
                <a:cubicBezTo>
                  <a:pt x="4664952" y="512673"/>
                  <a:pt x="4605303" y="433595"/>
                  <a:pt x="4659232" y="476738"/>
                </a:cubicBezTo>
                <a:cubicBezTo>
                  <a:pt x="4666566" y="482606"/>
                  <a:pt x="4667646" y="494171"/>
                  <a:pt x="4674862" y="500184"/>
                </a:cubicBezTo>
                <a:cubicBezTo>
                  <a:pt x="4692378" y="514781"/>
                  <a:pt x="4716352" y="518372"/>
                  <a:pt x="4737386" y="523630"/>
                </a:cubicBezTo>
                <a:cubicBezTo>
                  <a:pt x="4799913" y="565316"/>
                  <a:pt x="4724356" y="510601"/>
                  <a:pt x="4776462" y="562707"/>
                </a:cubicBezTo>
                <a:cubicBezTo>
                  <a:pt x="4808275" y="594520"/>
                  <a:pt x="4800371" y="563015"/>
                  <a:pt x="4846801" y="593969"/>
                </a:cubicBezTo>
                <a:cubicBezTo>
                  <a:pt x="4877101" y="614170"/>
                  <a:pt x="4861336" y="606630"/>
                  <a:pt x="4893693" y="617415"/>
                </a:cubicBezTo>
                <a:cubicBezTo>
                  <a:pt x="4896298" y="625230"/>
                  <a:pt x="4896939" y="634006"/>
                  <a:pt x="4901509" y="640861"/>
                </a:cubicBezTo>
                <a:cubicBezTo>
                  <a:pt x="4909258" y="652485"/>
                  <a:pt x="4934743" y="673868"/>
                  <a:pt x="4948401" y="679938"/>
                </a:cubicBezTo>
                <a:cubicBezTo>
                  <a:pt x="4963457" y="686630"/>
                  <a:pt x="4981584" y="686430"/>
                  <a:pt x="4995293" y="695569"/>
                </a:cubicBezTo>
                <a:cubicBezTo>
                  <a:pt x="5025594" y="715770"/>
                  <a:pt x="5009828" y="708230"/>
                  <a:pt x="5042186" y="719015"/>
                </a:cubicBezTo>
                <a:cubicBezTo>
                  <a:pt x="5059814" y="789530"/>
                  <a:pt x="5051022" y="761158"/>
                  <a:pt x="5065632" y="804984"/>
                </a:cubicBezTo>
                <a:cubicBezTo>
                  <a:pt x="5007914" y="824225"/>
                  <a:pt x="5058845" y="809353"/>
                  <a:pt x="4940586" y="820615"/>
                </a:cubicBezTo>
                <a:cubicBezTo>
                  <a:pt x="4886381" y="825777"/>
                  <a:pt x="4885060" y="827030"/>
                  <a:pt x="4838986" y="836246"/>
                </a:cubicBezTo>
                <a:lnTo>
                  <a:pt x="3627601" y="828430"/>
                </a:lnTo>
                <a:cubicBezTo>
                  <a:pt x="3611756" y="828233"/>
                  <a:pt x="3596555" y="820615"/>
                  <a:pt x="3580709" y="820615"/>
                </a:cubicBezTo>
                <a:cubicBezTo>
                  <a:pt x="3476471" y="820615"/>
                  <a:pt x="3372298" y="825825"/>
                  <a:pt x="3268093" y="828430"/>
                </a:cubicBezTo>
                <a:cubicBezTo>
                  <a:pt x="3226411" y="831035"/>
                  <a:pt x="3184581" y="831874"/>
                  <a:pt x="3143047" y="836246"/>
                </a:cubicBezTo>
                <a:cubicBezTo>
                  <a:pt x="3134854" y="837108"/>
                  <a:pt x="3127783" y="843098"/>
                  <a:pt x="3119601" y="844061"/>
                </a:cubicBezTo>
                <a:cubicBezTo>
                  <a:pt x="3083287" y="848333"/>
                  <a:pt x="3046613" y="848708"/>
                  <a:pt x="3010186" y="851876"/>
                </a:cubicBezTo>
                <a:cubicBezTo>
                  <a:pt x="2986684" y="853920"/>
                  <a:pt x="2963420" y="858785"/>
                  <a:pt x="2939847" y="859692"/>
                </a:cubicBezTo>
                <a:cubicBezTo>
                  <a:pt x="2827879" y="863999"/>
                  <a:pt x="2715790" y="864260"/>
                  <a:pt x="2603786" y="867507"/>
                </a:cubicBezTo>
                <a:lnTo>
                  <a:pt x="2400586" y="875323"/>
                </a:lnTo>
                <a:lnTo>
                  <a:pt x="2252093" y="883138"/>
                </a:lnTo>
                <a:lnTo>
                  <a:pt x="2025447" y="898769"/>
                </a:lnTo>
                <a:cubicBezTo>
                  <a:pt x="2009816" y="901374"/>
                  <a:pt x="1994024" y="903146"/>
                  <a:pt x="1978555" y="906584"/>
                </a:cubicBezTo>
                <a:cubicBezTo>
                  <a:pt x="1970513" y="908371"/>
                  <a:pt x="1963343" y="914143"/>
                  <a:pt x="1955109" y="914400"/>
                </a:cubicBezTo>
                <a:cubicBezTo>
                  <a:pt x="1796252" y="919364"/>
                  <a:pt x="1637274" y="919099"/>
                  <a:pt x="1478370" y="922215"/>
                </a:cubicBezTo>
                <a:lnTo>
                  <a:pt x="1157939" y="930030"/>
                </a:lnTo>
                <a:cubicBezTo>
                  <a:pt x="1101360" y="937103"/>
                  <a:pt x="1060978" y="943024"/>
                  <a:pt x="1001632" y="945661"/>
                </a:cubicBezTo>
                <a:cubicBezTo>
                  <a:pt x="915708" y="949480"/>
                  <a:pt x="829693" y="950871"/>
                  <a:pt x="743724" y="953476"/>
                </a:cubicBezTo>
                <a:cubicBezTo>
                  <a:pt x="707252" y="956081"/>
                  <a:pt x="670874" y="961292"/>
                  <a:pt x="634309" y="961292"/>
                </a:cubicBezTo>
                <a:cubicBezTo>
                  <a:pt x="178800" y="961292"/>
                  <a:pt x="309599" y="991482"/>
                  <a:pt x="126309" y="945661"/>
                </a:cubicBezTo>
                <a:cubicBezTo>
                  <a:pt x="118493" y="940451"/>
                  <a:pt x="109883" y="936270"/>
                  <a:pt x="102862" y="930030"/>
                </a:cubicBezTo>
                <a:cubicBezTo>
                  <a:pt x="86340" y="915344"/>
                  <a:pt x="76941" y="890128"/>
                  <a:pt x="55970" y="883138"/>
                </a:cubicBezTo>
                <a:lnTo>
                  <a:pt x="32524" y="875323"/>
                </a:lnTo>
                <a:cubicBezTo>
                  <a:pt x="24709" y="870113"/>
                  <a:pt x="14946" y="867027"/>
                  <a:pt x="9078" y="859692"/>
                </a:cubicBezTo>
                <a:cubicBezTo>
                  <a:pt x="-1459" y="846521"/>
                  <a:pt x="-4499" y="795689"/>
                  <a:pt x="9078" y="789353"/>
                </a:cubicBezTo>
                <a:cubicBezTo>
                  <a:pt x="42212" y="773890"/>
                  <a:pt x="82021" y="784143"/>
                  <a:pt x="118493" y="781538"/>
                </a:cubicBezTo>
                <a:cubicBezTo>
                  <a:pt x="207180" y="763800"/>
                  <a:pt x="170873" y="772350"/>
                  <a:pt x="227909" y="758092"/>
                </a:cubicBezTo>
                <a:cubicBezTo>
                  <a:pt x="243540" y="747671"/>
                  <a:pt x="256979" y="732770"/>
                  <a:pt x="274801" y="726830"/>
                </a:cubicBezTo>
                <a:cubicBezTo>
                  <a:pt x="353624" y="700557"/>
                  <a:pt x="231337" y="740651"/>
                  <a:pt x="329509" y="711200"/>
                </a:cubicBezTo>
                <a:cubicBezTo>
                  <a:pt x="345290" y="706466"/>
                  <a:pt x="360770" y="700779"/>
                  <a:pt x="376401" y="695569"/>
                </a:cubicBezTo>
                <a:cubicBezTo>
                  <a:pt x="384216" y="692964"/>
                  <a:pt x="391721" y="689107"/>
                  <a:pt x="399847" y="687753"/>
                </a:cubicBezTo>
                <a:cubicBezTo>
                  <a:pt x="415478" y="685148"/>
                  <a:pt x="431366" y="683781"/>
                  <a:pt x="446739" y="679938"/>
                </a:cubicBezTo>
                <a:cubicBezTo>
                  <a:pt x="462724" y="675942"/>
                  <a:pt x="477475" y="667538"/>
                  <a:pt x="493632" y="664307"/>
                </a:cubicBezTo>
                <a:cubicBezTo>
                  <a:pt x="519683" y="659097"/>
                  <a:pt x="546012" y="655119"/>
                  <a:pt x="571786" y="648676"/>
                </a:cubicBezTo>
                <a:cubicBezTo>
                  <a:pt x="582206" y="646071"/>
                  <a:pt x="592380" y="642116"/>
                  <a:pt x="603047" y="640861"/>
                </a:cubicBezTo>
                <a:cubicBezTo>
                  <a:pt x="636781" y="636892"/>
                  <a:pt x="670780" y="635651"/>
                  <a:pt x="704647" y="633046"/>
                </a:cubicBezTo>
                <a:cubicBezTo>
                  <a:pt x="720278" y="627836"/>
                  <a:pt x="735287" y="620124"/>
                  <a:pt x="751539" y="617415"/>
                </a:cubicBezTo>
                <a:cubicBezTo>
                  <a:pt x="767170" y="614810"/>
                  <a:pt x="782893" y="612708"/>
                  <a:pt x="798432" y="609600"/>
                </a:cubicBezTo>
                <a:cubicBezTo>
                  <a:pt x="808965" y="607493"/>
                  <a:pt x="819125" y="603705"/>
                  <a:pt x="829693" y="601784"/>
                </a:cubicBezTo>
                <a:cubicBezTo>
                  <a:pt x="847817" y="598489"/>
                  <a:pt x="866194" y="596770"/>
                  <a:pt x="884401" y="593969"/>
                </a:cubicBezTo>
                <a:cubicBezTo>
                  <a:pt x="900063" y="591559"/>
                  <a:pt x="915702" y="588988"/>
                  <a:pt x="931293" y="586153"/>
                </a:cubicBezTo>
                <a:cubicBezTo>
                  <a:pt x="1036910" y="566950"/>
                  <a:pt x="921512" y="588599"/>
                  <a:pt x="993816" y="570523"/>
                </a:cubicBezTo>
                <a:cubicBezTo>
                  <a:pt x="1006703" y="567301"/>
                  <a:pt x="1020006" y="565929"/>
                  <a:pt x="1032893" y="562707"/>
                </a:cubicBezTo>
                <a:cubicBezTo>
                  <a:pt x="1040885" y="560709"/>
                  <a:pt x="1048418" y="557155"/>
                  <a:pt x="1056339" y="554892"/>
                </a:cubicBezTo>
                <a:cubicBezTo>
                  <a:pt x="1066667" y="551941"/>
                  <a:pt x="1077313" y="550162"/>
                  <a:pt x="1087601" y="547076"/>
                </a:cubicBezTo>
                <a:cubicBezTo>
                  <a:pt x="1103382" y="542342"/>
                  <a:pt x="1118509" y="535442"/>
                  <a:pt x="1134493" y="531446"/>
                </a:cubicBezTo>
                <a:lnTo>
                  <a:pt x="1197016" y="515815"/>
                </a:lnTo>
                <a:cubicBezTo>
                  <a:pt x="1207437" y="513210"/>
                  <a:pt x="1218088" y="511397"/>
                  <a:pt x="1228278" y="508000"/>
                </a:cubicBezTo>
                <a:lnTo>
                  <a:pt x="1275170" y="492369"/>
                </a:lnTo>
                <a:lnTo>
                  <a:pt x="1345509" y="468923"/>
                </a:lnTo>
                <a:lnTo>
                  <a:pt x="1392401" y="453292"/>
                </a:lnTo>
                <a:cubicBezTo>
                  <a:pt x="1410637" y="450687"/>
                  <a:pt x="1428985" y="448771"/>
                  <a:pt x="1447109" y="445476"/>
                </a:cubicBezTo>
                <a:cubicBezTo>
                  <a:pt x="1457677" y="443555"/>
                  <a:pt x="1467775" y="439427"/>
                  <a:pt x="1478370" y="437661"/>
                </a:cubicBezTo>
                <a:cubicBezTo>
                  <a:pt x="1499087" y="434208"/>
                  <a:pt x="1520052" y="432451"/>
                  <a:pt x="1540893" y="429846"/>
                </a:cubicBezTo>
                <a:cubicBezTo>
                  <a:pt x="1593668" y="412253"/>
                  <a:pt x="1528715" y="432551"/>
                  <a:pt x="1611232" y="414215"/>
                </a:cubicBezTo>
                <a:cubicBezTo>
                  <a:pt x="1619274" y="412428"/>
                  <a:pt x="1626512" y="407489"/>
                  <a:pt x="1634678" y="406400"/>
                </a:cubicBezTo>
                <a:cubicBezTo>
                  <a:pt x="1665773" y="402254"/>
                  <a:pt x="1697201" y="401189"/>
                  <a:pt x="1728462" y="398584"/>
                </a:cubicBezTo>
                <a:cubicBezTo>
                  <a:pt x="1839885" y="361443"/>
                  <a:pt x="1723946" y="398757"/>
                  <a:pt x="1806616" y="375138"/>
                </a:cubicBezTo>
                <a:cubicBezTo>
                  <a:pt x="1814537" y="372875"/>
                  <a:pt x="1822020" y="369110"/>
                  <a:pt x="1830062" y="367323"/>
                </a:cubicBezTo>
                <a:cubicBezTo>
                  <a:pt x="1912590" y="348983"/>
                  <a:pt x="1847621" y="369285"/>
                  <a:pt x="1900401" y="351692"/>
                </a:cubicBezTo>
                <a:cubicBezTo>
                  <a:pt x="1937555" y="326922"/>
                  <a:pt x="1914938" y="339030"/>
                  <a:pt x="1970739" y="320430"/>
                </a:cubicBezTo>
                <a:lnTo>
                  <a:pt x="1994186" y="312615"/>
                </a:lnTo>
                <a:cubicBezTo>
                  <a:pt x="2047932" y="276783"/>
                  <a:pt x="2023256" y="287293"/>
                  <a:pt x="2064524" y="273538"/>
                </a:cubicBezTo>
                <a:cubicBezTo>
                  <a:pt x="2072339" y="268328"/>
                  <a:pt x="2079059" y="260877"/>
                  <a:pt x="2087970" y="257907"/>
                </a:cubicBezTo>
                <a:cubicBezTo>
                  <a:pt x="2103003" y="252896"/>
                  <a:pt x="2119271" y="252927"/>
                  <a:pt x="2134862" y="250092"/>
                </a:cubicBezTo>
                <a:cubicBezTo>
                  <a:pt x="2147931" y="247716"/>
                  <a:pt x="2161123" y="245771"/>
                  <a:pt x="2173939" y="242276"/>
                </a:cubicBezTo>
                <a:cubicBezTo>
                  <a:pt x="2277539" y="214022"/>
                  <a:pt x="2153932" y="231793"/>
                  <a:pt x="2322432" y="218830"/>
                </a:cubicBezTo>
                <a:lnTo>
                  <a:pt x="2369324" y="203200"/>
                </a:lnTo>
                <a:cubicBezTo>
                  <a:pt x="2384903" y="198007"/>
                  <a:pt x="2408321" y="189533"/>
                  <a:pt x="2424032" y="187569"/>
                </a:cubicBezTo>
                <a:cubicBezTo>
                  <a:pt x="2455159" y="183678"/>
                  <a:pt x="2486555" y="182358"/>
                  <a:pt x="2517816" y="179753"/>
                </a:cubicBezTo>
                <a:cubicBezTo>
                  <a:pt x="2591895" y="155062"/>
                  <a:pt x="2622021" y="147189"/>
                  <a:pt x="2642862" y="140676"/>
                </a:cubicBezTo>
                <a:close/>
              </a:path>
            </a:pathLst>
          </a:custGeom>
          <a:solidFill>
            <a:srgbClr val="BFBFB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B0A4D8-DD58-D34C-A2CB-B83103D4AE37}"/>
              </a:ext>
            </a:extLst>
          </p:cNvPr>
          <p:cNvCxnSpPr>
            <a:cxnSpLocks/>
          </p:cNvCxnSpPr>
          <p:nvPr/>
        </p:nvCxnSpPr>
        <p:spPr>
          <a:xfrm flipH="1" flipV="1">
            <a:off x="10268949" y="3437975"/>
            <a:ext cx="1077036" cy="80102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EE99C8-36FC-2041-B206-4320822DFC13}"/>
              </a:ext>
            </a:extLst>
          </p:cNvPr>
          <p:cNvCxnSpPr/>
          <p:nvPr/>
        </p:nvCxnSpPr>
        <p:spPr>
          <a:xfrm flipV="1">
            <a:off x="6246546" y="3624472"/>
            <a:ext cx="2710350" cy="67108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1F47501-350D-7044-97DA-AF2EA6CCC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462" y="4231185"/>
            <a:ext cx="5146954" cy="135716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4AAC4C8-0654-2640-A812-7D3F4AA8D3C1}"/>
              </a:ext>
            </a:extLst>
          </p:cNvPr>
          <p:cNvCxnSpPr>
            <a:cxnSpLocks/>
          </p:cNvCxnSpPr>
          <p:nvPr/>
        </p:nvCxnSpPr>
        <p:spPr>
          <a:xfrm flipV="1">
            <a:off x="4800443" y="5174849"/>
            <a:ext cx="2344785" cy="1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9F482A8-30CD-D54B-9B5B-8AEF9117640F}"/>
              </a:ext>
            </a:extLst>
          </p:cNvPr>
          <p:cNvCxnSpPr>
            <a:cxnSpLocks/>
          </p:cNvCxnSpPr>
          <p:nvPr/>
        </p:nvCxnSpPr>
        <p:spPr>
          <a:xfrm flipV="1">
            <a:off x="4585648" y="5363570"/>
            <a:ext cx="4206671" cy="34940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47728D-C5C4-B54B-874E-FB9FB4CB148D}"/>
              </a:ext>
            </a:extLst>
          </p:cNvPr>
          <p:cNvCxnSpPr>
            <a:cxnSpLocks/>
          </p:cNvCxnSpPr>
          <p:nvPr/>
        </p:nvCxnSpPr>
        <p:spPr>
          <a:xfrm>
            <a:off x="4466785" y="4078598"/>
            <a:ext cx="1963588" cy="536627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2E2C7A8-8850-8044-A274-37EAE7CAAAF7}"/>
              </a:ext>
            </a:extLst>
          </p:cNvPr>
          <p:cNvCxnSpPr>
            <a:cxnSpLocks/>
          </p:cNvCxnSpPr>
          <p:nvPr/>
        </p:nvCxnSpPr>
        <p:spPr>
          <a:xfrm>
            <a:off x="4449170" y="4078598"/>
            <a:ext cx="4017000" cy="400218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83DB242-7E35-3543-9DA3-A47DBE6FBC9D}"/>
              </a:ext>
            </a:extLst>
          </p:cNvPr>
          <p:cNvCxnSpPr>
            <a:cxnSpLocks/>
          </p:cNvCxnSpPr>
          <p:nvPr/>
        </p:nvCxnSpPr>
        <p:spPr>
          <a:xfrm>
            <a:off x="4466785" y="4078598"/>
            <a:ext cx="3268961" cy="479514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8BC2EE6-D20C-A147-84C7-6C11B8848BF3}"/>
              </a:ext>
            </a:extLst>
          </p:cNvPr>
          <p:cNvSpPr/>
          <p:nvPr/>
        </p:nvSpPr>
        <p:spPr>
          <a:xfrm>
            <a:off x="6591873" y="4653896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898990-06CC-6748-A1B1-FBD1BE006D5E}"/>
              </a:ext>
            </a:extLst>
          </p:cNvPr>
          <p:cNvSpPr/>
          <p:nvPr/>
        </p:nvSpPr>
        <p:spPr>
          <a:xfrm>
            <a:off x="6744273" y="4710760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03C8A0-272F-FB49-888A-199728CB61EA}"/>
              </a:ext>
            </a:extLst>
          </p:cNvPr>
          <p:cNvSpPr/>
          <p:nvPr/>
        </p:nvSpPr>
        <p:spPr>
          <a:xfrm>
            <a:off x="6716977" y="4560634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E4343-9937-644A-838F-17EC792BE078}"/>
              </a:ext>
            </a:extLst>
          </p:cNvPr>
          <p:cNvSpPr/>
          <p:nvPr/>
        </p:nvSpPr>
        <p:spPr>
          <a:xfrm>
            <a:off x="6947527" y="4617498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AC8801-0530-BD45-BC1F-048F178AE7F3}"/>
              </a:ext>
            </a:extLst>
          </p:cNvPr>
          <p:cNvSpPr/>
          <p:nvPr/>
        </p:nvSpPr>
        <p:spPr>
          <a:xfrm>
            <a:off x="6430373" y="4738056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B584D9-A280-3444-BBB1-E6E2EDFBC0AB}"/>
              </a:ext>
            </a:extLst>
          </p:cNvPr>
          <p:cNvSpPr/>
          <p:nvPr/>
        </p:nvSpPr>
        <p:spPr>
          <a:xfrm>
            <a:off x="6520253" y="4513564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0B0AAD-6ED7-2541-A26B-113D07F1AAE0}"/>
              </a:ext>
            </a:extLst>
          </p:cNvPr>
          <p:cNvSpPr/>
          <p:nvPr/>
        </p:nvSpPr>
        <p:spPr>
          <a:xfrm>
            <a:off x="6431655" y="4853194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E87449-38B0-2D4B-AB41-AA1814527855}"/>
              </a:ext>
            </a:extLst>
          </p:cNvPr>
          <p:cNvSpPr/>
          <p:nvPr/>
        </p:nvSpPr>
        <p:spPr>
          <a:xfrm>
            <a:off x="6849783" y="4558361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3063AE-27B9-0A4A-B153-A19DD3A83F7D}"/>
              </a:ext>
            </a:extLst>
          </p:cNvPr>
          <p:cNvSpPr/>
          <p:nvPr/>
        </p:nvSpPr>
        <p:spPr>
          <a:xfrm>
            <a:off x="6869377" y="4713034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81C485-8F1C-5A47-9C71-FC61B8C6E6CE}"/>
              </a:ext>
            </a:extLst>
          </p:cNvPr>
          <p:cNvSpPr/>
          <p:nvPr/>
        </p:nvSpPr>
        <p:spPr>
          <a:xfrm>
            <a:off x="7092112" y="4762083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44EDDF-71EF-9B4C-98E3-EA56C5611EA5}"/>
              </a:ext>
            </a:extLst>
          </p:cNvPr>
          <p:cNvSpPr/>
          <p:nvPr/>
        </p:nvSpPr>
        <p:spPr>
          <a:xfrm>
            <a:off x="6582773" y="4890456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C89257-65CD-B844-885D-DCCF29A7AA66}"/>
              </a:ext>
            </a:extLst>
          </p:cNvPr>
          <p:cNvSpPr/>
          <p:nvPr/>
        </p:nvSpPr>
        <p:spPr>
          <a:xfrm>
            <a:off x="6711728" y="4955135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00F2553-6DBD-4B4B-9DF1-EEB6421BB251}"/>
              </a:ext>
            </a:extLst>
          </p:cNvPr>
          <p:cNvSpPr/>
          <p:nvPr/>
        </p:nvSpPr>
        <p:spPr>
          <a:xfrm>
            <a:off x="8914275" y="4492396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3DBDE5-33CC-B540-A01B-59412ADDCDB1}"/>
              </a:ext>
            </a:extLst>
          </p:cNvPr>
          <p:cNvSpPr/>
          <p:nvPr/>
        </p:nvSpPr>
        <p:spPr>
          <a:xfrm>
            <a:off x="8466170" y="4549260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DCBA360-772A-5545-B0CD-848DBA589180}"/>
              </a:ext>
            </a:extLst>
          </p:cNvPr>
          <p:cNvSpPr/>
          <p:nvPr/>
        </p:nvSpPr>
        <p:spPr>
          <a:xfrm>
            <a:off x="9270811" y="4572941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F95E7F1-703E-6B4A-9320-8AAFC541EE24}"/>
              </a:ext>
            </a:extLst>
          </p:cNvPr>
          <p:cNvSpPr/>
          <p:nvPr/>
        </p:nvSpPr>
        <p:spPr>
          <a:xfrm>
            <a:off x="9696748" y="4496942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021E2B-3592-FF4D-9272-C77733F3ABCE}"/>
              </a:ext>
            </a:extLst>
          </p:cNvPr>
          <p:cNvSpPr/>
          <p:nvPr/>
        </p:nvSpPr>
        <p:spPr>
          <a:xfrm>
            <a:off x="8793719" y="4576556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A72FBD4-2C5A-F347-A60D-3ACF20F41251}"/>
              </a:ext>
            </a:extLst>
          </p:cNvPr>
          <p:cNvSpPr/>
          <p:nvPr/>
        </p:nvSpPr>
        <p:spPr>
          <a:xfrm>
            <a:off x="7784071" y="4678443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3BA1EA-497A-F046-BC15-7B97ABBD976F}"/>
              </a:ext>
            </a:extLst>
          </p:cNvPr>
          <p:cNvSpPr/>
          <p:nvPr/>
        </p:nvSpPr>
        <p:spPr>
          <a:xfrm>
            <a:off x="8403650" y="4660426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084AAF9-98ED-C54E-8711-53E64F26A62E}"/>
              </a:ext>
            </a:extLst>
          </p:cNvPr>
          <p:cNvSpPr/>
          <p:nvPr/>
        </p:nvSpPr>
        <p:spPr>
          <a:xfrm>
            <a:off x="8618570" y="4701660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9BB995-6F45-0648-AB02-AE1E8968336F}"/>
              </a:ext>
            </a:extLst>
          </p:cNvPr>
          <p:cNvSpPr/>
          <p:nvPr/>
        </p:nvSpPr>
        <p:spPr>
          <a:xfrm>
            <a:off x="8653794" y="4551534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19A80B2-D635-9E49-AB15-BD22B4DCE6FD}"/>
              </a:ext>
            </a:extLst>
          </p:cNvPr>
          <p:cNvSpPr/>
          <p:nvPr/>
        </p:nvSpPr>
        <p:spPr>
          <a:xfrm>
            <a:off x="8737728" y="4670918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FA44FB8-5F37-F845-8F61-909D5B1A0D3F}"/>
              </a:ext>
            </a:extLst>
          </p:cNvPr>
          <p:cNvSpPr/>
          <p:nvPr/>
        </p:nvSpPr>
        <p:spPr>
          <a:xfrm>
            <a:off x="7823146" y="4820873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9ACC21A-4922-9646-BC71-6CC4F9DB9093}"/>
              </a:ext>
            </a:extLst>
          </p:cNvPr>
          <p:cNvSpPr/>
          <p:nvPr/>
        </p:nvSpPr>
        <p:spPr>
          <a:xfrm>
            <a:off x="8457070" y="4785820"/>
            <a:ext cx="54591" cy="5459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/>
          <p:nvPr/>
        </p:nvSpPr>
        <p:spPr>
          <a:xfrm>
            <a:off x="251350" y="18765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00" indent="-457200">
              <a:spcBef>
                <a:spcPts val="0"/>
              </a:spcBef>
              <a:buSzPct val="64000"/>
            </a:pPr>
            <a:r>
              <a:rPr lang="en-US" dirty="0">
                <a:solidFill>
                  <a:srgbClr val="042340"/>
                </a:solidFill>
              </a:rPr>
              <a:t>New Castle County Department of Land Use- GIS Services.</a:t>
            </a:r>
          </a:p>
          <a:p>
            <a:pPr marL="635000" indent="-457200">
              <a:spcBef>
                <a:spcPts val="0"/>
              </a:spcBef>
              <a:buSzPct val="64000"/>
            </a:pPr>
            <a:endParaRPr lang="en-US" dirty="0">
              <a:solidFill>
                <a:srgbClr val="000000"/>
              </a:solidFill>
            </a:endParaRPr>
          </a:p>
          <a:p>
            <a:pPr marL="635000" indent="-457200">
              <a:spcBef>
                <a:spcPts val="0"/>
              </a:spcBef>
              <a:buSzPct val="64000"/>
            </a:pPr>
            <a:r>
              <a:rPr lang="en-US" dirty="0">
                <a:solidFill>
                  <a:srgbClr val="042340"/>
                </a:solidFill>
              </a:rPr>
              <a:t>Identifying PERTINENT data holistically includes environmental data types: agricultural lands, open space, parks, state lands.</a:t>
            </a:r>
            <a:endParaRPr lang="en-US" dirty="0">
              <a:solidFill>
                <a:srgbClr val="000000"/>
              </a:solidFill>
            </a:endParaRPr>
          </a:p>
          <a:p>
            <a:pPr marL="635000" indent="-457200">
              <a:spcBef>
                <a:spcPts val="0"/>
              </a:spcBef>
              <a:buSzPct val="64000"/>
            </a:pPr>
            <a:endParaRPr lang="en-US" dirty="0">
              <a:solidFill>
                <a:srgbClr val="042340"/>
              </a:solidFill>
            </a:endParaRPr>
          </a:p>
          <a:p>
            <a:pPr marL="635000" indent="-457200">
              <a:spcBef>
                <a:spcPts val="0"/>
              </a:spcBef>
              <a:buSzPct val="64000"/>
            </a:pPr>
            <a:r>
              <a:rPr lang="en-US" dirty="0">
                <a:solidFill>
                  <a:srgbClr val="042340"/>
                </a:solidFill>
              </a:rPr>
              <a:t>Land based data includes parcels, centerlines, &amp; sewer assets.</a:t>
            </a:r>
          </a:p>
          <a:p>
            <a:pPr marL="635000" indent="-457200">
              <a:spcBef>
                <a:spcPts val="0"/>
              </a:spcBef>
              <a:buSzPct val="64000"/>
            </a:pPr>
            <a:endParaRPr lang="en-US" dirty="0">
              <a:solidFill>
                <a:srgbClr val="042340"/>
              </a:solidFill>
            </a:endParaRPr>
          </a:p>
          <a:p>
            <a:pPr marL="635000" indent="-457200">
              <a:spcBef>
                <a:spcPts val="0"/>
              </a:spcBef>
              <a:buSzPct val="64000"/>
            </a:pPr>
            <a:r>
              <a:rPr lang="en-US" dirty="0">
                <a:solidFill>
                  <a:srgbClr val="042340"/>
                </a:solidFill>
              </a:rPr>
              <a:t>Property sale values recorded in the New Castle County computer assisted mass-appraisal system (CAMA) provide dollar amounts.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0" name="Google Shape;210;p29"/>
          <p:cNvSpPr txBox="1"/>
          <p:nvPr/>
        </p:nvSpPr>
        <p:spPr>
          <a:xfrm>
            <a:off x="838200" y="379269"/>
            <a:ext cx="10515600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5400" b="1" dirty="0">
                <a:latin typeface="Calibri"/>
                <a:ea typeface="Calibri"/>
                <a:cs typeface="Calibri"/>
              </a:rPr>
              <a:t>Data sources</a:t>
            </a:r>
            <a:endParaRPr lang="en-US" sz="5400" b="1" i="0" u="none" strike="noStrike" cap="none" dirty="0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9DED2-616D-4745-ACF0-7ACA0FBB3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161" y="567796"/>
            <a:ext cx="1168639" cy="11686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7"/>
          <p:cNvSpPr txBox="1"/>
          <p:nvPr/>
        </p:nvSpPr>
        <p:spPr>
          <a:xfrm>
            <a:off x="838200" y="379269"/>
            <a:ext cx="10515600" cy="1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latin typeface="Calibri"/>
                <a:cs typeface="Calibri"/>
                <a:sym typeface="Calibri"/>
              </a:rPr>
              <a:t>Georeferencing development plans</a:t>
            </a:r>
            <a:endParaRPr lang="en-US" dirty="0"/>
          </a:p>
        </p:txBody>
      </p:sp>
      <p:sp>
        <p:nvSpPr>
          <p:cNvPr id="193" name="Google Shape;19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2537697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solidFill>
                  <a:srgbClr val="042340"/>
                </a:solidFill>
              </a:rPr>
              <a:t>56 acre shopping center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>
              <a:solidFill>
                <a:srgbClr val="042340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solidFill>
                  <a:srgbClr val="042340"/>
                </a:solidFill>
              </a:rPr>
              <a:t>Approved plan since 2013, no ground broken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>
              <a:solidFill>
                <a:srgbClr val="042340"/>
              </a:solidFill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solidFill>
                  <a:srgbClr val="042340"/>
                </a:solidFill>
              </a:rPr>
              <a:t>Nearby cemetery</a:t>
            </a:r>
            <a:endParaRPr dirty="0">
              <a:solidFill>
                <a:srgbClr val="04234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1CAC60-9318-4212-AC1D-3912A89ECE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915953">
            <a:off x="8261501" y="2700647"/>
            <a:ext cx="3546030" cy="231057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3B98FC-27BD-4094-BFE7-06AA76D84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20" y="1668462"/>
            <a:ext cx="4749359" cy="4665525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214B493F-2FD6-4145-93ED-EFC2868B7251}"/>
              </a:ext>
            </a:extLst>
          </p:cNvPr>
          <p:cNvSpPr/>
          <p:nvPr/>
        </p:nvSpPr>
        <p:spPr>
          <a:xfrm>
            <a:off x="9020317" y="2129051"/>
            <a:ext cx="2143552" cy="3084394"/>
          </a:xfrm>
          <a:custGeom>
            <a:avLst/>
            <a:gdLst>
              <a:gd name="connsiteX0" fmla="*/ 314752 w 2143552"/>
              <a:gd name="connsiteY0" fmla="*/ 0 h 3084394"/>
              <a:gd name="connsiteX1" fmla="*/ 314752 w 2143552"/>
              <a:gd name="connsiteY1" fmla="*/ 0 h 3084394"/>
              <a:gd name="connsiteX2" fmla="*/ 451229 w 2143552"/>
              <a:gd name="connsiteY2" fmla="*/ 95534 h 3084394"/>
              <a:gd name="connsiteX3" fmla="*/ 533116 w 2143552"/>
              <a:gd name="connsiteY3" fmla="*/ 136477 h 3084394"/>
              <a:gd name="connsiteX4" fmla="*/ 574059 w 2143552"/>
              <a:gd name="connsiteY4" fmla="*/ 150125 h 3084394"/>
              <a:gd name="connsiteX5" fmla="*/ 655946 w 2143552"/>
              <a:gd name="connsiteY5" fmla="*/ 204716 h 3084394"/>
              <a:gd name="connsiteX6" fmla="*/ 737832 w 2143552"/>
              <a:gd name="connsiteY6" fmla="*/ 232012 h 3084394"/>
              <a:gd name="connsiteX7" fmla="*/ 778776 w 2143552"/>
              <a:gd name="connsiteY7" fmla="*/ 245659 h 3084394"/>
              <a:gd name="connsiteX8" fmla="*/ 819719 w 2143552"/>
              <a:gd name="connsiteY8" fmla="*/ 286603 h 3084394"/>
              <a:gd name="connsiteX9" fmla="*/ 860662 w 2143552"/>
              <a:gd name="connsiteY9" fmla="*/ 300250 h 3084394"/>
              <a:gd name="connsiteX10" fmla="*/ 901605 w 2143552"/>
              <a:gd name="connsiteY10" fmla="*/ 327546 h 3084394"/>
              <a:gd name="connsiteX11" fmla="*/ 942549 w 2143552"/>
              <a:gd name="connsiteY11" fmla="*/ 341194 h 3084394"/>
              <a:gd name="connsiteX12" fmla="*/ 1024435 w 2143552"/>
              <a:gd name="connsiteY12" fmla="*/ 395785 h 3084394"/>
              <a:gd name="connsiteX13" fmla="*/ 1106322 w 2143552"/>
              <a:gd name="connsiteY13" fmla="*/ 436728 h 3084394"/>
              <a:gd name="connsiteX14" fmla="*/ 1188208 w 2143552"/>
              <a:gd name="connsiteY14" fmla="*/ 464024 h 3084394"/>
              <a:gd name="connsiteX15" fmla="*/ 1270095 w 2143552"/>
              <a:gd name="connsiteY15" fmla="*/ 491319 h 3084394"/>
              <a:gd name="connsiteX16" fmla="*/ 1351982 w 2143552"/>
              <a:gd name="connsiteY16" fmla="*/ 545910 h 3084394"/>
              <a:gd name="connsiteX17" fmla="*/ 1447516 w 2143552"/>
              <a:gd name="connsiteY17" fmla="*/ 655092 h 3084394"/>
              <a:gd name="connsiteX18" fmla="*/ 1488459 w 2143552"/>
              <a:gd name="connsiteY18" fmla="*/ 668740 h 3084394"/>
              <a:gd name="connsiteX19" fmla="*/ 1529402 w 2143552"/>
              <a:gd name="connsiteY19" fmla="*/ 709683 h 3084394"/>
              <a:gd name="connsiteX20" fmla="*/ 1556698 w 2143552"/>
              <a:gd name="connsiteY20" fmla="*/ 750627 h 3084394"/>
              <a:gd name="connsiteX21" fmla="*/ 1597641 w 2143552"/>
              <a:gd name="connsiteY21" fmla="*/ 764274 h 3084394"/>
              <a:gd name="connsiteX22" fmla="*/ 1624937 w 2143552"/>
              <a:gd name="connsiteY22" fmla="*/ 723331 h 3084394"/>
              <a:gd name="connsiteX23" fmla="*/ 1665880 w 2143552"/>
              <a:gd name="connsiteY23" fmla="*/ 641445 h 3084394"/>
              <a:gd name="connsiteX24" fmla="*/ 1706823 w 2143552"/>
              <a:gd name="connsiteY24" fmla="*/ 627797 h 3084394"/>
              <a:gd name="connsiteX25" fmla="*/ 1747767 w 2143552"/>
              <a:gd name="connsiteY25" fmla="*/ 641445 h 3084394"/>
              <a:gd name="connsiteX26" fmla="*/ 1856949 w 2143552"/>
              <a:gd name="connsiteY26" fmla="*/ 736979 h 3084394"/>
              <a:gd name="connsiteX27" fmla="*/ 1938835 w 2143552"/>
              <a:gd name="connsiteY27" fmla="*/ 764274 h 3084394"/>
              <a:gd name="connsiteX28" fmla="*/ 1979779 w 2143552"/>
              <a:gd name="connsiteY28" fmla="*/ 777922 h 3084394"/>
              <a:gd name="connsiteX29" fmla="*/ 2020722 w 2143552"/>
              <a:gd name="connsiteY29" fmla="*/ 805218 h 3084394"/>
              <a:gd name="connsiteX30" fmla="*/ 2061665 w 2143552"/>
              <a:gd name="connsiteY30" fmla="*/ 887104 h 3084394"/>
              <a:gd name="connsiteX31" fmla="*/ 2143552 w 2143552"/>
              <a:gd name="connsiteY31" fmla="*/ 914400 h 3084394"/>
              <a:gd name="connsiteX32" fmla="*/ 2116256 w 2143552"/>
              <a:gd name="connsiteY32" fmla="*/ 1064525 h 3084394"/>
              <a:gd name="connsiteX33" fmla="*/ 2061665 w 2143552"/>
              <a:gd name="connsiteY33" fmla="*/ 1146412 h 3084394"/>
              <a:gd name="connsiteX34" fmla="*/ 2034370 w 2143552"/>
              <a:gd name="connsiteY34" fmla="*/ 1187355 h 3084394"/>
              <a:gd name="connsiteX35" fmla="*/ 2007074 w 2143552"/>
              <a:gd name="connsiteY35" fmla="*/ 1228298 h 3084394"/>
              <a:gd name="connsiteX36" fmla="*/ 1966131 w 2143552"/>
              <a:gd name="connsiteY36" fmla="*/ 1310185 h 3084394"/>
              <a:gd name="connsiteX37" fmla="*/ 1925187 w 2143552"/>
              <a:gd name="connsiteY37" fmla="*/ 1392071 h 3084394"/>
              <a:gd name="connsiteX38" fmla="*/ 1870596 w 2143552"/>
              <a:gd name="connsiteY38" fmla="*/ 1514901 h 3084394"/>
              <a:gd name="connsiteX39" fmla="*/ 1856949 w 2143552"/>
              <a:gd name="connsiteY39" fmla="*/ 1555845 h 3084394"/>
              <a:gd name="connsiteX40" fmla="*/ 1829653 w 2143552"/>
              <a:gd name="connsiteY40" fmla="*/ 1596788 h 3084394"/>
              <a:gd name="connsiteX41" fmla="*/ 1802358 w 2143552"/>
              <a:gd name="connsiteY41" fmla="*/ 1678674 h 3084394"/>
              <a:gd name="connsiteX42" fmla="*/ 1788710 w 2143552"/>
              <a:gd name="connsiteY42" fmla="*/ 1719618 h 3084394"/>
              <a:gd name="connsiteX43" fmla="*/ 1775062 w 2143552"/>
              <a:gd name="connsiteY43" fmla="*/ 1760561 h 3084394"/>
              <a:gd name="connsiteX44" fmla="*/ 1761414 w 2143552"/>
              <a:gd name="connsiteY44" fmla="*/ 1937982 h 3084394"/>
              <a:gd name="connsiteX45" fmla="*/ 1747767 w 2143552"/>
              <a:gd name="connsiteY45" fmla="*/ 1978925 h 3084394"/>
              <a:gd name="connsiteX46" fmla="*/ 1734119 w 2143552"/>
              <a:gd name="connsiteY46" fmla="*/ 2033516 h 3084394"/>
              <a:gd name="connsiteX47" fmla="*/ 1706823 w 2143552"/>
              <a:gd name="connsiteY47" fmla="*/ 2115403 h 3084394"/>
              <a:gd name="connsiteX48" fmla="*/ 1652232 w 2143552"/>
              <a:gd name="connsiteY48" fmla="*/ 2197289 h 3084394"/>
              <a:gd name="connsiteX49" fmla="*/ 1624937 w 2143552"/>
              <a:gd name="connsiteY49" fmla="*/ 2279176 h 3084394"/>
              <a:gd name="connsiteX50" fmla="*/ 1597641 w 2143552"/>
              <a:gd name="connsiteY50" fmla="*/ 2320119 h 3084394"/>
              <a:gd name="connsiteX51" fmla="*/ 1570346 w 2143552"/>
              <a:gd name="connsiteY51" fmla="*/ 2402006 h 3084394"/>
              <a:gd name="connsiteX52" fmla="*/ 1529402 w 2143552"/>
              <a:gd name="connsiteY52" fmla="*/ 2483892 h 3084394"/>
              <a:gd name="connsiteX53" fmla="*/ 1502107 w 2143552"/>
              <a:gd name="connsiteY53" fmla="*/ 2524836 h 3084394"/>
              <a:gd name="connsiteX54" fmla="*/ 1433868 w 2143552"/>
              <a:gd name="connsiteY54" fmla="*/ 2647665 h 3084394"/>
              <a:gd name="connsiteX55" fmla="*/ 1311038 w 2143552"/>
              <a:gd name="connsiteY55" fmla="*/ 2702256 h 3084394"/>
              <a:gd name="connsiteX56" fmla="*/ 1229152 w 2143552"/>
              <a:gd name="connsiteY56" fmla="*/ 2825086 h 3084394"/>
              <a:gd name="connsiteX57" fmla="*/ 1201856 w 2143552"/>
              <a:gd name="connsiteY57" fmla="*/ 2866030 h 3084394"/>
              <a:gd name="connsiteX58" fmla="*/ 1160913 w 2143552"/>
              <a:gd name="connsiteY58" fmla="*/ 2893325 h 3084394"/>
              <a:gd name="connsiteX59" fmla="*/ 1147265 w 2143552"/>
              <a:gd name="connsiteY59" fmla="*/ 2934268 h 3084394"/>
              <a:gd name="connsiteX60" fmla="*/ 1092674 w 2143552"/>
              <a:gd name="connsiteY60" fmla="*/ 3016155 h 3084394"/>
              <a:gd name="connsiteX61" fmla="*/ 1079026 w 2143552"/>
              <a:gd name="connsiteY61" fmla="*/ 3057098 h 3084394"/>
              <a:gd name="connsiteX62" fmla="*/ 1038083 w 2143552"/>
              <a:gd name="connsiteY62" fmla="*/ 3084394 h 3084394"/>
              <a:gd name="connsiteX63" fmla="*/ 956196 w 2143552"/>
              <a:gd name="connsiteY63" fmla="*/ 3043450 h 3084394"/>
              <a:gd name="connsiteX64" fmla="*/ 874310 w 2143552"/>
              <a:gd name="connsiteY64" fmla="*/ 3016155 h 3084394"/>
              <a:gd name="connsiteX65" fmla="*/ 792423 w 2143552"/>
              <a:gd name="connsiteY65" fmla="*/ 2975212 h 3084394"/>
              <a:gd name="connsiteX66" fmla="*/ 751480 w 2143552"/>
              <a:gd name="connsiteY66" fmla="*/ 2893325 h 3084394"/>
              <a:gd name="connsiteX67" fmla="*/ 778776 w 2143552"/>
              <a:gd name="connsiteY67" fmla="*/ 2729552 h 3084394"/>
              <a:gd name="connsiteX68" fmla="*/ 806071 w 2143552"/>
              <a:gd name="connsiteY68" fmla="*/ 2688609 h 3084394"/>
              <a:gd name="connsiteX69" fmla="*/ 806071 w 2143552"/>
              <a:gd name="connsiteY69" fmla="*/ 2497540 h 3084394"/>
              <a:gd name="connsiteX70" fmla="*/ 792423 w 2143552"/>
              <a:gd name="connsiteY70" fmla="*/ 2456597 h 3084394"/>
              <a:gd name="connsiteX71" fmla="*/ 737832 w 2143552"/>
              <a:gd name="connsiteY71" fmla="*/ 2374710 h 3084394"/>
              <a:gd name="connsiteX72" fmla="*/ 655946 w 2143552"/>
              <a:gd name="connsiteY72" fmla="*/ 2320119 h 3084394"/>
              <a:gd name="connsiteX73" fmla="*/ 628650 w 2143552"/>
              <a:gd name="connsiteY73" fmla="*/ 2279176 h 3084394"/>
              <a:gd name="connsiteX74" fmla="*/ 546764 w 2143552"/>
              <a:gd name="connsiteY74" fmla="*/ 2224585 h 3084394"/>
              <a:gd name="connsiteX75" fmla="*/ 519468 w 2143552"/>
              <a:gd name="connsiteY75" fmla="*/ 2183642 h 3084394"/>
              <a:gd name="connsiteX76" fmla="*/ 478525 w 2143552"/>
              <a:gd name="connsiteY76" fmla="*/ 2169994 h 3084394"/>
              <a:gd name="connsiteX77" fmla="*/ 437582 w 2143552"/>
              <a:gd name="connsiteY77" fmla="*/ 2142698 h 3084394"/>
              <a:gd name="connsiteX78" fmla="*/ 396638 w 2143552"/>
              <a:gd name="connsiteY78" fmla="*/ 2129050 h 3084394"/>
              <a:gd name="connsiteX79" fmla="*/ 246513 w 2143552"/>
              <a:gd name="connsiteY79" fmla="*/ 2088107 h 3084394"/>
              <a:gd name="connsiteX80" fmla="*/ 219217 w 2143552"/>
              <a:gd name="connsiteY80" fmla="*/ 2047164 h 3084394"/>
              <a:gd name="connsiteX81" fmla="*/ 219217 w 2143552"/>
              <a:gd name="connsiteY81" fmla="*/ 1801504 h 3084394"/>
              <a:gd name="connsiteX82" fmla="*/ 28149 w 2143552"/>
              <a:gd name="connsiteY82" fmla="*/ 1760561 h 3084394"/>
              <a:gd name="connsiteX83" fmla="*/ 853 w 2143552"/>
              <a:gd name="connsiteY83" fmla="*/ 1678674 h 3084394"/>
              <a:gd name="connsiteX84" fmla="*/ 14501 w 2143552"/>
              <a:gd name="connsiteY84" fmla="*/ 1610436 h 3084394"/>
              <a:gd name="connsiteX85" fmla="*/ 28149 w 2143552"/>
              <a:gd name="connsiteY85" fmla="*/ 1569492 h 3084394"/>
              <a:gd name="connsiteX86" fmla="*/ 55444 w 2143552"/>
              <a:gd name="connsiteY86" fmla="*/ 1460310 h 3084394"/>
              <a:gd name="connsiteX87" fmla="*/ 82740 w 2143552"/>
              <a:gd name="connsiteY87" fmla="*/ 1296537 h 3084394"/>
              <a:gd name="connsiteX88" fmla="*/ 110035 w 2143552"/>
              <a:gd name="connsiteY88" fmla="*/ 1201003 h 3084394"/>
              <a:gd name="connsiteX89" fmla="*/ 123683 w 2143552"/>
              <a:gd name="connsiteY89" fmla="*/ 1119116 h 3084394"/>
              <a:gd name="connsiteX90" fmla="*/ 137331 w 2143552"/>
              <a:gd name="connsiteY90" fmla="*/ 1064525 h 3084394"/>
              <a:gd name="connsiteX91" fmla="*/ 164626 w 2143552"/>
              <a:gd name="connsiteY91" fmla="*/ 887104 h 3084394"/>
              <a:gd name="connsiteX92" fmla="*/ 178274 w 2143552"/>
              <a:gd name="connsiteY92" fmla="*/ 832513 h 3084394"/>
              <a:gd name="connsiteX93" fmla="*/ 205570 w 2143552"/>
              <a:gd name="connsiteY93" fmla="*/ 750627 h 3084394"/>
              <a:gd name="connsiteX94" fmla="*/ 219217 w 2143552"/>
              <a:gd name="connsiteY94" fmla="*/ 709683 h 3084394"/>
              <a:gd name="connsiteX95" fmla="*/ 232865 w 2143552"/>
              <a:gd name="connsiteY95" fmla="*/ 668740 h 3084394"/>
              <a:gd name="connsiteX96" fmla="*/ 260161 w 2143552"/>
              <a:gd name="connsiteY96" fmla="*/ 573206 h 3084394"/>
              <a:gd name="connsiteX97" fmla="*/ 273808 w 2143552"/>
              <a:gd name="connsiteY97" fmla="*/ 395785 h 3084394"/>
              <a:gd name="connsiteX98" fmla="*/ 301104 w 2143552"/>
              <a:gd name="connsiteY98" fmla="*/ 313898 h 3084394"/>
              <a:gd name="connsiteX99" fmla="*/ 314752 w 2143552"/>
              <a:gd name="connsiteY99" fmla="*/ 272955 h 3084394"/>
              <a:gd name="connsiteX100" fmla="*/ 342047 w 2143552"/>
              <a:gd name="connsiteY100" fmla="*/ 136477 h 3084394"/>
              <a:gd name="connsiteX101" fmla="*/ 369343 w 2143552"/>
              <a:gd name="connsiteY101" fmla="*/ 68239 h 3084394"/>
              <a:gd name="connsiteX102" fmla="*/ 423934 w 2143552"/>
              <a:gd name="connsiteY102" fmla="*/ 109182 h 308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2143552" h="3084394">
                <a:moveTo>
                  <a:pt x="314752" y="0"/>
                </a:moveTo>
                <a:lnTo>
                  <a:pt x="314752" y="0"/>
                </a:lnTo>
                <a:cubicBezTo>
                  <a:pt x="360244" y="31845"/>
                  <a:pt x="398548" y="77974"/>
                  <a:pt x="451229" y="95534"/>
                </a:cubicBezTo>
                <a:cubicBezTo>
                  <a:pt x="554141" y="129838"/>
                  <a:pt x="427292" y="83565"/>
                  <a:pt x="533116" y="136477"/>
                </a:cubicBezTo>
                <a:cubicBezTo>
                  <a:pt x="545983" y="142911"/>
                  <a:pt x="561483" y="143139"/>
                  <a:pt x="574059" y="150125"/>
                </a:cubicBezTo>
                <a:cubicBezTo>
                  <a:pt x="602736" y="166057"/>
                  <a:pt x="624824" y="194342"/>
                  <a:pt x="655946" y="204716"/>
                </a:cubicBezTo>
                <a:lnTo>
                  <a:pt x="737832" y="232012"/>
                </a:lnTo>
                <a:lnTo>
                  <a:pt x="778776" y="245659"/>
                </a:lnTo>
                <a:cubicBezTo>
                  <a:pt x="792424" y="259307"/>
                  <a:pt x="803660" y="275897"/>
                  <a:pt x="819719" y="286603"/>
                </a:cubicBezTo>
                <a:cubicBezTo>
                  <a:pt x="831689" y="294583"/>
                  <a:pt x="847795" y="293816"/>
                  <a:pt x="860662" y="300250"/>
                </a:cubicBezTo>
                <a:cubicBezTo>
                  <a:pt x="875333" y="307585"/>
                  <a:pt x="886934" y="320210"/>
                  <a:pt x="901605" y="327546"/>
                </a:cubicBezTo>
                <a:cubicBezTo>
                  <a:pt x="914472" y="333980"/>
                  <a:pt x="929973" y="334207"/>
                  <a:pt x="942549" y="341194"/>
                </a:cubicBezTo>
                <a:cubicBezTo>
                  <a:pt x="971226" y="357126"/>
                  <a:pt x="993313" y="385411"/>
                  <a:pt x="1024435" y="395785"/>
                </a:cubicBezTo>
                <a:cubicBezTo>
                  <a:pt x="1173751" y="445557"/>
                  <a:pt x="947590" y="366180"/>
                  <a:pt x="1106322" y="436728"/>
                </a:cubicBezTo>
                <a:cubicBezTo>
                  <a:pt x="1132614" y="448413"/>
                  <a:pt x="1160913" y="454926"/>
                  <a:pt x="1188208" y="464024"/>
                </a:cubicBezTo>
                <a:cubicBezTo>
                  <a:pt x="1188213" y="464026"/>
                  <a:pt x="1270090" y="491315"/>
                  <a:pt x="1270095" y="491319"/>
                </a:cubicBezTo>
                <a:lnTo>
                  <a:pt x="1351982" y="545910"/>
                </a:lnTo>
                <a:cubicBezTo>
                  <a:pt x="1392926" y="607327"/>
                  <a:pt x="1390650" y="626659"/>
                  <a:pt x="1447516" y="655092"/>
                </a:cubicBezTo>
                <a:cubicBezTo>
                  <a:pt x="1460383" y="661526"/>
                  <a:pt x="1474811" y="664191"/>
                  <a:pt x="1488459" y="668740"/>
                </a:cubicBezTo>
                <a:cubicBezTo>
                  <a:pt x="1502107" y="682388"/>
                  <a:pt x="1517046" y="694856"/>
                  <a:pt x="1529402" y="709683"/>
                </a:cubicBezTo>
                <a:cubicBezTo>
                  <a:pt x="1539903" y="722284"/>
                  <a:pt x="1543890" y="740380"/>
                  <a:pt x="1556698" y="750627"/>
                </a:cubicBezTo>
                <a:cubicBezTo>
                  <a:pt x="1567931" y="759614"/>
                  <a:pt x="1583993" y="759725"/>
                  <a:pt x="1597641" y="764274"/>
                </a:cubicBezTo>
                <a:cubicBezTo>
                  <a:pt x="1606740" y="750626"/>
                  <a:pt x="1617602" y="738002"/>
                  <a:pt x="1624937" y="723331"/>
                </a:cubicBezTo>
                <a:cubicBezTo>
                  <a:pt x="1641421" y="690363"/>
                  <a:pt x="1633283" y="667522"/>
                  <a:pt x="1665880" y="641445"/>
                </a:cubicBezTo>
                <a:cubicBezTo>
                  <a:pt x="1677114" y="632458"/>
                  <a:pt x="1693175" y="632346"/>
                  <a:pt x="1706823" y="627797"/>
                </a:cubicBezTo>
                <a:cubicBezTo>
                  <a:pt x="1720471" y="632346"/>
                  <a:pt x="1736533" y="632458"/>
                  <a:pt x="1747767" y="641445"/>
                </a:cubicBezTo>
                <a:cubicBezTo>
                  <a:pt x="1827380" y="705135"/>
                  <a:pt x="1693172" y="682387"/>
                  <a:pt x="1856949" y="736979"/>
                </a:cubicBezTo>
                <a:lnTo>
                  <a:pt x="1938835" y="764274"/>
                </a:lnTo>
                <a:lnTo>
                  <a:pt x="1979779" y="777922"/>
                </a:lnTo>
                <a:cubicBezTo>
                  <a:pt x="1993427" y="787021"/>
                  <a:pt x="2010475" y="792410"/>
                  <a:pt x="2020722" y="805218"/>
                </a:cubicBezTo>
                <a:cubicBezTo>
                  <a:pt x="2048978" y="840538"/>
                  <a:pt x="2015648" y="858343"/>
                  <a:pt x="2061665" y="887104"/>
                </a:cubicBezTo>
                <a:cubicBezTo>
                  <a:pt x="2086064" y="902353"/>
                  <a:pt x="2143552" y="914400"/>
                  <a:pt x="2143552" y="914400"/>
                </a:cubicBezTo>
                <a:cubicBezTo>
                  <a:pt x="2140577" y="938198"/>
                  <a:pt x="2136616" y="1027876"/>
                  <a:pt x="2116256" y="1064525"/>
                </a:cubicBezTo>
                <a:cubicBezTo>
                  <a:pt x="2100324" y="1093202"/>
                  <a:pt x="2079862" y="1119116"/>
                  <a:pt x="2061665" y="1146412"/>
                </a:cubicBezTo>
                <a:lnTo>
                  <a:pt x="2034370" y="1187355"/>
                </a:lnTo>
                <a:lnTo>
                  <a:pt x="2007074" y="1228298"/>
                </a:lnTo>
                <a:cubicBezTo>
                  <a:pt x="1972770" y="1331210"/>
                  <a:pt x="2019043" y="1204361"/>
                  <a:pt x="1966131" y="1310185"/>
                </a:cubicBezTo>
                <a:cubicBezTo>
                  <a:pt x="1909631" y="1423184"/>
                  <a:pt x="2003407" y="1274743"/>
                  <a:pt x="1925187" y="1392071"/>
                </a:cubicBezTo>
                <a:cubicBezTo>
                  <a:pt x="1892705" y="1489519"/>
                  <a:pt x="1913852" y="1450018"/>
                  <a:pt x="1870596" y="1514901"/>
                </a:cubicBezTo>
                <a:cubicBezTo>
                  <a:pt x="1866047" y="1528549"/>
                  <a:pt x="1863383" y="1542978"/>
                  <a:pt x="1856949" y="1555845"/>
                </a:cubicBezTo>
                <a:cubicBezTo>
                  <a:pt x="1849614" y="1570516"/>
                  <a:pt x="1836315" y="1581799"/>
                  <a:pt x="1829653" y="1596788"/>
                </a:cubicBezTo>
                <a:cubicBezTo>
                  <a:pt x="1817968" y="1623080"/>
                  <a:pt x="1811456" y="1651379"/>
                  <a:pt x="1802358" y="1678674"/>
                </a:cubicBezTo>
                <a:lnTo>
                  <a:pt x="1788710" y="1719618"/>
                </a:lnTo>
                <a:lnTo>
                  <a:pt x="1775062" y="1760561"/>
                </a:lnTo>
                <a:cubicBezTo>
                  <a:pt x="1770513" y="1819701"/>
                  <a:pt x="1768771" y="1879125"/>
                  <a:pt x="1761414" y="1937982"/>
                </a:cubicBezTo>
                <a:cubicBezTo>
                  <a:pt x="1759630" y="1952257"/>
                  <a:pt x="1751719" y="1965093"/>
                  <a:pt x="1747767" y="1978925"/>
                </a:cubicBezTo>
                <a:cubicBezTo>
                  <a:pt x="1742614" y="1996960"/>
                  <a:pt x="1739509" y="2015550"/>
                  <a:pt x="1734119" y="2033516"/>
                </a:cubicBezTo>
                <a:cubicBezTo>
                  <a:pt x="1725851" y="2061075"/>
                  <a:pt x="1722783" y="2091463"/>
                  <a:pt x="1706823" y="2115403"/>
                </a:cubicBezTo>
                <a:lnTo>
                  <a:pt x="1652232" y="2197289"/>
                </a:lnTo>
                <a:cubicBezTo>
                  <a:pt x="1643134" y="2224585"/>
                  <a:pt x="1640897" y="2255236"/>
                  <a:pt x="1624937" y="2279176"/>
                </a:cubicBezTo>
                <a:cubicBezTo>
                  <a:pt x="1615838" y="2292824"/>
                  <a:pt x="1604303" y="2305130"/>
                  <a:pt x="1597641" y="2320119"/>
                </a:cubicBezTo>
                <a:cubicBezTo>
                  <a:pt x="1585956" y="2346411"/>
                  <a:pt x="1586306" y="2378066"/>
                  <a:pt x="1570346" y="2402006"/>
                </a:cubicBezTo>
                <a:cubicBezTo>
                  <a:pt x="1492129" y="2519329"/>
                  <a:pt x="1585899" y="2370897"/>
                  <a:pt x="1529402" y="2483892"/>
                </a:cubicBezTo>
                <a:cubicBezTo>
                  <a:pt x="1522067" y="2498563"/>
                  <a:pt x="1509442" y="2510165"/>
                  <a:pt x="1502107" y="2524836"/>
                </a:cubicBezTo>
                <a:cubicBezTo>
                  <a:pt x="1482880" y="2563290"/>
                  <a:pt x="1485504" y="2630453"/>
                  <a:pt x="1433868" y="2647665"/>
                </a:cubicBezTo>
                <a:cubicBezTo>
                  <a:pt x="1336421" y="2680148"/>
                  <a:pt x="1375922" y="2659002"/>
                  <a:pt x="1311038" y="2702256"/>
                </a:cubicBezTo>
                <a:lnTo>
                  <a:pt x="1229152" y="2825086"/>
                </a:lnTo>
                <a:cubicBezTo>
                  <a:pt x="1220053" y="2838734"/>
                  <a:pt x="1215504" y="2856931"/>
                  <a:pt x="1201856" y="2866030"/>
                </a:cubicBezTo>
                <a:lnTo>
                  <a:pt x="1160913" y="2893325"/>
                </a:lnTo>
                <a:cubicBezTo>
                  <a:pt x="1156364" y="2906973"/>
                  <a:pt x="1154251" y="2921692"/>
                  <a:pt x="1147265" y="2934268"/>
                </a:cubicBezTo>
                <a:cubicBezTo>
                  <a:pt x="1131333" y="2962945"/>
                  <a:pt x="1103048" y="2985033"/>
                  <a:pt x="1092674" y="3016155"/>
                </a:cubicBezTo>
                <a:cubicBezTo>
                  <a:pt x="1088125" y="3029803"/>
                  <a:pt x="1088013" y="3045864"/>
                  <a:pt x="1079026" y="3057098"/>
                </a:cubicBezTo>
                <a:cubicBezTo>
                  <a:pt x="1068779" y="3069906"/>
                  <a:pt x="1051731" y="3075295"/>
                  <a:pt x="1038083" y="3084394"/>
                </a:cubicBezTo>
                <a:cubicBezTo>
                  <a:pt x="888756" y="3034617"/>
                  <a:pt x="1114947" y="3114006"/>
                  <a:pt x="956196" y="3043450"/>
                </a:cubicBezTo>
                <a:cubicBezTo>
                  <a:pt x="929904" y="3031765"/>
                  <a:pt x="898249" y="3032115"/>
                  <a:pt x="874310" y="3016155"/>
                </a:cubicBezTo>
                <a:cubicBezTo>
                  <a:pt x="821397" y="2980879"/>
                  <a:pt x="848928" y="2994046"/>
                  <a:pt x="792423" y="2975212"/>
                </a:cubicBezTo>
                <a:cubicBezTo>
                  <a:pt x="778624" y="2954513"/>
                  <a:pt x="751480" y="2921575"/>
                  <a:pt x="751480" y="2893325"/>
                </a:cubicBezTo>
                <a:cubicBezTo>
                  <a:pt x="751480" y="2863052"/>
                  <a:pt x="757421" y="2772261"/>
                  <a:pt x="778776" y="2729552"/>
                </a:cubicBezTo>
                <a:cubicBezTo>
                  <a:pt x="786111" y="2714881"/>
                  <a:pt x="796973" y="2702257"/>
                  <a:pt x="806071" y="2688609"/>
                </a:cubicBezTo>
                <a:cubicBezTo>
                  <a:pt x="825309" y="2592421"/>
                  <a:pt x="826702" y="2621321"/>
                  <a:pt x="806071" y="2497540"/>
                </a:cubicBezTo>
                <a:cubicBezTo>
                  <a:pt x="803706" y="2483350"/>
                  <a:pt x="799409" y="2469173"/>
                  <a:pt x="792423" y="2456597"/>
                </a:cubicBezTo>
                <a:cubicBezTo>
                  <a:pt x="776491" y="2427920"/>
                  <a:pt x="765128" y="2392907"/>
                  <a:pt x="737832" y="2374710"/>
                </a:cubicBezTo>
                <a:lnTo>
                  <a:pt x="655946" y="2320119"/>
                </a:lnTo>
                <a:cubicBezTo>
                  <a:pt x="646847" y="2306471"/>
                  <a:pt x="640994" y="2289977"/>
                  <a:pt x="628650" y="2279176"/>
                </a:cubicBezTo>
                <a:cubicBezTo>
                  <a:pt x="603962" y="2257574"/>
                  <a:pt x="546764" y="2224585"/>
                  <a:pt x="546764" y="2224585"/>
                </a:cubicBezTo>
                <a:cubicBezTo>
                  <a:pt x="537665" y="2210937"/>
                  <a:pt x="532276" y="2193889"/>
                  <a:pt x="519468" y="2183642"/>
                </a:cubicBezTo>
                <a:cubicBezTo>
                  <a:pt x="508234" y="2174655"/>
                  <a:pt x="491392" y="2176428"/>
                  <a:pt x="478525" y="2169994"/>
                </a:cubicBezTo>
                <a:cubicBezTo>
                  <a:pt x="463854" y="2162658"/>
                  <a:pt x="452253" y="2150034"/>
                  <a:pt x="437582" y="2142698"/>
                </a:cubicBezTo>
                <a:cubicBezTo>
                  <a:pt x="424715" y="2136264"/>
                  <a:pt x="410517" y="2132835"/>
                  <a:pt x="396638" y="2129050"/>
                </a:cubicBezTo>
                <a:cubicBezTo>
                  <a:pt x="227328" y="2082875"/>
                  <a:pt x="340751" y="2119520"/>
                  <a:pt x="246513" y="2088107"/>
                </a:cubicBezTo>
                <a:cubicBezTo>
                  <a:pt x="237414" y="2074459"/>
                  <a:pt x="220579" y="2063510"/>
                  <a:pt x="219217" y="2047164"/>
                </a:cubicBezTo>
                <a:cubicBezTo>
                  <a:pt x="213733" y="1981354"/>
                  <a:pt x="261096" y="1867314"/>
                  <a:pt x="219217" y="1801504"/>
                </a:cubicBezTo>
                <a:cubicBezTo>
                  <a:pt x="202412" y="1775095"/>
                  <a:pt x="38563" y="1761863"/>
                  <a:pt x="28149" y="1760561"/>
                </a:cubicBezTo>
                <a:cubicBezTo>
                  <a:pt x="19050" y="1733265"/>
                  <a:pt x="-4790" y="1706887"/>
                  <a:pt x="853" y="1678674"/>
                </a:cubicBezTo>
                <a:cubicBezTo>
                  <a:pt x="5402" y="1655928"/>
                  <a:pt x="8875" y="1632940"/>
                  <a:pt x="14501" y="1610436"/>
                </a:cubicBezTo>
                <a:cubicBezTo>
                  <a:pt x="17990" y="1596479"/>
                  <a:pt x="24660" y="1583449"/>
                  <a:pt x="28149" y="1569492"/>
                </a:cubicBezTo>
                <a:lnTo>
                  <a:pt x="55444" y="1460310"/>
                </a:lnTo>
                <a:cubicBezTo>
                  <a:pt x="63148" y="1406381"/>
                  <a:pt x="69435" y="1349758"/>
                  <a:pt x="82740" y="1296537"/>
                </a:cubicBezTo>
                <a:cubicBezTo>
                  <a:pt x="108753" y="1192485"/>
                  <a:pt x="84508" y="1328634"/>
                  <a:pt x="110035" y="1201003"/>
                </a:cubicBezTo>
                <a:cubicBezTo>
                  <a:pt x="115462" y="1173868"/>
                  <a:pt x="118256" y="1146251"/>
                  <a:pt x="123683" y="1119116"/>
                </a:cubicBezTo>
                <a:cubicBezTo>
                  <a:pt x="127362" y="1100723"/>
                  <a:pt x="134247" y="1083027"/>
                  <a:pt x="137331" y="1064525"/>
                </a:cubicBezTo>
                <a:cubicBezTo>
                  <a:pt x="164903" y="899095"/>
                  <a:pt x="136800" y="1012325"/>
                  <a:pt x="164626" y="887104"/>
                </a:cubicBezTo>
                <a:cubicBezTo>
                  <a:pt x="168695" y="868794"/>
                  <a:pt x="172884" y="850479"/>
                  <a:pt x="178274" y="832513"/>
                </a:cubicBezTo>
                <a:cubicBezTo>
                  <a:pt x="186542" y="804955"/>
                  <a:pt x="196472" y="777922"/>
                  <a:pt x="205570" y="750627"/>
                </a:cubicBezTo>
                <a:lnTo>
                  <a:pt x="219217" y="709683"/>
                </a:lnTo>
                <a:cubicBezTo>
                  <a:pt x="223766" y="696035"/>
                  <a:pt x="229376" y="682696"/>
                  <a:pt x="232865" y="668740"/>
                </a:cubicBezTo>
                <a:cubicBezTo>
                  <a:pt x="250002" y="600193"/>
                  <a:pt x="240581" y="631943"/>
                  <a:pt x="260161" y="573206"/>
                </a:cubicBezTo>
                <a:cubicBezTo>
                  <a:pt x="264710" y="514066"/>
                  <a:pt x="264557" y="454374"/>
                  <a:pt x="273808" y="395785"/>
                </a:cubicBezTo>
                <a:cubicBezTo>
                  <a:pt x="278295" y="367365"/>
                  <a:pt x="292005" y="341194"/>
                  <a:pt x="301104" y="313898"/>
                </a:cubicBezTo>
                <a:lnTo>
                  <a:pt x="314752" y="272955"/>
                </a:lnTo>
                <a:cubicBezTo>
                  <a:pt x="319781" y="237747"/>
                  <a:pt x="322990" y="174590"/>
                  <a:pt x="342047" y="136477"/>
                </a:cubicBezTo>
                <a:cubicBezTo>
                  <a:pt x="374390" y="71792"/>
                  <a:pt x="369343" y="120907"/>
                  <a:pt x="369343" y="68239"/>
                </a:cubicBezTo>
                <a:lnTo>
                  <a:pt x="423934" y="109182"/>
                </a:lnTo>
              </a:path>
            </a:pathLst>
          </a:cu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0A29FE-B615-FA43-A5C4-991903151988}"/>
              </a:ext>
            </a:extLst>
          </p:cNvPr>
          <p:cNvCxnSpPr>
            <a:cxnSpLocks/>
          </p:cNvCxnSpPr>
          <p:nvPr/>
        </p:nvCxnSpPr>
        <p:spPr>
          <a:xfrm>
            <a:off x="5472752" y="1882362"/>
            <a:ext cx="3862317" cy="246689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1C0445-386C-B541-AD0A-053C8434D58E}"/>
              </a:ext>
            </a:extLst>
          </p:cNvPr>
          <p:cNvCxnSpPr>
            <a:cxnSpLocks/>
          </p:cNvCxnSpPr>
          <p:nvPr/>
        </p:nvCxnSpPr>
        <p:spPr>
          <a:xfrm flipH="1">
            <a:off x="6209731" y="5189538"/>
            <a:ext cx="3848669" cy="44698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5A09BF12-C8DA-F449-825F-98DFCF5338EA}"/>
              </a:ext>
            </a:extLst>
          </p:cNvPr>
          <p:cNvSpPr/>
          <p:nvPr/>
        </p:nvSpPr>
        <p:spPr>
          <a:xfrm>
            <a:off x="5478843" y="1896813"/>
            <a:ext cx="4390631" cy="3680271"/>
          </a:xfrm>
          <a:custGeom>
            <a:avLst/>
            <a:gdLst>
              <a:gd name="connsiteX0" fmla="*/ 0 w 4390631"/>
              <a:gd name="connsiteY0" fmla="*/ 0 h 3680271"/>
              <a:gd name="connsiteX1" fmla="*/ 1118440 w 4390631"/>
              <a:gd name="connsiteY1" fmla="*/ 544106 h 3680271"/>
              <a:gd name="connsiteX2" fmla="*/ 1284694 w 4390631"/>
              <a:gd name="connsiteY2" fmla="*/ 528992 h 3680271"/>
              <a:gd name="connsiteX3" fmla="*/ 1390493 w 4390631"/>
              <a:gd name="connsiteY3" fmla="*/ 521435 h 3680271"/>
              <a:gd name="connsiteX4" fmla="*/ 2108410 w 4390631"/>
              <a:gd name="connsiteY4" fmla="*/ 876615 h 3680271"/>
              <a:gd name="connsiteX5" fmla="*/ 2214208 w 4390631"/>
              <a:gd name="connsiteY5" fmla="*/ 989970 h 3680271"/>
              <a:gd name="connsiteX6" fmla="*/ 2320007 w 4390631"/>
              <a:gd name="connsiteY6" fmla="*/ 1224238 h 3680271"/>
              <a:gd name="connsiteX7" fmla="*/ 2267107 w 4390631"/>
              <a:gd name="connsiteY7" fmla="*/ 1526519 h 3680271"/>
              <a:gd name="connsiteX8" fmla="*/ 2146195 w 4390631"/>
              <a:gd name="connsiteY8" fmla="*/ 1745673 h 3680271"/>
              <a:gd name="connsiteX9" fmla="*/ 1972383 w 4390631"/>
              <a:gd name="connsiteY9" fmla="*/ 2191537 h 3680271"/>
              <a:gd name="connsiteX10" fmla="*/ 1836357 w 4390631"/>
              <a:gd name="connsiteY10" fmla="*/ 2644959 h 3680271"/>
              <a:gd name="connsiteX11" fmla="*/ 1639874 w 4390631"/>
              <a:gd name="connsiteY11" fmla="*/ 3030367 h 3680271"/>
              <a:gd name="connsiteX12" fmla="*/ 1209124 w 4390631"/>
              <a:gd name="connsiteY12" fmla="*/ 3680271 h 3680271"/>
              <a:gd name="connsiteX13" fmla="*/ 4390631 w 4390631"/>
              <a:gd name="connsiteY13" fmla="*/ 3287306 h 3680271"/>
              <a:gd name="connsiteX14" fmla="*/ 4262162 w 4390631"/>
              <a:gd name="connsiteY14" fmla="*/ 3219293 h 3680271"/>
              <a:gd name="connsiteX15" fmla="*/ 4239491 w 4390631"/>
              <a:gd name="connsiteY15" fmla="*/ 3105937 h 3680271"/>
              <a:gd name="connsiteX16" fmla="*/ 4277276 w 4390631"/>
              <a:gd name="connsiteY16" fmla="*/ 2909455 h 3680271"/>
              <a:gd name="connsiteX17" fmla="*/ 4315061 w 4390631"/>
              <a:gd name="connsiteY17" fmla="*/ 2780985 h 3680271"/>
              <a:gd name="connsiteX18" fmla="*/ 4269719 w 4390631"/>
              <a:gd name="connsiteY18" fmla="*/ 2667630 h 3680271"/>
              <a:gd name="connsiteX19" fmla="*/ 4126136 w 4390631"/>
              <a:gd name="connsiteY19" fmla="*/ 2554275 h 3680271"/>
              <a:gd name="connsiteX20" fmla="*/ 3982552 w 4390631"/>
              <a:gd name="connsiteY20" fmla="*/ 2418248 h 3680271"/>
              <a:gd name="connsiteX21" fmla="*/ 3755841 w 4390631"/>
              <a:gd name="connsiteY21" fmla="*/ 2365349 h 3680271"/>
              <a:gd name="connsiteX22" fmla="*/ 3755841 w 4390631"/>
              <a:gd name="connsiteY22" fmla="*/ 2365349 h 3680271"/>
              <a:gd name="connsiteX23" fmla="*/ 3695385 w 4390631"/>
              <a:gd name="connsiteY23" fmla="*/ 2229323 h 3680271"/>
              <a:gd name="connsiteX24" fmla="*/ 3718056 w 4390631"/>
              <a:gd name="connsiteY24" fmla="*/ 2078182 h 3680271"/>
              <a:gd name="connsiteX25" fmla="*/ 3657600 w 4390631"/>
              <a:gd name="connsiteY25" fmla="*/ 2055511 h 3680271"/>
              <a:gd name="connsiteX26" fmla="*/ 3536688 w 4390631"/>
              <a:gd name="connsiteY26" fmla="*/ 2040397 h 3680271"/>
              <a:gd name="connsiteX27" fmla="*/ 3491345 w 4390631"/>
              <a:gd name="connsiteY27" fmla="*/ 1919485 h 3680271"/>
              <a:gd name="connsiteX28" fmla="*/ 3846526 w 4390631"/>
              <a:gd name="connsiteY28" fmla="*/ 302281 h 3680271"/>
              <a:gd name="connsiteX29" fmla="*/ 3846526 w 4390631"/>
              <a:gd name="connsiteY29" fmla="*/ 302281 h 3680271"/>
              <a:gd name="connsiteX30" fmla="*/ 83127 w 4390631"/>
              <a:gd name="connsiteY30" fmla="*/ 22671 h 368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390631" h="3680271">
                <a:moveTo>
                  <a:pt x="0" y="0"/>
                </a:moveTo>
                <a:lnTo>
                  <a:pt x="1118440" y="544106"/>
                </a:lnTo>
                <a:lnTo>
                  <a:pt x="1284694" y="528992"/>
                </a:lnTo>
                <a:lnTo>
                  <a:pt x="1390493" y="521435"/>
                </a:lnTo>
                <a:lnTo>
                  <a:pt x="2108410" y="876615"/>
                </a:lnTo>
                <a:lnTo>
                  <a:pt x="2214208" y="989970"/>
                </a:lnTo>
                <a:lnTo>
                  <a:pt x="2320007" y="1224238"/>
                </a:lnTo>
                <a:lnTo>
                  <a:pt x="2267107" y="1526519"/>
                </a:lnTo>
                <a:lnTo>
                  <a:pt x="2146195" y="1745673"/>
                </a:lnTo>
                <a:lnTo>
                  <a:pt x="1972383" y="2191537"/>
                </a:lnTo>
                <a:lnTo>
                  <a:pt x="1836357" y="2644959"/>
                </a:lnTo>
                <a:lnTo>
                  <a:pt x="1639874" y="3030367"/>
                </a:lnTo>
                <a:lnTo>
                  <a:pt x="1209124" y="3680271"/>
                </a:lnTo>
                <a:lnTo>
                  <a:pt x="4390631" y="3287306"/>
                </a:lnTo>
                <a:lnTo>
                  <a:pt x="4262162" y="3219293"/>
                </a:lnTo>
                <a:lnTo>
                  <a:pt x="4239491" y="3105937"/>
                </a:lnTo>
                <a:lnTo>
                  <a:pt x="4277276" y="2909455"/>
                </a:lnTo>
                <a:lnTo>
                  <a:pt x="4315061" y="2780985"/>
                </a:lnTo>
                <a:lnTo>
                  <a:pt x="4269719" y="2667630"/>
                </a:lnTo>
                <a:lnTo>
                  <a:pt x="4126136" y="2554275"/>
                </a:lnTo>
                <a:lnTo>
                  <a:pt x="3982552" y="2418248"/>
                </a:lnTo>
                <a:lnTo>
                  <a:pt x="3755841" y="2365349"/>
                </a:lnTo>
                <a:lnTo>
                  <a:pt x="3755841" y="2365349"/>
                </a:lnTo>
                <a:lnTo>
                  <a:pt x="3695385" y="2229323"/>
                </a:lnTo>
                <a:lnTo>
                  <a:pt x="3718056" y="2078182"/>
                </a:lnTo>
                <a:lnTo>
                  <a:pt x="3657600" y="2055511"/>
                </a:lnTo>
                <a:lnTo>
                  <a:pt x="3536688" y="2040397"/>
                </a:lnTo>
                <a:lnTo>
                  <a:pt x="3491345" y="1919485"/>
                </a:lnTo>
                <a:lnTo>
                  <a:pt x="3846526" y="302281"/>
                </a:lnTo>
                <a:lnTo>
                  <a:pt x="3846526" y="302281"/>
                </a:lnTo>
                <a:lnTo>
                  <a:pt x="83127" y="22671"/>
                </a:lnTo>
              </a:path>
            </a:pathLst>
          </a:custGeom>
          <a:solidFill>
            <a:srgbClr val="BFBFBF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7"/>
          <p:cNvSpPr txBox="1"/>
          <p:nvPr/>
        </p:nvSpPr>
        <p:spPr>
          <a:xfrm>
            <a:off x="838200" y="379269"/>
            <a:ext cx="10515600" cy="1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5400" b="1" dirty="0">
                <a:latin typeface="Calibri"/>
                <a:ea typeface="Calibri"/>
                <a:cs typeface="Calibri"/>
                <a:sym typeface="Calibri"/>
              </a:rPr>
              <a:t>Concept: buffering statistics</a:t>
            </a:r>
            <a:endParaRPr sz="54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B98FC-27BD-4094-BFE7-06AA76D84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440" y="1511299"/>
            <a:ext cx="4749359" cy="4665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43B87D-0962-425C-928A-EB646D88A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440" y="1512232"/>
            <a:ext cx="4749359" cy="4664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016586-1B1C-4A05-A0BE-49875A04B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511299"/>
            <a:ext cx="5627315" cy="4665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8F9174-9366-45E4-9FC6-2558E3FC7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4974" y="473797"/>
            <a:ext cx="2028825" cy="942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7C121E-D3E3-9443-B3F9-AA151511B05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6915953">
            <a:off x="8394798" y="3489684"/>
            <a:ext cx="1079405" cy="70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80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2150" indent="-514350">
              <a:spcBef>
                <a:spcPts val="0"/>
              </a:spcBef>
              <a:buSzPts val="2800"/>
            </a:pPr>
            <a:endParaRPr lang="en-US">
              <a:solidFill>
                <a:srgbClr val="042340"/>
              </a:solidFill>
            </a:endParaRPr>
          </a:p>
          <a:p>
            <a:pPr marL="692150" indent="-514350">
              <a:spcBef>
                <a:spcPts val="0"/>
              </a:spcBef>
              <a:buSzPts val="2800"/>
              <a:buAutoNum type="arabicPeriod"/>
            </a:pPr>
            <a:endParaRPr lang="en-US">
              <a:solidFill>
                <a:srgbClr val="042340"/>
              </a:solidFill>
            </a:endParaRPr>
          </a:p>
          <a:p>
            <a:pPr marL="692150" indent="-514350">
              <a:spcBef>
                <a:spcPts val="0"/>
              </a:spcBef>
              <a:buSzPts val="2800"/>
              <a:buAutoNum type="arabicPeriod"/>
            </a:pPr>
            <a:endParaRPr lang="en-US">
              <a:solidFill>
                <a:srgbClr val="042340"/>
              </a:solidFill>
            </a:endParaRPr>
          </a:p>
        </p:txBody>
      </p:sp>
      <p:sp>
        <p:nvSpPr>
          <p:cNvPr id="217" name="Google Shape;217;p30"/>
          <p:cNvSpPr txBox="1"/>
          <p:nvPr/>
        </p:nvSpPr>
        <p:spPr>
          <a:xfrm>
            <a:off x="838200" y="379269"/>
            <a:ext cx="10611852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5400" b="1" dirty="0">
                <a:latin typeface="Calibri"/>
                <a:ea typeface="Calibri"/>
                <a:cs typeface="Calibri"/>
                <a:sym typeface="Calibri"/>
              </a:rPr>
              <a:t>Developing the model for user input</a:t>
            </a:r>
            <a:endParaRPr sz="54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BBED571-F985-4F22-87F6-CB754CA1C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27" y="1819340"/>
            <a:ext cx="11545979" cy="481914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92150" indent="-514350">
              <a:spcBef>
                <a:spcPts val="0"/>
              </a:spcBef>
              <a:buSzPts val="2800"/>
            </a:pPr>
            <a:endParaRPr lang="en-US">
              <a:solidFill>
                <a:srgbClr val="042340"/>
              </a:solidFill>
            </a:endParaRPr>
          </a:p>
          <a:p>
            <a:pPr marL="692150" indent="-514350">
              <a:spcBef>
                <a:spcPts val="0"/>
              </a:spcBef>
              <a:buSzPts val="2800"/>
              <a:buAutoNum type="arabicPeriod"/>
            </a:pPr>
            <a:endParaRPr lang="en-US">
              <a:solidFill>
                <a:srgbClr val="042340"/>
              </a:solidFill>
            </a:endParaRPr>
          </a:p>
          <a:p>
            <a:pPr marL="692150" indent="-514350">
              <a:spcBef>
                <a:spcPts val="0"/>
              </a:spcBef>
              <a:buSzPts val="2800"/>
              <a:buAutoNum type="arabicPeriod"/>
            </a:pPr>
            <a:endParaRPr lang="en-US">
              <a:solidFill>
                <a:srgbClr val="042340"/>
              </a:solidFill>
            </a:endParaRPr>
          </a:p>
        </p:txBody>
      </p:sp>
      <p:sp>
        <p:nvSpPr>
          <p:cNvPr id="217" name="Google Shape;217;p30"/>
          <p:cNvSpPr txBox="1"/>
          <p:nvPr/>
        </p:nvSpPr>
        <p:spPr>
          <a:xfrm>
            <a:off x="838200" y="379269"/>
            <a:ext cx="10611852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5400" b="1" dirty="0">
                <a:latin typeface="Calibri"/>
                <a:ea typeface="Calibri"/>
                <a:cs typeface="Calibri"/>
                <a:sym typeface="Calibri"/>
              </a:rPr>
              <a:t>Model functionality</a:t>
            </a:r>
            <a:endParaRPr sz="54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C91F16-7F5A-43AB-B6E1-15A6954D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604645"/>
            <a:ext cx="188595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6CD4B45-EE58-4559-8A96-8CB1521FD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659" y="1576553"/>
            <a:ext cx="1343281" cy="277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D6E9ED8-8938-4199-92A1-359888F89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604645"/>
            <a:ext cx="188595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27210C4D-DE07-49BC-AC2A-8517D74D0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865" y="1604645"/>
            <a:ext cx="17907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57E2A0B-5370-4499-BE31-2E73689AE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815" y="1604645"/>
            <a:ext cx="18859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02;p15">
            <a:extLst>
              <a:ext uri="{FF2B5EF4-FFF2-40B4-BE49-F238E27FC236}">
                <a16:creationId xmlns:a16="http://schemas.microsoft.com/office/drawing/2014/main" id="{5000EC50-50B1-416A-8CFC-5D2618877BA4}"/>
              </a:ext>
            </a:extLst>
          </p:cNvPr>
          <p:cNvSpPr txBox="1">
            <a:spLocks/>
          </p:cNvSpPr>
          <p:nvPr/>
        </p:nvSpPr>
        <p:spPr>
          <a:xfrm>
            <a:off x="1014183" y="2249273"/>
            <a:ext cx="1885950" cy="4010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Font typeface="Arial"/>
              <a:buNone/>
            </a:pPr>
            <a:r>
              <a:rPr lang="en-US" b="1" dirty="0">
                <a:solidFill>
                  <a:srgbClr val="042340"/>
                </a:solidFill>
              </a:rPr>
              <a:t>Stage 1 </a:t>
            </a:r>
            <a:r>
              <a:rPr lang="en-US" dirty="0">
                <a:solidFill>
                  <a:srgbClr val="042340"/>
                </a:solidFill>
              </a:rPr>
              <a:t>User input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Font typeface="Arial"/>
              <a:buNone/>
            </a:pPr>
            <a:r>
              <a:rPr lang="en-US" dirty="0">
                <a:solidFill>
                  <a:srgbClr val="042340"/>
                </a:solidFill>
              </a:rPr>
              <a:t>Provide dev. app. Number as form of </a:t>
            </a:r>
            <a:r>
              <a:rPr lang="en-US" dirty="0" err="1">
                <a:solidFill>
                  <a:srgbClr val="042340"/>
                </a:solidFill>
              </a:rPr>
              <a:t>sql</a:t>
            </a:r>
            <a:r>
              <a:rPr lang="en-US" dirty="0">
                <a:solidFill>
                  <a:srgbClr val="042340"/>
                </a:solidFill>
              </a:rPr>
              <a:t> query, add necessary fields, then clip parcels</a:t>
            </a:r>
          </a:p>
        </p:txBody>
      </p:sp>
      <p:sp>
        <p:nvSpPr>
          <p:cNvPr id="12" name="Google Shape;102;p15">
            <a:extLst>
              <a:ext uri="{FF2B5EF4-FFF2-40B4-BE49-F238E27FC236}">
                <a16:creationId xmlns:a16="http://schemas.microsoft.com/office/drawing/2014/main" id="{A772E7CE-0410-47D4-92C3-70EA735BD064}"/>
              </a:ext>
            </a:extLst>
          </p:cNvPr>
          <p:cNvSpPr txBox="1">
            <a:spLocks/>
          </p:cNvSpPr>
          <p:nvPr/>
        </p:nvSpPr>
        <p:spPr>
          <a:xfrm>
            <a:off x="3011158" y="4292919"/>
            <a:ext cx="2122282" cy="2068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Font typeface="Arial"/>
              <a:buNone/>
            </a:pPr>
            <a:r>
              <a:rPr lang="en-US" b="1" dirty="0">
                <a:solidFill>
                  <a:srgbClr val="042340"/>
                </a:solidFill>
              </a:rPr>
              <a:t>Stage 2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Font typeface="Arial"/>
              <a:buNone/>
            </a:pPr>
            <a:r>
              <a:rPr lang="en-US" dirty="0">
                <a:solidFill>
                  <a:srgbClr val="042340"/>
                </a:solidFill>
              </a:rPr>
              <a:t>clip input: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Font typeface="Arial"/>
              <a:buNone/>
            </a:pPr>
            <a:r>
              <a:rPr lang="en-US" dirty="0">
                <a:solidFill>
                  <a:srgbClr val="042340"/>
                </a:solidFill>
              </a:rPr>
              <a:t>sewer lines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Font typeface="Arial"/>
              <a:buNone/>
            </a:pPr>
            <a:r>
              <a:rPr lang="en-US" dirty="0">
                <a:solidFill>
                  <a:srgbClr val="042340"/>
                </a:solidFill>
              </a:rPr>
              <a:t>customers res. sales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Font typeface="Arial"/>
              <a:buNone/>
            </a:pPr>
            <a:r>
              <a:rPr lang="en-US" dirty="0">
                <a:solidFill>
                  <a:srgbClr val="042340"/>
                </a:solidFill>
              </a:rPr>
              <a:t>&amp; land types</a:t>
            </a:r>
          </a:p>
        </p:txBody>
      </p:sp>
      <p:sp>
        <p:nvSpPr>
          <p:cNvPr id="13" name="Google Shape;102;p15">
            <a:extLst>
              <a:ext uri="{FF2B5EF4-FFF2-40B4-BE49-F238E27FC236}">
                <a16:creationId xmlns:a16="http://schemas.microsoft.com/office/drawing/2014/main" id="{183CD879-C104-4C7A-987D-0CC668275D23}"/>
              </a:ext>
            </a:extLst>
          </p:cNvPr>
          <p:cNvSpPr txBox="1">
            <a:spLocks/>
          </p:cNvSpPr>
          <p:nvPr/>
        </p:nvSpPr>
        <p:spPr>
          <a:xfrm>
            <a:off x="5153025" y="2184214"/>
            <a:ext cx="1885950" cy="4010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Font typeface="Arial"/>
              <a:buNone/>
            </a:pPr>
            <a:r>
              <a:rPr lang="en-US" b="1" dirty="0">
                <a:solidFill>
                  <a:srgbClr val="042340"/>
                </a:solidFill>
              </a:rPr>
              <a:t>Stage 3</a:t>
            </a:r>
            <a:r>
              <a:rPr lang="en-US" dirty="0">
                <a:solidFill>
                  <a:srgbClr val="042340"/>
                </a:solidFill>
              </a:rPr>
              <a:t> Summary statistics calculate acreage, frequency, maximum values on all inputs</a:t>
            </a:r>
          </a:p>
        </p:txBody>
      </p:sp>
      <p:sp>
        <p:nvSpPr>
          <p:cNvPr id="14" name="Google Shape;102;p15">
            <a:extLst>
              <a:ext uri="{FF2B5EF4-FFF2-40B4-BE49-F238E27FC236}">
                <a16:creationId xmlns:a16="http://schemas.microsoft.com/office/drawing/2014/main" id="{54257E2F-6CD6-4321-B89D-316C463BE594}"/>
              </a:ext>
            </a:extLst>
          </p:cNvPr>
          <p:cNvSpPr txBox="1">
            <a:spLocks/>
          </p:cNvSpPr>
          <p:nvPr/>
        </p:nvSpPr>
        <p:spPr>
          <a:xfrm>
            <a:off x="7058561" y="4522757"/>
            <a:ext cx="2228314" cy="2068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Font typeface="Arial"/>
              <a:buNone/>
            </a:pPr>
            <a:r>
              <a:rPr lang="en-US" b="1" dirty="0">
                <a:solidFill>
                  <a:srgbClr val="042340"/>
                </a:solidFill>
              </a:rPr>
              <a:t>Stage 4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r>
              <a:rPr lang="en-US" dirty="0">
                <a:solidFill>
                  <a:srgbClr val="042340"/>
                </a:solidFill>
              </a:rPr>
              <a:t>null values </a:t>
            </a:r>
            <a:r>
              <a:rPr lang="en-US" dirty="0" err="1">
                <a:solidFill>
                  <a:srgbClr val="042340"/>
                </a:solidFill>
              </a:rPr>
              <a:t>calc’d</a:t>
            </a:r>
            <a:r>
              <a:rPr lang="en-US" dirty="0">
                <a:solidFill>
                  <a:srgbClr val="042340"/>
                </a:solidFill>
              </a:rPr>
              <a:t> to ∅ for score totals with if/then</a:t>
            </a:r>
          </a:p>
        </p:txBody>
      </p:sp>
      <p:sp>
        <p:nvSpPr>
          <p:cNvPr id="15" name="Google Shape;102;p15">
            <a:extLst>
              <a:ext uri="{FF2B5EF4-FFF2-40B4-BE49-F238E27FC236}">
                <a16:creationId xmlns:a16="http://schemas.microsoft.com/office/drawing/2014/main" id="{D3337FE2-5F64-43F4-B0BE-9F808C921D89}"/>
              </a:ext>
            </a:extLst>
          </p:cNvPr>
          <p:cNvSpPr txBox="1">
            <a:spLocks/>
          </p:cNvSpPr>
          <p:nvPr/>
        </p:nvSpPr>
        <p:spPr>
          <a:xfrm>
            <a:off x="9317933" y="2631992"/>
            <a:ext cx="1885950" cy="4010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Font typeface="Arial"/>
              <a:buNone/>
            </a:pPr>
            <a:r>
              <a:rPr lang="en-US" b="1" dirty="0">
                <a:solidFill>
                  <a:srgbClr val="042340"/>
                </a:solidFill>
              </a:rPr>
              <a:t>Stage 5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Font typeface="Arial"/>
              <a:buNone/>
            </a:pPr>
            <a:r>
              <a:rPr lang="en-US" dirty="0">
                <a:solidFill>
                  <a:srgbClr val="042340"/>
                </a:solidFill>
              </a:rPr>
              <a:t>Python expression uses arithmetic to calculate </a:t>
            </a:r>
            <a:r>
              <a:rPr lang="en-US" dirty="0" err="1">
                <a:solidFill>
                  <a:srgbClr val="042340"/>
                </a:solidFill>
              </a:rPr>
              <a:t>preserv</a:t>
            </a:r>
            <a:r>
              <a:rPr lang="en-US" dirty="0">
                <a:solidFill>
                  <a:srgbClr val="042340"/>
                </a:solidFill>
              </a:rPr>
              <a:t>. Score and value est.</a:t>
            </a:r>
          </a:p>
        </p:txBody>
      </p:sp>
    </p:spTree>
    <p:extLst>
      <p:ext uri="{BB962C8B-B14F-4D97-AF65-F5344CB8AC3E}">
        <p14:creationId xmlns:p14="http://schemas.microsoft.com/office/powerpoint/2010/main" val="4259890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/>
          <p:nvPr/>
        </p:nvSpPr>
        <p:spPr>
          <a:xfrm>
            <a:off x="251350" y="14193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7"/>
          <p:cNvSpPr txBox="1"/>
          <p:nvPr/>
        </p:nvSpPr>
        <p:spPr>
          <a:xfrm>
            <a:off x="838200" y="379269"/>
            <a:ext cx="10515600" cy="1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5400" b="1" dirty="0">
                <a:latin typeface="Calibri"/>
                <a:ea typeface="Calibri"/>
                <a:cs typeface="Calibri"/>
                <a:sym typeface="Calibri"/>
              </a:rPr>
              <a:t>Working in </a:t>
            </a:r>
            <a:r>
              <a:rPr lang="en-US" sz="5400" b="1" dirty="0" err="1">
                <a:latin typeface="Calibri"/>
                <a:ea typeface="Calibri"/>
                <a:cs typeface="Calibri"/>
                <a:sym typeface="Calibri"/>
              </a:rPr>
              <a:t>ArcPro</a:t>
            </a:r>
            <a:endParaRPr sz="5400" b="1" i="0" u="none" strike="noStrike" cap="none" dirty="0" err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743A013-1CBC-41D7-B43A-D051ECB8A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733" y="1457349"/>
            <a:ext cx="6588067" cy="4722129"/>
          </a:xfrm>
          <a:prstGeom prst="rect">
            <a:avLst/>
          </a:prstGeom>
        </p:spPr>
      </p:pic>
      <p:sp>
        <p:nvSpPr>
          <p:cNvPr id="11" name="Google Shape;102;p15">
            <a:extLst>
              <a:ext uri="{FF2B5EF4-FFF2-40B4-BE49-F238E27FC236}">
                <a16:creationId xmlns:a16="http://schemas.microsoft.com/office/drawing/2014/main" id="{BC1CD86F-A778-4B90-9734-70C9F8CABC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54834"/>
            <a:ext cx="3825239" cy="4722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r>
              <a:rPr lang="en-US" dirty="0">
                <a:solidFill>
                  <a:srgbClr val="042340"/>
                </a:solidFill>
              </a:rPr>
              <a:t>Calculate Fields-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r>
              <a:rPr lang="en-US" dirty="0">
                <a:solidFill>
                  <a:srgbClr val="042340"/>
                </a:solidFill>
              </a:rPr>
              <a:t>VB expressions not supported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endParaRPr lang="en-US" dirty="0">
              <a:solidFill>
                <a:srgbClr val="042340"/>
              </a:solidFill>
            </a:endParaRP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r>
              <a:rPr lang="en-US" dirty="0">
                <a:solidFill>
                  <a:srgbClr val="042340"/>
                </a:solidFill>
              </a:rPr>
              <a:t>Intermediate / Managed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r>
              <a:rPr lang="en-US" dirty="0">
                <a:solidFill>
                  <a:srgbClr val="042340"/>
                </a:solidFill>
              </a:rPr>
              <a:t>data removed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endParaRPr lang="en-US" dirty="0">
              <a:solidFill>
                <a:srgbClr val="042340"/>
              </a:solidFill>
            </a:endParaRP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r>
              <a:rPr lang="en-US" dirty="0">
                <a:solidFill>
                  <a:srgbClr val="042340"/>
                </a:solidFill>
              </a:rPr>
              <a:t>No customization of tools appearance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endParaRPr lang="en-US" dirty="0">
              <a:solidFill>
                <a:srgbClr val="042340"/>
              </a:solidFill>
            </a:endParaRP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r>
              <a:rPr lang="en-US" dirty="0">
                <a:solidFill>
                  <a:srgbClr val="042340"/>
                </a:solidFill>
              </a:rPr>
              <a:t>Lists and series must be in the form of iterators</a:t>
            </a:r>
          </a:p>
        </p:txBody>
      </p:sp>
    </p:spTree>
    <p:extLst>
      <p:ext uri="{BB962C8B-B14F-4D97-AF65-F5344CB8AC3E}">
        <p14:creationId xmlns:p14="http://schemas.microsoft.com/office/powerpoint/2010/main" val="2330889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0"/>
          <p:cNvSpPr txBox="1">
            <a:spLocks noGrp="1"/>
          </p:cNvSpPr>
          <p:nvPr>
            <p:ph type="body" idx="1"/>
          </p:nvPr>
        </p:nvSpPr>
        <p:spPr>
          <a:xfrm>
            <a:off x="66675" y="6092451"/>
            <a:ext cx="11744325" cy="665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indent="0"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</a:rPr>
              <a:t>!SEWERSERVICE_SCORE! + !SEWERCUSTOMER_SCORE! + !OPENSPACE_SCORE! + !FARMSCORE! + !FORESTSCORE! + (!SUM_LOTCOUNT! / !SUM_LOTCOUNT!)</a:t>
            </a:r>
            <a:endParaRPr lang="en-US" sz="1400"/>
          </a:p>
          <a:p>
            <a:pPr marL="177800" indent="0">
              <a:spcBef>
                <a:spcPts val="0"/>
              </a:spcBef>
              <a:buNone/>
            </a:pPr>
            <a:endParaRPr lang="en-US" sz="3200" b="1" dirty="0"/>
          </a:p>
          <a:p>
            <a:pPr marL="177800" indent="0">
              <a:spcBef>
                <a:spcPts val="0"/>
              </a:spcBef>
              <a:buNone/>
            </a:pPr>
            <a:endParaRPr lang="en-US" sz="3200" b="1" dirty="0"/>
          </a:p>
        </p:txBody>
      </p:sp>
      <p:sp>
        <p:nvSpPr>
          <p:cNvPr id="217" name="Google Shape;217;p30"/>
          <p:cNvSpPr txBox="1"/>
          <p:nvPr/>
        </p:nvSpPr>
        <p:spPr>
          <a:xfrm>
            <a:off x="838200" y="379269"/>
            <a:ext cx="10515600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5400" b="1" dirty="0">
                <a:latin typeface="Calibri"/>
                <a:ea typeface="Calibri"/>
                <a:cs typeface="Calibri"/>
                <a:sym typeface="Calibri"/>
              </a:rPr>
              <a:t>Scoring priority with technology</a:t>
            </a:r>
            <a:endParaRPr sz="54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843E561-ADFD-47E2-B4F4-AB6FEBDB2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14" y="1402559"/>
            <a:ext cx="10076701" cy="468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35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0"/>
          <p:cNvSpPr txBox="1">
            <a:spLocks noGrp="1"/>
          </p:cNvSpPr>
          <p:nvPr>
            <p:ph type="body" idx="1"/>
          </p:nvPr>
        </p:nvSpPr>
        <p:spPr>
          <a:xfrm>
            <a:off x="838200" y="1778128"/>
            <a:ext cx="10515600" cy="365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0000"/>
                </a:solidFill>
              </a:rPr>
              <a:t>(30 + (!SUM_FARMLAND_ACRES! / !SUM_TOTALACRES!))</a:t>
            </a:r>
          </a:p>
          <a:p>
            <a:pPr marL="17780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0000"/>
                </a:solidFill>
              </a:rPr>
              <a:t>+</a:t>
            </a:r>
            <a:endParaRPr lang="en-US" dirty="0">
              <a:solidFill>
                <a:srgbClr val="000000"/>
              </a:solidFill>
            </a:endParaRPr>
          </a:p>
          <a:p>
            <a:pPr marL="17780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0000"/>
                </a:solidFill>
              </a:rPr>
              <a:t>(20 + (!SUM_FORESTLOTACRES! / !SUM_TOTALACRES!))</a:t>
            </a:r>
            <a:endParaRPr lang="en-US" dirty="0"/>
          </a:p>
          <a:p>
            <a:pPr marL="17780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0000"/>
                </a:solidFill>
              </a:rPr>
              <a:t>+</a:t>
            </a:r>
          </a:p>
          <a:p>
            <a:pPr marL="17780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0000"/>
                </a:solidFill>
              </a:rPr>
              <a:t>(50  + (!SUM_OPENSPACEACRES! / !SUM_TOTALACRES!))</a:t>
            </a:r>
            <a:endParaRPr lang="en-US" dirty="0"/>
          </a:p>
          <a:p>
            <a:pPr marL="17780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0000"/>
                </a:solidFill>
              </a:rPr>
              <a:t>+</a:t>
            </a:r>
          </a:p>
          <a:p>
            <a:pPr marL="177800" indent="0" algn="ctr">
              <a:spcBef>
                <a:spcPts val="0"/>
              </a:spcBef>
              <a:buNone/>
            </a:pPr>
            <a:r>
              <a:rPr lang="en-US" sz="3100" b="1" dirty="0">
                <a:solidFill>
                  <a:srgbClr val="000000"/>
                </a:solidFill>
              </a:rPr>
              <a:t>(!SUM_PROPERTYSALESUM! / !SUM_PROPERTYSALECOUNT!)</a:t>
            </a:r>
          </a:p>
          <a:p>
            <a:pPr marL="17780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0000"/>
                </a:solidFill>
              </a:rPr>
              <a:t>+</a:t>
            </a:r>
          </a:p>
          <a:p>
            <a:pPr marL="17780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0000"/>
                </a:solidFill>
              </a:rPr>
              <a:t>(!SUM_SEWERLENGTH! / !SUM_SEWERCUSTOMERCOUNT!)</a:t>
            </a:r>
            <a:endParaRPr lang="en-US" sz="3200" b="1"/>
          </a:p>
        </p:txBody>
      </p:sp>
      <p:sp>
        <p:nvSpPr>
          <p:cNvPr id="217" name="Google Shape;217;p30"/>
          <p:cNvSpPr txBox="1"/>
          <p:nvPr/>
        </p:nvSpPr>
        <p:spPr>
          <a:xfrm>
            <a:off x="838200" y="379269"/>
            <a:ext cx="10515600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5400" b="1" dirty="0">
                <a:latin typeface="Calibri"/>
                <a:ea typeface="Calibri"/>
                <a:cs typeface="Calibri"/>
              </a:rPr>
              <a:t>Calculating value from score</a:t>
            </a:r>
            <a:endParaRPr lang="en-US" sz="5400" b="1" i="0" u="none" strike="noStrike" cap="none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741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9483" cy="47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340"/>
              </a:buClr>
              <a:buSzPts val="1800"/>
            </a:pPr>
            <a:r>
              <a:rPr lang="en-US" dirty="0">
                <a:solidFill>
                  <a:srgbClr val="042340"/>
                </a:solidFill>
              </a:rPr>
              <a:t>Agricultural land and open space calculated acreage will slow in pace of consumption.</a:t>
            </a:r>
          </a:p>
          <a:p>
            <a:pPr marL="571500" indent="-457200">
              <a:spcBef>
                <a:spcPts val="0"/>
              </a:spcBef>
              <a:buClr>
                <a:srgbClr val="042340"/>
              </a:buClr>
            </a:pPr>
            <a:endParaRPr lang="en-US">
              <a:solidFill>
                <a:srgbClr val="042340"/>
              </a:solidFill>
            </a:endParaRPr>
          </a:p>
          <a:p>
            <a:pPr marL="571500" indent="-457200">
              <a:spcBef>
                <a:spcPts val="0"/>
              </a:spcBef>
              <a:buClr>
                <a:srgbClr val="042340"/>
              </a:buClr>
            </a:pPr>
            <a:r>
              <a:rPr lang="en-US" dirty="0">
                <a:solidFill>
                  <a:srgbClr val="042340"/>
                </a:solidFill>
              </a:rPr>
              <a:t>Pocketed Planning will begin to develop- prioritizing an even distribution of land use, preservation of non-developed areas, &amp; strengthens infrastructure.</a:t>
            </a:r>
          </a:p>
          <a:p>
            <a:pPr marL="571500" indent="-457200">
              <a:spcBef>
                <a:spcPts val="0"/>
              </a:spcBef>
              <a:buClr>
                <a:srgbClr val="042340"/>
              </a:buClr>
            </a:pPr>
            <a:endParaRPr lang="en-US">
              <a:solidFill>
                <a:srgbClr val="042340"/>
              </a:solidFill>
            </a:endParaRPr>
          </a:p>
          <a:p>
            <a:pPr marL="571500" lvl="0" indent="-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340"/>
              </a:buClr>
              <a:buSzPts val="1800"/>
            </a:pPr>
            <a:r>
              <a:rPr lang="en-US" dirty="0">
                <a:solidFill>
                  <a:srgbClr val="042340"/>
                </a:solidFill>
              </a:rPr>
              <a:t>Commercial development will congregate in centralized areas.</a:t>
            </a:r>
          </a:p>
          <a:p>
            <a:pPr marL="571500" indent="-457200">
              <a:spcBef>
                <a:spcPts val="0"/>
              </a:spcBef>
              <a:buClr>
                <a:srgbClr val="042340"/>
              </a:buClr>
            </a:pPr>
            <a:endParaRPr lang="en-US">
              <a:solidFill>
                <a:srgbClr val="042340"/>
              </a:solidFill>
            </a:endParaRPr>
          </a:p>
          <a:p>
            <a:pPr marL="571500" indent="-457200">
              <a:spcBef>
                <a:spcPts val="0"/>
              </a:spcBef>
              <a:buClr>
                <a:srgbClr val="042340"/>
              </a:buClr>
            </a:pPr>
            <a:r>
              <a:rPr lang="en-US" dirty="0">
                <a:solidFill>
                  <a:srgbClr val="042340"/>
                </a:solidFill>
              </a:rPr>
              <a:t>Sewer infrastructure planning will guide expansion below C&amp;D Canal for growing housing demand.</a:t>
            </a:r>
          </a:p>
        </p:txBody>
      </p:sp>
      <p:sp>
        <p:nvSpPr>
          <p:cNvPr id="238" name="Google Shape;238;p33"/>
          <p:cNvSpPr txBox="1"/>
          <p:nvPr/>
        </p:nvSpPr>
        <p:spPr>
          <a:xfrm>
            <a:off x="838200" y="379269"/>
            <a:ext cx="10515600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</a:pPr>
            <a:r>
              <a:rPr lang="en-US" sz="54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Anticipated results</a:t>
            </a:r>
            <a:endParaRPr sz="54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103" name="Google Shape;103;p15"/>
          <p:cNvSpPr txBox="1"/>
          <p:nvPr/>
        </p:nvSpPr>
        <p:spPr>
          <a:xfrm>
            <a:off x="838200" y="379269"/>
            <a:ext cx="10515600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latin typeface="Calibri"/>
                <a:cs typeface="Calibri"/>
                <a:sym typeface="Calibri"/>
              </a:rPr>
              <a:t>New Castle County initiatives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F3B8C5-77B2-42D8-B45A-B22AB5DEB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452" y="1459380"/>
            <a:ext cx="3685875" cy="5050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B26D9F2-3255-4637-955F-A3862B063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930" y="1458029"/>
            <a:ext cx="3647141" cy="5047591"/>
          </a:xfrm>
          <a:prstGeom prst="rect">
            <a:avLst/>
          </a:prstGeom>
        </p:spPr>
      </p:pic>
      <p:sp>
        <p:nvSpPr>
          <p:cNvPr id="7" name="Google Shape;102;p15">
            <a:extLst>
              <a:ext uri="{FF2B5EF4-FFF2-40B4-BE49-F238E27FC236}">
                <a16:creationId xmlns:a16="http://schemas.microsoft.com/office/drawing/2014/main" id="{6AA324A4-1370-463D-892B-6527B0E6A4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80141" y="1967566"/>
            <a:ext cx="67627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Clr>
                <a:srgbClr val="042340"/>
              </a:buClr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2020 State Strategies / NCC UDC update.</a:t>
            </a:r>
            <a:endParaRPr lang="en-US" dirty="0">
              <a:solidFill>
                <a:srgbClr val="000000"/>
              </a:solidFill>
            </a:endParaRPr>
          </a:p>
          <a:p>
            <a:pPr lvl="1" indent="-457200">
              <a:spcBef>
                <a:spcPts val="0"/>
              </a:spcBef>
              <a:buClr>
                <a:srgbClr val="042340"/>
              </a:buClr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Growth Boundaries being explored</a:t>
            </a:r>
            <a:endParaRPr lang="en-US" dirty="0">
              <a:solidFill>
                <a:srgbClr val="000000"/>
              </a:solidFill>
            </a:endParaRPr>
          </a:p>
          <a:p>
            <a:pPr lvl="1" indent="-457200">
              <a:spcBef>
                <a:spcPts val="0"/>
              </a:spcBef>
              <a:buClr>
                <a:srgbClr val="042340"/>
              </a:buClr>
              <a:buSzPct val="64000"/>
              <a:buFont typeface="Arial" panose="020B0604020202020204" pitchFamily="34" charset="0"/>
              <a:buChar char="•"/>
            </a:pPr>
            <a:endParaRPr lang="en-US" dirty="0">
              <a:solidFill>
                <a:srgbClr val="042340"/>
              </a:solidFill>
            </a:endParaRPr>
          </a:p>
          <a:p>
            <a:pPr indent="-457200">
              <a:spcBef>
                <a:spcPts val="0"/>
              </a:spcBef>
              <a:buClr>
                <a:srgbClr val="042340"/>
              </a:buClr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Encouraging citizen engagement through technology and education.</a:t>
            </a:r>
            <a:endParaRPr lang="en-US" dirty="0"/>
          </a:p>
          <a:p>
            <a:pPr indent="-457200">
              <a:spcBef>
                <a:spcPts val="0"/>
              </a:spcBef>
              <a:buClr>
                <a:srgbClr val="042340"/>
              </a:buClr>
              <a:buSzPct val="64000"/>
              <a:buFont typeface="Arial" panose="020B0604020202020204" pitchFamily="34" charset="0"/>
              <a:buChar char="•"/>
            </a:pPr>
            <a:endParaRPr lang="en-US" dirty="0">
              <a:solidFill>
                <a:srgbClr val="042340"/>
              </a:solidFill>
            </a:endParaRPr>
          </a:p>
          <a:p>
            <a:pPr indent="-457200">
              <a:spcBef>
                <a:spcPts val="0"/>
              </a:spcBef>
              <a:buClr>
                <a:srgbClr val="000000"/>
              </a:buClr>
              <a:buSzPct val="64000"/>
              <a:buFont typeface="Arial,Sans-Serif" panose="020B0604020202020204" pitchFamily="34" charset="0"/>
              <a:buChar char="•"/>
            </a:pPr>
            <a:r>
              <a:rPr lang="en-US" dirty="0" err="1">
                <a:solidFill>
                  <a:srgbClr val="042340"/>
                </a:solidFill>
              </a:rPr>
              <a:t>GreeNCC</a:t>
            </a:r>
            <a:r>
              <a:rPr lang="en-US" dirty="0">
                <a:solidFill>
                  <a:srgbClr val="042340"/>
                </a:solidFill>
              </a:rPr>
              <a:t>- Environmental impact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  <a:buSzPct val="64000"/>
              <a:buFont typeface="Arial,Sans-Serif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Educating the public on environmentally</a:t>
            </a:r>
          </a:p>
          <a:p>
            <a:pPr marL="571500" lvl="1" indent="0">
              <a:spcBef>
                <a:spcPts val="0"/>
              </a:spcBef>
              <a:buClr>
                <a:srgbClr val="000000"/>
              </a:buClr>
              <a:buSzPct val="64000"/>
              <a:buNone/>
            </a:pPr>
            <a:r>
              <a:rPr lang="en-US" dirty="0">
                <a:solidFill>
                  <a:srgbClr val="042340"/>
                </a:solidFill>
              </a:rPr>
              <a:t>     Green practices</a:t>
            </a:r>
          </a:p>
          <a:p>
            <a:pPr marL="571500" lvl="1" indent="0">
              <a:spcBef>
                <a:spcPts val="0"/>
              </a:spcBef>
              <a:buNone/>
            </a:pPr>
            <a:endParaRPr lang="en-US" dirty="0">
              <a:solidFill>
                <a:srgbClr val="042340"/>
              </a:solidFill>
            </a:endParaRPr>
          </a:p>
          <a:p>
            <a:pPr indent="-457200">
              <a:spcBef>
                <a:spcPts val="0"/>
              </a:spcBef>
              <a:buClr>
                <a:srgbClr val="042340"/>
              </a:buClr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Population densities looking to regions south of Chesapeake &amp; Delaware Canal.</a:t>
            </a:r>
            <a:endParaRPr lang="en-US" dirty="0"/>
          </a:p>
          <a:p>
            <a:pPr indent="-457200">
              <a:spcBef>
                <a:spcPts val="0"/>
              </a:spcBef>
              <a:buClr>
                <a:srgbClr val="042340"/>
              </a:buClr>
              <a:buSzPct val="64000"/>
              <a:buFont typeface="Arial" panose="020B0604020202020204" pitchFamily="34" charset="0"/>
              <a:buChar char="•"/>
            </a:pPr>
            <a:endParaRPr lang="en-US" dirty="0">
              <a:solidFill>
                <a:srgbClr val="04234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EC67E6-3361-445D-AFAC-88D773330F11}"/>
              </a:ext>
            </a:extLst>
          </p:cNvPr>
          <p:cNvSpPr txBox="1"/>
          <p:nvPr/>
        </p:nvSpPr>
        <p:spPr>
          <a:xfrm>
            <a:off x="9916459" y="2199340"/>
            <a:ext cx="169731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 dirty="0"/>
              <a:t>New Castle County:</a:t>
            </a:r>
          </a:p>
          <a:p>
            <a:pPr algn="ctr"/>
            <a:r>
              <a:rPr lang="en-US" sz="900" dirty="0"/>
              <a:t>Addressing population</a:t>
            </a:r>
          </a:p>
          <a:p>
            <a:pPr algn="ctr"/>
            <a:r>
              <a:rPr lang="en-US" sz="900" dirty="0"/>
              <a:t>Density while preserving</a:t>
            </a:r>
          </a:p>
          <a:p>
            <a:pPr algn="ctr"/>
            <a:r>
              <a:rPr lang="en-US" sz="900" dirty="0"/>
              <a:t>Non-developed areas</a:t>
            </a:r>
          </a:p>
        </p:txBody>
      </p:sp>
      <p:pic>
        <p:nvPicPr>
          <p:cNvPr id="28" name="Picture 28">
            <a:extLst>
              <a:ext uri="{FF2B5EF4-FFF2-40B4-BE49-F238E27FC236}">
                <a16:creationId xmlns:a16="http://schemas.microsoft.com/office/drawing/2014/main" id="{80EDE69A-3753-4A9C-B908-89014D666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5578" y="4878761"/>
            <a:ext cx="1154020" cy="102253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192" name="Google Shape;192;p27"/>
          <p:cNvSpPr txBox="1"/>
          <p:nvPr/>
        </p:nvSpPr>
        <p:spPr>
          <a:xfrm>
            <a:off x="838200" y="379269"/>
            <a:ext cx="10515600" cy="1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5400" b="1" dirty="0">
                <a:latin typeface="Calibri"/>
                <a:ea typeface="Calibri"/>
                <a:cs typeface="Calibri"/>
                <a:sym typeface="Calibri"/>
              </a:rPr>
              <a:t>End product: Map application</a:t>
            </a:r>
            <a:endParaRPr lang="en-US" sz="5400" b="1" i="0" u="none" strike="noStrike" cap="none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F47D8E4-1002-4E2D-B6A4-C04C35526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70" y="1394864"/>
            <a:ext cx="11211463" cy="52472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F2AABB-4E2F-4008-AE87-7DF7BA841F6C}"/>
              </a:ext>
            </a:extLst>
          </p:cNvPr>
          <p:cNvSpPr txBox="1"/>
          <p:nvPr/>
        </p:nvSpPr>
        <p:spPr>
          <a:xfrm>
            <a:off x="5495925" y="2867025"/>
            <a:ext cx="197167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2699D-1278-4047-980A-FAA447DABF13}"/>
              </a:ext>
            </a:extLst>
          </p:cNvPr>
          <p:cNvSpPr txBox="1"/>
          <p:nvPr/>
        </p:nvSpPr>
        <p:spPr>
          <a:xfrm>
            <a:off x="4657724" y="5391149"/>
            <a:ext cx="197167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/>
              <a:t>2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7B29A2-808C-4F62-A787-0DE7E8C5C17B}"/>
              </a:ext>
            </a:extLst>
          </p:cNvPr>
          <p:cNvSpPr txBox="1"/>
          <p:nvPr/>
        </p:nvSpPr>
        <p:spPr>
          <a:xfrm>
            <a:off x="2400299" y="2124074"/>
            <a:ext cx="197167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73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err="1">
                <a:solidFill>
                  <a:srgbClr val="042340"/>
                </a:solidFill>
              </a:rPr>
              <a:t>Mincozzi</a:t>
            </a:r>
            <a:r>
              <a:rPr lang="en-US" sz="2400">
                <a:solidFill>
                  <a:srgbClr val="042340"/>
                </a:solidFill>
              </a:rPr>
              <a:t>, Joseph (2019) Mapping Dollar and Sense of Land Use. Location: </a:t>
            </a:r>
            <a:r>
              <a:rPr lang="en-US" sz="2400" err="1">
                <a:solidFill>
                  <a:srgbClr val="042340"/>
                </a:solidFill>
              </a:rPr>
              <a:t>Esri</a:t>
            </a:r>
            <a:r>
              <a:rPr lang="en-US" sz="2400">
                <a:solidFill>
                  <a:srgbClr val="042340"/>
                </a:solidFill>
              </a:rPr>
              <a:t> </a:t>
            </a:r>
            <a:r>
              <a:rPr lang="en-US" sz="2400" err="1">
                <a:solidFill>
                  <a:srgbClr val="042340"/>
                </a:solidFill>
              </a:rPr>
              <a:t>Geodesign</a:t>
            </a:r>
            <a:r>
              <a:rPr lang="en-US" sz="2400">
                <a:solidFill>
                  <a:srgbClr val="042340"/>
                </a:solidFill>
              </a:rPr>
              <a:t> Conference. Retrieved from: </a:t>
            </a:r>
            <a:r>
              <a:rPr lang="en-US" sz="2400">
                <a:solidFill>
                  <a:srgbClr val="04234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https://youtu.be/uQ25P8gB4d4</a:t>
            </a:r>
            <a:endParaRPr lang="en-US" sz="2400">
              <a:solidFill>
                <a:srgbClr val="042340"/>
              </a:solidFill>
            </a:endParaRPr>
          </a:p>
          <a:p>
            <a:pPr marL="571500" indent="-457200">
              <a:spcBef>
                <a:spcPts val="0"/>
              </a:spcBef>
              <a:buFont typeface="+mj-lt"/>
              <a:buAutoNum type="arabicPeriod"/>
            </a:pPr>
            <a:endParaRPr lang="en-US" sz="2400">
              <a:solidFill>
                <a:srgbClr val="042340"/>
              </a:solidFill>
            </a:endParaRPr>
          </a:p>
          <a:p>
            <a:pPr marL="5715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err="1">
                <a:solidFill>
                  <a:srgbClr val="042340"/>
                </a:solidFill>
              </a:rPr>
              <a:t>Ståhle</a:t>
            </a:r>
            <a:r>
              <a:rPr lang="en-US" sz="2400">
                <a:solidFill>
                  <a:srgbClr val="042340"/>
                </a:solidFill>
              </a:rPr>
              <a:t>, Alexander (2006) </a:t>
            </a:r>
            <a:r>
              <a:rPr lang="en-US" sz="2400" err="1">
                <a:solidFill>
                  <a:srgbClr val="042340"/>
                </a:solidFill>
              </a:rPr>
              <a:t>Sociotope</a:t>
            </a:r>
            <a:r>
              <a:rPr lang="en-US" sz="2400">
                <a:solidFill>
                  <a:srgbClr val="042340"/>
                </a:solidFill>
              </a:rPr>
              <a:t> mapping- exploring public open space and its multiple use values in urban and landscape planning practice. Location: Nordic Journal of Architectural Research Volume 19.</a:t>
            </a:r>
          </a:p>
          <a:p>
            <a:pPr marL="571500" indent="-457200">
              <a:spcBef>
                <a:spcPts val="0"/>
              </a:spcBef>
              <a:buFont typeface="+mj-lt"/>
              <a:buAutoNum type="arabicPeriod"/>
            </a:pPr>
            <a:endParaRPr lang="en-US" sz="2400">
              <a:solidFill>
                <a:srgbClr val="042340"/>
              </a:solidFill>
            </a:endParaRPr>
          </a:p>
          <a:p>
            <a:pPr marL="5715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 err="1">
                <a:solidFill>
                  <a:srgbClr val="042340"/>
                </a:solidFill>
              </a:rPr>
              <a:t>Vajjhala</a:t>
            </a:r>
            <a:r>
              <a:rPr lang="en-US" sz="2400">
                <a:solidFill>
                  <a:srgbClr val="042340"/>
                </a:solidFill>
              </a:rPr>
              <a:t>, Shalini P (2005) Integrating GIS and participatory mapping in community development planning. Paper for the </a:t>
            </a:r>
            <a:r>
              <a:rPr lang="en-US" sz="2400" err="1">
                <a:solidFill>
                  <a:srgbClr val="042340"/>
                </a:solidFill>
              </a:rPr>
              <a:t>Esri</a:t>
            </a:r>
            <a:r>
              <a:rPr lang="en-US" sz="2400">
                <a:solidFill>
                  <a:srgbClr val="042340"/>
                </a:solidFill>
              </a:rPr>
              <a:t> Int. Conf. Retrieved from: </a:t>
            </a:r>
            <a:r>
              <a:rPr lang="en-US" sz="2300" u="sng">
                <a:solidFill>
                  <a:srgbClr val="04234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http://proceedings.esri.com/library/userconf/proc05/papers/pap1622.pdf</a:t>
            </a:r>
            <a:endParaRPr lang="en-US" sz="2300" u="sng">
              <a:solidFill>
                <a:srgbClr val="042340"/>
              </a:solidFill>
            </a:endParaRPr>
          </a:p>
          <a:p>
            <a:pPr marL="571500" indent="-457200">
              <a:spcBef>
                <a:spcPts val="0"/>
              </a:spcBef>
              <a:buFont typeface="+mj-lt"/>
              <a:buAutoNum type="arabicPeriod"/>
            </a:pPr>
            <a:endParaRPr lang="en-US" sz="2300" u="sng">
              <a:solidFill>
                <a:srgbClr val="042340"/>
              </a:solidFill>
            </a:endParaRPr>
          </a:p>
          <a:p>
            <a:pPr marL="571500" indent="-457200">
              <a:spcBef>
                <a:spcPts val="0"/>
              </a:spcBef>
              <a:buFont typeface="+mj-lt"/>
              <a:buAutoNum type="arabicPeriod"/>
            </a:pPr>
            <a:r>
              <a:rPr lang="en-US" sz="2400">
                <a:solidFill>
                  <a:srgbClr val="042340"/>
                </a:solidFill>
              </a:rPr>
              <a:t>Willet, </a:t>
            </a:r>
            <a:r>
              <a:rPr lang="en-US" sz="2400" err="1">
                <a:solidFill>
                  <a:srgbClr val="042340"/>
                </a:solidFill>
              </a:rPr>
              <a:t>Kendis</a:t>
            </a:r>
            <a:r>
              <a:rPr lang="en-US" sz="2400">
                <a:solidFill>
                  <a:srgbClr val="042340"/>
                </a:solidFill>
              </a:rPr>
              <a:t> (2000) An interactive GIS approach in open space planning using a multiple criteria ranking system. Location: </a:t>
            </a:r>
            <a:r>
              <a:rPr lang="en-US" sz="2400" err="1">
                <a:solidFill>
                  <a:srgbClr val="042340"/>
                </a:solidFill>
              </a:rPr>
              <a:t>Winnona</a:t>
            </a:r>
            <a:r>
              <a:rPr lang="en-US" sz="2400">
                <a:solidFill>
                  <a:srgbClr val="042340"/>
                </a:solidFill>
              </a:rPr>
              <a:t>, Minnesota.  Retrieved from: </a:t>
            </a:r>
            <a:r>
              <a:rPr lang="en-US" sz="2400" u="sng">
                <a:solidFill>
                  <a:srgbClr val="04234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http://www.gis.smumn.edu/GradProjects/WilletK.pdf</a:t>
            </a:r>
            <a:r>
              <a:rPr lang="en-US" sz="2400">
                <a:solidFill>
                  <a:srgbClr val="042340"/>
                </a:solidFill>
              </a:rPr>
              <a:t> 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56" name="Google Shape;256;p35"/>
          <p:cNvSpPr txBox="1"/>
          <p:nvPr/>
        </p:nvSpPr>
        <p:spPr>
          <a:xfrm>
            <a:off x="838200" y="379269"/>
            <a:ext cx="10515600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</a:pPr>
            <a:r>
              <a:rPr lang="en-US" sz="5400" b="1" dirty="0">
                <a:latin typeface="Calibri"/>
                <a:ea typeface="Calibri"/>
                <a:cs typeface="Calibri"/>
                <a:sym typeface="Calibri"/>
              </a:rPr>
              <a:t>Inspiration</a:t>
            </a:r>
            <a:endParaRPr sz="54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6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6"/>
          <p:cNvSpPr txBox="1"/>
          <p:nvPr/>
        </p:nvSpPr>
        <p:spPr>
          <a:xfrm>
            <a:off x="1929400" y="349346"/>
            <a:ext cx="8333198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</a:pPr>
            <a:r>
              <a:rPr lang="en-US" sz="54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Thank you – Any questions?</a:t>
            </a:r>
            <a:endParaRPr sz="54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762" y="1822484"/>
            <a:ext cx="10658475" cy="4362450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8"/>
          <p:cNvSpPr txBox="1"/>
          <p:nvPr/>
        </p:nvSpPr>
        <p:spPr>
          <a:xfrm>
            <a:off x="838200" y="379269"/>
            <a:ext cx="10515600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5400" b="1">
                <a:latin typeface="Calibri"/>
                <a:ea typeface="Calibri"/>
                <a:cs typeface="Calibri"/>
                <a:sym typeface="Calibri"/>
              </a:rPr>
              <a:t>Acknowledging population growth</a:t>
            </a:r>
            <a:endParaRPr lang="en-US" sz="5400" b="1" i="0" u="none" strike="noStrike" cap="none">
              <a:latin typeface="Calibri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42357A-FA2F-464C-B4FC-B6F573E4F7FE}"/>
              </a:ext>
            </a:extLst>
          </p:cNvPr>
          <p:cNvSpPr txBox="1"/>
          <p:nvPr/>
        </p:nvSpPr>
        <p:spPr>
          <a:xfrm>
            <a:off x="5318185" y="6038463"/>
            <a:ext cx="550365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accent1"/>
                </a:solidFill>
              </a:rPr>
              <a:t>http://worldpopulationreview.com/us-counties/de/new-castle-county-population/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BEB79A9-9B49-F04D-8E51-97BA76B898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9701369"/>
              </p:ext>
            </p:extLst>
          </p:nvPr>
        </p:nvGraphicFramePr>
        <p:xfrm>
          <a:off x="4080683" y="1583140"/>
          <a:ext cx="7395948" cy="4521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Google Shape;102;p15">
            <a:extLst>
              <a:ext uri="{FF2B5EF4-FFF2-40B4-BE49-F238E27FC236}">
                <a16:creationId xmlns:a16="http://schemas.microsoft.com/office/drawing/2014/main" id="{535EA3FD-3CB9-5943-8470-F7522E7E8A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28057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r>
              <a:rPr lang="en-US" dirty="0">
                <a:solidFill>
                  <a:srgbClr val="042340"/>
                </a:solidFill>
              </a:rPr>
              <a:t>Census trends: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r>
              <a:rPr lang="en-US" dirty="0">
                <a:solidFill>
                  <a:srgbClr val="042340"/>
                </a:solidFill>
              </a:rPr>
              <a:t>no decrease in growth rate since 1810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endParaRPr lang="en-US" dirty="0">
              <a:solidFill>
                <a:srgbClr val="042340"/>
              </a:solidFill>
            </a:endParaRP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r>
              <a:rPr lang="en-US" dirty="0">
                <a:solidFill>
                  <a:srgbClr val="042340"/>
                </a:solidFill>
              </a:rPr>
              <a:t>2016 to 2017: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r>
              <a:rPr lang="en-US" dirty="0">
                <a:solidFill>
                  <a:srgbClr val="042340"/>
                </a:solidFill>
              </a:rPr>
              <a:t>.35% growth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endParaRPr lang="en-US" dirty="0">
              <a:solidFill>
                <a:srgbClr val="042340"/>
              </a:solidFill>
            </a:endParaRP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r>
              <a:rPr lang="en-US" dirty="0">
                <a:solidFill>
                  <a:srgbClr val="042340"/>
                </a:solidFill>
              </a:rPr>
              <a:t>Estimated 2027 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r>
              <a:rPr lang="en-US" dirty="0">
                <a:solidFill>
                  <a:srgbClr val="042340"/>
                </a:solidFill>
              </a:rPr>
              <a:t>population 720,000</a:t>
            </a:r>
          </a:p>
          <a:p>
            <a:pPr marL="0" indent="0" algn="ctr">
              <a:spcBef>
                <a:spcPts val="0"/>
              </a:spcBef>
              <a:buClr>
                <a:srgbClr val="042340"/>
              </a:buClr>
              <a:buSzPct val="64000"/>
              <a:buNone/>
            </a:pPr>
            <a:endParaRPr lang="en-US" dirty="0">
              <a:solidFill>
                <a:srgbClr val="04234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ADB548-64D8-7349-8556-9073F47DA297}"/>
              </a:ext>
            </a:extLst>
          </p:cNvPr>
          <p:cNvSpPr/>
          <p:nvPr/>
        </p:nvSpPr>
        <p:spPr>
          <a:xfrm>
            <a:off x="10590662" y="2361063"/>
            <a:ext cx="172073" cy="177421"/>
          </a:xfrm>
          <a:prstGeom prst="ellips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F09C46-13A2-E648-8363-8E6F79EBF952}"/>
              </a:ext>
            </a:extLst>
          </p:cNvPr>
          <p:cNvSpPr txBox="1"/>
          <p:nvPr/>
        </p:nvSpPr>
        <p:spPr>
          <a:xfrm>
            <a:off x="9832749" y="3971448"/>
            <a:ext cx="1132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&lt; Trendline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937C5-EC60-9C41-A60A-F86F16E1DB36}"/>
              </a:ext>
            </a:extLst>
          </p:cNvPr>
          <p:cNvSpPr txBox="1"/>
          <p:nvPr/>
        </p:nvSpPr>
        <p:spPr>
          <a:xfrm>
            <a:off x="7874757" y="3971449"/>
            <a:ext cx="1511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Growth Rate &gt;</a:t>
            </a:r>
          </a:p>
        </p:txBody>
      </p:sp>
    </p:spTree>
    <p:extLst>
      <p:ext uri="{BB962C8B-B14F-4D97-AF65-F5344CB8AC3E}">
        <p14:creationId xmlns:p14="http://schemas.microsoft.com/office/powerpoint/2010/main" val="3873025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98196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57200">
              <a:spcBef>
                <a:spcPts val="0"/>
              </a:spcBef>
              <a:buClr>
                <a:srgbClr val="042340"/>
              </a:buClr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Population growth has raised awareness to concerns of our current process being reactionary versus proactive in planning.</a:t>
            </a:r>
            <a:endParaRPr lang="en-US" dirty="0">
              <a:solidFill>
                <a:srgbClr val="000000"/>
              </a:solidFill>
            </a:endParaRPr>
          </a:p>
          <a:p>
            <a:pPr indent="-457200">
              <a:buClr>
                <a:srgbClr val="042340"/>
              </a:buClr>
              <a:buSzPct val="64000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42340"/>
                </a:solidFill>
              </a:rPr>
              <a:t>GreeNCC</a:t>
            </a:r>
            <a:r>
              <a:rPr lang="en-US" dirty="0">
                <a:solidFill>
                  <a:srgbClr val="042340"/>
                </a:solidFill>
              </a:rPr>
              <a:t> Program (implemented 2019)</a:t>
            </a:r>
          </a:p>
          <a:p>
            <a:pPr lvl="1" indent="-457200">
              <a:buClr>
                <a:srgbClr val="042340"/>
              </a:buClr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Sewer &amp; Stormwater Management</a:t>
            </a:r>
          </a:p>
          <a:p>
            <a:pPr lvl="1" indent="-457200">
              <a:buClr>
                <a:srgbClr val="042340"/>
              </a:buClr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Open Space Turnover</a:t>
            </a:r>
            <a:endParaRPr lang="en-US" dirty="0"/>
          </a:p>
          <a:p>
            <a:pPr lvl="1" indent="-457200">
              <a:buClr>
                <a:srgbClr val="042340"/>
              </a:buClr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Land Preservation</a:t>
            </a:r>
          </a:p>
          <a:p>
            <a:pPr indent="-457200">
              <a:buClr>
                <a:srgbClr val="042340"/>
              </a:buClr>
              <a:buSzPct val="64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340"/>
                </a:solidFill>
              </a:rPr>
              <a:t>Introduction of automation into the plan review process for developer feedback.</a:t>
            </a:r>
            <a:endParaRPr lang="en-US" dirty="0"/>
          </a:p>
        </p:txBody>
      </p:sp>
      <p:sp>
        <p:nvSpPr>
          <p:cNvPr id="103" name="Google Shape;103;p15"/>
          <p:cNvSpPr txBox="1"/>
          <p:nvPr/>
        </p:nvSpPr>
        <p:spPr>
          <a:xfrm>
            <a:off x="838200" y="379269"/>
            <a:ext cx="10515600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5400" b="1">
                <a:latin typeface="Calibri"/>
                <a:ea typeface="Calibri"/>
                <a:cs typeface="Calibri"/>
                <a:sym typeface="Calibri"/>
              </a:rPr>
              <a:t>Background, concerns, &amp; efforts</a:t>
            </a:r>
            <a:endParaRPr sz="5400" b="1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F3B8C5-77B2-42D8-B45A-B22AB5DEB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3452" y="1459380"/>
            <a:ext cx="3685875" cy="5050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F1480F-B18F-4F4F-B912-81055C88B1A6}"/>
              </a:ext>
            </a:extLst>
          </p:cNvPr>
          <p:cNvSpPr txBox="1"/>
          <p:nvPr/>
        </p:nvSpPr>
        <p:spPr>
          <a:xfrm>
            <a:off x="9916458" y="2438398"/>
            <a:ext cx="16973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b="1" dirty="0"/>
              <a:t>New Castle County:</a:t>
            </a:r>
          </a:p>
          <a:p>
            <a:pPr algn="ctr"/>
            <a:r>
              <a:rPr lang="en-US" sz="900" dirty="0"/>
              <a:t>Population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746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/>
          <p:nvPr/>
        </p:nvSpPr>
        <p:spPr>
          <a:xfrm>
            <a:off x="251350" y="18765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9"/>
          <p:cNvSpPr txBox="1"/>
          <p:nvPr/>
        </p:nvSpPr>
        <p:spPr>
          <a:xfrm>
            <a:off x="838200" y="379269"/>
            <a:ext cx="10515600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950" b="1" dirty="0">
                <a:latin typeface="Calibri"/>
                <a:ea typeface="Calibri"/>
                <a:cs typeface="Calibri"/>
                <a:sym typeface="Calibri"/>
              </a:rPr>
              <a:t>Modernizing the plan review process</a:t>
            </a:r>
            <a:endParaRPr lang="en-US" sz="495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6F19B39-09A1-445C-805E-76E7DA954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061" y="1746774"/>
            <a:ext cx="6570942" cy="4621937"/>
          </a:xfrm>
          <a:prstGeom prst="rect">
            <a:avLst/>
          </a:prstGeom>
        </p:spPr>
      </p:pic>
      <p:sp>
        <p:nvSpPr>
          <p:cNvPr id="7" name="Google Shape;102;p15">
            <a:extLst>
              <a:ext uri="{FF2B5EF4-FFF2-40B4-BE49-F238E27FC236}">
                <a16:creationId xmlns:a16="http://schemas.microsoft.com/office/drawing/2014/main" id="{39F19C2E-8BCF-4BC4-886D-28B40F8055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350067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42340"/>
                </a:solidFill>
              </a:rPr>
              <a:t>Dept of Land Use staff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42340"/>
                </a:solidFill>
              </a:rPr>
              <a:t>collaborate through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42340"/>
                </a:solidFill>
              </a:rPr>
              <a:t>a web-based program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42340"/>
                </a:solidFill>
              </a:rPr>
              <a:t>"</a:t>
            </a:r>
            <a:r>
              <a:rPr lang="en-US" dirty="0" err="1">
                <a:solidFill>
                  <a:srgbClr val="042340"/>
                </a:solidFill>
              </a:rPr>
              <a:t>ProjectDox</a:t>
            </a:r>
            <a:r>
              <a:rPr lang="en-US" dirty="0">
                <a:solidFill>
                  <a:srgbClr val="042340"/>
                </a:solidFill>
              </a:rPr>
              <a:t>" helping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42340"/>
                </a:solidFill>
              </a:rPr>
              <a:t>communication with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42340"/>
                </a:solidFill>
              </a:rPr>
              <a:t>developers and staff.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04234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42340"/>
                </a:solidFill>
              </a:rPr>
              <a:t>This new tool adds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42340"/>
                </a:solidFill>
              </a:rPr>
              <a:t>GIS analysis into the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42340"/>
                </a:solidFill>
              </a:rPr>
              <a:t>plan review process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42340"/>
                </a:solidFill>
              </a:rPr>
              <a:t>for Land Preservation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04234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04234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42340"/>
              </a:buClr>
            </a:pPr>
            <a:r>
              <a:rPr lang="en-US" dirty="0">
                <a:solidFill>
                  <a:srgbClr val="042340"/>
                </a:solidFill>
              </a:rPr>
              <a:t>Introducing land preservation strategies with the intent to improve quality of life for residents in New Castle County.</a:t>
            </a:r>
            <a:endParaRPr lang="en-US" dirty="0"/>
          </a:p>
          <a:p>
            <a:pPr>
              <a:spcBef>
                <a:spcPts val="0"/>
              </a:spcBef>
              <a:buClr>
                <a:srgbClr val="042340"/>
              </a:buClr>
            </a:pPr>
            <a:endParaRPr lang="en-US">
              <a:solidFill>
                <a:srgbClr val="042340"/>
              </a:solidFill>
            </a:endParaRPr>
          </a:p>
          <a:p>
            <a:pPr>
              <a:spcBef>
                <a:spcPts val="0"/>
              </a:spcBef>
              <a:buClr>
                <a:srgbClr val="042340"/>
              </a:buClr>
            </a:pPr>
            <a:r>
              <a:rPr lang="en-US" dirty="0">
                <a:solidFill>
                  <a:srgbClr val="042340"/>
                </a:solidFill>
              </a:rPr>
              <a:t>Development pressure threatens land preservation, pocketed planning areas (near environmental areas) will be protected.</a:t>
            </a:r>
          </a:p>
          <a:p>
            <a:pPr>
              <a:spcBef>
                <a:spcPts val="0"/>
              </a:spcBef>
              <a:buClr>
                <a:srgbClr val="042340"/>
              </a:buClr>
            </a:pPr>
            <a:endParaRPr lang="en-US">
              <a:solidFill>
                <a:srgbClr val="042340"/>
              </a:solidFill>
            </a:endParaRPr>
          </a:p>
          <a:p>
            <a:pPr>
              <a:spcBef>
                <a:spcPts val="0"/>
              </a:spcBef>
              <a:buClr>
                <a:srgbClr val="042340"/>
              </a:buClr>
            </a:pPr>
            <a:r>
              <a:rPr lang="en-US" dirty="0">
                <a:solidFill>
                  <a:srgbClr val="042340"/>
                </a:solidFill>
              </a:rPr>
              <a:t>Slow the expansion of poorly planned residential neighborhoods.</a:t>
            </a:r>
          </a:p>
          <a:p>
            <a:pPr>
              <a:spcBef>
                <a:spcPts val="0"/>
              </a:spcBef>
              <a:buClr>
                <a:srgbClr val="042340"/>
              </a:buClr>
            </a:pPr>
            <a:endParaRPr lang="en-US" dirty="0">
              <a:solidFill>
                <a:srgbClr val="042340"/>
              </a:solidFill>
            </a:endParaRPr>
          </a:p>
          <a:p>
            <a:pPr>
              <a:spcBef>
                <a:spcPts val="0"/>
              </a:spcBef>
              <a:buClr>
                <a:srgbClr val="042340"/>
              </a:buClr>
            </a:pPr>
            <a:r>
              <a:rPr lang="en-US" dirty="0">
                <a:solidFill>
                  <a:srgbClr val="042340"/>
                </a:solidFill>
              </a:rPr>
              <a:t>GIS analysis-based evaluation process offers consistency, documentation, and reproducibility.  If strategic, is tenable.</a:t>
            </a:r>
          </a:p>
        </p:txBody>
      </p:sp>
      <p:sp>
        <p:nvSpPr>
          <p:cNvPr id="176" name="Google Shape;176;p25"/>
          <p:cNvSpPr txBox="1"/>
          <p:nvPr/>
        </p:nvSpPr>
        <p:spPr>
          <a:xfrm>
            <a:off x="838200" y="379269"/>
            <a:ext cx="10515600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  <a:buFont typeface="Calibri"/>
            </a:pPr>
            <a:r>
              <a:rPr lang="en-US" sz="5400" b="1" dirty="0">
                <a:latin typeface="Calibri"/>
                <a:ea typeface="Calibri"/>
                <a:cs typeface="Calibri"/>
                <a:sym typeface="Calibri"/>
              </a:rPr>
              <a:t>Identifying capstone objectives</a:t>
            </a:r>
            <a:endParaRPr lang="en-US" sz="5400" b="1" i="0" u="none" strike="noStrike" cap="none" dirty="0"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9"/>
          <p:cNvSpPr txBox="1"/>
          <p:nvPr/>
        </p:nvSpPr>
        <p:spPr>
          <a:xfrm>
            <a:off x="838200" y="379269"/>
            <a:ext cx="10515600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950" b="1" dirty="0">
                <a:latin typeface="Calibri"/>
                <a:cs typeface="Calibri"/>
                <a:sym typeface="Calibri"/>
              </a:rPr>
              <a:t>Land preservation approach</a:t>
            </a:r>
            <a:endParaRPr lang="en-US" dirty="0"/>
          </a:p>
        </p:txBody>
      </p:sp>
      <p:sp>
        <p:nvSpPr>
          <p:cNvPr id="4" name="Google Shape;109;p16">
            <a:extLst>
              <a:ext uri="{FF2B5EF4-FFF2-40B4-BE49-F238E27FC236}">
                <a16:creationId xmlns:a16="http://schemas.microsoft.com/office/drawing/2014/main" id="{D0808991-E8DD-F24F-A4D4-B04DF91E52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indent="-228600">
              <a:spcBef>
                <a:spcPts val="0"/>
              </a:spcBef>
              <a:buClr>
                <a:srgbClr val="042340"/>
              </a:buClr>
              <a:buSzPct val="64000"/>
            </a:pPr>
            <a:r>
              <a:rPr lang="en-US" dirty="0">
                <a:solidFill>
                  <a:srgbClr val="042340"/>
                </a:solidFill>
              </a:rPr>
              <a:t>Prioritizing proper planning by developing a green map</a:t>
            </a:r>
            <a:endParaRPr dirty="0">
              <a:solidFill>
                <a:srgbClr val="042340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42340"/>
              </a:buClr>
              <a:buSzPct val="64000"/>
              <a:buChar char="•"/>
            </a:pPr>
            <a:r>
              <a:rPr lang="en-US" dirty="0">
                <a:solidFill>
                  <a:srgbClr val="042340"/>
                </a:solidFill>
              </a:rPr>
              <a:t>Parks, Nature Areas, Sport Complexes, Plazas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42340"/>
              </a:buClr>
              <a:buSzPct val="64000"/>
              <a:buChar char="•"/>
            </a:pPr>
            <a:endParaRPr lang="en-US" baseline="30000" dirty="0">
              <a:solidFill>
                <a:srgbClr val="042340"/>
              </a:solidFill>
            </a:endParaRPr>
          </a:p>
          <a:p>
            <a:pPr marL="228600" indent="-228600">
              <a:buClr>
                <a:srgbClr val="042340"/>
              </a:buClr>
              <a:buSzPct val="64000"/>
            </a:pPr>
            <a:r>
              <a:rPr lang="en-US" dirty="0">
                <a:solidFill>
                  <a:srgbClr val="042340"/>
                </a:solidFill>
              </a:rPr>
              <a:t>Repurposing abandoned railbeds to bike trails creates neighborhood connectivity to retail and parks</a:t>
            </a:r>
            <a:endParaRPr dirty="0">
              <a:solidFill>
                <a:srgbClr val="042340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42340"/>
              </a:buClr>
              <a:buSzPct val="64000"/>
              <a:buChar char="•"/>
            </a:pPr>
            <a:r>
              <a:rPr lang="en-US" dirty="0">
                <a:solidFill>
                  <a:srgbClr val="042340"/>
                </a:solidFill>
              </a:rPr>
              <a:t>Improves quality of life</a:t>
            </a:r>
            <a:endParaRPr dirty="0">
              <a:solidFill>
                <a:srgbClr val="042340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42340"/>
              </a:buClr>
              <a:buSzPct val="64000"/>
              <a:buChar char="•"/>
            </a:pPr>
            <a:r>
              <a:rPr lang="en-US" dirty="0">
                <a:solidFill>
                  <a:srgbClr val="042340"/>
                </a:solidFill>
              </a:rPr>
              <a:t>Reduces stress from densification</a:t>
            </a:r>
            <a:endParaRPr dirty="0">
              <a:solidFill>
                <a:srgbClr val="042340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42340"/>
              </a:buClr>
              <a:buSzPct val="64000"/>
              <a:buChar char="•"/>
            </a:pPr>
            <a:r>
              <a:rPr lang="en-US" dirty="0">
                <a:solidFill>
                  <a:srgbClr val="042340"/>
                </a:solidFill>
              </a:rPr>
              <a:t>Feeds the local economy</a:t>
            </a:r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42340"/>
              </a:buClr>
              <a:buSzPct val="64000"/>
              <a:buNone/>
            </a:pPr>
            <a:endParaRPr lang="en-US" dirty="0">
              <a:solidFill>
                <a:srgbClr val="042340"/>
              </a:solidFill>
            </a:endParaRPr>
          </a:p>
          <a:p>
            <a:pPr marL="228600" indent="-228600">
              <a:buClr>
                <a:srgbClr val="042340"/>
              </a:buClr>
              <a:buSzPct val="64000"/>
            </a:pPr>
            <a:r>
              <a:rPr lang="en-US" dirty="0">
                <a:solidFill>
                  <a:srgbClr val="042340"/>
                </a:solidFill>
              </a:rPr>
              <a:t>Skyward development - less sprawl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39E9E8D-C138-451E-80F8-A2106347B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940" y="3607768"/>
            <a:ext cx="4632960" cy="2557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2896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42340"/>
              </a:buClr>
            </a:pPr>
            <a:r>
              <a:rPr lang="en-US" dirty="0">
                <a:solidFill>
                  <a:srgbClr val="042340"/>
                </a:solidFill>
              </a:rPr>
              <a:t>Development plans to be assessed with respect to proximity to undeveloped land (farmland, forests, and open space) and statistics are tabulated respective to sewer access and property sale trends.</a:t>
            </a:r>
            <a:endParaRPr lang="en-US" dirty="0"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340"/>
              </a:buClr>
              <a:buSzPts val="1800"/>
            </a:pPr>
            <a:endParaRPr lang="en-US" dirty="0">
              <a:solidFill>
                <a:srgbClr val="042340"/>
              </a:solidFill>
            </a:endParaRPr>
          </a:p>
          <a:p>
            <a:pPr>
              <a:spcBef>
                <a:spcPts val="0"/>
              </a:spcBef>
              <a:buClr>
                <a:srgbClr val="042340"/>
              </a:buClr>
            </a:pPr>
            <a:r>
              <a:rPr lang="en-US" dirty="0">
                <a:solidFill>
                  <a:srgbClr val="042340"/>
                </a:solidFill>
              </a:rPr>
              <a:t>Proximity scores are translated into recordation fees</a:t>
            </a:r>
          </a:p>
          <a:p>
            <a:pPr lvl="1">
              <a:spcBef>
                <a:spcPts val="0"/>
              </a:spcBef>
              <a:buClr>
                <a:srgbClr val="042340"/>
              </a:buClr>
            </a:pPr>
            <a:r>
              <a:rPr lang="en-US" dirty="0">
                <a:solidFill>
                  <a:srgbClr val="042340"/>
                </a:solidFill>
              </a:rPr>
              <a:t>Assigns land valuations considered during the proposal approval stage.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340"/>
              </a:buClr>
              <a:buSzPts val="1800"/>
            </a:pPr>
            <a:endParaRPr lang="en-US" dirty="0">
              <a:solidFill>
                <a:srgbClr val="042340"/>
              </a:solidFill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42340"/>
              </a:buClr>
              <a:buSzPts val="1800"/>
            </a:pPr>
            <a:r>
              <a:rPr lang="en-US" dirty="0">
                <a:solidFill>
                  <a:srgbClr val="042340"/>
                </a:solidFill>
              </a:rPr>
              <a:t>Through the assessment of criteria and the determined valuation in the land review process, long-range planning, assessment, and the management of existing and proposed open space can develop. </a:t>
            </a:r>
            <a:r>
              <a:rPr lang="en-US" baseline="30000" dirty="0">
                <a:solidFill>
                  <a:srgbClr val="042340"/>
                </a:solidFill>
              </a:rPr>
              <a:t>[3]</a:t>
            </a:r>
            <a:endParaRPr baseline="30000" dirty="0">
              <a:solidFill>
                <a:srgbClr val="042340"/>
              </a:solidFill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838200" y="379269"/>
            <a:ext cx="10515600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</a:pPr>
            <a:r>
              <a:rPr lang="en-US" sz="54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GIS analysis</a:t>
            </a:r>
            <a:endParaRPr sz="54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5D7A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/>
          <p:nvPr/>
        </p:nvSpPr>
        <p:spPr>
          <a:xfrm>
            <a:off x="251350" y="233375"/>
            <a:ext cx="11561700" cy="6409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00" indent="-457200">
              <a:spcBef>
                <a:spcPts val="0"/>
              </a:spcBef>
              <a:buSzPct val="64000"/>
            </a:pPr>
            <a:r>
              <a:rPr lang="en-US" dirty="0">
                <a:solidFill>
                  <a:srgbClr val="042340"/>
                </a:solidFill>
              </a:rPr>
              <a:t>Using buffered analysis determines proximity.</a:t>
            </a:r>
          </a:p>
          <a:p>
            <a:pPr marL="635000" indent="-457200">
              <a:spcBef>
                <a:spcPts val="0"/>
              </a:spcBef>
              <a:buSzPct val="64000"/>
            </a:pPr>
            <a:endParaRPr lang="en-US" dirty="0">
              <a:solidFill>
                <a:srgbClr val="000000"/>
              </a:solidFill>
            </a:endParaRPr>
          </a:p>
          <a:p>
            <a:pPr marL="635000" indent="-457200">
              <a:spcBef>
                <a:spcPts val="0"/>
              </a:spcBef>
              <a:buSzPct val="64000"/>
            </a:pPr>
            <a:r>
              <a:rPr lang="en-US" dirty="0">
                <a:solidFill>
                  <a:srgbClr val="042340"/>
                </a:solidFill>
              </a:rPr>
              <a:t>As each dataset is assessed for relationship to an associated buffer region, fields are added and populated with appropriate score.</a:t>
            </a:r>
            <a:endParaRPr lang="en-US" dirty="0">
              <a:solidFill>
                <a:srgbClr val="000000"/>
              </a:solidFill>
            </a:endParaRPr>
          </a:p>
          <a:p>
            <a:pPr marL="635000" indent="-457200">
              <a:spcBef>
                <a:spcPts val="0"/>
              </a:spcBef>
              <a:buSzPct val="64000"/>
            </a:pPr>
            <a:endParaRPr lang="en-US" dirty="0">
              <a:solidFill>
                <a:srgbClr val="042340"/>
              </a:solidFill>
            </a:endParaRPr>
          </a:p>
          <a:p>
            <a:pPr marL="635000" indent="-457200">
              <a:spcBef>
                <a:spcPts val="0"/>
              </a:spcBef>
              <a:buSzPct val="64000"/>
            </a:pPr>
            <a:r>
              <a:rPr lang="en-US" dirty="0">
                <a:solidFill>
                  <a:srgbClr val="042340"/>
                </a:solidFill>
              </a:rPr>
              <a:t>As process is complete, scores are summed into final attribute column and can fluctuate based on buffer range and number of datasets assessed.</a:t>
            </a:r>
          </a:p>
          <a:p>
            <a:pPr marL="635000" indent="-457200">
              <a:spcBef>
                <a:spcPts val="0"/>
              </a:spcBef>
              <a:buSzPct val="64000"/>
            </a:pPr>
            <a:endParaRPr lang="en-US" dirty="0">
              <a:solidFill>
                <a:srgbClr val="042340"/>
              </a:solidFill>
            </a:endParaRPr>
          </a:p>
          <a:p>
            <a:pPr marL="635000" indent="-457200">
              <a:spcBef>
                <a:spcPts val="0"/>
              </a:spcBef>
              <a:buSzPct val="64000"/>
            </a:pPr>
            <a:r>
              <a:rPr lang="en-US" dirty="0">
                <a:solidFill>
                  <a:srgbClr val="042340"/>
                </a:solidFill>
              </a:rPr>
              <a:t>Entire manual process was recreated in Model Builder for review of “Land-Preservation” components during plan review.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0" name="Google Shape;210;p29"/>
          <p:cNvSpPr txBox="1"/>
          <p:nvPr/>
        </p:nvSpPr>
        <p:spPr>
          <a:xfrm>
            <a:off x="838200" y="379269"/>
            <a:ext cx="10515600" cy="135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US" sz="5400" b="1" dirty="0">
                <a:latin typeface="Calibri"/>
                <a:ea typeface="Calibri"/>
                <a:cs typeface="Calibri"/>
              </a:rPr>
              <a:t>Geoprocessing concepts</a:t>
            </a:r>
            <a:endParaRPr lang="en-US" sz="5400" b="1" i="0" u="none" strike="noStrike" cap="none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8713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7AE86B3080C04FBEA641DDF1A26023" ma:contentTypeVersion="2" ma:contentTypeDescription="Create a new document." ma:contentTypeScope="" ma:versionID="c9a6f88b3f94d1676234648f9fa1589a">
  <xsd:schema xmlns:xsd="http://www.w3.org/2001/XMLSchema" xmlns:xs="http://www.w3.org/2001/XMLSchema" xmlns:p="http://schemas.microsoft.com/office/2006/metadata/properties" xmlns:ns2="20818968-a2d3-4693-9773-ea34334db945" targetNamespace="http://schemas.microsoft.com/office/2006/metadata/properties" ma:root="true" ma:fieldsID="3b1ed0e9e9ba82fb2895c3789053d1d5" ns2:_="">
    <xsd:import namespace="20818968-a2d3-4693-9773-ea34334db9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18968-a2d3-4693-9773-ea34334db9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7D5ADB-4ACF-44CD-8662-2A708F50B3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818968-a2d3-4693-9773-ea34334db9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C63709B-2B7F-4414-BB60-3D48A15612CA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20818968-a2d3-4693-9773-ea34334db945"/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6CB1F25-4A1F-4B3E-8BE3-7B25703DA00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749</Words>
  <Application>Microsoft Office PowerPoint</Application>
  <PresentationFormat>Widescreen</PresentationFormat>
  <Paragraphs>177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Arial,Sans-Serif</vt:lpstr>
      <vt:lpstr>Calibri</vt:lpstr>
      <vt:lpstr>office theme</vt:lpstr>
      <vt:lpstr>Guiding Land Preservation Through Value Based Proximity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Guiding Land Preservation Through Value Based Proximity Analysis</dc:title>
  <dc:creator>Holmes, Ron</dc:creator>
  <cp:lastModifiedBy>Holmes, Ron</cp:lastModifiedBy>
  <cp:revision>75</cp:revision>
  <dcterms:modified xsi:type="dcterms:W3CDTF">2019-08-08T21:41:23Z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0x010100877AE86B3080C04FBEA641DDF1A26023</vt:lpwstr>
  </property>
</Properties>
</file>