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7.xml" ContentType="application/vnd.openxmlformats-officedocument.presentationml.comments+xml"/>
  <Override PartName="/ppt/comments/comment8.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9"/>
  </p:notesMasterIdLst>
  <p:handoutMasterIdLst>
    <p:handoutMasterId r:id="rId20"/>
  </p:handoutMasterIdLst>
  <p:sldIdLst>
    <p:sldId id="257" r:id="rId2"/>
    <p:sldId id="266" r:id="rId3"/>
    <p:sldId id="316" r:id="rId4"/>
    <p:sldId id="301" r:id="rId5"/>
    <p:sldId id="315" r:id="rId6"/>
    <p:sldId id="302" r:id="rId7"/>
    <p:sldId id="314" r:id="rId8"/>
    <p:sldId id="304" r:id="rId9"/>
    <p:sldId id="286" r:id="rId10"/>
    <p:sldId id="310" r:id="rId11"/>
    <p:sldId id="312" r:id="rId12"/>
    <p:sldId id="305" r:id="rId13"/>
    <p:sldId id="306" r:id="rId14"/>
    <p:sldId id="307" r:id="rId15"/>
    <p:sldId id="308" r:id="rId16"/>
    <p:sldId id="309"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74D732-101B-4C4F-96EA-8E6873AAF681}" v="62" dt="2020-04-09T02:04:25.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810" autoAdjust="0"/>
  </p:normalViewPr>
  <p:slideViewPr>
    <p:cSldViewPr snapToGrid="0" showGuides="1">
      <p:cViewPr>
        <p:scale>
          <a:sx n="122" d="100"/>
          <a:sy n="122" d="100"/>
        </p:scale>
        <p:origin x="90" y="-198"/>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4-27T23:16:25.204" idx="1">
    <p:pos x="10" y="10"/>
    <p:text>My topic for the Capstone Project focuses on the analysis of Greenspace and Crime within designated zoning areas.</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0-04-28T00:58:23.468" idx="27">
    <p:pos x="10" y="10"/>
    <p:text>My major reason for selecting both Houston and Chicago is they both have a similar population size. However, while Chicago has zoning laws, Houston does not, which helps create a comparison as to see if zoning does have influence over greenspace and crime influence or if results are inconclusive.</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0-04-28T17:20:40.996" idx="30">
    <p:pos x="10" y="10"/>
    <p:text>Upon completion of the analysis, I predict that there will definately be a significance in zones containing greenspaces that will correalate with crime.</p:text>
    <p:extLst>
      <p:ext uri="{C676402C-5697-4E1C-873F-D02D1690AC5C}">
        <p15:threadingInfo xmlns:p15="http://schemas.microsoft.com/office/powerpoint/2012/main" timeZoneBias="240"/>
      </p:ext>
    </p:extLst>
  </p:cm>
  <p:cm authorId="2" dt="2020-04-28T17:24:20.049" idx="31">
    <p:pos x="10" y="106"/>
    <p:text>However, based on the synthesis report, there could either be an increase or decrease in crimes.</p:text>
    <p:extLst>
      <p:ext uri="{C676402C-5697-4E1C-873F-D02D1690AC5C}">
        <p15:threadingInfo xmlns:p15="http://schemas.microsoft.com/office/powerpoint/2012/main" timeZoneBias="240">
          <p15:parentCm authorId="2" idx="30"/>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20-04-28T17:24:24.676" idx="32">
    <p:pos x="10" y="10"/>
    <p:text/>
    <p:extLst>
      <p:ext uri="{C676402C-5697-4E1C-873F-D02D1690AC5C}">
        <p15:threadingInfo xmlns:p15="http://schemas.microsoft.com/office/powerpoint/2012/main" timeZoneBias="240"/>
      </p:ext>
    </p:extLst>
  </p:cm>
  <p:cm authorId="2" dt="2020-04-28T17:26:14.975" idx="33">
    <p:pos x="10" y="106"/>
    <p:text>Starting in this August, I will collect and compile data needed for the analysis.</p:text>
    <p:extLst>
      <p:ext uri="{C676402C-5697-4E1C-873F-D02D1690AC5C}">
        <p15:threadingInfo xmlns:p15="http://schemas.microsoft.com/office/powerpoint/2012/main" timeZoneBias="240">
          <p15:parentCm authorId="2" idx="32"/>
        </p15:threadingInfo>
      </p:ext>
    </p:extLst>
  </p:cm>
  <p:cm authorId="2" dt="2020-04-28T17:27:04.128" idx="34">
    <p:pos x="10" y="202"/>
    <p:text>During September, I will use the analysis procedures in selected areas and record the results.</p:text>
    <p:extLst>
      <p:ext uri="{C676402C-5697-4E1C-873F-D02D1690AC5C}">
        <p15:threadingInfo xmlns:p15="http://schemas.microsoft.com/office/powerpoint/2012/main" timeZoneBias="240">
          <p15:parentCm authorId="2" idx="32"/>
        </p15:threadingInfo>
      </p:ext>
    </p:extLst>
  </p:cm>
  <p:cm authorId="2" dt="2020-04-28T17:27:24.702" idx="35">
    <p:pos x="10" y="298"/>
    <p:text>By October, I will then present my finding s preferably at the 2020 South Florida GIS Expo located in West Palm Beach.</p:text>
    <p:extLst>
      <p:ext uri="{C676402C-5697-4E1C-873F-D02D1690AC5C}">
        <p15:threadingInfo xmlns:p15="http://schemas.microsoft.com/office/powerpoint/2012/main" timeZoneBias="240">
          <p15:parentCm authorId="2" idx="3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4-27T23:18:55.368" idx="2">
    <p:pos x="10" y="10"/>
    <p:text>First, I will talk about the Background of both Zoning and Greenspace.</p:text>
    <p:extLst>
      <p:ext uri="{C676402C-5697-4E1C-873F-D02D1690AC5C}">
        <p15:threadingInfo xmlns:p15="http://schemas.microsoft.com/office/powerpoint/2012/main" timeZoneBias="240"/>
      </p:ext>
    </p:extLst>
  </p:cm>
  <p:cm authorId="2" dt="2020-04-27T23:26:07.612" idx="3">
    <p:pos x="10" y="106"/>
    <p:text>Then I will state what the problem is and the Goals and Objectives that will tackle the problem..</p:text>
    <p:extLst>
      <p:ext uri="{C676402C-5697-4E1C-873F-D02D1690AC5C}">
        <p15:threadingInfo xmlns:p15="http://schemas.microsoft.com/office/powerpoint/2012/main" timeZoneBias="240">
          <p15:parentCm authorId="2" idx="2"/>
        </p15:threadingInfo>
      </p:ext>
    </p:extLst>
  </p:cm>
  <p:cm authorId="2" dt="2020-04-27T23:26:30.171" idx="4">
    <p:pos x="10" y="202"/>
    <p:text>I will go over the Methodology involving acquiring the Data and Technology needed, the variables proposed for the analysis, and then the analysis itself.</p:text>
    <p:extLst>
      <p:ext uri="{C676402C-5697-4E1C-873F-D02D1690AC5C}">
        <p15:threadingInfo xmlns:p15="http://schemas.microsoft.com/office/powerpoint/2012/main" timeZoneBias="240">
          <p15:parentCm authorId="2" idx="2"/>
        </p15:threadingInfo>
      </p:ext>
    </p:extLst>
  </p:cm>
  <p:cm authorId="2" dt="2020-04-27T23:28:47.696" idx="5">
    <p:pos x="10" y="298"/>
    <p:text>After explaining the analysis, I will state what my predicted outcome of the analysis and the timeline of the project.</p:text>
    <p:extLst>
      <p:ext uri="{C676402C-5697-4E1C-873F-D02D1690AC5C}">
        <p15:threadingInfo xmlns:p15="http://schemas.microsoft.com/office/powerpoint/2012/main" timeZoneBias="240">
          <p15:parentCm authorId="2" idx="2"/>
        </p15:threadingInfo>
      </p:ext>
    </p:extLst>
  </p:cm>
  <p:cm authorId="2" dt="2020-04-27T23:29:23.350" idx="6">
    <p:pos x="10" y="394"/>
    <p:text>Afterward, I will ask any questions asked at the end of this presentation.</p:text>
    <p:extLst>
      <p:ext uri="{C676402C-5697-4E1C-873F-D02D1690AC5C}">
        <p15:threadingInfo xmlns:p15="http://schemas.microsoft.com/office/powerpoint/2012/main" timeZoneBias="240">
          <p15:parentCm authorId="2"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4-27T23:45:59.627" idx="15">
    <p:pos x="10" y="10"/>
    <p:text>When it comes to Greenspace, it has an effect on crime just as zoning did.</p:text>
    <p:extLst>
      <p:ext uri="{C676402C-5697-4E1C-873F-D02D1690AC5C}">
        <p15:threadingInfo xmlns:p15="http://schemas.microsoft.com/office/powerpoint/2012/main" timeZoneBias="240"/>
      </p:ext>
    </p:extLst>
  </p:cm>
  <p:cm authorId="2" dt="2020-04-27T23:49:57.240" idx="16">
    <p:pos x="10" y="106"/>
    <p:text>However, there is limited research in supporting this evidence.</p:text>
    <p:extLst>
      <p:ext uri="{C676402C-5697-4E1C-873F-D02D1690AC5C}">
        <p15:threadingInfo xmlns:p15="http://schemas.microsoft.com/office/powerpoint/2012/main" timeZoneBias="240">
          <p15:parentCm authorId="2" idx="15"/>
        </p15:threadingInfo>
      </p:ext>
    </p:extLst>
  </p:cm>
  <p:cm authorId="2" dt="2020-04-27T23:49:59.314" idx="17">
    <p:pos x="106" y="106"/>
    <p:text>limited research is a result from the lack of a mutual agreement on the theory that greenspaces have an influence on crime as stated from a synthesis report.</p:text>
    <p:extLst>
      <p:ext uri="{C676402C-5697-4E1C-873F-D02D1690AC5C}">
        <p15:threadingInfo xmlns:p15="http://schemas.microsoft.com/office/powerpoint/2012/main" timeZoneBias="240"/>
      </p:ext>
    </p:extLst>
  </p:cm>
  <p:cm authorId="2" dt="2020-04-27T23:52:15.180" idx="18">
    <p:pos x="202" y="202"/>
    <p:text>For example, when the synthesis report focused on 10 studies involving the relayion between  parks and crime, only three reports claimed that parks help reduce crime, two reports claimed that the results were inconclusive, and three other studies reported that parks increase crime.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4-27T23:29:57.758" idx="7">
    <p:pos x="10" y="10"/>
    <p:text>Zoning Laws have an effect on various on various topics.</p:text>
    <p:extLst>
      <p:ext uri="{C676402C-5697-4E1C-873F-D02D1690AC5C}">
        <p15:threadingInfo xmlns:p15="http://schemas.microsoft.com/office/powerpoint/2012/main" timeZoneBias="240"/>
      </p:ext>
    </p:extLst>
  </p:cm>
  <p:cm authorId="2" dt="2020-04-27T23:34:37.474" idx="8">
    <p:pos x="10" y="106"/>
    <p:text>In one case, zoning does hav an effect on crime. From a study on Zoning in Los Angeles in 2013, crime occured more in comercially zoned areas than in residential zones areas.</p:text>
    <p:extLst>
      <p:ext uri="{C676402C-5697-4E1C-873F-D02D1690AC5C}">
        <p15:threadingInfo xmlns:p15="http://schemas.microsoft.com/office/powerpoint/2012/main" timeZoneBias="240">
          <p15:parentCm authorId="2" idx="7"/>
        </p15:threadingInfo>
      </p:ext>
    </p:extLst>
  </p:cm>
  <p:cm authorId="2" dt="2020-04-27T23:38:37.769" idx="9">
    <p:pos x="10" y="202"/>
    <p:text>Zoning was also used at one time to create racially segregated areas, In St. Louis, a city planner by the name of Harland Bartholomew created a zoning plan in 1920 to segregate black communities into small and dense neighborhoods. The outcome of this plan still affects St. Louis to this day.</p:text>
    <p:extLst>
      <p:ext uri="{C676402C-5697-4E1C-873F-D02D1690AC5C}">
        <p15:threadingInfo xmlns:p15="http://schemas.microsoft.com/office/powerpoint/2012/main" timeZoneBias="240">
          <p15:parentCm authorId="2" idx="7"/>
        </p15:threadingInfo>
      </p:ext>
    </p:extLst>
  </p:cm>
  <p:cm authorId="2" dt="2020-04-27T23:40:12.121" idx="10">
    <p:pos x="10" y="298"/>
    <p:text>However, Houston, is the only city in the United States that does not have zoning laws.</p:text>
    <p:extLst>
      <p:ext uri="{C676402C-5697-4E1C-873F-D02D1690AC5C}">
        <p15:threadingInfo xmlns:p15="http://schemas.microsoft.com/office/powerpoint/2012/main" timeZoneBias="240">
          <p15:parentCm authorId="2" idx="7"/>
        </p15:threadingInfo>
      </p:ext>
    </p:extLst>
  </p:cm>
  <p:cm authorId="2" dt="2020-04-27T23:40:15.325" idx="11">
    <p:pos x="106" y="106"/>
    <p:text>Instead of zoning laws, Houston uses at keast three different substitutions.</p:text>
    <p:extLst>
      <p:ext uri="{C676402C-5697-4E1C-873F-D02D1690AC5C}">
        <p15:threadingInfo xmlns:p15="http://schemas.microsoft.com/office/powerpoint/2012/main" timeZoneBias="240"/>
      </p:ext>
    </p:extLst>
  </p:cm>
  <p:cm authorId="2" dt="2020-04-27T23:41:31.736" idx="12">
    <p:pos x="202" y="202"/>
    <p:text>One of them is the use of large-scale initiatives carried out by civic groups.</p:text>
    <p:extLst>
      <p:ext uri="{C676402C-5697-4E1C-873F-D02D1690AC5C}">
        <p15:threadingInfo xmlns:p15="http://schemas.microsoft.com/office/powerpoint/2012/main" timeZoneBias="240"/>
      </p:ext>
    </p:extLst>
  </p:cm>
  <p:cm authorId="2" dt="2020-04-27T23:43:46.997" idx="13">
    <p:pos x="202" y="298"/>
    <p:text>Another are planning tools such as deed covenants and historic districts to utilize as zoning work.</p:text>
    <p:extLst>
      <p:ext uri="{C676402C-5697-4E1C-873F-D02D1690AC5C}">
        <p15:threadingInfo xmlns:p15="http://schemas.microsoft.com/office/powerpoint/2012/main" timeZoneBias="240">
          <p15:parentCm authorId="2" idx="12"/>
        </p15:threadingInfo>
      </p:ext>
    </p:extLst>
  </p:cm>
  <p:cm authorId="2" dt="2020-04-27T23:45:46.573" idx="14">
    <p:pos x="202" y="394"/>
    <p:text>Houston also has their own development code. However, the development code does not contain zoning or restrictions on height or density.</p:text>
    <p:extLst>
      <p:ext uri="{C676402C-5697-4E1C-873F-D02D1690AC5C}">
        <p15:threadingInfo xmlns:p15="http://schemas.microsoft.com/office/powerpoint/2012/main" timeZoneBias="240">
          <p15:parentCm authorId="2" idx="1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4-27T23:57:28.758" idx="19">
    <p:pos x="10" y="10"/>
    <p:text>This leads into the problem if whether or not zoning areas can affect the outcome between Greenspace and crime.</p:text>
    <p:extLst>
      <p:ext uri="{C676402C-5697-4E1C-873F-D02D1690AC5C}">
        <p15:threadingInfo xmlns:p15="http://schemas.microsoft.com/office/powerpoint/2012/main" timeZoneBias="240"/>
      </p:ext>
    </p:extLst>
  </p:cm>
  <p:cm authorId="2" dt="2020-04-28T18:13:51.138" idx="36">
    <p:pos x="10" y="106"/>
    <p:text>This problem has now become a goal to see if zoning can affect greenspace and crime through the use of GIS analysis.</p:text>
    <p:extLst>
      <p:ext uri="{C676402C-5697-4E1C-873F-D02D1690AC5C}">
        <p15:threadingInfo xmlns:p15="http://schemas.microsoft.com/office/powerpoint/2012/main" timeZoneBias="240">
          <p15:parentCm authorId="2" idx="19"/>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0-04-28T00:00:23.464" idx="21">
    <p:pos x="5167" y="1047"/>
    <p:text>Both students and researchers could use the data from this anlysis to help understand the relationship between greenspace and crime.</p:text>
    <p:extLst>
      <p:ext uri="{C676402C-5697-4E1C-873F-D02D1690AC5C}">
        <p15:threadingInfo xmlns:p15="http://schemas.microsoft.com/office/powerpoint/2012/main" timeZoneBias="240"/>
      </p:ext>
    </p:extLst>
  </p:cm>
  <p:cm authorId="2" dt="2020-04-28T00:01:45.855" idx="22">
    <p:pos x="5263" y="1143"/>
    <p:text>Based on a topic from the World Health Organization, greenspaces have already made a benfit towards safer routes, cooling cities, and the reduction of poor phyical and mental health.</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0-04-28T00:04:10.826" idx="23">
    <p:pos x="10" y="10"/>
    <p:text>In my methodology, I will go over the data and techology needed for the analysis, how to manipulate the data, and the type of analysis used.</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0-04-28T00:50:23.594" idx="24">
    <p:pos x="10" y="10"/>
    <p:text>I will be selecting data from both Houston and Chicago.</p:text>
    <p:extLst>
      <p:ext uri="{C676402C-5697-4E1C-873F-D02D1690AC5C}">
        <p15:threadingInfo xmlns:p15="http://schemas.microsoft.com/office/powerpoint/2012/main" timeZoneBias="240"/>
      </p:ext>
    </p:extLst>
  </p:cm>
  <p:cm authorId="2" dt="2020-04-28T00:52:45.803" idx="25">
    <p:pos x="10" y="106"/>
    <p:text>Data needed for each city  are crime, neighborhoods, census data, and greenspaces. Zoning data will vary based on both cities.</p:text>
    <p:extLst>
      <p:ext uri="{C676402C-5697-4E1C-873F-D02D1690AC5C}">
        <p15:threadingInfo xmlns:p15="http://schemas.microsoft.com/office/powerpoint/2012/main" timeZoneBias="240">
          <p15:parentCm authorId="2" idx="24"/>
        </p15:threadingInfo>
      </p:ext>
    </p:extLst>
  </p:cm>
  <p:cm authorId="2" dt="2020-04-28T00:56:16.178" idx="26">
    <p:pos x="10" y="202"/>
    <p:text>ArcGIS Pro will be the technology used to help maintain, manipulate, and analyze data throughthe use of ESRI's geoprocessing tools.</p:text>
    <p:extLst>
      <p:ext uri="{C676402C-5697-4E1C-873F-D02D1690AC5C}">
        <p15:threadingInfo xmlns:p15="http://schemas.microsoft.com/office/powerpoint/2012/main" timeZoneBias="240">
          <p15:parentCm authorId="2" idx="24"/>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0-04-28T17:17:35.353" idx="28">
    <p:pos x="10" y="10"/>
    <p:text>Proposed variables I would like to for crime are homicide, assault, robbery, and rape.</p:text>
    <p:extLst>
      <p:ext uri="{C676402C-5697-4E1C-873F-D02D1690AC5C}">
        <p15:threadingInfo xmlns:p15="http://schemas.microsoft.com/office/powerpoint/2012/main" timeZoneBias="240"/>
      </p:ext>
    </p:extLst>
  </p:cm>
  <p:cm authorId="2" dt="2020-04-28T17:20:11.547" idx="29">
    <p:pos x="10" y="106"/>
    <p:text>Varialbes that I would like to use for characteristics are racial composition, education, poverty, median income, youth, population size, and unempoloyment.</p:text>
    <p:extLst>
      <p:ext uri="{C676402C-5697-4E1C-873F-D02D1690AC5C}">
        <p15:threadingInfo xmlns:p15="http://schemas.microsoft.com/office/powerpoint/2012/main" timeZoneBias="240">
          <p15:parentCm authorId="2" idx="28"/>
        </p15:threadingInfo>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5CC7C-6929-403B-AD6C-E21551828AF6}" type="doc">
      <dgm:prSet loTypeId="urn:microsoft.com/office/officeart/2018/5/layout/IconLeafLabelList" loCatId="icon" qsTypeId="urn:microsoft.com/office/officeart/2005/8/quickstyle/simple1" qsCatId="simple" csTypeId="urn:microsoft.com/office/officeart/2005/8/colors/accent3_2" csCatId="accent3" phldr="1"/>
      <dgm:spPr/>
      <dgm:t>
        <a:bodyPr/>
        <a:lstStyle/>
        <a:p>
          <a:endParaRPr lang="en-US"/>
        </a:p>
      </dgm:t>
    </dgm:pt>
    <dgm:pt modelId="{28D47A4A-2B04-46DE-A31E-22174A9D2DE1}">
      <dgm:prSet/>
      <dgm:spPr/>
      <dgm:t>
        <a:bodyPr/>
        <a:lstStyle/>
        <a:p>
          <a:pPr>
            <a:defRPr cap="all"/>
          </a:pPr>
          <a:r>
            <a:rPr lang="en-US"/>
            <a:t>Data and Technology</a:t>
          </a:r>
        </a:p>
      </dgm:t>
    </dgm:pt>
    <dgm:pt modelId="{26178927-512A-40F6-82CA-60D8D70154B5}" type="parTrans" cxnId="{2828BC64-13DE-4AF1-BE54-514976B7DE7A}">
      <dgm:prSet/>
      <dgm:spPr/>
      <dgm:t>
        <a:bodyPr/>
        <a:lstStyle/>
        <a:p>
          <a:endParaRPr lang="en-US"/>
        </a:p>
      </dgm:t>
    </dgm:pt>
    <dgm:pt modelId="{C4FE47A7-31F7-49F2-A790-9D01A28DCF4E}" type="sibTrans" cxnId="{2828BC64-13DE-4AF1-BE54-514976B7DE7A}">
      <dgm:prSet/>
      <dgm:spPr/>
      <dgm:t>
        <a:bodyPr/>
        <a:lstStyle/>
        <a:p>
          <a:endParaRPr lang="en-US"/>
        </a:p>
      </dgm:t>
    </dgm:pt>
    <dgm:pt modelId="{CCC24C11-9112-4A8F-8057-8966D8ED99D0}">
      <dgm:prSet/>
      <dgm:spPr/>
      <dgm:t>
        <a:bodyPr/>
        <a:lstStyle/>
        <a:p>
          <a:pPr>
            <a:defRPr cap="all"/>
          </a:pPr>
          <a:r>
            <a:rPr lang="en-US"/>
            <a:t>Data Manipulation</a:t>
          </a:r>
        </a:p>
      </dgm:t>
    </dgm:pt>
    <dgm:pt modelId="{0E188CD7-FB98-4A56-8E92-9B24D9C36CB0}" type="parTrans" cxnId="{25AB663F-78A4-4A4A-BDAB-8FC586FEFBF1}">
      <dgm:prSet/>
      <dgm:spPr/>
      <dgm:t>
        <a:bodyPr/>
        <a:lstStyle/>
        <a:p>
          <a:endParaRPr lang="en-US"/>
        </a:p>
      </dgm:t>
    </dgm:pt>
    <dgm:pt modelId="{CF109F2F-A445-4946-A44A-1053FF58CC75}" type="sibTrans" cxnId="{25AB663F-78A4-4A4A-BDAB-8FC586FEFBF1}">
      <dgm:prSet/>
      <dgm:spPr/>
      <dgm:t>
        <a:bodyPr/>
        <a:lstStyle/>
        <a:p>
          <a:endParaRPr lang="en-US"/>
        </a:p>
      </dgm:t>
    </dgm:pt>
    <dgm:pt modelId="{ADB95719-8697-4F4D-8840-2130518A945B}">
      <dgm:prSet/>
      <dgm:spPr/>
      <dgm:t>
        <a:bodyPr/>
        <a:lstStyle/>
        <a:p>
          <a:pPr>
            <a:defRPr cap="all"/>
          </a:pPr>
          <a:r>
            <a:rPr lang="en-US"/>
            <a:t>Data Analysis</a:t>
          </a:r>
        </a:p>
      </dgm:t>
    </dgm:pt>
    <dgm:pt modelId="{5F3C9FE3-929E-41CC-AFE2-2DCFC7024ED1}" type="parTrans" cxnId="{998FA1C1-99E5-42F3-85A1-404AC037A804}">
      <dgm:prSet/>
      <dgm:spPr/>
      <dgm:t>
        <a:bodyPr/>
        <a:lstStyle/>
        <a:p>
          <a:endParaRPr lang="en-US"/>
        </a:p>
      </dgm:t>
    </dgm:pt>
    <dgm:pt modelId="{EE66006B-3658-4E08-A721-FA1271B61705}" type="sibTrans" cxnId="{998FA1C1-99E5-42F3-85A1-404AC037A804}">
      <dgm:prSet/>
      <dgm:spPr/>
      <dgm:t>
        <a:bodyPr/>
        <a:lstStyle/>
        <a:p>
          <a:endParaRPr lang="en-US"/>
        </a:p>
      </dgm:t>
    </dgm:pt>
    <dgm:pt modelId="{E9107603-CF76-4467-BFEE-D2E1B3ACC29B}" type="pres">
      <dgm:prSet presAssocID="{1245CC7C-6929-403B-AD6C-E21551828AF6}" presName="root" presStyleCnt="0">
        <dgm:presLayoutVars>
          <dgm:dir/>
          <dgm:resizeHandles val="exact"/>
        </dgm:presLayoutVars>
      </dgm:prSet>
      <dgm:spPr/>
    </dgm:pt>
    <dgm:pt modelId="{8BA01DF3-7604-4583-A7DE-E68DE584AE5C}" type="pres">
      <dgm:prSet presAssocID="{28D47A4A-2B04-46DE-A31E-22174A9D2DE1}" presName="compNode" presStyleCnt="0"/>
      <dgm:spPr/>
    </dgm:pt>
    <dgm:pt modelId="{3AEAC00A-FAA2-43F8-9F9B-267330C14303}" type="pres">
      <dgm:prSet presAssocID="{28D47A4A-2B04-46DE-A31E-22174A9D2DE1}" presName="iconBgRect" presStyleLbl="bgShp" presStyleIdx="0" presStyleCnt="3"/>
      <dgm:spPr>
        <a:prstGeom prst="round2DiagRect">
          <a:avLst>
            <a:gd name="adj1" fmla="val 29727"/>
            <a:gd name="adj2" fmla="val 0"/>
          </a:avLst>
        </a:prstGeom>
      </dgm:spPr>
    </dgm:pt>
    <dgm:pt modelId="{79970C3F-D6A9-4B7E-AB12-E27BAE1F11EC}" type="pres">
      <dgm:prSet presAssocID="{28D47A4A-2B04-46DE-A31E-22174A9D2D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rver"/>
        </a:ext>
      </dgm:extLst>
    </dgm:pt>
    <dgm:pt modelId="{83CF727F-8FAC-4B0F-8823-2F07D9215B99}" type="pres">
      <dgm:prSet presAssocID="{28D47A4A-2B04-46DE-A31E-22174A9D2DE1}" presName="spaceRect" presStyleCnt="0"/>
      <dgm:spPr/>
    </dgm:pt>
    <dgm:pt modelId="{A8817B99-C999-4879-8F0E-1590AC1484A0}" type="pres">
      <dgm:prSet presAssocID="{28D47A4A-2B04-46DE-A31E-22174A9D2DE1}" presName="textRect" presStyleLbl="revTx" presStyleIdx="0" presStyleCnt="3">
        <dgm:presLayoutVars>
          <dgm:chMax val="1"/>
          <dgm:chPref val="1"/>
        </dgm:presLayoutVars>
      </dgm:prSet>
      <dgm:spPr/>
    </dgm:pt>
    <dgm:pt modelId="{FB863AB8-3A87-4923-84EA-99A72B468E1B}" type="pres">
      <dgm:prSet presAssocID="{C4FE47A7-31F7-49F2-A790-9D01A28DCF4E}" presName="sibTrans" presStyleCnt="0"/>
      <dgm:spPr/>
    </dgm:pt>
    <dgm:pt modelId="{F7227770-62BD-4A51-BD04-4F9988DF97D6}" type="pres">
      <dgm:prSet presAssocID="{CCC24C11-9112-4A8F-8057-8966D8ED99D0}" presName="compNode" presStyleCnt="0"/>
      <dgm:spPr/>
    </dgm:pt>
    <dgm:pt modelId="{787B660E-0B0D-4C4C-A914-DBB6C7CFDFAE}" type="pres">
      <dgm:prSet presAssocID="{CCC24C11-9112-4A8F-8057-8966D8ED99D0}" presName="iconBgRect" presStyleLbl="bgShp" presStyleIdx="1" presStyleCnt="3"/>
      <dgm:spPr>
        <a:prstGeom prst="round2DiagRect">
          <a:avLst>
            <a:gd name="adj1" fmla="val 29727"/>
            <a:gd name="adj2" fmla="val 0"/>
          </a:avLst>
        </a:prstGeom>
      </dgm:spPr>
    </dgm:pt>
    <dgm:pt modelId="{26410602-CB79-47AE-AA23-6F76CC06AAD0}" type="pres">
      <dgm:prSet presAssocID="{CCC24C11-9112-4A8F-8057-8966D8ED99D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98A0E1C5-E040-4BF2-B06F-0D43813AEA14}" type="pres">
      <dgm:prSet presAssocID="{CCC24C11-9112-4A8F-8057-8966D8ED99D0}" presName="spaceRect" presStyleCnt="0"/>
      <dgm:spPr/>
    </dgm:pt>
    <dgm:pt modelId="{F9FF2222-6254-4C43-8C00-B6677B438AFD}" type="pres">
      <dgm:prSet presAssocID="{CCC24C11-9112-4A8F-8057-8966D8ED99D0}" presName="textRect" presStyleLbl="revTx" presStyleIdx="1" presStyleCnt="3">
        <dgm:presLayoutVars>
          <dgm:chMax val="1"/>
          <dgm:chPref val="1"/>
        </dgm:presLayoutVars>
      </dgm:prSet>
      <dgm:spPr/>
    </dgm:pt>
    <dgm:pt modelId="{B3A10D55-6677-4F9A-B027-7FE496D174FF}" type="pres">
      <dgm:prSet presAssocID="{CF109F2F-A445-4946-A44A-1053FF58CC75}" presName="sibTrans" presStyleCnt="0"/>
      <dgm:spPr/>
    </dgm:pt>
    <dgm:pt modelId="{80E81740-36D9-407C-9A03-57D434B39433}" type="pres">
      <dgm:prSet presAssocID="{ADB95719-8697-4F4D-8840-2130518A945B}" presName="compNode" presStyleCnt="0"/>
      <dgm:spPr/>
    </dgm:pt>
    <dgm:pt modelId="{C4C701D9-CCCF-44E8-8B96-18AE38BFD65D}" type="pres">
      <dgm:prSet presAssocID="{ADB95719-8697-4F4D-8840-2130518A945B}" presName="iconBgRect" presStyleLbl="bgShp" presStyleIdx="2" presStyleCnt="3"/>
      <dgm:spPr>
        <a:prstGeom prst="round2DiagRect">
          <a:avLst>
            <a:gd name="adj1" fmla="val 29727"/>
            <a:gd name="adj2" fmla="val 0"/>
          </a:avLst>
        </a:prstGeom>
      </dgm:spPr>
    </dgm:pt>
    <dgm:pt modelId="{F61B056E-A5B6-4F8B-967B-FEED3AB851BF}" type="pres">
      <dgm:prSet presAssocID="{ADB95719-8697-4F4D-8840-2130518A945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D6512A37-AF1D-45C0-B01E-04CC821A38FA}" type="pres">
      <dgm:prSet presAssocID="{ADB95719-8697-4F4D-8840-2130518A945B}" presName="spaceRect" presStyleCnt="0"/>
      <dgm:spPr/>
    </dgm:pt>
    <dgm:pt modelId="{A766FADF-EEAA-4FBF-AEED-5A5B2515FAC8}" type="pres">
      <dgm:prSet presAssocID="{ADB95719-8697-4F4D-8840-2130518A945B}" presName="textRect" presStyleLbl="revTx" presStyleIdx="2" presStyleCnt="3">
        <dgm:presLayoutVars>
          <dgm:chMax val="1"/>
          <dgm:chPref val="1"/>
        </dgm:presLayoutVars>
      </dgm:prSet>
      <dgm:spPr/>
    </dgm:pt>
  </dgm:ptLst>
  <dgm:cxnLst>
    <dgm:cxn modelId="{EB6E301D-A660-4ED4-9B37-D726CAD9F96E}" type="presOf" srcId="{1245CC7C-6929-403B-AD6C-E21551828AF6}" destId="{E9107603-CF76-4467-BFEE-D2E1B3ACC29B}" srcOrd="0" destOrd="0" presId="urn:microsoft.com/office/officeart/2018/5/layout/IconLeafLabelList"/>
    <dgm:cxn modelId="{25AB663F-78A4-4A4A-BDAB-8FC586FEFBF1}" srcId="{1245CC7C-6929-403B-AD6C-E21551828AF6}" destId="{CCC24C11-9112-4A8F-8057-8966D8ED99D0}" srcOrd="1" destOrd="0" parTransId="{0E188CD7-FB98-4A56-8E92-9B24D9C36CB0}" sibTransId="{CF109F2F-A445-4946-A44A-1053FF58CC75}"/>
    <dgm:cxn modelId="{2828BC64-13DE-4AF1-BE54-514976B7DE7A}" srcId="{1245CC7C-6929-403B-AD6C-E21551828AF6}" destId="{28D47A4A-2B04-46DE-A31E-22174A9D2DE1}" srcOrd="0" destOrd="0" parTransId="{26178927-512A-40F6-82CA-60D8D70154B5}" sibTransId="{C4FE47A7-31F7-49F2-A790-9D01A28DCF4E}"/>
    <dgm:cxn modelId="{63A7569B-E410-4E89-BF21-0AB516840FDC}" type="presOf" srcId="{ADB95719-8697-4F4D-8840-2130518A945B}" destId="{A766FADF-EEAA-4FBF-AEED-5A5B2515FAC8}" srcOrd="0" destOrd="0" presId="urn:microsoft.com/office/officeart/2018/5/layout/IconLeafLabelList"/>
    <dgm:cxn modelId="{6B8503BC-7B95-4F1F-8B58-9D9671C85C13}" type="presOf" srcId="{28D47A4A-2B04-46DE-A31E-22174A9D2DE1}" destId="{A8817B99-C999-4879-8F0E-1590AC1484A0}" srcOrd="0" destOrd="0" presId="urn:microsoft.com/office/officeart/2018/5/layout/IconLeafLabelList"/>
    <dgm:cxn modelId="{998FA1C1-99E5-42F3-85A1-404AC037A804}" srcId="{1245CC7C-6929-403B-AD6C-E21551828AF6}" destId="{ADB95719-8697-4F4D-8840-2130518A945B}" srcOrd="2" destOrd="0" parTransId="{5F3C9FE3-929E-41CC-AFE2-2DCFC7024ED1}" sibTransId="{EE66006B-3658-4E08-A721-FA1271B61705}"/>
    <dgm:cxn modelId="{B8348CD6-E579-4C72-8919-9BDE77B718AC}" type="presOf" srcId="{CCC24C11-9112-4A8F-8057-8966D8ED99D0}" destId="{F9FF2222-6254-4C43-8C00-B6677B438AFD}" srcOrd="0" destOrd="0" presId="urn:microsoft.com/office/officeart/2018/5/layout/IconLeafLabelList"/>
    <dgm:cxn modelId="{A51FA369-4D92-4248-9DC3-B0A742DA4914}" type="presParOf" srcId="{E9107603-CF76-4467-BFEE-D2E1B3ACC29B}" destId="{8BA01DF3-7604-4583-A7DE-E68DE584AE5C}" srcOrd="0" destOrd="0" presId="urn:microsoft.com/office/officeart/2018/5/layout/IconLeafLabelList"/>
    <dgm:cxn modelId="{E72835C3-FBD1-4765-912B-4EB5160A1FE2}" type="presParOf" srcId="{8BA01DF3-7604-4583-A7DE-E68DE584AE5C}" destId="{3AEAC00A-FAA2-43F8-9F9B-267330C14303}" srcOrd="0" destOrd="0" presId="urn:microsoft.com/office/officeart/2018/5/layout/IconLeafLabelList"/>
    <dgm:cxn modelId="{308CD037-6911-4372-9396-CE6509AA3F41}" type="presParOf" srcId="{8BA01DF3-7604-4583-A7DE-E68DE584AE5C}" destId="{79970C3F-D6A9-4B7E-AB12-E27BAE1F11EC}" srcOrd="1" destOrd="0" presId="urn:microsoft.com/office/officeart/2018/5/layout/IconLeafLabelList"/>
    <dgm:cxn modelId="{6C76BDDE-B2A4-4158-8BE7-63CDF70BCE4B}" type="presParOf" srcId="{8BA01DF3-7604-4583-A7DE-E68DE584AE5C}" destId="{83CF727F-8FAC-4B0F-8823-2F07D9215B99}" srcOrd="2" destOrd="0" presId="urn:microsoft.com/office/officeart/2018/5/layout/IconLeafLabelList"/>
    <dgm:cxn modelId="{A76D42A4-D069-49DC-9462-D51686AF32D8}" type="presParOf" srcId="{8BA01DF3-7604-4583-A7DE-E68DE584AE5C}" destId="{A8817B99-C999-4879-8F0E-1590AC1484A0}" srcOrd="3" destOrd="0" presId="urn:microsoft.com/office/officeart/2018/5/layout/IconLeafLabelList"/>
    <dgm:cxn modelId="{5012282C-F638-469F-A05D-9511E2BDAE7A}" type="presParOf" srcId="{E9107603-CF76-4467-BFEE-D2E1B3ACC29B}" destId="{FB863AB8-3A87-4923-84EA-99A72B468E1B}" srcOrd="1" destOrd="0" presId="urn:microsoft.com/office/officeart/2018/5/layout/IconLeafLabelList"/>
    <dgm:cxn modelId="{910A2885-6801-4ECA-B0F6-940E12AD49B1}" type="presParOf" srcId="{E9107603-CF76-4467-BFEE-D2E1B3ACC29B}" destId="{F7227770-62BD-4A51-BD04-4F9988DF97D6}" srcOrd="2" destOrd="0" presId="urn:microsoft.com/office/officeart/2018/5/layout/IconLeafLabelList"/>
    <dgm:cxn modelId="{D4672FDB-A349-401B-87E4-C10BA10A9A32}" type="presParOf" srcId="{F7227770-62BD-4A51-BD04-4F9988DF97D6}" destId="{787B660E-0B0D-4C4C-A914-DBB6C7CFDFAE}" srcOrd="0" destOrd="0" presId="urn:microsoft.com/office/officeart/2018/5/layout/IconLeafLabelList"/>
    <dgm:cxn modelId="{D0A87FE7-32F5-463B-9D0B-12F584B50D46}" type="presParOf" srcId="{F7227770-62BD-4A51-BD04-4F9988DF97D6}" destId="{26410602-CB79-47AE-AA23-6F76CC06AAD0}" srcOrd="1" destOrd="0" presId="urn:microsoft.com/office/officeart/2018/5/layout/IconLeafLabelList"/>
    <dgm:cxn modelId="{6279E117-8340-4AFA-A41B-5A03E25F74FE}" type="presParOf" srcId="{F7227770-62BD-4A51-BD04-4F9988DF97D6}" destId="{98A0E1C5-E040-4BF2-B06F-0D43813AEA14}" srcOrd="2" destOrd="0" presId="urn:microsoft.com/office/officeart/2018/5/layout/IconLeafLabelList"/>
    <dgm:cxn modelId="{06FEE92D-4334-4119-87F3-94B11DAD4CA7}" type="presParOf" srcId="{F7227770-62BD-4A51-BD04-4F9988DF97D6}" destId="{F9FF2222-6254-4C43-8C00-B6677B438AFD}" srcOrd="3" destOrd="0" presId="urn:microsoft.com/office/officeart/2018/5/layout/IconLeafLabelList"/>
    <dgm:cxn modelId="{4FE2F726-59F6-404C-B603-336F1574DF7B}" type="presParOf" srcId="{E9107603-CF76-4467-BFEE-D2E1B3ACC29B}" destId="{B3A10D55-6677-4F9A-B027-7FE496D174FF}" srcOrd="3" destOrd="0" presId="urn:microsoft.com/office/officeart/2018/5/layout/IconLeafLabelList"/>
    <dgm:cxn modelId="{F12053EE-A181-4AAC-8570-54A07C25488B}" type="presParOf" srcId="{E9107603-CF76-4467-BFEE-D2E1B3ACC29B}" destId="{80E81740-36D9-407C-9A03-57D434B39433}" srcOrd="4" destOrd="0" presId="urn:microsoft.com/office/officeart/2018/5/layout/IconLeafLabelList"/>
    <dgm:cxn modelId="{AF63FD62-06C3-4414-ABE9-1DFD46088A7A}" type="presParOf" srcId="{80E81740-36D9-407C-9A03-57D434B39433}" destId="{C4C701D9-CCCF-44E8-8B96-18AE38BFD65D}" srcOrd="0" destOrd="0" presId="urn:microsoft.com/office/officeart/2018/5/layout/IconLeafLabelList"/>
    <dgm:cxn modelId="{A424E0F2-0C43-40EF-B6D9-1FEADE666FE4}" type="presParOf" srcId="{80E81740-36D9-407C-9A03-57D434B39433}" destId="{F61B056E-A5B6-4F8B-967B-FEED3AB851BF}" srcOrd="1" destOrd="0" presId="urn:microsoft.com/office/officeart/2018/5/layout/IconLeafLabelList"/>
    <dgm:cxn modelId="{15C7D050-62C7-4825-B55E-2EA96ECF3D6F}" type="presParOf" srcId="{80E81740-36D9-407C-9A03-57D434B39433}" destId="{D6512A37-AF1D-45C0-B01E-04CC821A38FA}" srcOrd="2" destOrd="0" presId="urn:microsoft.com/office/officeart/2018/5/layout/IconLeafLabelList"/>
    <dgm:cxn modelId="{923776C2-7410-4C69-83B2-B1E628551BCA}" type="presParOf" srcId="{80E81740-36D9-407C-9A03-57D434B39433}" destId="{A766FADF-EEAA-4FBF-AEED-5A5B2515FAC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0571E-6D3C-4ED0-8C53-2C6F3BF0BEA3}"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58699C6F-0A7C-4D10-A143-CF5B0343EA3B}">
      <dgm:prSet/>
      <dgm:spPr/>
      <dgm:t>
        <a:bodyPr/>
        <a:lstStyle/>
        <a:p>
          <a:pPr>
            <a:lnSpc>
              <a:spcPct val="100000"/>
            </a:lnSpc>
            <a:defRPr b="1"/>
          </a:pPr>
          <a:r>
            <a:rPr lang="en-US"/>
            <a:t>Crime</a:t>
          </a:r>
        </a:p>
      </dgm:t>
    </dgm:pt>
    <dgm:pt modelId="{51C05B5E-D7C5-4727-8BB6-E7AC939C2CC9}" type="parTrans" cxnId="{250ADD8C-7483-4332-B8A3-A5AF4453DF99}">
      <dgm:prSet/>
      <dgm:spPr/>
      <dgm:t>
        <a:bodyPr/>
        <a:lstStyle/>
        <a:p>
          <a:endParaRPr lang="en-US"/>
        </a:p>
      </dgm:t>
    </dgm:pt>
    <dgm:pt modelId="{24CBE93F-43B6-4674-9AF7-79C28CF312D2}" type="sibTrans" cxnId="{250ADD8C-7483-4332-B8A3-A5AF4453DF99}">
      <dgm:prSet/>
      <dgm:spPr/>
      <dgm:t>
        <a:bodyPr/>
        <a:lstStyle/>
        <a:p>
          <a:endParaRPr lang="en-US"/>
        </a:p>
      </dgm:t>
    </dgm:pt>
    <dgm:pt modelId="{B598B9FE-3623-4C6F-A502-71778282A117}">
      <dgm:prSet/>
      <dgm:spPr/>
      <dgm:t>
        <a:bodyPr/>
        <a:lstStyle/>
        <a:p>
          <a:pPr>
            <a:lnSpc>
              <a:spcPct val="100000"/>
            </a:lnSpc>
          </a:pPr>
          <a:r>
            <a:rPr lang="en-US"/>
            <a:t>Murder/Homicide</a:t>
          </a:r>
        </a:p>
      </dgm:t>
    </dgm:pt>
    <dgm:pt modelId="{C7A4D11E-C380-45CA-B5DD-732D1628F0C9}" type="parTrans" cxnId="{091ECCE5-3FFA-4E3D-87AA-FE5FDDA63B40}">
      <dgm:prSet/>
      <dgm:spPr/>
      <dgm:t>
        <a:bodyPr/>
        <a:lstStyle/>
        <a:p>
          <a:endParaRPr lang="en-US"/>
        </a:p>
      </dgm:t>
    </dgm:pt>
    <dgm:pt modelId="{482B2CB8-7C60-4410-8B8D-39965401325E}" type="sibTrans" cxnId="{091ECCE5-3FFA-4E3D-87AA-FE5FDDA63B40}">
      <dgm:prSet/>
      <dgm:spPr/>
      <dgm:t>
        <a:bodyPr/>
        <a:lstStyle/>
        <a:p>
          <a:endParaRPr lang="en-US"/>
        </a:p>
      </dgm:t>
    </dgm:pt>
    <dgm:pt modelId="{51F163D8-3F58-4B3C-92A1-05DDEA167D6F}">
      <dgm:prSet/>
      <dgm:spPr/>
      <dgm:t>
        <a:bodyPr/>
        <a:lstStyle/>
        <a:p>
          <a:pPr>
            <a:lnSpc>
              <a:spcPct val="100000"/>
            </a:lnSpc>
            <a:defRPr b="1"/>
          </a:pPr>
          <a:r>
            <a:rPr lang="en-US"/>
            <a:t>Zone Characteristics</a:t>
          </a:r>
        </a:p>
      </dgm:t>
    </dgm:pt>
    <dgm:pt modelId="{C32A1F34-5798-4D7B-ABB6-C57759E666B7}" type="parTrans" cxnId="{5721729B-D66F-4A7F-ADCD-25FCB22417B0}">
      <dgm:prSet/>
      <dgm:spPr/>
      <dgm:t>
        <a:bodyPr/>
        <a:lstStyle/>
        <a:p>
          <a:endParaRPr lang="en-US"/>
        </a:p>
      </dgm:t>
    </dgm:pt>
    <dgm:pt modelId="{ECEB0F41-148A-4FD4-9B43-BA689E48D39A}" type="sibTrans" cxnId="{5721729B-D66F-4A7F-ADCD-25FCB22417B0}">
      <dgm:prSet/>
      <dgm:spPr/>
      <dgm:t>
        <a:bodyPr/>
        <a:lstStyle/>
        <a:p>
          <a:endParaRPr lang="en-US"/>
        </a:p>
      </dgm:t>
    </dgm:pt>
    <dgm:pt modelId="{FF4690C3-78A2-42C9-B361-5184394192E2}">
      <dgm:prSet/>
      <dgm:spPr/>
      <dgm:t>
        <a:bodyPr/>
        <a:lstStyle/>
        <a:p>
          <a:pPr>
            <a:lnSpc>
              <a:spcPct val="100000"/>
            </a:lnSpc>
          </a:pPr>
          <a:r>
            <a:rPr lang="en-US" dirty="0"/>
            <a:t>Residential</a:t>
          </a:r>
        </a:p>
        <a:p>
          <a:pPr>
            <a:lnSpc>
              <a:spcPct val="100000"/>
            </a:lnSpc>
          </a:pPr>
          <a:r>
            <a:rPr lang="en-US" dirty="0"/>
            <a:t>Commercial</a:t>
          </a:r>
        </a:p>
        <a:p>
          <a:pPr>
            <a:lnSpc>
              <a:spcPct val="100000"/>
            </a:lnSpc>
          </a:pPr>
          <a:r>
            <a:rPr lang="en-US" dirty="0"/>
            <a:t>Public</a:t>
          </a:r>
        </a:p>
        <a:p>
          <a:pPr>
            <a:lnSpc>
              <a:spcPct val="100000"/>
            </a:lnSpc>
          </a:pPr>
          <a:r>
            <a:rPr lang="en-US" dirty="0"/>
            <a:t>Industrial</a:t>
          </a:r>
        </a:p>
        <a:p>
          <a:pPr>
            <a:lnSpc>
              <a:spcPct val="100000"/>
            </a:lnSpc>
          </a:pPr>
          <a:r>
            <a:rPr lang="en-US" dirty="0"/>
            <a:t>Mixed</a:t>
          </a:r>
        </a:p>
      </dgm:t>
    </dgm:pt>
    <dgm:pt modelId="{EEAD2184-7BF7-4A6F-8168-17A0FB60F982}" type="parTrans" cxnId="{F5225715-ACE6-414B-ADCA-FF63F2543DEA}">
      <dgm:prSet/>
      <dgm:spPr/>
      <dgm:t>
        <a:bodyPr/>
        <a:lstStyle/>
        <a:p>
          <a:endParaRPr lang="en-US"/>
        </a:p>
      </dgm:t>
    </dgm:pt>
    <dgm:pt modelId="{D7C9701E-ED13-4FAB-B96E-82652D728269}" type="sibTrans" cxnId="{F5225715-ACE6-414B-ADCA-FF63F2543DEA}">
      <dgm:prSet/>
      <dgm:spPr/>
      <dgm:t>
        <a:bodyPr/>
        <a:lstStyle/>
        <a:p>
          <a:endParaRPr lang="en-US"/>
        </a:p>
      </dgm:t>
    </dgm:pt>
    <dgm:pt modelId="{068732FA-408E-4E5C-89FC-F99081B0B393}">
      <dgm:prSet/>
      <dgm:spPr/>
      <dgm:t>
        <a:bodyPr/>
        <a:lstStyle/>
        <a:p>
          <a:pPr>
            <a:lnSpc>
              <a:spcPct val="100000"/>
            </a:lnSpc>
          </a:pPr>
          <a:r>
            <a:rPr lang="en-US"/>
            <a:t>Assault</a:t>
          </a:r>
        </a:p>
      </dgm:t>
    </dgm:pt>
    <dgm:pt modelId="{98718F4E-C1F7-4613-9A3F-BC6A86C18AEF}" type="parTrans" cxnId="{1361F3FC-52D6-499C-9519-AF158848D1DB}">
      <dgm:prSet/>
      <dgm:spPr/>
      <dgm:t>
        <a:bodyPr/>
        <a:lstStyle/>
        <a:p>
          <a:endParaRPr lang="en-US"/>
        </a:p>
      </dgm:t>
    </dgm:pt>
    <dgm:pt modelId="{06E831DD-08E1-4271-B938-C52BD81421EE}" type="sibTrans" cxnId="{1361F3FC-52D6-499C-9519-AF158848D1DB}">
      <dgm:prSet/>
      <dgm:spPr/>
      <dgm:t>
        <a:bodyPr/>
        <a:lstStyle/>
        <a:p>
          <a:endParaRPr lang="en-US"/>
        </a:p>
      </dgm:t>
    </dgm:pt>
    <dgm:pt modelId="{D46C668A-B3A9-43B8-AD02-5AE07F91889E}">
      <dgm:prSet/>
      <dgm:spPr/>
      <dgm:t>
        <a:bodyPr/>
        <a:lstStyle/>
        <a:p>
          <a:pPr>
            <a:lnSpc>
              <a:spcPct val="100000"/>
            </a:lnSpc>
          </a:pPr>
          <a:r>
            <a:rPr lang="en-US"/>
            <a:t>Robbery</a:t>
          </a:r>
        </a:p>
      </dgm:t>
    </dgm:pt>
    <dgm:pt modelId="{54A8DCC6-E86D-4B2B-940C-9BAF54BAA6CF}" type="parTrans" cxnId="{37625CEA-012C-4B9C-BE21-C925B10F03C2}">
      <dgm:prSet/>
      <dgm:spPr/>
      <dgm:t>
        <a:bodyPr/>
        <a:lstStyle/>
        <a:p>
          <a:endParaRPr lang="en-US"/>
        </a:p>
      </dgm:t>
    </dgm:pt>
    <dgm:pt modelId="{45E3F80E-1B95-4BC9-A742-CB398E1A639F}" type="sibTrans" cxnId="{37625CEA-012C-4B9C-BE21-C925B10F03C2}">
      <dgm:prSet/>
      <dgm:spPr/>
      <dgm:t>
        <a:bodyPr/>
        <a:lstStyle/>
        <a:p>
          <a:endParaRPr lang="en-US"/>
        </a:p>
      </dgm:t>
    </dgm:pt>
    <dgm:pt modelId="{5655E82B-32A4-49E9-BFD9-FAD6228AFEC7}">
      <dgm:prSet/>
      <dgm:spPr/>
      <dgm:t>
        <a:bodyPr/>
        <a:lstStyle/>
        <a:p>
          <a:pPr>
            <a:lnSpc>
              <a:spcPct val="100000"/>
            </a:lnSpc>
          </a:pPr>
          <a:r>
            <a:rPr lang="en-US"/>
            <a:t>Rape</a:t>
          </a:r>
        </a:p>
      </dgm:t>
    </dgm:pt>
    <dgm:pt modelId="{FA87E1F4-04A6-491B-ACF5-99DB90A46CD4}" type="parTrans" cxnId="{A6C2D2D3-CC54-48FF-A3C4-5FFCAAAD9143}">
      <dgm:prSet/>
      <dgm:spPr/>
      <dgm:t>
        <a:bodyPr/>
        <a:lstStyle/>
        <a:p>
          <a:endParaRPr lang="en-US"/>
        </a:p>
      </dgm:t>
    </dgm:pt>
    <dgm:pt modelId="{C71A06D4-D45A-4D13-BEEC-D397434F5823}" type="sibTrans" cxnId="{A6C2D2D3-CC54-48FF-A3C4-5FFCAAAD9143}">
      <dgm:prSet/>
      <dgm:spPr/>
      <dgm:t>
        <a:bodyPr/>
        <a:lstStyle/>
        <a:p>
          <a:endParaRPr lang="en-US"/>
        </a:p>
      </dgm:t>
    </dgm:pt>
    <dgm:pt modelId="{3AE02E8E-FA6E-4DF7-B881-C7E065B269E6}">
      <dgm:prSet/>
      <dgm:spPr/>
      <dgm:t>
        <a:bodyPr/>
        <a:lstStyle/>
        <a:p>
          <a:pPr>
            <a:lnSpc>
              <a:spcPct val="100000"/>
            </a:lnSpc>
            <a:defRPr b="1"/>
          </a:pPr>
          <a:r>
            <a:rPr lang="en-US"/>
            <a:t>Greenspace</a:t>
          </a:r>
        </a:p>
      </dgm:t>
    </dgm:pt>
    <dgm:pt modelId="{32770DAF-8142-450C-BD8A-9C4499AAE67A}" type="parTrans" cxnId="{C53061CA-BA1D-48BE-A1E1-D7E46EE45639}">
      <dgm:prSet/>
      <dgm:spPr/>
      <dgm:t>
        <a:bodyPr/>
        <a:lstStyle/>
        <a:p>
          <a:endParaRPr lang="en-US"/>
        </a:p>
      </dgm:t>
    </dgm:pt>
    <dgm:pt modelId="{01912946-3059-4691-B1F5-A04A3BC90A7A}" type="sibTrans" cxnId="{C53061CA-BA1D-48BE-A1E1-D7E46EE45639}">
      <dgm:prSet/>
      <dgm:spPr/>
      <dgm:t>
        <a:bodyPr/>
        <a:lstStyle/>
        <a:p>
          <a:endParaRPr lang="en-US"/>
        </a:p>
      </dgm:t>
    </dgm:pt>
    <dgm:pt modelId="{C5B00D31-3D75-46C7-BCFD-E0C9D9329A3D}">
      <dgm:prSet/>
      <dgm:spPr/>
      <dgm:t>
        <a:bodyPr/>
        <a:lstStyle/>
        <a:p>
          <a:pPr>
            <a:lnSpc>
              <a:spcPct val="100000"/>
            </a:lnSpc>
          </a:pPr>
          <a:r>
            <a:rPr lang="en-US"/>
            <a:t>Parks</a:t>
          </a:r>
        </a:p>
      </dgm:t>
    </dgm:pt>
    <dgm:pt modelId="{C6EA3637-FEF7-47F7-8D68-4B5343E6479C}" type="parTrans" cxnId="{A44D26C6-299B-4A01-B872-8010367AA892}">
      <dgm:prSet/>
      <dgm:spPr/>
      <dgm:t>
        <a:bodyPr/>
        <a:lstStyle/>
        <a:p>
          <a:endParaRPr lang="en-US"/>
        </a:p>
      </dgm:t>
    </dgm:pt>
    <dgm:pt modelId="{DD9A1B43-B049-4F52-99BE-530C945B19F4}" type="sibTrans" cxnId="{A44D26C6-299B-4A01-B872-8010367AA892}">
      <dgm:prSet/>
      <dgm:spPr/>
      <dgm:t>
        <a:bodyPr/>
        <a:lstStyle/>
        <a:p>
          <a:endParaRPr lang="en-US"/>
        </a:p>
      </dgm:t>
    </dgm:pt>
    <dgm:pt modelId="{47ACBF6E-4EEB-47FD-968D-9CEDB6C544AC}">
      <dgm:prSet/>
      <dgm:spPr/>
      <dgm:t>
        <a:bodyPr/>
        <a:lstStyle/>
        <a:p>
          <a:pPr>
            <a:lnSpc>
              <a:spcPct val="100000"/>
            </a:lnSpc>
          </a:pPr>
          <a:r>
            <a:rPr lang="en-US"/>
            <a:t>Community Gardens</a:t>
          </a:r>
        </a:p>
      </dgm:t>
    </dgm:pt>
    <dgm:pt modelId="{7B554C62-32A0-4F06-B38A-50886C2D533E}" type="parTrans" cxnId="{C47874EE-A400-4B89-89FF-931708DF9FF9}">
      <dgm:prSet/>
      <dgm:spPr/>
      <dgm:t>
        <a:bodyPr/>
        <a:lstStyle/>
        <a:p>
          <a:endParaRPr lang="en-US"/>
        </a:p>
      </dgm:t>
    </dgm:pt>
    <dgm:pt modelId="{69DC2AC2-DEBC-469D-9385-59F96F984C28}" type="sibTrans" cxnId="{C47874EE-A400-4B89-89FF-931708DF9FF9}">
      <dgm:prSet/>
      <dgm:spPr/>
      <dgm:t>
        <a:bodyPr/>
        <a:lstStyle/>
        <a:p>
          <a:endParaRPr lang="en-US"/>
        </a:p>
      </dgm:t>
    </dgm:pt>
    <dgm:pt modelId="{A6D08D8D-4BBA-4C5D-B443-0343C164B781}">
      <dgm:prSet/>
      <dgm:spPr/>
      <dgm:t>
        <a:bodyPr/>
        <a:lstStyle/>
        <a:p>
          <a:pPr>
            <a:lnSpc>
              <a:spcPct val="100000"/>
            </a:lnSpc>
          </a:pPr>
          <a:r>
            <a:rPr lang="en-US"/>
            <a:t>Vegetated Streets/Walkways</a:t>
          </a:r>
        </a:p>
        <a:p>
          <a:pPr>
            <a:lnSpc>
              <a:spcPct val="100000"/>
            </a:lnSpc>
          </a:pPr>
          <a:r>
            <a:rPr lang="en-US"/>
            <a:t>Trees and Ground Cover</a:t>
          </a:r>
        </a:p>
      </dgm:t>
    </dgm:pt>
    <dgm:pt modelId="{DEC738B6-925B-4B46-A6BC-AEE005F1D007}" type="parTrans" cxnId="{3D19A6F0-43A1-47CA-892C-FFCCFC4DED5E}">
      <dgm:prSet/>
      <dgm:spPr/>
      <dgm:t>
        <a:bodyPr/>
        <a:lstStyle/>
        <a:p>
          <a:endParaRPr lang="en-US"/>
        </a:p>
      </dgm:t>
    </dgm:pt>
    <dgm:pt modelId="{BF96A3CB-E606-47DA-A4C2-A05380378334}" type="sibTrans" cxnId="{3D19A6F0-43A1-47CA-892C-FFCCFC4DED5E}">
      <dgm:prSet/>
      <dgm:spPr/>
      <dgm:t>
        <a:bodyPr/>
        <a:lstStyle/>
        <a:p>
          <a:endParaRPr lang="en-US"/>
        </a:p>
      </dgm:t>
    </dgm:pt>
    <dgm:pt modelId="{0892B59C-249D-41EB-85E1-9AF35DD8B3F5}" type="pres">
      <dgm:prSet presAssocID="{03F0571E-6D3C-4ED0-8C53-2C6F3BF0BEA3}" presName="root" presStyleCnt="0">
        <dgm:presLayoutVars>
          <dgm:dir/>
          <dgm:resizeHandles val="exact"/>
        </dgm:presLayoutVars>
      </dgm:prSet>
      <dgm:spPr/>
    </dgm:pt>
    <dgm:pt modelId="{C8188FDF-0D5E-4E47-A5D5-4713C5B89EBA}" type="pres">
      <dgm:prSet presAssocID="{3AE02E8E-FA6E-4DF7-B881-C7E065B269E6}" presName="compNode" presStyleCnt="0"/>
      <dgm:spPr/>
    </dgm:pt>
    <dgm:pt modelId="{8220E599-0ACC-4487-9DFD-2E472276A2BF}" type="pres">
      <dgm:prSet presAssocID="{3AE02E8E-FA6E-4DF7-B881-C7E065B269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ir tree"/>
        </a:ext>
      </dgm:extLst>
    </dgm:pt>
    <dgm:pt modelId="{981FE6E3-8A77-49CD-9987-F87354AC670D}" type="pres">
      <dgm:prSet presAssocID="{3AE02E8E-FA6E-4DF7-B881-C7E065B269E6}" presName="iconSpace" presStyleCnt="0"/>
      <dgm:spPr/>
    </dgm:pt>
    <dgm:pt modelId="{213533A2-2D7B-4943-AC6F-6096FF363117}" type="pres">
      <dgm:prSet presAssocID="{3AE02E8E-FA6E-4DF7-B881-C7E065B269E6}" presName="parTx" presStyleLbl="revTx" presStyleIdx="0" presStyleCnt="6">
        <dgm:presLayoutVars>
          <dgm:chMax val="0"/>
          <dgm:chPref val="0"/>
        </dgm:presLayoutVars>
      </dgm:prSet>
      <dgm:spPr/>
    </dgm:pt>
    <dgm:pt modelId="{1944125D-F0B8-4399-AE50-7539B70500B4}" type="pres">
      <dgm:prSet presAssocID="{3AE02E8E-FA6E-4DF7-B881-C7E065B269E6}" presName="txSpace" presStyleCnt="0"/>
      <dgm:spPr/>
    </dgm:pt>
    <dgm:pt modelId="{688DB2F1-B486-41F0-B922-C466E7B52629}" type="pres">
      <dgm:prSet presAssocID="{3AE02E8E-FA6E-4DF7-B881-C7E065B269E6}" presName="desTx" presStyleLbl="revTx" presStyleIdx="1" presStyleCnt="6">
        <dgm:presLayoutVars/>
      </dgm:prSet>
      <dgm:spPr/>
    </dgm:pt>
    <dgm:pt modelId="{F4C1B6FF-0D68-4051-9EDA-A15A1C56DDEF}" type="pres">
      <dgm:prSet presAssocID="{01912946-3059-4691-B1F5-A04A3BC90A7A}" presName="sibTrans" presStyleCnt="0"/>
      <dgm:spPr/>
    </dgm:pt>
    <dgm:pt modelId="{276741D0-07BF-4B85-A508-743E59876E4F}" type="pres">
      <dgm:prSet presAssocID="{58699C6F-0A7C-4D10-A143-CF5B0343EA3B}" presName="compNode" presStyleCnt="0"/>
      <dgm:spPr/>
    </dgm:pt>
    <dgm:pt modelId="{5070D4C4-086E-4623-A6EF-2CD51E775513}" type="pres">
      <dgm:prSet presAssocID="{58699C6F-0A7C-4D10-A143-CF5B0343EA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cuffs"/>
        </a:ext>
      </dgm:extLst>
    </dgm:pt>
    <dgm:pt modelId="{A2907F94-4345-4A26-9AD7-C3CACEF58006}" type="pres">
      <dgm:prSet presAssocID="{58699C6F-0A7C-4D10-A143-CF5B0343EA3B}" presName="iconSpace" presStyleCnt="0"/>
      <dgm:spPr/>
    </dgm:pt>
    <dgm:pt modelId="{47B612EF-5A14-4546-8F8B-541E1FFF6D9B}" type="pres">
      <dgm:prSet presAssocID="{58699C6F-0A7C-4D10-A143-CF5B0343EA3B}" presName="parTx" presStyleLbl="revTx" presStyleIdx="2" presStyleCnt="6">
        <dgm:presLayoutVars>
          <dgm:chMax val="0"/>
          <dgm:chPref val="0"/>
        </dgm:presLayoutVars>
      </dgm:prSet>
      <dgm:spPr/>
    </dgm:pt>
    <dgm:pt modelId="{D2F26CFD-2044-49D1-A4CA-71DD7E6C1C80}" type="pres">
      <dgm:prSet presAssocID="{58699C6F-0A7C-4D10-A143-CF5B0343EA3B}" presName="txSpace" presStyleCnt="0"/>
      <dgm:spPr/>
    </dgm:pt>
    <dgm:pt modelId="{6F51A601-FA86-4853-B1AA-DDC28EC62838}" type="pres">
      <dgm:prSet presAssocID="{58699C6F-0A7C-4D10-A143-CF5B0343EA3B}" presName="desTx" presStyleLbl="revTx" presStyleIdx="3" presStyleCnt="6">
        <dgm:presLayoutVars/>
      </dgm:prSet>
      <dgm:spPr/>
    </dgm:pt>
    <dgm:pt modelId="{E7639A78-8A51-49BB-A8EB-63DD08BAF1FB}" type="pres">
      <dgm:prSet presAssocID="{24CBE93F-43B6-4674-9AF7-79C28CF312D2}" presName="sibTrans" presStyleCnt="0"/>
      <dgm:spPr/>
    </dgm:pt>
    <dgm:pt modelId="{852F1622-6CF6-4DF1-B138-F54F411CF330}" type="pres">
      <dgm:prSet presAssocID="{51F163D8-3F58-4B3C-92A1-05DDEA167D6F}" presName="compNode" presStyleCnt="0"/>
      <dgm:spPr/>
    </dgm:pt>
    <dgm:pt modelId="{2F87400C-68F8-41CC-9CC3-CF5A639F9F86}" type="pres">
      <dgm:prSet presAssocID="{51F163D8-3F58-4B3C-92A1-05DDEA167D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E39FF8A6-DB7C-4012-B447-150ACBB706BF}" type="pres">
      <dgm:prSet presAssocID="{51F163D8-3F58-4B3C-92A1-05DDEA167D6F}" presName="iconSpace" presStyleCnt="0"/>
      <dgm:spPr/>
    </dgm:pt>
    <dgm:pt modelId="{0964CA8F-7746-4661-9796-FD6DB86E6593}" type="pres">
      <dgm:prSet presAssocID="{51F163D8-3F58-4B3C-92A1-05DDEA167D6F}" presName="parTx" presStyleLbl="revTx" presStyleIdx="4" presStyleCnt="6">
        <dgm:presLayoutVars>
          <dgm:chMax val="0"/>
          <dgm:chPref val="0"/>
        </dgm:presLayoutVars>
      </dgm:prSet>
      <dgm:spPr/>
    </dgm:pt>
    <dgm:pt modelId="{DB8876B8-6557-4C2F-9358-22CC8A552BCE}" type="pres">
      <dgm:prSet presAssocID="{51F163D8-3F58-4B3C-92A1-05DDEA167D6F}" presName="txSpace" presStyleCnt="0"/>
      <dgm:spPr/>
    </dgm:pt>
    <dgm:pt modelId="{C6CC3210-A9D8-4919-B136-822628044AB6}" type="pres">
      <dgm:prSet presAssocID="{51F163D8-3F58-4B3C-92A1-05DDEA167D6F}" presName="desTx" presStyleLbl="revTx" presStyleIdx="5" presStyleCnt="6">
        <dgm:presLayoutVars/>
      </dgm:prSet>
      <dgm:spPr/>
    </dgm:pt>
  </dgm:ptLst>
  <dgm:cxnLst>
    <dgm:cxn modelId="{2D0B3706-BA43-40C9-909E-5151F243D15F}" type="presOf" srcId="{A6D08D8D-4BBA-4C5D-B443-0343C164B781}" destId="{688DB2F1-B486-41F0-B922-C466E7B52629}" srcOrd="0" destOrd="2" presId="urn:microsoft.com/office/officeart/2018/5/layout/CenteredIconLabelDescriptionList"/>
    <dgm:cxn modelId="{F5225715-ACE6-414B-ADCA-FF63F2543DEA}" srcId="{51F163D8-3F58-4B3C-92A1-05DDEA167D6F}" destId="{FF4690C3-78A2-42C9-B361-5184394192E2}" srcOrd="0" destOrd="0" parTransId="{EEAD2184-7BF7-4A6F-8168-17A0FB60F982}" sibTransId="{D7C9701E-ED13-4FAB-B96E-82652D728269}"/>
    <dgm:cxn modelId="{10EB0918-4E62-4F1C-B3D4-F81130FDAD24}" type="presOf" srcId="{3AE02E8E-FA6E-4DF7-B881-C7E065B269E6}" destId="{213533A2-2D7B-4943-AC6F-6096FF363117}" srcOrd="0" destOrd="0" presId="urn:microsoft.com/office/officeart/2018/5/layout/CenteredIconLabelDescriptionList"/>
    <dgm:cxn modelId="{0F7C2524-0E40-46E5-A6E2-79659ABAC5ED}" type="presOf" srcId="{D46C668A-B3A9-43B8-AD02-5AE07F91889E}" destId="{6F51A601-FA86-4853-B1AA-DDC28EC62838}" srcOrd="0" destOrd="2" presId="urn:microsoft.com/office/officeart/2018/5/layout/CenteredIconLabelDescriptionList"/>
    <dgm:cxn modelId="{16F00831-5626-45C4-9504-9DD103A32EDA}" type="presOf" srcId="{47ACBF6E-4EEB-47FD-968D-9CEDB6C544AC}" destId="{688DB2F1-B486-41F0-B922-C466E7B52629}" srcOrd="0" destOrd="1" presId="urn:microsoft.com/office/officeart/2018/5/layout/CenteredIconLabelDescriptionList"/>
    <dgm:cxn modelId="{157E2834-8B4D-4B56-8C85-D27A88169B00}" type="presOf" srcId="{5655E82B-32A4-49E9-BFD9-FAD6228AFEC7}" destId="{6F51A601-FA86-4853-B1AA-DDC28EC62838}" srcOrd="0" destOrd="3" presId="urn:microsoft.com/office/officeart/2018/5/layout/CenteredIconLabelDescriptionList"/>
    <dgm:cxn modelId="{E99F163F-E42D-413B-B180-6FAF964AE27C}" type="presOf" srcId="{51F163D8-3F58-4B3C-92A1-05DDEA167D6F}" destId="{0964CA8F-7746-4661-9796-FD6DB86E6593}" srcOrd="0" destOrd="0" presId="urn:microsoft.com/office/officeart/2018/5/layout/CenteredIconLabelDescriptionList"/>
    <dgm:cxn modelId="{0DB88F46-5B1F-41F8-AFDD-C40967857EF5}" type="presOf" srcId="{58699C6F-0A7C-4D10-A143-CF5B0343EA3B}" destId="{47B612EF-5A14-4546-8F8B-541E1FFF6D9B}" srcOrd="0" destOrd="0" presId="urn:microsoft.com/office/officeart/2018/5/layout/CenteredIconLabelDescriptionList"/>
    <dgm:cxn modelId="{72155583-4AC4-44F1-8B52-1B69CF3429CD}" type="presOf" srcId="{03F0571E-6D3C-4ED0-8C53-2C6F3BF0BEA3}" destId="{0892B59C-249D-41EB-85E1-9AF35DD8B3F5}" srcOrd="0" destOrd="0" presId="urn:microsoft.com/office/officeart/2018/5/layout/CenteredIconLabelDescriptionList"/>
    <dgm:cxn modelId="{250ADD8C-7483-4332-B8A3-A5AF4453DF99}" srcId="{03F0571E-6D3C-4ED0-8C53-2C6F3BF0BEA3}" destId="{58699C6F-0A7C-4D10-A143-CF5B0343EA3B}" srcOrd="1" destOrd="0" parTransId="{51C05B5E-D7C5-4727-8BB6-E7AC939C2CC9}" sibTransId="{24CBE93F-43B6-4674-9AF7-79C28CF312D2}"/>
    <dgm:cxn modelId="{5721729B-D66F-4A7F-ADCD-25FCB22417B0}" srcId="{03F0571E-6D3C-4ED0-8C53-2C6F3BF0BEA3}" destId="{51F163D8-3F58-4B3C-92A1-05DDEA167D6F}" srcOrd="2" destOrd="0" parTransId="{C32A1F34-5798-4D7B-ABB6-C57759E666B7}" sibTransId="{ECEB0F41-148A-4FD4-9B43-BA689E48D39A}"/>
    <dgm:cxn modelId="{2F425DB1-DDDC-47EB-B83A-49B606EA575E}" type="presOf" srcId="{B598B9FE-3623-4C6F-A502-71778282A117}" destId="{6F51A601-FA86-4853-B1AA-DDC28EC62838}" srcOrd="0" destOrd="0" presId="urn:microsoft.com/office/officeart/2018/5/layout/CenteredIconLabelDescriptionList"/>
    <dgm:cxn modelId="{A44D26C6-299B-4A01-B872-8010367AA892}" srcId="{3AE02E8E-FA6E-4DF7-B881-C7E065B269E6}" destId="{C5B00D31-3D75-46C7-BCFD-E0C9D9329A3D}" srcOrd="0" destOrd="0" parTransId="{C6EA3637-FEF7-47F7-8D68-4B5343E6479C}" sibTransId="{DD9A1B43-B049-4F52-99BE-530C945B19F4}"/>
    <dgm:cxn modelId="{C53061CA-BA1D-48BE-A1E1-D7E46EE45639}" srcId="{03F0571E-6D3C-4ED0-8C53-2C6F3BF0BEA3}" destId="{3AE02E8E-FA6E-4DF7-B881-C7E065B269E6}" srcOrd="0" destOrd="0" parTransId="{32770DAF-8142-450C-BD8A-9C4499AAE67A}" sibTransId="{01912946-3059-4691-B1F5-A04A3BC90A7A}"/>
    <dgm:cxn modelId="{8C02ADCC-287C-4511-B5FA-64151E1F4EC8}" type="presOf" srcId="{068732FA-408E-4E5C-89FC-F99081B0B393}" destId="{6F51A601-FA86-4853-B1AA-DDC28EC62838}" srcOrd="0" destOrd="1" presId="urn:microsoft.com/office/officeart/2018/5/layout/CenteredIconLabelDescriptionList"/>
    <dgm:cxn modelId="{A6C2D2D3-CC54-48FF-A3C4-5FFCAAAD9143}" srcId="{58699C6F-0A7C-4D10-A143-CF5B0343EA3B}" destId="{5655E82B-32A4-49E9-BFD9-FAD6228AFEC7}" srcOrd="3" destOrd="0" parTransId="{FA87E1F4-04A6-491B-ACF5-99DB90A46CD4}" sibTransId="{C71A06D4-D45A-4D13-BEEC-D397434F5823}"/>
    <dgm:cxn modelId="{5BD7BEE2-9B34-4675-A592-89225B11EBE3}" type="presOf" srcId="{FF4690C3-78A2-42C9-B361-5184394192E2}" destId="{C6CC3210-A9D8-4919-B136-822628044AB6}" srcOrd="0" destOrd="0" presId="urn:microsoft.com/office/officeart/2018/5/layout/CenteredIconLabelDescriptionList"/>
    <dgm:cxn modelId="{091ECCE5-3FFA-4E3D-87AA-FE5FDDA63B40}" srcId="{58699C6F-0A7C-4D10-A143-CF5B0343EA3B}" destId="{B598B9FE-3623-4C6F-A502-71778282A117}" srcOrd="0" destOrd="0" parTransId="{C7A4D11E-C380-45CA-B5DD-732D1628F0C9}" sibTransId="{482B2CB8-7C60-4410-8B8D-39965401325E}"/>
    <dgm:cxn modelId="{37625CEA-012C-4B9C-BE21-C925B10F03C2}" srcId="{58699C6F-0A7C-4D10-A143-CF5B0343EA3B}" destId="{D46C668A-B3A9-43B8-AD02-5AE07F91889E}" srcOrd="2" destOrd="0" parTransId="{54A8DCC6-E86D-4B2B-940C-9BAF54BAA6CF}" sibTransId="{45E3F80E-1B95-4BC9-A742-CB398E1A639F}"/>
    <dgm:cxn modelId="{C47874EE-A400-4B89-89FF-931708DF9FF9}" srcId="{3AE02E8E-FA6E-4DF7-B881-C7E065B269E6}" destId="{47ACBF6E-4EEB-47FD-968D-9CEDB6C544AC}" srcOrd="1" destOrd="0" parTransId="{7B554C62-32A0-4F06-B38A-50886C2D533E}" sibTransId="{69DC2AC2-DEBC-469D-9385-59F96F984C28}"/>
    <dgm:cxn modelId="{3D19A6F0-43A1-47CA-892C-FFCCFC4DED5E}" srcId="{3AE02E8E-FA6E-4DF7-B881-C7E065B269E6}" destId="{A6D08D8D-4BBA-4C5D-B443-0343C164B781}" srcOrd="2" destOrd="0" parTransId="{DEC738B6-925B-4B46-A6BC-AEE005F1D007}" sibTransId="{BF96A3CB-E606-47DA-A4C2-A05380378334}"/>
    <dgm:cxn modelId="{C091E1F6-C100-44FD-95A4-17B21D01F491}" type="presOf" srcId="{C5B00D31-3D75-46C7-BCFD-E0C9D9329A3D}" destId="{688DB2F1-B486-41F0-B922-C466E7B52629}" srcOrd="0" destOrd="0" presId="urn:microsoft.com/office/officeart/2018/5/layout/CenteredIconLabelDescriptionList"/>
    <dgm:cxn modelId="{1361F3FC-52D6-499C-9519-AF158848D1DB}" srcId="{58699C6F-0A7C-4D10-A143-CF5B0343EA3B}" destId="{068732FA-408E-4E5C-89FC-F99081B0B393}" srcOrd="1" destOrd="0" parTransId="{98718F4E-C1F7-4613-9A3F-BC6A86C18AEF}" sibTransId="{06E831DD-08E1-4271-B938-C52BD81421EE}"/>
    <dgm:cxn modelId="{05060791-A467-4A9E-A228-EE601B3DD582}" type="presParOf" srcId="{0892B59C-249D-41EB-85E1-9AF35DD8B3F5}" destId="{C8188FDF-0D5E-4E47-A5D5-4713C5B89EBA}" srcOrd="0" destOrd="0" presId="urn:microsoft.com/office/officeart/2018/5/layout/CenteredIconLabelDescriptionList"/>
    <dgm:cxn modelId="{50A4DADD-F6DD-413F-8CB7-07430FBB813E}" type="presParOf" srcId="{C8188FDF-0D5E-4E47-A5D5-4713C5B89EBA}" destId="{8220E599-0ACC-4487-9DFD-2E472276A2BF}" srcOrd="0" destOrd="0" presId="urn:microsoft.com/office/officeart/2018/5/layout/CenteredIconLabelDescriptionList"/>
    <dgm:cxn modelId="{B63B0FA8-7C6C-4CA8-B52C-0AA3C0E85A3F}" type="presParOf" srcId="{C8188FDF-0D5E-4E47-A5D5-4713C5B89EBA}" destId="{981FE6E3-8A77-49CD-9987-F87354AC670D}" srcOrd="1" destOrd="0" presId="urn:microsoft.com/office/officeart/2018/5/layout/CenteredIconLabelDescriptionList"/>
    <dgm:cxn modelId="{B4C13794-46AE-4DFE-A8FA-A2BA198FE161}" type="presParOf" srcId="{C8188FDF-0D5E-4E47-A5D5-4713C5B89EBA}" destId="{213533A2-2D7B-4943-AC6F-6096FF363117}" srcOrd="2" destOrd="0" presId="urn:microsoft.com/office/officeart/2018/5/layout/CenteredIconLabelDescriptionList"/>
    <dgm:cxn modelId="{47669B59-C3DE-42CE-B491-07D4D7458AD1}" type="presParOf" srcId="{C8188FDF-0D5E-4E47-A5D5-4713C5B89EBA}" destId="{1944125D-F0B8-4399-AE50-7539B70500B4}" srcOrd="3" destOrd="0" presId="urn:microsoft.com/office/officeart/2018/5/layout/CenteredIconLabelDescriptionList"/>
    <dgm:cxn modelId="{51BD837B-D7F8-487E-A32E-7914B94FABCD}" type="presParOf" srcId="{C8188FDF-0D5E-4E47-A5D5-4713C5B89EBA}" destId="{688DB2F1-B486-41F0-B922-C466E7B52629}" srcOrd="4" destOrd="0" presId="urn:microsoft.com/office/officeart/2018/5/layout/CenteredIconLabelDescriptionList"/>
    <dgm:cxn modelId="{45E123CF-2D13-4704-8E35-45F8BEE1685A}" type="presParOf" srcId="{0892B59C-249D-41EB-85E1-9AF35DD8B3F5}" destId="{F4C1B6FF-0D68-4051-9EDA-A15A1C56DDEF}" srcOrd="1" destOrd="0" presId="urn:microsoft.com/office/officeart/2018/5/layout/CenteredIconLabelDescriptionList"/>
    <dgm:cxn modelId="{541BDE35-DCA1-4ADF-A2D4-096CBC6324D1}" type="presParOf" srcId="{0892B59C-249D-41EB-85E1-9AF35DD8B3F5}" destId="{276741D0-07BF-4B85-A508-743E59876E4F}" srcOrd="2" destOrd="0" presId="urn:microsoft.com/office/officeart/2018/5/layout/CenteredIconLabelDescriptionList"/>
    <dgm:cxn modelId="{DE4CF4D9-C1BC-4613-AEDC-D5C8B42AFB0E}" type="presParOf" srcId="{276741D0-07BF-4B85-A508-743E59876E4F}" destId="{5070D4C4-086E-4623-A6EF-2CD51E775513}" srcOrd="0" destOrd="0" presId="urn:microsoft.com/office/officeart/2018/5/layout/CenteredIconLabelDescriptionList"/>
    <dgm:cxn modelId="{35891FE0-8F9B-4BC4-8BAA-6AADFB72374C}" type="presParOf" srcId="{276741D0-07BF-4B85-A508-743E59876E4F}" destId="{A2907F94-4345-4A26-9AD7-C3CACEF58006}" srcOrd="1" destOrd="0" presId="urn:microsoft.com/office/officeart/2018/5/layout/CenteredIconLabelDescriptionList"/>
    <dgm:cxn modelId="{9ADA8B3E-4034-44E5-A5C9-628D6B9962F0}" type="presParOf" srcId="{276741D0-07BF-4B85-A508-743E59876E4F}" destId="{47B612EF-5A14-4546-8F8B-541E1FFF6D9B}" srcOrd="2" destOrd="0" presId="urn:microsoft.com/office/officeart/2018/5/layout/CenteredIconLabelDescriptionList"/>
    <dgm:cxn modelId="{0EFD9CCF-0CF2-429B-A5AA-5649944ADF58}" type="presParOf" srcId="{276741D0-07BF-4B85-A508-743E59876E4F}" destId="{D2F26CFD-2044-49D1-A4CA-71DD7E6C1C80}" srcOrd="3" destOrd="0" presId="urn:microsoft.com/office/officeart/2018/5/layout/CenteredIconLabelDescriptionList"/>
    <dgm:cxn modelId="{C7FD089C-BB06-4948-8698-2ADDAA2A2CF1}" type="presParOf" srcId="{276741D0-07BF-4B85-A508-743E59876E4F}" destId="{6F51A601-FA86-4853-B1AA-DDC28EC62838}" srcOrd="4" destOrd="0" presId="urn:microsoft.com/office/officeart/2018/5/layout/CenteredIconLabelDescriptionList"/>
    <dgm:cxn modelId="{3DBCBAB9-9259-42F4-BA26-6E2D61833FB3}" type="presParOf" srcId="{0892B59C-249D-41EB-85E1-9AF35DD8B3F5}" destId="{E7639A78-8A51-49BB-A8EB-63DD08BAF1FB}" srcOrd="3" destOrd="0" presId="urn:microsoft.com/office/officeart/2018/5/layout/CenteredIconLabelDescriptionList"/>
    <dgm:cxn modelId="{59620A41-CF93-4AC7-9D57-A79745371148}" type="presParOf" srcId="{0892B59C-249D-41EB-85E1-9AF35DD8B3F5}" destId="{852F1622-6CF6-4DF1-B138-F54F411CF330}" srcOrd="4" destOrd="0" presId="urn:microsoft.com/office/officeart/2018/5/layout/CenteredIconLabelDescriptionList"/>
    <dgm:cxn modelId="{768344E5-CB38-4018-BCCF-53FBC23AAF41}" type="presParOf" srcId="{852F1622-6CF6-4DF1-B138-F54F411CF330}" destId="{2F87400C-68F8-41CC-9CC3-CF5A639F9F86}" srcOrd="0" destOrd="0" presId="urn:microsoft.com/office/officeart/2018/5/layout/CenteredIconLabelDescriptionList"/>
    <dgm:cxn modelId="{D1AAB26F-49B6-4CE7-AA17-BADBF076EA50}" type="presParOf" srcId="{852F1622-6CF6-4DF1-B138-F54F411CF330}" destId="{E39FF8A6-DB7C-4012-B447-150ACBB706BF}" srcOrd="1" destOrd="0" presId="urn:microsoft.com/office/officeart/2018/5/layout/CenteredIconLabelDescriptionList"/>
    <dgm:cxn modelId="{5FFF624A-F2E6-49E4-BF99-5D818298540A}" type="presParOf" srcId="{852F1622-6CF6-4DF1-B138-F54F411CF330}" destId="{0964CA8F-7746-4661-9796-FD6DB86E6593}" srcOrd="2" destOrd="0" presId="urn:microsoft.com/office/officeart/2018/5/layout/CenteredIconLabelDescriptionList"/>
    <dgm:cxn modelId="{80550640-09A5-43CE-9804-5089C823AFCE}" type="presParOf" srcId="{852F1622-6CF6-4DF1-B138-F54F411CF330}" destId="{DB8876B8-6557-4C2F-9358-22CC8A552BCE}" srcOrd="3" destOrd="0" presId="urn:microsoft.com/office/officeart/2018/5/layout/CenteredIconLabelDescriptionList"/>
    <dgm:cxn modelId="{CDE4A301-10ED-4E31-8BB7-20588F6CB908}" type="presParOf" srcId="{852F1622-6CF6-4DF1-B138-F54F411CF330}" destId="{C6CC3210-A9D8-4919-B136-822628044AB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AC00A-FAA2-43F8-9F9B-267330C14303}">
      <dsp:nvSpPr>
        <dsp:cNvPr id="0" name=""/>
        <dsp:cNvSpPr/>
      </dsp:nvSpPr>
      <dsp:spPr>
        <a:xfrm>
          <a:off x="681994" y="751143"/>
          <a:ext cx="2093062" cy="2093062"/>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70C3F-D6A9-4B7E-AB12-E27BAE1F11EC}">
      <dsp:nvSpPr>
        <dsp:cNvPr id="0" name=""/>
        <dsp:cNvSpPr/>
      </dsp:nvSpPr>
      <dsp:spPr>
        <a:xfrm>
          <a:off x="1128056" y="1197205"/>
          <a:ext cx="1200937" cy="120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817B99-C999-4879-8F0E-1590AC1484A0}">
      <dsp:nvSpPr>
        <dsp:cNvPr id="0" name=""/>
        <dsp:cNvSpPr/>
      </dsp:nvSpPr>
      <dsp:spPr>
        <a:xfrm>
          <a:off x="12900" y="3496143"/>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Data and Technology</a:t>
          </a:r>
        </a:p>
      </dsp:txBody>
      <dsp:txXfrm>
        <a:off x="12900" y="3496143"/>
        <a:ext cx="3431250" cy="720000"/>
      </dsp:txXfrm>
    </dsp:sp>
    <dsp:sp modelId="{787B660E-0B0D-4C4C-A914-DBB6C7CFDFAE}">
      <dsp:nvSpPr>
        <dsp:cNvPr id="0" name=""/>
        <dsp:cNvSpPr/>
      </dsp:nvSpPr>
      <dsp:spPr>
        <a:xfrm>
          <a:off x="4713712" y="751143"/>
          <a:ext cx="2093062" cy="2093062"/>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410602-CB79-47AE-AA23-6F76CC06AAD0}">
      <dsp:nvSpPr>
        <dsp:cNvPr id="0" name=""/>
        <dsp:cNvSpPr/>
      </dsp:nvSpPr>
      <dsp:spPr>
        <a:xfrm>
          <a:off x="5159775" y="1197205"/>
          <a:ext cx="1200937" cy="120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FF2222-6254-4C43-8C00-B6677B438AFD}">
      <dsp:nvSpPr>
        <dsp:cNvPr id="0" name=""/>
        <dsp:cNvSpPr/>
      </dsp:nvSpPr>
      <dsp:spPr>
        <a:xfrm>
          <a:off x="4044619" y="3496143"/>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Data Manipulation</a:t>
          </a:r>
        </a:p>
      </dsp:txBody>
      <dsp:txXfrm>
        <a:off x="4044619" y="3496143"/>
        <a:ext cx="3431250" cy="720000"/>
      </dsp:txXfrm>
    </dsp:sp>
    <dsp:sp modelId="{C4C701D9-CCCF-44E8-8B96-18AE38BFD65D}">
      <dsp:nvSpPr>
        <dsp:cNvPr id="0" name=""/>
        <dsp:cNvSpPr/>
      </dsp:nvSpPr>
      <dsp:spPr>
        <a:xfrm>
          <a:off x="8745431" y="751143"/>
          <a:ext cx="2093062" cy="2093062"/>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B056E-A5B6-4F8B-967B-FEED3AB851BF}">
      <dsp:nvSpPr>
        <dsp:cNvPr id="0" name=""/>
        <dsp:cNvSpPr/>
      </dsp:nvSpPr>
      <dsp:spPr>
        <a:xfrm>
          <a:off x="9191494" y="1197205"/>
          <a:ext cx="1200937" cy="1200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66FADF-EEAA-4FBF-AEED-5A5B2515FAC8}">
      <dsp:nvSpPr>
        <dsp:cNvPr id="0" name=""/>
        <dsp:cNvSpPr/>
      </dsp:nvSpPr>
      <dsp:spPr>
        <a:xfrm>
          <a:off x="8076337" y="3496143"/>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Data Analysis</a:t>
          </a:r>
        </a:p>
      </dsp:txBody>
      <dsp:txXfrm>
        <a:off x="8076337" y="3496143"/>
        <a:ext cx="343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0E599-0ACC-4487-9DFD-2E472276A2BF}">
      <dsp:nvSpPr>
        <dsp:cNvPr id="0" name=""/>
        <dsp:cNvSpPr/>
      </dsp:nvSpPr>
      <dsp:spPr>
        <a:xfrm>
          <a:off x="1118563" y="649358"/>
          <a:ext cx="1203398" cy="12033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533A2-2D7B-4943-AC6F-6096FF363117}">
      <dsp:nvSpPr>
        <dsp:cNvPr id="0" name=""/>
        <dsp:cNvSpPr/>
      </dsp:nvSpPr>
      <dsp:spPr>
        <a:xfrm>
          <a:off x="1122" y="2009481"/>
          <a:ext cx="3438281" cy="51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a:t>Greenspace</a:t>
          </a:r>
        </a:p>
      </dsp:txBody>
      <dsp:txXfrm>
        <a:off x="1122" y="2009481"/>
        <a:ext cx="3438281" cy="515742"/>
      </dsp:txXfrm>
    </dsp:sp>
    <dsp:sp modelId="{688DB2F1-B486-41F0-B922-C466E7B52629}">
      <dsp:nvSpPr>
        <dsp:cNvPr id="0" name=""/>
        <dsp:cNvSpPr/>
      </dsp:nvSpPr>
      <dsp:spPr>
        <a:xfrm>
          <a:off x="1122" y="2598118"/>
          <a:ext cx="3438281" cy="169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Parks</a:t>
          </a:r>
        </a:p>
        <a:p>
          <a:pPr marL="0" lvl="0" indent="0" algn="ctr" defTabSz="755650">
            <a:lnSpc>
              <a:spcPct val="100000"/>
            </a:lnSpc>
            <a:spcBef>
              <a:spcPct val="0"/>
            </a:spcBef>
            <a:spcAft>
              <a:spcPct val="35000"/>
            </a:spcAft>
            <a:buNone/>
          </a:pPr>
          <a:r>
            <a:rPr lang="en-US" sz="1700" kern="1200"/>
            <a:t>Community Gardens</a:t>
          </a:r>
        </a:p>
        <a:p>
          <a:pPr marL="0" lvl="0" indent="0" algn="ctr" defTabSz="755650">
            <a:lnSpc>
              <a:spcPct val="100000"/>
            </a:lnSpc>
            <a:spcBef>
              <a:spcPct val="0"/>
            </a:spcBef>
            <a:spcAft>
              <a:spcPct val="35000"/>
            </a:spcAft>
            <a:buNone/>
          </a:pPr>
          <a:r>
            <a:rPr lang="en-US" sz="1700" kern="1200"/>
            <a:t>Vegetated Streets/Walkways</a:t>
          </a:r>
        </a:p>
        <a:p>
          <a:pPr marL="0" lvl="0" indent="0" algn="ctr" defTabSz="755650">
            <a:lnSpc>
              <a:spcPct val="100000"/>
            </a:lnSpc>
            <a:spcBef>
              <a:spcPct val="0"/>
            </a:spcBef>
            <a:spcAft>
              <a:spcPct val="35000"/>
            </a:spcAft>
            <a:buNone/>
          </a:pPr>
          <a:r>
            <a:rPr lang="en-US" sz="1700" kern="1200"/>
            <a:t>Trees and Ground Cover</a:t>
          </a:r>
        </a:p>
      </dsp:txBody>
      <dsp:txXfrm>
        <a:off x="1122" y="2598118"/>
        <a:ext cx="3438281" cy="1695998"/>
      </dsp:txXfrm>
    </dsp:sp>
    <dsp:sp modelId="{5070D4C4-086E-4623-A6EF-2CD51E775513}">
      <dsp:nvSpPr>
        <dsp:cNvPr id="0" name=""/>
        <dsp:cNvSpPr/>
      </dsp:nvSpPr>
      <dsp:spPr>
        <a:xfrm>
          <a:off x="5158544" y="649358"/>
          <a:ext cx="1203398" cy="12033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B612EF-5A14-4546-8F8B-541E1FFF6D9B}">
      <dsp:nvSpPr>
        <dsp:cNvPr id="0" name=""/>
        <dsp:cNvSpPr/>
      </dsp:nvSpPr>
      <dsp:spPr>
        <a:xfrm>
          <a:off x="4041102" y="2009481"/>
          <a:ext cx="3438281" cy="51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a:t>Crime</a:t>
          </a:r>
        </a:p>
      </dsp:txBody>
      <dsp:txXfrm>
        <a:off x="4041102" y="2009481"/>
        <a:ext cx="3438281" cy="515742"/>
      </dsp:txXfrm>
    </dsp:sp>
    <dsp:sp modelId="{6F51A601-FA86-4853-B1AA-DDC28EC62838}">
      <dsp:nvSpPr>
        <dsp:cNvPr id="0" name=""/>
        <dsp:cNvSpPr/>
      </dsp:nvSpPr>
      <dsp:spPr>
        <a:xfrm>
          <a:off x="4041102" y="2598118"/>
          <a:ext cx="3438281" cy="169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Murder/Homicide</a:t>
          </a:r>
        </a:p>
        <a:p>
          <a:pPr marL="0" lvl="0" indent="0" algn="ctr" defTabSz="755650">
            <a:lnSpc>
              <a:spcPct val="100000"/>
            </a:lnSpc>
            <a:spcBef>
              <a:spcPct val="0"/>
            </a:spcBef>
            <a:spcAft>
              <a:spcPct val="35000"/>
            </a:spcAft>
            <a:buNone/>
          </a:pPr>
          <a:r>
            <a:rPr lang="en-US" sz="1700" kern="1200"/>
            <a:t>Assault</a:t>
          </a:r>
        </a:p>
        <a:p>
          <a:pPr marL="0" lvl="0" indent="0" algn="ctr" defTabSz="755650">
            <a:lnSpc>
              <a:spcPct val="100000"/>
            </a:lnSpc>
            <a:spcBef>
              <a:spcPct val="0"/>
            </a:spcBef>
            <a:spcAft>
              <a:spcPct val="35000"/>
            </a:spcAft>
            <a:buNone/>
          </a:pPr>
          <a:r>
            <a:rPr lang="en-US" sz="1700" kern="1200"/>
            <a:t>Robbery</a:t>
          </a:r>
        </a:p>
        <a:p>
          <a:pPr marL="0" lvl="0" indent="0" algn="ctr" defTabSz="755650">
            <a:lnSpc>
              <a:spcPct val="100000"/>
            </a:lnSpc>
            <a:spcBef>
              <a:spcPct val="0"/>
            </a:spcBef>
            <a:spcAft>
              <a:spcPct val="35000"/>
            </a:spcAft>
            <a:buNone/>
          </a:pPr>
          <a:r>
            <a:rPr lang="en-US" sz="1700" kern="1200"/>
            <a:t>Rape</a:t>
          </a:r>
        </a:p>
      </dsp:txBody>
      <dsp:txXfrm>
        <a:off x="4041102" y="2598118"/>
        <a:ext cx="3438281" cy="1695998"/>
      </dsp:txXfrm>
    </dsp:sp>
    <dsp:sp modelId="{2F87400C-68F8-41CC-9CC3-CF5A639F9F86}">
      <dsp:nvSpPr>
        <dsp:cNvPr id="0" name=""/>
        <dsp:cNvSpPr/>
      </dsp:nvSpPr>
      <dsp:spPr>
        <a:xfrm>
          <a:off x="9198524" y="649358"/>
          <a:ext cx="1203398" cy="12033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64CA8F-7746-4661-9796-FD6DB86E6593}">
      <dsp:nvSpPr>
        <dsp:cNvPr id="0" name=""/>
        <dsp:cNvSpPr/>
      </dsp:nvSpPr>
      <dsp:spPr>
        <a:xfrm>
          <a:off x="8081083" y="2009481"/>
          <a:ext cx="3438281" cy="51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a:t>Zone Characteristics</a:t>
          </a:r>
        </a:p>
      </dsp:txBody>
      <dsp:txXfrm>
        <a:off x="8081083" y="2009481"/>
        <a:ext cx="3438281" cy="515742"/>
      </dsp:txXfrm>
    </dsp:sp>
    <dsp:sp modelId="{C6CC3210-A9D8-4919-B136-822628044AB6}">
      <dsp:nvSpPr>
        <dsp:cNvPr id="0" name=""/>
        <dsp:cNvSpPr/>
      </dsp:nvSpPr>
      <dsp:spPr>
        <a:xfrm>
          <a:off x="8081083" y="2598118"/>
          <a:ext cx="3438281" cy="169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Residential</a:t>
          </a:r>
        </a:p>
        <a:p>
          <a:pPr marL="0" lvl="0" indent="0" algn="ctr" defTabSz="755650">
            <a:lnSpc>
              <a:spcPct val="100000"/>
            </a:lnSpc>
            <a:spcBef>
              <a:spcPct val="0"/>
            </a:spcBef>
            <a:spcAft>
              <a:spcPct val="35000"/>
            </a:spcAft>
            <a:buNone/>
          </a:pPr>
          <a:r>
            <a:rPr lang="en-US" sz="1700" kern="1200" dirty="0"/>
            <a:t>Commercial</a:t>
          </a:r>
        </a:p>
        <a:p>
          <a:pPr marL="0" lvl="0" indent="0" algn="ctr" defTabSz="755650">
            <a:lnSpc>
              <a:spcPct val="100000"/>
            </a:lnSpc>
            <a:spcBef>
              <a:spcPct val="0"/>
            </a:spcBef>
            <a:spcAft>
              <a:spcPct val="35000"/>
            </a:spcAft>
            <a:buNone/>
          </a:pPr>
          <a:r>
            <a:rPr lang="en-US" sz="1700" kern="1200" dirty="0"/>
            <a:t>Public</a:t>
          </a:r>
        </a:p>
        <a:p>
          <a:pPr marL="0" lvl="0" indent="0" algn="ctr" defTabSz="755650">
            <a:lnSpc>
              <a:spcPct val="100000"/>
            </a:lnSpc>
            <a:spcBef>
              <a:spcPct val="0"/>
            </a:spcBef>
            <a:spcAft>
              <a:spcPct val="35000"/>
            </a:spcAft>
            <a:buNone/>
          </a:pPr>
          <a:r>
            <a:rPr lang="en-US" sz="1700" kern="1200" dirty="0"/>
            <a:t>Industrial</a:t>
          </a:r>
        </a:p>
        <a:p>
          <a:pPr marL="0" lvl="0" indent="0" algn="ctr" defTabSz="755650">
            <a:lnSpc>
              <a:spcPct val="100000"/>
            </a:lnSpc>
            <a:spcBef>
              <a:spcPct val="0"/>
            </a:spcBef>
            <a:spcAft>
              <a:spcPct val="35000"/>
            </a:spcAft>
            <a:buNone/>
          </a:pPr>
          <a:r>
            <a:rPr lang="en-US" sz="1700" kern="1200" dirty="0"/>
            <a:t>Mixed</a:t>
          </a:r>
        </a:p>
      </dsp:txBody>
      <dsp:txXfrm>
        <a:off x="8081083" y="2598118"/>
        <a:ext cx="3438281" cy="169599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5/5/2020</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5/5/2020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9.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1.x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7.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1.xml"/><Relationship Id="rId5" Type="http://schemas.openxmlformats.org/officeDocument/2006/relationships/comments" Target="../comments/comment8.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p:txBody>
          <a:bodyPr>
            <a:noAutofit/>
          </a:bodyPr>
          <a:lstStyle/>
          <a:p>
            <a:pPr algn="ctr"/>
            <a:r>
              <a:rPr lang="en-US" sz="3200" dirty="0"/>
              <a:t>An Analysis of Greenspace, Zoning, and Crime</a:t>
            </a:r>
            <a:endParaRPr lang="en-US" sz="2400" dirty="0"/>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6905625" y="4927600"/>
            <a:ext cx="4986338" cy="1582257"/>
          </a:xfrm>
        </p:spPr>
        <p:txBody>
          <a:bodyPr/>
          <a:lstStyle/>
          <a:p>
            <a:r>
              <a:rPr lang="en-US" dirty="0"/>
              <a:t>Jacob Horwitz</a:t>
            </a:r>
          </a:p>
          <a:p>
            <a:r>
              <a:rPr lang="en-US" dirty="0"/>
              <a:t>Spring 2020</a:t>
            </a:r>
          </a:p>
          <a:p>
            <a:r>
              <a:rPr lang="en-US" dirty="0"/>
              <a:t>Advisor: Beth King</a:t>
            </a:r>
          </a:p>
        </p:txBody>
      </p:sp>
      <p:pic>
        <p:nvPicPr>
          <p:cNvPr id="12" name="Picture Placeholder 11" descr="A picture containing grass, building, outdoor, train&#10;&#10;Description automatically generated">
            <a:extLst>
              <a:ext uri="{FF2B5EF4-FFF2-40B4-BE49-F238E27FC236}">
                <a16:creationId xmlns:a16="http://schemas.microsoft.com/office/drawing/2014/main" id="{CF1EF2A7-B6A0-4BE8-BD7A-C4782A279739}"/>
              </a:ext>
            </a:extLst>
          </p:cNvPr>
          <p:cNvPicPr>
            <a:picLocks noGrp="1" noChangeAspect="1"/>
          </p:cNvPicPr>
          <p:nvPr>
            <p:ph type="pic" sz="quarter" idx="10"/>
          </p:nvPr>
        </p:nvPicPr>
        <p:blipFill>
          <a:blip r:embed="rId2"/>
          <a:srcRect l="17060" r="17060"/>
          <a:stretch>
            <a:fillRect/>
          </a:stretch>
        </p:blipFill>
        <p:spPr/>
      </p:pic>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D020-010A-4A96-A498-A9A7334253F6}"/>
              </a:ext>
            </a:extLst>
          </p:cNvPr>
          <p:cNvSpPr>
            <a:spLocks noGrp="1"/>
          </p:cNvSpPr>
          <p:nvPr>
            <p:ph type="title"/>
          </p:nvPr>
        </p:nvSpPr>
        <p:spPr>
          <a:xfrm>
            <a:off x="371475" y="260351"/>
            <a:ext cx="11520487" cy="758824"/>
          </a:xfrm>
        </p:spPr>
        <p:txBody>
          <a:bodyPr anchor="ctr">
            <a:normAutofit/>
          </a:bodyPr>
          <a:lstStyle/>
          <a:p>
            <a:r>
              <a:rPr lang="en-US"/>
              <a:t>Variables</a:t>
            </a:r>
          </a:p>
        </p:txBody>
      </p:sp>
      <p:sp>
        <p:nvSpPr>
          <p:cNvPr id="5" name="Slide Number Placeholder 4">
            <a:extLst>
              <a:ext uri="{FF2B5EF4-FFF2-40B4-BE49-F238E27FC236}">
                <a16:creationId xmlns:a16="http://schemas.microsoft.com/office/drawing/2014/main" id="{7F318E70-57D7-492B-8C18-FB0434D02E38}"/>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10</a:t>
            </a:fld>
            <a:endParaRPr lang="en-US" sz="800"/>
          </a:p>
        </p:txBody>
      </p:sp>
      <p:graphicFrame>
        <p:nvGraphicFramePr>
          <p:cNvPr id="8" name="Content Placeholder 3">
            <a:extLst>
              <a:ext uri="{FF2B5EF4-FFF2-40B4-BE49-F238E27FC236}">
                <a16:creationId xmlns:a16="http://schemas.microsoft.com/office/drawing/2014/main" id="{BD05BD11-D1D8-42CF-B6F7-BDB53A750BE3}"/>
              </a:ext>
            </a:extLst>
          </p:cNvPr>
          <p:cNvGraphicFramePr>
            <a:graphicFrameLocks noGrp="1"/>
          </p:cNvGraphicFramePr>
          <p:nvPr>
            <p:ph idx="1"/>
            <p:extLst>
              <p:ext uri="{D42A27DB-BD31-4B8C-83A1-F6EECF244321}">
                <p14:modId xmlns:p14="http://schemas.microsoft.com/office/powerpoint/2010/main" val="900465882"/>
              </p:ext>
            </p:extLst>
          </p:nvPr>
        </p:nvGraphicFramePr>
        <p:xfrm>
          <a:off x="371474" y="1233488"/>
          <a:ext cx="11520487" cy="494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168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D020-010A-4A96-A498-A9A7334253F6}"/>
              </a:ext>
            </a:extLst>
          </p:cNvPr>
          <p:cNvSpPr>
            <a:spLocks noGrp="1"/>
          </p:cNvSpPr>
          <p:nvPr>
            <p:ph type="title"/>
          </p:nvPr>
        </p:nvSpPr>
        <p:spPr>
          <a:xfrm>
            <a:off x="371475" y="260351"/>
            <a:ext cx="11520487" cy="755649"/>
          </a:xfrm>
        </p:spPr>
        <p:txBody>
          <a:bodyPr anchor="ctr">
            <a:normAutofit/>
          </a:bodyPr>
          <a:lstStyle/>
          <a:p>
            <a:r>
              <a:rPr lang="en-US" dirty="0"/>
              <a:t>Location of Study: Chicago and Houston</a:t>
            </a:r>
          </a:p>
        </p:txBody>
      </p:sp>
      <p:sp>
        <p:nvSpPr>
          <p:cNvPr id="5" name="Slide Number Placeholder 4">
            <a:extLst>
              <a:ext uri="{FF2B5EF4-FFF2-40B4-BE49-F238E27FC236}">
                <a16:creationId xmlns:a16="http://schemas.microsoft.com/office/drawing/2014/main" id="{7F318E70-57D7-492B-8C18-FB0434D02E38}"/>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11</a:t>
            </a:fld>
            <a:endParaRPr lang="en-US" sz="800"/>
          </a:p>
        </p:txBody>
      </p:sp>
      <p:sp>
        <p:nvSpPr>
          <p:cNvPr id="14" name="Text Placeholder 3">
            <a:extLst>
              <a:ext uri="{FF2B5EF4-FFF2-40B4-BE49-F238E27FC236}">
                <a16:creationId xmlns:a16="http://schemas.microsoft.com/office/drawing/2014/main" id="{A182762A-A15E-4051-B2B6-056EC77D1ABB}"/>
              </a:ext>
            </a:extLst>
          </p:cNvPr>
          <p:cNvSpPr>
            <a:spLocks noGrp="1"/>
          </p:cNvSpPr>
          <p:nvPr>
            <p:ph type="body" idx="1"/>
          </p:nvPr>
        </p:nvSpPr>
        <p:spPr>
          <a:xfrm>
            <a:off x="6309898" y="2341622"/>
            <a:ext cx="5582064" cy="518457"/>
          </a:xfrm>
        </p:spPr>
        <p:txBody>
          <a:bodyPr anchor="ctr">
            <a:normAutofit/>
          </a:bodyPr>
          <a:lstStyle/>
          <a:p>
            <a:r>
              <a:rPr lang="en-US" dirty="0"/>
              <a:t>Reason for Area of Study</a:t>
            </a:r>
          </a:p>
        </p:txBody>
      </p:sp>
      <p:sp>
        <p:nvSpPr>
          <p:cNvPr id="7" name="Content Placeholder 6">
            <a:extLst>
              <a:ext uri="{FF2B5EF4-FFF2-40B4-BE49-F238E27FC236}">
                <a16:creationId xmlns:a16="http://schemas.microsoft.com/office/drawing/2014/main" id="{A528B9F6-0C5A-4D8C-A558-DE4C3E6BD1D7}"/>
              </a:ext>
            </a:extLst>
          </p:cNvPr>
          <p:cNvSpPr>
            <a:spLocks noGrp="1"/>
          </p:cNvSpPr>
          <p:nvPr>
            <p:ph sz="half" idx="2"/>
          </p:nvPr>
        </p:nvSpPr>
        <p:spPr>
          <a:xfrm>
            <a:off x="6309898" y="3135743"/>
            <a:ext cx="5582064" cy="1953455"/>
          </a:xfrm>
        </p:spPr>
        <p:txBody>
          <a:bodyPr>
            <a:normAutofit fontScale="92500"/>
          </a:bodyPr>
          <a:lstStyle/>
          <a:p>
            <a:r>
              <a:rPr lang="en-US" dirty="0"/>
              <a:t>Both cities have a population of over 2 million people.</a:t>
            </a:r>
          </a:p>
          <a:p>
            <a:r>
              <a:rPr lang="en-US" dirty="0"/>
              <a:t>Chicago has zoning laws.</a:t>
            </a:r>
          </a:p>
          <a:p>
            <a:r>
              <a:rPr lang="en-US" dirty="0"/>
              <a:t>Houston does not have zoning laws.</a:t>
            </a:r>
          </a:p>
          <a:p>
            <a:pPr lvl="1"/>
            <a:r>
              <a:rPr lang="en-US" sz="1800" dirty="0"/>
              <a:t>Houston uses a set of initiatives, planning tools, and development codes.</a:t>
            </a:r>
          </a:p>
          <a:p>
            <a:r>
              <a:rPr lang="en-US" dirty="0"/>
              <a:t>MGIS alumnus Larry </a:t>
            </a:r>
            <a:r>
              <a:rPr lang="en-US" dirty="0" err="1"/>
              <a:t>Nierth</a:t>
            </a:r>
            <a:r>
              <a:rPr lang="en-US" dirty="0"/>
              <a:t> works for the City of Houston.</a:t>
            </a:r>
          </a:p>
        </p:txBody>
      </p:sp>
      <p:pic>
        <p:nvPicPr>
          <p:cNvPr id="11" name="Picture 10" descr="A view of a city&#10;&#10;Description automatically generated">
            <a:extLst>
              <a:ext uri="{FF2B5EF4-FFF2-40B4-BE49-F238E27FC236}">
                <a16:creationId xmlns:a16="http://schemas.microsoft.com/office/drawing/2014/main" id="{E733BE71-FD38-4933-B0A0-62EEE22A70B2}"/>
              </a:ext>
            </a:extLst>
          </p:cNvPr>
          <p:cNvPicPr>
            <a:picLocks noChangeAspect="1"/>
          </p:cNvPicPr>
          <p:nvPr/>
        </p:nvPicPr>
        <p:blipFill rotWithShape="1">
          <a:blip r:embed="rId2"/>
          <a:srcRect l="2" t="11601" r="-3" b="26945"/>
          <a:stretch/>
        </p:blipFill>
        <p:spPr>
          <a:xfrm>
            <a:off x="300038" y="2301365"/>
            <a:ext cx="5582064" cy="1929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A large body of water with a city in the background&#10;&#10;Description automatically generated">
            <a:extLst>
              <a:ext uri="{FF2B5EF4-FFF2-40B4-BE49-F238E27FC236}">
                <a16:creationId xmlns:a16="http://schemas.microsoft.com/office/drawing/2014/main" id="{3A9477A8-E7C8-469B-A5EC-363FCEB0EAD3}"/>
              </a:ext>
            </a:extLst>
          </p:cNvPr>
          <p:cNvPicPr>
            <a:picLocks noChangeAspect="1"/>
          </p:cNvPicPr>
          <p:nvPr/>
        </p:nvPicPr>
        <p:blipFill rotWithShape="1">
          <a:blip r:embed="rId3"/>
          <a:srcRect l="-505" t="15433" r="504" b="15433"/>
          <a:stretch/>
        </p:blipFill>
        <p:spPr>
          <a:xfrm>
            <a:off x="300038" y="4551514"/>
            <a:ext cx="5582064" cy="1929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946B0A09-9B9E-4B77-9D73-943B704715B7}"/>
              </a:ext>
            </a:extLst>
          </p:cNvPr>
          <p:cNvSpPr txBox="1"/>
          <p:nvPr/>
        </p:nvSpPr>
        <p:spPr>
          <a:xfrm>
            <a:off x="233266" y="4230934"/>
            <a:ext cx="2183363" cy="261610"/>
          </a:xfrm>
          <a:prstGeom prst="rect">
            <a:avLst/>
          </a:prstGeom>
          <a:noFill/>
        </p:spPr>
        <p:txBody>
          <a:bodyPr wrap="square" rtlCol="0">
            <a:spAutoFit/>
          </a:bodyPr>
          <a:lstStyle/>
          <a:p>
            <a:r>
              <a:rPr lang="en-US" sz="1100" dirty="0"/>
              <a:t>Houston, Texas</a:t>
            </a:r>
          </a:p>
        </p:txBody>
      </p:sp>
      <p:sp>
        <p:nvSpPr>
          <p:cNvPr id="26" name="TextBox 25">
            <a:extLst>
              <a:ext uri="{FF2B5EF4-FFF2-40B4-BE49-F238E27FC236}">
                <a16:creationId xmlns:a16="http://schemas.microsoft.com/office/drawing/2014/main" id="{E2C3C866-BC96-4E89-B74F-3F50888C97C1}"/>
              </a:ext>
            </a:extLst>
          </p:cNvPr>
          <p:cNvSpPr txBox="1"/>
          <p:nvPr/>
        </p:nvSpPr>
        <p:spPr>
          <a:xfrm>
            <a:off x="233266" y="6530815"/>
            <a:ext cx="2183363" cy="261610"/>
          </a:xfrm>
          <a:prstGeom prst="rect">
            <a:avLst/>
          </a:prstGeom>
          <a:noFill/>
        </p:spPr>
        <p:txBody>
          <a:bodyPr wrap="square" rtlCol="0">
            <a:spAutoFit/>
          </a:bodyPr>
          <a:lstStyle/>
          <a:p>
            <a:r>
              <a:rPr lang="en-US" sz="1100" dirty="0"/>
              <a:t>Chicago, Illinois</a:t>
            </a:r>
          </a:p>
        </p:txBody>
      </p:sp>
    </p:spTree>
    <p:extLst>
      <p:ext uri="{BB962C8B-B14F-4D97-AF65-F5344CB8AC3E}">
        <p14:creationId xmlns:p14="http://schemas.microsoft.com/office/powerpoint/2010/main" val="150268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a:xfrm>
            <a:off x="1244600" y="260351"/>
            <a:ext cx="9702800" cy="973137"/>
          </a:xfrm>
        </p:spPr>
        <p:txBody>
          <a:bodyPr anchor="ctr">
            <a:normAutofit/>
          </a:bodyPr>
          <a:lstStyle/>
          <a:p>
            <a:r>
              <a:rPr lang="en-US" dirty="0"/>
              <a:t>Data Manipulation</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idx="1"/>
          </p:nvPr>
        </p:nvSpPr>
        <p:spPr>
          <a:xfrm>
            <a:off x="546100" y="1638299"/>
            <a:ext cx="5346700" cy="4381501"/>
          </a:xfrm>
        </p:spPr>
        <p:txBody>
          <a:bodyPr>
            <a:normAutofit/>
          </a:bodyPr>
          <a:lstStyle/>
          <a:p>
            <a:r>
              <a:rPr lang="en-US" dirty="0"/>
              <a:t>Update GIS data based on census, crime, and greenspace data.</a:t>
            </a:r>
          </a:p>
          <a:p>
            <a:r>
              <a:rPr lang="en-US" dirty="0"/>
              <a:t>Aggregate data by each area.</a:t>
            </a:r>
          </a:p>
          <a:p>
            <a:r>
              <a:rPr lang="en-US" dirty="0"/>
              <a:t>Calculate aggregated data.</a:t>
            </a:r>
          </a:p>
          <a:p>
            <a:pPr lvl="1"/>
            <a:r>
              <a:rPr lang="en-US" sz="2400" dirty="0"/>
              <a:t>Total area of greenspace.</a:t>
            </a:r>
          </a:p>
          <a:p>
            <a:pPr lvl="1"/>
            <a:r>
              <a:rPr lang="en-US" sz="2400" dirty="0"/>
              <a:t>Total area of designated zone.</a:t>
            </a:r>
          </a:p>
          <a:p>
            <a:pPr lvl="1"/>
            <a:r>
              <a:rPr lang="en-US" sz="2400" dirty="0"/>
              <a:t>Total amount of crime.</a:t>
            </a:r>
          </a:p>
          <a:p>
            <a:r>
              <a:rPr lang="en-US" dirty="0"/>
              <a:t>Produce descriptive statistics of greenspace by crime type.</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12</a:t>
            </a:fld>
            <a:endParaRPr lang="en-US" sz="800"/>
          </a:p>
        </p:txBody>
      </p:sp>
      <p:pic>
        <p:nvPicPr>
          <p:cNvPr id="4" name="Picture 3" descr="A close up of a map&#10;&#10;Description automatically generated">
            <a:extLst>
              <a:ext uri="{FF2B5EF4-FFF2-40B4-BE49-F238E27FC236}">
                <a16:creationId xmlns:a16="http://schemas.microsoft.com/office/drawing/2014/main" id="{5C423396-C1E6-4A84-A371-DAB0BD716D18}"/>
              </a:ext>
            </a:extLst>
          </p:cNvPr>
          <p:cNvPicPr>
            <a:picLocks noChangeAspect="1"/>
          </p:cNvPicPr>
          <p:nvPr/>
        </p:nvPicPr>
        <p:blipFill>
          <a:blip r:embed="rId2"/>
          <a:stretch>
            <a:fillRect/>
          </a:stretch>
        </p:blipFill>
        <p:spPr>
          <a:xfrm>
            <a:off x="6096000" y="1591947"/>
            <a:ext cx="5795963" cy="4477381"/>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Content Placeholder 10">
            <a:extLst>
              <a:ext uri="{FF2B5EF4-FFF2-40B4-BE49-F238E27FC236}">
                <a16:creationId xmlns:a16="http://schemas.microsoft.com/office/drawing/2014/main" id="{56967107-40E4-4EAE-9A98-934C929C43F9}"/>
              </a:ext>
            </a:extLst>
          </p:cNvPr>
          <p:cNvSpPr txBox="1">
            <a:spLocks/>
          </p:cNvSpPr>
          <p:nvPr/>
        </p:nvSpPr>
        <p:spPr>
          <a:xfrm>
            <a:off x="2837769" y="4239881"/>
            <a:ext cx="3258231" cy="243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00" dirty="0"/>
          </a:p>
        </p:txBody>
      </p:sp>
    </p:spTree>
    <p:extLst>
      <p:ext uri="{BB962C8B-B14F-4D97-AF65-F5344CB8AC3E}">
        <p14:creationId xmlns:p14="http://schemas.microsoft.com/office/powerpoint/2010/main" val="2506682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r>
              <a:rPr lang="en-US" dirty="0"/>
              <a:t>Data Analysis</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13</a:t>
            </a:fld>
            <a:endParaRPr lang="en-US" dirty="0"/>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a:xfrm>
            <a:off x="1704635" y="2827222"/>
            <a:ext cx="8782729" cy="3960859"/>
          </a:xfrm>
        </p:spPr>
        <p:txBody>
          <a:bodyPr>
            <a:normAutofit fontScale="92500"/>
          </a:bodyPr>
          <a:lstStyle/>
          <a:p>
            <a:r>
              <a:rPr lang="en-US" sz="2000" dirty="0"/>
              <a:t>Create maps showing the greenspaces in each city.</a:t>
            </a:r>
          </a:p>
          <a:p>
            <a:r>
              <a:rPr lang="en-US" sz="2000" dirty="0"/>
              <a:t>Create maps showing the distribution of crimes overlain on top of the greenspaces.</a:t>
            </a:r>
          </a:p>
          <a:p>
            <a:r>
              <a:rPr lang="en-US" sz="2000" dirty="0"/>
              <a:t>Compute descriptive statistics (mean center, standard distance, etc.) of the crimes and overlay these on top of the greenspaces to see where the crimes are centered and distributed.</a:t>
            </a:r>
          </a:p>
          <a:p>
            <a:r>
              <a:rPr lang="en-US" sz="2000" dirty="0"/>
              <a:t>Create a density surface of the crimes (both overall crimes and by type) which will show where overall crimes and specific crime types are distributed according to the greenspaces. Overlay the density surfaces on top of the greenspaces maps for each city. This will help find zones containing significance between greenspace and crime.</a:t>
            </a:r>
          </a:p>
          <a:p>
            <a:r>
              <a:rPr lang="en-US" sz="2000" dirty="0"/>
              <a:t>Create the LISA cluster and significance maps for each city.</a:t>
            </a:r>
          </a:p>
          <a:p>
            <a:r>
              <a:rPr lang="en-US" sz="2000" dirty="0"/>
              <a:t>Create the LISA significance maps which will help to demonstrate the location of the clusters is statistically significant and not by chance.</a:t>
            </a:r>
          </a:p>
        </p:txBody>
      </p:sp>
      <p:pic>
        <p:nvPicPr>
          <p:cNvPr id="6" name="Picture Placeholder 5" descr="A picture containing building, window&#10;&#10;Description automatically generated">
            <a:extLst>
              <a:ext uri="{FF2B5EF4-FFF2-40B4-BE49-F238E27FC236}">
                <a16:creationId xmlns:a16="http://schemas.microsoft.com/office/drawing/2014/main" id="{9ABEB528-E0FD-4A4E-8D88-A7BB1EA3463F}"/>
              </a:ext>
            </a:extLst>
          </p:cNvPr>
          <p:cNvPicPr>
            <a:picLocks noGrp="1" noChangeAspect="1"/>
          </p:cNvPicPr>
          <p:nvPr>
            <p:ph type="pic" sz="quarter" idx="13"/>
          </p:nvPr>
        </p:nvPicPr>
        <p:blipFill rotWithShape="1">
          <a:blip r:embed="rId2"/>
          <a:srcRect l="-48" t="2610" r="-50" b="-163"/>
          <a:stretch/>
        </p:blipFill>
        <p:spPr>
          <a:xfrm>
            <a:off x="2957689" y="1088605"/>
            <a:ext cx="6276622" cy="1642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639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ctrTitle"/>
          </p:nvPr>
        </p:nvSpPr>
        <p:spPr>
          <a:xfrm>
            <a:off x="7115350" y="1674956"/>
            <a:ext cx="4986338" cy="1346200"/>
          </a:xfrm>
        </p:spPr>
        <p:txBody>
          <a:bodyPr anchor="b">
            <a:normAutofit/>
          </a:bodyPr>
          <a:lstStyle/>
          <a:p>
            <a:r>
              <a:rPr lang="en-US" sz="4200" dirty="0"/>
              <a:t>Hypothesis/Predicted Results</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type="subTitle" idx="1"/>
          </p:nvPr>
        </p:nvSpPr>
        <p:spPr>
          <a:xfrm>
            <a:off x="7115350" y="3021156"/>
            <a:ext cx="4986338" cy="2508308"/>
          </a:xfrm>
        </p:spPr>
        <p:txBody>
          <a:bodyPr>
            <a:normAutofit/>
          </a:bodyPr>
          <a:lstStyle/>
          <a:p>
            <a:pPr marL="342900" indent="-342900">
              <a:buFont typeface="Arial" panose="020B0604020202020204" pitchFamily="34" charset="0"/>
              <a:buChar char="•"/>
            </a:pPr>
            <a:r>
              <a:rPr lang="en-US" sz="2000" dirty="0"/>
              <a:t>Zoning practices affect the spatial pattern of greenspaces.</a:t>
            </a:r>
          </a:p>
          <a:p>
            <a:pPr marL="342900" indent="-342900">
              <a:buFont typeface="Arial" panose="020B0604020202020204" pitchFamily="34" charset="0"/>
              <a:buChar char="•"/>
            </a:pPr>
            <a:r>
              <a:rPr lang="en-US" sz="2000" dirty="0"/>
              <a:t>Clusters of crimes in Houston and Chicago will differ due to how zoning is handled in each city.</a:t>
            </a:r>
          </a:p>
          <a:p>
            <a:pPr marL="342900" indent="-342900">
              <a:buFont typeface="Arial" panose="020B0604020202020204" pitchFamily="34" charset="0"/>
              <a:buChar char="•"/>
            </a:pPr>
            <a:r>
              <a:rPr lang="en-US" sz="2000" dirty="0"/>
              <a:t>There will be fewer clusters of violent crimes in and around greenspace zones. </a:t>
            </a:r>
          </a:p>
        </p:txBody>
      </p:sp>
      <p:sp>
        <p:nvSpPr>
          <p:cNvPr id="3" name="Slide Number Placeholder 2" hidden="1">
            <a:extLst>
              <a:ext uri="{FF2B5EF4-FFF2-40B4-BE49-F238E27FC236}">
                <a16:creationId xmlns:a16="http://schemas.microsoft.com/office/drawing/2014/main" id="{FE60433D-E380-4571-991C-16B6CE7A48BE}"/>
              </a:ext>
            </a:extLst>
          </p:cNvPr>
          <p:cNvSpPr>
            <a:spLocks noGrp="1"/>
          </p:cNvSpPr>
          <p:nvPr>
            <p:ph type="sldNum" sz="quarter" idx="4294967295"/>
          </p:nvPr>
        </p:nvSpPr>
        <p:spPr>
          <a:xfrm>
            <a:off x="11518900" y="6581978"/>
            <a:ext cx="373062" cy="206104"/>
          </a:xfrm>
        </p:spPr>
        <p:txBody>
          <a:bodyPr/>
          <a:lstStyle/>
          <a:p>
            <a:pPr>
              <a:spcAft>
                <a:spcPts val="600"/>
              </a:spcAft>
            </a:pPr>
            <a:fld id="{03DC2DEF-D2FE-4B45-ABA4-9F153FD1C98A}" type="slidenum">
              <a:rPr lang="en-US" smtClean="0"/>
              <a:pPr>
                <a:spcAft>
                  <a:spcPts val="600"/>
                </a:spcAft>
              </a:pPr>
              <a:t>14</a:t>
            </a:fld>
            <a:endParaRPr lang="en-US"/>
          </a:p>
        </p:txBody>
      </p:sp>
      <p:pic>
        <p:nvPicPr>
          <p:cNvPr id="4" name="Picture 3" descr="A close up of a map&#10;&#10;Description automatically generated">
            <a:extLst>
              <a:ext uri="{FF2B5EF4-FFF2-40B4-BE49-F238E27FC236}">
                <a16:creationId xmlns:a16="http://schemas.microsoft.com/office/drawing/2014/main" id="{F2E287EB-F20C-45AC-BF5A-7237F0420726}"/>
              </a:ext>
            </a:extLst>
          </p:cNvPr>
          <p:cNvPicPr>
            <a:picLocks noChangeAspect="1"/>
          </p:cNvPicPr>
          <p:nvPr/>
        </p:nvPicPr>
        <p:blipFill>
          <a:blip r:embed="rId2"/>
          <a:stretch>
            <a:fillRect/>
          </a:stretch>
        </p:blipFill>
        <p:spPr>
          <a:xfrm>
            <a:off x="530978" y="512847"/>
            <a:ext cx="6492092" cy="5016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9726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a:xfrm>
            <a:off x="1244600" y="260351"/>
            <a:ext cx="9702800" cy="973137"/>
          </a:xfrm>
        </p:spPr>
        <p:txBody>
          <a:bodyPr anchor="ctr">
            <a:normAutofit/>
          </a:bodyPr>
          <a:lstStyle/>
          <a:p>
            <a:r>
              <a:rPr lang="en-US" dirty="0"/>
              <a:t>Timeline</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idx="1"/>
          </p:nvPr>
        </p:nvSpPr>
        <p:spPr>
          <a:xfrm>
            <a:off x="546100" y="1638299"/>
            <a:ext cx="5346700" cy="4381501"/>
          </a:xfrm>
        </p:spPr>
        <p:txBody>
          <a:bodyPr>
            <a:normAutofit/>
          </a:bodyPr>
          <a:lstStyle/>
          <a:p>
            <a:r>
              <a:rPr lang="en-US" dirty="0"/>
              <a:t>May - July 2020: Collect and compile data needed for the analysis.</a:t>
            </a:r>
          </a:p>
          <a:p>
            <a:r>
              <a:rPr lang="en-US" dirty="0"/>
              <a:t>August - September 2020: Perform analysis and record the results.</a:t>
            </a:r>
          </a:p>
          <a:p>
            <a:r>
              <a:rPr lang="en-US" dirty="0"/>
              <a:t>October 2020: Present findings to peers at a conference. One possibility is the 2020 South Florida GIS Expo. Another is a local GIS group meeting.</a:t>
            </a:r>
          </a:p>
          <a:p>
            <a:r>
              <a:rPr lang="en-US" dirty="0"/>
              <a:t>Graduate in December of 2020.</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15</a:t>
            </a:fld>
            <a:endParaRPr lang="en-US" sz="800"/>
          </a:p>
        </p:txBody>
      </p:sp>
      <p:pic>
        <p:nvPicPr>
          <p:cNvPr id="4" name="Picture 3" descr="A picture containing ball, food, drawing&#10;&#10;Description automatically generated">
            <a:extLst>
              <a:ext uri="{FF2B5EF4-FFF2-40B4-BE49-F238E27FC236}">
                <a16:creationId xmlns:a16="http://schemas.microsoft.com/office/drawing/2014/main" id="{A5D77BCD-ADE7-44A5-B83D-F724A9B924A1}"/>
              </a:ext>
            </a:extLst>
          </p:cNvPr>
          <p:cNvPicPr>
            <a:picLocks noChangeAspect="1"/>
          </p:cNvPicPr>
          <p:nvPr/>
        </p:nvPicPr>
        <p:blipFill>
          <a:blip r:embed="rId2"/>
          <a:stretch>
            <a:fillRect/>
          </a:stretch>
        </p:blipFill>
        <p:spPr>
          <a:xfrm>
            <a:off x="6096000" y="1793527"/>
            <a:ext cx="5795963" cy="4074221"/>
          </a:xfrm>
          <a:prstGeom prst="rect">
            <a:avLst/>
          </a:prstGeom>
          <a:noFill/>
        </p:spPr>
      </p:pic>
    </p:spTree>
    <p:extLst>
      <p:ext uri="{BB962C8B-B14F-4D97-AF65-F5344CB8AC3E}">
        <p14:creationId xmlns:p14="http://schemas.microsoft.com/office/powerpoint/2010/main" val="53361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r>
              <a:rPr lang="en-US" dirty="0"/>
              <a:t>References</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16</a:t>
            </a:fld>
            <a:endParaRPr lang="en-US" dirty="0"/>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a:xfrm>
            <a:off x="1704635" y="2582290"/>
            <a:ext cx="8782729" cy="3482950"/>
          </a:xfrm>
        </p:spPr>
        <p:txBody>
          <a:bodyPr>
            <a:normAutofit fontScale="92500" lnSpcReduction="20000"/>
          </a:bodyPr>
          <a:lstStyle/>
          <a:p>
            <a:r>
              <a:rPr lang="en-US" dirty="0"/>
              <a:t>Anderson et al. (2013). Reducing crime by shaping the built environment with zoning: an empirical study of Los Angeles, </a:t>
            </a:r>
            <a:r>
              <a:rPr lang="en-US" i="1" dirty="0"/>
              <a:t>University of Pennsylvania Law Review</a:t>
            </a:r>
            <a:r>
              <a:rPr lang="en-US" dirty="0"/>
              <a:t>, Vol. 161 (3) </a:t>
            </a:r>
            <a:r>
              <a:rPr lang="en-US" dirty="0" err="1"/>
              <a:t>Pg</a:t>
            </a:r>
            <a:r>
              <a:rPr lang="en-US" dirty="0"/>
              <a:t>: 699-756.</a:t>
            </a:r>
          </a:p>
          <a:p>
            <a:r>
              <a:rPr lang="en-US" dirty="0"/>
              <a:t>What is Open Space/Green Space?. Retrieved April 29, 2020 from https://www3.epa.gov/region1/eco/uep/openspace.html</a:t>
            </a:r>
          </a:p>
          <a:p>
            <a:r>
              <a:rPr lang="en-US" dirty="0"/>
              <a:t>Urban green spaces. Retrieved April 29, 2020, from https://www.who.int/sustainable-development/cities/health-risks/urban-green-space/en/</a:t>
            </a:r>
          </a:p>
          <a:p>
            <a:r>
              <a:rPr lang="en-US" dirty="0"/>
              <a:t>Land Use and Zoning Basics. (2019, July 2). Retrieved April 29, 2020 from https://realestate.findlaw.com/land-use-laws/land-use-and-zoning-basics.html</a:t>
            </a:r>
          </a:p>
          <a:p>
            <a:r>
              <a:rPr lang="en-US" dirty="0"/>
              <a:t>Houston doesn't have zoning, but there are workarounds. (2020, January 12). Retrieved April 8, 2020, from https://kinder.rice.edu/urbanedge/2020/01/09/no-zoning-in-Houston-there-are-workarounds</a:t>
            </a:r>
          </a:p>
          <a:p>
            <a:r>
              <a:rPr lang="en-US" dirty="0"/>
              <a:t>Shepley et al., (2019). The Impact of Green Space on Violent Crime in Urban Environments: An Evidence Synthesis, </a:t>
            </a:r>
            <a:r>
              <a:rPr lang="en-US" i="1" dirty="0"/>
              <a:t>International Journal of Environmental Research and Public Health</a:t>
            </a:r>
            <a:r>
              <a:rPr lang="en-US" dirty="0"/>
              <a:t>, Vol. 16 </a:t>
            </a:r>
            <a:r>
              <a:rPr lang="en-US" dirty="0" err="1"/>
              <a:t>Pg</a:t>
            </a:r>
            <a:r>
              <a:rPr lang="en-US" dirty="0"/>
              <a:t>: 1-19.</a:t>
            </a:r>
          </a:p>
        </p:txBody>
      </p:sp>
    </p:spTree>
    <p:extLst>
      <p:ext uri="{BB962C8B-B14F-4D97-AF65-F5344CB8AC3E}">
        <p14:creationId xmlns:p14="http://schemas.microsoft.com/office/powerpoint/2010/main" val="398723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5CA5-CCF0-4A2B-B471-5331642FCDDD}"/>
              </a:ext>
            </a:extLst>
          </p:cNvPr>
          <p:cNvSpPr>
            <a:spLocks noGrp="1"/>
          </p:cNvSpPr>
          <p:nvPr>
            <p:ph type="title"/>
          </p:nvPr>
        </p:nvSpPr>
        <p:spPr>
          <a:xfrm>
            <a:off x="831850" y="2097248"/>
            <a:ext cx="10515600" cy="3003258"/>
          </a:xfrm>
        </p:spPr>
        <p:txBody>
          <a:bodyPr/>
          <a:lstStyle/>
          <a:p>
            <a:pPr algn="ctr"/>
            <a:r>
              <a:rPr lang="en-US" dirty="0"/>
              <a:t>Questions?</a:t>
            </a:r>
          </a:p>
        </p:txBody>
      </p:sp>
      <p:sp>
        <p:nvSpPr>
          <p:cNvPr id="4" name="Slide Number Placeholder 3">
            <a:extLst>
              <a:ext uri="{FF2B5EF4-FFF2-40B4-BE49-F238E27FC236}">
                <a16:creationId xmlns:a16="http://schemas.microsoft.com/office/drawing/2014/main" id="{8A04DF01-360E-472F-8360-F28468F0E994}"/>
              </a:ext>
            </a:extLst>
          </p:cNvPr>
          <p:cNvSpPr>
            <a:spLocks noGrp="1"/>
          </p:cNvSpPr>
          <p:nvPr>
            <p:ph type="sldNum" sz="quarter" idx="12"/>
          </p:nvPr>
        </p:nvSpPr>
        <p:spPr/>
        <p:txBody>
          <a:bodyPr/>
          <a:lstStyle/>
          <a:p>
            <a:fld id="{03DC2DEF-D2FE-4B45-ABA4-9F153FD1C98A}" type="slidenum">
              <a:rPr lang="en-US" smtClean="0"/>
              <a:t>17</a:t>
            </a:fld>
            <a:endParaRPr lang="en-US" dirty="0"/>
          </a:p>
        </p:txBody>
      </p:sp>
    </p:spTree>
    <p:extLst>
      <p:ext uri="{BB962C8B-B14F-4D97-AF65-F5344CB8AC3E}">
        <p14:creationId xmlns:p14="http://schemas.microsoft.com/office/powerpoint/2010/main" val="293339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371475" y="260351"/>
            <a:ext cx="11520487" cy="758824"/>
          </a:xfrm>
        </p:spPr>
        <p:txBody>
          <a:bodyPr anchor="ctr">
            <a:normAutofit/>
          </a:bodyPr>
          <a:lstStyle/>
          <a:p>
            <a:r>
              <a:rPr lang="en-US" dirty="0"/>
              <a:t>Outline</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371474" y="1233488"/>
            <a:ext cx="11520487" cy="4943475"/>
          </a:xfrm>
        </p:spPr>
        <p:txBody>
          <a:bodyPr>
            <a:normAutofit/>
          </a:bodyPr>
          <a:lstStyle/>
          <a:p>
            <a:pPr marL="285750" indent="-285750">
              <a:buFont typeface="Arial" panose="020B0604020202020204" pitchFamily="34" charset="0"/>
              <a:buChar char="•"/>
            </a:pPr>
            <a:r>
              <a:rPr lang="en-US" dirty="0"/>
              <a:t>Introduction</a:t>
            </a:r>
          </a:p>
          <a:p>
            <a:pPr marL="285750" indent="-285750">
              <a:buFont typeface="Arial" panose="020B0604020202020204" pitchFamily="34" charset="0"/>
              <a:buChar char="•"/>
            </a:pPr>
            <a:r>
              <a:rPr lang="en-US" dirty="0"/>
              <a:t>Background</a:t>
            </a:r>
          </a:p>
          <a:p>
            <a:pPr marL="285750" indent="-285750">
              <a:buFont typeface="Arial" panose="020B0604020202020204" pitchFamily="34" charset="0"/>
              <a:buChar char="•"/>
            </a:pPr>
            <a:r>
              <a:rPr lang="en-US" dirty="0"/>
              <a:t>Problem Statement</a:t>
            </a:r>
          </a:p>
          <a:p>
            <a:pPr marL="285750" indent="-285750">
              <a:buFont typeface="Arial" panose="020B0604020202020204" pitchFamily="34" charset="0"/>
              <a:buChar char="•"/>
            </a:pPr>
            <a:r>
              <a:rPr lang="en-US" dirty="0"/>
              <a:t>Methodology</a:t>
            </a:r>
          </a:p>
          <a:p>
            <a:pPr marL="285750" indent="-285750">
              <a:buFont typeface="Arial" panose="020B0604020202020204" pitchFamily="34" charset="0"/>
              <a:buChar char="•"/>
            </a:pPr>
            <a:r>
              <a:rPr lang="en-US" dirty="0"/>
              <a:t>Analysis</a:t>
            </a:r>
          </a:p>
          <a:p>
            <a:pPr marL="285750" indent="-285750">
              <a:buFont typeface="Arial" panose="020B0604020202020204" pitchFamily="34" charset="0"/>
              <a:buChar char="•"/>
            </a:pPr>
            <a:r>
              <a:rPr lang="en-US" dirty="0"/>
              <a:t>Predicted Results</a:t>
            </a:r>
          </a:p>
          <a:p>
            <a:pPr marL="285750" indent="-285750">
              <a:buFont typeface="Arial" panose="020B0604020202020204" pitchFamily="34" charset="0"/>
              <a:buChar char="•"/>
            </a:pPr>
            <a:r>
              <a:rPr lang="en-US" dirty="0"/>
              <a:t>Timeline</a:t>
            </a:r>
          </a:p>
          <a:p>
            <a:pPr marL="285750" indent="-285750">
              <a:buFont typeface="Arial" panose="020B0604020202020204" pitchFamily="34" charset="0"/>
              <a:buChar char="•"/>
            </a:pPr>
            <a:r>
              <a:rPr lang="en-US" dirty="0"/>
              <a:t>References</a:t>
            </a:r>
          </a:p>
          <a:p>
            <a:pPr marL="285750" indent="-285750">
              <a:buFont typeface="Arial" panose="020B0604020202020204" pitchFamily="34" charset="0"/>
              <a:buChar char="•"/>
            </a:pPr>
            <a:r>
              <a:rPr lang="en-US" dirty="0"/>
              <a:t>Questions</a:t>
            </a:r>
          </a:p>
          <a:p>
            <a:endParaRPr lang="en-US" dirty="0"/>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a:t>
            </a:fld>
            <a:endParaRPr lang="en-US" sz="800" dirty="0"/>
          </a:p>
        </p:txBody>
      </p:sp>
    </p:spTree>
    <p:extLst>
      <p:ext uri="{BB962C8B-B14F-4D97-AF65-F5344CB8AC3E}">
        <p14:creationId xmlns:p14="http://schemas.microsoft.com/office/powerpoint/2010/main" val="13003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2DCE-1E85-41B0-9DA0-091A7E181E68}"/>
              </a:ext>
            </a:extLst>
          </p:cNvPr>
          <p:cNvSpPr>
            <a:spLocks noGrp="1"/>
          </p:cNvSpPr>
          <p:nvPr>
            <p:ph type="title"/>
          </p:nvPr>
        </p:nvSpPr>
        <p:spPr>
          <a:xfrm>
            <a:off x="1244600" y="260351"/>
            <a:ext cx="9702800" cy="973137"/>
          </a:xfrm>
        </p:spPr>
        <p:txBody>
          <a:bodyPr anchor="ctr">
            <a:normAutofit/>
          </a:bodyPr>
          <a:lstStyle/>
          <a:p>
            <a:r>
              <a:rPr lang="en-US" dirty="0"/>
              <a:t>Introduction</a:t>
            </a:r>
          </a:p>
        </p:txBody>
      </p:sp>
      <p:sp>
        <p:nvSpPr>
          <p:cNvPr id="4" name="Text Placeholder 3">
            <a:extLst>
              <a:ext uri="{FF2B5EF4-FFF2-40B4-BE49-F238E27FC236}">
                <a16:creationId xmlns:a16="http://schemas.microsoft.com/office/drawing/2014/main" id="{C296405A-FC8F-4BB6-84A5-BE7D78A5FCC3}"/>
              </a:ext>
            </a:extLst>
          </p:cNvPr>
          <p:cNvSpPr>
            <a:spLocks noGrp="1"/>
          </p:cNvSpPr>
          <p:nvPr>
            <p:ph idx="1"/>
          </p:nvPr>
        </p:nvSpPr>
        <p:spPr>
          <a:xfrm>
            <a:off x="546100" y="1638299"/>
            <a:ext cx="5346700" cy="4381501"/>
          </a:xfrm>
        </p:spPr>
        <p:txBody>
          <a:bodyPr>
            <a:normAutofit/>
          </a:bodyPr>
          <a:lstStyle/>
          <a:p>
            <a:pPr marL="285750" indent="-285750"/>
            <a:r>
              <a:rPr lang="en-US" sz="1900" dirty="0"/>
              <a:t>I wanted to do some research with crime data. </a:t>
            </a:r>
          </a:p>
          <a:p>
            <a:pPr marL="285750" indent="-285750">
              <a:buFont typeface="Arial" panose="020B0604020202020204" pitchFamily="34" charset="0"/>
              <a:buChar char="•"/>
            </a:pPr>
            <a:r>
              <a:rPr lang="en-US" sz="1900" dirty="0"/>
              <a:t>Interested in understanding how zoning and greenspace are related to crime.</a:t>
            </a:r>
          </a:p>
          <a:p>
            <a:pPr marL="285750" indent="-285750"/>
            <a:r>
              <a:rPr lang="en-US" sz="1900" dirty="0"/>
              <a:t>Lack of systematic agreement on how greenspace influences crime.</a:t>
            </a:r>
          </a:p>
          <a:p>
            <a:pPr marL="285750" indent="-285750"/>
            <a:r>
              <a:rPr lang="en-US" sz="1900" dirty="0"/>
              <a:t>Some articles found an increase while some found a decrease in crime within areas with greenspace.</a:t>
            </a:r>
          </a:p>
          <a:p>
            <a:pPr marL="285750" indent="-285750">
              <a:buFont typeface="Arial" panose="020B0604020202020204" pitchFamily="34" charset="0"/>
              <a:buChar char="•"/>
            </a:pPr>
            <a:r>
              <a:rPr lang="en-US" sz="1900" dirty="0"/>
              <a:t>I want to compare Houston and Chicago.</a:t>
            </a:r>
          </a:p>
          <a:p>
            <a:pPr marL="285750" indent="-285750"/>
            <a:r>
              <a:rPr lang="en-US" sz="1900" dirty="0"/>
              <a:t>Chicago has zoning laws but Houston does not.</a:t>
            </a:r>
          </a:p>
        </p:txBody>
      </p:sp>
      <p:sp>
        <p:nvSpPr>
          <p:cNvPr id="5" name="Slide Number Placeholder 4">
            <a:extLst>
              <a:ext uri="{FF2B5EF4-FFF2-40B4-BE49-F238E27FC236}">
                <a16:creationId xmlns:a16="http://schemas.microsoft.com/office/drawing/2014/main" id="{4985DDC4-5DE6-460C-B824-5EC3DB109393}"/>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3</a:t>
            </a:fld>
            <a:endParaRPr lang="en-US" sz="800"/>
          </a:p>
        </p:txBody>
      </p:sp>
      <p:pic>
        <p:nvPicPr>
          <p:cNvPr id="7" name="Picture Placeholder 6" descr="A building with a grassy field&#10;&#10;Description automatically generated">
            <a:extLst>
              <a:ext uri="{FF2B5EF4-FFF2-40B4-BE49-F238E27FC236}">
                <a16:creationId xmlns:a16="http://schemas.microsoft.com/office/drawing/2014/main" id="{213CB1C5-E425-46ED-A55B-E21818DB8803}"/>
              </a:ext>
            </a:extLst>
          </p:cNvPr>
          <p:cNvPicPr>
            <a:picLocks noGrp="1" noChangeAspect="1"/>
          </p:cNvPicPr>
          <p:nvPr>
            <p:ph type="pic" sz="quarter" idx="13"/>
          </p:nvPr>
        </p:nvPicPr>
        <p:blipFill rotWithShape="1">
          <a:blip r:embed="rId2"/>
          <a:srcRect l="31223" t="35" b="-34"/>
          <a:stretch/>
        </p:blipFill>
        <p:spPr>
          <a:xfrm>
            <a:off x="6096000" y="1460501"/>
            <a:ext cx="5795963" cy="4740274"/>
          </a:xfrm>
          <a:noFill/>
        </p:spPr>
      </p:pic>
    </p:spTree>
    <p:extLst>
      <p:ext uri="{BB962C8B-B14F-4D97-AF65-F5344CB8AC3E}">
        <p14:creationId xmlns:p14="http://schemas.microsoft.com/office/powerpoint/2010/main" val="127522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839788" y="-110836"/>
            <a:ext cx="3932237" cy="1600200"/>
          </a:xfrm>
        </p:spPr>
        <p:txBody>
          <a:bodyPr anchor="b">
            <a:normAutofit/>
          </a:bodyPr>
          <a:lstStyle/>
          <a:p>
            <a:r>
              <a:rPr lang="en-US" dirty="0"/>
              <a:t>Background</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type="body" sz="half" idx="2"/>
          </p:nvPr>
        </p:nvSpPr>
        <p:spPr>
          <a:xfrm>
            <a:off x="839788" y="1518442"/>
            <a:ext cx="3932237" cy="4342607"/>
          </a:xfrm>
        </p:spPr>
        <p:txBody>
          <a:bodyPr>
            <a:normAutofit/>
          </a:bodyPr>
          <a:lstStyle/>
          <a:p>
            <a:pPr marL="285750" indent="-285750">
              <a:buFont typeface="Arial" panose="020B0604020202020204" pitchFamily="34" charset="0"/>
              <a:buChar char="•"/>
            </a:pPr>
            <a:r>
              <a:rPr lang="en-US" dirty="0"/>
              <a:t>Greenspaces are undeveloped and open to the public.</a:t>
            </a:r>
          </a:p>
          <a:p>
            <a:pPr marL="285750" indent="-285750">
              <a:buFont typeface="Arial" panose="020B0604020202020204" pitchFamily="34" charset="0"/>
              <a:buChar char="•"/>
            </a:pPr>
            <a:r>
              <a:rPr lang="en-US" dirty="0"/>
              <a:t>Research on greenspace and crime is limited.</a:t>
            </a:r>
          </a:p>
          <a:p>
            <a:pPr marL="285750" indent="-285750">
              <a:buFont typeface="Arial" panose="020B0604020202020204" pitchFamily="34" charset="0"/>
              <a:buChar char="•"/>
            </a:pPr>
            <a:r>
              <a:rPr lang="en-US" dirty="0"/>
              <a:t>A 2019 study revealed a lack of mutual agreement on a grounded theory (Shepley, 2019).</a:t>
            </a:r>
          </a:p>
          <a:p>
            <a:pPr marL="285750" indent="-285750">
              <a:buFont typeface="Arial" panose="020B0604020202020204" pitchFamily="34" charset="0"/>
              <a:buChar char="•"/>
            </a:pPr>
            <a:r>
              <a:rPr lang="en-US" dirty="0"/>
              <a:t>Within 10 studies focusing on greenspace parks and crime:</a:t>
            </a:r>
          </a:p>
          <a:p>
            <a:pPr marL="742950" lvl="1" indent="-285750">
              <a:buFont typeface="Arial" panose="020B0604020202020204" pitchFamily="34" charset="0"/>
              <a:buChar char="•"/>
            </a:pPr>
            <a:r>
              <a:rPr lang="en-US" dirty="0"/>
              <a:t>Three studies showed a decrease.</a:t>
            </a:r>
          </a:p>
          <a:p>
            <a:pPr marL="742950" lvl="1" indent="-285750">
              <a:buFont typeface="Arial" panose="020B0604020202020204" pitchFamily="34" charset="0"/>
              <a:buChar char="•"/>
            </a:pPr>
            <a:r>
              <a:rPr lang="en-US" dirty="0"/>
              <a:t>Two studies were inconclusive.</a:t>
            </a:r>
          </a:p>
          <a:p>
            <a:pPr marL="742950" lvl="1" indent="-285750">
              <a:buFont typeface="Arial" panose="020B0604020202020204" pitchFamily="34" charset="0"/>
              <a:buChar char="•"/>
            </a:pPr>
            <a:r>
              <a:rPr lang="en-US" dirty="0"/>
              <a:t>Three studies show a rise.</a:t>
            </a: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4</a:t>
            </a:fld>
            <a:endParaRPr lang="en-US" sz="800" dirty="0"/>
          </a:p>
        </p:txBody>
      </p:sp>
      <p:pic>
        <p:nvPicPr>
          <p:cNvPr id="8" name="Picture Placeholder 7" descr="A large green field with a city in the background&#10;&#10;Description automatically generated">
            <a:extLst>
              <a:ext uri="{FF2B5EF4-FFF2-40B4-BE49-F238E27FC236}">
                <a16:creationId xmlns:a16="http://schemas.microsoft.com/office/drawing/2014/main" id="{85FCE5CA-E593-4E02-A4B8-C58278C0F46B}"/>
              </a:ext>
            </a:extLst>
          </p:cNvPr>
          <p:cNvPicPr>
            <a:picLocks noGrp="1" noChangeAspect="1"/>
          </p:cNvPicPr>
          <p:nvPr>
            <p:ph type="pic" idx="1"/>
          </p:nvPr>
        </p:nvPicPr>
        <p:blipFill>
          <a:blip r:embed="rId2"/>
          <a:srcRect l="18505" r="18505"/>
          <a:stretch>
            <a:fillRect/>
          </a:stretch>
        </p:blipFill>
        <p:spPr/>
      </p:pic>
    </p:spTree>
    <p:extLst>
      <p:ext uri="{BB962C8B-B14F-4D97-AF65-F5344CB8AC3E}">
        <p14:creationId xmlns:p14="http://schemas.microsoft.com/office/powerpoint/2010/main" val="317233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839788" y="-78665"/>
            <a:ext cx="3932237" cy="1600200"/>
          </a:xfrm>
        </p:spPr>
        <p:txBody>
          <a:bodyPr anchor="b">
            <a:normAutofit/>
          </a:bodyPr>
          <a:lstStyle/>
          <a:p>
            <a:r>
              <a:rPr lang="en-US" dirty="0"/>
              <a:t>Background (cont’d)</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type="body" sz="half" idx="2"/>
          </p:nvPr>
        </p:nvSpPr>
        <p:spPr>
          <a:xfrm>
            <a:off x="175860" y="1521534"/>
            <a:ext cx="4515025" cy="5164491"/>
          </a:xfrm>
        </p:spPr>
        <p:txBody>
          <a:bodyPr>
            <a:normAutofit/>
          </a:bodyPr>
          <a:lstStyle/>
          <a:p>
            <a:pPr marL="285750" indent="-285750">
              <a:buFont typeface="Arial" panose="020B0604020202020204" pitchFamily="34" charset="0"/>
              <a:buChar char="•"/>
            </a:pPr>
            <a:r>
              <a:rPr lang="en-US" sz="1800" dirty="0"/>
              <a:t>Zoning laws are used to regulate and decide the development of property.</a:t>
            </a:r>
          </a:p>
          <a:p>
            <a:pPr marL="285750" indent="-285750">
              <a:buFont typeface="Arial" panose="020B0604020202020204" pitchFamily="34" charset="0"/>
              <a:buChar char="•"/>
            </a:pPr>
            <a:r>
              <a:rPr lang="en-US" sz="1800" dirty="0"/>
              <a:t>Zoning laws likely have an effect on crime.</a:t>
            </a:r>
          </a:p>
          <a:p>
            <a:pPr marL="285750" indent="-285750">
              <a:buFont typeface="Arial" panose="020B0604020202020204" pitchFamily="34" charset="0"/>
              <a:buChar char="•"/>
            </a:pPr>
            <a:r>
              <a:rPr lang="en-US" sz="1800" dirty="0"/>
              <a:t>Crime occurred in commercially zoned areas than residential zoned areas (Anderson, 2013).</a:t>
            </a:r>
          </a:p>
          <a:p>
            <a:pPr marL="285750" indent="-285750">
              <a:buFont typeface="Arial" panose="020B0604020202020204" pitchFamily="34" charset="0"/>
              <a:buChar char="•"/>
            </a:pPr>
            <a:r>
              <a:rPr lang="en-US" sz="1800" dirty="0"/>
              <a:t>Houston is the only major U. S. city without zoning laws.</a:t>
            </a:r>
          </a:p>
          <a:p>
            <a:pPr marL="285750" indent="-285750">
              <a:buFont typeface="Arial" panose="020B0604020202020204" pitchFamily="34" charset="0"/>
              <a:buChar char="•"/>
            </a:pPr>
            <a:r>
              <a:rPr lang="en-US" sz="1800" dirty="0"/>
              <a:t>Houston has three types of efforts for handling land use: large-scale initiatives, planning tools, and a development code.</a:t>
            </a: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5</a:t>
            </a:fld>
            <a:endParaRPr lang="en-US" sz="800" dirty="0"/>
          </a:p>
        </p:txBody>
      </p:sp>
      <p:pic>
        <p:nvPicPr>
          <p:cNvPr id="8" name="Picture Placeholder 7" descr="A tree in front of a building&#10;&#10;Description automatically generated">
            <a:extLst>
              <a:ext uri="{FF2B5EF4-FFF2-40B4-BE49-F238E27FC236}">
                <a16:creationId xmlns:a16="http://schemas.microsoft.com/office/drawing/2014/main" id="{F34CC30E-885A-4289-A943-2764DCF4D4BA}"/>
              </a:ext>
            </a:extLst>
          </p:cNvPr>
          <p:cNvPicPr>
            <a:picLocks noGrp="1" noChangeAspect="1"/>
          </p:cNvPicPr>
          <p:nvPr>
            <p:ph type="pic" idx="1"/>
          </p:nvPr>
        </p:nvPicPr>
        <p:blipFill rotWithShape="1">
          <a:blip r:embed="rId2"/>
          <a:srcRect l="11617" t="-94" r="7069" b="3785"/>
          <a:stretch/>
        </p:blipFill>
        <p:spPr>
          <a:xfrm>
            <a:off x="5183188" y="987425"/>
            <a:ext cx="6172200" cy="4873625"/>
          </a:xfrm>
        </p:spPr>
      </p:pic>
    </p:spTree>
    <p:extLst>
      <p:ext uri="{BB962C8B-B14F-4D97-AF65-F5344CB8AC3E}">
        <p14:creationId xmlns:p14="http://schemas.microsoft.com/office/powerpoint/2010/main" val="279340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5CA5-CCF0-4A2B-B471-5331642FCDDD}"/>
              </a:ext>
            </a:extLst>
          </p:cNvPr>
          <p:cNvSpPr>
            <a:spLocks noGrp="1"/>
          </p:cNvSpPr>
          <p:nvPr>
            <p:ph type="title"/>
          </p:nvPr>
        </p:nvSpPr>
        <p:spPr>
          <a:xfrm>
            <a:off x="838200" y="1796686"/>
            <a:ext cx="10515600" cy="1500187"/>
          </a:xfrm>
        </p:spPr>
        <p:txBody>
          <a:bodyPr/>
          <a:lstStyle/>
          <a:p>
            <a:pPr algn="ctr"/>
            <a:r>
              <a:rPr lang="en-US" dirty="0"/>
              <a:t>Research Questions</a:t>
            </a:r>
          </a:p>
        </p:txBody>
      </p:sp>
      <p:sp>
        <p:nvSpPr>
          <p:cNvPr id="3" name="Text Placeholder 2">
            <a:extLst>
              <a:ext uri="{FF2B5EF4-FFF2-40B4-BE49-F238E27FC236}">
                <a16:creationId xmlns:a16="http://schemas.microsoft.com/office/drawing/2014/main" id="{744F53E5-4428-4EAD-BCF0-326A85DC430F}"/>
              </a:ext>
            </a:extLst>
          </p:cNvPr>
          <p:cNvSpPr>
            <a:spLocks noGrp="1"/>
          </p:cNvSpPr>
          <p:nvPr>
            <p:ph type="body" idx="1"/>
          </p:nvPr>
        </p:nvSpPr>
        <p:spPr>
          <a:xfrm>
            <a:off x="838200" y="2961314"/>
            <a:ext cx="10515600" cy="1812022"/>
          </a:xfrm>
        </p:spPr>
        <p:txBody>
          <a:bodyPr>
            <a:normAutofit/>
          </a:bodyPr>
          <a:lstStyle/>
          <a:p>
            <a:pPr algn="ctr">
              <a:lnSpc>
                <a:spcPct val="150000"/>
              </a:lnSpc>
            </a:pPr>
            <a:r>
              <a:rPr lang="en-US" sz="2200" dirty="0"/>
              <a:t>What spatial patterns in greenspaces do zoning practices in Houston and Chicago create?</a:t>
            </a:r>
            <a:br>
              <a:rPr lang="en-US" sz="2200" dirty="0"/>
            </a:br>
            <a:r>
              <a:rPr lang="en-US" sz="2200" dirty="0"/>
              <a:t>Do crimes in Houston and Chicago cluster differently due to zoning differences? </a:t>
            </a:r>
            <a:br>
              <a:rPr lang="en-US" sz="2200" dirty="0"/>
            </a:br>
            <a:r>
              <a:rPr lang="en-US" sz="2200" dirty="0"/>
              <a:t>Does violent crime tend to cluster in and around greenspaces in Houston and Chicago?</a:t>
            </a:r>
          </a:p>
        </p:txBody>
      </p:sp>
      <p:sp>
        <p:nvSpPr>
          <p:cNvPr id="4" name="Slide Number Placeholder 3">
            <a:extLst>
              <a:ext uri="{FF2B5EF4-FFF2-40B4-BE49-F238E27FC236}">
                <a16:creationId xmlns:a16="http://schemas.microsoft.com/office/drawing/2014/main" id="{8A04DF01-360E-472F-8360-F28468F0E994}"/>
              </a:ext>
            </a:extLst>
          </p:cNvPr>
          <p:cNvSpPr>
            <a:spLocks noGrp="1"/>
          </p:cNvSpPr>
          <p:nvPr>
            <p:ph type="sldNum" sz="quarter" idx="12"/>
          </p:nvPr>
        </p:nvSpPr>
        <p:spPr/>
        <p:txBody>
          <a:bodyPr/>
          <a:lstStyle/>
          <a:p>
            <a:fld id="{03DC2DEF-D2FE-4B45-ABA4-9F153FD1C98A}" type="slidenum">
              <a:rPr lang="en-US" smtClean="0"/>
              <a:t>6</a:t>
            </a:fld>
            <a:endParaRPr lang="en-US" dirty="0"/>
          </a:p>
        </p:txBody>
      </p:sp>
    </p:spTree>
    <p:extLst>
      <p:ext uri="{BB962C8B-B14F-4D97-AF65-F5344CB8AC3E}">
        <p14:creationId xmlns:p14="http://schemas.microsoft.com/office/powerpoint/2010/main" val="256304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5CA5-CCF0-4A2B-B471-5331642FCDDD}"/>
              </a:ext>
            </a:extLst>
          </p:cNvPr>
          <p:cNvSpPr>
            <a:spLocks noGrp="1"/>
          </p:cNvSpPr>
          <p:nvPr>
            <p:ph type="title"/>
          </p:nvPr>
        </p:nvSpPr>
        <p:spPr>
          <a:xfrm>
            <a:off x="371475" y="260351"/>
            <a:ext cx="11520487" cy="758824"/>
          </a:xfrm>
        </p:spPr>
        <p:txBody>
          <a:bodyPr anchor="ctr">
            <a:normAutofit/>
          </a:bodyPr>
          <a:lstStyle/>
          <a:p>
            <a:r>
              <a:rPr lang="en-US" dirty="0"/>
              <a:t>Beneficial Outcomes</a:t>
            </a:r>
          </a:p>
        </p:txBody>
      </p:sp>
      <p:sp>
        <p:nvSpPr>
          <p:cNvPr id="3" name="Text Placeholder 2">
            <a:extLst>
              <a:ext uri="{FF2B5EF4-FFF2-40B4-BE49-F238E27FC236}">
                <a16:creationId xmlns:a16="http://schemas.microsoft.com/office/drawing/2014/main" id="{744F53E5-4428-4EAD-BCF0-326A85DC430F}"/>
              </a:ext>
            </a:extLst>
          </p:cNvPr>
          <p:cNvSpPr>
            <a:spLocks noGrp="1"/>
          </p:cNvSpPr>
          <p:nvPr>
            <p:ph idx="1"/>
          </p:nvPr>
        </p:nvSpPr>
        <p:spPr>
          <a:xfrm>
            <a:off x="371474" y="1233488"/>
            <a:ext cx="11520487" cy="4943475"/>
          </a:xfrm>
        </p:spPr>
        <p:txBody>
          <a:bodyPr>
            <a:normAutofit/>
          </a:bodyPr>
          <a:lstStyle/>
          <a:p>
            <a:r>
              <a:rPr lang="en-US" dirty="0"/>
              <a:t>The World Health Organization (Urban green spaces, n.d.) lists benefits from greenspaces that include:</a:t>
            </a:r>
          </a:p>
          <a:p>
            <a:pPr lvl="1"/>
            <a:r>
              <a:rPr lang="en-US" dirty="0"/>
              <a:t>Safer walking and cycling routes.</a:t>
            </a:r>
          </a:p>
          <a:p>
            <a:pPr lvl="1"/>
            <a:r>
              <a:rPr lang="en-US" dirty="0"/>
              <a:t>Cooling cities.</a:t>
            </a:r>
          </a:p>
          <a:p>
            <a:pPr lvl="1"/>
            <a:r>
              <a:rPr lang="en-US" dirty="0"/>
              <a:t>Lowering the risk of poor physical and mental health.</a:t>
            </a:r>
          </a:p>
          <a:p>
            <a:r>
              <a:rPr lang="en-US" dirty="0"/>
              <a:t>Students and researchers can use the data to better analyze the benefits of greenspace to help reduce crime.</a:t>
            </a:r>
          </a:p>
          <a:p>
            <a:r>
              <a:rPr lang="en-US" dirty="0"/>
              <a:t>City planners can use this to establish more greenspace if it is determined there is a decrease in crime.</a:t>
            </a:r>
          </a:p>
        </p:txBody>
      </p:sp>
      <p:sp>
        <p:nvSpPr>
          <p:cNvPr id="4" name="Slide Number Placeholder 3">
            <a:extLst>
              <a:ext uri="{FF2B5EF4-FFF2-40B4-BE49-F238E27FC236}">
                <a16:creationId xmlns:a16="http://schemas.microsoft.com/office/drawing/2014/main" id="{8A04DF01-360E-472F-8360-F28468F0E994}"/>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7</a:t>
            </a:fld>
            <a:endParaRPr lang="en-US" sz="800"/>
          </a:p>
        </p:txBody>
      </p:sp>
    </p:spTree>
    <p:extLst>
      <p:ext uri="{BB962C8B-B14F-4D97-AF65-F5344CB8AC3E}">
        <p14:creationId xmlns:p14="http://schemas.microsoft.com/office/powerpoint/2010/main" val="193086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2D4768-1CB1-4705-A983-01E4D341049A}"/>
              </a:ext>
            </a:extLst>
          </p:cNvPr>
          <p:cNvSpPr>
            <a:spLocks noGrp="1"/>
          </p:cNvSpPr>
          <p:nvPr>
            <p:ph type="title"/>
          </p:nvPr>
        </p:nvSpPr>
        <p:spPr>
          <a:xfrm>
            <a:off x="371475" y="260351"/>
            <a:ext cx="11520487" cy="758824"/>
          </a:xfrm>
        </p:spPr>
        <p:txBody>
          <a:bodyPr anchor="ctr">
            <a:normAutofit/>
          </a:bodyPr>
          <a:lstStyle/>
          <a:p>
            <a:r>
              <a:rPr lang="en-US" dirty="0"/>
              <a:t>Methodology</a:t>
            </a:r>
          </a:p>
        </p:txBody>
      </p:sp>
      <p:sp>
        <p:nvSpPr>
          <p:cNvPr id="9" name="Slide Number Placeholder 3">
            <a:extLst>
              <a:ext uri="{FF2B5EF4-FFF2-40B4-BE49-F238E27FC236}">
                <a16:creationId xmlns:a16="http://schemas.microsoft.com/office/drawing/2014/main" id="{37D8F686-4A24-4820-9F2B-3191264D7D9A}"/>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8</a:t>
            </a:fld>
            <a:endParaRPr lang="en-US" sz="800"/>
          </a:p>
        </p:txBody>
      </p:sp>
      <p:graphicFrame>
        <p:nvGraphicFramePr>
          <p:cNvPr id="11" name="Subtitle 3">
            <a:extLst>
              <a:ext uri="{FF2B5EF4-FFF2-40B4-BE49-F238E27FC236}">
                <a16:creationId xmlns:a16="http://schemas.microsoft.com/office/drawing/2014/main" id="{43A62EEE-1E33-4C5E-9FDB-949FCF2CC7C5}"/>
              </a:ext>
            </a:extLst>
          </p:cNvPr>
          <p:cNvGraphicFramePr>
            <a:graphicFrameLocks noGrp="1"/>
          </p:cNvGraphicFramePr>
          <p:nvPr>
            <p:ph type="chart" sz="quarter" idx="13"/>
            <p:extLst>
              <p:ext uri="{D42A27DB-BD31-4B8C-83A1-F6EECF244321}">
                <p14:modId xmlns:p14="http://schemas.microsoft.com/office/powerpoint/2010/main" val="2594913167"/>
              </p:ext>
            </p:extLst>
          </p:nvPr>
        </p:nvGraphicFramePr>
        <p:xfrm>
          <a:off x="371475" y="1233488"/>
          <a:ext cx="11520488" cy="496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280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r>
              <a:rPr lang="en-US" dirty="0"/>
              <a:t>Data and Technology</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9</a:t>
            </a:fld>
            <a:endParaRPr lang="en-US" dirty="0"/>
          </a:p>
        </p:txBody>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p:txBody>
          <a:bodyPr/>
          <a:lstStyle/>
          <a:p>
            <a:r>
              <a:rPr lang="en-US" dirty="0"/>
              <a:t>Technology</a:t>
            </a:r>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p:txBody>
          <a:bodyPr/>
          <a:lstStyle/>
          <a:p>
            <a:r>
              <a:rPr lang="en-US" dirty="0"/>
              <a:t>ArcGIS Pro</a:t>
            </a:r>
          </a:p>
          <a:p>
            <a:pPr lvl="1"/>
            <a:r>
              <a:rPr lang="en-US" dirty="0"/>
              <a:t>Used to maintain data</a:t>
            </a:r>
          </a:p>
          <a:p>
            <a:pPr lvl="1"/>
            <a:r>
              <a:rPr lang="en-US" dirty="0"/>
              <a:t>Can be used to update or manipulate data</a:t>
            </a:r>
          </a:p>
          <a:p>
            <a:pPr lvl="1"/>
            <a:r>
              <a:rPr lang="en-US" dirty="0"/>
              <a:t>Can use geoprocessing tools to obtain results from the data</a:t>
            </a:r>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p:txBody>
          <a:bodyPr/>
          <a:lstStyle/>
          <a:p>
            <a:r>
              <a:rPr lang="en-US" dirty="0"/>
              <a:t>Data</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a:xfrm>
            <a:off x="371475" y="4247320"/>
            <a:ext cx="4712253" cy="2610680"/>
          </a:xfrm>
        </p:spPr>
        <p:txBody>
          <a:bodyPr>
            <a:normAutofit fontScale="70000" lnSpcReduction="20000"/>
          </a:bodyPr>
          <a:lstStyle/>
          <a:p>
            <a:r>
              <a:rPr lang="en-US" sz="2100" dirty="0"/>
              <a:t>Houston, Texas</a:t>
            </a:r>
          </a:p>
          <a:p>
            <a:pPr lvl="1"/>
            <a:r>
              <a:rPr lang="en-US" sz="1800" dirty="0"/>
              <a:t>Crime data</a:t>
            </a:r>
          </a:p>
          <a:p>
            <a:pPr lvl="1"/>
            <a:r>
              <a:rPr lang="en-US" sz="1800" dirty="0"/>
              <a:t>Neighborhood data</a:t>
            </a:r>
          </a:p>
          <a:p>
            <a:pPr lvl="1"/>
            <a:r>
              <a:rPr lang="en-US" sz="1800" dirty="0"/>
              <a:t>Census data</a:t>
            </a:r>
          </a:p>
          <a:p>
            <a:pPr lvl="1"/>
            <a:r>
              <a:rPr lang="en-US" sz="1800" dirty="0"/>
              <a:t>GIS data for greenspaces</a:t>
            </a:r>
          </a:p>
          <a:p>
            <a:pPr lvl="1"/>
            <a:endParaRPr lang="en-US" sz="1800" dirty="0"/>
          </a:p>
          <a:p>
            <a:r>
              <a:rPr lang="en-US" sz="2100" dirty="0"/>
              <a:t>Chicago, Illinois</a:t>
            </a:r>
          </a:p>
          <a:p>
            <a:pPr lvl="1"/>
            <a:r>
              <a:rPr lang="en-US" sz="1800" dirty="0"/>
              <a:t>Crime data</a:t>
            </a:r>
          </a:p>
          <a:p>
            <a:pPr lvl="1"/>
            <a:r>
              <a:rPr lang="en-US" sz="1800" dirty="0"/>
              <a:t>Neighborhood data</a:t>
            </a:r>
          </a:p>
          <a:p>
            <a:pPr lvl="1"/>
            <a:r>
              <a:rPr lang="en-US" sz="1800" dirty="0"/>
              <a:t>Census data</a:t>
            </a:r>
          </a:p>
          <a:p>
            <a:pPr lvl="1"/>
            <a:r>
              <a:rPr lang="en-US" sz="1800" dirty="0"/>
              <a:t>GIS data for greenspaces</a:t>
            </a:r>
          </a:p>
          <a:p>
            <a:pPr lvl="1"/>
            <a:r>
              <a:rPr lang="en-US" sz="1800" dirty="0"/>
              <a:t>Zones</a:t>
            </a:r>
          </a:p>
          <a:p>
            <a:pPr lvl="1"/>
            <a:endParaRPr lang="en-US" sz="1400" dirty="0"/>
          </a:p>
          <a:p>
            <a:endParaRPr lang="en-US" sz="1600" dirty="0"/>
          </a:p>
        </p:txBody>
      </p:sp>
      <p:pic>
        <p:nvPicPr>
          <p:cNvPr id="19" name="Picture Placeholder 18">
            <a:extLst>
              <a:ext uri="{FF2B5EF4-FFF2-40B4-BE49-F238E27FC236}">
                <a16:creationId xmlns:a16="http://schemas.microsoft.com/office/drawing/2014/main" id="{18D1195C-D9D4-4994-BAD9-68AA2C2BD35A}"/>
              </a:ext>
              <a:ext uri="{C183D7F6-B498-43B3-948B-1728B52AA6E4}">
                <adec:decorative xmlns:adec="http://schemas.microsoft.com/office/drawing/2017/decorative" val="1"/>
              </a:ext>
            </a:extLst>
          </p:cNvPr>
          <p:cNvPicPr>
            <a:picLocks noGrp="1" noChangeAspect="1"/>
          </p:cNvPicPr>
          <p:nvPr>
            <p:ph type="pic" sz="quarter" idx="14"/>
          </p:nvPr>
        </p:nvPicPr>
        <p:blipFill>
          <a:blip r:embed="rId2"/>
          <a:srcRect/>
          <a:stretch/>
        </p:blipFill>
        <p:spPr>
          <a:xfrm>
            <a:off x="6680742" y="1593850"/>
            <a:ext cx="4784055" cy="1929569"/>
          </a:xfrm>
        </p:spPr>
      </p:pic>
      <p:pic>
        <p:nvPicPr>
          <p:cNvPr id="8" name="Picture Placeholder 7" descr="A drawing of a cartoon character&#10;&#10;Description automatically generated">
            <a:extLst>
              <a:ext uri="{FF2B5EF4-FFF2-40B4-BE49-F238E27FC236}">
                <a16:creationId xmlns:a16="http://schemas.microsoft.com/office/drawing/2014/main" id="{6AB0748F-3CD2-4815-8CAE-7495910A3AD8}"/>
              </a:ext>
            </a:extLst>
          </p:cNvPr>
          <p:cNvPicPr>
            <a:picLocks noGrp="1" noChangeAspect="1"/>
          </p:cNvPicPr>
          <p:nvPr>
            <p:ph type="pic" sz="quarter" idx="13"/>
          </p:nvPr>
        </p:nvPicPr>
        <p:blipFill rotWithShape="1">
          <a:blip r:embed="rId3"/>
          <a:srcRect t="4707" b="11081"/>
          <a:stretch/>
        </p:blipFill>
        <p:spPr>
          <a:xfrm>
            <a:off x="1440679" y="1593850"/>
            <a:ext cx="2733675" cy="944958"/>
          </a:xfrm>
        </p:spPr>
      </p:pic>
      <p:pic>
        <p:nvPicPr>
          <p:cNvPr id="4" name="Picture 3" descr="A close up of a logo&#10;&#10;Description automatically generated">
            <a:extLst>
              <a:ext uri="{FF2B5EF4-FFF2-40B4-BE49-F238E27FC236}">
                <a16:creationId xmlns:a16="http://schemas.microsoft.com/office/drawing/2014/main" id="{868C8AA3-AE74-4854-8038-7F295E977C0E}"/>
              </a:ext>
            </a:extLst>
          </p:cNvPr>
          <p:cNvPicPr>
            <a:picLocks noChangeAspect="1"/>
          </p:cNvPicPr>
          <p:nvPr/>
        </p:nvPicPr>
        <p:blipFill>
          <a:blip r:embed="rId4"/>
          <a:stretch>
            <a:fillRect/>
          </a:stretch>
        </p:blipFill>
        <p:spPr>
          <a:xfrm>
            <a:off x="1440679" y="2538808"/>
            <a:ext cx="2733675" cy="923925"/>
          </a:xfrm>
          <a:prstGeom prst="rect">
            <a:avLst/>
          </a:prstGeom>
        </p:spPr>
      </p:pic>
    </p:spTree>
    <p:extLst>
      <p:ext uri="{BB962C8B-B14F-4D97-AF65-F5344CB8AC3E}">
        <p14:creationId xmlns:p14="http://schemas.microsoft.com/office/powerpoint/2010/main" val="1154969311"/>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Widescreen</PresentationFormat>
  <Paragraphs>141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An Analysis of Greenspace, Zoning, and Crime</vt:lpstr>
      <vt:lpstr>Outline</vt:lpstr>
      <vt:lpstr>Introduction</vt:lpstr>
      <vt:lpstr>Background</vt:lpstr>
      <vt:lpstr>Background (cont’d)</vt:lpstr>
      <vt:lpstr>Research Questions</vt:lpstr>
      <vt:lpstr>Beneficial Outcomes</vt:lpstr>
      <vt:lpstr>Methodology</vt:lpstr>
      <vt:lpstr>Data and Technology</vt:lpstr>
      <vt:lpstr>Variables</vt:lpstr>
      <vt:lpstr>Location of Study: Chicago and Houston</vt:lpstr>
      <vt:lpstr>Data Manipulation</vt:lpstr>
      <vt:lpstr>Data Analysis</vt:lpstr>
      <vt:lpstr>Hypothesis/Predicted Results</vt:lpstr>
      <vt:lpstr>Timeline</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2020-05-04T23:00:21Z</dcterms:created>
  <dcterms:modified xsi:type="dcterms:W3CDTF">2020-05-06T00:05:21Z</dcterms:modified>
</cp:coreProperties>
</file>