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3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43E3B70-C772-4C0B-97BF-EE84281D83B5}"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1040573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3E3B70-C772-4C0B-97BF-EE84281D83B5}"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28591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3E3B70-C772-4C0B-97BF-EE84281D83B5}"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3AAF5-D9DC-44B0-8850-D98A2F351DE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45817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3E3B70-C772-4C0B-97BF-EE84281D83B5}"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222326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3E3B70-C772-4C0B-97BF-EE84281D83B5}"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3AAF5-D9DC-44B0-8850-D98A2F351DE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18352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3E3B70-C772-4C0B-97BF-EE84281D83B5}"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1866455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3E3B70-C772-4C0B-97BF-EE84281D83B5}"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864408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3E3B70-C772-4C0B-97BF-EE84281D83B5}"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331506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3E3B70-C772-4C0B-97BF-EE84281D83B5}"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2301668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3E3B70-C772-4C0B-97BF-EE84281D83B5}"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1312125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3E3B70-C772-4C0B-97BF-EE84281D83B5}" type="datetimeFigureOut">
              <a:rPr lang="en-US" smtClean="0"/>
              <a:t>5/10/2016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298681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43E3B70-C772-4C0B-97BF-EE84281D83B5}" type="datetimeFigureOut">
              <a:rPr lang="en-US" smtClean="0"/>
              <a:t>5/10/2016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878843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43E3B70-C772-4C0B-97BF-EE84281D83B5}" type="datetimeFigureOut">
              <a:rPr lang="en-US" smtClean="0"/>
              <a:t>5/10/2016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2974970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3E3B70-C772-4C0B-97BF-EE84281D83B5}" type="datetimeFigureOut">
              <a:rPr lang="en-US" smtClean="0"/>
              <a:t>5/10/2016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910356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3E3B70-C772-4C0B-97BF-EE84281D83B5}" type="datetimeFigureOut">
              <a:rPr lang="en-US" smtClean="0"/>
              <a:t>5/10/2016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3AAF5-D9DC-44B0-8850-D98A2F351DE5}" type="slidenum">
              <a:rPr lang="en-US" smtClean="0"/>
              <a:t>‹#›</a:t>
            </a:fld>
            <a:endParaRPr lang="en-US"/>
          </a:p>
        </p:txBody>
      </p:sp>
    </p:spTree>
    <p:extLst>
      <p:ext uri="{BB962C8B-B14F-4D97-AF65-F5344CB8AC3E}">
        <p14:creationId xmlns:p14="http://schemas.microsoft.com/office/powerpoint/2010/main" val="808664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3AAF5-D9DC-44B0-8850-D98A2F351DE5}" type="slidenum">
              <a:rPr lang="en-US" smtClean="0"/>
              <a:t>‹#›</a:t>
            </a:fld>
            <a:endParaRPr lang="en-US"/>
          </a:p>
        </p:txBody>
      </p:sp>
      <p:sp>
        <p:nvSpPr>
          <p:cNvPr id="5" name="Date Placeholder 4"/>
          <p:cNvSpPr>
            <a:spLocks noGrp="1"/>
          </p:cNvSpPr>
          <p:nvPr>
            <p:ph type="dt" sz="half" idx="10"/>
          </p:nvPr>
        </p:nvSpPr>
        <p:spPr/>
        <p:txBody>
          <a:bodyPr/>
          <a:lstStyle/>
          <a:p>
            <a:fld id="{443E3B70-C772-4C0B-97BF-EE84281D83B5}" type="datetimeFigureOut">
              <a:rPr lang="en-US" smtClean="0"/>
              <a:t>5/10/2016</a:t>
            </a:fld>
            <a:endParaRPr lang="en-US"/>
          </a:p>
        </p:txBody>
      </p:sp>
    </p:spTree>
    <p:extLst>
      <p:ext uri="{BB962C8B-B14F-4D97-AF65-F5344CB8AC3E}">
        <p14:creationId xmlns:p14="http://schemas.microsoft.com/office/powerpoint/2010/main" val="1431661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3E3B70-C772-4C0B-97BF-EE84281D83B5}" type="datetimeFigureOut">
              <a:rPr lang="en-US" smtClean="0"/>
              <a:t>5/10/2016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263AAF5-D9DC-44B0-8850-D98A2F351DE5}" type="slidenum">
              <a:rPr lang="en-US" smtClean="0"/>
              <a:t>‹#›</a:t>
            </a:fld>
            <a:endParaRPr lang="en-US"/>
          </a:p>
        </p:txBody>
      </p:sp>
    </p:spTree>
    <p:extLst>
      <p:ext uri="{BB962C8B-B14F-4D97-AF65-F5344CB8AC3E}">
        <p14:creationId xmlns:p14="http://schemas.microsoft.com/office/powerpoint/2010/main" val="295186073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pubs.usgs.gov/wri/1988/4092/report.pdf" TargetMode="External"/><Relationship Id="rId3" Type="http://schemas.openxmlformats.org/officeDocument/2006/relationships/hyperlink" Target="http://www.adgeo.net/content/fava2/FAVAII_report.pdf" TargetMode="External"/><Relationship Id="rId7" Type="http://schemas.openxmlformats.org/officeDocument/2006/relationships/hyperlink" Target="https://www.talgov.com/Uploads/Public/Documents/planning/pdf/compln/onsite_sewage_mgt_rpt.pdf" TargetMode="External"/><Relationship Id="rId2" Type="http://schemas.openxmlformats.org/officeDocument/2006/relationships/hyperlink" Target="http://www.adgeo.net/content/lava/LAVA_Report_v1.1.pdf" TargetMode="External"/><Relationship Id="rId1" Type="http://schemas.openxmlformats.org/officeDocument/2006/relationships/slideLayout" Target="../slideLayouts/slideLayout2.xml"/><Relationship Id="rId6" Type="http://schemas.openxmlformats.org/officeDocument/2006/relationships/hyperlink" Target="http://pubs.usgs.gov/wri/1985/4006/report.pdf" TargetMode="External"/><Relationship Id="rId5" Type="http://schemas.openxmlformats.org/officeDocument/2006/relationships/hyperlink" Target="http://www.dep.state.fl.us/water/watersheds/docs/bmap/Wakulla-BMAP.pdf" TargetMode="External"/><Relationship Id="rId4" Type="http://schemas.openxmlformats.org/officeDocument/2006/relationships/hyperlink" Target="http://www.adgeo.net/content/fava2/WCAVA_Report.pdf" TargetMode="Externa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pPr algn="ctr"/>
            <a:r>
              <a:rPr lang="en-US" dirty="0">
                <a:solidFill>
                  <a:schemeClr val="accent2">
                    <a:lumMod val="75000"/>
                  </a:schemeClr>
                </a:solidFill>
              </a:rPr>
              <a:t>Septic Tank Conversion Prioritization using GIS in the Wakulla Springs Springshed</a:t>
            </a:r>
          </a:p>
        </p:txBody>
      </p:sp>
      <p:sp>
        <p:nvSpPr>
          <p:cNvPr id="7" name="Subtitle 6"/>
          <p:cNvSpPr>
            <a:spLocks noGrp="1"/>
          </p:cNvSpPr>
          <p:nvPr>
            <p:ph type="subTitle" idx="1"/>
          </p:nvPr>
        </p:nvSpPr>
        <p:spPr>
          <a:xfrm>
            <a:off x="3372373" y="4729816"/>
            <a:ext cx="4668447" cy="1385233"/>
          </a:xfrm>
        </p:spPr>
        <p:txBody>
          <a:bodyPr>
            <a:normAutofit fontScale="92500" lnSpcReduction="20000"/>
          </a:bodyPr>
          <a:lstStyle/>
          <a:p>
            <a:pPr algn="ctr"/>
            <a:r>
              <a:rPr lang="en-US" dirty="0" smtClean="0"/>
              <a:t>Jamie Hughes</a:t>
            </a:r>
          </a:p>
          <a:p>
            <a:pPr algn="ctr"/>
            <a:r>
              <a:rPr lang="en-US" dirty="0" smtClean="0"/>
              <a:t>Barry Evans, Advisor</a:t>
            </a:r>
          </a:p>
          <a:p>
            <a:pPr algn="ctr"/>
            <a:r>
              <a:rPr lang="en-US" dirty="0" smtClean="0"/>
              <a:t>GEOG 596A, Spring 2 2016</a:t>
            </a:r>
          </a:p>
          <a:p>
            <a:pPr algn="ctr"/>
            <a:r>
              <a:rPr lang="en-US" dirty="0" smtClean="0"/>
              <a:t>May 11, 2016</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709" y="4144161"/>
            <a:ext cx="3408725" cy="2556544"/>
          </a:xfrm>
          <a:prstGeom prst="rect">
            <a:avLst/>
          </a:prstGeom>
          <a:ln>
            <a:noFill/>
          </a:ln>
          <a:effectLst>
            <a:softEdge rad="112500"/>
          </a:effectLst>
        </p:spPr>
      </p:pic>
    </p:spTree>
    <p:extLst>
      <p:ext uri="{BB962C8B-B14F-4D97-AF65-F5344CB8AC3E}">
        <p14:creationId xmlns:p14="http://schemas.microsoft.com/office/powerpoint/2010/main" val="3143822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accent2">
                    <a:lumMod val="75000"/>
                  </a:schemeClr>
                </a:solidFill>
              </a:rPr>
              <a:t>Project Plan</a:t>
            </a:r>
          </a:p>
        </p:txBody>
      </p:sp>
      <p:sp>
        <p:nvSpPr>
          <p:cNvPr id="3" name="Content Placeholder 2"/>
          <p:cNvSpPr>
            <a:spLocks noGrp="1"/>
          </p:cNvSpPr>
          <p:nvPr>
            <p:ph idx="1"/>
          </p:nvPr>
        </p:nvSpPr>
        <p:spPr/>
        <p:txBody>
          <a:bodyPr>
            <a:normAutofit/>
          </a:bodyPr>
          <a:lstStyle/>
          <a:p>
            <a:pPr lvl="0">
              <a:buFont typeface="+mj-lt"/>
              <a:buAutoNum type="arabicPeriod" startAt="4"/>
            </a:pPr>
            <a:r>
              <a:rPr lang="en-US" dirty="0"/>
              <a:t>Create model flow chart using the final methodology documentation of each criteria layer and the final analysis. </a:t>
            </a:r>
          </a:p>
          <a:p>
            <a:pPr lvl="0">
              <a:buFont typeface="+mj-lt"/>
              <a:buAutoNum type="arabicPeriod" startAt="4"/>
            </a:pPr>
            <a:r>
              <a:rPr lang="en-US" dirty="0"/>
              <a:t>Start constructing the basic analysis in </a:t>
            </a:r>
            <a:r>
              <a:rPr lang="en-US" dirty="0" err="1"/>
              <a:t>ModelBuilder</a:t>
            </a:r>
            <a:r>
              <a:rPr lang="en-US" dirty="0"/>
              <a:t> using the flow chart documentation in order to create an analysis tool.</a:t>
            </a:r>
          </a:p>
          <a:p>
            <a:pPr lvl="0">
              <a:buFont typeface="+mj-lt"/>
              <a:buAutoNum type="arabicPeriod" startAt="4"/>
            </a:pPr>
            <a:r>
              <a:rPr lang="en-US" dirty="0"/>
              <a:t>If time and circumstances permit, identify improvements that could be made to the tool by advanced methods. </a:t>
            </a:r>
          </a:p>
          <a:p>
            <a:pPr lvl="0">
              <a:buFont typeface="+mj-lt"/>
              <a:buAutoNum type="arabicPeriod" startAt="4"/>
            </a:pPr>
            <a:r>
              <a:rPr lang="en-US" dirty="0"/>
              <a:t>Export model to Python and make appropriate improvements.</a:t>
            </a:r>
          </a:p>
          <a:p>
            <a:pPr lvl="0">
              <a:buFont typeface="+mj-lt"/>
              <a:buAutoNum type="arabicPeriod" startAt="4"/>
            </a:pPr>
            <a:r>
              <a:rPr lang="en-US" dirty="0"/>
              <a:t>Present tool and analysis results to the Wakulla Springs Alliance and Seven Hills Regional User Group (SHRUG) workshop in November/December.</a:t>
            </a:r>
          </a:p>
          <a:p>
            <a:endParaRPr lang="en-US" dirty="0"/>
          </a:p>
        </p:txBody>
      </p:sp>
    </p:spTree>
    <p:extLst>
      <p:ext uri="{BB962C8B-B14F-4D97-AF65-F5344CB8AC3E}">
        <p14:creationId xmlns:p14="http://schemas.microsoft.com/office/powerpoint/2010/main" val="2383447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accent2">
                    <a:lumMod val="75000"/>
                  </a:schemeClr>
                </a:solidFill>
              </a:rPr>
              <a:t>Project Deliverables &amp; Future</a:t>
            </a:r>
          </a:p>
        </p:txBody>
      </p:sp>
      <p:sp>
        <p:nvSpPr>
          <p:cNvPr id="3" name="Content Placeholder 2"/>
          <p:cNvSpPr>
            <a:spLocks noGrp="1"/>
          </p:cNvSpPr>
          <p:nvPr>
            <p:ph idx="1"/>
          </p:nvPr>
        </p:nvSpPr>
        <p:spPr/>
        <p:txBody>
          <a:bodyPr/>
          <a:lstStyle/>
          <a:p>
            <a:r>
              <a:rPr lang="en-US" dirty="0" smtClean="0"/>
              <a:t>Project deliverables will be open source including tool and analysis results</a:t>
            </a:r>
          </a:p>
          <a:p>
            <a:r>
              <a:rPr lang="en-US" dirty="0" smtClean="0"/>
              <a:t>Input data for the tool can be updated and/or improved and criteria rankings adjusted so the tool can be continually used</a:t>
            </a:r>
          </a:p>
          <a:p>
            <a:r>
              <a:rPr lang="en-US" dirty="0" smtClean="0"/>
              <a:t>Stretch goal: Set up Wakulla Springs Alliance with an ArcGIS license through ESRI’s Non-profit program</a:t>
            </a:r>
          </a:p>
          <a:p>
            <a:pPr lvl="1"/>
            <a:r>
              <a:rPr lang="en-US" dirty="0" smtClean="0"/>
              <a:t>Utilize ArcGIS Online to create online maps &amp; share data and maps</a:t>
            </a:r>
          </a:p>
          <a:p>
            <a:pPr lvl="1"/>
            <a:r>
              <a:rPr lang="en-US" dirty="0" smtClean="0"/>
              <a:t>Encourage continuing volunteer GIS efforts </a:t>
            </a:r>
            <a:endParaRPr lang="en-US" dirty="0"/>
          </a:p>
        </p:txBody>
      </p:sp>
    </p:spTree>
    <p:extLst>
      <p:ext uri="{BB962C8B-B14F-4D97-AF65-F5344CB8AC3E}">
        <p14:creationId xmlns:p14="http://schemas.microsoft.com/office/powerpoint/2010/main" val="114736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accent2">
                    <a:lumMod val="75000"/>
                  </a:schemeClr>
                </a:solidFill>
              </a:rPr>
              <a:t>References</a:t>
            </a:r>
          </a:p>
        </p:txBody>
      </p:sp>
      <p:sp>
        <p:nvSpPr>
          <p:cNvPr id="3" name="Content Placeholder 2"/>
          <p:cNvSpPr>
            <a:spLocks noGrp="1"/>
          </p:cNvSpPr>
          <p:nvPr>
            <p:ph idx="1"/>
          </p:nvPr>
        </p:nvSpPr>
        <p:spPr>
          <a:xfrm>
            <a:off x="677334" y="1400961"/>
            <a:ext cx="8596668" cy="5377344"/>
          </a:xfrm>
        </p:spPr>
        <p:txBody>
          <a:bodyPr>
            <a:normAutofit fontScale="77500" lnSpcReduction="20000"/>
          </a:bodyPr>
          <a:lstStyle/>
          <a:p>
            <a:r>
              <a:rPr lang="en-US" dirty="0"/>
              <a:t>Baker, A. E., Wood, A. R. &amp; Cichon, J. R. (2007). </a:t>
            </a:r>
            <a:r>
              <a:rPr lang="en-US" i="1" dirty="0"/>
              <a:t>The Leon County Aquifer Vulnerability Assessment</a:t>
            </a:r>
            <a:r>
              <a:rPr lang="en-US" dirty="0"/>
              <a:t>. Retrieved from </a:t>
            </a:r>
            <a:r>
              <a:rPr lang="en-US" u="sng" dirty="0">
                <a:hlinkClick r:id="rId2"/>
              </a:rPr>
              <a:t>http://www.adgeo.net/content/lava/LAVA_Report_v1.1.pdf</a:t>
            </a:r>
            <a:endParaRPr lang="en-US" dirty="0"/>
          </a:p>
          <a:p>
            <a:r>
              <a:rPr lang="en-US" dirty="0"/>
              <a:t>Baker, A. E., Wood, A. R. &amp; Cichon, J. R. (2009a). </a:t>
            </a:r>
            <a:r>
              <a:rPr lang="en-US" i="1" dirty="0"/>
              <a:t>Florida Aquifer Vulnerability Assessment (FAVAII)</a:t>
            </a:r>
            <a:r>
              <a:rPr lang="en-US" dirty="0"/>
              <a:t>. Retrieved from </a:t>
            </a:r>
            <a:r>
              <a:rPr lang="en-US" u="sng" dirty="0">
                <a:hlinkClick r:id="rId3"/>
              </a:rPr>
              <a:t>http://www.adgeo.net/content/fava2/FAVAII_report.pdf</a:t>
            </a:r>
            <a:r>
              <a:rPr lang="en-US" dirty="0"/>
              <a:t> </a:t>
            </a:r>
          </a:p>
          <a:p>
            <a:r>
              <a:rPr lang="en-US" dirty="0"/>
              <a:t>Baker, A. E., Wood, A. R. &amp; Cichon, J. R. (2009b). </a:t>
            </a:r>
            <a:r>
              <a:rPr lang="en-US" i="1" dirty="0"/>
              <a:t>The Wakulla County Aquifer Vulnerability Assessment</a:t>
            </a:r>
            <a:r>
              <a:rPr lang="en-US" dirty="0"/>
              <a:t>. Retrieved from </a:t>
            </a:r>
            <a:r>
              <a:rPr lang="en-US" u="sng" dirty="0">
                <a:hlinkClick r:id="rId4"/>
              </a:rPr>
              <a:t>http://</a:t>
            </a:r>
            <a:r>
              <a:rPr lang="en-US" u="sng" dirty="0" smtClean="0">
                <a:hlinkClick r:id="rId4"/>
              </a:rPr>
              <a:t>www.adgeo.net/content/fava2/WCAVA_Report.pdf</a:t>
            </a:r>
            <a:endParaRPr lang="en-US" u="sng" dirty="0" smtClean="0"/>
          </a:p>
          <a:p>
            <a:r>
              <a:rPr lang="en-US" dirty="0"/>
              <a:t>Davis, J. H., Katz, B. G. &amp; Griffin, D. W. (2010). Nitrate-N Movement in Groundwater from the Land Application of Treated Municipal Wastewater and Other Sources in the Wakulla Springs Springshed, Leon and Wakulla Counties, Florida, 1966-2018. </a:t>
            </a:r>
            <a:r>
              <a:rPr lang="en-US" i="1" dirty="0"/>
              <a:t>U.S. Geological Survey Report 2010-5099,</a:t>
            </a:r>
            <a:r>
              <a:rPr lang="en-US" dirty="0"/>
              <a:t> 104 p. </a:t>
            </a:r>
          </a:p>
          <a:p>
            <a:r>
              <a:rPr lang="en-US" dirty="0"/>
              <a:t>Division of Environmental Assessment and Restoration (2015). </a:t>
            </a:r>
            <a:r>
              <a:rPr lang="en-US" i="1" dirty="0"/>
              <a:t>Final Basin Management Action Plan for the Implementation of the Total Maximum Daily Load for Nutrient (Biology) by the Florida Department of Environmental Protection in the Upper Wakulla River and Wakulla Springs Basin</a:t>
            </a:r>
            <a:r>
              <a:rPr lang="en-US" dirty="0"/>
              <a:t>. Retrieved from </a:t>
            </a:r>
            <a:r>
              <a:rPr lang="en-US" u="sng" dirty="0">
                <a:hlinkClick r:id="rId5"/>
              </a:rPr>
              <a:t>http://</a:t>
            </a:r>
            <a:r>
              <a:rPr lang="en-US" u="sng" dirty="0" smtClean="0">
                <a:hlinkClick r:id="rId5"/>
              </a:rPr>
              <a:t>www.dep.state.fl.us/water/watersheds/docs/bmap/Wakulla-BMAP.pdf</a:t>
            </a:r>
            <a:endParaRPr lang="en-US" u="sng" dirty="0" smtClean="0"/>
          </a:p>
          <a:p>
            <a:r>
              <a:rPr lang="en-US" dirty="0"/>
              <a:t>Elder, J. F., </a:t>
            </a:r>
            <a:r>
              <a:rPr lang="en-US" dirty="0" err="1"/>
              <a:t>Hunn</a:t>
            </a:r>
            <a:r>
              <a:rPr lang="en-US" dirty="0"/>
              <a:t>, J. D. &amp; Calhoun, C. W. (1985). </a:t>
            </a:r>
            <a:r>
              <a:rPr lang="en-US" i="1" dirty="0"/>
              <a:t>Wastewater Application by Spray Irrigation on a Field Southeast of Tallahassee, Florida: Effects on Ground-Water Quality and Quantity, 1980-82</a:t>
            </a:r>
            <a:r>
              <a:rPr lang="en-US" dirty="0"/>
              <a:t>. Retrieved from </a:t>
            </a:r>
            <a:r>
              <a:rPr lang="en-US" u="sng" dirty="0">
                <a:hlinkClick r:id="rId6"/>
              </a:rPr>
              <a:t>http://pubs.usgs.gov/wri/1985/4006/report.pdf</a:t>
            </a:r>
            <a:endParaRPr lang="en-US" u="sng" dirty="0" smtClean="0"/>
          </a:p>
          <a:p>
            <a:r>
              <a:rPr lang="en-US" dirty="0"/>
              <a:t>Lombardo Associates, Inc. (2011). </a:t>
            </a:r>
            <a:r>
              <a:rPr lang="en-US" i="1" dirty="0"/>
              <a:t>Onsite Sewage Treatment and Disposal Management Options – Final Report for Wakulla Springs, Leon County, Wakulla County &amp; City of Tallahassee, FL</a:t>
            </a:r>
            <a:r>
              <a:rPr lang="en-US" dirty="0"/>
              <a:t>. Retrieved from </a:t>
            </a:r>
            <a:r>
              <a:rPr lang="en-US" u="sng" dirty="0">
                <a:hlinkClick r:id="rId7"/>
              </a:rPr>
              <a:t>https://</a:t>
            </a:r>
            <a:r>
              <a:rPr lang="en-US" u="sng" dirty="0" smtClean="0">
                <a:hlinkClick r:id="rId7"/>
              </a:rPr>
              <a:t>www.talgov.com/Uploads/Public/Documents/planning/pdf/compln/onsite_sewage_mgt_rpt.pdf</a:t>
            </a:r>
            <a:endParaRPr lang="en-US" u="sng" dirty="0" smtClean="0"/>
          </a:p>
          <a:p>
            <a:r>
              <a:rPr lang="en-US" dirty="0"/>
              <a:t>Pruitt, J. B., Elder, J. F. &amp; Johnson, I. K. (1988). </a:t>
            </a:r>
            <a:r>
              <a:rPr lang="en-US" i="1" dirty="0"/>
              <a:t>Effects of Treated </a:t>
            </a:r>
            <a:r>
              <a:rPr lang="en-US" i="1" dirty="0" err="1"/>
              <a:t>Municpal</a:t>
            </a:r>
            <a:r>
              <a:rPr lang="en-US" i="1" dirty="0"/>
              <a:t> Effluent Irrigation on Ground Water beneath </a:t>
            </a:r>
            <a:r>
              <a:rPr lang="en-US" i="1" dirty="0" err="1"/>
              <a:t>Sprayfields</a:t>
            </a:r>
            <a:r>
              <a:rPr lang="en-US" i="1" dirty="0"/>
              <a:t>, Tallahassee, Florida</a:t>
            </a:r>
            <a:r>
              <a:rPr lang="en-US" dirty="0"/>
              <a:t>. Retrieved from </a:t>
            </a:r>
            <a:r>
              <a:rPr lang="en-US" u="sng" dirty="0">
                <a:hlinkClick r:id="rId8"/>
              </a:rPr>
              <a:t>http://</a:t>
            </a:r>
            <a:r>
              <a:rPr lang="en-US" u="sng" dirty="0" smtClean="0">
                <a:hlinkClick r:id="rId8"/>
              </a:rPr>
              <a:t>pubs.usgs.gov/wri/1988/4092/report.pdf</a:t>
            </a:r>
            <a:endParaRPr lang="en-US" dirty="0"/>
          </a:p>
        </p:txBody>
      </p:sp>
    </p:spTree>
    <p:extLst>
      <p:ext uri="{BB962C8B-B14F-4D97-AF65-F5344CB8AC3E}">
        <p14:creationId xmlns:p14="http://schemas.microsoft.com/office/powerpoint/2010/main" val="14361078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94000"/>
                    </a14:imgEffect>
                  </a14:imgLayer>
                </a14:imgProps>
              </a:ext>
              <a:ext uri="{28A0092B-C50C-407E-A947-70E740481C1C}">
                <a14:useLocalDpi xmlns:a14="http://schemas.microsoft.com/office/drawing/2010/main" val="0"/>
              </a:ext>
            </a:extLst>
          </a:blip>
          <a:stretch>
            <a:fillRect/>
          </a:stretch>
        </p:blipFill>
        <p:spPr>
          <a:xfrm>
            <a:off x="240484" y="0"/>
            <a:ext cx="9144000" cy="6858000"/>
          </a:xfrm>
          <a:prstGeom prst="ellipse">
            <a:avLst/>
          </a:prstGeom>
          <a:ln>
            <a:noFill/>
          </a:ln>
          <a:effectLst>
            <a:softEdge rad="112500"/>
          </a:effectLst>
        </p:spPr>
      </p:pic>
      <p:sp>
        <p:nvSpPr>
          <p:cNvPr id="2" name="Title 1"/>
          <p:cNvSpPr>
            <a:spLocks noGrp="1"/>
          </p:cNvSpPr>
          <p:nvPr>
            <p:ph type="title"/>
          </p:nvPr>
        </p:nvSpPr>
        <p:spPr>
          <a:xfrm>
            <a:off x="677335" y="976415"/>
            <a:ext cx="8596668" cy="2595460"/>
          </a:xfrm>
        </p:spPr>
        <p:txBody>
          <a:bodyPr>
            <a:normAutofit fontScale="90000"/>
          </a:bodyPr>
          <a:lstStyle/>
          <a:p>
            <a:pPr algn="ctr">
              <a:lnSpc>
                <a:spcPct val="150000"/>
              </a:lnSpc>
            </a:pPr>
            <a:r>
              <a:rPr lang="en-US" sz="6600" dirty="0">
                <a:solidFill>
                  <a:schemeClr val="bg1"/>
                </a:solidFill>
              </a:rPr>
              <a:t>Questions…</a:t>
            </a:r>
            <a:br>
              <a:rPr lang="en-US" sz="6600" dirty="0">
                <a:solidFill>
                  <a:schemeClr val="bg1"/>
                </a:solidFill>
              </a:rPr>
            </a:br>
            <a:r>
              <a:rPr lang="en-US" sz="6600" dirty="0">
                <a:solidFill>
                  <a:schemeClr val="bg1"/>
                </a:solidFill>
              </a:rPr>
              <a:t>Thank you!</a:t>
            </a:r>
          </a:p>
        </p:txBody>
      </p:sp>
      <p:sp>
        <p:nvSpPr>
          <p:cNvPr id="3" name="Text Placeholder 2"/>
          <p:cNvSpPr>
            <a:spLocks noGrp="1"/>
          </p:cNvSpPr>
          <p:nvPr>
            <p:ph type="body" idx="1"/>
          </p:nvPr>
        </p:nvSpPr>
        <p:spPr>
          <a:xfrm>
            <a:off x="-95250" y="5973326"/>
            <a:ext cx="2797003" cy="884674"/>
          </a:xfrm>
        </p:spPr>
        <p:txBody>
          <a:bodyPr>
            <a:normAutofit/>
          </a:bodyPr>
          <a:lstStyle/>
          <a:p>
            <a:pPr algn="ctr"/>
            <a:r>
              <a:rPr lang="en-US" sz="1700" dirty="0">
                <a:solidFill>
                  <a:schemeClr val="tx1"/>
                </a:solidFill>
              </a:rPr>
              <a:t>Jamie Hughes</a:t>
            </a:r>
          </a:p>
          <a:p>
            <a:pPr algn="ctr"/>
            <a:r>
              <a:rPr lang="en-US" sz="1700" dirty="0">
                <a:solidFill>
                  <a:schemeClr val="tx1"/>
                </a:solidFill>
              </a:rPr>
              <a:t>jnh165@psu.edu</a:t>
            </a:r>
          </a:p>
        </p:txBody>
      </p:sp>
    </p:spTree>
    <p:extLst>
      <p:ext uri="{BB962C8B-B14F-4D97-AF65-F5344CB8AC3E}">
        <p14:creationId xmlns:p14="http://schemas.microsoft.com/office/powerpoint/2010/main" val="3045872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2">
                    <a:lumMod val="75000"/>
                  </a:schemeClr>
                </a:solidFill>
              </a:rPr>
              <a:t>About Wakulla Springs</a:t>
            </a:r>
            <a:endParaRPr lang="en-US" dirty="0">
              <a:solidFill>
                <a:schemeClr val="accent2">
                  <a:lumMod val="75000"/>
                </a:schemeClr>
              </a:solidFill>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96955" y="1349479"/>
            <a:ext cx="3741489" cy="5238085"/>
          </a:xfrm>
        </p:spPr>
      </p:pic>
      <p:sp>
        <p:nvSpPr>
          <p:cNvPr id="4" name="Content Placeholder 3"/>
          <p:cNvSpPr>
            <a:spLocks noGrp="1"/>
          </p:cNvSpPr>
          <p:nvPr>
            <p:ph sz="half" idx="2"/>
          </p:nvPr>
        </p:nvSpPr>
        <p:spPr>
          <a:xfrm>
            <a:off x="4974671" y="1451294"/>
            <a:ext cx="4418951" cy="5201175"/>
          </a:xfrm>
        </p:spPr>
        <p:txBody>
          <a:bodyPr>
            <a:normAutofit/>
          </a:bodyPr>
          <a:lstStyle/>
          <a:p>
            <a:r>
              <a:rPr lang="en-US" dirty="0" smtClean="0"/>
              <a:t>Edward Ball Wakulla Springs State Park in Wakulla County, Florida</a:t>
            </a:r>
          </a:p>
          <a:p>
            <a:r>
              <a:rPr lang="en-US" dirty="0" smtClean="0"/>
              <a:t>Popular recreation spot</a:t>
            </a:r>
          </a:p>
          <a:p>
            <a:pPr lvl="1"/>
            <a:r>
              <a:rPr lang="en-US" dirty="0" smtClean="0"/>
              <a:t>Swimming</a:t>
            </a:r>
          </a:p>
          <a:p>
            <a:pPr lvl="1"/>
            <a:r>
              <a:rPr lang="en-US" dirty="0" smtClean="0"/>
              <a:t>Boat tours</a:t>
            </a:r>
          </a:p>
          <a:p>
            <a:pPr lvl="1"/>
            <a:r>
              <a:rPr lang="en-US" dirty="0" smtClean="0"/>
              <a:t>Picnics</a:t>
            </a:r>
          </a:p>
          <a:p>
            <a:pPr lvl="1"/>
            <a:r>
              <a:rPr lang="en-US" dirty="0" smtClean="0"/>
              <a:t>Hiking trails</a:t>
            </a:r>
          </a:p>
          <a:p>
            <a:r>
              <a:rPr lang="en-US" dirty="0" smtClean="0"/>
              <a:t>Once was a popular filming location due to crystal clear water</a:t>
            </a:r>
          </a:p>
          <a:p>
            <a:r>
              <a:rPr lang="en-US" dirty="0" smtClean="0"/>
              <a:t>Water became increasingly darker and regularly scheduled glass bottom boat tours were ended in the early 1990s</a:t>
            </a:r>
          </a:p>
          <a:p>
            <a:r>
              <a:rPr lang="en-US" dirty="0" smtClean="0"/>
              <a:t>Nitrogen pollution is a major contributor to water quality issues</a:t>
            </a:r>
          </a:p>
        </p:txBody>
      </p:sp>
      <p:sp>
        <p:nvSpPr>
          <p:cNvPr id="6" name="TextBox 5"/>
          <p:cNvSpPr txBox="1"/>
          <p:nvPr/>
        </p:nvSpPr>
        <p:spPr>
          <a:xfrm>
            <a:off x="796955" y="6425967"/>
            <a:ext cx="3741489" cy="323165"/>
          </a:xfrm>
          <a:prstGeom prst="rect">
            <a:avLst/>
          </a:prstGeom>
          <a:noFill/>
        </p:spPr>
        <p:txBody>
          <a:bodyPr wrap="square" rtlCol="0">
            <a:spAutoFit/>
          </a:bodyPr>
          <a:lstStyle/>
          <a:p>
            <a:r>
              <a:rPr lang="en-US" sz="500" dirty="0"/>
              <a:t>Service Layer Credits: Sources: </a:t>
            </a:r>
            <a:r>
              <a:rPr lang="en-US" sz="500" dirty="0" err="1"/>
              <a:t>Esri</a:t>
            </a:r>
            <a:r>
              <a:rPr lang="en-US" sz="500" dirty="0"/>
              <a:t>, HERE, </a:t>
            </a:r>
            <a:r>
              <a:rPr lang="en-US" sz="500" dirty="0" err="1"/>
              <a:t>DeLorme</a:t>
            </a:r>
            <a:r>
              <a:rPr lang="en-US" sz="500" dirty="0"/>
              <a:t>, TomTom, </a:t>
            </a:r>
            <a:r>
              <a:rPr lang="en-US" sz="500" dirty="0" err="1"/>
              <a:t>Intermap</a:t>
            </a:r>
            <a:r>
              <a:rPr lang="en-US" sz="500" dirty="0"/>
              <a:t>, increment P Corp., GEBCO, USGS, FAO, NPS, NRCAN, </a:t>
            </a:r>
            <a:r>
              <a:rPr lang="en-US" sz="500" dirty="0" err="1"/>
              <a:t>GeoBase</a:t>
            </a:r>
            <a:r>
              <a:rPr lang="en-US" sz="500" dirty="0"/>
              <a:t>, IGN, </a:t>
            </a:r>
            <a:r>
              <a:rPr lang="en-US" sz="500" dirty="0" err="1"/>
              <a:t>Kadaster</a:t>
            </a:r>
            <a:r>
              <a:rPr lang="en-US" sz="500" dirty="0"/>
              <a:t> NL, Ordnance Survey, </a:t>
            </a:r>
            <a:r>
              <a:rPr lang="en-US" sz="500" dirty="0" err="1"/>
              <a:t>Esri</a:t>
            </a:r>
            <a:r>
              <a:rPr lang="en-US" sz="500" dirty="0"/>
              <a:t> Japan, METI, </a:t>
            </a:r>
            <a:r>
              <a:rPr lang="en-US" sz="500" dirty="0" err="1"/>
              <a:t>Esri</a:t>
            </a:r>
            <a:r>
              <a:rPr lang="en-US" sz="500" dirty="0"/>
              <a:t> China (Hong Kong), </a:t>
            </a:r>
            <a:r>
              <a:rPr lang="en-US" sz="500" dirty="0" err="1"/>
              <a:t>swisstopo</a:t>
            </a:r>
            <a:r>
              <a:rPr lang="en-US" sz="500" dirty="0"/>
              <a:t>, </a:t>
            </a:r>
            <a:r>
              <a:rPr lang="en-US" sz="500" dirty="0" err="1"/>
              <a:t>MapmyIndia</a:t>
            </a:r>
            <a:r>
              <a:rPr lang="en-US" sz="500" dirty="0"/>
              <a:t>, © </a:t>
            </a:r>
            <a:r>
              <a:rPr lang="en-US" sz="500" dirty="0" err="1"/>
              <a:t>OpenStreetMap</a:t>
            </a:r>
            <a:r>
              <a:rPr lang="en-US" sz="500" dirty="0"/>
              <a:t> contributors, and the GIS User Community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863" y="1923415"/>
            <a:ext cx="2745188" cy="1503179"/>
          </a:xfrm>
          <a:prstGeom prst="rect">
            <a:avLst/>
          </a:prstGeom>
        </p:spPr>
      </p:pic>
    </p:spTree>
    <p:extLst>
      <p:ext uri="{BB962C8B-B14F-4D97-AF65-F5344CB8AC3E}">
        <p14:creationId xmlns:p14="http://schemas.microsoft.com/office/powerpoint/2010/main" val="2439679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2">
                    <a:lumMod val="75000"/>
                  </a:schemeClr>
                </a:solidFill>
              </a:rPr>
              <a:t>Physiography of the Springshed</a:t>
            </a:r>
            <a:endParaRPr lang="en-US" dirty="0">
              <a:solidFill>
                <a:schemeClr val="accent2">
                  <a:lumMod val="75000"/>
                </a:schemeClr>
              </a:solidFill>
            </a:endParaRPr>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55" y="1429401"/>
            <a:ext cx="3741489" cy="5078240"/>
          </a:xfrm>
          <a:prstGeom prst="rect">
            <a:avLst/>
          </a:prstGeom>
        </p:spPr>
      </p:pic>
      <p:sp>
        <p:nvSpPr>
          <p:cNvPr id="9" name="Content Placeholder 3"/>
          <p:cNvSpPr>
            <a:spLocks noGrp="1"/>
          </p:cNvSpPr>
          <p:nvPr>
            <p:ph sz="half" idx="2"/>
          </p:nvPr>
        </p:nvSpPr>
        <p:spPr>
          <a:xfrm>
            <a:off x="4974671" y="1451295"/>
            <a:ext cx="4418951" cy="4974672"/>
          </a:xfrm>
        </p:spPr>
        <p:txBody>
          <a:bodyPr>
            <a:normAutofit lnSpcReduction="10000"/>
          </a:bodyPr>
          <a:lstStyle/>
          <a:p>
            <a:r>
              <a:rPr lang="en-US" dirty="0" smtClean="0"/>
              <a:t>Cody Scarp is the ancient shoreline</a:t>
            </a:r>
          </a:p>
          <a:p>
            <a:r>
              <a:rPr lang="en-US" dirty="0" smtClean="0"/>
              <a:t>North of the scarp has sufficient clay soil layer to filter nitrates from surface water before reaching ground water table</a:t>
            </a:r>
          </a:p>
          <a:p>
            <a:r>
              <a:rPr lang="en-US" dirty="0" smtClean="0"/>
              <a:t>South of the scarp is the Woodville Karst Plain, there is little to no clay and the ground water table is exposed in many places</a:t>
            </a:r>
          </a:p>
          <a:p>
            <a:r>
              <a:rPr lang="en-US" dirty="0" smtClean="0"/>
              <a:t>Karst topography: Limestone that has been dissolved over time resulting in underground caves and sinkholes</a:t>
            </a:r>
          </a:p>
          <a:p>
            <a:r>
              <a:rPr lang="en-US" dirty="0" smtClean="0"/>
              <a:t>Water travels from surface to spring in weeks</a:t>
            </a:r>
          </a:p>
          <a:p>
            <a:r>
              <a:rPr lang="en-US" dirty="0" smtClean="0"/>
              <a:t>Springshed boundary to the south of Wakulla Springs shifts drastically depending on rainfall</a:t>
            </a:r>
          </a:p>
        </p:txBody>
      </p:sp>
      <p:sp>
        <p:nvSpPr>
          <p:cNvPr id="10" name="TextBox 9"/>
          <p:cNvSpPr txBox="1"/>
          <p:nvPr/>
        </p:nvSpPr>
        <p:spPr>
          <a:xfrm>
            <a:off x="755010" y="6490863"/>
            <a:ext cx="3741489" cy="169277"/>
          </a:xfrm>
          <a:prstGeom prst="rect">
            <a:avLst/>
          </a:prstGeom>
          <a:noFill/>
        </p:spPr>
        <p:txBody>
          <a:bodyPr wrap="square" rtlCol="0">
            <a:spAutoFit/>
          </a:bodyPr>
          <a:lstStyle/>
          <a:p>
            <a:r>
              <a:rPr lang="en-US" sz="500" dirty="0" smtClean="0"/>
              <a:t>Source: Wakulla Springs Alliance</a:t>
            </a:r>
            <a:endParaRPr lang="en-US" sz="500" dirty="0"/>
          </a:p>
        </p:txBody>
      </p:sp>
    </p:spTree>
    <p:extLst>
      <p:ext uri="{BB962C8B-B14F-4D97-AF65-F5344CB8AC3E}">
        <p14:creationId xmlns:p14="http://schemas.microsoft.com/office/powerpoint/2010/main" val="3641555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2">
                    <a:lumMod val="75000"/>
                  </a:schemeClr>
                </a:solidFill>
              </a:rPr>
              <a:t>Nitrate Pollution Contributors</a:t>
            </a:r>
            <a:endParaRPr lang="en-US" dirty="0">
              <a:solidFill>
                <a:schemeClr val="accent2">
                  <a:lumMod val="75000"/>
                </a:schemeClr>
              </a:solidFill>
            </a:endParaRPr>
          </a:p>
        </p:txBody>
      </p:sp>
      <p:sp>
        <p:nvSpPr>
          <p:cNvPr id="3" name="Content Placeholder 2"/>
          <p:cNvSpPr>
            <a:spLocks noGrp="1"/>
          </p:cNvSpPr>
          <p:nvPr>
            <p:ph idx="1"/>
          </p:nvPr>
        </p:nvSpPr>
        <p:spPr>
          <a:xfrm>
            <a:off x="677334" y="1468074"/>
            <a:ext cx="8596668" cy="721454"/>
          </a:xfrm>
        </p:spPr>
        <p:txBody>
          <a:bodyPr/>
          <a:lstStyle/>
          <a:p>
            <a:r>
              <a:rPr lang="en-US" dirty="0" smtClean="0"/>
              <a:t>After years of argument over nitrate pollution sources, the USGS modeled nitrate loads to identify sources and level of contribution</a:t>
            </a:r>
          </a:p>
          <a:p>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248" y="2364796"/>
            <a:ext cx="3492191" cy="190889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48" y="4472199"/>
            <a:ext cx="3492191" cy="160245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877" y="2364796"/>
            <a:ext cx="3492191" cy="175567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0876" y="4472199"/>
            <a:ext cx="3492191" cy="190889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8506" y="2364796"/>
            <a:ext cx="3492191" cy="1755672"/>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8504" y="4472199"/>
            <a:ext cx="3492191" cy="1908894"/>
          </a:xfrm>
          <a:prstGeom prst="rect">
            <a:avLst/>
          </a:prstGeom>
        </p:spPr>
      </p:pic>
    </p:spTree>
    <p:extLst>
      <p:ext uri="{BB962C8B-B14F-4D97-AF65-F5344CB8AC3E}">
        <p14:creationId xmlns:p14="http://schemas.microsoft.com/office/powerpoint/2010/main" val="38299502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2">
                    <a:lumMod val="75000"/>
                  </a:schemeClr>
                </a:solidFill>
              </a:rPr>
              <a:t>Current Environmental Efforts</a:t>
            </a:r>
            <a:endParaRPr lang="en-US" dirty="0">
              <a:solidFill>
                <a:schemeClr val="accent2">
                  <a:lumMod val="75000"/>
                </a:schemeClr>
              </a:solidFill>
            </a:endParaRPr>
          </a:p>
        </p:txBody>
      </p:sp>
      <p:sp>
        <p:nvSpPr>
          <p:cNvPr id="3" name="Content Placeholder 2"/>
          <p:cNvSpPr>
            <a:spLocks noGrp="1"/>
          </p:cNvSpPr>
          <p:nvPr>
            <p:ph idx="1"/>
          </p:nvPr>
        </p:nvSpPr>
        <p:spPr/>
        <p:txBody>
          <a:bodyPr/>
          <a:lstStyle/>
          <a:p>
            <a:r>
              <a:rPr lang="en-US" dirty="0" smtClean="0"/>
              <a:t>Federal, state and local governments along with special interest groups are coming together to find solutions to nitrogen pollution from septic systems within the Woodville Karst Plain</a:t>
            </a:r>
          </a:p>
          <a:p>
            <a:r>
              <a:rPr lang="en-US" dirty="0" smtClean="0"/>
              <a:t>Basin Management Action Plan (BMAP) – Florida Environmental Protection Agency’s dedicated program</a:t>
            </a:r>
          </a:p>
          <a:p>
            <a:r>
              <a:rPr lang="en-US" dirty="0" smtClean="0"/>
              <a:t>Northwest Florida Water Management District (NWFWMD) has shared stewardship over a state appointed annual budget to fund projects that improve Florida’s springs</a:t>
            </a:r>
          </a:p>
          <a:p>
            <a:r>
              <a:rPr lang="en-US" dirty="0" smtClean="0"/>
              <a:t>Wakulla Springs Alliance advocates on behalf of Wakulla Springs’ environmental issues including septic tank conversion projects</a:t>
            </a:r>
            <a:endParaRPr lang="en-US" dirty="0"/>
          </a:p>
        </p:txBody>
      </p:sp>
    </p:spTree>
    <p:extLst>
      <p:ext uri="{BB962C8B-B14F-4D97-AF65-F5344CB8AC3E}">
        <p14:creationId xmlns:p14="http://schemas.microsoft.com/office/powerpoint/2010/main" val="2528784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2">
                    <a:lumMod val="75000"/>
                  </a:schemeClr>
                </a:solidFill>
              </a:rPr>
              <a:t>My Capstone Project</a:t>
            </a:r>
            <a:endParaRPr lang="en-US" dirty="0">
              <a:solidFill>
                <a:schemeClr val="accent2">
                  <a:lumMod val="75000"/>
                </a:schemeClr>
              </a:solidFill>
            </a:endParaRPr>
          </a:p>
        </p:txBody>
      </p:sp>
      <p:sp>
        <p:nvSpPr>
          <p:cNvPr id="3" name="Content Placeholder 2"/>
          <p:cNvSpPr>
            <a:spLocks noGrp="1"/>
          </p:cNvSpPr>
          <p:nvPr>
            <p:ph idx="1"/>
          </p:nvPr>
        </p:nvSpPr>
        <p:spPr/>
        <p:txBody>
          <a:bodyPr/>
          <a:lstStyle/>
          <a:p>
            <a:r>
              <a:rPr lang="en-US" dirty="0" smtClean="0"/>
              <a:t>Some analysis on groundwater pollution vulnerability and septic tank conversion types has been conducted in recent years but no multi-criteria analysis has been done to prioritize conversion projects</a:t>
            </a:r>
          </a:p>
          <a:p>
            <a:r>
              <a:rPr lang="en-US" dirty="0" smtClean="0"/>
              <a:t>I will create a GIS tool that will prioritize septic tank conversions within the Woodville Karst Plain</a:t>
            </a:r>
          </a:p>
          <a:p>
            <a:r>
              <a:rPr lang="en-US" dirty="0" smtClean="0"/>
              <a:t>This tool will provide focus to advocate funds being applied to projects that will provide the greatest benefit to groundwater quality improvement</a:t>
            </a:r>
          </a:p>
          <a:p>
            <a:r>
              <a:rPr lang="en-US" dirty="0" smtClean="0"/>
              <a:t>I am working with the Wakulla Spring Alliance whose members provide a wide range of knowledge to help me create the best tool possible</a:t>
            </a:r>
          </a:p>
          <a:p>
            <a:pPr marL="0" indent="0">
              <a:buNone/>
            </a:pPr>
            <a:endParaRPr lang="en-US" dirty="0"/>
          </a:p>
        </p:txBody>
      </p:sp>
    </p:spTree>
    <p:extLst>
      <p:ext uri="{BB962C8B-B14F-4D97-AF65-F5344CB8AC3E}">
        <p14:creationId xmlns:p14="http://schemas.microsoft.com/office/powerpoint/2010/main" val="8893303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chemeClr val="accent2">
                    <a:lumMod val="75000"/>
                  </a:schemeClr>
                </a:solidFill>
              </a:rPr>
              <a:t>Prioritization</a:t>
            </a:r>
            <a:r>
              <a:rPr lang="en-US" dirty="0" smtClean="0"/>
              <a:t> </a:t>
            </a:r>
            <a:r>
              <a:rPr lang="en-US" dirty="0">
                <a:solidFill>
                  <a:schemeClr val="accent2">
                    <a:lumMod val="75000"/>
                  </a:schemeClr>
                </a:solidFill>
              </a:rPr>
              <a:t>Criteria</a:t>
            </a:r>
          </a:p>
        </p:txBody>
      </p:sp>
      <p:sp>
        <p:nvSpPr>
          <p:cNvPr id="4" name="Content Placeholder 3"/>
          <p:cNvSpPr>
            <a:spLocks noGrp="1"/>
          </p:cNvSpPr>
          <p:nvPr>
            <p:ph idx="1"/>
          </p:nvPr>
        </p:nvSpPr>
        <p:spPr>
          <a:xfrm>
            <a:off x="677334" y="1577131"/>
            <a:ext cx="8596668" cy="4548122"/>
          </a:xfrm>
        </p:spPr>
        <p:txBody>
          <a:bodyPr>
            <a:normAutofit lnSpcReduction="10000"/>
          </a:bodyPr>
          <a:lstStyle/>
          <a:p>
            <a:pPr lvl="0">
              <a:buFont typeface="+mj-lt"/>
              <a:buAutoNum type="arabicPeriod"/>
            </a:pPr>
            <a:r>
              <a:rPr lang="en-US" dirty="0"/>
              <a:t>Groundwater pollution vulnerability</a:t>
            </a:r>
          </a:p>
          <a:p>
            <a:pPr lvl="0">
              <a:buFont typeface="+mj-lt"/>
              <a:buAutoNum type="arabicPeriod"/>
            </a:pPr>
            <a:r>
              <a:rPr lang="en-US" dirty="0"/>
              <a:t>Recommended/ideal conversion type (central sewer, cluster system, septic upgrades, etc.)</a:t>
            </a:r>
          </a:p>
          <a:p>
            <a:pPr marL="457200" lvl="1" indent="0">
              <a:buNone/>
            </a:pPr>
            <a:r>
              <a:rPr lang="en-US" dirty="0" smtClean="0">
                <a:solidFill>
                  <a:schemeClr val="accent1"/>
                </a:solidFill>
              </a:rPr>
              <a:t>a.</a:t>
            </a:r>
            <a:r>
              <a:rPr lang="en-US" dirty="0"/>
              <a:t> </a:t>
            </a:r>
            <a:r>
              <a:rPr lang="en-US" dirty="0" smtClean="0"/>
              <a:t> Locational </a:t>
            </a:r>
            <a:r>
              <a:rPr lang="en-US" dirty="0"/>
              <a:t>density</a:t>
            </a:r>
          </a:p>
          <a:p>
            <a:pPr marL="457200" lvl="1" indent="0">
              <a:buNone/>
            </a:pPr>
            <a:r>
              <a:rPr lang="en-US" dirty="0" smtClean="0">
                <a:solidFill>
                  <a:schemeClr val="accent1"/>
                </a:solidFill>
              </a:rPr>
              <a:t>b.</a:t>
            </a:r>
            <a:r>
              <a:rPr lang="en-US" dirty="0" smtClean="0"/>
              <a:t>  Age</a:t>
            </a:r>
            <a:endParaRPr lang="en-US" dirty="0"/>
          </a:p>
          <a:p>
            <a:pPr marL="457200" lvl="1" indent="0">
              <a:buNone/>
            </a:pPr>
            <a:r>
              <a:rPr lang="en-US" dirty="0" smtClean="0">
                <a:solidFill>
                  <a:schemeClr val="accent1"/>
                </a:solidFill>
              </a:rPr>
              <a:t>c.</a:t>
            </a:r>
            <a:r>
              <a:rPr lang="en-US" dirty="0" smtClean="0"/>
              <a:t>  Discharge </a:t>
            </a:r>
            <a:r>
              <a:rPr lang="en-US" dirty="0"/>
              <a:t>load </a:t>
            </a:r>
          </a:p>
          <a:p>
            <a:pPr marL="457200" lvl="1" indent="0">
              <a:buNone/>
            </a:pPr>
            <a:r>
              <a:rPr lang="en-US" dirty="0" smtClean="0">
                <a:solidFill>
                  <a:schemeClr val="accent1"/>
                </a:solidFill>
              </a:rPr>
              <a:t>d.</a:t>
            </a:r>
            <a:r>
              <a:rPr lang="en-US" dirty="0" smtClean="0"/>
              <a:t>  Zoning</a:t>
            </a:r>
            <a:endParaRPr lang="en-US" dirty="0"/>
          </a:p>
          <a:p>
            <a:pPr marL="457200" lvl="1" indent="0">
              <a:buNone/>
            </a:pPr>
            <a:r>
              <a:rPr lang="en-US" dirty="0" smtClean="0">
                <a:solidFill>
                  <a:schemeClr val="accent1"/>
                </a:solidFill>
              </a:rPr>
              <a:t>e.</a:t>
            </a:r>
            <a:r>
              <a:rPr lang="en-US" dirty="0" smtClean="0"/>
              <a:t>  Realistic </a:t>
            </a:r>
            <a:r>
              <a:rPr lang="en-US" dirty="0"/>
              <a:t>cost to install additional central system infrastructure</a:t>
            </a:r>
          </a:p>
          <a:p>
            <a:pPr marL="457200" lvl="1" indent="0">
              <a:buNone/>
            </a:pPr>
            <a:r>
              <a:rPr lang="en-US" dirty="0" smtClean="0">
                <a:solidFill>
                  <a:schemeClr val="accent1"/>
                </a:solidFill>
              </a:rPr>
              <a:t>f.</a:t>
            </a:r>
            <a:r>
              <a:rPr lang="en-US" dirty="0" smtClean="0"/>
              <a:t>  Eligible </a:t>
            </a:r>
            <a:r>
              <a:rPr lang="en-US" dirty="0"/>
              <a:t>for inclusion of utility service area</a:t>
            </a:r>
          </a:p>
          <a:p>
            <a:pPr lvl="0">
              <a:buFont typeface="+mj-lt"/>
              <a:buAutoNum type="arabicPeriod"/>
            </a:pPr>
            <a:r>
              <a:rPr lang="en-US" dirty="0"/>
              <a:t>Location within springshed (likelihood to drain to Wakulla Springs due to fluctuating springshed boundary)</a:t>
            </a:r>
          </a:p>
          <a:p>
            <a:pPr lvl="0">
              <a:buFont typeface="+mj-lt"/>
              <a:buAutoNum type="arabicPeriod"/>
            </a:pPr>
            <a:r>
              <a:rPr lang="en-US" dirty="0"/>
              <a:t>Location north or south of Cody Scarp</a:t>
            </a:r>
          </a:p>
          <a:p>
            <a:pPr lvl="0">
              <a:buFont typeface="+mj-lt"/>
              <a:buAutoNum type="arabicPeriod"/>
            </a:pPr>
            <a:r>
              <a:rPr lang="en-US" dirty="0"/>
              <a:t>Proximity to underground caves or karst features</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744436" y="2573790"/>
            <a:ext cx="2471958" cy="1853968"/>
          </a:xfrm>
          <a:prstGeom prst="ellipse">
            <a:avLst/>
          </a:prstGeom>
          <a:ln>
            <a:noFill/>
          </a:ln>
          <a:effectLst>
            <a:softEdge rad="112500"/>
          </a:effectLst>
        </p:spPr>
      </p:pic>
    </p:spTree>
    <p:extLst>
      <p:ext uri="{BB962C8B-B14F-4D97-AF65-F5344CB8AC3E}">
        <p14:creationId xmlns:p14="http://schemas.microsoft.com/office/powerpoint/2010/main" val="2648448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accent2">
                    <a:lumMod val="75000"/>
                  </a:schemeClr>
                </a:solidFill>
              </a:rPr>
              <a:t>Data Sources &amp; Acquisition</a:t>
            </a:r>
          </a:p>
        </p:txBody>
      </p:sp>
      <p:sp>
        <p:nvSpPr>
          <p:cNvPr id="3" name="Content Placeholder 2"/>
          <p:cNvSpPr>
            <a:spLocks noGrp="1"/>
          </p:cNvSpPr>
          <p:nvPr>
            <p:ph idx="1"/>
          </p:nvPr>
        </p:nvSpPr>
        <p:spPr>
          <a:xfrm>
            <a:off x="677334" y="1661021"/>
            <a:ext cx="8596668" cy="504271"/>
          </a:xfrm>
        </p:spPr>
        <p:txBody>
          <a:bodyPr/>
          <a:lstStyle/>
          <a:p>
            <a:r>
              <a:rPr lang="en-US" dirty="0" smtClean="0"/>
              <a:t>First project task is to collect data: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262" y="2350896"/>
            <a:ext cx="7582557" cy="2743438"/>
          </a:xfrm>
          <a:prstGeom prst="rect">
            <a:avLst/>
          </a:prstGeom>
        </p:spPr>
      </p:pic>
    </p:spTree>
    <p:extLst>
      <p:ext uri="{BB962C8B-B14F-4D97-AF65-F5344CB8AC3E}">
        <p14:creationId xmlns:p14="http://schemas.microsoft.com/office/powerpoint/2010/main" val="4185345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accent2">
                    <a:lumMod val="75000"/>
                  </a:schemeClr>
                </a:solidFill>
              </a:rPr>
              <a:t>Project Plan</a:t>
            </a:r>
          </a:p>
        </p:txBody>
      </p:sp>
      <p:sp>
        <p:nvSpPr>
          <p:cNvPr id="3" name="Content Placeholder 2"/>
          <p:cNvSpPr>
            <a:spLocks noGrp="1"/>
          </p:cNvSpPr>
          <p:nvPr>
            <p:ph idx="1"/>
          </p:nvPr>
        </p:nvSpPr>
        <p:spPr>
          <a:xfrm>
            <a:off x="677334" y="1812023"/>
            <a:ext cx="8596668" cy="4497788"/>
          </a:xfrm>
        </p:spPr>
        <p:txBody>
          <a:bodyPr>
            <a:normAutofit/>
          </a:bodyPr>
          <a:lstStyle/>
          <a:p>
            <a:pPr lvl="0">
              <a:buFont typeface="+mj-lt"/>
              <a:buAutoNum type="arabicPeriod"/>
            </a:pPr>
            <a:r>
              <a:rPr lang="en-US" dirty="0"/>
              <a:t>Define analysis parameters (spatial resolution, adding vs. multiplying cells, etc.)</a:t>
            </a:r>
          </a:p>
          <a:p>
            <a:pPr lvl="0">
              <a:buFont typeface="+mj-lt"/>
              <a:buAutoNum type="arabicPeriod"/>
            </a:pPr>
            <a:r>
              <a:rPr lang="en-US" dirty="0"/>
              <a:t>Create each criteria layer one at a </a:t>
            </a:r>
            <a:r>
              <a:rPr lang="en-US" dirty="0" smtClean="0"/>
              <a:t>time </a:t>
            </a:r>
            <a:endParaRPr lang="en-US" dirty="0"/>
          </a:p>
          <a:p>
            <a:pPr marL="800100" lvl="1" indent="-342900">
              <a:buFont typeface="+mj-lt"/>
              <a:buAutoNum type="arabicPeriod"/>
            </a:pPr>
            <a:r>
              <a:rPr lang="en-US" dirty="0"/>
              <a:t>Compile acquired data</a:t>
            </a:r>
          </a:p>
          <a:p>
            <a:pPr marL="800100" lvl="1" indent="-342900">
              <a:buFont typeface="+mj-lt"/>
              <a:buAutoNum type="arabicPeriod"/>
            </a:pPr>
            <a:r>
              <a:rPr lang="en-US" dirty="0"/>
              <a:t>Think about an approach for layer development and possible ratings/weightings</a:t>
            </a:r>
          </a:p>
          <a:p>
            <a:pPr marL="800100" lvl="1" indent="-342900">
              <a:buFont typeface="+mj-lt"/>
              <a:buAutoNum type="arabicPeriod"/>
            </a:pPr>
            <a:r>
              <a:rPr lang="en-US" dirty="0"/>
              <a:t>Consult with someone or a group of people knowledgeable in the specific criterion</a:t>
            </a:r>
          </a:p>
          <a:p>
            <a:pPr marL="800100" lvl="1" indent="-342900">
              <a:buFont typeface="+mj-lt"/>
              <a:buAutoNum type="arabicPeriod"/>
            </a:pPr>
            <a:r>
              <a:rPr lang="en-US" dirty="0"/>
              <a:t>Define methodology and ratings/weightings for the individual layer creation</a:t>
            </a:r>
          </a:p>
          <a:p>
            <a:pPr marL="800100" lvl="1" indent="-342900">
              <a:buFont typeface="+mj-lt"/>
              <a:buAutoNum type="arabicPeriod"/>
            </a:pPr>
            <a:r>
              <a:rPr lang="en-US" dirty="0"/>
              <a:t>Manually create input layer based on mutually decided approach using ArcGIS tools</a:t>
            </a:r>
          </a:p>
          <a:p>
            <a:pPr marL="800100" lvl="1" indent="-342900">
              <a:buFont typeface="+mj-lt"/>
              <a:buAutoNum type="arabicPeriod"/>
            </a:pPr>
            <a:r>
              <a:rPr lang="en-US" dirty="0"/>
              <a:t>Carefully document all processes applied and tool settings and inputs used</a:t>
            </a:r>
          </a:p>
          <a:p>
            <a:pPr lvl="0">
              <a:buFont typeface="+mj-lt"/>
              <a:buAutoNum type="arabicPeriod"/>
            </a:pPr>
            <a:r>
              <a:rPr lang="en-US" dirty="0"/>
              <a:t>When all layers are ready for analysis, manually run analysis to inspect the results of the methodology used. Input layers may be altered and the analysis re-run as many times as needed until the result satisfy the goal. </a:t>
            </a:r>
          </a:p>
          <a:p>
            <a:endParaRPr lang="en-US" dirty="0"/>
          </a:p>
        </p:txBody>
      </p:sp>
    </p:spTree>
    <p:extLst>
      <p:ext uri="{BB962C8B-B14F-4D97-AF65-F5344CB8AC3E}">
        <p14:creationId xmlns:p14="http://schemas.microsoft.com/office/powerpoint/2010/main" val="129887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3283</TotalTime>
  <Words>1185</Words>
  <Application>Microsoft Office PowerPoint</Application>
  <PresentationFormat>Widescreen</PresentationFormat>
  <Paragraphs>84</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Trebuchet MS</vt:lpstr>
      <vt:lpstr>Wingdings 3</vt:lpstr>
      <vt:lpstr>Facet</vt:lpstr>
      <vt:lpstr>Septic Tank Conversion Prioritization using GIS in the Wakulla Springs Springshed</vt:lpstr>
      <vt:lpstr>About Wakulla Springs</vt:lpstr>
      <vt:lpstr>Physiography of the Springshed</vt:lpstr>
      <vt:lpstr>Nitrate Pollution Contributors</vt:lpstr>
      <vt:lpstr>Current Environmental Efforts</vt:lpstr>
      <vt:lpstr>My Capstone Project</vt:lpstr>
      <vt:lpstr>Prioritization Criteria</vt:lpstr>
      <vt:lpstr>Data Sources &amp; Acquisition</vt:lpstr>
      <vt:lpstr>Project Plan</vt:lpstr>
      <vt:lpstr>Project Plan</vt:lpstr>
      <vt:lpstr>Project Deliverables &amp; Future</vt:lpstr>
      <vt:lpstr>References</vt:lpstr>
      <vt:lpstr>Questions… 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Septic Tank Conversion Prioritization using GIS in the Wakulla Springs Springshed</dc:title>
  <dc:creator>Hughes, Jamie N.</dc:creator>
  <cp:lastModifiedBy>Hughes, Jamie N.</cp:lastModifiedBy>
  <cp:revision>34</cp:revision>
  <cp:lastPrinted>2016-05-09T04:50:39Z</cp:lastPrinted>
  <dcterms:created xsi:type="dcterms:W3CDTF">2016-04-25T14:24:58Z</dcterms:created>
  <dcterms:modified xsi:type="dcterms:W3CDTF">2016-05-10T17:49:12Z</dcterms:modified>
</cp:coreProperties>
</file>