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81" r:id="rId9"/>
    <p:sldId id="263" r:id="rId10"/>
    <p:sldId id="280" r:id="rId11"/>
    <p:sldId id="274" r:id="rId12"/>
    <p:sldId id="275" r:id="rId13"/>
    <p:sldId id="264" r:id="rId14"/>
    <p:sldId id="269" r:id="rId15"/>
    <p:sldId id="270" r:id="rId16"/>
    <p:sldId id="285" r:id="rId17"/>
    <p:sldId id="271" r:id="rId18"/>
    <p:sldId id="286" r:id="rId19"/>
    <p:sldId id="272" r:id="rId20"/>
    <p:sldId id="273" r:id="rId21"/>
    <p:sldId id="277" r:id="rId22"/>
    <p:sldId id="287" r:id="rId23"/>
    <p:sldId id="278" r:id="rId24"/>
    <p:sldId id="292" r:id="rId25"/>
    <p:sldId id="283" r:id="rId26"/>
    <p:sldId id="289" r:id="rId27"/>
    <p:sldId id="284" r:id="rId28"/>
    <p:sldId id="291" r:id="rId29"/>
    <p:sldId id="268" r:id="rId30"/>
    <p:sldId id="267"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1AE251A7-EBE3-4F3B-ABF4-F33BA6A9B8F1}" type="datetimeFigureOut">
              <a:rPr lang="en-US" smtClean="0"/>
              <a:t>12/12/2016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8C2CB9C6-D1C0-4ED7-B2C4-EA01D6693310}" type="slidenum">
              <a:rPr lang="en-US" smtClean="0"/>
              <a:t>‹#›</a:t>
            </a:fld>
            <a:endParaRPr lang="en-US"/>
          </a:p>
        </p:txBody>
      </p:sp>
    </p:spTree>
    <p:extLst>
      <p:ext uri="{BB962C8B-B14F-4D97-AF65-F5344CB8AC3E}">
        <p14:creationId xmlns:p14="http://schemas.microsoft.com/office/powerpoint/2010/main" val="621237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5F09B5B-9C96-4283-AF73-5D07DB046190}" type="datetimeFigureOut">
              <a:rPr lang="en-US" smtClean="0"/>
              <a:t>12/12/2016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9FAC8BA-85DA-4296-BDA8-EF566DD3CE3B}" type="slidenum">
              <a:rPr lang="en-US" smtClean="0"/>
              <a:t>‹#›</a:t>
            </a:fld>
            <a:endParaRPr lang="en-US"/>
          </a:p>
        </p:txBody>
      </p:sp>
    </p:spTree>
    <p:extLst>
      <p:ext uri="{BB962C8B-B14F-4D97-AF65-F5344CB8AC3E}">
        <p14:creationId xmlns:p14="http://schemas.microsoft.com/office/powerpoint/2010/main" val="276003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1</a:t>
            </a:fld>
            <a:endParaRPr lang="en-US"/>
          </a:p>
        </p:txBody>
      </p:sp>
    </p:spTree>
    <p:extLst>
      <p:ext uri="{BB962C8B-B14F-4D97-AF65-F5344CB8AC3E}">
        <p14:creationId xmlns:p14="http://schemas.microsoft.com/office/powerpoint/2010/main" val="381462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10</a:t>
            </a:fld>
            <a:endParaRPr lang="en-US"/>
          </a:p>
        </p:txBody>
      </p:sp>
    </p:spTree>
    <p:extLst>
      <p:ext uri="{BB962C8B-B14F-4D97-AF65-F5344CB8AC3E}">
        <p14:creationId xmlns:p14="http://schemas.microsoft.com/office/powerpoint/2010/main" val="83334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11</a:t>
            </a:fld>
            <a:endParaRPr lang="en-US"/>
          </a:p>
        </p:txBody>
      </p:sp>
    </p:spTree>
    <p:extLst>
      <p:ext uri="{BB962C8B-B14F-4D97-AF65-F5344CB8AC3E}">
        <p14:creationId xmlns:p14="http://schemas.microsoft.com/office/powerpoint/2010/main" val="19624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12</a:t>
            </a:fld>
            <a:endParaRPr lang="en-US"/>
          </a:p>
        </p:txBody>
      </p:sp>
    </p:spTree>
    <p:extLst>
      <p:ext uri="{BB962C8B-B14F-4D97-AF65-F5344CB8AC3E}">
        <p14:creationId xmlns:p14="http://schemas.microsoft.com/office/powerpoint/2010/main" val="266365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13</a:t>
            </a:fld>
            <a:endParaRPr lang="en-US"/>
          </a:p>
        </p:txBody>
      </p:sp>
    </p:spTree>
    <p:extLst>
      <p:ext uri="{BB962C8B-B14F-4D97-AF65-F5344CB8AC3E}">
        <p14:creationId xmlns:p14="http://schemas.microsoft.com/office/powerpoint/2010/main" val="297301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14</a:t>
            </a:fld>
            <a:endParaRPr lang="en-US"/>
          </a:p>
        </p:txBody>
      </p:sp>
    </p:spTree>
    <p:extLst>
      <p:ext uri="{BB962C8B-B14F-4D97-AF65-F5344CB8AC3E}">
        <p14:creationId xmlns:p14="http://schemas.microsoft.com/office/powerpoint/2010/main" val="3287103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15</a:t>
            </a:fld>
            <a:endParaRPr lang="en-US"/>
          </a:p>
        </p:txBody>
      </p:sp>
    </p:spTree>
    <p:extLst>
      <p:ext uri="{BB962C8B-B14F-4D97-AF65-F5344CB8AC3E}">
        <p14:creationId xmlns:p14="http://schemas.microsoft.com/office/powerpoint/2010/main" val="2065906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16</a:t>
            </a:fld>
            <a:endParaRPr lang="en-US"/>
          </a:p>
        </p:txBody>
      </p:sp>
    </p:spTree>
    <p:extLst>
      <p:ext uri="{BB962C8B-B14F-4D97-AF65-F5344CB8AC3E}">
        <p14:creationId xmlns:p14="http://schemas.microsoft.com/office/powerpoint/2010/main" val="3901485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17</a:t>
            </a:fld>
            <a:endParaRPr lang="en-US"/>
          </a:p>
        </p:txBody>
      </p:sp>
    </p:spTree>
    <p:extLst>
      <p:ext uri="{BB962C8B-B14F-4D97-AF65-F5344CB8AC3E}">
        <p14:creationId xmlns:p14="http://schemas.microsoft.com/office/powerpoint/2010/main" val="490667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18</a:t>
            </a:fld>
            <a:endParaRPr lang="en-US"/>
          </a:p>
        </p:txBody>
      </p:sp>
    </p:spTree>
    <p:extLst>
      <p:ext uri="{BB962C8B-B14F-4D97-AF65-F5344CB8AC3E}">
        <p14:creationId xmlns:p14="http://schemas.microsoft.com/office/powerpoint/2010/main" val="303172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19</a:t>
            </a:fld>
            <a:endParaRPr lang="en-US"/>
          </a:p>
        </p:txBody>
      </p:sp>
    </p:spTree>
    <p:extLst>
      <p:ext uri="{BB962C8B-B14F-4D97-AF65-F5344CB8AC3E}">
        <p14:creationId xmlns:p14="http://schemas.microsoft.com/office/powerpoint/2010/main" val="201564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2</a:t>
            </a:fld>
            <a:endParaRPr lang="en-US"/>
          </a:p>
        </p:txBody>
      </p:sp>
    </p:spTree>
    <p:extLst>
      <p:ext uri="{BB962C8B-B14F-4D97-AF65-F5344CB8AC3E}">
        <p14:creationId xmlns:p14="http://schemas.microsoft.com/office/powerpoint/2010/main" val="259728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20</a:t>
            </a:fld>
            <a:endParaRPr lang="en-US"/>
          </a:p>
        </p:txBody>
      </p:sp>
    </p:spTree>
    <p:extLst>
      <p:ext uri="{BB962C8B-B14F-4D97-AF65-F5344CB8AC3E}">
        <p14:creationId xmlns:p14="http://schemas.microsoft.com/office/powerpoint/2010/main" val="3519705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21</a:t>
            </a:fld>
            <a:endParaRPr lang="en-US"/>
          </a:p>
        </p:txBody>
      </p:sp>
    </p:spTree>
    <p:extLst>
      <p:ext uri="{BB962C8B-B14F-4D97-AF65-F5344CB8AC3E}">
        <p14:creationId xmlns:p14="http://schemas.microsoft.com/office/powerpoint/2010/main" val="612007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22</a:t>
            </a:fld>
            <a:endParaRPr lang="en-US"/>
          </a:p>
        </p:txBody>
      </p:sp>
    </p:spTree>
    <p:extLst>
      <p:ext uri="{BB962C8B-B14F-4D97-AF65-F5344CB8AC3E}">
        <p14:creationId xmlns:p14="http://schemas.microsoft.com/office/powerpoint/2010/main" val="2103475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23</a:t>
            </a:fld>
            <a:endParaRPr lang="en-US"/>
          </a:p>
        </p:txBody>
      </p:sp>
    </p:spTree>
    <p:extLst>
      <p:ext uri="{BB962C8B-B14F-4D97-AF65-F5344CB8AC3E}">
        <p14:creationId xmlns:p14="http://schemas.microsoft.com/office/powerpoint/2010/main" val="2650756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24</a:t>
            </a:fld>
            <a:endParaRPr lang="en-US"/>
          </a:p>
        </p:txBody>
      </p:sp>
    </p:spTree>
    <p:extLst>
      <p:ext uri="{BB962C8B-B14F-4D97-AF65-F5344CB8AC3E}">
        <p14:creationId xmlns:p14="http://schemas.microsoft.com/office/powerpoint/2010/main" val="3718380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25</a:t>
            </a:fld>
            <a:endParaRPr lang="en-US"/>
          </a:p>
        </p:txBody>
      </p:sp>
    </p:spTree>
    <p:extLst>
      <p:ext uri="{BB962C8B-B14F-4D97-AF65-F5344CB8AC3E}">
        <p14:creationId xmlns:p14="http://schemas.microsoft.com/office/powerpoint/2010/main" val="709293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26</a:t>
            </a:fld>
            <a:endParaRPr lang="en-US"/>
          </a:p>
        </p:txBody>
      </p:sp>
    </p:spTree>
    <p:extLst>
      <p:ext uri="{BB962C8B-B14F-4D97-AF65-F5344CB8AC3E}">
        <p14:creationId xmlns:p14="http://schemas.microsoft.com/office/powerpoint/2010/main" val="3400752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27</a:t>
            </a:fld>
            <a:endParaRPr lang="en-US"/>
          </a:p>
        </p:txBody>
      </p:sp>
    </p:spTree>
    <p:extLst>
      <p:ext uri="{BB962C8B-B14F-4D97-AF65-F5344CB8AC3E}">
        <p14:creationId xmlns:p14="http://schemas.microsoft.com/office/powerpoint/2010/main" val="975229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28</a:t>
            </a:fld>
            <a:endParaRPr lang="en-US"/>
          </a:p>
        </p:txBody>
      </p:sp>
    </p:spTree>
    <p:extLst>
      <p:ext uri="{BB962C8B-B14F-4D97-AF65-F5344CB8AC3E}">
        <p14:creationId xmlns:p14="http://schemas.microsoft.com/office/powerpoint/2010/main" val="225245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29</a:t>
            </a:fld>
            <a:endParaRPr lang="en-US"/>
          </a:p>
        </p:txBody>
      </p:sp>
    </p:spTree>
    <p:extLst>
      <p:ext uri="{BB962C8B-B14F-4D97-AF65-F5344CB8AC3E}">
        <p14:creationId xmlns:p14="http://schemas.microsoft.com/office/powerpoint/2010/main" val="77042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3</a:t>
            </a:fld>
            <a:endParaRPr lang="en-US"/>
          </a:p>
        </p:txBody>
      </p:sp>
    </p:spTree>
    <p:extLst>
      <p:ext uri="{BB962C8B-B14F-4D97-AF65-F5344CB8AC3E}">
        <p14:creationId xmlns:p14="http://schemas.microsoft.com/office/powerpoint/2010/main" val="3528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30</a:t>
            </a:fld>
            <a:endParaRPr lang="en-US"/>
          </a:p>
        </p:txBody>
      </p:sp>
    </p:spTree>
    <p:extLst>
      <p:ext uri="{BB962C8B-B14F-4D97-AF65-F5344CB8AC3E}">
        <p14:creationId xmlns:p14="http://schemas.microsoft.com/office/powerpoint/2010/main" val="130634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4</a:t>
            </a:fld>
            <a:endParaRPr lang="en-US"/>
          </a:p>
        </p:txBody>
      </p:sp>
    </p:spTree>
    <p:extLst>
      <p:ext uri="{BB962C8B-B14F-4D97-AF65-F5344CB8AC3E}">
        <p14:creationId xmlns:p14="http://schemas.microsoft.com/office/powerpoint/2010/main" val="243695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5</a:t>
            </a:fld>
            <a:endParaRPr lang="en-US"/>
          </a:p>
        </p:txBody>
      </p:sp>
    </p:spTree>
    <p:extLst>
      <p:ext uri="{BB962C8B-B14F-4D97-AF65-F5344CB8AC3E}">
        <p14:creationId xmlns:p14="http://schemas.microsoft.com/office/powerpoint/2010/main" val="10803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6</a:t>
            </a:fld>
            <a:endParaRPr lang="en-US"/>
          </a:p>
        </p:txBody>
      </p:sp>
    </p:spTree>
    <p:extLst>
      <p:ext uri="{BB962C8B-B14F-4D97-AF65-F5344CB8AC3E}">
        <p14:creationId xmlns:p14="http://schemas.microsoft.com/office/powerpoint/2010/main" val="349995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7</a:t>
            </a:fld>
            <a:endParaRPr lang="en-US"/>
          </a:p>
        </p:txBody>
      </p:sp>
    </p:spTree>
    <p:extLst>
      <p:ext uri="{BB962C8B-B14F-4D97-AF65-F5344CB8AC3E}">
        <p14:creationId xmlns:p14="http://schemas.microsoft.com/office/powerpoint/2010/main" val="89656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8</a:t>
            </a:fld>
            <a:endParaRPr lang="en-US"/>
          </a:p>
        </p:txBody>
      </p:sp>
    </p:spTree>
    <p:extLst>
      <p:ext uri="{BB962C8B-B14F-4D97-AF65-F5344CB8AC3E}">
        <p14:creationId xmlns:p14="http://schemas.microsoft.com/office/powerpoint/2010/main" val="223230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AC8BA-85DA-4296-BDA8-EF566DD3CE3B}" type="slidenum">
              <a:rPr lang="en-US" smtClean="0"/>
              <a:t>9</a:t>
            </a:fld>
            <a:endParaRPr lang="en-US"/>
          </a:p>
        </p:txBody>
      </p:sp>
    </p:spTree>
    <p:extLst>
      <p:ext uri="{BB962C8B-B14F-4D97-AF65-F5344CB8AC3E}">
        <p14:creationId xmlns:p14="http://schemas.microsoft.com/office/powerpoint/2010/main" val="293737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3E3B70-C772-4C0B-97BF-EE84281D83B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104057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E3B70-C772-4C0B-97BF-EE84281D83B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28591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E3B70-C772-4C0B-97BF-EE84281D83B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3AAF5-D9DC-44B0-8850-D98A2F351DE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581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E3B70-C772-4C0B-97BF-EE84281D83B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2223267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E3B70-C772-4C0B-97BF-EE84281D83B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3AAF5-D9DC-44B0-8850-D98A2F351DE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8352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E3B70-C772-4C0B-97BF-EE84281D83B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1866455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E3B70-C772-4C0B-97BF-EE84281D83B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864408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E3B70-C772-4C0B-97BF-EE84281D83B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331506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E3B70-C772-4C0B-97BF-EE84281D83B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230166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E3B70-C772-4C0B-97BF-EE84281D83B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131212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3E3B70-C772-4C0B-97BF-EE84281D83B5}"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298681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3E3B70-C772-4C0B-97BF-EE84281D83B5}"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87884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3E3B70-C772-4C0B-97BF-EE84281D83B5}"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297497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E3B70-C772-4C0B-97BF-EE84281D83B5}"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91035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E3B70-C772-4C0B-97BF-EE84281D83B5}"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3AAF5-D9DC-44B0-8850-D98A2F351DE5}" type="slidenum">
              <a:rPr lang="en-US" smtClean="0"/>
              <a:t>‹#›</a:t>
            </a:fld>
            <a:endParaRPr lang="en-US"/>
          </a:p>
        </p:txBody>
      </p:sp>
    </p:spTree>
    <p:extLst>
      <p:ext uri="{BB962C8B-B14F-4D97-AF65-F5344CB8AC3E}">
        <p14:creationId xmlns:p14="http://schemas.microsoft.com/office/powerpoint/2010/main" val="80866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3AAF5-D9DC-44B0-8850-D98A2F351DE5}" type="slidenum">
              <a:rPr lang="en-US" smtClean="0"/>
              <a:t>‹#›</a:t>
            </a:fld>
            <a:endParaRPr lang="en-US"/>
          </a:p>
        </p:txBody>
      </p:sp>
      <p:sp>
        <p:nvSpPr>
          <p:cNvPr id="5" name="Date Placeholder 4"/>
          <p:cNvSpPr>
            <a:spLocks noGrp="1"/>
          </p:cNvSpPr>
          <p:nvPr>
            <p:ph type="dt" sz="half" idx="10"/>
          </p:nvPr>
        </p:nvSpPr>
        <p:spPr/>
        <p:txBody>
          <a:bodyPr/>
          <a:lstStyle/>
          <a:p>
            <a:fld id="{443E3B70-C772-4C0B-97BF-EE84281D83B5}" type="datetimeFigureOut">
              <a:rPr lang="en-US" smtClean="0"/>
              <a:t>12/12/2016</a:t>
            </a:fld>
            <a:endParaRPr lang="en-US"/>
          </a:p>
        </p:txBody>
      </p:sp>
    </p:spTree>
    <p:extLst>
      <p:ext uri="{BB962C8B-B14F-4D97-AF65-F5344CB8AC3E}">
        <p14:creationId xmlns:p14="http://schemas.microsoft.com/office/powerpoint/2010/main" val="143166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3E3B70-C772-4C0B-97BF-EE84281D83B5}" type="datetimeFigureOut">
              <a:rPr lang="en-US" smtClean="0"/>
              <a:t>12/12/2016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63AAF5-D9DC-44B0-8850-D98A2F351DE5}" type="slidenum">
              <a:rPr lang="en-US" smtClean="0"/>
              <a:t>‹#›</a:t>
            </a:fld>
            <a:endParaRPr lang="en-US"/>
          </a:p>
        </p:txBody>
      </p:sp>
    </p:spTree>
    <p:extLst>
      <p:ext uri="{BB962C8B-B14F-4D97-AF65-F5344CB8AC3E}">
        <p14:creationId xmlns:p14="http://schemas.microsoft.com/office/powerpoint/2010/main" val="29518607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hyperlink" Target="http://audubon.maps.arcgis.com/apps/webappviewer/index.html?id=0bb623d5f8b94a2c9a114fda339c685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talgov.com/Uploads/Public/Documents/planning/pdf/compln/onsite_sewage_mgt_rpt.pdf" TargetMode="External"/><Relationship Id="rId3" Type="http://schemas.openxmlformats.org/officeDocument/2006/relationships/hyperlink" Target="http://www.adgeo.net/content/lava/LAVA_Report_v1.1.pdf" TargetMode="External"/><Relationship Id="rId7" Type="http://schemas.openxmlformats.org/officeDocument/2006/relationships/hyperlink" Target="http://pubs.usgs.gov/wri/1985/4006/report.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dep.state.fl.us/water/watersheds/docs/bmap/Wakulla-BMAP.pdf" TargetMode="External"/><Relationship Id="rId5" Type="http://schemas.openxmlformats.org/officeDocument/2006/relationships/hyperlink" Target="http://www.adgeo.net/content/fava2/WCAVA_Report.pdf" TargetMode="External"/><Relationship Id="rId4" Type="http://schemas.openxmlformats.org/officeDocument/2006/relationships/hyperlink" Target="http://www.adgeo.net/content/fava2/FAVAII_report.pdf" TargetMode="External"/><Relationship Id="rId9" Type="http://schemas.openxmlformats.org/officeDocument/2006/relationships/hyperlink" Target="http://pubs.usgs.gov/wri/1988/4092/repor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gn="ctr"/>
            <a:r>
              <a:rPr lang="en-US" dirty="0">
                <a:solidFill>
                  <a:schemeClr val="accent2">
                    <a:lumMod val="75000"/>
                  </a:schemeClr>
                </a:solidFill>
              </a:rPr>
              <a:t>Septic Tank Conversion Prioritization using GIS in the Wakulla Springs Springshed</a:t>
            </a:r>
          </a:p>
        </p:txBody>
      </p:sp>
      <p:sp>
        <p:nvSpPr>
          <p:cNvPr id="7" name="Subtitle 6"/>
          <p:cNvSpPr>
            <a:spLocks noGrp="1"/>
          </p:cNvSpPr>
          <p:nvPr>
            <p:ph type="subTitle" idx="1"/>
          </p:nvPr>
        </p:nvSpPr>
        <p:spPr>
          <a:xfrm>
            <a:off x="3372373" y="4319452"/>
            <a:ext cx="4668447" cy="1795598"/>
          </a:xfrm>
        </p:spPr>
        <p:txBody>
          <a:bodyPr>
            <a:normAutofit fontScale="92500" lnSpcReduction="10000"/>
          </a:bodyPr>
          <a:lstStyle/>
          <a:p>
            <a:pPr algn="ctr"/>
            <a:r>
              <a:rPr lang="en-US" dirty="0"/>
              <a:t>Jamie Hughes</a:t>
            </a:r>
          </a:p>
          <a:p>
            <a:pPr algn="ctr"/>
            <a:r>
              <a:rPr lang="en-US" dirty="0"/>
              <a:t>Barry Evans, Advisor</a:t>
            </a:r>
          </a:p>
          <a:p>
            <a:pPr algn="ctr"/>
            <a:r>
              <a:rPr lang="en-US" dirty="0"/>
              <a:t>SHRUG GIS 2016 Workshop</a:t>
            </a:r>
          </a:p>
          <a:p>
            <a:pPr algn="ctr"/>
            <a:r>
              <a:rPr lang="en-US" dirty="0"/>
              <a:t>GEOG 596B, Spring 2 2016</a:t>
            </a:r>
          </a:p>
          <a:p>
            <a:pPr algn="ctr"/>
            <a:r>
              <a:rPr lang="en-US" dirty="0"/>
              <a:t>November 16, 2016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709" y="4144161"/>
            <a:ext cx="3408725" cy="2556544"/>
          </a:xfrm>
          <a:prstGeom prst="rect">
            <a:avLst/>
          </a:prstGeom>
          <a:ln>
            <a:noFill/>
          </a:ln>
          <a:effectLst>
            <a:softEdge rad="112500"/>
          </a:effectLst>
        </p:spPr>
      </p:pic>
    </p:spTree>
    <p:extLst>
      <p:ext uri="{BB962C8B-B14F-4D97-AF65-F5344CB8AC3E}">
        <p14:creationId xmlns:p14="http://schemas.microsoft.com/office/powerpoint/2010/main" val="3143822414"/>
      </p:ext>
    </p:extLst>
  </p:cSld>
  <p:clrMapOvr>
    <a:masterClrMapping/>
  </p:clrMapOvr>
  <mc:AlternateContent xmlns:mc="http://schemas.openxmlformats.org/markup-compatibility/2006" xmlns:p14="http://schemas.microsoft.com/office/powerpoint/2010/main">
    <mc:Choice Requires="p14">
      <p:transition spd="slow" p14:dur="2000" advTm="2150"/>
    </mc:Choice>
    <mc:Fallback xmlns="">
      <p:transition spd="slow" advTm="21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rPr>
              <a:t>Other Source Data Considerations</a:t>
            </a:r>
          </a:p>
        </p:txBody>
      </p:sp>
      <p:sp>
        <p:nvSpPr>
          <p:cNvPr id="3" name="Content Placeholder 2"/>
          <p:cNvSpPr>
            <a:spLocks noGrp="1"/>
          </p:cNvSpPr>
          <p:nvPr>
            <p:ph idx="1"/>
          </p:nvPr>
        </p:nvSpPr>
        <p:spPr/>
        <p:txBody>
          <a:bodyPr/>
          <a:lstStyle/>
          <a:p>
            <a:r>
              <a:rPr lang="en-US" dirty="0"/>
              <a:t>Groundwater vulnerability</a:t>
            </a:r>
          </a:p>
          <a:p>
            <a:pPr lvl="1"/>
            <a:r>
              <a:rPr lang="en-US" dirty="0"/>
              <a:t>Florida Aquifer Vulnerability Assessment (FAVA)</a:t>
            </a:r>
          </a:p>
          <a:p>
            <a:pPr lvl="1"/>
            <a:r>
              <a:rPr lang="en-US" dirty="0"/>
              <a:t>Leon Aquifer Vulnerability Assessment (LAVA)</a:t>
            </a:r>
          </a:p>
          <a:p>
            <a:pPr lvl="1"/>
            <a:r>
              <a:rPr lang="en-US" dirty="0"/>
              <a:t>Wakulla County Aquifer Vulnerability Assessment (WCAVA)</a:t>
            </a:r>
          </a:p>
          <a:p>
            <a:r>
              <a:rPr lang="en-US" dirty="0"/>
              <a:t>Additional karst features</a:t>
            </a:r>
          </a:p>
          <a:p>
            <a:pPr lvl="1"/>
            <a:r>
              <a:rPr lang="en-US" dirty="0"/>
              <a:t>Cody Scarp boundary</a:t>
            </a:r>
          </a:p>
          <a:p>
            <a:pPr lvl="1"/>
            <a:r>
              <a:rPr lang="en-US" dirty="0"/>
              <a:t>Springs</a:t>
            </a:r>
          </a:p>
          <a:p>
            <a:pPr lvl="1"/>
            <a:r>
              <a:rPr lang="en-US" dirty="0" err="1"/>
              <a:t>Swallets</a:t>
            </a:r>
            <a:endParaRPr lang="en-US" dirty="0"/>
          </a:p>
        </p:txBody>
      </p:sp>
    </p:spTree>
    <p:extLst>
      <p:ext uri="{BB962C8B-B14F-4D97-AF65-F5344CB8AC3E}">
        <p14:creationId xmlns:p14="http://schemas.microsoft.com/office/powerpoint/2010/main" val="367367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43" r="-2" b="909"/>
          <a:stretch/>
        </p:blipFill>
        <p:spPr>
          <a:xfrm>
            <a:off x="3479643" y="2159331"/>
            <a:ext cx="2616049" cy="182562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842" r="1" b="1981"/>
          <a:stretch/>
        </p:blipFill>
        <p:spPr>
          <a:xfrm>
            <a:off x="671646" y="2158073"/>
            <a:ext cx="2601968" cy="1826881"/>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3965" r="-8" b="-8"/>
          <a:stretch/>
        </p:blipFill>
        <p:spPr>
          <a:xfrm>
            <a:off x="3478362" y="4213885"/>
            <a:ext cx="2579397" cy="1826881"/>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2562" r="-2" b="1511"/>
          <a:stretch/>
        </p:blipFill>
        <p:spPr>
          <a:xfrm>
            <a:off x="669484" y="4212627"/>
            <a:ext cx="2616049" cy="1825623"/>
          </a:xfrm>
          <a:prstGeom prst="rect">
            <a:avLst/>
          </a:prstGeom>
        </p:spPr>
      </p:pic>
      <p:sp>
        <p:nvSpPr>
          <p:cNvPr id="9" name="Isosceles Tri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ormAutofit/>
          </a:bodyPr>
          <a:lstStyle/>
          <a:p>
            <a:pPr algn="ctr"/>
            <a:r>
              <a:rPr lang="en-US" dirty="0">
                <a:solidFill>
                  <a:schemeClr val="accent2">
                    <a:lumMod val="75000"/>
                  </a:schemeClr>
                </a:solidFill>
              </a:rPr>
              <a:t>Cell Size Test</a:t>
            </a:r>
          </a:p>
        </p:txBody>
      </p:sp>
      <p:sp>
        <p:nvSpPr>
          <p:cNvPr id="3" name="Content Placeholder 2"/>
          <p:cNvSpPr>
            <a:spLocks noGrp="1"/>
          </p:cNvSpPr>
          <p:nvPr>
            <p:ph idx="1"/>
          </p:nvPr>
        </p:nvSpPr>
        <p:spPr>
          <a:xfrm>
            <a:off x="6325880" y="2160589"/>
            <a:ext cx="3046720" cy="3880773"/>
          </a:xfrm>
        </p:spPr>
        <p:txBody>
          <a:bodyPr>
            <a:normAutofit/>
          </a:bodyPr>
          <a:lstStyle/>
          <a:p>
            <a:r>
              <a:rPr lang="en-US" dirty="0"/>
              <a:t>NAD_1983_HARN_StatePlane_Florida_North_FIPS_0903_Feet</a:t>
            </a:r>
          </a:p>
          <a:p>
            <a:r>
              <a:rPr lang="en-US" dirty="0"/>
              <a:t>Spatial resolution needs to represent smallest parcel as well as larger</a:t>
            </a:r>
          </a:p>
          <a:p>
            <a:r>
              <a:rPr lang="en-US" dirty="0"/>
              <a:t>5 Ft</a:t>
            </a:r>
          </a:p>
          <a:p>
            <a:r>
              <a:rPr lang="en-US" dirty="0"/>
              <a:t>10 Ft</a:t>
            </a:r>
          </a:p>
          <a:p>
            <a:r>
              <a:rPr lang="en-US" dirty="0"/>
              <a:t>15 Ft</a:t>
            </a:r>
          </a:p>
        </p:txBody>
      </p:sp>
      <p:sp>
        <p:nvSpPr>
          <p:cNvPr id="8" name="TextBox 7"/>
          <p:cNvSpPr txBox="1"/>
          <p:nvPr/>
        </p:nvSpPr>
        <p:spPr>
          <a:xfrm>
            <a:off x="677333" y="2158073"/>
            <a:ext cx="751417" cy="369332"/>
          </a:xfrm>
          <a:prstGeom prst="rect">
            <a:avLst/>
          </a:prstGeom>
          <a:noFill/>
        </p:spPr>
        <p:txBody>
          <a:bodyPr wrap="square" rtlCol="0">
            <a:spAutoFit/>
          </a:bodyPr>
          <a:lstStyle/>
          <a:p>
            <a:r>
              <a:rPr lang="en-US" b="1" dirty="0">
                <a:solidFill>
                  <a:srgbClr val="FF0000"/>
                </a:solidFill>
              </a:rPr>
              <a:t>5 Ft</a:t>
            </a:r>
          </a:p>
        </p:txBody>
      </p:sp>
      <p:sp>
        <p:nvSpPr>
          <p:cNvPr id="10" name="TextBox 9"/>
          <p:cNvSpPr txBox="1"/>
          <p:nvPr/>
        </p:nvSpPr>
        <p:spPr>
          <a:xfrm>
            <a:off x="669484" y="4212627"/>
            <a:ext cx="751417" cy="369332"/>
          </a:xfrm>
          <a:prstGeom prst="rect">
            <a:avLst/>
          </a:prstGeom>
          <a:noFill/>
        </p:spPr>
        <p:txBody>
          <a:bodyPr wrap="square" rtlCol="0">
            <a:spAutoFit/>
          </a:bodyPr>
          <a:lstStyle/>
          <a:p>
            <a:r>
              <a:rPr lang="en-US" b="1" dirty="0">
                <a:solidFill>
                  <a:srgbClr val="FF0000"/>
                </a:solidFill>
              </a:rPr>
              <a:t>10 Ft</a:t>
            </a:r>
          </a:p>
        </p:txBody>
      </p:sp>
      <p:sp>
        <p:nvSpPr>
          <p:cNvPr id="11" name="TextBox 10"/>
          <p:cNvSpPr txBox="1"/>
          <p:nvPr/>
        </p:nvSpPr>
        <p:spPr>
          <a:xfrm>
            <a:off x="3478632" y="2158073"/>
            <a:ext cx="751417" cy="369332"/>
          </a:xfrm>
          <a:prstGeom prst="rect">
            <a:avLst/>
          </a:prstGeom>
          <a:noFill/>
        </p:spPr>
        <p:txBody>
          <a:bodyPr wrap="square" rtlCol="0">
            <a:spAutoFit/>
          </a:bodyPr>
          <a:lstStyle/>
          <a:p>
            <a:r>
              <a:rPr lang="en-US" b="1" dirty="0">
                <a:solidFill>
                  <a:srgbClr val="FF0000"/>
                </a:solidFill>
              </a:rPr>
              <a:t>15 Ft</a:t>
            </a:r>
          </a:p>
        </p:txBody>
      </p:sp>
    </p:spTree>
    <p:extLst>
      <p:ext uri="{BB962C8B-B14F-4D97-AF65-F5344CB8AC3E}">
        <p14:creationId xmlns:p14="http://schemas.microsoft.com/office/powerpoint/2010/main" val="199844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rPr>
              <a:t>Analysis Parameters</a:t>
            </a:r>
          </a:p>
        </p:txBody>
      </p:sp>
      <p:sp>
        <p:nvSpPr>
          <p:cNvPr id="3" name="Content Placeholder 2"/>
          <p:cNvSpPr>
            <a:spLocks noGrp="1"/>
          </p:cNvSpPr>
          <p:nvPr>
            <p:ph idx="1"/>
          </p:nvPr>
        </p:nvSpPr>
        <p:spPr>
          <a:xfrm>
            <a:off x="677334" y="1811383"/>
            <a:ext cx="8596668" cy="4511040"/>
          </a:xfrm>
        </p:spPr>
        <p:txBody>
          <a:bodyPr>
            <a:normAutofit/>
          </a:bodyPr>
          <a:lstStyle/>
          <a:p>
            <a:pPr lvl="0"/>
            <a:r>
              <a:rPr lang="en-US" dirty="0"/>
              <a:t>Ratings: </a:t>
            </a:r>
          </a:p>
          <a:p>
            <a:pPr lvl="1"/>
            <a:r>
              <a:rPr lang="en-US" dirty="0"/>
              <a:t>1 – Low Priority</a:t>
            </a:r>
          </a:p>
          <a:p>
            <a:pPr lvl="1"/>
            <a:r>
              <a:rPr lang="en-US" dirty="0"/>
              <a:t>2 </a:t>
            </a:r>
          </a:p>
          <a:p>
            <a:pPr lvl="1"/>
            <a:r>
              <a:rPr lang="en-US" dirty="0"/>
              <a:t>3 – Medium Priority</a:t>
            </a:r>
          </a:p>
          <a:p>
            <a:pPr lvl="1"/>
            <a:r>
              <a:rPr lang="en-US" dirty="0"/>
              <a:t>4</a:t>
            </a:r>
          </a:p>
          <a:p>
            <a:pPr lvl="1"/>
            <a:r>
              <a:rPr lang="en-US" dirty="0"/>
              <a:t>5 – High Priority</a:t>
            </a:r>
          </a:p>
          <a:p>
            <a:pPr lvl="0"/>
            <a:r>
              <a:rPr lang="en-US" dirty="0"/>
              <a:t>No applied weights</a:t>
            </a:r>
          </a:p>
          <a:p>
            <a:pPr lvl="0"/>
            <a:r>
              <a:rPr lang="en-US" dirty="0"/>
              <a:t>Cell Size: 10 Ft</a:t>
            </a:r>
          </a:p>
          <a:p>
            <a:r>
              <a:rPr lang="en-US" dirty="0"/>
              <a:t>Coordinate System: NAD_1983_HARN_StatePlane_Florida_North_FIPS_0903_Feet</a:t>
            </a:r>
          </a:p>
          <a:p>
            <a:r>
              <a:rPr lang="en-US" dirty="0"/>
              <a:t>All rasters are snapped to a single raster to ensure congruent cell configuration and clipped to project area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675" y="1459593"/>
            <a:ext cx="4281614" cy="33451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7743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rPr>
              <a:t>Overview of Input Data Layer Creation</a:t>
            </a:r>
          </a:p>
        </p:txBody>
      </p:sp>
      <p:sp>
        <p:nvSpPr>
          <p:cNvPr id="3" name="Content Placeholder 2"/>
          <p:cNvSpPr>
            <a:spLocks noGrp="1"/>
          </p:cNvSpPr>
          <p:nvPr>
            <p:ph idx="1"/>
          </p:nvPr>
        </p:nvSpPr>
        <p:spPr>
          <a:xfrm>
            <a:off x="677334" y="1706880"/>
            <a:ext cx="8596668" cy="4707434"/>
          </a:xfrm>
        </p:spPr>
        <p:txBody>
          <a:bodyPr>
            <a:normAutofit lnSpcReduction="10000"/>
          </a:bodyPr>
          <a:lstStyle/>
          <a:p>
            <a:r>
              <a:rPr lang="en-US" dirty="0"/>
              <a:t>Layer 1: Groundwater pollution vulnerability </a:t>
            </a:r>
          </a:p>
          <a:p>
            <a:pPr lvl="1"/>
            <a:r>
              <a:rPr lang="en-US" dirty="0"/>
              <a:t>DRASTIC (US EPA’s standardized analysis for groundwater vulnerability) – Use Index values to assign priority ratings</a:t>
            </a:r>
          </a:p>
          <a:p>
            <a:r>
              <a:rPr lang="en-US" dirty="0"/>
              <a:t>Layer 2: Locational density </a:t>
            </a:r>
          </a:p>
          <a:p>
            <a:pPr lvl="1"/>
            <a:r>
              <a:rPr lang="en-US" dirty="0"/>
              <a:t>DOH Florida Water Management Inventory (FLWMI) – Calculate density of septic systems by parcel and assign priority rating based on density values</a:t>
            </a:r>
          </a:p>
          <a:p>
            <a:r>
              <a:rPr lang="en-US" dirty="0"/>
              <a:t>Layer 3: Distance to existing central wastewater system infrastructure</a:t>
            </a:r>
          </a:p>
          <a:p>
            <a:pPr lvl="1"/>
            <a:r>
              <a:rPr lang="en-US" dirty="0"/>
              <a:t>Wastewater Infrastructure &amp; Roads – Use the roads to create a cost raster then run cost distance and use the distance values to assign priority ratings</a:t>
            </a:r>
          </a:p>
          <a:p>
            <a:r>
              <a:rPr lang="en-US" dirty="0"/>
              <a:t>Layer 4: Location within springshed </a:t>
            </a:r>
          </a:p>
          <a:p>
            <a:pPr lvl="1"/>
            <a:r>
              <a:rPr lang="en-US" dirty="0"/>
              <a:t>BMAP Primary Focus Areas (PFA) – Assign the two zones appropriate priority ratings</a:t>
            </a:r>
          </a:p>
          <a:p>
            <a:r>
              <a:rPr lang="en-US" dirty="0"/>
              <a:t>Layer 5: Proximity to underground caves </a:t>
            </a:r>
          </a:p>
          <a:p>
            <a:pPr lvl="1"/>
            <a:r>
              <a:rPr lang="en-US" dirty="0"/>
              <a:t>WKPP cave lines – Run Euclidean distance to assign priority ratings according to distance from features</a:t>
            </a:r>
          </a:p>
        </p:txBody>
      </p:sp>
    </p:spTree>
    <p:extLst>
      <p:ext uri="{BB962C8B-B14F-4D97-AF65-F5344CB8AC3E}">
        <p14:creationId xmlns:p14="http://schemas.microsoft.com/office/powerpoint/2010/main" val="12988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598" y="722812"/>
            <a:ext cx="3918554" cy="4937759"/>
          </a:xfrm>
          <a:prstGeom prst="rect">
            <a:avLst/>
          </a:prstGeom>
        </p:spPr>
      </p:pic>
      <p:sp>
        <p:nvSpPr>
          <p:cNvPr id="2" name="Title 1"/>
          <p:cNvSpPr>
            <a:spLocks noGrp="1"/>
          </p:cNvSpPr>
          <p:nvPr>
            <p:ph type="title"/>
          </p:nvPr>
        </p:nvSpPr>
        <p:spPr>
          <a:xfrm>
            <a:off x="676746" y="609600"/>
            <a:ext cx="3729076" cy="1320800"/>
          </a:xfrm>
        </p:spPr>
        <p:txBody>
          <a:bodyPr anchor="ctr">
            <a:normAutofit/>
          </a:bodyPr>
          <a:lstStyle/>
          <a:p>
            <a:r>
              <a:rPr lang="en-US" dirty="0">
                <a:solidFill>
                  <a:schemeClr val="accent2">
                    <a:lumMod val="75000"/>
                  </a:schemeClr>
                </a:solidFill>
              </a:rPr>
              <a:t>Layer 1 Creation</a:t>
            </a:r>
          </a:p>
        </p:txBody>
      </p:sp>
      <p:sp>
        <p:nvSpPr>
          <p:cNvPr id="3" name="Content Placeholder 2"/>
          <p:cNvSpPr>
            <a:spLocks noGrp="1"/>
          </p:cNvSpPr>
          <p:nvPr>
            <p:ph idx="1"/>
          </p:nvPr>
        </p:nvSpPr>
        <p:spPr>
          <a:xfrm>
            <a:off x="685167" y="2160589"/>
            <a:ext cx="3968868" cy="4013788"/>
          </a:xfrm>
        </p:spPr>
        <p:txBody>
          <a:bodyPr>
            <a:normAutofit/>
          </a:bodyPr>
          <a:lstStyle/>
          <a:p>
            <a:pPr>
              <a:lnSpc>
                <a:spcPct val="90000"/>
              </a:lnSpc>
            </a:pPr>
            <a:r>
              <a:rPr lang="en-US" dirty="0"/>
              <a:t>Convert polygon to raster using DRASTIC index as cell value</a:t>
            </a:r>
          </a:p>
          <a:p>
            <a:pPr>
              <a:lnSpc>
                <a:spcPct val="90000"/>
              </a:lnSpc>
            </a:pPr>
            <a:r>
              <a:rPr lang="en-US" dirty="0"/>
              <a:t>Rating value ranges</a:t>
            </a:r>
          </a:p>
          <a:p>
            <a:pPr lvl="1">
              <a:lnSpc>
                <a:spcPct val="90000"/>
              </a:lnSpc>
            </a:pPr>
            <a:r>
              <a:rPr lang="en-US" dirty="0"/>
              <a:t>1: 0 – 90 (Low Priority)</a:t>
            </a:r>
          </a:p>
          <a:p>
            <a:pPr lvl="1">
              <a:lnSpc>
                <a:spcPct val="90000"/>
              </a:lnSpc>
            </a:pPr>
            <a:r>
              <a:rPr lang="en-US" dirty="0"/>
              <a:t>2: &gt; 90 – 120</a:t>
            </a:r>
          </a:p>
          <a:p>
            <a:pPr lvl="1">
              <a:lnSpc>
                <a:spcPct val="90000"/>
              </a:lnSpc>
            </a:pPr>
            <a:r>
              <a:rPr lang="en-US" dirty="0"/>
              <a:t>3: &gt; 120 – 150 (Medium Priority)</a:t>
            </a:r>
          </a:p>
          <a:p>
            <a:pPr lvl="1">
              <a:lnSpc>
                <a:spcPct val="90000"/>
              </a:lnSpc>
            </a:pPr>
            <a:r>
              <a:rPr lang="en-US" dirty="0"/>
              <a:t>4: &gt; 150 – 180</a:t>
            </a:r>
          </a:p>
          <a:p>
            <a:pPr lvl="1">
              <a:lnSpc>
                <a:spcPct val="90000"/>
              </a:lnSpc>
            </a:pPr>
            <a:r>
              <a:rPr lang="en-US" dirty="0"/>
              <a:t>5: &gt; 180 – 204 (High Priority)</a:t>
            </a:r>
          </a:p>
          <a:p>
            <a:pPr>
              <a:lnSpc>
                <a:spcPct val="90000"/>
              </a:lnSpc>
            </a:pPr>
            <a:r>
              <a:rPr lang="en-US" dirty="0"/>
              <a:t>Reclassify cell index values to analysis rating</a:t>
            </a:r>
          </a:p>
        </p:txBody>
      </p:sp>
    </p:spTree>
    <p:extLst>
      <p:ext uri="{BB962C8B-B14F-4D97-AF65-F5344CB8AC3E}">
        <p14:creationId xmlns:p14="http://schemas.microsoft.com/office/powerpoint/2010/main" val="63255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lumMod val="75000"/>
                  </a:schemeClr>
                </a:solidFill>
              </a:rPr>
              <a:t>Layer 2 Creation</a:t>
            </a:r>
          </a:p>
        </p:txBody>
      </p:sp>
      <p:sp>
        <p:nvSpPr>
          <p:cNvPr id="3" name="Content Placeholder 2"/>
          <p:cNvSpPr>
            <a:spLocks noGrp="1"/>
          </p:cNvSpPr>
          <p:nvPr>
            <p:ph idx="1"/>
          </p:nvPr>
        </p:nvSpPr>
        <p:spPr>
          <a:xfrm>
            <a:off x="677334" y="2043611"/>
            <a:ext cx="8596668" cy="4110963"/>
          </a:xfrm>
        </p:spPr>
        <p:txBody>
          <a:bodyPr>
            <a:normAutofit/>
          </a:bodyPr>
          <a:lstStyle/>
          <a:p>
            <a:pPr lvl="0"/>
            <a:r>
              <a:rPr lang="en-US" dirty="0"/>
              <a:t>Leon parcel inventory (DOH FLWMI) values for type of wastewater:</a:t>
            </a:r>
          </a:p>
          <a:p>
            <a:pPr lvl="1"/>
            <a:r>
              <a:rPr lang="en-US" dirty="0"/>
              <a:t>Estimated Septic; Septic = Yes (Will be considered for analysis)</a:t>
            </a:r>
          </a:p>
          <a:p>
            <a:pPr lvl="1"/>
            <a:r>
              <a:rPr lang="en-US" dirty="0"/>
              <a:t>Estimated Sewer; Sewer; N/A = No (Will not be considered for analysis)</a:t>
            </a:r>
          </a:p>
          <a:p>
            <a:pPr lvl="0"/>
            <a:r>
              <a:rPr lang="en-US" dirty="0"/>
              <a:t>Wakulla parcel inventory (DOH FLWMI) values for type of wastewater:</a:t>
            </a:r>
          </a:p>
          <a:p>
            <a:pPr lvl="1"/>
            <a:r>
              <a:rPr lang="en-US" dirty="0"/>
              <a:t>Known septic; Likely septic; SWL Septic = Yes (Will be considered for analysis)</a:t>
            </a:r>
          </a:p>
          <a:p>
            <a:pPr lvl="1"/>
            <a:r>
              <a:rPr lang="en-US" dirty="0"/>
              <a:t>Known sewer; Likely sewer; SWL Sewer; NA; UNDT; UNK = No (Will not be considered for analysis)</a:t>
            </a:r>
          </a:p>
          <a:p>
            <a:pPr lvl="0"/>
            <a:r>
              <a:rPr lang="en-US" dirty="0"/>
              <a:t>Calculating density assuming one septic system per parcel for each county:</a:t>
            </a:r>
          </a:p>
          <a:p>
            <a:pPr lvl="1"/>
            <a:r>
              <a:rPr lang="en-US" dirty="0"/>
              <a:t>Select by location the septic parcels within project area to apply calculations</a:t>
            </a:r>
          </a:p>
          <a:p>
            <a:pPr lvl="1"/>
            <a:r>
              <a:rPr lang="en-US" dirty="0"/>
              <a:t>Create and populate 2 new fields: Acre (calculated acreage) &amp; </a:t>
            </a:r>
            <a:r>
              <a:rPr lang="en-US" dirty="0" err="1"/>
              <a:t>OSTDSperAc</a:t>
            </a:r>
            <a:r>
              <a:rPr lang="en-US" dirty="0"/>
              <a:t> (calculated 1/Acre)</a:t>
            </a:r>
          </a:p>
        </p:txBody>
      </p:sp>
    </p:spTree>
    <p:extLst>
      <p:ext uri="{BB962C8B-B14F-4D97-AF65-F5344CB8AC3E}">
        <p14:creationId xmlns:p14="http://schemas.microsoft.com/office/powerpoint/2010/main" val="54236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05" y="893767"/>
            <a:ext cx="3916565" cy="4636175"/>
          </a:xfrm>
          <a:prstGeom prst="rect">
            <a:avLst/>
          </a:prstGeom>
        </p:spPr>
      </p:pic>
      <p:sp>
        <p:nvSpPr>
          <p:cNvPr id="2" name="Title 1"/>
          <p:cNvSpPr>
            <a:spLocks noGrp="1"/>
          </p:cNvSpPr>
          <p:nvPr>
            <p:ph type="title"/>
          </p:nvPr>
        </p:nvSpPr>
        <p:spPr/>
        <p:txBody>
          <a:bodyPr anchor="t">
            <a:normAutofit/>
          </a:bodyPr>
          <a:lstStyle/>
          <a:p>
            <a:r>
              <a:rPr lang="en-US" dirty="0">
                <a:solidFill>
                  <a:schemeClr val="accent2">
                    <a:lumMod val="75000"/>
                  </a:schemeClr>
                </a:solidFill>
              </a:rPr>
              <a:t>Layer 2 Creation (Cont.)</a:t>
            </a:r>
          </a:p>
        </p:txBody>
      </p:sp>
      <p:sp>
        <p:nvSpPr>
          <p:cNvPr id="3" name="Content Placeholder 2"/>
          <p:cNvSpPr>
            <a:spLocks noGrp="1"/>
          </p:cNvSpPr>
          <p:nvPr>
            <p:ph idx="1"/>
          </p:nvPr>
        </p:nvSpPr>
        <p:spPr>
          <a:xfrm>
            <a:off x="677334" y="1672046"/>
            <a:ext cx="4425889" cy="4720045"/>
          </a:xfrm>
        </p:spPr>
        <p:txBody>
          <a:bodyPr>
            <a:normAutofit/>
          </a:bodyPr>
          <a:lstStyle/>
          <a:p>
            <a:pPr>
              <a:lnSpc>
                <a:spcPct val="80000"/>
              </a:lnSpc>
            </a:pPr>
            <a:r>
              <a:rPr lang="en-US" dirty="0"/>
              <a:t>Rating value ranges</a:t>
            </a:r>
          </a:p>
          <a:p>
            <a:pPr lvl="1">
              <a:lnSpc>
                <a:spcPct val="80000"/>
              </a:lnSpc>
            </a:pPr>
            <a:r>
              <a:rPr lang="en-US" dirty="0"/>
              <a:t>1: 0.000000 – 0.500000 tank/acre (&gt; 2 Acres) (Low Priority)</a:t>
            </a:r>
          </a:p>
          <a:p>
            <a:pPr lvl="1">
              <a:lnSpc>
                <a:spcPct val="80000"/>
              </a:lnSpc>
            </a:pPr>
            <a:r>
              <a:rPr lang="en-US" dirty="0"/>
              <a:t>2: 0.500001 – 1.000000 tank/acre (1 - 2 Acres)</a:t>
            </a:r>
          </a:p>
          <a:p>
            <a:pPr lvl="1">
              <a:lnSpc>
                <a:spcPct val="80000"/>
              </a:lnSpc>
            </a:pPr>
            <a:r>
              <a:rPr lang="en-US" dirty="0"/>
              <a:t>3: 1.000001 – 2.000000 tank/acre (0.5 – 1 Acre) (Medium Priority)</a:t>
            </a:r>
          </a:p>
          <a:p>
            <a:pPr lvl="1">
              <a:lnSpc>
                <a:spcPct val="80000"/>
              </a:lnSpc>
            </a:pPr>
            <a:r>
              <a:rPr lang="en-US" dirty="0"/>
              <a:t>4: 2.000001 – 5.000000 tank/acre (0.2 – 0.5 Acre)</a:t>
            </a:r>
          </a:p>
          <a:p>
            <a:pPr lvl="1">
              <a:lnSpc>
                <a:spcPct val="80000"/>
              </a:lnSpc>
            </a:pPr>
            <a:r>
              <a:rPr lang="en-US" dirty="0"/>
              <a:t>5: 5.000001 – 23.000000 tank/acre (&lt; 0.2 Acre) (High Priority)</a:t>
            </a:r>
          </a:p>
          <a:p>
            <a:pPr>
              <a:lnSpc>
                <a:spcPct val="80000"/>
              </a:lnSpc>
            </a:pPr>
            <a:r>
              <a:rPr lang="en-US" dirty="0"/>
              <a:t>Combine Leon and Wakulla analysis parcels into a single layer</a:t>
            </a:r>
          </a:p>
          <a:p>
            <a:pPr>
              <a:lnSpc>
                <a:spcPct val="80000"/>
              </a:lnSpc>
            </a:pPr>
            <a:r>
              <a:rPr lang="en-US" dirty="0"/>
              <a:t>Convert polygon to raster using density value as cell value</a:t>
            </a:r>
          </a:p>
          <a:p>
            <a:pPr>
              <a:lnSpc>
                <a:spcPct val="80000"/>
              </a:lnSpc>
            </a:pPr>
            <a:r>
              <a:rPr lang="en-US" dirty="0"/>
              <a:t>Reclassify cell density value to analysis rating</a:t>
            </a:r>
          </a:p>
          <a:p>
            <a:pPr marL="0" indent="0">
              <a:lnSpc>
                <a:spcPct val="80000"/>
              </a:lnSpc>
              <a:buNone/>
            </a:pPr>
            <a:endParaRPr lang="en-US" sz="1400" dirty="0"/>
          </a:p>
        </p:txBody>
      </p:sp>
    </p:spTree>
    <p:extLst>
      <p:ext uri="{BB962C8B-B14F-4D97-AF65-F5344CB8AC3E}">
        <p14:creationId xmlns:p14="http://schemas.microsoft.com/office/powerpoint/2010/main" val="336204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rPr>
              <a:t>Layer 3 Creation</a:t>
            </a:r>
          </a:p>
        </p:txBody>
      </p:sp>
      <p:sp>
        <p:nvSpPr>
          <p:cNvPr id="3" name="Content Placeholder 2"/>
          <p:cNvSpPr>
            <a:spLocks noGrp="1"/>
          </p:cNvSpPr>
          <p:nvPr>
            <p:ph idx="1"/>
          </p:nvPr>
        </p:nvSpPr>
        <p:spPr>
          <a:xfrm>
            <a:off x="677334" y="1894428"/>
            <a:ext cx="8596668" cy="4266337"/>
          </a:xfrm>
        </p:spPr>
        <p:txBody>
          <a:bodyPr>
            <a:normAutofit/>
          </a:bodyPr>
          <a:lstStyle/>
          <a:p>
            <a:r>
              <a:rPr lang="en-US" dirty="0"/>
              <a:t>Cost raster development</a:t>
            </a:r>
          </a:p>
          <a:p>
            <a:pPr lvl="1"/>
            <a:r>
              <a:rPr lang="en-US" dirty="0"/>
              <a:t>Convert roads vector layer to raster with 100 </a:t>
            </a:r>
            <a:r>
              <a:rPr lang="en-US" dirty="0" err="1"/>
              <a:t>ft</a:t>
            </a:r>
            <a:r>
              <a:rPr lang="en-US" dirty="0"/>
              <a:t> cell size to act as roadway + buffer</a:t>
            </a:r>
          </a:p>
          <a:p>
            <a:pPr lvl="1"/>
            <a:r>
              <a:rPr lang="en-US" dirty="0"/>
              <a:t>Reclassify to create a cost raster making roadways cost 1 and other areas cost 5</a:t>
            </a:r>
          </a:p>
          <a:p>
            <a:r>
              <a:rPr lang="en-US" dirty="0"/>
              <a:t>Run Cost Distance tool with wastewater polylines as the input feature source data and roadway cost raster as the cost input</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321" y="3957928"/>
            <a:ext cx="6320246" cy="26295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134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909" y="484099"/>
            <a:ext cx="4185848" cy="5089178"/>
          </a:xfrm>
          <a:prstGeom prst="rect">
            <a:avLst/>
          </a:prstGeom>
        </p:spPr>
      </p:pic>
      <p:sp>
        <p:nvSpPr>
          <p:cNvPr id="2" name="Title 1"/>
          <p:cNvSpPr>
            <a:spLocks noGrp="1"/>
          </p:cNvSpPr>
          <p:nvPr>
            <p:ph type="title"/>
          </p:nvPr>
        </p:nvSpPr>
        <p:spPr>
          <a:xfrm>
            <a:off x="676746" y="609600"/>
            <a:ext cx="3729076" cy="1320800"/>
          </a:xfrm>
        </p:spPr>
        <p:txBody>
          <a:bodyPr anchor="ctr">
            <a:normAutofit/>
          </a:bodyPr>
          <a:lstStyle/>
          <a:p>
            <a:r>
              <a:rPr lang="en-US" dirty="0">
                <a:solidFill>
                  <a:schemeClr val="accent2">
                    <a:lumMod val="75000"/>
                  </a:schemeClr>
                </a:solidFill>
              </a:rPr>
              <a:t>Layer 3 Creation (Cont.)</a:t>
            </a:r>
          </a:p>
        </p:txBody>
      </p:sp>
      <p:sp>
        <p:nvSpPr>
          <p:cNvPr id="3" name="Content Placeholder 2"/>
          <p:cNvSpPr>
            <a:spLocks noGrp="1"/>
          </p:cNvSpPr>
          <p:nvPr>
            <p:ph idx="1"/>
          </p:nvPr>
        </p:nvSpPr>
        <p:spPr>
          <a:xfrm>
            <a:off x="685167" y="2369600"/>
            <a:ext cx="3720916" cy="3351723"/>
          </a:xfrm>
        </p:spPr>
        <p:txBody>
          <a:bodyPr>
            <a:normAutofit/>
          </a:bodyPr>
          <a:lstStyle/>
          <a:p>
            <a:r>
              <a:rPr lang="en-US" dirty="0"/>
              <a:t>Rating value ranges</a:t>
            </a:r>
          </a:p>
          <a:p>
            <a:pPr lvl="1"/>
            <a:r>
              <a:rPr lang="en-US" dirty="0"/>
              <a:t>1: &gt; 20,000 Ft (Low Priority)</a:t>
            </a:r>
          </a:p>
          <a:p>
            <a:pPr lvl="1"/>
            <a:r>
              <a:rPr lang="en-US" dirty="0"/>
              <a:t>2: &gt; 15,000 – 20,000 Ft</a:t>
            </a:r>
          </a:p>
          <a:p>
            <a:pPr lvl="1"/>
            <a:r>
              <a:rPr lang="en-US" dirty="0"/>
              <a:t>3: &gt; 10,000 – 15,000 Ft (Medium Priority)</a:t>
            </a:r>
          </a:p>
          <a:p>
            <a:pPr lvl="1"/>
            <a:r>
              <a:rPr lang="en-US" dirty="0"/>
              <a:t>4: &gt; 5,000 – 10,000 Ft</a:t>
            </a:r>
          </a:p>
          <a:p>
            <a:pPr lvl="1"/>
            <a:r>
              <a:rPr lang="en-US" dirty="0"/>
              <a:t>5: 0 – 5,000 Ft (High Priority)</a:t>
            </a:r>
          </a:p>
          <a:p>
            <a:r>
              <a:rPr lang="en-US" dirty="0"/>
              <a:t>Reclassify cell distance value to analysis rating</a:t>
            </a:r>
          </a:p>
          <a:p>
            <a:endParaRPr lang="en-US" dirty="0"/>
          </a:p>
          <a:p>
            <a:pPr lvl="1"/>
            <a:endParaRPr lang="en-US" dirty="0"/>
          </a:p>
        </p:txBody>
      </p:sp>
    </p:spTree>
    <p:extLst>
      <p:ext uri="{BB962C8B-B14F-4D97-AF65-F5344CB8AC3E}">
        <p14:creationId xmlns:p14="http://schemas.microsoft.com/office/powerpoint/2010/main" val="1524386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710" y="609600"/>
            <a:ext cx="4232064" cy="4902926"/>
          </a:xfrm>
          <a:prstGeom prst="rect">
            <a:avLst/>
          </a:prstGeom>
        </p:spPr>
      </p:pic>
      <p:sp>
        <p:nvSpPr>
          <p:cNvPr id="2" name="Title 1"/>
          <p:cNvSpPr>
            <a:spLocks noGrp="1"/>
          </p:cNvSpPr>
          <p:nvPr>
            <p:ph type="title"/>
          </p:nvPr>
        </p:nvSpPr>
        <p:spPr>
          <a:xfrm>
            <a:off x="676746" y="609600"/>
            <a:ext cx="3729076" cy="1320800"/>
          </a:xfrm>
        </p:spPr>
        <p:txBody>
          <a:bodyPr anchor="ctr">
            <a:normAutofit/>
          </a:bodyPr>
          <a:lstStyle/>
          <a:p>
            <a:r>
              <a:rPr lang="en-US" dirty="0">
                <a:solidFill>
                  <a:schemeClr val="accent2">
                    <a:lumMod val="75000"/>
                  </a:schemeClr>
                </a:solidFill>
              </a:rPr>
              <a:t>Layer 4 Creation</a:t>
            </a:r>
          </a:p>
        </p:txBody>
      </p:sp>
      <p:sp>
        <p:nvSpPr>
          <p:cNvPr id="3" name="Content Placeholder 2"/>
          <p:cNvSpPr>
            <a:spLocks noGrp="1"/>
          </p:cNvSpPr>
          <p:nvPr>
            <p:ph idx="1"/>
          </p:nvPr>
        </p:nvSpPr>
        <p:spPr>
          <a:xfrm>
            <a:off x="685167" y="2160589"/>
            <a:ext cx="3720916" cy="3560733"/>
          </a:xfrm>
        </p:spPr>
        <p:txBody>
          <a:bodyPr>
            <a:normAutofit/>
          </a:bodyPr>
          <a:lstStyle/>
          <a:p>
            <a:r>
              <a:rPr lang="en-US" dirty="0"/>
              <a:t>Convert polygon to raster using PFA names as cell value</a:t>
            </a:r>
          </a:p>
          <a:p>
            <a:pPr lvl="0"/>
            <a:r>
              <a:rPr lang="en-US" dirty="0"/>
              <a:t>Ratings</a:t>
            </a:r>
          </a:p>
          <a:p>
            <a:pPr lvl="1"/>
            <a:r>
              <a:rPr lang="en-US" dirty="0"/>
              <a:t>5: PFA1 (High priority area)</a:t>
            </a:r>
          </a:p>
          <a:p>
            <a:pPr lvl="1"/>
            <a:r>
              <a:rPr lang="en-US" dirty="0"/>
              <a:t>3: PFA2 (Medium priority area)</a:t>
            </a:r>
          </a:p>
          <a:p>
            <a:r>
              <a:rPr lang="en-US" dirty="0"/>
              <a:t>Reclassify cell PFA name to analysis rating</a:t>
            </a:r>
          </a:p>
          <a:p>
            <a:endParaRPr lang="en-US" dirty="0"/>
          </a:p>
        </p:txBody>
      </p:sp>
    </p:spTree>
    <p:extLst>
      <p:ext uri="{BB962C8B-B14F-4D97-AF65-F5344CB8AC3E}">
        <p14:creationId xmlns:p14="http://schemas.microsoft.com/office/powerpoint/2010/main" val="61320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lumMod val="75000"/>
                  </a:schemeClr>
                </a:solidFill>
              </a:rPr>
              <a:t>About Wakulla Springs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96955" y="1349479"/>
            <a:ext cx="3741489" cy="5238085"/>
          </a:xfrm>
        </p:spPr>
      </p:pic>
      <p:sp>
        <p:nvSpPr>
          <p:cNvPr id="4" name="Content Placeholder 3"/>
          <p:cNvSpPr>
            <a:spLocks noGrp="1"/>
          </p:cNvSpPr>
          <p:nvPr>
            <p:ph sz="half" idx="2"/>
          </p:nvPr>
        </p:nvSpPr>
        <p:spPr>
          <a:xfrm>
            <a:off x="4974671" y="1451294"/>
            <a:ext cx="4418951" cy="5201175"/>
          </a:xfrm>
        </p:spPr>
        <p:txBody>
          <a:bodyPr>
            <a:normAutofit/>
          </a:bodyPr>
          <a:lstStyle/>
          <a:p>
            <a:r>
              <a:rPr lang="en-US" dirty="0"/>
              <a:t>Edward Ball Wakulla Springs State Park in Wakulla County, Florida</a:t>
            </a:r>
          </a:p>
          <a:p>
            <a:r>
              <a:rPr lang="en-US" dirty="0"/>
              <a:t>Popular recreation spot</a:t>
            </a:r>
          </a:p>
          <a:p>
            <a:pPr lvl="1"/>
            <a:r>
              <a:rPr lang="en-US" dirty="0"/>
              <a:t>Swimming</a:t>
            </a:r>
          </a:p>
          <a:p>
            <a:pPr lvl="1"/>
            <a:r>
              <a:rPr lang="en-US" dirty="0"/>
              <a:t>Boat tours</a:t>
            </a:r>
          </a:p>
          <a:p>
            <a:pPr lvl="1"/>
            <a:r>
              <a:rPr lang="en-US" dirty="0"/>
              <a:t>Picnics</a:t>
            </a:r>
          </a:p>
          <a:p>
            <a:pPr lvl="1"/>
            <a:r>
              <a:rPr lang="en-US" dirty="0"/>
              <a:t>Hiking trails</a:t>
            </a:r>
          </a:p>
          <a:p>
            <a:r>
              <a:rPr lang="en-US" dirty="0"/>
              <a:t>Once was a popular filming location due to crystal clear water</a:t>
            </a:r>
          </a:p>
          <a:p>
            <a:r>
              <a:rPr lang="en-US" dirty="0"/>
              <a:t>Water visibility drastically decreased and regularly scheduled glass bottom boat tours were ended in the early 1990s</a:t>
            </a:r>
          </a:p>
          <a:p>
            <a:r>
              <a:rPr lang="en-US" dirty="0"/>
              <a:t>Nitrogen pollution is a major contributor to water quality issues</a:t>
            </a:r>
          </a:p>
        </p:txBody>
      </p:sp>
      <p:sp>
        <p:nvSpPr>
          <p:cNvPr id="6" name="TextBox 5"/>
          <p:cNvSpPr txBox="1"/>
          <p:nvPr/>
        </p:nvSpPr>
        <p:spPr>
          <a:xfrm>
            <a:off x="796955" y="6425967"/>
            <a:ext cx="3741489" cy="323165"/>
          </a:xfrm>
          <a:prstGeom prst="rect">
            <a:avLst/>
          </a:prstGeom>
          <a:noFill/>
        </p:spPr>
        <p:txBody>
          <a:bodyPr wrap="square" rtlCol="0">
            <a:spAutoFit/>
          </a:bodyPr>
          <a:lstStyle/>
          <a:p>
            <a:r>
              <a:rPr lang="en-US" sz="500" dirty="0"/>
              <a:t>Service Layer Credits: Sources: </a:t>
            </a:r>
            <a:r>
              <a:rPr lang="en-US" sz="500" dirty="0" err="1"/>
              <a:t>Esri</a:t>
            </a:r>
            <a:r>
              <a:rPr lang="en-US" sz="500" dirty="0"/>
              <a:t>, HERE, </a:t>
            </a:r>
            <a:r>
              <a:rPr lang="en-US" sz="500" dirty="0" err="1"/>
              <a:t>DeLorme</a:t>
            </a:r>
            <a:r>
              <a:rPr lang="en-US" sz="500" dirty="0"/>
              <a:t>, TomTom, </a:t>
            </a:r>
            <a:r>
              <a:rPr lang="en-US" sz="500" dirty="0" err="1"/>
              <a:t>Intermap</a:t>
            </a:r>
            <a:r>
              <a:rPr lang="en-US" sz="500" dirty="0"/>
              <a:t>, increment P Corp., GEBCO, USGS, FAO, NPS, NRCAN, </a:t>
            </a:r>
            <a:r>
              <a:rPr lang="en-US" sz="500" dirty="0" err="1"/>
              <a:t>GeoBase</a:t>
            </a:r>
            <a:r>
              <a:rPr lang="en-US" sz="500" dirty="0"/>
              <a:t>, IGN, </a:t>
            </a:r>
            <a:r>
              <a:rPr lang="en-US" sz="500" dirty="0" err="1"/>
              <a:t>Kadaster</a:t>
            </a:r>
            <a:r>
              <a:rPr lang="en-US" sz="500" dirty="0"/>
              <a:t> NL, Ordnance Survey, </a:t>
            </a:r>
            <a:r>
              <a:rPr lang="en-US" sz="500" dirty="0" err="1"/>
              <a:t>Esri</a:t>
            </a:r>
            <a:r>
              <a:rPr lang="en-US" sz="500" dirty="0"/>
              <a:t> Japan, METI, </a:t>
            </a:r>
            <a:r>
              <a:rPr lang="en-US" sz="500" dirty="0" err="1"/>
              <a:t>Esri</a:t>
            </a:r>
            <a:r>
              <a:rPr lang="en-US" sz="500" dirty="0"/>
              <a:t> China (Hong Kong), </a:t>
            </a:r>
            <a:r>
              <a:rPr lang="en-US" sz="500" dirty="0" err="1"/>
              <a:t>swisstopo</a:t>
            </a:r>
            <a:r>
              <a:rPr lang="en-US" sz="500" dirty="0"/>
              <a:t>, </a:t>
            </a:r>
            <a:r>
              <a:rPr lang="en-US" sz="500" dirty="0" err="1"/>
              <a:t>MapmyIndia</a:t>
            </a:r>
            <a:r>
              <a:rPr lang="en-US" sz="500" dirty="0"/>
              <a:t>, © </a:t>
            </a:r>
            <a:r>
              <a:rPr lang="en-US" sz="500" dirty="0" err="1"/>
              <a:t>OpenStreetMap</a:t>
            </a:r>
            <a:r>
              <a:rPr lang="en-US" sz="500" dirty="0"/>
              <a:t> contributors, and the GIS User Community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2863" y="1923415"/>
            <a:ext cx="2745188" cy="1503179"/>
          </a:xfrm>
          <a:prstGeom prst="rect">
            <a:avLst/>
          </a:prstGeom>
        </p:spPr>
      </p:pic>
    </p:spTree>
    <p:extLst>
      <p:ext uri="{BB962C8B-B14F-4D97-AF65-F5344CB8AC3E}">
        <p14:creationId xmlns:p14="http://schemas.microsoft.com/office/powerpoint/2010/main" val="2439679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 b="1573"/>
          <a:stretch/>
        </p:blipFill>
        <p:spPr>
          <a:xfrm>
            <a:off x="5521234" y="609600"/>
            <a:ext cx="3915963" cy="4833257"/>
          </a:xfrm>
          <a:prstGeom prst="rect">
            <a:avLst/>
          </a:prstGeom>
        </p:spPr>
      </p:pic>
      <p:sp>
        <p:nvSpPr>
          <p:cNvPr id="4" name="Title 3"/>
          <p:cNvSpPr>
            <a:spLocks noGrp="1"/>
          </p:cNvSpPr>
          <p:nvPr>
            <p:ph type="title"/>
          </p:nvPr>
        </p:nvSpPr>
        <p:spPr>
          <a:xfrm>
            <a:off x="677334" y="949230"/>
            <a:ext cx="8596668" cy="1320800"/>
          </a:xfrm>
        </p:spPr>
        <p:txBody>
          <a:bodyPr anchor="t">
            <a:normAutofit/>
          </a:bodyPr>
          <a:lstStyle/>
          <a:p>
            <a:r>
              <a:rPr lang="en-US" dirty="0">
                <a:solidFill>
                  <a:schemeClr val="accent2">
                    <a:lumMod val="75000"/>
                  </a:schemeClr>
                </a:solidFill>
              </a:rPr>
              <a:t>Layer 5 Creation</a:t>
            </a:r>
          </a:p>
        </p:txBody>
      </p:sp>
      <p:sp>
        <p:nvSpPr>
          <p:cNvPr id="5" name="Content Placeholder 4"/>
          <p:cNvSpPr>
            <a:spLocks noGrp="1"/>
          </p:cNvSpPr>
          <p:nvPr>
            <p:ph idx="1"/>
          </p:nvPr>
        </p:nvSpPr>
        <p:spPr>
          <a:xfrm>
            <a:off x="677334" y="2160589"/>
            <a:ext cx="4843900" cy="3880773"/>
          </a:xfrm>
        </p:spPr>
        <p:txBody>
          <a:bodyPr>
            <a:normAutofit/>
          </a:bodyPr>
          <a:lstStyle/>
          <a:p>
            <a:r>
              <a:rPr lang="en-US" dirty="0"/>
              <a:t>Run Euclidean Distance with caves lines as the input feature source data</a:t>
            </a:r>
          </a:p>
          <a:p>
            <a:r>
              <a:rPr lang="en-US" dirty="0"/>
              <a:t>Rating value ranges</a:t>
            </a:r>
          </a:p>
          <a:p>
            <a:pPr lvl="1"/>
            <a:r>
              <a:rPr lang="en-US" dirty="0"/>
              <a:t>1: &gt; 20,000 Ft</a:t>
            </a:r>
          </a:p>
          <a:p>
            <a:pPr lvl="1"/>
            <a:r>
              <a:rPr lang="en-US" dirty="0"/>
              <a:t>2: &gt; 10,000 – 20,000 Ft</a:t>
            </a:r>
          </a:p>
          <a:p>
            <a:pPr lvl="1"/>
            <a:r>
              <a:rPr lang="en-US" dirty="0"/>
              <a:t>3: &gt; 5,000 – 10,000 Ft</a:t>
            </a:r>
          </a:p>
          <a:p>
            <a:pPr lvl="1"/>
            <a:r>
              <a:rPr lang="en-US" dirty="0"/>
              <a:t>4: &gt; 1,000 – 5,000 Ft</a:t>
            </a:r>
          </a:p>
          <a:p>
            <a:pPr lvl="1"/>
            <a:r>
              <a:rPr lang="en-US" dirty="0"/>
              <a:t>5: 0 – 1,000 Ft</a:t>
            </a:r>
          </a:p>
          <a:p>
            <a:r>
              <a:rPr lang="en-US" dirty="0"/>
              <a:t>Reclassify cell distance value to analysis rating</a:t>
            </a:r>
          </a:p>
          <a:p>
            <a:endParaRPr lang="en-US" dirty="0"/>
          </a:p>
          <a:p>
            <a:endParaRPr lang="en-US" dirty="0"/>
          </a:p>
        </p:txBody>
      </p:sp>
    </p:spTree>
    <p:extLst>
      <p:ext uri="{BB962C8B-B14F-4D97-AF65-F5344CB8AC3E}">
        <p14:creationId xmlns:p14="http://schemas.microsoft.com/office/powerpoint/2010/main" val="3787801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49" y="815540"/>
            <a:ext cx="4350138" cy="5370540"/>
          </a:xfrm>
          <a:prstGeom prst="rect">
            <a:avLst/>
          </a:prstGeom>
        </p:spPr>
      </p:pic>
      <p:sp>
        <p:nvSpPr>
          <p:cNvPr id="2" name="Title 1"/>
          <p:cNvSpPr>
            <a:spLocks noGrp="1"/>
          </p:cNvSpPr>
          <p:nvPr>
            <p:ph type="title"/>
          </p:nvPr>
        </p:nvSpPr>
        <p:spPr>
          <a:xfrm>
            <a:off x="4997309" y="609600"/>
            <a:ext cx="4276692" cy="1320800"/>
          </a:xfrm>
        </p:spPr>
        <p:txBody>
          <a:bodyPr anchor="ctr">
            <a:normAutofit/>
          </a:bodyPr>
          <a:lstStyle/>
          <a:p>
            <a:r>
              <a:rPr lang="en-US" dirty="0">
                <a:solidFill>
                  <a:schemeClr val="accent2">
                    <a:lumMod val="75000"/>
                  </a:schemeClr>
                </a:solidFill>
              </a:rPr>
              <a:t>Raster Analysis</a:t>
            </a:r>
          </a:p>
        </p:txBody>
      </p:sp>
      <p:sp>
        <p:nvSpPr>
          <p:cNvPr id="3" name="Content Placeholder 2"/>
          <p:cNvSpPr>
            <a:spLocks noGrp="1"/>
          </p:cNvSpPr>
          <p:nvPr>
            <p:ph idx="1"/>
          </p:nvPr>
        </p:nvSpPr>
        <p:spPr>
          <a:xfrm>
            <a:off x="4985823" y="1874989"/>
            <a:ext cx="4285176" cy="3768573"/>
          </a:xfrm>
        </p:spPr>
        <p:txBody>
          <a:bodyPr>
            <a:normAutofit/>
          </a:bodyPr>
          <a:lstStyle/>
          <a:p>
            <a:r>
              <a:rPr lang="en-US" dirty="0"/>
              <a:t>Add 5 input layers together with Raster Calculator</a:t>
            </a:r>
          </a:p>
          <a:p>
            <a:r>
              <a:rPr lang="en-US" dirty="0"/>
              <a:t>Output raster contains values ranging from 9-22</a:t>
            </a:r>
          </a:p>
          <a:p>
            <a:pPr lvl="1"/>
            <a:r>
              <a:rPr lang="en-US" dirty="0"/>
              <a:t>Value of 9 is the lowest priority</a:t>
            </a:r>
          </a:p>
          <a:p>
            <a:pPr lvl="1"/>
            <a:r>
              <a:rPr lang="en-US" dirty="0"/>
              <a:t>Value of 22 is the highest priority</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329" y="4257403"/>
            <a:ext cx="1644301" cy="2087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760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149" y="1891911"/>
            <a:ext cx="4350138" cy="32177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le 1"/>
          <p:cNvSpPr>
            <a:spLocks noGrp="1"/>
          </p:cNvSpPr>
          <p:nvPr>
            <p:ph type="title"/>
          </p:nvPr>
        </p:nvSpPr>
        <p:spPr>
          <a:xfrm>
            <a:off x="4997309" y="609600"/>
            <a:ext cx="4276692" cy="1320800"/>
          </a:xfrm>
        </p:spPr>
        <p:txBody>
          <a:bodyPr anchor="ctr">
            <a:normAutofit/>
          </a:bodyPr>
          <a:lstStyle/>
          <a:p>
            <a:r>
              <a:rPr lang="en-US" dirty="0">
                <a:solidFill>
                  <a:schemeClr val="accent2">
                    <a:lumMod val="75000"/>
                  </a:schemeClr>
                </a:solidFill>
              </a:rPr>
              <a:t>Zonal Statistics</a:t>
            </a:r>
          </a:p>
        </p:txBody>
      </p:sp>
      <p:sp>
        <p:nvSpPr>
          <p:cNvPr id="3" name="Content Placeholder 2"/>
          <p:cNvSpPr>
            <a:spLocks noGrp="1"/>
          </p:cNvSpPr>
          <p:nvPr>
            <p:ph idx="1"/>
          </p:nvPr>
        </p:nvSpPr>
        <p:spPr>
          <a:xfrm>
            <a:off x="4985823" y="1874989"/>
            <a:ext cx="4285176" cy="3768573"/>
          </a:xfrm>
        </p:spPr>
        <p:txBody>
          <a:bodyPr>
            <a:normAutofit/>
          </a:bodyPr>
          <a:lstStyle/>
          <a:p>
            <a:r>
              <a:rPr lang="en-US" dirty="0"/>
              <a:t>Run Zonal Statistics as Table tool for each Leon and Wakulla counties using analysis parcel polygons as the input zone features </a:t>
            </a:r>
          </a:p>
          <a:p>
            <a:r>
              <a:rPr lang="en-US" dirty="0"/>
              <a:t>The tool creates a table with several calculated statistics including Min, Max, Mean &amp; Median</a:t>
            </a:r>
          </a:p>
          <a:p>
            <a:r>
              <a:rPr lang="en-US" dirty="0"/>
              <a:t>Join zonal statistics to the parcel polygons and export all features</a:t>
            </a:r>
          </a:p>
        </p:txBody>
      </p:sp>
    </p:spTree>
    <p:extLst>
      <p:ext uri="{BB962C8B-B14F-4D97-AF65-F5344CB8AC3E}">
        <p14:creationId xmlns:p14="http://schemas.microsoft.com/office/powerpoint/2010/main" val="356607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75000"/>
                  </a:schemeClr>
                </a:solidFill>
              </a:rPr>
              <a:t>Results</a:t>
            </a:r>
          </a:p>
        </p:txBody>
      </p:sp>
      <p:sp>
        <p:nvSpPr>
          <p:cNvPr id="3" name="Content Placeholder 2"/>
          <p:cNvSpPr>
            <a:spLocks noGrp="1"/>
          </p:cNvSpPr>
          <p:nvPr>
            <p:ph idx="1"/>
          </p:nvPr>
        </p:nvSpPr>
        <p:spPr>
          <a:xfrm>
            <a:off x="677334" y="1579621"/>
            <a:ext cx="4656666" cy="3880773"/>
          </a:xfrm>
        </p:spPr>
        <p:txBody>
          <a:bodyPr/>
          <a:lstStyle/>
          <a:p>
            <a:r>
              <a:rPr lang="en-US" dirty="0"/>
              <a:t>This analysis output does not provide recommendation for type of septic tank conversion</a:t>
            </a:r>
          </a:p>
          <a:p>
            <a:r>
              <a:rPr lang="en-US" dirty="0"/>
              <a:t>This analysis output does provide insight into where conversion should have higher priority over other locations</a:t>
            </a:r>
          </a:p>
        </p:txBody>
      </p:sp>
      <p:graphicFrame>
        <p:nvGraphicFramePr>
          <p:cNvPr id="5" name="Table 4"/>
          <p:cNvGraphicFramePr>
            <a:graphicFrameLocks noGrp="1"/>
          </p:cNvGraphicFramePr>
          <p:nvPr>
            <p:extLst>
              <p:ext uri="{D42A27DB-BD31-4B8C-83A1-F6EECF244321}">
                <p14:modId xmlns:p14="http://schemas.microsoft.com/office/powerpoint/2010/main" val="439988602"/>
              </p:ext>
            </p:extLst>
          </p:nvPr>
        </p:nvGraphicFramePr>
        <p:xfrm>
          <a:off x="2104008" y="3523928"/>
          <a:ext cx="2296083" cy="2926080"/>
        </p:xfrm>
        <a:graphic>
          <a:graphicData uri="http://schemas.openxmlformats.org/drawingml/2006/table">
            <a:tbl>
              <a:tblPr>
                <a:effectLst>
                  <a:outerShdw blurRad="50800" dist="38100" dir="8100000" algn="tr" rotWithShape="0">
                    <a:prstClr val="black">
                      <a:alpha val="40000"/>
                    </a:prstClr>
                  </a:outerShdw>
                </a:effectLst>
              </a:tblPr>
              <a:tblGrid>
                <a:gridCol w="861134">
                  <a:extLst>
                    <a:ext uri="{9D8B030D-6E8A-4147-A177-3AD203B41FA5}">
                      <a16:colId xmlns:a16="http://schemas.microsoft.com/office/drawing/2014/main" val="3047511216"/>
                    </a:ext>
                  </a:extLst>
                </a:gridCol>
                <a:gridCol w="782807">
                  <a:extLst>
                    <a:ext uri="{9D8B030D-6E8A-4147-A177-3AD203B41FA5}">
                      <a16:colId xmlns:a16="http://schemas.microsoft.com/office/drawing/2014/main" val="3441271710"/>
                    </a:ext>
                  </a:extLst>
                </a:gridCol>
                <a:gridCol w="652142">
                  <a:extLst>
                    <a:ext uri="{9D8B030D-6E8A-4147-A177-3AD203B41FA5}">
                      <a16:colId xmlns:a16="http://schemas.microsoft.com/office/drawing/2014/main" val="2440567691"/>
                    </a:ext>
                  </a:extLst>
                </a:gridCol>
              </a:tblGrid>
              <a:tr h="365760">
                <a:tc>
                  <a:txBody>
                    <a:bodyPr/>
                    <a:lstStyle/>
                    <a:p>
                      <a:pPr algn="ctr" fontAlgn="ctr"/>
                      <a:r>
                        <a:rPr lang="en-US" sz="1100" b="1" i="0" u="none" strike="noStrike" dirty="0">
                          <a:solidFill>
                            <a:srgbClr val="FFFFFF"/>
                          </a:solidFill>
                          <a:effectLst/>
                          <a:latin typeface="Calibri" panose="020F0502020204030204" pitchFamily="34" charset="0"/>
                        </a:rPr>
                        <a:t>Priority Value (Median)</a:t>
                      </a: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en-US" sz="1100" b="1" i="0" u="none" strike="noStrike" dirty="0">
                          <a:solidFill>
                            <a:srgbClr val="FFFFFF"/>
                          </a:solidFill>
                          <a:effectLst/>
                          <a:latin typeface="Calibri" panose="020F0502020204030204" pitchFamily="34" charset="0"/>
                        </a:rPr>
                        <a:t>Parcel Count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latin typeface="Calibri" panose="020F0502020204030204" pitchFamily="34" charset="0"/>
                        </a:rPr>
                        <a:t>Percent Total</a:t>
                      </a:r>
                    </a:p>
                  </a:txBody>
                  <a:tcPr marL="7620" marR="7620" marT="762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633910175"/>
                  </a:ext>
                </a:extLst>
              </a:tr>
              <a:tr h="182880">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a:solidFill>
                            <a:srgbClr val="000000"/>
                          </a:solidFill>
                          <a:effectLst/>
                          <a:latin typeface="Calibri" panose="020F0502020204030204" pitchFamily="34" charset="0"/>
                        </a:rPr>
                        <a:t>0.199%</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905190546"/>
                  </a:ext>
                </a:extLst>
              </a:tr>
              <a:tr h="182880">
                <a:tc>
                  <a:txBody>
                    <a:bodyPr/>
                    <a:lstStyle/>
                    <a:p>
                      <a:pPr algn="ctr" fontAlgn="b"/>
                      <a:r>
                        <a:rPr lang="en-US" sz="1100" b="0" i="0" u="none" strike="noStrike">
                          <a:solidFill>
                            <a:srgbClr val="000000"/>
                          </a:solidFill>
                          <a:effectLst/>
                          <a:latin typeface="Calibri" panose="020F0502020204030204" pitchFamily="34" charset="0"/>
                        </a:rPr>
                        <a:t>10</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49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0.406%</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2319843441"/>
                  </a:ext>
                </a:extLst>
              </a:tr>
              <a:tr h="182880">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a:solidFill>
                            <a:srgbClr val="000000"/>
                          </a:solidFill>
                          <a:effectLst/>
                          <a:latin typeface="Calibri" panose="020F0502020204030204" pitchFamily="34" charset="0"/>
                        </a:rPr>
                        <a:t>0.514%</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484198529"/>
                  </a:ext>
                </a:extLst>
              </a:tr>
              <a:tr h="182880">
                <a:tc>
                  <a:txBody>
                    <a:bodyPr/>
                    <a:lstStyle/>
                    <a:p>
                      <a:pPr algn="ctr" fontAlgn="b"/>
                      <a:r>
                        <a:rPr lang="en-US" sz="1100" b="0" i="0" u="none" strike="noStrike">
                          <a:solidFill>
                            <a:srgbClr val="000000"/>
                          </a:solidFill>
                          <a:effectLst/>
                          <a:latin typeface="Calibri" panose="020F0502020204030204" pitchFamily="34" charset="0"/>
                        </a:rPr>
                        <a:t>12</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1.848%</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2953706551"/>
                  </a:ext>
                </a:extLst>
              </a:tr>
              <a:tr h="182880">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a:solidFill>
                            <a:srgbClr val="000000"/>
                          </a:solidFill>
                          <a:effectLst/>
                          <a:latin typeface="Calibri" panose="020F0502020204030204" pitchFamily="34" charset="0"/>
                        </a:rPr>
                        <a:t>1126</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dirty="0">
                          <a:solidFill>
                            <a:srgbClr val="000000"/>
                          </a:solidFill>
                          <a:effectLst/>
                          <a:latin typeface="Calibri" panose="020F0502020204030204" pitchFamily="34" charset="0"/>
                        </a:rPr>
                        <a:t>9.329%</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651515"/>
                  </a:ext>
                </a:extLst>
              </a:tr>
              <a:tr h="182880">
                <a:tc>
                  <a:txBody>
                    <a:bodyPr/>
                    <a:lstStyle/>
                    <a:p>
                      <a:pPr algn="ctr" fontAlgn="b"/>
                      <a:r>
                        <a:rPr lang="en-US" sz="1100" b="0" i="0" u="none" strike="noStrike">
                          <a:solidFill>
                            <a:srgbClr val="000000"/>
                          </a:solidFill>
                          <a:effectLst/>
                          <a:latin typeface="Calibri" panose="020F0502020204030204" pitchFamily="34" charset="0"/>
                        </a:rPr>
                        <a:t>14</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1873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15.518%</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3165619782"/>
                  </a:ext>
                </a:extLst>
              </a:tr>
              <a:tr h="182880">
                <a:tc>
                  <a:txBody>
                    <a:bodyPr/>
                    <a:lstStyle/>
                    <a:p>
                      <a:pPr algn="ctr" fontAlgn="b"/>
                      <a:r>
                        <a:rPr lang="en-US" sz="1100" b="0" i="0" u="none" strike="noStrike">
                          <a:solidFill>
                            <a:srgbClr val="000000"/>
                          </a:solidFill>
                          <a:effectLst/>
                          <a:latin typeface="Calibri" panose="020F0502020204030204" pitchFamily="34" charset="0"/>
                        </a:rPr>
                        <a:t>15</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a:solidFill>
                            <a:srgbClr val="000000"/>
                          </a:solidFill>
                          <a:effectLst/>
                          <a:latin typeface="Calibri" panose="020F0502020204030204" pitchFamily="34" charset="0"/>
                        </a:rPr>
                        <a:t>1930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dirty="0">
                          <a:solidFill>
                            <a:srgbClr val="000000"/>
                          </a:solidFill>
                          <a:effectLst/>
                          <a:latin typeface="Calibri" panose="020F0502020204030204" pitchFamily="34" charset="0"/>
                        </a:rPr>
                        <a:t>15.990%</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311060706"/>
                  </a:ext>
                </a:extLst>
              </a:tr>
              <a:tr h="182880">
                <a:tc>
                  <a:txBody>
                    <a:bodyPr/>
                    <a:lstStyle/>
                    <a:p>
                      <a:pPr algn="ctr" fontAlgn="b"/>
                      <a:r>
                        <a:rPr lang="en-US" sz="1100" b="0" i="0" u="none" strike="noStrike">
                          <a:solidFill>
                            <a:srgbClr val="000000"/>
                          </a:solidFill>
                          <a:effectLst/>
                          <a:latin typeface="Calibri" panose="020F0502020204030204" pitchFamily="34" charset="0"/>
                        </a:rPr>
                        <a:t>16</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2015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16.694%</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980664195"/>
                  </a:ext>
                </a:extLst>
              </a:tr>
              <a:tr h="182880">
                <a:tc>
                  <a:txBody>
                    <a:bodyPr/>
                    <a:lstStyle/>
                    <a:p>
                      <a:pPr algn="ctr" fontAlgn="b"/>
                      <a:r>
                        <a:rPr lang="en-US" sz="1100" b="0" i="0" u="none" strike="noStrike" dirty="0">
                          <a:solidFill>
                            <a:srgbClr val="000000"/>
                          </a:solidFill>
                          <a:effectLst/>
                          <a:latin typeface="Calibri" panose="020F0502020204030204" pitchFamily="34" charset="0"/>
                        </a:rPr>
                        <a:t>17</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a:solidFill>
                            <a:srgbClr val="000000"/>
                          </a:solidFill>
                          <a:effectLst/>
                          <a:latin typeface="Calibri" panose="020F0502020204030204" pitchFamily="34" charset="0"/>
                        </a:rPr>
                        <a:t>1616</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dirty="0">
                          <a:solidFill>
                            <a:srgbClr val="000000"/>
                          </a:solidFill>
                          <a:effectLst/>
                          <a:latin typeface="Calibri" panose="020F0502020204030204" pitchFamily="34" charset="0"/>
                        </a:rPr>
                        <a:t>13.389%</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878238796"/>
                  </a:ext>
                </a:extLst>
              </a:tr>
              <a:tr h="182880">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1851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15.336%</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2893771509"/>
                  </a:ext>
                </a:extLst>
              </a:tr>
              <a:tr h="182880">
                <a:tc>
                  <a:txBody>
                    <a:bodyPr/>
                    <a:lstStyle/>
                    <a:p>
                      <a:pPr algn="ctr" fontAlgn="b"/>
                      <a:r>
                        <a:rPr lang="en-US" sz="1100" b="0" i="0" u="none" strike="noStrike">
                          <a:solidFill>
                            <a:srgbClr val="000000"/>
                          </a:solidFill>
                          <a:effectLst/>
                          <a:latin typeface="Calibri" panose="020F0502020204030204" pitchFamily="34" charset="0"/>
                        </a:rPr>
                        <a:t>19</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dirty="0">
                          <a:solidFill>
                            <a:srgbClr val="000000"/>
                          </a:solidFill>
                          <a:effectLst/>
                          <a:latin typeface="Calibri" panose="020F0502020204030204" pitchFamily="34" charset="0"/>
                        </a:rPr>
                        <a:t>899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dirty="0">
                          <a:solidFill>
                            <a:srgbClr val="000000"/>
                          </a:solidFill>
                          <a:effectLst/>
                          <a:latin typeface="Calibri" panose="020F0502020204030204" pitchFamily="34" charset="0"/>
                        </a:rPr>
                        <a:t>7.448%</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9383121"/>
                  </a:ext>
                </a:extLst>
              </a:tr>
              <a:tr h="182880">
                <a:tc>
                  <a:txBody>
                    <a:bodyPr/>
                    <a:lstStyle/>
                    <a:p>
                      <a:pPr algn="ctr" fontAlgn="b"/>
                      <a:r>
                        <a:rPr lang="en-US" sz="1100" b="0" i="0" u="none" strike="noStrike">
                          <a:solidFill>
                            <a:srgbClr val="000000"/>
                          </a:solidFill>
                          <a:effectLst/>
                          <a:latin typeface="Calibri" panose="020F0502020204030204" pitchFamily="34" charset="0"/>
                        </a:rPr>
                        <a:t>20</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374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3.099%</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2366691130"/>
                  </a:ext>
                </a:extLst>
              </a:tr>
              <a:tr h="182880">
                <a:tc>
                  <a:txBody>
                    <a:bodyPr/>
                    <a:lstStyle/>
                    <a:p>
                      <a:pPr algn="ctr" fontAlgn="b"/>
                      <a:r>
                        <a:rPr lang="en-US" sz="1100" b="0" i="0" u="none" strike="noStrike">
                          <a:solidFill>
                            <a:srgbClr val="000000"/>
                          </a:solidFill>
                          <a:effectLst/>
                          <a:latin typeface="Calibri" panose="020F0502020204030204" pitchFamily="34" charset="0"/>
                        </a:rPr>
                        <a:t>21</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a:solidFill>
                            <a:srgbClr val="000000"/>
                          </a:solidFill>
                          <a:effectLst/>
                          <a:latin typeface="Calibri" panose="020F0502020204030204" pitchFamily="34" charset="0"/>
                        </a:rPr>
                        <a:t>0.215%</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183171522"/>
                  </a:ext>
                </a:extLst>
              </a:tr>
              <a:tr h="182880">
                <a:tc>
                  <a:txBody>
                    <a:bodyPr/>
                    <a:lstStyle/>
                    <a:p>
                      <a:pPr algn="ctr" fontAlgn="b"/>
                      <a:r>
                        <a:rPr lang="en-US" sz="1100" b="0" i="0" u="none" strike="noStrike" dirty="0">
                          <a:solidFill>
                            <a:srgbClr val="000000"/>
                          </a:solidFill>
                          <a:effectLst/>
                          <a:latin typeface="Calibri" panose="020F0502020204030204" pitchFamily="34" charset="0"/>
                        </a:rPr>
                        <a:t>22</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0.017%</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398726865"/>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086" y="532535"/>
            <a:ext cx="4193142" cy="5008294"/>
          </a:xfrm>
          <a:prstGeom prst="rect">
            <a:avLst/>
          </a:prstGeom>
        </p:spPr>
      </p:pic>
    </p:spTree>
    <p:extLst>
      <p:ext uri="{BB962C8B-B14F-4D97-AF65-F5344CB8AC3E}">
        <p14:creationId xmlns:p14="http://schemas.microsoft.com/office/powerpoint/2010/main" val="1374435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3429" y="727864"/>
            <a:ext cx="10843028" cy="5364507"/>
            <a:chOff x="763429" y="727864"/>
            <a:chExt cx="10843028" cy="5364507"/>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950" y="727864"/>
              <a:ext cx="5364507" cy="536450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429" y="727864"/>
              <a:ext cx="5364507" cy="5364507"/>
            </a:xfrm>
            <a:prstGeom prst="rect">
              <a:avLst/>
            </a:prstGeom>
          </p:spPr>
        </p:pic>
      </p:grpSp>
    </p:spTree>
    <p:extLst>
      <p:ext uri="{BB962C8B-B14F-4D97-AF65-F5344CB8AC3E}">
        <p14:creationId xmlns:p14="http://schemas.microsoft.com/office/powerpoint/2010/main" val="3656627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rPr>
              <a:t>ArcGIS Online Webmap App</a:t>
            </a:r>
          </a:p>
        </p:txBody>
      </p:sp>
      <p:sp>
        <p:nvSpPr>
          <p:cNvPr id="3" name="Content Placeholder 2"/>
          <p:cNvSpPr>
            <a:spLocks noGrp="1"/>
          </p:cNvSpPr>
          <p:nvPr>
            <p:ph idx="1"/>
          </p:nvPr>
        </p:nvSpPr>
        <p:spPr/>
        <p:txBody>
          <a:bodyPr/>
          <a:lstStyle/>
          <a:p>
            <a:r>
              <a:rPr lang="en-US" dirty="0"/>
              <a:t>Converted all input and output raster to vector for map viewing</a:t>
            </a:r>
          </a:p>
          <a:p>
            <a:r>
              <a:rPr lang="en-US" dirty="0"/>
              <a:t>Accessed ArcGIS Online through National Audubon Society organizational account</a:t>
            </a:r>
          </a:p>
          <a:p>
            <a:r>
              <a:rPr lang="en-US" dirty="0"/>
              <a:t>Imported smaller layers directly into web map and asked the administrator to create feature service layers for large/detailed layers.</a:t>
            </a:r>
          </a:p>
          <a:p>
            <a:r>
              <a:rPr lang="en-US" dirty="0"/>
              <a:t>Created a web mapping application so it can be shared and utilized by non-GIS individuals in the Wakulla Springs alliance</a:t>
            </a:r>
          </a:p>
          <a:p>
            <a:pPr marL="0" indent="0">
              <a:buNone/>
            </a:pPr>
            <a:r>
              <a:rPr lang="en-US" dirty="0">
                <a:hlinkClick r:id="rId3"/>
              </a:rPr>
              <a:t>http://audubon.maps.arcgis.com/apps/webappviewer/index.html?id=0bb623d5f8b94a2c9a114fda339c6858</a:t>
            </a:r>
            <a:r>
              <a:rPr lang="en-US" dirty="0"/>
              <a:t> </a:t>
            </a:r>
          </a:p>
        </p:txBody>
      </p:sp>
    </p:spTree>
    <p:extLst>
      <p:ext uri="{BB962C8B-B14F-4D97-AF65-F5344CB8AC3E}">
        <p14:creationId xmlns:p14="http://schemas.microsoft.com/office/powerpoint/2010/main" val="62125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0222991" y="130632"/>
            <a:ext cx="1839249" cy="448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57088" y="6298040"/>
            <a:ext cx="853440" cy="411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691256" y="5764642"/>
            <a:ext cx="370985" cy="411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487" y="6110808"/>
            <a:ext cx="1538369" cy="5185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4487" y="130632"/>
            <a:ext cx="7645256" cy="448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4487" y="809465"/>
            <a:ext cx="428027" cy="14438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720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rPr>
              <a:t>Model Builder</a:t>
            </a:r>
          </a:p>
        </p:txBody>
      </p:sp>
      <p:sp>
        <p:nvSpPr>
          <p:cNvPr id="3" name="Content Placeholder 2"/>
          <p:cNvSpPr>
            <a:spLocks noGrp="1"/>
          </p:cNvSpPr>
          <p:nvPr>
            <p:ph idx="1"/>
          </p:nvPr>
        </p:nvSpPr>
        <p:spPr>
          <a:xfrm>
            <a:off x="677334" y="2040846"/>
            <a:ext cx="8596668" cy="3880773"/>
          </a:xfrm>
        </p:spPr>
        <p:txBody>
          <a:bodyPr/>
          <a:lstStyle/>
          <a:p>
            <a:r>
              <a:rPr lang="en-US" dirty="0"/>
              <a:t>Built the analysis process from ready-to-use source data to input layer creation to analysis output to vector conversion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79" y="2729882"/>
            <a:ext cx="7682263" cy="3398775"/>
          </a:xfrm>
          <a:prstGeom prst="rect">
            <a:avLst/>
          </a:prstGeom>
        </p:spPr>
      </p:pic>
    </p:spTree>
    <p:extLst>
      <p:ext uri="{BB962C8B-B14F-4D97-AF65-F5344CB8AC3E}">
        <p14:creationId xmlns:p14="http://schemas.microsoft.com/office/powerpoint/2010/main" val="2715765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rPr>
              <a:t>Future Considerations for Analysis</a:t>
            </a:r>
          </a:p>
        </p:txBody>
      </p:sp>
      <p:sp>
        <p:nvSpPr>
          <p:cNvPr id="3" name="Content Placeholder 2"/>
          <p:cNvSpPr>
            <a:spLocks noGrp="1"/>
          </p:cNvSpPr>
          <p:nvPr>
            <p:ph idx="1"/>
          </p:nvPr>
        </p:nvSpPr>
        <p:spPr/>
        <p:txBody>
          <a:bodyPr/>
          <a:lstStyle/>
          <a:p>
            <a:r>
              <a:rPr lang="en-US" dirty="0"/>
              <a:t>Additional input layers </a:t>
            </a:r>
          </a:p>
          <a:p>
            <a:pPr lvl="1"/>
            <a:r>
              <a:rPr lang="en-US" dirty="0"/>
              <a:t>i.e. septic tank age</a:t>
            </a:r>
          </a:p>
          <a:p>
            <a:r>
              <a:rPr lang="en-US" dirty="0"/>
              <a:t>Improved source data for input layer 1</a:t>
            </a:r>
          </a:p>
          <a:p>
            <a:pPr lvl="1"/>
            <a:r>
              <a:rPr lang="en-US" dirty="0"/>
              <a:t>Specially developed FAVA/LAVA/WCAVA</a:t>
            </a:r>
          </a:p>
          <a:p>
            <a:r>
              <a:rPr lang="en-US" dirty="0"/>
              <a:t>More complete wastewater source data for Wakulla county</a:t>
            </a:r>
          </a:p>
          <a:p>
            <a:pPr lvl="1"/>
            <a:r>
              <a:rPr lang="en-US" dirty="0"/>
              <a:t>Likely needs to be digitized from source information</a:t>
            </a:r>
          </a:p>
          <a:p>
            <a:r>
              <a:rPr lang="en-US" dirty="0"/>
              <a:t>More complete mapped cave source data</a:t>
            </a:r>
          </a:p>
          <a:p>
            <a:pPr lvl="1"/>
            <a:r>
              <a:rPr lang="en-US" dirty="0"/>
              <a:t>Future mapping efforts by Woodville Karst Plain Project (WKPP)</a:t>
            </a:r>
          </a:p>
          <a:p>
            <a:r>
              <a:rPr lang="en-US" dirty="0"/>
              <a:t>Improve applied ratings for input layers </a:t>
            </a:r>
          </a:p>
          <a:p>
            <a:pPr lvl="1"/>
            <a:r>
              <a:rPr lang="en-US" dirty="0"/>
              <a:t>Experienced professionals</a:t>
            </a:r>
          </a:p>
          <a:p>
            <a:endParaRPr lang="en-US" dirty="0"/>
          </a:p>
          <a:p>
            <a:endParaRPr lang="en-US" dirty="0"/>
          </a:p>
        </p:txBody>
      </p:sp>
    </p:spTree>
    <p:extLst>
      <p:ext uri="{BB962C8B-B14F-4D97-AF65-F5344CB8AC3E}">
        <p14:creationId xmlns:p14="http://schemas.microsoft.com/office/powerpoint/2010/main" val="3679974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rPr>
              <a:t>References</a:t>
            </a:r>
          </a:p>
        </p:txBody>
      </p:sp>
      <p:sp>
        <p:nvSpPr>
          <p:cNvPr id="3" name="Content Placeholder 2"/>
          <p:cNvSpPr>
            <a:spLocks noGrp="1"/>
          </p:cNvSpPr>
          <p:nvPr>
            <p:ph idx="1"/>
          </p:nvPr>
        </p:nvSpPr>
        <p:spPr>
          <a:xfrm>
            <a:off x="677334" y="1400961"/>
            <a:ext cx="8596668" cy="5377344"/>
          </a:xfrm>
        </p:spPr>
        <p:txBody>
          <a:bodyPr>
            <a:normAutofit fontScale="77500" lnSpcReduction="20000"/>
          </a:bodyPr>
          <a:lstStyle/>
          <a:p>
            <a:r>
              <a:rPr lang="en-US" dirty="0"/>
              <a:t>Baker, A. E., Wood, A. R. &amp; Cichon, J. R. (2007). </a:t>
            </a:r>
            <a:r>
              <a:rPr lang="en-US" i="1" dirty="0"/>
              <a:t>The Leon County Aquifer Vulnerability Assessment</a:t>
            </a:r>
            <a:r>
              <a:rPr lang="en-US" dirty="0"/>
              <a:t>. Retrieved from </a:t>
            </a:r>
            <a:r>
              <a:rPr lang="en-US" u="sng" dirty="0">
                <a:hlinkClick r:id="rId3"/>
              </a:rPr>
              <a:t>http://www.adgeo.net/content/lava/LAVA_Report_v1.1.pdf</a:t>
            </a:r>
            <a:endParaRPr lang="en-US" dirty="0"/>
          </a:p>
          <a:p>
            <a:r>
              <a:rPr lang="en-US" dirty="0"/>
              <a:t>Baker, A. E., Wood, A. R. &amp; Cichon, J. R. (2009a). </a:t>
            </a:r>
            <a:r>
              <a:rPr lang="en-US" i="1" dirty="0"/>
              <a:t>Florida Aquifer Vulnerability Assessment (FAVAII)</a:t>
            </a:r>
            <a:r>
              <a:rPr lang="en-US" dirty="0"/>
              <a:t>. Retrieved from </a:t>
            </a:r>
            <a:r>
              <a:rPr lang="en-US" u="sng" dirty="0">
                <a:hlinkClick r:id="rId4"/>
              </a:rPr>
              <a:t>http://www.adgeo.net/content/fava2/FAVAII_report.pdf</a:t>
            </a:r>
            <a:r>
              <a:rPr lang="en-US" dirty="0"/>
              <a:t> </a:t>
            </a:r>
          </a:p>
          <a:p>
            <a:r>
              <a:rPr lang="en-US" dirty="0"/>
              <a:t>Baker, A. E., Wood, A. R. &amp; Cichon, J. R. (2009b). </a:t>
            </a:r>
            <a:r>
              <a:rPr lang="en-US" i="1" dirty="0"/>
              <a:t>The Wakulla County Aquifer Vulnerability Assessment</a:t>
            </a:r>
            <a:r>
              <a:rPr lang="en-US" dirty="0"/>
              <a:t>. Retrieved from </a:t>
            </a:r>
            <a:r>
              <a:rPr lang="en-US" u="sng" dirty="0">
                <a:hlinkClick r:id="rId5"/>
              </a:rPr>
              <a:t>http://www.adgeo.net/content/fava2/WCAVA_Report.pdf</a:t>
            </a:r>
            <a:endParaRPr lang="en-US" u="sng" dirty="0"/>
          </a:p>
          <a:p>
            <a:r>
              <a:rPr lang="en-US" dirty="0"/>
              <a:t>Davis, J. H., Katz, B. G. &amp; Griffin, D. W. (2010). Nitrate-N Movement in Groundwater from the Land Application of Treated Municipal Wastewater and Other Sources in the Wakulla Springs Springshed, Leon and Wakulla Counties, Florida, 1966-2018. </a:t>
            </a:r>
            <a:r>
              <a:rPr lang="en-US" i="1" dirty="0"/>
              <a:t>U.S. Geological Survey Report 2010-5099,</a:t>
            </a:r>
            <a:r>
              <a:rPr lang="en-US" dirty="0"/>
              <a:t> 104 p. </a:t>
            </a:r>
          </a:p>
          <a:p>
            <a:r>
              <a:rPr lang="en-US" dirty="0"/>
              <a:t>Division of Environmental Assessment and Restoration (2015). </a:t>
            </a:r>
            <a:r>
              <a:rPr lang="en-US" i="1" dirty="0"/>
              <a:t>Final Basin Management Action Plan for the Implementation of the Total Maximum Daily Load for Nutrient (Biology) by the Florida Department of Environmental Protection in the Upper Wakulla River and Wakulla Springs Basin</a:t>
            </a:r>
            <a:r>
              <a:rPr lang="en-US" dirty="0"/>
              <a:t>. Retrieved from </a:t>
            </a:r>
            <a:r>
              <a:rPr lang="en-US" u="sng" dirty="0">
                <a:hlinkClick r:id="rId6"/>
              </a:rPr>
              <a:t>http://www.dep.state.fl.us/water/watersheds/docs/bmap/Wakulla-BMAP.pdf</a:t>
            </a:r>
            <a:endParaRPr lang="en-US" u="sng" dirty="0"/>
          </a:p>
          <a:p>
            <a:r>
              <a:rPr lang="en-US" dirty="0"/>
              <a:t>Elder, J. F., </a:t>
            </a:r>
            <a:r>
              <a:rPr lang="en-US" dirty="0" err="1"/>
              <a:t>Hunn</a:t>
            </a:r>
            <a:r>
              <a:rPr lang="en-US" dirty="0"/>
              <a:t>, J. D. &amp; Calhoun, C. W. (1985). </a:t>
            </a:r>
            <a:r>
              <a:rPr lang="en-US" i="1" dirty="0"/>
              <a:t>Wastewater Application by Spray Irrigation on a Field Southeast of Tallahassee, Florida: Effects on Ground-Water Quality and Quantity, 1980-82</a:t>
            </a:r>
            <a:r>
              <a:rPr lang="en-US" dirty="0"/>
              <a:t>. Retrieved from </a:t>
            </a:r>
            <a:r>
              <a:rPr lang="en-US" u="sng" dirty="0">
                <a:hlinkClick r:id="rId7"/>
              </a:rPr>
              <a:t>http://pubs.usgs.gov/wri/1985/4006/report.pdf</a:t>
            </a:r>
            <a:endParaRPr lang="en-US" u="sng" dirty="0"/>
          </a:p>
          <a:p>
            <a:r>
              <a:rPr lang="en-US" dirty="0"/>
              <a:t>Lombardo Associates, Inc. (2011). </a:t>
            </a:r>
            <a:r>
              <a:rPr lang="en-US" i="1" dirty="0"/>
              <a:t>Onsite Sewage Treatment and Disposal Management Options – Final Report for Wakulla Springs, Leon County, Wakulla County &amp; City of Tallahassee, FL</a:t>
            </a:r>
            <a:r>
              <a:rPr lang="en-US" dirty="0"/>
              <a:t>. Retrieved from </a:t>
            </a:r>
            <a:r>
              <a:rPr lang="en-US" u="sng" dirty="0">
                <a:hlinkClick r:id="rId8"/>
              </a:rPr>
              <a:t>https://www.talgov.com/Uploads/Public/Documents/planning/pdf/compln/onsite_sewage_mgt_rpt.pdf</a:t>
            </a:r>
            <a:endParaRPr lang="en-US" u="sng" dirty="0"/>
          </a:p>
          <a:p>
            <a:r>
              <a:rPr lang="en-US" dirty="0"/>
              <a:t>Pruitt, J. B., Elder, J. F. &amp; Johnson, I. K. (1988). </a:t>
            </a:r>
            <a:r>
              <a:rPr lang="en-US" i="1" dirty="0"/>
              <a:t>Effects of Treated </a:t>
            </a:r>
            <a:r>
              <a:rPr lang="en-US" i="1" dirty="0" err="1"/>
              <a:t>Municpal</a:t>
            </a:r>
            <a:r>
              <a:rPr lang="en-US" i="1" dirty="0"/>
              <a:t> Effluent Irrigation on Ground Water beneath </a:t>
            </a:r>
            <a:r>
              <a:rPr lang="en-US" i="1" dirty="0" err="1"/>
              <a:t>Sprayfields</a:t>
            </a:r>
            <a:r>
              <a:rPr lang="en-US" i="1" dirty="0"/>
              <a:t>, Tallahassee, Florida</a:t>
            </a:r>
            <a:r>
              <a:rPr lang="en-US" dirty="0"/>
              <a:t>. Retrieved from </a:t>
            </a:r>
            <a:r>
              <a:rPr lang="en-US" u="sng" dirty="0">
                <a:hlinkClick r:id="rId9"/>
              </a:rPr>
              <a:t>http://pubs.usgs.gov/wri/1988/4092/report.pdf</a:t>
            </a:r>
            <a:endParaRPr lang="en-US" dirty="0"/>
          </a:p>
        </p:txBody>
      </p:sp>
    </p:spTree>
    <p:extLst>
      <p:ext uri="{BB962C8B-B14F-4D97-AF65-F5344CB8AC3E}">
        <p14:creationId xmlns:p14="http://schemas.microsoft.com/office/powerpoint/2010/main" val="143610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lumMod val="75000"/>
                  </a:schemeClr>
                </a:solidFill>
              </a:rPr>
              <a:t>Physiography of the Springshed</a:t>
            </a:r>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55" y="1429401"/>
            <a:ext cx="3741489" cy="5078240"/>
          </a:xfrm>
          <a:prstGeom prst="rect">
            <a:avLst/>
          </a:prstGeom>
        </p:spPr>
      </p:pic>
      <p:sp>
        <p:nvSpPr>
          <p:cNvPr id="9" name="Content Placeholder 3"/>
          <p:cNvSpPr>
            <a:spLocks noGrp="1"/>
          </p:cNvSpPr>
          <p:nvPr>
            <p:ph sz="half" idx="2"/>
          </p:nvPr>
        </p:nvSpPr>
        <p:spPr>
          <a:xfrm>
            <a:off x="4974671" y="1451295"/>
            <a:ext cx="4418951" cy="4974672"/>
          </a:xfrm>
        </p:spPr>
        <p:txBody>
          <a:bodyPr>
            <a:normAutofit lnSpcReduction="10000"/>
          </a:bodyPr>
          <a:lstStyle/>
          <a:p>
            <a:r>
              <a:rPr lang="en-US" dirty="0"/>
              <a:t>Cody Scarp is the ancient shoreline</a:t>
            </a:r>
          </a:p>
          <a:p>
            <a:r>
              <a:rPr lang="en-US" dirty="0"/>
              <a:t>North of the scarp has sufficient clay soil layer to filter nitrates from surface water before reaching ground water table</a:t>
            </a:r>
          </a:p>
          <a:p>
            <a:r>
              <a:rPr lang="en-US" dirty="0"/>
              <a:t>South of the scarp is the Woodville Karst Plain, there is little to no clay and the ground water table is exposed in many places</a:t>
            </a:r>
          </a:p>
          <a:p>
            <a:r>
              <a:rPr lang="en-US" dirty="0"/>
              <a:t>Karst topography: Limestone that has been dissolved over time resulting in underground caves and sinkholes</a:t>
            </a:r>
          </a:p>
          <a:p>
            <a:r>
              <a:rPr lang="en-US" dirty="0"/>
              <a:t>Water travels from surface to spring in weeks</a:t>
            </a:r>
          </a:p>
          <a:p>
            <a:r>
              <a:rPr lang="en-US" dirty="0"/>
              <a:t>Springshed boundary to the south of Wakulla Springs shifts drastically depending on rainfall</a:t>
            </a:r>
          </a:p>
        </p:txBody>
      </p:sp>
      <p:sp>
        <p:nvSpPr>
          <p:cNvPr id="10" name="TextBox 9"/>
          <p:cNvSpPr txBox="1"/>
          <p:nvPr/>
        </p:nvSpPr>
        <p:spPr>
          <a:xfrm>
            <a:off x="755010" y="6490863"/>
            <a:ext cx="3741489" cy="184666"/>
          </a:xfrm>
          <a:prstGeom prst="rect">
            <a:avLst/>
          </a:prstGeom>
          <a:noFill/>
        </p:spPr>
        <p:txBody>
          <a:bodyPr wrap="square" rtlCol="0">
            <a:spAutoFit/>
          </a:bodyPr>
          <a:lstStyle/>
          <a:p>
            <a:r>
              <a:rPr lang="en-US" sz="600" dirty="0"/>
              <a:t>Source: Wakulla Springs Alliance</a:t>
            </a:r>
          </a:p>
        </p:txBody>
      </p:sp>
    </p:spTree>
    <p:extLst>
      <p:ext uri="{BB962C8B-B14F-4D97-AF65-F5344CB8AC3E}">
        <p14:creationId xmlns:p14="http://schemas.microsoft.com/office/powerpoint/2010/main" val="3641555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42443D"/>
              </a:clrFrom>
              <a:clrTo>
                <a:srgbClr val="42443D">
                  <a:alpha val="0"/>
                </a:srgbClr>
              </a:clrTo>
            </a:clrChange>
            <a:extLst>
              <a:ext uri="{BEBA8EAE-BF5A-486C-A8C5-ECC9F3942E4B}">
                <a14:imgProps xmlns:a14="http://schemas.microsoft.com/office/drawing/2010/main">
                  <a14:imgLayer r:embed="rId4">
                    <a14:imgEffect>
                      <a14:saturation sat="94000"/>
                    </a14:imgEffect>
                  </a14:imgLayer>
                </a14:imgProps>
              </a:ext>
              <a:ext uri="{28A0092B-C50C-407E-A947-70E740481C1C}">
                <a14:useLocalDpi xmlns:a14="http://schemas.microsoft.com/office/drawing/2010/main" val="0"/>
              </a:ext>
            </a:extLst>
          </a:blip>
          <a:stretch>
            <a:fillRect/>
          </a:stretch>
        </p:blipFill>
        <p:spPr>
          <a:xfrm>
            <a:off x="162107" y="557358"/>
            <a:ext cx="6212115" cy="4659086"/>
          </a:xfrm>
          <a:prstGeom prst="ellipse">
            <a:avLst/>
          </a:prstGeom>
          <a:ln>
            <a:noFill/>
          </a:ln>
          <a:effectLst>
            <a:softEdge rad="112500"/>
          </a:effectLst>
        </p:spPr>
      </p:pic>
      <p:sp>
        <p:nvSpPr>
          <p:cNvPr id="2" name="Title 1"/>
          <p:cNvSpPr>
            <a:spLocks noGrp="1"/>
          </p:cNvSpPr>
          <p:nvPr>
            <p:ph type="title"/>
          </p:nvPr>
        </p:nvSpPr>
        <p:spPr>
          <a:xfrm>
            <a:off x="5358112" y="881228"/>
            <a:ext cx="4841341" cy="4845641"/>
          </a:xfrm>
        </p:spPr>
        <p:txBody>
          <a:bodyPr>
            <a:normAutofit fontScale="90000"/>
          </a:bodyPr>
          <a:lstStyle/>
          <a:p>
            <a:pPr algn="ctr">
              <a:lnSpc>
                <a:spcPct val="150000"/>
              </a:lnSpc>
            </a:pPr>
            <a:r>
              <a:rPr lang="en-US" sz="2800" dirty="0">
                <a:solidFill>
                  <a:schemeClr val="tx1"/>
                </a:solidFill>
              </a:rPr>
              <a:t>Special thanks to:</a:t>
            </a:r>
            <a:br>
              <a:rPr lang="en-US" sz="2800" dirty="0">
                <a:solidFill>
                  <a:schemeClr val="tx1"/>
                </a:solidFill>
              </a:rPr>
            </a:br>
            <a:r>
              <a:rPr lang="en-US" sz="2800" dirty="0">
                <a:solidFill>
                  <a:schemeClr val="tx1"/>
                </a:solidFill>
              </a:rPr>
              <a:t>Sean McGlynn</a:t>
            </a:r>
            <a:br>
              <a:rPr lang="en-US" sz="2800" dirty="0">
                <a:solidFill>
                  <a:schemeClr val="tx1"/>
                </a:solidFill>
              </a:rPr>
            </a:br>
            <a:r>
              <a:rPr lang="en-US" sz="2800" dirty="0">
                <a:solidFill>
                  <a:schemeClr val="tx1"/>
                </a:solidFill>
              </a:rPr>
              <a:t>Bob Deyle</a:t>
            </a:r>
            <a:br>
              <a:rPr lang="en-US" sz="2800" dirty="0">
                <a:solidFill>
                  <a:schemeClr val="tx1"/>
                </a:solidFill>
              </a:rPr>
            </a:br>
            <a:r>
              <a:rPr lang="en-US" sz="2800" dirty="0">
                <a:solidFill>
                  <a:schemeClr val="tx1"/>
                </a:solidFill>
              </a:rPr>
              <a:t>Pamela Hall</a:t>
            </a:r>
            <a:br>
              <a:rPr lang="en-US" sz="2800" dirty="0">
                <a:solidFill>
                  <a:schemeClr val="tx1"/>
                </a:solidFill>
              </a:rPr>
            </a:br>
            <a:r>
              <a:rPr lang="en-US" sz="2800" dirty="0">
                <a:solidFill>
                  <a:schemeClr val="tx1"/>
                </a:solidFill>
              </a:rPr>
              <a:t>Jim Stevenson</a:t>
            </a:r>
            <a:br>
              <a:rPr lang="en-US" sz="2800" dirty="0">
                <a:solidFill>
                  <a:schemeClr val="tx1"/>
                </a:solidFill>
              </a:rPr>
            </a:br>
            <a:r>
              <a:rPr lang="en-US" sz="2800" dirty="0">
                <a:solidFill>
                  <a:schemeClr val="tx1"/>
                </a:solidFill>
              </a:rPr>
              <a:t>Bill VanSickle</a:t>
            </a:r>
            <a:br>
              <a:rPr lang="en-US" sz="2800" dirty="0">
                <a:solidFill>
                  <a:schemeClr val="tx1"/>
                </a:solidFill>
              </a:rPr>
            </a:br>
            <a:r>
              <a:rPr lang="en-US" sz="2800" dirty="0">
                <a:solidFill>
                  <a:schemeClr val="tx1"/>
                </a:solidFill>
              </a:rPr>
              <a:t>Alan Baker</a:t>
            </a:r>
            <a:br>
              <a:rPr lang="en-US" sz="2800" dirty="0">
                <a:solidFill>
                  <a:schemeClr val="tx1"/>
                </a:solidFill>
              </a:rPr>
            </a:br>
            <a:r>
              <a:rPr lang="en-US" sz="2800" dirty="0">
                <a:solidFill>
                  <a:schemeClr val="tx1"/>
                </a:solidFill>
              </a:rPr>
              <a:t>Wakulla Springs Alliance</a:t>
            </a:r>
            <a:br>
              <a:rPr lang="en-US" sz="2800" dirty="0">
                <a:solidFill>
                  <a:schemeClr val="tx1"/>
                </a:solidFill>
              </a:rPr>
            </a:br>
            <a:r>
              <a:rPr lang="en-US" sz="2800" dirty="0">
                <a:solidFill>
                  <a:schemeClr val="tx1"/>
                </a:solidFill>
              </a:rPr>
              <a:t>Woodville Karst Plain Project</a:t>
            </a:r>
          </a:p>
        </p:txBody>
      </p:sp>
      <p:sp>
        <p:nvSpPr>
          <p:cNvPr id="3" name="Text Placeholder 2"/>
          <p:cNvSpPr>
            <a:spLocks noGrp="1"/>
          </p:cNvSpPr>
          <p:nvPr>
            <p:ph type="body" idx="1"/>
          </p:nvPr>
        </p:nvSpPr>
        <p:spPr>
          <a:xfrm>
            <a:off x="-95250" y="5973326"/>
            <a:ext cx="2797003" cy="884674"/>
          </a:xfrm>
        </p:spPr>
        <p:txBody>
          <a:bodyPr>
            <a:normAutofit/>
          </a:bodyPr>
          <a:lstStyle/>
          <a:p>
            <a:pPr algn="ctr"/>
            <a:r>
              <a:rPr lang="en-US" sz="1700" dirty="0">
                <a:solidFill>
                  <a:schemeClr val="tx1"/>
                </a:solidFill>
              </a:rPr>
              <a:t>Jamie Hughes</a:t>
            </a:r>
          </a:p>
          <a:p>
            <a:pPr algn="ctr"/>
            <a:r>
              <a:rPr lang="en-US" sz="1700" dirty="0">
                <a:solidFill>
                  <a:schemeClr val="tx1"/>
                </a:solidFill>
              </a:rPr>
              <a:t>jnh165@psu.edu</a:t>
            </a:r>
          </a:p>
        </p:txBody>
      </p:sp>
      <p:sp>
        <p:nvSpPr>
          <p:cNvPr id="5" name="Title 1"/>
          <p:cNvSpPr txBox="1">
            <a:spLocks/>
          </p:cNvSpPr>
          <p:nvPr/>
        </p:nvSpPr>
        <p:spPr>
          <a:xfrm>
            <a:off x="-1030170" y="-578055"/>
            <a:ext cx="8596668" cy="4684156"/>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n-US" sz="6600" dirty="0">
                <a:solidFill>
                  <a:schemeClr val="bg1"/>
                </a:solidFill>
              </a:rPr>
              <a:t>Questions…</a:t>
            </a:r>
            <a:br>
              <a:rPr lang="en-US" sz="6600" dirty="0">
                <a:solidFill>
                  <a:schemeClr val="bg1"/>
                </a:solidFill>
              </a:rPr>
            </a:br>
            <a:r>
              <a:rPr lang="en-US" sz="6600" dirty="0">
                <a:solidFill>
                  <a:schemeClr val="bg1"/>
                </a:solidFill>
              </a:rPr>
              <a:t>Thank you!</a:t>
            </a:r>
          </a:p>
        </p:txBody>
      </p:sp>
    </p:spTree>
    <p:extLst>
      <p:ext uri="{BB962C8B-B14F-4D97-AF65-F5344CB8AC3E}">
        <p14:creationId xmlns:p14="http://schemas.microsoft.com/office/powerpoint/2010/main" val="304587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lumMod val="75000"/>
                  </a:schemeClr>
                </a:solidFill>
              </a:rPr>
              <a:t>Nitrate Pollution Contributors</a:t>
            </a:r>
          </a:p>
        </p:txBody>
      </p:sp>
      <p:sp>
        <p:nvSpPr>
          <p:cNvPr id="3" name="Content Placeholder 2"/>
          <p:cNvSpPr>
            <a:spLocks noGrp="1"/>
          </p:cNvSpPr>
          <p:nvPr>
            <p:ph idx="1"/>
          </p:nvPr>
        </p:nvSpPr>
        <p:spPr>
          <a:xfrm>
            <a:off x="677334" y="1468074"/>
            <a:ext cx="8596668" cy="721454"/>
          </a:xfrm>
        </p:spPr>
        <p:txBody>
          <a:bodyPr/>
          <a:lstStyle/>
          <a:p>
            <a:r>
              <a:rPr lang="en-US" dirty="0"/>
              <a:t>After years of argument over nitrate pollution sources, the USGS modeled nitrate loads to identify sources and level of contribution</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48" y="2364796"/>
            <a:ext cx="3492191" cy="190889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48" y="4472199"/>
            <a:ext cx="3492191" cy="16024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0877" y="2364796"/>
            <a:ext cx="3492191" cy="175567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0876" y="4472199"/>
            <a:ext cx="3492191" cy="1908894"/>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8506" y="2364796"/>
            <a:ext cx="3492191" cy="175567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68504" y="4472199"/>
            <a:ext cx="3492191" cy="1908894"/>
          </a:xfrm>
          <a:prstGeom prst="rect">
            <a:avLst/>
          </a:prstGeom>
        </p:spPr>
      </p:pic>
    </p:spTree>
    <p:extLst>
      <p:ext uri="{BB962C8B-B14F-4D97-AF65-F5344CB8AC3E}">
        <p14:creationId xmlns:p14="http://schemas.microsoft.com/office/powerpoint/2010/main" val="382995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lumMod val="75000"/>
                  </a:schemeClr>
                </a:solidFill>
              </a:rPr>
              <a:t>Current Environmental Efforts</a:t>
            </a:r>
          </a:p>
        </p:txBody>
      </p:sp>
      <p:sp>
        <p:nvSpPr>
          <p:cNvPr id="3" name="Content Placeholder 2"/>
          <p:cNvSpPr>
            <a:spLocks noGrp="1"/>
          </p:cNvSpPr>
          <p:nvPr>
            <p:ph idx="1"/>
          </p:nvPr>
        </p:nvSpPr>
        <p:spPr>
          <a:xfrm>
            <a:off x="677334" y="2160589"/>
            <a:ext cx="8596668" cy="4036025"/>
          </a:xfrm>
        </p:spPr>
        <p:txBody>
          <a:bodyPr>
            <a:normAutofit/>
          </a:bodyPr>
          <a:lstStyle/>
          <a:p>
            <a:r>
              <a:rPr lang="en-US" dirty="0"/>
              <a:t>Federal, state and local governments along with special interest groups are coming together to find solutions to nitrogen pollution from septic systems within the Woodville Karst Plain</a:t>
            </a:r>
          </a:p>
          <a:p>
            <a:r>
              <a:rPr lang="en-US" dirty="0"/>
              <a:t>Basin Management Action Plan (BMAP) – Florida Environmental Protection Agency’s dedicated program</a:t>
            </a:r>
          </a:p>
          <a:p>
            <a:r>
              <a:rPr lang="en-US" dirty="0"/>
              <a:t>Northwest Florida Water Management District (NWFWMD) has shared stewardship over a state appointed annual budget to fund projects that improve Florida’s springs</a:t>
            </a:r>
          </a:p>
          <a:p>
            <a:r>
              <a:rPr lang="en-US" dirty="0"/>
              <a:t>Wakulla Springs Alliance advocates on behalf of Wakulla Springs’ environmental issues including septic tank conversion projects</a:t>
            </a:r>
          </a:p>
          <a:p>
            <a:r>
              <a:rPr lang="en-US" dirty="0"/>
              <a:t>Other special interest groups and concerned citizens provide support for issues regarding Wakulla Springs</a:t>
            </a:r>
          </a:p>
        </p:txBody>
      </p:sp>
    </p:spTree>
    <p:extLst>
      <p:ext uri="{BB962C8B-B14F-4D97-AF65-F5344CB8AC3E}">
        <p14:creationId xmlns:p14="http://schemas.microsoft.com/office/powerpoint/2010/main" val="252878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lumMod val="75000"/>
                  </a:schemeClr>
                </a:solidFill>
              </a:rPr>
              <a:t>My Capstone Project</a:t>
            </a:r>
          </a:p>
        </p:txBody>
      </p:sp>
      <p:sp>
        <p:nvSpPr>
          <p:cNvPr id="3" name="Content Placeholder 2"/>
          <p:cNvSpPr>
            <a:spLocks noGrp="1"/>
          </p:cNvSpPr>
          <p:nvPr>
            <p:ph idx="1"/>
          </p:nvPr>
        </p:nvSpPr>
        <p:spPr>
          <a:xfrm>
            <a:off x="677334" y="2160589"/>
            <a:ext cx="8596668" cy="4142557"/>
          </a:xfrm>
        </p:spPr>
        <p:txBody>
          <a:bodyPr>
            <a:normAutofit/>
          </a:bodyPr>
          <a:lstStyle/>
          <a:p>
            <a:r>
              <a:rPr lang="en-US" dirty="0"/>
              <a:t>Current situation: </a:t>
            </a:r>
          </a:p>
          <a:p>
            <a:pPr lvl="1"/>
            <a:r>
              <a:rPr lang="en-US" dirty="0"/>
              <a:t>State money is available to help fund expensive septic conversion projects within the Wakulla Springs springshed</a:t>
            </a:r>
          </a:p>
          <a:p>
            <a:pPr lvl="1"/>
            <a:r>
              <a:rPr lang="en-US" dirty="0"/>
              <a:t>Previous report (Lombardo, 2011) about onsite sewage treatment and disposal management options provides generalized recommendations on sewer conversion type for six areas of the springshed</a:t>
            </a:r>
          </a:p>
          <a:p>
            <a:pPr lvl="1"/>
            <a:r>
              <a:rPr lang="en-US" dirty="0"/>
              <a:t>No multi-criteria analysis had been done to prioritize the most critical conversion projects in the springshed</a:t>
            </a:r>
          </a:p>
          <a:p>
            <a:r>
              <a:rPr lang="en-US" dirty="0"/>
              <a:t>I created a GIS raster analysis that prioritizes septic tank conversions by septic parcel within the BMAP primary focus areas</a:t>
            </a:r>
          </a:p>
          <a:p>
            <a:r>
              <a:rPr lang="en-US" dirty="0"/>
              <a:t>This effort should provide focus in order to advocate for funds being applied to projects that will provide the greatest benefit to groundwater quality</a:t>
            </a:r>
          </a:p>
        </p:txBody>
      </p:sp>
    </p:spTree>
    <p:extLst>
      <p:ext uri="{BB962C8B-B14F-4D97-AF65-F5344CB8AC3E}">
        <p14:creationId xmlns:p14="http://schemas.microsoft.com/office/powerpoint/2010/main" val="889330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accent2">
                    <a:lumMod val="75000"/>
                  </a:schemeClr>
                </a:solidFill>
              </a:rPr>
              <a:t>Prioritization</a:t>
            </a:r>
            <a:r>
              <a:rPr lang="en-US" dirty="0"/>
              <a:t> </a:t>
            </a:r>
            <a:r>
              <a:rPr lang="en-US" dirty="0">
                <a:solidFill>
                  <a:schemeClr val="accent2">
                    <a:lumMod val="75000"/>
                  </a:schemeClr>
                </a:solidFill>
              </a:rPr>
              <a:t>Criteria</a:t>
            </a:r>
          </a:p>
        </p:txBody>
      </p:sp>
      <p:sp>
        <p:nvSpPr>
          <p:cNvPr id="4" name="Content Placeholder 3"/>
          <p:cNvSpPr>
            <a:spLocks noGrp="1"/>
          </p:cNvSpPr>
          <p:nvPr>
            <p:ph idx="1"/>
          </p:nvPr>
        </p:nvSpPr>
        <p:spPr>
          <a:xfrm>
            <a:off x="677334" y="2095133"/>
            <a:ext cx="8596668" cy="4296453"/>
          </a:xfrm>
        </p:spPr>
        <p:txBody>
          <a:bodyPr>
            <a:normAutofit/>
          </a:bodyPr>
          <a:lstStyle/>
          <a:p>
            <a:r>
              <a:rPr lang="en-US" dirty="0"/>
              <a:t>Layer 1: Groundwater pollution vulnerability </a:t>
            </a:r>
          </a:p>
          <a:p>
            <a:r>
              <a:rPr lang="en-US" dirty="0"/>
              <a:t>Layer 2: Locational density of septic systems</a:t>
            </a:r>
          </a:p>
          <a:p>
            <a:r>
              <a:rPr lang="en-US" dirty="0"/>
              <a:t>Layer 3: Distance to existing central wastewater system infrastructure</a:t>
            </a:r>
          </a:p>
          <a:p>
            <a:r>
              <a:rPr lang="en-US" dirty="0"/>
              <a:t>Layer 4: Location within springshed</a:t>
            </a:r>
          </a:p>
          <a:p>
            <a:r>
              <a:rPr lang="en-US" dirty="0"/>
              <a:t>Layer 5: Proximity to underground caves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37854" y="4041907"/>
            <a:ext cx="2471958" cy="1853968"/>
          </a:xfrm>
          <a:prstGeom prst="ellipse">
            <a:avLst/>
          </a:prstGeom>
          <a:ln>
            <a:noFill/>
          </a:ln>
          <a:effectLst>
            <a:softEdge rad="112500"/>
          </a:effectLst>
        </p:spPr>
      </p:pic>
    </p:spTree>
    <p:extLst>
      <p:ext uri="{BB962C8B-B14F-4D97-AF65-F5344CB8AC3E}">
        <p14:creationId xmlns:p14="http://schemas.microsoft.com/office/powerpoint/2010/main" val="264844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rPr>
              <a:t>Other Criteria Considerations</a:t>
            </a:r>
          </a:p>
        </p:txBody>
      </p:sp>
      <p:sp>
        <p:nvSpPr>
          <p:cNvPr id="3" name="Content Placeholder 2"/>
          <p:cNvSpPr>
            <a:spLocks noGrp="1"/>
          </p:cNvSpPr>
          <p:nvPr>
            <p:ph idx="1"/>
          </p:nvPr>
        </p:nvSpPr>
        <p:spPr/>
        <p:txBody>
          <a:bodyPr>
            <a:normAutofit lnSpcReduction="10000"/>
          </a:bodyPr>
          <a:lstStyle/>
          <a:p>
            <a:r>
              <a:rPr lang="en-US" dirty="0"/>
              <a:t>Septic tank age</a:t>
            </a:r>
          </a:p>
          <a:p>
            <a:pPr lvl="1"/>
            <a:r>
              <a:rPr lang="en-US" dirty="0"/>
              <a:t>Source data is incomplete</a:t>
            </a:r>
          </a:p>
          <a:p>
            <a:pPr lvl="1"/>
            <a:r>
              <a:rPr lang="en-US" dirty="0"/>
              <a:t>Possible future addition</a:t>
            </a:r>
          </a:p>
          <a:p>
            <a:r>
              <a:rPr lang="en-US" dirty="0"/>
              <a:t>Effluent nitrogen load per tank</a:t>
            </a:r>
          </a:p>
          <a:p>
            <a:pPr lvl="1"/>
            <a:r>
              <a:rPr lang="en-US" dirty="0"/>
              <a:t>No source information found</a:t>
            </a:r>
          </a:p>
          <a:p>
            <a:pPr lvl="1"/>
            <a:r>
              <a:rPr lang="en-US" dirty="0"/>
              <a:t>Difference in effluent between tanks is negligible</a:t>
            </a:r>
          </a:p>
          <a:p>
            <a:r>
              <a:rPr lang="en-US" dirty="0"/>
              <a:t>Abandoned tanks</a:t>
            </a:r>
          </a:p>
          <a:p>
            <a:pPr lvl="1"/>
            <a:r>
              <a:rPr lang="en-US" dirty="0"/>
              <a:t>No longer contributing effluent </a:t>
            </a:r>
          </a:p>
          <a:p>
            <a:r>
              <a:rPr lang="en-US" dirty="0"/>
              <a:t>Proximity to karst features</a:t>
            </a:r>
          </a:p>
          <a:p>
            <a:pPr lvl="1"/>
            <a:r>
              <a:rPr lang="en-US" dirty="0"/>
              <a:t>Sinkholes, </a:t>
            </a:r>
            <a:r>
              <a:rPr lang="en-US" dirty="0" err="1"/>
              <a:t>swallets</a:t>
            </a:r>
            <a:r>
              <a:rPr lang="en-US" dirty="0"/>
              <a:t> and Cody Scarp are incorporated in groundwater vulnerability analysis</a:t>
            </a:r>
          </a:p>
        </p:txBody>
      </p:sp>
    </p:spTree>
    <p:extLst>
      <p:ext uri="{BB962C8B-B14F-4D97-AF65-F5344CB8AC3E}">
        <p14:creationId xmlns:p14="http://schemas.microsoft.com/office/powerpoint/2010/main" val="323110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rPr>
              <a:t>Data Sources &amp; Acquisition</a:t>
            </a:r>
          </a:p>
        </p:txBody>
      </p:sp>
      <p:sp>
        <p:nvSpPr>
          <p:cNvPr id="3" name="Content Placeholder 2"/>
          <p:cNvSpPr>
            <a:spLocks noGrp="1"/>
          </p:cNvSpPr>
          <p:nvPr>
            <p:ph idx="1"/>
          </p:nvPr>
        </p:nvSpPr>
        <p:spPr>
          <a:xfrm>
            <a:off x="677334" y="1661021"/>
            <a:ext cx="8596668" cy="504271"/>
          </a:xfrm>
        </p:spPr>
        <p:txBody>
          <a:bodyPr/>
          <a:lstStyle/>
          <a:p>
            <a:r>
              <a:rPr lang="en-US" dirty="0"/>
              <a:t>First project task was to collect data:</a:t>
            </a:r>
          </a:p>
        </p:txBody>
      </p:sp>
      <p:graphicFrame>
        <p:nvGraphicFramePr>
          <p:cNvPr id="6" name="Table 5"/>
          <p:cNvGraphicFramePr>
            <a:graphicFrameLocks noGrp="1"/>
          </p:cNvGraphicFramePr>
          <p:nvPr>
            <p:extLst>
              <p:ext uri="{D42A27DB-BD31-4B8C-83A1-F6EECF244321}">
                <p14:modId xmlns:p14="http://schemas.microsoft.com/office/powerpoint/2010/main" val="4277849518"/>
              </p:ext>
            </p:extLst>
          </p:nvPr>
        </p:nvGraphicFramePr>
        <p:xfrm>
          <a:off x="1232096" y="2765240"/>
          <a:ext cx="7696693" cy="2024540"/>
        </p:xfrm>
        <a:graphic>
          <a:graphicData uri="http://schemas.openxmlformats.org/drawingml/2006/table">
            <a:tbl>
              <a:tblPr>
                <a:effectLst>
                  <a:outerShdw blurRad="76200" dir="13500000" sy="23000" kx="1200000" algn="br" rotWithShape="0">
                    <a:prstClr val="black">
                      <a:alpha val="20000"/>
                    </a:prstClr>
                  </a:outerShdw>
                </a:effectLst>
                <a:tableStyleId>{8A107856-5554-42FB-B03E-39F5DBC370BA}</a:tableStyleId>
              </a:tblPr>
              <a:tblGrid>
                <a:gridCol w="2263579">
                  <a:extLst>
                    <a:ext uri="{9D8B030D-6E8A-4147-A177-3AD203B41FA5}">
                      <a16:colId xmlns:a16="http://schemas.microsoft.com/office/drawing/2014/main" val="2978171750"/>
                    </a:ext>
                  </a:extLst>
                </a:gridCol>
                <a:gridCol w="1228725">
                  <a:extLst>
                    <a:ext uri="{9D8B030D-6E8A-4147-A177-3AD203B41FA5}">
                      <a16:colId xmlns:a16="http://schemas.microsoft.com/office/drawing/2014/main" val="673734108"/>
                    </a:ext>
                  </a:extLst>
                </a:gridCol>
                <a:gridCol w="933450">
                  <a:extLst>
                    <a:ext uri="{9D8B030D-6E8A-4147-A177-3AD203B41FA5}">
                      <a16:colId xmlns:a16="http://schemas.microsoft.com/office/drawing/2014/main" val="640177165"/>
                    </a:ext>
                  </a:extLst>
                </a:gridCol>
                <a:gridCol w="3270939">
                  <a:extLst>
                    <a:ext uri="{9D8B030D-6E8A-4147-A177-3AD203B41FA5}">
                      <a16:colId xmlns:a16="http://schemas.microsoft.com/office/drawing/2014/main" val="1603167945"/>
                    </a:ext>
                  </a:extLst>
                </a:gridCol>
              </a:tblGrid>
              <a:tr h="355454">
                <a:tc>
                  <a:txBody>
                    <a:bodyPr/>
                    <a:lstStyle/>
                    <a:p>
                      <a:pPr algn="ctr" fontAlgn="ctr"/>
                      <a:r>
                        <a:rPr lang="en-US" sz="1000" u="none" strike="noStrike" dirty="0">
                          <a:effectLst/>
                        </a:rPr>
                        <a:t>Layer</a:t>
                      </a:r>
                      <a:endParaRPr lang="en-US" sz="10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fontAlgn="ctr"/>
                      <a:r>
                        <a:rPr lang="en-US" sz="1000" u="none" strike="noStrike">
                          <a:effectLst/>
                        </a:rPr>
                        <a:t>Use Type</a:t>
                      </a:r>
                      <a:endParaRPr lang="en-US" sz="10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en-US" sz="1000" u="none" strike="noStrike">
                          <a:effectLst/>
                        </a:rPr>
                        <a:t>Layer Development</a:t>
                      </a:r>
                      <a:endParaRPr lang="en-US" sz="1000" b="1" i="0" u="none" strike="noStrike">
                        <a:solidFill>
                          <a:srgbClr val="FFFFFF"/>
                        </a:solidFill>
                        <a:effectLst/>
                        <a:latin typeface="Calibri" panose="020F0502020204030204" pitchFamily="34" charset="0"/>
                      </a:endParaRPr>
                    </a:p>
                  </a:txBody>
                  <a:tcPr marL="7620" marR="7620" marT="7620" marB="0" anchor="ctr"/>
                </a:tc>
                <a:tc>
                  <a:txBody>
                    <a:bodyPr/>
                    <a:lstStyle/>
                    <a:p>
                      <a:pPr algn="ctr" fontAlgn="ctr"/>
                      <a:r>
                        <a:rPr lang="en-US" sz="1000" u="none" strike="noStrike">
                          <a:effectLst/>
                        </a:rPr>
                        <a:t>Source</a:t>
                      </a:r>
                      <a:endParaRPr lang="en-US" sz="1000" b="1" i="0" u="none" strike="noStrike">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43223758"/>
                  </a:ext>
                </a:extLst>
              </a:tr>
              <a:tr h="185454">
                <a:tc>
                  <a:txBody>
                    <a:bodyPr/>
                    <a:lstStyle/>
                    <a:p>
                      <a:pPr algn="ctr" fontAlgn="b"/>
                      <a:r>
                        <a:rPr lang="en-US" sz="1000" u="none" strike="noStrike">
                          <a:effectLst/>
                        </a:rPr>
                        <a:t>DRASTIC Groundwater Vulnerability </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Analysis</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Florida Department of Environmental Protection</a:t>
                      </a:r>
                      <a:endParaRPr lang="en-US"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83426990"/>
                  </a:ext>
                </a:extLst>
              </a:tr>
              <a:tr h="185454">
                <a:tc>
                  <a:txBody>
                    <a:bodyPr/>
                    <a:lstStyle/>
                    <a:p>
                      <a:pPr algn="ctr" fontAlgn="b"/>
                      <a:r>
                        <a:rPr lang="en-US" sz="1000" u="none" strike="noStrike">
                          <a:effectLst/>
                        </a:rPr>
                        <a:t>Septic Tanks/Sewered Parcels</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Analysis</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Florida Department of Health</a:t>
                      </a:r>
                      <a:endParaRPr lang="en-US"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45945116"/>
                  </a:ext>
                </a:extLst>
              </a:tr>
              <a:tr h="185454">
                <a:tc>
                  <a:txBody>
                    <a:bodyPr/>
                    <a:lstStyle/>
                    <a:p>
                      <a:pPr algn="ctr" fontAlgn="b"/>
                      <a:r>
                        <a:rPr lang="en-US" sz="1000" u="none" strike="noStrike">
                          <a:effectLst/>
                        </a:rPr>
                        <a:t>Wastewater Utility System</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Analysis</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City of Tallahassee; Wakulla County</a:t>
                      </a:r>
                      <a:endParaRPr lang="en-US"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78363182"/>
                  </a:ext>
                </a:extLst>
              </a:tr>
              <a:tr h="185454">
                <a:tc>
                  <a:txBody>
                    <a:bodyPr/>
                    <a:lstStyle/>
                    <a:p>
                      <a:pPr algn="ctr" fontAlgn="b"/>
                      <a:r>
                        <a:rPr lang="en-US" sz="1000" u="none" strike="noStrike">
                          <a:effectLst/>
                        </a:rPr>
                        <a:t>Roadways</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Analysis</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Florida Department of Transportation</a:t>
                      </a:r>
                      <a:endParaRPr lang="en-US"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56168718"/>
                  </a:ext>
                </a:extLst>
              </a:tr>
              <a:tr h="185454">
                <a:tc>
                  <a:txBody>
                    <a:bodyPr/>
                    <a:lstStyle/>
                    <a:p>
                      <a:pPr algn="ctr" fontAlgn="b"/>
                      <a:r>
                        <a:rPr lang="en-US" sz="1000" u="none" strike="noStrike" dirty="0">
                          <a:effectLst/>
                        </a:rPr>
                        <a:t>Primary Focus Areas</a:t>
                      </a:r>
                      <a:endParaRPr lang="en-US"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Analysis</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dirty="0">
                          <a:effectLst/>
                        </a:rPr>
                        <a:t>Florida Department of Environmental Protection (BMAP)</a:t>
                      </a:r>
                      <a:endParaRPr lang="en-US" sz="1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38357922"/>
                  </a:ext>
                </a:extLst>
              </a:tr>
              <a:tr h="185454">
                <a:tc>
                  <a:txBody>
                    <a:bodyPr/>
                    <a:lstStyle/>
                    <a:p>
                      <a:pPr algn="ctr" fontAlgn="b"/>
                      <a:r>
                        <a:rPr lang="en-US" sz="1000" u="none" strike="noStrike">
                          <a:effectLst/>
                        </a:rPr>
                        <a:t>Underground Caves</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Analysis</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Woodville Karst Plain Project</a:t>
                      </a:r>
                      <a:endParaRPr lang="en-US"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41958303"/>
                  </a:ext>
                </a:extLst>
              </a:tr>
              <a:tr h="185454">
                <a:tc>
                  <a:txBody>
                    <a:bodyPr/>
                    <a:lstStyle/>
                    <a:p>
                      <a:pPr algn="ctr" fontAlgn="b"/>
                      <a:r>
                        <a:rPr lang="en-US" sz="1000" u="none" strike="noStrike">
                          <a:effectLst/>
                        </a:rPr>
                        <a:t>Zoning</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Reference</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City of Tallahassee; Leon County; Wakulla County</a:t>
                      </a:r>
                      <a:endParaRPr lang="en-US"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26450124"/>
                  </a:ext>
                </a:extLst>
              </a:tr>
              <a:tr h="185454">
                <a:tc>
                  <a:txBody>
                    <a:bodyPr/>
                    <a:lstStyle/>
                    <a:p>
                      <a:pPr algn="ctr" fontAlgn="b"/>
                      <a:r>
                        <a:rPr lang="en-US" sz="1000" u="none" strike="noStrike">
                          <a:effectLst/>
                        </a:rPr>
                        <a:t>Florida Managed Areas</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Reference</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Florida Natural Areas Inventory</a:t>
                      </a:r>
                      <a:endParaRPr lang="en-US"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97979011"/>
                  </a:ext>
                </a:extLst>
              </a:tr>
              <a:tr h="185454">
                <a:tc>
                  <a:txBody>
                    <a:bodyPr/>
                    <a:lstStyle/>
                    <a:p>
                      <a:pPr algn="ctr" fontAlgn="b"/>
                      <a:r>
                        <a:rPr lang="en-US" sz="1000" u="none" strike="noStrike">
                          <a:effectLst/>
                        </a:rPr>
                        <a:t>Land Use/Land Cover</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Reference</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a:effectLst/>
                        </a:rPr>
                        <a:t>-</a:t>
                      </a: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000" u="none" strike="noStrike" dirty="0">
                          <a:effectLst/>
                        </a:rPr>
                        <a:t>Florida Department of Environmental Protection</a:t>
                      </a:r>
                      <a:endParaRPr lang="en-US" sz="1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56434279"/>
                  </a:ext>
                </a:extLst>
              </a:tr>
            </a:tbl>
          </a:graphicData>
        </a:graphic>
      </p:graphicFrame>
    </p:spTree>
    <p:extLst>
      <p:ext uri="{BB962C8B-B14F-4D97-AF65-F5344CB8AC3E}">
        <p14:creationId xmlns:p14="http://schemas.microsoft.com/office/powerpoint/2010/main" val="41853453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6228</TotalTime>
  <Words>2170</Words>
  <Application>Microsoft Office PowerPoint</Application>
  <PresentationFormat>Widescreen</PresentationFormat>
  <Paragraphs>315</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Trebuchet MS</vt:lpstr>
      <vt:lpstr>Wingdings 3</vt:lpstr>
      <vt:lpstr>Facet</vt:lpstr>
      <vt:lpstr>Septic Tank Conversion Prioritization using GIS in the Wakulla Springs Springshed</vt:lpstr>
      <vt:lpstr>About Wakulla Springs</vt:lpstr>
      <vt:lpstr>Physiography of the Springshed</vt:lpstr>
      <vt:lpstr>Nitrate Pollution Contributors</vt:lpstr>
      <vt:lpstr>Current Environmental Efforts</vt:lpstr>
      <vt:lpstr>My Capstone Project</vt:lpstr>
      <vt:lpstr>Prioritization Criteria</vt:lpstr>
      <vt:lpstr>Other Criteria Considerations</vt:lpstr>
      <vt:lpstr>Data Sources &amp; Acquisition</vt:lpstr>
      <vt:lpstr>Other Source Data Considerations</vt:lpstr>
      <vt:lpstr>Cell Size Test</vt:lpstr>
      <vt:lpstr>Analysis Parameters</vt:lpstr>
      <vt:lpstr>Overview of Input Data Layer Creation</vt:lpstr>
      <vt:lpstr>Layer 1 Creation</vt:lpstr>
      <vt:lpstr>Layer 2 Creation</vt:lpstr>
      <vt:lpstr>Layer 2 Creation (Cont.)</vt:lpstr>
      <vt:lpstr>Layer 3 Creation</vt:lpstr>
      <vt:lpstr>Layer 3 Creation (Cont.)</vt:lpstr>
      <vt:lpstr>Layer 4 Creation</vt:lpstr>
      <vt:lpstr>Layer 5 Creation</vt:lpstr>
      <vt:lpstr>Raster Analysis</vt:lpstr>
      <vt:lpstr>Zonal Statistics</vt:lpstr>
      <vt:lpstr>Results</vt:lpstr>
      <vt:lpstr>PowerPoint Presentation</vt:lpstr>
      <vt:lpstr>ArcGIS Online Webmap App</vt:lpstr>
      <vt:lpstr>PowerPoint Presentation</vt:lpstr>
      <vt:lpstr>Model Builder</vt:lpstr>
      <vt:lpstr>Future Considerations for Analysis</vt:lpstr>
      <vt:lpstr>References</vt:lpstr>
      <vt:lpstr>Special thanks to: Sean McGlynn Bob Deyle Pamela Hall Jim Stevenson Bill VanSickle Alan Baker Wakulla Springs Alliance Woodville Karst Plain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Septic Tank Conversion Prioritization using GIS in the Wakulla Springs Springshed</dc:title>
  <dc:creator>Hughes, Jamie N.</dc:creator>
  <cp:lastModifiedBy>Hughes, Jamie N.</cp:lastModifiedBy>
  <cp:revision>120</cp:revision>
  <cp:lastPrinted>2016-11-12T23:06:29Z</cp:lastPrinted>
  <dcterms:created xsi:type="dcterms:W3CDTF">2016-04-25T14:24:58Z</dcterms:created>
  <dcterms:modified xsi:type="dcterms:W3CDTF">2016-12-13T02:23:14Z</dcterms:modified>
</cp:coreProperties>
</file>