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81" r:id="rId3"/>
    <p:sldId id="270" r:id="rId4"/>
    <p:sldId id="258" r:id="rId5"/>
    <p:sldId id="271" r:id="rId6"/>
    <p:sldId id="260" r:id="rId7"/>
    <p:sldId id="266" r:id="rId8"/>
    <p:sldId id="261" r:id="rId9"/>
    <p:sldId id="274" r:id="rId10"/>
    <p:sldId id="275" r:id="rId11"/>
    <p:sldId id="269" r:id="rId12"/>
    <p:sldId id="279" r:id="rId13"/>
    <p:sldId id="276" r:id="rId14"/>
    <p:sldId id="278" r:id="rId15"/>
    <p:sldId id="259" r:id="rId16"/>
    <p:sldId id="273" r:id="rId17"/>
    <p:sldId id="268" r:id="rId18"/>
    <p:sldId id="272" r:id="rId19"/>
    <p:sldId id="277" r:id="rId20"/>
    <p:sldId id="280" r:id="rId21"/>
    <p:sldId id="267" r:id="rId22"/>
    <p:sldId id="262" r:id="rId23"/>
    <p:sldId id="263"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7" d="100"/>
          <a:sy n="87" d="100"/>
        </p:scale>
        <p:origin x="48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F8EC85-2F8D-4B97-BA2E-F98110547336}" type="datetimeFigureOut">
              <a:rPr lang="en-US" smtClean="0"/>
              <a:t>05/09/2017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638442-D9EE-4E19-9CAC-734F3137231A}" type="slidenum">
              <a:rPr lang="en-US" smtClean="0"/>
              <a:t>‹#›</a:t>
            </a:fld>
            <a:endParaRPr lang="en-US"/>
          </a:p>
        </p:txBody>
      </p:sp>
    </p:spTree>
    <p:extLst>
      <p:ext uri="{BB962C8B-B14F-4D97-AF65-F5344CB8AC3E}">
        <p14:creationId xmlns:p14="http://schemas.microsoft.com/office/powerpoint/2010/main" val="38116168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 uri="{FAA26D3D-D897-4be2-8F04-BA451C77F1D7}">
              <ma14:placeholderFlag xmlns:ma14="http://schemas.microsoft.com/office/mac/drawingml/2011/main" xmlns="" val="1"/>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b="1" dirty="0">
              <a:latin typeface="Calibri" charset="0"/>
            </a:endParaRPr>
          </a:p>
        </p:txBody>
      </p:sp>
      <p:sp>
        <p:nvSpPr>
          <p:cNvPr id="22532"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26DF79E5-CB08-5E44-A1B6-C4C3A0488906}" type="slidenum">
              <a:rPr kumimoji="0" lang="en-US" sz="1800" b="0" i="0" u="none" strike="noStrike" kern="0" cap="none" spc="0" normalizeH="0" baseline="0" noProof="0">
                <a:ln>
                  <a:noFill/>
                </a:ln>
                <a:solidFill>
                  <a:schemeClr val="tx1"/>
                </a:solidFill>
                <a:effectLst/>
                <a:uLnTx/>
                <a:uFillTx/>
                <a:latin typeface="Calibri" charset="0"/>
                <a:ea typeface="ＭＳ Ｐゴシック" charset="0"/>
              </a:rPr>
              <a:pPr marL="0" marR="0" lvl="0" indent="0" defTabSz="914400" eaLnBrk="1" fontAlgn="auto" latinLnBrk="0" hangingPunct="1">
                <a:lnSpc>
                  <a:spcPct val="100000"/>
                </a:lnSpc>
                <a:spcBef>
                  <a:spcPts val="0"/>
                </a:spcBef>
                <a:spcAft>
                  <a:spcPts val="0"/>
                </a:spcAft>
                <a:buClrTx/>
                <a:buSzTx/>
                <a:buFontTx/>
                <a:buNone/>
                <a:tabLst/>
                <a:defRPr/>
              </a:pPr>
              <a:t>6</a:t>
            </a:fld>
            <a:endParaRPr kumimoji="0" lang="en-US" sz="1800" b="0" i="0" u="none" strike="noStrike" kern="0" cap="none" spc="0" normalizeH="0" baseline="0" noProof="0">
              <a:ln>
                <a:noFill/>
              </a:ln>
              <a:solidFill>
                <a:schemeClr val="tx1"/>
              </a:solidFill>
              <a:effectLst/>
              <a:uLnTx/>
              <a:uFillTx/>
              <a:latin typeface="Calibri" charset="0"/>
              <a:ea typeface="ＭＳ Ｐゴシック" charset="0"/>
            </a:endParaRPr>
          </a:p>
        </p:txBody>
      </p:sp>
    </p:spTree>
    <p:extLst>
      <p:ext uri="{BB962C8B-B14F-4D97-AF65-F5344CB8AC3E}">
        <p14:creationId xmlns:p14="http://schemas.microsoft.com/office/powerpoint/2010/main" val="11721183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650237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711471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044622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267454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8</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23982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9</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1420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10</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3479770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1857748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12</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8514665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2302160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14</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5060011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fld id="{A0A33B51-4E88-FF4B-9A58-FE4CD4F50305}" type="slidenum">
              <a:rPr kumimoji="0" lang="en-US" sz="1800" b="0" i="0" u="none" strike="noStrike" kern="0" cap="none" spc="0" normalizeH="0" baseline="0" noProof="0" smtClean="0">
                <a:ln>
                  <a:noFill/>
                </a:ln>
                <a:solidFill>
                  <a:sysClr val="windowText" lastClr="000000"/>
                </a:solidFill>
                <a:effectLst/>
                <a:uLnTx/>
                <a:uFillTx/>
              </a:rPr>
              <a:pPr marL="0" marR="0" lvl="0" indent="0" defTabSz="914400" eaLnBrk="1" fontAlgn="auto" latinLnBrk="0" hangingPunct="1">
                <a:lnSpc>
                  <a:spcPct val="100000"/>
                </a:lnSpc>
                <a:spcBef>
                  <a:spcPts val="0"/>
                </a:spcBef>
                <a:spcAft>
                  <a:spcPts val="0"/>
                </a:spcAft>
                <a:buClrTx/>
                <a:buSzTx/>
                <a:buFontTx/>
                <a:buNone/>
                <a:tabLst/>
                <a:defRPr/>
              </a:pPr>
              <a:t>15</a:t>
            </a:fld>
            <a:endParaRPr kumimoji="0" lang="en-US" sz="1800" b="0" i="0" u="none" strike="noStrike" kern="0" cap="none" spc="0" normalizeH="0" baseline="0" noProof="0">
              <a:ln>
                <a:noFill/>
              </a:ln>
              <a:solidFill>
                <a:sysClr val="windowText" lastClr="000000"/>
              </a:solidFill>
              <a:effectLst/>
              <a:uLnTx/>
              <a:uFillTx/>
            </a:endParaRPr>
          </a:p>
        </p:txBody>
      </p:sp>
    </p:spTree>
    <p:extLst>
      <p:ext uri="{BB962C8B-B14F-4D97-AF65-F5344CB8AC3E}">
        <p14:creationId xmlns:p14="http://schemas.microsoft.com/office/powerpoint/2010/main" val="65324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9" name="Group 8"/>
          <p:cNvGrpSpPr/>
          <p:nvPr/>
        </p:nvGrpSpPr>
        <p:grpSpPr>
          <a:xfrm>
            <a:off x="649164" y="411480"/>
            <a:ext cx="10893672" cy="6035040"/>
            <a:chOff x="486873" y="411480"/>
            <a:chExt cx="8170254" cy="6035040"/>
          </a:xfrm>
        </p:grpSpPr>
        <p:sp>
          <p:nvSpPr>
            <p:cNvPr id="8" name="Rectangle 7"/>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4" name="Rectangle 13"/>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5" name="Straight Connector 14"/>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562843" y="457200"/>
              <a:ext cx="7982712" cy="25786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ctrTitle"/>
          </p:nvPr>
        </p:nvSpPr>
        <p:spPr>
          <a:xfrm>
            <a:off x="1219200" y="1123950"/>
            <a:ext cx="9789584" cy="1924050"/>
          </a:xfrm>
        </p:spPr>
        <p:txBody>
          <a:bodyPr anchor="b" anchorCtr="0">
            <a:noAutofit/>
          </a:bodyPr>
          <a:lstStyle>
            <a:lvl1pPr>
              <a:defRPr sz="5400" kern="1200">
                <a:solidFill>
                  <a:schemeClr val="tx1">
                    <a:lumMod val="75000"/>
                    <a:lumOff val="25000"/>
                  </a:schemeClr>
                </a:solidFill>
                <a:latin typeface="+mj-lt"/>
                <a:ea typeface="+mj-ea"/>
                <a:cs typeface="+mj-cs"/>
              </a:defRPr>
            </a:lvl1pPr>
          </a:lstStyle>
          <a:p>
            <a:r>
              <a:rPr lang="en-US"/>
              <a:t>Click to edit Master title style</a:t>
            </a:r>
            <a:endParaRPr dirty="0"/>
          </a:p>
        </p:txBody>
      </p:sp>
      <p:sp>
        <p:nvSpPr>
          <p:cNvPr id="3" name="Subtitle 2"/>
          <p:cNvSpPr>
            <a:spLocks noGrp="1"/>
          </p:cNvSpPr>
          <p:nvPr>
            <p:ph type="subTitle" idx="1"/>
          </p:nvPr>
        </p:nvSpPr>
        <p:spPr>
          <a:xfrm>
            <a:off x="1219200" y="3429000"/>
            <a:ext cx="9789584" cy="1752600"/>
          </a:xfrm>
        </p:spPr>
        <p:txBody>
          <a:bodyPr vert="horz" lIns="91440" tIns="45720" rIns="91440" bIns="45720" rtlCol="0">
            <a:normAutofit/>
          </a:bodyPr>
          <a:lstStyle>
            <a:lvl1pPr marL="0" indent="0" algn="ctr" defTabSz="914400" rtl="0" eaLnBrk="1" latinLnBrk="0" hangingPunct="1">
              <a:spcBef>
                <a:spcPts val="300"/>
              </a:spcBef>
              <a:buClr>
                <a:schemeClr val="tx1">
                  <a:lumMod val="75000"/>
                  <a:lumOff val="25000"/>
                </a:schemeClr>
              </a:buClr>
              <a:buFont typeface="Arial" pitchFamily="34" charset="0"/>
              <a:buNone/>
              <a:defRPr sz="2000" kern="1200">
                <a:solidFill>
                  <a:schemeClr val="tx1">
                    <a:lumMod val="75000"/>
                    <a:lumOff val="2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64988" y="6122895"/>
            <a:ext cx="2844800" cy="259317"/>
          </a:xfrm>
        </p:spPr>
        <p:txBody>
          <a:bodyPr/>
          <a:lstStyle/>
          <a:p>
            <a:fld id="{E30E2307-1E40-4E12-8716-25BFDA8E7013}" type="datetime1">
              <a:rPr lang="en-US" smtClean="0"/>
              <a:pPr/>
              <a:t>05/09/2017</a:t>
            </a:fld>
            <a:endParaRPr lang="en-US"/>
          </a:p>
        </p:txBody>
      </p:sp>
      <p:sp>
        <p:nvSpPr>
          <p:cNvPr id="5" name="Footer Placeholder 4"/>
          <p:cNvSpPr>
            <a:spLocks noGrp="1"/>
          </p:cNvSpPr>
          <p:nvPr>
            <p:ph type="ftr" sz="quarter" idx="11"/>
          </p:nvPr>
        </p:nvSpPr>
        <p:spPr>
          <a:xfrm>
            <a:off x="7518400" y="6122894"/>
            <a:ext cx="3860800" cy="257810"/>
          </a:xfrm>
        </p:spPr>
        <p:txBody>
          <a:bodyPr/>
          <a:lstStyle/>
          <a:p>
            <a:endParaRPr lang="en-US"/>
          </a:p>
        </p:txBody>
      </p:sp>
      <p:sp>
        <p:nvSpPr>
          <p:cNvPr id="6" name="Slide Number Placeholder 5"/>
          <p:cNvSpPr>
            <a:spLocks noGrp="1"/>
          </p:cNvSpPr>
          <p:nvPr>
            <p:ph type="sldNum" sz="quarter" idx="12"/>
          </p:nvPr>
        </p:nvSpPr>
        <p:spPr>
          <a:xfrm>
            <a:off x="5588000" y="6122895"/>
            <a:ext cx="1016000" cy="271463"/>
          </a:xfrm>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2232865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Picture, and Caption">
    <p:spTree>
      <p:nvGrpSpPr>
        <p:cNvPr id="1" name=""/>
        <p:cNvGrpSpPr/>
        <p:nvPr/>
      </p:nvGrpSpPr>
      <p:grpSpPr>
        <a:xfrm>
          <a:off x="0" y="0"/>
          <a:ext cx="0" cy="0"/>
          <a:chOff x="0" y="0"/>
          <a:chExt cx="0" cy="0"/>
        </a:xfrm>
      </p:grpSpPr>
      <p:grpSp>
        <p:nvGrpSpPr>
          <p:cNvPr id="8" name="Group 7"/>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grpSp>
            <p:nvGrpSpPr>
              <p:cNvPr id="27" name="Group 26"/>
              <p:cNvGrpSpPr/>
              <p:nvPr/>
            </p:nvGrpSpPr>
            <p:grpSpPr>
              <a:xfrm>
                <a:off x="182880" y="173699"/>
                <a:ext cx="8778240" cy="6510602"/>
                <a:chOff x="182880" y="173699"/>
                <a:chExt cx="8778240" cy="6510602"/>
              </a:xfrm>
            </p:grpSpPr>
            <p:sp>
              <p:nvSpPr>
                <p:cNvPr id="29" name="Rectangle 2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30" name="Group 10"/>
                <p:cNvGrpSpPr/>
                <p:nvPr/>
              </p:nvGrpSpPr>
              <p:grpSpPr>
                <a:xfrm>
                  <a:off x="256032" y="237744"/>
                  <a:ext cx="8622792" cy="6364224"/>
                  <a:chOff x="247157" y="247430"/>
                  <a:chExt cx="8622792" cy="6364224"/>
                </a:xfrm>
              </p:grpSpPr>
              <p:sp>
                <p:nvSpPr>
                  <p:cNvPr id="31" name="Rectangle 30"/>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2" name="Straight Connector 31"/>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8" name="Rectangle 27"/>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5" name="Rectangle 24"/>
            <p:cNvSpPr/>
            <p:nvPr/>
          </p:nvSpPr>
          <p:spPr>
            <a:xfrm rot="10800000">
              <a:off x="258763" y="1594462"/>
              <a:ext cx="357530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6967" y="1694329"/>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672323"/>
            <a:ext cx="4011084" cy="3403040"/>
          </a:xfrm>
        </p:spPr>
        <p:txBody>
          <a:bodyPr>
            <a:normAutofit/>
          </a:bodyPr>
          <a:lstStyle>
            <a:lvl1pPr marL="0" indent="0">
              <a:lnSpc>
                <a:spcPct val="120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BCDBA90-BB79-454F-89B4-4584A7306398}" type="datetimeFigureOut">
              <a:rPr lang="en-US" smtClean="0"/>
              <a:pPr/>
              <a:t>05/09/2017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6D64789-0D87-C049-8C9D-706AFFD42EE1}" type="slidenum">
              <a:rPr lang="en-US" smtClean="0"/>
              <a:pPr/>
              <a:t>‹#›</a:t>
            </a:fld>
            <a:endParaRPr lang="en-US"/>
          </a:p>
        </p:txBody>
      </p:sp>
      <p:sp>
        <p:nvSpPr>
          <p:cNvPr id="17" name="Picture Placeholder 16"/>
          <p:cNvSpPr>
            <a:spLocks noGrp="1"/>
          </p:cNvSpPr>
          <p:nvPr>
            <p:ph type="pic" sz="quarter" idx="13"/>
          </p:nvPr>
        </p:nvSpPr>
        <p:spPr>
          <a:xfrm>
            <a:off x="470523" y="310123"/>
            <a:ext cx="4531783" cy="1204912"/>
          </a:xfrm>
        </p:spPr>
        <p:txBody>
          <a:bodyPr>
            <a:normAutofit/>
          </a:bodyPr>
          <a:lstStyle>
            <a:lvl1pPr>
              <a:buNone/>
              <a:defRPr sz="1800"/>
            </a:lvl1pPr>
          </a:lstStyle>
          <a:p>
            <a:r>
              <a:rPr lang="en-US"/>
              <a:t>Drag picture to placeholder or click icon to add</a:t>
            </a:r>
            <a:endParaRPr/>
          </a:p>
        </p:txBody>
      </p:sp>
    </p:spTree>
    <p:extLst>
      <p:ext uri="{BB962C8B-B14F-4D97-AF65-F5344CB8AC3E}">
        <p14:creationId xmlns:p14="http://schemas.microsoft.com/office/powerpoint/2010/main" val="2214962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5" name="Group 14"/>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8" name="Rectangle 17"/>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9" name="Group 10"/>
              <p:cNvGrpSpPr/>
              <p:nvPr/>
            </p:nvGrpSpPr>
            <p:grpSpPr>
              <a:xfrm>
                <a:off x="256032" y="237744"/>
                <a:ext cx="8622792" cy="6364224"/>
                <a:chOff x="247157" y="247430"/>
                <a:chExt cx="8622792" cy="6364224"/>
              </a:xfrm>
            </p:grpSpPr>
            <p:sp>
              <p:nvSpPr>
                <p:cNvPr id="20" name="Rectangle 19"/>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1" name="Straight Connector 2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7" name="Rectangle 16"/>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1691640"/>
            <a:ext cx="4011168" cy="914400"/>
          </a:xfrm>
        </p:spPr>
        <p:txBody>
          <a:bodyPr anchor="b">
            <a:noAutofit/>
          </a:bodyPr>
          <a:lstStyle>
            <a:lvl1pPr algn="l">
              <a:defRPr sz="2800" b="0"/>
            </a:lvl1pPr>
          </a:lstStyle>
          <a:p>
            <a:r>
              <a:rPr lang="en-US"/>
              <a:t>Click to edit Master title style</a:t>
            </a:r>
            <a:endParaRPr/>
          </a:p>
        </p:txBody>
      </p:sp>
      <p:sp>
        <p:nvSpPr>
          <p:cNvPr id="3" name="Picture Placeholder 2"/>
          <p:cNvSpPr>
            <a:spLocks noGrp="1"/>
          </p:cNvSpPr>
          <p:nvPr>
            <p:ph type="pic" idx="1"/>
          </p:nvPr>
        </p:nvSpPr>
        <p:spPr>
          <a:xfrm>
            <a:off x="5784745" y="612775"/>
            <a:ext cx="5486400" cy="5468112"/>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07136" y="2670048"/>
            <a:ext cx="4011168" cy="3401568"/>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92A540A5-52BB-2D4B-BA88-6296F82D4E07}" type="datetimeFigureOut">
              <a:rPr lang="en-US" smtClean="0"/>
              <a:pPr/>
              <a:t>05/09/2017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AF195FA1-A172-7A42-9AE9-B0732ADBA994}" type="slidenum">
              <a:rPr lang="en-US" smtClean="0"/>
              <a:pPr/>
              <a:t>‹#›</a:t>
            </a:fld>
            <a:endParaRPr lang="en-US"/>
          </a:p>
        </p:txBody>
      </p:sp>
    </p:spTree>
    <p:extLst>
      <p:ext uri="{BB962C8B-B14F-4D97-AF65-F5344CB8AC3E}">
        <p14:creationId xmlns:p14="http://schemas.microsoft.com/office/powerpoint/2010/main" val="21406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17" name="Group 16"/>
            <p:cNvGrpSpPr/>
            <p:nvPr/>
          </p:nvGrpSpPr>
          <p:grpSpPr>
            <a:xfrm>
              <a:off x="182880" y="173699"/>
              <a:ext cx="8778240" cy="6510602"/>
              <a:chOff x="182880" y="173699"/>
              <a:chExt cx="8778240" cy="6510602"/>
            </a:xfrm>
          </p:grpSpPr>
          <p:sp>
            <p:nvSpPr>
              <p:cNvPr id="19" name="Rectangle 18"/>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1" name="Group 10"/>
              <p:cNvGrpSpPr/>
              <p:nvPr/>
            </p:nvGrpSpPr>
            <p:grpSpPr>
              <a:xfrm>
                <a:off x="256032" y="237744"/>
                <a:ext cx="8622792" cy="6364224"/>
                <a:chOff x="247157" y="247430"/>
                <a:chExt cx="8622792" cy="6364224"/>
              </a:xfrm>
            </p:grpSpPr>
            <p:sp>
              <p:nvSpPr>
                <p:cNvPr id="22" name="Rectangle 21"/>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3" name="Straight Connector 22"/>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0" name="Rectangle 19"/>
            <p:cNvSpPr/>
            <p:nvPr/>
          </p:nvSpPr>
          <p:spPr>
            <a:xfrm>
              <a:off x="256032" y="42031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7136" y="4287820"/>
            <a:ext cx="10695969" cy="916193"/>
          </a:xfrm>
        </p:spPr>
        <p:txBody>
          <a:bodyPr anchor="b">
            <a:noAutofit/>
          </a:bodyPr>
          <a:lstStyle>
            <a:lvl1pPr algn="l">
              <a:defRPr sz="3600" b="0"/>
            </a:lvl1pPr>
          </a:lstStyle>
          <a:p>
            <a:r>
              <a:rPr lang="en-US"/>
              <a:t>Click to edit Master title style</a:t>
            </a:r>
            <a:endParaRPr dirty="0"/>
          </a:p>
        </p:txBody>
      </p:sp>
      <p:sp>
        <p:nvSpPr>
          <p:cNvPr id="3" name="Picture Placeholder 2"/>
          <p:cNvSpPr>
            <a:spLocks noGrp="1"/>
          </p:cNvSpPr>
          <p:nvPr>
            <p:ph type="pic" idx="1"/>
          </p:nvPr>
        </p:nvSpPr>
        <p:spPr>
          <a:xfrm>
            <a:off x="475129" y="331694"/>
            <a:ext cx="11228832" cy="3783106"/>
          </a:xfrm>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707136" y="5271248"/>
            <a:ext cx="10695969" cy="1013011"/>
          </a:xfrm>
        </p:spPr>
        <p:txBody>
          <a:bodyPr vert="horz" lIns="91440" tIns="45720" rIns="91440" bIns="45720" rtlCol="0">
            <a:normAutofit/>
          </a:bodyPr>
          <a:lstStyle>
            <a:lvl1pPr marL="0" indent="0">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2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CBCDBA90-BB79-454F-89B4-4584A7306398}" type="datetimeFigureOut">
              <a:rPr lang="en-US" smtClean="0"/>
              <a:pPr/>
              <a:t>05/09/2017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6D64789-0D87-C049-8C9D-706AFFD42EE1}" type="slidenum">
              <a:rPr lang="en-US" smtClean="0"/>
              <a:pPr/>
              <a:t>‹#›</a:t>
            </a:fld>
            <a:endParaRPr lang="en-US"/>
          </a:p>
        </p:txBody>
      </p:sp>
    </p:spTree>
    <p:extLst>
      <p:ext uri="{BB962C8B-B14F-4D97-AF65-F5344CB8AC3E}">
        <p14:creationId xmlns:p14="http://schemas.microsoft.com/office/powerpoint/2010/main" val="3730845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13" name="Group 12"/>
          <p:cNvGrpSpPr/>
          <p:nvPr/>
        </p:nvGrpSpPr>
        <p:grpSpPr>
          <a:xfrm>
            <a:off x="243840" y="173699"/>
            <a:ext cx="11704320" cy="6510602"/>
            <a:chOff x="182880" y="173699"/>
            <a:chExt cx="8778240" cy="6510602"/>
          </a:xfrm>
        </p:grpSpPr>
        <p:sp>
          <p:nvSpPr>
            <p:cNvPr id="14" name="Rectangle 13"/>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5" name="Group 10"/>
            <p:cNvGrpSpPr/>
            <p:nvPr/>
          </p:nvGrpSpPr>
          <p:grpSpPr>
            <a:xfrm>
              <a:off x="256032" y="237744"/>
              <a:ext cx="8622792" cy="6364224"/>
              <a:chOff x="247157" y="247430"/>
              <a:chExt cx="8622792" cy="6364224"/>
            </a:xfrm>
          </p:grpSpPr>
          <p:sp>
            <p:nvSpPr>
              <p:cNvPr id="16" name="Rectangle 15"/>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7" name="Straight Connector 16"/>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8" name="Rectangle 17"/>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B47D1884-F956-0C4B-BFE6-DCD0365D9E6E}" type="datetimeFigureOut">
              <a:rPr lang="en-US" smtClean="0"/>
              <a:pPr/>
              <a:t>05/09/2017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D75F77DA-C501-514A-8612-0F3BF41831E5}" type="slidenum">
              <a:rPr lang="en-US" smtClean="0"/>
              <a:pPr/>
              <a:t>‹#›</a:t>
            </a:fld>
            <a:endParaRPr lang="en-US"/>
          </a:p>
        </p:txBody>
      </p:sp>
    </p:spTree>
    <p:extLst>
      <p:ext uri="{BB962C8B-B14F-4D97-AF65-F5344CB8AC3E}">
        <p14:creationId xmlns:p14="http://schemas.microsoft.com/office/powerpoint/2010/main" val="9939254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grpSp>
          <p:nvGrpSpPr>
            <p:cNvPr id="14" name="Group 13"/>
            <p:cNvGrpSpPr/>
            <p:nvPr/>
          </p:nvGrpSpPr>
          <p:grpSpPr>
            <a:xfrm>
              <a:off x="182880" y="173699"/>
              <a:ext cx="8778240" cy="6510602"/>
              <a:chOff x="182880" y="173699"/>
              <a:chExt cx="8778240" cy="6510602"/>
            </a:xfrm>
          </p:grpSpPr>
          <p:sp>
            <p:nvSpPr>
              <p:cNvPr id="15" name="Rectangle 14"/>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6" name="Group 10"/>
              <p:cNvGrpSpPr/>
              <p:nvPr/>
            </p:nvGrpSpPr>
            <p:grpSpPr>
              <a:xfrm>
                <a:off x="256032" y="237744"/>
                <a:ext cx="8622792" cy="6364224"/>
                <a:chOff x="247157" y="247430"/>
                <a:chExt cx="8622792" cy="6364224"/>
              </a:xfrm>
            </p:grpSpPr>
            <p:sp>
              <p:nvSpPr>
                <p:cNvPr id="17" name="Rectangle 1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9" name="Straight Connector 18"/>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18" name="Rectangle 17"/>
            <p:cNvSpPr/>
            <p:nvPr/>
          </p:nvSpPr>
          <p:spPr>
            <a:xfrm rot="5400000">
              <a:off x="4242277"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Vertical Title 1"/>
          <p:cNvSpPr>
            <a:spLocks noGrp="1"/>
          </p:cNvSpPr>
          <p:nvPr>
            <p:ph type="title" orient="vert"/>
          </p:nvPr>
        </p:nvSpPr>
        <p:spPr>
          <a:xfrm>
            <a:off x="9855199" y="609601"/>
            <a:ext cx="1888564" cy="5516563"/>
          </a:xfrm>
        </p:spPr>
        <p:txBody>
          <a:bodyPr vert="eaVert">
            <a:normAutofit/>
          </a:bodyPr>
          <a:lstStyle>
            <a:lvl1pPr>
              <a:defRPr sz="3600"/>
            </a:lvl1pPr>
          </a:lstStyle>
          <a:p>
            <a:r>
              <a:rPr lang="en-US"/>
              <a:t>Click to edit Master title style</a:t>
            </a:r>
            <a:endParaRPr/>
          </a:p>
        </p:txBody>
      </p:sp>
      <p:sp>
        <p:nvSpPr>
          <p:cNvPr id="3" name="Vertical Text Placeholder 2"/>
          <p:cNvSpPr>
            <a:spLocks noGrp="1"/>
          </p:cNvSpPr>
          <p:nvPr>
            <p:ph type="body" orient="vert" idx="1"/>
          </p:nvPr>
        </p:nvSpPr>
        <p:spPr>
          <a:xfrm>
            <a:off x="770963" y="609601"/>
            <a:ext cx="8373036" cy="5516563"/>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C4BAE99B-87BE-B84F-990C-6B20C0C0F143}" type="datetimeFigureOut">
              <a:rPr lang="en-US" smtClean="0"/>
              <a:pPr/>
              <a:t>05/09/2017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E0D6A273-4C0A-674F-A9F1-9240DE13AC11}" type="slidenum">
              <a:rPr lang="en-US" smtClean="0"/>
              <a:pPr/>
              <a:t>‹#›</a:t>
            </a:fld>
            <a:endParaRPr lang="en-US"/>
          </a:p>
        </p:txBody>
      </p:sp>
    </p:spTree>
    <p:extLst>
      <p:ext uri="{BB962C8B-B14F-4D97-AF65-F5344CB8AC3E}">
        <p14:creationId xmlns:p14="http://schemas.microsoft.com/office/powerpoint/2010/main" val="2269621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1" name="Rectangle 20"/>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013D34A-9EAA-394A-BF57-1A342B3DB998}" type="datetimeFigureOut">
              <a:rPr lang="en-US" smtClean="0"/>
              <a:pPr/>
              <a:t>05/09/2017</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685E7EBE-6763-2C4A-BB28-D768363E7EF0}" type="slidenum">
              <a:rPr lang="en-US" smtClean="0"/>
              <a:pPr/>
              <a:t>‹#›</a:t>
            </a:fld>
            <a:endParaRPr lang="en-US"/>
          </a:p>
        </p:txBody>
      </p:sp>
    </p:spTree>
    <p:extLst>
      <p:ext uri="{BB962C8B-B14F-4D97-AF65-F5344CB8AC3E}">
        <p14:creationId xmlns:p14="http://schemas.microsoft.com/office/powerpoint/2010/main" val="2242456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grpSp>
        <p:nvGrpSpPr>
          <p:cNvPr id="10" name="Group 9"/>
          <p:cNvGrpSpPr/>
          <p:nvPr/>
        </p:nvGrpSpPr>
        <p:grpSpPr>
          <a:xfrm>
            <a:off x="649164" y="411480"/>
            <a:ext cx="10893672" cy="6035040"/>
            <a:chOff x="486873" y="411480"/>
            <a:chExt cx="8170254" cy="6035040"/>
          </a:xfrm>
        </p:grpSpPr>
        <p:sp>
          <p:nvSpPr>
            <p:cNvPr id="12" name="Rectangle 11"/>
            <p:cNvSpPr/>
            <p:nvPr/>
          </p:nvSpPr>
          <p:spPr>
            <a:xfrm>
              <a:off x="486873" y="411480"/>
              <a:ext cx="8170254" cy="6035040"/>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6" name="Group 11"/>
            <p:cNvGrpSpPr/>
            <p:nvPr/>
          </p:nvGrpSpPr>
          <p:grpSpPr>
            <a:xfrm>
              <a:off x="562842" y="475488"/>
              <a:ext cx="7982713" cy="5888736"/>
              <a:chOff x="562842" y="475488"/>
              <a:chExt cx="7982713" cy="5888736"/>
            </a:xfrm>
          </p:grpSpPr>
          <p:sp>
            <p:nvSpPr>
              <p:cNvPr id="8" name="Rectangle 7"/>
              <p:cNvSpPr>
                <a:spLocks/>
              </p:cNvSpPr>
              <p:nvPr/>
            </p:nvSpPr>
            <p:spPr>
              <a:xfrm>
                <a:off x="562843" y="475488"/>
                <a:ext cx="7982712" cy="5888736"/>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9" name="Straight Connector 8"/>
              <p:cNvCxnSpPr/>
              <p:nvPr/>
            </p:nvCxnSpPr>
            <p:spPr>
              <a:xfrm>
                <a:off x="562842" y="6133646"/>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11" name="Straight Connector 10"/>
              <p:cNvCxnSpPr/>
              <p:nvPr/>
            </p:nvCxnSpPr>
            <p:spPr>
              <a:xfrm>
                <a:off x="562842" y="3427528"/>
                <a:ext cx="7982712" cy="1472"/>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ctrTitle"/>
          </p:nvPr>
        </p:nvSpPr>
        <p:spPr>
          <a:xfrm>
            <a:off x="1200151" y="3442448"/>
            <a:ext cx="9793816" cy="1532965"/>
          </a:xfrm>
        </p:spPr>
        <p:txBody>
          <a:bodyPr anchor="b" anchorCtr="0">
            <a:normAutofit/>
          </a:bodyPr>
          <a:lstStyle>
            <a:lvl1pPr>
              <a:defRPr sz="5400"/>
            </a:lvl1pPr>
          </a:lstStyle>
          <a:p>
            <a:r>
              <a:rPr lang="en-US"/>
              <a:t>Click to edit Master title style</a:t>
            </a:r>
            <a:endParaRPr/>
          </a:p>
        </p:txBody>
      </p:sp>
      <p:sp>
        <p:nvSpPr>
          <p:cNvPr id="3" name="Subtitle 2"/>
          <p:cNvSpPr>
            <a:spLocks noGrp="1"/>
          </p:cNvSpPr>
          <p:nvPr>
            <p:ph type="subTitle" idx="1"/>
          </p:nvPr>
        </p:nvSpPr>
        <p:spPr>
          <a:xfrm>
            <a:off x="1200151" y="5029200"/>
            <a:ext cx="9793816" cy="990600"/>
          </a:xfrm>
        </p:spPr>
        <p:txBody>
          <a:bodyPr>
            <a:normAutofit/>
          </a:bodyPr>
          <a:lstStyle>
            <a:lvl1pPr marL="0" indent="0" algn="ctr">
              <a:spcBef>
                <a:spcPts val="300"/>
              </a:spcBef>
              <a:buNone/>
              <a:defRPr sz="2000">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759012" y="6122895"/>
            <a:ext cx="2844800" cy="259317"/>
          </a:xfrm>
        </p:spPr>
        <p:txBody>
          <a:bodyPr/>
          <a:lstStyle/>
          <a:p>
            <a:fld id="{CBCDBA90-BB79-454F-89B4-4584A7306398}" type="datetimeFigureOut">
              <a:rPr lang="en-US" smtClean="0"/>
              <a:pPr/>
              <a:t>05/09/2017</a:t>
            </a:fld>
            <a:endParaRPr lang="en-US"/>
          </a:p>
        </p:txBody>
      </p:sp>
      <p:sp>
        <p:nvSpPr>
          <p:cNvPr id="5" name="Footer Placeholder 4"/>
          <p:cNvSpPr>
            <a:spLocks noGrp="1"/>
          </p:cNvSpPr>
          <p:nvPr>
            <p:ph type="ftr" sz="quarter" idx="11"/>
          </p:nvPr>
        </p:nvSpPr>
        <p:spPr>
          <a:xfrm>
            <a:off x="7518400" y="6124401"/>
            <a:ext cx="3860800" cy="257810"/>
          </a:xfrm>
        </p:spPr>
        <p:txBody>
          <a:bodyPr/>
          <a:lstStyle/>
          <a:p>
            <a:pPr>
              <a:defRPr/>
            </a:pPr>
            <a:endParaRPr lang="en-US"/>
          </a:p>
        </p:txBody>
      </p:sp>
      <p:sp>
        <p:nvSpPr>
          <p:cNvPr id="14" name="Picture Placeholder 13"/>
          <p:cNvSpPr>
            <a:spLocks noGrp="1"/>
          </p:cNvSpPr>
          <p:nvPr>
            <p:ph type="pic" sz="quarter" idx="12"/>
          </p:nvPr>
        </p:nvSpPr>
        <p:spPr>
          <a:xfrm>
            <a:off x="848657" y="533401"/>
            <a:ext cx="10448544" cy="2828925"/>
          </a:xfrm>
        </p:spPr>
        <p:txBody>
          <a:bodyPr>
            <a:normAutofit/>
          </a:bodyPr>
          <a:lstStyle>
            <a:lvl1pPr>
              <a:buNone/>
              <a:defRPr sz="2000"/>
            </a:lvl1pPr>
          </a:lstStyle>
          <a:p>
            <a:r>
              <a:rPr lang="en-US"/>
              <a:t>Drag picture to placeholder or click icon to add</a:t>
            </a:r>
            <a:endParaRPr/>
          </a:p>
        </p:txBody>
      </p:sp>
    </p:spTree>
    <p:extLst>
      <p:ext uri="{BB962C8B-B14F-4D97-AF65-F5344CB8AC3E}">
        <p14:creationId xmlns:p14="http://schemas.microsoft.com/office/powerpoint/2010/main" val="41265960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9" name="Group 8"/>
          <p:cNvGrpSpPr/>
          <p:nvPr/>
        </p:nvGrpSpPr>
        <p:grpSpPr>
          <a:xfrm>
            <a:off x="243840" y="173699"/>
            <a:ext cx="11704320" cy="6510602"/>
            <a:chOff x="182880" y="173699"/>
            <a:chExt cx="8778240" cy="6510602"/>
          </a:xfrm>
        </p:grpSpPr>
        <p:sp>
          <p:nvSpPr>
            <p:cNvPr id="12" name="Rectangle 11"/>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8" name="Group 10"/>
            <p:cNvGrpSpPr/>
            <p:nvPr/>
          </p:nvGrpSpPr>
          <p:grpSpPr>
            <a:xfrm>
              <a:off x="256032" y="237744"/>
              <a:ext cx="8622792" cy="6364224"/>
              <a:chOff x="247157" y="247430"/>
              <a:chExt cx="8622792" cy="6364224"/>
            </a:xfrm>
          </p:grpSpPr>
          <p:sp>
            <p:nvSpPr>
              <p:cNvPr id="27" name="Rectangle 26"/>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8" name="Straight Connector 27"/>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Title 1"/>
          <p:cNvSpPr>
            <a:spLocks noGrp="1"/>
          </p:cNvSpPr>
          <p:nvPr>
            <p:ph type="title"/>
          </p:nvPr>
        </p:nvSpPr>
        <p:spPr>
          <a:xfrm>
            <a:off x="1200151" y="1371600"/>
            <a:ext cx="9793816" cy="1676400"/>
          </a:xfrm>
        </p:spPr>
        <p:txBody>
          <a:bodyPr anchor="b" anchorCtr="0">
            <a:noAutofit/>
          </a:bodyPr>
          <a:lstStyle>
            <a:lvl1pPr algn="ctr">
              <a:defRPr sz="5400" b="0" i="0" cap="none" baseline="0">
                <a:solidFill>
                  <a:schemeClr val="tx1">
                    <a:lumMod val="75000"/>
                    <a:lumOff val="25000"/>
                  </a:schemeClr>
                </a:solidFill>
              </a:defRPr>
            </a:lvl1pPr>
          </a:lstStyle>
          <a:p>
            <a:r>
              <a:rPr lang="en-US"/>
              <a:t>Click to edit Master title style</a:t>
            </a:r>
            <a:endParaRPr dirty="0"/>
          </a:p>
        </p:txBody>
      </p:sp>
      <p:sp>
        <p:nvSpPr>
          <p:cNvPr id="3" name="Text Placeholder 2"/>
          <p:cNvSpPr>
            <a:spLocks noGrp="1"/>
          </p:cNvSpPr>
          <p:nvPr>
            <p:ph type="body" idx="1"/>
          </p:nvPr>
        </p:nvSpPr>
        <p:spPr>
          <a:xfrm>
            <a:off x="1200151" y="3134567"/>
            <a:ext cx="9793816" cy="1500187"/>
          </a:xfrm>
        </p:spPr>
        <p:txBody>
          <a:bodyPr anchor="t" anchorCtr="0"/>
          <a:lstStyle>
            <a:lvl1pPr marL="0" indent="0" algn="ctr">
              <a:spcBef>
                <a:spcPts val="300"/>
              </a:spcBef>
              <a:buNone/>
              <a:defRPr sz="20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B8AEBBE-F8B2-42CF-9895-E86A608384EB}" type="datetime1">
              <a:rPr lang="en-US" smtClean="0"/>
              <a:pPr/>
              <a:t>05/09/2017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EBEB0A-9E3D-4B14-9782-E2AE3DA60D96}" type="slidenum">
              <a:rPr lang="en-US" smtClean="0"/>
              <a:pPr/>
              <a:t>‹#›</a:t>
            </a:fld>
            <a:endParaRPr lang="en-US"/>
          </a:p>
        </p:txBody>
      </p:sp>
    </p:spTree>
    <p:extLst>
      <p:ext uri="{BB962C8B-B14F-4D97-AF65-F5344CB8AC3E}">
        <p14:creationId xmlns:p14="http://schemas.microsoft.com/office/powerpoint/2010/main" val="4046640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20" name="Group 19"/>
          <p:cNvGrpSpPr/>
          <p:nvPr/>
        </p:nvGrpSpPr>
        <p:grpSpPr>
          <a:xfrm>
            <a:off x="243840" y="173699"/>
            <a:ext cx="11704320" cy="6510602"/>
            <a:chOff x="182880" y="173699"/>
            <a:chExt cx="8778240" cy="6510602"/>
          </a:xfrm>
        </p:grpSpPr>
        <p:sp>
          <p:nvSpPr>
            <p:cNvPr id="21" name="Rectangle 2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2" name="Group 10"/>
            <p:cNvGrpSpPr/>
            <p:nvPr/>
          </p:nvGrpSpPr>
          <p:grpSpPr>
            <a:xfrm>
              <a:off x="256032" y="237744"/>
              <a:ext cx="8622792" cy="6364224"/>
              <a:chOff x="247157" y="247430"/>
              <a:chExt cx="8622792" cy="6364224"/>
            </a:xfrm>
          </p:grpSpPr>
          <p:sp>
            <p:nvSpPr>
              <p:cNvPr id="23" name="Rectangle 2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4" name="Straight Connector 2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Rectangle 24"/>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00148"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7599" y="2147889"/>
            <a:ext cx="4754880" cy="3927475"/>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09E01EDC-71AC-0D4A-ABF4-312557549210}" type="datetimeFigureOut">
              <a:rPr lang="en-US" smtClean="0"/>
              <a:pPr/>
              <a:t>05/09/2017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96390A4-6AA6-1D4C-8BDF-093F5999D276}" type="slidenum">
              <a:rPr lang="en-US" smtClean="0"/>
              <a:pPr/>
              <a:t>‹#›</a:t>
            </a:fld>
            <a:endParaRPr lang="en-US"/>
          </a:p>
        </p:txBody>
      </p:sp>
    </p:spTree>
    <p:extLst>
      <p:ext uri="{BB962C8B-B14F-4D97-AF65-F5344CB8AC3E}">
        <p14:creationId xmlns:p14="http://schemas.microsoft.com/office/powerpoint/2010/main" val="168108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grpSp>
          <p:nvGrpSpPr>
            <p:cNvPr id="26" name="Group 25"/>
            <p:cNvGrpSpPr/>
            <p:nvPr/>
          </p:nvGrpSpPr>
          <p:grpSpPr>
            <a:xfrm>
              <a:off x="182880" y="173699"/>
              <a:ext cx="8778240" cy="6510602"/>
              <a:chOff x="182880" y="173699"/>
              <a:chExt cx="8778240" cy="6510602"/>
            </a:xfrm>
          </p:grpSpPr>
          <p:sp>
            <p:nvSpPr>
              <p:cNvPr id="27" name="Rectangle 2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28" name="Group 10"/>
              <p:cNvGrpSpPr/>
              <p:nvPr/>
            </p:nvGrpSpPr>
            <p:grpSpPr>
              <a:xfrm>
                <a:off x="256032" y="237744"/>
                <a:ext cx="8622792" cy="6364224"/>
                <a:chOff x="247157" y="247430"/>
                <a:chExt cx="8622792" cy="6364224"/>
              </a:xfrm>
            </p:grpSpPr>
            <p:sp>
              <p:nvSpPr>
                <p:cNvPr id="29" name="Rectangle 2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31" name="Straight Connector 30"/>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32" name="Rectangle 31"/>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cxnSp>
          <p:nvCxnSpPr>
            <p:cNvPr id="23" name="Straight Connector 22"/>
            <p:cNvCxnSpPr/>
            <p:nvPr/>
          </p:nvCxnSpPr>
          <p:spPr>
            <a:xfrm rot="16200000" flipH="1">
              <a:off x="2217480" y="4026438"/>
              <a:ext cx="4711326" cy="2286"/>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843068"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43068"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Text Placeholder 4"/>
          <p:cNvSpPr>
            <a:spLocks noGrp="1"/>
          </p:cNvSpPr>
          <p:nvPr>
            <p:ph type="body" sz="quarter" idx="3"/>
          </p:nvPr>
        </p:nvSpPr>
        <p:spPr>
          <a:xfrm>
            <a:off x="6594052" y="1708991"/>
            <a:ext cx="4754880" cy="832503"/>
          </a:xfrm>
        </p:spPr>
        <p:txBody>
          <a:bodyPr anchor="ctr" anchorCtr="0">
            <a:noAutofit/>
          </a:bodyPr>
          <a:lstStyle>
            <a:lvl1pPr marL="0" indent="0" algn="ctr">
              <a:spcBef>
                <a:spcPts val="300"/>
              </a:spcBef>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94052" y="2590801"/>
            <a:ext cx="4754880" cy="34845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EB353D24-9332-2F46-B642-6503DE4894FB}" type="datetimeFigureOut">
              <a:rPr lang="en-US" smtClean="0"/>
              <a:pPr/>
              <a:t>05/09/2017</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F98E6225-5DE4-E345-8437-7DC122C2D59E}" type="slidenum">
              <a:rPr lang="en-US" smtClean="0"/>
              <a:pPr/>
              <a:t>‹#›</a:t>
            </a:fld>
            <a:endParaRPr lang="en-US"/>
          </a:p>
        </p:txBody>
      </p:sp>
    </p:spTree>
    <p:extLst>
      <p:ext uri="{BB962C8B-B14F-4D97-AF65-F5344CB8AC3E}">
        <p14:creationId xmlns:p14="http://schemas.microsoft.com/office/powerpoint/2010/main" val="11180966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2" name="Group 11"/>
          <p:cNvGrpSpPr/>
          <p:nvPr/>
        </p:nvGrpSpPr>
        <p:grpSpPr>
          <a:xfrm>
            <a:off x="243840" y="173699"/>
            <a:ext cx="11704320" cy="6510602"/>
            <a:chOff x="182880" y="173699"/>
            <a:chExt cx="8778240" cy="6510602"/>
          </a:xfrm>
        </p:grpSpPr>
        <p:sp>
          <p:nvSpPr>
            <p:cNvPr id="13" name="Rectangle 12"/>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4" name="Group 10"/>
            <p:cNvGrpSpPr/>
            <p:nvPr/>
          </p:nvGrpSpPr>
          <p:grpSpPr>
            <a:xfrm>
              <a:off x="256032" y="237744"/>
              <a:ext cx="8622792" cy="6364224"/>
              <a:chOff x="247157" y="247430"/>
              <a:chExt cx="8622792" cy="6364224"/>
            </a:xfrm>
          </p:grpSpPr>
          <p:sp>
            <p:nvSpPr>
              <p:cNvPr id="15" name="Rectangle 14"/>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6" name="Straight Connector 15"/>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17" name="Rectangle 16"/>
              <p:cNvSpPr/>
              <p:nvPr/>
            </p:nvSpPr>
            <p:spPr>
              <a:xfrm>
                <a:off x="247157" y="1612392"/>
                <a:ext cx="8622792"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gr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93D77CD3-E9E8-C343-BE2F-07A07DD2B073}" type="datetimeFigureOut">
              <a:rPr lang="en-US" smtClean="0"/>
              <a:pPr/>
              <a:t>05/09/2017</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C9900831-1748-7C45-94AF-DFB7E8797685}" type="slidenum">
              <a:rPr lang="en-US" smtClean="0"/>
              <a:pPr/>
              <a:t>‹#›</a:t>
            </a:fld>
            <a:endParaRPr lang="en-US"/>
          </a:p>
        </p:txBody>
      </p:sp>
    </p:spTree>
    <p:extLst>
      <p:ext uri="{BB962C8B-B14F-4D97-AF65-F5344CB8AC3E}">
        <p14:creationId xmlns:p14="http://schemas.microsoft.com/office/powerpoint/2010/main" val="290836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10" name="Group 9"/>
          <p:cNvGrpSpPr/>
          <p:nvPr/>
        </p:nvGrpSpPr>
        <p:grpSpPr>
          <a:xfrm>
            <a:off x="243840" y="173699"/>
            <a:ext cx="11704320" cy="6510602"/>
            <a:chOff x="182880" y="173699"/>
            <a:chExt cx="8778240" cy="6510602"/>
          </a:xfrm>
        </p:grpSpPr>
        <p:sp>
          <p:nvSpPr>
            <p:cNvPr id="11" name="Rectangle 10"/>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2" name="Group 10"/>
            <p:cNvGrpSpPr/>
            <p:nvPr/>
          </p:nvGrpSpPr>
          <p:grpSpPr>
            <a:xfrm>
              <a:off x="256032" y="237744"/>
              <a:ext cx="8622792" cy="6364224"/>
              <a:chOff x="247157" y="247430"/>
              <a:chExt cx="8622792" cy="6364224"/>
            </a:xfrm>
          </p:grpSpPr>
          <p:sp>
            <p:nvSpPr>
              <p:cNvPr id="13" name="Rectangle 12"/>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14" name="Straight Connector 13"/>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2" name="Date Placeholder 1"/>
          <p:cNvSpPr>
            <a:spLocks noGrp="1"/>
          </p:cNvSpPr>
          <p:nvPr>
            <p:ph type="dt" sz="half" idx="10"/>
          </p:nvPr>
        </p:nvSpPr>
        <p:spPr/>
        <p:txBody>
          <a:bodyPr/>
          <a:lstStyle/>
          <a:p>
            <a:fld id="{20B28A5C-E03F-7C49-9A8B-9B777F228898}" type="datetimeFigureOut">
              <a:rPr lang="en-US" smtClean="0"/>
              <a:pPr/>
              <a:t>05/09/2017</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fld id="{E9D6E174-4C58-5745-B343-EFCCE9588516}" type="slidenum">
              <a:rPr lang="en-US" smtClean="0"/>
              <a:pPr/>
              <a:t>‹#›</a:t>
            </a:fld>
            <a:endParaRPr lang="en-US"/>
          </a:p>
        </p:txBody>
      </p:sp>
    </p:spTree>
    <p:extLst>
      <p:ext uri="{BB962C8B-B14F-4D97-AF65-F5344CB8AC3E}">
        <p14:creationId xmlns:p14="http://schemas.microsoft.com/office/powerpoint/2010/main" val="1662811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243840" y="173699"/>
            <a:ext cx="11704320" cy="6510602"/>
            <a:chOff x="182880" y="173699"/>
            <a:chExt cx="8778240" cy="6510602"/>
          </a:xfrm>
        </p:grpSpPr>
        <p:grpSp>
          <p:nvGrpSpPr>
            <p:cNvPr id="16" name="Group 15"/>
            <p:cNvGrpSpPr/>
            <p:nvPr/>
          </p:nvGrpSpPr>
          <p:grpSpPr>
            <a:xfrm>
              <a:off x="182880" y="173699"/>
              <a:ext cx="8778240" cy="6510602"/>
              <a:chOff x="182880" y="173699"/>
              <a:chExt cx="8778240" cy="6510602"/>
            </a:xfrm>
          </p:grpSpPr>
          <p:sp>
            <p:nvSpPr>
              <p:cNvPr id="17" name="Rectangle 16"/>
              <p:cNvSpPr/>
              <p:nvPr/>
            </p:nvSpPr>
            <p:spPr>
              <a:xfrm>
                <a:off x="182880" y="173699"/>
                <a:ext cx="8778240" cy="6510602"/>
              </a:xfrm>
              <a:prstGeom prst="rect">
                <a:avLst/>
              </a:prstGeom>
              <a:solidFill>
                <a:schemeClr val="bg1">
                  <a:lumMod val="95000"/>
                </a:schemeClr>
              </a:solidFill>
              <a:ln w="12700">
                <a:noFill/>
              </a:ln>
              <a:effectLst>
                <a:outerShdw blurRad="63500" sx="101000" sy="101000" algn="ctr" rotWithShape="0">
                  <a:prstClr val="black">
                    <a:alpha val="40000"/>
                  </a:prstClr>
                </a:outerShdw>
              </a:effectLst>
              <a:scene3d>
                <a:camera prst="perspectiveFront" fov="4800000"/>
                <a:lightRig rig="threePt" dir="t"/>
              </a:scene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8" name="Group 10"/>
              <p:cNvGrpSpPr/>
              <p:nvPr/>
            </p:nvGrpSpPr>
            <p:grpSpPr>
              <a:xfrm>
                <a:off x="256032" y="237744"/>
                <a:ext cx="8622792" cy="6364224"/>
                <a:chOff x="247157" y="247430"/>
                <a:chExt cx="8622792" cy="6364224"/>
              </a:xfrm>
            </p:grpSpPr>
            <p:sp>
              <p:nvSpPr>
                <p:cNvPr id="19" name="Rectangle 18"/>
                <p:cNvSpPr>
                  <a:spLocks/>
                </p:cNvSpPr>
                <p:nvPr/>
              </p:nvSpPr>
              <p:spPr>
                <a:xfrm>
                  <a:off x="247157" y="247430"/>
                  <a:ext cx="8622792" cy="6364224"/>
                </a:xfrm>
                <a:prstGeom prst="rect">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cxnSp>
              <p:nvCxnSpPr>
                <p:cNvPr id="20" name="Straight Connector 19"/>
                <p:cNvCxnSpPr/>
                <p:nvPr/>
              </p:nvCxnSpPr>
              <p:spPr>
                <a:xfrm>
                  <a:off x="247157" y="6389024"/>
                  <a:ext cx="8622792" cy="1588"/>
                </a:xfrm>
                <a:prstGeom prst="line">
                  <a:avLst/>
                </a:prstGeom>
                <a:noFill/>
                <a:ln w="12700">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cxnSp>
          </p:grpSp>
        </p:grpSp>
        <p:sp>
          <p:nvSpPr>
            <p:cNvPr id="33" name="Rectangle 32"/>
            <p:cNvSpPr/>
            <p:nvPr/>
          </p:nvSpPr>
          <p:spPr>
            <a:xfrm rot="5400000">
              <a:off x="801086" y="3274090"/>
              <a:ext cx="6135624" cy="64008"/>
            </a:xfrm>
            <a:prstGeom prst="rect">
              <a:avLst/>
            </a:prstGeom>
            <a:solidFill>
              <a:schemeClr val="bg2">
                <a:lumMod val="40000"/>
                <a:lumOff val="60000"/>
              </a:schemeClr>
            </a:solidFill>
            <a:ln w="3175">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800"/>
            </a:p>
          </p:txBody>
        </p:sp>
      </p:grpSp>
      <p:sp>
        <p:nvSpPr>
          <p:cNvPr id="2" name="Title 1"/>
          <p:cNvSpPr>
            <a:spLocks noGrp="1"/>
          </p:cNvSpPr>
          <p:nvPr>
            <p:ph type="title"/>
          </p:nvPr>
        </p:nvSpPr>
        <p:spPr>
          <a:xfrm>
            <a:off x="706967" y="1169892"/>
            <a:ext cx="4011084" cy="914400"/>
          </a:xfrm>
        </p:spPr>
        <p:txBody>
          <a:bodyPr anchor="b">
            <a:normAutofit/>
          </a:bodyPr>
          <a:lstStyle>
            <a:lvl1pPr algn="l">
              <a:defRPr sz="2800" b="0"/>
            </a:lvl1pPr>
          </a:lstStyle>
          <a:p>
            <a:r>
              <a:rPr lang="en-US"/>
              <a:t>Click to edit Master title style</a:t>
            </a:r>
            <a:endParaRPr dirty="0"/>
          </a:p>
        </p:txBody>
      </p:sp>
      <p:sp>
        <p:nvSpPr>
          <p:cNvPr id="3" name="Content Placeholder 2"/>
          <p:cNvSpPr>
            <a:spLocks noGrp="1"/>
          </p:cNvSpPr>
          <p:nvPr>
            <p:ph idx="1"/>
          </p:nvPr>
        </p:nvSpPr>
        <p:spPr>
          <a:xfrm>
            <a:off x="5771092" y="609601"/>
            <a:ext cx="5486400" cy="5465763"/>
          </a:xfrm>
        </p:spPr>
        <p:txBody>
          <a:bodyPr>
            <a:normAutofit/>
          </a:bodyPr>
          <a:lstStyle>
            <a:lvl1pPr>
              <a:defRPr sz="2400" baseline="0"/>
            </a:lvl1pPr>
            <a:lvl2pPr>
              <a:defRPr sz="2200" baseline="0"/>
            </a:lvl2pPr>
            <a:lvl3pPr>
              <a:defRPr sz="2000" baseline="0"/>
            </a:lvl3pPr>
            <a:lvl4pPr>
              <a:defRPr sz="1800" baseline="0"/>
            </a:lvl4pPr>
            <a:lvl5pPr>
              <a:defRPr sz="1800" baseline="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706967" y="2147889"/>
            <a:ext cx="4011084" cy="3262313"/>
          </a:xfrm>
        </p:spPr>
        <p:txBody>
          <a:bodyPr vert="horz" lIns="91440" tIns="45720" rIns="91440" bIns="45720" rtlCol="0">
            <a:normAutofit/>
          </a:bodyPr>
          <a:lstStyle>
            <a:lvl1pPr marL="0" indent="0">
              <a:lnSpc>
                <a:spcPct val="120000"/>
              </a:lnSpc>
              <a:spcBef>
                <a:spcPts val="600"/>
              </a:spcBef>
              <a:buNone/>
              <a:defRPr sz="16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l" defTabSz="914400" rtl="0" eaLnBrk="1" latinLnBrk="0" hangingPunct="1">
              <a:lnSpc>
                <a:spcPct val="110000"/>
              </a:lnSpc>
              <a:spcBef>
                <a:spcPts val="2000"/>
              </a:spcBef>
              <a:buClr>
                <a:schemeClr val="bg1">
                  <a:lumMod val="75000"/>
                  <a:lumOff val="25000"/>
                </a:schemeClr>
              </a:buClr>
              <a:buFont typeface="Arial" pitchFamily="34" charset="0"/>
              <a:buNone/>
            </a:pPr>
            <a:r>
              <a:rPr lang="en-US"/>
              <a:t>Click to edit Master text styles</a:t>
            </a:r>
          </a:p>
        </p:txBody>
      </p:sp>
      <p:sp>
        <p:nvSpPr>
          <p:cNvPr id="5" name="Date Placeholder 4"/>
          <p:cNvSpPr>
            <a:spLocks noGrp="1"/>
          </p:cNvSpPr>
          <p:nvPr>
            <p:ph type="dt" sz="half" idx="10"/>
          </p:nvPr>
        </p:nvSpPr>
        <p:spPr/>
        <p:txBody>
          <a:bodyPr/>
          <a:lstStyle/>
          <a:p>
            <a:fld id="{1F45B071-406B-0F45-9779-D43786D2DE30}" type="datetimeFigureOut">
              <a:rPr lang="en-US" smtClean="0"/>
              <a:pPr/>
              <a:t>05/09/2017</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3DE54C55-63E8-6246-B6BB-E9070B49ABC2}" type="slidenum">
              <a:rPr lang="en-US" smtClean="0"/>
              <a:pPr/>
              <a:t>‹#›</a:t>
            </a:fld>
            <a:endParaRPr lang="en-US"/>
          </a:p>
        </p:txBody>
      </p:sp>
    </p:spTree>
    <p:extLst>
      <p:ext uri="{BB962C8B-B14F-4D97-AF65-F5344CB8AC3E}">
        <p14:creationId xmlns:p14="http://schemas.microsoft.com/office/powerpoint/2010/main" val="2336468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0151" y="244158"/>
            <a:ext cx="9793816" cy="1339850"/>
          </a:xfrm>
          <a:prstGeom prst="rect">
            <a:avLst/>
          </a:prstGeom>
        </p:spPr>
        <p:txBody>
          <a:bodyPr vert="horz" lIns="91440" tIns="45720" rIns="91440" bIns="45720" rtlCol="0" anchor="ctr">
            <a:normAutofit/>
          </a:bodyPr>
          <a:lstStyle/>
          <a:p>
            <a:r>
              <a:rPr lang="en-US"/>
              <a:t>Click to edit Master title style</a:t>
            </a:r>
            <a:endParaRPr dirty="0"/>
          </a:p>
        </p:txBody>
      </p:sp>
      <p:sp>
        <p:nvSpPr>
          <p:cNvPr id="3" name="Text Placeholder 2"/>
          <p:cNvSpPr>
            <a:spLocks noGrp="1"/>
          </p:cNvSpPr>
          <p:nvPr>
            <p:ph type="body" idx="1"/>
          </p:nvPr>
        </p:nvSpPr>
        <p:spPr>
          <a:xfrm>
            <a:off x="1200150" y="2133601"/>
            <a:ext cx="9793817" cy="393192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325120" y="6371592"/>
            <a:ext cx="2844800" cy="259317"/>
          </a:xfrm>
          <a:prstGeom prst="rect">
            <a:avLst/>
          </a:prstGeom>
        </p:spPr>
        <p:txBody>
          <a:bodyPr vert="horz" lIns="91440" tIns="45720" rIns="91440" bIns="45720" rtlCol="0" anchor="ctr"/>
          <a:lstStyle>
            <a:lvl1pPr algn="l">
              <a:defRPr sz="1200">
                <a:solidFill>
                  <a:schemeClr val="bg2">
                    <a:lumMod val="60000"/>
                    <a:lumOff val="40000"/>
                  </a:schemeClr>
                </a:solidFill>
                <a:latin typeface="Brush Script MT" pitchFamily="66" charset="0"/>
              </a:defRPr>
            </a:lvl1pPr>
          </a:lstStyle>
          <a:p>
            <a:fld id="{CBCDBA90-BB79-454F-89B4-4584A7306398}" type="datetimeFigureOut">
              <a:rPr lang="en-US" smtClean="0"/>
              <a:pPr/>
              <a:t>05/09/2017</a:t>
            </a:fld>
            <a:endParaRPr lang="en-US"/>
          </a:p>
        </p:txBody>
      </p:sp>
      <p:sp>
        <p:nvSpPr>
          <p:cNvPr id="5" name="Footer Placeholder 4"/>
          <p:cNvSpPr>
            <a:spLocks noGrp="1"/>
          </p:cNvSpPr>
          <p:nvPr>
            <p:ph type="ftr" sz="quarter" idx="3"/>
          </p:nvPr>
        </p:nvSpPr>
        <p:spPr>
          <a:xfrm>
            <a:off x="7945120" y="6371591"/>
            <a:ext cx="3860800" cy="257810"/>
          </a:xfrm>
          <a:prstGeom prst="rect">
            <a:avLst/>
          </a:prstGeom>
        </p:spPr>
        <p:txBody>
          <a:bodyPr vert="horz" lIns="91440" tIns="45720" rIns="91440" bIns="45720" rtlCol="0" anchor="ctr"/>
          <a:lstStyle>
            <a:lvl1pPr marL="0" algn="r" defTabSz="914400" rtl="0" eaLnBrk="1" latinLnBrk="0" hangingPunct="1">
              <a:defRPr sz="1200" kern="1200">
                <a:solidFill>
                  <a:schemeClr val="bg2">
                    <a:lumMod val="60000"/>
                    <a:lumOff val="40000"/>
                  </a:schemeClr>
                </a:solidFill>
                <a:latin typeface="Brush Script MT" pitchFamily="66" charset="0"/>
                <a:ea typeface="+mn-ea"/>
                <a:cs typeface="+mn-cs"/>
              </a:defRPr>
            </a:lvl1pPr>
          </a:lstStyle>
          <a:p>
            <a:pPr>
              <a:defRPr/>
            </a:pPr>
            <a:endParaRPr lang="en-US"/>
          </a:p>
        </p:txBody>
      </p:sp>
      <p:sp>
        <p:nvSpPr>
          <p:cNvPr id="6" name="Slide Number Placeholder 5"/>
          <p:cNvSpPr>
            <a:spLocks noGrp="1"/>
          </p:cNvSpPr>
          <p:nvPr>
            <p:ph type="sldNum" sz="quarter" idx="4"/>
          </p:nvPr>
        </p:nvSpPr>
        <p:spPr>
          <a:xfrm>
            <a:off x="5588000" y="6356351"/>
            <a:ext cx="1016000" cy="271463"/>
          </a:xfrm>
          <a:prstGeom prst="rect">
            <a:avLst/>
          </a:prstGeom>
        </p:spPr>
        <p:txBody>
          <a:bodyPr vert="horz" lIns="91440" tIns="45720" rIns="91440" bIns="45720" rtlCol="0" anchor="ctr"/>
          <a:lstStyle>
            <a:lvl1pPr marL="0" algn="ctr" defTabSz="914400" rtl="0" eaLnBrk="1" latinLnBrk="0" hangingPunct="1">
              <a:defRPr sz="1200" kern="1200">
                <a:solidFill>
                  <a:schemeClr val="bg2">
                    <a:lumMod val="60000"/>
                    <a:lumOff val="40000"/>
                  </a:schemeClr>
                </a:solidFill>
                <a:latin typeface="+mn-lt"/>
                <a:ea typeface="+mn-ea"/>
                <a:cs typeface="+mn-cs"/>
              </a:defRPr>
            </a:lvl1pPr>
          </a:lstStyle>
          <a:p>
            <a:fld id="{46D64789-0D87-C049-8C9D-706AFFD42EE1}" type="slidenum">
              <a:rPr lang="en-US" smtClean="0"/>
              <a:pPr/>
              <a:t>‹#›</a:t>
            </a:fld>
            <a:endParaRPr lang="en-US"/>
          </a:p>
        </p:txBody>
      </p:sp>
    </p:spTree>
    <p:extLst>
      <p:ext uri="{BB962C8B-B14F-4D97-AF65-F5344CB8AC3E}">
        <p14:creationId xmlns:p14="http://schemas.microsoft.com/office/powerpoint/2010/main" val="1042732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914400" rtl="0" eaLnBrk="1" latinLnBrk="0" hangingPunct="1">
        <a:spcBef>
          <a:spcPct val="0"/>
        </a:spcBef>
        <a:buNone/>
        <a:defRPr sz="4800" kern="1200">
          <a:solidFill>
            <a:schemeClr val="tx1">
              <a:lumMod val="75000"/>
              <a:lumOff val="25000"/>
            </a:schemeClr>
          </a:solidFill>
          <a:latin typeface="+mj-lt"/>
          <a:ea typeface="+mj-ea"/>
          <a:cs typeface="+mj-cs"/>
        </a:defRPr>
      </a:lvl1pPr>
    </p:titleStyle>
    <p:bodyStyle>
      <a:lvl1pPr marL="342900" indent="-342900" algn="l" defTabSz="914400" rtl="0" eaLnBrk="1" latinLnBrk="0" hangingPunct="1">
        <a:spcBef>
          <a:spcPts val="2000"/>
        </a:spcBef>
        <a:buClr>
          <a:schemeClr val="tx1">
            <a:lumMod val="75000"/>
            <a:lumOff val="25000"/>
          </a:schemeClr>
        </a:buClr>
        <a:buFont typeface="Arial" pitchFamily="34" charset="0"/>
        <a:buChar char="•"/>
        <a:defRPr sz="2400" kern="1200">
          <a:solidFill>
            <a:schemeClr val="tx1">
              <a:lumMod val="75000"/>
              <a:lumOff val="25000"/>
            </a:schemeClr>
          </a:solidFill>
          <a:latin typeface="+mn-lt"/>
          <a:ea typeface="+mn-ea"/>
          <a:cs typeface="+mn-cs"/>
        </a:defRPr>
      </a:lvl1pPr>
      <a:lvl2pPr marL="579438" indent="-228600" algn="l" defTabSz="914400" rtl="0" eaLnBrk="1" latinLnBrk="0" hangingPunct="1">
        <a:spcBef>
          <a:spcPts val="600"/>
        </a:spcBef>
        <a:buClr>
          <a:schemeClr val="bg2">
            <a:lumMod val="60000"/>
            <a:lumOff val="40000"/>
          </a:schemeClr>
        </a:buClr>
        <a:buFont typeface="Arial" pitchFamily="34" charset="0"/>
        <a:buChar char="•"/>
        <a:defRPr sz="2200" kern="1200">
          <a:solidFill>
            <a:schemeClr val="tx1">
              <a:lumMod val="75000"/>
              <a:lumOff val="25000"/>
            </a:schemeClr>
          </a:solidFill>
          <a:latin typeface="+mn-lt"/>
          <a:ea typeface="+mn-ea"/>
          <a:cs typeface="+mn-cs"/>
        </a:defRPr>
      </a:lvl2pPr>
      <a:lvl3pPr marL="808038" indent="-228600" algn="l" defTabSz="914400" rtl="0" eaLnBrk="1" latinLnBrk="0" hangingPunct="1">
        <a:spcBef>
          <a:spcPts val="600"/>
        </a:spcBef>
        <a:buClr>
          <a:schemeClr val="tx1">
            <a:lumMod val="75000"/>
            <a:lumOff val="25000"/>
          </a:schemeClr>
        </a:buClr>
        <a:buFont typeface="Arial" pitchFamily="34" charset="0"/>
        <a:buChar char="•"/>
        <a:defRPr sz="2000" kern="1200">
          <a:solidFill>
            <a:schemeClr val="tx1">
              <a:lumMod val="75000"/>
              <a:lumOff val="25000"/>
            </a:schemeClr>
          </a:solidFill>
          <a:latin typeface="+mn-lt"/>
          <a:ea typeface="+mn-ea"/>
          <a:cs typeface="+mn-cs"/>
        </a:defRPr>
      </a:lvl3pPr>
      <a:lvl4pPr marL="1036638" indent="-228600" algn="l" defTabSz="914400" rtl="0" eaLnBrk="1" latinLnBrk="0" hangingPunct="1">
        <a:spcBef>
          <a:spcPts val="600"/>
        </a:spcBef>
        <a:buClr>
          <a:schemeClr val="bg2">
            <a:lumMod val="60000"/>
            <a:lumOff val="40000"/>
          </a:schemeClr>
        </a:buClr>
        <a:buFont typeface="Arial" pitchFamily="34" charset="0"/>
        <a:buChar char="•"/>
        <a:defRPr sz="1800" kern="1200">
          <a:solidFill>
            <a:schemeClr val="tx1">
              <a:lumMod val="75000"/>
              <a:lumOff val="25000"/>
            </a:schemeClr>
          </a:solidFill>
          <a:latin typeface="+mn-lt"/>
          <a:ea typeface="+mn-ea"/>
          <a:cs typeface="+mn-cs"/>
        </a:defRPr>
      </a:lvl4pPr>
      <a:lvl5pPr marL="1265238" indent="-228600" algn="l" defTabSz="914400" rtl="0" eaLnBrk="1" latinLnBrk="0" hangingPunct="1">
        <a:spcBef>
          <a:spcPts val="600"/>
        </a:spcBef>
        <a:buClr>
          <a:schemeClr val="tx1">
            <a:lumMod val="75000"/>
            <a:lumOff val="25000"/>
          </a:schemeClr>
        </a:buClr>
        <a:buFont typeface="Arial" pitchFamily="34" charset="0"/>
        <a:buChar char="•"/>
        <a:defRPr sz="1800" kern="1200">
          <a:solidFill>
            <a:schemeClr val="tx1">
              <a:lumMod val="75000"/>
              <a:lumOff val="25000"/>
            </a:schemeClr>
          </a:solidFill>
          <a:latin typeface="+mn-lt"/>
          <a:ea typeface="+mn-ea"/>
          <a:cs typeface="+mn-cs"/>
        </a:defRPr>
      </a:lvl5pPr>
      <a:lvl6pPr marL="1485900"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6pPr>
      <a:lvl7pPr marL="1712913"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7pPr>
      <a:lvl8pPr marL="1947863" indent="-228600" algn="l" defTabSz="914400" rtl="0" eaLnBrk="1" latinLnBrk="0" hangingPunct="1">
        <a:spcBef>
          <a:spcPct val="20000"/>
        </a:spcBef>
        <a:buClr>
          <a:schemeClr val="bg2">
            <a:lumMod val="60000"/>
            <a:lumOff val="40000"/>
          </a:schemeClr>
        </a:buClr>
        <a:buFont typeface="Arial" pitchFamily="34" charset="0"/>
        <a:buChar char="•"/>
        <a:defRPr lang="en-US" sz="1800" kern="1200" dirty="0" smtClean="0">
          <a:solidFill>
            <a:schemeClr val="tx1">
              <a:lumMod val="75000"/>
              <a:lumOff val="25000"/>
            </a:schemeClr>
          </a:solidFill>
          <a:latin typeface="+mn-lt"/>
          <a:ea typeface="+mn-ea"/>
          <a:cs typeface="+mn-cs"/>
        </a:defRPr>
      </a:lvl8pPr>
      <a:lvl9pPr marL="2174875" indent="-228600" algn="l" defTabSz="914400" rtl="0" eaLnBrk="1" latinLnBrk="0" hangingPunct="1">
        <a:spcBef>
          <a:spcPct val="20000"/>
        </a:spcBef>
        <a:buClr>
          <a:schemeClr val="tx1">
            <a:lumMod val="75000"/>
            <a:lumOff val="25000"/>
          </a:schemeClr>
        </a:buClr>
        <a:buFont typeface="Arial" pitchFamily="34" charset="0"/>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4.jpg"/><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fgdc.gov/standards/projects/FGDC-standards-" TargetMode="External"/><Relationship Id="rId2" Type="http://schemas.openxmlformats.org/officeDocument/2006/relationships/hyperlink" Target="http://www.asprs.org/Standards-Activities.html"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965689"/>
            <a:ext cx="9789584" cy="1924050"/>
          </a:xfrm>
        </p:spPr>
        <p:txBody>
          <a:bodyPr rtlCol="0">
            <a:noAutofit/>
          </a:bodyPr>
          <a:lstStyle/>
          <a:p>
            <a:pPr>
              <a:defRPr/>
            </a:pPr>
            <a:r>
              <a:rPr lang="en-US" sz="4800" b="1" dirty="0"/>
              <a:t>Positional Accuracy Comparison of a DJI Phantom 4 and a </a:t>
            </a:r>
            <a:r>
              <a:rPr lang="en-US" sz="4800" b="1" dirty="0" err="1"/>
              <a:t>Sensefly</a:t>
            </a:r>
            <a:r>
              <a:rPr lang="en-US" sz="4800" b="1" dirty="0"/>
              <a:t> </a:t>
            </a:r>
            <a:r>
              <a:rPr lang="en-US" sz="4800" b="1" dirty="0" err="1"/>
              <a:t>eBee</a:t>
            </a:r>
            <a:endParaRPr lang="en-US" sz="4800" dirty="0"/>
          </a:p>
        </p:txBody>
      </p:sp>
      <p:sp>
        <p:nvSpPr>
          <p:cNvPr id="3" name="Subtitle 2"/>
          <p:cNvSpPr>
            <a:spLocks noGrp="1"/>
          </p:cNvSpPr>
          <p:nvPr>
            <p:ph type="subTitle" idx="1"/>
          </p:nvPr>
        </p:nvSpPr>
        <p:spPr/>
        <p:txBody>
          <a:bodyPr rtlCol="0">
            <a:normAutofit/>
          </a:bodyPr>
          <a:lstStyle/>
          <a:p>
            <a:pPr>
              <a:defRPr/>
            </a:pPr>
            <a:r>
              <a:rPr lang="en-US" dirty="0">
                <a:ea typeface="+mn-ea"/>
              </a:rPr>
              <a:t>Daniel Hulsey</a:t>
            </a:r>
          </a:p>
          <a:p>
            <a:pPr>
              <a:defRPr/>
            </a:pPr>
            <a:endParaRPr lang="en-US" dirty="0">
              <a:ea typeface="+mn-ea"/>
            </a:endParaRPr>
          </a:p>
          <a:p>
            <a:pPr>
              <a:defRPr/>
            </a:pPr>
            <a:r>
              <a:rPr lang="en-US" dirty="0">
                <a:ea typeface="+mn-ea"/>
              </a:rPr>
              <a:t>Advisor: Dr. Jan Van Sickle</a:t>
            </a:r>
          </a:p>
        </p:txBody>
      </p:sp>
    </p:spTree>
    <p:extLst>
      <p:ext uri="{BB962C8B-B14F-4D97-AF65-F5344CB8AC3E}">
        <p14:creationId xmlns:p14="http://schemas.microsoft.com/office/powerpoint/2010/main" val="2335322952"/>
      </p:ext>
    </p:extLst>
  </p:cSld>
  <p:clrMapOvr>
    <a:masterClrMapping/>
  </p:clrMapOvr>
  <mc:AlternateContent xmlns:mc="http://schemas.openxmlformats.org/markup-compatibility/2006" xmlns:p14="http://schemas.microsoft.com/office/powerpoint/2010/main">
    <mc:Choice Requires="p14">
      <p:transition spd="slow" p14:dur="2000" advTm="15340"/>
    </mc:Choice>
    <mc:Fallback xmlns="">
      <p:transition xmlns:p14="http://schemas.microsoft.com/office/powerpoint/2010/main" spd="slow" advTm="1534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err="1">
                <a:latin typeface="Calibri" charset="0"/>
              </a:rPr>
              <a:t>Sensefly</a:t>
            </a:r>
            <a:r>
              <a:rPr lang="en-US" dirty="0">
                <a:latin typeface="Calibri" charset="0"/>
              </a:rPr>
              <a:t> </a:t>
            </a:r>
            <a:r>
              <a:rPr lang="en-US" dirty="0" err="1">
                <a:latin typeface="Calibri" charset="0"/>
              </a:rPr>
              <a:t>eBee</a:t>
            </a:r>
            <a:r>
              <a:rPr lang="en-US" dirty="0">
                <a:latin typeface="Calibri" charset="0"/>
              </a:rPr>
              <a:t> “Professional Grade” Drone</a:t>
            </a:r>
          </a:p>
        </p:txBody>
      </p:sp>
      <p:sp>
        <p:nvSpPr>
          <p:cNvPr id="19459" name="Content Placeholder 2"/>
          <p:cNvSpPr>
            <a:spLocks noGrp="1"/>
          </p:cNvSpPr>
          <p:nvPr>
            <p:ph idx="1"/>
          </p:nvPr>
        </p:nvSpPr>
        <p:spPr/>
        <p:txBody>
          <a:bodyPr>
            <a:normAutofit/>
          </a:bodyPr>
          <a:lstStyle/>
          <a:p>
            <a:pPr lvl="2"/>
            <a:endParaRPr lang="en-US" dirty="0">
              <a:latin typeface="Calibri" charset="0"/>
            </a:endParaRPr>
          </a:p>
          <a:p>
            <a:pPr lvl="2"/>
            <a:endParaRPr lang="en-US" dirty="0">
              <a:latin typeface="Calibri"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86481" y="2207175"/>
            <a:ext cx="4703553" cy="2631050"/>
          </a:xfrm>
          <a:prstGeom prst="rect">
            <a:avLst/>
          </a:prstGeom>
        </p:spPr>
      </p:pic>
      <p:sp>
        <p:nvSpPr>
          <p:cNvPr id="3" name="TextBox 2"/>
          <p:cNvSpPr txBox="1"/>
          <p:nvPr/>
        </p:nvSpPr>
        <p:spPr>
          <a:xfrm>
            <a:off x="8203223" y="1813036"/>
            <a:ext cx="3760793" cy="2862322"/>
          </a:xfrm>
          <a:prstGeom prst="rect">
            <a:avLst/>
          </a:prstGeom>
          <a:noFill/>
        </p:spPr>
        <p:txBody>
          <a:bodyPr wrap="square" rtlCol="0">
            <a:spAutoFit/>
          </a:bodyPr>
          <a:lstStyle/>
          <a:p>
            <a:pPr marL="285750" indent="-285750">
              <a:buFont typeface="Arial" panose="020B0604020202020204" pitchFamily="34" charset="0"/>
              <a:buChar char="•"/>
            </a:pPr>
            <a:r>
              <a:rPr lang="en-US" dirty="0"/>
              <a:t>Used the </a:t>
            </a:r>
            <a:r>
              <a:rPr lang="en-US" dirty="0" err="1"/>
              <a:t>eBee</a:t>
            </a:r>
            <a:r>
              <a:rPr lang="en-US" dirty="0"/>
              <a:t> in undergraduate remote sensing projects at the University of North Georgia.</a:t>
            </a:r>
          </a:p>
          <a:p>
            <a:pPr marL="285750" indent="-285750">
              <a:buFont typeface="Arial" panose="020B0604020202020204" pitchFamily="34" charset="0"/>
              <a:buChar char="•"/>
            </a:pPr>
            <a:r>
              <a:rPr lang="en-US" dirty="0"/>
              <a:t>Created a full 3D model of the UNG Gainesville campus Science building. </a:t>
            </a:r>
          </a:p>
          <a:p>
            <a:pPr marL="285750" indent="-285750">
              <a:buFont typeface="Arial" panose="020B0604020202020204" pitchFamily="34" charset="0"/>
              <a:buChar char="•"/>
            </a:pPr>
            <a:r>
              <a:rPr lang="en-US" dirty="0"/>
              <a:t>Created a full 3D model of the UNG Oconee campus.</a:t>
            </a:r>
          </a:p>
          <a:p>
            <a:pPr marL="285750" indent="-285750">
              <a:buFont typeface="Arial" panose="020B0604020202020204" pitchFamily="34" charset="0"/>
              <a:buChar char="•"/>
            </a:pPr>
            <a:r>
              <a:rPr lang="en-US" dirty="0"/>
              <a:t>Helped implement the drone into GIS instruction at UNG. </a:t>
            </a:r>
          </a:p>
        </p:txBody>
      </p:sp>
      <p:sp>
        <p:nvSpPr>
          <p:cNvPr id="5" name="TextBox 4"/>
          <p:cNvSpPr txBox="1"/>
          <p:nvPr/>
        </p:nvSpPr>
        <p:spPr>
          <a:xfrm>
            <a:off x="465992" y="1746610"/>
            <a:ext cx="2778369" cy="4247317"/>
          </a:xfrm>
          <a:prstGeom prst="rect">
            <a:avLst/>
          </a:prstGeom>
          <a:noFill/>
        </p:spPr>
        <p:txBody>
          <a:bodyPr wrap="square" rtlCol="0">
            <a:spAutoFit/>
          </a:bodyPr>
          <a:lstStyle/>
          <a:p>
            <a:pPr marL="285750" indent="-285750">
              <a:buFont typeface="Arial" panose="020B0604020202020204" pitchFamily="34" charset="0"/>
              <a:buChar char="•"/>
            </a:pPr>
            <a:r>
              <a:rPr lang="en-US" dirty="0"/>
              <a:t>Costs around $12,500 and must be purchased by a reseller. </a:t>
            </a:r>
          </a:p>
          <a:p>
            <a:pPr marL="285750" indent="-285750">
              <a:buFont typeface="Arial" panose="020B0604020202020204" pitchFamily="34" charset="0"/>
              <a:buChar char="•"/>
            </a:pPr>
            <a:r>
              <a:rPr lang="en-US" dirty="0"/>
              <a:t>Fixed wing drone design.</a:t>
            </a:r>
          </a:p>
          <a:p>
            <a:pPr marL="285750" indent="-285750">
              <a:buFont typeface="Arial" panose="020B0604020202020204" pitchFamily="34" charset="0"/>
              <a:buChar char="•"/>
            </a:pPr>
            <a:r>
              <a:rPr lang="en-US" dirty="0"/>
              <a:t>18.2 megapixel RGB camera.</a:t>
            </a:r>
          </a:p>
          <a:p>
            <a:pPr marL="285750" indent="-285750">
              <a:buFont typeface="Arial" panose="020B0604020202020204" pitchFamily="34" charset="0"/>
              <a:buChar char="•"/>
            </a:pPr>
            <a:r>
              <a:rPr lang="en-US" dirty="0"/>
              <a:t>The </a:t>
            </a:r>
            <a:r>
              <a:rPr lang="en-US" dirty="0" err="1"/>
              <a:t>eBee</a:t>
            </a:r>
            <a:r>
              <a:rPr lang="en-US" dirty="0"/>
              <a:t> is a very safe drone.</a:t>
            </a:r>
          </a:p>
          <a:p>
            <a:pPr marL="285750" indent="-285750">
              <a:buFont typeface="Arial" panose="020B0604020202020204" pitchFamily="34" charset="0"/>
              <a:buChar char="•"/>
            </a:pPr>
            <a:r>
              <a:rPr lang="en-US" dirty="0" err="1"/>
              <a:t>Advertized</a:t>
            </a:r>
            <a:r>
              <a:rPr lang="en-US" dirty="0"/>
              <a:t> to have a horizontal accuracy down to 3 cm and a vertical accuracy down to 5 cm. </a:t>
            </a:r>
          </a:p>
          <a:p>
            <a:pPr marL="285750" indent="-285750">
              <a:buFont typeface="Arial" panose="020B0604020202020204" pitchFamily="34" charset="0"/>
              <a:buChar char="•"/>
            </a:pPr>
            <a:r>
              <a:rPr lang="en-US" dirty="0"/>
              <a:t>Made in Switzerland </a:t>
            </a:r>
          </a:p>
        </p:txBody>
      </p:sp>
      <p:sp>
        <p:nvSpPr>
          <p:cNvPr id="7" name="TextBox 6"/>
          <p:cNvSpPr txBox="1"/>
          <p:nvPr/>
        </p:nvSpPr>
        <p:spPr>
          <a:xfrm>
            <a:off x="5776021" y="5158790"/>
            <a:ext cx="5952104" cy="646331"/>
          </a:xfrm>
          <a:prstGeom prst="rect">
            <a:avLst/>
          </a:prstGeom>
          <a:noFill/>
        </p:spPr>
        <p:txBody>
          <a:bodyPr wrap="square" rtlCol="0">
            <a:spAutoFit/>
          </a:bodyPr>
          <a:lstStyle/>
          <a:p>
            <a:r>
              <a:rPr lang="en-US" dirty="0"/>
              <a:t>The </a:t>
            </a:r>
            <a:r>
              <a:rPr lang="en-US" dirty="0" err="1"/>
              <a:t>eBee</a:t>
            </a:r>
            <a:r>
              <a:rPr lang="en-US" dirty="0"/>
              <a:t> that I have access to belongs to the University of North Georgia.</a:t>
            </a:r>
          </a:p>
        </p:txBody>
      </p:sp>
    </p:spTree>
    <p:extLst>
      <p:ext uri="{BB962C8B-B14F-4D97-AF65-F5344CB8AC3E}">
        <p14:creationId xmlns:p14="http://schemas.microsoft.com/office/powerpoint/2010/main" val="180841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Calibri" charset="0"/>
              </a:rPr>
              <a:t>Control Point and Check Point Distribution</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60" y="3876228"/>
            <a:ext cx="3119471" cy="2343197"/>
          </a:xfrm>
          <a:prstGeom prst="rect">
            <a:avLst/>
          </a:prstGeom>
        </p:spPr>
      </p:pic>
      <p:sp>
        <p:nvSpPr>
          <p:cNvPr id="3" name="TextBox 2"/>
          <p:cNvSpPr txBox="1"/>
          <p:nvPr/>
        </p:nvSpPr>
        <p:spPr>
          <a:xfrm>
            <a:off x="502960" y="2639235"/>
            <a:ext cx="11070475" cy="1200329"/>
          </a:xfrm>
          <a:prstGeom prst="rect">
            <a:avLst/>
          </a:prstGeom>
          <a:noFill/>
        </p:spPr>
        <p:txBody>
          <a:bodyPr wrap="square" rtlCol="0">
            <a:spAutoFit/>
          </a:bodyPr>
          <a:lstStyle/>
          <a:p>
            <a:pPr marL="285750" indent="-285750">
              <a:buFont typeface="Arial" panose="020B0604020202020204" pitchFamily="34" charset="0"/>
              <a:buChar char="•"/>
            </a:pPr>
            <a:r>
              <a:rPr lang="en-US" dirty="0"/>
              <a:t>The National Standard for Spatial Data Accuracy (1998) state that a minimum of 20 check points should be used to assess the positional accuracy of mapping products for a statistically valid estimate. </a:t>
            </a:r>
          </a:p>
          <a:p>
            <a:pPr marL="285750" indent="-285750">
              <a:buFont typeface="Arial" panose="020B0604020202020204" pitchFamily="34" charset="0"/>
              <a:buChar char="•"/>
            </a:pPr>
            <a:r>
              <a:rPr lang="en-US" dirty="0"/>
              <a:t>“Returns on investment quickly diminish after about 30.” (</a:t>
            </a:r>
            <a:r>
              <a:rPr lang="en-US" dirty="0" err="1"/>
              <a:t>Congalton</a:t>
            </a:r>
            <a:r>
              <a:rPr lang="en-US" dirty="0"/>
              <a:t> and Green, 2009) Because I have a small site at 22 acres, I will use the minimum of 20 check points. </a:t>
            </a:r>
          </a:p>
        </p:txBody>
      </p:sp>
      <p:sp>
        <p:nvSpPr>
          <p:cNvPr id="4" name="TextBox 3"/>
          <p:cNvSpPr txBox="1"/>
          <p:nvPr/>
        </p:nvSpPr>
        <p:spPr>
          <a:xfrm>
            <a:off x="502961" y="1809946"/>
            <a:ext cx="11146848" cy="923330"/>
          </a:xfrm>
          <a:prstGeom prst="rect">
            <a:avLst/>
          </a:prstGeom>
          <a:noFill/>
        </p:spPr>
        <p:txBody>
          <a:bodyPr wrap="square" rtlCol="0">
            <a:spAutoFit/>
          </a:bodyPr>
          <a:lstStyle/>
          <a:p>
            <a:pPr marL="285750" indent="-285750">
              <a:buFont typeface="Arial" panose="020B0604020202020204" pitchFamily="34" charset="0"/>
              <a:buChar char="•"/>
            </a:pPr>
            <a:r>
              <a:rPr lang="en-US" dirty="0"/>
              <a:t>Control points will be used in the actual processing of the point cloud to ensure that it will be in the correct location.</a:t>
            </a:r>
          </a:p>
          <a:p>
            <a:pPr marL="285750" indent="-285750">
              <a:buFont typeface="Arial" panose="020B0604020202020204" pitchFamily="34" charset="0"/>
              <a:buChar char="•"/>
            </a:pPr>
            <a:r>
              <a:rPr lang="en-US" dirty="0"/>
              <a:t>Check points will be used after processing is complete to assess the accuracy of the final products.  </a:t>
            </a:r>
          </a:p>
        </p:txBody>
      </p:sp>
      <p:sp>
        <p:nvSpPr>
          <p:cNvPr id="6" name="TextBox 5"/>
          <p:cNvSpPr txBox="1"/>
          <p:nvPr/>
        </p:nvSpPr>
        <p:spPr>
          <a:xfrm>
            <a:off x="4484077" y="4032163"/>
            <a:ext cx="7089358" cy="2031325"/>
          </a:xfrm>
          <a:prstGeom prst="rect">
            <a:avLst/>
          </a:prstGeom>
          <a:noFill/>
        </p:spPr>
        <p:txBody>
          <a:bodyPr wrap="square" rtlCol="0">
            <a:spAutoFit/>
          </a:bodyPr>
          <a:lstStyle/>
          <a:p>
            <a:pPr marL="285750" indent="-285750">
              <a:buFont typeface="Arial" panose="020B0604020202020204" pitchFamily="34" charset="0"/>
              <a:buChar char="•"/>
            </a:pPr>
            <a:r>
              <a:rPr lang="en-US" dirty="0"/>
              <a:t>I will use 10 ground control points for the processing of the imagery for this site. </a:t>
            </a:r>
          </a:p>
          <a:p>
            <a:pPr marL="285750" indent="-285750">
              <a:buFont typeface="Arial" panose="020B0604020202020204" pitchFamily="34" charset="0"/>
              <a:buChar char="•"/>
            </a:pPr>
            <a:r>
              <a:rPr lang="en-US" dirty="0"/>
              <a:t>My check points and control points will be marked with a white x and measured with a Trimble Geo7X. The points will then be post processed in Trimble’s differential correction service to be as accurate as possible. </a:t>
            </a:r>
          </a:p>
          <a:p>
            <a:endParaRPr lang="en-US" dirty="0"/>
          </a:p>
        </p:txBody>
      </p:sp>
    </p:spTree>
    <p:extLst>
      <p:ext uri="{BB962C8B-B14F-4D97-AF65-F5344CB8AC3E}">
        <p14:creationId xmlns:p14="http://schemas.microsoft.com/office/powerpoint/2010/main" val="1251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a:latin typeface="Calibri" charset="0"/>
              </a:rPr>
              <a:t>Mission Planning</a:t>
            </a:r>
          </a:p>
        </p:txBody>
      </p:sp>
      <p:sp>
        <p:nvSpPr>
          <p:cNvPr id="19459" name="Content Placeholder 2"/>
          <p:cNvSpPr>
            <a:spLocks noGrp="1"/>
          </p:cNvSpPr>
          <p:nvPr>
            <p:ph idx="1"/>
          </p:nvPr>
        </p:nvSpPr>
        <p:spPr/>
        <p:txBody>
          <a:bodyPr>
            <a:normAutofit/>
          </a:bodyPr>
          <a:lstStyle/>
          <a:p>
            <a:pPr lvl="2"/>
            <a:endParaRPr lang="en-US" dirty="0">
              <a:latin typeface="Calibri" charset="0"/>
            </a:endParaRPr>
          </a:p>
          <a:p>
            <a:pPr lvl="2"/>
            <a:endParaRPr lang="en-US" dirty="0">
              <a:latin typeface="Calibri" charset="0"/>
            </a:endParaRPr>
          </a:p>
        </p:txBody>
      </p:sp>
      <p:pic>
        <p:nvPicPr>
          <p:cNvPr id="1026" name="Picture 2" descr="https://tctechcrunch2011.files.wordpress.com/2013/05/dronedeploy.png?w=3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0988" y="3317850"/>
            <a:ext cx="739162" cy="884531"/>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608" y="4298623"/>
            <a:ext cx="2498570" cy="2051950"/>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26337" y="4422838"/>
            <a:ext cx="3562549" cy="1927735"/>
          </a:xfrm>
          <a:prstGeom prst="rect">
            <a:avLst/>
          </a:prstGeom>
        </p:spPr>
      </p:pic>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798189" y="3365549"/>
            <a:ext cx="934940" cy="933074"/>
          </a:xfrm>
          <a:prstGeom prst="rect">
            <a:avLst/>
          </a:prstGeom>
        </p:spPr>
      </p:pic>
      <p:sp>
        <p:nvSpPr>
          <p:cNvPr id="5" name="TextBox 4"/>
          <p:cNvSpPr txBox="1"/>
          <p:nvPr/>
        </p:nvSpPr>
        <p:spPr>
          <a:xfrm>
            <a:off x="669303" y="1912018"/>
            <a:ext cx="11063826" cy="923330"/>
          </a:xfrm>
          <a:prstGeom prst="rect">
            <a:avLst/>
          </a:prstGeom>
          <a:noFill/>
        </p:spPr>
        <p:txBody>
          <a:bodyPr wrap="square" rtlCol="0">
            <a:spAutoFit/>
          </a:bodyPr>
          <a:lstStyle/>
          <a:p>
            <a:r>
              <a:rPr lang="en-US" dirty="0"/>
              <a:t>I will not manually fly the drones over the study area and click pictures. The precision needed for correct photo locations is too high for me to achieve. Both drones will be controlled by mission planning software. The Phantom 4 uses Drone Deploy and the </a:t>
            </a:r>
            <a:r>
              <a:rPr lang="en-US" dirty="0" err="1"/>
              <a:t>eBee</a:t>
            </a:r>
            <a:r>
              <a:rPr lang="en-US" dirty="0"/>
              <a:t> uses </a:t>
            </a:r>
            <a:r>
              <a:rPr lang="en-US" dirty="0" err="1"/>
              <a:t>eMotion</a:t>
            </a:r>
            <a:r>
              <a:rPr lang="en-US" dirty="0"/>
              <a:t>. </a:t>
            </a:r>
          </a:p>
        </p:txBody>
      </p:sp>
      <p:sp>
        <p:nvSpPr>
          <p:cNvPr id="6" name="TextBox 5"/>
          <p:cNvSpPr txBox="1"/>
          <p:nvPr/>
        </p:nvSpPr>
        <p:spPr>
          <a:xfrm>
            <a:off x="3069884" y="3490682"/>
            <a:ext cx="5090746" cy="2308324"/>
          </a:xfrm>
          <a:prstGeom prst="rect">
            <a:avLst/>
          </a:prstGeom>
          <a:noFill/>
        </p:spPr>
        <p:txBody>
          <a:bodyPr wrap="square" rtlCol="0">
            <a:spAutoFit/>
          </a:bodyPr>
          <a:lstStyle/>
          <a:p>
            <a:pPr marL="285750" indent="-285750">
              <a:buFont typeface="Arial" panose="020B0604020202020204" pitchFamily="34" charset="0"/>
              <a:buChar char="•"/>
            </a:pPr>
            <a:r>
              <a:rPr lang="en-US" dirty="0"/>
              <a:t>Both software packages are very similar. </a:t>
            </a:r>
          </a:p>
          <a:p>
            <a:pPr marL="285750" indent="-285750">
              <a:buFont typeface="Arial" panose="020B0604020202020204" pitchFamily="34" charset="0"/>
              <a:buChar char="•"/>
            </a:pPr>
            <a:r>
              <a:rPr lang="en-US" dirty="0"/>
              <a:t>The user simply draws a polygon around the area that they wish to image.</a:t>
            </a:r>
          </a:p>
          <a:p>
            <a:pPr marL="285750" indent="-285750">
              <a:buFont typeface="Arial" panose="020B0604020202020204" pitchFamily="34" charset="0"/>
              <a:buChar char="•"/>
            </a:pPr>
            <a:r>
              <a:rPr lang="en-US" dirty="0"/>
              <a:t>Specify the desired image spatial resolution.</a:t>
            </a:r>
          </a:p>
          <a:p>
            <a:pPr marL="285750" indent="-285750">
              <a:buFont typeface="Arial" panose="020B0604020202020204" pitchFamily="34" charset="0"/>
              <a:buChar char="•"/>
            </a:pPr>
            <a:r>
              <a:rPr lang="en-US" dirty="0"/>
              <a:t>Specify the desired front and side lap of the image frames. </a:t>
            </a:r>
          </a:p>
          <a:p>
            <a:pPr marL="285750" indent="-285750">
              <a:buFont typeface="Arial" panose="020B0604020202020204" pitchFamily="34" charset="0"/>
              <a:buChar char="•"/>
            </a:pPr>
            <a:r>
              <a:rPr lang="en-US" dirty="0"/>
              <a:t>After mission planning, both pieces of software serve as mission monitoring software. </a:t>
            </a:r>
          </a:p>
        </p:txBody>
      </p:sp>
    </p:spTree>
    <p:extLst>
      <p:ext uri="{BB962C8B-B14F-4D97-AF65-F5344CB8AC3E}">
        <p14:creationId xmlns:p14="http://schemas.microsoft.com/office/powerpoint/2010/main" val="463182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a:latin typeface="Calibri" charset="0"/>
              </a:rPr>
              <a:t>Image Processing</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035" y="3569795"/>
            <a:ext cx="810437" cy="5297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1035" y="4200997"/>
            <a:ext cx="3343849" cy="2153155"/>
          </a:xfrm>
          <a:prstGeom prst="rect">
            <a:avLst/>
          </a:prstGeom>
        </p:spPr>
      </p:pic>
      <p:sp>
        <p:nvSpPr>
          <p:cNvPr id="4" name="TextBox 3"/>
          <p:cNvSpPr txBox="1"/>
          <p:nvPr/>
        </p:nvSpPr>
        <p:spPr>
          <a:xfrm>
            <a:off x="481035" y="1875934"/>
            <a:ext cx="11300657"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Pix4D Mapper Pro is a photogrammetric image processing software package. </a:t>
            </a:r>
          </a:p>
          <a:p>
            <a:pPr marL="285750" indent="-285750">
              <a:buFont typeface="Arial" panose="020B0604020202020204" pitchFamily="34" charset="0"/>
              <a:buChar char="•"/>
            </a:pPr>
            <a:r>
              <a:rPr lang="en-US" dirty="0"/>
              <a:t>The images collected by the drones of the study area as well as the GPS coordinates of each image location will be imported into Pix4D.</a:t>
            </a:r>
          </a:p>
          <a:p>
            <a:pPr marL="285750" indent="-285750">
              <a:buFont typeface="Arial" panose="020B0604020202020204" pitchFamily="34" charset="0"/>
              <a:buChar char="•"/>
            </a:pPr>
            <a:r>
              <a:rPr lang="en-US" dirty="0"/>
              <a:t>The 10 control points from around the study area will be put into Pix4D to tie the resulting </a:t>
            </a:r>
            <a:r>
              <a:rPr lang="en-US" dirty="0" err="1"/>
              <a:t>orthoimagery</a:t>
            </a:r>
            <a:r>
              <a:rPr lang="en-US" dirty="0"/>
              <a:t> and digital surface models to the datum. </a:t>
            </a:r>
          </a:p>
        </p:txBody>
      </p:sp>
      <p:sp>
        <p:nvSpPr>
          <p:cNvPr id="6" name="TextBox 5"/>
          <p:cNvSpPr txBox="1"/>
          <p:nvPr/>
        </p:nvSpPr>
        <p:spPr>
          <a:xfrm>
            <a:off x="4229100" y="4099561"/>
            <a:ext cx="7552592" cy="1477328"/>
          </a:xfrm>
          <a:prstGeom prst="rect">
            <a:avLst/>
          </a:prstGeom>
          <a:noFill/>
        </p:spPr>
        <p:txBody>
          <a:bodyPr wrap="square" rtlCol="0">
            <a:spAutoFit/>
          </a:bodyPr>
          <a:lstStyle/>
          <a:p>
            <a:pPr marL="285750" indent="-285750">
              <a:buFont typeface="Arial" panose="020B0604020202020204" pitchFamily="34" charset="0"/>
              <a:buChar char="•"/>
            </a:pPr>
            <a:r>
              <a:rPr lang="en-US" dirty="0"/>
              <a:t>Pix4D will first generate a 3D point cloud.</a:t>
            </a:r>
          </a:p>
          <a:p>
            <a:pPr marL="285750" indent="-285750">
              <a:buFont typeface="Arial" panose="020B0604020202020204" pitchFamily="34" charset="0"/>
              <a:buChar char="•"/>
            </a:pPr>
            <a:r>
              <a:rPr lang="en-US" dirty="0"/>
              <a:t>It will then use that point cloud to generate orthoimages and digital surface models.</a:t>
            </a:r>
          </a:p>
          <a:p>
            <a:pPr marL="285750" indent="-285750">
              <a:buFont typeface="Arial" panose="020B0604020202020204" pitchFamily="34" charset="0"/>
              <a:buChar char="•"/>
            </a:pPr>
            <a:r>
              <a:rPr lang="en-US" dirty="0"/>
              <a:t>For a study area of this size, each flight should take 3 to 4 hours to process. </a:t>
            </a:r>
          </a:p>
        </p:txBody>
      </p:sp>
    </p:spTree>
    <p:extLst>
      <p:ext uri="{BB962C8B-B14F-4D97-AF65-F5344CB8AC3E}">
        <p14:creationId xmlns:p14="http://schemas.microsoft.com/office/powerpoint/2010/main" val="1525178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a:latin typeface="Calibri" charset="0"/>
              </a:rPr>
              <a:t>Positional Accuracy Assessment</a:t>
            </a:r>
          </a:p>
        </p:txBody>
      </p:sp>
      <p:sp>
        <p:nvSpPr>
          <p:cNvPr id="2" name="TextBox 1"/>
          <p:cNvSpPr txBox="1"/>
          <p:nvPr/>
        </p:nvSpPr>
        <p:spPr>
          <a:xfrm>
            <a:off x="478773" y="2164810"/>
            <a:ext cx="11377246"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a:t>The </a:t>
            </a:r>
            <a:r>
              <a:rPr lang="en-US" sz="2400" dirty="0" err="1"/>
              <a:t>orthoimagery</a:t>
            </a:r>
            <a:r>
              <a:rPr lang="en-US" sz="2400" dirty="0"/>
              <a:t> and digital surface models will be imported into ArcMap along with the check point features.</a:t>
            </a:r>
          </a:p>
          <a:p>
            <a:pPr marL="285750" indent="-285750">
              <a:buFont typeface="Arial" panose="020B0604020202020204" pitchFamily="34" charset="0"/>
              <a:buChar char="•"/>
            </a:pPr>
            <a:r>
              <a:rPr lang="en-US" sz="2400" dirty="0"/>
              <a:t>The difference between the check point locations in the imagery and DSM and the check point features will be measured in x, y, and z directions.   </a:t>
            </a:r>
          </a:p>
          <a:p>
            <a:pPr marL="285750" indent="-285750">
              <a:buFont typeface="Arial" panose="020B0604020202020204" pitchFamily="34" charset="0"/>
              <a:buChar char="•"/>
            </a:pPr>
            <a:r>
              <a:rPr lang="en-US" sz="2400" dirty="0"/>
              <a:t>After all residual measurements have been made, the root mean squares error (RMSE) will be calculated for each drone’s mapping products in each direction (x, y, and z)</a:t>
            </a:r>
          </a:p>
          <a:p>
            <a:pPr marL="285750" indent="-285750">
              <a:buFont typeface="Arial" panose="020B0604020202020204" pitchFamily="34" charset="0"/>
              <a:buChar char="•"/>
            </a:pPr>
            <a:r>
              <a:rPr lang="en-US" sz="2400" dirty="0"/>
              <a:t>These RMSE calculations will be compared to see if the much more expensive </a:t>
            </a:r>
            <a:r>
              <a:rPr lang="en-US" sz="2400" dirty="0" err="1"/>
              <a:t>eBee</a:t>
            </a:r>
            <a:r>
              <a:rPr lang="en-US" sz="2400" dirty="0"/>
              <a:t> is actually more </a:t>
            </a:r>
            <a:r>
              <a:rPr lang="en-US" sz="2400" dirty="0" err="1"/>
              <a:t>positionally</a:t>
            </a:r>
            <a:r>
              <a:rPr lang="en-US" sz="2400" dirty="0"/>
              <a:t> accurate than the Phantom 4. </a:t>
            </a:r>
          </a:p>
        </p:txBody>
      </p:sp>
    </p:spTree>
    <p:extLst>
      <p:ext uri="{BB962C8B-B14F-4D97-AF65-F5344CB8AC3E}">
        <p14:creationId xmlns:p14="http://schemas.microsoft.com/office/powerpoint/2010/main" val="2922245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a:latin typeface="Calibri" charset="0"/>
              </a:rPr>
              <a:t>Target End User</a:t>
            </a:r>
          </a:p>
        </p:txBody>
      </p:sp>
      <p:sp>
        <p:nvSpPr>
          <p:cNvPr id="10243" name="Content Placeholder 2"/>
          <p:cNvSpPr>
            <a:spLocks noGrp="1"/>
          </p:cNvSpPr>
          <p:nvPr>
            <p:ph idx="1"/>
          </p:nvPr>
        </p:nvSpPr>
        <p:spPr/>
        <p:txBody>
          <a:bodyPr/>
          <a:lstStyle/>
          <a:p>
            <a:r>
              <a:rPr lang="en-US" dirty="0">
                <a:latin typeface="Calibri" charset="0"/>
              </a:rPr>
              <a:t>Practitioners of drone mapping for engineering/surveying purposes. </a:t>
            </a:r>
          </a:p>
          <a:p>
            <a:r>
              <a:rPr lang="en-US" dirty="0">
                <a:latin typeface="Calibri" charset="0"/>
              </a:rPr>
              <a:t>People trying to decide which drone to purchase to start a drone mapping program.</a:t>
            </a:r>
          </a:p>
          <a:p>
            <a:r>
              <a:rPr lang="en-US" dirty="0">
                <a:latin typeface="Calibri" charset="0"/>
              </a:rPr>
              <a:t>My company leadership to potentially determine if we should buy an </a:t>
            </a:r>
            <a:r>
              <a:rPr lang="en-US" dirty="0" err="1">
                <a:latin typeface="Calibri" charset="0"/>
              </a:rPr>
              <a:t>eBee</a:t>
            </a:r>
            <a:r>
              <a:rPr lang="en-US" dirty="0">
                <a:latin typeface="Calibri" charset="0"/>
              </a:rPr>
              <a:t>. </a:t>
            </a:r>
          </a:p>
        </p:txBody>
      </p:sp>
    </p:spTree>
    <p:extLst>
      <p:ext uri="{BB962C8B-B14F-4D97-AF65-F5344CB8AC3E}">
        <p14:creationId xmlns:p14="http://schemas.microsoft.com/office/powerpoint/2010/main" val="14439359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latin typeface="Calibri" charset="0"/>
              </a:rPr>
              <a:t>Timeline to Completion</a:t>
            </a:r>
          </a:p>
        </p:txBody>
      </p:sp>
      <p:sp>
        <p:nvSpPr>
          <p:cNvPr id="2" name="TextBox 1"/>
          <p:cNvSpPr txBox="1"/>
          <p:nvPr/>
        </p:nvSpPr>
        <p:spPr>
          <a:xfrm>
            <a:off x="386455" y="2818704"/>
            <a:ext cx="11421207" cy="1754326"/>
          </a:xfrm>
          <a:prstGeom prst="rect">
            <a:avLst/>
          </a:prstGeom>
          <a:noFill/>
        </p:spPr>
        <p:txBody>
          <a:bodyPr wrap="square" rtlCol="0">
            <a:spAutoFit/>
          </a:bodyPr>
          <a:lstStyle/>
          <a:p>
            <a:pPr marL="342900" indent="-342900">
              <a:buFont typeface="Arial" panose="020B0604020202020204" pitchFamily="34" charset="0"/>
              <a:buChar char="•"/>
            </a:pPr>
            <a:r>
              <a:rPr lang="en-US" sz="2400" dirty="0"/>
              <a:t>The conference that I will present at is October 24</a:t>
            </a:r>
            <a:r>
              <a:rPr lang="en-US" sz="2400" baseline="30000" dirty="0"/>
              <a:t>th</a:t>
            </a:r>
            <a:r>
              <a:rPr lang="en-US" sz="2400" dirty="0"/>
              <a:t> -26</a:t>
            </a:r>
            <a:r>
              <a:rPr lang="en-US" sz="2400" baseline="30000" dirty="0"/>
              <a:t>th</a:t>
            </a:r>
            <a:r>
              <a:rPr lang="en-US" sz="2400" dirty="0"/>
              <a:t>.</a:t>
            </a:r>
          </a:p>
          <a:p>
            <a:pPr marL="342900" indent="-342900">
              <a:buFont typeface="Arial" panose="020B0604020202020204" pitchFamily="34" charset="0"/>
              <a:buChar char="•"/>
            </a:pPr>
            <a:r>
              <a:rPr lang="en-US" sz="2400" dirty="0"/>
              <a:t>I will take GEOG 596B in the Fall 2 Term. It goes from October 3</a:t>
            </a:r>
            <a:r>
              <a:rPr lang="en-US" sz="2400" baseline="30000" dirty="0"/>
              <a:t>rd</a:t>
            </a:r>
            <a:r>
              <a:rPr lang="en-US" sz="2400" dirty="0"/>
              <a:t> to December 12. </a:t>
            </a:r>
          </a:p>
          <a:p>
            <a:pPr marL="342900" indent="-342900">
              <a:buFont typeface="Arial" panose="020B0604020202020204" pitchFamily="34" charset="0"/>
              <a:buChar char="•"/>
            </a:pPr>
            <a:r>
              <a:rPr lang="en-US" sz="2400" dirty="0"/>
              <a:t>Time between May 9</a:t>
            </a:r>
            <a:r>
              <a:rPr lang="en-US" sz="2400" baseline="30000" dirty="0"/>
              <a:t>th</a:t>
            </a:r>
            <a:r>
              <a:rPr lang="en-US" sz="2400" dirty="0"/>
              <a:t>, 2017 and October 24</a:t>
            </a:r>
            <a:r>
              <a:rPr lang="en-US" sz="2400" baseline="30000" dirty="0"/>
              <a:t>th</a:t>
            </a:r>
            <a:r>
              <a:rPr lang="en-US" sz="2400" dirty="0"/>
              <a:t>, 2017 = 5 months and 15 days.</a:t>
            </a:r>
          </a:p>
          <a:p>
            <a:endParaRPr lang="en-US" dirty="0"/>
          </a:p>
          <a:p>
            <a:endParaRPr lang="en-US" dirty="0"/>
          </a:p>
        </p:txBody>
      </p:sp>
    </p:spTree>
    <p:extLst>
      <p:ext uri="{BB962C8B-B14F-4D97-AF65-F5344CB8AC3E}">
        <p14:creationId xmlns:p14="http://schemas.microsoft.com/office/powerpoint/2010/main" val="32124617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a:latin typeface="Calibri" charset="0"/>
              </a:rPr>
              <a:t>Expected Outcomes</a:t>
            </a:r>
          </a:p>
        </p:txBody>
      </p:sp>
      <p:sp>
        <p:nvSpPr>
          <p:cNvPr id="19459" name="Content Placeholder 2"/>
          <p:cNvSpPr>
            <a:spLocks noGrp="1"/>
          </p:cNvSpPr>
          <p:nvPr>
            <p:ph idx="1"/>
          </p:nvPr>
        </p:nvSpPr>
        <p:spPr/>
        <p:txBody>
          <a:bodyPr>
            <a:normAutofit/>
          </a:bodyPr>
          <a:lstStyle/>
          <a:p>
            <a:pPr marL="579438" lvl="2" indent="0">
              <a:buNone/>
            </a:pPr>
            <a:endParaRPr lang="en-US" dirty="0">
              <a:latin typeface="Calibri" charset="0"/>
            </a:endParaRPr>
          </a:p>
          <a:p>
            <a:pPr lvl="2"/>
            <a:endParaRPr lang="en-US" dirty="0">
              <a:latin typeface="Calibri" charset="0"/>
            </a:endParaRPr>
          </a:p>
        </p:txBody>
      </p:sp>
      <p:sp>
        <p:nvSpPr>
          <p:cNvPr id="2" name="TextBox 1"/>
          <p:cNvSpPr txBox="1"/>
          <p:nvPr/>
        </p:nvSpPr>
        <p:spPr>
          <a:xfrm>
            <a:off x="1498441" y="2475352"/>
            <a:ext cx="9197234" cy="1477328"/>
          </a:xfrm>
          <a:prstGeom prst="rect">
            <a:avLst/>
          </a:prstGeom>
          <a:noFill/>
        </p:spPr>
        <p:txBody>
          <a:bodyPr wrap="square" rtlCol="0">
            <a:spAutoFit/>
          </a:bodyPr>
          <a:lstStyle/>
          <a:p>
            <a:r>
              <a:rPr lang="en-US" sz="2400" dirty="0"/>
              <a:t>I expect that both drone’s mapping products will have very similar positional accuracies. I expect that both sets of accuracies will be in the 2 – 6 inch (1.66 – 0.6 foot) RMSE range. </a:t>
            </a:r>
          </a:p>
          <a:p>
            <a:endParaRPr lang="en-US" dirty="0"/>
          </a:p>
        </p:txBody>
      </p:sp>
    </p:spTree>
    <p:extLst>
      <p:ext uri="{BB962C8B-B14F-4D97-AF65-F5344CB8AC3E}">
        <p14:creationId xmlns:p14="http://schemas.microsoft.com/office/powerpoint/2010/main" val="1354234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a:latin typeface="Calibri" charset="0"/>
              </a:rPr>
              <a:t>Challenges &amp; Limitations</a:t>
            </a:r>
          </a:p>
        </p:txBody>
      </p:sp>
      <p:pic>
        <p:nvPicPr>
          <p:cNvPr id="2050" name="Picture 2" descr="http://theenterprisereport.typepad.com/.a/6a011168586588970c01348234de82970c-p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4900" y="2308293"/>
            <a:ext cx="2141537" cy="221009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201182" y="2702502"/>
            <a:ext cx="5722079" cy="1815882"/>
          </a:xfrm>
          <a:prstGeom prst="rect">
            <a:avLst/>
          </a:prstGeom>
          <a:noFill/>
        </p:spPr>
        <p:txBody>
          <a:bodyPr wrap="none" rtlCol="0">
            <a:spAutoFit/>
          </a:bodyPr>
          <a:lstStyle/>
          <a:p>
            <a:pPr marL="285750" indent="-285750">
              <a:buFont typeface="Arial" panose="020B0604020202020204" pitchFamily="34" charset="0"/>
              <a:buChar char="•"/>
            </a:pPr>
            <a:r>
              <a:rPr lang="en-US" sz="2800" dirty="0"/>
              <a:t>FAA Certification</a:t>
            </a:r>
          </a:p>
          <a:p>
            <a:pPr marL="285750" indent="-285750">
              <a:buFont typeface="Arial" panose="020B0604020202020204" pitchFamily="34" charset="0"/>
              <a:buChar char="•"/>
            </a:pPr>
            <a:r>
              <a:rPr lang="en-US" sz="2800" dirty="0"/>
              <a:t>Flying within 5 miles of an airport</a:t>
            </a:r>
          </a:p>
          <a:p>
            <a:pPr marL="285750" indent="-285750">
              <a:buFont typeface="Arial" panose="020B0604020202020204" pitchFamily="34" charset="0"/>
              <a:buChar char="•"/>
            </a:pPr>
            <a:r>
              <a:rPr lang="en-US" sz="2800" dirty="0"/>
              <a:t>Access to the drones</a:t>
            </a:r>
          </a:p>
          <a:p>
            <a:pPr marL="285750" indent="-285750">
              <a:buFont typeface="Arial" panose="020B0604020202020204" pitchFamily="34" charset="0"/>
              <a:buChar char="•"/>
            </a:pPr>
            <a:r>
              <a:rPr lang="en-US" sz="2800" dirty="0"/>
              <a:t>Weather limitations</a:t>
            </a:r>
          </a:p>
        </p:txBody>
      </p:sp>
    </p:spTree>
    <p:extLst>
      <p:ext uri="{BB962C8B-B14F-4D97-AF65-F5344CB8AC3E}">
        <p14:creationId xmlns:p14="http://schemas.microsoft.com/office/powerpoint/2010/main" val="867549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r>
              <a:rPr lang="en-US" dirty="0">
                <a:latin typeface="Calibri" charset="0"/>
              </a:rPr>
              <a:t>Presentation Venue</a:t>
            </a:r>
          </a:p>
        </p:txBody>
      </p:sp>
      <p:sp>
        <p:nvSpPr>
          <p:cNvPr id="19459" name="Content Placeholder 2"/>
          <p:cNvSpPr>
            <a:spLocks noGrp="1"/>
          </p:cNvSpPr>
          <p:nvPr>
            <p:ph idx="1"/>
          </p:nvPr>
        </p:nvSpPr>
        <p:spPr/>
        <p:txBody>
          <a:bodyPr>
            <a:normAutofit/>
          </a:bodyPr>
          <a:lstStyle/>
          <a:p>
            <a:pPr lvl="2"/>
            <a:endParaRPr lang="en-US" dirty="0">
              <a:latin typeface="Calibri" charset="0"/>
            </a:endParaRPr>
          </a:p>
          <a:p>
            <a:pPr lvl="2"/>
            <a:endParaRPr lang="en-US" dirty="0">
              <a:latin typeface="Calibri"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0094" y="3837494"/>
            <a:ext cx="1905000" cy="1905000"/>
          </a:xfrm>
          <a:prstGeom prst="rect">
            <a:avLst/>
          </a:prstGeom>
        </p:spPr>
      </p:pic>
      <p:sp>
        <p:nvSpPr>
          <p:cNvPr id="2" name="TextBox 1"/>
          <p:cNvSpPr txBox="1"/>
          <p:nvPr/>
        </p:nvSpPr>
        <p:spPr>
          <a:xfrm>
            <a:off x="1422285" y="2087572"/>
            <a:ext cx="8970224" cy="1477328"/>
          </a:xfrm>
          <a:prstGeom prst="rect">
            <a:avLst/>
          </a:prstGeom>
          <a:noFill/>
        </p:spPr>
        <p:txBody>
          <a:bodyPr wrap="square" rtlCol="0">
            <a:spAutoFit/>
          </a:bodyPr>
          <a:lstStyle/>
          <a:p>
            <a:r>
              <a:rPr lang="en-US" dirty="0"/>
              <a:t>The Westgate Resort, Las Vegas, October 24-26, 2017</a:t>
            </a:r>
          </a:p>
          <a:p>
            <a:endParaRPr lang="en-US" dirty="0"/>
          </a:p>
          <a:p>
            <a:r>
              <a:rPr lang="en-US" dirty="0"/>
              <a:t>“Commercial UAV Expo is a conference and exhibition focused on commercial UAV integration for large asset owners in select market segments. The event focuses specifically on the needs of large enterprise in integration of UAV/UAS for industrial use.”</a:t>
            </a:r>
          </a:p>
        </p:txBody>
      </p:sp>
    </p:spTree>
    <p:extLst>
      <p:ext uri="{BB962C8B-B14F-4D97-AF65-F5344CB8AC3E}">
        <p14:creationId xmlns:p14="http://schemas.microsoft.com/office/powerpoint/2010/main" val="3941120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p:txBody>
          <a:bodyPr/>
          <a:lstStyle/>
          <a:p>
            <a:r>
              <a:rPr lang="en-US" dirty="0"/>
              <a:t>My objective</a:t>
            </a:r>
          </a:p>
          <a:p>
            <a:r>
              <a:rPr lang="en-US" dirty="0"/>
              <a:t>Previous studies</a:t>
            </a:r>
          </a:p>
          <a:p>
            <a:r>
              <a:rPr lang="en-US" dirty="0"/>
              <a:t>Study area location</a:t>
            </a:r>
          </a:p>
          <a:p>
            <a:r>
              <a:rPr lang="en-US" dirty="0"/>
              <a:t>Drones</a:t>
            </a:r>
          </a:p>
          <a:p>
            <a:r>
              <a:rPr lang="en-US" dirty="0"/>
              <a:t>Control points/ Mission planning/ Processing</a:t>
            </a:r>
          </a:p>
          <a:p>
            <a:r>
              <a:rPr lang="en-US" dirty="0"/>
              <a:t>Accuracy assessment</a:t>
            </a:r>
          </a:p>
        </p:txBody>
      </p:sp>
    </p:spTree>
    <p:extLst>
      <p:ext uri="{BB962C8B-B14F-4D97-AF65-F5344CB8AC3E}">
        <p14:creationId xmlns:p14="http://schemas.microsoft.com/office/powerpoint/2010/main" val="12071728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p:txBody>
          <a:bodyPr/>
          <a:lstStyle/>
          <a:p>
            <a:r>
              <a:rPr lang="en-US" dirty="0"/>
              <a:t>I propose to compare positional accuracy assessments of mapping products generated from a Phantom 4 and a </a:t>
            </a:r>
            <a:r>
              <a:rPr lang="en-US" dirty="0" err="1"/>
              <a:t>Sensefly</a:t>
            </a:r>
            <a:r>
              <a:rPr lang="en-US" dirty="0"/>
              <a:t> </a:t>
            </a:r>
            <a:r>
              <a:rPr lang="en-US" dirty="0" err="1"/>
              <a:t>eBee</a:t>
            </a:r>
            <a:r>
              <a:rPr lang="en-US" dirty="0"/>
              <a:t>. </a:t>
            </a:r>
          </a:p>
          <a:p>
            <a:r>
              <a:rPr lang="en-US" dirty="0"/>
              <a:t>My study area will be a field at the University of North Georgia Gainesville campus.</a:t>
            </a:r>
          </a:p>
          <a:p>
            <a:r>
              <a:rPr lang="en-US" dirty="0"/>
              <a:t>I will use 10 control points and 20 check points.</a:t>
            </a:r>
          </a:p>
          <a:p>
            <a:r>
              <a:rPr lang="en-US" dirty="0"/>
              <a:t>Accuracies will be computed in RMSE. </a:t>
            </a:r>
          </a:p>
          <a:p>
            <a:r>
              <a:rPr lang="en-US" dirty="0"/>
              <a:t>I will present this project at the Commercial UAV Expo. </a:t>
            </a:r>
          </a:p>
        </p:txBody>
      </p:sp>
    </p:spTree>
    <p:extLst>
      <p:ext uri="{BB962C8B-B14F-4D97-AF65-F5344CB8AC3E}">
        <p14:creationId xmlns:p14="http://schemas.microsoft.com/office/powerpoint/2010/main" val="26453766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latin typeface="Calibri" charset="0"/>
              </a:rPr>
              <a:t>Acknowledgements</a:t>
            </a:r>
          </a:p>
        </p:txBody>
      </p:sp>
      <p:sp>
        <p:nvSpPr>
          <p:cNvPr id="6147" name="Content Placeholder 2"/>
          <p:cNvSpPr>
            <a:spLocks noGrp="1"/>
          </p:cNvSpPr>
          <p:nvPr>
            <p:ph idx="1"/>
          </p:nvPr>
        </p:nvSpPr>
        <p:spPr/>
        <p:txBody>
          <a:bodyPr>
            <a:normAutofit/>
          </a:bodyPr>
          <a:lstStyle/>
          <a:p>
            <a:pPr marL="0" indent="0">
              <a:buNone/>
            </a:pPr>
            <a:r>
              <a:rPr lang="en-US" dirty="0">
                <a:latin typeface="Calibri" charset="0"/>
              </a:rPr>
              <a:t>Dr. Sharma at UNG</a:t>
            </a:r>
          </a:p>
          <a:p>
            <a:pPr marL="0" indent="0">
              <a:buNone/>
            </a:pPr>
            <a:r>
              <a:rPr lang="en-US" dirty="0">
                <a:latin typeface="Calibri" charset="0"/>
              </a:rPr>
              <a:t>Terry Palmer at the Gainesville Airport</a:t>
            </a:r>
          </a:p>
          <a:p>
            <a:pPr marL="0" indent="0">
              <a:buNone/>
            </a:pPr>
            <a:r>
              <a:rPr lang="en-US" dirty="0">
                <a:latin typeface="Calibri" charset="0"/>
              </a:rPr>
              <a:t>Jarrod Black at Rochester &amp; Associates. </a:t>
            </a:r>
          </a:p>
          <a:p>
            <a:pPr marL="0" indent="0">
              <a:buNone/>
            </a:pPr>
            <a:r>
              <a:rPr lang="en-US" dirty="0">
                <a:latin typeface="Calibri" charset="0"/>
              </a:rPr>
              <a:t>Dr. Jan Van Sickle</a:t>
            </a:r>
          </a:p>
          <a:p>
            <a:pPr marL="0" indent="0">
              <a:buNone/>
            </a:pPr>
            <a:endParaRPr lang="en-US" dirty="0">
              <a:latin typeface="Calibri" charset="0"/>
            </a:endParaRPr>
          </a:p>
          <a:p>
            <a:pPr marL="0" indent="0">
              <a:buNone/>
            </a:pPr>
            <a:endParaRPr lang="en-US" dirty="0">
              <a:latin typeface="Calibri" charset="0"/>
            </a:endParaRPr>
          </a:p>
        </p:txBody>
      </p:sp>
    </p:spTree>
    <p:extLst>
      <p:ext uri="{BB962C8B-B14F-4D97-AF65-F5344CB8AC3E}">
        <p14:creationId xmlns:p14="http://schemas.microsoft.com/office/powerpoint/2010/main" val="514571699"/>
      </p:ext>
    </p:extLst>
  </p:cSld>
  <p:clrMapOvr>
    <a:masterClrMapping/>
  </p:clrMapOvr>
  <mc:AlternateContent xmlns:mc="http://schemas.openxmlformats.org/markup-compatibility/2006" xmlns:p14="http://schemas.microsoft.com/office/powerpoint/2010/main">
    <mc:Choice Requires="p14">
      <p:transition spd="slow" p14:dur="2000" advTm="14628"/>
    </mc:Choice>
    <mc:Fallback xmlns="">
      <p:transition xmlns:p14="http://schemas.microsoft.com/office/powerpoint/2010/main" spd="slow" advTm="14628"/>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latin typeface="Calibri"/>
                <a:cs typeface="Calibri"/>
              </a:rPr>
              <a:t>References</a:t>
            </a:r>
          </a:p>
        </p:txBody>
      </p:sp>
      <p:sp>
        <p:nvSpPr>
          <p:cNvPr id="3" name="Content Placeholder 2"/>
          <p:cNvSpPr>
            <a:spLocks noGrp="1"/>
          </p:cNvSpPr>
          <p:nvPr>
            <p:ph idx="1"/>
          </p:nvPr>
        </p:nvSpPr>
        <p:spPr>
          <a:xfrm>
            <a:off x="448408" y="1745030"/>
            <a:ext cx="11262946" cy="4484077"/>
          </a:xfrm>
        </p:spPr>
        <p:txBody>
          <a:bodyPr numCol="2">
            <a:noAutofit/>
          </a:bodyPr>
          <a:lstStyle/>
          <a:p>
            <a:pPr hangingPunct="0"/>
            <a:r>
              <a:rPr lang="en-US" sz="1200" dirty="0"/>
              <a:t>Abdullah, Qassim A. "Mapping Matters." </a:t>
            </a:r>
            <a:r>
              <a:rPr lang="en-US" sz="1200" i="1" dirty="0"/>
              <a:t>Photogrammetric Engineering &amp; Remote Sensing</a:t>
            </a:r>
            <a:r>
              <a:rPr lang="en-US" sz="1200" dirty="0"/>
              <a:t> 82, no. 8 (August, 2016): 587-88. doi:10.14358/pers.82.8.587</a:t>
            </a:r>
          </a:p>
          <a:p>
            <a:pPr hangingPunct="0"/>
            <a:r>
              <a:rPr lang="en-US" sz="1200" dirty="0"/>
              <a:t>Abdullah, Qassim A. "Mapping Matters." </a:t>
            </a:r>
            <a:r>
              <a:rPr lang="en-US" sz="1200" i="1" dirty="0"/>
              <a:t>Photogrammetric Engineering &amp; Remote Sensing</a:t>
            </a:r>
            <a:r>
              <a:rPr lang="en-US" sz="1200" dirty="0"/>
              <a:t> 80, no. 1 (January, 2014): 19-21. doi:10.14358/pers.81.11.831.</a:t>
            </a:r>
          </a:p>
          <a:p>
            <a:pPr hangingPunct="0"/>
            <a:r>
              <a:rPr lang="en-US" sz="1200" dirty="0"/>
              <a:t>ASPRS, 2014, ASPRS Positional Accuracy Standards for Digital Geospatial Data, </a:t>
            </a:r>
            <a:r>
              <a:rPr lang="en-US" sz="1200" i="1" dirty="0"/>
              <a:t>Photogrammetric Engineering &amp; 	Remote Sensing</a:t>
            </a:r>
            <a:r>
              <a:rPr lang="en-US" sz="1200" dirty="0"/>
              <a:t>, Volume 81, No. 3, 53p., URL: </a:t>
            </a:r>
            <a:r>
              <a:rPr lang="en-US" sz="1200" u="sng" dirty="0">
                <a:hlinkClick r:id="rId2"/>
              </a:rPr>
              <a:t>http://www.asprs.org/Standards-Activities.html</a:t>
            </a:r>
            <a:r>
              <a:rPr lang="en-US" sz="1200" i="1" dirty="0"/>
              <a:t>.</a:t>
            </a:r>
            <a:endParaRPr lang="en-US" sz="1200" dirty="0"/>
          </a:p>
          <a:p>
            <a:pPr hangingPunct="0"/>
            <a:r>
              <a:rPr lang="en-US" sz="1200" dirty="0"/>
              <a:t>Barry, </a:t>
            </a:r>
            <a:r>
              <a:rPr lang="en-US" sz="1200" dirty="0" err="1"/>
              <a:t>Paudie</a:t>
            </a:r>
            <a:r>
              <a:rPr lang="en-US" sz="1200" dirty="0"/>
              <a:t>, and Ross Coakley. "Accuracy of UAV Photogrammetry Compared with Network RTK GPS." Engineers Journal. June 27, 2013. Accessed March 21, 2017. http://www.engineersjournal.ie/2013/06/27/accuracy-of-uav-photogrammetry-compared-with-network-rtk-gps/.</a:t>
            </a:r>
          </a:p>
          <a:p>
            <a:pPr hangingPunct="0"/>
            <a:r>
              <a:rPr lang="en-US" sz="1200" dirty="0"/>
              <a:t>Campbell, J.B, and R.H Wynne. </a:t>
            </a:r>
            <a:r>
              <a:rPr lang="en-US" sz="1200" i="1" dirty="0"/>
              <a:t>Introduction to Remote Sensing</a:t>
            </a:r>
            <a:r>
              <a:rPr lang="en-US" sz="1200" dirty="0"/>
              <a:t>. Fifth ed. New York, NY: The Guilford Press, 2011.</a:t>
            </a:r>
          </a:p>
          <a:p>
            <a:pPr hangingPunct="0"/>
            <a:r>
              <a:rPr lang="en-US" sz="1200" dirty="0" err="1"/>
              <a:t>Congalton</a:t>
            </a:r>
            <a:r>
              <a:rPr lang="en-US" sz="1200" dirty="0"/>
              <a:t>, Russell G., and </a:t>
            </a:r>
            <a:r>
              <a:rPr lang="en-US" sz="1200" dirty="0" err="1"/>
              <a:t>Kass</a:t>
            </a:r>
            <a:r>
              <a:rPr lang="en-US" sz="1200" dirty="0"/>
              <a:t> Green. </a:t>
            </a:r>
            <a:r>
              <a:rPr lang="en-US" sz="1200" i="1" dirty="0"/>
              <a:t>Assessing the Accuracy of Remotely Sensed Data: Principles and Practices</a:t>
            </a:r>
            <a:r>
              <a:rPr lang="en-US" sz="1200" dirty="0"/>
              <a:t>. Boca Raton, FL: CRC Press/Taylor &amp; Francis, 2009.</a:t>
            </a:r>
          </a:p>
          <a:p>
            <a:pPr hangingPunct="0"/>
            <a:r>
              <a:rPr lang="en-US" sz="1200" dirty="0"/>
              <a:t>FDGC, "Geospatial Positioning Accuracy Standards Part 3: National Standard for Spatial Data Accuracy." 1998. Accessed March 21, 2017. </a:t>
            </a:r>
            <a:r>
              <a:rPr lang="en-US" sz="1200" u="sng" dirty="0">
                <a:hlinkClick r:id="rId3"/>
              </a:rPr>
              <a:t>https://www.fgdc.gov/standards/projects/FGDC-standards-</a:t>
            </a:r>
            <a:r>
              <a:rPr lang="en-US" sz="1200" dirty="0"/>
              <a:t>	projects/accuracy/part3/chapter3.</a:t>
            </a:r>
          </a:p>
          <a:p>
            <a:pPr hangingPunct="0"/>
            <a:r>
              <a:rPr lang="en-US" sz="1200" dirty="0" err="1"/>
              <a:t>Maune</a:t>
            </a:r>
            <a:r>
              <a:rPr lang="en-US" sz="1200" dirty="0"/>
              <a:t>, David F. </a:t>
            </a:r>
            <a:r>
              <a:rPr lang="en-US" sz="1200" i="1" dirty="0"/>
              <a:t>Digital Elevation Model Technologies and Applications: The DEM Users Manual</a:t>
            </a:r>
            <a:r>
              <a:rPr lang="en-US" sz="1200" dirty="0"/>
              <a:t>. Second ed. Bethesda, MD: American Society for Photogrammetry and Remote Sensing, 2007.</a:t>
            </a:r>
          </a:p>
          <a:p>
            <a:pPr hangingPunct="0"/>
            <a:r>
              <a:rPr lang="en-US" sz="1200" dirty="0"/>
              <a:t>Tully, Mike. "Just How Accurate is Your Drone?" Aerial Services, Inc. January 20, 2016. Accessed March 21, 2017. https://aerialservicesinc.com/2016/01/just-how-accurate-is-your-drone/.</a:t>
            </a:r>
          </a:p>
          <a:p>
            <a:pPr hangingPunct="0"/>
            <a:r>
              <a:rPr lang="en-US" sz="1200" dirty="0"/>
              <a:t>Van Sickle, Jan. </a:t>
            </a:r>
            <a:r>
              <a:rPr lang="en-US" sz="1200" i="1" dirty="0"/>
              <a:t>GPS for Land Surveyors</a:t>
            </a:r>
            <a:r>
              <a:rPr lang="en-US" sz="1200" dirty="0"/>
              <a:t>. Fourth ed. Boca Raton, FL: CRC Press Taylor &amp; Francis group, 2015.</a:t>
            </a:r>
          </a:p>
          <a:p>
            <a:pPr hangingPunct="0"/>
            <a:r>
              <a:rPr lang="en-US" sz="1200" dirty="0"/>
              <a:t>Wolf, Paul R., Bon A. Dewitt, and Benjamin E. Wilkinson. </a:t>
            </a:r>
            <a:r>
              <a:rPr lang="en-US" sz="1200" i="1" dirty="0"/>
              <a:t>Elements of Photogrammetry with Applications in GIS</a:t>
            </a:r>
            <a:r>
              <a:rPr lang="en-US" sz="1200" dirty="0"/>
              <a:t>. Fourth ed. New York, NY: McGraw-Hill, 2014.</a:t>
            </a:r>
          </a:p>
          <a:p>
            <a:pPr marL="0" indent="0">
              <a:buNone/>
            </a:pPr>
            <a:endParaRPr lang="en-US" b="1" dirty="0">
              <a:latin typeface="Calibri"/>
              <a:cs typeface="Calibri"/>
            </a:endParaRPr>
          </a:p>
        </p:txBody>
      </p:sp>
    </p:spTree>
    <p:extLst>
      <p:ext uri="{BB962C8B-B14F-4D97-AF65-F5344CB8AC3E}">
        <p14:creationId xmlns:p14="http://schemas.microsoft.com/office/powerpoint/2010/main" val="40500331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age result for phantom 4 drone pictur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108" y="217425"/>
            <a:ext cx="11500338" cy="63943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normAutofit fontScale="90000"/>
          </a:bodyPr>
          <a:lstStyle/>
          <a:p>
            <a:r>
              <a:rPr lang="en-US" dirty="0"/>
              <a:t>Questions?</a:t>
            </a:r>
            <a:br>
              <a:rPr lang="en-US" dirty="0"/>
            </a:br>
            <a:r>
              <a:rPr lang="en-US" dirty="0"/>
              <a:t>Comments </a:t>
            </a:r>
          </a:p>
        </p:txBody>
      </p:sp>
      <p:sp>
        <p:nvSpPr>
          <p:cNvPr id="5" name="TextBox 4"/>
          <p:cNvSpPr txBox="1"/>
          <p:nvPr/>
        </p:nvSpPr>
        <p:spPr>
          <a:xfrm>
            <a:off x="7794626" y="5709335"/>
            <a:ext cx="2174875" cy="646331"/>
          </a:xfrm>
          <a:prstGeom prst="rect">
            <a:avLst/>
          </a:prstGeom>
          <a:noFill/>
        </p:spPr>
        <p:txBody>
          <a:bodyPr wrap="square" rtlCol="0">
            <a:spAutoFit/>
          </a:bodyPr>
          <a:lstStyle/>
          <a:p>
            <a:r>
              <a:rPr 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rPr>
              <a:t>Associated Press</a:t>
            </a:r>
          </a:p>
          <a:p>
            <a:endParaRPr lang="en-US" kern="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7963718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latin typeface="Calibri" charset="0"/>
              </a:rPr>
              <a:t>What is My Interest?	</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42931" y="2002152"/>
            <a:ext cx="1846528" cy="2323530"/>
          </a:xfr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8744" y="1825191"/>
            <a:ext cx="4034418" cy="2679576"/>
          </a:xfrm>
          <a:prstGeom prst="rect">
            <a:avLst/>
          </a:prstGeom>
        </p:spPr>
      </p:pic>
      <p:sp>
        <p:nvSpPr>
          <p:cNvPr id="4" name="TextBox 3"/>
          <p:cNvSpPr txBox="1"/>
          <p:nvPr/>
        </p:nvSpPr>
        <p:spPr>
          <a:xfrm>
            <a:off x="504335" y="4660209"/>
            <a:ext cx="5852504" cy="1200329"/>
          </a:xfrm>
          <a:prstGeom prst="rect">
            <a:avLst/>
          </a:prstGeom>
          <a:noFill/>
        </p:spPr>
        <p:txBody>
          <a:bodyPr wrap="square" rtlCol="0">
            <a:spAutoFit/>
          </a:bodyPr>
          <a:lstStyle/>
          <a:p>
            <a:r>
              <a:rPr lang="en-US" dirty="0"/>
              <a:t>I got my start with drones in the Air Force where I was a </a:t>
            </a:r>
          </a:p>
          <a:p>
            <a:r>
              <a:rPr lang="en-US" dirty="0"/>
              <a:t>sensor operator for Predator UAVs. I’ve believed that drone technology could benefit society in many ways ever since. </a:t>
            </a:r>
          </a:p>
        </p:txBody>
      </p:sp>
      <p:sp>
        <p:nvSpPr>
          <p:cNvPr id="5" name="TextBox 4"/>
          <p:cNvSpPr txBox="1"/>
          <p:nvPr/>
        </p:nvSpPr>
        <p:spPr>
          <a:xfrm>
            <a:off x="6703800" y="4660209"/>
            <a:ext cx="5129612" cy="1200329"/>
          </a:xfrm>
          <a:prstGeom prst="rect">
            <a:avLst/>
          </a:prstGeom>
          <a:noFill/>
        </p:spPr>
        <p:txBody>
          <a:bodyPr wrap="square" rtlCol="0">
            <a:spAutoFit/>
          </a:bodyPr>
          <a:lstStyle/>
          <a:p>
            <a:r>
              <a:rPr lang="en-US" dirty="0"/>
              <a:t>I am starting a drone mapping program at the </a:t>
            </a:r>
          </a:p>
          <a:p>
            <a:r>
              <a:rPr lang="en-US" dirty="0"/>
              <a:t>engineering firm that I work at. I am currently using a Phantom 4 and am considering purchasing an </a:t>
            </a:r>
            <a:r>
              <a:rPr lang="en-US" dirty="0" err="1"/>
              <a:t>eBee</a:t>
            </a:r>
            <a:r>
              <a:rPr lang="en-US" dirty="0"/>
              <a:t> for the company.</a:t>
            </a:r>
          </a:p>
        </p:txBody>
      </p:sp>
    </p:spTree>
    <p:extLst>
      <p:ext uri="{BB962C8B-B14F-4D97-AF65-F5344CB8AC3E}">
        <p14:creationId xmlns:p14="http://schemas.microsoft.com/office/powerpoint/2010/main" val="3985798173"/>
      </p:ext>
    </p:extLst>
  </p:cSld>
  <p:clrMapOvr>
    <a:masterClrMapping/>
  </p:clrMapOvr>
  <mc:AlternateContent xmlns:mc="http://schemas.openxmlformats.org/markup-compatibility/2006" xmlns:p14="http://schemas.microsoft.com/office/powerpoint/2010/main">
    <mc:Choice Requires="p14">
      <p:transition spd="slow" p14:dur="2000" advTm="14628"/>
    </mc:Choice>
    <mc:Fallback xmlns="">
      <p:transition xmlns:p14="http://schemas.microsoft.com/office/powerpoint/2010/main" spd="slow" advTm="1462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atin typeface="Calibri" charset="0"/>
              </a:rPr>
              <a:t>Objective	</a:t>
            </a:r>
          </a:p>
        </p:txBody>
      </p:sp>
      <p:sp>
        <p:nvSpPr>
          <p:cNvPr id="6147" name="Content Placeholder 2"/>
          <p:cNvSpPr>
            <a:spLocks noGrp="1"/>
          </p:cNvSpPr>
          <p:nvPr>
            <p:ph idx="1"/>
          </p:nvPr>
        </p:nvSpPr>
        <p:spPr/>
        <p:txBody>
          <a:bodyPr>
            <a:normAutofit/>
          </a:bodyPr>
          <a:lstStyle/>
          <a:p>
            <a:r>
              <a:rPr lang="en-US" dirty="0">
                <a:latin typeface="Calibri" charset="0"/>
              </a:rPr>
              <a:t>To compare the horizontal and vertical positional accuracy of </a:t>
            </a:r>
            <a:r>
              <a:rPr lang="en-US" dirty="0" err="1">
                <a:latin typeface="Calibri" charset="0"/>
              </a:rPr>
              <a:t>orthoimagery</a:t>
            </a:r>
            <a:r>
              <a:rPr lang="en-US" dirty="0">
                <a:latin typeface="Calibri" charset="0"/>
              </a:rPr>
              <a:t> and digital surface models derived from a DJI Phantom 4 and a </a:t>
            </a:r>
            <a:r>
              <a:rPr lang="en-US" dirty="0" err="1">
                <a:latin typeface="Calibri" charset="0"/>
              </a:rPr>
              <a:t>Sensefly</a:t>
            </a:r>
            <a:r>
              <a:rPr lang="en-US" dirty="0">
                <a:latin typeface="Calibri" charset="0"/>
              </a:rPr>
              <a:t> </a:t>
            </a:r>
            <a:r>
              <a:rPr lang="en-US" dirty="0" err="1">
                <a:latin typeface="Calibri" charset="0"/>
              </a:rPr>
              <a:t>eBee</a:t>
            </a:r>
            <a:r>
              <a:rPr lang="en-US" dirty="0">
                <a:latin typeface="Calibri" charset="0"/>
              </a:rPr>
              <a:t>. </a:t>
            </a:r>
          </a:p>
          <a:p>
            <a:r>
              <a:rPr lang="en-US" dirty="0">
                <a:latin typeface="Calibri" charset="0"/>
              </a:rPr>
              <a:t>To make the comparison of the </a:t>
            </a:r>
            <a:r>
              <a:rPr lang="en-US" dirty="0" err="1">
                <a:latin typeface="Calibri" charset="0"/>
              </a:rPr>
              <a:t>orthoimagery</a:t>
            </a:r>
            <a:r>
              <a:rPr lang="en-US" dirty="0">
                <a:latin typeface="Calibri" charset="0"/>
              </a:rPr>
              <a:t> and digital surface models as accurate as possible; the two drones will need to be flown over the same study area, be flown at the same time of day, be flown so as to produce as similar of a product as possible, use the same control points and check points, and the imagery must be processed in the same way.</a:t>
            </a:r>
          </a:p>
        </p:txBody>
      </p:sp>
    </p:spTree>
    <p:extLst>
      <p:ext uri="{BB962C8B-B14F-4D97-AF65-F5344CB8AC3E}">
        <p14:creationId xmlns:p14="http://schemas.microsoft.com/office/powerpoint/2010/main" val="2871794502"/>
      </p:ext>
    </p:extLst>
  </p:cSld>
  <p:clrMapOvr>
    <a:masterClrMapping/>
  </p:clrMapOvr>
  <mc:AlternateContent xmlns:mc="http://schemas.openxmlformats.org/markup-compatibility/2006" xmlns:p14="http://schemas.microsoft.com/office/powerpoint/2010/main">
    <mc:Choice Requires="p14">
      <p:transition spd="slow" p14:dur="2000" advTm="14628"/>
    </mc:Choice>
    <mc:Fallback xmlns="">
      <p:transition xmlns:p14="http://schemas.microsoft.com/office/powerpoint/2010/main" spd="slow" advTm="1462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latin typeface="Calibri" charset="0"/>
              </a:rPr>
              <a:t>How Positional Accuracy is Defined	</a:t>
            </a:r>
          </a:p>
        </p:txBody>
      </p:sp>
      <p:sp>
        <p:nvSpPr>
          <p:cNvPr id="6147" name="Content Placeholder 2"/>
          <p:cNvSpPr>
            <a:spLocks noGrp="1"/>
          </p:cNvSpPr>
          <p:nvPr>
            <p:ph idx="1"/>
          </p:nvPr>
        </p:nvSpPr>
        <p:spPr/>
        <p:txBody>
          <a:bodyPr>
            <a:normAutofit/>
          </a:bodyPr>
          <a:lstStyle/>
          <a:p>
            <a:pPr marL="0" indent="0">
              <a:buNone/>
            </a:pPr>
            <a:r>
              <a:rPr lang="en-US" dirty="0"/>
              <a:t>“The degree of compliance with which the coordinates of points determined from a map agree with the coordinates determined by survey or other independent means accepted as accurate”. (</a:t>
            </a:r>
            <a:r>
              <a:rPr lang="en-US" dirty="0" err="1"/>
              <a:t>Congalton</a:t>
            </a:r>
            <a:r>
              <a:rPr lang="en-US" dirty="0"/>
              <a:t> &amp; Green, 2009) </a:t>
            </a:r>
          </a:p>
          <a:p>
            <a:pPr marL="0" indent="0">
              <a:buNone/>
            </a:pPr>
            <a:r>
              <a:rPr lang="en-US" dirty="0">
                <a:latin typeface="Calibri" charset="0"/>
              </a:rPr>
              <a:t>It is important to consider the positional accuracy of mapping products generated from drone collected imagery because many practitioners of drone mapping are blindly claiming to have accuracies greater than they actually do because of statements in drone promotional literature.  </a:t>
            </a:r>
          </a:p>
        </p:txBody>
      </p:sp>
    </p:spTree>
    <p:extLst>
      <p:ext uri="{BB962C8B-B14F-4D97-AF65-F5344CB8AC3E}">
        <p14:creationId xmlns:p14="http://schemas.microsoft.com/office/powerpoint/2010/main" val="2467620553"/>
      </p:ext>
    </p:extLst>
  </p:cSld>
  <p:clrMapOvr>
    <a:masterClrMapping/>
  </p:clrMapOvr>
  <mc:AlternateContent xmlns:mc="http://schemas.openxmlformats.org/markup-compatibility/2006" xmlns:p14="http://schemas.microsoft.com/office/powerpoint/2010/main">
    <mc:Choice Requires="p14">
      <p:transition spd="slow" p14:dur="2000" advTm="14628"/>
    </mc:Choice>
    <mc:Fallback xmlns="">
      <p:transition xmlns:p14="http://schemas.microsoft.com/office/powerpoint/2010/main" spd="slow" advTm="14628"/>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a:latin typeface="Calibri" charset="0"/>
              </a:rPr>
              <a:t>Previous Studies </a:t>
            </a:r>
          </a:p>
        </p:txBody>
      </p:sp>
      <p:graphicFrame>
        <p:nvGraphicFramePr>
          <p:cNvPr id="3" name="Table 2"/>
          <p:cNvGraphicFramePr>
            <a:graphicFrameLocks noGrp="1"/>
          </p:cNvGraphicFramePr>
          <p:nvPr>
            <p:extLst>
              <p:ext uri="{D42A27DB-BD31-4B8C-83A1-F6EECF244321}">
                <p14:modId xmlns:p14="http://schemas.microsoft.com/office/powerpoint/2010/main" val="1038860062"/>
              </p:ext>
            </p:extLst>
          </p:nvPr>
        </p:nvGraphicFramePr>
        <p:xfrm>
          <a:off x="422029" y="1776047"/>
          <a:ext cx="11342078" cy="4528038"/>
        </p:xfrm>
        <a:graphic>
          <a:graphicData uri="http://schemas.openxmlformats.org/drawingml/2006/table">
            <a:tbl>
              <a:tblPr firstRow="1" bandRow="1">
                <a:tableStyleId>{5C22544A-7EE6-4342-B048-85BDC9FD1C3A}</a:tableStyleId>
              </a:tblPr>
              <a:tblGrid>
                <a:gridCol w="5671039">
                  <a:extLst>
                    <a:ext uri="{9D8B030D-6E8A-4147-A177-3AD203B41FA5}">
                      <a16:colId xmlns:a16="http://schemas.microsoft.com/office/drawing/2014/main" val="3361052296"/>
                    </a:ext>
                  </a:extLst>
                </a:gridCol>
                <a:gridCol w="5671039">
                  <a:extLst>
                    <a:ext uri="{9D8B030D-6E8A-4147-A177-3AD203B41FA5}">
                      <a16:colId xmlns:a16="http://schemas.microsoft.com/office/drawing/2014/main" val="2843588147"/>
                    </a:ext>
                  </a:extLst>
                </a:gridCol>
              </a:tblGrid>
              <a:tr h="388118">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err="1">
                          <a:effectLst/>
                        </a:rPr>
                        <a:t>Paudie</a:t>
                      </a:r>
                      <a:r>
                        <a:rPr lang="en-US" sz="1800" u="none" strike="noStrike" kern="1200" dirty="0">
                          <a:effectLst/>
                        </a:rPr>
                        <a:t> Barry and Ross Coakley, 2013</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a:effectLst/>
                        </a:rPr>
                        <a:t>Qasim Abdullah, 2017</a:t>
                      </a:r>
                      <a:endParaRPr lang="en-US" sz="1800" u="none" strike="noStrike">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4218405349"/>
                  </a:ext>
                </a:extLst>
              </a:tr>
              <a:tr h="388118">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C-Astral </a:t>
                      </a:r>
                      <a:r>
                        <a:rPr lang="en-US" sz="1800" u="none" strike="noStrike" kern="1200" dirty="0" err="1">
                          <a:effectLst/>
                        </a:rPr>
                        <a:t>Bramor</a:t>
                      </a:r>
                      <a:r>
                        <a:rPr lang="en-US" sz="1800" u="none" strike="noStrike" kern="1200" dirty="0">
                          <a:effectLst/>
                        </a:rPr>
                        <a:t> fixed wing drone</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a:effectLst/>
                        </a:rPr>
                        <a:t>Kespry UAS</a:t>
                      </a:r>
                      <a:endParaRPr lang="en-US" sz="1800" u="none" strike="noStrike">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013276747"/>
                  </a:ext>
                </a:extLst>
              </a:tr>
              <a:tr h="388118">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Camera – 24 megapixels</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a:effectLst/>
                        </a:rPr>
                        <a:t>Camera – 24 megaipxels</a:t>
                      </a:r>
                      <a:endParaRPr lang="en-US" sz="1800" u="none" strike="noStrike">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17219366"/>
                  </a:ext>
                </a:extLst>
              </a:tr>
              <a:tr h="388118">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Site size – 2 Ha (4.9 acres) </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a:effectLst/>
                        </a:rPr>
                        <a:t>Site size – 31 acres (12.5 Ha)</a:t>
                      </a:r>
                      <a:endParaRPr lang="en-US" sz="1800" u="none" strike="noStrike">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026961774"/>
                  </a:ext>
                </a:extLst>
              </a:tr>
              <a:tr h="646862">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9 ground control points and 45 check points used</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29 ground control points and 20 check points used</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3923691"/>
                  </a:ext>
                </a:extLst>
              </a:tr>
              <a:tr h="388118">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a:effectLst/>
                        </a:rPr>
                        <a:t>80% front and 80% side overlap</a:t>
                      </a:r>
                      <a:endParaRPr lang="en-US" sz="1800" u="none" strike="noStrike">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Front and side lap were not stated</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857455767"/>
                  </a:ext>
                </a:extLst>
              </a:tr>
              <a:tr h="646862">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a:effectLst/>
                        </a:rPr>
                        <a:t>Agisoft Photoscan used to process the imagery</a:t>
                      </a:r>
                      <a:endParaRPr lang="en-US" sz="1800" u="none" strike="noStrike">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Pix4D Mapper used to process the imagery</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859679371"/>
                  </a:ext>
                </a:extLst>
              </a:tr>
              <a:tr h="646862">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a:effectLst/>
                        </a:rPr>
                        <a:t>Resulting horizontal RMSE – 0.023 m (0.08 ft)</a:t>
                      </a:r>
                      <a:endParaRPr lang="en-US" sz="1800" u="none" strike="noStrike">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Resulting horizontal RMSE - .29 </a:t>
                      </a:r>
                      <a:r>
                        <a:rPr lang="en-US" sz="1800" u="none" strike="noStrike" kern="1200" dirty="0" err="1">
                          <a:effectLst/>
                        </a:rPr>
                        <a:t>ft</a:t>
                      </a:r>
                      <a:r>
                        <a:rPr lang="en-US" sz="1800" u="none" strike="noStrike" kern="1200" dirty="0">
                          <a:effectLst/>
                        </a:rPr>
                        <a:t> (0.09 m)</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2119795641"/>
                  </a:ext>
                </a:extLst>
              </a:tr>
              <a:tr h="646862">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a:effectLst/>
                        </a:rPr>
                        <a:t>Resulting horizontal Accuracy 95% - 0.041 m (0.13 ft)</a:t>
                      </a:r>
                      <a:endParaRPr lang="en-US" sz="1800" u="none" strike="noStrike">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tc>
                  <a:txBody>
                    <a:bodyPr/>
                    <a:lstStyle/>
                    <a:p>
                      <a:pPr marL="342900" marR="0" lvl="0" indent="-342900" fontAlgn="auto" hangingPunct="1">
                        <a:spcBef>
                          <a:spcPts val="0"/>
                        </a:spcBef>
                        <a:spcAft>
                          <a:spcPts val="0"/>
                        </a:spcAft>
                        <a:buFont typeface="Symbol" panose="05050102010706020507" pitchFamily="18" charset="2"/>
                        <a:buChar char=""/>
                      </a:pPr>
                      <a:r>
                        <a:rPr lang="en-US" sz="1800" u="none" strike="noStrike" kern="1200" dirty="0">
                          <a:effectLst/>
                        </a:rPr>
                        <a:t>Resulting horizontal accuracy 95% - .49 </a:t>
                      </a:r>
                      <a:r>
                        <a:rPr lang="en-US" sz="1800" u="none" strike="noStrike" kern="1200" dirty="0" err="1">
                          <a:effectLst/>
                        </a:rPr>
                        <a:t>ft</a:t>
                      </a:r>
                      <a:r>
                        <a:rPr lang="en-US" sz="1800" u="none" strike="noStrike" kern="1200" dirty="0">
                          <a:effectLst/>
                        </a:rPr>
                        <a:t> (0.15 m)</a:t>
                      </a:r>
                      <a:endParaRPr lang="en-US" sz="1800" u="none" strike="noStrike" dirty="0">
                        <a:effectLst/>
                        <a:latin typeface="Arial Narrow" panose="020B0606020202030204" pitchFamily="34" charset="0"/>
                        <a:ea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21096938"/>
                  </a:ext>
                </a:extLst>
              </a:tr>
            </a:tbl>
          </a:graphicData>
        </a:graphic>
      </p:graphicFrame>
    </p:spTree>
    <p:extLst>
      <p:ext uri="{BB962C8B-B14F-4D97-AF65-F5344CB8AC3E}">
        <p14:creationId xmlns:p14="http://schemas.microsoft.com/office/powerpoint/2010/main" val="15713841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a:latin typeface="Calibri" charset="0"/>
              </a:rPr>
              <a:t>Study Area Location</a:t>
            </a:r>
          </a:p>
        </p:txBody>
      </p:sp>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0390" y="5219107"/>
            <a:ext cx="2095500" cy="1028700"/>
          </a:xfrm>
        </p:spPr>
      </p:pic>
      <p:sp>
        <p:nvSpPr>
          <p:cNvPr id="4" name="TextBox 3"/>
          <p:cNvSpPr txBox="1"/>
          <p:nvPr/>
        </p:nvSpPr>
        <p:spPr>
          <a:xfrm>
            <a:off x="8056087" y="1866507"/>
            <a:ext cx="4011611" cy="3139321"/>
          </a:xfrm>
          <a:prstGeom prst="rect">
            <a:avLst/>
          </a:prstGeom>
          <a:noFill/>
        </p:spPr>
        <p:txBody>
          <a:bodyPr wrap="none" rtlCol="0">
            <a:spAutoFit/>
          </a:bodyPr>
          <a:lstStyle/>
          <a:p>
            <a:pPr marL="285750" indent="-285750">
              <a:buFont typeface="Arial" panose="020B0604020202020204" pitchFamily="34" charset="0"/>
              <a:buChar char="•"/>
            </a:pPr>
            <a:r>
              <a:rPr lang="en-US" dirty="0"/>
              <a:t>22 acre study area</a:t>
            </a:r>
          </a:p>
          <a:p>
            <a:pPr marL="285750" indent="-285750">
              <a:buFont typeface="Arial" panose="020B0604020202020204" pitchFamily="34" charset="0"/>
              <a:buChar char="•"/>
            </a:pPr>
            <a:r>
              <a:rPr lang="en-US" dirty="0"/>
              <a:t>Consists of a field, a parking deck</a:t>
            </a:r>
          </a:p>
          <a:p>
            <a:r>
              <a:rPr lang="en-US" dirty="0"/>
              <a:t>and a multistory academic building.</a:t>
            </a:r>
          </a:p>
          <a:p>
            <a:pPr marL="285750" indent="-285750">
              <a:buFont typeface="Arial" panose="020B0604020202020204" pitchFamily="34" charset="0"/>
              <a:buChar char="•"/>
            </a:pPr>
            <a:r>
              <a:rPr lang="en-US" dirty="0"/>
              <a:t>The field slopes from the North to </a:t>
            </a:r>
          </a:p>
          <a:p>
            <a:r>
              <a:rPr lang="en-US" dirty="0"/>
              <a:t>the South by about 30 ft. </a:t>
            </a:r>
          </a:p>
          <a:p>
            <a:pPr marL="285750" indent="-285750">
              <a:buFont typeface="Arial" panose="020B0604020202020204" pitchFamily="34" charset="0"/>
              <a:buChar char="•"/>
            </a:pPr>
            <a:r>
              <a:rPr lang="en-US" dirty="0"/>
              <a:t>Site is relatively void of trees and</a:t>
            </a:r>
          </a:p>
          <a:p>
            <a:r>
              <a:rPr lang="en-US" dirty="0"/>
              <a:t>shrubbery which could add </a:t>
            </a:r>
          </a:p>
          <a:p>
            <a:r>
              <a:rPr lang="en-US" dirty="0"/>
              <a:t>complications to the study. </a:t>
            </a:r>
          </a:p>
          <a:p>
            <a:pPr marL="285750" indent="-285750">
              <a:buFont typeface="Arial" panose="020B0604020202020204" pitchFamily="34" charset="0"/>
              <a:buChar char="•"/>
            </a:pPr>
            <a:r>
              <a:rPr lang="en-US" dirty="0"/>
              <a:t>Site would not require flight over</a:t>
            </a:r>
          </a:p>
          <a:p>
            <a:r>
              <a:rPr lang="en-US" dirty="0"/>
              <a:t>any major roads to complete the study. </a:t>
            </a:r>
          </a:p>
          <a:p>
            <a:endParaRPr lang="en-US" dirty="0"/>
          </a:p>
        </p:txBody>
      </p:sp>
      <p:sp>
        <p:nvSpPr>
          <p:cNvPr id="5" name="TextBox 4"/>
          <p:cNvSpPr txBox="1"/>
          <p:nvPr/>
        </p:nvSpPr>
        <p:spPr>
          <a:xfrm>
            <a:off x="527901" y="1866507"/>
            <a:ext cx="3374963" cy="2585323"/>
          </a:xfrm>
          <a:prstGeom prst="rect">
            <a:avLst/>
          </a:prstGeom>
          <a:noFill/>
        </p:spPr>
        <p:txBody>
          <a:bodyPr wrap="none" rtlCol="0">
            <a:spAutoFit/>
          </a:bodyPr>
          <a:lstStyle/>
          <a:p>
            <a:pPr marL="285750" indent="-285750">
              <a:buFont typeface="Arial" panose="020B0604020202020204" pitchFamily="34" charset="0"/>
              <a:buChar char="•"/>
            </a:pPr>
            <a:r>
              <a:rPr lang="en-US" dirty="0"/>
              <a:t>I am working directly with </a:t>
            </a:r>
          </a:p>
          <a:p>
            <a:r>
              <a:rPr lang="en-US" dirty="0"/>
              <a:t>Dr. JB Sharma from the science</a:t>
            </a:r>
          </a:p>
          <a:p>
            <a:r>
              <a:rPr lang="en-US" dirty="0"/>
              <a:t>department.</a:t>
            </a:r>
          </a:p>
          <a:p>
            <a:pPr marL="285750" indent="-285750">
              <a:buFont typeface="Arial" panose="020B0604020202020204" pitchFamily="34" charset="0"/>
              <a:buChar char="•"/>
            </a:pPr>
            <a:r>
              <a:rPr lang="en-US" dirty="0"/>
              <a:t>I have been given permission</a:t>
            </a:r>
          </a:p>
          <a:p>
            <a:r>
              <a:rPr lang="en-US" dirty="0"/>
              <a:t>by campus security to fly here.</a:t>
            </a:r>
          </a:p>
          <a:p>
            <a:pPr marL="285750" indent="-285750">
              <a:buFont typeface="Arial" panose="020B0604020202020204" pitchFamily="34" charset="0"/>
              <a:buChar char="•"/>
            </a:pPr>
            <a:r>
              <a:rPr lang="en-US" dirty="0"/>
              <a:t>I have discussed my activities </a:t>
            </a:r>
          </a:p>
          <a:p>
            <a:r>
              <a:rPr lang="en-US" dirty="0"/>
              <a:t>with the local airport manager.</a:t>
            </a:r>
          </a:p>
          <a:p>
            <a:pPr marL="285750" indent="-285750">
              <a:buFont typeface="Arial" panose="020B0604020202020204" pitchFamily="34" charset="0"/>
              <a:buChar char="•"/>
            </a:pPr>
            <a:r>
              <a:rPr lang="en-US" dirty="0"/>
              <a:t>There are no dorms on this </a:t>
            </a:r>
          </a:p>
          <a:p>
            <a:r>
              <a:rPr lang="en-US" dirty="0"/>
              <a:t>campus.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47746" y="1328320"/>
            <a:ext cx="4132385" cy="5347791"/>
          </a:xfrm>
          <a:prstGeom prst="rect">
            <a:avLst/>
          </a:prstGeom>
        </p:spPr>
      </p:pic>
    </p:spTree>
    <p:extLst>
      <p:ext uri="{BB962C8B-B14F-4D97-AF65-F5344CB8AC3E}">
        <p14:creationId xmlns:p14="http://schemas.microsoft.com/office/powerpoint/2010/main" val="528790061"/>
      </p:ext>
    </p:extLst>
  </p:cSld>
  <p:clrMapOvr>
    <a:masterClrMapping/>
  </p:clrMapOvr>
  <mc:AlternateContent xmlns:mc="http://schemas.openxmlformats.org/markup-compatibility/2006" xmlns:p14="http://schemas.microsoft.com/office/powerpoint/2010/main">
    <mc:Choice Requires="p14">
      <p:transition spd="slow" p14:dur="2000" advTm="14628"/>
    </mc:Choice>
    <mc:Fallback xmlns="">
      <p:transition xmlns:p14="http://schemas.microsoft.com/office/powerpoint/2010/main" spd="slow" advTm="14628"/>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dirty="0">
                <a:latin typeface="Calibri" charset="0"/>
              </a:rPr>
              <a:t>Project Methodology </a:t>
            </a:r>
          </a:p>
        </p:txBody>
      </p:sp>
      <p:sp>
        <p:nvSpPr>
          <p:cNvPr id="12290" name="Content Placeholder 2"/>
          <p:cNvSpPr>
            <a:spLocks noGrp="1"/>
          </p:cNvSpPr>
          <p:nvPr>
            <p:ph idx="1"/>
          </p:nvPr>
        </p:nvSpPr>
        <p:spPr>
          <a:xfrm>
            <a:off x="502023" y="1749841"/>
            <a:ext cx="11394141" cy="4516487"/>
          </a:xfrm>
        </p:spPr>
        <p:txBody>
          <a:bodyPr>
            <a:normAutofit/>
          </a:bodyPr>
          <a:lstStyle/>
          <a:p>
            <a:r>
              <a:rPr lang="en-US" dirty="0">
                <a:latin typeface="Calibri" charset="0"/>
              </a:rPr>
              <a:t>I will use 10 ground control points and 20 check points evenly distributed over the study area. I will ensure that at least one check point is on top of the building in the study area to check how well each drone deals with elevation differences in the study area. </a:t>
            </a:r>
          </a:p>
          <a:p>
            <a:r>
              <a:rPr lang="en-US" dirty="0">
                <a:latin typeface="Calibri" charset="0"/>
              </a:rPr>
              <a:t>The missions for both drones will be planned so that they both produce </a:t>
            </a:r>
            <a:r>
              <a:rPr lang="en-US" dirty="0" err="1">
                <a:latin typeface="Calibri" charset="0"/>
              </a:rPr>
              <a:t>orthoimagery</a:t>
            </a:r>
            <a:r>
              <a:rPr lang="en-US" dirty="0">
                <a:latin typeface="Calibri" charset="0"/>
              </a:rPr>
              <a:t> of 1 inch resolution. The images collected from both drones will have 80% front lap and 80% side lap. </a:t>
            </a:r>
          </a:p>
          <a:p>
            <a:r>
              <a:rPr lang="en-US" dirty="0">
                <a:latin typeface="Calibri" charset="0"/>
              </a:rPr>
              <a:t>Image processing will be accomplished with the same software on the same machine. </a:t>
            </a:r>
          </a:p>
          <a:p>
            <a:r>
              <a:rPr lang="en-US" dirty="0">
                <a:latin typeface="Calibri" charset="0"/>
              </a:rPr>
              <a:t>Root mean squared error measurement will be used to assess the accuracy of the final products of both drones. </a:t>
            </a:r>
          </a:p>
          <a:p>
            <a:endParaRPr lang="en-US" dirty="0">
              <a:latin typeface="Calibri" charset="0"/>
            </a:endParaRPr>
          </a:p>
        </p:txBody>
      </p:sp>
    </p:spTree>
    <p:extLst>
      <p:ext uri="{BB962C8B-B14F-4D97-AF65-F5344CB8AC3E}">
        <p14:creationId xmlns:p14="http://schemas.microsoft.com/office/powerpoint/2010/main" val="55382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fontScale="90000"/>
          </a:bodyPr>
          <a:lstStyle/>
          <a:p>
            <a:r>
              <a:rPr lang="en-US" dirty="0">
                <a:latin typeface="Calibri" charset="0"/>
              </a:rPr>
              <a:t>DJI Phantom 4 “Consumer Grade” Drone</a:t>
            </a:r>
          </a:p>
        </p:txBody>
      </p:sp>
      <p:sp>
        <p:nvSpPr>
          <p:cNvPr id="19459" name="Content Placeholder 2"/>
          <p:cNvSpPr>
            <a:spLocks noGrp="1"/>
          </p:cNvSpPr>
          <p:nvPr>
            <p:ph idx="1"/>
          </p:nvPr>
        </p:nvSpPr>
        <p:spPr/>
        <p:txBody>
          <a:bodyPr>
            <a:normAutofit/>
          </a:bodyPr>
          <a:lstStyle/>
          <a:p>
            <a:pPr lvl="2"/>
            <a:endParaRPr lang="en-US" dirty="0">
              <a:latin typeface="Calibri" charset="0"/>
            </a:endParaRPr>
          </a:p>
          <a:p>
            <a:pPr lvl="2"/>
            <a:endParaRPr lang="en-US" dirty="0">
              <a:latin typeface="Calibri"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023" y="3289954"/>
            <a:ext cx="4729869" cy="3187734"/>
          </a:xfrm>
          <a:prstGeom prst="rect">
            <a:avLst/>
          </a:prstGeom>
        </p:spPr>
      </p:pic>
      <p:sp>
        <p:nvSpPr>
          <p:cNvPr id="3" name="TextBox 2"/>
          <p:cNvSpPr txBox="1"/>
          <p:nvPr/>
        </p:nvSpPr>
        <p:spPr>
          <a:xfrm>
            <a:off x="5719482" y="1828800"/>
            <a:ext cx="6010971" cy="2862322"/>
          </a:xfrm>
          <a:prstGeom prst="rect">
            <a:avLst/>
          </a:prstGeom>
          <a:noFill/>
        </p:spPr>
        <p:txBody>
          <a:bodyPr wrap="square" rtlCol="0">
            <a:spAutoFit/>
          </a:bodyPr>
          <a:lstStyle/>
          <a:p>
            <a:pPr marL="285750" indent="-285750">
              <a:buFont typeface="Arial" panose="020B0604020202020204" pitchFamily="34" charset="0"/>
              <a:buChar char="•"/>
            </a:pPr>
            <a:r>
              <a:rPr lang="en-US" dirty="0"/>
              <a:t>I currently use this drone in my mapping work for the engineering firm that I work for.</a:t>
            </a:r>
          </a:p>
          <a:p>
            <a:pPr marL="285750" indent="-285750">
              <a:buFont typeface="Arial" panose="020B0604020202020204" pitchFamily="34" charset="0"/>
              <a:buChar char="•"/>
            </a:pPr>
            <a:r>
              <a:rPr lang="en-US" dirty="0"/>
              <a:t>I have completed a full 3D model of a 360  acre dry lake bed in South Georgia for an ecological study.</a:t>
            </a:r>
          </a:p>
          <a:p>
            <a:pPr marL="285750" indent="-285750">
              <a:buFont typeface="Arial" panose="020B0604020202020204" pitchFamily="34" charset="0"/>
              <a:buChar char="•"/>
            </a:pPr>
            <a:r>
              <a:rPr lang="en-US" dirty="0"/>
              <a:t>90 acres of downtown Portland, Maine modeled for a visibility analysis. </a:t>
            </a:r>
          </a:p>
          <a:p>
            <a:pPr marL="285750" indent="-285750">
              <a:buFont typeface="Arial" panose="020B0604020202020204" pitchFamily="34" charset="0"/>
              <a:buChar char="•"/>
            </a:pPr>
            <a:r>
              <a:rPr lang="en-US" dirty="0"/>
              <a:t>3 acre environmental remediation site modeled for detailed contour analysis. </a:t>
            </a:r>
          </a:p>
          <a:p>
            <a:endParaRPr lang="en-US" dirty="0"/>
          </a:p>
          <a:p>
            <a:endParaRPr lang="en-US" dirty="0"/>
          </a:p>
        </p:txBody>
      </p:sp>
      <p:sp>
        <p:nvSpPr>
          <p:cNvPr id="4" name="TextBox 3"/>
          <p:cNvSpPr txBox="1"/>
          <p:nvPr/>
        </p:nvSpPr>
        <p:spPr>
          <a:xfrm>
            <a:off x="575035" y="1828800"/>
            <a:ext cx="4083169" cy="2031325"/>
          </a:xfrm>
          <a:prstGeom prst="rect">
            <a:avLst/>
          </a:prstGeom>
          <a:noFill/>
        </p:spPr>
        <p:txBody>
          <a:bodyPr wrap="none" rtlCol="0">
            <a:spAutoFit/>
          </a:bodyPr>
          <a:lstStyle/>
          <a:p>
            <a:pPr marL="285750" indent="-285750">
              <a:buFont typeface="Arial" panose="020B0604020202020204" pitchFamily="34" charset="0"/>
              <a:buChar char="•"/>
            </a:pPr>
            <a:r>
              <a:rPr lang="en-US" dirty="0"/>
              <a:t>Quad copter design</a:t>
            </a:r>
          </a:p>
          <a:p>
            <a:pPr marL="285750" indent="-285750">
              <a:buFont typeface="Arial" panose="020B0604020202020204" pitchFamily="34" charset="0"/>
              <a:buChar char="•"/>
            </a:pPr>
            <a:r>
              <a:rPr lang="en-US" dirty="0"/>
              <a:t>$1,200 Can be purchased at Best Buy</a:t>
            </a:r>
          </a:p>
          <a:p>
            <a:pPr marL="285750" indent="-285750">
              <a:buFont typeface="Arial" panose="020B0604020202020204" pitchFamily="34" charset="0"/>
              <a:buChar char="•"/>
            </a:pPr>
            <a:r>
              <a:rPr lang="en-US" dirty="0"/>
              <a:t>20 megapixel RGB camera</a:t>
            </a:r>
          </a:p>
          <a:p>
            <a:pPr marL="285750" indent="-285750">
              <a:buFont typeface="Arial" panose="020B0604020202020204" pitchFamily="34" charset="0"/>
              <a:buChar char="•"/>
            </a:pPr>
            <a:r>
              <a:rPr lang="en-US" dirty="0"/>
              <a:t>Dual compass and dual IMU.</a:t>
            </a:r>
          </a:p>
          <a:p>
            <a:pPr marL="285750" indent="-285750">
              <a:buFont typeface="Arial" panose="020B0604020202020204" pitchFamily="34" charset="0"/>
              <a:buChar char="•"/>
            </a:pPr>
            <a:r>
              <a:rPr lang="en-US" dirty="0"/>
              <a:t>Obstacle sensing and avoidance</a:t>
            </a:r>
          </a:p>
          <a:p>
            <a:pPr marL="285750" indent="-285750">
              <a:buFont typeface="Arial" panose="020B0604020202020204" pitchFamily="34" charset="0"/>
              <a:buChar char="•"/>
            </a:pPr>
            <a:r>
              <a:rPr lang="en-US" dirty="0"/>
              <a:t>Made in China</a:t>
            </a:r>
          </a:p>
          <a:p>
            <a:pPr marL="285750" indent="-285750">
              <a:buFont typeface="Arial" panose="020B0604020202020204" pitchFamily="34" charset="0"/>
              <a:buChar char="•"/>
            </a:pPr>
            <a:endParaRPr lang="en-US" dirty="0"/>
          </a:p>
        </p:txBody>
      </p:sp>
      <p:sp>
        <p:nvSpPr>
          <p:cNvPr id="5" name="TextBox 4"/>
          <p:cNvSpPr txBox="1"/>
          <p:nvPr/>
        </p:nvSpPr>
        <p:spPr>
          <a:xfrm>
            <a:off x="6097058" y="5193655"/>
            <a:ext cx="5117940" cy="646331"/>
          </a:xfrm>
          <a:prstGeom prst="rect">
            <a:avLst/>
          </a:prstGeom>
          <a:noFill/>
        </p:spPr>
        <p:txBody>
          <a:bodyPr wrap="none" rtlCol="0">
            <a:spAutoFit/>
          </a:bodyPr>
          <a:lstStyle/>
          <a:p>
            <a:r>
              <a:rPr lang="en-US" dirty="0"/>
              <a:t>The Phantom 4 that I have access to belongs to the</a:t>
            </a:r>
          </a:p>
          <a:p>
            <a:r>
              <a:rPr lang="en-US" dirty="0"/>
              <a:t>engineering firm that I work for. </a:t>
            </a:r>
          </a:p>
        </p:txBody>
      </p:sp>
    </p:spTree>
    <p:extLst>
      <p:ext uri="{BB962C8B-B14F-4D97-AF65-F5344CB8AC3E}">
        <p14:creationId xmlns:p14="http://schemas.microsoft.com/office/powerpoint/2010/main" val="1246262264"/>
      </p:ext>
    </p:extLst>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apital">
  <a:themeElements>
    <a:clrScheme name="Capital">
      <a:dk1>
        <a:srgbClr val="000000"/>
      </a:dk1>
      <a:lt1>
        <a:srgbClr val="FFFFFF"/>
      </a:lt1>
      <a:dk2>
        <a:srgbClr val="6F6D5D"/>
      </a:dk2>
      <a:lt2>
        <a:srgbClr val="7C8F97"/>
      </a:lt2>
      <a:accent1>
        <a:srgbClr val="4B5A60"/>
      </a:accent1>
      <a:accent2>
        <a:srgbClr val="9C5238"/>
      </a:accent2>
      <a:accent3>
        <a:srgbClr val="504539"/>
      </a:accent3>
      <a:accent4>
        <a:srgbClr val="C1AD79"/>
      </a:accent4>
      <a:accent5>
        <a:srgbClr val="667559"/>
      </a:accent5>
      <a:accent6>
        <a:srgbClr val="BAD6AD"/>
      </a:accent6>
      <a:hlink>
        <a:srgbClr val="524A82"/>
      </a:hlink>
      <a:folHlink>
        <a:srgbClr val="8F9954"/>
      </a:folHlink>
    </a:clrScheme>
    <a:fontScheme name="Capital">
      <a:majorFont>
        <a:latin typeface="Calisto MT"/>
        <a:ea typeface=""/>
        <a:cs typeface=""/>
        <a:font script="Jpan" typeface="ＭＳ 明朝"/>
        <a:font script="Hans" typeface="宋体"/>
        <a:font script="Hant" typeface="新細明體"/>
      </a:majorFont>
      <a:minorFont>
        <a:latin typeface="Calisto MT"/>
        <a:ea typeface=""/>
        <a:cs typeface=""/>
        <a:font script="Jpan" typeface="ＭＳ 明朝"/>
        <a:font script="Hans" typeface="宋体"/>
        <a:font script="Hant" typeface="新細明體"/>
      </a:minorFont>
    </a:fontScheme>
    <a:fmtScheme name="Capital">
      <a:fillStyleLst>
        <a:solidFill>
          <a:schemeClr val="phClr"/>
        </a:solidFill>
        <a:blipFill rotWithShape="1">
          <a:blip xmlns:r="http://schemas.openxmlformats.org/officeDocument/2006/relationships" r:embed="rId1">
            <a:duotone>
              <a:schemeClr val="phClr">
                <a:satMod val="150000"/>
                <a:lumMod val="50000"/>
              </a:schemeClr>
              <a:schemeClr val="phClr">
                <a:satMod val="300000"/>
                <a:lumMod val="125000"/>
              </a:schemeClr>
            </a:duotone>
          </a:blip>
          <a:tile tx="0" ty="0" sx="100000" sy="100000" flip="none" algn="tl"/>
        </a:blipFill>
        <a:blipFill rotWithShape="1">
          <a:blip xmlns:r="http://schemas.openxmlformats.org/officeDocument/2006/relationships" r:embed="rId2">
            <a:duotone>
              <a:schemeClr val="phClr">
                <a:satMod val="135000"/>
                <a:lumMod val="80000"/>
              </a:schemeClr>
              <a:schemeClr val="phClr">
                <a:satMod val="250000"/>
                <a:lumMod val="150000"/>
              </a:schemeClr>
            </a:duotone>
          </a:blip>
          <a:stretch/>
        </a:blipFill>
      </a:fillStyleLst>
      <a:lnStyleLst>
        <a:ln w="12700" cap="flat" cmpd="sng" algn="ctr">
          <a:solidFill>
            <a:schemeClr val="phClr">
              <a:shade val="95000"/>
              <a:satMod val="105000"/>
            </a:schemeClr>
          </a:solidFill>
          <a:prstDash val="solid"/>
        </a:ln>
        <a:ln w="31750" cap="flat" cmpd="sng" algn="ctr">
          <a:solidFill>
            <a:schemeClr val="phClr">
              <a:shade val="90000"/>
            </a:schemeClr>
          </a:solidFill>
          <a:prstDash val="solid"/>
        </a:ln>
        <a:ln w="44450" cap="flat" cmpd="sng" algn="ctr">
          <a:solidFill>
            <a:schemeClr val="phClr">
              <a:shade val="85000"/>
            </a:schemeClr>
          </a:solidFill>
          <a:prstDash val="solid"/>
        </a:ln>
      </a:lnStyleLst>
      <a:effectStyleLst>
        <a:effectStyle>
          <a:effectLst/>
        </a:effectStyle>
        <a:effectStyle>
          <a:effectLst>
            <a:outerShdw blurRad="63500" sx="101000" sy="101000" algn="ctr" rotWithShape="0">
              <a:srgbClr val="000000">
                <a:alpha val="40000"/>
              </a:srgbClr>
            </a:outerShdw>
          </a:effectLst>
          <a:scene3d>
            <a:camera prst="perspectiveFront" fov="3000000"/>
            <a:lightRig rig="threePt" dir="tl"/>
          </a:scene3d>
          <a:sp3d>
            <a:bevelT w="0" h="0"/>
          </a:sp3d>
        </a:effectStyle>
        <a:effectStyle>
          <a:effectLst>
            <a:innerShdw blurRad="190500">
              <a:srgbClr val="000000">
                <a:alpha val="50000"/>
              </a:srgbClr>
            </a:innerShdw>
          </a:effectLst>
          <a:scene3d>
            <a:camera prst="perspectiveFront" fov="4800000"/>
            <a:lightRig rig="twoPt" dir="t">
              <a:rot lat="0" lon="0" rev="4800000"/>
            </a:lightRig>
          </a:scene3d>
          <a:sp3d>
            <a:bevelT w="0" h="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atMod val="150000"/>
                <a:lumMod val="50000"/>
              </a:schemeClr>
              <a:schemeClr val="phClr">
                <a:satMod val="400000"/>
                <a:lumMod val="16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2301</TotalTime>
  <Words>1733</Words>
  <Application>Microsoft Office PowerPoint</Application>
  <PresentationFormat>Widescreen</PresentationFormat>
  <Paragraphs>174</Paragraphs>
  <Slides>23</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23</vt:i4>
      </vt:variant>
    </vt:vector>
  </HeadingPairs>
  <TitlesOfParts>
    <vt:vector size="32" baseType="lpstr">
      <vt:lpstr>ＭＳ Ｐゴシック</vt:lpstr>
      <vt:lpstr>Arial</vt:lpstr>
      <vt:lpstr>Arial Narrow</vt:lpstr>
      <vt:lpstr>Brush Script MT</vt:lpstr>
      <vt:lpstr>Calibri</vt:lpstr>
      <vt:lpstr>Calisto MT</vt:lpstr>
      <vt:lpstr>Symbol</vt:lpstr>
      <vt:lpstr>Times New Roman</vt:lpstr>
      <vt:lpstr>Capital</vt:lpstr>
      <vt:lpstr>Positional Accuracy Comparison of a DJI Phantom 4 and a Sensefly eBee</vt:lpstr>
      <vt:lpstr>Outline</vt:lpstr>
      <vt:lpstr>What is My Interest? </vt:lpstr>
      <vt:lpstr>Objective </vt:lpstr>
      <vt:lpstr>How Positional Accuracy is Defined </vt:lpstr>
      <vt:lpstr>Previous Studies </vt:lpstr>
      <vt:lpstr>Study Area Location</vt:lpstr>
      <vt:lpstr>Project Methodology </vt:lpstr>
      <vt:lpstr>DJI Phantom 4 “Consumer Grade” Drone</vt:lpstr>
      <vt:lpstr>Sensefly eBee “Professional Grade” Drone</vt:lpstr>
      <vt:lpstr>Control Point and Check Point Distribution</vt:lpstr>
      <vt:lpstr>Mission Planning</vt:lpstr>
      <vt:lpstr>Image Processing</vt:lpstr>
      <vt:lpstr>Positional Accuracy Assessment</vt:lpstr>
      <vt:lpstr>Target End User</vt:lpstr>
      <vt:lpstr>Timeline to Completion</vt:lpstr>
      <vt:lpstr>Expected Outcomes</vt:lpstr>
      <vt:lpstr>Challenges &amp; Limitations</vt:lpstr>
      <vt:lpstr>Presentation Venue</vt:lpstr>
      <vt:lpstr>Summary</vt:lpstr>
      <vt:lpstr>Acknowledgements</vt:lpstr>
      <vt:lpstr>References</vt:lpstr>
      <vt:lpstr>Questions?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Positional Accuracy Comparison of a “Consumer Grade” Drone and a “Professional Grade Drone”</dc:title>
  <dc:creator>Daniel Hulsey</dc:creator>
  <cp:lastModifiedBy>Daniel Hulsey</cp:lastModifiedBy>
  <cp:revision>66</cp:revision>
  <dcterms:created xsi:type="dcterms:W3CDTF">2017-04-25T18:34:01Z</dcterms:created>
  <dcterms:modified xsi:type="dcterms:W3CDTF">2017-05-09T20:03:14Z</dcterms:modified>
</cp:coreProperties>
</file>