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7"/>
  </p:notesMasterIdLst>
  <p:sldIdLst>
    <p:sldId id="282" r:id="rId2"/>
    <p:sldId id="280" r:id="rId3"/>
    <p:sldId id="283" r:id="rId4"/>
    <p:sldId id="257" r:id="rId5"/>
    <p:sldId id="263" r:id="rId6"/>
    <p:sldId id="287" r:id="rId7"/>
    <p:sldId id="293" r:id="rId8"/>
    <p:sldId id="264" r:id="rId9"/>
    <p:sldId id="285" r:id="rId10"/>
    <p:sldId id="290" r:id="rId11"/>
    <p:sldId id="291" r:id="rId12"/>
    <p:sldId id="292" r:id="rId13"/>
    <p:sldId id="297" r:id="rId14"/>
    <p:sldId id="300" r:id="rId15"/>
    <p:sldId id="298" r:id="rId16"/>
    <p:sldId id="303" r:id="rId17"/>
    <p:sldId id="270" r:id="rId18"/>
    <p:sldId id="307" r:id="rId19"/>
    <p:sldId id="305" r:id="rId20"/>
    <p:sldId id="304" r:id="rId21"/>
    <p:sldId id="306" r:id="rId22"/>
    <p:sldId id="301" r:id="rId23"/>
    <p:sldId id="277" r:id="rId24"/>
    <p:sldId id="294" r:id="rId25"/>
    <p:sldId id="308" r:id="rId26"/>
    <p:sldId id="276" r:id="rId27"/>
    <p:sldId id="273" r:id="rId28"/>
    <p:sldId id="314" r:id="rId29"/>
    <p:sldId id="259" r:id="rId30"/>
    <p:sldId id="315" r:id="rId31"/>
    <p:sldId id="271" r:id="rId32"/>
    <p:sldId id="260" r:id="rId33"/>
    <p:sldId id="261" r:id="rId34"/>
    <p:sldId id="281" r:id="rId35"/>
    <p:sldId id="317"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75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9" autoAdjust="0"/>
    <p:restoredTop sz="76942" autoAdjust="0"/>
  </p:normalViewPr>
  <p:slideViewPr>
    <p:cSldViewPr snapToGrid="0">
      <p:cViewPr varScale="1">
        <p:scale>
          <a:sx n="68" d="100"/>
          <a:sy n="68" d="100"/>
        </p:scale>
        <p:origin x="1786"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0AF3784-7E6E-45A9-A847-27D139380736}" type="datetimeFigureOut">
              <a:rPr lang="en-US" smtClean="0"/>
              <a:t>7/25/2016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7D243F2-3AC6-4683-A0FC-7021694F297A}" type="slidenum">
              <a:rPr lang="en-US" smtClean="0"/>
              <a:t>‹#›</a:t>
            </a:fld>
            <a:endParaRPr lang="en-US"/>
          </a:p>
        </p:txBody>
      </p:sp>
    </p:spTree>
    <p:extLst>
      <p:ext uri="{BB962C8B-B14F-4D97-AF65-F5344CB8AC3E}">
        <p14:creationId xmlns:p14="http://schemas.microsoft.com/office/powerpoint/2010/main" val="198895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cartographie.ird.fr/refugies/biblio-uganda.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gisforgood5.weebly.com/our-project.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D243F2-3AC6-4683-A0FC-7021694F297A}" type="slidenum">
              <a:rPr lang="en-US" smtClean="0"/>
              <a:t>1</a:t>
            </a:fld>
            <a:endParaRPr lang="en-US"/>
          </a:p>
        </p:txBody>
      </p:sp>
    </p:spTree>
    <p:extLst>
      <p:ext uri="{BB962C8B-B14F-4D97-AF65-F5344CB8AC3E}">
        <p14:creationId xmlns:p14="http://schemas.microsoft.com/office/powerpoint/2010/main" val="2084310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D243F2-3AC6-4683-A0FC-7021694F297A}" type="slidenum">
              <a:rPr lang="en-US" smtClean="0"/>
              <a:t>10</a:t>
            </a:fld>
            <a:endParaRPr lang="en-US"/>
          </a:p>
        </p:txBody>
      </p:sp>
    </p:spTree>
    <p:extLst>
      <p:ext uri="{BB962C8B-B14F-4D97-AF65-F5344CB8AC3E}">
        <p14:creationId xmlns:p14="http://schemas.microsoft.com/office/powerpoint/2010/main" val="1769983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D243F2-3AC6-4683-A0FC-7021694F297A}" type="slidenum">
              <a:rPr lang="en-US" smtClean="0"/>
              <a:t>11</a:t>
            </a:fld>
            <a:endParaRPr lang="en-US"/>
          </a:p>
        </p:txBody>
      </p:sp>
    </p:spTree>
    <p:extLst>
      <p:ext uri="{BB962C8B-B14F-4D97-AF65-F5344CB8AC3E}">
        <p14:creationId xmlns:p14="http://schemas.microsoft.com/office/powerpoint/2010/main" val="1231310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D243F2-3AC6-4683-A0FC-7021694F297A}" type="slidenum">
              <a:rPr lang="en-US" smtClean="0"/>
              <a:t>12</a:t>
            </a:fld>
            <a:endParaRPr lang="en-US"/>
          </a:p>
        </p:txBody>
      </p:sp>
    </p:spTree>
    <p:extLst>
      <p:ext uri="{BB962C8B-B14F-4D97-AF65-F5344CB8AC3E}">
        <p14:creationId xmlns:p14="http://schemas.microsoft.com/office/powerpoint/2010/main" val="4201105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http://www.nytimes.com/2014/02/16/magazine/how-to-build-a-perfect-refugee-camp.html</a:t>
            </a:r>
            <a:endParaRPr lang="en-US" dirty="0"/>
          </a:p>
        </p:txBody>
      </p:sp>
      <p:sp>
        <p:nvSpPr>
          <p:cNvPr id="4" name="Slide Number Placeholder 3"/>
          <p:cNvSpPr>
            <a:spLocks noGrp="1"/>
          </p:cNvSpPr>
          <p:nvPr>
            <p:ph type="sldNum" sz="quarter" idx="10"/>
          </p:nvPr>
        </p:nvSpPr>
        <p:spPr/>
        <p:txBody>
          <a:bodyPr/>
          <a:lstStyle/>
          <a:p>
            <a:fld id="{B4AB8E8D-464D-415F-954A-800FDBA2A2B2}" type="slidenum">
              <a:rPr lang="en-US" smtClean="0"/>
              <a:t>13</a:t>
            </a:fld>
            <a:endParaRPr lang="en-US"/>
          </a:p>
        </p:txBody>
      </p:sp>
    </p:spTree>
    <p:extLst>
      <p:ext uri="{BB962C8B-B14F-4D97-AF65-F5344CB8AC3E}">
        <p14:creationId xmlns:p14="http://schemas.microsoft.com/office/powerpoint/2010/main" val="3852581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D243F2-3AC6-4683-A0FC-7021694F297A}" type="slidenum">
              <a:rPr lang="en-US" smtClean="0"/>
              <a:t>14</a:t>
            </a:fld>
            <a:endParaRPr lang="en-US"/>
          </a:p>
        </p:txBody>
      </p:sp>
    </p:spTree>
    <p:extLst>
      <p:ext uri="{BB962C8B-B14F-4D97-AF65-F5344CB8AC3E}">
        <p14:creationId xmlns:p14="http://schemas.microsoft.com/office/powerpoint/2010/main" val="2854262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7D243F2-3AC6-4683-A0FC-7021694F297A}" type="slidenum">
              <a:rPr lang="en-US" smtClean="0"/>
              <a:t>15</a:t>
            </a:fld>
            <a:endParaRPr lang="en-US"/>
          </a:p>
        </p:txBody>
      </p:sp>
    </p:spTree>
    <p:extLst>
      <p:ext uri="{BB962C8B-B14F-4D97-AF65-F5344CB8AC3E}">
        <p14:creationId xmlns:p14="http://schemas.microsoft.com/office/powerpoint/2010/main" val="2689919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C7D243F2-3AC6-4683-A0FC-7021694F297A}" type="slidenum">
              <a:rPr lang="en-US" smtClean="0"/>
              <a:t>16</a:t>
            </a:fld>
            <a:endParaRPr lang="en-US"/>
          </a:p>
        </p:txBody>
      </p:sp>
    </p:spTree>
    <p:extLst>
      <p:ext uri="{BB962C8B-B14F-4D97-AF65-F5344CB8AC3E}">
        <p14:creationId xmlns:p14="http://schemas.microsoft.com/office/powerpoint/2010/main" val="3205577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references and details about these studies</a:t>
            </a:r>
            <a:endParaRPr lang="en-US" dirty="0"/>
          </a:p>
        </p:txBody>
      </p:sp>
      <p:sp>
        <p:nvSpPr>
          <p:cNvPr id="4" name="Slide Number Placeholder 3"/>
          <p:cNvSpPr>
            <a:spLocks noGrp="1"/>
          </p:cNvSpPr>
          <p:nvPr>
            <p:ph type="sldNum" sz="quarter" idx="10"/>
          </p:nvPr>
        </p:nvSpPr>
        <p:spPr/>
        <p:txBody>
          <a:bodyPr/>
          <a:lstStyle/>
          <a:p>
            <a:fld id="{C7D243F2-3AC6-4683-A0FC-7021694F297A}" type="slidenum">
              <a:rPr lang="en-US" smtClean="0"/>
              <a:t>17</a:t>
            </a:fld>
            <a:endParaRPr lang="en-US"/>
          </a:p>
        </p:txBody>
      </p:sp>
    </p:spTree>
    <p:extLst>
      <p:ext uri="{BB962C8B-B14F-4D97-AF65-F5344CB8AC3E}">
        <p14:creationId xmlns:p14="http://schemas.microsoft.com/office/powerpoint/2010/main" val="3922052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D243F2-3AC6-4683-A0FC-7021694F297A}" type="slidenum">
              <a:rPr lang="en-US" smtClean="0"/>
              <a:t>18</a:t>
            </a:fld>
            <a:endParaRPr lang="en-US"/>
          </a:p>
        </p:txBody>
      </p:sp>
    </p:spTree>
    <p:extLst>
      <p:ext uri="{BB962C8B-B14F-4D97-AF65-F5344CB8AC3E}">
        <p14:creationId xmlns:p14="http://schemas.microsoft.com/office/powerpoint/2010/main" val="3778727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D243F2-3AC6-4683-A0FC-7021694F297A}" type="slidenum">
              <a:rPr lang="en-US" smtClean="0"/>
              <a:t>19</a:t>
            </a:fld>
            <a:endParaRPr lang="en-US"/>
          </a:p>
        </p:txBody>
      </p:sp>
    </p:spTree>
    <p:extLst>
      <p:ext uri="{BB962C8B-B14F-4D97-AF65-F5344CB8AC3E}">
        <p14:creationId xmlns:p14="http://schemas.microsoft.com/office/powerpoint/2010/main" val="797336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D243F2-3AC6-4683-A0FC-7021694F297A}" type="slidenum">
              <a:rPr lang="en-US" smtClean="0"/>
              <a:t>2</a:t>
            </a:fld>
            <a:endParaRPr lang="en-US"/>
          </a:p>
        </p:txBody>
      </p:sp>
    </p:spTree>
    <p:extLst>
      <p:ext uri="{BB962C8B-B14F-4D97-AF65-F5344CB8AC3E}">
        <p14:creationId xmlns:p14="http://schemas.microsoft.com/office/powerpoint/2010/main" val="3457973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http://www.cartographie.ird.fr/refugies/biblio-uganda.html</a:t>
            </a:r>
            <a:endParaRPr lang="en-US" dirty="0" smtClean="0"/>
          </a:p>
          <a:p>
            <a:endParaRPr lang="en-US" dirty="0"/>
          </a:p>
        </p:txBody>
      </p:sp>
      <p:sp>
        <p:nvSpPr>
          <p:cNvPr id="4" name="Slide Number Placeholder 3"/>
          <p:cNvSpPr>
            <a:spLocks noGrp="1"/>
          </p:cNvSpPr>
          <p:nvPr>
            <p:ph type="sldNum" sz="quarter" idx="10"/>
          </p:nvPr>
        </p:nvSpPr>
        <p:spPr/>
        <p:txBody>
          <a:bodyPr/>
          <a:lstStyle/>
          <a:p>
            <a:fld id="{C7D243F2-3AC6-4683-A0FC-7021694F297A}" type="slidenum">
              <a:rPr lang="en-US" smtClean="0"/>
              <a:t>20</a:t>
            </a:fld>
            <a:endParaRPr lang="en-US"/>
          </a:p>
        </p:txBody>
      </p:sp>
    </p:spTree>
    <p:extLst>
      <p:ext uri="{BB962C8B-B14F-4D97-AF65-F5344CB8AC3E}">
        <p14:creationId xmlns:p14="http://schemas.microsoft.com/office/powerpoint/2010/main" val="311567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http://gisforgood5.weebly.com/our-project.html</a:t>
            </a:r>
            <a:endParaRPr lang="en-US" dirty="0" smtClean="0"/>
          </a:p>
          <a:p>
            <a:endParaRPr lang="en-US" dirty="0"/>
          </a:p>
        </p:txBody>
      </p:sp>
      <p:sp>
        <p:nvSpPr>
          <p:cNvPr id="4" name="Slide Number Placeholder 3"/>
          <p:cNvSpPr>
            <a:spLocks noGrp="1"/>
          </p:cNvSpPr>
          <p:nvPr>
            <p:ph type="sldNum" sz="quarter" idx="10"/>
          </p:nvPr>
        </p:nvSpPr>
        <p:spPr/>
        <p:txBody>
          <a:bodyPr/>
          <a:lstStyle/>
          <a:p>
            <a:fld id="{C7D243F2-3AC6-4683-A0FC-7021694F297A}" type="slidenum">
              <a:rPr lang="en-US" smtClean="0"/>
              <a:t>21</a:t>
            </a:fld>
            <a:endParaRPr lang="en-US"/>
          </a:p>
        </p:txBody>
      </p:sp>
    </p:spTree>
    <p:extLst>
      <p:ext uri="{BB962C8B-B14F-4D97-AF65-F5344CB8AC3E}">
        <p14:creationId xmlns:p14="http://schemas.microsoft.com/office/powerpoint/2010/main" val="3743267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Tx/>
              <a:buFont typeface="Wingdings" panose="05000000000000000000" pitchFamily="2" charset="2"/>
              <a:buChar char="Ø"/>
            </a:pPr>
            <a:r>
              <a:rPr lang="en-US" dirty="0" smtClean="0"/>
              <a:t>My study focus is</a:t>
            </a:r>
            <a:r>
              <a:rPr lang="en-US" baseline="0" dirty="0" smtClean="0"/>
              <a:t> on determining the best locations to build refugee camps in Turkey.  As I mentioned in the background, the majority of refugees living in Turkey are Syrians.  </a:t>
            </a:r>
            <a:endParaRPr lang="en-US" dirty="0" smtClean="0"/>
          </a:p>
          <a:p>
            <a:pPr>
              <a:buClrTx/>
              <a:buFont typeface="Wingdings" panose="05000000000000000000" pitchFamily="2" charset="2"/>
              <a:buChar char="Ø"/>
            </a:pPr>
            <a:r>
              <a:rPr lang="en-US" dirty="0" smtClean="0"/>
              <a:t>There are over 2 million registered Syrian refugees living in Turkey, both inside and outside the government-run camps. </a:t>
            </a:r>
          </a:p>
          <a:p>
            <a:pPr>
              <a:buClrTx/>
              <a:buFont typeface="Wingdings" panose="05000000000000000000" pitchFamily="2" charset="2"/>
              <a:buChar char="Ø"/>
            </a:pPr>
            <a:r>
              <a:rPr lang="en-US" dirty="0" err="1" smtClean="0"/>
              <a:t>Sanliurfa</a:t>
            </a:r>
            <a:r>
              <a:rPr lang="en-US" dirty="0" smtClean="0"/>
              <a:t> Province, near the border with Syria, has camps housing 100,000 Syrians.  </a:t>
            </a:r>
          </a:p>
          <a:p>
            <a:pPr>
              <a:buClrTx/>
              <a:buFont typeface="Wingdings" panose="05000000000000000000" pitchFamily="2" charset="2"/>
              <a:buChar char="Ø"/>
            </a:pPr>
            <a:r>
              <a:rPr lang="en-US" dirty="0" smtClean="0"/>
              <a:t>Living conditions are inadequate, however are the best when compared to standards of refugee camps.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7D243F2-3AC6-4683-A0FC-7021694F297A}" type="slidenum">
              <a:rPr lang="en-US" smtClean="0"/>
              <a:t>26</a:t>
            </a:fld>
            <a:endParaRPr lang="en-US"/>
          </a:p>
        </p:txBody>
      </p:sp>
    </p:spTree>
    <p:extLst>
      <p:ext uri="{BB962C8B-B14F-4D97-AF65-F5344CB8AC3E}">
        <p14:creationId xmlns:p14="http://schemas.microsoft.com/office/powerpoint/2010/main" val="3159066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B4AB8E8D-464D-415F-954A-800FDBA2A2B2}" type="slidenum">
              <a:rPr lang="en-US" smtClean="0"/>
              <a:t>28</a:t>
            </a:fld>
            <a:endParaRPr lang="en-US"/>
          </a:p>
        </p:txBody>
      </p:sp>
    </p:spTree>
    <p:extLst>
      <p:ext uri="{BB962C8B-B14F-4D97-AF65-F5344CB8AC3E}">
        <p14:creationId xmlns:p14="http://schemas.microsoft.com/office/powerpoint/2010/main" val="2150752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D243F2-3AC6-4683-A0FC-7021694F297A}" type="slidenum">
              <a:rPr lang="en-US" smtClean="0"/>
              <a:t>29</a:t>
            </a:fld>
            <a:endParaRPr lang="en-US"/>
          </a:p>
        </p:txBody>
      </p:sp>
    </p:spTree>
    <p:extLst>
      <p:ext uri="{BB962C8B-B14F-4D97-AF65-F5344CB8AC3E}">
        <p14:creationId xmlns:p14="http://schemas.microsoft.com/office/powerpoint/2010/main" val="1022322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D243F2-3AC6-4683-A0FC-7021694F297A}" type="slidenum">
              <a:rPr lang="en-US" smtClean="0"/>
              <a:t>30</a:t>
            </a:fld>
            <a:endParaRPr lang="en-US"/>
          </a:p>
        </p:txBody>
      </p:sp>
    </p:spTree>
    <p:extLst>
      <p:ext uri="{BB962C8B-B14F-4D97-AF65-F5344CB8AC3E}">
        <p14:creationId xmlns:p14="http://schemas.microsoft.com/office/powerpoint/2010/main" val="1490237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is this from?  Need to include reference. Is this a report?</a:t>
            </a:r>
            <a:endParaRPr lang="en-US" dirty="0"/>
          </a:p>
        </p:txBody>
      </p:sp>
      <p:sp>
        <p:nvSpPr>
          <p:cNvPr id="4" name="Slide Number Placeholder 3"/>
          <p:cNvSpPr>
            <a:spLocks noGrp="1"/>
          </p:cNvSpPr>
          <p:nvPr>
            <p:ph type="sldNum" sz="quarter" idx="10"/>
          </p:nvPr>
        </p:nvSpPr>
        <p:spPr/>
        <p:txBody>
          <a:bodyPr/>
          <a:lstStyle/>
          <a:p>
            <a:fld id="{C7D243F2-3AC6-4683-A0FC-7021694F297A}" type="slidenum">
              <a:rPr lang="en-US" smtClean="0"/>
              <a:t>31</a:t>
            </a:fld>
            <a:endParaRPr lang="en-US"/>
          </a:p>
        </p:txBody>
      </p:sp>
    </p:spTree>
    <p:extLst>
      <p:ext uri="{BB962C8B-B14F-4D97-AF65-F5344CB8AC3E}">
        <p14:creationId xmlns:p14="http://schemas.microsoft.com/office/powerpoint/2010/main" val="3120104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dirty="0"/>
          </a:p>
        </p:txBody>
      </p:sp>
      <p:sp>
        <p:nvSpPr>
          <p:cNvPr id="4" name="Slide Number Placeholder 3"/>
          <p:cNvSpPr>
            <a:spLocks noGrp="1"/>
          </p:cNvSpPr>
          <p:nvPr>
            <p:ph type="sldNum" sz="quarter" idx="10"/>
          </p:nvPr>
        </p:nvSpPr>
        <p:spPr/>
        <p:txBody>
          <a:bodyPr/>
          <a:lstStyle/>
          <a:p>
            <a:fld id="{C7D243F2-3AC6-4683-A0FC-7021694F297A}" type="slidenum">
              <a:rPr lang="en-US" smtClean="0"/>
              <a:t>3</a:t>
            </a:fld>
            <a:endParaRPr lang="en-US"/>
          </a:p>
        </p:txBody>
      </p:sp>
    </p:spTree>
    <p:extLst>
      <p:ext uri="{BB962C8B-B14F-4D97-AF65-F5344CB8AC3E}">
        <p14:creationId xmlns:p14="http://schemas.microsoft.com/office/powerpoint/2010/main" val="3979744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endParaRPr lang="en-US" baseline="0" dirty="0" smtClean="0"/>
          </a:p>
        </p:txBody>
      </p:sp>
      <p:sp>
        <p:nvSpPr>
          <p:cNvPr id="4" name="Slide Number Placeholder 3"/>
          <p:cNvSpPr>
            <a:spLocks noGrp="1"/>
          </p:cNvSpPr>
          <p:nvPr>
            <p:ph type="sldNum" sz="quarter" idx="10"/>
          </p:nvPr>
        </p:nvSpPr>
        <p:spPr/>
        <p:txBody>
          <a:bodyPr/>
          <a:lstStyle/>
          <a:p>
            <a:fld id="{C7D243F2-3AC6-4683-A0FC-7021694F297A}" type="slidenum">
              <a:rPr lang="en-US" smtClean="0"/>
              <a:t>4</a:t>
            </a:fld>
            <a:endParaRPr lang="en-US"/>
          </a:p>
        </p:txBody>
      </p:sp>
    </p:spTree>
    <p:extLst>
      <p:ext uri="{BB962C8B-B14F-4D97-AF65-F5344CB8AC3E}">
        <p14:creationId xmlns:p14="http://schemas.microsoft.com/office/powerpoint/2010/main" val="1602841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7D243F2-3AC6-4683-A0FC-7021694F297A}" type="slidenum">
              <a:rPr lang="en-US" smtClean="0"/>
              <a:t>5</a:t>
            </a:fld>
            <a:endParaRPr lang="en-US"/>
          </a:p>
        </p:txBody>
      </p:sp>
    </p:spTree>
    <p:extLst>
      <p:ext uri="{BB962C8B-B14F-4D97-AF65-F5344CB8AC3E}">
        <p14:creationId xmlns:p14="http://schemas.microsoft.com/office/powerpoint/2010/main" val="3677596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D243F2-3AC6-4683-A0FC-7021694F297A}" type="slidenum">
              <a:rPr lang="en-US" smtClean="0"/>
              <a:t>6</a:t>
            </a:fld>
            <a:endParaRPr lang="en-US"/>
          </a:p>
        </p:txBody>
      </p:sp>
    </p:spTree>
    <p:extLst>
      <p:ext uri="{BB962C8B-B14F-4D97-AF65-F5344CB8AC3E}">
        <p14:creationId xmlns:p14="http://schemas.microsoft.com/office/powerpoint/2010/main" val="4019721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7D243F2-3AC6-4683-A0FC-7021694F297A}" type="slidenum">
              <a:rPr lang="en-US" smtClean="0"/>
              <a:t>7</a:t>
            </a:fld>
            <a:endParaRPr lang="en-US"/>
          </a:p>
        </p:txBody>
      </p:sp>
    </p:spTree>
    <p:extLst>
      <p:ext uri="{BB962C8B-B14F-4D97-AF65-F5344CB8AC3E}">
        <p14:creationId xmlns:p14="http://schemas.microsoft.com/office/powerpoint/2010/main" val="394636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D243F2-3AC6-4683-A0FC-7021694F297A}" type="slidenum">
              <a:rPr lang="en-US" smtClean="0"/>
              <a:t>8</a:t>
            </a:fld>
            <a:endParaRPr lang="en-US"/>
          </a:p>
        </p:txBody>
      </p:sp>
    </p:spTree>
    <p:extLst>
      <p:ext uri="{BB962C8B-B14F-4D97-AF65-F5344CB8AC3E}">
        <p14:creationId xmlns:p14="http://schemas.microsoft.com/office/powerpoint/2010/main" val="1030137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D243F2-3AC6-4683-A0FC-7021694F297A}" type="slidenum">
              <a:rPr lang="en-US" smtClean="0"/>
              <a:t>9</a:t>
            </a:fld>
            <a:endParaRPr lang="en-US"/>
          </a:p>
        </p:txBody>
      </p:sp>
    </p:spTree>
    <p:extLst>
      <p:ext uri="{BB962C8B-B14F-4D97-AF65-F5344CB8AC3E}">
        <p14:creationId xmlns:p14="http://schemas.microsoft.com/office/powerpoint/2010/main" val="470535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287756A-910E-4F99-BC76-5DC26D7AC945}" type="datetime1">
              <a:rPr lang="en-US" smtClean="0"/>
              <a:t>7/25/2016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7E15B-2515-42AD-A188-EE644FCD654E}"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999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268677-1783-4B3B-812E-6912244DB9DF}" type="datetime1">
              <a:rPr lang="en-US" smtClean="0"/>
              <a:t>7/25/2016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7E15B-2515-42AD-A188-EE644FCD654E}" type="slidenum">
              <a:rPr lang="en-US" smtClean="0"/>
              <a:t>‹#›</a:t>
            </a:fld>
            <a:endParaRPr lang="en-US"/>
          </a:p>
        </p:txBody>
      </p:sp>
    </p:spTree>
    <p:extLst>
      <p:ext uri="{BB962C8B-B14F-4D97-AF65-F5344CB8AC3E}">
        <p14:creationId xmlns:p14="http://schemas.microsoft.com/office/powerpoint/2010/main" val="3348238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6FCF48-8242-4BA2-92DE-E01AF2C6A6FA}" type="datetime1">
              <a:rPr lang="en-US" smtClean="0"/>
              <a:t>7/25/2016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7E15B-2515-42AD-A188-EE644FCD654E}" type="slidenum">
              <a:rPr lang="en-US" smtClean="0"/>
              <a:t>‹#›</a:t>
            </a:fld>
            <a:endParaRPr lang="en-US"/>
          </a:p>
        </p:txBody>
      </p:sp>
    </p:spTree>
    <p:extLst>
      <p:ext uri="{BB962C8B-B14F-4D97-AF65-F5344CB8AC3E}">
        <p14:creationId xmlns:p14="http://schemas.microsoft.com/office/powerpoint/2010/main" val="1598009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49ABD8-046D-46F8-B5A0-AD341B7E611C}" type="datetime1">
              <a:rPr lang="en-US" smtClean="0"/>
              <a:t>7/25/2016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7E15B-2515-42AD-A188-EE644FCD654E}" type="slidenum">
              <a:rPr lang="en-US" smtClean="0"/>
              <a:t>‹#›</a:t>
            </a:fld>
            <a:endParaRPr lang="en-US"/>
          </a:p>
        </p:txBody>
      </p:sp>
    </p:spTree>
    <p:extLst>
      <p:ext uri="{BB962C8B-B14F-4D97-AF65-F5344CB8AC3E}">
        <p14:creationId xmlns:p14="http://schemas.microsoft.com/office/powerpoint/2010/main" val="2858523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214D04-BB1B-4174-9F60-ACAE18557938}" type="datetime1">
              <a:rPr lang="en-US" smtClean="0"/>
              <a:t>7/25/2016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C7E15B-2515-42AD-A188-EE644FCD654E}"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560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049E03A-F05C-41A3-B0CD-DBB09339A40A}" type="datetime1">
              <a:rPr lang="en-US" smtClean="0"/>
              <a:t>7/25/2016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7E15B-2515-42AD-A188-EE644FCD654E}" type="slidenum">
              <a:rPr lang="en-US" smtClean="0"/>
              <a:t>‹#›</a:t>
            </a:fld>
            <a:endParaRPr lang="en-US"/>
          </a:p>
        </p:txBody>
      </p:sp>
    </p:spTree>
    <p:extLst>
      <p:ext uri="{BB962C8B-B14F-4D97-AF65-F5344CB8AC3E}">
        <p14:creationId xmlns:p14="http://schemas.microsoft.com/office/powerpoint/2010/main" val="161961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98095F-2728-41D7-8CFA-61C5C0D1EEC1}" type="datetime1">
              <a:rPr lang="en-US" smtClean="0"/>
              <a:t>7/25/2016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C7E15B-2515-42AD-A188-EE644FCD654E}" type="slidenum">
              <a:rPr lang="en-US" smtClean="0"/>
              <a:t>‹#›</a:t>
            </a:fld>
            <a:endParaRPr lang="en-US"/>
          </a:p>
        </p:txBody>
      </p:sp>
    </p:spTree>
    <p:extLst>
      <p:ext uri="{BB962C8B-B14F-4D97-AF65-F5344CB8AC3E}">
        <p14:creationId xmlns:p14="http://schemas.microsoft.com/office/powerpoint/2010/main" val="1915525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7C9C459-1C27-43EC-B188-1E23F1186E32}" type="datetime1">
              <a:rPr lang="en-US" smtClean="0"/>
              <a:t>7/25/2016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C7E15B-2515-42AD-A188-EE644FCD654E}" type="slidenum">
              <a:rPr lang="en-US" smtClean="0"/>
              <a:t>‹#›</a:t>
            </a:fld>
            <a:endParaRPr lang="en-US"/>
          </a:p>
        </p:txBody>
      </p:sp>
    </p:spTree>
    <p:extLst>
      <p:ext uri="{BB962C8B-B14F-4D97-AF65-F5344CB8AC3E}">
        <p14:creationId xmlns:p14="http://schemas.microsoft.com/office/powerpoint/2010/main" val="227009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C88C337E-A288-41EC-88F1-BA8BB787BD36}" type="datetime1">
              <a:rPr lang="en-US" smtClean="0"/>
              <a:t>7/25/2016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AC7E15B-2515-42AD-A188-EE644FCD654E}" type="slidenum">
              <a:rPr lang="en-US" smtClean="0"/>
              <a:t>‹#›</a:t>
            </a:fld>
            <a:endParaRPr lang="en-US"/>
          </a:p>
        </p:txBody>
      </p:sp>
    </p:spTree>
    <p:extLst>
      <p:ext uri="{BB962C8B-B14F-4D97-AF65-F5344CB8AC3E}">
        <p14:creationId xmlns:p14="http://schemas.microsoft.com/office/powerpoint/2010/main" val="657082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C69D4548-E447-4F8A-9A72-922026C32865}" type="datetime1">
              <a:rPr lang="en-US" smtClean="0"/>
              <a:t>7/25/2016</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AC7E15B-2515-42AD-A188-EE644FCD654E}" type="slidenum">
              <a:rPr lang="en-US" smtClean="0"/>
              <a:t>‹#›</a:t>
            </a:fld>
            <a:endParaRPr lang="en-US"/>
          </a:p>
        </p:txBody>
      </p:sp>
    </p:spTree>
    <p:extLst>
      <p:ext uri="{BB962C8B-B14F-4D97-AF65-F5344CB8AC3E}">
        <p14:creationId xmlns:p14="http://schemas.microsoft.com/office/powerpoint/2010/main" val="2058721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1AFA8C-C0DB-4406-BAA9-572C8D3BCA5A}" type="datetime1">
              <a:rPr lang="en-US" smtClean="0"/>
              <a:t>7/25/2016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C7E15B-2515-42AD-A188-EE644FCD654E}" type="slidenum">
              <a:rPr lang="en-US" smtClean="0"/>
              <a:t>‹#›</a:t>
            </a:fld>
            <a:endParaRPr lang="en-US"/>
          </a:p>
        </p:txBody>
      </p:sp>
    </p:spTree>
    <p:extLst>
      <p:ext uri="{BB962C8B-B14F-4D97-AF65-F5344CB8AC3E}">
        <p14:creationId xmlns:p14="http://schemas.microsoft.com/office/powerpoint/2010/main" val="3205358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C856C042-5598-4921-AFC5-8F5EBB2FED11}" type="datetime1">
              <a:rPr lang="en-US" smtClean="0"/>
              <a:t>7/25/2016</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8AC7E15B-2515-42AD-A188-EE644FCD654E}"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842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www.independent.co.uk/news/world/europe/refugee-crisis-six-charts-that-show-where-refugees-are-coming-from-where-they-are-going-and-how-they-10482415.html"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mergency.unhcr.org/entry/35944/site-planning-for-camps" TargetMode="External"/><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hyperlink" Target="http://urpjournals.com/tocjnls/13_13v3i3_4.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ncbi.nlm.nih.gov/pmc/articles/PMC466777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cartographie.ird.fr/refugies/rapuga/1_intro.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gisforgood5.weebly.com/our-project.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rtm.csi.cgiar.org/" TargetMode="External"/><Relationship Id="rId7" Type="http://schemas.openxmlformats.org/officeDocument/2006/relationships/hyperlink" Target="http://earth-info.nga.mil/gns/html/index.html" TargetMode="External"/><Relationship Id="rId2" Type="http://schemas.openxmlformats.org/officeDocument/2006/relationships/hyperlink" Target="http://www.gadm.org/" TargetMode="External"/><Relationship Id="rId1" Type="http://schemas.openxmlformats.org/officeDocument/2006/relationships/slideLayout" Target="../slideLayouts/slideLayout7.xml"/><Relationship Id="rId6" Type="http://schemas.openxmlformats.org/officeDocument/2006/relationships/hyperlink" Target="http://www.biogeomancer.org/" TargetMode="External"/><Relationship Id="rId5" Type="http://schemas.openxmlformats.org/officeDocument/2006/relationships/hyperlink" Target="http://www.worldclim.org/" TargetMode="External"/><Relationship Id="rId4" Type="http://schemas.openxmlformats.org/officeDocument/2006/relationships/hyperlink" Target="http://www.ciesin.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cctv-africa.com/2016/05/21/talk-africa-closing-dadaab-refugee-camp-in-northern-kenya/" TargetMode="External"/><Relationship Id="rId5" Type="http://schemas.openxmlformats.org/officeDocument/2006/relationships/hyperlink" Target="http://www.unhcr.org/en-us/figures-at-a-glance.html"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82004"/>
            <a:ext cx="7543800" cy="3566160"/>
          </a:xfrm>
        </p:spPr>
        <p:txBody>
          <a:bodyPr>
            <a:normAutofit/>
          </a:bodyPr>
          <a:lstStyle/>
          <a:p>
            <a:r>
              <a:rPr lang="en-US" sz="4000" dirty="0" smtClean="0"/>
              <a:t>Where to place refugee camps? Suitable sites in Turkey for Syrian Refugees</a:t>
            </a:r>
            <a:endParaRPr lang="en-US" sz="4000" dirty="0"/>
          </a:p>
        </p:txBody>
      </p:sp>
      <p:sp>
        <p:nvSpPr>
          <p:cNvPr id="4" name="Subtitle 2"/>
          <p:cNvSpPr txBox="1">
            <a:spLocks/>
          </p:cNvSpPr>
          <p:nvPr/>
        </p:nvSpPr>
        <p:spPr>
          <a:xfrm>
            <a:off x="816074" y="4730965"/>
            <a:ext cx="7543800" cy="114300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dirty="0"/>
              <a:t>By: Nouman Hussain</a:t>
            </a:r>
          </a:p>
          <a:p>
            <a:r>
              <a:rPr lang="en-US" dirty="0" smtClean="0"/>
              <a:t>Geography 596A – Summer 2016</a:t>
            </a:r>
          </a:p>
          <a:p>
            <a:r>
              <a:rPr lang="en-US" dirty="0" smtClean="0"/>
              <a:t>Advisor: Dr. Justine </a:t>
            </a:r>
            <a:r>
              <a:rPr lang="en-US" dirty="0" err="1" smtClean="0"/>
              <a:t>blanford</a:t>
            </a:r>
            <a:endParaRPr lang="en-US" dirty="0" smtClean="0"/>
          </a:p>
          <a:p>
            <a:endParaRPr lang="en-US" dirty="0"/>
          </a:p>
        </p:txBody>
      </p:sp>
      <p:pic>
        <p:nvPicPr>
          <p:cNvPr id="1026" name="Picture 2" descr="http://i.dailymail.co.uk/i/pix/2016/02/04/00/30DB7D3C00000578-3429835-image-a-1_14545447522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5997"/>
            <a:ext cx="9144000" cy="240517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8AC7E15B-2515-42AD-A188-EE644FCD654E}" type="slidenum">
              <a:rPr lang="en-US" smtClean="0"/>
              <a:t>1</a:t>
            </a:fld>
            <a:endParaRPr lang="en-US"/>
          </a:p>
        </p:txBody>
      </p:sp>
    </p:spTree>
    <p:extLst>
      <p:ext uri="{BB962C8B-B14F-4D97-AF65-F5344CB8AC3E}">
        <p14:creationId xmlns:p14="http://schemas.microsoft.com/office/powerpoint/2010/main" val="13838943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s://publicintelligence.net/wp-content/uploads/2012/10/syrian-refugee-camps-8-1024x7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142" y="76937"/>
            <a:ext cx="7862361" cy="609202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8AC7E15B-2515-42AD-A188-EE644FCD654E}" type="slidenum">
              <a:rPr lang="en-US" smtClean="0"/>
              <a:t>10</a:t>
            </a:fld>
            <a:endParaRPr lang="en-US"/>
          </a:p>
        </p:txBody>
      </p:sp>
    </p:spTree>
    <p:extLst>
      <p:ext uri="{BB962C8B-B14F-4D97-AF65-F5344CB8AC3E}">
        <p14:creationId xmlns:p14="http://schemas.microsoft.com/office/powerpoint/2010/main" val="8186320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pegitboard.com/pics/t/1375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636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9505" y="0"/>
            <a:ext cx="8584276" cy="835615"/>
          </a:xfrm>
        </p:spPr>
        <p:txBody>
          <a:bodyPr>
            <a:normAutofit fontScale="90000"/>
          </a:bodyPr>
          <a:lstStyle/>
          <a:p>
            <a:pPr algn="ctr"/>
            <a:r>
              <a:rPr lang="en-US" u="sng" dirty="0" smtClean="0">
                <a:solidFill>
                  <a:schemeClr val="tx1"/>
                </a:solidFill>
              </a:rPr>
              <a:t>Destination: Where are they going?</a:t>
            </a:r>
            <a:endParaRPr lang="en-US" u="sng" dirty="0">
              <a:solidFill>
                <a:schemeClr val="tx1"/>
              </a:solidFill>
            </a:endParaRPr>
          </a:p>
        </p:txBody>
      </p:sp>
      <p:sp>
        <p:nvSpPr>
          <p:cNvPr id="3" name="Content Placeholder 2"/>
          <p:cNvSpPr>
            <a:spLocks noGrp="1"/>
          </p:cNvSpPr>
          <p:nvPr>
            <p:ph idx="1"/>
          </p:nvPr>
        </p:nvSpPr>
        <p:spPr>
          <a:xfrm>
            <a:off x="455253" y="1624656"/>
            <a:ext cx="3332976" cy="3488520"/>
          </a:xfrm>
        </p:spPr>
        <p:txBody>
          <a:bodyPr>
            <a:noAutofit/>
          </a:bodyPr>
          <a:lstStyle/>
          <a:p>
            <a:pPr>
              <a:buClr>
                <a:schemeClr val="tx2"/>
              </a:buClr>
              <a:buFont typeface="Arial" panose="020B0604020202020204" pitchFamily="34" charset="0"/>
              <a:buChar char="•"/>
            </a:pPr>
            <a:r>
              <a:rPr lang="en-US" sz="2800" b="1" dirty="0" smtClean="0">
                <a:solidFill>
                  <a:schemeClr val="tx1"/>
                </a:solidFill>
              </a:rPr>
              <a:t> Permanent </a:t>
            </a:r>
            <a:r>
              <a:rPr lang="en-US" sz="2800" b="1" dirty="0">
                <a:solidFill>
                  <a:schemeClr val="tx1"/>
                </a:solidFill>
              </a:rPr>
              <a:t>migration </a:t>
            </a:r>
            <a:r>
              <a:rPr lang="en-US" sz="2800" b="1" dirty="0" smtClean="0">
                <a:solidFill>
                  <a:schemeClr val="tx1"/>
                </a:solidFill>
              </a:rPr>
              <a:t>to destinations further away from place of origin. </a:t>
            </a:r>
          </a:p>
          <a:p>
            <a:pPr>
              <a:buClr>
                <a:schemeClr val="tx2"/>
              </a:buClr>
              <a:buFont typeface="Arial" panose="020B0604020202020204" pitchFamily="34" charset="0"/>
              <a:buChar char="•"/>
            </a:pPr>
            <a:endParaRPr lang="en-US" sz="2800" b="1" dirty="0" smtClean="0">
              <a:solidFill>
                <a:schemeClr val="tx1"/>
              </a:solidFill>
            </a:endParaRPr>
          </a:p>
          <a:p>
            <a:pPr marL="0" indent="0">
              <a:buClr>
                <a:schemeClr val="tx2"/>
              </a:buClr>
              <a:buNone/>
            </a:pPr>
            <a:r>
              <a:rPr lang="en-US" sz="2400" b="1" dirty="0" smtClean="0">
                <a:solidFill>
                  <a:schemeClr val="tx1"/>
                </a:solidFill>
              </a:rPr>
              <a:t>Destinations may include:   </a:t>
            </a:r>
            <a:r>
              <a:rPr lang="en-US" sz="2400" b="1" dirty="0">
                <a:solidFill>
                  <a:schemeClr val="tx1"/>
                </a:solidFill>
              </a:rPr>
              <a:t>Europe </a:t>
            </a:r>
            <a:r>
              <a:rPr lang="en-US" sz="2400" b="1" dirty="0" smtClean="0">
                <a:solidFill>
                  <a:schemeClr val="tx1"/>
                </a:solidFill>
              </a:rPr>
              <a:t>or America</a:t>
            </a:r>
            <a:endParaRPr lang="en-US" sz="2400" b="1" dirty="0">
              <a:solidFill>
                <a:schemeClr val="tx1"/>
              </a:solidFill>
            </a:endParaRPr>
          </a:p>
        </p:txBody>
      </p:sp>
      <p:sp>
        <p:nvSpPr>
          <p:cNvPr id="4" name="TextBox 3"/>
          <p:cNvSpPr txBox="1"/>
          <p:nvPr/>
        </p:nvSpPr>
        <p:spPr>
          <a:xfrm>
            <a:off x="124691" y="5795940"/>
            <a:ext cx="1999522" cy="369332"/>
          </a:xfrm>
          <a:prstGeom prst="rect">
            <a:avLst/>
          </a:prstGeom>
          <a:noFill/>
        </p:spPr>
        <p:txBody>
          <a:bodyPr wrap="none" rtlCol="0">
            <a:spAutoFit/>
          </a:bodyPr>
          <a:lstStyle/>
          <a:p>
            <a:r>
              <a:rPr lang="en-US" b="1" dirty="0" smtClean="0"/>
              <a:t>Rodgers et al, 2016</a:t>
            </a:r>
            <a:endParaRPr lang="en-US" b="1" dirty="0"/>
          </a:p>
        </p:txBody>
      </p:sp>
      <p:sp>
        <p:nvSpPr>
          <p:cNvPr id="8" name="TextBox 7"/>
          <p:cNvSpPr txBox="1"/>
          <p:nvPr/>
        </p:nvSpPr>
        <p:spPr>
          <a:xfrm>
            <a:off x="20168" y="6458856"/>
            <a:ext cx="4659224" cy="323165"/>
          </a:xfrm>
          <a:prstGeom prst="rect">
            <a:avLst/>
          </a:prstGeom>
          <a:noFill/>
        </p:spPr>
        <p:txBody>
          <a:bodyPr wrap="none" rtlCol="0">
            <a:spAutoFit/>
          </a:bodyPr>
          <a:lstStyle/>
          <a:p>
            <a:r>
              <a:rPr lang="en-US" sz="1500" dirty="0"/>
              <a:t>http://www.bbc.com/news/world-middle-east-26116868</a:t>
            </a:r>
          </a:p>
        </p:txBody>
      </p:sp>
      <p:pic>
        <p:nvPicPr>
          <p:cNvPr id="10" name="Picture 4" descr="http://ichef-1.bbci.co.uk/news/560/cpsprodpb/F2DE/production/_85447126_syrian_refugees_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8056" y="786245"/>
            <a:ext cx="5085108" cy="54029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455254" y="916770"/>
            <a:ext cx="2542491" cy="707886"/>
          </a:xfrm>
          <a:prstGeom prst="rect">
            <a:avLst/>
          </a:prstGeom>
        </p:spPr>
        <p:txBody>
          <a:bodyPr wrap="none">
            <a:spAutoFit/>
          </a:bodyPr>
          <a:lstStyle/>
          <a:p>
            <a:r>
              <a:rPr lang="en-US" sz="4000" b="1" dirty="0"/>
              <a:t>Permanent</a:t>
            </a:r>
          </a:p>
        </p:txBody>
      </p:sp>
      <p:sp>
        <p:nvSpPr>
          <p:cNvPr id="9" name="Slide Number Placeholder 8"/>
          <p:cNvSpPr>
            <a:spLocks noGrp="1"/>
          </p:cNvSpPr>
          <p:nvPr>
            <p:ph type="sldNum" sz="quarter" idx="12"/>
          </p:nvPr>
        </p:nvSpPr>
        <p:spPr/>
        <p:txBody>
          <a:bodyPr/>
          <a:lstStyle/>
          <a:p>
            <a:fld id="{8AC7E15B-2515-42AD-A188-EE644FCD654E}" type="slidenum">
              <a:rPr lang="en-US" smtClean="0"/>
              <a:t>11</a:t>
            </a:fld>
            <a:endParaRPr lang="en-US"/>
          </a:p>
        </p:txBody>
      </p:sp>
    </p:spTree>
    <p:extLst>
      <p:ext uri="{BB962C8B-B14F-4D97-AF65-F5344CB8AC3E}">
        <p14:creationId xmlns:p14="http://schemas.microsoft.com/office/powerpoint/2010/main" val="23083465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SyriaRefugeeFlow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Content Placeholder 2"/>
          <p:cNvSpPr txBox="1">
            <a:spLocks/>
          </p:cNvSpPr>
          <p:nvPr/>
        </p:nvSpPr>
        <p:spPr>
          <a:xfrm>
            <a:off x="2992696" y="286604"/>
            <a:ext cx="7499338" cy="107085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smtClean="0"/>
          </a:p>
        </p:txBody>
      </p:sp>
      <p:sp>
        <p:nvSpPr>
          <p:cNvPr id="14" name="Content Placeholder 2"/>
          <p:cNvSpPr>
            <a:spLocks noGrp="1"/>
          </p:cNvSpPr>
          <p:nvPr>
            <p:ph idx="4294967295"/>
          </p:nvPr>
        </p:nvSpPr>
        <p:spPr>
          <a:xfrm>
            <a:off x="92600" y="6432657"/>
            <a:ext cx="7257327" cy="729618"/>
          </a:xfrm>
        </p:spPr>
        <p:txBody>
          <a:bodyPr>
            <a:normAutofit/>
          </a:bodyPr>
          <a:lstStyle/>
          <a:p>
            <a:pPr marL="0" indent="0">
              <a:buNone/>
            </a:pPr>
            <a:r>
              <a:rPr lang="en-US" sz="1200" dirty="0">
                <a:hlinkClick r:id="rId3"/>
              </a:rPr>
              <a:t>http://</a:t>
            </a:r>
            <a:r>
              <a:rPr lang="en-US" sz="1200" dirty="0" smtClean="0">
                <a:hlinkClick r:id="rId3"/>
              </a:rPr>
              <a:t>www.independent.co.uk/news/world/europe/refugee-crisis-six-charts-that-show-where-refugees-are-coming-from-where-they-are-going-and-how-they-10482415.html</a:t>
            </a:r>
            <a:r>
              <a:rPr lang="en-US" sz="1200" dirty="0" smtClean="0"/>
              <a:t> </a:t>
            </a:r>
          </a:p>
        </p:txBody>
      </p:sp>
      <p:pic>
        <p:nvPicPr>
          <p:cNvPr id="3" name="Picture 2"/>
          <p:cNvPicPr>
            <a:picLocks noChangeAspect="1"/>
          </p:cNvPicPr>
          <p:nvPr/>
        </p:nvPicPr>
        <p:blipFill>
          <a:blip r:embed="rId4"/>
          <a:stretch>
            <a:fillRect/>
          </a:stretch>
        </p:blipFill>
        <p:spPr>
          <a:xfrm>
            <a:off x="6157913" y="3849981"/>
            <a:ext cx="2986087" cy="2150474"/>
          </a:xfrm>
          <a:prstGeom prst="rect">
            <a:avLst/>
          </a:prstGeom>
        </p:spPr>
      </p:pic>
      <p:grpSp>
        <p:nvGrpSpPr>
          <p:cNvPr id="7" name="Group 6"/>
          <p:cNvGrpSpPr/>
          <p:nvPr/>
        </p:nvGrpSpPr>
        <p:grpSpPr>
          <a:xfrm>
            <a:off x="67375" y="278516"/>
            <a:ext cx="6028298" cy="5957986"/>
            <a:chOff x="1242021" y="633672"/>
            <a:chExt cx="6028298" cy="5957986"/>
          </a:xfrm>
        </p:grpSpPr>
        <p:pic>
          <p:nvPicPr>
            <p:cNvPr id="10" name="Picture 2" descr="https://cdn1.vox-cdn.com/thumbor/IHBacZFzO8kUQa2ueTtl5ePNkKY=/cdn0.vox-cdn.com/uploads/chorus_asset/file/4097392/refugees-fpo5.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99" t="1092" r="2265" b="16428"/>
            <a:stretch/>
          </p:blipFill>
          <p:spPr bwMode="auto">
            <a:xfrm>
              <a:off x="1242021" y="633672"/>
              <a:ext cx="6028298" cy="59579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srcRect r="3711"/>
            <a:stretch/>
          </p:blipFill>
          <p:spPr>
            <a:xfrm>
              <a:off x="4944235" y="633672"/>
              <a:ext cx="2326084" cy="1934678"/>
            </a:xfrm>
            <a:prstGeom prst="rect">
              <a:avLst/>
            </a:prstGeom>
            <a:ln>
              <a:solidFill>
                <a:schemeClr val="tx1"/>
              </a:solidFill>
            </a:ln>
          </p:spPr>
        </p:pic>
      </p:grpSp>
      <p:sp>
        <p:nvSpPr>
          <p:cNvPr id="8" name="Rectangle 7"/>
          <p:cNvSpPr/>
          <p:nvPr/>
        </p:nvSpPr>
        <p:spPr>
          <a:xfrm>
            <a:off x="155575" y="351830"/>
            <a:ext cx="2581877" cy="830997"/>
          </a:xfrm>
          <a:prstGeom prst="rect">
            <a:avLst/>
          </a:prstGeom>
        </p:spPr>
        <p:txBody>
          <a:bodyPr wrap="square">
            <a:spAutoFit/>
          </a:bodyPr>
          <a:lstStyle/>
          <a:p>
            <a:pPr>
              <a:buClr>
                <a:schemeClr val="tx2"/>
              </a:buClr>
            </a:pPr>
            <a:r>
              <a:rPr lang="en-US" sz="1600" b="1" dirty="0">
                <a:solidFill>
                  <a:srgbClr val="0070C0"/>
                </a:solidFill>
              </a:rPr>
              <a:t>Transit routes, via land and sea, are dangerous and turbulent</a:t>
            </a:r>
          </a:p>
        </p:txBody>
      </p:sp>
      <p:sp>
        <p:nvSpPr>
          <p:cNvPr id="2" name="Title 1"/>
          <p:cNvSpPr>
            <a:spLocks noGrp="1"/>
          </p:cNvSpPr>
          <p:nvPr>
            <p:ph type="title" idx="4294967295"/>
          </p:nvPr>
        </p:nvSpPr>
        <p:spPr>
          <a:xfrm>
            <a:off x="6168620" y="575359"/>
            <a:ext cx="2864856" cy="1214937"/>
          </a:xfrm>
        </p:spPr>
        <p:txBody>
          <a:bodyPr>
            <a:noAutofit/>
          </a:bodyPr>
          <a:lstStyle/>
          <a:p>
            <a:pPr algn="r"/>
            <a:r>
              <a:rPr lang="en-US" sz="3200" b="1" u="sng" dirty="0">
                <a:solidFill>
                  <a:schemeClr val="tx1"/>
                </a:solidFill>
              </a:rPr>
              <a:t>Intercontinental Routes of Syrian Refugees going into Europe</a:t>
            </a:r>
            <a:endParaRPr lang="en-US" sz="3200" u="sng" dirty="0">
              <a:solidFill>
                <a:schemeClr val="tx1"/>
              </a:solidFill>
            </a:endParaRPr>
          </a:p>
        </p:txBody>
      </p:sp>
      <p:sp>
        <p:nvSpPr>
          <p:cNvPr id="9" name="Slide Number Placeholder 8"/>
          <p:cNvSpPr>
            <a:spLocks noGrp="1"/>
          </p:cNvSpPr>
          <p:nvPr>
            <p:ph type="sldNum" sz="quarter" idx="12"/>
          </p:nvPr>
        </p:nvSpPr>
        <p:spPr/>
        <p:txBody>
          <a:bodyPr/>
          <a:lstStyle/>
          <a:p>
            <a:fld id="{8AC7E15B-2515-42AD-A188-EE644FCD654E}" type="slidenum">
              <a:rPr lang="en-US" smtClean="0"/>
              <a:t>12</a:t>
            </a:fld>
            <a:endParaRPr lang="en-US"/>
          </a:p>
        </p:txBody>
      </p:sp>
    </p:spTree>
    <p:extLst>
      <p:ext uri="{BB962C8B-B14F-4D97-AF65-F5344CB8AC3E}">
        <p14:creationId xmlns:p14="http://schemas.microsoft.com/office/powerpoint/2010/main" val="25755203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s://static01.nyt.com/images/2014/02/16/magazine/16kilis1/16kilis1-superJumb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05348"/>
            <a:ext cx="9135570" cy="51387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48708" y="6374478"/>
            <a:ext cx="6295292" cy="523220"/>
          </a:xfrm>
          <a:prstGeom prst="rect">
            <a:avLst/>
          </a:prstGeom>
        </p:spPr>
        <p:txBody>
          <a:bodyPr wrap="square">
            <a:spAutoFit/>
          </a:bodyPr>
          <a:lstStyle/>
          <a:p>
            <a:r>
              <a:rPr lang="en-US" sz="1400" dirty="0" err="1"/>
              <a:t>Kilis</a:t>
            </a:r>
            <a:r>
              <a:rPr lang="en-US" sz="1400" dirty="0"/>
              <a:t>, a refugee camp in Turkey near the Syrian border. </a:t>
            </a:r>
            <a:endParaRPr lang="en-US" sz="1400" dirty="0" smtClean="0"/>
          </a:p>
          <a:p>
            <a:r>
              <a:rPr lang="en-US" sz="1400" dirty="0" smtClean="0"/>
              <a:t>Credit </a:t>
            </a:r>
            <a:r>
              <a:rPr lang="en-US" sz="1400" dirty="0"/>
              <a:t>Tobias </a:t>
            </a:r>
            <a:r>
              <a:rPr lang="en-US" sz="1400" dirty="0" err="1"/>
              <a:t>Hutzler</a:t>
            </a:r>
            <a:r>
              <a:rPr lang="en-US" sz="1400" dirty="0"/>
              <a:t> for The New York Times </a:t>
            </a:r>
          </a:p>
        </p:txBody>
      </p:sp>
      <p:sp>
        <p:nvSpPr>
          <p:cNvPr id="5" name="TextBox 4"/>
          <p:cNvSpPr txBox="1"/>
          <p:nvPr/>
        </p:nvSpPr>
        <p:spPr>
          <a:xfrm>
            <a:off x="5721927" y="1094511"/>
            <a:ext cx="1746568" cy="523220"/>
          </a:xfrm>
          <a:prstGeom prst="rect">
            <a:avLst/>
          </a:prstGeom>
          <a:noFill/>
        </p:spPr>
        <p:txBody>
          <a:bodyPr wrap="none" rtlCol="0">
            <a:spAutoFit/>
          </a:bodyPr>
          <a:lstStyle/>
          <a:p>
            <a:r>
              <a:rPr lang="en-US" sz="2800" dirty="0" smtClean="0"/>
              <a:t>Containers</a:t>
            </a:r>
            <a:endParaRPr lang="en-US" sz="2800" dirty="0"/>
          </a:p>
        </p:txBody>
      </p:sp>
      <p:sp>
        <p:nvSpPr>
          <p:cNvPr id="9" name="TextBox 8"/>
          <p:cNvSpPr txBox="1"/>
          <p:nvPr/>
        </p:nvSpPr>
        <p:spPr>
          <a:xfrm>
            <a:off x="0" y="1122220"/>
            <a:ext cx="952505" cy="523220"/>
          </a:xfrm>
          <a:prstGeom prst="rect">
            <a:avLst/>
          </a:prstGeom>
          <a:noFill/>
        </p:spPr>
        <p:txBody>
          <a:bodyPr wrap="none" rtlCol="0">
            <a:spAutoFit/>
          </a:bodyPr>
          <a:lstStyle/>
          <a:p>
            <a:r>
              <a:rPr lang="en-US" sz="2800" dirty="0" smtClean="0"/>
              <a:t>Tents</a:t>
            </a:r>
            <a:endParaRPr lang="en-US" sz="2800" dirty="0"/>
          </a:p>
        </p:txBody>
      </p:sp>
      <p:sp>
        <p:nvSpPr>
          <p:cNvPr id="10" name="Title 1"/>
          <p:cNvSpPr>
            <a:spLocks noGrp="1"/>
          </p:cNvSpPr>
          <p:nvPr>
            <p:ph type="title"/>
          </p:nvPr>
        </p:nvSpPr>
        <p:spPr>
          <a:xfrm>
            <a:off x="0" y="0"/>
            <a:ext cx="4184073" cy="942109"/>
          </a:xfrm>
        </p:spPr>
        <p:txBody>
          <a:bodyPr/>
          <a:lstStyle/>
          <a:p>
            <a:r>
              <a:rPr lang="en-US" u="sng" dirty="0" smtClean="0">
                <a:solidFill>
                  <a:schemeClr val="tx1"/>
                </a:solidFill>
              </a:rPr>
              <a:t>Refugee Camps</a:t>
            </a:r>
            <a:endParaRPr lang="en-US" u="sng" dirty="0">
              <a:solidFill>
                <a:schemeClr val="tx1"/>
              </a:solidFill>
            </a:endParaRPr>
          </a:p>
        </p:txBody>
      </p:sp>
      <p:sp>
        <p:nvSpPr>
          <p:cNvPr id="3" name="Slide Number Placeholder 2"/>
          <p:cNvSpPr>
            <a:spLocks noGrp="1"/>
          </p:cNvSpPr>
          <p:nvPr>
            <p:ph type="sldNum" sz="quarter" idx="12"/>
          </p:nvPr>
        </p:nvSpPr>
        <p:spPr/>
        <p:txBody>
          <a:bodyPr/>
          <a:lstStyle/>
          <a:p>
            <a:fld id="{8AC7E15B-2515-42AD-A188-EE644FCD654E}" type="slidenum">
              <a:rPr lang="en-US" smtClean="0"/>
              <a:t>13</a:t>
            </a:fld>
            <a:endParaRPr lang="en-US"/>
          </a:p>
        </p:txBody>
      </p:sp>
    </p:spTree>
    <p:extLst>
      <p:ext uri="{BB962C8B-B14F-4D97-AF65-F5344CB8AC3E}">
        <p14:creationId xmlns:p14="http://schemas.microsoft.com/office/powerpoint/2010/main" val="24700923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599615" y="-74136"/>
            <a:ext cx="4184073" cy="942109"/>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u="sng" dirty="0" smtClean="0"/>
              <a:t>Refugee Camps</a:t>
            </a:r>
            <a:endParaRPr lang="en-US" u="sng" dirty="0"/>
          </a:p>
        </p:txBody>
      </p:sp>
      <p:sp>
        <p:nvSpPr>
          <p:cNvPr id="10" name="Content Placeholder 2"/>
          <p:cNvSpPr txBox="1">
            <a:spLocks/>
          </p:cNvSpPr>
          <p:nvPr/>
        </p:nvSpPr>
        <p:spPr>
          <a:xfrm>
            <a:off x="773948" y="4730859"/>
            <a:ext cx="7835408" cy="129342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Tx/>
              <a:buFont typeface="Wingdings" panose="05000000000000000000" pitchFamily="2" charset="2"/>
              <a:buChar char="Ø"/>
            </a:pPr>
            <a:r>
              <a:rPr lang="en-US" sz="1500" dirty="0" smtClean="0"/>
              <a:t>Made up of 30,000 shelters and administration buildings, 3 hospitals, and 3 schools. </a:t>
            </a:r>
          </a:p>
          <a:p>
            <a:pPr>
              <a:buClrTx/>
              <a:buFont typeface="Wingdings" panose="05000000000000000000" pitchFamily="2" charset="2"/>
              <a:buChar char="Ø"/>
            </a:pPr>
            <a:r>
              <a:rPr lang="en-US" sz="1500" dirty="0" smtClean="0"/>
              <a:t>The camp has expended rapidly to accommodate the influx of Syrian refugees.   </a:t>
            </a:r>
          </a:p>
          <a:p>
            <a:pPr>
              <a:buClrTx/>
              <a:buFont typeface="Wingdings" panose="05000000000000000000" pitchFamily="2" charset="2"/>
              <a:buChar char="Ø"/>
            </a:pPr>
            <a:r>
              <a:rPr lang="en-US" sz="1500" dirty="0" err="1" smtClean="0"/>
              <a:t>Zaatari</a:t>
            </a:r>
            <a:r>
              <a:rPr lang="en-US" sz="1500" dirty="0" smtClean="0"/>
              <a:t> Camp is one of the first to be digitally mapped in detail via Open Street Maps.  </a:t>
            </a:r>
          </a:p>
        </p:txBody>
      </p:sp>
      <p:grpSp>
        <p:nvGrpSpPr>
          <p:cNvPr id="12" name="Group 11"/>
          <p:cNvGrpSpPr/>
          <p:nvPr/>
        </p:nvGrpSpPr>
        <p:grpSpPr>
          <a:xfrm>
            <a:off x="146767" y="942109"/>
            <a:ext cx="2607632" cy="3126324"/>
            <a:chOff x="820883" y="923770"/>
            <a:chExt cx="2847915" cy="3658401"/>
          </a:xfrm>
        </p:grpSpPr>
        <p:sp>
          <p:nvSpPr>
            <p:cNvPr id="6" name="Rectangle 5"/>
            <p:cNvSpPr/>
            <p:nvPr/>
          </p:nvSpPr>
          <p:spPr>
            <a:xfrm>
              <a:off x="820883" y="4335950"/>
              <a:ext cx="2847915" cy="246221"/>
            </a:xfrm>
            <a:prstGeom prst="rect">
              <a:avLst/>
            </a:prstGeom>
            <a:ln>
              <a:noFill/>
            </a:ln>
          </p:spPr>
          <p:txBody>
            <a:bodyPr wrap="square">
              <a:spAutoFit/>
            </a:bodyPr>
            <a:lstStyle/>
            <a:p>
              <a:pPr algn="ctr"/>
              <a:r>
                <a:rPr lang="en-US" sz="1000" dirty="0" err="1" smtClean="0"/>
                <a:t>Zaatari</a:t>
              </a:r>
              <a:r>
                <a:rPr lang="en-US" sz="1000" dirty="0" smtClean="0"/>
                <a:t> </a:t>
              </a:r>
              <a:r>
                <a:rPr lang="en-US" sz="1000" dirty="0"/>
                <a:t>camp for Syrian refugees in </a:t>
              </a:r>
              <a:r>
                <a:rPr lang="en-US" sz="1000" dirty="0" smtClean="0"/>
                <a:t>Jordan 2012</a:t>
              </a:r>
              <a:endParaRPr lang="en-US" sz="1000" dirty="0"/>
            </a:p>
          </p:txBody>
        </p:sp>
        <p:pic>
          <p:nvPicPr>
            <p:cNvPr id="2050" name="Picture 2" descr="Zaatari in November 2012. Source: Digital Globe"/>
            <p:cNvPicPr>
              <a:picLocks noChangeAspect="1" noChangeArrowheads="1"/>
            </p:cNvPicPr>
            <p:nvPr/>
          </p:nvPicPr>
          <p:blipFill rotWithShape="1">
            <a:blip r:embed="rId3">
              <a:extLst>
                <a:ext uri="{28A0092B-C50C-407E-A947-70E740481C1C}">
                  <a14:useLocalDpi xmlns:a14="http://schemas.microsoft.com/office/drawing/2010/main" val="0"/>
                </a:ext>
              </a:extLst>
            </a:blip>
            <a:srcRect r="26862" b="39917"/>
            <a:stretch/>
          </p:blipFill>
          <p:spPr bwMode="auto">
            <a:xfrm rot="5400000">
              <a:off x="520538" y="1224115"/>
              <a:ext cx="3434416" cy="28337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3049617" y="942108"/>
            <a:ext cx="2607632" cy="3126325"/>
            <a:chOff x="4677285" y="1016964"/>
            <a:chExt cx="3248025" cy="3494247"/>
          </a:xfrm>
        </p:grpSpPr>
        <p:pic>
          <p:nvPicPr>
            <p:cNvPr id="2052" name="Picture 4" descr="Zaatari in July 2013. Source: Digital Glo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285" y="1016964"/>
              <a:ext cx="3248025" cy="32480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4877339" y="4264990"/>
              <a:ext cx="2847915" cy="246221"/>
            </a:xfrm>
            <a:prstGeom prst="rect">
              <a:avLst/>
            </a:prstGeom>
            <a:ln>
              <a:noFill/>
            </a:ln>
          </p:spPr>
          <p:txBody>
            <a:bodyPr wrap="square">
              <a:spAutoFit/>
            </a:bodyPr>
            <a:lstStyle/>
            <a:p>
              <a:pPr algn="ctr"/>
              <a:r>
                <a:rPr lang="en-US" sz="1000" dirty="0" err="1" smtClean="0"/>
                <a:t>Zaatari</a:t>
              </a:r>
              <a:r>
                <a:rPr lang="en-US" sz="1000" dirty="0" smtClean="0"/>
                <a:t> </a:t>
              </a:r>
              <a:r>
                <a:rPr lang="en-US" sz="1000" dirty="0"/>
                <a:t>camp for Syrian refugees in </a:t>
              </a:r>
              <a:r>
                <a:rPr lang="en-US" sz="1000" dirty="0" smtClean="0"/>
                <a:t>Jordan 2013</a:t>
              </a:r>
              <a:endParaRPr lang="en-US" sz="1000" dirty="0"/>
            </a:p>
          </p:txBody>
        </p:sp>
      </p:grpSp>
      <p:sp>
        <p:nvSpPr>
          <p:cNvPr id="15" name="Rectangle 14"/>
          <p:cNvSpPr/>
          <p:nvPr/>
        </p:nvSpPr>
        <p:spPr>
          <a:xfrm>
            <a:off x="0" y="6429287"/>
            <a:ext cx="6578301" cy="369332"/>
          </a:xfrm>
          <a:prstGeom prst="rect">
            <a:avLst/>
          </a:prstGeom>
        </p:spPr>
        <p:txBody>
          <a:bodyPr wrap="square">
            <a:spAutoFit/>
          </a:bodyPr>
          <a:lstStyle/>
          <a:p>
            <a:r>
              <a:rPr lang="en-US" dirty="0"/>
              <a:t>http://www.livedprojects.org/zaatari-refugee-camp/</a:t>
            </a:r>
          </a:p>
        </p:txBody>
      </p:sp>
      <p:pic>
        <p:nvPicPr>
          <p:cNvPr id="16" name="Picture 15"/>
          <p:cNvPicPr>
            <a:picLocks noChangeAspect="1"/>
          </p:cNvPicPr>
          <p:nvPr/>
        </p:nvPicPr>
        <p:blipFill rotWithShape="1">
          <a:blip r:embed="rId5"/>
          <a:srcRect l="5668" t="9285" r="6467" b="3351"/>
          <a:stretch/>
        </p:blipFill>
        <p:spPr>
          <a:xfrm>
            <a:off x="5965460" y="1309334"/>
            <a:ext cx="3001384" cy="2538804"/>
          </a:xfrm>
          <a:prstGeom prst="rect">
            <a:avLst/>
          </a:prstGeom>
          <a:ln>
            <a:solidFill>
              <a:schemeClr val="tx1"/>
            </a:solidFill>
          </a:ln>
        </p:spPr>
      </p:pic>
      <p:sp>
        <p:nvSpPr>
          <p:cNvPr id="19" name="Rectangle 18"/>
          <p:cNvSpPr/>
          <p:nvPr/>
        </p:nvSpPr>
        <p:spPr>
          <a:xfrm>
            <a:off x="6322947" y="3845423"/>
            <a:ext cx="2286409" cy="220295"/>
          </a:xfrm>
          <a:prstGeom prst="rect">
            <a:avLst/>
          </a:prstGeom>
        </p:spPr>
        <p:txBody>
          <a:bodyPr wrap="square">
            <a:spAutoFit/>
          </a:bodyPr>
          <a:lstStyle/>
          <a:p>
            <a:pPr algn="ctr"/>
            <a:r>
              <a:rPr lang="en-US" sz="1000" dirty="0" err="1" smtClean="0"/>
              <a:t>Zaatari</a:t>
            </a:r>
            <a:r>
              <a:rPr lang="en-US" sz="1000" dirty="0" smtClean="0"/>
              <a:t> </a:t>
            </a:r>
            <a:r>
              <a:rPr lang="en-US" sz="1000" dirty="0"/>
              <a:t>camp for Syrian refugees in </a:t>
            </a:r>
            <a:r>
              <a:rPr lang="en-US" sz="1000" dirty="0" smtClean="0"/>
              <a:t>Jordan 2013</a:t>
            </a:r>
            <a:endParaRPr lang="en-US" sz="1000" dirty="0"/>
          </a:p>
        </p:txBody>
      </p:sp>
      <p:sp>
        <p:nvSpPr>
          <p:cNvPr id="3" name="Slide Number Placeholder 2"/>
          <p:cNvSpPr>
            <a:spLocks noGrp="1"/>
          </p:cNvSpPr>
          <p:nvPr>
            <p:ph type="sldNum" sz="quarter" idx="12"/>
          </p:nvPr>
        </p:nvSpPr>
        <p:spPr/>
        <p:txBody>
          <a:bodyPr/>
          <a:lstStyle/>
          <a:p>
            <a:fld id="{8AC7E15B-2515-42AD-A188-EE644FCD654E}" type="slidenum">
              <a:rPr lang="en-US" smtClean="0"/>
              <a:t>14</a:t>
            </a:fld>
            <a:endParaRPr lang="en-US"/>
          </a:p>
        </p:txBody>
      </p:sp>
    </p:spTree>
    <p:extLst>
      <p:ext uri="{BB962C8B-B14F-4D97-AF65-F5344CB8AC3E}">
        <p14:creationId xmlns:p14="http://schemas.microsoft.com/office/powerpoint/2010/main" val="42760045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3592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86625"/>
            <a:ext cx="9144000" cy="826365"/>
          </a:xfrm>
        </p:spPr>
        <p:txBody>
          <a:bodyPr>
            <a:normAutofit fontScale="90000"/>
          </a:bodyPr>
          <a:lstStyle/>
          <a:p>
            <a:r>
              <a:rPr lang="en-US" dirty="0" smtClean="0"/>
              <a:t>Requirements for Refugee Camps’ Interior</a:t>
            </a:r>
            <a:endParaRPr lang="en-US" dirty="0"/>
          </a:p>
        </p:txBody>
      </p:sp>
      <p:sp>
        <p:nvSpPr>
          <p:cNvPr id="4" name="Rectangle 3"/>
          <p:cNvSpPr/>
          <p:nvPr/>
        </p:nvSpPr>
        <p:spPr>
          <a:xfrm>
            <a:off x="106171" y="708651"/>
            <a:ext cx="8768321" cy="3268844"/>
          </a:xfrm>
          <a:prstGeom prst="rect">
            <a:avLst/>
          </a:prstGeom>
        </p:spPr>
        <p:txBody>
          <a:bodyPr wrap="square">
            <a:spAutoFit/>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dirty="0" smtClean="0">
                <a:ea typeface="Times New Roman" panose="02020603050405020304" pitchFamily="18" charset="0"/>
                <a:cs typeface="Times New Roman" panose="02020603050405020304" pitchFamily="18" charset="0"/>
              </a:rPr>
              <a:t>Shelter: </a:t>
            </a:r>
            <a:r>
              <a:rPr lang="en-US" sz="1400" dirty="0" smtClean="0">
                <a:ea typeface="Times New Roman" panose="02020603050405020304" pitchFamily="18" charset="0"/>
                <a:cs typeface="Times New Roman" panose="02020603050405020304" pitchFamily="18" charset="0"/>
              </a:rPr>
              <a:t>tents,</a:t>
            </a:r>
            <a:r>
              <a:rPr lang="en-US" sz="1400" b="1" dirty="0" smtClean="0">
                <a:ea typeface="Times New Roman" panose="02020603050405020304" pitchFamily="18" charset="0"/>
                <a:cs typeface="Times New Roman" panose="02020603050405020304" pitchFamily="18" charset="0"/>
              </a:rPr>
              <a:t> </a:t>
            </a:r>
            <a:r>
              <a:rPr lang="en-US" sz="1400" dirty="0">
                <a:ea typeface="Times New Roman" panose="02020603050405020304" pitchFamily="18" charset="0"/>
                <a:cs typeface="Times New Roman" panose="02020603050405020304" pitchFamily="18" charset="0"/>
              </a:rPr>
              <a:t>prefabricated huts, or dwellings constructed of locally available materials. </a:t>
            </a:r>
            <a:r>
              <a:rPr lang="en-US" sz="1400" dirty="0" smtClean="0">
                <a:ea typeface="Times New Roman" panose="02020603050405020304" pitchFamily="18" charset="0"/>
                <a:cs typeface="Times New Roman" panose="02020603050405020304" pitchFamily="18" charset="0"/>
              </a:rPr>
              <a:t>(a </a:t>
            </a:r>
            <a:r>
              <a:rPr lang="en-US" sz="1400" dirty="0">
                <a:ea typeface="Times New Roman" panose="02020603050405020304" pitchFamily="18" charset="0"/>
                <a:cs typeface="Times New Roman" panose="02020603050405020304" pitchFamily="18" charset="0"/>
              </a:rPr>
              <a:t>minimum of 3.5 </a:t>
            </a:r>
            <a:r>
              <a:rPr lang="en-US" sz="1400" dirty="0" err="1">
                <a:ea typeface="Times New Roman" panose="02020603050405020304" pitchFamily="18" charset="0"/>
                <a:cs typeface="Times New Roman" panose="02020603050405020304" pitchFamily="18" charset="0"/>
              </a:rPr>
              <a:t>sqm</a:t>
            </a:r>
            <a:r>
              <a:rPr lang="en-US" sz="1400" dirty="0">
                <a:ea typeface="Times New Roman" panose="02020603050405020304" pitchFamily="18" charset="0"/>
                <a:cs typeface="Times New Roman" panose="02020603050405020304" pitchFamily="18" charset="0"/>
              </a:rPr>
              <a:t> of covered living area per person. There should be at least 2m between </a:t>
            </a:r>
            <a:r>
              <a:rPr lang="en-US" sz="1400" dirty="0" smtClean="0">
                <a:ea typeface="Times New Roman" panose="02020603050405020304" pitchFamily="18" charset="0"/>
                <a:cs typeface="Times New Roman" panose="02020603050405020304" pitchFamily="18" charset="0"/>
              </a:rPr>
              <a:t>shelters). </a:t>
            </a:r>
            <a:r>
              <a:rPr lang="en-US" sz="1400" b="1" dirty="0" smtClean="0">
                <a:ea typeface="Times New Roman" panose="02020603050405020304" pitchFamily="18" charset="0"/>
                <a:cs typeface="Times New Roman" panose="02020603050405020304" pitchFamily="18" charset="0"/>
              </a:rPr>
              <a:t>Gardens:</a:t>
            </a:r>
            <a:r>
              <a:rPr lang="en-US" sz="1400" dirty="0" smtClean="0">
                <a:ea typeface="Times New Roman" panose="02020603050405020304" pitchFamily="18" charset="0"/>
                <a:cs typeface="Times New Roman" panose="02020603050405020304" pitchFamily="18" charset="0"/>
              </a:rPr>
              <a:t> </a:t>
            </a:r>
            <a:r>
              <a:rPr lang="en-US" sz="1400" dirty="0">
                <a:ea typeface="Times New Roman" panose="02020603050405020304" pitchFamily="18" charset="0"/>
                <a:cs typeface="Times New Roman" panose="02020603050405020304" pitchFamily="18" charset="0"/>
              </a:rPr>
              <a:t>attached to the family </a:t>
            </a:r>
            <a:r>
              <a:rPr lang="en-US" sz="1400" dirty="0" smtClean="0">
                <a:ea typeface="Times New Roman" panose="02020603050405020304" pitchFamily="18" charset="0"/>
                <a:cs typeface="Times New Roman" panose="02020603050405020304" pitchFamily="18" charset="0"/>
              </a:rPr>
              <a:t>plot (plot </a:t>
            </a:r>
            <a:r>
              <a:rPr lang="en-US" sz="1400" dirty="0">
                <a:ea typeface="Times New Roman" panose="02020603050405020304" pitchFamily="18" charset="0"/>
                <a:cs typeface="Times New Roman" panose="02020603050405020304" pitchFamily="18" charset="0"/>
              </a:rPr>
              <a:t>size of 15 </a:t>
            </a:r>
            <a:r>
              <a:rPr lang="en-US" sz="1400" dirty="0" err="1">
                <a:ea typeface="Times New Roman" panose="02020603050405020304" pitchFamily="18" charset="0"/>
                <a:cs typeface="Times New Roman" panose="02020603050405020304" pitchFamily="18" charset="0"/>
              </a:rPr>
              <a:t>sqm</a:t>
            </a:r>
            <a:r>
              <a:rPr lang="en-US" sz="1400" dirty="0">
                <a:ea typeface="Times New Roman" panose="02020603050405020304" pitchFamily="18" charset="0"/>
                <a:cs typeface="Times New Roman" panose="02020603050405020304" pitchFamily="18" charset="0"/>
              </a:rPr>
              <a:t> per </a:t>
            </a:r>
            <a:r>
              <a:rPr lang="en-US" sz="1400" dirty="0" smtClean="0">
                <a:ea typeface="Times New Roman" panose="02020603050405020304" pitchFamily="18" charset="0"/>
                <a:cs typeface="Times New Roman" panose="02020603050405020304" pitchFamily="18" charset="0"/>
              </a:rPr>
              <a:t>person).</a:t>
            </a:r>
            <a:endParaRPr lang="en-US" sz="1400"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dirty="0" smtClean="0">
                <a:ea typeface="Times New Roman" panose="02020603050405020304" pitchFamily="18" charset="0"/>
                <a:cs typeface="Times New Roman" panose="02020603050405020304" pitchFamily="18" charset="0"/>
              </a:rPr>
              <a:t>Hygiene facilities:</a:t>
            </a:r>
            <a:r>
              <a:rPr lang="en-US" sz="1400" dirty="0" smtClean="0">
                <a:ea typeface="Times New Roman" panose="02020603050405020304" pitchFamily="18" charset="0"/>
                <a:cs typeface="Times New Roman" panose="02020603050405020304" pitchFamily="18" charset="0"/>
              </a:rPr>
              <a:t> washing areas</a:t>
            </a:r>
            <a:r>
              <a:rPr lang="en-US" sz="1400" dirty="0">
                <a:ea typeface="Times New Roman" panose="02020603050405020304" pitchFamily="18" charset="0"/>
                <a:cs typeface="Times New Roman" panose="02020603050405020304" pitchFamily="18" charset="0"/>
              </a:rPr>
              <a:t>, latrines or </a:t>
            </a:r>
            <a:r>
              <a:rPr lang="en-US" sz="1400" dirty="0" smtClean="0">
                <a:ea typeface="Times New Roman" panose="02020603050405020304" pitchFamily="18" charset="0"/>
                <a:cs typeface="Times New Roman" panose="02020603050405020304" pitchFamily="18" charset="0"/>
              </a:rPr>
              <a:t>toilets (One </a:t>
            </a:r>
            <a:r>
              <a:rPr lang="en-US" sz="1400" dirty="0">
                <a:ea typeface="Times New Roman" panose="02020603050405020304" pitchFamily="18" charset="0"/>
                <a:cs typeface="Times New Roman" panose="02020603050405020304" pitchFamily="18" charset="0"/>
              </a:rPr>
              <a:t>shower per 50 persons and one communal latrine per 20 </a:t>
            </a:r>
            <a:r>
              <a:rPr lang="en-US" sz="1400" dirty="0" smtClean="0">
                <a:ea typeface="Times New Roman" panose="02020603050405020304" pitchFamily="18" charset="0"/>
                <a:cs typeface="Times New Roman" panose="02020603050405020304" pitchFamily="18" charset="0"/>
              </a:rPr>
              <a:t>persons). </a:t>
            </a:r>
            <a:r>
              <a:rPr lang="en-US" sz="1400" dirty="0">
                <a:ea typeface="Times New Roman" panose="02020603050405020304" pitchFamily="18" charset="0"/>
                <a:cs typeface="Times New Roman" panose="02020603050405020304" pitchFamily="18" charset="0"/>
              </a:rPr>
              <a:t>Distance for the latter should be no more than 50m from shelter and not closer than 6m. Showers should be separated by gender.</a:t>
            </a:r>
            <a:endParaRPr lang="en-US" sz="1400"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dirty="0" smtClean="0">
                <a:ea typeface="Times New Roman" panose="02020603050405020304" pitchFamily="18" charset="0"/>
                <a:cs typeface="Times New Roman" panose="02020603050405020304" pitchFamily="18" charset="0"/>
              </a:rPr>
              <a:t>Water: </a:t>
            </a:r>
            <a:r>
              <a:rPr lang="en-US" sz="1400" dirty="0" smtClean="0">
                <a:ea typeface="Times New Roman" panose="02020603050405020304" pitchFamily="18" charset="0"/>
                <a:cs typeface="Times New Roman" panose="02020603050405020304" pitchFamily="18" charset="0"/>
              </a:rPr>
              <a:t>Places </a:t>
            </a:r>
            <a:r>
              <a:rPr lang="en-US" sz="1400" dirty="0">
                <a:ea typeface="Times New Roman" panose="02020603050405020304" pitchFamily="18" charset="0"/>
                <a:cs typeface="Times New Roman" panose="02020603050405020304" pitchFamily="18" charset="0"/>
              </a:rPr>
              <a:t>for water </a:t>
            </a:r>
            <a:r>
              <a:rPr lang="en-US" sz="1400" dirty="0" smtClean="0">
                <a:ea typeface="Times New Roman" panose="02020603050405020304" pitchFamily="18" charset="0"/>
                <a:cs typeface="Times New Roman" panose="02020603050405020304" pitchFamily="18" charset="0"/>
              </a:rPr>
              <a:t>collection (e.g. </a:t>
            </a:r>
            <a:r>
              <a:rPr lang="en-US" sz="1400" b="1" dirty="0" smtClean="0">
                <a:ea typeface="Times New Roman" panose="02020603050405020304" pitchFamily="18" charset="0"/>
                <a:cs typeface="Times New Roman" panose="02020603050405020304" pitchFamily="18" charset="0"/>
              </a:rPr>
              <a:t>water </a:t>
            </a:r>
            <a:r>
              <a:rPr lang="en-US" sz="1400" b="1" dirty="0">
                <a:ea typeface="Times New Roman" panose="02020603050405020304" pitchFamily="18" charset="0"/>
                <a:cs typeface="Times New Roman" panose="02020603050405020304" pitchFamily="18" charset="0"/>
              </a:rPr>
              <a:t>tanks </a:t>
            </a:r>
            <a:r>
              <a:rPr lang="en-US" sz="1400" dirty="0">
                <a:ea typeface="Times New Roman" panose="02020603050405020304" pitchFamily="18" charset="0"/>
                <a:cs typeface="Times New Roman" panose="02020603050405020304" pitchFamily="18" charset="0"/>
              </a:rPr>
              <a:t>where water is off-loaded from trucks </a:t>
            </a:r>
            <a:r>
              <a:rPr lang="en-US" sz="1400" dirty="0" smtClean="0">
                <a:ea typeface="Times New Roman" panose="02020603050405020304" pitchFamily="18" charset="0"/>
                <a:cs typeface="Times New Roman" panose="02020603050405020304" pitchFamily="18" charset="0"/>
              </a:rPr>
              <a:t>(filtered and treated </a:t>
            </a:r>
            <a:r>
              <a:rPr lang="en-US" sz="1400" dirty="0">
                <a:ea typeface="Times New Roman" panose="02020603050405020304" pitchFamily="18" charset="0"/>
                <a:cs typeface="Times New Roman" panose="02020603050405020304" pitchFamily="18" charset="0"/>
              </a:rPr>
              <a:t>with </a:t>
            </a:r>
            <a:r>
              <a:rPr lang="en-US" sz="1400" dirty="0" smtClean="0">
                <a:ea typeface="Times New Roman" panose="02020603050405020304" pitchFamily="18" charset="0"/>
                <a:cs typeface="Times New Roman" panose="02020603050405020304" pitchFamily="18" charset="0"/>
              </a:rPr>
              <a:t>chlorine</a:t>
            </a:r>
            <a:r>
              <a:rPr lang="en-US" sz="1400" dirty="0">
                <a:ea typeface="Times New Roman" panose="02020603050405020304" pitchFamily="18" charset="0"/>
                <a:cs typeface="Times New Roman" panose="02020603050405020304" pitchFamily="18" charset="0"/>
              </a:rPr>
              <a:t>), or </a:t>
            </a:r>
            <a:r>
              <a:rPr lang="en-US" sz="1400" b="1" dirty="0">
                <a:ea typeface="Times New Roman" panose="02020603050405020304" pitchFamily="18" charset="0"/>
                <a:cs typeface="Times New Roman" panose="02020603050405020304" pitchFamily="18" charset="0"/>
              </a:rPr>
              <a:t>water </a:t>
            </a:r>
            <a:r>
              <a:rPr lang="en-US" sz="1400" b="1" dirty="0" smtClean="0">
                <a:ea typeface="Times New Roman" panose="02020603050405020304" pitchFamily="18" charset="0"/>
                <a:cs typeface="Times New Roman" panose="02020603050405020304" pitchFamily="18" charset="0"/>
              </a:rPr>
              <a:t>tap). </a:t>
            </a:r>
            <a:r>
              <a:rPr lang="en-US" sz="1400" dirty="0" smtClean="0">
                <a:ea typeface="Times New Roman" panose="02020603050405020304" pitchFamily="18" charset="0"/>
                <a:cs typeface="Times New Roman" panose="02020603050405020304" pitchFamily="18" charset="0"/>
              </a:rPr>
              <a:t>20 </a:t>
            </a:r>
            <a:r>
              <a:rPr lang="en-US" sz="1400" dirty="0" err="1">
                <a:ea typeface="Times New Roman" panose="02020603050405020304" pitchFamily="18" charset="0"/>
                <a:cs typeface="Times New Roman" panose="02020603050405020304" pitchFamily="18" charset="0"/>
              </a:rPr>
              <a:t>litres</a:t>
            </a:r>
            <a:r>
              <a:rPr lang="en-US" sz="1400" dirty="0">
                <a:ea typeface="Times New Roman" panose="02020603050405020304" pitchFamily="18" charset="0"/>
                <a:cs typeface="Times New Roman" panose="02020603050405020304" pitchFamily="18" charset="0"/>
              </a:rPr>
              <a:t> of water per person and one tap stand per 80 persons that should be no farther than 200m away from households.</a:t>
            </a:r>
            <a:endParaRPr lang="en-US" sz="1400"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dirty="0" smtClean="0">
                <a:ea typeface="Times New Roman" panose="02020603050405020304" pitchFamily="18" charset="0"/>
                <a:cs typeface="Times New Roman" panose="02020603050405020304" pitchFamily="18" charset="0"/>
              </a:rPr>
              <a:t>Rubbish Collection</a:t>
            </a:r>
            <a:r>
              <a:rPr lang="en-US" sz="1400" dirty="0" smtClean="0">
                <a:ea typeface="Times New Roman" panose="02020603050405020304" pitchFamily="18" charset="0"/>
                <a:cs typeface="Times New Roman" panose="02020603050405020304" pitchFamily="18" charset="0"/>
              </a:rPr>
              <a:t>: One </a:t>
            </a:r>
            <a:r>
              <a:rPr lang="en-US" sz="1400" dirty="0">
                <a:ea typeface="Times New Roman" panose="02020603050405020304" pitchFamily="18" charset="0"/>
                <a:cs typeface="Times New Roman" panose="02020603050405020304" pitchFamily="18" charset="0"/>
              </a:rPr>
              <a:t>100 </a:t>
            </a:r>
            <a:r>
              <a:rPr lang="en-US" sz="1400" dirty="0" err="1">
                <a:ea typeface="Times New Roman" panose="02020603050405020304" pitchFamily="18" charset="0"/>
                <a:cs typeface="Times New Roman" panose="02020603050405020304" pitchFamily="18" charset="0"/>
              </a:rPr>
              <a:t>litre</a:t>
            </a:r>
            <a:r>
              <a:rPr lang="en-US" sz="1400" dirty="0">
                <a:ea typeface="Times New Roman" panose="02020603050405020304" pitchFamily="18" charset="0"/>
                <a:cs typeface="Times New Roman" panose="02020603050405020304" pitchFamily="18" charset="0"/>
              </a:rPr>
              <a:t> rubbish container </a:t>
            </a:r>
            <a:r>
              <a:rPr lang="en-US" sz="1400" dirty="0" smtClean="0">
                <a:ea typeface="Times New Roman" panose="02020603050405020304" pitchFamily="18" charset="0"/>
                <a:cs typeface="Times New Roman" panose="02020603050405020304" pitchFamily="18" charset="0"/>
              </a:rPr>
              <a:t>per </a:t>
            </a:r>
            <a:r>
              <a:rPr lang="en-US" sz="1400" dirty="0">
                <a:ea typeface="Times New Roman" panose="02020603050405020304" pitchFamily="18" charset="0"/>
                <a:cs typeface="Times New Roman" panose="02020603050405020304" pitchFamily="18" charset="0"/>
              </a:rPr>
              <a:t>50 persons and one refuse pit per 500 persons.</a:t>
            </a:r>
            <a:endParaRPr lang="en-US" sz="1400"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dirty="0" smtClean="0">
                <a:ea typeface="Times New Roman" panose="02020603050405020304" pitchFamily="18" charset="0"/>
                <a:cs typeface="Times New Roman" panose="02020603050405020304" pitchFamily="18" charset="0"/>
              </a:rPr>
              <a:t>Health Facilities </a:t>
            </a:r>
            <a:r>
              <a:rPr lang="en-US" sz="1400" dirty="0" smtClean="0">
                <a:ea typeface="Times New Roman" panose="02020603050405020304" pitchFamily="18" charset="0"/>
                <a:cs typeface="Times New Roman" panose="02020603050405020304" pitchFamily="18" charset="0"/>
              </a:rPr>
              <a:t>(clinics</a:t>
            </a:r>
            <a:r>
              <a:rPr lang="en-US" sz="1400" dirty="0">
                <a:ea typeface="Times New Roman" panose="02020603050405020304" pitchFamily="18" charset="0"/>
                <a:cs typeface="Times New Roman" panose="02020603050405020304" pitchFamily="18" charset="0"/>
              </a:rPr>
              <a:t>, hospitals and </a:t>
            </a:r>
            <a:r>
              <a:rPr lang="en-US" sz="1400" dirty="0" smtClean="0">
                <a:ea typeface="Times New Roman" panose="02020603050405020304" pitchFamily="18" charset="0"/>
                <a:cs typeface="Times New Roman" panose="02020603050405020304" pitchFamily="18" charset="0"/>
              </a:rPr>
              <a:t>immunization </a:t>
            </a:r>
            <a:r>
              <a:rPr lang="en-US" sz="1400" dirty="0" err="1" smtClean="0">
                <a:ea typeface="Times New Roman" panose="02020603050405020304" pitchFamily="18" charset="0"/>
                <a:cs typeface="Times New Roman" panose="02020603050405020304" pitchFamily="18" charset="0"/>
              </a:rPr>
              <a:t>centres</a:t>
            </a:r>
            <a:r>
              <a:rPr lang="en-US" sz="1400" dirty="0" smtClean="0">
                <a:ea typeface="Times New Roman" panose="02020603050405020304" pitchFamily="18" charset="0"/>
                <a:cs typeface="Times New Roman" panose="02020603050405020304" pitchFamily="18" charset="0"/>
              </a:rPr>
              <a:t>): one </a:t>
            </a:r>
            <a:r>
              <a:rPr lang="en-US" sz="1400" dirty="0">
                <a:ea typeface="Times New Roman" panose="02020603050405020304" pitchFamily="18" charset="0"/>
                <a:cs typeface="Times New Roman" panose="02020603050405020304" pitchFamily="18" charset="0"/>
              </a:rPr>
              <a:t>health </a:t>
            </a:r>
            <a:r>
              <a:rPr lang="en-US" sz="1400" dirty="0" err="1">
                <a:ea typeface="Times New Roman" panose="02020603050405020304" pitchFamily="18" charset="0"/>
                <a:cs typeface="Times New Roman" panose="02020603050405020304" pitchFamily="18" charset="0"/>
              </a:rPr>
              <a:t>centre</a:t>
            </a:r>
            <a:r>
              <a:rPr lang="en-US" sz="1400" dirty="0">
                <a:ea typeface="Times New Roman" panose="02020603050405020304" pitchFamily="18" charset="0"/>
                <a:cs typeface="Times New Roman" panose="02020603050405020304" pitchFamily="18" charset="0"/>
              </a:rPr>
              <a:t> per 20,000 persons and one </a:t>
            </a:r>
            <a:r>
              <a:rPr lang="en-US" sz="1400" dirty="0" smtClean="0">
                <a:ea typeface="Times New Roman" panose="02020603050405020304" pitchFamily="18" charset="0"/>
                <a:cs typeface="Times New Roman" panose="02020603050405020304" pitchFamily="18" charset="0"/>
              </a:rPr>
              <a:t>hospital </a:t>
            </a:r>
            <a:r>
              <a:rPr lang="en-US" sz="1400" dirty="0">
                <a:ea typeface="Times New Roman" panose="02020603050405020304" pitchFamily="18" charset="0"/>
                <a:cs typeface="Times New Roman" panose="02020603050405020304" pitchFamily="18" charset="0"/>
              </a:rPr>
              <a:t>per 200,000 persons</a:t>
            </a:r>
            <a:r>
              <a:rPr lang="en-US" sz="1400" dirty="0" smtClean="0">
                <a:ea typeface="Times New Roman" panose="02020603050405020304" pitchFamily="18" charset="0"/>
                <a:cs typeface="Times New Roman" panose="02020603050405020304" pitchFamily="18" charset="0"/>
              </a:rPr>
              <a:t>.</a:t>
            </a:r>
            <a:endParaRPr lang="en-US" sz="1400" dirty="0">
              <a:ea typeface="Calibri" panose="020F0502020204030204" pitchFamily="34" charset="0"/>
              <a:cs typeface="Times New Roman" panose="02020603050405020304" pitchFamily="18" charset="0"/>
            </a:endParaRPr>
          </a:p>
        </p:txBody>
      </p:sp>
      <p:sp>
        <p:nvSpPr>
          <p:cNvPr id="6" name="Rectangle 5"/>
          <p:cNvSpPr/>
          <p:nvPr/>
        </p:nvSpPr>
        <p:spPr>
          <a:xfrm>
            <a:off x="106171" y="3908468"/>
            <a:ext cx="8077198" cy="2208682"/>
          </a:xfrm>
          <a:prstGeom prst="rect">
            <a:avLst/>
          </a:prstGeom>
        </p:spPr>
        <p:txBody>
          <a:bodyPr wrap="square">
            <a:spAutoFit/>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dirty="0" smtClean="0">
                <a:ea typeface="Times New Roman" panose="02020603050405020304" pitchFamily="18" charset="0"/>
                <a:cs typeface="Times New Roman" panose="02020603050405020304" pitchFamily="18" charset="0"/>
              </a:rPr>
              <a:t>Food</a:t>
            </a:r>
            <a:r>
              <a:rPr lang="en-US" sz="1400" dirty="0" smtClean="0">
                <a:ea typeface="Times New Roman" panose="02020603050405020304" pitchFamily="18" charset="0"/>
                <a:cs typeface="Times New Roman" panose="02020603050405020304" pitchFamily="18" charset="0"/>
              </a:rPr>
              <a:t> and </a:t>
            </a:r>
            <a:r>
              <a:rPr lang="en-US" sz="1400" dirty="0">
                <a:ea typeface="Times New Roman" panose="02020603050405020304" pitchFamily="18" charset="0"/>
                <a:cs typeface="Times New Roman" panose="02020603050405020304" pitchFamily="18" charset="0"/>
              </a:rPr>
              <a:t>therapeutic feeding </a:t>
            </a:r>
            <a:r>
              <a:rPr lang="en-US" sz="1400" dirty="0" err="1">
                <a:ea typeface="Times New Roman" panose="02020603050405020304" pitchFamily="18" charset="0"/>
                <a:cs typeface="Times New Roman" panose="02020603050405020304" pitchFamily="18" charset="0"/>
              </a:rPr>
              <a:t>centres</a:t>
            </a:r>
            <a:r>
              <a:rPr lang="en-US" sz="1400" dirty="0">
                <a:ea typeface="Times New Roman" panose="02020603050405020304" pitchFamily="18" charset="0"/>
                <a:cs typeface="Times New Roman" panose="02020603050405020304" pitchFamily="18" charset="0"/>
              </a:rPr>
              <a:t>: </a:t>
            </a:r>
            <a:r>
              <a:rPr lang="en-US" sz="1400" dirty="0" smtClean="0">
                <a:ea typeface="Times New Roman" panose="02020603050405020304" pitchFamily="18" charset="0"/>
                <a:cs typeface="Times New Roman" panose="02020603050405020304" pitchFamily="18" charset="0"/>
              </a:rPr>
              <a:t>One </a:t>
            </a:r>
            <a:r>
              <a:rPr lang="en-US" sz="1400" dirty="0">
                <a:ea typeface="Times New Roman" panose="02020603050405020304" pitchFamily="18" charset="0"/>
                <a:cs typeface="Times New Roman" panose="02020603050405020304" pitchFamily="18" charset="0"/>
              </a:rPr>
              <a:t>food distribution </a:t>
            </a:r>
            <a:r>
              <a:rPr lang="en-US" sz="1400" dirty="0" err="1">
                <a:ea typeface="Times New Roman" panose="02020603050405020304" pitchFamily="18" charset="0"/>
                <a:cs typeface="Times New Roman" panose="02020603050405020304" pitchFamily="18" charset="0"/>
              </a:rPr>
              <a:t>centre</a:t>
            </a:r>
            <a:r>
              <a:rPr lang="en-US" sz="1400" dirty="0">
                <a:ea typeface="Times New Roman" panose="02020603050405020304" pitchFamily="18" charset="0"/>
                <a:cs typeface="Times New Roman" panose="02020603050405020304" pitchFamily="18" charset="0"/>
              </a:rPr>
              <a:t> per 5,000 persons and one feeding </a:t>
            </a:r>
            <a:r>
              <a:rPr lang="en-US" sz="1400" dirty="0" err="1">
                <a:ea typeface="Times New Roman" panose="02020603050405020304" pitchFamily="18" charset="0"/>
                <a:cs typeface="Times New Roman" panose="02020603050405020304" pitchFamily="18" charset="0"/>
              </a:rPr>
              <a:t>centre</a:t>
            </a:r>
            <a:r>
              <a:rPr lang="en-US" sz="1400" dirty="0">
                <a:ea typeface="Times New Roman" panose="02020603050405020304" pitchFamily="18" charset="0"/>
                <a:cs typeface="Times New Roman" panose="02020603050405020304" pitchFamily="18" charset="0"/>
              </a:rPr>
              <a:t> per 20,000 persons.</a:t>
            </a:r>
            <a:endParaRPr lang="en-US" sz="1400"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dirty="0" smtClean="0">
                <a:ea typeface="Times New Roman" panose="02020603050405020304" pitchFamily="18" charset="0"/>
                <a:cs typeface="Times New Roman" panose="02020603050405020304" pitchFamily="18" charset="0"/>
              </a:rPr>
              <a:t>Communication</a:t>
            </a:r>
            <a:r>
              <a:rPr lang="en-US" sz="1400" dirty="0" smtClean="0">
                <a:ea typeface="Times New Roman" panose="02020603050405020304" pitchFamily="18" charset="0"/>
                <a:cs typeface="Times New Roman" panose="02020603050405020304" pitchFamily="18" charset="0"/>
              </a:rPr>
              <a:t>: (e.g. radio, satellite </a:t>
            </a:r>
            <a:r>
              <a:rPr lang="en-US" sz="1400" dirty="0" err="1" smtClean="0">
                <a:ea typeface="Times New Roman" panose="02020603050405020304" pitchFamily="18" charset="0"/>
                <a:cs typeface="Times New Roman" panose="02020603050405020304" pitchFamily="18" charset="0"/>
              </a:rPr>
              <a:t>etc</a:t>
            </a:r>
            <a:r>
              <a:rPr lang="en-US" sz="1400" dirty="0" smtClean="0">
                <a:ea typeface="Times New Roman" panose="02020603050405020304" pitchFamily="18" charset="0"/>
                <a:cs typeface="Times New Roman" panose="02020603050405020304" pitchFamily="18" charset="0"/>
              </a:rPr>
              <a:t>)</a:t>
            </a:r>
            <a:endParaRPr lang="en-US" sz="1400"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dirty="0" smtClean="0">
                <a:ea typeface="Times New Roman" panose="02020603050405020304" pitchFamily="18" charset="0"/>
                <a:cs typeface="Times New Roman" panose="02020603050405020304" pitchFamily="18" charset="0"/>
              </a:rPr>
              <a:t>Security: P</a:t>
            </a:r>
            <a:r>
              <a:rPr lang="en-US" sz="1400" dirty="0" smtClean="0">
                <a:ea typeface="Times New Roman" panose="02020603050405020304" pitchFamily="18" charset="0"/>
                <a:cs typeface="Times New Roman" panose="02020603050405020304" pitchFamily="18" charset="0"/>
              </a:rPr>
              <a:t>rotection </a:t>
            </a:r>
            <a:r>
              <a:rPr lang="en-US" sz="1400" dirty="0">
                <a:ea typeface="Times New Roman" panose="02020603050405020304" pitchFamily="18" charset="0"/>
                <a:cs typeface="Times New Roman" panose="02020603050405020304" pitchFamily="18" charset="0"/>
              </a:rPr>
              <a:t>from banditry (e.g. barriers and security checkpoints) and </a:t>
            </a:r>
            <a:r>
              <a:rPr lang="en-US" sz="1400" dirty="0" smtClean="0">
                <a:ea typeface="Times New Roman" panose="02020603050405020304" pitchFamily="18" charset="0"/>
                <a:cs typeface="Times New Roman" panose="02020603050405020304" pitchFamily="18" charset="0"/>
              </a:rPr>
              <a:t>prevent </a:t>
            </a:r>
            <a:r>
              <a:rPr lang="en-US" sz="1400" dirty="0">
                <a:ea typeface="Times New Roman" panose="02020603050405020304" pitchFamily="18" charset="0"/>
                <a:cs typeface="Times New Roman" panose="02020603050405020304" pitchFamily="18" charset="0"/>
              </a:rPr>
              <a:t>armed violence. </a:t>
            </a:r>
            <a:endParaRPr lang="en-US" sz="1400" dirty="0" smtClean="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dirty="0" smtClean="0">
                <a:ea typeface="Times New Roman" panose="02020603050405020304" pitchFamily="18" charset="0"/>
                <a:cs typeface="Times New Roman" panose="02020603050405020304" pitchFamily="18" charset="0"/>
              </a:rPr>
              <a:t>Schools </a:t>
            </a:r>
            <a:r>
              <a:rPr lang="en-US" sz="1400" b="1" dirty="0">
                <a:ea typeface="Times New Roman" panose="02020603050405020304" pitchFamily="18" charset="0"/>
                <a:cs typeface="Times New Roman" panose="02020603050405020304" pitchFamily="18" charset="0"/>
              </a:rPr>
              <a:t>and training centers</a:t>
            </a:r>
            <a:r>
              <a:rPr lang="en-US" sz="1400" dirty="0">
                <a:ea typeface="Times New Roman" panose="02020603050405020304" pitchFamily="18" charset="0"/>
                <a:cs typeface="Times New Roman" panose="02020603050405020304" pitchFamily="18" charset="0"/>
              </a:rPr>
              <a:t>: </a:t>
            </a:r>
            <a:r>
              <a:rPr lang="en-US" sz="1400" dirty="0" smtClean="0">
                <a:ea typeface="Times New Roman" panose="02020603050405020304" pitchFamily="18" charset="0"/>
                <a:cs typeface="Times New Roman" panose="02020603050405020304" pitchFamily="18" charset="0"/>
              </a:rPr>
              <a:t>One </a:t>
            </a:r>
            <a:r>
              <a:rPr lang="en-US" sz="1400" dirty="0">
                <a:ea typeface="Times New Roman" panose="02020603050405020304" pitchFamily="18" charset="0"/>
                <a:cs typeface="Times New Roman" panose="02020603050405020304" pitchFamily="18" charset="0"/>
              </a:rPr>
              <a:t>school per 5,000 persons.</a:t>
            </a:r>
            <a:endParaRPr lang="en-US" sz="1400" dirty="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b="1" dirty="0">
                <a:ea typeface="Times New Roman" panose="02020603050405020304" pitchFamily="18" charset="0"/>
                <a:cs typeface="Times New Roman" panose="02020603050405020304" pitchFamily="18" charset="0"/>
              </a:rPr>
              <a:t>Markets and shops</a:t>
            </a:r>
            <a:r>
              <a:rPr lang="en-US" sz="1400" dirty="0">
                <a:ea typeface="Times New Roman" panose="02020603050405020304" pitchFamily="18" charset="0"/>
                <a:cs typeface="Times New Roman" panose="02020603050405020304" pitchFamily="18" charset="0"/>
              </a:rPr>
              <a:t>: </a:t>
            </a:r>
            <a:r>
              <a:rPr lang="en-US" sz="1400" dirty="0" smtClean="0">
                <a:ea typeface="Times New Roman" panose="02020603050405020304" pitchFamily="18" charset="0"/>
                <a:cs typeface="Times New Roman" panose="02020603050405020304" pitchFamily="18" charset="0"/>
              </a:rPr>
              <a:t>One </a:t>
            </a:r>
            <a:r>
              <a:rPr lang="en-US" sz="1400" dirty="0">
                <a:ea typeface="Times New Roman" panose="02020603050405020304" pitchFamily="18" charset="0"/>
                <a:cs typeface="Times New Roman" panose="02020603050405020304" pitchFamily="18" charset="0"/>
              </a:rPr>
              <a:t>market place per 20,000 persons</a:t>
            </a:r>
            <a:r>
              <a:rPr lang="en-US" sz="1400" dirty="0" smtClean="0">
                <a:ea typeface="Times New Roman" panose="02020603050405020304" pitchFamily="18" charset="0"/>
                <a:cs typeface="Times New Roman" panose="02020603050405020304" pitchFamily="18" charset="0"/>
              </a:rPr>
              <a:t>.</a:t>
            </a:r>
          </a:p>
          <a:p>
            <a:pPr marL="342900" indent="-342900">
              <a:lnSpc>
                <a:spcPct val="107000"/>
              </a:lnSpc>
              <a:spcAft>
                <a:spcPts val="800"/>
              </a:spcAft>
              <a:buSzPts val="1000"/>
              <a:buFont typeface="Symbol" panose="05050102010706020507" pitchFamily="18" charset="2"/>
              <a:buChar char=""/>
              <a:tabLst>
                <a:tab pos="457200" algn="l"/>
              </a:tabLst>
            </a:pPr>
            <a:r>
              <a:rPr lang="en-US" sz="1400" b="1" dirty="0">
                <a:ea typeface="Times New Roman" panose="02020603050405020304" pitchFamily="18" charset="0"/>
                <a:cs typeface="Times New Roman" panose="02020603050405020304" pitchFamily="18" charset="0"/>
              </a:rPr>
              <a:t>Administrative headquarters: </a:t>
            </a:r>
            <a:r>
              <a:rPr lang="en-US" sz="1400" dirty="0">
                <a:ea typeface="Times New Roman" panose="02020603050405020304" pitchFamily="18" charset="0"/>
                <a:cs typeface="Times New Roman" panose="02020603050405020304" pitchFamily="18" charset="0"/>
              </a:rPr>
              <a:t>To coordinate services (this may be outside the actual camp</a:t>
            </a:r>
            <a:r>
              <a:rPr lang="en-US" sz="1400" dirty="0" smtClean="0">
                <a:ea typeface="Times New Roman" panose="02020603050405020304" pitchFamily="18" charset="0"/>
                <a:cs typeface="Times New Roman" panose="02020603050405020304" pitchFamily="18" charset="0"/>
              </a:rPr>
              <a:t>).</a:t>
            </a:r>
            <a:endParaRPr lang="en-US" sz="1400" dirty="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8AC7E15B-2515-42AD-A188-EE644FCD654E}" type="slidenum">
              <a:rPr lang="en-US" smtClean="0"/>
              <a:t>15</a:t>
            </a:fld>
            <a:endParaRPr lang="en-US"/>
          </a:p>
        </p:txBody>
      </p:sp>
    </p:spTree>
    <p:extLst>
      <p:ext uri="{BB962C8B-B14F-4D97-AF65-F5344CB8AC3E}">
        <p14:creationId xmlns:p14="http://schemas.microsoft.com/office/powerpoint/2010/main" val="20641438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28711"/>
            <a:ext cx="6815796" cy="646331"/>
          </a:xfrm>
          <a:prstGeom prst="rect">
            <a:avLst/>
          </a:prstGeom>
        </p:spPr>
        <p:txBody>
          <a:bodyPr wrap="square">
            <a:spAutoFit/>
          </a:bodyPr>
          <a:lstStyle/>
          <a:p>
            <a:r>
              <a:rPr lang="en-US" dirty="0">
                <a:hlinkClick r:id="rId3"/>
              </a:rPr>
              <a:t>https://</a:t>
            </a:r>
            <a:r>
              <a:rPr lang="en-US" dirty="0" smtClean="0">
                <a:hlinkClick r:id="rId3"/>
              </a:rPr>
              <a:t>emergency.unhcr.org/entry/35944/site-planning-for-camps</a:t>
            </a:r>
            <a:endParaRPr lang="en-US" dirty="0" smtClean="0"/>
          </a:p>
          <a:p>
            <a:endParaRPr lang="en-US" dirty="0"/>
          </a:p>
        </p:txBody>
      </p:sp>
      <p:sp>
        <p:nvSpPr>
          <p:cNvPr id="2" name="TextBox 1"/>
          <p:cNvSpPr txBox="1"/>
          <p:nvPr/>
        </p:nvSpPr>
        <p:spPr>
          <a:xfrm>
            <a:off x="207819" y="138546"/>
            <a:ext cx="8714508" cy="1200329"/>
          </a:xfrm>
          <a:prstGeom prst="rect">
            <a:avLst/>
          </a:prstGeom>
          <a:noFill/>
        </p:spPr>
        <p:txBody>
          <a:bodyPr wrap="square" rtlCol="0">
            <a:spAutoFit/>
          </a:bodyPr>
          <a:lstStyle/>
          <a:p>
            <a:pPr algn="ctr"/>
            <a:r>
              <a:rPr lang="en-US" sz="3600" b="1" u="sng" dirty="0" smtClean="0"/>
              <a:t>Finding Suitable Sites: </a:t>
            </a:r>
          </a:p>
          <a:p>
            <a:pPr algn="ctr"/>
            <a:r>
              <a:rPr lang="en-US" sz="3600" b="1" u="sng" dirty="0" smtClean="0"/>
              <a:t>Factors of Importance</a:t>
            </a:r>
            <a:endParaRPr lang="en-US" sz="3600" b="1" u="sng" dirty="0"/>
          </a:p>
        </p:txBody>
      </p:sp>
      <p:pic>
        <p:nvPicPr>
          <p:cNvPr id="3" name="Picture 2"/>
          <p:cNvPicPr>
            <a:picLocks noChangeAspect="1"/>
          </p:cNvPicPr>
          <p:nvPr/>
        </p:nvPicPr>
        <p:blipFill>
          <a:blip r:embed="rId4"/>
          <a:stretch>
            <a:fillRect/>
          </a:stretch>
        </p:blipFill>
        <p:spPr>
          <a:xfrm>
            <a:off x="387062" y="1559069"/>
            <a:ext cx="2800350" cy="1190625"/>
          </a:xfrm>
          <a:prstGeom prst="rect">
            <a:avLst/>
          </a:prstGeom>
        </p:spPr>
      </p:pic>
      <p:pic>
        <p:nvPicPr>
          <p:cNvPr id="4" name="Picture 3"/>
          <p:cNvPicPr>
            <a:picLocks noChangeAspect="1"/>
          </p:cNvPicPr>
          <p:nvPr/>
        </p:nvPicPr>
        <p:blipFill>
          <a:blip r:embed="rId5"/>
          <a:stretch>
            <a:fillRect/>
          </a:stretch>
        </p:blipFill>
        <p:spPr>
          <a:xfrm>
            <a:off x="396587" y="2876118"/>
            <a:ext cx="2781300" cy="2047875"/>
          </a:xfrm>
          <a:prstGeom prst="rect">
            <a:avLst/>
          </a:prstGeom>
        </p:spPr>
      </p:pic>
      <p:pic>
        <p:nvPicPr>
          <p:cNvPr id="6" name="Picture 5"/>
          <p:cNvPicPr>
            <a:picLocks noChangeAspect="1"/>
          </p:cNvPicPr>
          <p:nvPr/>
        </p:nvPicPr>
        <p:blipFill>
          <a:blip r:embed="rId6"/>
          <a:stretch>
            <a:fillRect/>
          </a:stretch>
        </p:blipFill>
        <p:spPr>
          <a:xfrm>
            <a:off x="3162300" y="1573357"/>
            <a:ext cx="2819400" cy="3295650"/>
          </a:xfrm>
          <a:prstGeom prst="rect">
            <a:avLst/>
          </a:prstGeom>
        </p:spPr>
      </p:pic>
      <p:pic>
        <p:nvPicPr>
          <p:cNvPr id="7" name="Picture 6"/>
          <p:cNvPicPr>
            <a:picLocks noChangeAspect="1"/>
          </p:cNvPicPr>
          <p:nvPr/>
        </p:nvPicPr>
        <p:blipFill>
          <a:blip r:embed="rId7"/>
          <a:stretch>
            <a:fillRect/>
          </a:stretch>
        </p:blipFill>
        <p:spPr>
          <a:xfrm>
            <a:off x="5975205" y="1607128"/>
            <a:ext cx="2790825" cy="3505200"/>
          </a:xfrm>
          <a:prstGeom prst="rect">
            <a:avLst/>
          </a:prstGeom>
        </p:spPr>
      </p:pic>
      <p:sp>
        <p:nvSpPr>
          <p:cNvPr id="9" name="Slide Number Placeholder 8"/>
          <p:cNvSpPr>
            <a:spLocks noGrp="1"/>
          </p:cNvSpPr>
          <p:nvPr>
            <p:ph type="sldNum" sz="quarter" idx="12"/>
          </p:nvPr>
        </p:nvSpPr>
        <p:spPr/>
        <p:txBody>
          <a:bodyPr/>
          <a:lstStyle/>
          <a:p>
            <a:fld id="{8AC7E15B-2515-42AD-A188-EE644FCD654E}" type="slidenum">
              <a:rPr lang="en-US" smtClean="0"/>
              <a:t>16</a:t>
            </a:fld>
            <a:endParaRPr lang="en-US"/>
          </a:p>
        </p:txBody>
      </p:sp>
    </p:spTree>
    <p:extLst>
      <p:ext uri="{BB962C8B-B14F-4D97-AF65-F5344CB8AC3E}">
        <p14:creationId xmlns:p14="http://schemas.microsoft.com/office/powerpoint/2010/main" val="9568062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Past GIS Studies to Identify Refugee Camp Locations</a:t>
            </a:r>
            <a:endParaRPr lang="en-US" dirty="0">
              <a:solidFill>
                <a:schemeClr val="tx1"/>
              </a:solidFill>
            </a:endParaRPr>
          </a:p>
        </p:txBody>
      </p:sp>
      <p:sp>
        <p:nvSpPr>
          <p:cNvPr id="6" name="Content Placeholder 2"/>
          <p:cNvSpPr txBox="1">
            <a:spLocks/>
          </p:cNvSpPr>
          <p:nvPr/>
        </p:nvSpPr>
        <p:spPr>
          <a:xfrm>
            <a:off x="4517317" y="2249605"/>
            <a:ext cx="4309441" cy="37002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chemeClr val="tx2"/>
              </a:buClr>
              <a:buFont typeface="Wingdings" panose="05000000000000000000" pitchFamily="2" charset="2"/>
              <a:buChar char="Ø"/>
            </a:pPr>
            <a:r>
              <a:rPr lang="en-US" dirty="0" smtClean="0"/>
              <a:t>Criteria for Site Selection of Temporary Shelters after Earthquake: A Delphi Panel</a:t>
            </a:r>
          </a:p>
          <a:p>
            <a:pPr>
              <a:buClr>
                <a:schemeClr val="tx2"/>
              </a:buClr>
              <a:buFont typeface="Wingdings" panose="05000000000000000000" pitchFamily="2" charset="2"/>
              <a:buChar char="Ø"/>
            </a:pPr>
            <a:r>
              <a:rPr lang="en-US" dirty="0" smtClean="0"/>
              <a:t>Site Selection for Refugee and IDP Camps to House Population Displaced from Nigeria</a:t>
            </a:r>
          </a:p>
          <a:p>
            <a:pPr>
              <a:buClr>
                <a:schemeClr val="tx2"/>
              </a:buClr>
              <a:buFont typeface="Wingdings" panose="05000000000000000000" pitchFamily="2" charset="2"/>
              <a:buChar char="Ø"/>
            </a:pPr>
            <a:r>
              <a:rPr lang="en-US" dirty="0" smtClean="0"/>
              <a:t>Geographical Information system, environment and camp planning in refugee hosting areas</a:t>
            </a:r>
          </a:p>
          <a:p>
            <a:pPr>
              <a:buClr>
                <a:schemeClr val="tx2"/>
              </a:buClr>
              <a:buFont typeface="Wingdings" panose="05000000000000000000" pitchFamily="2" charset="2"/>
              <a:buChar char="Ø"/>
            </a:pPr>
            <a:r>
              <a:rPr lang="en-US" dirty="0" smtClean="0"/>
              <a:t>Site Selection for Refugee Replacement in Uganda</a:t>
            </a:r>
          </a:p>
          <a:p>
            <a:pPr>
              <a:buClr>
                <a:schemeClr val="tx2"/>
              </a:buClr>
              <a:buFont typeface="Wingdings" panose="05000000000000000000" pitchFamily="2" charset="2"/>
              <a:buChar char="Ø"/>
            </a:pPr>
            <a:endParaRPr lang="en-US" dirty="0" smtClean="0"/>
          </a:p>
          <a:p>
            <a:pPr>
              <a:buClr>
                <a:schemeClr val="tx2"/>
              </a:buClr>
              <a:buFont typeface="Wingdings" panose="05000000000000000000" pitchFamily="2" charset="2"/>
              <a:buChar char="Ø"/>
            </a:pPr>
            <a:endParaRPr lang="en-US" dirty="0" smtClean="0"/>
          </a:p>
          <a:p>
            <a:pPr>
              <a:buClr>
                <a:schemeClr val="tx2"/>
              </a:buClr>
              <a:buFont typeface="Wingdings" panose="05000000000000000000" pitchFamily="2" charset="2"/>
              <a:buChar char="Ø"/>
            </a:pPr>
            <a:endParaRPr lang="en-US" dirty="0" smtClean="0"/>
          </a:p>
          <a:p>
            <a:pPr>
              <a:buClr>
                <a:schemeClr val="tx2"/>
              </a:buClr>
              <a:buFont typeface="Wingdings" panose="05000000000000000000" pitchFamily="2" charset="2"/>
              <a:buChar char="Ø"/>
            </a:pPr>
            <a:endParaRPr lang="en-US" dirty="0"/>
          </a:p>
        </p:txBody>
      </p:sp>
      <p:pic>
        <p:nvPicPr>
          <p:cNvPr id="3074"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50567" t="63561"/>
          <a:stretch/>
        </p:blipFill>
        <p:spPr bwMode="auto">
          <a:xfrm>
            <a:off x="115286" y="4099727"/>
            <a:ext cx="4151913" cy="22247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115286" y="1858224"/>
            <a:ext cx="1806526" cy="2156841"/>
          </a:xfrm>
          <a:prstGeom prst="rect">
            <a:avLst/>
          </a:prstGeom>
        </p:spPr>
      </p:pic>
      <p:pic>
        <p:nvPicPr>
          <p:cNvPr id="11" name="Picture 10"/>
          <p:cNvPicPr>
            <a:picLocks noChangeAspect="1"/>
          </p:cNvPicPr>
          <p:nvPr/>
        </p:nvPicPr>
        <p:blipFill rotWithShape="1">
          <a:blip r:embed="rId5"/>
          <a:srcRect l="23712" t="-3603" r="-16373" b="30330"/>
          <a:stretch/>
        </p:blipFill>
        <p:spPr>
          <a:xfrm>
            <a:off x="2022944" y="1829199"/>
            <a:ext cx="2727086" cy="2165425"/>
          </a:xfrm>
          <a:prstGeom prst="rect">
            <a:avLst/>
          </a:prstGeom>
        </p:spPr>
      </p:pic>
      <p:sp>
        <p:nvSpPr>
          <p:cNvPr id="4" name="Slide Number Placeholder 3"/>
          <p:cNvSpPr>
            <a:spLocks noGrp="1"/>
          </p:cNvSpPr>
          <p:nvPr>
            <p:ph type="sldNum" sz="quarter" idx="12"/>
          </p:nvPr>
        </p:nvSpPr>
        <p:spPr/>
        <p:txBody>
          <a:bodyPr/>
          <a:lstStyle/>
          <a:p>
            <a:fld id="{8AC7E15B-2515-42AD-A188-EE644FCD654E}" type="slidenum">
              <a:rPr lang="en-US" smtClean="0"/>
              <a:t>17</a:t>
            </a:fld>
            <a:endParaRPr lang="en-US"/>
          </a:p>
        </p:txBody>
      </p:sp>
    </p:spTree>
    <p:extLst>
      <p:ext uri="{BB962C8B-B14F-4D97-AF65-F5344CB8AC3E}">
        <p14:creationId xmlns:p14="http://schemas.microsoft.com/office/powerpoint/2010/main" val="42649286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0954" y="2058784"/>
            <a:ext cx="2053863" cy="4023360"/>
          </a:xfrm>
        </p:spPr>
        <p:txBody>
          <a:bodyPr>
            <a:normAutofit/>
          </a:bodyPr>
          <a:lstStyle/>
          <a:p>
            <a:pPr>
              <a:buClrTx/>
              <a:buFont typeface="Arial" panose="020B0604020202020204" pitchFamily="34" charset="0"/>
              <a:buChar char="•"/>
            </a:pPr>
            <a:r>
              <a:rPr lang="en-US" dirty="0" err="1" smtClean="0"/>
              <a:t>Soltani</a:t>
            </a:r>
            <a:r>
              <a:rPr lang="en-US" dirty="0" smtClean="0"/>
              <a:t> et al (2015) identified 21 key criteria used to select sites for temporary shelters after earthquakes.  </a:t>
            </a:r>
          </a:p>
        </p:txBody>
      </p:sp>
      <p:sp>
        <p:nvSpPr>
          <p:cNvPr id="4" name="Rectangle 3"/>
          <p:cNvSpPr/>
          <p:nvPr/>
        </p:nvSpPr>
        <p:spPr>
          <a:xfrm>
            <a:off x="0" y="6397675"/>
            <a:ext cx="6255572" cy="461665"/>
          </a:xfrm>
          <a:prstGeom prst="rect">
            <a:avLst/>
          </a:prstGeom>
        </p:spPr>
        <p:txBody>
          <a:bodyPr wrap="square">
            <a:spAutoFit/>
          </a:bodyPr>
          <a:lstStyle/>
          <a:p>
            <a:r>
              <a:rPr lang="en-US" sz="1200" b="1"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3"/>
              </a:rPr>
              <a:t>http://</a:t>
            </a:r>
            <a:r>
              <a:rPr lang="en-US" sz="1200" b="1" u="sng" dirty="0" smtClean="0">
                <a:solidFill>
                  <a:srgbClr val="0563C1"/>
                </a:solidFill>
                <a:latin typeface="Calibri" panose="020F0502020204030204" pitchFamily="34" charset="0"/>
                <a:ea typeface="Calibri" panose="020F0502020204030204" pitchFamily="34" charset="0"/>
                <a:cs typeface="Arial" panose="020B0604020202020204" pitchFamily="34" charset="0"/>
                <a:hlinkClick r:id="rId3"/>
              </a:rPr>
              <a:t>urpjournals.com/tocjnls/13_13v3i3_4.pdf</a:t>
            </a:r>
            <a:endParaRPr lang="en-US" sz="1200" b="1" u="sng" dirty="0" smtClean="0">
              <a:solidFill>
                <a:srgbClr val="0563C1"/>
              </a:solidFill>
              <a:latin typeface="Calibri" panose="020F0502020204030204" pitchFamily="34" charset="0"/>
              <a:ea typeface="Calibri" panose="020F0502020204030204" pitchFamily="34" charset="0"/>
              <a:cs typeface="Arial" panose="020B0604020202020204" pitchFamily="34" charset="0"/>
            </a:endParaRPr>
          </a:p>
          <a:p>
            <a:r>
              <a:rPr lang="en-US" sz="1200" b="1" dirty="0">
                <a:latin typeface="Calibri" panose="020F0502020204030204" pitchFamily="34" charset="0"/>
                <a:ea typeface="Calibri" panose="020F0502020204030204" pitchFamily="34" charset="0"/>
                <a:cs typeface="Arial" panose="020B0604020202020204" pitchFamily="34" charset="0"/>
                <a:hlinkClick r:id="rId4"/>
              </a:rPr>
              <a:t>http://www.ncbi.nlm.nih.gov/pmc/articles/PMC4667771</a:t>
            </a:r>
            <a:r>
              <a:rPr lang="en-US" sz="1200" b="1" dirty="0" smtClean="0">
                <a:latin typeface="Calibri" panose="020F0502020204030204" pitchFamily="34" charset="0"/>
                <a:ea typeface="Calibri" panose="020F0502020204030204" pitchFamily="34" charset="0"/>
                <a:cs typeface="Arial" panose="020B0604020202020204" pitchFamily="34" charset="0"/>
                <a:hlinkClick r:id="rId4"/>
              </a:rPr>
              <a:t>/</a:t>
            </a:r>
            <a:r>
              <a:rPr lang="en-US" sz="1200" b="1" dirty="0" smtClean="0">
                <a:latin typeface="Calibri" panose="020F0502020204030204" pitchFamily="34" charset="0"/>
                <a:ea typeface="Calibri" panose="020F0502020204030204" pitchFamily="34" charset="0"/>
                <a:cs typeface="Arial" panose="020B0604020202020204" pitchFamily="34" charset="0"/>
              </a:rPr>
              <a:t>  </a:t>
            </a:r>
            <a:endParaRPr lang="en-US" sz="1200" dirty="0"/>
          </a:p>
        </p:txBody>
      </p:sp>
      <p:graphicFrame>
        <p:nvGraphicFramePr>
          <p:cNvPr id="6" name="Table 5"/>
          <p:cNvGraphicFramePr>
            <a:graphicFrameLocks noGrp="1"/>
          </p:cNvGraphicFramePr>
          <p:nvPr>
            <p:extLst>
              <p:ext uri="{D42A27DB-BD31-4B8C-83A1-F6EECF244321}">
                <p14:modId xmlns:p14="http://schemas.microsoft.com/office/powerpoint/2010/main" val="340798520"/>
              </p:ext>
            </p:extLst>
          </p:nvPr>
        </p:nvGraphicFramePr>
        <p:xfrm>
          <a:off x="2798327" y="1646604"/>
          <a:ext cx="6162793" cy="4625942"/>
        </p:xfrm>
        <a:graphic>
          <a:graphicData uri="http://schemas.openxmlformats.org/drawingml/2006/table">
            <a:tbl>
              <a:tblPr firstRow="1" bandRow="1">
                <a:tableStyleId>{5C22544A-7EE6-4342-B048-85BDC9FD1C3A}</a:tableStyleId>
              </a:tblPr>
              <a:tblGrid>
                <a:gridCol w="2253002"/>
                <a:gridCol w="3909791"/>
              </a:tblGrid>
              <a:tr h="265397">
                <a:tc>
                  <a:txBody>
                    <a:bodyPr/>
                    <a:lstStyle/>
                    <a:p>
                      <a:pPr algn="ctr" fontAlgn="t"/>
                      <a:r>
                        <a:rPr lang="en-US" sz="1300" b="1" i="0" u="none" strike="noStrike" dirty="0">
                          <a:solidFill>
                            <a:srgbClr val="000000"/>
                          </a:solidFill>
                          <a:effectLst/>
                          <a:latin typeface="Times New Roman" panose="02020603050405020304" pitchFamily="18" charset="0"/>
                        </a:rPr>
                        <a:t>Main Category</a:t>
                      </a:r>
                    </a:p>
                  </a:txBody>
                  <a:tcPr marL="9525" marR="9525" marT="9525" marB="0"/>
                </a:tc>
                <a:tc>
                  <a:txBody>
                    <a:bodyPr/>
                    <a:lstStyle/>
                    <a:p>
                      <a:pPr algn="ctr" fontAlgn="t"/>
                      <a:r>
                        <a:rPr lang="en-US" sz="1300" b="1" i="0" u="none" strike="noStrike">
                          <a:solidFill>
                            <a:srgbClr val="000000"/>
                          </a:solidFill>
                          <a:effectLst/>
                          <a:latin typeface="Times New Roman" panose="02020603050405020304" pitchFamily="18" charset="0"/>
                        </a:rPr>
                        <a:t>Criteria</a:t>
                      </a:r>
                    </a:p>
                  </a:txBody>
                  <a:tcPr marL="9525" marR="9525" marT="9525" marB="0"/>
                </a:tc>
              </a:tr>
              <a:tr h="193817">
                <a:tc rowSpan="6">
                  <a:txBody>
                    <a:bodyPr/>
                    <a:lstStyle/>
                    <a:p>
                      <a:pPr algn="l" fontAlgn="t"/>
                      <a:r>
                        <a:rPr lang="en-US" sz="1300" b="0" i="0" u="none" strike="noStrike" dirty="0">
                          <a:solidFill>
                            <a:srgbClr val="000000"/>
                          </a:solidFill>
                          <a:effectLst/>
                          <a:latin typeface="Times New Roman" panose="02020603050405020304" pitchFamily="18" charset="0"/>
                        </a:rPr>
                        <a:t>Land suitability</a:t>
                      </a:r>
                    </a:p>
                  </a:txBody>
                  <a:tcPr marL="9525" marR="9525" marT="9525" marB="0"/>
                </a:tc>
                <a:tc>
                  <a:txBody>
                    <a:bodyPr/>
                    <a:lstStyle/>
                    <a:p>
                      <a:pPr algn="l" fontAlgn="t"/>
                      <a:r>
                        <a:rPr lang="en-US" sz="1300" b="0" i="0" u="none" strike="noStrike">
                          <a:solidFill>
                            <a:srgbClr val="000000"/>
                          </a:solidFill>
                          <a:effectLst/>
                          <a:latin typeface="Times New Roman" panose="02020603050405020304" pitchFamily="18" charset="0"/>
                        </a:rPr>
                        <a:t>Soil permeability</a:t>
                      </a:r>
                    </a:p>
                  </a:txBody>
                  <a:tcPr marL="9525" marR="9525" marT="9525" marB="0"/>
                </a:tc>
              </a:tr>
              <a:tr h="193817">
                <a:tc vMerge="1">
                  <a:txBody>
                    <a:bodyPr/>
                    <a:lstStyle/>
                    <a:p>
                      <a:endParaRPr lang="en-US"/>
                    </a:p>
                  </a:txBody>
                  <a:tcPr/>
                </a:tc>
                <a:tc>
                  <a:txBody>
                    <a:bodyPr/>
                    <a:lstStyle/>
                    <a:p>
                      <a:pPr algn="l" fontAlgn="t"/>
                      <a:r>
                        <a:rPr lang="en-US" sz="1300" b="1" i="0" u="none" strike="noStrike" dirty="0">
                          <a:solidFill>
                            <a:srgbClr val="000000"/>
                          </a:solidFill>
                          <a:effectLst/>
                          <a:latin typeface="Times New Roman" panose="02020603050405020304" pitchFamily="18" charset="0"/>
                        </a:rPr>
                        <a:t>Land slope</a:t>
                      </a:r>
                    </a:p>
                  </a:txBody>
                  <a:tcPr marL="9525" marR="9525" marT="9525" marB="0"/>
                </a:tc>
              </a:tr>
              <a:tr h="193817">
                <a:tc vMerge="1">
                  <a:txBody>
                    <a:bodyPr/>
                    <a:lstStyle/>
                    <a:p>
                      <a:endParaRPr lang="en-US"/>
                    </a:p>
                  </a:txBody>
                  <a:tcPr/>
                </a:tc>
                <a:tc>
                  <a:txBody>
                    <a:bodyPr/>
                    <a:lstStyle/>
                    <a:p>
                      <a:pPr algn="l" fontAlgn="t"/>
                      <a:r>
                        <a:rPr lang="en-US" sz="1300" b="0" i="0" u="none" strike="noStrike" dirty="0">
                          <a:solidFill>
                            <a:srgbClr val="000000"/>
                          </a:solidFill>
                          <a:effectLst/>
                          <a:latin typeface="Times New Roman" panose="02020603050405020304" pitchFamily="18" charset="0"/>
                        </a:rPr>
                        <a:t>Vegetation</a:t>
                      </a:r>
                    </a:p>
                  </a:txBody>
                  <a:tcPr marL="9525" marR="9525" marT="9525" marB="0"/>
                </a:tc>
              </a:tr>
              <a:tr h="193817">
                <a:tc vMerge="1">
                  <a:txBody>
                    <a:bodyPr/>
                    <a:lstStyle/>
                    <a:p>
                      <a:endParaRPr lang="en-US"/>
                    </a:p>
                  </a:txBody>
                  <a:tcPr/>
                </a:tc>
                <a:tc>
                  <a:txBody>
                    <a:bodyPr/>
                    <a:lstStyle/>
                    <a:p>
                      <a:pPr algn="l" fontAlgn="t"/>
                      <a:r>
                        <a:rPr lang="en-US" sz="1300" b="0" i="0" u="none" strike="noStrike">
                          <a:solidFill>
                            <a:srgbClr val="000000"/>
                          </a:solidFill>
                          <a:effectLst/>
                          <a:latin typeface="Times New Roman" panose="02020603050405020304" pitchFamily="18" charset="0"/>
                        </a:rPr>
                        <a:t>Land ownership</a:t>
                      </a:r>
                    </a:p>
                  </a:txBody>
                  <a:tcPr marL="9525" marR="9525" marT="9525" marB="0"/>
                </a:tc>
              </a:tr>
              <a:tr h="193817">
                <a:tc vMerge="1">
                  <a:txBody>
                    <a:bodyPr/>
                    <a:lstStyle/>
                    <a:p>
                      <a:endParaRPr lang="en-US"/>
                    </a:p>
                  </a:txBody>
                  <a:tcPr/>
                </a:tc>
                <a:tc>
                  <a:txBody>
                    <a:bodyPr/>
                    <a:lstStyle/>
                    <a:p>
                      <a:pPr algn="l" fontAlgn="t"/>
                      <a:r>
                        <a:rPr lang="en-US" sz="1300" b="0" i="0" u="none" strike="noStrike">
                          <a:solidFill>
                            <a:srgbClr val="000000"/>
                          </a:solidFill>
                          <a:effectLst/>
                          <a:latin typeface="Times New Roman" panose="02020603050405020304" pitchFamily="18" charset="0"/>
                        </a:rPr>
                        <a:t>Ecological considerations</a:t>
                      </a:r>
                    </a:p>
                  </a:txBody>
                  <a:tcPr marL="9525" marR="9525" marT="9525" marB="0"/>
                </a:tc>
              </a:tr>
              <a:tr h="193817">
                <a:tc vMerge="1">
                  <a:txBody>
                    <a:bodyPr/>
                    <a:lstStyle/>
                    <a:p>
                      <a:endParaRPr lang="en-US"/>
                    </a:p>
                  </a:txBody>
                  <a:tcPr/>
                </a:tc>
                <a:tc>
                  <a:txBody>
                    <a:bodyPr/>
                    <a:lstStyle/>
                    <a:p>
                      <a:pPr algn="l" fontAlgn="t"/>
                      <a:r>
                        <a:rPr lang="en-US" sz="1300" b="0" i="0" u="none" strike="noStrike">
                          <a:solidFill>
                            <a:srgbClr val="000000"/>
                          </a:solidFill>
                          <a:effectLst/>
                          <a:latin typeface="Times New Roman" panose="02020603050405020304" pitchFamily="18" charset="0"/>
                        </a:rPr>
                        <a:t>Cultural heritage considerations</a:t>
                      </a:r>
                    </a:p>
                  </a:txBody>
                  <a:tcPr marL="9525" marR="9525" marT="9525" marB="0"/>
                </a:tc>
              </a:tr>
              <a:tr h="193817">
                <a:tc rowSpan="3">
                  <a:txBody>
                    <a:bodyPr/>
                    <a:lstStyle/>
                    <a:p>
                      <a:pPr algn="l" fontAlgn="t"/>
                      <a:r>
                        <a:rPr lang="en-US" sz="1300" b="0" i="0" u="none" strike="noStrike" dirty="0">
                          <a:solidFill>
                            <a:srgbClr val="000000"/>
                          </a:solidFill>
                          <a:effectLst/>
                          <a:latin typeface="Times New Roman" panose="02020603050405020304" pitchFamily="18" charset="0"/>
                        </a:rPr>
                        <a:t>Socio-cultural considerations</a:t>
                      </a:r>
                    </a:p>
                  </a:txBody>
                  <a:tcPr marL="9525" marR="9525" marT="9525" marB="0"/>
                </a:tc>
                <a:tc>
                  <a:txBody>
                    <a:bodyPr/>
                    <a:lstStyle/>
                    <a:p>
                      <a:pPr algn="l" fontAlgn="t"/>
                      <a:r>
                        <a:rPr lang="en-US" sz="1300" b="0" i="0" u="none" strike="noStrike">
                          <a:solidFill>
                            <a:srgbClr val="000000"/>
                          </a:solidFill>
                          <a:effectLst/>
                          <a:latin typeface="Times New Roman" panose="02020603050405020304" pitchFamily="18" charset="0"/>
                        </a:rPr>
                        <a:t>Proximity to homes of affected people</a:t>
                      </a:r>
                    </a:p>
                  </a:txBody>
                  <a:tcPr marL="9525" marR="9525" marT="9525" marB="0"/>
                </a:tc>
              </a:tr>
              <a:tr h="193817">
                <a:tc vMerge="1">
                  <a:txBody>
                    <a:bodyPr/>
                    <a:lstStyle/>
                    <a:p>
                      <a:endParaRPr lang="en-US"/>
                    </a:p>
                  </a:txBody>
                  <a:tcPr/>
                </a:tc>
                <a:tc>
                  <a:txBody>
                    <a:bodyPr/>
                    <a:lstStyle/>
                    <a:p>
                      <a:pPr algn="l" fontAlgn="t"/>
                      <a:r>
                        <a:rPr lang="en-US" sz="1300" b="1" i="0" u="none" strike="noStrike" dirty="0">
                          <a:solidFill>
                            <a:srgbClr val="000000"/>
                          </a:solidFill>
                          <a:effectLst/>
                          <a:latin typeface="Times New Roman" panose="02020603050405020304" pitchFamily="18" charset="0"/>
                        </a:rPr>
                        <a:t>Previous land use</a:t>
                      </a:r>
                    </a:p>
                  </a:txBody>
                  <a:tcPr marL="9525" marR="9525" marT="9525" marB="0"/>
                </a:tc>
              </a:tr>
              <a:tr h="193817">
                <a:tc vMerge="1">
                  <a:txBody>
                    <a:bodyPr/>
                    <a:lstStyle/>
                    <a:p>
                      <a:endParaRPr lang="en-US"/>
                    </a:p>
                  </a:txBody>
                  <a:tcPr/>
                </a:tc>
                <a:tc>
                  <a:txBody>
                    <a:bodyPr/>
                    <a:lstStyle/>
                    <a:p>
                      <a:pPr algn="l" fontAlgn="t"/>
                      <a:r>
                        <a:rPr lang="en-US" sz="1300" b="1" i="0" u="none" strike="noStrike" dirty="0">
                          <a:solidFill>
                            <a:srgbClr val="000000"/>
                          </a:solidFill>
                          <a:effectLst/>
                          <a:latin typeface="Times New Roman" panose="02020603050405020304" pitchFamily="18" charset="0"/>
                        </a:rPr>
                        <a:t>Compatible neighboring land use</a:t>
                      </a:r>
                    </a:p>
                  </a:txBody>
                  <a:tcPr marL="9525" marR="9525" marT="9525" marB="0"/>
                </a:tc>
              </a:tr>
              <a:tr h="193817">
                <a:tc rowSpan="7">
                  <a:txBody>
                    <a:bodyPr/>
                    <a:lstStyle/>
                    <a:p>
                      <a:pPr algn="l" fontAlgn="t"/>
                      <a:r>
                        <a:rPr lang="en-US" sz="1300" b="0" i="0" u="none" strike="noStrike">
                          <a:solidFill>
                            <a:srgbClr val="000000"/>
                          </a:solidFill>
                          <a:effectLst/>
                          <a:latin typeface="Times New Roman" panose="02020603050405020304" pitchFamily="18" charset="0"/>
                        </a:rPr>
                        <a:t>Service availability</a:t>
                      </a:r>
                    </a:p>
                  </a:txBody>
                  <a:tcPr marL="9525" marR="9525" marT="9525" marB="0"/>
                </a:tc>
                <a:tc>
                  <a:txBody>
                    <a:bodyPr/>
                    <a:lstStyle/>
                    <a:p>
                      <a:pPr algn="l" fontAlgn="t"/>
                      <a:r>
                        <a:rPr lang="en-US" sz="1300" b="0" i="0" u="none" strike="noStrike">
                          <a:solidFill>
                            <a:srgbClr val="000000"/>
                          </a:solidFill>
                          <a:effectLst/>
                          <a:latin typeface="Times New Roman" panose="02020603050405020304" pitchFamily="18" charset="0"/>
                        </a:rPr>
                        <a:t>Accessibility</a:t>
                      </a:r>
                    </a:p>
                  </a:txBody>
                  <a:tcPr marL="9525" marR="9525" marT="9525" marB="0"/>
                </a:tc>
              </a:tr>
              <a:tr h="193817">
                <a:tc vMerge="1">
                  <a:txBody>
                    <a:bodyPr/>
                    <a:lstStyle/>
                    <a:p>
                      <a:endParaRPr lang="en-US"/>
                    </a:p>
                  </a:txBody>
                  <a:tcPr/>
                </a:tc>
                <a:tc>
                  <a:txBody>
                    <a:bodyPr/>
                    <a:lstStyle/>
                    <a:p>
                      <a:pPr algn="l" fontAlgn="t"/>
                      <a:r>
                        <a:rPr lang="en-US" sz="1300" b="1" i="0" u="none" strike="noStrike">
                          <a:solidFill>
                            <a:srgbClr val="000000"/>
                          </a:solidFill>
                          <a:effectLst/>
                          <a:latin typeface="Times New Roman" panose="02020603050405020304" pitchFamily="18" charset="0"/>
                        </a:rPr>
                        <a:t>Water supply</a:t>
                      </a:r>
                    </a:p>
                  </a:txBody>
                  <a:tcPr marL="9525" marR="9525" marT="9525" marB="0"/>
                </a:tc>
              </a:tr>
              <a:tr h="193817">
                <a:tc vMerge="1">
                  <a:txBody>
                    <a:bodyPr/>
                    <a:lstStyle/>
                    <a:p>
                      <a:endParaRPr lang="en-US"/>
                    </a:p>
                  </a:txBody>
                  <a:tcPr/>
                </a:tc>
                <a:tc>
                  <a:txBody>
                    <a:bodyPr/>
                    <a:lstStyle/>
                    <a:p>
                      <a:pPr algn="l" fontAlgn="t"/>
                      <a:r>
                        <a:rPr lang="en-US" sz="1300" b="1" i="0" u="none" strike="noStrike">
                          <a:solidFill>
                            <a:srgbClr val="000000"/>
                          </a:solidFill>
                          <a:effectLst/>
                          <a:latin typeface="Times New Roman" panose="02020603050405020304" pitchFamily="18" charset="0"/>
                        </a:rPr>
                        <a:t>Medical services</a:t>
                      </a:r>
                    </a:p>
                  </a:txBody>
                  <a:tcPr marL="9525" marR="9525" marT="9525" marB="0"/>
                </a:tc>
              </a:tr>
              <a:tr h="193817">
                <a:tc vMerge="1">
                  <a:txBody>
                    <a:bodyPr/>
                    <a:lstStyle/>
                    <a:p>
                      <a:endParaRPr lang="en-US"/>
                    </a:p>
                  </a:txBody>
                  <a:tcPr/>
                </a:tc>
                <a:tc>
                  <a:txBody>
                    <a:bodyPr/>
                    <a:lstStyle/>
                    <a:p>
                      <a:pPr algn="l" fontAlgn="t"/>
                      <a:r>
                        <a:rPr lang="en-US" sz="1300" b="1" i="0" u="none" strike="noStrike" dirty="0">
                          <a:solidFill>
                            <a:srgbClr val="000000"/>
                          </a:solidFill>
                          <a:effectLst/>
                          <a:latin typeface="Times New Roman" panose="02020603050405020304" pitchFamily="18" charset="0"/>
                        </a:rPr>
                        <a:t>Relief services</a:t>
                      </a:r>
                    </a:p>
                  </a:txBody>
                  <a:tcPr marL="9525" marR="9525" marT="9525" marB="0"/>
                </a:tc>
              </a:tr>
              <a:tr h="193817">
                <a:tc vMerge="1">
                  <a:txBody>
                    <a:bodyPr/>
                    <a:lstStyle/>
                    <a:p>
                      <a:endParaRPr lang="en-US"/>
                    </a:p>
                  </a:txBody>
                  <a:tcPr/>
                </a:tc>
                <a:tc>
                  <a:txBody>
                    <a:bodyPr/>
                    <a:lstStyle/>
                    <a:p>
                      <a:pPr algn="l" fontAlgn="t"/>
                      <a:r>
                        <a:rPr lang="en-US" sz="1300" b="0" i="0" u="none" strike="noStrike">
                          <a:solidFill>
                            <a:srgbClr val="000000"/>
                          </a:solidFill>
                          <a:effectLst/>
                          <a:latin typeface="Times New Roman" panose="02020603050405020304" pitchFamily="18" charset="0"/>
                        </a:rPr>
                        <a:t>Security and protection</a:t>
                      </a:r>
                    </a:p>
                  </a:txBody>
                  <a:tcPr marL="9525" marR="9525" marT="9525" marB="0"/>
                </a:tc>
              </a:tr>
              <a:tr h="193817">
                <a:tc vMerge="1">
                  <a:txBody>
                    <a:bodyPr/>
                    <a:lstStyle/>
                    <a:p>
                      <a:endParaRPr lang="en-US"/>
                    </a:p>
                  </a:txBody>
                  <a:tcPr/>
                </a:tc>
                <a:tc>
                  <a:txBody>
                    <a:bodyPr/>
                    <a:lstStyle/>
                    <a:p>
                      <a:pPr algn="l" fontAlgn="t"/>
                      <a:r>
                        <a:rPr lang="en-US" sz="1300" b="1" i="0" u="none" strike="noStrike" dirty="0">
                          <a:solidFill>
                            <a:srgbClr val="000000"/>
                          </a:solidFill>
                          <a:effectLst/>
                          <a:latin typeface="Times New Roman" panose="02020603050405020304" pitchFamily="18" charset="0"/>
                        </a:rPr>
                        <a:t>Electrical networks</a:t>
                      </a:r>
                    </a:p>
                  </a:txBody>
                  <a:tcPr marL="9525" marR="9525" marT="9525" marB="0"/>
                </a:tc>
              </a:tr>
              <a:tr h="193817">
                <a:tc vMerge="1">
                  <a:txBody>
                    <a:bodyPr/>
                    <a:lstStyle/>
                    <a:p>
                      <a:endParaRPr lang="en-US"/>
                    </a:p>
                  </a:txBody>
                  <a:tcPr/>
                </a:tc>
                <a:tc>
                  <a:txBody>
                    <a:bodyPr/>
                    <a:lstStyle/>
                    <a:p>
                      <a:pPr algn="l" fontAlgn="t"/>
                      <a:r>
                        <a:rPr lang="en-US" sz="1300" b="0" i="0" u="none" strike="noStrike">
                          <a:solidFill>
                            <a:srgbClr val="000000"/>
                          </a:solidFill>
                          <a:effectLst/>
                          <a:latin typeface="Times New Roman" panose="02020603050405020304" pitchFamily="18" charset="0"/>
                        </a:rPr>
                        <a:t>Communication services</a:t>
                      </a:r>
                    </a:p>
                  </a:txBody>
                  <a:tcPr marL="9525" marR="9525" marT="9525" marB="0"/>
                </a:tc>
              </a:tr>
              <a:tr h="193817">
                <a:tc rowSpan="5">
                  <a:txBody>
                    <a:bodyPr/>
                    <a:lstStyle/>
                    <a:p>
                      <a:pPr algn="l" fontAlgn="t"/>
                      <a:r>
                        <a:rPr lang="en-US" sz="1300" b="0" i="0" u="none" strike="noStrike">
                          <a:solidFill>
                            <a:srgbClr val="000000"/>
                          </a:solidFill>
                          <a:effectLst/>
                          <a:latin typeface="Times New Roman" panose="02020603050405020304" pitchFamily="18" charset="0"/>
                        </a:rPr>
                        <a:t>Disaster risk reduction</a:t>
                      </a:r>
                    </a:p>
                  </a:txBody>
                  <a:tcPr marL="9525" marR="9525" marT="9525" marB="0"/>
                </a:tc>
                <a:tc>
                  <a:txBody>
                    <a:bodyPr/>
                    <a:lstStyle/>
                    <a:p>
                      <a:pPr algn="l" fontAlgn="t"/>
                      <a:r>
                        <a:rPr lang="en-US" sz="1300" b="0" i="0" u="none" strike="noStrike">
                          <a:solidFill>
                            <a:srgbClr val="000000"/>
                          </a:solidFill>
                          <a:effectLst/>
                          <a:latin typeface="Times New Roman" panose="02020603050405020304" pitchFamily="18" charset="0"/>
                        </a:rPr>
                        <a:t>Geological hazards</a:t>
                      </a:r>
                    </a:p>
                  </a:txBody>
                  <a:tcPr marL="9525" marR="9525" marT="9525" marB="0"/>
                </a:tc>
              </a:tr>
              <a:tr h="193817">
                <a:tc vMerge="1">
                  <a:txBody>
                    <a:bodyPr/>
                    <a:lstStyle/>
                    <a:p>
                      <a:endParaRPr lang="en-US"/>
                    </a:p>
                  </a:txBody>
                  <a:tcPr/>
                </a:tc>
                <a:tc>
                  <a:txBody>
                    <a:bodyPr/>
                    <a:lstStyle/>
                    <a:p>
                      <a:pPr algn="l" fontAlgn="t"/>
                      <a:r>
                        <a:rPr lang="en-US" sz="1300" b="0" i="0" u="none" strike="noStrike" dirty="0">
                          <a:solidFill>
                            <a:srgbClr val="000000"/>
                          </a:solidFill>
                          <a:effectLst/>
                          <a:latin typeface="Times New Roman" panose="02020603050405020304" pitchFamily="18" charset="0"/>
                        </a:rPr>
                        <a:t>Hydro- meteorological hazards</a:t>
                      </a:r>
                    </a:p>
                  </a:txBody>
                  <a:tcPr marL="9525" marR="9525" marT="9525" marB="0"/>
                </a:tc>
              </a:tr>
              <a:tr h="193817">
                <a:tc vMerge="1">
                  <a:txBody>
                    <a:bodyPr/>
                    <a:lstStyle/>
                    <a:p>
                      <a:endParaRPr lang="en-US"/>
                    </a:p>
                  </a:txBody>
                  <a:tcPr/>
                </a:tc>
                <a:tc>
                  <a:txBody>
                    <a:bodyPr/>
                    <a:lstStyle/>
                    <a:p>
                      <a:pPr algn="l" fontAlgn="t"/>
                      <a:r>
                        <a:rPr lang="en-US" sz="1300" b="0" i="0" u="none" strike="noStrike" dirty="0">
                          <a:solidFill>
                            <a:srgbClr val="000000"/>
                          </a:solidFill>
                          <a:effectLst/>
                          <a:latin typeface="Times New Roman" panose="02020603050405020304" pitchFamily="18" charset="0"/>
                        </a:rPr>
                        <a:t>Environmental diseases</a:t>
                      </a:r>
                    </a:p>
                  </a:txBody>
                  <a:tcPr marL="9525" marR="9525" marT="9525" marB="0"/>
                </a:tc>
              </a:tr>
              <a:tr h="193817">
                <a:tc vMerge="1">
                  <a:txBody>
                    <a:bodyPr/>
                    <a:lstStyle/>
                    <a:p>
                      <a:endParaRPr lang="en-US"/>
                    </a:p>
                  </a:txBody>
                  <a:tcPr/>
                </a:tc>
                <a:tc>
                  <a:txBody>
                    <a:bodyPr/>
                    <a:lstStyle/>
                    <a:p>
                      <a:pPr algn="l" fontAlgn="t"/>
                      <a:r>
                        <a:rPr lang="en-US" sz="1300" b="0" i="0" u="none" strike="noStrike">
                          <a:solidFill>
                            <a:srgbClr val="000000"/>
                          </a:solidFill>
                          <a:effectLst/>
                          <a:latin typeface="Times New Roman" panose="02020603050405020304" pitchFamily="18" charset="0"/>
                        </a:rPr>
                        <a:t>Secondary hazards</a:t>
                      </a:r>
                    </a:p>
                  </a:txBody>
                  <a:tcPr marL="9525" marR="9525" marT="9525" marB="0"/>
                </a:tc>
              </a:tr>
              <a:tr h="193817">
                <a:tc vMerge="1">
                  <a:txBody>
                    <a:bodyPr/>
                    <a:lstStyle/>
                    <a:p>
                      <a:endParaRPr lang="en-US"/>
                    </a:p>
                  </a:txBody>
                  <a:tcPr/>
                </a:tc>
                <a:tc>
                  <a:txBody>
                    <a:bodyPr/>
                    <a:lstStyle/>
                    <a:p>
                      <a:pPr algn="l" fontAlgn="t"/>
                      <a:r>
                        <a:rPr lang="en-US" sz="1300" b="0" i="0" u="none" strike="noStrike" dirty="0">
                          <a:solidFill>
                            <a:srgbClr val="000000"/>
                          </a:solidFill>
                          <a:effectLst/>
                          <a:latin typeface="Times New Roman" panose="02020603050405020304" pitchFamily="18" charset="0"/>
                        </a:rPr>
                        <a:t>Polluting industries</a:t>
                      </a:r>
                    </a:p>
                  </a:txBody>
                  <a:tcPr marL="9525" marR="9525" marT="9525" marB="0"/>
                </a:tc>
              </a:tr>
            </a:tbl>
          </a:graphicData>
        </a:graphic>
      </p:graphicFrame>
      <p:sp>
        <p:nvSpPr>
          <p:cNvPr id="7" name="Title 1"/>
          <p:cNvSpPr>
            <a:spLocks noGrp="1"/>
          </p:cNvSpPr>
          <p:nvPr>
            <p:ph type="title"/>
          </p:nvPr>
        </p:nvSpPr>
        <p:spPr>
          <a:xfrm>
            <a:off x="822960" y="292496"/>
            <a:ext cx="7543800" cy="1450757"/>
          </a:xfrm>
        </p:spPr>
        <p:txBody>
          <a:bodyPr>
            <a:normAutofit/>
          </a:bodyPr>
          <a:lstStyle/>
          <a:p>
            <a:r>
              <a:rPr lang="en-US" dirty="0" smtClean="0">
                <a:solidFill>
                  <a:schemeClr val="tx1"/>
                </a:solidFill>
              </a:rPr>
              <a:t>Past GIS Studies to Identify Refugee Camp Locations</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8AC7E15B-2515-42AD-A188-EE644FCD654E}" type="slidenum">
              <a:rPr lang="en-US" smtClean="0"/>
              <a:t>18</a:t>
            </a:fld>
            <a:endParaRPr lang="en-US"/>
          </a:p>
        </p:txBody>
      </p:sp>
    </p:spTree>
    <p:extLst>
      <p:ext uri="{BB962C8B-B14F-4D97-AF65-F5344CB8AC3E}">
        <p14:creationId xmlns:p14="http://schemas.microsoft.com/office/powerpoint/2010/main" val="2613463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443" y="2146948"/>
            <a:ext cx="4459046" cy="4023360"/>
          </a:xfrm>
        </p:spPr>
        <p:txBody>
          <a:bodyPr/>
          <a:lstStyle/>
          <a:p>
            <a:pPr>
              <a:buClrTx/>
              <a:buFont typeface="Arial" panose="020B0604020202020204" pitchFamily="34" charset="0"/>
              <a:buChar char="•"/>
            </a:pPr>
            <a:r>
              <a:rPr lang="en-US" dirty="0" smtClean="0"/>
              <a:t>Spike (2015) used site suitability analysis for refugees and IDP camps to house population displaced from Nigeria.  </a:t>
            </a:r>
          </a:p>
          <a:p>
            <a:pPr>
              <a:buClrTx/>
              <a:buFont typeface="Arial" panose="020B0604020202020204" pitchFamily="34" charset="0"/>
              <a:buChar char="•"/>
            </a:pPr>
            <a:endParaRPr lang="en-US" dirty="0" smtClean="0"/>
          </a:p>
          <a:p>
            <a:pPr>
              <a:buClrTx/>
              <a:buFont typeface="Arial" panose="020B0604020202020204" pitchFamily="34" charset="0"/>
              <a:buChar char="•"/>
            </a:pPr>
            <a:r>
              <a:rPr lang="en-US" dirty="0"/>
              <a:t>C</a:t>
            </a:r>
            <a:r>
              <a:rPr lang="en-US" dirty="0" smtClean="0"/>
              <a:t>riteria used included: </a:t>
            </a:r>
          </a:p>
          <a:p>
            <a:pPr marL="292608" lvl="1" indent="0">
              <a:lnSpc>
                <a:spcPct val="100000"/>
              </a:lnSpc>
              <a:buClrTx/>
              <a:buNone/>
            </a:pPr>
            <a:r>
              <a:rPr lang="en-US" b="1" dirty="0" smtClean="0"/>
              <a:t>land-use, distance from roads, distance from surface water, slope, distance to highest areas of violence/unrest.  </a:t>
            </a:r>
            <a:endParaRPr lang="en-US" b="1" dirty="0"/>
          </a:p>
        </p:txBody>
      </p:sp>
      <p:sp>
        <p:nvSpPr>
          <p:cNvPr id="4" name="Rectangle 3"/>
          <p:cNvSpPr/>
          <p:nvPr/>
        </p:nvSpPr>
        <p:spPr>
          <a:xfrm>
            <a:off x="22858" y="6408433"/>
            <a:ext cx="8690835" cy="369332"/>
          </a:xfrm>
          <a:prstGeom prst="rect">
            <a:avLst/>
          </a:prstGeom>
        </p:spPr>
        <p:txBody>
          <a:bodyPr wrap="square">
            <a:spAutoFit/>
          </a:bodyPr>
          <a:lstStyle/>
          <a:p>
            <a:r>
              <a:rPr lang="en-US" dirty="0"/>
              <a:t>https://</a:t>
            </a:r>
            <a:r>
              <a:rPr lang="en-US" b="1" dirty="0"/>
              <a:t>sites</a:t>
            </a:r>
            <a:r>
              <a:rPr lang="en-US" dirty="0"/>
              <a:t>.tufts.edu/</a:t>
            </a:r>
            <a:r>
              <a:rPr lang="en-US" dirty="0" err="1"/>
              <a:t>gis</a:t>
            </a:r>
            <a:r>
              <a:rPr lang="en-US" dirty="0"/>
              <a:t>/files/.../</a:t>
            </a:r>
            <a:r>
              <a:rPr lang="en-US" dirty="0" smtClean="0"/>
              <a:t>Spink_Lauren_DHP207_2015.pdf</a:t>
            </a:r>
            <a:endParaRPr lang="en-US" dirty="0"/>
          </a:p>
        </p:txBody>
      </p:sp>
      <p:sp>
        <p:nvSpPr>
          <p:cNvPr id="6" name="Title 1"/>
          <p:cNvSpPr>
            <a:spLocks noGrp="1"/>
          </p:cNvSpPr>
          <p:nvPr>
            <p:ph type="title"/>
          </p:nvPr>
        </p:nvSpPr>
        <p:spPr>
          <a:xfrm>
            <a:off x="822960" y="286604"/>
            <a:ext cx="7543800" cy="1450757"/>
          </a:xfrm>
        </p:spPr>
        <p:txBody>
          <a:bodyPr/>
          <a:lstStyle/>
          <a:p>
            <a:r>
              <a:rPr lang="en-US" dirty="0" smtClean="0"/>
              <a:t>Past Studies: Using GIS for planning refugee camps</a:t>
            </a:r>
            <a:endParaRPr lang="en-US" dirty="0"/>
          </a:p>
        </p:txBody>
      </p:sp>
      <p:pic>
        <p:nvPicPr>
          <p:cNvPr id="7" name="Picture 6"/>
          <p:cNvPicPr>
            <a:picLocks noChangeAspect="1"/>
          </p:cNvPicPr>
          <p:nvPr/>
        </p:nvPicPr>
        <p:blipFill>
          <a:blip r:embed="rId3"/>
          <a:stretch>
            <a:fillRect/>
          </a:stretch>
        </p:blipFill>
        <p:spPr>
          <a:xfrm>
            <a:off x="5270059" y="2043953"/>
            <a:ext cx="3755719" cy="3624149"/>
          </a:xfrm>
          <a:prstGeom prst="rect">
            <a:avLst/>
          </a:prstGeom>
        </p:spPr>
      </p:pic>
      <p:sp>
        <p:nvSpPr>
          <p:cNvPr id="5" name="Slide Number Placeholder 4"/>
          <p:cNvSpPr>
            <a:spLocks noGrp="1"/>
          </p:cNvSpPr>
          <p:nvPr>
            <p:ph type="sldNum" sz="quarter" idx="12"/>
          </p:nvPr>
        </p:nvSpPr>
        <p:spPr/>
        <p:txBody>
          <a:bodyPr/>
          <a:lstStyle/>
          <a:p>
            <a:fld id="{8AC7E15B-2515-42AD-A188-EE644FCD654E}" type="slidenum">
              <a:rPr lang="en-US" smtClean="0"/>
              <a:t>19</a:t>
            </a:fld>
            <a:endParaRPr lang="en-US"/>
          </a:p>
        </p:txBody>
      </p:sp>
    </p:spTree>
    <p:extLst>
      <p:ext uri="{BB962C8B-B14F-4D97-AF65-F5344CB8AC3E}">
        <p14:creationId xmlns:p14="http://schemas.microsoft.com/office/powerpoint/2010/main" val="23162290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www.colourbox.com/preview/2220453-old-compass-and-map-background-old-gold-col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86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10694" y="1131435"/>
            <a:ext cx="7812845" cy="5254218"/>
          </a:xfrm>
        </p:spPr>
        <p:txBody>
          <a:bodyPr>
            <a:normAutofit/>
          </a:bodyPr>
          <a:lstStyle/>
          <a:p>
            <a:pPr>
              <a:buClr>
                <a:srgbClr val="FFFF00"/>
              </a:buClr>
              <a:buFont typeface="Wingdings" panose="05000000000000000000" pitchFamily="2" charset="2"/>
              <a:buChar char="Ø"/>
            </a:pPr>
            <a:r>
              <a:rPr lang="en-US" sz="3000" b="1" dirty="0" smtClean="0">
                <a:solidFill>
                  <a:srgbClr val="FFFF00"/>
                </a:solidFill>
              </a:rPr>
              <a:t>Background</a:t>
            </a:r>
          </a:p>
          <a:p>
            <a:pPr lvl="1">
              <a:buClr>
                <a:srgbClr val="FFFF00"/>
              </a:buClr>
              <a:buFont typeface="Wingdings" panose="05000000000000000000" pitchFamily="2" charset="2"/>
              <a:buChar char="Ø"/>
            </a:pPr>
            <a:r>
              <a:rPr lang="en-US" sz="2200" dirty="0">
                <a:solidFill>
                  <a:srgbClr val="FFFF00"/>
                </a:solidFill>
              </a:rPr>
              <a:t> </a:t>
            </a:r>
            <a:r>
              <a:rPr lang="en-US" sz="2200" dirty="0" smtClean="0">
                <a:solidFill>
                  <a:srgbClr val="FFFF00"/>
                </a:solidFill>
              </a:rPr>
              <a:t>Refugees: Why this is a problem</a:t>
            </a:r>
          </a:p>
          <a:p>
            <a:pPr lvl="1">
              <a:buClr>
                <a:srgbClr val="FFFF00"/>
              </a:buClr>
              <a:buFont typeface="Wingdings" panose="05000000000000000000" pitchFamily="2" charset="2"/>
              <a:buChar char="Ø"/>
            </a:pPr>
            <a:r>
              <a:rPr lang="en-US" sz="2200" dirty="0" smtClean="0">
                <a:solidFill>
                  <a:srgbClr val="FFFF00"/>
                </a:solidFill>
              </a:rPr>
              <a:t> Driving Factors</a:t>
            </a:r>
          </a:p>
          <a:p>
            <a:pPr lvl="1">
              <a:buClr>
                <a:srgbClr val="FFFF00"/>
              </a:buClr>
              <a:buFont typeface="Wingdings" panose="05000000000000000000" pitchFamily="2" charset="2"/>
              <a:buChar char="Ø"/>
            </a:pPr>
            <a:r>
              <a:rPr lang="en-US" sz="2200" dirty="0" smtClean="0">
                <a:solidFill>
                  <a:srgbClr val="FFFF00"/>
                </a:solidFill>
              </a:rPr>
              <a:t> Routes &amp; Destinations</a:t>
            </a:r>
          </a:p>
          <a:p>
            <a:pPr lvl="1">
              <a:buClr>
                <a:srgbClr val="FFFF00"/>
              </a:buClr>
              <a:buFont typeface="Wingdings" panose="05000000000000000000" pitchFamily="2" charset="2"/>
              <a:buChar char="Ø"/>
            </a:pPr>
            <a:r>
              <a:rPr lang="en-US" sz="2200" dirty="0" smtClean="0">
                <a:solidFill>
                  <a:srgbClr val="FFFF00"/>
                </a:solidFill>
              </a:rPr>
              <a:t> Suitable Refugee Camp Locations</a:t>
            </a:r>
          </a:p>
          <a:p>
            <a:pPr>
              <a:buClr>
                <a:srgbClr val="FFFF00"/>
              </a:buClr>
              <a:buFont typeface="Wingdings" panose="05000000000000000000" pitchFamily="2" charset="2"/>
              <a:buChar char="Ø"/>
            </a:pPr>
            <a:r>
              <a:rPr lang="en-US" sz="3000" b="1" dirty="0" smtClean="0">
                <a:solidFill>
                  <a:srgbClr val="FFFF00"/>
                </a:solidFill>
              </a:rPr>
              <a:t>Objectives</a:t>
            </a:r>
            <a:endParaRPr lang="en-US" sz="2200" dirty="0">
              <a:solidFill>
                <a:srgbClr val="FFFF00"/>
              </a:solidFill>
            </a:endParaRPr>
          </a:p>
          <a:p>
            <a:pPr>
              <a:buClr>
                <a:srgbClr val="FFFF00"/>
              </a:buClr>
              <a:buFont typeface="Wingdings" panose="05000000000000000000" pitchFamily="2" charset="2"/>
              <a:buChar char="Ø"/>
            </a:pPr>
            <a:r>
              <a:rPr lang="en-US" sz="2400" dirty="0" smtClean="0">
                <a:solidFill>
                  <a:srgbClr val="FFFF00"/>
                </a:solidFill>
              </a:rPr>
              <a:t> </a:t>
            </a:r>
            <a:r>
              <a:rPr lang="en-US" sz="3000" b="1" dirty="0" smtClean="0">
                <a:solidFill>
                  <a:srgbClr val="FFFF00"/>
                </a:solidFill>
              </a:rPr>
              <a:t>Methodology	</a:t>
            </a:r>
          </a:p>
          <a:p>
            <a:pPr lvl="1">
              <a:buClr>
                <a:srgbClr val="FFFF00"/>
              </a:buClr>
              <a:buFont typeface="Wingdings" panose="05000000000000000000" pitchFamily="2" charset="2"/>
              <a:buChar char="Ø"/>
            </a:pPr>
            <a:r>
              <a:rPr lang="en-US" sz="2200" dirty="0">
                <a:solidFill>
                  <a:srgbClr val="FFFF00"/>
                </a:solidFill>
              </a:rPr>
              <a:t> </a:t>
            </a:r>
            <a:r>
              <a:rPr lang="en-US" sz="2200" dirty="0" smtClean="0">
                <a:solidFill>
                  <a:srgbClr val="FFFF00"/>
                </a:solidFill>
              </a:rPr>
              <a:t>Criteria </a:t>
            </a:r>
            <a:r>
              <a:rPr lang="en-US" sz="2200" dirty="0">
                <a:solidFill>
                  <a:srgbClr val="FFFF00"/>
                </a:solidFill>
              </a:rPr>
              <a:t>and Requirements </a:t>
            </a:r>
            <a:r>
              <a:rPr lang="en-US" sz="2200" dirty="0" smtClean="0">
                <a:solidFill>
                  <a:srgbClr val="FFFF00"/>
                </a:solidFill>
              </a:rPr>
              <a:t>of </a:t>
            </a:r>
            <a:r>
              <a:rPr lang="en-US" sz="2200" dirty="0">
                <a:solidFill>
                  <a:srgbClr val="FFFF00"/>
                </a:solidFill>
              </a:rPr>
              <a:t>Refugee Camps</a:t>
            </a:r>
            <a:endParaRPr lang="en-US" sz="2200" dirty="0" smtClean="0">
              <a:solidFill>
                <a:srgbClr val="FFFF00"/>
              </a:solidFill>
            </a:endParaRPr>
          </a:p>
          <a:p>
            <a:pPr lvl="1">
              <a:buClr>
                <a:srgbClr val="FFFF00"/>
              </a:buClr>
              <a:buFont typeface="Wingdings" panose="05000000000000000000" pitchFamily="2" charset="2"/>
              <a:buChar char="Ø"/>
            </a:pPr>
            <a:r>
              <a:rPr lang="en-US" sz="2200" dirty="0" smtClean="0">
                <a:solidFill>
                  <a:srgbClr val="FFFF00"/>
                </a:solidFill>
              </a:rPr>
              <a:t> Suitability Analysis Past GIS studies for Camp Suitability Analysis </a:t>
            </a:r>
          </a:p>
          <a:p>
            <a:pPr>
              <a:buClr>
                <a:srgbClr val="FFFF00"/>
              </a:buClr>
              <a:buFont typeface="Wingdings" panose="05000000000000000000" pitchFamily="2" charset="2"/>
              <a:buChar char="Ø"/>
            </a:pPr>
            <a:r>
              <a:rPr lang="en-US" sz="3000" b="1" dirty="0" smtClean="0">
                <a:solidFill>
                  <a:srgbClr val="FFFF00"/>
                </a:solidFill>
              </a:rPr>
              <a:t>Timeframe for Completion</a:t>
            </a:r>
          </a:p>
          <a:p>
            <a:pPr>
              <a:buClr>
                <a:srgbClr val="FFFF00"/>
              </a:buClr>
              <a:buFont typeface="Wingdings" panose="05000000000000000000" pitchFamily="2" charset="2"/>
              <a:buChar char="Ø"/>
            </a:pPr>
            <a:r>
              <a:rPr lang="en-US" sz="3000" b="1" dirty="0" smtClean="0">
                <a:solidFill>
                  <a:srgbClr val="FFFF00"/>
                </a:solidFill>
              </a:rPr>
              <a:t>References</a:t>
            </a:r>
          </a:p>
          <a:p>
            <a:endParaRPr lang="en-US" dirty="0" smtClean="0"/>
          </a:p>
        </p:txBody>
      </p:sp>
      <p:sp>
        <p:nvSpPr>
          <p:cNvPr id="2" name="Title 1"/>
          <p:cNvSpPr>
            <a:spLocks noGrp="1"/>
          </p:cNvSpPr>
          <p:nvPr>
            <p:ph type="title"/>
          </p:nvPr>
        </p:nvSpPr>
        <p:spPr>
          <a:xfrm>
            <a:off x="459400" y="-418475"/>
            <a:ext cx="7543800" cy="1450757"/>
          </a:xfrm>
        </p:spPr>
        <p:txBody>
          <a:bodyPr/>
          <a:lstStyle/>
          <a:p>
            <a:r>
              <a:rPr lang="en-US" dirty="0" smtClean="0">
                <a:solidFill>
                  <a:srgbClr val="FFFF00"/>
                </a:solidFill>
              </a:rPr>
              <a:t>Table of Contents</a:t>
            </a:r>
            <a:endParaRPr lang="en-US" dirty="0">
              <a:solidFill>
                <a:srgbClr val="FFFF00"/>
              </a:solidFill>
            </a:endParaRPr>
          </a:p>
        </p:txBody>
      </p:sp>
      <p:sp>
        <p:nvSpPr>
          <p:cNvPr id="5" name="Slide Number Placeholder 4"/>
          <p:cNvSpPr>
            <a:spLocks noGrp="1"/>
          </p:cNvSpPr>
          <p:nvPr>
            <p:ph type="sldNum" sz="quarter" idx="12"/>
          </p:nvPr>
        </p:nvSpPr>
        <p:spPr/>
        <p:txBody>
          <a:bodyPr/>
          <a:lstStyle/>
          <a:p>
            <a:fld id="{8AC7E15B-2515-42AD-A188-EE644FCD654E}" type="slidenum">
              <a:rPr lang="en-US" smtClean="0"/>
              <a:t>2</a:t>
            </a:fld>
            <a:endParaRPr lang="en-US"/>
          </a:p>
        </p:txBody>
      </p:sp>
    </p:spTree>
    <p:extLst>
      <p:ext uri="{BB962C8B-B14F-4D97-AF65-F5344CB8AC3E}">
        <p14:creationId xmlns:p14="http://schemas.microsoft.com/office/powerpoint/2010/main" val="11723665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Past Studies: Using GIS for planning refugee camps</a:t>
            </a:r>
            <a:endParaRPr lang="en-US" dirty="0"/>
          </a:p>
        </p:txBody>
      </p:sp>
      <p:sp>
        <p:nvSpPr>
          <p:cNvPr id="3" name="Content Placeholder 2"/>
          <p:cNvSpPr>
            <a:spLocks noGrp="1"/>
          </p:cNvSpPr>
          <p:nvPr>
            <p:ph idx="1"/>
          </p:nvPr>
        </p:nvSpPr>
        <p:spPr>
          <a:xfrm>
            <a:off x="438539" y="1845734"/>
            <a:ext cx="4268215" cy="4023360"/>
          </a:xfrm>
        </p:spPr>
        <p:txBody>
          <a:bodyPr>
            <a:normAutofit/>
          </a:bodyPr>
          <a:lstStyle/>
          <a:p>
            <a:pPr>
              <a:buClrTx/>
              <a:buFont typeface="Arial" panose="020B0604020202020204" pitchFamily="34" charset="0"/>
              <a:buChar char="•"/>
            </a:pPr>
            <a:r>
              <a:rPr lang="en-US" dirty="0" smtClean="0"/>
              <a:t>Beaudou et al (2003) used GIS planning refugee camps</a:t>
            </a:r>
          </a:p>
          <a:p>
            <a:pPr>
              <a:buClrTx/>
              <a:buFont typeface="Arial" panose="020B0604020202020204" pitchFamily="34" charset="0"/>
              <a:buChar char="•"/>
            </a:pPr>
            <a:endParaRPr lang="en-US" dirty="0" smtClean="0"/>
          </a:p>
          <a:p>
            <a:pPr>
              <a:buClrTx/>
              <a:buFont typeface="Arial" panose="020B0604020202020204" pitchFamily="34" charset="0"/>
              <a:buChar char="•"/>
            </a:pPr>
            <a:r>
              <a:rPr lang="en-US" dirty="0" smtClean="0"/>
              <a:t>Socio-economic and environmental data included were: </a:t>
            </a:r>
          </a:p>
          <a:p>
            <a:pPr marL="292608" lvl="1" indent="0">
              <a:buClrTx/>
              <a:buNone/>
            </a:pPr>
            <a:r>
              <a:rPr lang="en-US" b="1" dirty="0" smtClean="0"/>
              <a:t>population densities, the proximity of facilities;</a:t>
            </a:r>
          </a:p>
          <a:p>
            <a:pPr marL="292608" lvl="1" indent="0">
              <a:buClrTx/>
              <a:buNone/>
            </a:pPr>
            <a:r>
              <a:rPr lang="en-US" b="1" dirty="0"/>
              <a:t>t</a:t>
            </a:r>
            <a:r>
              <a:rPr lang="en-US" b="1" dirty="0" smtClean="0"/>
              <a:t>opographic relief, climate, hydrography, soils, and vegetation.  </a:t>
            </a:r>
          </a:p>
        </p:txBody>
      </p:sp>
      <p:pic>
        <p:nvPicPr>
          <p:cNvPr id="4" name="Picture 3"/>
          <p:cNvPicPr>
            <a:picLocks noChangeAspect="1"/>
          </p:cNvPicPr>
          <p:nvPr/>
        </p:nvPicPr>
        <p:blipFill rotWithShape="1">
          <a:blip r:embed="rId3"/>
          <a:srcRect r="4914"/>
          <a:stretch/>
        </p:blipFill>
        <p:spPr>
          <a:xfrm>
            <a:off x="4706754" y="2233824"/>
            <a:ext cx="4369869" cy="2832144"/>
          </a:xfrm>
          <a:prstGeom prst="rect">
            <a:avLst/>
          </a:prstGeom>
        </p:spPr>
      </p:pic>
      <p:sp>
        <p:nvSpPr>
          <p:cNvPr id="5" name="Rectangle 4"/>
          <p:cNvSpPr/>
          <p:nvPr/>
        </p:nvSpPr>
        <p:spPr>
          <a:xfrm>
            <a:off x="0" y="6365557"/>
            <a:ext cx="8946683" cy="492443"/>
          </a:xfrm>
          <a:prstGeom prst="rect">
            <a:avLst/>
          </a:prstGeom>
        </p:spPr>
        <p:txBody>
          <a:bodyPr wrap="square">
            <a:spAutoFit/>
          </a:bodyPr>
          <a:lstStyle/>
          <a:p>
            <a:r>
              <a:rPr lang="en-US" sz="1300" u="sng" dirty="0">
                <a:hlinkClick r:id="rId4"/>
              </a:rPr>
              <a:t>Beaudou A., </a:t>
            </a:r>
            <a:r>
              <a:rPr lang="en-US" sz="1300" u="sng" dirty="0" err="1">
                <a:hlinkClick r:id="rId4"/>
              </a:rPr>
              <a:t>Cambrézy</a:t>
            </a:r>
            <a:r>
              <a:rPr lang="en-US" sz="1300" u="sng" dirty="0">
                <a:hlinkClick r:id="rId4"/>
              </a:rPr>
              <a:t> L., </a:t>
            </a:r>
            <a:r>
              <a:rPr lang="en-US" sz="1300" u="sng" dirty="0" err="1">
                <a:hlinkClick r:id="rId4"/>
              </a:rPr>
              <a:t>Zaiss</a:t>
            </a:r>
            <a:r>
              <a:rPr lang="en-US" sz="1300" u="sng" dirty="0">
                <a:hlinkClick r:id="rId4"/>
              </a:rPr>
              <a:t> R., "Geographical Information system, environment and camp planning in refugee hosting areas: Approach, methods and application in Uganda," Institute for Research in Development (IRD); November 2003.</a:t>
            </a:r>
            <a:r>
              <a:rPr lang="en-US" sz="1300" dirty="0"/>
              <a:t> </a:t>
            </a:r>
          </a:p>
        </p:txBody>
      </p:sp>
      <p:sp>
        <p:nvSpPr>
          <p:cNvPr id="7" name="Slide Number Placeholder 6"/>
          <p:cNvSpPr>
            <a:spLocks noGrp="1"/>
          </p:cNvSpPr>
          <p:nvPr>
            <p:ph type="sldNum" sz="quarter" idx="12"/>
          </p:nvPr>
        </p:nvSpPr>
        <p:spPr/>
        <p:txBody>
          <a:bodyPr/>
          <a:lstStyle/>
          <a:p>
            <a:fld id="{8AC7E15B-2515-42AD-A188-EE644FCD654E}" type="slidenum">
              <a:rPr lang="en-US" smtClean="0"/>
              <a:t>20</a:t>
            </a:fld>
            <a:endParaRPr lang="en-US"/>
          </a:p>
        </p:txBody>
      </p:sp>
    </p:spTree>
    <p:extLst>
      <p:ext uri="{BB962C8B-B14F-4D97-AF65-F5344CB8AC3E}">
        <p14:creationId xmlns:p14="http://schemas.microsoft.com/office/powerpoint/2010/main" val="13101448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22960" y="286604"/>
            <a:ext cx="7543800" cy="1450757"/>
          </a:xfrm>
        </p:spPr>
        <p:txBody>
          <a:bodyPr/>
          <a:lstStyle/>
          <a:p>
            <a:r>
              <a:rPr lang="en-US" dirty="0" smtClean="0"/>
              <a:t>Past Studies: Using GIS for planning refugee camps</a:t>
            </a:r>
            <a:endParaRPr lang="en-US" dirty="0"/>
          </a:p>
        </p:txBody>
      </p:sp>
      <p:sp>
        <p:nvSpPr>
          <p:cNvPr id="2" name="TextBox 1"/>
          <p:cNvSpPr txBox="1"/>
          <p:nvPr/>
        </p:nvSpPr>
        <p:spPr>
          <a:xfrm>
            <a:off x="4408372" y="1953929"/>
            <a:ext cx="4032985" cy="3416320"/>
          </a:xfrm>
          <a:prstGeom prst="rect">
            <a:avLst/>
          </a:prstGeom>
          <a:noFill/>
        </p:spPr>
        <p:txBody>
          <a:bodyPr wrap="square" rtlCol="0">
            <a:spAutoFit/>
          </a:bodyPr>
          <a:lstStyle/>
          <a:p>
            <a:pPr marL="285750" indent="-285750">
              <a:buFont typeface="Arial" panose="020B0604020202020204" pitchFamily="34" charset="0"/>
              <a:buChar char="•"/>
            </a:pPr>
            <a:r>
              <a:rPr lang="en-US" dirty="0" err="1" smtClean="0"/>
              <a:t>Mong</a:t>
            </a:r>
            <a:r>
              <a:rPr lang="en-US" dirty="0" smtClean="0"/>
              <a:t> et al (2014) used GIS to determine the best locations for refugee camps for IDPs entering Uganda.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Methodology used was surface overlay/ Multi-criteria decision analysis (MCDA)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Suitable sites were identified by combining </a:t>
            </a:r>
            <a:r>
              <a:rPr lang="en-US" dirty="0" smtClean="0"/>
              <a:t>16 reclassified </a:t>
            </a:r>
            <a:r>
              <a:rPr lang="en-US" dirty="0" smtClean="0"/>
              <a:t>data layers </a:t>
            </a:r>
            <a:r>
              <a:rPr lang="en-US" dirty="0" smtClean="0"/>
              <a:t>using </a:t>
            </a:r>
            <a:r>
              <a:rPr lang="en-US" dirty="0" smtClean="0"/>
              <a:t>a weighted overlay.   </a:t>
            </a:r>
            <a:endParaRPr lang="en-US" dirty="0"/>
          </a:p>
        </p:txBody>
      </p:sp>
      <p:pic>
        <p:nvPicPr>
          <p:cNvPr id="5" name="Picture 4"/>
          <p:cNvPicPr>
            <a:picLocks noChangeAspect="1"/>
          </p:cNvPicPr>
          <p:nvPr/>
        </p:nvPicPr>
        <p:blipFill>
          <a:blip r:embed="rId3"/>
          <a:stretch>
            <a:fillRect/>
          </a:stretch>
        </p:blipFill>
        <p:spPr>
          <a:xfrm>
            <a:off x="697421" y="1811253"/>
            <a:ext cx="3361972" cy="4613509"/>
          </a:xfrm>
          <a:prstGeom prst="rect">
            <a:avLst/>
          </a:prstGeom>
        </p:spPr>
      </p:pic>
      <p:sp>
        <p:nvSpPr>
          <p:cNvPr id="6" name="Rectangle 5"/>
          <p:cNvSpPr/>
          <p:nvPr/>
        </p:nvSpPr>
        <p:spPr>
          <a:xfrm>
            <a:off x="0" y="6406054"/>
            <a:ext cx="6554804" cy="369332"/>
          </a:xfrm>
          <a:prstGeom prst="rect">
            <a:avLst/>
          </a:prstGeom>
        </p:spPr>
        <p:txBody>
          <a:bodyPr wrap="square">
            <a:spAutoFit/>
          </a:bodyPr>
          <a:lstStyle/>
          <a:p>
            <a:pPr>
              <a:defRPr/>
            </a:pPr>
            <a:r>
              <a:rPr lang="en-US" dirty="0">
                <a:hlinkClick r:id="rId4"/>
              </a:rPr>
              <a:t>http://gisforgood5.weebly.com/our-project.html</a:t>
            </a:r>
            <a:endParaRPr lang="en-US" dirty="0"/>
          </a:p>
        </p:txBody>
      </p:sp>
      <p:sp>
        <p:nvSpPr>
          <p:cNvPr id="7" name="Slide Number Placeholder 6"/>
          <p:cNvSpPr>
            <a:spLocks noGrp="1"/>
          </p:cNvSpPr>
          <p:nvPr>
            <p:ph type="sldNum" sz="quarter" idx="12"/>
          </p:nvPr>
        </p:nvSpPr>
        <p:spPr/>
        <p:txBody>
          <a:bodyPr/>
          <a:lstStyle/>
          <a:p>
            <a:fld id="{8AC7E15B-2515-42AD-A188-EE644FCD654E}" type="slidenum">
              <a:rPr lang="en-US" smtClean="0"/>
              <a:t>21</a:t>
            </a:fld>
            <a:endParaRPr lang="en-US"/>
          </a:p>
        </p:txBody>
      </p:sp>
    </p:spTree>
    <p:extLst>
      <p:ext uri="{BB962C8B-B14F-4D97-AF65-F5344CB8AC3E}">
        <p14:creationId xmlns:p14="http://schemas.microsoft.com/office/powerpoint/2010/main" val="10310876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Essential Criteria for Suitable Refugee Sites</a:t>
            </a:r>
            <a:endParaRPr lang="en-US" dirty="0"/>
          </a:p>
        </p:txBody>
      </p:sp>
      <p:sp>
        <p:nvSpPr>
          <p:cNvPr id="3" name="Content Placeholder 2"/>
          <p:cNvSpPr>
            <a:spLocks noGrp="1"/>
          </p:cNvSpPr>
          <p:nvPr>
            <p:ph idx="1"/>
          </p:nvPr>
        </p:nvSpPr>
        <p:spPr>
          <a:xfrm>
            <a:off x="822960" y="1737361"/>
            <a:ext cx="7543801" cy="4023360"/>
          </a:xfrm>
        </p:spPr>
        <p:txBody>
          <a:bodyPr/>
          <a:lstStyle/>
          <a:p>
            <a:r>
              <a:rPr lang="en-US" sz="2500" b="1" dirty="0" smtClean="0"/>
              <a:t>Based on the literature of previous GIS studies, there are a number common criteria to consider as follows:</a:t>
            </a:r>
          </a:p>
          <a:p>
            <a:endParaRPr lang="en-US" sz="3200" b="1" dirty="0"/>
          </a:p>
        </p:txBody>
      </p:sp>
      <p:sp>
        <p:nvSpPr>
          <p:cNvPr id="4" name="TextBox 3"/>
          <p:cNvSpPr txBox="1"/>
          <p:nvPr/>
        </p:nvSpPr>
        <p:spPr>
          <a:xfrm>
            <a:off x="404260" y="3031958"/>
            <a:ext cx="3080084" cy="2585323"/>
          </a:xfrm>
          <a:prstGeom prst="rect">
            <a:avLst/>
          </a:prstGeom>
          <a:noFill/>
        </p:spPr>
        <p:txBody>
          <a:bodyPr wrap="square" rtlCol="0">
            <a:spAutoFit/>
          </a:bodyPr>
          <a:lstStyle/>
          <a:p>
            <a:r>
              <a:rPr lang="en-US" b="1" u="sng" dirty="0" smtClean="0"/>
              <a:t>Natural Environmental Criteria</a:t>
            </a:r>
          </a:p>
          <a:p>
            <a:pPr marL="285750" indent="-285750">
              <a:buFont typeface="Arial" panose="020B0604020202020204" pitchFamily="34" charset="0"/>
              <a:buChar char="•"/>
            </a:pPr>
            <a:r>
              <a:rPr lang="en-US" dirty="0" smtClean="0"/>
              <a:t>Proximity to Water</a:t>
            </a:r>
          </a:p>
          <a:p>
            <a:pPr marL="285750" indent="-285750">
              <a:buFont typeface="Arial" panose="020B0604020202020204" pitchFamily="34" charset="0"/>
              <a:buChar char="•"/>
            </a:pPr>
            <a:r>
              <a:rPr lang="en-US" dirty="0" smtClean="0"/>
              <a:t>Flood Risk</a:t>
            </a:r>
          </a:p>
          <a:p>
            <a:pPr marL="285750" indent="-285750">
              <a:buFont typeface="Arial" panose="020B0604020202020204" pitchFamily="34" charset="0"/>
              <a:buChar char="•"/>
            </a:pPr>
            <a:r>
              <a:rPr lang="en-US" dirty="0" smtClean="0"/>
              <a:t>Drought Risk</a:t>
            </a:r>
          </a:p>
          <a:p>
            <a:pPr marL="285750" indent="-285750">
              <a:buFont typeface="Arial" panose="020B0604020202020204" pitchFamily="34" charset="0"/>
              <a:buChar char="•"/>
            </a:pPr>
            <a:r>
              <a:rPr lang="en-US" dirty="0" smtClean="0"/>
              <a:t>Elevation </a:t>
            </a:r>
          </a:p>
          <a:p>
            <a:pPr marL="285750" indent="-285750">
              <a:buFont typeface="Arial" panose="020B0604020202020204" pitchFamily="34" charset="0"/>
              <a:buChar char="•"/>
            </a:pPr>
            <a:r>
              <a:rPr lang="en-US" dirty="0" smtClean="0"/>
              <a:t>Terrain</a:t>
            </a:r>
          </a:p>
          <a:p>
            <a:pPr marL="285750" indent="-285750">
              <a:buFont typeface="Arial" panose="020B0604020202020204" pitchFamily="34" charset="0"/>
              <a:buChar char="•"/>
            </a:pPr>
            <a:r>
              <a:rPr lang="en-US" dirty="0" smtClean="0"/>
              <a:t>Slope</a:t>
            </a:r>
          </a:p>
          <a:p>
            <a:pPr marL="285750" indent="-285750">
              <a:buFont typeface="Arial" panose="020B0604020202020204" pitchFamily="34" charset="0"/>
              <a:buChar char="•"/>
            </a:pPr>
            <a:r>
              <a:rPr lang="en-US" dirty="0" smtClean="0"/>
              <a:t>Land Use</a:t>
            </a:r>
          </a:p>
          <a:p>
            <a:pPr marL="285750" indent="-285750">
              <a:buFont typeface="Arial" panose="020B0604020202020204" pitchFamily="34" charset="0"/>
              <a:buChar char="•"/>
            </a:pPr>
            <a:r>
              <a:rPr lang="en-US" dirty="0" smtClean="0"/>
              <a:t>Soil Type</a:t>
            </a:r>
          </a:p>
        </p:txBody>
      </p:sp>
      <p:sp>
        <p:nvSpPr>
          <p:cNvPr id="5" name="TextBox 4"/>
          <p:cNvSpPr txBox="1"/>
          <p:nvPr/>
        </p:nvSpPr>
        <p:spPr>
          <a:xfrm>
            <a:off x="5215297" y="3030358"/>
            <a:ext cx="3080084" cy="2862322"/>
          </a:xfrm>
          <a:prstGeom prst="rect">
            <a:avLst/>
          </a:prstGeom>
          <a:noFill/>
        </p:spPr>
        <p:txBody>
          <a:bodyPr wrap="square" rtlCol="0">
            <a:spAutoFit/>
          </a:bodyPr>
          <a:lstStyle/>
          <a:p>
            <a:r>
              <a:rPr lang="en-US" b="1" u="sng" dirty="0" smtClean="0"/>
              <a:t>Social-Economical Criteria</a:t>
            </a:r>
          </a:p>
          <a:p>
            <a:pPr marL="285750" indent="-285750">
              <a:buFont typeface="Arial" panose="020B0604020202020204" pitchFamily="34" charset="0"/>
              <a:buChar char="•"/>
            </a:pPr>
            <a:r>
              <a:rPr lang="en-US" dirty="0" smtClean="0"/>
              <a:t>Proximity to Roads</a:t>
            </a:r>
          </a:p>
          <a:p>
            <a:pPr marL="285750" indent="-285750">
              <a:buFont typeface="Arial" panose="020B0604020202020204" pitchFamily="34" charset="0"/>
              <a:buChar char="•"/>
            </a:pPr>
            <a:r>
              <a:rPr lang="en-US" dirty="0" smtClean="0"/>
              <a:t>Proximity to Cities</a:t>
            </a:r>
          </a:p>
          <a:p>
            <a:pPr marL="285750" indent="-285750">
              <a:buFont typeface="Arial" panose="020B0604020202020204" pitchFamily="34" charset="0"/>
              <a:buChar char="•"/>
            </a:pPr>
            <a:r>
              <a:rPr lang="en-US" dirty="0" smtClean="0"/>
              <a:t>Proximity to Health Centers</a:t>
            </a:r>
          </a:p>
          <a:p>
            <a:pPr marL="285750" indent="-285750">
              <a:buFont typeface="Arial" panose="020B0604020202020204" pitchFamily="34" charset="0"/>
              <a:buChar char="•"/>
            </a:pPr>
            <a:r>
              <a:rPr lang="en-US" dirty="0" smtClean="0"/>
              <a:t>Proximity to Education Centers</a:t>
            </a:r>
          </a:p>
          <a:p>
            <a:pPr marL="285750" indent="-285750">
              <a:buFont typeface="Arial" panose="020B0604020202020204" pitchFamily="34" charset="0"/>
              <a:buChar char="•"/>
            </a:pPr>
            <a:r>
              <a:rPr lang="en-US" dirty="0" smtClean="0"/>
              <a:t>Proximity to Electrical Networks</a:t>
            </a:r>
          </a:p>
          <a:p>
            <a:pPr marL="285750" indent="-285750">
              <a:buFont typeface="Arial" panose="020B0604020202020204" pitchFamily="34" charset="0"/>
              <a:buChar char="•"/>
            </a:pPr>
            <a:r>
              <a:rPr lang="en-US" dirty="0" smtClean="0"/>
              <a:t>Proximity to violence / unrest</a:t>
            </a:r>
          </a:p>
        </p:txBody>
      </p:sp>
      <p:sp>
        <p:nvSpPr>
          <p:cNvPr id="7" name="Slide Number Placeholder 6"/>
          <p:cNvSpPr>
            <a:spLocks noGrp="1"/>
          </p:cNvSpPr>
          <p:nvPr>
            <p:ph type="sldNum" sz="quarter" idx="12"/>
          </p:nvPr>
        </p:nvSpPr>
        <p:spPr/>
        <p:txBody>
          <a:bodyPr/>
          <a:lstStyle/>
          <a:p>
            <a:fld id="{8AC7E15B-2515-42AD-A188-EE644FCD654E}" type="slidenum">
              <a:rPr lang="en-US" smtClean="0"/>
              <a:t>22</a:t>
            </a:fld>
            <a:endParaRPr lang="en-US"/>
          </a:p>
        </p:txBody>
      </p:sp>
    </p:spTree>
    <p:extLst>
      <p:ext uri="{BB962C8B-B14F-4D97-AF65-F5344CB8AC3E}">
        <p14:creationId xmlns:p14="http://schemas.microsoft.com/office/powerpoint/2010/main" val="31755290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265" y="2397966"/>
            <a:ext cx="7543801" cy="3172409"/>
          </a:xfrm>
        </p:spPr>
        <p:txBody>
          <a:bodyPr>
            <a:normAutofit/>
          </a:bodyPr>
          <a:lstStyle/>
          <a:p>
            <a:pPr>
              <a:lnSpc>
                <a:spcPct val="150000"/>
              </a:lnSpc>
              <a:buClrTx/>
              <a:buFont typeface="Wingdings" panose="05000000000000000000" pitchFamily="2" charset="2"/>
              <a:buChar char="Ø"/>
            </a:pPr>
            <a:r>
              <a:rPr lang="en-US" dirty="0" smtClean="0">
                <a:solidFill>
                  <a:schemeClr val="tx1"/>
                </a:solidFill>
              </a:rPr>
              <a:t> What </a:t>
            </a:r>
            <a:r>
              <a:rPr lang="en-US" dirty="0">
                <a:solidFill>
                  <a:schemeClr val="tx1"/>
                </a:solidFill>
              </a:rPr>
              <a:t>are </a:t>
            </a:r>
            <a:r>
              <a:rPr lang="en-US" dirty="0" smtClean="0">
                <a:solidFill>
                  <a:schemeClr val="tx1"/>
                </a:solidFill>
              </a:rPr>
              <a:t>the </a:t>
            </a:r>
            <a:r>
              <a:rPr lang="en-US" dirty="0">
                <a:solidFill>
                  <a:schemeClr val="tx1"/>
                </a:solidFill>
              </a:rPr>
              <a:t>factors affecting site suitability for refugees in </a:t>
            </a:r>
            <a:r>
              <a:rPr lang="en-US" dirty="0" smtClean="0">
                <a:solidFill>
                  <a:schemeClr val="tx1"/>
                </a:solidFill>
              </a:rPr>
              <a:t>Turkey?  </a:t>
            </a:r>
          </a:p>
          <a:p>
            <a:pPr lvl="1">
              <a:lnSpc>
                <a:spcPct val="150000"/>
              </a:lnSpc>
              <a:buClrTx/>
              <a:buFont typeface="Wingdings" panose="05000000000000000000" pitchFamily="2" charset="2"/>
              <a:buChar char="Ø"/>
            </a:pPr>
            <a:r>
              <a:rPr lang="en-US" dirty="0" smtClean="0">
                <a:solidFill>
                  <a:schemeClr val="tx1"/>
                </a:solidFill>
              </a:rPr>
              <a:t>Essentially what are the minimum criteria needed to determine suitable refugee sites</a:t>
            </a:r>
          </a:p>
          <a:p>
            <a:pPr>
              <a:lnSpc>
                <a:spcPct val="150000"/>
              </a:lnSpc>
              <a:buClrTx/>
              <a:buFont typeface="Wingdings" panose="05000000000000000000" pitchFamily="2" charset="2"/>
              <a:buChar char="Ø"/>
            </a:pPr>
            <a:r>
              <a:rPr lang="en-US" dirty="0" smtClean="0">
                <a:solidFill>
                  <a:schemeClr val="tx1"/>
                </a:solidFill>
              </a:rPr>
              <a:t>Where should new sites be located, if needed?</a:t>
            </a:r>
          </a:p>
        </p:txBody>
      </p:sp>
      <p:sp>
        <p:nvSpPr>
          <p:cNvPr id="4" name="Title 1"/>
          <p:cNvSpPr>
            <a:spLocks noGrp="1"/>
          </p:cNvSpPr>
          <p:nvPr>
            <p:ph type="title"/>
          </p:nvPr>
        </p:nvSpPr>
        <p:spPr>
          <a:xfrm>
            <a:off x="822960" y="286604"/>
            <a:ext cx="7543800" cy="1450757"/>
          </a:xfrm>
        </p:spPr>
        <p:txBody>
          <a:bodyPr/>
          <a:lstStyle/>
          <a:p>
            <a:r>
              <a:rPr lang="en-US" dirty="0" smtClean="0"/>
              <a:t>Research Questions</a:t>
            </a:r>
            <a:endParaRPr lang="en-US" dirty="0"/>
          </a:p>
        </p:txBody>
      </p:sp>
      <p:sp>
        <p:nvSpPr>
          <p:cNvPr id="5" name="Slide Number Placeholder 4"/>
          <p:cNvSpPr>
            <a:spLocks noGrp="1"/>
          </p:cNvSpPr>
          <p:nvPr>
            <p:ph type="sldNum" sz="quarter" idx="12"/>
          </p:nvPr>
        </p:nvSpPr>
        <p:spPr/>
        <p:txBody>
          <a:bodyPr/>
          <a:lstStyle/>
          <a:p>
            <a:fld id="{8AC7E15B-2515-42AD-A188-EE644FCD654E}" type="slidenum">
              <a:rPr lang="en-US" smtClean="0"/>
              <a:t>23</a:t>
            </a:fld>
            <a:endParaRPr lang="en-US"/>
          </a:p>
        </p:txBody>
      </p:sp>
    </p:spTree>
    <p:extLst>
      <p:ext uri="{BB962C8B-B14F-4D97-AF65-F5344CB8AC3E}">
        <p14:creationId xmlns:p14="http://schemas.microsoft.com/office/powerpoint/2010/main" val="16718745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071563"/>
          </a:xfrm>
        </p:spPr>
        <p:txBody>
          <a:bodyPr/>
          <a:lstStyle/>
          <a:p>
            <a:pPr algn="ctr"/>
            <a:r>
              <a:rPr lang="en-US" dirty="0" smtClean="0"/>
              <a:t>Objectives of Study</a:t>
            </a:r>
            <a:endParaRPr lang="en-US" dirty="0"/>
          </a:p>
        </p:txBody>
      </p:sp>
      <p:sp>
        <p:nvSpPr>
          <p:cNvPr id="3" name="Content Placeholder 2"/>
          <p:cNvSpPr>
            <a:spLocks noGrp="1"/>
          </p:cNvSpPr>
          <p:nvPr>
            <p:ph idx="4294967295"/>
          </p:nvPr>
        </p:nvSpPr>
        <p:spPr>
          <a:xfrm>
            <a:off x="643811" y="1940769"/>
            <a:ext cx="8080311" cy="3396342"/>
          </a:xfrm>
        </p:spPr>
        <p:txBody>
          <a:bodyPr>
            <a:noAutofit/>
          </a:bodyPr>
          <a:lstStyle/>
          <a:p>
            <a:r>
              <a:rPr lang="en-US" sz="2800" b="1" i="1" dirty="0" smtClean="0"/>
              <a:t>Objective 1</a:t>
            </a:r>
            <a:r>
              <a:rPr lang="en-US" sz="2800" b="1" dirty="0" smtClean="0"/>
              <a:t> – </a:t>
            </a:r>
            <a:r>
              <a:rPr lang="en-US" sz="2800" dirty="0" smtClean="0"/>
              <a:t>Develop a methodology to determine most suitable sites for refugee camps within Turkey based on environmental and social constraints.   </a:t>
            </a:r>
            <a:endParaRPr lang="en-US" sz="2800" dirty="0"/>
          </a:p>
          <a:p>
            <a:endParaRPr lang="en-US" sz="2800" b="1" i="1" dirty="0" smtClean="0"/>
          </a:p>
          <a:p>
            <a:r>
              <a:rPr lang="en-US" sz="2800" b="1" i="1" dirty="0" smtClean="0"/>
              <a:t>Objective </a:t>
            </a:r>
            <a:r>
              <a:rPr lang="en-US" sz="2800" b="1" i="1" dirty="0"/>
              <a:t>2</a:t>
            </a:r>
            <a:r>
              <a:rPr lang="en-US" sz="2800" b="1" dirty="0" smtClean="0"/>
              <a:t> – </a:t>
            </a:r>
            <a:r>
              <a:rPr lang="en-US" sz="2800" dirty="0" smtClean="0"/>
              <a:t>Determine best sites for future refugee camps in Turkey which will more than likely expand over the years. </a:t>
            </a:r>
            <a:r>
              <a:rPr lang="en-US" sz="2800" b="1" dirty="0" smtClean="0"/>
              <a:t> </a:t>
            </a:r>
          </a:p>
          <a:p>
            <a:endParaRPr lang="en-US" sz="2800" b="1" dirty="0"/>
          </a:p>
        </p:txBody>
      </p:sp>
      <p:sp>
        <p:nvSpPr>
          <p:cNvPr id="5" name="Slide Number Placeholder 4"/>
          <p:cNvSpPr>
            <a:spLocks noGrp="1"/>
          </p:cNvSpPr>
          <p:nvPr>
            <p:ph type="sldNum" sz="quarter" idx="12"/>
          </p:nvPr>
        </p:nvSpPr>
        <p:spPr/>
        <p:txBody>
          <a:bodyPr/>
          <a:lstStyle/>
          <a:p>
            <a:fld id="{8AC7E15B-2515-42AD-A188-EE644FCD654E}" type="slidenum">
              <a:rPr lang="en-US" smtClean="0"/>
              <a:t>24</a:t>
            </a:fld>
            <a:endParaRPr lang="en-US"/>
          </a:p>
        </p:txBody>
      </p:sp>
    </p:spTree>
    <p:extLst>
      <p:ext uri="{BB962C8B-B14F-4D97-AF65-F5344CB8AC3E}">
        <p14:creationId xmlns:p14="http://schemas.microsoft.com/office/powerpoint/2010/main" val="31233827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035" y="0"/>
            <a:ext cx="7543800" cy="831950"/>
          </a:xfrm>
        </p:spPr>
        <p:txBody>
          <a:bodyPr/>
          <a:lstStyle/>
          <a:p>
            <a:r>
              <a:rPr lang="en-US" dirty="0" smtClean="0"/>
              <a:t>Data Sources for Analysis </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664094561"/>
              </p:ext>
            </p:extLst>
          </p:nvPr>
        </p:nvGraphicFramePr>
        <p:xfrm>
          <a:off x="336881" y="1002364"/>
          <a:ext cx="8537610" cy="5076952"/>
        </p:xfrm>
        <a:graphic>
          <a:graphicData uri="http://schemas.openxmlformats.org/drawingml/2006/table">
            <a:tbl>
              <a:tblPr firstRow="1" bandRow="1">
                <a:tableStyleId>{5C22544A-7EE6-4342-B048-85BDC9FD1C3A}</a:tableStyleId>
              </a:tblPr>
              <a:tblGrid>
                <a:gridCol w="1164659"/>
                <a:gridCol w="1681211"/>
                <a:gridCol w="1422935"/>
                <a:gridCol w="1207972"/>
                <a:gridCol w="933651"/>
                <a:gridCol w="2127182"/>
              </a:tblGrid>
              <a:tr h="370840">
                <a:tc>
                  <a:txBody>
                    <a:bodyPr/>
                    <a:lstStyle/>
                    <a:p>
                      <a:pPr algn="l" fontAlgn="ctr"/>
                      <a:r>
                        <a:rPr lang="en-US" sz="940" b="1" i="0" u="none" strike="noStrike" dirty="0">
                          <a:solidFill>
                            <a:srgbClr val="3B3B3B"/>
                          </a:solidFill>
                          <a:effectLst/>
                          <a:latin typeface="Arial" panose="020B0604020202020204" pitchFamily="34" charset="0"/>
                        </a:rPr>
                        <a:t>Subject</a:t>
                      </a:r>
                    </a:p>
                  </a:txBody>
                  <a:tcPr marL="7620" marR="7620" marT="30480" marB="30480" anchor="ctr"/>
                </a:tc>
                <a:tc>
                  <a:txBody>
                    <a:bodyPr/>
                    <a:lstStyle/>
                    <a:p>
                      <a:pPr algn="l" fontAlgn="ctr"/>
                      <a:r>
                        <a:rPr lang="en-US" sz="940" b="1" i="0" u="none" strike="noStrike">
                          <a:solidFill>
                            <a:srgbClr val="3B3B3B"/>
                          </a:solidFill>
                          <a:effectLst/>
                          <a:latin typeface="Arial" panose="020B0604020202020204" pitchFamily="34" charset="0"/>
                        </a:rPr>
                        <a:t>Description</a:t>
                      </a:r>
                    </a:p>
                  </a:txBody>
                  <a:tcPr marL="7620" marR="7620" marT="30480" marB="30480" anchor="ctr"/>
                </a:tc>
                <a:tc>
                  <a:txBody>
                    <a:bodyPr/>
                    <a:lstStyle/>
                    <a:p>
                      <a:pPr algn="l" fontAlgn="ctr"/>
                      <a:r>
                        <a:rPr lang="en-US" sz="940" b="1" i="0" u="none" strike="noStrike">
                          <a:solidFill>
                            <a:srgbClr val="3B3B3B"/>
                          </a:solidFill>
                          <a:effectLst/>
                          <a:latin typeface="Arial" panose="020B0604020202020204" pitchFamily="34" charset="0"/>
                        </a:rPr>
                        <a:t>Source</a:t>
                      </a:r>
                    </a:p>
                  </a:txBody>
                  <a:tcPr marL="7620" marR="7620" marT="30480" marB="30480" anchor="ctr"/>
                </a:tc>
                <a:tc>
                  <a:txBody>
                    <a:bodyPr/>
                    <a:lstStyle/>
                    <a:p>
                      <a:pPr algn="l" fontAlgn="ctr"/>
                      <a:r>
                        <a:rPr lang="en-US" sz="940" b="1" i="0" u="none" strike="noStrike">
                          <a:solidFill>
                            <a:srgbClr val="3B3B3B"/>
                          </a:solidFill>
                          <a:effectLst/>
                          <a:latin typeface="Arial" panose="020B0604020202020204" pitchFamily="34" charset="0"/>
                        </a:rPr>
                        <a:t>Format</a:t>
                      </a:r>
                    </a:p>
                  </a:txBody>
                  <a:tcPr marL="7620" marR="7620" marT="30480" marB="30480" anchor="ctr"/>
                </a:tc>
                <a:tc>
                  <a:txBody>
                    <a:bodyPr/>
                    <a:lstStyle/>
                    <a:p>
                      <a:pPr algn="l" fontAlgn="ctr"/>
                      <a:r>
                        <a:rPr lang="en-US" sz="940" b="1" i="0" u="none" strike="noStrike">
                          <a:solidFill>
                            <a:srgbClr val="3B3B3B"/>
                          </a:solidFill>
                          <a:effectLst/>
                          <a:latin typeface="Arial" panose="020B0604020202020204" pitchFamily="34" charset="0"/>
                        </a:rPr>
                        <a:t>Resolution</a:t>
                      </a:r>
                    </a:p>
                  </a:txBody>
                  <a:tcPr marL="7620" marR="7620" marT="30480" marB="30480" anchor="ctr"/>
                </a:tc>
                <a:tc>
                  <a:txBody>
                    <a:bodyPr/>
                    <a:lstStyle/>
                    <a:p>
                      <a:pPr algn="l" fontAlgn="b"/>
                      <a:r>
                        <a:rPr lang="en-US" sz="950" b="1" i="0" u="none" strike="noStrike">
                          <a:solidFill>
                            <a:srgbClr val="000000"/>
                          </a:solidFill>
                          <a:effectLst/>
                          <a:latin typeface="Arial" panose="020B0604020202020204" pitchFamily="34" charset="0"/>
                        </a:rPr>
                        <a:t>URL</a:t>
                      </a:r>
                    </a:p>
                  </a:txBody>
                  <a:tcPr marL="7620" marR="7620" marT="7620" marB="0" anchor="b"/>
                </a:tc>
              </a:tr>
              <a:tr h="370840">
                <a:tc>
                  <a:txBody>
                    <a:bodyPr/>
                    <a:lstStyle/>
                    <a:p>
                      <a:pPr algn="l" fontAlgn="ctr"/>
                      <a:r>
                        <a:rPr lang="en-US" sz="940" b="0" i="0" u="none" strike="noStrike">
                          <a:solidFill>
                            <a:srgbClr val="3B3B3B"/>
                          </a:solidFill>
                          <a:effectLst/>
                          <a:latin typeface="Arial" panose="020B0604020202020204" pitchFamily="34" charset="0"/>
                        </a:rPr>
                        <a:t>Administrative areas (boundaries)</a:t>
                      </a:r>
                    </a:p>
                  </a:txBody>
                  <a:tcPr marL="7620" marR="7620" marT="30480" marB="30480" anchor="ctr"/>
                </a:tc>
                <a:tc>
                  <a:txBody>
                    <a:bodyPr/>
                    <a:lstStyle/>
                    <a:p>
                      <a:pPr algn="l" fontAlgn="ctr"/>
                      <a:r>
                        <a:rPr lang="en-US" sz="940" b="0" i="0" u="none" strike="noStrike" dirty="0">
                          <a:solidFill>
                            <a:srgbClr val="3B3B3B"/>
                          </a:solidFill>
                          <a:effectLst/>
                          <a:latin typeface="Arial" panose="020B0604020202020204" pitchFamily="34" charset="0"/>
                        </a:rPr>
                        <a:t>Country outlines and administrative subdivisions for all countries. </a:t>
                      </a:r>
                    </a:p>
                  </a:txBody>
                  <a:tcPr marL="7620" marR="7620" marT="30480" marB="30480" anchor="ctr"/>
                </a:tc>
                <a:tc>
                  <a:txBody>
                    <a:bodyPr/>
                    <a:lstStyle/>
                    <a:p>
                      <a:pPr algn="l" fontAlgn="ctr"/>
                      <a:r>
                        <a:rPr lang="en-US" sz="1100" b="0" i="0" u="sng" strike="noStrike">
                          <a:solidFill>
                            <a:srgbClr val="0563C1"/>
                          </a:solidFill>
                          <a:effectLst/>
                          <a:latin typeface="Calibri" panose="020F0502020204030204" pitchFamily="34" charset="0"/>
                          <a:hlinkClick r:id="rId2"/>
                        </a:rPr>
                        <a:t>GADM, version 1.0</a:t>
                      </a:r>
                      <a:endParaRPr lang="en-US" sz="1100" b="0" i="0" u="sng" strike="noStrike">
                        <a:solidFill>
                          <a:srgbClr val="0563C1"/>
                        </a:solidFill>
                        <a:effectLst/>
                        <a:latin typeface="Calibri" panose="020F0502020204030204" pitchFamily="34" charset="0"/>
                      </a:endParaRP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Vector (area)</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a:t>
                      </a:r>
                    </a:p>
                  </a:txBody>
                  <a:tcPr marL="7620" marR="7620" marT="30480" marB="30480" anchor="ctr"/>
                </a:tc>
                <a:tc>
                  <a:txBody>
                    <a:bodyPr/>
                    <a:lstStyle/>
                    <a:p>
                      <a:pPr algn="l" fontAlgn="b"/>
                      <a:r>
                        <a:rPr lang="en-US" sz="1100" b="0" i="0" u="none" strike="noStrike">
                          <a:solidFill>
                            <a:srgbClr val="000000"/>
                          </a:solidFill>
                          <a:effectLst/>
                          <a:latin typeface="Calibri" panose="020F0502020204030204" pitchFamily="34" charset="0"/>
                        </a:rPr>
                        <a:t>http://www.diva-gis.org/gdata</a:t>
                      </a:r>
                    </a:p>
                  </a:txBody>
                  <a:tcPr marL="7620" marR="7620" marT="7620" marB="0" anchor="b"/>
                </a:tc>
              </a:tr>
              <a:tr h="370840">
                <a:tc>
                  <a:txBody>
                    <a:bodyPr/>
                    <a:lstStyle/>
                    <a:p>
                      <a:pPr algn="l" fontAlgn="ctr"/>
                      <a:r>
                        <a:rPr lang="en-US" sz="940" b="0" i="0" u="none" strike="noStrike">
                          <a:solidFill>
                            <a:srgbClr val="3B3B3B"/>
                          </a:solidFill>
                          <a:effectLst/>
                          <a:latin typeface="Arial" panose="020B0604020202020204" pitchFamily="34" charset="0"/>
                        </a:rPr>
                        <a:t>Inland water</a:t>
                      </a:r>
                    </a:p>
                  </a:txBody>
                  <a:tcPr marL="7620" marR="7620" marT="30480" marB="30480" anchor="ctr"/>
                </a:tc>
                <a:tc>
                  <a:txBody>
                    <a:bodyPr/>
                    <a:lstStyle/>
                    <a:p>
                      <a:pPr algn="l" fontAlgn="ctr"/>
                      <a:r>
                        <a:rPr lang="en-US" sz="940" b="0" i="0" u="none" strike="noStrike" dirty="0">
                          <a:solidFill>
                            <a:srgbClr val="3B3B3B"/>
                          </a:solidFill>
                          <a:effectLst/>
                          <a:latin typeface="Arial" panose="020B0604020202020204" pitchFamily="34" charset="0"/>
                        </a:rPr>
                        <a:t>Rivers, canals, and lakes. </a:t>
                      </a:r>
                      <a:r>
                        <a:rPr lang="en-US" sz="940" b="0" i="0" u="none" strike="noStrike" dirty="0" err="1">
                          <a:solidFill>
                            <a:srgbClr val="3B3B3B"/>
                          </a:solidFill>
                          <a:effectLst/>
                          <a:latin typeface="Arial" panose="020B0604020202020204" pitchFamily="34" charset="0"/>
                        </a:rPr>
                        <a:t>Seperate</a:t>
                      </a:r>
                      <a:r>
                        <a:rPr lang="en-US" sz="940" b="0" i="0" u="none" strike="noStrike" dirty="0">
                          <a:solidFill>
                            <a:srgbClr val="3B3B3B"/>
                          </a:solidFill>
                          <a:effectLst/>
                          <a:latin typeface="Arial" panose="020B0604020202020204" pitchFamily="34" charset="0"/>
                        </a:rPr>
                        <a:t> files for line and area features</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Digital Chart of the World</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Vector (line and area)</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a:t>
                      </a:r>
                    </a:p>
                  </a:txBody>
                  <a:tcPr marL="7620" marR="7620" marT="30480" marB="30480" anchor="ctr"/>
                </a:tc>
                <a:tc>
                  <a:txBody>
                    <a:bodyPr/>
                    <a:lstStyle/>
                    <a:p>
                      <a:pPr algn="l" fontAlgn="b"/>
                      <a:r>
                        <a:rPr lang="en-US" sz="1100" b="0" i="0" u="none" strike="noStrike">
                          <a:solidFill>
                            <a:srgbClr val="000000"/>
                          </a:solidFill>
                          <a:effectLst/>
                          <a:latin typeface="Calibri" panose="020F0502020204030204" pitchFamily="34" charset="0"/>
                        </a:rPr>
                        <a:t>http://www.diva-gis.org/gdata</a:t>
                      </a:r>
                    </a:p>
                  </a:txBody>
                  <a:tcPr marL="7620" marR="7620" marT="7620" marB="0" anchor="b"/>
                </a:tc>
              </a:tr>
              <a:tr h="370840">
                <a:tc>
                  <a:txBody>
                    <a:bodyPr/>
                    <a:lstStyle/>
                    <a:p>
                      <a:pPr algn="l" fontAlgn="ctr"/>
                      <a:r>
                        <a:rPr lang="en-US" sz="940" b="0" i="0" u="none" strike="noStrike">
                          <a:solidFill>
                            <a:srgbClr val="3B3B3B"/>
                          </a:solidFill>
                          <a:effectLst/>
                          <a:latin typeface="Arial" panose="020B0604020202020204" pitchFamily="34" charset="0"/>
                        </a:rPr>
                        <a:t>Roads</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Roads</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Digital Chart of the World</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Vector (line)</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a:t>
                      </a:r>
                    </a:p>
                  </a:txBody>
                  <a:tcPr marL="7620" marR="7620" marT="30480" marB="30480" anchor="ctr"/>
                </a:tc>
                <a:tc>
                  <a:txBody>
                    <a:bodyPr/>
                    <a:lstStyle/>
                    <a:p>
                      <a:pPr algn="l" fontAlgn="b"/>
                      <a:r>
                        <a:rPr lang="en-US" sz="1100" b="0" i="0" u="none" strike="noStrike">
                          <a:solidFill>
                            <a:srgbClr val="000000"/>
                          </a:solidFill>
                          <a:effectLst/>
                          <a:latin typeface="Calibri" panose="020F0502020204030204" pitchFamily="34" charset="0"/>
                        </a:rPr>
                        <a:t>http://www.diva-gis.org/gdata</a:t>
                      </a:r>
                    </a:p>
                  </a:txBody>
                  <a:tcPr marL="7620" marR="7620" marT="7620" marB="0" anchor="b"/>
                </a:tc>
              </a:tr>
              <a:tr h="370840">
                <a:tc>
                  <a:txBody>
                    <a:bodyPr/>
                    <a:lstStyle/>
                    <a:p>
                      <a:pPr algn="l" fontAlgn="ctr"/>
                      <a:r>
                        <a:rPr lang="en-US" sz="940" b="0" i="0" u="none" strike="noStrike" dirty="0">
                          <a:solidFill>
                            <a:srgbClr val="3B3B3B"/>
                          </a:solidFill>
                          <a:effectLst/>
                          <a:latin typeface="Arial" panose="020B0604020202020204" pitchFamily="34" charset="0"/>
                        </a:rPr>
                        <a:t>Railroads</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Railroads</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Digital Chart of the World</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Vector (line)</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a:t>
                      </a:r>
                    </a:p>
                  </a:txBody>
                  <a:tcPr marL="7620" marR="7620" marT="30480" marB="30480" anchor="ctr"/>
                </a:tc>
                <a:tc>
                  <a:txBody>
                    <a:bodyPr/>
                    <a:lstStyle/>
                    <a:p>
                      <a:pPr algn="l" fontAlgn="b"/>
                      <a:r>
                        <a:rPr lang="en-US" sz="1100" b="0" i="0" u="none" strike="noStrike">
                          <a:solidFill>
                            <a:srgbClr val="000000"/>
                          </a:solidFill>
                          <a:effectLst/>
                          <a:latin typeface="Calibri" panose="020F0502020204030204" pitchFamily="34" charset="0"/>
                        </a:rPr>
                        <a:t>http://www.diva-gis.org/gdata</a:t>
                      </a:r>
                    </a:p>
                  </a:txBody>
                  <a:tcPr marL="7620" marR="7620" marT="7620" marB="0" anchor="b"/>
                </a:tc>
              </a:tr>
              <a:tr h="370840">
                <a:tc>
                  <a:txBody>
                    <a:bodyPr/>
                    <a:lstStyle/>
                    <a:p>
                      <a:pPr algn="l" fontAlgn="ctr"/>
                      <a:r>
                        <a:rPr lang="en-US" sz="940" b="0" i="0" u="none" strike="noStrike">
                          <a:solidFill>
                            <a:srgbClr val="3B3B3B"/>
                          </a:solidFill>
                          <a:effectLst/>
                          <a:latin typeface="Arial" panose="020B0604020202020204" pitchFamily="34" charset="0"/>
                        </a:rPr>
                        <a:t>Elevation</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SRTM30 dataset. CGIAR-SRTM data aggregated to 30 seconds</a:t>
                      </a:r>
                    </a:p>
                  </a:txBody>
                  <a:tcPr marL="7620" marR="7620" marT="30480" marB="30480" anchor="ctr"/>
                </a:tc>
                <a:tc>
                  <a:txBody>
                    <a:bodyPr/>
                    <a:lstStyle/>
                    <a:p>
                      <a:pPr algn="l" fontAlgn="ctr"/>
                      <a:r>
                        <a:rPr lang="en-US" sz="1100" b="0" i="0" u="sng" strike="noStrike">
                          <a:solidFill>
                            <a:srgbClr val="0563C1"/>
                          </a:solidFill>
                          <a:effectLst/>
                          <a:latin typeface="Calibri" panose="020F0502020204030204" pitchFamily="34" charset="0"/>
                          <a:hlinkClick r:id="rId3"/>
                        </a:rPr>
                        <a:t>CGIAR SRTM (3 seconds resolution)</a:t>
                      </a:r>
                      <a:endParaRPr lang="en-US" sz="1100" b="0" i="0" u="sng" strike="noStrike">
                        <a:solidFill>
                          <a:srgbClr val="0563C1"/>
                        </a:solidFill>
                        <a:effectLst/>
                        <a:latin typeface="Calibri" panose="020F0502020204030204" pitchFamily="34" charset="0"/>
                      </a:endParaRP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Raster</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30 seconds</a:t>
                      </a:r>
                    </a:p>
                  </a:txBody>
                  <a:tcPr marL="7620" marR="7620" marT="30480" marB="30480" anchor="ctr"/>
                </a:tc>
                <a:tc>
                  <a:txBody>
                    <a:bodyPr/>
                    <a:lstStyle/>
                    <a:p>
                      <a:pPr algn="l" fontAlgn="b"/>
                      <a:r>
                        <a:rPr lang="en-US" sz="1100" b="0" i="0" u="none" strike="noStrike">
                          <a:solidFill>
                            <a:srgbClr val="000000"/>
                          </a:solidFill>
                          <a:effectLst/>
                          <a:latin typeface="Calibri" panose="020F0502020204030204" pitchFamily="34" charset="0"/>
                        </a:rPr>
                        <a:t>http://www.diva-gis.org/gdata</a:t>
                      </a:r>
                    </a:p>
                  </a:txBody>
                  <a:tcPr marL="7620" marR="7620" marT="7620" marB="0" anchor="b"/>
                </a:tc>
              </a:tr>
              <a:tr h="370840">
                <a:tc>
                  <a:txBody>
                    <a:bodyPr/>
                    <a:lstStyle/>
                    <a:p>
                      <a:pPr algn="l" fontAlgn="ctr"/>
                      <a:r>
                        <a:rPr lang="en-US" sz="940" b="0" i="0" u="none" strike="noStrike">
                          <a:solidFill>
                            <a:srgbClr val="3B3B3B"/>
                          </a:solidFill>
                          <a:effectLst/>
                          <a:latin typeface="Arial" panose="020B0604020202020204" pitchFamily="34" charset="0"/>
                        </a:rPr>
                        <a:t>Land cover</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Land cover, original data resampled onto a 30 seconds grid</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GLC2000</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Raster</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30 seconds</a:t>
                      </a:r>
                    </a:p>
                  </a:txBody>
                  <a:tcPr marL="7620" marR="7620" marT="30480" marB="30480" anchor="ctr"/>
                </a:tc>
                <a:tc>
                  <a:txBody>
                    <a:bodyPr/>
                    <a:lstStyle/>
                    <a:p>
                      <a:pPr algn="l" fontAlgn="b"/>
                      <a:r>
                        <a:rPr lang="en-US" sz="1100" b="0" i="0" u="none" strike="noStrike">
                          <a:solidFill>
                            <a:srgbClr val="000000"/>
                          </a:solidFill>
                          <a:effectLst/>
                          <a:latin typeface="Calibri" panose="020F0502020204030204" pitchFamily="34" charset="0"/>
                        </a:rPr>
                        <a:t>http://www.diva-gis.org/gdata</a:t>
                      </a:r>
                    </a:p>
                  </a:txBody>
                  <a:tcPr marL="7620" marR="7620" marT="7620" marB="0" anchor="b"/>
                </a:tc>
              </a:tr>
              <a:tr h="370840">
                <a:tc>
                  <a:txBody>
                    <a:bodyPr/>
                    <a:lstStyle/>
                    <a:p>
                      <a:pPr algn="l" fontAlgn="ctr"/>
                      <a:r>
                        <a:rPr lang="en-US" sz="940" b="0" i="0" u="none" strike="noStrike">
                          <a:solidFill>
                            <a:srgbClr val="3B3B3B"/>
                          </a:solidFill>
                          <a:effectLst/>
                          <a:latin typeface="Arial" panose="020B0604020202020204" pitchFamily="34" charset="0"/>
                        </a:rPr>
                        <a:t>Population</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Population density (old)</a:t>
                      </a:r>
                    </a:p>
                  </a:txBody>
                  <a:tcPr marL="7620" marR="7620" marT="30480" marB="30480" anchor="ctr"/>
                </a:tc>
                <a:tc>
                  <a:txBody>
                    <a:bodyPr/>
                    <a:lstStyle/>
                    <a:p>
                      <a:pPr algn="l" fontAlgn="ctr"/>
                      <a:r>
                        <a:rPr lang="en-US" sz="1100" b="0" i="0" u="sng" strike="noStrike">
                          <a:solidFill>
                            <a:srgbClr val="0563C1"/>
                          </a:solidFill>
                          <a:effectLst/>
                          <a:latin typeface="Calibri" panose="020F0502020204030204" pitchFamily="34" charset="0"/>
                          <a:hlinkClick r:id="rId4"/>
                        </a:rPr>
                        <a:t>CIESIN, 2000. Global gridded population database</a:t>
                      </a:r>
                      <a:endParaRPr lang="en-US" sz="1100" b="0" i="0" u="sng" strike="noStrike">
                        <a:solidFill>
                          <a:srgbClr val="0563C1"/>
                        </a:solidFill>
                        <a:effectLst/>
                        <a:latin typeface="Calibri" panose="020F0502020204030204" pitchFamily="34" charset="0"/>
                      </a:endParaRP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Raster</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30 seconds</a:t>
                      </a:r>
                    </a:p>
                  </a:txBody>
                  <a:tcPr marL="7620" marR="7620" marT="30480" marB="30480" anchor="ctr"/>
                </a:tc>
                <a:tc>
                  <a:txBody>
                    <a:bodyPr/>
                    <a:lstStyle/>
                    <a:p>
                      <a:pPr algn="l" fontAlgn="b"/>
                      <a:r>
                        <a:rPr lang="en-US" sz="1100" b="0" i="0" u="none" strike="noStrike">
                          <a:solidFill>
                            <a:srgbClr val="000000"/>
                          </a:solidFill>
                          <a:effectLst/>
                          <a:latin typeface="Calibri" panose="020F0502020204030204" pitchFamily="34" charset="0"/>
                        </a:rPr>
                        <a:t>http://www.diva-gis.org/gdata</a:t>
                      </a:r>
                    </a:p>
                  </a:txBody>
                  <a:tcPr marL="7620" marR="7620" marT="7620" marB="0" anchor="b"/>
                </a:tc>
              </a:tr>
              <a:tr h="370840">
                <a:tc>
                  <a:txBody>
                    <a:bodyPr/>
                    <a:lstStyle/>
                    <a:p>
                      <a:pPr algn="l" fontAlgn="ctr"/>
                      <a:r>
                        <a:rPr lang="en-US" sz="940" b="0" i="0" u="none" strike="noStrike">
                          <a:solidFill>
                            <a:srgbClr val="3B3B3B"/>
                          </a:solidFill>
                          <a:effectLst/>
                          <a:latin typeface="Arial" panose="020B0604020202020204" pitchFamily="34" charset="0"/>
                        </a:rPr>
                        <a:t>Climate</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Monthly climate data</a:t>
                      </a:r>
                    </a:p>
                  </a:txBody>
                  <a:tcPr marL="7620" marR="7620" marT="30480" marB="30480" anchor="ctr"/>
                </a:tc>
                <a:tc>
                  <a:txBody>
                    <a:bodyPr/>
                    <a:lstStyle/>
                    <a:p>
                      <a:pPr algn="l" fontAlgn="ctr"/>
                      <a:r>
                        <a:rPr lang="en-US" sz="1100" b="0" i="0" u="sng" strike="noStrike">
                          <a:solidFill>
                            <a:srgbClr val="0563C1"/>
                          </a:solidFill>
                          <a:effectLst/>
                          <a:latin typeface="Calibri" panose="020F0502020204030204" pitchFamily="34" charset="0"/>
                          <a:hlinkClick r:id="rId5"/>
                        </a:rPr>
                        <a:t>WorldClim</a:t>
                      </a:r>
                      <a:endParaRPr lang="en-US" sz="1100" b="0" i="0" u="sng" strike="noStrike">
                        <a:solidFill>
                          <a:srgbClr val="0563C1"/>
                        </a:solidFill>
                        <a:effectLst/>
                        <a:latin typeface="Calibri" panose="020F0502020204030204" pitchFamily="34" charset="0"/>
                      </a:endParaRP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Raster</a:t>
                      </a: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30 seconds</a:t>
                      </a:r>
                    </a:p>
                  </a:txBody>
                  <a:tcPr marL="7620" marR="7620" marT="30480" marB="30480" anchor="ctr"/>
                </a:tc>
                <a:tc>
                  <a:txBody>
                    <a:bodyPr/>
                    <a:lstStyle/>
                    <a:p>
                      <a:pPr algn="l" fontAlgn="b"/>
                      <a:r>
                        <a:rPr lang="en-US" sz="1100" b="0" i="0" u="none" strike="noStrike">
                          <a:solidFill>
                            <a:srgbClr val="000000"/>
                          </a:solidFill>
                          <a:effectLst/>
                          <a:latin typeface="Calibri" panose="020F0502020204030204" pitchFamily="34" charset="0"/>
                        </a:rPr>
                        <a:t>http://www.diva-gis.org/gdata</a:t>
                      </a:r>
                    </a:p>
                  </a:txBody>
                  <a:tcPr marL="7620" marR="7620" marT="7620" marB="0" anchor="b"/>
                </a:tc>
              </a:tr>
              <a:tr h="370840">
                <a:tc>
                  <a:txBody>
                    <a:bodyPr/>
                    <a:lstStyle/>
                    <a:p>
                      <a:pPr algn="l" fontAlgn="ctr"/>
                      <a:r>
                        <a:rPr lang="en-US" sz="940" b="0" i="0" u="none" strike="noStrike">
                          <a:solidFill>
                            <a:srgbClr val="3B3B3B"/>
                          </a:solidFill>
                          <a:effectLst/>
                          <a:latin typeface="Arial" panose="020B0604020202020204" pitchFamily="34" charset="0"/>
                        </a:rPr>
                        <a:t>Gazetteer</a:t>
                      </a:r>
                    </a:p>
                  </a:txBody>
                  <a:tcPr marL="7620" marR="7620" marT="30480" marB="30480" anchor="ctr"/>
                </a:tc>
                <a:tc>
                  <a:txBody>
                    <a:bodyPr/>
                    <a:lstStyle/>
                    <a:p>
                      <a:pPr algn="l" fontAlgn="ctr"/>
                      <a:r>
                        <a:rPr lang="en-US" sz="1100" b="0" i="0" u="sng" strike="noStrike" dirty="0">
                          <a:solidFill>
                            <a:srgbClr val="0563C1"/>
                          </a:solidFill>
                          <a:effectLst/>
                          <a:latin typeface="Calibri" panose="020F0502020204030204" pitchFamily="34" charset="0"/>
                          <a:hlinkClick r:id="rId6"/>
                        </a:rPr>
                        <a:t>A gazetteer is a list of place names and their coordinates. The files you can download here are for use in DIVA for automatic </a:t>
                      </a:r>
                      <a:r>
                        <a:rPr lang="en-US" sz="1100" b="0" i="0" u="sng" strike="noStrike" dirty="0" err="1">
                          <a:solidFill>
                            <a:srgbClr val="0563C1"/>
                          </a:solidFill>
                          <a:effectLst/>
                          <a:latin typeface="Calibri" panose="020F0502020204030204" pitchFamily="34" charset="0"/>
                          <a:hlinkClick r:id="rId6"/>
                        </a:rPr>
                        <a:t>georeferencing</a:t>
                      </a:r>
                      <a:r>
                        <a:rPr lang="en-US" sz="1100" b="0" i="0" u="sng" strike="noStrike" dirty="0">
                          <a:solidFill>
                            <a:srgbClr val="0563C1"/>
                          </a:solidFill>
                          <a:effectLst/>
                          <a:latin typeface="Calibri" panose="020F0502020204030204" pitchFamily="34" charset="0"/>
                          <a:hlinkClick r:id="rId6"/>
                        </a:rPr>
                        <a:t> (to assign coordinates to places). </a:t>
                      </a:r>
                      <a:endParaRPr lang="en-US" sz="1100" b="0" i="0" u="sng" strike="noStrike" dirty="0">
                        <a:solidFill>
                          <a:srgbClr val="0563C1"/>
                        </a:solidFill>
                        <a:effectLst/>
                        <a:latin typeface="Calibri" panose="020F0502020204030204" pitchFamily="34" charset="0"/>
                      </a:endParaRPr>
                    </a:p>
                  </a:txBody>
                  <a:tcPr marL="7620" marR="7620" marT="30480" marB="30480" anchor="ctr"/>
                </a:tc>
                <a:tc>
                  <a:txBody>
                    <a:bodyPr/>
                    <a:lstStyle/>
                    <a:p>
                      <a:pPr algn="l" fontAlgn="ctr"/>
                      <a:r>
                        <a:rPr lang="en-US" sz="1100" b="0" i="0" u="sng" strike="noStrike" dirty="0">
                          <a:solidFill>
                            <a:srgbClr val="0563C1"/>
                          </a:solidFill>
                          <a:effectLst/>
                          <a:latin typeface="Calibri" panose="020F0502020204030204" pitchFamily="34" charset="0"/>
                          <a:hlinkClick r:id="rId7"/>
                        </a:rPr>
                        <a:t>U.S. National Imagery and Mapping Agency's (NIMA) database </a:t>
                      </a:r>
                      <a:r>
                        <a:rPr lang="en-US" sz="1100" b="0" i="0" u="sng" strike="noStrike" dirty="0" err="1">
                          <a:solidFill>
                            <a:srgbClr val="0563C1"/>
                          </a:solidFill>
                          <a:effectLst/>
                          <a:latin typeface="Calibri" panose="020F0502020204030204" pitchFamily="34" charset="0"/>
                          <a:hlinkClick r:id="rId7"/>
                        </a:rPr>
                        <a:t>offoreign</a:t>
                      </a:r>
                      <a:r>
                        <a:rPr lang="en-US" sz="1100" b="0" i="0" u="sng" strike="noStrike" dirty="0">
                          <a:solidFill>
                            <a:srgbClr val="0563C1"/>
                          </a:solidFill>
                          <a:effectLst/>
                          <a:latin typeface="Calibri" panose="020F0502020204030204" pitchFamily="34" charset="0"/>
                          <a:hlinkClick r:id="rId7"/>
                        </a:rPr>
                        <a:t> geographic feature names</a:t>
                      </a:r>
                      <a:endParaRPr lang="en-US" sz="1100" b="0" i="0" u="sng" strike="noStrike" dirty="0">
                        <a:solidFill>
                          <a:srgbClr val="0563C1"/>
                        </a:solidFill>
                        <a:effectLst/>
                        <a:latin typeface="Calibri" panose="020F0502020204030204" pitchFamily="34" charset="0"/>
                      </a:endParaRPr>
                    </a:p>
                  </a:txBody>
                  <a:tcPr marL="7620" marR="7620" marT="30480" marB="30480" anchor="ctr"/>
                </a:tc>
                <a:tc>
                  <a:txBody>
                    <a:bodyPr/>
                    <a:lstStyle/>
                    <a:p>
                      <a:pPr algn="l" fontAlgn="ctr"/>
                      <a:r>
                        <a:rPr lang="en-US" sz="940" b="0" i="0" u="none" strike="noStrike">
                          <a:solidFill>
                            <a:srgbClr val="3B3B3B"/>
                          </a:solidFill>
                          <a:effectLst/>
                          <a:latin typeface="Arial" panose="020B0604020202020204" pitchFamily="34" charset="0"/>
                        </a:rPr>
                        <a:t>DBF</a:t>
                      </a:r>
                    </a:p>
                  </a:txBody>
                  <a:tcPr marL="7620" marR="7620" marT="30480" marB="30480" anchor="ctr"/>
                </a:tc>
                <a:tc>
                  <a:txBody>
                    <a:bodyPr/>
                    <a:lstStyle/>
                    <a:p>
                      <a:pPr algn="l" fontAlgn="ctr"/>
                      <a:r>
                        <a:rPr lang="en-US" sz="940" b="0" i="0" u="none" strike="noStrike" dirty="0">
                          <a:solidFill>
                            <a:srgbClr val="3B3B3B"/>
                          </a:solidFill>
                          <a:effectLst/>
                          <a:latin typeface="Arial" panose="020B0604020202020204" pitchFamily="34" charset="0"/>
                        </a:rPr>
                        <a:t>-</a:t>
                      </a:r>
                    </a:p>
                  </a:txBody>
                  <a:tcPr marL="7620" marR="7620" marT="30480" marB="30480" anchor="ctr"/>
                </a:tc>
                <a:tc>
                  <a:txBody>
                    <a:bodyPr/>
                    <a:lstStyle/>
                    <a:p>
                      <a:pPr algn="l" fontAlgn="b"/>
                      <a:r>
                        <a:rPr lang="en-US" sz="1100" b="0" i="0" u="none" strike="noStrike" dirty="0">
                          <a:solidFill>
                            <a:srgbClr val="000000"/>
                          </a:solidFill>
                          <a:effectLst/>
                          <a:latin typeface="Calibri" panose="020F0502020204030204" pitchFamily="34" charset="0"/>
                        </a:rPr>
                        <a:t>http://www.diva-gis.org/gdata</a:t>
                      </a:r>
                    </a:p>
                  </a:txBody>
                  <a:tcPr marL="7620" marR="7620" marT="7620" marB="0" anchor="b"/>
                </a:tc>
              </a:tr>
            </a:tbl>
          </a:graphicData>
        </a:graphic>
      </p:graphicFrame>
      <p:sp>
        <p:nvSpPr>
          <p:cNvPr id="4" name="Slide Number Placeholder 3"/>
          <p:cNvSpPr>
            <a:spLocks noGrp="1"/>
          </p:cNvSpPr>
          <p:nvPr>
            <p:ph type="sldNum" sz="quarter" idx="12"/>
          </p:nvPr>
        </p:nvSpPr>
        <p:spPr/>
        <p:txBody>
          <a:bodyPr/>
          <a:lstStyle/>
          <a:p>
            <a:fld id="{8AC7E15B-2515-42AD-A188-EE644FCD654E}" type="slidenum">
              <a:rPr lang="en-US" smtClean="0"/>
              <a:t>25</a:t>
            </a:fld>
            <a:endParaRPr lang="en-US"/>
          </a:p>
        </p:txBody>
      </p:sp>
    </p:spTree>
    <p:extLst>
      <p:ext uri="{BB962C8B-B14F-4D97-AF65-F5344CB8AC3E}">
        <p14:creationId xmlns:p14="http://schemas.microsoft.com/office/powerpoint/2010/main" val="23676511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4159"/>
            <a:ext cx="9144000" cy="1450757"/>
          </a:xfrm>
        </p:spPr>
        <p:txBody>
          <a:bodyPr/>
          <a:lstStyle/>
          <a:p>
            <a:pPr algn="ctr"/>
            <a:r>
              <a:rPr lang="en-US" dirty="0" smtClean="0"/>
              <a:t>Study Location of Refugee Camps</a:t>
            </a:r>
            <a:endParaRPr lang="en-US" dirty="0"/>
          </a:p>
        </p:txBody>
      </p:sp>
      <p:pic>
        <p:nvPicPr>
          <p:cNvPr id="6" name="Picture 5"/>
          <p:cNvPicPr>
            <a:picLocks noChangeAspect="1"/>
          </p:cNvPicPr>
          <p:nvPr/>
        </p:nvPicPr>
        <p:blipFill rotWithShape="1">
          <a:blip r:embed="rId3"/>
          <a:srcRect l="930" t="4491" r="4646" b="14579"/>
          <a:stretch/>
        </p:blipFill>
        <p:spPr>
          <a:xfrm>
            <a:off x="134754" y="856598"/>
            <a:ext cx="8905990" cy="5236194"/>
          </a:xfrm>
          <a:prstGeom prst="rect">
            <a:avLst/>
          </a:prstGeom>
        </p:spPr>
      </p:pic>
      <p:sp>
        <p:nvSpPr>
          <p:cNvPr id="4" name="Slide Number Placeholder 3"/>
          <p:cNvSpPr>
            <a:spLocks noGrp="1"/>
          </p:cNvSpPr>
          <p:nvPr>
            <p:ph type="sldNum" sz="quarter" idx="12"/>
          </p:nvPr>
        </p:nvSpPr>
        <p:spPr/>
        <p:txBody>
          <a:bodyPr/>
          <a:lstStyle/>
          <a:p>
            <a:fld id="{8AC7E15B-2515-42AD-A188-EE644FCD654E}" type="slidenum">
              <a:rPr lang="en-US" smtClean="0"/>
              <a:t>26</a:t>
            </a:fld>
            <a:endParaRPr lang="en-US"/>
          </a:p>
        </p:txBody>
      </p:sp>
    </p:spTree>
    <p:extLst>
      <p:ext uri="{BB962C8B-B14F-4D97-AF65-F5344CB8AC3E}">
        <p14:creationId xmlns:p14="http://schemas.microsoft.com/office/powerpoint/2010/main" val="33812368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725488"/>
            <a:ext cx="9230627" cy="1485620"/>
          </a:xfrm>
        </p:spPr>
        <p:txBody>
          <a:bodyPr/>
          <a:lstStyle/>
          <a:p>
            <a:pPr algn="ctr"/>
            <a:r>
              <a:rPr lang="en-US" u="sng" dirty="0" smtClean="0"/>
              <a:t>Refugee Camps Attribute List</a:t>
            </a:r>
            <a:endParaRPr lang="en-US" u="sng" dirty="0"/>
          </a:p>
        </p:txBody>
      </p:sp>
      <p:pic>
        <p:nvPicPr>
          <p:cNvPr id="5" name="Picture 4"/>
          <p:cNvPicPr>
            <a:picLocks noChangeAspect="1"/>
          </p:cNvPicPr>
          <p:nvPr/>
        </p:nvPicPr>
        <p:blipFill>
          <a:blip r:embed="rId2"/>
          <a:stretch>
            <a:fillRect/>
          </a:stretch>
        </p:blipFill>
        <p:spPr>
          <a:xfrm>
            <a:off x="3965608" y="760132"/>
            <a:ext cx="4734171" cy="5746561"/>
          </a:xfrm>
          <a:prstGeom prst="rect">
            <a:avLst/>
          </a:prstGeom>
        </p:spPr>
      </p:pic>
      <p:pic>
        <p:nvPicPr>
          <p:cNvPr id="9" name="Picture 8"/>
          <p:cNvPicPr>
            <a:picLocks noChangeAspect="1"/>
          </p:cNvPicPr>
          <p:nvPr/>
        </p:nvPicPr>
        <p:blipFill>
          <a:blip r:embed="rId3"/>
          <a:stretch>
            <a:fillRect/>
          </a:stretch>
        </p:blipFill>
        <p:spPr>
          <a:xfrm>
            <a:off x="258443" y="2783624"/>
            <a:ext cx="2920022" cy="1969958"/>
          </a:xfrm>
          <a:prstGeom prst="rect">
            <a:avLst/>
          </a:prstGeom>
          <a:ln w="12700">
            <a:solidFill>
              <a:schemeClr val="tx1"/>
            </a:solidFill>
          </a:ln>
        </p:spPr>
      </p:pic>
      <p:pic>
        <p:nvPicPr>
          <p:cNvPr id="7" name="Picture 6"/>
          <p:cNvPicPr>
            <a:picLocks noChangeAspect="1"/>
          </p:cNvPicPr>
          <p:nvPr/>
        </p:nvPicPr>
        <p:blipFill rotWithShape="1">
          <a:blip r:embed="rId4"/>
          <a:srcRect l="3792" t="5920" r="4628" b="2396"/>
          <a:stretch/>
        </p:blipFill>
        <p:spPr>
          <a:xfrm>
            <a:off x="230222" y="760132"/>
            <a:ext cx="2937772" cy="1982235"/>
          </a:xfrm>
          <a:prstGeom prst="rect">
            <a:avLst/>
          </a:prstGeom>
          <a:ln w="12700">
            <a:solidFill>
              <a:schemeClr val="tx1"/>
            </a:solidFill>
          </a:ln>
        </p:spPr>
      </p:pic>
      <p:pic>
        <p:nvPicPr>
          <p:cNvPr id="8" name="Picture 7"/>
          <p:cNvPicPr>
            <a:picLocks noChangeAspect="1"/>
          </p:cNvPicPr>
          <p:nvPr/>
        </p:nvPicPr>
        <p:blipFill>
          <a:blip r:embed="rId5"/>
          <a:stretch>
            <a:fillRect/>
          </a:stretch>
        </p:blipFill>
        <p:spPr>
          <a:xfrm>
            <a:off x="266914" y="4792639"/>
            <a:ext cx="2905777" cy="1945324"/>
          </a:xfrm>
          <a:prstGeom prst="rect">
            <a:avLst/>
          </a:prstGeom>
          <a:ln w="12700">
            <a:solidFill>
              <a:schemeClr val="tx1"/>
            </a:solidFill>
          </a:ln>
        </p:spPr>
      </p:pic>
      <p:cxnSp>
        <p:nvCxnSpPr>
          <p:cNvPr id="10" name="Straight Arrow Connector 9"/>
          <p:cNvCxnSpPr/>
          <p:nvPr/>
        </p:nvCxnSpPr>
        <p:spPr>
          <a:xfrm flipH="1">
            <a:off x="3178466" y="3493971"/>
            <a:ext cx="797613" cy="1155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8" idx="3"/>
          </p:cNvCxnSpPr>
          <p:nvPr/>
        </p:nvCxnSpPr>
        <p:spPr>
          <a:xfrm flipH="1">
            <a:off x="3172691" y="5688532"/>
            <a:ext cx="792916" cy="767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7" idx="3"/>
          </p:cNvCxnSpPr>
          <p:nvPr/>
        </p:nvCxnSpPr>
        <p:spPr>
          <a:xfrm flipH="1" flipV="1">
            <a:off x="3167994" y="1751250"/>
            <a:ext cx="797613" cy="1930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8AC7E15B-2515-42AD-A188-EE644FCD654E}" type="slidenum">
              <a:rPr lang="en-US" smtClean="0"/>
              <a:t>27</a:t>
            </a:fld>
            <a:endParaRPr lang="en-US"/>
          </a:p>
        </p:txBody>
      </p:sp>
    </p:spTree>
    <p:extLst>
      <p:ext uri="{BB962C8B-B14F-4D97-AF65-F5344CB8AC3E}">
        <p14:creationId xmlns:p14="http://schemas.microsoft.com/office/powerpoint/2010/main" val="39776355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5824" r="7265" b="5790"/>
          <a:stretch/>
        </p:blipFill>
        <p:spPr>
          <a:xfrm>
            <a:off x="9627" y="107815"/>
            <a:ext cx="9767634" cy="6206357"/>
          </a:xfrm>
          <a:prstGeom prst="rect">
            <a:avLst/>
          </a:prstGeom>
        </p:spPr>
      </p:pic>
      <p:sp>
        <p:nvSpPr>
          <p:cNvPr id="2" name="Title 1"/>
          <p:cNvSpPr>
            <a:spLocks noGrp="1"/>
          </p:cNvSpPr>
          <p:nvPr>
            <p:ph type="title"/>
          </p:nvPr>
        </p:nvSpPr>
        <p:spPr>
          <a:xfrm>
            <a:off x="2509434" y="1040767"/>
            <a:ext cx="2223436" cy="989228"/>
          </a:xfrm>
        </p:spPr>
        <p:txBody>
          <a:bodyPr/>
          <a:lstStyle/>
          <a:p>
            <a:r>
              <a:rPr lang="en-US" dirty="0" smtClean="0">
                <a:solidFill>
                  <a:schemeClr val="bg1"/>
                </a:solidFill>
              </a:rPr>
              <a:t>Turkey</a:t>
            </a:r>
            <a:endParaRPr lang="en-US" dirty="0">
              <a:solidFill>
                <a:schemeClr val="bg1"/>
              </a:solidFill>
            </a:endParaRPr>
          </a:p>
        </p:txBody>
      </p:sp>
      <p:sp>
        <p:nvSpPr>
          <p:cNvPr id="4" name="Rectangle 3"/>
          <p:cNvSpPr/>
          <p:nvPr/>
        </p:nvSpPr>
        <p:spPr>
          <a:xfrm>
            <a:off x="91440" y="256253"/>
            <a:ext cx="3755394" cy="646331"/>
          </a:xfrm>
          <a:prstGeom prst="rect">
            <a:avLst/>
          </a:prstGeom>
        </p:spPr>
        <p:txBody>
          <a:bodyPr wrap="square">
            <a:spAutoFit/>
          </a:bodyPr>
          <a:lstStyle/>
          <a:p>
            <a:r>
              <a:rPr lang="en-US" b="1" dirty="0" err="1"/>
              <a:t>Yayladagi</a:t>
            </a:r>
            <a:r>
              <a:rPr lang="en-US" b="1" dirty="0"/>
              <a:t> </a:t>
            </a:r>
            <a:r>
              <a:rPr lang="en-US" b="1" dirty="0" smtClean="0"/>
              <a:t>Camps, </a:t>
            </a:r>
            <a:r>
              <a:rPr lang="en-US" b="1" dirty="0" err="1"/>
              <a:t>Yayladagi</a:t>
            </a:r>
            <a:r>
              <a:rPr lang="en-US" b="1" dirty="0"/>
              <a:t> District, </a:t>
            </a:r>
            <a:r>
              <a:rPr lang="en-US" b="1" dirty="0" err="1"/>
              <a:t>Hatay</a:t>
            </a:r>
            <a:r>
              <a:rPr lang="en-US" b="1" dirty="0"/>
              <a:t> Province, Turkey</a:t>
            </a:r>
            <a:endParaRPr lang="en-US" dirty="0"/>
          </a:p>
        </p:txBody>
      </p:sp>
      <p:sp>
        <p:nvSpPr>
          <p:cNvPr id="6" name="Rectangle 5"/>
          <p:cNvSpPr/>
          <p:nvPr/>
        </p:nvSpPr>
        <p:spPr>
          <a:xfrm>
            <a:off x="0" y="6550223"/>
            <a:ext cx="4572000" cy="307777"/>
          </a:xfrm>
          <a:prstGeom prst="rect">
            <a:avLst/>
          </a:prstGeom>
        </p:spPr>
        <p:txBody>
          <a:bodyPr>
            <a:spAutoFit/>
          </a:bodyPr>
          <a:lstStyle/>
          <a:p>
            <a:r>
              <a:rPr lang="en-US" sz="1400" dirty="0"/>
              <a:t>https://publicintelligence.net/syrian-refugee-camps/</a:t>
            </a:r>
          </a:p>
        </p:txBody>
      </p:sp>
      <p:sp>
        <p:nvSpPr>
          <p:cNvPr id="10" name="Title 1"/>
          <p:cNvSpPr txBox="1">
            <a:spLocks/>
          </p:cNvSpPr>
          <p:nvPr/>
        </p:nvSpPr>
        <p:spPr>
          <a:xfrm>
            <a:off x="5399003" y="1040767"/>
            <a:ext cx="2223436" cy="98922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dirty="0" smtClean="0">
                <a:solidFill>
                  <a:schemeClr val="bg1"/>
                </a:solidFill>
              </a:rPr>
              <a:t>Syria</a:t>
            </a:r>
            <a:endParaRPr lang="en-US" dirty="0">
              <a:solidFill>
                <a:schemeClr val="bg1"/>
              </a:solidFill>
            </a:endParaRPr>
          </a:p>
        </p:txBody>
      </p:sp>
      <p:pic>
        <p:nvPicPr>
          <p:cNvPr id="1026" name="Picture 2" descr="https://publicintelligence.net/wp-content/uploads/2012/10/syrian-refugee-camps-3-1024x74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346" y="2224883"/>
            <a:ext cx="5572779" cy="4048973"/>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904775" y="2334850"/>
            <a:ext cx="288757" cy="2310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1227220" y="2224883"/>
            <a:ext cx="2233126" cy="1099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04775" y="2565856"/>
            <a:ext cx="2555571" cy="37601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8AC7E15B-2515-42AD-A188-EE644FCD654E}" type="slidenum">
              <a:rPr lang="en-US" smtClean="0"/>
              <a:t>28</a:t>
            </a:fld>
            <a:endParaRPr lang="en-US"/>
          </a:p>
        </p:txBody>
      </p:sp>
    </p:spTree>
    <p:extLst>
      <p:ext uri="{BB962C8B-B14F-4D97-AF65-F5344CB8AC3E}">
        <p14:creationId xmlns:p14="http://schemas.microsoft.com/office/powerpoint/2010/main" val="89235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4419" y="-466645"/>
            <a:ext cx="7543800" cy="1450976"/>
          </a:xfrm>
        </p:spPr>
        <p:txBody>
          <a:bodyPr/>
          <a:lstStyle/>
          <a:p>
            <a:r>
              <a:rPr lang="en-US" dirty="0" smtClean="0"/>
              <a:t>Methodology</a:t>
            </a:r>
            <a:endParaRPr lang="en-US" dirty="0"/>
          </a:p>
        </p:txBody>
      </p:sp>
      <p:sp>
        <p:nvSpPr>
          <p:cNvPr id="64" name="Content Placeholder 2"/>
          <p:cNvSpPr>
            <a:spLocks noGrp="1"/>
          </p:cNvSpPr>
          <p:nvPr>
            <p:ph idx="4294967295"/>
          </p:nvPr>
        </p:nvSpPr>
        <p:spPr>
          <a:xfrm>
            <a:off x="6597650" y="5378450"/>
            <a:ext cx="2546350" cy="800100"/>
          </a:xfrm>
          <a:ln w="19050">
            <a:solidFill>
              <a:schemeClr val="tx1"/>
            </a:solidFill>
          </a:ln>
        </p:spPr>
        <p:txBody>
          <a:bodyPr>
            <a:normAutofit fontScale="77500" lnSpcReduction="20000"/>
          </a:bodyPr>
          <a:lstStyle/>
          <a:p>
            <a:r>
              <a:rPr lang="en-US" dirty="0" smtClean="0">
                <a:solidFill>
                  <a:schemeClr val="tx1"/>
                </a:solidFill>
              </a:rPr>
              <a:t>Weighted </a:t>
            </a:r>
            <a:r>
              <a:rPr lang="en-US" dirty="0">
                <a:solidFill>
                  <a:schemeClr val="tx1"/>
                </a:solidFill>
              </a:rPr>
              <a:t>Influence </a:t>
            </a:r>
            <a:r>
              <a:rPr lang="en-US" dirty="0" smtClean="0">
                <a:solidFill>
                  <a:schemeClr val="tx1"/>
                </a:solidFill>
              </a:rPr>
              <a:t>Index = (.</a:t>
            </a:r>
            <a:r>
              <a:rPr lang="en-US" dirty="0">
                <a:solidFill>
                  <a:schemeClr val="tx1"/>
                </a:solidFill>
              </a:rPr>
              <a:t>15*Cities</a:t>
            </a:r>
            <a:r>
              <a:rPr lang="en-US" dirty="0" smtClean="0">
                <a:solidFill>
                  <a:schemeClr val="tx1"/>
                </a:solidFill>
              </a:rPr>
              <a:t>)+(.20*Waterways</a:t>
            </a:r>
            <a:r>
              <a:rPr lang="en-US" dirty="0">
                <a:solidFill>
                  <a:schemeClr val="tx1"/>
                </a:solidFill>
              </a:rPr>
              <a:t>)+(.30*Elevation)+(.20*Land-Use</a:t>
            </a:r>
            <a:r>
              <a:rPr lang="en-US" dirty="0" smtClean="0">
                <a:solidFill>
                  <a:schemeClr val="tx1"/>
                </a:solidFill>
              </a:rPr>
              <a:t>)+(.15*Existing </a:t>
            </a:r>
            <a:r>
              <a:rPr lang="en-US" dirty="0">
                <a:solidFill>
                  <a:schemeClr val="tx1"/>
                </a:solidFill>
              </a:rPr>
              <a:t>Camps</a:t>
            </a:r>
            <a:r>
              <a:rPr lang="en-US" dirty="0" smtClean="0">
                <a:solidFill>
                  <a:schemeClr val="tx1"/>
                </a:solidFill>
              </a:rPr>
              <a:t>)</a:t>
            </a:r>
            <a:endParaRPr lang="en-US" dirty="0">
              <a:solidFill>
                <a:schemeClr val="tx1"/>
              </a:solidFill>
            </a:endParaRPr>
          </a:p>
        </p:txBody>
      </p:sp>
      <p:sp>
        <p:nvSpPr>
          <p:cNvPr id="6" name="Oval 5"/>
          <p:cNvSpPr/>
          <p:nvPr/>
        </p:nvSpPr>
        <p:spPr>
          <a:xfrm>
            <a:off x="236912" y="1659729"/>
            <a:ext cx="1172095" cy="728472"/>
          </a:xfrm>
          <a:prstGeom prst="ellipse">
            <a:avLst/>
          </a:prstGeom>
          <a:solidFill>
            <a:srgbClr val="0775E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Cities/Roads</a:t>
            </a:r>
            <a:endParaRPr lang="en-US" sz="1000" dirty="0">
              <a:solidFill>
                <a:schemeClr val="tx1"/>
              </a:solidFill>
            </a:endParaRPr>
          </a:p>
        </p:txBody>
      </p:sp>
      <p:sp>
        <p:nvSpPr>
          <p:cNvPr id="7" name="Oval 6"/>
          <p:cNvSpPr/>
          <p:nvPr/>
        </p:nvSpPr>
        <p:spPr>
          <a:xfrm>
            <a:off x="241530" y="2477149"/>
            <a:ext cx="1172095" cy="728472"/>
          </a:xfrm>
          <a:prstGeom prst="ellipse">
            <a:avLst/>
          </a:prstGeom>
          <a:solidFill>
            <a:srgbClr val="0775E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Waterways</a:t>
            </a:r>
            <a:endParaRPr lang="en-US" sz="1000" dirty="0">
              <a:solidFill>
                <a:schemeClr val="tx1"/>
              </a:solidFill>
            </a:endParaRPr>
          </a:p>
        </p:txBody>
      </p:sp>
      <p:sp>
        <p:nvSpPr>
          <p:cNvPr id="8" name="Oval 7"/>
          <p:cNvSpPr/>
          <p:nvPr/>
        </p:nvSpPr>
        <p:spPr>
          <a:xfrm>
            <a:off x="241532" y="3280698"/>
            <a:ext cx="1172095" cy="728472"/>
          </a:xfrm>
          <a:prstGeom prst="ellipse">
            <a:avLst/>
          </a:prstGeom>
          <a:solidFill>
            <a:srgbClr val="0775E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Elevation </a:t>
            </a:r>
            <a:endParaRPr lang="en-US" sz="1000" dirty="0">
              <a:solidFill>
                <a:schemeClr val="tx1"/>
              </a:solidFill>
            </a:endParaRPr>
          </a:p>
        </p:txBody>
      </p:sp>
      <p:sp>
        <p:nvSpPr>
          <p:cNvPr id="9" name="Oval 8"/>
          <p:cNvSpPr/>
          <p:nvPr/>
        </p:nvSpPr>
        <p:spPr>
          <a:xfrm>
            <a:off x="236912" y="4100228"/>
            <a:ext cx="1172095" cy="728472"/>
          </a:xfrm>
          <a:prstGeom prst="ellipse">
            <a:avLst/>
          </a:prstGeom>
          <a:solidFill>
            <a:srgbClr val="0775E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Land-Use</a:t>
            </a:r>
            <a:endParaRPr lang="en-US" sz="1000" dirty="0">
              <a:solidFill>
                <a:schemeClr val="tx1"/>
              </a:solidFill>
            </a:endParaRPr>
          </a:p>
        </p:txBody>
      </p:sp>
      <p:sp>
        <p:nvSpPr>
          <p:cNvPr id="10" name="Oval 9"/>
          <p:cNvSpPr/>
          <p:nvPr/>
        </p:nvSpPr>
        <p:spPr>
          <a:xfrm>
            <a:off x="232296" y="4897061"/>
            <a:ext cx="1172095" cy="728472"/>
          </a:xfrm>
          <a:prstGeom prst="ellipse">
            <a:avLst/>
          </a:prstGeom>
          <a:solidFill>
            <a:srgbClr val="0775E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Existing Camps</a:t>
            </a:r>
            <a:endParaRPr lang="en-US" sz="1000" dirty="0">
              <a:solidFill>
                <a:schemeClr val="tx1"/>
              </a:solidFill>
            </a:endParaRPr>
          </a:p>
        </p:txBody>
      </p:sp>
      <p:sp>
        <p:nvSpPr>
          <p:cNvPr id="11" name="Rounded Rectangle 10"/>
          <p:cNvSpPr/>
          <p:nvPr/>
        </p:nvSpPr>
        <p:spPr>
          <a:xfrm>
            <a:off x="1839418" y="1659729"/>
            <a:ext cx="1172095" cy="728472"/>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Euclidean Distance</a:t>
            </a:r>
            <a:endParaRPr lang="en-US" sz="1000" dirty="0">
              <a:solidFill>
                <a:schemeClr val="tx1"/>
              </a:solidFill>
            </a:endParaRPr>
          </a:p>
        </p:txBody>
      </p:sp>
      <p:sp>
        <p:nvSpPr>
          <p:cNvPr id="12" name="Rounded Rectangle 11"/>
          <p:cNvSpPr/>
          <p:nvPr/>
        </p:nvSpPr>
        <p:spPr>
          <a:xfrm>
            <a:off x="1816329" y="2477151"/>
            <a:ext cx="1172095" cy="728472"/>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Euclidean Distance</a:t>
            </a:r>
            <a:endParaRPr lang="en-US" sz="1000" dirty="0">
              <a:solidFill>
                <a:schemeClr val="tx1"/>
              </a:solidFill>
            </a:endParaRPr>
          </a:p>
        </p:txBody>
      </p:sp>
      <p:sp>
        <p:nvSpPr>
          <p:cNvPr id="13" name="Rounded Rectangle 12"/>
          <p:cNvSpPr/>
          <p:nvPr/>
        </p:nvSpPr>
        <p:spPr>
          <a:xfrm>
            <a:off x="1816330" y="3299181"/>
            <a:ext cx="1172095" cy="728472"/>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Slope</a:t>
            </a:r>
            <a:endParaRPr lang="en-US" sz="1000" dirty="0">
              <a:solidFill>
                <a:schemeClr val="tx1"/>
              </a:solidFill>
            </a:endParaRPr>
          </a:p>
        </p:txBody>
      </p:sp>
      <p:sp>
        <p:nvSpPr>
          <p:cNvPr id="15" name="Rounded Rectangle 14"/>
          <p:cNvSpPr/>
          <p:nvPr/>
        </p:nvSpPr>
        <p:spPr>
          <a:xfrm>
            <a:off x="1825570" y="4934024"/>
            <a:ext cx="1172095" cy="728472"/>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Euclidean Distance</a:t>
            </a:r>
            <a:endParaRPr lang="en-US" sz="1000" dirty="0">
              <a:solidFill>
                <a:schemeClr val="tx1"/>
              </a:solidFill>
            </a:endParaRPr>
          </a:p>
        </p:txBody>
      </p:sp>
      <p:sp>
        <p:nvSpPr>
          <p:cNvPr id="16" name="Oval 15"/>
          <p:cNvSpPr/>
          <p:nvPr/>
        </p:nvSpPr>
        <p:spPr>
          <a:xfrm>
            <a:off x="5016738" y="1664349"/>
            <a:ext cx="1172095" cy="728472"/>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Reclassified Cities/Roads</a:t>
            </a:r>
            <a:endParaRPr lang="en-US" sz="1000" dirty="0">
              <a:solidFill>
                <a:schemeClr val="tx1"/>
              </a:solidFill>
            </a:endParaRPr>
          </a:p>
        </p:txBody>
      </p:sp>
      <p:sp>
        <p:nvSpPr>
          <p:cNvPr id="17" name="Oval 16"/>
          <p:cNvSpPr/>
          <p:nvPr/>
        </p:nvSpPr>
        <p:spPr>
          <a:xfrm>
            <a:off x="5012120" y="2472534"/>
            <a:ext cx="1172095" cy="728472"/>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Reclassified Waterways</a:t>
            </a:r>
            <a:endParaRPr lang="en-US" sz="1000" dirty="0">
              <a:solidFill>
                <a:schemeClr val="tx1"/>
              </a:solidFill>
            </a:endParaRPr>
          </a:p>
        </p:txBody>
      </p:sp>
      <p:sp>
        <p:nvSpPr>
          <p:cNvPr id="18" name="Oval 17"/>
          <p:cNvSpPr/>
          <p:nvPr/>
        </p:nvSpPr>
        <p:spPr>
          <a:xfrm>
            <a:off x="5016957" y="3281910"/>
            <a:ext cx="1172095" cy="728472"/>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Reclassified Slope</a:t>
            </a:r>
            <a:endParaRPr lang="en-US" sz="1000" dirty="0">
              <a:solidFill>
                <a:schemeClr val="tx1"/>
              </a:solidFill>
            </a:endParaRPr>
          </a:p>
        </p:txBody>
      </p:sp>
      <p:sp>
        <p:nvSpPr>
          <p:cNvPr id="19" name="Oval 18"/>
          <p:cNvSpPr/>
          <p:nvPr/>
        </p:nvSpPr>
        <p:spPr>
          <a:xfrm>
            <a:off x="5021349" y="4100532"/>
            <a:ext cx="1172095" cy="728472"/>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Reclassified</a:t>
            </a:r>
          </a:p>
          <a:p>
            <a:pPr algn="ctr"/>
            <a:r>
              <a:rPr lang="en-US" sz="1000" dirty="0" smtClean="0">
                <a:solidFill>
                  <a:schemeClr val="tx1"/>
                </a:solidFill>
              </a:rPr>
              <a:t>Land-Use</a:t>
            </a:r>
            <a:endParaRPr lang="en-US" sz="1000" dirty="0">
              <a:solidFill>
                <a:schemeClr val="tx1"/>
              </a:solidFill>
            </a:endParaRPr>
          </a:p>
        </p:txBody>
      </p:sp>
      <p:sp>
        <p:nvSpPr>
          <p:cNvPr id="20" name="Oval 19"/>
          <p:cNvSpPr/>
          <p:nvPr/>
        </p:nvSpPr>
        <p:spPr>
          <a:xfrm>
            <a:off x="4993640" y="4901884"/>
            <a:ext cx="1172095" cy="728472"/>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Reclassified Existing Camps </a:t>
            </a:r>
            <a:endParaRPr lang="en-US" sz="1000" dirty="0">
              <a:solidFill>
                <a:schemeClr val="tx1"/>
              </a:solidFill>
            </a:endParaRPr>
          </a:p>
        </p:txBody>
      </p:sp>
      <p:sp>
        <p:nvSpPr>
          <p:cNvPr id="21" name="Rounded Rectangle 20"/>
          <p:cNvSpPr/>
          <p:nvPr/>
        </p:nvSpPr>
        <p:spPr>
          <a:xfrm>
            <a:off x="3423457" y="1664351"/>
            <a:ext cx="1172095" cy="728472"/>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Reclassify</a:t>
            </a:r>
            <a:endParaRPr lang="en-US" sz="1000" dirty="0">
              <a:solidFill>
                <a:schemeClr val="tx1"/>
              </a:solidFill>
            </a:endParaRPr>
          </a:p>
        </p:txBody>
      </p:sp>
      <p:sp>
        <p:nvSpPr>
          <p:cNvPr id="22" name="Rounded Rectangle 21"/>
          <p:cNvSpPr/>
          <p:nvPr/>
        </p:nvSpPr>
        <p:spPr>
          <a:xfrm>
            <a:off x="3428076" y="2481773"/>
            <a:ext cx="1172095" cy="728472"/>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Reclassify</a:t>
            </a:r>
            <a:endParaRPr lang="en-US" sz="1000" dirty="0">
              <a:solidFill>
                <a:schemeClr val="tx1"/>
              </a:solidFill>
            </a:endParaRPr>
          </a:p>
        </p:txBody>
      </p:sp>
      <p:sp>
        <p:nvSpPr>
          <p:cNvPr id="23" name="Rounded Rectangle 22"/>
          <p:cNvSpPr/>
          <p:nvPr/>
        </p:nvSpPr>
        <p:spPr>
          <a:xfrm>
            <a:off x="3418841" y="3303803"/>
            <a:ext cx="1172095" cy="728472"/>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Reclassify</a:t>
            </a:r>
          </a:p>
        </p:txBody>
      </p:sp>
      <p:sp>
        <p:nvSpPr>
          <p:cNvPr id="24" name="Rounded Rectangle 23"/>
          <p:cNvSpPr/>
          <p:nvPr/>
        </p:nvSpPr>
        <p:spPr>
          <a:xfrm>
            <a:off x="2642992" y="4125838"/>
            <a:ext cx="1172095" cy="728472"/>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Reclassify</a:t>
            </a:r>
          </a:p>
        </p:txBody>
      </p:sp>
      <p:sp>
        <p:nvSpPr>
          <p:cNvPr id="25" name="Rounded Rectangle 24"/>
          <p:cNvSpPr/>
          <p:nvPr/>
        </p:nvSpPr>
        <p:spPr>
          <a:xfrm>
            <a:off x="3418845" y="4938646"/>
            <a:ext cx="1172095" cy="728472"/>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Reclassify</a:t>
            </a:r>
          </a:p>
        </p:txBody>
      </p:sp>
      <p:sp>
        <p:nvSpPr>
          <p:cNvPr id="26" name="Rounded Rectangle 25"/>
          <p:cNvSpPr/>
          <p:nvPr/>
        </p:nvSpPr>
        <p:spPr>
          <a:xfrm>
            <a:off x="6443632" y="3280698"/>
            <a:ext cx="1172095" cy="728472"/>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Weighted Overlay</a:t>
            </a:r>
            <a:endParaRPr lang="en-US" sz="1000" dirty="0">
              <a:solidFill>
                <a:schemeClr val="tx1"/>
              </a:solidFill>
            </a:endParaRPr>
          </a:p>
        </p:txBody>
      </p:sp>
      <p:sp>
        <p:nvSpPr>
          <p:cNvPr id="27" name="Oval 26"/>
          <p:cNvSpPr/>
          <p:nvPr/>
        </p:nvSpPr>
        <p:spPr>
          <a:xfrm>
            <a:off x="7917417" y="3299181"/>
            <a:ext cx="1172095" cy="728472"/>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Suitable Future Camp Sites</a:t>
            </a:r>
            <a:endParaRPr lang="en-US" sz="1000" dirty="0">
              <a:solidFill>
                <a:schemeClr val="tx1"/>
              </a:solidFill>
            </a:endParaRPr>
          </a:p>
        </p:txBody>
      </p:sp>
      <p:cxnSp>
        <p:nvCxnSpPr>
          <p:cNvPr id="29" name="Straight Arrow Connector 28"/>
          <p:cNvCxnSpPr>
            <a:stCxn id="6" idx="6"/>
            <a:endCxn id="11" idx="1"/>
          </p:cNvCxnSpPr>
          <p:nvPr/>
        </p:nvCxnSpPr>
        <p:spPr>
          <a:xfrm>
            <a:off x="1409007" y="2023965"/>
            <a:ext cx="43041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404389" y="2846009"/>
            <a:ext cx="43041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404390" y="3650764"/>
            <a:ext cx="43041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413625" y="4463562"/>
            <a:ext cx="1229367" cy="218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413625" y="5276370"/>
            <a:ext cx="43041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997665" y="2020548"/>
            <a:ext cx="43041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010132" y="2836770"/>
            <a:ext cx="43041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997665" y="3663417"/>
            <a:ext cx="43041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010132" y="5298260"/>
            <a:ext cx="43041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600171" y="2021751"/>
            <a:ext cx="43041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600171" y="2836770"/>
            <a:ext cx="43041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600171" y="3663417"/>
            <a:ext cx="43041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4" idx="3"/>
          </p:cNvCxnSpPr>
          <p:nvPr/>
        </p:nvCxnSpPr>
        <p:spPr>
          <a:xfrm flipV="1">
            <a:off x="3815087" y="4487855"/>
            <a:ext cx="1227965" cy="22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590936" y="5300663"/>
            <a:ext cx="43041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6193444" y="2032191"/>
            <a:ext cx="761538" cy="116881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6196675" y="2846009"/>
            <a:ext cx="417950" cy="36423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26" idx="1"/>
          </p:cNvCxnSpPr>
          <p:nvPr/>
        </p:nvCxnSpPr>
        <p:spPr>
          <a:xfrm>
            <a:off x="6184215" y="3644934"/>
            <a:ext cx="25941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6184214" y="4100228"/>
            <a:ext cx="430411" cy="3852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6159736" y="4121216"/>
            <a:ext cx="721355" cy="11726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endCxn id="27" idx="2"/>
          </p:cNvCxnSpPr>
          <p:nvPr/>
        </p:nvCxnSpPr>
        <p:spPr>
          <a:xfrm>
            <a:off x="7615727" y="3663417"/>
            <a:ext cx="30169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64" idx="0"/>
          </p:cNvCxnSpPr>
          <p:nvPr/>
        </p:nvCxnSpPr>
        <p:spPr>
          <a:xfrm flipH="1" flipV="1">
            <a:off x="7159566" y="4100228"/>
            <a:ext cx="577740" cy="12775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0" name="Table 69"/>
          <p:cNvGraphicFramePr>
            <a:graphicFrameLocks noGrp="1"/>
          </p:cNvGraphicFramePr>
          <p:nvPr>
            <p:extLst>
              <p:ext uri="{D42A27DB-BD31-4B8C-83A1-F6EECF244321}">
                <p14:modId xmlns:p14="http://schemas.microsoft.com/office/powerpoint/2010/main" val="3840630304"/>
              </p:ext>
            </p:extLst>
          </p:nvPr>
        </p:nvGraphicFramePr>
        <p:xfrm>
          <a:off x="257690" y="1179830"/>
          <a:ext cx="8786100" cy="274320"/>
        </p:xfrm>
        <a:graphic>
          <a:graphicData uri="http://schemas.openxmlformats.org/drawingml/2006/table">
            <a:tbl>
              <a:tblPr firstRow="1" bandRow="1">
                <a:tableStyleId>{5C22544A-7EE6-4342-B048-85BDC9FD1C3A}</a:tableStyleId>
              </a:tblPr>
              <a:tblGrid>
                <a:gridCol w="1464350"/>
                <a:gridCol w="1464350"/>
                <a:gridCol w="1464350"/>
                <a:gridCol w="1464350"/>
                <a:gridCol w="1464350"/>
                <a:gridCol w="1464350"/>
              </a:tblGrid>
              <a:tr h="2374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Initial Input</a:t>
                      </a:r>
                      <a:r>
                        <a:rPr lang="en-US" sz="1200" baseline="0" dirty="0" smtClean="0"/>
                        <a:t> </a:t>
                      </a:r>
                      <a:r>
                        <a:rPr lang="en-US" sz="1200" dirty="0" smtClean="0"/>
                        <a:t>Layer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Geoprocessing</a:t>
                      </a:r>
                      <a:r>
                        <a:rPr lang="en-US" sz="1200" dirty="0" smtClean="0"/>
                        <a:t> Tool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Geoprocessing</a:t>
                      </a:r>
                      <a:r>
                        <a:rPr lang="en-US" sz="1200" dirty="0" smtClean="0"/>
                        <a:t> Tool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Intermediate</a:t>
                      </a:r>
                      <a:r>
                        <a:rPr lang="en-US" sz="1200" baseline="0" dirty="0" smtClean="0"/>
                        <a:t> tool</a:t>
                      </a:r>
                      <a:endParaRPr lang="en-US" sz="12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Geoprocessing</a:t>
                      </a:r>
                      <a:r>
                        <a:rPr lang="en-US" sz="1200" baseline="0" dirty="0" smtClean="0"/>
                        <a:t> Tool</a:t>
                      </a:r>
                      <a:endParaRPr lang="en-US" sz="1200" dirty="0" smtClean="0"/>
                    </a:p>
                  </a:txBody>
                  <a:tcPr/>
                </a:tc>
                <a:tc>
                  <a:txBody>
                    <a:bodyPr/>
                    <a:lstStyle/>
                    <a:p>
                      <a:r>
                        <a:rPr lang="en-US" sz="1200" dirty="0" smtClean="0"/>
                        <a:t>Final Output Layer</a:t>
                      </a:r>
                      <a:endParaRPr lang="en-US" sz="1200" dirty="0"/>
                    </a:p>
                  </a:txBody>
                  <a:tcPr/>
                </a:tc>
              </a:tr>
            </a:tbl>
          </a:graphicData>
        </a:graphic>
      </p:graphicFrame>
      <p:sp>
        <p:nvSpPr>
          <p:cNvPr id="4" name="Slide Number Placeholder 3"/>
          <p:cNvSpPr>
            <a:spLocks noGrp="1"/>
          </p:cNvSpPr>
          <p:nvPr>
            <p:ph type="sldNum" sz="quarter" idx="12"/>
          </p:nvPr>
        </p:nvSpPr>
        <p:spPr/>
        <p:txBody>
          <a:bodyPr/>
          <a:lstStyle/>
          <a:p>
            <a:fld id="{8AC7E15B-2515-42AD-A188-EE644FCD654E}" type="slidenum">
              <a:rPr lang="en-US" smtClean="0"/>
              <a:t>29</a:t>
            </a:fld>
            <a:endParaRPr lang="en-US"/>
          </a:p>
        </p:txBody>
      </p:sp>
    </p:spTree>
    <p:extLst>
      <p:ext uri="{BB962C8B-B14F-4D97-AF65-F5344CB8AC3E}">
        <p14:creationId xmlns:p14="http://schemas.microsoft.com/office/powerpoint/2010/main" val="1661663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1321" y="198438"/>
            <a:ext cx="7291388" cy="746125"/>
          </a:xfrm>
        </p:spPr>
        <p:txBody>
          <a:bodyPr/>
          <a:lstStyle/>
          <a:p>
            <a:r>
              <a:rPr lang="en-US" u="sng" dirty="0" smtClean="0"/>
              <a:t>Background</a:t>
            </a:r>
            <a:endParaRPr lang="en-US" u="sng" dirty="0"/>
          </a:p>
        </p:txBody>
      </p:sp>
      <p:sp>
        <p:nvSpPr>
          <p:cNvPr id="3" name="Content Placeholder 2"/>
          <p:cNvSpPr>
            <a:spLocks noGrp="1"/>
          </p:cNvSpPr>
          <p:nvPr>
            <p:ph idx="4294967295"/>
          </p:nvPr>
        </p:nvSpPr>
        <p:spPr>
          <a:xfrm>
            <a:off x="871321" y="1001104"/>
            <a:ext cx="7543800" cy="2417762"/>
          </a:xfrm>
        </p:spPr>
        <p:txBody>
          <a:bodyPr>
            <a:normAutofit/>
          </a:bodyPr>
          <a:lstStyle/>
          <a:p>
            <a:r>
              <a:rPr lang="en-US" sz="4000" b="1" dirty="0" smtClean="0">
                <a:solidFill>
                  <a:schemeClr val="tx1"/>
                </a:solidFill>
              </a:rPr>
              <a:t>Refugee </a:t>
            </a:r>
            <a:r>
              <a:rPr lang="en-US" sz="4000" b="1" dirty="0" smtClean="0">
                <a:solidFill>
                  <a:schemeClr val="tx1"/>
                </a:solidFill>
              </a:rPr>
              <a:t>Crises…Why </a:t>
            </a:r>
            <a:r>
              <a:rPr lang="en-US" sz="4000" b="1" dirty="0" smtClean="0">
                <a:solidFill>
                  <a:schemeClr val="tx1"/>
                </a:solidFill>
              </a:rPr>
              <a:t>this is important???</a:t>
            </a:r>
          </a:p>
          <a:p>
            <a:endParaRPr lang="en-US" b="1" dirty="0" smtClean="0">
              <a:solidFill>
                <a:schemeClr val="tx1"/>
              </a:solidFill>
            </a:endParaRPr>
          </a:p>
        </p:txBody>
      </p:sp>
      <p:pic>
        <p:nvPicPr>
          <p:cNvPr id="8" name="Picture 7"/>
          <p:cNvPicPr>
            <a:picLocks noChangeAspect="1"/>
          </p:cNvPicPr>
          <p:nvPr/>
        </p:nvPicPr>
        <p:blipFill>
          <a:blip r:embed="rId3"/>
          <a:stretch>
            <a:fillRect/>
          </a:stretch>
        </p:blipFill>
        <p:spPr>
          <a:xfrm>
            <a:off x="130753" y="2602057"/>
            <a:ext cx="8772525" cy="3012203"/>
          </a:xfrm>
          <a:prstGeom prst="rect">
            <a:avLst/>
          </a:prstGeom>
        </p:spPr>
      </p:pic>
      <p:pic>
        <p:nvPicPr>
          <p:cNvPr id="9" name="Picture 8"/>
          <p:cNvPicPr>
            <a:picLocks noChangeAspect="1"/>
          </p:cNvPicPr>
          <p:nvPr/>
        </p:nvPicPr>
        <p:blipFill>
          <a:blip r:embed="rId4"/>
          <a:stretch>
            <a:fillRect/>
          </a:stretch>
        </p:blipFill>
        <p:spPr>
          <a:xfrm>
            <a:off x="7131629" y="5170531"/>
            <a:ext cx="1766887" cy="455713"/>
          </a:xfrm>
          <a:prstGeom prst="rect">
            <a:avLst/>
          </a:prstGeom>
        </p:spPr>
      </p:pic>
      <p:sp>
        <p:nvSpPr>
          <p:cNvPr id="10" name="Rectangle 9"/>
          <p:cNvSpPr/>
          <p:nvPr/>
        </p:nvSpPr>
        <p:spPr>
          <a:xfrm>
            <a:off x="-50240" y="6439481"/>
            <a:ext cx="8658225" cy="307777"/>
          </a:xfrm>
          <a:prstGeom prst="rect">
            <a:avLst/>
          </a:prstGeom>
        </p:spPr>
        <p:txBody>
          <a:bodyPr wrap="square">
            <a:spAutoFit/>
          </a:bodyPr>
          <a:lstStyle/>
          <a:p>
            <a:r>
              <a:rPr lang="en-US" sz="1400" dirty="0"/>
              <a:t>http://www.unhcr.org/en-us/news/latest/2016/6/5763b65a4/global-forced-displacement-hits-record-high.html</a:t>
            </a:r>
          </a:p>
        </p:txBody>
      </p:sp>
      <p:sp>
        <p:nvSpPr>
          <p:cNvPr id="5" name="Slide Number Placeholder 4"/>
          <p:cNvSpPr>
            <a:spLocks noGrp="1"/>
          </p:cNvSpPr>
          <p:nvPr>
            <p:ph type="sldNum" sz="quarter" idx="12"/>
          </p:nvPr>
        </p:nvSpPr>
        <p:spPr/>
        <p:txBody>
          <a:bodyPr/>
          <a:lstStyle/>
          <a:p>
            <a:fld id="{8AC7E15B-2515-42AD-A188-EE644FCD654E}" type="slidenum">
              <a:rPr lang="en-US" smtClean="0"/>
              <a:t>3</a:t>
            </a:fld>
            <a:endParaRPr lang="en-US"/>
          </a:p>
        </p:txBody>
      </p:sp>
    </p:spTree>
    <p:extLst>
      <p:ext uri="{BB962C8B-B14F-4D97-AF65-F5344CB8AC3E}">
        <p14:creationId xmlns:p14="http://schemas.microsoft.com/office/powerpoint/2010/main" val="19733962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8348" y="115244"/>
            <a:ext cx="9143999" cy="1450975"/>
          </a:xfrm>
        </p:spPr>
        <p:txBody>
          <a:bodyPr>
            <a:normAutofit/>
          </a:bodyPr>
          <a:lstStyle/>
          <a:p>
            <a:r>
              <a:rPr lang="en-US" dirty="0" smtClean="0"/>
              <a:t>Rules to be applied to Data Source Layers</a:t>
            </a:r>
            <a:endParaRPr lang="en-US" dirty="0"/>
          </a:p>
        </p:txBody>
      </p:sp>
      <p:sp>
        <p:nvSpPr>
          <p:cNvPr id="3" name="Content Placeholder 2"/>
          <p:cNvSpPr>
            <a:spLocks noGrp="1"/>
          </p:cNvSpPr>
          <p:nvPr>
            <p:ph idx="4294967295"/>
          </p:nvPr>
        </p:nvSpPr>
        <p:spPr>
          <a:xfrm>
            <a:off x="4687747" y="1319514"/>
            <a:ext cx="4363656" cy="4770541"/>
          </a:xfrm>
        </p:spPr>
        <p:txBody>
          <a:bodyPr>
            <a:normAutofit fontScale="85000" lnSpcReduction="20000"/>
          </a:bodyPr>
          <a:lstStyle/>
          <a:p>
            <a:pPr>
              <a:buClrTx/>
              <a:buFont typeface="Wingdings" panose="05000000000000000000" pitchFamily="2" charset="2"/>
              <a:buChar char="Ø"/>
            </a:pPr>
            <a:r>
              <a:rPr lang="en-US" sz="2500" dirty="0" smtClean="0"/>
              <a:t>Population density: 10-30k inhabitance </a:t>
            </a:r>
          </a:p>
          <a:p>
            <a:pPr>
              <a:buClrTx/>
              <a:buFont typeface="Wingdings" panose="05000000000000000000" pitchFamily="2" charset="2"/>
              <a:buChar char="Ø"/>
            </a:pPr>
            <a:r>
              <a:rPr lang="en-US" sz="2500" dirty="0" smtClean="0"/>
              <a:t>Distance from cities: 1-5 km</a:t>
            </a:r>
          </a:p>
          <a:p>
            <a:pPr>
              <a:buClrTx/>
              <a:buFont typeface="Wingdings" panose="05000000000000000000" pitchFamily="2" charset="2"/>
              <a:buChar char="Ø"/>
            </a:pPr>
            <a:r>
              <a:rPr lang="en-US" sz="2500" dirty="0" smtClean="0"/>
              <a:t>Distance from water: 1-2 km</a:t>
            </a:r>
          </a:p>
          <a:p>
            <a:pPr>
              <a:buClrTx/>
              <a:buFont typeface="Wingdings" panose="05000000000000000000" pitchFamily="2" charset="2"/>
              <a:buChar char="Ø"/>
            </a:pPr>
            <a:r>
              <a:rPr lang="en-US" sz="2500" dirty="0" smtClean="0"/>
              <a:t>Distance from roads: 1-5 km</a:t>
            </a:r>
          </a:p>
          <a:p>
            <a:pPr>
              <a:buClrTx/>
              <a:buFont typeface="Wingdings" panose="05000000000000000000" pitchFamily="2" charset="2"/>
              <a:buChar char="Ø"/>
            </a:pPr>
            <a:r>
              <a:rPr lang="en-US" sz="2500" dirty="0" smtClean="0"/>
              <a:t>Flood risk: Ma 3 floods in area</a:t>
            </a:r>
          </a:p>
          <a:p>
            <a:pPr>
              <a:buClrTx/>
              <a:buFont typeface="Wingdings" panose="05000000000000000000" pitchFamily="2" charset="2"/>
              <a:buChar char="Ø"/>
            </a:pPr>
            <a:r>
              <a:rPr lang="en-US" sz="2500" dirty="0" smtClean="0"/>
              <a:t>Drought risk: Soil </a:t>
            </a:r>
            <a:r>
              <a:rPr lang="en-US" sz="2500" dirty="0" smtClean="0"/>
              <a:t>Moisture </a:t>
            </a:r>
            <a:r>
              <a:rPr lang="en-US" sz="2500" dirty="0" smtClean="0"/>
              <a:t>between 20-30 percentile</a:t>
            </a:r>
          </a:p>
          <a:p>
            <a:pPr>
              <a:buClrTx/>
              <a:buFont typeface="Wingdings" panose="05000000000000000000" pitchFamily="2" charset="2"/>
              <a:buChar char="Ø"/>
            </a:pPr>
            <a:r>
              <a:rPr lang="en-US" sz="2500" dirty="0" smtClean="0"/>
              <a:t>Elevation: 300-900 meters</a:t>
            </a:r>
          </a:p>
          <a:p>
            <a:pPr>
              <a:buClrTx/>
              <a:buFont typeface="Wingdings" panose="05000000000000000000" pitchFamily="2" charset="2"/>
              <a:buChar char="Ø"/>
            </a:pPr>
            <a:r>
              <a:rPr lang="en-US" sz="2500" dirty="0" smtClean="0"/>
              <a:t>Slope: &gt;25%</a:t>
            </a:r>
          </a:p>
          <a:p>
            <a:pPr>
              <a:buClrTx/>
              <a:buFont typeface="Wingdings" panose="05000000000000000000" pitchFamily="2" charset="2"/>
              <a:buChar char="Ø"/>
            </a:pPr>
            <a:r>
              <a:rPr lang="en-US" sz="2500" dirty="0" smtClean="0"/>
              <a:t>Land use: Forest/Savanna, Open Grasslands with sparse </a:t>
            </a:r>
            <a:r>
              <a:rPr lang="en-US" sz="2500" dirty="0" smtClean="0"/>
              <a:t>shrubs</a:t>
            </a:r>
            <a:endParaRPr lang="en-US" dirty="0"/>
          </a:p>
          <a:p>
            <a:pPr>
              <a:buClrTx/>
              <a:buFont typeface="Wingdings" panose="05000000000000000000" pitchFamily="2" charset="2"/>
              <a:buChar char="Ø"/>
            </a:pPr>
            <a:r>
              <a:rPr lang="en-US" sz="2500" dirty="0" smtClean="0"/>
              <a:t>Distance from Borders: 20-30k</a:t>
            </a:r>
            <a:endParaRPr lang="en-US" sz="2500" dirty="0" smtClean="0"/>
          </a:p>
        </p:txBody>
      </p:sp>
      <p:sp>
        <p:nvSpPr>
          <p:cNvPr id="6" name="Slide Number Placeholder 5"/>
          <p:cNvSpPr>
            <a:spLocks noGrp="1"/>
          </p:cNvSpPr>
          <p:nvPr>
            <p:ph type="sldNum" sz="quarter" idx="12"/>
          </p:nvPr>
        </p:nvSpPr>
        <p:spPr/>
        <p:txBody>
          <a:bodyPr/>
          <a:lstStyle/>
          <a:p>
            <a:fld id="{8AC7E15B-2515-42AD-A188-EE644FCD654E}" type="slidenum">
              <a:rPr lang="en-US" smtClean="0"/>
              <a:t>30</a:t>
            </a:fld>
            <a:endParaRPr lang="en-US"/>
          </a:p>
        </p:txBody>
      </p:sp>
      <p:pic>
        <p:nvPicPr>
          <p:cNvPr id="1026" name="Picture 2" descr="http://www.innovativegis.com/basis/mapanalysis/topic22/Topic22_files/image017.png"/>
          <p:cNvPicPr>
            <a:picLocks noChangeAspect="1" noChangeArrowheads="1"/>
          </p:cNvPicPr>
          <p:nvPr/>
        </p:nvPicPr>
        <p:blipFill rotWithShape="1">
          <a:blip r:embed="rId3">
            <a:extLst>
              <a:ext uri="{28A0092B-C50C-407E-A947-70E740481C1C}">
                <a14:useLocalDpi xmlns:a14="http://schemas.microsoft.com/office/drawing/2010/main" val="0"/>
              </a:ext>
            </a:extLst>
          </a:blip>
          <a:srcRect r="49617"/>
          <a:stretch/>
        </p:blipFill>
        <p:spPr bwMode="auto">
          <a:xfrm>
            <a:off x="104175" y="1741276"/>
            <a:ext cx="4479400" cy="40767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459786"/>
            <a:ext cx="7425344" cy="369332"/>
          </a:xfrm>
          <a:prstGeom prst="rect">
            <a:avLst/>
          </a:prstGeom>
        </p:spPr>
        <p:txBody>
          <a:bodyPr wrap="square">
            <a:spAutoFit/>
          </a:bodyPr>
          <a:lstStyle/>
          <a:p>
            <a:r>
              <a:rPr lang="en-US" dirty="0"/>
              <a:t>http://www.innovativegis.com/basis/mapanalysis/topic22/topic22.htm</a:t>
            </a:r>
          </a:p>
        </p:txBody>
      </p:sp>
    </p:spTree>
    <p:extLst>
      <p:ext uri="{BB962C8B-B14F-4D97-AF65-F5344CB8AC3E}">
        <p14:creationId xmlns:p14="http://schemas.microsoft.com/office/powerpoint/2010/main" val="40560166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9012" y="230988"/>
            <a:ext cx="3133725" cy="1450975"/>
          </a:xfrm>
        </p:spPr>
        <p:txBody>
          <a:bodyPr/>
          <a:lstStyle/>
          <a:p>
            <a:r>
              <a:rPr lang="en-US" dirty="0" smtClean="0"/>
              <a:t>Expected Results</a:t>
            </a:r>
            <a:endParaRPr lang="en-US" dirty="0"/>
          </a:p>
        </p:txBody>
      </p:sp>
      <p:sp>
        <p:nvSpPr>
          <p:cNvPr id="3" name="Content Placeholder 2"/>
          <p:cNvSpPr>
            <a:spLocks noGrp="1"/>
          </p:cNvSpPr>
          <p:nvPr>
            <p:ph idx="4294967295"/>
          </p:nvPr>
        </p:nvSpPr>
        <p:spPr>
          <a:xfrm>
            <a:off x="539012" y="1923263"/>
            <a:ext cx="2413000" cy="3843337"/>
          </a:xfrm>
        </p:spPr>
        <p:txBody>
          <a:bodyPr>
            <a:normAutofit/>
          </a:bodyPr>
          <a:lstStyle/>
          <a:p>
            <a:pPr>
              <a:buClrTx/>
              <a:buFont typeface="Wingdings" panose="05000000000000000000" pitchFamily="2" charset="2"/>
              <a:buChar char="Ø"/>
            </a:pPr>
            <a:r>
              <a:rPr lang="en-US" dirty="0" smtClean="0"/>
              <a:t>A model that can be used to identify suitable camp locations. </a:t>
            </a:r>
          </a:p>
          <a:p>
            <a:pPr marL="0" indent="0">
              <a:buClrTx/>
              <a:buNone/>
            </a:pPr>
            <a:r>
              <a:rPr lang="en-US" dirty="0" smtClean="0"/>
              <a:t> </a:t>
            </a:r>
          </a:p>
          <a:p>
            <a:pPr>
              <a:buClrTx/>
              <a:buFont typeface="Wingdings" panose="05000000000000000000" pitchFamily="2" charset="2"/>
              <a:buChar char="Ø"/>
            </a:pPr>
            <a:r>
              <a:rPr lang="en-US" dirty="0" smtClean="0"/>
              <a:t>Map showing suitable locations to place a refugee camp.  </a:t>
            </a:r>
          </a:p>
        </p:txBody>
      </p:sp>
      <p:pic>
        <p:nvPicPr>
          <p:cNvPr id="5" name="Picture 2" descr="http://iolandarch.com/wp-content/uploads/2014/09/overlay-analy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806" y="240548"/>
            <a:ext cx="4572000" cy="601980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8AC7E15B-2515-42AD-A188-EE644FCD654E}" type="slidenum">
              <a:rPr lang="en-US" smtClean="0"/>
              <a:t>31</a:t>
            </a:fld>
            <a:endParaRPr lang="en-US"/>
          </a:p>
        </p:txBody>
      </p:sp>
    </p:spTree>
    <p:extLst>
      <p:ext uri="{BB962C8B-B14F-4D97-AF65-F5344CB8AC3E}">
        <p14:creationId xmlns:p14="http://schemas.microsoft.com/office/powerpoint/2010/main" val="33960559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egitboard.com/pics/t/137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636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2960" y="-442604"/>
            <a:ext cx="7543800" cy="1450757"/>
          </a:xfrm>
        </p:spPr>
        <p:txBody>
          <a:bodyPr/>
          <a:lstStyle/>
          <a:p>
            <a:r>
              <a:rPr lang="en-US" dirty="0" smtClean="0"/>
              <a:t>Timeline / Conference </a:t>
            </a:r>
            <a:endParaRPr lang="en-US" dirty="0"/>
          </a:p>
        </p:txBody>
      </p:sp>
      <p:sp>
        <p:nvSpPr>
          <p:cNvPr id="3" name="Content Placeholder 2"/>
          <p:cNvSpPr>
            <a:spLocks noGrp="1"/>
          </p:cNvSpPr>
          <p:nvPr>
            <p:ph idx="1"/>
          </p:nvPr>
        </p:nvSpPr>
        <p:spPr>
          <a:xfrm>
            <a:off x="330200" y="1047078"/>
            <a:ext cx="8356599" cy="4647666"/>
          </a:xfrm>
        </p:spPr>
        <p:txBody>
          <a:bodyPr>
            <a:normAutofit lnSpcReduction="10000"/>
          </a:bodyPr>
          <a:lstStyle/>
          <a:p>
            <a:pPr>
              <a:buClrTx/>
              <a:buFont typeface="Wingdings" panose="05000000000000000000" pitchFamily="2" charset="2"/>
              <a:buChar char="Ø"/>
            </a:pPr>
            <a:r>
              <a:rPr lang="en-US" sz="2500" dirty="0" smtClean="0"/>
              <a:t>Data retrieval / cleaning / parsing (01 Aug 2016 – 15 Aug 2016)</a:t>
            </a:r>
          </a:p>
          <a:p>
            <a:pPr>
              <a:buClrTx/>
              <a:buFont typeface="Wingdings" panose="05000000000000000000" pitchFamily="2" charset="2"/>
              <a:buChar char="Ø"/>
            </a:pPr>
            <a:r>
              <a:rPr lang="en-US" sz="2500" dirty="0" smtClean="0"/>
              <a:t>Data Analysis and Modeling for Data</a:t>
            </a:r>
            <a:r>
              <a:rPr lang="en-US" sz="2500" dirty="0"/>
              <a:t> </a:t>
            </a:r>
            <a:r>
              <a:rPr lang="en-US" sz="2500" dirty="0" smtClean="0"/>
              <a:t>based on SME’s input for criteria for camps (15 Aug 2016 – 30 Sep 2016)</a:t>
            </a:r>
          </a:p>
          <a:p>
            <a:pPr>
              <a:buClrTx/>
              <a:buFont typeface="Wingdings" panose="05000000000000000000" pitchFamily="2" charset="2"/>
              <a:buChar char="Ø"/>
            </a:pPr>
            <a:r>
              <a:rPr lang="en-US" sz="2500" dirty="0" smtClean="0"/>
              <a:t>Compare results with existing camps (01 Oct 2016 – 15 Oct 2016)</a:t>
            </a:r>
          </a:p>
          <a:p>
            <a:pPr>
              <a:buClrTx/>
              <a:buFont typeface="Wingdings" panose="05000000000000000000" pitchFamily="2" charset="2"/>
              <a:buChar char="Ø"/>
            </a:pPr>
            <a:r>
              <a:rPr lang="en-US" sz="2500" dirty="0" smtClean="0"/>
              <a:t>Add future limitation for more robust Refugee Camp GIS Model (15 </a:t>
            </a:r>
            <a:r>
              <a:rPr lang="en-US" sz="2500" dirty="0"/>
              <a:t>Oct 2016 – </a:t>
            </a:r>
            <a:r>
              <a:rPr lang="en-US" sz="2500" dirty="0" smtClean="0"/>
              <a:t>30 </a:t>
            </a:r>
            <a:r>
              <a:rPr lang="en-US" sz="2500" dirty="0"/>
              <a:t>Oct 2016</a:t>
            </a:r>
            <a:r>
              <a:rPr lang="en-US" sz="2500" dirty="0" smtClean="0"/>
              <a:t>)</a:t>
            </a:r>
          </a:p>
          <a:p>
            <a:pPr>
              <a:buClrTx/>
              <a:buFont typeface="Wingdings" panose="05000000000000000000" pitchFamily="2" charset="2"/>
              <a:buChar char="Ø"/>
            </a:pPr>
            <a:endParaRPr lang="en-US" sz="2500" dirty="0" smtClean="0"/>
          </a:p>
          <a:p>
            <a:pPr marL="0" indent="0">
              <a:buClrTx/>
              <a:buNone/>
            </a:pPr>
            <a:endParaRPr lang="en-US" sz="2500" dirty="0"/>
          </a:p>
          <a:p>
            <a:pPr marL="0" indent="0">
              <a:buClrTx/>
              <a:buNone/>
            </a:pPr>
            <a:r>
              <a:rPr lang="en-US" sz="2500" dirty="0" smtClean="0"/>
              <a:t>I plan to present this methodology with final results at the </a:t>
            </a:r>
            <a:r>
              <a:rPr lang="en-US" sz="2500" b="1" u="sng" dirty="0" smtClean="0"/>
              <a:t>ESRI Southeast Users’ Conference.</a:t>
            </a:r>
            <a:r>
              <a:rPr lang="en-US" sz="2500" dirty="0" smtClean="0"/>
              <a:t>  </a:t>
            </a:r>
            <a:endParaRPr lang="en-US" sz="2500" dirty="0"/>
          </a:p>
          <a:p>
            <a:endParaRPr lang="en-US" dirty="0" smtClean="0"/>
          </a:p>
        </p:txBody>
      </p:sp>
      <p:sp>
        <p:nvSpPr>
          <p:cNvPr id="6" name="Slide Number Placeholder 5"/>
          <p:cNvSpPr>
            <a:spLocks noGrp="1"/>
          </p:cNvSpPr>
          <p:nvPr>
            <p:ph type="sldNum" sz="quarter" idx="12"/>
          </p:nvPr>
        </p:nvSpPr>
        <p:spPr/>
        <p:txBody>
          <a:bodyPr/>
          <a:lstStyle/>
          <a:p>
            <a:fld id="{8AC7E15B-2515-42AD-A188-EE644FCD654E}" type="slidenum">
              <a:rPr lang="en-US" smtClean="0"/>
              <a:t>32</a:t>
            </a:fld>
            <a:endParaRPr lang="en-US"/>
          </a:p>
        </p:txBody>
      </p:sp>
    </p:spTree>
    <p:extLst>
      <p:ext uri="{BB962C8B-B14F-4D97-AF65-F5344CB8AC3E}">
        <p14:creationId xmlns:p14="http://schemas.microsoft.com/office/powerpoint/2010/main" val="13914609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egitboard.com/pics/t/137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636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2960" y="-9232"/>
            <a:ext cx="7543800" cy="869143"/>
          </a:xfrm>
        </p:spPr>
        <p:txBody>
          <a:bodyPr/>
          <a:lstStyle/>
          <a:p>
            <a:r>
              <a:rPr lang="en-US" dirty="0" smtClean="0"/>
              <a:t>References</a:t>
            </a:r>
            <a:endParaRPr lang="en-US" dirty="0"/>
          </a:p>
        </p:txBody>
      </p:sp>
      <p:sp>
        <p:nvSpPr>
          <p:cNvPr id="3" name="Content Placeholder 2"/>
          <p:cNvSpPr>
            <a:spLocks noGrp="1"/>
          </p:cNvSpPr>
          <p:nvPr>
            <p:ph idx="1"/>
          </p:nvPr>
        </p:nvSpPr>
        <p:spPr>
          <a:xfrm>
            <a:off x="110837" y="869143"/>
            <a:ext cx="8950036" cy="5319221"/>
          </a:xfrm>
        </p:spPr>
        <p:txBody>
          <a:bodyPr>
            <a:normAutofit fontScale="70000" lnSpcReduction="20000"/>
          </a:bodyPr>
          <a:lstStyle/>
          <a:p>
            <a:r>
              <a:rPr lang="en-US" dirty="0" err="1"/>
              <a:t>Adayley</a:t>
            </a:r>
            <a:r>
              <a:rPr lang="en-US" dirty="0"/>
              <a:t>, </a:t>
            </a:r>
            <a:r>
              <a:rPr lang="en-US" dirty="0" err="1"/>
              <a:t>Raad</a:t>
            </a:r>
            <a:r>
              <a:rPr lang="en-US" dirty="0"/>
              <a:t>. "Inside the Largest Syrian Refugee Camp - </a:t>
            </a:r>
            <a:r>
              <a:rPr lang="en-US" dirty="0" err="1"/>
              <a:t>Zaatari</a:t>
            </a:r>
            <a:r>
              <a:rPr lang="en-US" dirty="0"/>
              <a:t> Camp Three Years on." </a:t>
            </a:r>
            <a:r>
              <a:rPr lang="en-US" i="1" dirty="0"/>
              <a:t>The Telegraph</a:t>
            </a:r>
            <a:r>
              <a:rPr lang="en-US" dirty="0"/>
              <a:t>. </a:t>
            </a:r>
            <a:r>
              <a:rPr lang="en-US" dirty="0" err="1"/>
              <a:t>N.p</a:t>
            </a:r>
            <a:r>
              <a:rPr lang="en-US" dirty="0"/>
              <a:t>., Apr. 2015. Web. &lt;http://www.telegraph.co.uk/news/worldnews/middleeast/jordan/11782854/Inside-the-largest-Syrian-refugee-camp-Zaatari-camp-three-years-on.html?frame=3397373&gt;.</a:t>
            </a:r>
          </a:p>
          <a:p>
            <a:r>
              <a:rPr lang="en-US" dirty="0"/>
              <a:t>Al-</a:t>
            </a:r>
            <a:r>
              <a:rPr lang="en-US" dirty="0" err="1"/>
              <a:t>Issa</a:t>
            </a:r>
            <a:r>
              <a:rPr lang="en-US" dirty="0"/>
              <a:t>, </a:t>
            </a:r>
            <a:r>
              <a:rPr lang="en-US" dirty="0" err="1"/>
              <a:t>Khuder</a:t>
            </a:r>
            <a:r>
              <a:rPr lang="en-US" dirty="0"/>
              <a:t>. "UNICEF Syria Crisis </a:t>
            </a:r>
            <a:r>
              <a:rPr lang="en-US" dirty="0" err="1"/>
              <a:t>SitRep</a:t>
            </a:r>
            <a:r>
              <a:rPr lang="en-US" dirty="0"/>
              <a:t> May 2016." (2016): n. </a:t>
            </a:r>
            <a:r>
              <a:rPr lang="en-US" dirty="0" err="1"/>
              <a:t>pag</a:t>
            </a:r>
            <a:r>
              <a:rPr lang="en-US" dirty="0"/>
              <a:t>. </a:t>
            </a:r>
            <a:r>
              <a:rPr lang="en-US" i="1" dirty="0"/>
              <a:t>Syria Regional Refugee Response</a:t>
            </a:r>
            <a:r>
              <a:rPr lang="en-US" dirty="0"/>
              <a:t>. Inter-agency Information Sharing Portal, 27 June 2016. Web. &lt;www.data.unhcr.org/UNICEFSyriaCrisisSitRepMay2016.pdf&gt;.</a:t>
            </a:r>
          </a:p>
          <a:p>
            <a:r>
              <a:rPr lang="en-US" dirty="0" err="1"/>
              <a:t>Balanche</a:t>
            </a:r>
            <a:r>
              <a:rPr lang="en-US" dirty="0"/>
              <a:t>, </a:t>
            </a:r>
            <a:r>
              <a:rPr lang="en-US" dirty="0" err="1"/>
              <a:t>Fabrice</a:t>
            </a:r>
            <a:r>
              <a:rPr lang="en-US" dirty="0"/>
              <a:t>. "Why Now? The Syrian Refugee Flow to Europe." </a:t>
            </a:r>
            <a:r>
              <a:rPr lang="en-US" i="1" dirty="0"/>
              <a:t>The Washington Institute for Near East Policy</a:t>
            </a:r>
            <a:r>
              <a:rPr lang="en-US" dirty="0"/>
              <a:t>. </a:t>
            </a:r>
            <a:r>
              <a:rPr lang="en-US" dirty="0" err="1"/>
              <a:t>N.p</a:t>
            </a:r>
            <a:r>
              <a:rPr lang="en-US" dirty="0"/>
              <a:t>., 2 Nov. 2015. &lt;http://www.washingtoninstitute.org/policy-analysis/view/why-now-the-syrian-refugee-flow-to-europe&gt;.</a:t>
            </a:r>
          </a:p>
          <a:p>
            <a:r>
              <a:rPr lang="en-US" dirty="0"/>
              <a:t>Bigot, Antoine, Lucie Blok, </a:t>
            </a:r>
            <a:r>
              <a:rPr lang="en-US" dirty="0" err="1"/>
              <a:t>Marleen</a:t>
            </a:r>
            <a:r>
              <a:rPr lang="en-US" dirty="0"/>
              <a:t> </a:t>
            </a:r>
            <a:r>
              <a:rPr lang="en-US" dirty="0" err="1"/>
              <a:t>Boelaert</a:t>
            </a:r>
            <a:r>
              <a:rPr lang="en-US" dirty="0"/>
              <a:t>, Yves </a:t>
            </a:r>
            <a:r>
              <a:rPr lang="en-US" dirty="0" err="1"/>
              <a:t>Chartier</a:t>
            </a:r>
            <a:r>
              <a:rPr lang="en-US" dirty="0"/>
              <a:t>, Piet </a:t>
            </a:r>
            <a:r>
              <a:rPr lang="en-US" dirty="0" err="1"/>
              <a:t>Corijn</a:t>
            </a:r>
            <a:r>
              <a:rPr lang="en-US" dirty="0"/>
              <a:t>, Austen Davis, Murielle </a:t>
            </a:r>
            <a:r>
              <a:rPr lang="en-US" dirty="0" err="1"/>
              <a:t>Deguerry</a:t>
            </a:r>
            <a:r>
              <a:rPr lang="en-US" dirty="0"/>
              <a:t>, Tine </a:t>
            </a:r>
            <a:r>
              <a:rPr lang="en-US" dirty="0" err="1"/>
              <a:t>Dusauchoit</a:t>
            </a:r>
            <a:r>
              <a:rPr lang="en-US" dirty="0"/>
              <a:t>, Florence </a:t>
            </a:r>
            <a:r>
              <a:rPr lang="en-US" dirty="0" err="1"/>
              <a:t>Fermon</a:t>
            </a:r>
            <a:r>
              <a:rPr lang="en-US" dirty="0"/>
              <a:t>, Andre </a:t>
            </a:r>
            <a:r>
              <a:rPr lang="en-US" dirty="0" err="1"/>
              <a:t>Griekspoor</a:t>
            </a:r>
            <a:r>
              <a:rPr lang="en-US" dirty="0"/>
              <a:t>, </a:t>
            </a:r>
            <a:r>
              <a:rPr lang="en-US" dirty="0" err="1"/>
              <a:t>Myriam</a:t>
            </a:r>
            <a:r>
              <a:rPr lang="en-US" dirty="0"/>
              <a:t> </a:t>
            </a:r>
            <a:r>
              <a:rPr lang="en-US" dirty="0" err="1"/>
              <a:t>Henkens</a:t>
            </a:r>
            <a:r>
              <a:rPr lang="en-US" dirty="0"/>
              <a:t>, Jean-Pierre </a:t>
            </a:r>
            <a:r>
              <a:rPr lang="en-US" dirty="0" err="1"/>
              <a:t>Huart</a:t>
            </a:r>
            <a:r>
              <a:rPr lang="en-US" dirty="0"/>
              <a:t>, Francois Jean, </a:t>
            </a:r>
            <a:r>
              <a:rPr lang="en-US" dirty="0" err="1"/>
              <a:t>Pim</a:t>
            </a:r>
            <a:r>
              <a:rPr lang="en-US" dirty="0"/>
              <a:t> </a:t>
            </a:r>
            <a:r>
              <a:rPr lang="en-US" dirty="0" err="1"/>
              <a:t>Scholte</a:t>
            </a:r>
            <a:r>
              <a:rPr lang="en-US" dirty="0"/>
              <a:t>, Nathalie </a:t>
            </a:r>
            <a:r>
              <a:rPr lang="en-US" dirty="0" err="1"/>
              <a:t>Sohier</a:t>
            </a:r>
            <a:r>
              <a:rPr lang="en-US" dirty="0"/>
              <a:t>, Willem Van De Put, </a:t>
            </a:r>
            <a:r>
              <a:rPr lang="en-US" dirty="0" err="1"/>
              <a:t>Saskia</a:t>
            </a:r>
            <a:r>
              <a:rPr lang="en-US" dirty="0"/>
              <a:t> Van Der </a:t>
            </a:r>
            <a:r>
              <a:rPr lang="en-US" dirty="0" err="1"/>
              <a:t>Kam</a:t>
            </a:r>
            <a:r>
              <a:rPr lang="en-US" dirty="0"/>
              <a:t>, </a:t>
            </a:r>
            <a:r>
              <a:rPr lang="en-US" dirty="0" err="1"/>
              <a:t>Stefaan</a:t>
            </a:r>
            <a:r>
              <a:rPr lang="en-US" dirty="0"/>
              <a:t> Van Der </a:t>
            </a:r>
            <a:r>
              <a:rPr lang="en-US" dirty="0" err="1"/>
              <a:t>Borght</a:t>
            </a:r>
            <a:r>
              <a:rPr lang="en-US" dirty="0"/>
              <a:t>, </a:t>
            </a:r>
            <a:r>
              <a:rPr lang="en-US" dirty="0" err="1"/>
              <a:t>Stefaan</a:t>
            </a:r>
            <a:r>
              <a:rPr lang="en-US" dirty="0"/>
              <a:t> Van </a:t>
            </a:r>
            <a:r>
              <a:rPr lang="en-US" dirty="0" err="1"/>
              <a:t>Praet</a:t>
            </a:r>
            <a:r>
              <a:rPr lang="en-US" dirty="0"/>
              <a:t>, and Francoise </a:t>
            </a:r>
            <a:r>
              <a:rPr lang="en-US" dirty="0" err="1"/>
              <a:t>Wuillaume</a:t>
            </a:r>
            <a:r>
              <a:rPr lang="en-US" dirty="0"/>
              <a:t>. "Refugee Health - An Approach to Emergency Situations." </a:t>
            </a:r>
            <a:r>
              <a:rPr lang="en-US" i="1" dirty="0" err="1"/>
              <a:t>Médecins</a:t>
            </a:r>
            <a:r>
              <a:rPr lang="en-US" i="1" dirty="0"/>
              <a:t> Sans </a:t>
            </a:r>
            <a:r>
              <a:rPr lang="en-US" i="1" dirty="0" err="1"/>
              <a:t>Frontières</a:t>
            </a:r>
            <a:r>
              <a:rPr lang="en-US" dirty="0"/>
              <a:t> (1997): n. </a:t>
            </a:r>
            <a:r>
              <a:rPr lang="en-US" dirty="0" err="1"/>
              <a:t>pag</a:t>
            </a:r>
            <a:r>
              <a:rPr lang="en-US" dirty="0"/>
              <a:t>. Web. &lt;http://refbooks.msf.org/msf_docs/en/refugee_health/rh.pdf&gt;.</a:t>
            </a:r>
          </a:p>
          <a:p>
            <a:r>
              <a:rPr lang="en-US" dirty="0"/>
              <a:t>Doyle, Mark, and Helene </a:t>
            </a:r>
            <a:r>
              <a:rPr lang="en-US" dirty="0" err="1"/>
              <a:t>Caux</a:t>
            </a:r>
            <a:r>
              <a:rPr lang="en-US" dirty="0"/>
              <a:t>. "Nigerian Refugees Move from Volatile Border Zone in Cameroon." </a:t>
            </a:r>
            <a:r>
              <a:rPr lang="en-US" i="1" dirty="0"/>
              <a:t>The UN Refugee Agency</a:t>
            </a:r>
            <a:r>
              <a:rPr lang="en-US" dirty="0"/>
              <a:t>. </a:t>
            </a:r>
            <a:r>
              <a:rPr lang="en-US" dirty="0" err="1"/>
              <a:t>N.p</a:t>
            </a:r>
            <a:r>
              <a:rPr lang="en-US" dirty="0"/>
              <a:t>., 21 July 2015. &lt;http://www.unhcr.org/en-us/news/latest/2015/7/55ae61746/nigerian-refugees-move-volatile-border-zone-cameroon.html&gt;.</a:t>
            </a:r>
          </a:p>
          <a:p>
            <a:r>
              <a:rPr lang="en-US" dirty="0"/>
              <a:t>Edwards, Adrian. "New UNHCR Report Says Global Forced Displacement at 18-year High." </a:t>
            </a:r>
            <a:r>
              <a:rPr lang="en-US" i="1" dirty="0"/>
              <a:t>The UN Refugee Agency</a:t>
            </a:r>
            <a:r>
              <a:rPr lang="en-US" dirty="0"/>
              <a:t>. Ed. Jack Redden. </a:t>
            </a:r>
            <a:r>
              <a:rPr lang="en-US" dirty="0" err="1"/>
              <a:t>N.p</a:t>
            </a:r>
            <a:r>
              <a:rPr lang="en-US" dirty="0"/>
              <a:t>., 19 June 2013. &lt;http://www.unhcr.org/en-us/news/latest/2013/6/51c071816/new-unhcr-report-says-global-forced-displacement-18-year-high.htmlChromeHTML.JYGIUBEXQQFVPYP7DGBE332UKI/Shell/Open/Command&gt;.</a:t>
            </a:r>
          </a:p>
          <a:p>
            <a:r>
              <a:rPr lang="en-US" dirty="0"/>
              <a:t>Edwards, Adrian. "Seven Factors behind Movement of Syrian Refugees to Europe." </a:t>
            </a:r>
            <a:r>
              <a:rPr lang="en-US" i="1" dirty="0"/>
              <a:t>UNHCR News</a:t>
            </a:r>
            <a:r>
              <a:rPr lang="en-US" dirty="0"/>
              <a:t>. </a:t>
            </a:r>
            <a:r>
              <a:rPr lang="en-US" dirty="0" err="1"/>
              <a:t>N.p</a:t>
            </a:r>
            <a:r>
              <a:rPr lang="en-US" dirty="0"/>
              <a:t>., 25 Sept. 2015. &lt;http://www.unhcr.org/en-us/news/briefing/2015/9/560523f26/seven-factors-behind-movement-syrian-refugees-europe.html&gt;.</a:t>
            </a:r>
          </a:p>
          <a:p>
            <a:r>
              <a:rPr lang="en-US" dirty="0"/>
              <a:t>"Forced to Leave Home." </a:t>
            </a:r>
            <a:r>
              <a:rPr lang="en-US" i="1" dirty="0"/>
              <a:t>Human Rights Now</a:t>
            </a:r>
            <a:r>
              <a:rPr lang="en-US" dirty="0"/>
              <a:t>. </a:t>
            </a:r>
            <a:r>
              <a:rPr lang="en-US" dirty="0" err="1"/>
              <a:t>N.p</a:t>
            </a:r>
            <a:r>
              <a:rPr lang="en-US" dirty="0"/>
              <a:t>., 10 Nov. 2008. &lt;http://blog.amnestyusa.org/refugees/forced-to-leave-home/&gt;.</a:t>
            </a:r>
          </a:p>
          <a:p>
            <a:r>
              <a:rPr lang="en-US" dirty="0" err="1"/>
              <a:t>Hassune</a:t>
            </a:r>
            <a:r>
              <a:rPr lang="en-US" dirty="0"/>
              <a:t>, </a:t>
            </a:r>
            <a:r>
              <a:rPr lang="en-US" dirty="0" err="1"/>
              <a:t>Yahya</a:t>
            </a:r>
            <a:r>
              <a:rPr lang="en-US" dirty="0"/>
              <a:t>. "Using GIS Technology to Map Shelter Allocation in </a:t>
            </a:r>
            <a:r>
              <a:rPr lang="en-US" dirty="0" err="1"/>
              <a:t>Azraq</a:t>
            </a:r>
            <a:r>
              <a:rPr lang="en-US" dirty="0"/>
              <a:t> Refugee Camp." </a:t>
            </a:r>
            <a:r>
              <a:rPr lang="en-US" i="1" dirty="0"/>
              <a:t>UNHCR Innovation</a:t>
            </a:r>
            <a:r>
              <a:rPr lang="en-US" dirty="0"/>
              <a:t>. </a:t>
            </a:r>
            <a:r>
              <a:rPr lang="en-US" dirty="0" err="1"/>
              <a:t>N.p</a:t>
            </a:r>
            <a:r>
              <a:rPr lang="en-US" dirty="0"/>
              <a:t>., 15 Jan. 2016. &lt;http://innovation.unhcr.org/using-gis-technology-map-shelter-allocation-azraq-refugee-camp&gt;.</a:t>
            </a:r>
          </a:p>
          <a:p>
            <a:endParaRPr lang="en-US" dirty="0"/>
          </a:p>
        </p:txBody>
      </p:sp>
      <p:sp>
        <p:nvSpPr>
          <p:cNvPr id="6" name="Slide Number Placeholder 5"/>
          <p:cNvSpPr>
            <a:spLocks noGrp="1"/>
          </p:cNvSpPr>
          <p:nvPr>
            <p:ph type="sldNum" sz="quarter" idx="12"/>
          </p:nvPr>
        </p:nvSpPr>
        <p:spPr/>
        <p:txBody>
          <a:bodyPr/>
          <a:lstStyle/>
          <a:p>
            <a:fld id="{8AC7E15B-2515-42AD-A188-EE644FCD654E}" type="slidenum">
              <a:rPr lang="en-US" smtClean="0"/>
              <a:t>33</a:t>
            </a:fld>
            <a:endParaRPr lang="en-US"/>
          </a:p>
        </p:txBody>
      </p:sp>
    </p:spTree>
    <p:extLst>
      <p:ext uri="{BB962C8B-B14F-4D97-AF65-F5344CB8AC3E}">
        <p14:creationId xmlns:p14="http://schemas.microsoft.com/office/powerpoint/2010/main" val="10976164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egitboard.com/pics/t/137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636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2960" y="-9232"/>
            <a:ext cx="7543800" cy="869143"/>
          </a:xfrm>
        </p:spPr>
        <p:txBody>
          <a:bodyPr/>
          <a:lstStyle/>
          <a:p>
            <a:r>
              <a:rPr lang="en-US" dirty="0" smtClean="0"/>
              <a:t>References</a:t>
            </a:r>
            <a:endParaRPr lang="en-US" dirty="0"/>
          </a:p>
        </p:txBody>
      </p:sp>
      <p:sp>
        <p:nvSpPr>
          <p:cNvPr id="3" name="Content Placeholder 2"/>
          <p:cNvSpPr>
            <a:spLocks noGrp="1"/>
          </p:cNvSpPr>
          <p:nvPr>
            <p:ph idx="1"/>
          </p:nvPr>
        </p:nvSpPr>
        <p:spPr>
          <a:xfrm>
            <a:off x="110837" y="869143"/>
            <a:ext cx="8950036" cy="5319221"/>
          </a:xfrm>
        </p:spPr>
        <p:txBody>
          <a:bodyPr>
            <a:normAutofit fontScale="62500" lnSpcReduction="20000"/>
          </a:bodyPr>
          <a:lstStyle/>
          <a:p>
            <a:r>
              <a:rPr lang="en-US" dirty="0"/>
              <a:t>Huber, Chris. "Google Map Perspective: A Refugee's Journey Walking from Syria to Serbia." </a:t>
            </a:r>
            <a:r>
              <a:rPr lang="en-US" i="1" dirty="0"/>
              <a:t>World Vision</a:t>
            </a:r>
            <a:r>
              <a:rPr lang="en-US" dirty="0"/>
              <a:t>. </a:t>
            </a:r>
            <a:r>
              <a:rPr lang="en-US" dirty="0" err="1"/>
              <a:t>N.p</a:t>
            </a:r>
            <a:r>
              <a:rPr lang="en-US" dirty="0"/>
              <a:t>., 18 Sept. 2015. &lt;http://www.worldvision.org/news-stories-videos/google-map-refugees-walking-syria-serbia&gt;.</a:t>
            </a:r>
          </a:p>
          <a:p>
            <a:r>
              <a:rPr lang="en-US" dirty="0"/>
              <a:t>Jonson, Brian. "Syria Refugee Crisis FAQ: How the War Is Affecting Children." </a:t>
            </a:r>
            <a:r>
              <a:rPr lang="en-US" i="1" dirty="0"/>
              <a:t>World Vision</a:t>
            </a:r>
            <a:r>
              <a:rPr lang="en-US" dirty="0"/>
              <a:t>. </a:t>
            </a:r>
            <a:r>
              <a:rPr lang="en-US" dirty="0" err="1"/>
              <a:t>N.p</a:t>
            </a:r>
            <a:r>
              <a:rPr lang="en-US" dirty="0"/>
              <a:t>., 8 June 2016. &lt;https://www.worldvision.org/wv/news/Syria-war-refugee-crisis-FAQ&gt;.</a:t>
            </a:r>
          </a:p>
          <a:p>
            <a:r>
              <a:rPr lang="en-US" dirty="0"/>
              <a:t>Kelley, Collin. "Climate Change in the Fertile Crescent and Implications of the Recent Syrian Drought." </a:t>
            </a:r>
            <a:r>
              <a:rPr lang="en-US" i="1" dirty="0"/>
              <a:t>Proceedings of the National Academy of Sciences</a:t>
            </a:r>
            <a:r>
              <a:rPr lang="en-US" dirty="0"/>
              <a:t>. </a:t>
            </a:r>
            <a:r>
              <a:rPr lang="en-US" dirty="0" err="1"/>
              <a:t>N.p</a:t>
            </a:r>
            <a:r>
              <a:rPr lang="en-US" dirty="0"/>
              <a:t>., 10 Jan. 2010. &lt;http://www.pnas.org/content/112/11/3241.full&gt;.</a:t>
            </a:r>
          </a:p>
          <a:p>
            <a:r>
              <a:rPr lang="en-US" dirty="0" err="1"/>
              <a:t>Mahamud</a:t>
            </a:r>
            <a:r>
              <a:rPr lang="en-US" dirty="0"/>
              <a:t>, </a:t>
            </a:r>
            <a:r>
              <a:rPr lang="en-US" dirty="0" err="1"/>
              <a:t>Abdirahman</a:t>
            </a:r>
            <a:r>
              <a:rPr lang="en-US" dirty="0"/>
              <a:t>, Ann Burton, Mohamed Hassan, Jamal Ahmed, John </a:t>
            </a:r>
            <a:r>
              <a:rPr lang="en-US" dirty="0" err="1"/>
              <a:t>Wagacha</a:t>
            </a:r>
            <a:r>
              <a:rPr lang="en-US" dirty="0"/>
              <a:t>, Paul </a:t>
            </a:r>
            <a:r>
              <a:rPr lang="en-US" dirty="0" err="1"/>
              <a:t>Spiegal</a:t>
            </a:r>
            <a:r>
              <a:rPr lang="en-US" dirty="0"/>
              <a:t>, Chris </a:t>
            </a:r>
            <a:r>
              <a:rPr lang="en-US" dirty="0" err="1"/>
              <a:t>Haskew</a:t>
            </a:r>
            <a:r>
              <a:rPr lang="en-US" dirty="0"/>
              <a:t>, Rachel </a:t>
            </a:r>
            <a:r>
              <a:rPr lang="en-US" dirty="0" err="1"/>
              <a:t>Eidex</a:t>
            </a:r>
            <a:r>
              <a:rPr lang="en-US" dirty="0"/>
              <a:t>, </a:t>
            </a:r>
            <a:r>
              <a:rPr lang="en-US" dirty="0" err="1"/>
              <a:t>Sharmila</a:t>
            </a:r>
            <a:r>
              <a:rPr lang="en-US" dirty="0"/>
              <a:t> Shetty, Susan Cookson, Carlos Navarro-Colorado, and James Goodson. "Risk Factors for Measles Mortality Among Hospitalized Somali Refugees Displaced by Famine, Kenya." </a:t>
            </a:r>
            <a:r>
              <a:rPr lang="en-US" i="1" dirty="0"/>
              <a:t>Oxford Journals</a:t>
            </a:r>
            <a:r>
              <a:rPr lang="en-US" dirty="0"/>
              <a:t>. Clinical Infectious Diseases, 2 July 2012. &lt;https://cid.oxfordjournals.org/content/early/2013/07/18/cid.cit442.full&gt;.</a:t>
            </a:r>
          </a:p>
          <a:p>
            <a:r>
              <a:rPr lang="en-US" dirty="0" err="1"/>
              <a:t>Marchand</a:t>
            </a:r>
            <a:r>
              <a:rPr lang="en-US" dirty="0"/>
              <a:t>, </a:t>
            </a:r>
            <a:r>
              <a:rPr lang="en-US" dirty="0" err="1"/>
              <a:t>Katrin</a:t>
            </a:r>
            <a:r>
              <a:rPr lang="en-US" dirty="0"/>
              <a:t>. </a:t>
            </a:r>
            <a:r>
              <a:rPr lang="en-US" i="1" dirty="0"/>
              <a:t>Afghanistan Migration Report</a:t>
            </a:r>
            <a:r>
              <a:rPr lang="en-US" dirty="0"/>
              <a:t>. Rep. </a:t>
            </a:r>
            <a:r>
              <a:rPr lang="en-US" dirty="0" err="1"/>
              <a:t>N.p</a:t>
            </a:r>
            <a:r>
              <a:rPr lang="en-US" dirty="0"/>
              <a:t>., 2014. &lt;www.merit.unu.edu/publications/uploads/1442239958.pdf&gt;.</a:t>
            </a:r>
          </a:p>
          <a:p>
            <a:r>
              <a:rPr lang="en-US" dirty="0" err="1"/>
              <a:t>Mockenhaupt</a:t>
            </a:r>
            <a:r>
              <a:rPr lang="en-US" dirty="0"/>
              <a:t>, Frank P., Kira A. </a:t>
            </a:r>
            <a:r>
              <a:rPr lang="en-US" dirty="0" err="1"/>
              <a:t>Barbre</a:t>
            </a:r>
            <a:r>
              <a:rPr lang="en-US" dirty="0"/>
              <a:t>, </a:t>
            </a:r>
            <a:r>
              <a:rPr lang="en-US" dirty="0" err="1"/>
              <a:t>Mogens</a:t>
            </a:r>
            <a:r>
              <a:rPr lang="en-US" dirty="0"/>
              <a:t> </a:t>
            </a:r>
            <a:r>
              <a:rPr lang="en-US" dirty="0" err="1"/>
              <a:t>Jensenius</a:t>
            </a:r>
            <a:r>
              <a:rPr lang="en-US" dirty="0"/>
              <a:t>, and </a:t>
            </a:r>
            <a:r>
              <a:rPr lang="en-US" dirty="0" err="1"/>
              <a:t>Carsten</a:t>
            </a:r>
            <a:r>
              <a:rPr lang="en-US" dirty="0"/>
              <a:t> S. Larsen. "Profile of Illness in Syrian Refugees: A </a:t>
            </a:r>
            <a:r>
              <a:rPr lang="en-US" dirty="0" err="1"/>
              <a:t>GeoSentinel</a:t>
            </a:r>
            <a:r>
              <a:rPr lang="en-US" dirty="0"/>
              <a:t> Analysis, 2013 to 2015." </a:t>
            </a:r>
            <a:r>
              <a:rPr lang="en-US" i="1" dirty="0"/>
              <a:t>Euro </a:t>
            </a:r>
            <a:r>
              <a:rPr lang="en-US" i="1" dirty="0" err="1"/>
              <a:t>Surveill</a:t>
            </a:r>
            <a:r>
              <a:rPr lang="en-US" i="1" dirty="0"/>
              <a:t>. </a:t>
            </a:r>
            <a:r>
              <a:rPr lang="en-US" i="1" dirty="0" err="1"/>
              <a:t>Eurosurveillance</a:t>
            </a:r>
            <a:r>
              <a:rPr lang="en-US" dirty="0"/>
              <a:t> 21.10 (2016): n. </a:t>
            </a:r>
            <a:r>
              <a:rPr lang="en-US" dirty="0" err="1"/>
              <a:t>pag</a:t>
            </a:r>
            <a:r>
              <a:rPr lang="en-US" dirty="0"/>
              <a:t>. </a:t>
            </a:r>
            <a:r>
              <a:rPr lang="en-US" i="1" dirty="0" err="1"/>
              <a:t>Eurosurveillance</a:t>
            </a:r>
            <a:r>
              <a:rPr lang="en-US" dirty="0"/>
              <a:t>. 10 Mar. 2016. &lt;http://www.eurosurveillance.org/images/dynamic/EE/V21N10/art21407.pdf&gt;.</a:t>
            </a:r>
          </a:p>
          <a:p>
            <a:r>
              <a:rPr lang="en-US" dirty="0" err="1"/>
              <a:t>Ozden</a:t>
            </a:r>
            <a:r>
              <a:rPr lang="en-US" dirty="0"/>
              <a:t>, </a:t>
            </a:r>
            <a:r>
              <a:rPr lang="en-US" dirty="0" err="1"/>
              <a:t>Senay</a:t>
            </a:r>
            <a:r>
              <a:rPr lang="en-US" dirty="0"/>
              <a:t>. "Syrian Refugees in Turkey." </a:t>
            </a:r>
            <a:r>
              <a:rPr lang="en-US" i="1" dirty="0"/>
              <a:t>MPC – MIGRATION POLICY CENTRE</a:t>
            </a:r>
            <a:r>
              <a:rPr lang="en-US" dirty="0"/>
              <a:t> (</a:t>
            </a:r>
            <a:r>
              <a:rPr lang="en-US" dirty="0" err="1"/>
              <a:t>n.d.</a:t>
            </a:r>
            <a:r>
              <a:rPr lang="en-US" dirty="0"/>
              <a:t>): n. </a:t>
            </a:r>
            <a:r>
              <a:rPr lang="en-US" dirty="0" err="1"/>
              <a:t>pag</a:t>
            </a:r>
            <a:r>
              <a:rPr lang="en-US" dirty="0"/>
              <a:t>. </a:t>
            </a:r>
            <a:r>
              <a:rPr lang="en-US" i="1" dirty="0"/>
              <a:t>Syrian Refugees A Snapshot of the Crisis – in the Middle East and Europe</a:t>
            </a:r>
            <a:r>
              <a:rPr lang="en-US" dirty="0"/>
              <a:t>. May 2013. Web. &lt;http://www.migrationpolicycentre.eu/docs/MPC-RR-2013-05.pdf&gt;.</a:t>
            </a:r>
          </a:p>
          <a:p>
            <a:r>
              <a:rPr lang="en-US" dirty="0"/>
              <a:t>"Refugees." International Encyclopedia of the Social Sciences. 1968, David M. </a:t>
            </a:r>
            <a:r>
              <a:rPr lang="en-US" dirty="0" err="1"/>
              <a:t>Reimers</a:t>
            </a:r>
            <a:r>
              <a:rPr lang="en-US" dirty="0"/>
              <a:t>, "Refugees." Dictionary of American History. 2003, "Refugees." International Encyclopedia of the Social Sciences. 2008, "Refugees." West's Encyclopedia of American Law. 2005, "refugee." The Columbia Encyclopedia, 6th Ed. 2016, "refugee." The Oxford Pocket Dictionary of Current English. 2009, "refugee." World Encyclopedia. 2005, "Refugees." Encyclopedia of the Modern Middle </a:t>
            </a:r>
            <a:r>
              <a:rPr lang="en-US" dirty="0" err="1"/>
              <a:t>East;North</a:t>
            </a:r>
            <a:r>
              <a:rPr lang="en-US" dirty="0"/>
              <a:t> Africa. 2004, and "refugee." Oxford Dictionary of Rhymes. 2007. "Refugees." </a:t>
            </a:r>
            <a:r>
              <a:rPr lang="en-US" i="1" dirty="0"/>
              <a:t>Encyclopedia.com</a:t>
            </a:r>
            <a:r>
              <a:rPr lang="en-US" dirty="0"/>
              <a:t>. </a:t>
            </a:r>
            <a:r>
              <a:rPr lang="en-US" dirty="0" err="1"/>
              <a:t>HighBeam</a:t>
            </a:r>
            <a:r>
              <a:rPr lang="en-US" dirty="0"/>
              <a:t> Research, 01 Jan. 1968. "Refugees." International Encyclopedia of the Social Sciences. 1968. "Refugees." </a:t>
            </a:r>
            <a:r>
              <a:rPr lang="en-US" i="1" dirty="0"/>
              <a:t>Encyclopedia.com</a:t>
            </a:r>
            <a:r>
              <a:rPr lang="en-US" dirty="0"/>
              <a:t>. </a:t>
            </a:r>
            <a:r>
              <a:rPr lang="en-US" dirty="0" err="1"/>
              <a:t>HighBeam</a:t>
            </a:r>
            <a:r>
              <a:rPr lang="en-US" dirty="0"/>
              <a:t> Research, 01 Jan. 1968. Web. 14 June 2016. &lt;http://www.encyclopedia.com/topic/refugee.aspx&gt;.</a:t>
            </a:r>
          </a:p>
          <a:p>
            <a:r>
              <a:rPr lang="en-US" dirty="0" err="1"/>
              <a:t>Sirin</a:t>
            </a:r>
            <a:r>
              <a:rPr lang="en-US" dirty="0"/>
              <a:t>, </a:t>
            </a:r>
            <a:r>
              <a:rPr lang="en-US" dirty="0" err="1"/>
              <a:t>Selcuk</a:t>
            </a:r>
            <a:r>
              <a:rPr lang="en-US" dirty="0"/>
              <a:t>, and Lauren Rogers-</a:t>
            </a:r>
            <a:r>
              <a:rPr lang="en-US" dirty="0" err="1"/>
              <a:t>Sirin</a:t>
            </a:r>
            <a:r>
              <a:rPr lang="en-US" dirty="0"/>
              <a:t>. "The Educational and Mental Health Needs of Syrian Refugee Children." </a:t>
            </a:r>
            <a:r>
              <a:rPr lang="en-US" i="1" dirty="0"/>
              <a:t>National Center on Immigrant Integration Policy</a:t>
            </a:r>
            <a:r>
              <a:rPr lang="en-US" dirty="0"/>
              <a:t> (2015): n. </a:t>
            </a:r>
            <a:r>
              <a:rPr lang="en-US" dirty="0" err="1"/>
              <a:t>pag</a:t>
            </a:r>
            <a:r>
              <a:rPr lang="en-US" dirty="0"/>
              <a:t>. </a:t>
            </a:r>
            <a:r>
              <a:rPr lang="en-US" i="1" dirty="0"/>
              <a:t>Migration for Development</a:t>
            </a:r>
            <a:r>
              <a:rPr lang="en-US" dirty="0"/>
              <a:t>. Oct. 2015. &lt;http://www.migration4development.org/sites/default/files/fcd-sirin-rogers-final_0.pdf&gt;.</a:t>
            </a:r>
          </a:p>
          <a:p>
            <a:endParaRPr lang="en-US" dirty="0"/>
          </a:p>
        </p:txBody>
      </p:sp>
      <p:sp>
        <p:nvSpPr>
          <p:cNvPr id="6" name="Slide Number Placeholder 5"/>
          <p:cNvSpPr>
            <a:spLocks noGrp="1"/>
          </p:cNvSpPr>
          <p:nvPr>
            <p:ph type="sldNum" sz="quarter" idx="12"/>
          </p:nvPr>
        </p:nvSpPr>
        <p:spPr/>
        <p:txBody>
          <a:bodyPr/>
          <a:lstStyle/>
          <a:p>
            <a:fld id="{8AC7E15B-2515-42AD-A188-EE644FCD654E}" type="slidenum">
              <a:rPr lang="en-US" smtClean="0"/>
              <a:t>34</a:t>
            </a:fld>
            <a:endParaRPr lang="en-US"/>
          </a:p>
        </p:txBody>
      </p:sp>
    </p:spTree>
    <p:extLst>
      <p:ext uri="{BB962C8B-B14F-4D97-AF65-F5344CB8AC3E}">
        <p14:creationId xmlns:p14="http://schemas.microsoft.com/office/powerpoint/2010/main" val="17469267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544" y="1910130"/>
            <a:ext cx="3972975" cy="3949494"/>
          </a:xfrm>
        </p:spPr>
        <p:txBody>
          <a:bodyPr>
            <a:noAutofit/>
          </a:bodyPr>
          <a:lstStyle/>
          <a:p>
            <a:pPr algn="ctr"/>
            <a:r>
              <a:rPr lang="en-US" dirty="0" smtClean="0"/>
              <a:t/>
            </a:r>
            <a:br>
              <a:rPr lang="en-US" dirty="0" smtClean="0"/>
            </a:br>
            <a:r>
              <a:rPr lang="en-US" dirty="0" smtClean="0"/>
              <a:t>Thank you</a:t>
            </a:r>
            <a:br>
              <a:rPr lang="en-US" dirty="0" smtClean="0"/>
            </a:br>
            <a:r>
              <a:rPr lang="en-US" dirty="0"/>
              <a:t/>
            </a:r>
            <a:br>
              <a:rPr lang="en-US" dirty="0"/>
            </a:br>
            <a:r>
              <a:rPr lang="en-US" dirty="0" smtClean="0"/>
              <a:t/>
            </a:r>
            <a:br>
              <a:rPr lang="en-US" dirty="0" smtClean="0"/>
            </a:br>
            <a:r>
              <a:rPr lang="en-US" dirty="0" smtClean="0"/>
              <a:t> </a:t>
            </a:r>
            <a:br>
              <a:rPr lang="en-US" dirty="0" smtClean="0"/>
            </a:br>
            <a:r>
              <a:rPr lang="en-US" dirty="0" smtClean="0"/>
              <a:t>Questions?</a:t>
            </a:r>
            <a:br>
              <a:rPr lang="en-US" dirty="0" smtClean="0"/>
            </a:br>
            <a:endParaRPr lang="en-US" dirty="0"/>
          </a:p>
        </p:txBody>
      </p:sp>
      <p:sp>
        <p:nvSpPr>
          <p:cNvPr id="4" name="Slide Number Placeholder 3"/>
          <p:cNvSpPr>
            <a:spLocks noGrp="1"/>
          </p:cNvSpPr>
          <p:nvPr>
            <p:ph type="sldNum" sz="quarter" idx="12"/>
          </p:nvPr>
        </p:nvSpPr>
        <p:spPr/>
        <p:txBody>
          <a:bodyPr/>
          <a:lstStyle/>
          <a:p>
            <a:fld id="{8AC7E15B-2515-42AD-A188-EE644FCD654E}" type="slidenum">
              <a:rPr lang="en-US" smtClean="0"/>
              <a:t>35</a:t>
            </a:fld>
            <a:endParaRPr lang="en-US"/>
          </a:p>
        </p:txBody>
      </p:sp>
    </p:spTree>
    <p:extLst>
      <p:ext uri="{BB962C8B-B14F-4D97-AF65-F5344CB8AC3E}">
        <p14:creationId xmlns:p14="http://schemas.microsoft.com/office/powerpoint/2010/main" val="21454198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95638" y="24800"/>
            <a:ext cx="3519487" cy="746125"/>
          </a:xfrm>
        </p:spPr>
        <p:txBody>
          <a:bodyPr/>
          <a:lstStyle/>
          <a:p>
            <a:r>
              <a:rPr lang="en-US" u="sng" dirty="0" smtClean="0"/>
              <a:t>Background</a:t>
            </a:r>
            <a:endParaRPr lang="en-US" u="sng" dirty="0"/>
          </a:p>
        </p:txBody>
      </p:sp>
      <p:pic>
        <p:nvPicPr>
          <p:cNvPr id="4" name="Picture 3"/>
          <p:cNvPicPr>
            <a:picLocks noChangeAspect="1"/>
          </p:cNvPicPr>
          <p:nvPr/>
        </p:nvPicPr>
        <p:blipFill>
          <a:blip r:embed="rId3"/>
          <a:stretch>
            <a:fillRect/>
          </a:stretch>
        </p:blipFill>
        <p:spPr>
          <a:xfrm>
            <a:off x="4612698" y="3219545"/>
            <a:ext cx="4409207" cy="3073679"/>
          </a:xfrm>
          <a:prstGeom prst="rect">
            <a:avLst/>
          </a:prstGeom>
          <a:ln w="12700">
            <a:solidFill>
              <a:schemeClr val="tx1"/>
            </a:solidFill>
          </a:ln>
        </p:spPr>
      </p:pic>
      <p:pic>
        <p:nvPicPr>
          <p:cNvPr id="1030" name="Picture 6" descr="http://xpat.s3.amazonaws.com/wp-content/uploads/2015/09/08145737/chartoftheday_3632_syria_is_the_worst_refugee_crisis_of_our_generation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96" y="196358"/>
            <a:ext cx="4409208" cy="311847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394690"/>
            <a:ext cx="5829302" cy="400110"/>
          </a:xfrm>
          <a:prstGeom prst="rect">
            <a:avLst/>
          </a:prstGeom>
        </p:spPr>
        <p:txBody>
          <a:bodyPr wrap="square">
            <a:spAutoFit/>
          </a:bodyPr>
          <a:lstStyle/>
          <a:p>
            <a:r>
              <a:rPr lang="en-US" sz="1000" dirty="0">
                <a:hlinkClick r:id="rId5"/>
              </a:rPr>
              <a:t>http://</a:t>
            </a:r>
            <a:r>
              <a:rPr lang="en-US" sz="1000" dirty="0" smtClean="0">
                <a:hlinkClick r:id="rId5"/>
              </a:rPr>
              <a:t>www.unhcr.org/en-us/figures-at-a-glance.html</a:t>
            </a:r>
            <a:endParaRPr lang="en-US" sz="1000" dirty="0"/>
          </a:p>
          <a:p>
            <a:r>
              <a:rPr lang="en-US" sz="1000" dirty="0" smtClean="0">
                <a:hlinkClick r:id="rId6"/>
              </a:rPr>
              <a:t>http</a:t>
            </a:r>
            <a:r>
              <a:rPr lang="en-US" sz="1000" dirty="0">
                <a:hlinkClick r:id="rId6"/>
              </a:rPr>
              <a:t>://cctv-africa.com/2016/05/21/talk-africa-closing-dadaab-refugee-camp-in-northern-kenya</a:t>
            </a:r>
            <a:r>
              <a:rPr lang="en-US" sz="1000" dirty="0" smtClean="0">
                <a:hlinkClick r:id="rId6"/>
              </a:rPr>
              <a:t>/</a:t>
            </a:r>
            <a:r>
              <a:rPr lang="en-US" sz="1000" dirty="0" smtClean="0"/>
              <a:t> </a:t>
            </a:r>
            <a:endParaRPr lang="en-US" sz="1000" dirty="0"/>
          </a:p>
        </p:txBody>
      </p:sp>
      <p:grpSp>
        <p:nvGrpSpPr>
          <p:cNvPr id="8" name="Group 7"/>
          <p:cNvGrpSpPr/>
          <p:nvPr/>
        </p:nvGrpSpPr>
        <p:grpSpPr>
          <a:xfrm>
            <a:off x="535132" y="3445203"/>
            <a:ext cx="3501735" cy="2801844"/>
            <a:chOff x="613065" y="3301996"/>
            <a:chExt cx="3501735" cy="2801844"/>
          </a:xfrm>
        </p:grpSpPr>
        <p:pic>
          <p:nvPicPr>
            <p:cNvPr id="1026" name="Picture 2" descr="https://wnninterviewsociety.files.wordpress.com/2012/10/040-dadaabrefugeecampimageu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065" y="3301996"/>
              <a:ext cx="3501735" cy="234017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3065" y="5642175"/>
              <a:ext cx="3501735" cy="461665"/>
            </a:xfrm>
            <a:prstGeom prst="rect">
              <a:avLst/>
            </a:prstGeom>
            <a:solidFill>
              <a:schemeClr val="bg1"/>
            </a:solidFill>
          </p:spPr>
          <p:txBody>
            <a:bodyPr wrap="square" rtlCol="0">
              <a:spAutoFit/>
            </a:bodyPr>
            <a:lstStyle/>
            <a:p>
              <a:pPr algn="ctr"/>
              <a:r>
                <a:rPr lang="en-US" sz="1200" dirty="0" err="1">
                  <a:effectLst>
                    <a:outerShdw blurRad="38100" dist="38100" dir="2700000" algn="tl">
                      <a:srgbClr val="000000">
                        <a:alpha val="43137"/>
                      </a:srgbClr>
                    </a:outerShdw>
                  </a:effectLst>
                </a:rPr>
                <a:t>Dadaab</a:t>
              </a:r>
              <a:r>
                <a:rPr lang="en-US" sz="1200" dirty="0">
                  <a:effectLst>
                    <a:outerShdw blurRad="38100" dist="38100" dir="2700000" algn="tl">
                      <a:srgbClr val="000000">
                        <a:alpha val="43137"/>
                      </a:srgbClr>
                    </a:outerShdw>
                  </a:effectLst>
                </a:rPr>
                <a:t> Refugee Camp in </a:t>
              </a:r>
              <a:r>
                <a:rPr lang="en-US" sz="1200" dirty="0" smtClean="0">
                  <a:effectLst>
                    <a:outerShdw blurRad="38100" dist="38100" dir="2700000" algn="tl">
                      <a:srgbClr val="000000">
                        <a:alpha val="43137"/>
                      </a:srgbClr>
                    </a:outerShdw>
                  </a:effectLst>
                </a:rPr>
                <a:t>Kenya, Worlds Biggest Refugee Camp</a:t>
              </a:r>
              <a:endParaRPr lang="en-US" sz="1200" dirty="0">
                <a:effectLst>
                  <a:outerShdw blurRad="38100" dist="38100" dir="2700000" algn="tl">
                    <a:srgbClr val="000000">
                      <a:alpha val="43137"/>
                    </a:srgbClr>
                  </a:outerShdw>
                </a:effectLst>
              </a:endParaRPr>
            </a:p>
          </p:txBody>
        </p:sp>
      </p:grpSp>
      <p:grpSp>
        <p:nvGrpSpPr>
          <p:cNvPr id="10" name="Group 9"/>
          <p:cNvGrpSpPr/>
          <p:nvPr/>
        </p:nvGrpSpPr>
        <p:grpSpPr>
          <a:xfrm>
            <a:off x="4612699" y="799800"/>
            <a:ext cx="4409206" cy="2239648"/>
            <a:chOff x="4572000" y="828178"/>
            <a:chExt cx="4409206" cy="2239648"/>
          </a:xfrm>
        </p:grpSpPr>
        <p:pic>
          <p:nvPicPr>
            <p:cNvPr id="9" name="Picture 2" descr="http://innovation.unhcr.org/wp-content/uploads/Dadaab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4912"/>
            <a:stretch/>
          </p:blipFill>
          <p:spPr bwMode="auto">
            <a:xfrm>
              <a:off x="4655124" y="828178"/>
              <a:ext cx="4242955" cy="223106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572000" y="2790827"/>
              <a:ext cx="4409206" cy="276999"/>
            </a:xfrm>
            <a:prstGeom prst="rect">
              <a:avLst/>
            </a:prstGeom>
            <a:solidFill>
              <a:schemeClr val="bg1"/>
            </a:solidFill>
          </p:spPr>
          <p:txBody>
            <a:bodyPr wrap="square" rtlCol="0">
              <a:spAutoFit/>
            </a:bodyPr>
            <a:lstStyle/>
            <a:p>
              <a:pPr algn="ctr"/>
              <a:r>
                <a:rPr lang="en-US" sz="1200" dirty="0" smtClean="0">
                  <a:effectLst>
                    <a:outerShdw blurRad="38100" dist="38100" dir="2700000" algn="tl">
                      <a:srgbClr val="000000">
                        <a:alpha val="43137"/>
                      </a:srgbClr>
                    </a:outerShdw>
                  </a:effectLst>
                </a:rPr>
                <a:t>Ariel View of </a:t>
              </a:r>
              <a:r>
                <a:rPr lang="en-US" sz="1200" dirty="0" err="1" smtClean="0">
                  <a:effectLst>
                    <a:outerShdw blurRad="38100" dist="38100" dir="2700000" algn="tl">
                      <a:srgbClr val="000000">
                        <a:alpha val="43137"/>
                      </a:srgbClr>
                    </a:outerShdw>
                  </a:effectLst>
                </a:rPr>
                <a:t>Dadaab</a:t>
              </a:r>
              <a:r>
                <a:rPr lang="en-US" sz="1200" dirty="0" smtClean="0">
                  <a:effectLst>
                    <a:outerShdw blurRad="38100" dist="38100" dir="2700000" algn="tl">
                      <a:srgbClr val="000000">
                        <a:alpha val="43137"/>
                      </a:srgbClr>
                    </a:outerShdw>
                  </a:effectLst>
                </a:rPr>
                <a:t>  Refugee Camp </a:t>
              </a:r>
              <a:r>
                <a:rPr lang="en-US" sz="1200" dirty="0">
                  <a:effectLst>
                    <a:outerShdw blurRad="38100" dist="38100" dir="2700000" algn="tl">
                      <a:srgbClr val="000000">
                        <a:alpha val="43137"/>
                      </a:srgbClr>
                    </a:outerShdw>
                  </a:effectLst>
                </a:rPr>
                <a:t>in </a:t>
              </a:r>
              <a:r>
                <a:rPr lang="en-US" sz="1200" dirty="0" smtClean="0">
                  <a:effectLst>
                    <a:outerShdw blurRad="38100" dist="38100" dir="2700000" algn="tl">
                      <a:srgbClr val="000000">
                        <a:alpha val="43137"/>
                      </a:srgbClr>
                    </a:outerShdw>
                  </a:effectLst>
                </a:rPr>
                <a:t>Kenya</a:t>
              </a:r>
              <a:endParaRPr lang="en-US" sz="1200" dirty="0">
                <a:effectLst>
                  <a:outerShdw blurRad="38100" dist="38100" dir="2700000" algn="tl">
                    <a:srgbClr val="000000">
                      <a:alpha val="43137"/>
                    </a:srgbClr>
                  </a:outerShdw>
                </a:effectLst>
              </a:endParaRPr>
            </a:p>
          </p:txBody>
        </p:sp>
      </p:grpSp>
      <p:sp>
        <p:nvSpPr>
          <p:cNvPr id="7" name="Slide Number Placeholder 6"/>
          <p:cNvSpPr>
            <a:spLocks noGrp="1"/>
          </p:cNvSpPr>
          <p:nvPr>
            <p:ph type="sldNum" sz="quarter" idx="12"/>
          </p:nvPr>
        </p:nvSpPr>
        <p:spPr/>
        <p:txBody>
          <a:bodyPr/>
          <a:lstStyle/>
          <a:p>
            <a:fld id="{8AC7E15B-2515-42AD-A188-EE644FCD654E}" type="slidenum">
              <a:rPr lang="en-US" smtClean="0"/>
              <a:t>4</a:t>
            </a:fld>
            <a:endParaRPr lang="en-US"/>
          </a:p>
        </p:txBody>
      </p:sp>
    </p:spTree>
    <p:extLst>
      <p:ext uri="{BB962C8B-B14F-4D97-AF65-F5344CB8AC3E}">
        <p14:creationId xmlns:p14="http://schemas.microsoft.com/office/powerpoint/2010/main" val="388878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47888" y="106363"/>
            <a:ext cx="6996112" cy="1238250"/>
          </a:xfrm>
        </p:spPr>
        <p:txBody>
          <a:bodyPr>
            <a:normAutofit fontScale="90000"/>
          </a:bodyPr>
          <a:lstStyle/>
          <a:p>
            <a:pPr algn="ctr"/>
            <a:r>
              <a:rPr lang="en-US" u="sng" dirty="0" smtClean="0">
                <a:solidFill>
                  <a:schemeClr val="tx1"/>
                </a:solidFill>
              </a:rPr>
              <a:t>Driving Factors behind Refugee Movement  </a:t>
            </a:r>
            <a:endParaRPr lang="en-US" u="sng" dirty="0">
              <a:solidFill>
                <a:schemeClr val="tx1"/>
              </a:solidFill>
            </a:endParaRPr>
          </a:p>
        </p:txBody>
      </p:sp>
      <p:sp>
        <p:nvSpPr>
          <p:cNvPr id="3" name="Content Placeholder 2"/>
          <p:cNvSpPr>
            <a:spLocks noGrp="1"/>
          </p:cNvSpPr>
          <p:nvPr>
            <p:ph idx="4294967295"/>
          </p:nvPr>
        </p:nvSpPr>
        <p:spPr>
          <a:xfrm>
            <a:off x="3519488" y="1470025"/>
            <a:ext cx="5624512" cy="2495550"/>
          </a:xfrm>
        </p:spPr>
        <p:txBody>
          <a:bodyPr>
            <a:noAutofit/>
          </a:bodyPr>
          <a:lstStyle/>
          <a:p>
            <a:pPr>
              <a:buClr>
                <a:schemeClr val="tx2"/>
              </a:buClr>
              <a:buFont typeface="Wingdings" panose="05000000000000000000" pitchFamily="2" charset="2"/>
              <a:buChar char="Ø"/>
            </a:pPr>
            <a:r>
              <a:rPr lang="en-US" sz="2800" b="1" dirty="0" smtClean="0">
                <a:solidFill>
                  <a:schemeClr val="tx1"/>
                </a:solidFill>
              </a:rPr>
              <a:t>Political Unrest and War</a:t>
            </a:r>
          </a:p>
          <a:p>
            <a:pPr>
              <a:buClr>
                <a:schemeClr val="tx2"/>
              </a:buClr>
              <a:buFont typeface="Wingdings" panose="05000000000000000000" pitchFamily="2" charset="2"/>
              <a:buChar char="Ø"/>
            </a:pPr>
            <a:r>
              <a:rPr lang="en-US" sz="2800" b="1" dirty="0">
                <a:solidFill>
                  <a:schemeClr val="tx1"/>
                </a:solidFill>
              </a:rPr>
              <a:t>Collapsed Infrastructure </a:t>
            </a:r>
            <a:endParaRPr lang="en-US" sz="2800" b="1" dirty="0" smtClean="0">
              <a:solidFill>
                <a:schemeClr val="tx1"/>
              </a:solidFill>
            </a:endParaRPr>
          </a:p>
          <a:p>
            <a:pPr>
              <a:buClr>
                <a:schemeClr val="tx2"/>
              </a:buClr>
              <a:buFont typeface="Wingdings" panose="05000000000000000000" pitchFamily="2" charset="2"/>
              <a:buChar char="Ø"/>
            </a:pPr>
            <a:r>
              <a:rPr lang="en-US" sz="2800" b="1" dirty="0" smtClean="0">
                <a:solidFill>
                  <a:schemeClr val="tx1"/>
                </a:solidFill>
              </a:rPr>
              <a:t>Natural/Environmental  Disasters and Catastrophes</a:t>
            </a:r>
          </a:p>
          <a:p>
            <a:pPr>
              <a:buClr>
                <a:schemeClr val="tx2"/>
              </a:buClr>
              <a:buFont typeface="Wingdings" panose="05000000000000000000" pitchFamily="2" charset="2"/>
              <a:buChar char="Ø"/>
            </a:pPr>
            <a:r>
              <a:rPr lang="en-US" sz="2800" b="1" dirty="0" smtClean="0">
                <a:solidFill>
                  <a:schemeClr val="tx1"/>
                </a:solidFill>
              </a:rPr>
              <a:t>Host </a:t>
            </a:r>
            <a:r>
              <a:rPr lang="en-US" sz="2800" b="1" dirty="0">
                <a:solidFill>
                  <a:schemeClr val="tx1"/>
                </a:solidFill>
              </a:rPr>
              <a:t>Nations do very little to protect its citizens</a:t>
            </a:r>
          </a:p>
          <a:p>
            <a:pPr>
              <a:buClr>
                <a:schemeClr val="tx2"/>
              </a:buClr>
              <a:buFont typeface="Wingdings" panose="05000000000000000000" pitchFamily="2" charset="2"/>
              <a:buChar char="Ø"/>
            </a:pPr>
            <a:endParaRPr lang="en-US" sz="2800" b="1" dirty="0" smtClean="0"/>
          </a:p>
          <a:p>
            <a:r>
              <a:rPr lang="en-US" sz="2800" b="1" dirty="0" smtClean="0"/>
              <a:t> </a:t>
            </a:r>
          </a:p>
          <a:p>
            <a:endParaRPr lang="en-US" sz="2800" b="1" dirty="0" smtClean="0"/>
          </a:p>
        </p:txBody>
      </p:sp>
      <p:pic>
        <p:nvPicPr>
          <p:cNvPr id="2050" name="Picture 2" descr="http://resources1.news.com.au/images/2011/05/03/1226048/815225-lebanon-syria-politics-unr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91" y="2848519"/>
            <a:ext cx="2838086" cy="159806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http://i1.tribune.com.pk/wp-content/uploads/2012/01/325812-syriaAFP-1327294430-629-640x4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808" y="4147861"/>
            <a:ext cx="2708356" cy="203126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http://i2.cdn.turner.com/cnnnext/dam/assets/150522151129-30-syria-timeline-restricted-super-16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411" t="1840" r="8051"/>
          <a:stretch/>
        </p:blipFill>
        <p:spPr bwMode="auto">
          <a:xfrm>
            <a:off x="3554728" y="4719637"/>
            <a:ext cx="2180799" cy="145949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056" name="Picture 8" descr="http://geopame.com/wp-content/uploads/2016/04/syria_143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715" y="4615983"/>
            <a:ext cx="2850886" cy="160349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058" name="Picture 10" descr="http://s.ngm.com/2014/03/syrian-war/img/syrian-refugee-iraq-border-615.jpg"/>
          <p:cNvPicPr>
            <a:picLocks noChangeAspect="1" noChangeArrowheads="1"/>
          </p:cNvPicPr>
          <p:nvPr/>
        </p:nvPicPr>
        <p:blipFill rotWithShape="1">
          <a:blip r:embed="rId7">
            <a:extLst>
              <a:ext uri="{28A0092B-C50C-407E-A947-70E740481C1C}">
                <a14:useLocalDpi xmlns:a14="http://schemas.microsoft.com/office/drawing/2010/main" val="0"/>
              </a:ext>
            </a:extLst>
          </a:blip>
          <a:srcRect l="27063" t="19972" r="14401" b="5703"/>
          <a:stretch/>
        </p:blipFill>
        <p:spPr bwMode="auto">
          <a:xfrm>
            <a:off x="583319" y="825073"/>
            <a:ext cx="1909067" cy="182095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8AC7E15B-2515-42AD-A188-EE644FCD654E}" type="slidenum">
              <a:rPr lang="en-US" smtClean="0"/>
              <a:t>5</a:t>
            </a:fld>
            <a:endParaRPr lang="en-US"/>
          </a:p>
        </p:txBody>
      </p:sp>
    </p:spTree>
    <p:extLst>
      <p:ext uri="{BB962C8B-B14F-4D97-AF65-F5344CB8AC3E}">
        <p14:creationId xmlns:p14="http://schemas.microsoft.com/office/powerpoint/2010/main" val="21511818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pegitboard.com/pics/t/1375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636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93469" y="120349"/>
            <a:ext cx="8584276" cy="835615"/>
          </a:xfrm>
        </p:spPr>
        <p:txBody>
          <a:bodyPr>
            <a:normAutofit fontScale="90000"/>
          </a:bodyPr>
          <a:lstStyle/>
          <a:p>
            <a:r>
              <a:rPr lang="en-US" u="sng" dirty="0" smtClean="0">
                <a:solidFill>
                  <a:schemeClr val="tx1"/>
                </a:solidFill>
              </a:rPr>
              <a:t>Destination: Where are they going? </a:t>
            </a:r>
            <a:endParaRPr lang="en-US" u="sng" dirty="0">
              <a:solidFill>
                <a:schemeClr val="tx1"/>
              </a:solidFill>
            </a:endParaRPr>
          </a:p>
        </p:txBody>
      </p:sp>
      <p:sp>
        <p:nvSpPr>
          <p:cNvPr id="3" name="Content Placeholder 2"/>
          <p:cNvSpPr>
            <a:spLocks noGrp="1"/>
          </p:cNvSpPr>
          <p:nvPr>
            <p:ph idx="1"/>
          </p:nvPr>
        </p:nvSpPr>
        <p:spPr>
          <a:xfrm>
            <a:off x="739832" y="1485516"/>
            <a:ext cx="7543801" cy="4023360"/>
          </a:xfrm>
        </p:spPr>
        <p:txBody>
          <a:bodyPr/>
          <a:lstStyle/>
          <a:p>
            <a:r>
              <a:rPr lang="en-US" sz="2800" b="1" dirty="0" smtClean="0">
                <a:solidFill>
                  <a:schemeClr val="tx1"/>
                </a:solidFill>
              </a:rPr>
              <a:t>Refugee camps</a:t>
            </a:r>
            <a:r>
              <a:rPr lang="en-US" sz="2800" dirty="0" smtClean="0">
                <a:solidFill>
                  <a:schemeClr val="tx1"/>
                </a:solidFill>
              </a:rPr>
              <a:t> are </a:t>
            </a:r>
            <a:r>
              <a:rPr lang="en-US" sz="4000" b="1" u="sng" dirty="0">
                <a:solidFill>
                  <a:schemeClr val="tx1"/>
                </a:solidFill>
              </a:rPr>
              <a:t>temporary</a:t>
            </a:r>
            <a:r>
              <a:rPr lang="en-US" sz="2800" dirty="0">
                <a:solidFill>
                  <a:schemeClr val="tx1"/>
                </a:solidFill>
              </a:rPr>
              <a:t> </a:t>
            </a:r>
            <a:r>
              <a:rPr lang="en-US" sz="2800" dirty="0" smtClean="0">
                <a:solidFill>
                  <a:schemeClr val="tx1"/>
                </a:solidFill>
              </a:rPr>
              <a:t>settlements built </a:t>
            </a:r>
            <a:r>
              <a:rPr lang="en-US" sz="2800" dirty="0">
                <a:solidFill>
                  <a:schemeClr val="tx1"/>
                </a:solidFill>
              </a:rPr>
              <a:t>to receive </a:t>
            </a:r>
            <a:r>
              <a:rPr lang="en-US" sz="2800" dirty="0" smtClean="0">
                <a:solidFill>
                  <a:schemeClr val="tx1"/>
                </a:solidFill>
              </a:rPr>
              <a:t>refugees and </a:t>
            </a:r>
            <a:r>
              <a:rPr lang="en-US" sz="2800" dirty="0">
                <a:solidFill>
                  <a:schemeClr val="tx1"/>
                </a:solidFill>
              </a:rPr>
              <a:t>people in refugee-like situations. </a:t>
            </a:r>
            <a:r>
              <a:rPr lang="en-US" sz="2800" dirty="0" smtClean="0">
                <a:solidFill>
                  <a:schemeClr val="tx1"/>
                </a:solidFill>
              </a:rPr>
              <a:t> </a:t>
            </a:r>
            <a:endParaRPr lang="en-US" sz="2800" dirty="0">
              <a:solidFill>
                <a:schemeClr val="tx1"/>
              </a:solidFill>
            </a:endParaRPr>
          </a:p>
          <a:p>
            <a:pPr marL="0" indent="0">
              <a:buClr>
                <a:schemeClr val="tx2"/>
              </a:buClr>
              <a:buNone/>
            </a:pPr>
            <a:r>
              <a:rPr lang="en-US" dirty="0" smtClean="0"/>
              <a:t> </a:t>
            </a:r>
            <a:endParaRPr lang="en-US" dirty="0"/>
          </a:p>
        </p:txBody>
      </p:sp>
      <p:sp>
        <p:nvSpPr>
          <p:cNvPr id="7" name="Rectangle 6"/>
          <p:cNvSpPr/>
          <p:nvPr/>
        </p:nvSpPr>
        <p:spPr>
          <a:xfrm>
            <a:off x="12178" y="6424041"/>
            <a:ext cx="4409349" cy="369332"/>
          </a:xfrm>
          <a:prstGeom prst="rect">
            <a:avLst/>
          </a:prstGeom>
        </p:spPr>
        <p:txBody>
          <a:bodyPr wrap="none">
            <a:spAutoFit/>
          </a:bodyPr>
          <a:lstStyle/>
          <a:p>
            <a:r>
              <a:rPr lang="en-US" dirty="0"/>
              <a:t>https://en.wikipedia.org/wiki/Refugee_camp</a:t>
            </a:r>
          </a:p>
        </p:txBody>
      </p:sp>
      <p:sp>
        <p:nvSpPr>
          <p:cNvPr id="4" name="Rectangle 3"/>
          <p:cNvSpPr/>
          <p:nvPr/>
        </p:nvSpPr>
        <p:spPr>
          <a:xfrm>
            <a:off x="817417" y="3272182"/>
            <a:ext cx="7426035" cy="1384995"/>
          </a:xfrm>
          <a:prstGeom prst="rect">
            <a:avLst/>
          </a:prstGeom>
        </p:spPr>
        <p:txBody>
          <a:bodyPr wrap="square">
            <a:spAutoFit/>
          </a:bodyPr>
          <a:lstStyle/>
          <a:p>
            <a:r>
              <a:rPr lang="en-US" sz="2800" b="1" dirty="0"/>
              <a:t>Usually they are built and run by a government, the United Nations, or international </a:t>
            </a:r>
            <a:r>
              <a:rPr lang="en-US" sz="2800" b="1" dirty="0" smtClean="0"/>
              <a:t>organizations </a:t>
            </a:r>
            <a:r>
              <a:rPr lang="en-US" sz="2800" b="1" dirty="0"/>
              <a:t>or </a:t>
            </a:r>
            <a:r>
              <a:rPr lang="en-US" sz="2800" b="1" dirty="0" smtClean="0"/>
              <a:t>NGOs. </a:t>
            </a:r>
            <a:endParaRPr lang="en-US" sz="2800" b="1" dirty="0"/>
          </a:p>
        </p:txBody>
      </p:sp>
      <p:sp>
        <p:nvSpPr>
          <p:cNvPr id="8" name="TextBox 7"/>
          <p:cNvSpPr txBox="1"/>
          <p:nvPr/>
        </p:nvSpPr>
        <p:spPr>
          <a:xfrm>
            <a:off x="3020292" y="4876800"/>
            <a:ext cx="3053272" cy="1015663"/>
          </a:xfrm>
          <a:prstGeom prst="rect">
            <a:avLst/>
          </a:prstGeom>
          <a:noFill/>
        </p:spPr>
        <p:txBody>
          <a:bodyPr wrap="none" rtlCol="0">
            <a:spAutoFit/>
          </a:bodyPr>
          <a:lstStyle/>
          <a:p>
            <a:r>
              <a:rPr lang="en-US" sz="6000" b="1" dirty="0" smtClean="0"/>
              <a:t>However</a:t>
            </a:r>
            <a:endParaRPr lang="en-US" sz="6000" b="1" dirty="0"/>
          </a:p>
        </p:txBody>
      </p:sp>
      <p:sp>
        <p:nvSpPr>
          <p:cNvPr id="9" name="Slide Number Placeholder 8"/>
          <p:cNvSpPr>
            <a:spLocks noGrp="1"/>
          </p:cNvSpPr>
          <p:nvPr>
            <p:ph type="sldNum" sz="quarter" idx="12"/>
          </p:nvPr>
        </p:nvSpPr>
        <p:spPr/>
        <p:txBody>
          <a:bodyPr/>
          <a:lstStyle/>
          <a:p>
            <a:fld id="{8AC7E15B-2515-42AD-A188-EE644FCD654E}" type="slidenum">
              <a:rPr lang="en-US" smtClean="0"/>
              <a:t>6</a:t>
            </a:fld>
            <a:endParaRPr lang="en-US"/>
          </a:p>
        </p:txBody>
      </p:sp>
    </p:spTree>
    <p:extLst>
      <p:ext uri="{BB962C8B-B14F-4D97-AF65-F5344CB8AC3E}">
        <p14:creationId xmlns:p14="http://schemas.microsoft.com/office/powerpoint/2010/main" val="2505048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2622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524" y="0"/>
            <a:ext cx="8584276" cy="835615"/>
          </a:xfrm>
        </p:spPr>
        <p:txBody>
          <a:bodyPr>
            <a:normAutofit/>
          </a:bodyPr>
          <a:lstStyle/>
          <a:p>
            <a:pPr algn="ctr"/>
            <a:r>
              <a:rPr lang="en-US" u="sng" dirty="0"/>
              <a:t>The role of Refugee Camps</a:t>
            </a:r>
          </a:p>
        </p:txBody>
      </p:sp>
      <p:sp>
        <p:nvSpPr>
          <p:cNvPr id="9" name="Content Placeholder 2"/>
          <p:cNvSpPr>
            <a:spLocks noGrp="1"/>
          </p:cNvSpPr>
          <p:nvPr>
            <p:ph idx="1"/>
          </p:nvPr>
        </p:nvSpPr>
        <p:spPr>
          <a:xfrm>
            <a:off x="514615" y="997976"/>
            <a:ext cx="8093319" cy="5166018"/>
          </a:xfrm>
        </p:spPr>
        <p:txBody>
          <a:bodyPr>
            <a:normAutofit/>
          </a:bodyPr>
          <a:lstStyle/>
          <a:p>
            <a:r>
              <a:rPr lang="en-US" sz="2400" b="1" i="1" dirty="0"/>
              <a:t>“More and more refugees in the world </a:t>
            </a:r>
            <a:r>
              <a:rPr lang="en-US" sz="2400" b="1" i="1" dirty="0" smtClean="0"/>
              <a:t>are </a:t>
            </a:r>
            <a:r>
              <a:rPr lang="en-US" sz="2400" b="1" i="1" dirty="0"/>
              <a:t>in camps that have been there for a really, really long time</a:t>
            </a:r>
            <a:r>
              <a:rPr lang="en-US" sz="2400" b="1" i="1" dirty="0" smtClean="0"/>
              <a:t>,….. That </a:t>
            </a:r>
            <a:r>
              <a:rPr lang="en-US" sz="2400" b="1" i="1" dirty="0"/>
              <a:t>wasn’t the original model. Our model was that camps were there just to hold people temporarily until one of these ‘durable solutions</a:t>
            </a:r>
            <a:r>
              <a:rPr lang="en-US" sz="2400" b="1" i="1" dirty="0" smtClean="0"/>
              <a:t>’:</a:t>
            </a:r>
          </a:p>
          <a:p>
            <a:r>
              <a:rPr lang="en-US" sz="2400" b="1" i="1" dirty="0" smtClean="0"/>
              <a:t> </a:t>
            </a:r>
            <a:r>
              <a:rPr lang="en-US" sz="2400" b="1" i="1" dirty="0"/>
              <a:t>sending them back home, </a:t>
            </a:r>
            <a:endParaRPr lang="en-US" sz="2400" b="1" i="1" dirty="0" smtClean="0"/>
          </a:p>
          <a:p>
            <a:r>
              <a:rPr lang="en-US" sz="2400" b="1" i="1" dirty="0" smtClean="0"/>
              <a:t>allowing </a:t>
            </a:r>
            <a:r>
              <a:rPr lang="en-US" sz="2400" b="1" i="1" dirty="0"/>
              <a:t>them to settle where they are — with legal rights — </a:t>
            </a:r>
            <a:endParaRPr lang="en-US" sz="2400" b="1" i="1" dirty="0" smtClean="0"/>
          </a:p>
          <a:p>
            <a:r>
              <a:rPr lang="en-US" sz="2400" b="1" i="1" dirty="0" smtClean="0"/>
              <a:t>or </a:t>
            </a:r>
            <a:r>
              <a:rPr lang="en-US" sz="2400" b="1" i="1" dirty="0"/>
              <a:t>settle them in a third place.” </a:t>
            </a:r>
            <a:endParaRPr lang="en-US" sz="2400" b="1" i="1" dirty="0" smtClean="0"/>
          </a:p>
          <a:p>
            <a:r>
              <a:rPr lang="en-US" sz="2400" b="1" i="1" dirty="0" smtClean="0"/>
              <a:t>Almost </a:t>
            </a:r>
            <a:r>
              <a:rPr lang="en-US" sz="2400" b="1" i="1" dirty="0"/>
              <a:t>all the post-World War II displaced-person, or D.P., camps were closed and their residents resettled by 1952. </a:t>
            </a:r>
            <a:endParaRPr lang="en-US" sz="2400" b="1" i="1" dirty="0" smtClean="0"/>
          </a:p>
          <a:p>
            <a:r>
              <a:rPr lang="en-US" sz="2400" b="1" i="1" dirty="0" smtClean="0"/>
              <a:t>But </a:t>
            </a:r>
            <a:r>
              <a:rPr lang="en-US" sz="2400" b="1" i="1" dirty="0"/>
              <a:t>three years ago, the largest refugee camp in the world, Kenya’s </a:t>
            </a:r>
            <a:r>
              <a:rPr lang="en-US" sz="2400" b="1" i="1" dirty="0" err="1"/>
              <a:t>Dadaab</a:t>
            </a:r>
            <a:r>
              <a:rPr lang="en-US" sz="2400" b="1" i="1" dirty="0"/>
              <a:t>, turned 20. It was built for 90,000 refugees. It holds more than 420,000</a:t>
            </a:r>
            <a:r>
              <a:rPr lang="en-US" sz="2400" b="1" i="1" dirty="0" smtClean="0"/>
              <a:t>.”</a:t>
            </a:r>
            <a:endParaRPr lang="en-US" sz="2400" b="1" i="1" dirty="0"/>
          </a:p>
        </p:txBody>
      </p:sp>
      <p:sp>
        <p:nvSpPr>
          <p:cNvPr id="11" name="Rectangle 10"/>
          <p:cNvSpPr/>
          <p:nvPr/>
        </p:nvSpPr>
        <p:spPr>
          <a:xfrm>
            <a:off x="84408" y="6478958"/>
            <a:ext cx="8989255" cy="323165"/>
          </a:xfrm>
          <a:prstGeom prst="rect">
            <a:avLst/>
          </a:prstGeom>
        </p:spPr>
        <p:txBody>
          <a:bodyPr wrap="square">
            <a:spAutoFit/>
          </a:bodyPr>
          <a:lstStyle/>
          <a:p>
            <a:r>
              <a:rPr lang="en-US" sz="1500" dirty="0"/>
              <a:t>http://www.nytimes.com/2014/02/16/magazine/how-to-build-a-perfect-refugee-camp.html</a:t>
            </a:r>
          </a:p>
        </p:txBody>
      </p:sp>
      <p:sp>
        <p:nvSpPr>
          <p:cNvPr id="4" name="Slide Number Placeholder 3"/>
          <p:cNvSpPr>
            <a:spLocks noGrp="1"/>
          </p:cNvSpPr>
          <p:nvPr>
            <p:ph type="sldNum" sz="quarter" idx="12"/>
          </p:nvPr>
        </p:nvSpPr>
        <p:spPr/>
        <p:txBody>
          <a:bodyPr/>
          <a:lstStyle/>
          <a:p>
            <a:fld id="{8AC7E15B-2515-42AD-A188-EE644FCD654E}" type="slidenum">
              <a:rPr lang="en-US" smtClean="0"/>
              <a:t>7</a:t>
            </a:fld>
            <a:endParaRPr lang="en-US"/>
          </a:p>
        </p:txBody>
      </p:sp>
    </p:spTree>
    <p:extLst>
      <p:ext uri="{BB962C8B-B14F-4D97-AF65-F5344CB8AC3E}">
        <p14:creationId xmlns:p14="http://schemas.microsoft.com/office/powerpoint/2010/main" val="19613441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pegitboard.com/pics/t/1375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636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1797" y="120349"/>
            <a:ext cx="8584276" cy="835615"/>
          </a:xfrm>
        </p:spPr>
        <p:txBody>
          <a:bodyPr>
            <a:normAutofit fontScale="90000"/>
          </a:bodyPr>
          <a:lstStyle/>
          <a:p>
            <a:pPr algn="ctr"/>
            <a:r>
              <a:rPr lang="en-US" u="sng" dirty="0" smtClean="0">
                <a:solidFill>
                  <a:schemeClr val="tx1"/>
                </a:solidFill>
              </a:rPr>
              <a:t>Destination: Where are they going?</a:t>
            </a:r>
            <a:r>
              <a:rPr lang="en-US" b="1" u="sng" dirty="0" smtClean="0">
                <a:solidFill>
                  <a:schemeClr val="tx1"/>
                </a:solidFill>
              </a:rPr>
              <a:t> </a:t>
            </a:r>
            <a:endParaRPr lang="en-US" b="1" u="sng" dirty="0">
              <a:solidFill>
                <a:schemeClr val="tx1"/>
              </a:solidFill>
            </a:endParaRPr>
          </a:p>
        </p:txBody>
      </p:sp>
      <p:sp>
        <p:nvSpPr>
          <p:cNvPr id="3" name="Content Placeholder 2"/>
          <p:cNvSpPr>
            <a:spLocks noGrp="1"/>
          </p:cNvSpPr>
          <p:nvPr>
            <p:ph idx="1"/>
          </p:nvPr>
        </p:nvSpPr>
        <p:spPr>
          <a:xfrm>
            <a:off x="338049" y="1748752"/>
            <a:ext cx="3151600" cy="3681663"/>
          </a:xfrm>
        </p:spPr>
        <p:txBody>
          <a:bodyPr>
            <a:noAutofit/>
          </a:bodyPr>
          <a:lstStyle/>
          <a:p>
            <a:pPr>
              <a:buClr>
                <a:schemeClr val="tx2"/>
              </a:buClr>
              <a:buFont typeface="Arial" panose="020B0604020202020204" pitchFamily="34" charset="0"/>
              <a:buChar char="•"/>
            </a:pPr>
            <a:r>
              <a:rPr lang="en-US" sz="2800" b="1" dirty="0" smtClean="0">
                <a:solidFill>
                  <a:schemeClr val="tx1"/>
                </a:solidFill>
              </a:rPr>
              <a:t> Close proximity to original home</a:t>
            </a:r>
          </a:p>
          <a:p>
            <a:pPr>
              <a:buClr>
                <a:schemeClr val="tx2"/>
              </a:buClr>
              <a:buFont typeface="Arial" panose="020B0604020202020204" pitchFamily="34" charset="0"/>
              <a:buChar char="•"/>
            </a:pPr>
            <a:endParaRPr lang="en-US" sz="2800" b="1" dirty="0" smtClean="0">
              <a:solidFill>
                <a:schemeClr val="tx1"/>
              </a:solidFill>
            </a:endParaRPr>
          </a:p>
          <a:p>
            <a:pPr marL="201168" lvl="1" indent="0">
              <a:buClr>
                <a:schemeClr val="tx2"/>
              </a:buClr>
              <a:buNone/>
            </a:pPr>
            <a:r>
              <a:rPr lang="en-US" sz="2000" b="1" dirty="0" smtClean="0">
                <a:solidFill>
                  <a:schemeClr val="tx1"/>
                </a:solidFill>
              </a:rPr>
              <a:t>Within home country and in neighboring countries </a:t>
            </a:r>
            <a:r>
              <a:rPr lang="en-US" sz="2000" b="1" dirty="0">
                <a:solidFill>
                  <a:schemeClr val="tx1"/>
                </a:solidFill>
              </a:rPr>
              <a:t>regardless of linguistic and cultural ties. </a:t>
            </a:r>
          </a:p>
        </p:txBody>
      </p:sp>
      <p:pic>
        <p:nvPicPr>
          <p:cNvPr id="3074" name="Picture 2" descr="https://static01.nyt.com/packages/images/multimedia/bundles/projects/2013/RefugeeStory/syria_map4_camp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657"/>
          <a:stretch/>
        </p:blipFill>
        <p:spPr bwMode="auto">
          <a:xfrm>
            <a:off x="3726354" y="955964"/>
            <a:ext cx="4933255" cy="47374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4691" y="5795940"/>
            <a:ext cx="2423740" cy="369332"/>
          </a:xfrm>
          <a:prstGeom prst="rect">
            <a:avLst/>
          </a:prstGeom>
          <a:noFill/>
        </p:spPr>
        <p:txBody>
          <a:bodyPr wrap="none" rtlCol="0">
            <a:spAutoFit/>
          </a:bodyPr>
          <a:lstStyle/>
          <a:p>
            <a:r>
              <a:rPr lang="en-US" dirty="0" smtClean="0"/>
              <a:t>Source: </a:t>
            </a:r>
            <a:r>
              <a:rPr lang="en-US" dirty="0" err="1" smtClean="0"/>
              <a:t>Furst</a:t>
            </a:r>
            <a:r>
              <a:rPr lang="en-US" dirty="0" smtClean="0"/>
              <a:t> el al, 2013</a:t>
            </a:r>
            <a:endParaRPr lang="en-US" dirty="0"/>
          </a:p>
        </p:txBody>
      </p:sp>
      <p:sp>
        <p:nvSpPr>
          <p:cNvPr id="8" name="TextBox 7"/>
          <p:cNvSpPr txBox="1"/>
          <p:nvPr/>
        </p:nvSpPr>
        <p:spPr>
          <a:xfrm>
            <a:off x="58836" y="6463895"/>
            <a:ext cx="8077981" cy="307777"/>
          </a:xfrm>
          <a:prstGeom prst="rect">
            <a:avLst/>
          </a:prstGeom>
          <a:noFill/>
        </p:spPr>
        <p:txBody>
          <a:bodyPr wrap="none" rtlCol="0">
            <a:spAutoFit/>
          </a:bodyPr>
          <a:lstStyle/>
          <a:p>
            <a:r>
              <a:rPr lang="en-US" sz="1400" dirty="0"/>
              <a:t>http://www.nytimes.com/interactive/2013/10/16/world/middleeast/syrian-refugee-crisis-photos.html?_r=0</a:t>
            </a:r>
          </a:p>
        </p:txBody>
      </p:sp>
      <p:sp>
        <p:nvSpPr>
          <p:cNvPr id="7" name="Rectangle 6"/>
          <p:cNvSpPr/>
          <p:nvPr/>
        </p:nvSpPr>
        <p:spPr>
          <a:xfrm>
            <a:off x="393669" y="999578"/>
            <a:ext cx="2473306" cy="707886"/>
          </a:xfrm>
          <a:prstGeom prst="rect">
            <a:avLst/>
          </a:prstGeom>
        </p:spPr>
        <p:txBody>
          <a:bodyPr wrap="none">
            <a:spAutoFit/>
          </a:bodyPr>
          <a:lstStyle/>
          <a:p>
            <a:r>
              <a:rPr lang="en-US" sz="4000" b="1" dirty="0"/>
              <a:t>Temporary</a:t>
            </a:r>
            <a:endParaRPr lang="en-US" sz="4000" dirty="0"/>
          </a:p>
        </p:txBody>
      </p:sp>
      <p:sp>
        <p:nvSpPr>
          <p:cNvPr id="9" name="Slide Number Placeholder 8"/>
          <p:cNvSpPr>
            <a:spLocks noGrp="1"/>
          </p:cNvSpPr>
          <p:nvPr>
            <p:ph type="sldNum" sz="quarter" idx="12"/>
          </p:nvPr>
        </p:nvSpPr>
        <p:spPr/>
        <p:txBody>
          <a:bodyPr/>
          <a:lstStyle/>
          <a:p>
            <a:fld id="{8AC7E15B-2515-42AD-A188-EE644FCD654E}" type="slidenum">
              <a:rPr lang="en-US" smtClean="0"/>
              <a:t>8</a:t>
            </a:fld>
            <a:endParaRPr lang="en-US"/>
          </a:p>
        </p:txBody>
      </p:sp>
    </p:spTree>
    <p:extLst>
      <p:ext uri="{BB962C8B-B14F-4D97-AF65-F5344CB8AC3E}">
        <p14:creationId xmlns:p14="http://schemas.microsoft.com/office/powerpoint/2010/main" val="36341342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pegitboard.com/pics/t/1375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636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04799"/>
            <a:ext cx="8980371" cy="821760"/>
          </a:xfrm>
        </p:spPr>
        <p:txBody>
          <a:bodyPr>
            <a:noAutofit/>
          </a:bodyPr>
          <a:lstStyle/>
          <a:p>
            <a:pPr algn="ctr">
              <a:lnSpc>
                <a:spcPct val="100000"/>
              </a:lnSpc>
              <a:buClrTx/>
            </a:pPr>
            <a:r>
              <a:rPr lang="en-US" sz="3600" b="1" u="sng" dirty="0" smtClean="0">
                <a:solidFill>
                  <a:schemeClr val="tx1"/>
                </a:solidFill>
              </a:rPr>
              <a:t>Regional </a:t>
            </a:r>
            <a:r>
              <a:rPr lang="en-US" sz="3600" b="1" u="sng" dirty="0">
                <a:solidFill>
                  <a:schemeClr val="tx1"/>
                </a:solidFill>
              </a:rPr>
              <a:t>Routes of Syrian Refugees into Neighboring Nations</a:t>
            </a:r>
          </a:p>
        </p:txBody>
      </p:sp>
      <p:sp>
        <p:nvSpPr>
          <p:cNvPr id="5" name="AutoShape 6" descr="SyriaRefugeeFlow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8" name="Picture 8" descr="SyriaRefugeeFlow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155" y="1084000"/>
            <a:ext cx="7160321" cy="51654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Content Placeholder 2"/>
          <p:cNvSpPr txBox="1">
            <a:spLocks/>
          </p:cNvSpPr>
          <p:nvPr/>
        </p:nvSpPr>
        <p:spPr>
          <a:xfrm>
            <a:off x="2992696" y="286604"/>
            <a:ext cx="7499338" cy="107085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smtClean="0"/>
          </a:p>
        </p:txBody>
      </p:sp>
      <p:sp>
        <p:nvSpPr>
          <p:cNvPr id="4" name="Slide Number Placeholder 3"/>
          <p:cNvSpPr>
            <a:spLocks noGrp="1"/>
          </p:cNvSpPr>
          <p:nvPr>
            <p:ph type="sldNum" sz="quarter" idx="12"/>
          </p:nvPr>
        </p:nvSpPr>
        <p:spPr/>
        <p:txBody>
          <a:bodyPr/>
          <a:lstStyle/>
          <a:p>
            <a:fld id="{8AC7E15B-2515-42AD-A188-EE644FCD654E}" type="slidenum">
              <a:rPr lang="en-US" smtClean="0"/>
              <a:t>9</a:t>
            </a:fld>
            <a:endParaRPr lang="en-US"/>
          </a:p>
        </p:txBody>
      </p:sp>
    </p:spTree>
    <p:extLst>
      <p:ext uri="{BB962C8B-B14F-4D97-AF65-F5344CB8AC3E}">
        <p14:creationId xmlns:p14="http://schemas.microsoft.com/office/powerpoint/2010/main" val="4239822739"/>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8474</TotalTime>
  <Words>2850</Words>
  <Application>Microsoft Office PowerPoint</Application>
  <PresentationFormat>On-screen Show (4:3)</PresentationFormat>
  <Paragraphs>387</Paragraphs>
  <Slides>35</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Symbol</vt:lpstr>
      <vt:lpstr>Times New Roman</vt:lpstr>
      <vt:lpstr>Wingdings</vt:lpstr>
      <vt:lpstr>Retrospect</vt:lpstr>
      <vt:lpstr>Where to place refugee camps? Suitable sites in Turkey for Syrian Refugees</vt:lpstr>
      <vt:lpstr>Table of Contents</vt:lpstr>
      <vt:lpstr>Background</vt:lpstr>
      <vt:lpstr>Background</vt:lpstr>
      <vt:lpstr>Driving Factors behind Refugee Movement  </vt:lpstr>
      <vt:lpstr>Destination: Where are they going? </vt:lpstr>
      <vt:lpstr>The role of Refugee Camps</vt:lpstr>
      <vt:lpstr>Destination: Where are they going? </vt:lpstr>
      <vt:lpstr>Regional Routes of Syrian Refugees into Neighboring Nations</vt:lpstr>
      <vt:lpstr>PowerPoint Presentation</vt:lpstr>
      <vt:lpstr>Destination: Where are they going?</vt:lpstr>
      <vt:lpstr>Intercontinental Routes of Syrian Refugees going into Europe</vt:lpstr>
      <vt:lpstr>Refugee Camps</vt:lpstr>
      <vt:lpstr>PowerPoint Presentation</vt:lpstr>
      <vt:lpstr>Requirements for Refugee Camps’ Interior</vt:lpstr>
      <vt:lpstr>PowerPoint Presentation</vt:lpstr>
      <vt:lpstr>Past GIS Studies to Identify Refugee Camp Locations</vt:lpstr>
      <vt:lpstr>Past GIS Studies to Identify Refugee Camp Locations</vt:lpstr>
      <vt:lpstr>Past Studies: Using GIS for planning refugee camps</vt:lpstr>
      <vt:lpstr>Past Studies: Using GIS for planning refugee camps</vt:lpstr>
      <vt:lpstr>Past Studies: Using GIS for planning refugee camps</vt:lpstr>
      <vt:lpstr>Essential Criteria for Suitable Refugee Sites</vt:lpstr>
      <vt:lpstr>Research Questions</vt:lpstr>
      <vt:lpstr>Objectives of Study</vt:lpstr>
      <vt:lpstr>Data Sources for Analysis </vt:lpstr>
      <vt:lpstr>Study Location of Refugee Camps</vt:lpstr>
      <vt:lpstr>Refugee Camps Attribute List</vt:lpstr>
      <vt:lpstr>Turkey</vt:lpstr>
      <vt:lpstr>Methodology</vt:lpstr>
      <vt:lpstr>Rules to be applied to Data Source Layers</vt:lpstr>
      <vt:lpstr>Expected Results</vt:lpstr>
      <vt:lpstr>Timeline / Conference </vt:lpstr>
      <vt:lpstr>References</vt:lpstr>
      <vt:lpstr>References</vt:lpstr>
      <vt:lpstr> Thank you     Questions?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Refugees…..</dc:title>
  <dc:creator>Justine Blanford</dc:creator>
  <cp:lastModifiedBy>Nouman Hussain</cp:lastModifiedBy>
  <cp:revision>308</cp:revision>
  <cp:lastPrinted>2016-07-20T14:44:27Z</cp:lastPrinted>
  <dcterms:created xsi:type="dcterms:W3CDTF">2016-07-14T10:09:58Z</dcterms:created>
  <dcterms:modified xsi:type="dcterms:W3CDTF">2016-07-25T15:59:23Z</dcterms:modified>
</cp:coreProperties>
</file>