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33"/>
  </p:notesMasterIdLst>
  <p:sldIdLst>
    <p:sldId id="256" r:id="rId2"/>
    <p:sldId id="257" r:id="rId3"/>
    <p:sldId id="295" r:id="rId4"/>
    <p:sldId id="259" r:id="rId5"/>
    <p:sldId id="282" r:id="rId6"/>
    <p:sldId id="260" r:id="rId7"/>
    <p:sldId id="261" r:id="rId8"/>
    <p:sldId id="283" r:id="rId9"/>
    <p:sldId id="262" r:id="rId10"/>
    <p:sldId id="292" r:id="rId11"/>
    <p:sldId id="291" r:id="rId12"/>
    <p:sldId id="280" r:id="rId13"/>
    <p:sldId id="263" r:id="rId14"/>
    <p:sldId id="258" r:id="rId15"/>
    <p:sldId id="279" r:id="rId16"/>
    <p:sldId id="277" r:id="rId17"/>
    <p:sldId id="266" r:id="rId18"/>
    <p:sldId id="276" r:id="rId19"/>
    <p:sldId id="264" r:id="rId20"/>
    <p:sldId id="284" r:id="rId21"/>
    <p:sldId id="281" r:id="rId22"/>
    <p:sldId id="265" r:id="rId23"/>
    <p:sldId id="270" r:id="rId24"/>
    <p:sldId id="269" r:id="rId25"/>
    <p:sldId id="272" r:id="rId26"/>
    <p:sldId id="293" r:id="rId27"/>
    <p:sldId id="273" r:id="rId28"/>
    <p:sldId id="274" r:id="rId29"/>
    <p:sldId id="294" r:id="rId30"/>
    <p:sldId id="296" r:id="rId31"/>
    <p:sldId id="271" r:id="rId32"/>
  </p:sldIdLst>
  <p:sldSz cx="12188825" cy="6858000"/>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76D7B1-5BAF-47CF-94FB-6AA68DC6269F}">
  <a:tblStyle styleId="{B976D7B1-5BAF-47CF-94FB-6AA68DC6269F}"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65269" autoAdjust="0"/>
  </p:normalViewPr>
  <p:slideViewPr>
    <p:cSldViewPr>
      <p:cViewPr varScale="1">
        <p:scale>
          <a:sx n="30" d="100"/>
          <a:sy n="30" d="100"/>
        </p:scale>
        <p:origin x="1404" y="54"/>
      </p:cViewPr>
      <p:guideLst>
        <p:guide orient="horz" pos="2160"/>
        <p:guide pos="3839"/>
      </p:guideLst>
    </p:cSldViewPr>
  </p:slideViewPr>
  <p:outlineViewPr>
    <p:cViewPr>
      <p:scale>
        <a:sx n="33" d="100"/>
        <a:sy n="33" d="100"/>
      </p:scale>
      <p:origin x="0" y="136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7" d="100"/>
          <a:sy n="117" d="100"/>
        </p:scale>
        <p:origin x="-102" y="-43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11698" cy="461804"/>
          </a:xfrm>
          <a:prstGeom prst="rect">
            <a:avLst/>
          </a:prstGeom>
          <a:noFill/>
          <a:ln>
            <a:noFill/>
          </a:ln>
        </p:spPr>
        <p:txBody>
          <a:bodyPr lIns="92476" tIns="92476" rIns="92476" bIns="92476" anchor="t"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3" name="Shape 3"/>
          <p:cNvSpPr txBox="1">
            <a:spLocks noGrp="1"/>
          </p:cNvSpPr>
          <p:nvPr>
            <p:ph type="dt" idx="10"/>
          </p:nvPr>
        </p:nvSpPr>
        <p:spPr>
          <a:xfrm>
            <a:off x="3936767" y="0"/>
            <a:ext cx="3011698" cy="461804"/>
          </a:xfrm>
          <a:prstGeom prst="rect">
            <a:avLst/>
          </a:prstGeom>
          <a:noFill/>
          <a:ln>
            <a:noFill/>
          </a:ln>
        </p:spPr>
        <p:txBody>
          <a:bodyPr lIns="92476" tIns="92476" rIns="92476" bIns="92476" anchor="t" anchorCtr="0"/>
          <a:lstStyle>
            <a:lvl1pPr marL="0" marR="0" indent="0" algn="r" rtl="0">
              <a:defRPr/>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4" name="Shape 4"/>
          <p:cNvSpPr>
            <a:spLocks noGrp="1" noRot="1" noChangeAspect="1"/>
          </p:cNvSpPr>
          <p:nvPr>
            <p:ph type="sldImg" idx="3"/>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95008" y="4387136"/>
            <a:ext cx="5560059" cy="4156234"/>
          </a:xfrm>
          <a:prstGeom prst="rect">
            <a:avLst/>
          </a:prstGeom>
          <a:noFill/>
          <a:ln>
            <a:noFill/>
          </a:ln>
        </p:spPr>
        <p:txBody>
          <a:bodyPr lIns="92476" tIns="92476" rIns="92476" bIns="92476"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1" y="8772668"/>
            <a:ext cx="3011698" cy="461804"/>
          </a:xfrm>
          <a:prstGeom prst="rect">
            <a:avLst/>
          </a:prstGeom>
          <a:noFill/>
          <a:ln>
            <a:noFill/>
          </a:ln>
        </p:spPr>
        <p:txBody>
          <a:bodyPr lIns="92476" tIns="92476" rIns="92476" bIns="92476" anchor="b" anchorCtr="0"/>
          <a:lstStyle>
            <a:lvl1pPr marL="0" marR="0" indent="0" algn="l" rtl="0">
              <a:defRPr/>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7" name="Shape 7"/>
          <p:cNvSpPr txBox="1">
            <a:spLocks noGrp="1"/>
          </p:cNvSpPr>
          <p:nvPr>
            <p:ph type="sldNum" idx="12"/>
          </p:nvPr>
        </p:nvSpPr>
        <p:spPr>
          <a:xfrm>
            <a:off x="3936767" y="8772668"/>
            <a:ext cx="3011698" cy="461804"/>
          </a:xfrm>
          <a:prstGeom prst="rect">
            <a:avLst/>
          </a:prstGeom>
          <a:noFill/>
          <a:ln>
            <a:noFill/>
          </a:ln>
        </p:spPr>
        <p:txBody>
          <a:bodyPr lIns="92476" tIns="92476" rIns="92476" bIns="92476" anchor="b" anchorCtr="0"/>
          <a:lstStyle>
            <a:lvl1pPr marL="0" marR="0" indent="0" algn="r" rtl="0">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dirty="0"/>
          </a:p>
        </p:txBody>
      </p:sp>
    </p:spTree>
    <p:extLst>
      <p:ext uri="{BB962C8B-B14F-4D97-AF65-F5344CB8AC3E}">
        <p14:creationId xmlns:p14="http://schemas.microsoft.com/office/powerpoint/2010/main" val="36416715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endParaRPr dirty="0"/>
          </a:p>
        </p:txBody>
      </p:sp>
      <p:sp>
        <p:nvSpPr>
          <p:cNvPr id="92" name="Shape 92"/>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22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“Crisis maps</a:t>
            </a:r>
            <a:r>
              <a:rPr lang="en-US" baseline="0" dirty="0" smtClean="0"/>
              <a:t> rely on Cloud Architectures:</a:t>
            </a:r>
          </a:p>
          <a:p>
            <a:pPr>
              <a:buNone/>
            </a:pPr>
            <a:r>
              <a:rPr lang="en-US" baseline="0" dirty="0" smtClean="0"/>
              <a:t>The cloud solves a handful of very important challenges within crisis management.  First, reliability.  Particularly, if local servers are offline as a direct result of the crisis, the maps and data will be more accessible if hosted at a distant data center. The use of the </a:t>
            </a:r>
            <a:r>
              <a:rPr lang="en-US" b="1" baseline="0" dirty="0" smtClean="0"/>
              <a:t>cloud</a:t>
            </a:r>
            <a:r>
              <a:rPr lang="en-US" baseline="0" dirty="0" smtClean="0"/>
              <a:t>-hosted crisis map </a:t>
            </a:r>
            <a:r>
              <a:rPr lang="en-US" b="1" u="sng" baseline="0" dirty="0" smtClean="0"/>
              <a:t>will also scale better </a:t>
            </a:r>
            <a:r>
              <a:rPr lang="en-US" baseline="0" dirty="0" smtClean="0"/>
              <a:t>than one hosted on a small office server.  A crisis map may work fine when only a few government employees are testing it out, but a cloud-base web map will remain stable even when it receives a tremendous spike in traffic.  </a:t>
            </a:r>
            <a:endParaRPr lang="en-US" dirty="0" smtClean="0"/>
          </a:p>
          <a:p>
            <a:pPr>
              <a:buNone/>
            </a:pPr>
            <a:r>
              <a:rPr lang="en-US" dirty="0"/>
              <a:t>
</a:t>
            </a:r>
            <a:r>
              <a:rPr lang="en-US" dirty="0" smtClean="0"/>
              <a:t>With respect to</a:t>
            </a:r>
            <a:r>
              <a:rPr lang="en-US" baseline="0" dirty="0" smtClean="0"/>
              <a:t> a crisis map’s cartography, the symbology should make sense to a typical user and operate well at the appropriate scales.  </a:t>
            </a:r>
          </a:p>
          <a:p>
            <a:pPr defTabSz="924916"/>
            <a:endParaRPr lang="en-US" dirty="0" smtClean="0"/>
          </a:p>
          <a:p>
            <a:pPr defTabSz="924916"/>
            <a:r>
              <a:rPr lang="en-US" dirty="0" smtClean="0"/>
              <a:t>Geovisual analytics</a:t>
            </a:r>
            <a:r>
              <a:rPr lang="en-US" baseline="0" dirty="0" smtClean="0"/>
              <a:t> is a field that aims to synthesize a variety of data in ways that are quickly meaningful to the reader.  To meet such goals for a crisis map application, the platform needs to allow for extensive user interaction and reflect data changes in close to real time.</a:t>
            </a:r>
            <a:endParaRPr lang="en-US" dirty="0" smtClean="0"/>
          </a:p>
          <a:p>
            <a:pPr>
              <a:buNone/>
            </a:pPr>
            <a:endParaRPr lang="en-US" baseline="0" dirty="0" smtClean="0"/>
          </a:p>
          <a:p>
            <a:pPr defTabSz="924916"/>
            <a:r>
              <a:rPr lang="en-US" dirty="0" smtClean="0"/>
              <a:t>Usability design refers the process of testing the web map design iteratively with users.  Such testing</a:t>
            </a:r>
            <a:r>
              <a:rPr lang="en-US" baseline="0" dirty="0" smtClean="0"/>
              <a:t> can help apply the right level of complexity within a map according to the motivation the user has in deciphering it.  </a:t>
            </a:r>
          </a:p>
          <a:p>
            <a:pPr defTabSz="924916"/>
            <a:endParaRPr lang="en-US" baseline="0" dirty="0" smtClean="0"/>
          </a:p>
          <a:p>
            <a:pPr defTabSz="924916"/>
            <a:r>
              <a:rPr lang="en-US" baseline="0" dirty="0" smtClean="0"/>
              <a:t>Obviously, mobile plays a key role in crises.  </a:t>
            </a:r>
            <a:r>
              <a:rPr lang="en-US" dirty="0" smtClean="0"/>
              <a:t>There is a good paper by the GeoCollaborative</a:t>
            </a:r>
            <a:r>
              <a:rPr lang="en-US" baseline="0" dirty="0" smtClean="0"/>
              <a:t> Crisis Management project  at  Penn State’s GEOVista program  which argues necessity that software interfaces be supported by mobile devices, as well as desktop machines.  The rapid adoption of smart, mobile devices worldwide makes it clear that this is becoming more and more relevant.</a:t>
            </a:r>
          </a:p>
          <a:p>
            <a:pPr>
              <a:buNone/>
            </a:pPr>
            <a:endParaRPr lang="en-US" baseline="0" dirty="0" smtClean="0"/>
          </a:p>
        </p:txBody>
      </p:sp>
      <p:sp>
        <p:nvSpPr>
          <p:cNvPr id="139" name="Shape 139"/>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244949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During my research</a:t>
            </a:r>
            <a:r>
              <a:rPr lang="en-US" baseline="0" dirty="0" smtClean="0"/>
              <a:t>, I read a lot about the certain aspects of crisis map data and how the source of such data can play a significant role.  Typically, the discipline will classify data sources as “Authoritative” or “Crowd-sourced” (This is not to say that crowds cannot produce quality data, just that they differ from official agencies and organizations)  While there is generally some consensus that crisis maps can produce meaningful results, many authors call attention to the drawbacks of each source of data, as well their advantages.</a:t>
            </a:r>
          </a:p>
          <a:p>
            <a:pPr>
              <a:buNone/>
            </a:pPr>
            <a:endParaRPr lang="en-US" baseline="0" dirty="0" smtClean="0"/>
          </a:p>
          <a:p>
            <a:pPr>
              <a:buNone/>
            </a:pPr>
            <a:r>
              <a:rPr lang="en-US" baseline="0" dirty="0" smtClean="0"/>
              <a:t>So let me briefly highlight some of these.  Authoritative data benefits from having professionals, who have gathered data within a consistent criteria, and are more likely to include detailed metadata.  On the other hand, authoritative data can move slower or be obscured in the nether regions of a sprawling website.  Licensing is a major issue – outside of the scope of this project – but certainly warrants mentioning since that can be a major hurdle in sharing authoritative data. Data hugging is often described as a disorder in governments; when agencies cling to expensive or proprietary data.</a:t>
            </a:r>
          </a:p>
          <a:p>
            <a:pPr>
              <a:buNone/>
            </a:pPr>
            <a:endParaRPr lang="en-US" baseline="0" dirty="0" smtClean="0"/>
          </a:p>
          <a:p>
            <a:pPr>
              <a:buNone/>
            </a:pPr>
            <a:r>
              <a:rPr lang="en-US" baseline="0" dirty="0" smtClean="0"/>
              <a:t>There are significant benefits to </a:t>
            </a:r>
            <a:r>
              <a:rPr lang="en-US" baseline="0" dirty="0" err="1" smtClean="0"/>
              <a:t>crowdmapping</a:t>
            </a:r>
            <a:r>
              <a:rPr lang="en-US" baseline="0" dirty="0" smtClean="0"/>
              <a:t> as well – some crises have had enormous citizen engagement and that information, once processed, can be mapped very quickly.  There is a sense of transparency working with </a:t>
            </a:r>
            <a:r>
              <a:rPr lang="en-US" baseline="0" dirty="0" err="1" smtClean="0"/>
              <a:t>crowdsourced</a:t>
            </a:r>
            <a:r>
              <a:rPr lang="en-US" baseline="0" dirty="0" smtClean="0"/>
              <a:t> data that might not be achieved by a </a:t>
            </a:r>
            <a:r>
              <a:rPr lang="en-US" baseline="0" dirty="0" err="1" smtClean="0"/>
              <a:t>governmetn</a:t>
            </a:r>
            <a:r>
              <a:rPr lang="en-US" baseline="0" dirty="0" smtClean="0"/>
              <a:t> agency or corporation.  And </a:t>
            </a:r>
            <a:r>
              <a:rPr lang="en-US" baseline="0" dirty="0" err="1" smtClean="0"/>
              <a:t>crowdfeeding</a:t>
            </a:r>
            <a:r>
              <a:rPr lang="en-US" baseline="0" dirty="0" smtClean="0"/>
              <a:t> is a phenomenon in which victims use the platforms to communicate with one another. </a:t>
            </a:r>
          </a:p>
          <a:p>
            <a:pPr>
              <a:buNone/>
            </a:pPr>
            <a:endParaRPr lang="en-US" baseline="0" dirty="0" smtClean="0"/>
          </a:p>
          <a:p>
            <a:pPr>
              <a:buNone/>
            </a:pPr>
            <a:r>
              <a:rPr lang="en-US" baseline="0" dirty="0" smtClean="0"/>
              <a:t>The potential pitfalls of crowd-sourced data are of course Spam and the noise created by thousands of reports – running the range of usefulness.  This can make pattern detection difficult for emergency managers.  The digital divide may be shrinking but still has an impact on the who, what, and where about the data.</a:t>
            </a:r>
            <a:endParaRPr lang="en-US" dirty="0" smtClean="0"/>
          </a:p>
          <a:p>
            <a:pPr>
              <a:buNone/>
            </a:pPr>
            <a:endParaRPr lang="en-US" dirty="0"/>
          </a:p>
        </p:txBody>
      </p:sp>
      <p:sp>
        <p:nvSpPr>
          <p:cNvPr id="139" name="Shape 139"/>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96024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This gets us down</a:t>
            </a:r>
            <a:r>
              <a:rPr lang="en-US" baseline="0" dirty="0" smtClean="0"/>
              <a:t> to the second layer of the onion.  Crisis map technology </a:t>
            </a:r>
            <a:r>
              <a:rPr lang="en-US" sz="1200" b="0" dirty="0" smtClean="0">
                <a:solidFill>
                  <a:schemeClr val="dk1"/>
                </a:solidFill>
                <a:latin typeface="Open Sans" pitchFamily="34" charset="0"/>
                <a:ea typeface="Open Sans" pitchFamily="34" charset="0"/>
                <a:cs typeface="Open Sans" pitchFamily="34" charset="0"/>
                <a:sym typeface="Questrial"/>
              </a:rPr>
              <a:t>is evolving faster than our ability to completely understand its suitability, effectiveness and impact. </a:t>
            </a:r>
          </a:p>
          <a:p>
            <a:pPr>
              <a:buNone/>
            </a:pPr>
            <a:r>
              <a:rPr lang="en-US" dirty="0"/>
              <a:t>
</a:t>
            </a:r>
            <a:r>
              <a:rPr lang="en-US" dirty="0" smtClean="0"/>
              <a:t>So certainly there are certain ethical risks, such as privacy,</a:t>
            </a:r>
            <a:r>
              <a:rPr lang="en-US" baseline="0" dirty="0" smtClean="0"/>
              <a:t> security, and espionage.  Users on twitter or elsewhere may be unaware how their information is being used, or may be unaware entirely.  Individuals may be captured in photos or videos uploaded to a crisis map, despite having given no consent.</a:t>
            </a:r>
          </a:p>
          <a:p>
            <a:pPr>
              <a:buNone/>
            </a:pPr>
            <a:endParaRPr lang="en-US" baseline="0" dirty="0" smtClean="0"/>
          </a:p>
          <a:p>
            <a:pPr>
              <a:buNone/>
            </a:pPr>
            <a:r>
              <a:rPr lang="en-US" dirty="0" smtClean="0"/>
              <a:t>Crisis mappers may also be subject to retaliation.  Such was the case in 2012, when Mexican citizens who tracked and published the movement of  drug cartels in Nuevo Laredo </a:t>
            </a:r>
          </a:p>
          <a:p>
            <a:pPr>
              <a:buNone/>
            </a:pPr>
            <a:endParaRPr lang="en-US" dirty="0" smtClean="0"/>
          </a:p>
          <a:p>
            <a:pPr>
              <a:buNone/>
            </a:pPr>
            <a:r>
              <a:rPr lang="en-US" dirty="0" smtClean="0"/>
              <a:t>Finally,</a:t>
            </a:r>
            <a:r>
              <a:rPr lang="en-US" baseline="0" dirty="0" smtClean="0"/>
              <a:t> i</a:t>
            </a:r>
            <a:r>
              <a:rPr lang="en-US" dirty="0" smtClean="0"/>
              <a:t>t is also important to realize that crisis mapper are subject to the laws of the land which they are doing the mapping.  For example, in China, some surveying and mapping by foreigners is considered “a threat to national defense and economic security”.</a:t>
            </a:r>
          </a:p>
          <a:p>
            <a:pPr>
              <a:buNone/>
            </a:pPr>
            <a:endParaRPr lang="en-US" dirty="0" smtClean="0"/>
          </a:p>
          <a:p>
            <a:pPr>
              <a:buNone/>
            </a:pPr>
            <a:r>
              <a:rPr lang="en-US" dirty="0" smtClean="0"/>
              <a:t>Of course, there are a number of other challenges to crisis mapping as we would expect.</a:t>
            </a:r>
            <a:r>
              <a:rPr lang="en-US" baseline="0" dirty="0" smtClean="0"/>
              <a:t>  The costs or reliability of a crisis map may make it unfeasible. And we expect a crisis map to exist on a ubiquitous platform, one that is easily accessible and shareable to all.</a:t>
            </a:r>
            <a:endParaRPr lang="en-US" dirty="0"/>
          </a:p>
        </p:txBody>
      </p:sp>
      <p:sp>
        <p:nvSpPr>
          <p:cNvPr id="139" name="Shape 139"/>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414968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pPr defTabSz="924916"/>
            <a:r>
              <a:rPr lang="en-US" dirty="0" smtClean="0">
                <a:latin typeface="Open Sans" pitchFamily="34" charset="0"/>
                <a:ea typeface="Open Sans" pitchFamily="34" charset="0"/>
                <a:cs typeface="Open Sans" pitchFamily="34" charset="0"/>
              </a:rPr>
              <a:t>GME is another technological tool in the field of crisis mapping, yet it has not had any sort of academic critique.</a:t>
            </a:r>
          </a:p>
          <a:p>
            <a:endParaRPr lang="en-US" dirty="0" smtClean="0"/>
          </a:p>
          <a:p>
            <a:pPr defTabSz="924916"/>
            <a:r>
              <a:rPr lang="en-US" dirty="0" smtClean="0"/>
              <a:t>So</a:t>
            </a:r>
            <a:r>
              <a:rPr lang="en-US" baseline="0" dirty="0" smtClean="0"/>
              <a:t> this project aims to discover how well and in which ways GME can serve as an effective crisis map platform.  </a:t>
            </a:r>
            <a:endParaRPr lang="en-US" dirty="0" smtClean="0"/>
          </a:p>
          <a:p>
            <a:endParaRPr lang="en-US" dirty="0" smtClean="0"/>
          </a:p>
          <a:p>
            <a:r>
              <a:rPr lang="en-US" dirty="0" smtClean="0"/>
              <a:t>It may be worth mentioning that my goal is not to try to show that GME is a</a:t>
            </a:r>
            <a:r>
              <a:rPr lang="en-US" baseline="0" dirty="0" smtClean="0"/>
              <a:t> </a:t>
            </a:r>
            <a:r>
              <a:rPr lang="en-US" i="1" baseline="0" dirty="0" smtClean="0"/>
              <a:t>better </a:t>
            </a:r>
            <a:r>
              <a:rPr lang="en-US" i="0" baseline="0" dirty="0" smtClean="0"/>
              <a:t>platform than other crisis maps.  Rather, the goal is to determine whether GME, in its own right, is a feasible software for crisis management.</a:t>
            </a:r>
            <a:endParaRPr i="1" dirty="0"/>
          </a:p>
        </p:txBody>
      </p:sp>
    </p:spTree>
    <p:extLst>
      <p:ext uri="{BB962C8B-B14F-4D97-AF65-F5344CB8AC3E}">
        <p14:creationId xmlns:p14="http://schemas.microsoft.com/office/powerpoint/2010/main" val="3135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Let me take</a:t>
            </a:r>
            <a:r>
              <a:rPr lang="en-US" baseline="0" dirty="0" smtClean="0"/>
              <a:t> a minute to give some background on GME as it is a very young product.  </a:t>
            </a:r>
            <a:r>
              <a:rPr lang="en-US" dirty="0"/>
              <a:t>
</a:t>
            </a:r>
            <a:r>
              <a:rPr lang="en-US" dirty="0" smtClean="0"/>
              <a:t>It is something of a new incarnation of Google’s My Maps and Earth Builder.  It allows users to digitize features or upload datasets on top of Google’s </a:t>
            </a:r>
            <a:r>
              <a:rPr lang="en-US" dirty="0" err="1" smtClean="0"/>
              <a:t>basemap</a:t>
            </a:r>
            <a:r>
              <a:rPr lang="en-US" dirty="0" smtClean="0"/>
              <a:t>, and hosts</a:t>
            </a:r>
            <a:r>
              <a:rPr lang="en-US" baseline="0" dirty="0" smtClean="0"/>
              <a:t> the information on Google’s cloud.  In this way, it typically works as a Software as a Service, but developers can also use the GME API which gives them more control over the platform.  </a:t>
            </a:r>
          </a:p>
          <a:p>
            <a:pPr>
              <a:buNone/>
            </a:pPr>
            <a:endParaRPr lang="en-US" baseline="0" dirty="0" smtClean="0"/>
          </a:p>
          <a:p>
            <a:pPr>
              <a:buNone/>
            </a:pPr>
            <a:r>
              <a:rPr lang="en-US" baseline="0" dirty="0" smtClean="0"/>
              <a:t>The product continues to get a lot of developer attention within Google and I expect its functions to continue growing over time.</a:t>
            </a:r>
            <a:endParaRPr lang="en-US" dirty="0"/>
          </a:p>
        </p:txBody>
      </p:sp>
      <p:sp>
        <p:nvSpPr>
          <p:cNvPr id="107" name="Shape 107"/>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53085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It’s important to recognize the Google Maps</a:t>
            </a:r>
            <a:r>
              <a:rPr lang="en-US" baseline="0" dirty="0" smtClean="0"/>
              <a:t> Engine currently embodies three different versions, with varying degrees of functionality and cost.  For what it’s worth, many people on the Maps Engine team are well aware that the names are horribly confusing.  </a:t>
            </a:r>
          </a:p>
          <a:p>
            <a:pPr>
              <a:buNone/>
            </a:pPr>
            <a:endParaRPr lang="en-US" baseline="0" dirty="0" smtClean="0"/>
          </a:p>
          <a:p>
            <a:pPr>
              <a:buNone/>
            </a:pPr>
            <a:r>
              <a:rPr lang="en-US" baseline="0" dirty="0" smtClean="0"/>
              <a:t>Google Maps Engine Lite is the entry level product – free and very easy to use.  Gives novice mappers a platform to digitize features and share their maps online at no cost. </a:t>
            </a:r>
          </a:p>
          <a:p>
            <a:pPr>
              <a:buNone/>
            </a:pPr>
            <a:endParaRPr lang="en-US" baseline="0" dirty="0" smtClean="0"/>
          </a:p>
          <a:p>
            <a:pPr>
              <a:buNone/>
            </a:pPr>
            <a:r>
              <a:rPr lang="en-US" baseline="0" dirty="0" smtClean="0"/>
              <a:t>Google Maps Engine Pro is the next level up.  In many ways, it is a similar product as Lite – simple graphical UI – but with fewer data upload limits, higher geocoding allowances, and more customizable.</a:t>
            </a:r>
          </a:p>
          <a:p>
            <a:pPr>
              <a:buNone/>
            </a:pPr>
            <a:endParaRPr lang="en-US" baseline="0" dirty="0" smtClean="0"/>
          </a:p>
          <a:p>
            <a:pPr>
              <a:buNone/>
            </a:pPr>
            <a:r>
              <a:rPr lang="en-US" baseline="0" dirty="0" smtClean="0"/>
              <a:t>The most capable product is known simply as Google Maps Engine.  It has far fewer real data limitations, supports tabular data, shapefiles, kml, images, GeoTIFF and terrain.  Additionally, it allows for some advanced styling and maps can be published to the Google Maps Gallery.  However, with the exception of academia and non-profit orgs obtaining a grant license, the full platform version of GME can cost tens of thousands of dollars.</a:t>
            </a:r>
          </a:p>
          <a:p>
            <a:pPr>
              <a:buNone/>
            </a:pPr>
            <a:endParaRPr lang="en-US" baseline="0" dirty="0" smtClean="0"/>
          </a:p>
          <a:p>
            <a:pPr>
              <a:buNone/>
            </a:pPr>
            <a:r>
              <a:rPr lang="en-US" baseline="0" dirty="0" smtClean="0"/>
              <a:t>The chart on the right has more detail than I will go into now, but I want to impart on you that there are several differences among the three GME versions.</a:t>
            </a:r>
            <a:endParaRPr lang="en-US" dirty="0"/>
          </a:p>
        </p:txBody>
      </p:sp>
      <p:sp>
        <p:nvSpPr>
          <p:cNvPr id="107" name="Shape 107"/>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374100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r>
              <a:rPr lang="en-US" dirty="0" smtClean="0"/>
              <a:t>This is a map that a</a:t>
            </a:r>
            <a:r>
              <a:rPr lang="en-US" baseline="0" dirty="0" smtClean="0"/>
              <a:t> user created with Google Maps Engine Pro.  It shows locations in Surrey, UK pertinent to the major flooding that occurred there in February.</a:t>
            </a:r>
            <a:endParaRPr dirty="0"/>
          </a:p>
        </p:txBody>
      </p:sp>
      <p:sp>
        <p:nvSpPr>
          <p:cNvPr id="168" name="Shape 168"/>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55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r>
              <a:rPr lang="en-US" dirty="0" smtClean="0"/>
              <a:t>The Florida Division of Emergency Management published this map on the Google Maps Gallery.  It shows areas</a:t>
            </a:r>
            <a:r>
              <a:rPr lang="en-US" baseline="0" dirty="0" smtClean="0"/>
              <a:t> for certain evacuations zones.  </a:t>
            </a:r>
            <a:endParaRPr dirty="0"/>
          </a:p>
        </p:txBody>
      </p:sp>
      <p:sp>
        <p:nvSpPr>
          <p:cNvPr id="168" name="Shape 168"/>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831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r>
              <a:rPr lang="en-US" dirty="0" smtClean="0"/>
              <a:t>Finally, this</a:t>
            </a:r>
            <a:r>
              <a:rPr lang="en-US" baseline="0" dirty="0" smtClean="0"/>
              <a:t> is a map made by Google, using USGS data.  It shows tornado sites nationwide over nearly 60 years.  The screenshot also displays the info window containing a number of key statistics relating to the given tornado.  </a:t>
            </a:r>
            <a:endParaRPr dirty="0"/>
          </a:p>
        </p:txBody>
      </p:sp>
      <p:sp>
        <p:nvSpPr>
          <p:cNvPr id="168" name="Shape 168"/>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81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a:t>
</a:t>
            </a:r>
          </a:p>
        </p:txBody>
      </p:sp>
      <p:sp>
        <p:nvSpPr>
          <p:cNvPr id="154" name="Shape 154"/>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197373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Over</a:t>
            </a:r>
            <a:r>
              <a:rPr lang="en-US" baseline="0" dirty="0" smtClean="0"/>
              <a:t> the past few years, I’ve given a lot of thought to what I wanted to pursue as a Capstone topic.  I had a lot of wild ideas, but the goal was always to do something at the nexus of my personal, professional, and academic lives.  On a personal level, I have a lot of interest in crisis mapping, for a few different reasons but generally just because it feels good to do geography that impacts people’s lives in a positive way.  Professionally, I work on the Ground Truth program at Google Maps, where among other things, I provide data level support for Google Maps Gallery, Geopolitical, and Crisis Response teams.  Finally, I wanted to integrate my Penn State studies, particularly those related to cloud GIS, geospatial intelligence, data fusion, and cartography.</a:t>
            </a:r>
            <a:endParaRPr lang="en-US" dirty="0" smtClean="0"/>
          </a:p>
          <a:p>
            <a:pPr>
              <a:buNone/>
            </a:pPr>
            <a:endParaRPr lang="en-US" dirty="0" smtClean="0"/>
          </a:p>
          <a:p>
            <a:pPr>
              <a:buNone/>
            </a:pPr>
            <a:r>
              <a:rPr lang="en-US" dirty="0" smtClean="0"/>
              <a:t>And the fact that web-based crisis mapping is very</a:t>
            </a:r>
            <a:r>
              <a:rPr lang="en-US" baseline="0" dirty="0" smtClean="0"/>
              <a:t> young as a discipline and Google Maps Engine is even young, I saw an opportunity to delve into a research gap that hadn’t yet been explored</a:t>
            </a:r>
          </a:p>
          <a:p>
            <a:pPr>
              <a:buNone/>
            </a:pPr>
            <a:endParaRPr lang="en-US" dirty="0" smtClean="0"/>
          </a:p>
        </p:txBody>
      </p:sp>
      <p:sp>
        <p:nvSpPr>
          <p:cNvPr id="99" name="Shape 99"/>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625392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a:t>
</a:t>
            </a:r>
          </a:p>
        </p:txBody>
      </p:sp>
      <p:sp>
        <p:nvSpPr>
          <p:cNvPr id="162" name="Shape 162"/>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896213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My</a:t>
            </a:r>
            <a:r>
              <a:rPr lang="en-US" baseline="0" dirty="0" smtClean="0"/>
              <a:t> first step involves grabbing as many GME crisis maps as I can find.  So far, I have located 75 crisis maps through advanced searches on Twitter, </a:t>
            </a:r>
            <a:r>
              <a:rPr lang="en-US" baseline="0" dirty="0" err="1" smtClean="0"/>
              <a:t>Facebook</a:t>
            </a:r>
            <a:r>
              <a:rPr lang="en-US" baseline="0" dirty="0" smtClean="0"/>
              <a:t>, Google, Google+, and the Maps Gallery.</a:t>
            </a:r>
          </a:p>
          <a:p>
            <a:pPr>
              <a:buNone/>
            </a:pPr>
            <a:endParaRPr lang="en-US" baseline="0" dirty="0" smtClean="0"/>
          </a:p>
          <a:p>
            <a:pPr>
              <a:buNone/>
            </a:pPr>
            <a:r>
              <a:rPr lang="en-US" baseline="0" dirty="0" smtClean="0"/>
              <a:t>You can see that these maps are moderately distributed throughout the world. Mostly, I just wanted to be sure that the US wasn’t dominating GME usage.  </a:t>
            </a:r>
          </a:p>
          <a:p>
            <a:pPr>
              <a:buNone/>
            </a:pPr>
            <a:endParaRPr lang="en-US" baseline="0" dirty="0" smtClean="0"/>
          </a:p>
          <a:p>
            <a:pPr>
              <a:buNone/>
            </a:pPr>
            <a:r>
              <a:rPr lang="en-US" baseline="0" dirty="0" smtClean="0"/>
              <a:t>Some of the recent hotspots for GME crisis mapping appear as a result of flooding in Colorado, the massive typhoon in the Philippines, some winter storms in the US, and the fighting in Syria.</a:t>
            </a:r>
            <a:endParaRPr lang="en-US" dirty="0"/>
          </a:p>
        </p:txBody>
      </p:sp>
      <p:sp>
        <p:nvSpPr>
          <p:cNvPr id="162" name="Shape 162"/>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1343086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As</a:t>
            </a:r>
            <a:r>
              <a:rPr lang="en-US" baseline="0" dirty="0" smtClean="0"/>
              <a:t> I collect the GME maps, I will evaluate them within this table. This will help answer several questions that relate to my original research question, such as</a:t>
            </a:r>
          </a:p>
          <a:p>
            <a:pPr>
              <a:buNone/>
            </a:pPr>
            <a:endParaRPr lang="en-US" baseline="0" dirty="0" smtClean="0"/>
          </a:p>
          <a:p>
            <a:pPr>
              <a:buNone/>
            </a:pPr>
            <a:r>
              <a:rPr lang="en-US" baseline="0" dirty="0" smtClean="0"/>
              <a:t>Who is the map author? And what version are they using?</a:t>
            </a:r>
          </a:p>
          <a:p>
            <a:pPr>
              <a:buNone/>
            </a:pPr>
            <a:r>
              <a:rPr lang="en-US" baseline="0" dirty="0" smtClean="0"/>
              <a:t>What is the purpose of the map? This is indicated by the phase: preparedness, response, recovery, mitigation</a:t>
            </a:r>
          </a:p>
          <a:p>
            <a:pPr>
              <a:buNone/>
            </a:pPr>
            <a:r>
              <a:rPr lang="en-US" baseline="0" dirty="0" smtClean="0"/>
              <a:t>How are they sharing the map? And especially, how quickly are they sharing it after/during the disaster?</a:t>
            </a:r>
          </a:p>
          <a:p>
            <a:pPr>
              <a:buNone/>
            </a:pPr>
            <a:r>
              <a:rPr lang="en-US" baseline="0" dirty="0" smtClean="0"/>
              <a:t>Who are they sharing it with? Is there an intended audience?</a:t>
            </a:r>
          </a:p>
          <a:p>
            <a:pPr>
              <a:buNone/>
            </a:pPr>
            <a:r>
              <a:rPr lang="en-US" baseline="0" dirty="0" smtClean="0"/>
              <a:t>What data is visualized on the map?</a:t>
            </a:r>
          </a:p>
          <a:p>
            <a:pPr>
              <a:buNone/>
            </a:pPr>
            <a:r>
              <a:rPr lang="en-US" baseline="0" dirty="0" smtClean="0"/>
              <a:t>How much? And in what format?</a:t>
            </a:r>
          </a:p>
          <a:p>
            <a:pPr>
              <a:buNone/>
            </a:pPr>
            <a:r>
              <a:rPr lang="en-US" baseline="0" dirty="0" smtClean="0"/>
              <a:t>What is the source of the data? Is it credible?</a:t>
            </a:r>
          </a:p>
          <a:p>
            <a:pPr>
              <a:buNone/>
            </a:pPr>
            <a:endParaRPr lang="en-US" baseline="0" dirty="0" smtClean="0"/>
          </a:p>
        </p:txBody>
      </p:sp>
      <p:sp>
        <p:nvSpPr>
          <p:cNvPr id="162" name="Shape 162"/>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482460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r>
              <a:rPr lang="en-US" dirty="0" err="1" smtClean="0"/>
              <a:t>asdfasdfasdfasdfff</a:t>
            </a:r>
            <a:endParaRPr lang="en-US" dirty="0" smtClean="0"/>
          </a:p>
          <a:p>
            <a:endParaRPr lang="en-US" dirty="0" smtClean="0"/>
          </a:p>
          <a:p>
            <a:r>
              <a:rPr lang="en-US" dirty="0" err="1" smtClean="0"/>
              <a:t>submethodology</a:t>
            </a:r>
            <a:endParaRPr dirty="0"/>
          </a:p>
        </p:txBody>
      </p:sp>
      <p:sp>
        <p:nvSpPr>
          <p:cNvPr id="195" name="Shape 195"/>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961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Who</a:t>
            </a:r>
            <a:r>
              <a:rPr lang="en-US" baseline="0" dirty="0" smtClean="0"/>
              <a:t> is the map author and who is the intended audience?</a:t>
            </a:r>
          </a:p>
          <a:p>
            <a:pPr>
              <a:buNone/>
            </a:pPr>
            <a:r>
              <a:rPr lang="en-US" baseline="0" dirty="0" smtClean="0"/>
              <a:t>Where is the data from? Is it validated?  </a:t>
            </a:r>
          </a:p>
          <a:p>
            <a:pPr>
              <a:buNone/>
            </a:pPr>
            <a:r>
              <a:rPr lang="en-US" baseline="0" dirty="0" smtClean="0"/>
              <a:t>Can I add data to the map? Or can data be exported from the map?</a:t>
            </a:r>
          </a:p>
          <a:p>
            <a:pPr>
              <a:buNone/>
            </a:pPr>
            <a:r>
              <a:rPr lang="en-US" baseline="0" dirty="0" smtClean="0"/>
              <a:t>How quickly was the map published after/during the crisis?</a:t>
            </a:r>
          </a:p>
          <a:p>
            <a:pPr>
              <a:buNone/>
            </a:pPr>
            <a:r>
              <a:rPr lang="en-US" baseline="0" dirty="0" smtClean="0"/>
              <a:t>What cartographic choices were made?</a:t>
            </a:r>
          </a:p>
          <a:p>
            <a:pPr>
              <a:buNone/>
            </a:pPr>
            <a:r>
              <a:rPr lang="en-US" dirty="0" smtClean="0"/>
              <a:t>Is it interactive</a:t>
            </a:r>
            <a:r>
              <a:rPr lang="en-US" baseline="0" dirty="0" smtClean="0"/>
              <a:t> and how easy or effective is the usability?</a:t>
            </a:r>
          </a:p>
          <a:p>
            <a:pPr>
              <a:buNone/>
            </a:pPr>
            <a:r>
              <a:rPr lang="en-US" baseline="0" dirty="0" smtClean="0"/>
              <a:t>Is it too complex or over-simplified?</a:t>
            </a:r>
          </a:p>
          <a:p>
            <a:pPr>
              <a:buNone/>
            </a:pPr>
            <a:r>
              <a:rPr lang="en-US" baseline="0" dirty="0" smtClean="0"/>
              <a:t>Does it have a mobile interface?</a:t>
            </a:r>
          </a:p>
          <a:p>
            <a:pPr>
              <a:buNone/>
            </a:pPr>
            <a:r>
              <a:rPr lang="en-US" dirty="0"/>
              <a:t>
</a:t>
            </a:r>
          </a:p>
        </p:txBody>
      </p:sp>
      <p:sp>
        <p:nvSpPr>
          <p:cNvPr id="188" name="Shape 188"/>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190555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r>
              <a:rPr lang="en-US" dirty="0" smtClean="0"/>
              <a:t>This</a:t>
            </a:r>
            <a:r>
              <a:rPr lang="en-US" baseline="0" dirty="0" smtClean="0"/>
              <a:t> is effectively the concluding synthesis of the results, based in the quantitative analysis, protocol analysis, cognitive interviews, and assessment of non-Google crisis maps.</a:t>
            </a:r>
            <a:endParaRPr dirty="0"/>
          </a:p>
        </p:txBody>
      </p:sp>
      <p:sp>
        <p:nvSpPr>
          <p:cNvPr id="209" name="Shape 209"/>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532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r>
              <a:rPr lang="en-US" dirty="0" smtClean="0"/>
              <a:t>Pros:</a:t>
            </a:r>
          </a:p>
          <a:p>
            <a:r>
              <a:rPr lang="en-US" dirty="0" smtClean="0"/>
              <a:t>Google Maps Engine has a service-level agreement which ensures maps will be up an running 99.9% of the</a:t>
            </a:r>
            <a:r>
              <a:rPr lang="en-US" baseline="0" dirty="0" smtClean="0"/>
              <a:t> time, but in fact has been at 100% since launching.  </a:t>
            </a:r>
          </a:p>
          <a:p>
            <a:endParaRPr lang="en-US" baseline="0" dirty="0" smtClean="0"/>
          </a:p>
          <a:p>
            <a:r>
              <a:rPr lang="en-US" baseline="0" dirty="0" smtClean="0"/>
              <a:t>Lite and Pro are low cost – Lite being free, and Pro is $5/month</a:t>
            </a:r>
          </a:p>
          <a:p>
            <a:r>
              <a:rPr lang="en-US" baseline="0" dirty="0" smtClean="0"/>
              <a:t>Lite and Pro easy to use – this is my assumption, but I want to verify with the usability testing component.</a:t>
            </a:r>
          </a:p>
          <a:p>
            <a:endParaRPr lang="en-US" baseline="0" dirty="0" smtClean="0"/>
          </a:p>
          <a:p>
            <a:r>
              <a:rPr lang="en-US" baseline="0" dirty="0" smtClean="0"/>
              <a:t>Full Maps Engine is flexible – can incorporate many different types of data </a:t>
            </a:r>
          </a:p>
          <a:p>
            <a:endParaRPr lang="en-US" baseline="0" dirty="0" smtClean="0"/>
          </a:p>
          <a:p>
            <a:r>
              <a:rPr lang="en-US" baseline="0" dirty="0" smtClean="0"/>
              <a:t>Cons:</a:t>
            </a:r>
          </a:p>
          <a:p>
            <a:r>
              <a:rPr lang="en-US" baseline="0" dirty="0" smtClean="0"/>
              <a:t>Lite and Pro can only upload </a:t>
            </a:r>
            <a:r>
              <a:rPr lang="en-US" baseline="0" dirty="0" err="1" smtClean="0"/>
              <a:t>csv</a:t>
            </a:r>
            <a:r>
              <a:rPr lang="en-US" baseline="0" dirty="0" smtClean="0"/>
              <a:t> datasets and the full GME is probably too complex and too costly for any casual users.</a:t>
            </a:r>
          </a:p>
          <a:p>
            <a:endParaRPr lang="en-US" baseline="0" dirty="0" smtClean="0"/>
          </a:p>
          <a:p>
            <a:r>
              <a:rPr lang="en-US" baseline="0" dirty="0" smtClean="0"/>
              <a:t>Version is not currently supported.  It would be useful in validating </a:t>
            </a:r>
            <a:r>
              <a:rPr lang="en-US" baseline="0" dirty="0" err="1" smtClean="0"/>
              <a:t>crowdsourced</a:t>
            </a:r>
            <a:r>
              <a:rPr lang="en-US" baseline="0" dirty="0" smtClean="0"/>
              <a:t> data - to differentiate dirty and blessed versions.  It could also be useful to have versioning to show progress over time.  Such snapshots could be used to produce insightful animations that </a:t>
            </a:r>
            <a:r>
              <a:rPr lang="en-US" baseline="0" smtClean="0"/>
              <a:t>expose trends.</a:t>
            </a:r>
            <a:endParaRPr lang="en-US" baseline="0" dirty="0" smtClean="0"/>
          </a:p>
          <a:p>
            <a:endParaRPr lang="en-US" baseline="0" dirty="0" smtClean="0"/>
          </a:p>
        </p:txBody>
      </p:sp>
      <p:sp>
        <p:nvSpPr>
          <p:cNvPr id="209" name="Shape 209"/>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467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r>
              <a:rPr lang="en-US" dirty="0" smtClean="0"/>
              <a:t>This slide</a:t>
            </a:r>
            <a:r>
              <a:rPr lang="en-US" baseline="0" dirty="0" smtClean="0"/>
              <a:t> outlines my timeline for the capstone.  I have finished the research design and am now beginning to get a lot of the legwork done, so I can submit an early paper by June. Over the summer, I expect to finish the work and finalize conclusions, so I can present it in October.</a:t>
            </a:r>
            <a:endParaRPr dirty="0"/>
          </a:p>
        </p:txBody>
      </p:sp>
      <p:sp>
        <p:nvSpPr>
          <p:cNvPr id="216" name="Shape 216"/>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3336332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r>
              <a:rPr lang="en-US" dirty="0" smtClean="0"/>
              <a:t>These are some of the additional</a:t>
            </a:r>
            <a:r>
              <a:rPr lang="en-US" baseline="0" dirty="0" smtClean="0"/>
              <a:t> questions that I would like to answer but probably fall beyond the scope of the project.  </a:t>
            </a:r>
          </a:p>
          <a:p>
            <a:endParaRPr lang="en-US" baseline="0" dirty="0" smtClean="0"/>
          </a:p>
          <a:p>
            <a:r>
              <a:rPr lang="en-US" baseline="0" dirty="0" smtClean="0"/>
              <a:t>How are users sharing GME maps? How extensively are they shared?</a:t>
            </a:r>
          </a:p>
          <a:p>
            <a:endParaRPr lang="en-US" baseline="0" dirty="0" smtClean="0"/>
          </a:p>
          <a:p>
            <a:r>
              <a:rPr lang="en-US" baseline="0" dirty="0" smtClean="0"/>
              <a:t>What, if any, validation measures are taken by the amateur GME crisis mapper?</a:t>
            </a:r>
          </a:p>
          <a:p>
            <a:endParaRPr lang="en-US" baseline="0" dirty="0" smtClean="0"/>
          </a:p>
          <a:p>
            <a:r>
              <a:rPr lang="en-US" baseline="0" dirty="0" smtClean="0"/>
              <a:t>And lastly, the question about licensing.  I was doing an information interview with the product manager for Google.org Crisis Response team and he was really pushing me toward this topic of licensing in crisis maps, because it is such a real challenge.  And if I were pursuing a law degree, I might have bitten. </a:t>
            </a:r>
            <a:endParaRPr dirty="0"/>
          </a:p>
        </p:txBody>
      </p:sp>
      <p:sp>
        <p:nvSpPr>
          <p:cNvPr id="223" name="Shape 223"/>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endParaRPr dirty="0"/>
          </a:p>
        </p:txBody>
      </p:sp>
      <p:sp>
        <p:nvSpPr>
          <p:cNvPr id="223" name="Shape 223"/>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51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While my project is about GME crisis map</a:t>
            </a:r>
            <a:r>
              <a:rPr lang="en-US" baseline="0" dirty="0" smtClean="0"/>
              <a:t> applications, but I think it is important to start with the biggest problem, then peel back the onion, down to the smaller, more manageable problem.  So I am structuring the first part of my presentation as a series of nested problems, one leading to the next.” </a:t>
            </a:r>
            <a:endParaRPr lang="en-US" dirty="0"/>
          </a:p>
        </p:txBody>
      </p:sp>
      <p:sp>
        <p:nvSpPr>
          <p:cNvPr id="99" name="Shape 99"/>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1490452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endParaRPr dirty="0"/>
          </a:p>
        </p:txBody>
      </p:sp>
      <p:sp>
        <p:nvSpPr>
          <p:cNvPr id="223" name="Shape 223"/>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329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95008" y="4387136"/>
            <a:ext cx="5560059" cy="4156234"/>
          </a:xfrm>
          <a:prstGeom prst="rect">
            <a:avLst/>
          </a:prstGeom>
        </p:spPr>
        <p:txBody>
          <a:bodyPr lIns="92476" tIns="92476" rIns="92476" bIns="92476" anchor="ctr" anchorCtr="0">
            <a:noAutofit/>
          </a:bodyPr>
          <a:lstStyle/>
          <a:p>
            <a:endParaRPr dirty="0"/>
          </a:p>
        </p:txBody>
      </p:sp>
    </p:spTree>
    <p:extLst>
      <p:ext uri="{BB962C8B-B14F-4D97-AF65-F5344CB8AC3E}">
        <p14:creationId xmlns:p14="http://schemas.microsoft.com/office/powerpoint/2010/main" val="310700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At</a:t>
            </a:r>
            <a:r>
              <a:rPr lang="en-US" baseline="0" dirty="0" smtClean="0"/>
              <a:t> the highest level during crises, one of the most valued commodities among stakeholders is geospatial information.  But it can be challenging to gather such information that meets these criteria. It can actually be hard to gather these even without a crisis happening.</a:t>
            </a:r>
            <a:endParaRPr lang="en-US" dirty="0" smtClean="0"/>
          </a:p>
          <a:p>
            <a:pPr>
              <a:buNone/>
            </a:pPr>
            <a:r>
              <a:rPr lang="en-US" dirty="0" smtClean="0"/>
              <a:t>
“Timely” does</a:t>
            </a:r>
            <a:r>
              <a:rPr lang="en-US" baseline="0" dirty="0" smtClean="0"/>
              <a:t> not only mean current, but also invokes the necessity of temporal alignment. Imagine jurisdictions attempting to cooperate in an emergency mgt effort, but each agency is updating their data at different intervals.</a:t>
            </a:r>
            <a:endParaRPr lang="en-US" dirty="0" smtClean="0"/>
          </a:p>
          <a:p>
            <a:pPr>
              <a:buNone/>
            </a:pPr>
            <a:endParaRPr lang="en-US" dirty="0" smtClean="0"/>
          </a:p>
          <a:p>
            <a:pPr>
              <a:buNone/>
            </a:pPr>
            <a:r>
              <a:rPr lang="en-US" dirty="0" smtClean="0"/>
              <a:t>“Accurate</a:t>
            </a:r>
            <a:r>
              <a:rPr lang="en-US" baseline="0" dirty="0" smtClean="0"/>
              <a:t>” and “Complete” data are important criteria for obvious reasons.  “Contextual” data are also necessary, since we rarely make decisions based only on a single variable – we try to know all the relevant data and how they influence one another.</a:t>
            </a:r>
            <a:endParaRPr lang="en-US" dirty="0" smtClean="0"/>
          </a:p>
          <a:p>
            <a:pPr>
              <a:buNone/>
            </a:pPr>
            <a:endParaRPr lang="en-US" dirty="0" smtClean="0"/>
          </a:p>
          <a:p>
            <a:pPr defTabSz="924916">
              <a:defRPr/>
            </a:pPr>
            <a:r>
              <a:rPr lang="en-US" dirty="0" smtClean="0">
                <a:solidFill>
                  <a:schemeClr val="dk1"/>
                </a:solidFill>
                <a:latin typeface="Century Gothic" pitchFamily="34" charset="0"/>
                <a:ea typeface="Questrial"/>
                <a:cs typeface="Questrial"/>
                <a:sym typeface="Questrial"/>
              </a:rPr>
              <a:t>Different stakeholders, different problems</a:t>
            </a:r>
          </a:p>
          <a:p>
            <a:pPr defTabSz="924916">
              <a:defRPr/>
            </a:pPr>
            <a:r>
              <a:rPr lang="en-US" dirty="0" smtClean="0">
                <a:solidFill>
                  <a:schemeClr val="dk1"/>
                </a:solidFill>
                <a:latin typeface="Century Gothic" pitchFamily="34" charset="0"/>
                <a:ea typeface="Questrial"/>
                <a:cs typeface="Questrial"/>
                <a:sym typeface="Questrial"/>
              </a:rPr>
              <a:t>--so when I talk about “crisis management”, I am not only interested in how, say, the FEMA director or Police chief is operating, but in an all groups of people that are in some way managing their situation with respect to the disaster.  </a:t>
            </a:r>
          </a:p>
          <a:p>
            <a:pPr>
              <a:buNone/>
            </a:pPr>
            <a:endParaRPr lang="en-US" dirty="0"/>
          </a:p>
        </p:txBody>
      </p:sp>
      <p:sp>
        <p:nvSpPr>
          <p:cNvPr id="115" name="Shape 115"/>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156111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First, I will mention a</a:t>
            </a:r>
            <a:r>
              <a:rPr lang="en-US" baseline="0" dirty="0" smtClean="0"/>
              <a:t> few of the challenges that emergency managers may face in a crisis.  </a:t>
            </a:r>
          </a:p>
          <a:p>
            <a:pPr>
              <a:buNone/>
            </a:pPr>
            <a:endParaRPr lang="en-US" baseline="0" dirty="0" smtClean="0"/>
          </a:p>
          <a:p>
            <a:pPr>
              <a:buNone/>
            </a:pPr>
            <a:r>
              <a:rPr lang="en-US" baseline="0" dirty="0" smtClean="0"/>
              <a:t>Infrastructure is very important in crisis management but can be compromised by the disaster itself.  </a:t>
            </a:r>
          </a:p>
          <a:p>
            <a:pPr>
              <a:buNone/>
            </a:pPr>
            <a:endParaRPr lang="en-US" baseline="0" dirty="0" smtClean="0"/>
          </a:p>
          <a:p>
            <a:pPr>
              <a:buNone/>
            </a:pPr>
            <a:r>
              <a:rPr lang="en-US" baseline="0" dirty="0" smtClean="0"/>
              <a:t>Depending on the scope of the crisis, a manager may need to coordinate several jurisdictions and facilitate communication among them.  Those jurisdictions may also have invested differently on disaster preparedness.</a:t>
            </a:r>
          </a:p>
          <a:p>
            <a:pPr>
              <a:buNone/>
            </a:pPr>
            <a:endParaRPr lang="en-US" baseline="0" dirty="0" smtClean="0"/>
          </a:p>
          <a:p>
            <a:pPr>
              <a:buNone/>
            </a:pPr>
            <a:r>
              <a:rPr lang="en-US" baseline="0" dirty="0" smtClean="0"/>
              <a:t>“Systems reliability” here refers to how well systems function during the event (regardless of physical damage). For </a:t>
            </a:r>
            <a:r>
              <a:rPr lang="en-US" baseline="0" smtClean="0"/>
              <a:t>exampleAre</a:t>
            </a:r>
            <a:r>
              <a:rPr lang="en-US" baseline="0" dirty="0" smtClean="0"/>
              <a:t> cell phone towers overloaded? Web sites crashing? Are there too few first-responders in a given section of a city?</a:t>
            </a:r>
          </a:p>
          <a:p>
            <a:pPr>
              <a:buNone/>
            </a:pPr>
            <a:endParaRPr lang="en-US" baseline="0" dirty="0" smtClean="0"/>
          </a:p>
          <a:p>
            <a:pPr>
              <a:buNone/>
            </a:pPr>
            <a:r>
              <a:rPr lang="en-US" baseline="0" dirty="0" smtClean="0"/>
              <a:t>Also, the management team may experience different problems during different phases of the crisis.</a:t>
            </a:r>
            <a:endParaRPr lang="en-US" dirty="0" smtClean="0"/>
          </a:p>
          <a:p>
            <a:pPr>
              <a:buNone/>
            </a:pPr>
            <a:endParaRPr lang="en-US" dirty="0"/>
          </a:p>
        </p:txBody>
      </p:sp>
      <p:sp>
        <p:nvSpPr>
          <p:cNvPr id="115" name="Shape 115"/>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177304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The victims</a:t>
            </a:r>
            <a:r>
              <a:rPr lang="en-US" baseline="0" dirty="0" smtClean="0"/>
              <a:t> in a crisis are obviously dealing with the challenges caused by the crisis.  And their friends and family may be desperate to understand the situation on the ground.  </a:t>
            </a:r>
          </a:p>
          <a:p>
            <a:pPr>
              <a:buNone/>
            </a:pPr>
            <a:endParaRPr lang="en-US" baseline="0" dirty="0" smtClean="0"/>
          </a:p>
          <a:p>
            <a:pPr>
              <a:buNone/>
            </a:pPr>
            <a:r>
              <a:rPr lang="en-US" baseline="0" dirty="0" smtClean="0"/>
              <a:t>Again, damaged infrastructure – roads, telephone lines, radio – these are all going to impact the victims ability to react to the crisis.</a:t>
            </a:r>
            <a:endParaRPr lang="en-US" dirty="0" smtClean="0"/>
          </a:p>
          <a:p>
            <a:pPr>
              <a:buNone/>
            </a:pPr>
            <a:endParaRPr lang="en-US" dirty="0" smtClean="0"/>
          </a:p>
          <a:p>
            <a:pPr>
              <a:buNone/>
            </a:pPr>
            <a:r>
              <a:rPr lang="en-US" dirty="0" smtClean="0"/>
              <a:t>“No information”  - goes both ways.</a:t>
            </a:r>
            <a:r>
              <a:rPr lang="en-US" baseline="0" dirty="0" smtClean="0"/>
              <a:t>  The victim might not be able to receive good info, but also may be unable to tell first-responders and relief workers about their condition.  </a:t>
            </a:r>
          </a:p>
          <a:p>
            <a:pPr>
              <a:buNone/>
            </a:pPr>
            <a:endParaRPr lang="en-US" baseline="0" dirty="0" smtClean="0"/>
          </a:p>
          <a:p>
            <a:pPr>
              <a:buNone/>
            </a:pPr>
            <a:r>
              <a:rPr lang="en-US" dirty="0"/>
              <a:t>
</a:t>
            </a:r>
          </a:p>
        </p:txBody>
      </p:sp>
      <p:sp>
        <p:nvSpPr>
          <p:cNvPr id="123" name="Shape 123"/>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44516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smtClean="0"/>
              <a:t>Finally, the rest of the world wants to know what is happening in a crisis.  The broader community includes members of the media, NGO directors,</a:t>
            </a:r>
            <a:r>
              <a:rPr lang="en-US" baseline="0" dirty="0" smtClean="0"/>
              <a:t> and government officials who require high quality and complete data to make good decisions.  These maps can also be useful tools to drum up support from orgs and individuals worldwide.  </a:t>
            </a:r>
            <a:r>
              <a:rPr lang="en-US" dirty="0"/>
              <a:t>
</a:t>
            </a:r>
          </a:p>
        </p:txBody>
      </p:sp>
      <p:sp>
        <p:nvSpPr>
          <p:cNvPr id="131" name="Shape 131"/>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382290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dirty="0"/>
              <a:t>
</a:t>
            </a:r>
          </a:p>
        </p:txBody>
      </p:sp>
      <p:sp>
        <p:nvSpPr>
          <p:cNvPr id="131" name="Shape 131"/>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136431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96875"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None/>
            </a:pPr>
            <a:r>
              <a:rPr lang="en-US" baseline="0" dirty="0" smtClean="0"/>
              <a:t>This is my own definition – sort of a Frankenstein of other definitions found on the web.  </a:t>
            </a:r>
          </a:p>
          <a:p>
            <a:pPr>
              <a:buNone/>
            </a:pPr>
            <a:r>
              <a:rPr lang="en-US" baseline="0" dirty="0" smtClean="0"/>
              <a:t>These disciplines include: </a:t>
            </a:r>
            <a:r>
              <a:rPr lang="en-US" dirty="0" smtClean="0"/>
              <a:t>information communication technology (ICT), GIS, imagery analysis, social media, volunteered geographic information, software development, database management and journalism.</a:t>
            </a:r>
            <a:endParaRPr lang="en-US" baseline="0" dirty="0" smtClean="0"/>
          </a:p>
          <a:p>
            <a:pPr>
              <a:buNone/>
            </a:pPr>
            <a:endParaRPr lang="en-US" baseline="0" dirty="0" smtClean="0"/>
          </a:p>
          <a:p>
            <a:pPr>
              <a:buNone/>
            </a:pPr>
            <a:r>
              <a:rPr lang="en-US" baseline="0" dirty="0" smtClean="0"/>
              <a:t>Some history…</a:t>
            </a:r>
          </a:p>
          <a:p>
            <a:pPr>
              <a:buNone/>
            </a:pPr>
            <a:r>
              <a:rPr lang="en-US" baseline="0" dirty="0" smtClean="0"/>
              <a:t>During the devastation of Hurricane Katrina, a handful of Google developers used Google Earth to pull together geospatial information about the hurricane and with current satellite imagery of the area.  It was quickly adopted in the relief effort.</a:t>
            </a:r>
          </a:p>
          <a:p>
            <a:pPr>
              <a:buNone/>
            </a:pPr>
            <a:endParaRPr lang="en-US" baseline="0" dirty="0" smtClean="0"/>
          </a:p>
          <a:p>
            <a:pPr>
              <a:buNone/>
            </a:pPr>
            <a:r>
              <a:rPr lang="en-US" baseline="0" dirty="0" smtClean="0"/>
              <a:t>The next milestone for crisis mapping is the platform built by Ushahidi.  </a:t>
            </a:r>
            <a:r>
              <a:rPr lang="en-US" baseline="0" dirty="0" err="1" smtClean="0"/>
              <a:t>Ushahidi</a:t>
            </a:r>
            <a:r>
              <a:rPr lang="en-US" baseline="0" dirty="0" smtClean="0"/>
              <a:t> is a non-profit org that develop crisis mapping software. It was born from the need for technology that could support hundreds of crowd-source reports of violence during the 2007 contested elections in Kenya.  </a:t>
            </a:r>
          </a:p>
          <a:p>
            <a:pPr>
              <a:buNone/>
            </a:pPr>
            <a:endParaRPr lang="en-US" baseline="0" dirty="0" smtClean="0"/>
          </a:p>
          <a:p>
            <a:pPr>
              <a:buNone/>
            </a:pPr>
            <a:r>
              <a:rPr lang="en-US" baseline="0" dirty="0" smtClean="0"/>
              <a:t>Then, in 2010, Ushahidi mapped out reports from Haiti after their earthquake hit.  This map is widely believe to a literal life-saver in Haiti.  And it was significant because it was the first time distant map volunteers organized to translate messages in Haitian Creole, geocode locations, and other processing on the data.  </a:t>
            </a:r>
          </a:p>
          <a:p>
            <a:pPr>
              <a:buNone/>
            </a:pPr>
            <a:endParaRPr lang="en-US" baseline="0" dirty="0" smtClean="0"/>
          </a:p>
          <a:p>
            <a:pPr>
              <a:buNone/>
            </a:pPr>
            <a:r>
              <a:rPr lang="en-US" baseline="0" dirty="0" smtClean="0"/>
              <a:t>All three of these maps made it clear that crisis maps can have extraordinary benefits.  </a:t>
            </a:r>
            <a:endParaRPr lang="en-US" dirty="0"/>
          </a:p>
        </p:txBody>
      </p:sp>
      <p:sp>
        <p:nvSpPr>
          <p:cNvPr id="139" name="Shape 139"/>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buSzPct val="25000"/>
            </a:pPr>
            <a:r>
              <a:rPr lang="en-US" dirty="0"/>
              <a:t> </a:t>
            </a:r>
          </a:p>
        </p:txBody>
      </p:sp>
    </p:spTree>
    <p:extLst>
      <p:ext uri="{BB962C8B-B14F-4D97-AF65-F5344CB8AC3E}">
        <p14:creationId xmlns:p14="http://schemas.microsoft.com/office/powerpoint/2010/main" val="233079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4763" y="285750"/>
            <a:ext cx="12190413" cy="6381750"/>
          </a:xfrm>
          <a:custGeom>
            <a:avLst/>
            <a:gdLst/>
            <a:ahLst/>
            <a:cxnLst/>
            <a:rect l="0" t="0" r="0" b="0"/>
            <a:pathLst>
              <a:path w="3839" h="2010" extrusionOk="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a:gsLst>
              <a:gs pos="0">
                <a:srgbClr val="F2F2F2"/>
              </a:gs>
              <a:gs pos="100000">
                <a:srgbClr val="D8D8D8"/>
              </a:gs>
            </a:gsLst>
            <a:lin ang="0" scaled="0"/>
          </a:gradFill>
          <a:ln>
            <a:noFill/>
          </a:ln>
        </p:spPr>
        <p:txBody>
          <a:bodyPr lIns="91425" tIns="45700" rIns="91425" bIns="45700" anchor="t" anchorCtr="0">
            <a:noAutofit/>
          </a:bodyPr>
          <a:lstStyle/>
          <a:p>
            <a:endParaRPr dirty="0"/>
          </a:p>
        </p:txBody>
      </p:sp>
      <p:sp>
        <p:nvSpPr>
          <p:cNvPr id="17" name="Shape 17"/>
          <p:cNvSpPr txBox="1">
            <a:spLocks noGrp="1"/>
          </p:cNvSpPr>
          <p:nvPr>
            <p:ph type="subTitle" idx="1"/>
          </p:nvPr>
        </p:nvSpPr>
        <p:spPr>
          <a:xfrm>
            <a:off x="1217613" y="5029200"/>
            <a:ext cx="7848599" cy="1143000"/>
          </a:xfrm>
          <a:prstGeom prst="rect">
            <a:avLst/>
          </a:prstGeom>
          <a:noFill/>
          <a:ln>
            <a:noFill/>
          </a:ln>
        </p:spPr>
        <p:txBody>
          <a:bodyPr lIns="91425" tIns="91425" rIns="91425" bIns="91425" anchor="t" anchorCtr="0"/>
          <a:lstStyle>
            <a:lvl1pPr marL="0" marR="0" indent="0" algn="l" rtl="0">
              <a:lnSpc>
                <a:spcPct val="90000"/>
              </a:lnSpc>
              <a:spcBef>
                <a:spcPts val="0"/>
              </a:spcBef>
              <a:buClr>
                <a:schemeClr val="accent1"/>
              </a:buClr>
              <a:buFont typeface="Questrial"/>
              <a:buNone/>
              <a:defRPr/>
            </a:lvl1pPr>
            <a:lvl2pPr marL="457200" marR="0" indent="0" algn="ctr" rtl="0">
              <a:lnSpc>
                <a:spcPct val="90000"/>
              </a:lnSpc>
              <a:spcBef>
                <a:spcPts val="600"/>
              </a:spcBef>
              <a:buClr>
                <a:schemeClr val="accent1"/>
              </a:buClr>
              <a:buFont typeface="Questrial"/>
              <a:buNone/>
              <a:defRPr/>
            </a:lvl2pPr>
            <a:lvl3pPr marL="914400" marR="0" indent="0" algn="ctr" rtl="0">
              <a:lnSpc>
                <a:spcPct val="90000"/>
              </a:lnSpc>
              <a:spcBef>
                <a:spcPts val="600"/>
              </a:spcBef>
              <a:buClr>
                <a:schemeClr val="accent1"/>
              </a:buClr>
              <a:buFont typeface="Questrial"/>
              <a:buNone/>
              <a:defRPr/>
            </a:lvl3pPr>
            <a:lvl4pPr marL="1371600" marR="0" indent="0" algn="ctr" rtl="0">
              <a:lnSpc>
                <a:spcPct val="90000"/>
              </a:lnSpc>
              <a:spcBef>
                <a:spcPts val="600"/>
              </a:spcBef>
              <a:buClr>
                <a:schemeClr val="accent1"/>
              </a:buClr>
              <a:buFont typeface="Questrial"/>
              <a:buNone/>
              <a:defRPr/>
            </a:lvl4pPr>
            <a:lvl5pPr marL="1828800" marR="0" indent="0" algn="ctr" rtl="0">
              <a:lnSpc>
                <a:spcPct val="90000"/>
              </a:lnSpc>
              <a:spcBef>
                <a:spcPts val="600"/>
              </a:spcBef>
              <a:buClr>
                <a:schemeClr val="accent1"/>
              </a:buClr>
              <a:buFont typeface="Questrial"/>
              <a:buNone/>
              <a:defRPr/>
            </a:lvl5pPr>
            <a:lvl6pPr marL="2286000" marR="0" indent="0" algn="ctr" rtl="0">
              <a:spcBef>
                <a:spcPts val="600"/>
              </a:spcBef>
              <a:buClr>
                <a:schemeClr val="accent1"/>
              </a:buClr>
              <a:buFont typeface="Questrial"/>
              <a:buNone/>
              <a:defRPr/>
            </a:lvl6pPr>
            <a:lvl7pPr marL="2743200" marR="0" indent="0" algn="ctr" rtl="0">
              <a:spcBef>
                <a:spcPts val="600"/>
              </a:spcBef>
              <a:buClr>
                <a:schemeClr val="accent1"/>
              </a:buClr>
              <a:buFont typeface="Questrial"/>
              <a:buNone/>
              <a:defRPr/>
            </a:lvl7pPr>
            <a:lvl8pPr marL="3200400" marR="0" indent="0" algn="ctr" rtl="0">
              <a:spcBef>
                <a:spcPts val="600"/>
              </a:spcBef>
              <a:buClr>
                <a:schemeClr val="accent1"/>
              </a:buClr>
              <a:buFont typeface="Questrial"/>
              <a:buNone/>
              <a:defRPr/>
            </a:lvl8pPr>
            <a:lvl9pPr marL="3657600" marR="0" indent="0" algn="ctr" rtl="0">
              <a:spcBef>
                <a:spcPts val="600"/>
              </a:spcBef>
              <a:buClr>
                <a:schemeClr val="accent1"/>
              </a:buClr>
              <a:buFont typeface="Questrial"/>
              <a:buNone/>
              <a:defRPr/>
            </a:lvl9pPr>
          </a:lstStyle>
          <a:p>
            <a:endParaRPr/>
          </a:p>
        </p:txBody>
      </p:sp>
      <p:sp>
        <p:nvSpPr>
          <p:cNvPr id="18" name="Shape 18"/>
          <p:cNvSpPr txBox="1">
            <a:spLocks noGrp="1"/>
          </p:cNvSpPr>
          <p:nvPr>
            <p:ph type="ctrTitle"/>
          </p:nvPr>
        </p:nvSpPr>
        <p:spPr>
          <a:xfrm>
            <a:off x="1217612" y="1828799"/>
            <a:ext cx="9753599" cy="3048001"/>
          </a:xfrm>
          <a:prstGeom prst="rect">
            <a:avLst/>
          </a:prstGeom>
          <a:noFill/>
          <a:ln>
            <a:noFill/>
          </a:ln>
        </p:spPr>
        <p:txBody>
          <a:bodyPr lIns="91425" tIns="91425" rIns="91425" bIns="91425" anchor="b" anchorCtr="0"/>
          <a:lstStyle>
            <a:lvl1pPr marL="0" marR="0" indent="0" algn="l" rtl="0">
              <a:lnSpc>
                <a:spcPct val="90000"/>
              </a:lnSpc>
              <a:spcBef>
                <a:spcPts val="0"/>
              </a:spcBef>
              <a:buClr>
                <a:schemeClr val="accent1"/>
              </a:buClr>
              <a:buFont typeface="Questrial"/>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9" name="Shape 19"/>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20" name="Shape 20"/>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21" name="Shape 21"/>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83" name="Shape 83"/>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84" name="Shape 84"/>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85" name="Shape 85"/>
          <p:cNvSpPr txBox="1">
            <a:spLocks noGrp="1"/>
          </p:cNvSpPr>
          <p:nvPr>
            <p:ph type="body" idx="1"/>
          </p:nvPr>
        </p:nvSpPr>
        <p:spPr>
          <a:xfrm rot="5400000">
            <a:off x="2182481" y="-279068"/>
            <a:ext cx="5486399" cy="741613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6" name="Shape 86"/>
          <p:cNvSpPr txBox="1">
            <a:spLocks noGrp="1"/>
          </p:cNvSpPr>
          <p:nvPr>
            <p:ph type="title"/>
          </p:nvPr>
        </p:nvSpPr>
        <p:spPr>
          <a:xfrm rot="5400000">
            <a:off x="7160855" y="2361842"/>
            <a:ext cx="5486399" cy="2134315"/>
          </a:xfrm>
          <a:prstGeom prst="rect">
            <a:avLst/>
          </a:prstGeom>
          <a:noFill/>
          <a:ln>
            <a:noFill/>
          </a:ln>
        </p:spPr>
        <p:txBody>
          <a:bodyPr lIns="91425" tIns="91425" rIns="91425" bIns="91425" anchor="b" anchorCtr="0"/>
          <a:lstStyle>
            <a:lvl1pPr algn="l" rtl="0">
              <a:lnSpc>
                <a:spcPct val="90000"/>
              </a:lnSpc>
              <a:spcBef>
                <a:spcPts val="0"/>
              </a:spcBef>
              <a:buClr>
                <a:schemeClr val="accent1"/>
              </a:buClr>
              <a:buFont typeface="Questrial"/>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idx="11"/>
          </p:nvPr>
        </p:nvSpPr>
        <p:spPr/>
        <p:txBody>
          <a:bodyPr/>
          <a:lstStyle/>
          <a:p>
            <a:endParaRPr lang="en-US" dirty="0"/>
          </a:p>
        </p:txBody>
      </p:sp>
      <p:sp>
        <p:nvSpPr>
          <p:cNvPr id="4" name="Slide Number Placeholder 3"/>
          <p:cNvSpPr>
            <a:spLocks noGrp="1"/>
          </p:cNvSpPr>
          <p:nvPr>
            <p:ph type="sldNum"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24" name="Shape 24"/>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25" name="Shape 25"/>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26" name="Shape 26"/>
          <p:cNvSpPr txBox="1">
            <a:spLocks noGrp="1"/>
          </p:cNvSpPr>
          <p:nvPr>
            <p:ph type="body" idx="1"/>
          </p:nvPr>
        </p:nvSpPr>
        <p:spPr>
          <a:xfrm>
            <a:off x="1217613" y="1828800"/>
            <a:ext cx="9753599" cy="43434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7" name="Shape 27"/>
          <p:cNvSpPr txBox="1">
            <a:spLocks noGrp="1"/>
          </p:cNvSpPr>
          <p:nvPr>
            <p:ph type="title"/>
          </p:nvPr>
        </p:nvSpPr>
        <p:spPr>
          <a:xfrm>
            <a:off x="1217613"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accent1"/>
              </a:buClr>
              <a:buFont typeface="Questrial"/>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30" name="Shape 30"/>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31" name="Shape 31"/>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32" name="Shape 32"/>
          <p:cNvSpPr txBox="1">
            <a:spLocks noGrp="1"/>
          </p:cNvSpPr>
          <p:nvPr>
            <p:ph type="body" idx="1"/>
          </p:nvPr>
        </p:nvSpPr>
        <p:spPr>
          <a:xfrm>
            <a:off x="1213150" y="685800"/>
            <a:ext cx="7853063" cy="1142998"/>
          </a:xfrm>
          <a:prstGeom prst="rect">
            <a:avLst/>
          </a:prstGeom>
          <a:noFill/>
          <a:ln>
            <a:noFill/>
          </a:ln>
        </p:spPr>
        <p:txBody>
          <a:bodyPr lIns="91425" tIns="91425" rIns="91425" bIns="91425" anchor="t" anchorCtr="0"/>
          <a:lstStyle>
            <a:lvl1pPr marL="0" indent="0" rtl="0">
              <a:spcBef>
                <a:spcPts val="0"/>
              </a:spcBef>
              <a:buClr>
                <a:schemeClr val="dk1"/>
              </a:buClr>
              <a:buFont typeface="Questrial"/>
              <a:buNone/>
              <a:defRPr/>
            </a:lvl1pPr>
            <a:lvl2pPr marL="457200" indent="0" rtl="0">
              <a:buClr>
                <a:srgbClr val="888888"/>
              </a:buClr>
              <a:buFont typeface="Questrial"/>
              <a:buNone/>
              <a:defRPr/>
            </a:lvl2pPr>
            <a:lvl3pPr marL="914400" indent="0" rtl="0">
              <a:buClr>
                <a:srgbClr val="888888"/>
              </a:buClr>
              <a:buFont typeface="Questrial"/>
              <a:buNone/>
              <a:defRPr/>
            </a:lvl3pPr>
            <a:lvl4pPr marL="1371600" indent="0" rtl="0">
              <a:buClr>
                <a:srgbClr val="888888"/>
              </a:buClr>
              <a:buFont typeface="Questrial"/>
              <a:buNone/>
              <a:defRPr/>
            </a:lvl4pPr>
            <a:lvl5pPr marL="1828800" indent="0" rtl="0">
              <a:buClr>
                <a:srgbClr val="888888"/>
              </a:buClr>
              <a:buFont typeface="Questrial"/>
              <a:buNone/>
              <a:defRPr/>
            </a:lvl5pPr>
            <a:lvl6pPr marL="2286000" indent="0" rtl="0">
              <a:buClr>
                <a:srgbClr val="888888"/>
              </a:buClr>
              <a:buFont typeface="Questrial"/>
              <a:buNone/>
              <a:defRPr/>
            </a:lvl6pPr>
            <a:lvl7pPr marL="2743200" indent="0" rtl="0">
              <a:buClr>
                <a:srgbClr val="888888"/>
              </a:buClr>
              <a:buFont typeface="Questrial"/>
              <a:buNone/>
              <a:defRPr/>
            </a:lvl7pPr>
            <a:lvl8pPr marL="3200400" indent="0" rtl="0">
              <a:buClr>
                <a:srgbClr val="888888"/>
              </a:buClr>
              <a:buFont typeface="Questrial"/>
              <a:buNone/>
              <a:defRPr/>
            </a:lvl8pPr>
            <a:lvl9pPr marL="3657600" indent="0" rtl="0">
              <a:buClr>
                <a:srgbClr val="888888"/>
              </a:buClr>
              <a:buFont typeface="Questrial"/>
              <a:buNone/>
              <a:defRPr/>
            </a:lvl9pPr>
          </a:lstStyle>
          <a:p>
            <a:endParaRPr/>
          </a:p>
        </p:txBody>
      </p:sp>
      <p:sp>
        <p:nvSpPr>
          <p:cNvPr id="33" name="Shape 33"/>
          <p:cNvSpPr txBox="1">
            <a:spLocks noGrp="1"/>
          </p:cNvSpPr>
          <p:nvPr>
            <p:ph type="title"/>
          </p:nvPr>
        </p:nvSpPr>
        <p:spPr>
          <a:xfrm>
            <a:off x="1217613" y="3429000"/>
            <a:ext cx="9753599" cy="2362198"/>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36" name="Shape 36"/>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37" name="Shape 37"/>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38" name="Shape 38"/>
          <p:cNvSpPr txBox="1">
            <a:spLocks noGrp="1"/>
          </p:cNvSpPr>
          <p:nvPr>
            <p:ph type="body" idx="1"/>
          </p:nvPr>
        </p:nvSpPr>
        <p:spPr>
          <a:xfrm>
            <a:off x="6262478" y="1828800"/>
            <a:ext cx="4708734" cy="43434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9" name="Shape 39"/>
          <p:cNvSpPr txBox="1">
            <a:spLocks noGrp="1"/>
          </p:cNvSpPr>
          <p:nvPr>
            <p:ph type="body" idx="2"/>
          </p:nvPr>
        </p:nvSpPr>
        <p:spPr>
          <a:xfrm>
            <a:off x="1233279" y="1828800"/>
            <a:ext cx="4708734" cy="43434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title"/>
          </p:nvPr>
        </p:nvSpPr>
        <p:spPr>
          <a:xfrm>
            <a:off x="1217613"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accent1"/>
              </a:buClr>
              <a:buFont typeface="Questrial"/>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43" name="Shape 43"/>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44" name="Shape 44"/>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45" name="Shape 45"/>
          <p:cNvSpPr txBox="1">
            <a:spLocks noGrp="1"/>
          </p:cNvSpPr>
          <p:nvPr>
            <p:ph type="body" idx="1"/>
          </p:nvPr>
        </p:nvSpPr>
        <p:spPr>
          <a:xfrm>
            <a:off x="6262053" y="2743200"/>
            <a:ext cx="4709160" cy="342899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6" name="Shape 46"/>
          <p:cNvSpPr txBox="1">
            <a:spLocks noGrp="1"/>
          </p:cNvSpPr>
          <p:nvPr>
            <p:ph type="body" idx="2"/>
          </p:nvPr>
        </p:nvSpPr>
        <p:spPr>
          <a:xfrm>
            <a:off x="6262053" y="1828799"/>
            <a:ext cx="4709160" cy="838200"/>
          </a:xfrm>
          <a:prstGeom prst="rect">
            <a:avLst/>
          </a:prstGeom>
          <a:noFill/>
          <a:ln>
            <a:noFill/>
          </a:ln>
        </p:spPr>
        <p:txBody>
          <a:bodyPr lIns="91425" tIns="91425" rIns="91425" bIns="91425" anchor="ctr" anchorCtr="0"/>
          <a:lstStyle>
            <a:lvl1pPr marL="0" indent="0" rtl="0">
              <a:spcBef>
                <a:spcPts val="0"/>
              </a:spcBef>
              <a:buClr>
                <a:schemeClr val="dk1"/>
              </a:buClr>
              <a:buFont typeface="Questrial"/>
              <a:buNone/>
              <a:defRPr/>
            </a:lvl1pPr>
            <a:lvl2pPr marL="457200" indent="0" rtl="0">
              <a:buFont typeface="Questrial"/>
              <a:buNone/>
              <a:defRPr/>
            </a:lvl2pPr>
            <a:lvl3pPr marL="914400" indent="0" rtl="0">
              <a:buFont typeface="Questrial"/>
              <a:buNone/>
              <a:defRPr/>
            </a:lvl3pPr>
            <a:lvl4pPr marL="1371600" indent="0" rtl="0">
              <a:buFont typeface="Questrial"/>
              <a:buNone/>
              <a:defRPr/>
            </a:lvl4pPr>
            <a:lvl5pPr marL="1828800" indent="0" rtl="0">
              <a:buFont typeface="Questrial"/>
              <a:buNone/>
              <a:defRPr/>
            </a:lvl5pPr>
            <a:lvl6pPr marL="2286000" indent="0" rtl="0">
              <a:buFont typeface="Questrial"/>
              <a:buNone/>
              <a:defRPr/>
            </a:lvl6pPr>
            <a:lvl7pPr marL="2743200" indent="0" rtl="0">
              <a:buFont typeface="Questrial"/>
              <a:buNone/>
              <a:defRPr/>
            </a:lvl7pPr>
            <a:lvl8pPr marL="3200400" indent="0" rtl="0">
              <a:buFont typeface="Questrial"/>
              <a:buNone/>
              <a:defRPr/>
            </a:lvl8pPr>
            <a:lvl9pPr marL="3657600" indent="0" rtl="0">
              <a:buFont typeface="Questrial"/>
              <a:buNone/>
              <a:defRPr/>
            </a:lvl9pPr>
          </a:lstStyle>
          <a:p>
            <a:endParaRPr/>
          </a:p>
        </p:txBody>
      </p:sp>
      <p:sp>
        <p:nvSpPr>
          <p:cNvPr id="47" name="Shape 47"/>
          <p:cNvSpPr txBox="1">
            <a:spLocks noGrp="1"/>
          </p:cNvSpPr>
          <p:nvPr>
            <p:ph type="body" idx="3"/>
          </p:nvPr>
        </p:nvSpPr>
        <p:spPr>
          <a:xfrm>
            <a:off x="1217613" y="2743200"/>
            <a:ext cx="4709160" cy="3428998"/>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8" name="Shape 48"/>
          <p:cNvSpPr txBox="1">
            <a:spLocks noGrp="1"/>
          </p:cNvSpPr>
          <p:nvPr>
            <p:ph type="body" idx="4"/>
          </p:nvPr>
        </p:nvSpPr>
        <p:spPr>
          <a:xfrm>
            <a:off x="1217613" y="1828799"/>
            <a:ext cx="4709160" cy="838200"/>
          </a:xfrm>
          <a:prstGeom prst="rect">
            <a:avLst/>
          </a:prstGeom>
          <a:noFill/>
          <a:ln>
            <a:noFill/>
          </a:ln>
        </p:spPr>
        <p:txBody>
          <a:bodyPr lIns="91425" tIns="91425" rIns="91425" bIns="91425" anchor="ctr" anchorCtr="0"/>
          <a:lstStyle>
            <a:lvl1pPr marL="0" indent="0" rtl="0">
              <a:spcBef>
                <a:spcPts val="0"/>
              </a:spcBef>
              <a:buClr>
                <a:schemeClr val="dk1"/>
              </a:buClr>
              <a:buFont typeface="Questrial"/>
              <a:buNone/>
              <a:defRPr/>
            </a:lvl1pPr>
            <a:lvl2pPr marL="457200" indent="0" rtl="0">
              <a:buFont typeface="Questrial"/>
              <a:buNone/>
              <a:defRPr/>
            </a:lvl2pPr>
            <a:lvl3pPr marL="914400" indent="0" rtl="0">
              <a:buFont typeface="Questrial"/>
              <a:buNone/>
              <a:defRPr/>
            </a:lvl3pPr>
            <a:lvl4pPr marL="1371600" indent="0" rtl="0">
              <a:buFont typeface="Questrial"/>
              <a:buNone/>
              <a:defRPr/>
            </a:lvl4pPr>
            <a:lvl5pPr marL="1828800" indent="0" rtl="0">
              <a:buFont typeface="Questrial"/>
              <a:buNone/>
              <a:defRPr/>
            </a:lvl5pPr>
            <a:lvl6pPr marL="2286000" indent="0" rtl="0">
              <a:buFont typeface="Questrial"/>
              <a:buNone/>
              <a:defRPr/>
            </a:lvl6pPr>
            <a:lvl7pPr marL="2743200" indent="0" rtl="0">
              <a:buFont typeface="Questrial"/>
              <a:buNone/>
              <a:defRPr/>
            </a:lvl7pPr>
            <a:lvl8pPr marL="3200400" indent="0" rtl="0">
              <a:buFont typeface="Questrial"/>
              <a:buNone/>
              <a:defRPr/>
            </a:lvl8pPr>
            <a:lvl9pPr marL="3657600" indent="0" rtl="0">
              <a:buFont typeface="Questrial"/>
              <a:buNone/>
              <a:defRPr/>
            </a:lvl9pPr>
          </a:lstStyle>
          <a:p>
            <a:endParaRPr/>
          </a:p>
        </p:txBody>
      </p:sp>
      <p:sp>
        <p:nvSpPr>
          <p:cNvPr id="49" name="Shape 49"/>
          <p:cNvSpPr txBox="1">
            <a:spLocks noGrp="1"/>
          </p:cNvSpPr>
          <p:nvPr>
            <p:ph type="title"/>
          </p:nvPr>
        </p:nvSpPr>
        <p:spPr>
          <a:xfrm>
            <a:off x="1217613" y="274637"/>
            <a:ext cx="9753599" cy="1325562"/>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52" name="Shape 52"/>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53" name="Shape 53"/>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54" name="Shape 54"/>
          <p:cNvSpPr txBox="1">
            <a:spLocks noGrp="1"/>
          </p:cNvSpPr>
          <p:nvPr>
            <p:ph type="title"/>
          </p:nvPr>
        </p:nvSpPr>
        <p:spPr>
          <a:xfrm>
            <a:off x="1217613"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accent1"/>
              </a:buClr>
              <a:buFont typeface="Questrial"/>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59"/>
        <p:cNvGrpSpPr/>
        <p:nvPr/>
      </p:nvGrpSpPr>
      <p:grpSpPr>
        <a:xfrm>
          <a:off x="0" y="0"/>
          <a:ext cx="0" cy="0"/>
          <a:chOff x="0" y="0"/>
          <a:chExt cx="0" cy="0"/>
        </a:xfrm>
      </p:grpSpPr>
      <p:sp>
        <p:nvSpPr>
          <p:cNvPr id="60" name="Shape 60"/>
          <p:cNvSpPr/>
          <p:nvPr/>
        </p:nvSpPr>
        <p:spPr>
          <a:xfrm>
            <a:off x="0" y="0"/>
            <a:ext cx="5180012" cy="6858000"/>
          </a:xfrm>
          <a:prstGeom prst="rect">
            <a:avLst/>
          </a:prstGeom>
          <a:gradFill>
            <a:gsLst>
              <a:gs pos="0">
                <a:srgbClr val="D8D8D8"/>
              </a:gs>
              <a:gs pos="100000">
                <a:srgbClr val="FFFFFF">
                  <a:alpha val="88627"/>
                </a:srgbClr>
              </a:gs>
            </a:gsLst>
            <a:path path="circle">
              <a:fillToRect l="100000" t="100000"/>
            </a:path>
            <a:tileRect r="-100000" b="-100000"/>
          </a:gradFill>
          <a:ln>
            <a:noFill/>
          </a:ln>
        </p:spPr>
        <p:txBody>
          <a:bodyPr lIns="91425" tIns="45700" rIns="91425" bIns="45700" anchor="ctr" anchorCtr="0">
            <a:noAutofit/>
          </a:bodyPr>
          <a:lstStyle/>
          <a:p>
            <a:endParaRPr dirty="0"/>
          </a:p>
        </p:txBody>
      </p:sp>
      <p:sp>
        <p:nvSpPr>
          <p:cNvPr id="61" name="Shape 61"/>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62" name="Shape 62"/>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63" name="Shape 63"/>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64" name="Shape 64"/>
          <p:cNvSpPr txBox="1">
            <a:spLocks noGrp="1"/>
          </p:cNvSpPr>
          <p:nvPr>
            <p:ph type="body" idx="1"/>
          </p:nvPr>
        </p:nvSpPr>
        <p:spPr>
          <a:xfrm>
            <a:off x="5865814" y="685800"/>
            <a:ext cx="5638800" cy="54863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5" name="Shape 65"/>
          <p:cNvSpPr txBox="1">
            <a:spLocks noGrp="1"/>
          </p:cNvSpPr>
          <p:nvPr>
            <p:ph type="body" idx="2"/>
          </p:nvPr>
        </p:nvSpPr>
        <p:spPr>
          <a:xfrm>
            <a:off x="684212" y="4876800"/>
            <a:ext cx="3886200" cy="1295400"/>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buFont typeface="Questrial"/>
              <a:buNone/>
              <a:defRPr/>
            </a:lvl2pPr>
            <a:lvl3pPr marL="914400" indent="0" rtl="0">
              <a:buFont typeface="Questrial"/>
              <a:buNone/>
              <a:defRPr/>
            </a:lvl3pPr>
            <a:lvl4pPr marL="1371600" indent="0" rtl="0">
              <a:buFont typeface="Questrial"/>
              <a:buNone/>
              <a:defRPr/>
            </a:lvl4pPr>
            <a:lvl5pPr marL="1828800" indent="0" rtl="0">
              <a:buFont typeface="Questrial"/>
              <a:buNone/>
              <a:defRPr/>
            </a:lvl5pPr>
            <a:lvl6pPr marL="2286000" indent="0" rtl="0">
              <a:buFont typeface="Questrial"/>
              <a:buNone/>
              <a:defRPr/>
            </a:lvl6pPr>
            <a:lvl7pPr marL="2743200" indent="0" rtl="0">
              <a:buFont typeface="Questrial"/>
              <a:buNone/>
              <a:defRPr/>
            </a:lvl7pPr>
            <a:lvl8pPr marL="3200400" indent="0" rtl="0">
              <a:buFont typeface="Questrial"/>
              <a:buNone/>
              <a:defRPr/>
            </a:lvl8pPr>
            <a:lvl9pPr marL="3657600" indent="0" rtl="0">
              <a:buFont typeface="Questrial"/>
              <a:buNone/>
              <a:defRPr/>
            </a:lvl9pPr>
          </a:lstStyle>
          <a:p>
            <a:endParaRPr/>
          </a:p>
        </p:txBody>
      </p:sp>
      <p:sp>
        <p:nvSpPr>
          <p:cNvPr id="66" name="Shape 66"/>
          <p:cNvSpPr txBox="1">
            <a:spLocks noGrp="1"/>
          </p:cNvSpPr>
          <p:nvPr>
            <p:ph type="title"/>
          </p:nvPr>
        </p:nvSpPr>
        <p:spPr>
          <a:xfrm>
            <a:off x="684212" y="685800"/>
            <a:ext cx="3886200" cy="403859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lt1"/>
        </a:solidFill>
        <a:effectLst/>
      </p:bgPr>
    </p:bg>
    <p:spTree>
      <p:nvGrpSpPr>
        <p:cNvPr id="1" name="Shape 67"/>
        <p:cNvGrpSpPr/>
        <p:nvPr/>
      </p:nvGrpSpPr>
      <p:grpSpPr>
        <a:xfrm>
          <a:off x="0" y="0"/>
          <a:ext cx="0" cy="0"/>
          <a:chOff x="0" y="0"/>
          <a:chExt cx="0" cy="0"/>
        </a:xfrm>
      </p:grpSpPr>
      <p:sp>
        <p:nvSpPr>
          <p:cNvPr id="68" name="Shape 68"/>
          <p:cNvSpPr/>
          <p:nvPr/>
        </p:nvSpPr>
        <p:spPr>
          <a:xfrm>
            <a:off x="0" y="0"/>
            <a:ext cx="5180012" cy="6858000"/>
          </a:xfrm>
          <a:prstGeom prst="rect">
            <a:avLst/>
          </a:prstGeom>
          <a:gradFill>
            <a:gsLst>
              <a:gs pos="0">
                <a:srgbClr val="D8D8D8"/>
              </a:gs>
              <a:gs pos="100000">
                <a:srgbClr val="FFFFFF">
                  <a:alpha val="88627"/>
                </a:srgbClr>
              </a:gs>
            </a:gsLst>
            <a:path path="circle">
              <a:fillToRect l="100000" t="100000"/>
            </a:path>
            <a:tileRect r="-100000" b="-100000"/>
          </a:gradFill>
          <a:ln>
            <a:noFill/>
          </a:ln>
        </p:spPr>
        <p:txBody>
          <a:bodyPr lIns="91425" tIns="45700" rIns="91425" bIns="45700" anchor="ctr" anchorCtr="0">
            <a:noAutofit/>
          </a:bodyPr>
          <a:lstStyle/>
          <a:p>
            <a:endParaRPr dirty="0"/>
          </a:p>
        </p:txBody>
      </p:sp>
      <p:sp>
        <p:nvSpPr>
          <p:cNvPr id="69" name="Shape 69"/>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70" name="Shape 70"/>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71" name="Shape 71"/>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72" name="Shape 72"/>
          <p:cNvSpPr>
            <a:spLocks noGrp="1"/>
          </p:cNvSpPr>
          <p:nvPr>
            <p:ph type="pic" idx="2"/>
          </p:nvPr>
        </p:nvSpPr>
        <p:spPr>
          <a:xfrm>
            <a:off x="5865812" y="685800"/>
            <a:ext cx="5638800" cy="5486399"/>
          </a:xfrm>
          <a:prstGeom prst="rect">
            <a:avLst/>
          </a:prstGeom>
          <a:solidFill>
            <a:srgbClr val="F2F2F2"/>
          </a:solidFill>
          <a:ln w="9525" cap="flat">
            <a:solidFill>
              <a:srgbClr val="BFBFBF"/>
            </a:solidFill>
            <a:prstDash val="solid"/>
            <a:miter/>
            <a:headEnd type="none" w="med" len="med"/>
            <a:tailEnd type="none" w="med" len="med"/>
          </a:ln>
        </p:spPr>
      </p:sp>
      <p:sp>
        <p:nvSpPr>
          <p:cNvPr id="73" name="Shape 73"/>
          <p:cNvSpPr txBox="1">
            <a:spLocks noGrp="1"/>
          </p:cNvSpPr>
          <p:nvPr>
            <p:ph type="body" idx="1"/>
          </p:nvPr>
        </p:nvSpPr>
        <p:spPr>
          <a:xfrm>
            <a:off x="684212" y="4876800"/>
            <a:ext cx="3886200" cy="1295400"/>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buFont typeface="Questrial"/>
              <a:buNone/>
              <a:defRPr/>
            </a:lvl2pPr>
            <a:lvl3pPr marL="914400" indent="0" rtl="0">
              <a:buFont typeface="Questrial"/>
              <a:buNone/>
              <a:defRPr/>
            </a:lvl3pPr>
            <a:lvl4pPr marL="1371600" indent="0" rtl="0">
              <a:buFont typeface="Questrial"/>
              <a:buNone/>
              <a:defRPr/>
            </a:lvl4pPr>
            <a:lvl5pPr marL="1828800" indent="0" rtl="0">
              <a:buFont typeface="Questrial"/>
              <a:buNone/>
              <a:defRPr/>
            </a:lvl5pPr>
            <a:lvl6pPr marL="2286000" indent="0" rtl="0">
              <a:buFont typeface="Questrial"/>
              <a:buNone/>
              <a:defRPr/>
            </a:lvl6pPr>
            <a:lvl7pPr marL="2743200" indent="0" rtl="0">
              <a:buFont typeface="Questrial"/>
              <a:buNone/>
              <a:defRPr/>
            </a:lvl7pPr>
            <a:lvl8pPr marL="3200400" indent="0" rtl="0">
              <a:buFont typeface="Questrial"/>
              <a:buNone/>
              <a:defRPr/>
            </a:lvl8pPr>
            <a:lvl9pPr marL="3657600" indent="0" rtl="0">
              <a:buFont typeface="Questrial"/>
              <a:buNone/>
              <a:defRPr/>
            </a:lvl9pPr>
          </a:lstStyle>
          <a:p>
            <a:endParaRPr/>
          </a:p>
        </p:txBody>
      </p:sp>
      <p:sp>
        <p:nvSpPr>
          <p:cNvPr id="74" name="Shape 74"/>
          <p:cNvSpPr txBox="1">
            <a:spLocks noGrp="1"/>
          </p:cNvSpPr>
          <p:nvPr>
            <p:ph type="title"/>
          </p:nvPr>
        </p:nvSpPr>
        <p:spPr>
          <a:xfrm>
            <a:off x="684212" y="685800"/>
            <a:ext cx="3886200" cy="403859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77" name="Shape 77"/>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78" name="Shape 78"/>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79" name="Shape 79"/>
          <p:cNvSpPr txBox="1">
            <a:spLocks noGrp="1"/>
          </p:cNvSpPr>
          <p:nvPr>
            <p:ph type="body" idx="1"/>
          </p:nvPr>
        </p:nvSpPr>
        <p:spPr>
          <a:xfrm rot="5400000">
            <a:off x="3922714" y="-876299"/>
            <a:ext cx="4343400" cy="97535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txBox="1">
            <a:spLocks noGrp="1"/>
          </p:cNvSpPr>
          <p:nvPr>
            <p:ph type="title"/>
          </p:nvPr>
        </p:nvSpPr>
        <p:spPr>
          <a:xfrm>
            <a:off x="1217613"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accent1"/>
              </a:buClr>
              <a:buFont typeface="Questrial"/>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
              <a:srgbClr val="F2F2F2"/>
            </a:gs>
            <a:gs pos="40000">
              <a:schemeClr val="lt2"/>
            </a:gs>
            <a:gs pos="69000">
              <a:schemeClr val="lt1"/>
            </a:gs>
            <a:gs pos="100000">
              <a:srgbClr val="D0CECE"/>
            </a:gs>
          </a:gsLst>
          <a:path path="circle">
            <a:fillToRect l="100000" b="100000"/>
          </a:path>
          <a:tileRect t="-100000" r="-100000"/>
        </a:gradFill>
        <a:effectLst/>
      </p:bgPr>
    </p:bg>
    <p:spTree>
      <p:nvGrpSpPr>
        <p:cNvPr id="1" name="Shape 8"/>
        <p:cNvGrpSpPr/>
        <p:nvPr/>
      </p:nvGrpSpPr>
      <p:grpSpPr>
        <a:xfrm>
          <a:off x="0" y="0"/>
          <a:ext cx="0" cy="0"/>
          <a:chOff x="0" y="0"/>
          <a:chExt cx="0" cy="0"/>
        </a:xfrm>
      </p:grpSpPr>
      <p:sp>
        <p:nvSpPr>
          <p:cNvPr id="9" name="Shape 9"/>
          <p:cNvSpPr/>
          <p:nvPr/>
        </p:nvSpPr>
        <p:spPr>
          <a:xfrm>
            <a:off x="1460" y="0"/>
            <a:ext cx="12188951" cy="6858000"/>
          </a:xfrm>
          <a:prstGeom prst="rect">
            <a:avLst/>
          </a:prstGeom>
          <a:gradFill>
            <a:gsLst>
              <a:gs pos="0">
                <a:srgbClr val="FAFAFA"/>
              </a:gs>
              <a:gs pos="74000">
                <a:srgbClr val="D6D6D6"/>
              </a:gs>
              <a:gs pos="83000">
                <a:srgbClr val="D6D6D6"/>
              </a:gs>
              <a:gs pos="100000">
                <a:srgbClr val="E3E3E3"/>
              </a:gs>
            </a:gsLst>
            <a:lin ang="5400000" scaled="0"/>
          </a:gradFill>
          <a:ln>
            <a:noFill/>
          </a:ln>
        </p:spPr>
        <p:txBody>
          <a:bodyPr lIns="91425" tIns="45700" rIns="91425" bIns="45700" anchor="ctr" anchorCtr="0">
            <a:noAutofit/>
          </a:bodyPr>
          <a:lstStyle/>
          <a:p>
            <a:endParaRPr dirty="0"/>
          </a:p>
        </p:txBody>
      </p:sp>
      <p:sp>
        <p:nvSpPr>
          <p:cNvPr id="10" name="Shape 10"/>
          <p:cNvSpPr txBox="1">
            <a:spLocks noGrp="1"/>
          </p:cNvSpPr>
          <p:nvPr>
            <p:ph type="dt" idx="10"/>
          </p:nvPr>
        </p:nvSpPr>
        <p:spPr>
          <a:xfrm>
            <a:off x="8151811" y="6448426"/>
            <a:ext cx="1396259"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11" name="Shape 11"/>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12" name="Shape 12"/>
          <p:cNvSpPr txBox="1">
            <a:spLocks noGrp="1"/>
          </p:cNvSpPr>
          <p:nvPr>
            <p:ph type="sldNum" idx="12"/>
          </p:nvPr>
        </p:nvSpPr>
        <p:spPr>
          <a:xfrm>
            <a:off x="9828211" y="6448426"/>
            <a:ext cx="1143001" cy="180973"/>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dirty="0"/>
          </a:p>
        </p:txBody>
      </p:sp>
      <p:sp>
        <p:nvSpPr>
          <p:cNvPr id="13" name="Shape 13"/>
          <p:cNvSpPr txBox="1">
            <a:spLocks noGrp="1"/>
          </p:cNvSpPr>
          <p:nvPr>
            <p:ph type="body" idx="1"/>
          </p:nvPr>
        </p:nvSpPr>
        <p:spPr>
          <a:xfrm>
            <a:off x="1217613" y="1828800"/>
            <a:ext cx="9753599" cy="4343400"/>
          </a:xfrm>
          <a:prstGeom prst="rect">
            <a:avLst/>
          </a:prstGeom>
          <a:noFill/>
          <a:ln>
            <a:noFill/>
          </a:ln>
        </p:spPr>
        <p:txBody>
          <a:bodyPr lIns="91425" tIns="91425" rIns="91425" bIns="91425" anchor="t" anchorCtr="0"/>
          <a:lstStyle>
            <a:lvl1pPr marL="274320" marR="0" indent="-114300" algn="l" rtl="0">
              <a:lnSpc>
                <a:spcPct val="90000"/>
              </a:lnSpc>
              <a:spcBef>
                <a:spcPts val="1800"/>
              </a:spcBef>
              <a:buClr>
                <a:schemeClr val="accent1"/>
              </a:buClr>
              <a:buFont typeface="Questrial"/>
              <a:buChar char="•"/>
              <a:defRPr/>
            </a:lvl1pPr>
            <a:lvl2pPr marL="502919" marR="0" indent="-134619" algn="l" rtl="0">
              <a:lnSpc>
                <a:spcPct val="90000"/>
              </a:lnSpc>
              <a:spcBef>
                <a:spcPts val="600"/>
              </a:spcBef>
              <a:buClr>
                <a:schemeClr val="accent1"/>
              </a:buClr>
              <a:buFont typeface="Questrial"/>
              <a:buChar char="•"/>
              <a:defRPr/>
            </a:lvl2pPr>
            <a:lvl3pPr marL="731520" marR="0" indent="-144779" algn="l" rtl="0">
              <a:lnSpc>
                <a:spcPct val="90000"/>
              </a:lnSpc>
              <a:spcBef>
                <a:spcPts val="600"/>
              </a:spcBef>
              <a:buClr>
                <a:schemeClr val="accent1"/>
              </a:buClr>
              <a:buFont typeface="Questrial"/>
              <a:buChar char="•"/>
              <a:defRPr/>
            </a:lvl3pPr>
            <a:lvl4pPr marL="960120" marR="0" indent="-154939" algn="l" rtl="0">
              <a:lnSpc>
                <a:spcPct val="90000"/>
              </a:lnSpc>
              <a:spcBef>
                <a:spcPts val="600"/>
              </a:spcBef>
              <a:buClr>
                <a:schemeClr val="accent1"/>
              </a:buClr>
              <a:buFont typeface="Questrial"/>
              <a:buChar char="•"/>
              <a:defRPr/>
            </a:lvl4pPr>
            <a:lvl5pPr marL="1188720" marR="0" indent="-154939" algn="l" rtl="0">
              <a:lnSpc>
                <a:spcPct val="90000"/>
              </a:lnSpc>
              <a:spcBef>
                <a:spcPts val="600"/>
              </a:spcBef>
              <a:buClr>
                <a:schemeClr val="accent1"/>
              </a:buClr>
              <a:buFont typeface="Questrial"/>
              <a:buChar char="•"/>
              <a:defRPr/>
            </a:lvl5pPr>
            <a:lvl6pPr marL="1417320" marR="0" indent="-154939" algn="l" rtl="0">
              <a:spcBef>
                <a:spcPts val="600"/>
              </a:spcBef>
              <a:buClr>
                <a:schemeClr val="accent1"/>
              </a:buClr>
              <a:buFont typeface="Questrial"/>
              <a:buChar char="•"/>
              <a:defRPr/>
            </a:lvl6pPr>
            <a:lvl7pPr marL="1645920" marR="0" indent="-154940" algn="l" rtl="0">
              <a:spcBef>
                <a:spcPts val="600"/>
              </a:spcBef>
              <a:buClr>
                <a:schemeClr val="accent1"/>
              </a:buClr>
              <a:buFont typeface="Questrial"/>
              <a:buChar char="•"/>
              <a:defRPr/>
            </a:lvl7pPr>
            <a:lvl8pPr marL="1874520" marR="0" indent="-154940" algn="l" rtl="0">
              <a:spcBef>
                <a:spcPts val="600"/>
              </a:spcBef>
              <a:buClr>
                <a:schemeClr val="accent1"/>
              </a:buClr>
              <a:buFont typeface="Questrial"/>
              <a:buChar char="•"/>
              <a:defRPr/>
            </a:lvl8pPr>
            <a:lvl9pPr marL="2103120" marR="0" indent="-154940" algn="l" rtl="0">
              <a:spcBef>
                <a:spcPts val="600"/>
              </a:spcBef>
              <a:buClr>
                <a:schemeClr val="accent1"/>
              </a:buClr>
              <a:buFont typeface="Questrial"/>
              <a:buChar char="•"/>
              <a:defRPr/>
            </a:lvl9pPr>
          </a:lstStyle>
          <a:p>
            <a:endParaRPr/>
          </a:p>
        </p:txBody>
      </p:sp>
      <p:sp>
        <p:nvSpPr>
          <p:cNvPr id="14" name="Shape 14"/>
          <p:cNvSpPr txBox="1">
            <a:spLocks noGrp="1"/>
          </p:cNvSpPr>
          <p:nvPr>
            <p:ph type="title"/>
          </p:nvPr>
        </p:nvSpPr>
        <p:spPr>
          <a:xfrm>
            <a:off x="1217613" y="274637"/>
            <a:ext cx="9753599" cy="1325562"/>
          </a:xfrm>
          <a:prstGeom prst="rect">
            <a:avLst/>
          </a:prstGeom>
          <a:noFill/>
          <a:ln>
            <a:noFill/>
          </a:ln>
        </p:spPr>
        <p:txBody>
          <a:bodyPr lIns="91425" tIns="91425" rIns="91425" bIns="91425" anchor="b" anchorCtr="0"/>
          <a:lstStyle>
            <a:lvl1pPr marL="0" marR="0" indent="0" algn="l" rtl="0">
              <a:lnSpc>
                <a:spcPct val="90000"/>
              </a:lnSpc>
              <a:spcBef>
                <a:spcPts val="0"/>
              </a:spcBef>
              <a:buClr>
                <a:schemeClr val="accent1"/>
              </a:buClr>
              <a:buFont typeface="Questrial"/>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0"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www.unisdr.org/archive/24223" TargetMode="External"/><Relationship Id="rId13" Type="http://schemas.openxmlformats.org/officeDocument/2006/relationships/hyperlink" Target="http://acronymonline.org/google-maps-engine-streamlines-emergency-management/" TargetMode="External"/><Relationship Id="rId18" Type="http://schemas.openxmlformats.org/officeDocument/2006/relationships/hyperlink" Target="http://www.unocha.org/top-stories/all-stories/five-things-big-data-and-humanitarianism" TargetMode="External"/><Relationship Id="rId3" Type="http://schemas.openxmlformats.org/officeDocument/2006/relationships/hyperlink" Target="http://aemi.edu.au/EMC/assets/9-google-crisis-response---hurricane-sandy---anthony-baxter-.pd" TargetMode="External"/><Relationship Id="rId21" Type="http://schemas.openxmlformats.org/officeDocument/2006/relationships/hyperlink" Target="http://www.geovista.psu.edu/publications/2010/222-Robinson_etal.pdf" TargetMode="External"/><Relationship Id="rId7" Type="http://schemas.openxmlformats.org/officeDocument/2006/relationships/hyperlink" Target="http://www.businessinsider.com/twitter-total-registered-users-v-monthly-active-users-2013-11" TargetMode="External"/><Relationship Id="rId12" Type="http://schemas.openxmlformats.org/officeDocument/2006/relationships/hyperlink" Target="https://www.cs.colorado.edu/~palen/Home/Articles_by_Year_files/TheNewCartographersLiuPalen.pdf" TargetMode="External"/><Relationship Id="rId17" Type="http://schemas.openxmlformats.org/officeDocument/2006/relationships/hyperlink" Target="http://www.forbes.com/sites/skollworldforum/2013/05/02/crisis-maps-harnessing-the-power-of-big-data-to-deliver-humanitarian-assistance/" TargetMode="External"/><Relationship Id="rId2" Type="http://schemas.openxmlformats.org/officeDocument/2006/relationships/notesSlide" Target="../notesSlides/notesSlide29.xml"/><Relationship Id="rId16" Type="http://schemas.openxmlformats.org/officeDocument/2006/relationships/hyperlink" Target="http://newswatch.nationalgeographic.com/2012/07/02/crisis-mapping-haiti/" TargetMode="External"/><Relationship Id="rId20" Type="http://schemas.openxmlformats.org/officeDocument/2006/relationships/hyperlink" Target="http://globalbrief.ca/blog/2012/02/06/crisis-mapping-needs-an-ethical-compass/" TargetMode="External"/><Relationship Id="rId1" Type="http://schemas.openxmlformats.org/officeDocument/2006/relationships/slideLayout" Target="../slideLayouts/slideLayout4.xml"/><Relationship Id="rId6" Type="http://schemas.openxmlformats.org/officeDocument/2006/relationships/hyperlink" Target="http://www.cisco.com/c/en/us/solutions/collateral/service-provider/visual-networking-index-vni/white_paper_c11-520862.html" TargetMode="External"/><Relationship Id="rId11" Type="http://schemas.openxmlformats.org/officeDocument/2006/relationships/hyperlink" Target="http://www.emergencymgmt.com/disaster/Crisis-Mapping-Popular.html" TargetMode="External"/><Relationship Id="rId5" Type="http://schemas.openxmlformats.org/officeDocument/2006/relationships/hyperlink" Target="http://www.wilsoncenter.org/sites/default/files/TowardsTrustworthySocialMedia_FINAL.pdf" TargetMode="External"/><Relationship Id="rId15" Type="http://schemas.openxmlformats.org/officeDocument/2006/relationships/hyperlink" Target="http://www.gsdi.org/gsdiconf/gsdi13/papers/227.pdf" TargetMode="External"/><Relationship Id="rId10" Type="http://schemas.openxmlformats.org/officeDocument/2006/relationships/hyperlink" Target="http://www.tandfonline.com/doi/pdf/10.1080/17538941003759255" TargetMode="External"/><Relationship Id="rId19" Type="http://schemas.openxmlformats.org/officeDocument/2006/relationships/hyperlink" Target="http://ojs.law.cornell.edu/index.php/joal/article/download/12/13" TargetMode="External"/><Relationship Id="rId4" Type="http://schemas.openxmlformats.org/officeDocument/2006/relationships/hyperlink" Target="http://isn.ethz.ch/Digital-Library/Publications/Detail/?lng=en&amp;id=133958" TargetMode="External"/><Relationship Id="rId9" Type="http://schemas.openxmlformats.org/officeDocument/2006/relationships/hyperlink" Target="http://www.theguardian.com/global-development-professionals-network/2013/oct/08/social-media-microtasking-disaster-response" TargetMode="External"/><Relationship Id="rId14" Type="http://schemas.openxmlformats.org/officeDocument/2006/relationships/hyperlink" Target="http://www.theatlantic.com/technology/archive/2013/11/how-online-mapmakers-are-helping-the-red-cross-save-lives-in-the-philippines/281366/" TargetMode="External"/><Relationship Id="rId22" Type="http://schemas.openxmlformats.org/officeDocument/2006/relationships/hyperlink" Target="http://www.wilsoncenter.org/publication/tweeting-storm-the-promise-and-perils-crisis-mapp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Questrial"/>
              <a:buNone/>
            </a:pPr>
            <a:r>
              <a:rPr lang="en-US" sz="2000" dirty="0">
                <a:solidFill>
                  <a:schemeClr val="dk1"/>
                </a:solidFill>
                <a:latin typeface="Open Sans" pitchFamily="34" charset="0"/>
                <a:ea typeface="Open Sans" pitchFamily="34" charset="0"/>
                <a:cs typeface="Open Sans" pitchFamily="34" charset="0"/>
                <a:sym typeface="Questrial"/>
              </a:rPr>
              <a:t>Joel Irish</a:t>
            </a:r>
            <a:r>
              <a:rPr lang="en-US" sz="2000" b="0" i="0" u="none" strike="noStrike" cap="none" baseline="0" dirty="0">
                <a:solidFill>
                  <a:schemeClr val="dk1"/>
                </a:solidFill>
                <a:latin typeface="Open Sans" pitchFamily="34" charset="0"/>
                <a:ea typeface="Open Sans" pitchFamily="34" charset="0"/>
                <a:cs typeface="Open Sans" pitchFamily="34" charset="0"/>
                <a:sym typeface="Questrial"/>
              </a:rPr>
              <a:t> | </a:t>
            </a:r>
            <a:r>
              <a:rPr lang="en-US" sz="2000" dirty="0">
                <a:solidFill>
                  <a:schemeClr val="dk1"/>
                </a:solidFill>
                <a:latin typeface="Open Sans" pitchFamily="34" charset="0"/>
                <a:ea typeface="Open Sans" pitchFamily="34" charset="0"/>
                <a:cs typeface="Open Sans" pitchFamily="34" charset="0"/>
                <a:sym typeface="Questrial"/>
              </a:rPr>
              <a:t>GEOG 596A</a:t>
            </a:r>
            <a:r>
              <a:rPr lang="en-US" sz="2000" b="0" i="0" u="none" strike="noStrike" cap="none" baseline="0" dirty="0">
                <a:solidFill>
                  <a:schemeClr val="dk1"/>
                </a:solidFill>
                <a:latin typeface="Open Sans" pitchFamily="34" charset="0"/>
                <a:ea typeface="Open Sans" pitchFamily="34" charset="0"/>
                <a:cs typeface="Open Sans" pitchFamily="34" charset="0"/>
                <a:sym typeface="Questrial"/>
              </a:rPr>
              <a:t> </a:t>
            </a:r>
            <a:r>
              <a:rPr lang="en-US" sz="2000" dirty="0">
                <a:solidFill>
                  <a:schemeClr val="dk1"/>
                </a:solidFill>
                <a:latin typeface="Open Sans" pitchFamily="34" charset="0"/>
                <a:ea typeface="Open Sans" pitchFamily="34" charset="0"/>
                <a:cs typeface="Open Sans" pitchFamily="34" charset="0"/>
                <a:sym typeface="Questrial"/>
              </a:rPr>
              <a:t>Peer Review Presentation | May 5, 2014</a:t>
            </a:r>
          </a:p>
        </p:txBody>
      </p:sp>
      <p:sp>
        <p:nvSpPr>
          <p:cNvPr id="89" name="Shape 89"/>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2E75B5"/>
              </a:buClr>
              <a:buSzPct val="25000"/>
              <a:buFont typeface="Questrial"/>
              <a:buNone/>
            </a:pPr>
            <a:r>
              <a:rPr lang="en-US" sz="4400" b="0" i="0" u="none" strike="noStrike" cap="small" baseline="0" dirty="0">
                <a:solidFill>
                  <a:srgbClr val="2E75B5"/>
                </a:solidFill>
                <a:latin typeface="Open Sans" pitchFamily="34" charset="0"/>
                <a:ea typeface="Open Sans" pitchFamily="34" charset="0"/>
                <a:cs typeface="Open Sans" pitchFamily="34" charset="0"/>
                <a:sym typeface="Questrial"/>
              </a:rPr>
              <a:t>Crisis Mapping applications</a:t>
            </a:r>
            <a:br>
              <a:rPr lang="en-US" sz="4400" b="0" i="0" u="none" strike="noStrike" cap="small" baseline="0" dirty="0">
                <a:solidFill>
                  <a:srgbClr val="2E75B5"/>
                </a:solidFill>
                <a:latin typeface="Open Sans" pitchFamily="34" charset="0"/>
                <a:ea typeface="Open Sans" pitchFamily="34" charset="0"/>
                <a:cs typeface="Open Sans" pitchFamily="34" charset="0"/>
                <a:sym typeface="Questrial"/>
              </a:rPr>
            </a:br>
            <a:r>
              <a:rPr lang="en-US" sz="4400" b="0" i="0" u="none" strike="noStrike" cap="small" baseline="0" dirty="0" smtClean="0">
                <a:solidFill>
                  <a:srgbClr val="2E75B5"/>
                </a:solidFill>
                <a:latin typeface="Open Sans" pitchFamily="34" charset="0"/>
                <a:ea typeface="Open Sans" pitchFamily="34" charset="0"/>
                <a:cs typeface="Open Sans" pitchFamily="34" charset="0"/>
                <a:sym typeface="Questrial"/>
              </a:rPr>
              <a:t>of </a:t>
            </a:r>
            <a:r>
              <a:rPr lang="en-US" sz="4400" b="0" i="0" u="none" strike="noStrike" cap="small" baseline="0" dirty="0">
                <a:solidFill>
                  <a:srgbClr val="2E75B5"/>
                </a:solidFill>
                <a:latin typeface="Open Sans" pitchFamily="34" charset="0"/>
                <a:ea typeface="Open Sans" pitchFamily="34" charset="0"/>
                <a:cs typeface="Open Sans" pitchFamily="34" charset="0"/>
                <a:sym typeface="Questrial"/>
              </a:rPr>
              <a:t>google maps engine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2"/>
          </p:nvPr>
        </p:nvSpPr>
        <p:spPr>
          <a:xfrm>
            <a:off x="1233278" y="1828800"/>
            <a:ext cx="9661734" cy="4343400"/>
          </a:xfrm>
          <a:prstGeom prst="rect">
            <a:avLst/>
          </a:prstGeom>
          <a:noFill/>
          <a:ln>
            <a:noFill/>
          </a:ln>
        </p:spPr>
        <p:txBody>
          <a:bodyPr lIns="91425" tIns="45700" rIns="91425" bIns="45700" anchor="t" anchorCtr="0">
            <a:noAutofit/>
          </a:bodyPr>
          <a:lstStyle/>
          <a:p>
            <a:pPr marL="274320" marR="0" lvl="0" indent="-266700" algn="l" rtl="0">
              <a:lnSpc>
                <a:spcPct val="90000"/>
              </a:lnSpc>
              <a:spcBef>
                <a:spcPts val="0"/>
              </a:spcBef>
              <a:buClr>
                <a:schemeClr val="dk1"/>
              </a:buClr>
              <a:buSzPct val="100000"/>
              <a:buNone/>
            </a:pPr>
            <a:r>
              <a:rPr lang="en-US" sz="2400" u="sng" dirty="0" smtClean="0">
                <a:solidFill>
                  <a:schemeClr val="dk1"/>
                </a:solidFill>
                <a:latin typeface="Open Sans" pitchFamily="34" charset="0"/>
                <a:ea typeface="Open Sans" pitchFamily="34" charset="0"/>
                <a:cs typeface="Open Sans" pitchFamily="34" charset="0"/>
                <a:sym typeface="Questrial"/>
              </a:rPr>
              <a:t>Current expectations of crisis maps </a:t>
            </a:r>
          </a:p>
          <a:p>
            <a:pPr marL="274320" marR="0" lvl="0" indent="-266700" algn="l" rtl="0">
              <a:lnSpc>
                <a:spcPct val="90000"/>
              </a:lnSpc>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66700" algn="ctr" rtl="0">
              <a:lnSpc>
                <a:spcPct val="90000"/>
              </a:lnSpc>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Questrial"/>
              </a:rPr>
              <a:t>Cloud architectures</a:t>
            </a:r>
          </a:p>
          <a:p>
            <a:pPr marL="274320" marR="0" lvl="0" indent="-266700" algn="ctr" rtl="0">
              <a:lnSpc>
                <a:spcPct val="90000"/>
              </a:lnSpc>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66700" algn="ctr" rtl="0">
              <a:lnSpc>
                <a:spcPct val="90000"/>
              </a:lnSpc>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Questrial"/>
              </a:rPr>
              <a:t>Web cartography &amp;  </a:t>
            </a:r>
            <a:r>
              <a:rPr lang="en-US" sz="2400" dirty="0" err="1" smtClean="0">
                <a:solidFill>
                  <a:schemeClr val="dk1"/>
                </a:solidFill>
                <a:latin typeface="Open Sans" pitchFamily="34" charset="0"/>
                <a:ea typeface="Open Sans" pitchFamily="34" charset="0"/>
                <a:cs typeface="Open Sans" pitchFamily="34" charset="0"/>
                <a:sym typeface="Questrial"/>
              </a:rPr>
              <a:t>geovisual</a:t>
            </a:r>
            <a:r>
              <a:rPr lang="en-US" sz="2400" dirty="0" smtClean="0">
                <a:solidFill>
                  <a:schemeClr val="dk1"/>
                </a:solidFill>
                <a:latin typeface="Open Sans" pitchFamily="34" charset="0"/>
                <a:ea typeface="Open Sans" pitchFamily="34" charset="0"/>
                <a:cs typeface="Open Sans" pitchFamily="34" charset="0"/>
                <a:sym typeface="Questrial"/>
              </a:rPr>
              <a:t> analytics</a:t>
            </a:r>
            <a:endParaRPr lang="en-US" sz="2400" dirty="0">
              <a:solidFill>
                <a:schemeClr val="dk1"/>
              </a:solidFill>
              <a:latin typeface="Open Sans" pitchFamily="34" charset="0"/>
              <a:ea typeface="Open Sans" pitchFamily="34" charset="0"/>
              <a:cs typeface="Open Sans" pitchFamily="34" charset="0"/>
              <a:sym typeface="Questrial"/>
            </a:endParaRPr>
          </a:p>
          <a:p>
            <a:pPr marL="274320" marR="0" lvl="0" indent="-266700" algn="ctr" rtl="0">
              <a:lnSpc>
                <a:spcPct val="90000"/>
              </a:lnSpc>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66700" algn="ctr" rtl="0">
              <a:lnSpc>
                <a:spcPct val="90000"/>
              </a:lnSpc>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Questrial"/>
              </a:rPr>
              <a:t>Usability design</a:t>
            </a:r>
          </a:p>
          <a:p>
            <a:pPr marL="274320" marR="0" lvl="0" indent="-266700" algn="ctr" rtl="0">
              <a:lnSpc>
                <a:spcPct val="90000"/>
              </a:lnSpc>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66700" algn="ctr" rtl="0">
              <a:lnSpc>
                <a:spcPct val="90000"/>
              </a:lnSpc>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Questrial"/>
              </a:rPr>
              <a:t>Interactive and distributable</a:t>
            </a:r>
          </a:p>
          <a:p>
            <a:pPr marL="274320" marR="0" lvl="0" indent="-266700" algn="ctr" rtl="0">
              <a:lnSpc>
                <a:spcPct val="90000"/>
              </a:lnSpc>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66700" algn="ctr" rtl="0">
              <a:lnSpc>
                <a:spcPct val="90000"/>
              </a:lnSpc>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Questrial"/>
              </a:rPr>
              <a:t>Mobile support</a:t>
            </a:r>
            <a:endParaRPr lang="en-US" sz="2400" dirty="0">
              <a:solidFill>
                <a:schemeClr val="dk1"/>
              </a:solidFill>
              <a:latin typeface="Open Sans" pitchFamily="34" charset="0"/>
              <a:ea typeface="Open Sans" pitchFamily="34" charset="0"/>
              <a:cs typeface="Open Sans" pitchFamily="34" charset="0"/>
              <a:sym typeface="Questrial"/>
            </a:endParaRPr>
          </a:p>
        </p:txBody>
      </p:sp>
      <p:sp>
        <p:nvSpPr>
          <p:cNvPr id="135" name="Shape 13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Literature </a:t>
            </a:r>
            <a:r>
              <a:rPr lang="en-US" sz="4000" cap="small" dirty="0">
                <a:solidFill>
                  <a:schemeClr val="accent1"/>
                </a:solidFill>
                <a:latin typeface="Open Sans" pitchFamily="34" charset="0"/>
                <a:ea typeface="Open Sans" pitchFamily="34" charset="0"/>
                <a:cs typeface="Open Sans" pitchFamily="34" charset="0"/>
                <a:sym typeface="Questrial"/>
              </a:rPr>
              <a:t>review</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Shape 13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Century Gothic" pitchFamily="34" charset="0"/>
                <a:ea typeface="Questrial"/>
                <a:cs typeface="Questrial"/>
                <a:sym typeface="Questrial"/>
              </a:rPr>
              <a:t>Literature </a:t>
            </a:r>
            <a:r>
              <a:rPr lang="en-US" sz="4000" cap="small" dirty="0">
                <a:solidFill>
                  <a:schemeClr val="accent1"/>
                </a:solidFill>
                <a:latin typeface="Century Gothic" pitchFamily="34" charset="0"/>
                <a:ea typeface="Questrial"/>
                <a:cs typeface="Questrial"/>
                <a:sym typeface="Questrial"/>
              </a:rPr>
              <a:t>review</a:t>
            </a:r>
          </a:p>
        </p:txBody>
      </p:sp>
      <p:graphicFrame>
        <p:nvGraphicFramePr>
          <p:cNvPr id="4" name="Table 3"/>
          <p:cNvGraphicFramePr>
            <a:graphicFrameLocks noGrp="1"/>
          </p:cNvGraphicFramePr>
          <p:nvPr/>
        </p:nvGraphicFramePr>
        <p:xfrm>
          <a:off x="1141412" y="2209800"/>
          <a:ext cx="9829800" cy="4495800"/>
        </p:xfrm>
        <a:graphic>
          <a:graphicData uri="http://schemas.openxmlformats.org/drawingml/2006/table">
            <a:tbl>
              <a:tblPr firstRow="1" bandRow="1">
                <a:tableStyleId>{B976D7B1-5BAF-47CF-94FB-6AA68DC6269F}</a:tableStyleId>
              </a:tblPr>
              <a:tblGrid>
                <a:gridCol w="762000"/>
                <a:gridCol w="4724400"/>
                <a:gridCol w="4343400"/>
              </a:tblGrid>
              <a:tr h="411149">
                <a:tc>
                  <a:txBody>
                    <a:bodyPr/>
                    <a:lstStyle/>
                    <a:p>
                      <a:endParaRPr lang="en-US" dirty="0"/>
                    </a:p>
                  </a:txBody>
                  <a:tcPr/>
                </a:tc>
                <a:tc>
                  <a:txBody>
                    <a:bodyPr/>
                    <a:lstStyle/>
                    <a:p>
                      <a:pPr algn="ctr"/>
                      <a:r>
                        <a:rPr lang="en-US" dirty="0" smtClean="0"/>
                        <a:t>Authoritative</a:t>
                      </a:r>
                      <a:endParaRPr lang="en-US" dirty="0"/>
                    </a:p>
                  </a:txBody>
                  <a:tcPr/>
                </a:tc>
                <a:tc>
                  <a:txBody>
                    <a:bodyPr/>
                    <a:lstStyle/>
                    <a:p>
                      <a:pPr algn="ctr"/>
                      <a:r>
                        <a:rPr lang="en-US" dirty="0" smtClean="0"/>
                        <a:t>Crowd-Sourced</a:t>
                      </a:r>
                    </a:p>
                  </a:txBody>
                  <a:tcPr/>
                </a:tc>
              </a:tr>
              <a:tr h="1798651">
                <a:tc>
                  <a:txBody>
                    <a:bodyPr/>
                    <a:lstStyle/>
                    <a:p>
                      <a:pPr algn="ctr"/>
                      <a:endParaRPr lang="en-US" dirty="0" smtClean="0"/>
                    </a:p>
                    <a:p>
                      <a:pPr algn="ctr"/>
                      <a:r>
                        <a:rPr lang="en-US" dirty="0" smtClean="0"/>
                        <a:t>Advantages</a:t>
                      </a:r>
                      <a:endParaRPr lang="en-US" dirty="0"/>
                    </a:p>
                  </a:txBody>
                  <a:tcPr vert="vert270"/>
                </a:tc>
                <a:tc>
                  <a:txBody>
                    <a:bodyPr/>
                    <a:lstStyle/>
                    <a:p>
                      <a:pPr algn="ctr">
                        <a:spcAft>
                          <a:spcPts val="2400"/>
                        </a:spcAft>
                      </a:pPr>
                      <a:r>
                        <a:rPr lang="en-US" dirty="0" smtClean="0"/>
                        <a:t>More likely to have complete metadata</a:t>
                      </a:r>
                    </a:p>
                    <a:p>
                      <a:pPr algn="ctr">
                        <a:spcAft>
                          <a:spcPts val="2400"/>
                        </a:spcAft>
                      </a:pPr>
                      <a:r>
                        <a:rPr lang="en-US" dirty="0" smtClean="0"/>
                        <a:t>More</a:t>
                      </a:r>
                      <a:r>
                        <a:rPr lang="en-US" baseline="0" dirty="0" smtClean="0"/>
                        <a:t> consistent data collection methods within a jurisdiction</a:t>
                      </a:r>
                    </a:p>
                    <a:p>
                      <a:pPr algn="ctr">
                        <a:spcAft>
                          <a:spcPts val="2400"/>
                        </a:spcAft>
                      </a:pPr>
                      <a:r>
                        <a:rPr lang="en-US" baseline="0" dirty="0" smtClean="0"/>
                        <a:t>Validity, curated by GIS professionals</a:t>
                      </a:r>
                    </a:p>
                  </a:txBody>
                  <a:tcPr/>
                </a:tc>
                <a:tc>
                  <a:txBody>
                    <a:bodyPr/>
                    <a:lstStyle/>
                    <a:p>
                      <a:pPr algn="ctr"/>
                      <a:r>
                        <a:rPr lang="en-US" dirty="0" smtClean="0"/>
                        <a:t>Large scale</a:t>
                      </a:r>
                    </a:p>
                    <a:p>
                      <a:pPr algn="ctr"/>
                      <a:endParaRPr lang="en-US" dirty="0" smtClean="0"/>
                    </a:p>
                    <a:p>
                      <a:pPr algn="ctr"/>
                      <a:r>
                        <a:rPr lang="en-US" dirty="0" smtClean="0"/>
                        <a:t>Capable of near</a:t>
                      </a:r>
                      <a:r>
                        <a:rPr lang="en-US" baseline="0" dirty="0" smtClean="0"/>
                        <a:t> real-time communication</a:t>
                      </a:r>
                    </a:p>
                    <a:p>
                      <a:pPr algn="ctr"/>
                      <a:endParaRPr lang="en-US" baseline="0" dirty="0" smtClean="0"/>
                    </a:p>
                    <a:p>
                      <a:pPr algn="ctr"/>
                      <a:r>
                        <a:rPr lang="en-US" baseline="0" dirty="0" smtClean="0"/>
                        <a:t>Transparency</a:t>
                      </a:r>
                    </a:p>
                    <a:p>
                      <a:pPr algn="ctr"/>
                      <a:endParaRPr lang="en-US" baseline="0" dirty="0" smtClean="0"/>
                    </a:p>
                    <a:p>
                      <a:pPr algn="ctr"/>
                      <a:r>
                        <a:rPr lang="en-US" baseline="0" dirty="0" smtClean="0"/>
                        <a:t>Crowd-feeding</a:t>
                      </a:r>
                    </a:p>
                    <a:p>
                      <a:pPr algn="ctr"/>
                      <a:endParaRPr lang="en-US" baseline="0" dirty="0" smtClean="0"/>
                    </a:p>
                  </a:txBody>
                  <a:tcPr/>
                </a:tc>
              </a:tr>
              <a:tr h="1943100">
                <a:tc>
                  <a:txBody>
                    <a:bodyPr/>
                    <a:lstStyle/>
                    <a:p>
                      <a:pPr algn="ctr"/>
                      <a:endParaRPr lang="en-US" dirty="0" smtClean="0"/>
                    </a:p>
                    <a:p>
                      <a:pPr algn="ctr"/>
                      <a:r>
                        <a:rPr lang="en-US" dirty="0" smtClean="0"/>
                        <a:t>Disadvantage</a:t>
                      </a:r>
                      <a:endParaRPr lang="en-US" dirty="0"/>
                    </a:p>
                  </a:txBody>
                  <a:tcPr vert="vert270"/>
                </a:tc>
                <a:tc>
                  <a:txBody>
                    <a:bodyPr/>
                    <a:lstStyle/>
                    <a:p>
                      <a:pPr algn="ctr">
                        <a:spcAft>
                          <a:spcPts val="1800"/>
                        </a:spcAft>
                      </a:pPr>
                      <a:r>
                        <a:rPr lang="en-US" dirty="0" smtClean="0"/>
                        <a:t>Slow release</a:t>
                      </a:r>
                    </a:p>
                    <a:p>
                      <a:pPr algn="ctr">
                        <a:spcAft>
                          <a:spcPts val="1800"/>
                        </a:spcAft>
                      </a:pPr>
                      <a:r>
                        <a:rPr lang="en-US" dirty="0" smtClean="0"/>
                        <a:t>Data</a:t>
                      </a:r>
                      <a:r>
                        <a:rPr lang="en-US" baseline="0" dirty="0" smtClean="0"/>
                        <a:t> buried in sites or servers</a:t>
                      </a:r>
                    </a:p>
                    <a:p>
                      <a:pPr algn="ctr">
                        <a:spcAft>
                          <a:spcPts val="1800"/>
                        </a:spcAft>
                      </a:pPr>
                      <a:r>
                        <a:rPr lang="en-US" baseline="0" dirty="0" smtClean="0"/>
                        <a:t>Licensing constraints</a:t>
                      </a:r>
                    </a:p>
                    <a:p>
                      <a:pPr algn="ctr">
                        <a:spcAft>
                          <a:spcPts val="1800"/>
                        </a:spcAft>
                      </a:pPr>
                      <a:r>
                        <a:rPr lang="en-US" baseline="0" dirty="0" smtClean="0"/>
                        <a:t>“data hugging”, defensive government reluctance to give up control </a:t>
                      </a:r>
                    </a:p>
                    <a:p>
                      <a:pPr algn="ctr">
                        <a:spcAft>
                          <a:spcPts val="1800"/>
                        </a:spcAft>
                      </a:pPr>
                      <a:r>
                        <a:rPr lang="en-US" baseline="0" dirty="0" smtClean="0"/>
                        <a:t>Inconsistent data storage, structures among jurisdictions</a:t>
                      </a:r>
                      <a:endParaRPr lang="en-US" dirty="0"/>
                    </a:p>
                  </a:txBody>
                  <a:tcPr/>
                </a:tc>
                <a:tc>
                  <a:txBody>
                    <a:bodyPr/>
                    <a:lstStyle/>
                    <a:p>
                      <a:pPr algn="ctr"/>
                      <a:r>
                        <a:rPr lang="en-US" dirty="0" smtClean="0"/>
                        <a:t>Spam</a:t>
                      </a:r>
                    </a:p>
                    <a:p>
                      <a:pPr algn="ctr"/>
                      <a:endParaRPr lang="en-US" dirty="0" smtClean="0"/>
                    </a:p>
                    <a:p>
                      <a:pPr algn="ctr"/>
                      <a:r>
                        <a:rPr lang="en-US" dirty="0" smtClean="0"/>
                        <a:t>Additional processing required</a:t>
                      </a:r>
                    </a:p>
                    <a:p>
                      <a:pPr algn="ctr"/>
                      <a:endParaRPr lang="en-US" dirty="0" smtClean="0"/>
                    </a:p>
                    <a:p>
                      <a:pPr algn="ctr"/>
                      <a:r>
                        <a:rPr lang="en-US" dirty="0" smtClean="0"/>
                        <a:t>Difficult</a:t>
                      </a:r>
                      <a:r>
                        <a:rPr lang="en-US" baseline="0" dirty="0" smtClean="0"/>
                        <a:t> pattern detection</a:t>
                      </a:r>
                    </a:p>
                    <a:p>
                      <a:pPr algn="ctr"/>
                      <a:endParaRPr lang="en-US" baseline="0" dirty="0" smtClean="0"/>
                    </a:p>
                    <a:p>
                      <a:pPr algn="ctr"/>
                      <a:r>
                        <a:rPr lang="en-US" baseline="0" dirty="0" smtClean="0"/>
                        <a:t>Digital Divide</a:t>
                      </a:r>
                    </a:p>
                    <a:p>
                      <a:pPr algn="ctr"/>
                      <a:endParaRPr lang="en-US" dirty="0" smtClean="0"/>
                    </a:p>
                    <a:p>
                      <a:pPr algn="ctr"/>
                      <a:endParaRPr lang="en-US" dirty="0"/>
                    </a:p>
                  </a:txBody>
                  <a:tcPr/>
                </a:tc>
              </a:tr>
            </a:tbl>
          </a:graphicData>
        </a:graphic>
      </p:graphicFrame>
      <p:sp>
        <p:nvSpPr>
          <p:cNvPr id="5" name="TextBox 4"/>
          <p:cNvSpPr txBox="1"/>
          <p:nvPr/>
        </p:nvSpPr>
        <p:spPr>
          <a:xfrm>
            <a:off x="4799012" y="1676400"/>
            <a:ext cx="2895600" cy="400110"/>
          </a:xfrm>
          <a:prstGeom prst="rect">
            <a:avLst/>
          </a:prstGeom>
          <a:noFill/>
        </p:spPr>
        <p:txBody>
          <a:bodyPr wrap="square" rtlCol="0">
            <a:spAutoFit/>
          </a:bodyPr>
          <a:lstStyle/>
          <a:p>
            <a:pPr algn="ctr"/>
            <a:r>
              <a:rPr lang="en-US" sz="2000" u="sng" dirty="0" smtClean="0"/>
              <a:t>Data Source Trade-offs</a:t>
            </a:r>
            <a:endParaRPr lang="en-US" sz="2000" u="sng"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262478" y="3124200"/>
            <a:ext cx="4708734" cy="2971800"/>
          </a:xfrm>
          <a:prstGeom prst="rect">
            <a:avLst/>
          </a:prstGeom>
          <a:noFill/>
          <a:ln>
            <a:noFill/>
          </a:ln>
        </p:spPr>
        <p:txBody>
          <a:bodyPr lIns="91425" tIns="45700" rIns="91425" bIns="45700" anchor="t" anchorCtr="0">
            <a:noAutofit/>
          </a:bodyPr>
          <a:lstStyle/>
          <a:p>
            <a:pPr>
              <a:buNone/>
            </a:pPr>
            <a:r>
              <a:rPr lang="en-US" sz="2400" u="sng" dirty="0" smtClean="0">
                <a:solidFill>
                  <a:schemeClr val="dk1"/>
                </a:solidFill>
                <a:latin typeface="Open Sans" pitchFamily="34" charset="0"/>
                <a:ea typeface="Open Sans" pitchFamily="34" charset="0"/>
                <a:cs typeface="Open Sans" pitchFamily="34" charset="0"/>
                <a:sym typeface="Questrial"/>
              </a:rPr>
              <a:t>Additional Challenges</a:t>
            </a:r>
          </a:p>
          <a:p>
            <a:pPr algn="ctr">
              <a:buNone/>
            </a:pPr>
            <a:r>
              <a:rPr lang="en-US" sz="2400" dirty="0" smtClean="0">
                <a:solidFill>
                  <a:schemeClr val="dk1"/>
                </a:solidFill>
                <a:latin typeface="Open Sans" pitchFamily="34" charset="0"/>
                <a:ea typeface="Open Sans" pitchFamily="34" charset="0"/>
                <a:cs typeface="Open Sans" pitchFamily="34" charset="0"/>
                <a:sym typeface="Questrial"/>
              </a:rPr>
              <a:t>Costs</a:t>
            </a:r>
          </a:p>
          <a:p>
            <a:pPr algn="ctr">
              <a:buNone/>
            </a:pPr>
            <a:r>
              <a:rPr lang="en-US" sz="2400" dirty="0" smtClean="0">
                <a:solidFill>
                  <a:schemeClr val="dk1"/>
                </a:solidFill>
                <a:latin typeface="Open Sans" pitchFamily="34" charset="0"/>
                <a:ea typeface="Open Sans" pitchFamily="34" charset="0"/>
                <a:cs typeface="Open Sans" pitchFamily="34" charset="0"/>
                <a:sym typeface="Questrial"/>
              </a:rPr>
              <a:t>Reliability</a:t>
            </a:r>
          </a:p>
          <a:p>
            <a:pPr algn="ctr">
              <a:buNone/>
            </a:pPr>
            <a:r>
              <a:rPr lang="en-US" sz="2400" dirty="0" smtClean="0">
                <a:solidFill>
                  <a:schemeClr val="dk1"/>
                </a:solidFill>
                <a:latin typeface="Open Sans" pitchFamily="34" charset="0"/>
                <a:ea typeface="Open Sans" pitchFamily="34" charset="0"/>
                <a:cs typeface="Open Sans" pitchFamily="34" charset="0"/>
                <a:sym typeface="Questrial"/>
              </a:rPr>
              <a:t>Ubiquity</a:t>
            </a:r>
          </a:p>
          <a:p>
            <a:pPr algn="ctr">
              <a:buNone/>
            </a:pPr>
            <a:r>
              <a:rPr lang="en-US" sz="2400" dirty="0" smtClean="0">
                <a:solidFill>
                  <a:schemeClr val="dk1"/>
                </a:solidFill>
                <a:latin typeface="Open Sans" pitchFamily="34" charset="0"/>
                <a:ea typeface="Open Sans" pitchFamily="34" charset="0"/>
                <a:cs typeface="Open Sans" pitchFamily="34" charset="0"/>
                <a:sym typeface="Questrial"/>
              </a:rPr>
              <a:t>Distribution</a:t>
            </a:r>
          </a:p>
          <a:p>
            <a:pPr>
              <a:buNone/>
            </a:pPr>
            <a:endParaRPr lang="en-US" sz="2400" dirty="0" smtClean="0">
              <a:solidFill>
                <a:schemeClr val="dk1"/>
              </a:solidFill>
              <a:latin typeface="Open Sans" pitchFamily="34" charset="0"/>
              <a:ea typeface="Open Sans" pitchFamily="34" charset="0"/>
              <a:cs typeface="Open Sans" pitchFamily="34" charset="0"/>
              <a:sym typeface="Questrial"/>
            </a:endParaRPr>
          </a:p>
          <a:p>
            <a:endParaRPr dirty="0">
              <a:latin typeface="Open Sans" pitchFamily="34" charset="0"/>
              <a:ea typeface="Open Sans" pitchFamily="34" charset="0"/>
              <a:cs typeface="Open Sans" pitchFamily="34" charset="0"/>
            </a:endParaRPr>
          </a:p>
        </p:txBody>
      </p:sp>
      <p:sp>
        <p:nvSpPr>
          <p:cNvPr id="134" name="Shape 134"/>
          <p:cNvSpPr txBox="1">
            <a:spLocks noGrp="1"/>
          </p:cNvSpPr>
          <p:nvPr>
            <p:ph type="body" idx="2"/>
          </p:nvPr>
        </p:nvSpPr>
        <p:spPr>
          <a:xfrm>
            <a:off x="1233279" y="3124200"/>
            <a:ext cx="4708734" cy="30480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u="sng" dirty="0" smtClean="0">
                <a:solidFill>
                  <a:schemeClr val="dk1"/>
                </a:solidFill>
                <a:latin typeface="Open Sans" pitchFamily="34" charset="0"/>
                <a:ea typeface="Open Sans" pitchFamily="34" charset="0"/>
                <a:cs typeface="Open Sans" pitchFamily="34" charset="0"/>
                <a:sym typeface="Questrial"/>
              </a:rPr>
              <a:t>Acknowledging risks</a:t>
            </a:r>
          </a:p>
          <a:p>
            <a:pPr marL="274320" marR="0" lvl="0" indent="-236220" algn="ctr"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Privacy </a:t>
            </a:r>
          </a:p>
          <a:p>
            <a:pPr marL="274320" marR="0" lvl="0" indent="-236220" algn="ctr"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Security</a:t>
            </a:r>
          </a:p>
          <a:p>
            <a:pPr marL="274320" marR="0" lvl="0" indent="-236220" algn="ctr"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Espionage</a:t>
            </a:r>
          </a:p>
          <a:p>
            <a:pPr marL="274320" marR="0" lvl="0" indent="-236220" algn="l" rtl="0">
              <a:lnSpc>
                <a:spcPct val="90000"/>
              </a:lnSpc>
              <a:spcBef>
                <a:spcPts val="0"/>
              </a:spcBef>
              <a:buClr>
                <a:schemeClr val="accent1"/>
              </a:buClr>
              <a:buSzPct val="80000"/>
              <a:buFont typeface="Questrial"/>
              <a:buChar char="•"/>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Font typeface="Questrial"/>
              <a:buChar char="•"/>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Font typeface="Questrial"/>
              <a:buChar char="•"/>
            </a:pPr>
            <a:endParaRPr lang="en-US" sz="2400" dirty="0" smtClean="0">
              <a:solidFill>
                <a:schemeClr val="dk1"/>
              </a:solidFill>
              <a:latin typeface="Open Sans" pitchFamily="34" charset="0"/>
              <a:ea typeface="Open Sans" pitchFamily="34" charset="0"/>
              <a:cs typeface="Open Sans" pitchFamily="34" charset="0"/>
              <a:sym typeface="Questrial"/>
            </a:endParaRPr>
          </a:p>
        </p:txBody>
      </p:sp>
      <p:sp>
        <p:nvSpPr>
          <p:cNvPr id="135" name="Shape 13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smtClean="0">
                <a:solidFill>
                  <a:schemeClr val="accent1"/>
                </a:solidFill>
                <a:latin typeface="Open Sans" pitchFamily="34" charset="0"/>
                <a:ea typeface="Open Sans" pitchFamily="34" charset="0"/>
                <a:cs typeface="Open Sans" pitchFamily="34" charset="0"/>
                <a:sym typeface="Questrial"/>
              </a:rPr>
              <a:t>Second-level Problems</a:t>
            </a:r>
            <a:endParaRPr lang="en-US" sz="4000" cap="small" dirty="0">
              <a:solidFill>
                <a:schemeClr val="accent1"/>
              </a:solidFill>
              <a:latin typeface="Open Sans" pitchFamily="34" charset="0"/>
              <a:ea typeface="Open Sans" pitchFamily="34" charset="0"/>
              <a:cs typeface="Open Sans" pitchFamily="34" charset="0"/>
              <a:sym typeface="Questrial"/>
            </a:endParaRPr>
          </a:p>
        </p:txBody>
      </p:sp>
      <p:sp>
        <p:nvSpPr>
          <p:cNvPr id="5" name="TextBox 4"/>
          <p:cNvSpPr txBox="1"/>
          <p:nvPr/>
        </p:nvSpPr>
        <p:spPr>
          <a:xfrm>
            <a:off x="1293812" y="1600200"/>
            <a:ext cx="9753600" cy="1200329"/>
          </a:xfrm>
          <a:prstGeom prst="rect">
            <a:avLst/>
          </a:prstGeom>
          <a:noFill/>
        </p:spPr>
        <p:txBody>
          <a:bodyPr wrap="square" rtlCol="0">
            <a:spAutoFit/>
          </a:bodyPr>
          <a:lstStyle/>
          <a:p>
            <a:pPr indent="-236220">
              <a:buSzPct val="80000"/>
            </a:pPr>
            <a:r>
              <a:rPr lang="en-US" sz="2400" b="1" dirty="0" smtClean="0">
                <a:solidFill>
                  <a:schemeClr val="dk1"/>
                </a:solidFill>
                <a:latin typeface="Open Sans" pitchFamily="34" charset="0"/>
                <a:ea typeface="Open Sans" pitchFamily="34" charset="0"/>
                <a:cs typeface="Open Sans" pitchFamily="34" charset="0"/>
                <a:sym typeface="Questrial"/>
              </a:rPr>
              <a:t>Crisis Map technology is evolving faster than our ability to completely understand its suitability, effectiveness and impact. 						</a:t>
            </a:r>
            <a:r>
              <a:rPr lang="en-US" sz="1600" b="1" dirty="0" smtClean="0">
                <a:solidFill>
                  <a:schemeClr val="dk1"/>
                </a:solidFill>
                <a:latin typeface="Open Sans" pitchFamily="34" charset="0"/>
                <a:ea typeface="Open Sans" pitchFamily="34" charset="0"/>
                <a:cs typeface="Open Sans" pitchFamily="34" charset="0"/>
                <a:sym typeface="Questrial"/>
              </a:rPr>
              <a:t>[</a:t>
            </a:r>
            <a:r>
              <a:rPr lang="en-US" sz="1600" b="1" dirty="0" err="1" smtClean="0">
                <a:solidFill>
                  <a:schemeClr val="dk1"/>
                </a:solidFill>
                <a:latin typeface="Open Sans" pitchFamily="34" charset="0"/>
                <a:ea typeface="Open Sans" pitchFamily="34" charset="0"/>
                <a:cs typeface="Open Sans" pitchFamily="34" charset="0"/>
                <a:sym typeface="Questrial"/>
              </a:rPr>
              <a:t>Shanley</a:t>
            </a:r>
            <a:r>
              <a:rPr lang="en-US" sz="1600" b="1" dirty="0" smtClean="0">
                <a:solidFill>
                  <a:schemeClr val="dk1"/>
                </a:solidFill>
                <a:latin typeface="Open Sans" pitchFamily="34" charset="0"/>
                <a:ea typeface="Open Sans" pitchFamily="34" charset="0"/>
                <a:cs typeface="Open Sans" pitchFamily="34" charset="0"/>
                <a:sym typeface="Questrial"/>
              </a:rPr>
              <a:t>, 2013]</a:t>
            </a:r>
            <a:endParaRPr lang="en-US" sz="2400" b="1" dirty="0" smtClean="0">
              <a:solidFill>
                <a:schemeClr val="dk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Shape 142"/>
          <p:cNvSpPr txBox="1">
            <a:spLocks noGrp="1"/>
          </p:cNvSpPr>
          <p:nvPr>
            <p:ph type="body" idx="2"/>
          </p:nvPr>
        </p:nvSpPr>
        <p:spPr>
          <a:xfrm>
            <a:off x="1233278" y="2514600"/>
            <a:ext cx="9433133" cy="3657600"/>
          </a:xfrm>
          <a:prstGeom prst="rect">
            <a:avLst/>
          </a:prstGeom>
        </p:spPr>
        <p:txBody>
          <a:bodyPr lIns="91425" tIns="91425" rIns="91425" bIns="91425" anchor="t" anchorCtr="0">
            <a:noAutofit/>
          </a:bodyPr>
          <a:lstStyle/>
          <a:p>
            <a:pPr marL="160020" lvl="0" indent="0" rtl="0">
              <a:buNone/>
            </a:pPr>
            <a:r>
              <a:rPr lang="en-US" sz="3200" dirty="0" smtClean="0">
                <a:latin typeface="Open Sans" pitchFamily="34" charset="0"/>
                <a:ea typeface="Open Sans" pitchFamily="34" charset="0"/>
                <a:cs typeface="Open Sans" pitchFamily="34" charset="0"/>
              </a:rPr>
              <a:t>It is still unclear how well and in which ways Google Maps Engine has served and can serve as an effective crisis mapping platform.</a:t>
            </a:r>
          </a:p>
        </p:txBody>
      </p:sp>
      <p:sp>
        <p:nvSpPr>
          <p:cNvPr id="143" name="Shape 143"/>
          <p:cNvSpPr txBox="1">
            <a:spLocks noGrp="1"/>
          </p:cNvSpPr>
          <p:nvPr>
            <p:ph type="title"/>
          </p:nvPr>
        </p:nvSpPr>
        <p:spPr>
          <a:prstGeom prst="rect">
            <a:avLst/>
          </a:prstGeom>
        </p:spPr>
        <p:txBody>
          <a:bodyPr lIns="91425" tIns="91425" rIns="91425" bIns="91425" anchor="b" anchorCtr="0">
            <a:noAutofit/>
          </a:bodyPr>
          <a:lstStyle/>
          <a:p>
            <a:r>
              <a:rPr lang="en-US" sz="4400" cap="small" dirty="0" smtClean="0">
                <a:solidFill>
                  <a:schemeClr val="accent1"/>
                </a:solidFill>
                <a:latin typeface="Open Sans" pitchFamily="34" charset="0"/>
                <a:ea typeface="Open Sans" pitchFamily="34" charset="0"/>
                <a:cs typeface="Open Sans" pitchFamily="34" charset="0"/>
                <a:sym typeface="Questrial"/>
              </a:rPr>
              <a:t>Final Problem Statement: </a:t>
            </a:r>
            <a:br>
              <a:rPr lang="en-US" sz="4400" cap="small" dirty="0" smtClean="0">
                <a:solidFill>
                  <a:schemeClr val="accent1"/>
                </a:solidFill>
                <a:latin typeface="Open Sans" pitchFamily="34" charset="0"/>
                <a:ea typeface="Open Sans" pitchFamily="34" charset="0"/>
                <a:cs typeface="Open Sans" pitchFamily="34" charset="0"/>
                <a:sym typeface="Questrial"/>
              </a:rPr>
            </a:br>
            <a:r>
              <a:rPr lang="en-US" sz="4400" cap="small" dirty="0" smtClean="0">
                <a:solidFill>
                  <a:schemeClr val="accent1"/>
                </a:solidFill>
                <a:latin typeface="Open Sans" pitchFamily="34" charset="0"/>
                <a:ea typeface="Open Sans" pitchFamily="34" charset="0"/>
                <a:cs typeface="Open Sans" pitchFamily="34" charset="0"/>
                <a:sym typeface="Questrial"/>
              </a:rPr>
              <a:t>Research Gap</a:t>
            </a:r>
            <a:endParaRPr lang="en-US" sz="4400" dirty="0">
              <a:latin typeface="Open Sans" pitchFamily="34" charset="0"/>
              <a:ea typeface="Open Sans" pitchFamily="34" charset="0"/>
              <a:cs typeface="Open Sans" pitchFamily="34" charset="0"/>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Shape 102"/>
          <p:cNvSpPr txBox="1">
            <a:spLocks noGrp="1"/>
          </p:cNvSpPr>
          <p:nvPr>
            <p:ph type="body" idx="2"/>
          </p:nvPr>
        </p:nvSpPr>
        <p:spPr>
          <a:xfrm>
            <a:off x="1217612" y="1981200"/>
            <a:ext cx="4708734" cy="44958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Overview and history</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Software as a Service</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What </a:t>
            </a:r>
            <a:r>
              <a:rPr lang="en-US" sz="2400" dirty="0">
                <a:solidFill>
                  <a:schemeClr val="dk1"/>
                </a:solidFill>
                <a:latin typeface="Open Sans" pitchFamily="34" charset="0"/>
                <a:ea typeface="Open Sans" pitchFamily="34" charset="0"/>
                <a:cs typeface="Open Sans" pitchFamily="34" charset="0"/>
                <a:sym typeface="Questrial"/>
              </a:rPr>
              <a:t>it does, its </a:t>
            </a:r>
            <a:r>
              <a:rPr lang="en-US" sz="2400" dirty="0" smtClean="0">
                <a:solidFill>
                  <a:schemeClr val="dk1"/>
                </a:solidFill>
                <a:latin typeface="Open Sans" pitchFamily="34" charset="0"/>
                <a:ea typeface="Open Sans" pitchFamily="34" charset="0"/>
                <a:cs typeface="Open Sans" pitchFamily="34" charset="0"/>
                <a:sym typeface="Questrial"/>
              </a:rPr>
              <a:t>purpose</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Continuously </a:t>
            </a:r>
            <a:r>
              <a:rPr lang="en-US" sz="2400" dirty="0">
                <a:solidFill>
                  <a:schemeClr val="dk1"/>
                </a:solidFill>
                <a:latin typeface="Open Sans" pitchFamily="34" charset="0"/>
                <a:ea typeface="Open Sans" pitchFamily="34" charset="0"/>
                <a:cs typeface="Open Sans" pitchFamily="34" charset="0"/>
                <a:sym typeface="Questrial"/>
              </a:rPr>
              <a:t>developing and growing as a product</a:t>
            </a:r>
          </a:p>
        </p:txBody>
      </p:sp>
      <p:sp>
        <p:nvSpPr>
          <p:cNvPr id="103" name="Shape 103"/>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a:solidFill>
                  <a:schemeClr val="accent1"/>
                </a:solidFill>
                <a:latin typeface="Open Sans" pitchFamily="34" charset="0"/>
                <a:ea typeface="Open Sans" pitchFamily="34" charset="0"/>
                <a:cs typeface="Open Sans" pitchFamily="34" charset="0"/>
                <a:sym typeface="Questrial"/>
              </a:rPr>
              <a:t>Google Maps Engine 101</a:t>
            </a:r>
          </a:p>
        </p:txBody>
      </p:sp>
      <p:pic>
        <p:nvPicPr>
          <p:cNvPr id="16386" name="Picture 2"/>
          <p:cNvPicPr>
            <a:picLocks noChangeAspect="1" noChangeArrowheads="1"/>
          </p:cNvPicPr>
          <p:nvPr/>
        </p:nvPicPr>
        <p:blipFill>
          <a:blip r:embed="rId3"/>
          <a:srcRect/>
          <a:stretch>
            <a:fillRect/>
          </a:stretch>
        </p:blipFill>
        <p:spPr bwMode="auto">
          <a:xfrm>
            <a:off x="5942012" y="2057400"/>
            <a:ext cx="5349431" cy="34480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7" name="Freeform 16"/>
          <p:cNvSpPr/>
          <p:nvPr/>
        </p:nvSpPr>
        <p:spPr>
          <a:xfrm>
            <a:off x="914400" y="2643447"/>
            <a:ext cx="3740727" cy="3059084"/>
          </a:xfrm>
          <a:custGeom>
            <a:avLst/>
            <a:gdLst>
              <a:gd name="connsiteX0" fmla="*/ 0 w 3740727"/>
              <a:gd name="connsiteY0" fmla="*/ 3059084 h 3059084"/>
              <a:gd name="connsiteX1" fmla="*/ 1396538 w 3740727"/>
              <a:gd name="connsiteY1" fmla="*/ 2410691 h 3059084"/>
              <a:gd name="connsiteX2" fmla="*/ 2011680 w 3740727"/>
              <a:gd name="connsiteY2" fmla="*/ 1662546 h 3059084"/>
              <a:gd name="connsiteX3" fmla="*/ 3740727 w 3740727"/>
              <a:gd name="connsiteY3" fmla="*/ 0 h 3059084"/>
              <a:gd name="connsiteX4" fmla="*/ 3740727 w 3740727"/>
              <a:gd name="connsiteY4" fmla="*/ 0 h 305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27" h="3059084">
                <a:moveTo>
                  <a:pt x="0" y="3059084"/>
                </a:moveTo>
                <a:cubicBezTo>
                  <a:pt x="530629" y="2851265"/>
                  <a:pt x="1061258" y="2643447"/>
                  <a:pt x="1396538" y="2410691"/>
                </a:cubicBezTo>
                <a:cubicBezTo>
                  <a:pt x="1731818" y="2177935"/>
                  <a:pt x="1620982" y="2064328"/>
                  <a:pt x="2011680" y="1662546"/>
                </a:cubicBezTo>
                <a:cubicBezTo>
                  <a:pt x="2402378" y="1260764"/>
                  <a:pt x="3740727" y="0"/>
                  <a:pt x="3740727" y="0"/>
                </a:cubicBezTo>
                <a:lnTo>
                  <a:pt x="3740727" y="0"/>
                </a:lnTo>
              </a:path>
            </a:pathLst>
          </a:custGeom>
          <a:ln w="76200" cap="rnd">
            <a:solidFill>
              <a:schemeClr val="accent1">
                <a:shade val="95000"/>
                <a:satMod val="105000"/>
                <a:alpha val="48000"/>
              </a:schemeClr>
            </a:solidFill>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Shape 102"/>
          <p:cNvSpPr txBox="1">
            <a:spLocks noGrp="1"/>
          </p:cNvSpPr>
          <p:nvPr>
            <p:ph type="body" idx="2"/>
          </p:nvPr>
        </p:nvSpPr>
        <p:spPr>
          <a:xfrm>
            <a:off x="10590212" y="3962400"/>
            <a:ext cx="4572000" cy="43434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Font typeface="Questrial"/>
              <a:buChar char="•"/>
            </a:pPr>
            <a:endParaRPr lang="en-US" sz="2400" dirty="0" smtClean="0">
              <a:solidFill>
                <a:schemeClr val="dk1"/>
              </a:solidFill>
              <a:latin typeface="Century Gothic" pitchFamily="34" charset="0"/>
              <a:ea typeface="Questrial"/>
              <a:cs typeface="Questrial"/>
              <a:sym typeface="Questrial"/>
            </a:endParaRP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Century Gothic" pitchFamily="34" charset="0"/>
              <a:ea typeface="Questrial"/>
              <a:cs typeface="Questrial"/>
              <a:sym typeface="Questrial"/>
            </a:endParaRPr>
          </a:p>
          <a:p>
            <a:pPr marL="274320" marR="0" lvl="0" indent="-236220" algn="l" rtl="0">
              <a:lnSpc>
                <a:spcPct val="90000"/>
              </a:lnSpc>
              <a:spcBef>
                <a:spcPts val="0"/>
              </a:spcBef>
              <a:buClr>
                <a:schemeClr val="accent1"/>
              </a:buClr>
              <a:buSzPct val="80000"/>
              <a:buFont typeface="Questrial"/>
              <a:buChar char="•"/>
            </a:pPr>
            <a:endParaRPr lang="en-US" sz="2400" dirty="0" smtClean="0">
              <a:solidFill>
                <a:schemeClr val="dk1"/>
              </a:solidFill>
              <a:latin typeface="Century Gothic" pitchFamily="34" charset="0"/>
              <a:ea typeface="Questrial"/>
              <a:cs typeface="Questrial"/>
              <a:sym typeface="Questrial"/>
            </a:endParaRPr>
          </a:p>
          <a:p>
            <a:pPr marL="274320" marR="0" lvl="0" indent="-236220" algn="l" rtl="0">
              <a:lnSpc>
                <a:spcPct val="90000"/>
              </a:lnSpc>
              <a:spcBef>
                <a:spcPts val="0"/>
              </a:spcBef>
              <a:buClr>
                <a:schemeClr val="accent1"/>
              </a:buClr>
              <a:buSzPct val="80000"/>
              <a:buFont typeface="Questrial"/>
              <a:buChar char="•"/>
            </a:pPr>
            <a:endParaRPr lang="en-US" sz="2400" dirty="0" smtClean="0">
              <a:solidFill>
                <a:schemeClr val="dk1"/>
              </a:solidFill>
              <a:latin typeface="Century Gothic" pitchFamily="34" charset="0"/>
              <a:ea typeface="Questrial"/>
              <a:cs typeface="Questrial"/>
              <a:sym typeface="Questrial"/>
            </a:endParaRP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Century Gothic" pitchFamily="34" charset="0"/>
              <a:ea typeface="Questrial"/>
              <a:cs typeface="Questrial"/>
              <a:sym typeface="Questrial"/>
            </a:endParaRPr>
          </a:p>
        </p:txBody>
      </p:sp>
      <p:sp>
        <p:nvSpPr>
          <p:cNvPr id="103" name="Shape 103"/>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smtClean="0">
                <a:solidFill>
                  <a:schemeClr val="accent1"/>
                </a:solidFill>
                <a:latin typeface="Open Sans" pitchFamily="34" charset="0"/>
                <a:ea typeface="Open Sans" pitchFamily="34" charset="0"/>
                <a:cs typeface="Open Sans" pitchFamily="34" charset="0"/>
                <a:sym typeface="Questrial"/>
              </a:rPr>
              <a:t>The GME “TriForce”</a:t>
            </a:r>
            <a:endParaRPr lang="en-US" sz="4000" cap="small" dirty="0">
              <a:solidFill>
                <a:schemeClr val="accent1"/>
              </a:solidFill>
              <a:latin typeface="Open Sans" pitchFamily="34" charset="0"/>
              <a:ea typeface="Open Sans" pitchFamily="34" charset="0"/>
              <a:cs typeface="Open Sans" pitchFamily="34" charset="0"/>
              <a:sym typeface="Questrial"/>
            </a:endParaRPr>
          </a:p>
        </p:txBody>
      </p:sp>
      <p:pic>
        <p:nvPicPr>
          <p:cNvPr id="5" name="Picture 4" descr="gme.png"/>
          <p:cNvPicPr>
            <a:picLocks noChangeAspect="1"/>
          </p:cNvPicPr>
          <p:nvPr/>
        </p:nvPicPr>
        <p:blipFill>
          <a:blip r:embed="rId3"/>
          <a:stretch>
            <a:fillRect/>
          </a:stretch>
        </p:blipFill>
        <p:spPr>
          <a:xfrm>
            <a:off x="3198812" y="2362200"/>
            <a:ext cx="2743200" cy="512220"/>
          </a:xfrm>
          <a:prstGeom prst="rect">
            <a:avLst/>
          </a:prstGeom>
          <a:effectLst>
            <a:glow rad="228600">
              <a:schemeClr val="accent4">
                <a:satMod val="175000"/>
                <a:alpha val="40000"/>
              </a:schemeClr>
            </a:glow>
          </a:effectLst>
        </p:spPr>
      </p:pic>
      <p:pic>
        <p:nvPicPr>
          <p:cNvPr id="6" name="Picture 5" descr="gmeLite.png"/>
          <p:cNvPicPr>
            <a:picLocks noChangeAspect="1"/>
          </p:cNvPicPr>
          <p:nvPr/>
        </p:nvPicPr>
        <p:blipFill>
          <a:blip r:embed="rId4"/>
          <a:stretch>
            <a:fillRect/>
          </a:stretch>
        </p:blipFill>
        <p:spPr>
          <a:xfrm>
            <a:off x="989012" y="4800600"/>
            <a:ext cx="2743200" cy="491550"/>
          </a:xfrm>
          <a:prstGeom prst="rect">
            <a:avLst/>
          </a:prstGeom>
          <a:effectLst>
            <a:glow rad="63500">
              <a:schemeClr val="accent2">
                <a:satMod val="175000"/>
                <a:alpha val="40000"/>
              </a:schemeClr>
            </a:glow>
          </a:effectLst>
        </p:spPr>
      </p:pic>
      <p:pic>
        <p:nvPicPr>
          <p:cNvPr id="7" name="Picture 6" descr="gmePro.png"/>
          <p:cNvPicPr>
            <a:picLocks noChangeAspect="1"/>
          </p:cNvPicPr>
          <p:nvPr/>
        </p:nvPicPr>
        <p:blipFill>
          <a:blip r:embed="rId5"/>
          <a:stretch>
            <a:fillRect/>
          </a:stretch>
        </p:blipFill>
        <p:spPr>
          <a:xfrm>
            <a:off x="1598612" y="4038600"/>
            <a:ext cx="2743200" cy="501600"/>
          </a:xfrm>
          <a:prstGeom prst="rect">
            <a:avLst/>
          </a:prstGeom>
          <a:effectLst>
            <a:glow rad="101600">
              <a:schemeClr val="accent2">
                <a:satMod val="175000"/>
                <a:alpha val="40000"/>
              </a:schemeClr>
            </a:glow>
            <a:outerShdw blurRad="50800" dist="50800" dir="5400000" algn="ctr" rotWithShape="0">
              <a:schemeClr val="accent6">
                <a:lumMod val="20000"/>
                <a:lumOff val="80000"/>
              </a:schemeClr>
            </a:outerShdw>
          </a:effectLst>
        </p:spPr>
      </p:pic>
      <p:cxnSp>
        <p:nvCxnSpPr>
          <p:cNvPr id="9" name="Straight Arrow Connector 8"/>
          <p:cNvCxnSpPr/>
          <p:nvPr/>
        </p:nvCxnSpPr>
        <p:spPr>
          <a:xfrm flipV="1">
            <a:off x="912812" y="1828800"/>
            <a:ext cx="0" cy="3886200"/>
          </a:xfrm>
          <a:prstGeom prst="straightConnector1">
            <a:avLst/>
          </a:prstGeom>
          <a:ln>
            <a:tailEnd type="arrow"/>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2812" y="5715000"/>
            <a:ext cx="5105400" cy="0"/>
          </a:xfrm>
          <a:prstGeom prst="straightConnector1">
            <a:avLst/>
          </a:prstGeom>
          <a:ln>
            <a:tailEnd type="arrow"/>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17812" y="5791200"/>
            <a:ext cx="1371600" cy="307777"/>
          </a:xfrm>
          <a:prstGeom prst="rect">
            <a:avLst/>
          </a:prstGeom>
          <a:noFill/>
        </p:spPr>
        <p:txBody>
          <a:bodyPr wrap="square" rtlCol="0">
            <a:spAutoFit/>
          </a:bodyPr>
          <a:lstStyle/>
          <a:p>
            <a:r>
              <a:rPr lang="en-US" b="1" dirty="0" smtClean="0">
                <a:latin typeface="Open Sans" pitchFamily="34" charset="0"/>
                <a:ea typeface="Open Sans" pitchFamily="34" charset="0"/>
                <a:cs typeface="Open Sans" pitchFamily="34" charset="0"/>
              </a:rPr>
              <a:t>Function </a:t>
            </a:r>
            <a:endParaRPr lang="en-US" b="1" dirty="0">
              <a:latin typeface="Open Sans" pitchFamily="34" charset="0"/>
              <a:ea typeface="Open Sans" pitchFamily="34" charset="0"/>
              <a:cs typeface="Open Sans" pitchFamily="34" charset="0"/>
            </a:endParaRPr>
          </a:p>
        </p:txBody>
      </p:sp>
      <p:sp>
        <p:nvSpPr>
          <p:cNvPr id="14" name="TextBox 13"/>
          <p:cNvSpPr txBox="1"/>
          <p:nvPr/>
        </p:nvSpPr>
        <p:spPr>
          <a:xfrm rot="16200000">
            <a:off x="76102" y="3427511"/>
            <a:ext cx="1066800" cy="307777"/>
          </a:xfrm>
          <a:prstGeom prst="rect">
            <a:avLst/>
          </a:prstGeom>
          <a:noFill/>
        </p:spPr>
        <p:txBody>
          <a:bodyPr wrap="square" rtlCol="0">
            <a:spAutoFit/>
          </a:bodyPr>
          <a:lstStyle/>
          <a:p>
            <a:r>
              <a:rPr lang="en-US" b="1" dirty="0" smtClean="0">
                <a:latin typeface="Open Sans" pitchFamily="34" charset="0"/>
                <a:ea typeface="Open Sans" pitchFamily="34" charset="0"/>
                <a:cs typeface="Open Sans" pitchFamily="34" charset="0"/>
              </a:rPr>
              <a:t>Cost</a:t>
            </a:r>
            <a:endParaRPr lang="en-US" b="1" dirty="0">
              <a:latin typeface="Open Sans" pitchFamily="34" charset="0"/>
              <a:ea typeface="Open Sans" pitchFamily="34" charset="0"/>
              <a:cs typeface="Open Sans" pitchFamily="34" charset="0"/>
            </a:endParaRPr>
          </a:p>
        </p:txBody>
      </p:sp>
      <p:pic>
        <p:nvPicPr>
          <p:cNvPr id="8193" name="Picture 1"/>
          <p:cNvPicPr>
            <a:picLocks noChangeAspect="1" noChangeArrowheads="1"/>
          </p:cNvPicPr>
          <p:nvPr/>
        </p:nvPicPr>
        <p:blipFill>
          <a:blip r:embed="rId6"/>
          <a:srcRect/>
          <a:stretch>
            <a:fillRect/>
          </a:stretch>
        </p:blipFill>
        <p:spPr bwMode="auto">
          <a:xfrm>
            <a:off x="6170612" y="2057400"/>
            <a:ext cx="5713413" cy="312993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a:solidFill>
                  <a:schemeClr val="accent1"/>
                </a:solidFill>
                <a:latin typeface="Open Sans" pitchFamily="34" charset="0"/>
                <a:ea typeface="Open Sans" pitchFamily="34" charset="0"/>
                <a:cs typeface="Open Sans" pitchFamily="34" charset="0"/>
                <a:sym typeface="Questrial"/>
              </a:rPr>
              <a:t>Examples of GME crisis maps</a:t>
            </a:r>
          </a:p>
        </p:txBody>
      </p:sp>
      <p:pic>
        <p:nvPicPr>
          <p:cNvPr id="9218" name="Picture 2"/>
          <p:cNvPicPr>
            <a:picLocks noChangeAspect="1" noChangeArrowheads="1"/>
          </p:cNvPicPr>
          <p:nvPr/>
        </p:nvPicPr>
        <p:blipFill>
          <a:blip r:embed="rId3"/>
          <a:srcRect/>
          <a:stretch>
            <a:fillRect/>
          </a:stretch>
        </p:blipFill>
        <p:spPr bwMode="auto">
          <a:xfrm>
            <a:off x="3351212" y="1668619"/>
            <a:ext cx="7594600" cy="4875055"/>
          </a:xfrm>
          <a:prstGeom prst="rect">
            <a:avLst/>
          </a:prstGeom>
          <a:noFill/>
          <a:ln w="9525">
            <a:noFill/>
            <a:miter lim="800000"/>
            <a:headEnd/>
            <a:tailEnd/>
          </a:ln>
          <a:effectLst>
            <a:outerShdw blurRad="50800" dist="76200" dir="2700000" algn="ctr" rotWithShape="0">
              <a:schemeClr val="tx1">
                <a:lumMod val="50000"/>
                <a:lumOff val="50000"/>
              </a:schemeClr>
            </a:outerShdw>
          </a:effectLst>
        </p:spPr>
      </p:pic>
      <p:sp>
        <p:nvSpPr>
          <p:cNvPr id="4" name="TextBox 3"/>
          <p:cNvSpPr txBox="1"/>
          <p:nvPr/>
        </p:nvSpPr>
        <p:spPr>
          <a:xfrm>
            <a:off x="684212" y="3352800"/>
            <a:ext cx="1981200" cy="954107"/>
          </a:xfrm>
          <a:prstGeom prst="rect">
            <a:avLst/>
          </a:prstGeom>
          <a:noFill/>
        </p:spPr>
        <p:txBody>
          <a:bodyPr wrap="square" rtlCol="0">
            <a:spAutoFit/>
          </a:bodyPr>
          <a:lstStyle/>
          <a:p>
            <a:r>
              <a:rPr lang="en-US" sz="2800" dirty="0" smtClean="0">
                <a:latin typeface="Open Sans" pitchFamily="34" charset="0"/>
                <a:ea typeface="Open Sans" pitchFamily="34" charset="0"/>
                <a:cs typeface="Open Sans" pitchFamily="34" charset="0"/>
              </a:rPr>
              <a:t>Producer: User</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a:solidFill>
                  <a:schemeClr val="accent1"/>
                </a:solidFill>
                <a:latin typeface="Open Sans" pitchFamily="34" charset="0"/>
                <a:ea typeface="Open Sans" pitchFamily="34" charset="0"/>
                <a:cs typeface="Open Sans" pitchFamily="34" charset="0"/>
                <a:sym typeface="Questrial"/>
              </a:rPr>
              <a:t>Examples of GME crisis maps</a:t>
            </a:r>
          </a:p>
        </p:txBody>
      </p:sp>
      <p:sp>
        <p:nvSpPr>
          <p:cNvPr id="4" name="TextBox 3"/>
          <p:cNvSpPr txBox="1"/>
          <p:nvPr/>
        </p:nvSpPr>
        <p:spPr>
          <a:xfrm>
            <a:off x="531812" y="3352800"/>
            <a:ext cx="2362200" cy="954107"/>
          </a:xfrm>
          <a:prstGeom prst="rect">
            <a:avLst/>
          </a:prstGeom>
          <a:noFill/>
        </p:spPr>
        <p:txBody>
          <a:bodyPr wrap="square" rtlCol="0">
            <a:spAutoFit/>
          </a:bodyPr>
          <a:lstStyle/>
          <a:p>
            <a:r>
              <a:rPr lang="en-US" sz="2800" dirty="0" smtClean="0">
                <a:latin typeface="Open Sans" pitchFamily="34" charset="0"/>
                <a:ea typeface="Open Sans" pitchFamily="34" charset="0"/>
                <a:cs typeface="Open Sans" pitchFamily="34" charset="0"/>
              </a:rPr>
              <a:t>Producer: Government</a:t>
            </a:r>
          </a:p>
        </p:txBody>
      </p:sp>
      <p:pic>
        <p:nvPicPr>
          <p:cNvPr id="11267" name="Picture 3"/>
          <p:cNvPicPr>
            <a:picLocks noChangeAspect="1" noChangeArrowheads="1"/>
          </p:cNvPicPr>
          <p:nvPr/>
        </p:nvPicPr>
        <p:blipFill>
          <a:blip r:embed="rId3"/>
          <a:srcRect/>
          <a:stretch>
            <a:fillRect/>
          </a:stretch>
        </p:blipFill>
        <p:spPr bwMode="auto">
          <a:xfrm>
            <a:off x="2817812" y="1600200"/>
            <a:ext cx="8432801" cy="489993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a:solidFill>
                  <a:schemeClr val="accent1"/>
                </a:solidFill>
                <a:latin typeface="Open Sans" pitchFamily="34" charset="0"/>
                <a:ea typeface="Open Sans" pitchFamily="34" charset="0"/>
                <a:cs typeface="Open Sans" pitchFamily="34" charset="0"/>
                <a:sym typeface="Questrial"/>
              </a:rPr>
              <a:t>Examples of GME crisis maps</a:t>
            </a:r>
          </a:p>
        </p:txBody>
      </p:sp>
      <p:sp>
        <p:nvSpPr>
          <p:cNvPr id="3" name="TextBox 2"/>
          <p:cNvSpPr txBox="1"/>
          <p:nvPr/>
        </p:nvSpPr>
        <p:spPr>
          <a:xfrm>
            <a:off x="684212" y="3352800"/>
            <a:ext cx="1981200" cy="954107"/>
          </a:xfrm>
          <a:prstGeom prst="rect">
            <a:avLst/>
          </a:prstGeom>
          <a:noFill/>
        </p:spPr>
        <p:txBody>
          <a:bodyPr wrap="square" rtlCol="0">
            <a:spAutoFit/>
          </a:bodyPr>
          <a:lstStyle/>
          <a:p>
            <a:r>
              <a:rPr lang="en-US" sz="2800" dirty="0" smtClean="0">
                <a:latin typeface="Open Sans" pitchFamily="34" charset="0"/>
                <a:ea typeface="Open Sans" pitchFamily="34" charset="0"/>
                <a:cs typeface="Open Sans" pitchFamily="34" charset="0"/>
              </a:rPr>
              <a:t>Producer: Google</a:t>
            </a:r>
          </a:p>
        </p:txBody>
      </p:sp>
      <p:pic>
        <p:nvPicPr>
          <p:cNvPr id="12290" name="Picture 2"/>
          <p:cNvPicPr>
            <a:picLocks noChangeAspect="1" noChangeArrowheads="1"/>
          </p:cNvPicPr>
          <p:nvPr/>
        </p:nvPicPr>
        <p:blipFill>
          <a:blip r:embed="rId3"/>
          <a:srcRect/>
          <a:stretch>
            <a:fillRect/>
          </a:stretch>
        </p:blipFill>
        <p:spPr bwMode="auto">
          <a:xfrm>
            <a:off x="2589212" y="1752600"/>
            <a:ext cx="9192055" cy="420565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Shape 149"/>
          <p:cNvSpPr txBox="1">
            <a:spLocks noGrp="1"/>
          </p:cNvSpPr>
          <p:nvPr>
            <p:ph type="body" idx="2"/>
          </p:nvPr>
        </p:nvSpPr>
        <p:spPr>
          <a:xfrm>
            <a:off x="1233278" y="1828800"/>
            <a:ext cx="9585533" cy="43434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lvl="0" indent="-236220">
              <a:spcBef>
                <a:spcPts val="0"/>
              </a:spcBef>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Determine </a:t>
            </a:r>
            <a:r>
              <a:rPr lang="en-US" sz="2400" dirty="0" smtClean="0">
                <a:latin typeface="Open Sans" pitchFamily="34" charset="0"/>
                <a:ea typeface="Open Sans" pitchFamily="34" charset="0"/>
                <a:cs typeface="Open Sans" pitchFamily="34" charset="0"/>
              </a:rPr>
              <a:t>how well and in which ways Google Maps Engine has served and can serve as an effective crisis mapping platform.</a:t>
            </a: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150" name="Shape 150"/>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purpose</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
              <a:srgbClr val="F2F2F2"/>
            </a:gs>
            <a:gs pos="42000">
              <a:schemeClr val="lt2"/>
            </a:gs>
            <a:gs pos="70000">
              <a:schemeClr val="lt1"/>
            </a:gs>
            <a:gs pos="100000">
              <a:srgbClr val="D8D8D8"/>
            </a:gs>
          </a:gsLst>
          <a:path path="circle">
            <a:fillToRect l="100000" b="100000"/>
          </a:path>
          <a:tileRect t="-100000" r="-100000"/>
        </a:gradFill>
        <a:effectLst/>
      </p:bgPr>
    </p:bg>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1217613" y="1828800"/>
            <a:ext cx="10286999" cy="4343400"/>
          </a:xfrm>
          <a:prstGeom prst="rect">
            <a:avLst/>
          </a:prstGeom>
          <a:noFill/>
          <a:ln>
            <a:noFill/>
          </a:ln>
        </p:spPr>
        <p:txBody>
          <a:bodyPr lIns="91425" tIns="45700" rIns="91425" bIns="45700" anchor="t" anchorCtr="0">
            <a:noAutofit/>
          </a:bodyPr>
          <a:lstStyle/>
          <a:p>
            <a:pPr marL="274320" marR="0" lvl="0" indent="-266700" algn="l" rtl="0">
              <a:lnSpc>
                <a:spcPct val="90000"/>
              </a:lnSpc>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marL="274320" marR="0" lvl="0" indent="-266700" algn="l" rtl="0">
              <a:lnSpc>
                <a:spcPct val="90000"/>
              </a:lnSpc>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Open Sans"/>
              </a:rPr>
              <a:t>Why did </a:t>
            </a:r>
            <a:r>
              <a:rPr lang="en-US" sz="2400" dirty="0">
                <a:solidFill>
                  <a:schemeClr val="dk1"/>
                </a:solidFill>
                <a:latin typeface="Open Sans" pitchFamily="34" charset="0"/>
                <a:ea typeface="Open Sans" pitchFamily="34" charset="0"/>
                <a:cs typeface="Open Sans" pitchFamily="34" charset="0"/>
                <a:sym typeface="Open Sans"/>
              </a:rPr>
              <a:t>I chose this capstone </a:t>
            </a:r>
            <a:r>
              <a:rPr lang="en-US" sz="2400" dirty="0" smtClean="0">
                <a:solidFill>
                  <a:schemeClr val="dk1"/>
                </a:solidFill>
                <a:latin typeface="Open Sans" pitchFamily="34" charset="0"/>
                <a:ea typeface="Open Sans" pitchFamily="34" charset="0"/>
                <a:cs typeface="Open Sans" pitchFamily="34" charset="0"/>
                <a:sym typeface="Open Sans"/>
              </a:rPr>
              <a:t>project?</a:t>
            </a:r>
            <a:endParaRPr lang="en-US" sz="2400" dirty="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Open Sans"/>
              </a:rPr>
              <a:t>								Crisis Mapping is young</a:t>
            </a:r>
          </a:p>
          <a:p>
            <a:pPr lvl="2" indent="-287019">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Open Sans"/>
              </a:rPr>
              <a:t>						Google Maps Engine is even younger.</a:t>
            </a: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Open Sans"/>
              </a:rPr>
              <a:t>								  Research Gap</a:t>
            </a:r>
            <a:endParaRPr lang="en-US" sz="2400" dirty="0">
              <a:solidFill>
                <a:schemeClr val="dk1"/>
              </a:solidFill>
              <a:latin typeface="Open Sans" pitchFamily="34" charset="0"/>
              <a:ea typeface="Open Sans" pitchFamily="34" charset="0"/>
              <a:cs typeface="Open Sans" pitchFamily="34" charset="0"/>
              <a:sym typeface="Open Sans"/>
            </a:endParaRPr>
          </a:p>
          <a:p>
            <a:endParaRPr dirty="0">
              <a:latin typeface="Open Sans" pitchFamily="34" charset="0"/>
              <a:ea typeface="Open Sans" pitchFamily="34" charset="0"/>
              <a:cs typeface="Open Sans" pitchFamily="34" charset="0"/>
            </a:endParaRPr>
          </a:p>
        </p:txBody>
      </p:sp>
      <p:sp>
        <p:nvSpPr>
          <p:cNvPr id="95" name="Shape 9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a:solidFill>
                  <a:schemeClr val="accent1"/>
                </a:solidFill>
                <a:latin typeface="Open Sans" pitchFamily="34" charset="0"/>
                <a:ea typeface="Open Sans" pitchFamily="34" charset="0"/>
                <a:cs typeface="Open Sans" pitchFamily="34" charset="0"/>
                <a:sym typeface="Questrial"/>
              </a:rPr>
              <a:t>Introduction</a:t>
            </a:r>
          </a:p>
        </p:txBody>
      </p:sp>
      <p:sp>
        <p:nvSpPr>
          <p:cNvPr id="4" name="Oval 3"/>
          <p:cNvSpPr/>
          <p:nvPr/>
        </p:nvSpPr>
        <p:spPr>
          <a:xfrm>
            <a:off x="2211071" y="3048000"/>
            <a:ext cx="20574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677671" y="4038600"/>
            <a:ext cx="20574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744471" y="4038600"/>
            <a:ext cx="20574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636275" y="5187694"/>
            <a:ext cx="1470396" cy="307777"/>
          </a:xfrm>
          <a:prstGeom prst="rect">
            <a:avLst/>
          </a:prstGeom>
          <a:noFill/>
        </p:spPr>
        <p:txBody>
          <a:bodyPr wrap="square" rtlCol="0">
            <a:spAutoFit/>
          </a:bodyPr>
          <a:lstStyle/>
          <a:p>
            <a:r>
              <a:rPr lang="en-US" dirty="0" smtClean="0"/>
              <a:t>Professional</a:t>
            </a:r>
            <a:endParaRPr lang="en-US" dirty="0"/>
          </a:p>
        </p:txBody>
      </p:sp>
      <p:sp>
        <p:nvSpPr>
          <p:cNvPr id="10" name="TextBox 9"/>
          <p:cNvSpPr txBox="1"/>
          <p:nvPr/>
        </p:nvSpPr>
        <p:spPr>
          <a:xfrm>
            <a:off x="1522412" y="5181600"/>
            <a:ext cx="1470396" cy="307777"/>
          </a:xfrm>
          <a:prstGeom prst="rect">
            <a:avLst/>
          </a:prstGeom>
          <a:noFill/>
        </p:spPr>
        <p:txBody>
          <a:bodyPr wrap="square" rtlCol="0">
            <a:spAutoFit/>
          </a:bodyPr>
          <a:lstStyle/>
          <a:p>
            <a:pPr algn="ctr"/>
            <a:r>
              <a:rPr lang="en-US" dirty="0" smtClean="0"/>
              <a:t>Academic</a:t>
            </a:r>
            <a:endParaRPr lang="en-US" dirty="0"/>
          </a:p>
        </p:txBody>
      </p:sp>
      <p:sp>
        <p:nvSpPr>
          <p:cNvPr id="11" name="TextBox 10"/>
          <p:cNvSpPr txBox="1"/>
          <p:nvPr/>
        </p:nvSpPr>
        <p:spPr>
          <a:xfrm>
            <a:off x="2494538" y="3437294"/>
            <a:ext cx="1470396" cy="307777"/>
          </a:xfrm>
          <a:prstGeom prst="rect">
            <a:avLst/>
          </a:prstGeom>
          <a:noFill/>
        </p:spPr>
        <p:txBody>
          <a:bodyPr wrap="square" rtlCol="0">
            <a:spAutoFit/>
          </a:bodyPr>
          <a:lstStyle/>
          <a:p>
            <a:pPr algn="ctr"/>
            <a:r>
              <a:rPr lang="en-US" dirty="0" smtClean="0"/>
              <a:t>Personal</a:t>
            </a:r>
            <a:endParaRPr lang="en-US" dirty="0"/>
          </a:p>
        </p:txBody>
      </p:sp>
      <p:sp>
        <p:nvSpPr>
          <p:cNvPr id="12" name="Down Arrow 11"/>
          <p:cNvSpPr/>
          <p:nvPr/>
        </p:nvSpPr>
        <p:spPr>
          <a:xfrm>
            <a:off x="8685212" y="4191000"/>
            <a:ext cx="304800" cy="5334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body" idx="2"/>
          </p:nvPr>
        </p:nvSpPr>
        <p:spPr>
          <a:xfrm>
            <a:off x="760412" y="1828800"/>
            <a:ext cx="10591799" cy="4800600"/>
          </a:xfrm>
          <a:prstGeom prst="rect">
            <a:avLst/>
          </a:prstGeom>
          <a:noFill/>
          <a:ln>
            <a:noFill/>
          </a:ln>
        </p:spPr>
        <p:txBody>
          <a:bodyPr lIns="91425" tIns="45700" rIns="91425" bIns="45700" anchor="t" anchorCtr="0">
            <a:noAutofit/>
          </a:bodyPr>
          <a:lstStyle/>
          <a:p>
            <a:pPr marL="274320" marR="0" lvl="0" indent="-236220" algn="l" rtl="0">
              <a:lnSpc>
                <a:spcPct val="80000"/>
              </a:lnSpc>
              <a:spcBef>
                <a:spcPts val="0"/>
              </a:spcBef>
              <a:buClr>
                <a:schemeClr val="accent1"/>
              </a:buClr>
              <a:buSzPct val="80000"/>
              <a:buFont typeface="Questrial"/>
              <a:buChar char="•"/>
            </a:pP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Step 1: </a:t>
            </a: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Quantitative analysis on the existing corpus of GME crisis maps</a:t>
            </a:r>
          </a:p>
          <a:p>
            <a:pPr marL="274320" marR="0" lvl="0" indent="-236220" algn="l" rtl="0">
              <a:lnSpc>
                <a:spcPct val="80000"/>
              </a:lnSpc>
              <a:spcBef>
                <a:spcPts val="0"/>
              </a:spcBef>
              <a:buClr>
                <a:schemeClr val="accent1"/>
              </a:buClr>
              <a:buSzPct val="80000"/>
              <a:buFont typeface="Questrial"/>
              <a:buChar char="•"/>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80000"/>
              </a:lnSpc>
              <a:spcBef>
                <a:spcPts val="0"/>
              </a:spcBef>
              <a:buClr>
                <a:schemeClr val="accent1"/>
              </a:buClr>
              <a:buSzPct val="80000"/>
              <a:buFont typeface="Questrial"/>
              <a:buChar char="•"/>
            </a:pPr>
            <a:endParaRPr lang="en-US" sz="2400" dirty="0" smtClean="0">
              <a:solidFill>
                <a:schemeClr val="dk1"/>
              </a:solidFill>
              <a:latin typeface="Open Sans" pitchFamily="34" charset="0"/>
              <a:ea typeface="Open Sans" pitchFamily="34" charset="0"/>
              <a:cs typeface="Open Sans" pitchFamily="34" charset="0"/>
              <a:sym typeface="Questrial"/>
            </a:endParaRPr>
          </a:p>
          <a:p>
            <a:pPr lvl="0" indent="-236220">
              <a:lnSpc>
                <a:spcPct val="80000"/>
              </a:lnSpc>
              <a:spcBef>
                <a:spcPts val="0"/>
              </a:spcBef>
              <a:buSzPct val="80000"/>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Step 2: Conduct verbal </a:t>
            </a: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 protocol </a:t>
            </a:r>
            <a:r>
              <a:rPr lang="en-US" sz="2400" dirty="0" smtClean="0">
                <a:solidFill>
                  <a:schemeClr val="dk1"/>
                </a:solidFill>
                <a:latin typeface="Open Sans" pitchFamily="34" charset="0"/>
                <a:ea typeface="Open Sans" pitchFamily="34" charset="0"/>
                <a:cs typeface="Open Sans" pitchFamily="34" charset="0"/>
                <a:sym typeface="Questrial"/>
              </a:rPr>
              <a:t>analysis and cognitive Interviews with 		new GME users</a:t>
            </a:r>
          </a:p>
          <a:p>
            <a:pPr lvl="0" indent="-236220">
              <a:lnSpc>
                <a:spcPct val="80000"/>
              </a:lnSpc>
              <a:spcBef>
                <a:spcPts val="0"/>
              </a:spcBef>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lvl="0" indent="-236220">
              <a:lnSpc>
                <a:spcPct val="80000"/>
              </a:lnSpc>
              <a:spcBef>
                <a:spcPts val="0"/>
              </a:spcBef>
              <a:buSzPct val="80000"/>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lvl="0" indent="-236220">
              <a:lnSpc>
                <a:spcPct val="80000"/>
              </a:lnSpc>
              <a:spcBef>
                <a:spcPts val="0"/>
              </a:spcBef>
              <a:buSzPct val="80000"/>
            </a:pPr>
            <a:r>
              <a:rPr lang="en-US" sz="2400" dirty="0" smtClean="0">
                <a:solidFill>
                  <a:schemeClr val="dk1"/>
                </a:solidFill>
                <a:latin typeface="Open Sans" pitchFamily="34" charset="0"/>
                <a:ea typeface="Open Sans" pitchFamily="34" charset="0"/>
                <a:cs typeface="Open Sans" pitchFamily="34" charset="0"/>
                <a:sym typeface="Questrial"/>
              </a:rPr>
              <a:t>Step 3: Investigate advantages of non-Google crisis maps</a:t>
            </a:r>
          </a:p>
          <a:p>
            <a:pPr lvl="0" indent="-236220">
              <a:lnSpc>
                <a:spcPct val="80000"/>
              </a:lnSpc>
              <a:spcBef>
                <a:spcPts val="0"/>
              </a:spcBef>
              <a:buSzPct val="80000"/>
            </a:pPr>
            <a:endParaRPr lang="en-US" sz="2400" dirty="0" smtClean="0">
              <a:solidFill>
                <a:schemeClr val="dk1"/>
              </a:solidFill>
              <a:latin typeface="Open Sans" pitchFamily="34" charset="0"/>
              <a:ea typeface="Open Sans" pitchFamily="34" charset="0"/>
              <a:cs typeface="Open Sans" pitchFamily="34" charset="0"/>
              <a:sym typeface="Questrial"/>
            </a:endParaRPr>
          </a:p>
          <a:p>
            <a:pPr lvl="0" indent="-236220">
              <a:lnSpc>
                <a:spcPct val="80000"/>
              </a:lnSpc>
              <a:spcBef>
                <a:spcPts val="0"/>
              </a:spcBef>
              <a:buSzPct val="80000"/>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lvl="0" indent="-236220">
              <a:lnSpc>
                <a:spcPct val="80000"/>
              </a:lnSpc>
              <a:spcBef>
                <a:spcPts val="0"/>
              </a:spcBef>
              <a:buSzPct val="80000"/>
            </a:pPr>
            <a:r>
              <a:rPr lang="en-US" sz="2400" dirty="0" smtClean="0">
                <a:solidFill>
                  <a:schemeClr val="dk1"/>
                </a:solidFill>
                <a:latin typeface="Open Sans" pitchFamily="34" charset="0"/>
                <a:ea typeface="Open Sans" pitchFamily="34" charset="0"/>
                <a:cs typeface="Open Sans" pitchFamily="34" charset="0"/>
                <a:sym typeface="Questrial"/>
              </a:rPr>
              <a:t>Step 4: Synthesize conclusions</a:t>
            </a: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80000"/>
              </a:lnSpc>
              <a:spcBef>
                <a:spcPts val="1800"/>
              </a:spcBef>
              <a:buClr>
                <a:schemeClr val="accent1"/>
              </a:buClr>
              <a:buSzPct val="80000"/>
              <a:buNone/>
            </a:pP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158" name="Shape 15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Methodology</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body" idx="2"/>
          </p:nvPr>
        </p:nvSpPr>
        <p:spPr>
          <a:xfrm>
            <a:off x="1233279" y="1828800"/>
            <a:ext cx="10576133" cy="762000"/>
          </a:xfrm>
          <a:prstGeom prst="rect">
            <a:avLst/>
          </a:prstGeom>
          <a:noFill/>
          <a:ln>
            <a:noFill/>
          </a:ln>
        </p:spPr>
        <p:txBody>
          <a:bodyPr lIns="91425" tIns="45700" rIns="91425" bIns="45700" anchor="t" anchorCtr="0">
            <a:noAutofit/>
          </a:bodyPr>
          <a:lstStyle/>
          <a:p>
            <a:pPr lvl="0" indent="-236220">
              <a:lnSpc>
                <a:spcPct val="80000"/>
              </a:lnSpc>
              <a:spcBef>
                <a:spcPts val="0"/>
              </a:spcBef>
              <a:buSzPct val="80000"/>
              <a:buNone/>
            </a:pPr>
            <a:r>
              <a:rPr lang="en-US" sz="2400" b="0" i="0" u="sng" strike="noStrike" cap="none" baseline="0" dirty="0">
                <a:solidFill>
                  <a:schemeClr val="dk1"/>
                </a:solidFill>
                <a:latin typeface="Open Sans" pitchFamily="34" charset="0"/>
                <a:ea typeface="Open Sans" pitchFamily="34" charset="0"/>
                <a:cs typeface="Open Sans" pitchFamily="34" charset="0"/>
                <a:sym typeface="Questrial"/>
              </a:rPr>
              <a:t>Step 1:</a:t>
            </a:r>
            <a:r>
              <a:rPr lang="en-US" sz="2400" b="0" i="0" strike="noStrike" cap="none" baseline="0" dirty="0">
                <a:solidFill>
                  <a:schemeClr val="dk1"/>
                </a:solidFill>
                <a:latin typeface="Open Sans" pitchFamily="34" charset="0"/>
                <a:ea typeface="Open Sans" pitchFamily="34" charset="0"/>
                <a:cs typeface="Open Sans" pitchFamily="34" charset="0"/>
                <a:sym typeface="Questrial"/>
              </a:rPr>
              <a:t> </a:t>
            </a:r>
            <a:r>
              <a:rPr lang="en-US" sz="2400" b="0" i="0" strike="noStrike" cap="none" baseline="0" dirty="0" smtClean="0">
                <a:solidFill>
                  <a:schemeClr val="dk1"/>
                </a:solidFill>
                <a:latin typeface="Open Sans" pitchFamily="34" charset="0"/>
                <a:ea typeface="Open Sans" pitchFamily="34" charset="0"/>
                <a:cs typeface="Open Sans" pitchFamily="34" charset="0"/>
                <a:sym typeface="Questrial"/>
              </a:rPr>
              <a:t>	</a:t>
            </a:r>
            <a:r>
              <a:rPr lang="en-US" sz="2400" u="sng" dirty="0" smtClean="0">
                <a:solidFill>
                  <a:schemeClr val="dk1"/>
                </a:solidFill>
                <a:latin typeface="Open Sans" pitchFamily="34" charset="0"/>
                <a:ea typeface="Open Sans" pitchFamily="34" charset="0"/>
                <a:cs typeface="Open Sans" pitchFamily="34" charset="0"/>
                <a:sym typeface="Questrial"/>
              </a:rPr>
              <a:t>Quantitative analysis on the existing corpus of GME maps</a:t>
            </a:r>
          </a:p>
          <a:p>
            <a:pPr lvl="0" indent="-236220">
              <a:lnSpc>
                <a:spcPct val="80000"/>
              </a:lnSpc>
              <a:spcBef>
                <a:spcPts val="0"/>
              </a:spcBef>
              <a:buSzPct val="80000"/>
              <a:buNone/>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marL="495300" marR="0" lvl="0" indent="-457200" algn="l" rtl="0">
              <a:lnSpc>
                <a:spcPct val="80000"/>
              </a:lnSpc>
              <a:spcBef>
                <a:spcPts val="0"/>
              </a:spcBef>
              <a:buClr>
                <a:schemeClr val="accent1"/>
              </a:buClr>
              <a:buSzPct val="80000"/>
              <a:buAutoNum type="alphaLcParenBoth"/>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Collect </a:t>
            </a: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as many GME crisis maps as </a:t>
            </a: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possible</a:t>
            </a: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a:p>
            <a:pPr marL="723899" lvl="1" indent="-457200">
              <a:lnSpc>
                <a:spcPct val="80000"/>
              </a:lnSpc>
              <a:spcBef>
                <a:spcPts val="1800"/>
              </a:spcBef>
              <a:buSzPct val="80000"/>
              <a:buNone/>
            </a:pPr>
            <a:r>
              <a:rPr lang="en-US" sz="1600" dirty="0" smtClean="0">
                <a:solidFill>
                  <a:schemeClr val="dk1"/>
                </a:solidFill>
                <a:latin typeface="Open Sans" pitchFamily="34" charset="0"/>
                <a:ea typeface="Open Sans" pitchFamily="34" charset="0"/>
                <a:cs typeface="Open Sans" pitchFamily="34" charset="0"/>
                <a:sym typeface="Questrial"/>
              </a:rPr>
              <a:t>Currently, 75 GME Crisis Maps collected and counting.</a:t>
            </a:r>
          </a:p>
          <a:p>
            <a:pPr marL="274320" marR="0" lvl="0" indent="-236220" algn="l" rtl="0">
              <a:lnSpc>
                <a:spcPct val="80000"/>
              </a:lnSpc>
              <a:spcBef>
                <a:spcPts val="180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	</a:t>
            </a:r>
          </a:p>
          <a:p>
            <a:pPr marL="274320" marR="0" lvl="0" indent="-236220" algn="l" rtl="0">
              <a:lnSpc>
                <a:spcPct val="80000"/>
              </a:lnSpc>
              <a:spcBef>
                <a:spcPts val="1800"/>
              </a:spcBef>
              <a:buClr>
                <a:schemeClr val="accent1"/>
              </a:buClr>
              <a:buSzPct val="80000"/>
              <a:buNone/>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80000"/>
              </a:lnSpc>
              <a:spcBef>
                <a:spcPts val="1800"/>
              </a:spcBef>
              <a:buClr>
                <a:schemeClr val="accent1"/>
              </a:buClr>
              <a:buSzPct val="80000"/>
              <a:buNone/>
            </a:pP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158" name="Shape 15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Methodology</a:t>
            </a:r>
          </a:p>
        </p:txBody>
      </p:sp>
      <p:pic>
        <p:nvPicPr>
          <p:cNvPr id="6" name="Picture 5" descr="advsearch.png"/>
          <p:cNvPicPr>
            <a:picLocks noChangeAspect="1"/>
          </p:cNvPicPr>
          <p:nvPr/>
        </p:nvPicPr>
        <p:blipFill>
          <a:blip r:embed="rId3"/>
          <a:stretch>
            <a:fillRect/>
          </a:stretch>
        </p:blipFill>
        <p:spPr>
          <a:xfrm>
            <a:off x="7590356" y="2998728"/>
            <a:ext cx="1280160" cy="663292"/>
          </a:xfrm>
          <a:prstGeom prst="rect">
            <a:avLst/>
          </a:prstGeom>
        </p:spPr>
      </p:pic>
      <p:pic>
        <p:nvPicPr>
          <p:cNvPr id="7" name="Picture 6" descr="fb.png"/>
          <p:cNvPicPr>
            <a:picLocks noChangeAspect="1"/>
          </p:cNvPicPr>
          <p:nvPr/>
        </p:nvPicPr>
        <p:blipFill>
          <a:blip r:embed="rId4"/>
          <a:stretch>
            <a:fillRect/>
          </a:stretch>
        </p:blipFill>
        <p:spPr>
          <a:xfrm>
            <a:off x="5542308" y="3367670"/>
            <a:ext cx="1280160" cy="294350"/>
          </a:xfrm>
          <a:prstGeom prst="rect">
            <a:avLst/>
          </a:prstGeom>
        </p:spPr>
      </p:pic>
      <p:pic>
        <p:nvPicPr>
          <p:cNvPr id="8" name="Picture 7" descr="g+.png"/>
          <p:cNvPicPr>
            <a:picLocks noChangeAspect="1"/>
          </p:cNvPicPr>
          <p:nvPr/>
        </p:nvPicPr>
        <p:blipFill>
          <a:blip r:embed="rId5"/>
          <a:stretch>
            <a:fillRect/>
          </a:stretch>
        </p:blipFill>
        <p:spPr>
          <a:xfrm>
            <a:off x="3494260" y="3302454"/>
            <a:ext cx="1076152" cy="359565"/>
          </a:xfrm>
          <a:prstGeom prst="rect">
            <a:avLst/>
          </a:prstGeom>
        </p:spPr>
      </p:pic>
      <p:pic>
        <p:nvPicPr>
          <p:cNvPr id="9" name="Picture 8" descr="gallery.png"/>
          <p:cNvPicPr>
            <a:picLocks noChangeAspect="1"/>
          </p:cNvPicPr>
          <p:nvPr/>
        </p:nvPicPr>
        <p:blipFill>
          <a:blip r:embed="rId6"/>
          <a:stretch>
            <a:fillRect/>
          </a:stretch>
        </p:blipFill>
        <p:spPr>
          <a:xfrm>
            <a:off x="9638404" y="2978870"/>
            <a:ext cx="951808" cy="683149"/>
          </a:xfrm>
          <a:prstGeom prst="rect">
            <a:avLst/>
          </a:prstGeom>
        </p:spPr>
      </p:pic>
      <p:pic>
        <p:nvPicPr>
          <p:cNvPr id="10" name="Picture 9" descr="twitter.png"/>
          <p:cNvPicPr>
            <a:picLocks noChangeAspect="1"/>
          </p:cNvPicPr>
          <p:nvPr/>
        </p:nvPicPr>
        <p:blipFill>
          <a:blip r:embed="rId7"/>
          <a:stretch>
            <a:fillRect/>
          </a:stretch>
        </p:blipFill>
        <p:spPr>
          <a:xfrm>
            <a:off x="1446212" y="3333468"/>
            <a:ext cx="1280160" cy="328552"/>
          </a:xfrm>
          <a:prstGeom prst="rect">
            <a:avLst/>
          </a:prstGeom>
        </p:spPr>
      </p:pic>
      <p:pic>
        <p:nvPicPr>
          <p:cNvPr id="11" name="Picture 10" descr="heatmap.png"/>
          <p:cNvPicPr>
            <a:picLocks noChangeAspect="1"/>
          </p:cNvPicPr>
          <p:nvPr/>
        </p:nvPicPr>
        <p:blipFill>
          <a:blip r:embed="rId8"/>
          <a:stretch>
            <a:fillRect/>
          </a:stretch>
        </p:blipFill>
        <p:spPr>
          <a:xfrm>
            <a:off x="5484812" y="4267200"/>
            <a:ext cx="5111981" cy="2328609"/>
          </a:xfrm>
          <a:prstGeom prst="rect">
            <a:avLst/>
          </a:prstGeom>
        </p:spPr>
      </p:pic>
      <p:sp>
        <p:nvSpPr>
          <p:cNvPr id="12" name="TextBox 11"/>
          <p:cNvSpPr txBox="1"/>
          <p:nvPr/>
        </p:nvSpPr>
        <p:spPr>
          <a:xfrm>
            <a:off x="1293812" y="4319486"/>
            <a:ext cx="4191000" cy="2157514"/>
          </a:xfrm>
          <a:prstGeom prst="rect">
            <a:avLst/>
          </a:prstGeom>
          <a:noFill/>
        </p:spPr>
        <p:txBody>
          <a:bodyPr wrap="square" rtlCol="0">
            <a:spAutoFit/>
          </a:bodyPr>
          <a:lstStyle/>
          <a:p>
            <a:pPr marL="274320" lvl="0" indent="-236220" algn="r">
              <a:lnSpc>
                <a:spcPct val="80000"/>
              </a:lnSpc>
              <a:spcBef>
                <a:spcPts val="1800"/>
              </a:spcBef>
              <a:buClr>
                <a:schemeClr val="accent1"/>
              </a:buClr>
              <a:buSzPct val="80000"/>
            </a:pPr>
            <a:r>
              <a:rPr lang="en-US" sz="2000" dirty="0" smtClean="0">
                <a:solidFill>
                  <a:schemeClr val="dk1"/>
                </a:solidFill>
                <a:latin typeface="Open Sans" pitchFamily="34" charset="0"/>
                <a:ea typeface="Open Sans" pitchFamily="34" charset="0"/>
                <a:cs typeface="Open Sans" pitchFamily="34" charset="0"/>
                <a:sym typeface="Questrial"/>
              </a:rPr>
              <a:t>Early distribution of GME crisis maps</a:t>
            </a:r>
          </a:p>
          <a:p>
            <a:pPr marL="274320" lvl="0" indent="-236220">
              <a:lnSpc>
                <a:spcPct val="80000"/>
              </a:lnSpc>
              <a:spcBef>
                <a:spcPts val="1800"/>
              </a:spcBef>
              <a:buClr>
                <a:schemeClr val="accent1"/>
              </a:buClr>
              <a:buSzPct val="80000"/>
            </a:pPr>
            <a:r>
              <a:rPr lang="en-US" dirty="0" smtClean="0">
                <a:solidFill>
                  <a:schemeClr val="dk1"/>
                </a:solidFill>
                <a:latin typeface="Open Sans" pitchFamily="34" charset="0"/>
                <a:ea typeface="Open Sans" pitchFamily="34" charset="0"/>
                <a:cs typeface="Open Sans" pitchFamily="34" charset="0"/>
                <a:sym typeface="Questrial"/>
              </a:rPr>
              <a:t>Hotspots</a:t>
            </a:r>
          </a:p>
          <a:p>
            <a:pPr marL="495300" lvl="0" indent="-457200">
              <a:spcBef>
                <a:spcPts val="600"/>
              </a:spcBef>
              <a:buClr>
                <a:schemeClr val="accent1"/>
              </a:buClr>
              <a:buSzPct val="80000"/>
              <a:buFont typeface="+mj-lt"/>
              <a:buAutoNum type="arabicPeriod"/>
            </a:pPr>
            <a:r>
              <a:rPr lang="en-US" dirty="0" smtClean="0">
                <a:solidFill>
                  <a:schemeClr val="dk1"/>
                </a:solidFill>
                <a:latin typeface="Open Sans" pitchFamily="34" charset="0"/>
                <a:ea typeface="Open Sans" pitchFamily="34" charset="0"/>
                <a:cs typeface="Open Sans" pitchFamily="34" charset="0"/>
                <a:sym typeface="Questrial"/>
              </a:rPr>
              <a:t>Boulder flooding</a:t>
            </a:r>
          </a:p>
          <a:p>
            <a:pPr marL="495300" lvl="0" indent="-457200">
              <a:spcBef>
                <a:spcPts val="600"/>
              </a:spcBef>
              <a:buClr>
                <a:schemeClr val="accent1"/>
              </a:buClr>
              <a:buSzPct val="80000"/>
              <a:buFont typeface="+mj-lt"/>
              <a:buAutoNum type="arabicPeriod"/>
            </a:pPr>
            <a:r>
              <a:rPr lang="en-US" dirty="0" smtClean="0">
                <a:solidFill>
                  <a:schemeClr val="dk1"/>
                </a:solidFill>
                <a:latin typeface="Open Sans" pitchFamily="34" charset="0"/>
                <a:ea typeface="Open Sans" pitchFamily="34" charset="0"/>
                <a:cs typeface="Open Sans" pitchFamily="34" charset="0"/>
                <a:sym typeface="Questrial"/>
              </a:rPr>
              <a:t>Typhoon Haiyan</a:t>
            </a:r>
          </a:p>
          <a:p>
            <a:pPr marL="495300" lvl="0" indent="-457200">
              <a:spcBef>
                <a:spcPts val="600"/>
              </a:spcBef>
              <a:buClr>
                <a:schemeClr val="accent1"/>
              </a:buClr>
              <a:buSzPct val="80000"/>
              <a:buFont typeface="+mj-lt"/>
              <a:buAutoNum type="arabicPeriod"/>
            </a:pPr>
            <a:r>
              <a:rPr lang="en-US" dirty="0" smtClean="0">
                <a:solidFill>
                  <a:schemeClr val="dk1"/>
                </a:solidFill>
                <a:latin typeface="Open Sans" pitchFamily="34" charset="0"/>
                <a:ea typeface="Open Sans" pitchFamily="34" charset="0"/>
                <a:cs typeface="Open Sans" pitchFamily="34" charset="0"/>
                <a:sym typeface="Questrial"/>
              </a:rPr>
              <a:t>Winter storms in Sioux Falls and Atlanta</a:t>
            </a:r>
          </a:p>
          <a:p>
            <a:pPr marL="495300" lvl="0" indent="-457200">
              <a:spcBef>
                <a:spcPts val="600"/>
              </a:spcBef>
              <a:buClr>
                <a:schemeClr val="accent1"/>
              </a:buClr>
              <a:buSzPct val="80000"/>
              <a:buFont typeface="+mj-lt"/>
              <a:buAutoNum type="arabicPeriod"/>
            </a:pPr>
            <a:r>
              <a:rPr lang="en-US" dirty="0" smtClean="0">
                <a:solidFill>
                  <a:schemeClr val="dk1"/>
                </a:solidFill>
                <a:latin typeface="Open Sans" pitchFamily="34" charset="0"/>
                <a:ea typeface="Open Sans" pitchFamily="34" charset="0"/>
                <a:cs typeface="Open Sans" pitchFamily="34" charset="0"/>
                <a:sym typeface="Questrial"/>
              </a:rPr>
              <a:t>Violence in Syria</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body" idx="2"/>
          </p:nvPr>
        </p:nvSpPr>
        <p:spPr>
          <a:xfrm>
            <a:off x="1233278" y="1828800"/>
            <a:ext cx="10955547" cy="1295400"/>
          </a:xfrm>
          <a:prstGeom prst="rect">
            <a:avLst/>
          </a:prstGeom>
          <a:noFill/>
          <a:ln>
            <a:noFill/>
          </a:ln>
        </p:spPr>
        <p:txBody>
          <a:bodyPr lIns="91425" tIns="45700" rIns="91425" bIns="45700" anchor="t" anchorCtr="0">
            <a:noAutofit/>
          </a:bodyPr>
          <a:lstStyle/>
          <a:p>
            <a:pPr marL="274320" marR="0" lvl="0" indent="-236220" algn="l" rtl="0">
              <a:lnSpc>
                <a:spcPct val="8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(b) Run quantitative analysis on numerous map criteria</a:t>
            </a:r>
          </a:p>
        </p:txBody>
      </p:sp>
      <p:sp>
        <p:nvSpPr>
          <p:cNvPr id="158" name="Shape 15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Methodology</a:t>
            </a:r>
          </a:p>
        </p:txBody>
      </p:sp>
      <p:pic>
        <p:nvPicPr>
          <p:cNvPr id="7" name="Picture 6" descr="quant01.png"/>
          <p:cNvPicPr>
            <a:picLocks noChangeAspect="1"/>
          </p:cNvPicPr>
          <p:nvPr/>
        </p:nvPicPr>
        <p:blipFill>
          <a:blip r:embed="rId3"/>
          <a:stretch>
            <a:fillRect/>
          </a:stretch>
        </p:blipFill>
        <p:spPr>
          <a:xfrm>
            <a:off x="74612" y="2315000"/>
            <a:ext cx="5200000" cy="3400000"/>
          </a:xfrm>
          <a:prstGeom prst="rect">
            <a:avLst/>
          </a:prstGeom>
        </p:spPr>
      </p:pic>
      <p:pic>
        <p:nvPicPr>
          <p:cNvPr id="9" name="Picture 8" descr="quant02.png"/>
          <p:cNvPicPr>
            <a:picLocks noChangeAspect="1"/>
          </p:cNvPicPr>
          <p:nvPr/>
        </p:nvPicPr>
        <p:blipFill>
          <a:blip r:embed="rId4"/>
          <a:stretch>
            <a:fillRect/>
          </a:stretch>
        </p:blipFill>
        <p:spPr>
          <a:xfrm>
            <a:off x="5254625" y="2324198"/>
            <a:ext cx="6859587" cy="3456729"/>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491078" y="2971800"/>
            <a:ext cx="5089734" cy="3581400"/>
          </a:xfrm>
          <a:prstGeom prst="rect">
            <a:avLst/>
          </a:prstGeom>
          <a:noFill/>
          <a:ln w="38100" cap="rnd">
            <a:solidFill>
              <a:schemeClr val="tx2">
                <a:lumMod val="75000"/>
                <a:alpha val="45000"/>
              </a:schemeClr>
            </a:solidFill>
          </a:ln>
        </p:spPr>
        <p:txBody>
          <a:bodyPr lIns="91425" tIns="45700" rIns="91425" bIns="45700" anchor="t" anchorCtr="0">
            <a:noAutofit/>
          </a:bodyPr>
          <a:lstStyle/>
          <a:p>
            <a:pPr marL="274320" marR="0" lvl="0" indent="-114300" algn="l" rtl="0">
              <a:lnSpc>
                <a:spcPct val="90000"/>
              </a:lnSpc>
              <a:spcBef>
                <a:spcPts val="0"/>
              </a:spcBef>
              <a:buClr>
                <a:schemeClr val="accent1"/>
              </a:buClr>
              <a:buSzPct val="137142"/>
              <a:buFont typeface="Questrial"/>
              <a:buNone/>
            </a:pPr>
            <a:r>
              <a:rPr lang="en-US" sz="1600" u="sng" dirty="0" smtClean="0">
                <a:solidFill>
                  <a:schemeClr val="dk1"/>
                </a:solidFill>
                <a:latin typeface="Open Sans" pitchFamily="34" charset="0"/>
                <a:ea typeface="Open Sans" pitchFamily="34" charset="0"/>
                <a:cs typeface="Open Sans" pitchFamily="34" charset="0"/>
                <a:sym typeface="Questrial"/>
              </a:rPr>
              <a:t>Process design </a:t>
            </a:r>
          </a:p>
          <a:p>
            <a:pPr marL="274320" marR="0" lvl="0" indent="-114300" algn="l" rtl="0">
              <a:lnSpc>
                <a:spcPct val="90000"/>
              </a:lnSpc>
              <a:spcBef>
                <a:spcPts val="0"/>
              </a:spcBef>
              <a:buClr>
                <a:schemeClr val="accent1"/>
              </a:buClr>
              <a:buSzPct val="137142"/>
              <a:buFont typeface="Questrial"/>
              <a:buNone/>
            </a:pPr>
            <a:endParaRPr lang="en-US" sz="1600" dirty="0" smtClean="0">
              <a:solidFill>
                <a:schemeClr val="dk1"/>
              </a:solidFill>
              <a:latin typeface="Open Sans" pitchFamily="34" charset="0"/>
              <a:ea typeface="Open Sans" pitchFamily="34" charset="0"/>
              <a:cs typeface="Open Sans" pitchFamily="34" charset="0"/>
              <a:sym typeface="Questrial"/>
            </a:endParaRPr>
          </a:p>
          <a:p>
            <a:pPr marL="274320" marR="0" lvl="0" indent="-114300" algn="l" rtl="0">
              <a:lnSpc>
                <a:spcPct val="90000"/>
              </a:lnSpc>
              <a:spcBef>
                <a:spcPts val="0"/>
              </a:spcBef>
              <a:buClr>
                <a:schemeClr val="accent1"/>
              </a:buClr>
              <a:buSzPct val="137142"/>
              <a:buFont typeface="Questrial"/>
              <a:buNone/>
            </a:pPr>
            <a:r>
              <a:rPr lang="en-US" sz="1600" dirty="0" smtClean="0">
                <a:solidFill>
                  <a:schemeClr val="dk1"/>
                </a:solidFill>
                <a:latin typeface="Open Sans" pitchFamily="34" charset="0"/>
                <a:ea typeface="Open Sans" pitchFamily="34" charset="0"/>
                <a:cs typeface="Open Sans" pitchFamily="34" charset="0"/>
                <a:sym typeface="Questrial"/>
              </a:rPr>
              <a:t>1</a:t>
            </a:r>
            <a:r>
              <a:rPr lang="en-US" sz="1600" dirty="0">
                <a:solidFill>
                  <a:schemeClr val="dk1"/>
                </a:solidFill>
                <a:latin typeface="Open Sans" pitchFamily="34" charset="0"/>
                <a:ea typeface="Open Sans" pitchFamily="34" charset="0"/>
                <a:cs typeface="Open Sans" pitchFamily="34" charset="0"/>
                <a:sym typeface="Questrial"/>
              </a:rPr>
              <a:t>. Gather group of ~10 end users who have not used GME at all</a:t>
            </a:r>
          </a:p>
          <a:p>
            <a:pPr marL="274320" marR="0" lvl="0" indent="-114300" algn="l" rtl="0">
              <a:lnSpc>
                <a:spcPct val="90000"/>
              </a:lnSpc>
              <a:spcBef>
                <a:spcPts val="0"/>
              </a:spcBef>
              <a:buClr>
                <a:schemeClr val="accent1"/>
              </a:buClr>
              <a:buSzPct val="137142"/>
              <a:buFont typeface="Questrial"/>
              <a:buNone/>
            </a:pPr>
            <a:r>
              <a:rPr lang="en-US" sz="1600" dirty="0">
                <a:solidFill>
                  <a:schemeClr val="dk1"/>
                </a:solidFill>
                <a:latin typeface="Open Sans" pitchFamily="34" charset="0"/>
                <a:ea typeface="Open Sans" pitchFamily="34" charset="0"/>
                <a:cs typeface="Open Sans" pitchFamily="34" charset="0"/>
                <a:sym typeface="Questrial"/>
              </a:rPr>
              <a:t>2. Allow him/her to explore GME </a:t>
            </a:r>
            <a:r>
              <a:rPr lang="en-US" sz="1600" dirty="0" smtClean="0">
                <a:solidFill>
                  <a:schemeClr val="dk1"/>
                </a:solidFill>
                <a:latin typeface="Open Sans" pitchFamily="34" charset="0"/>
                <a:ea typeface="Open Sans" pitchFamily="34" charset="0"/>
                <a:cs typeface="Open Sans" pitchFamily="34" charset="0"/>
                <a:sym typeface="Questrial"/>
              </a:rPr>
              <a:t>for </a:t>
            </a:r>
            <a:r>
              <a:rPr lang="en-US" sz="1600" dirty="0">
                <a:solidFill>
                  <a:schemeClr val="dk1"/>
                </a:solidFill>
                <a:latin typeface="Open Sans" pitchFamily="34" charset="0"/>
                <a:ea typeface="Open Sans" pitchFamily="34" charset="0"/>
                <a:cs typeface="Open Sans" pitchFamily="34" charset="0"/>
                <a:sym typeface="Questrial"/>
              </a:rPr>
              <a:t>5 minutes</a:t>
            </a:r>
          </a:p>
          <a:p>
            <a:pPr marL="274320" marR="0" lvl="0" indent="-114300" algn="l" rtl="0">
              <a:lnSpc>
                <a:spcPct val="90000"/>
              </a:lnSpc>
              <a:spcBef>
                <a:spcPts val="0"/>
              </a:spcBef>
              <a:buClr>
                <a:schemeClr val="accent1"/>
              </a:buClr>
              <a:buSzPct val="137142"/>
              <a:buFont typeface="Questrial"/>
              <a:buNone/>
            </a:pPr>
            <a:r>
              <a:rPr lang="en-US" sz="1600" dirty="0">
                <a:solidFill>
                  <a:schemeClr val="dk1"/>
                </a:solidFill>
                <a:latin typeface="Open Sans" pitchFamily="34" charset="0"/>
                <a:ea typeface="Open Sans" pitchFamily="34" charset="0"/>
                <a:cs typeface="Open Sans" pitchFamily="34" charset="0"/>
                <a:sym typeface="Questrial"/>
              </a:rPr>
              <a:t>3. Once acclimated, ask them to complete a series of tasks and articulate what they are doing and thinking as they go.</a:t>
            </a:r>
          </a:p>
          <a:p>
            <a:pPr marL="274320" marR="0" lvl="0" indent="-114300" algn="l" rtl="0">
              <a:lnSpc>
                <a:spcPct val="90000"/>
              </a:lnSpc>
              <a:spcBef>
                <a:spcPts val="0"/>
              </a:spcBef>
              <a:buClr>
                <a:schemeClr val="accent1"/>
              </a:buClr>
              <a:buSzPct val="137142"/>
              <a:buFont typeface="Questrial"/>
              <a:buNone/>
            </a:pPr>
            <a:r>
              <a:rPr lang="en-US" sz="1600" dirty="0">
                <a:solidFill>
                  <a:schemeClr val="dk1"/>
                </a:solidFill>
                <a:latin typeface="Open Sans" pitchFamily="34" charset="0"/>
                <a:ea typeface="Open Sans" pitchFamily="34" charset="0"/>
                <a:cs typeface="Open Sans" pitchFamily="34" charset="0"/>
                <a:sym typeface="Questrial"/>
              </a:rPr>
              <a:t>4. Give a series of tasks, from very simple to very complex.</a:t>
            </a:r>
          </a:p>
          <a:p>
            <a:pPr marL="274320" marR="0" lvl="0" indent="-114300" algn="l" rtl="0">
              <a:lnSpc>
                <a:spcPct val="90000"/>
              </a:lnSpc>
              <a:spcBef>
                <a:spcPts val="0"/>
              </a:spcBef>
              <a:buClr>
                <a:schemeClr val="accent1"/>
              </a:buClr>
              <a:buSzPct val="137142"/>
              <a:buFont typeface="Questrial"/>
              <a:buNone/>
            </a:pPr>
            <a:r>
              <a:rPr lang="en-US" sz="1600" dirty="0">
                <a:solidFill>
                  <a:schemeClr val="dk1"/>
                </a:solidFill>
                <a:latin typeface="Open Sans" pitchFamily="34" charset="0"/>
                <a:ea typeface="Open Sans" pitchFamily="34" charset="0"/>
                <a:cs typeface="Open Sans" pitchFamily="34" charset="0"/>
                <a:sym typeface="Questrial"/>
              </a:rPr>
              <a:t>5. Ask follow up questions when the user get stuck, or when they do something in a strange way.</a:t>
            </a:r>
          </a:p>
          <a:p>
            <a:pPr marL="274320" marR="0" lvl="0" indent="-114300" algn="l" rtl="0">
              <a:lnSpc>
                <a:spcPct val="90000"/>
              </a:lnSpc>
              <a:spcBef>
                <a:spcPts val="0"/>
              </a:spcBef>
              <a:buClr>
                <a:schemeClr val="accent1"/>
              </a:buClr>
              <a:buSzPct val="137142"/>
              <a:buFont typeface="Questrial"/>
              <a:buNone/>
            </a:pPr>
            <a:r>
              <a:rPr lang="en-US" sz="1600" dirty="0">
                <a:solidFill>
                  <a:schemeClr val="dk1"/>
                </a:solidFill>
                <a:latin typeface="Open Sans" pitchFamily="34" charset="0"/>
                <a:ea typeface="Open Sans" pitchFamily="34" charset="0"/>
                <a:cs typeface="Open Sans" pitchFamily="34" charset="0"/>
                <a:sym typeface="Questrial"/>
              </a:rPr>
              <a:t>6. End with cognitive </a:t>
            </a:r>
            <a:r>
              <a:rPr lang="en-US" sz="1600" dirty="0" smtClean="0">
                <a:solidFill>
                  <a:schemeClr val="dk1"/>
                </a:solidFill>
                <a:latin typeface="Open Sans" pitchFamily="34" charset="0"/>
                <a:ea typeface="Open Sans" pitchFamily="34" charset="0"/>
                <a:cs typeface="Open Sans" pitchFamily="34" charset="0"/>
                <a:sym typeface="Questrial"/>
              </a:rPr>
              <a:t>interview: </a:t>
            </a:r>
            <a:r>
              <a:rPr lang="en-US" sz="1600" dirty="0">
                <a:solidFill>
                  <a:schemeClr val="dk1"/>
                </a:solidFill>
                <a:latin typeface="Open Sans" pitchFamily="34" charset="0"/>
                <a:ea typeface="Open Sans" pitchFamily="34" charset="0"/>
                <a:cs typeface="Open Sans" pitchFamily="34" charset="0"/>
                <a:sym typeface="Questrial"/>
              </a:rPr>
              <a:t>let them discuss the </a:t>
            </a:r>
            <a:r>
              <a:rPr lang="en-US" sz="1600" dirty="0" smtClean="0">
                <a:solidFill>
                  <a:schemeClr val="dk1"/>
                </a:solidFill>
                <a:latin typeface="Open Sans" pitchFamily="34" charset="0"/>
                <a:ea typeface="Open Sans" pitchFamily="34" charset="0"/>
                <a:cs typeface="Open Sans" pitchFamily="34" charset="0"/>
                <a:sym typeface="Questrial"/>
              </a:rPr>
              <a:t>experience</a:t>
            </a:r>
            <a:endParaRPr lang="en-US" sz="1600" dirty="0">
              <a:solidFill>
                <a:schemeClr val="dk1"/>
              </a:solidFill>
              <a:latin typeface="Open Sans" pitchFamily="34" charset="0"/>
              <a:ea typeface="Open Sans" pitchFamily="34" charset="0"/>
              <a:cs typeface="Open Sans" pitchFamily="34" charset="0"/>
              <a:sym typeface="Questrial"/>
            </a:endParaRPr>
          </a:p>
          <a:p>
            <a:endParaRPr sz="1600" dirty="0">
              <a:latin typeface="Open Sans" pitchFamily="34" charset="0"/>
              <a:ea typeface="Open Sans" pitchFamily="34" charset="0"/>
              <a:cs typeface="Open Sans" pitchFamily="34" charset="0"/>
            </a:endParaRPr>
          </a:p>
          <a:p>
            <a:endParaRPr sz="1600" dirty="0">
              <a:latin typeface="Open Sans" pitchFamily="34" charset="0"/>
              <a:ea typeface="Open Sans" pitchFamily="34" charset="0"/>
              <a:cs typeface="Open Sans" pitchFamily="34" charset="0"/>
            </a:endParaRPr>
          </a:p>
        </p:txBody>
      </p:sp>
      <p:sp>
        <p:nvSpPr>
          <p:cNvPr id="191" name="Shape 191"/>
          <p:cNvSpPr txBox="1">
            <a:spLocks noGrp="1"/>
          </p:cNvSpPr>
          <p:nvPr>
            <p:ph type="body" idx="2"/>
          </p:nvPr>
        </p:nvSpPr>
        <p:spPr>
          <a:xfrm>
            <a:off x="684212" y="1828800"/>
            <a:ext cx="10972800" cy="4495800"/>
          </a:xfrm>
          <a:prstGeom prst="rect">
            <a:avLst/>
          </a:prstGeom>
          <a:noFill/>
          <a:ln>
            <a:noFill/>
          </a:ln>
        </p:spPr>
        <p:txBody>
          <a:bodyPr lIns="91425" tIns="45700" rIns="91425" bIns="45700" anchor="t" anchorCtr="0">
            <a:noAutofit/>
          </a:bodyPr>
          <a:lstStyle/>
          <a:p>
            <a:pPr lvl="0">
              <a:spcBef>
                <a:spcPts val="0"/>
              </a:spcBef>
              <a:buSzPct val="80000"/>
              <a:buNone/>
            </a:pPr>
            <a:r>
              <a:rPr lang="en-US" sz="2400" u="sng" dirty="0" smtClean="0">
                <a:solidFill>
                  <a:schemeClr val="dk1"/>
                </a:solidFill>
                <a:latin typeface="Open Sans" pitchFamily="34" charset="0"/>
                <a:ea typeface="Open Sans" pitchFamily="34" charset="0"/>
                <a:cs typeface="Open Sans" pitchFamily="34" charset="0"/>
                <a:sym typeface="Questrial"/>
              </a:rPr>
              <a:t>Step 2:</a:t>
            </a:r>
            <a:r>
              <a:rPr lang="en-US" sz="2400" dirty="0" smtClean="0">
                <a:solidFill>
                  <a:schemeClr val="dk1"/>
                </a:solidFill>
                <a:latin typeface="Open Sans" pitchFamily="34" charset="0"/>
                <a:ea typeface="Open Sans" pitchFamily="34" charset="0"/>
                <a:cs typeface="Open Sans" pitchFamily="34" charset="0"/>
                <a:sym typeface="Questrial"/>
              </a:rPr>
              <a:t> 	</a:t>
            </a:r>
            <a:r>
              <a:rPr lang="en-US" sz="2400" u="sng" dirty="0" smtClean="0">
                <a:solidFill>
                  <a:schemeClr val="dk1"/>
                </a:solidFill>
                <a:latin typeface="Open Sans" pitchFamily="34" charset="0"/>
                <a:ea typeface="Open Sans" pitchFamily="34" charset="0"/>
                <a:cs typeface="Open Sans" pitchFamily="34" charset="0"/>
                <a:sym typeface="Questrial"/>
              </a:rPr>
              <a:t>Usability testing: protocol analysis and cognitive interviews</a:t>
            </a:r>
          </a:p>
          <a:p>
            <a:pPr marL="274320" marR="0" lvl="0" indent="-114300" algn="l" rtl="0">
              <a:lnSpc>
                <a:spcPct val="90000"/>
              </a:lnSpc>
              <a:spcBef>
                <a:spcPts val="0"/>
              </a:spcBef>
              <a:buClr>
                <a:schemeClr val="accent1"/>
              </a:buClr>
              <a:buSzPct val="80000"/>
              <a:buFont typeface="Questrial"/>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114300" algn="l" rtl="0">
              <a:lnSpc>
                <a:spcPct val="90000"/>
              </a:lnSpc>
              <a:spcBef>
                <a:spcPts val="0"/>
              </a:spcBef>
              <a:buClr>
                <a:schemeClr val="accent1"/>
              </a:buClr>
              <a:buSzPct val="80000"/>
              <a:buFont typeface="Questrial"/>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114300" algn="l" rtl="0">
              <a:lnSpc>
                <a:spcPct val="90000"/>
              </a:lnSpc>
              <a:spcBef>
                <a:spcPts val="0"/>
              </a:spcBef>
              <a:buClr>
                <a:schemeClr val="accent1"/>
              </a:buClr>
              <a:buSzPct val="80000"/>
              <a:buFont typeface="Questrial"/>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114300" algn="l" rtl="0">
              <a:lnSpc>
                <a:spcPct val="90000"/>
              </a:lnSpc>
              <a:spcBef>
                <a:spcPts val="0"/>
              </a:spcBef>
              <a:buClr>
                <a:schemeClr val="accent1"/>
              </a:buClr>
              <a:buSzPct val="80000"/>
              <a:buFont typeface="Questrial"/>
              <a:buNone/>
            </a:pPr>
            <a:r>
              <a:rPr lang="en-US" sz="2400" dirty="0" smtClean="0">
                <a:solidFill>
                  <a:schemeClr val="dk1"/>
                </a:solidFill>
                <a:latin typeface="Open Sans" pitchFamily="34" charset="0"/>
                <a:ea typeface="Open Sans" pitchFamily="34" charset="0"/>
                <a:cs typeface="Open Sans" pitchFamily="34" charset="0"/>
                <a:sym typeface="Questrial"/>
              </a:rPr>
              <a:t>Perform </a:t>
            </a:r>
            <a:r>
              <a:rPr lang="en-US" sz="2400" dirty="0">
                <a:solidFill>
                  <a:schemeClr val="dk1"/>
                </a:solidFill>
                <a:latin typeface="Open Sans" pitchFamily="34" charset="0"/>
                <a:ea typeface="Open Sans" pitchFamily="34" charset="0"/>
                <a:cs typeface="Open Sans" pitchFamily="34" charset="0"/>
                <a:sym typeface="Questrial"/>
              </a:rPr>
              <a:t>small usability </a:t>
            </a:r>
            <a:r>
              <a:rPr lang="en-US" sz="2400" dirty="0" smtClean="0">
                <a:solidFill>
                  <a:schemeClr val="dk1"/>
                </a:solidFill>
                <a:latin typeface="Open Sans" pitchFamily="34" charset="0"/>
                <a:ea typeface="Open Sans" pitchFamily="34" charset="0"/>
                <a:cs typeface="Open Sans" pitchFamily="34" charset="0"/>
                <a:sym typeface="Questrial"/>
              </a:rPr>
              <a:t>test</a:t>
            </a:r>
            <a:endParaRPr lang="en-US" sz="2400" dirty="0">
              <a:solidFill>
                <a:schemeClr val="dk1"/>
              </a:solidFill>
              <a:latin typeface="Open Sans" pitchFamily="34" charset="0"/>
              <a:ea typeface="Open Sans" pitchFamily="34" charset="0"/>
              <a:cs typeface="Open Sans" pitchFamily="34" charset="0"/>
              <a:sym typeface="Questrial"/>
            </a:endParaRPr>
          </a:p>
          <a:p>
            <a:pPr>
              <a:spcBef>
                <a:spcPts val="0"/>
              </a:spcBef>
              <a:buSzPct val="80000"/>
            </a:pPr>
            <a:r>
              <a:rPr lang="en-US" sz="2400" dirty="0" smtClean="0">
                <a:solidFill>
                  <a:schemeClr val="dk1"/>
                </a:solidFill>
                <a:latin typeface="Open Sans" pitchFamily="34" charset="0"/>
                <a:ea typeface="Open Sans" pitchFamily="34" charset="0"/>
                <a:cs typeface="Open Sans" pitchFamily="34" charset="0"/>
                <a:sym typeface="Questrial"/>
              </a:rPr>
              <a:t>Authoring;</a:t>
            </a:r>
            <a:endParaRPr lang="en-US" sz="2400" dirty="0">
              <a:solidFill>
                <a:schemeClr val="dk1"/>
              </a:solidFill>
              <a:latin typeface="Open Sans" pitchFamily="34" charset="0"/>
              <a:ea typeface="Open Sans" pitchFamily="34" charset="0"/>
              <a:cs typeface="Open Sans" pitchFamily="34" charset="0"/>
              <a:sym typeface="Questrial"/>
            </a:endParaRPr>
          </a:p>
          <a:p>
            <a:pPr>
              <a:spcBef>
                <a:spcPts val="0"/>
              </a:spcBef>
              <a:buSzPct val="80000"/>
            </a:pPr>
            <a:r>
              <a:rPr lang="en-US" sz="2400" dirty="0" smtClean="0">
                <a:solidFill>
                  <a:schemeClr val="dk1"/>
                </a:solidFill>
                <a:latin typeface="Open Sans" pitchFamily="34" charset="0"/>
                <a:ea typeface="Open Sans" pitchFamily="34" charset="0"/>
                <a:cs typeface="Open Sans" pitchFamily="34" charset="0"/>
                <a:sym typeface="Questrial"/>
              </a:rPr>
              <a:t>Interpreting;</a:t>
            </a:r>
            <a:endParaRPr lang="en-US" sz="2400" dirty="0">
              <a:solidFill>
                <a:schemeClr val="dk1"/>
              </a:solidFill>
              <a:latin typeface="Open Sans" pitchFamily="34" charset="0"/>
              <a:ea typeface="Open Sans" pitchFamily="34" charset="0"/>
              <a:cs typeface="Open Sans" pitchFamily="34" charset="0"/>
              <a:sym typeface="Questrial"/>
            </a:endParaRPr>
          </a:p>
          <a:p>
            <a:pPr>
              <a:spcBef>
                <a:spcPts val="0"/>
              </a:spcBef>
              <a:buSzPct val="80000"/>
            </a:pPr>
            <a:r>
              <a:rPr lang="en-US" sz="2400" dirty="0" smtClean="0">
                <a:solidFill>
                  <a:schemeClr val="dk1"/>
                </a:solidFill>
                <a:latin typeface="Open Sans" pitchFamily="34" charset="0"/>
                <a:ea typeface="Open Sans" pitchFamily="34" charset="0"/>
                <a:cs typeface="Open Sans" pitchFamily="34" charset="0"/>
                <a:sym typeface="Questrial"/>
              </a:rPr>
              <a:t>Using </a:t>
            </a:r>
            <a:r>
              <a:rPr lang="en-US" sz="2400" dirty="0">
                <a:solidFill>
                  <a:schemeClr val="dk1"/>
                </a:solidFill>
                <a:latin typeface="Open Sans" pitchFamily="34" charset="0"/>
                <a:ea typeface="Open Sans" pitchFamily="34" charset="0"/>
                <a:cs typeface="Open Sans" pitchFamily="34" charset="0"/>
                <a:sym typeface="Questrial"/>
              </a:rPr>
              <a:t>verbal protocol assessment </a:t>
            </a: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114300" algn="l" rtl="0">
              <a:lnSpc>
                <a:spcPct val="90000"/>
              </a:lnSpc>
              <a:spcBef>
                <a:spcPts val="0"/>
              </a:spcBef>
              <a:buClr>
                <a:schemeClr val="accent1"/>
              </a:buClr>
              <a:buSzPct val="80000"/>
              <a:buFont typeface="Questrial"/>
              <a:buNone/>
            </a:pPr>
            <a:r>
              <a:rPr lang="en-US" sz="2400" dirty="0" smtClean="0">
                <a:solidFill>
                  <a:schemeClr val="dk1"/>
                </a:solidFill>
                <a:latin typeface="Open Sans" pitchFamily="34" charset="0"/>
                <a:ea typeface="Open Sans" pitchFamily="34" charset="0"/>
                <a:cs typeface="Open Sans" pitchFamily="34" charset="0"/>
                <a:sym typeface="Questrial"/>
              </a:rPr>
              <a:t>to </a:t>
            </a:r>
            <a:r>
              <a:rPr lang="en-US" sz="2400" dirty="0">
                <a:solidFill>
                  <a:schemeClr val="dk1"/>
                </a:solidFill>
                <a:latin typeface="Open Sans" pitchFamily="34" charset="0"/>
                <a:ea typeface="Open Sans" pitchFamily="34" charset="0"/>
                <a:cs typeface="Open Sans" pitchFamily="34" charset="0"/>
                <a:sym typeface="Questrial"/>
              </a:rPr>
              <a:t>explore how new users </a:t>
            </a:r>
            <a:r>
              <a:rPr lang="en-US" sz="2400" dirty="0" smtClean="0">
                <a:solidFill>
                  <a:schemeClr val="dk1"/>
                </a:solidFill>
                <a:latin typeface="Open Sans" pitchFamily="34" charset="0"/>
                <a:ea typeface="Open Sans" pitchFamily="34" charset="0"/>
                <a:cs typeface="Open Sans" pitchFamily="34" charset="0"/>
                <a:sym typeface="Questrial"/>
              </a:rPr>
              <a:t>behave </a:t>
            </a:r>
          </a:p>
          <a:p>
            <a:pPr marL="274320" marR="0" lvl="0" indent="-114300" algn="l" rtl="0">
              <a:lnSpc>
                <a:spcPct val="90000"/>
              </a:lnSpc>
              <a:spcBef>
                <a:spcPts val="0"/>
              </a:spcBef>
              <a:buClr>
                <a:schemeClr val="accent1"/>
              </a:buClr>
              <a:buSzPct val="80000"/>
              <a:buFont typeface="Questrial"/>
              <a:buNone/>
            </a:pPr>
            <a:r>
              <a:rPr lang="en-US" sz="2400" dirty="0" smtClean="0">
                <a:solidFill>
                  <a:schemeClr val="dk1"/>
                </a:solidFill>
                <a:latin typeface="Open Sans" pitchFamily="34" charset="0"/>
                <a:ea typeface="Open Sans" pitchFamily="34" charset="0"/>
                <a:cs typeface="Open Sans" pitchFamily="34" charset="0"/>
                <a:sym typeface="Questrial"/>
              </a:rPr>
              <a:t>and  succeed using GME maps.</a:t>
            </a:r>
            <a:endParaRPr lang="en-US" sz="2400" dirty="0">
              <a:solidFill>
                <a:schemeClr val="dk1"/>
              </a:solidFill>
              <a:latin typeface="Open Sans" pitchFamily="34" charset="0"/>
              <a:ea typeface="Open Sans" pitchFamily="34" charset="0"/>
              <a:cs typeface="Open Sans" pitchFamily="34" charset="0"/>
              <a:sym typeface="Questrial"/>
            </a:endParaRPr>
          </a:p>
        </p:txBody>
      </p:sp>
      <p:sp>
        <p:nvSpPr>
          <p:cNvPr id="192" name="Shape 192"/>
          <p:cNvSpPr txBox="1">
            <a:spLocks noGrp="1"/>
          </p:cNvSpPr>
          <p:nvPr>
            <p:ph type="title"/>
          </p:nvPr>
        </p:nvSpPr>
        <p:spPr>
          <a:xfrm>
            <a:off x="684212" y="274637"/>
            <a:ext cx="10744199" cy="1325562"/>
          </a:xfrm>
          <a:prstGeom prst="rect">
            <a:avLst/>
          </a:prstGeom>
          <a:noFill/>
          <a:ln>
            <a:noFill/>
          </a:ln>
        </p:spPr>
        <p:txBody>
          <a:bodyPr lIns="91425" tIns="45700" rIns="91425" bIns="45700" anchor="b" anchorCtr="0">
            <a:noAutofit/>
          </a:bodyPr>
          <a:lstStyle/>
          <a:p>
            <a:pPr lvl="0">
              <a:buSzPct val="25000"/>
            </a:pPr>
            <a:r>
              <a:rPr lang="en-US" sz="4000" cap="small" dirty="0" smtClean="0">
                <a:solidFill>
                  <a:schemeClr val="accent1"/>
                </a:solidFill>
                <a:latin typeface="Open Sans" pitchFamily="34" charset="0"/>
                <a:ea typeface="Open Sans" pitchFamily="34" charset="0"/>
                <a:cs typeface="Open Sans" pitchFamily="34" charset="0"/>
                <a:sym typeface="Questrial"/>
              </a:rPr>
              <a:t>methodology</a:t>
            </a:r>
            <a:endParaRPr lang="en-US" sz="4000" cap="small" dirty="0">
              <a:solidFill>
                <a:schemeClr val="accent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8953326" y="4191000"/>
            <a:ext cx="3066520" cy="1828800"/>
          </a:xfrm>
          <a:prstGeom prst="rect">
            <a:avLst/>
          </a:prstGeom>
          <a:noFill/>
          <a:ln w="9525">
            <a:noFill/>
            <a:miter lim="800000"/>
            <a:headEnd/>
            <a:tailEnd/>
          </a:ln>
          <a:effectLst>
            <a:outerShdw blurRad="50800" dist="50800" dir="2700000" algn="ctr" rotWithShape="0">
              <a:schemeClr val="tx1">
                <a:lumMod val="50000"/>
                <a:lumOff val="50000"/>
              </a:schemeClr>
            </a:outerShdw>
          </a:effectLst>
        </p:spPr>
      </p:pic>
      <p:pic>
        <p:nvPicPr>
          <p:cNvPr id="14339" name="Picture 3"/>
          <p:cNvPicPr>
            <a:picLocks noChangeAspect="1" noChangeArrowheads="1"/>
          </p:cNvPicPr>
          <p:nvPr/>
        </p:nvPicPr>
        <p:blipFill>
          <a:blip r:embed="rId4"/>
          <a:srcRect/>
          <a:stretch>
            <a:fillRect/>
          </a:stretch>
        </p:blipFill>
        <p:spPr bwMode="auto">
          <a:xfrm>
            <a:off x="7847012" y="2286000"/>
            <a:ext cx="4172834" cy="1828800"/>
          </a:xfrm>
          <a:prstGeom prst="rect">
            <a:avLst/>
          </a:prstGeom>
          <a:noFill/>
          <a:ln w="9525">
            <a:noFill/>
            <a:miter lim="800000"/>
            <a:headEnd/>
            <a:tailEnd/>
          </a:ln>
          <a:effectLst>
            <a:outerShdw blurRad="50800" dist="50800" dir="2700000" algn="ctr" rotWithShape="0">
              <a:schemeClr val="tx1">
                <a:lumMod val="50000"/>
                <a:lumOff val="50000"/>
              </a:schemeClr>
            </a:outerShdw>
          </a:effectLst>
        </p:spPr>
      </p:pic>
      <p:sp>
        <p:nvSpPr>
          <p:cNvPr id="183" name="Shape 183"/>
          <p:cNvSpPr txBox="1">
            <a:spLocks noGrp="1"/>
          </p:cNvSpPr>
          <p:nvPr>
            <p:ph type="body" idx="2"/>
          </p:nvPr>
        </p:nvSpPr>
        <p:spPr>
          <a:xfrm>
            <a:off x="1293812" y="1600200"/>
            <a:ext cx="9737933" cy="11430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b="0" i="0" u="sng" strike="noStrike" cap="none" baseline="0" dirty="0">
                <a:solidFill>
                  <a:schemeClr val="dk1"/>
                </a:solidFill>
                <a:latin typeface="Open Sans" pitchFamily="34" charset="0"/>
                <a:ea typeface="Open Sans" pitchFamily="34" charset="0"/>
                <a:cs typeface="Open Sans" pitchFamily="34" charset="0"/>
                <a:sym typeface="Questrial"/>
              </a:rPr>
              <a:t>Step </a:t>
            </a: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3:</a:t>
            </a: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	</a:t>
            </a:r>
            <a:r>
              <a:rPr lang="en-US" sz="2400" u="sng" dirty="0" smtClean="0">
                <a:solidFill>
                  <a:schemeClr val="dk1"/>
                </a:solidFill>
                <a:latin typeface="Open Sans" pitchFamily="34" charset="0"/>
                <a:ea typeface="Open Sans" pitchFamily="34" charset="0"/>
                <a:cs typeface="Open Sans" pitchFamily="34" charset="0"/>
                <a:sym typeface="Questrial"/>
              </a:rPr>
              <a:t>Evaluate a sample of </a:t>
            </a: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non-Google crisis maps</a:t>
            </a:r>
            <a:endParaRPr lang="en-US" sz="2400" b="0" i="0" u="sng"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184" name="Shape 184"/>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methodology</a:t>
            </a:r>
          </a:p>
        </p:txBody>
      </p:sp>
      <p:pic>
        <p:nvPicPr>
          <p:cNvPr id="14340" name="Picture 4"/>
          <p:cNvPicPr>
            <a:picLocks noChangeAspect="1" noChangeArrowheads="1"/>
          </p:cNvPicPr>
          <p:nvPr/>
        </p:nvPicPr>
        <p:blipFill>
          <a:blip r:embed="rId5"/>
          <a:srcRect/>
          <a:stretch>
            <a:fillRect/>
          </a:stretch>
        </p:blipFill>
        <p:spPr bwMode="auto">
          <a:xfrm>
            <a:off x="4593482" y="4239986"/>
            <a:ext cx="4320330" cy="1828800"/>
          </a:xfrm>
          <a:prstGeom prst="rect">
            <a:avLst/>
          </a:prstGeom>
          <a:noFill/>
          <a:ln w="9525">
            <a:noFill/>
            <a:miter lim="800000"/>
            <a:headEnd/>
            <a:tailEnd/>
          </a:ln>
          <a:effectLst>
            <a:outerShdw blurRad="50800" dist="50800" dir="2700000" algn="ctr" rotWithShape="0">
              <a:schemeClr val="tx1">
                <a:lumMod val="50000"/>
                <a:lumOff val="50000"/>
              </a:schemeClr>
            </a:outerShdw>
          </a:effectLst>
        </p:spPr>
      </p:pic>
      <p:pic>
        <p:nvPicPr>
          <p:cNvPr id="14341" name="Picture 5"/>
          <p:cNvPicPr>
            <a:picLocks noChangeAspect="1" noChangeArrowheads="1"/>
          </p:cNvPicPr>
          <p:nvPr/>
        </p:nvPicPr>
        <p:blipFill>
          <a:blip r:embed="rId6"/>
          <a:srcRect/>
          <a:stretch>
            <a:fillRect/>
          </a:stretch>
        </p:blipFill>
        <p:spPr bwMode="auto">
          <a:xfrm>
            <a:off x="4593482" y="2334986"/>
            <a:ext cx="2962059" cy="1828800"/>
          </a:xfrm>
          <a:prstGeom prst="rect">
            <a:avLst/>
          </a:prstGeom>
          <a:noFill/>
          <a:ln w="9525">
            <a:noFill/>
            <a:miter lim="800000"/>
            <a:headEnd/>
            <a:tailEnd/>
          </a:ln>
          <a:effectLst>
            <a:outerShdw blurRad="50800" dist="50800" dir="2700000" algn="ctr" rotWithShape="0">
              <a:schemeClr val="tx1">
                <a:lumMod val="50000"/>
                <a:lumOff val="50000"/>
              </a:schemeClr>
            </a:outerShdw>
          </a:effectLst>
        </p:spPr>
      </p:pic>
      <p:sp>
        <p:nvSpPr>
          <p:cNvPr id="9" name="TextBox 8"/>
          <p:cNvSpPr txBox="1"/>
          <p:nvPr/>
        </p:nvSpPr>
        <p:spPr>
          <a:xfrm>
            <a:off x="379412" y="2362200"/>
            <a:ext cx="4191000" cy="3385542"/>
          </a:xfrm>
          <a:prstGeom prst="rect">
            <a:avLst/>
          </a:prstGeom>
          <a:noFill/>
        </p:spPr>
        <p:txBody>
          <a:bodyPr wrap="square" rtlCol="0">
            <a:spAutoFit/>
          </a:bodyPr>
          <a:lstStyle/>
          <a:p>
            <a:endParaRPr lang="en-US" sz="2000" dirty="0" smtClean="0"/>
          </a:p>
          <a:p>
            <a:pPr>
              <a:buFont typeface="Arial" pitchFamily="34" charset="0"/>
              <a:buChar char="•"/>
            </a:pPr>
            <a:r>
              <a:rPr lang="en-US" sz="2000" dirty="0" smtClean="0"/>
              <a:t>Producer, Contributors, Audience</a:t>
            </a:r>
          </a:p>
          <a:p>
            <a:pPr>
              <a:buFont typeface="Arial" pitchFamily="34" charset="0"/>
              <a:buChar char="•"/>
            </a:pPr>
            <a:r>
              <a:rPr lang="en-US" sz="2000" dirty="0" smtClean="0"/>
              <a:t>Data sources and other metadata</a:t>
            </a:r>
          </a:p>
          <a:p>
            <a:pPr>
              <a:buFont typeface="Arial" pitchFamily="34" charset="0"/>
              <a:buChar char="•"/>
            </a:pPr>
            <a:r>
              <a:rPr lang="en-US" sz="2000" dirty="0" smtClean="0"/>
              <a:t>Portability</a:t>
            </a:r>
          </a:p>
          <a:p>
            <a:pPr>
              <a:buFont typeface="Arial" pitchFamily="34" charset="0"/>
              <a:buChar char="•"/>
            </a:pPr>
            <a:r>
              <a:rPr lang="en-US" sz="2000" dirty="0" smtClean="0"/>
              <a:t>Responsiveness</a:t>
            </a:r>
          </a:p>
          <a:p>
            <a:pPr>
              <a:buFont typeface="Arial" pitchFamily="34" charset="0"/>
              <a:buChar char="•"/>
            </a:pPr>
            <a:r>
              <a:rPr lang="en-US" sz="2000" dirty="0" smtClean="0"/>
              <a:t>Data visualization</a:t>
            </a:r>
          </a:p>
          <a:p>
            <a:pPr>
              <a:buFont typeface="Arial" pitchFamily="34" charset="0"/>
              <a:buChar char="•"/>
            </a:pPr>
            <a:r>
              <a:rPr lang="en-US" sz="2000" dirty="0" smtClean="0"/>
              <a:t>Interactivity</a:t>
            </a:r>
          </a:p>
          <a:p>
            <a:pPr>
              <a:buFont typeface="Arial" pitchFamily="34" charset="0"/>
              <a:buChar char="•"/>
            </a:pPr>
            <a:r>
              <a:rPr lang="en-US" sz="2000" dirty="0" smtClean="0"/>
              <a:t>Complexity</a:t>
            </a:r>
          </a:p>
          <a:p>
            <a:pPr>
              <a:buFont typeface="Arial" pitchFamily="34" charset="0"/>
              <a:buChar char="•"/>
            </a:pPr>
            <a:r>
              <a:rPr lang="en-US" sz="2000" dirty="0" smtClean="0"/>
              <a:t>Usability</a:t>
            </a:r>
          </a:p>
          <a:p>
            <a:pPr>
              <a:buFont typeface="Arial" pitchFamily="34" charset="0"/>
              <a:buChar char="•"/>
            </a:pPr>
            <a:r>
              <a:rPr lang="en-US" sz="2000" dirty="0" smtClean="0"/>
              <a:t>Mobile support</a:t>
            </a:r>
          </a:p>
          <a:p>
            <a:pPr>
              <a:buFont typeface="Arial" pitchFamily="34" charset="0"/>
              <a:buChar char="•"/>
            </a:pPr>
            <a:endParaRPr lang="en-US"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Shape 205"/>
          <p:cNvSpPr txBox="1">
            <a:spLocks noGrp="1"/>
          </p:cNvSpPr>
          <p:nvPr>
            <p:ph type="body" idx="2"/>
          </p:nvPr>
        </p:nvSpPr>
        <p:spPr>
          <a:xfrm>
            <a:off x="1233278" y="1828800"/>
            <a:ext cx="9433133" cy="43434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b="0" i="0" u="sng" strike="noStrike" cap="none" baseline="0" dirty="0">
                <a:solidFill>
                  <a:schemeClr val="dk1"/>
                </a:solidFill>
                <a:latin typeface="Open Sans" pitchFamily="34" charset="0"/>
                <a:ea typeface="Open Sans" pitchFamily="34" charset="0"/>
                <a:cs typeface="Open Sans" pitchFamily="34" charset="0"/>
                <a:sym typeface="Questrial"/>
              </a:rPr>
              <a:t>Step </a:t>
            </a: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4:</a:t>
            </a: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	</a:t>
            </a: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Synthesize conclusions</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Determining </a:t>
            </a: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whether the existing usage </a:t>
            </a: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and functionality of</a:t>
            </a: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GME versions (because they could be different) are suitable for</a:t>
            </a: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crisis </a:t>
            </a: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mapping.</a:t>
            </a:r>
          </a:p>
        </p:txBody>
      </p:sp>
      <p:sp>
        <p:nvSpPr>
          <p:cNvPr id="206" name="Shape 206"/>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Methodology</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Shape 205"/>
          <p:cNvSpPr txBox="1">
            <a:spLocks noGrp="1"/>
          </p:cNvSpPr>
          <p:nvPr>
            <p:ph type="body" idx="2"/>
          </p:nvPr>
        </p:nvSpPr>
        <p:spPr>
          <a:xfrm>
            <a:off x="1233278" y="1828800"/>
            <a:ext cx="9585533" cy="42672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Pros:</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Highly reliable</a:t>
            </a: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Lite &amp;</a:t>
            </a: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 Pro are l</a:t>
            </a: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ow cost</a:t>
            </a: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Lite &amp; Pro easy to use</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Full Google Maps Engine is flexible</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Cons:</a:t>
            </a: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Lite &amp;</a:t>
            </a: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 Pro inadequate for most authoritative data</a:t>
            </a:r>
          </a:p>
          <a:p>
            <a:pPr marL="274320" marR="0" lvl="0" indent="-236220" algn="l" rtl="0">
              <a:lnSpc>
                <a:spcPct val="90000"/>
              </a:lnSpc>
              <a:spcBef>
                <a:spcPts val="0"/>
              </a:spcBef>
              <a:buClr>
                <a:schemeClr val="accent1"/>
              </a:buClr>
              <a:buSzPct val="80000"/>
              <a:buNone/>
            </a:pPr>
            <a:r>
              <a:rPr lang="en-US" sz="2400" baseline="0" dirty="0" smtClean="0">
                <a:solidFill>
                  <a:schemeClr val="dk1"/>
                </a:solidFill>
                <a:latin typeface="Open Sans" pitchFamily="34" charset="0"/>
                <a:ea typeface="Open Sans" pitchFamily="34" charset="0"/>
                <a:cs typeface="Open Sans" pitchFamily="34" charset="0"/>
                <a:sym typeface="Questrial"/>
              </a:rPr>
              <a:t>Full Google Maps Engine </a:t>
            </a:r>
            <a:r>
              <a:rPr lang="en-US" sz="2400" dirty="0" smtClean="0">
                <a:solidFill>
                  <a:schemeClr val="dk1"/>
                </a:solidFill>
                <a:latin typeface="Open Sans" pitchFamily="34" charset="0"/>
                <a:ea typeface="Open Sans" pitchFamily="34" charset="0"/>
                <a:cs typeface="Open Sans" pitchFamily="34" charset="0"/>
                <a:sym typeface="Questrial"/>
              </a:rPr>
              <a:t>too complex for casual use</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Full Google Maps Engine too costly for most users</a:t>
            </a: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Lack</a:t>
            </a: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 of versioning</a:t>
            </a:r>
          </a:p>
          <a:p>
            <a:pPr marL="274320" marR="0" lvl="0" indent="-236220" algn="l" rtl="0">
              <a:lnSpc>
                <a:spcPct val="90000"/>
              </a:lnSpc>
              <a:spcBef>
                <a:spcPts val="0"/>
              </a:spcBef>
              <a:buClr>
                <a:schemeClr val="accent1"/>
              </a:buClr>
              <a:buSzPct val="80000"/>
              <a:buNone/>
            </a:pPr>
            <a:r>
              <a:rPr lang="en-US" sz="2400" baseline="0" dirty="0" smtClean="0">
                <a:solidFill>
                  <a:schemeClr val="dk1"/>
                </a:solidFill>
                <a:latin typeface="Open Sans" pitchFamily="34" charset="0"/>
                <a:ea typeface="Open Sans" pitchFamily="34" charset="0"/>
                <a:cs typeface="Open Sans" pitchFamily="34" charset="0"/>
                <a:sym typeface="Questrial"/>
              </a:rPr>
              <a:t>Lack</a:t>
            </a:r>
            <a:r>
              <a:rPr lang="en-US" sz="2400" dirty="0" smtClean="0">
                <a:solidFill>
                  <a:schemeClr val="dk1"/>
                </a:solidFill>
                <a:latin typeface="Open Sans" pitchFamily="34" charset="0"/>
                <a:ea typeface="Open Sans" pitchFamily="34" charset="0"/>
                <a:cs typeface="Open Sans" pitchFamily="34" charset="0"/>
                <a:sym typeface="Questrial"/>
              </a:rPr>
              <a:t> of temporal animation</a:t>
            </a:r>
          </a:p>
          <a:p>
            <a:pPr marL="274320" marR="0" lvl="0" indent="-236220" algn="l" rtl="0">
              <a:lnSpc>
                <a:spcPct val="90000"/>
              </a:lnSpc>
              <a:spcBef>
                <a:spcPts val="0"/>
              </a:spcBef>
              <a:buClr>
                <a:schemeClr val="accent1"/>
              </a:buClr>
              <a:buSzPct val="80000"/>
              <a:buNone/>
            </a:pP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206" name="Shape 206"/>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Early Findings</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1233278" y="1828800"/>
            <a:ext cx="9661733" cy="4343400"/>
          </a:xfrm>
          <a:prstGeom prst="rect">
            <a:avLst/>
          </a:prstGeom>
          <a:noFill/>
          <a:ln>
            <a:noFill/>
          </a:ln>
        </p:spPr>
        <p:txBody>
          <a:bodyPr lIns="91425" tIns="45700" rIns="91425" bIns="45700" anchor="t" anchorCtr="0">
            <a:noAutofit/>
          </a:bodyPr>
          <a:lstStyle/>
          <a:p>
            <a:pPr marL="502919" marR="0" lvl="0" indent="-464819" algn="l" rtl="0">
              <a:lnSpc>
                <a:spcPct val="90000"/>
              </a:lnSpc>
              <a:spcBef>
                <a:spcPts val="0"/>
              </a:spcBef>
              <a:buClr>
                <a:schemeClr val="accent1"/>
              </a:buClr>
              <a:buSzPct val="80000"/>
              <a:buFont typeface="Questrial"/>
              <a:buAutoNum type="arabicPeriod"/>
            </a:pP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Preparing research (February - April)</a:t>
            </a:r>
          </a:p>
          <a:p>
            <a:pPr marL="502919" marR="0" lvl="0" indent="-464819" algn="l" rtl="0">
              <a:lnSpc>
                <a:spcPct val="90000"/>
              </a:lnSpc>
              <a:spcBef>
                <a:spcPts val="1800"/>
              </a:spcBef>
              <a:buClr>
                <a:schemeClr val="accent1"/>
              </a:buClr>
              <a:buSzPct val="80000"/>
              <a:buFont typeface="Questrial"/>
              <a:buAutoNum type="arabicPeriod"/>
            </a:pP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Conducting research, writing abstract (May - June)</a:t>
            </a:r>
          </a:p>
          <a:p>
            <a:pPr marL="502919" marR="0" lvl="0" indent="-464819" algn="l" rtl="0">
              <a:lnSpc>
                <a:spcPct val="90000"/>
              </a:lnSpc>
              <a:spcBef>
                <a:spcPts val="1800"/>
              </a:spcBef>
              <a:buClr>
                <a:schemeClr val="accent1"/>
              </a:buClr>
              <a:buSzPct val="80000"/>
              <a:buFont typeface="Questrial"/>
              <a:buAutoNum type="arabicPeriod"/>
            </a:pP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Developing conclusions (July - August)</a:t>
            </a:r>
          </a:p>
          <a:p>
            <a:pPr marL="502919" marR="0" lvl="0" indent="-464819" algn="l" rtl="0">
              <a:lnSpc>
                <a:spcPct val="90000"/>
              </a:lnSpc>
              <a:spcBef>
                <a:spcPts val="1800"/>
              </a:spcBef>
              <a:buClr>
                <a:schemeClr val="accent1"/>
              </a:buClr>
              <a:buSzPct val="80000"/>
              <a:buFont typeface="Questrial"/>
              <a:buAutoNum type="arabicPeriod"/>
            </a:pPr>
            <a:r>
              <a:rPr lang="en-US" sz="2400" b="0" i="0" u="none" strike="noStrike" cap="none" baseline="0" dirty="0">
                <a:solidFill>
                  <a:schemeClr val="dk1"/>
                </a:solidFill>
                <a:latin typeface="Open Sans" pitchFamily="34" charset="0"/>
                <a:ea typeface="Open Sans" pitchFamily="34" charset="0"/>
                <a:cs typeface="Open Sans" pitchFamily="34" charset="0"/>
                <a:sym typeface="Questrial"/>
              </a:rPr>
              <a:t>Presenting results (September - October)</a:t>
            </a:r>
          </a:p>
        </p:txBody>
      </p:sp>
      <p:sp>
        <p:nvSpPr>
          <p:cNvPr id="212" name="Shape 212"/>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timeline</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txBox="1">
            <a:spLocks noGrp="1"/>
          </p:cNvSpPr>
          <p:nvPr>
            <p:ph type="body" idx="2"/>
          </p:nvPr>
        </p:nvSpPr>
        <p:spPr>
          <a:xfrm>
            <a:off x="1233278" y="2514600"/>
            <a:ext cx="9509333" cy="2286000"/>
          </a:xfrm>
          <a:prstGeom prst="rect">
            <a:avLst/>
          </a:prstGeom>
          <a:noFill/>
          <a:ln>
            <a:noFill/>
          </a:ln>
        </p:spPr>
        <p:txBody>
          <a:bodyPr lIns="91425" tIns="45700" rIns="91425" bIns="45700" anchor="t" anchorCtr="0">
            <a:noAutofit/>
          </a:bodyPr>
          <a:lstStyle/>
          <a:p>
            <a:pPr marL="274320" marR="0" lvl="0" indent="-236220" algn="l" rtl="0">
              <a:lnSpc>
                <a:spcPct val="75000"/>
              </a:lnSpc>
              <a:spcBef>
                <a:spcPts val="1800"/>
              </a:spcBef>
              <a:buClr>
                <a:schemeClr val="accent1"/>
              </a:buClr>
              <a:buSzPct val="80000"/>
              <a:buFont typeface="Questrial"/>
              <a:buChar char="•"/>
            </a:pPr>
            <a:r>
              <a:rPr lang="en-US" sz="2200" b="0" i="0" u="none" strike="noStrike" cap="none" baseline="0" dirty="0" smtClean="0">
                <a:solidFill>
                  <a:schemeClr val="dk1"/>
                </a:solidFill>
                <a:latin typeface="Open Sans" pitchFamily="34" charset="0"/>
                <a:ea typeface="Open Sans" pitchFamily="34" charset="0"/>
                <a:cs typeface="Open Sans" pitchFamily="34" charset="0"/>
                <a:sym typeface="Questrial"/>
              </a:rPr>
              <a:t>What </a:t>
            </a:r>
            <a:r>
              <a:rPr lang="en-US" sz="2200" b="0" i="0" u="none" strike="noStrike" cap="none" baseline="0" dirty="0">
                <a:solidFill>
                  <a:schemeClr val="dk1"/>
                </a:solidFill>
                <a:latin typeface="Open Sans" pitchFamily="34" charset="0"/>
                <a:ea typeface="Open Sans" pitchFamily="34" charset="0"/>
                <a:cs typeface="Open Sans" pitchFamily="34" charset="0"/>
                <a:sym typeface="Questrial"/>
              </a:rPr>
              <a:t>are the most common avenues for GME crisis map sharing?</a:t>
            </a:r>
          </a:p>
          <a:p>
            <a:pPr marL="274320" marR="0" lvl="0" indent="-236220" algn="l" rtl="0">
              <a:lnSpc>
                <a:spcPct val="75000"/>
              </a:lnSpc>
              <a:spcBef>
                <a:spcPts val="1800"/>
              </a:spcBef>
              <a:buClr>
                <a:schemeClr val="accent1"/>
              </a:buClr>
              <a:buSzPct val="80000"/>
              <a:buFont typeface="Questrial"/>
              <a:buChar char="•"/>
            </a:pPr>
            <a:r>
              <a:rPr lang="en-US" sz="2200" dirty="0" smtClean="0">
                <a:solidFill>
                  <a:schemeClr val="dk1"/>
                </a:solidFill>
                <a:latin typeface="Open Sans" pitchFamily="34" charset="0"/>
                <a:ea typeface="Open Sans" pitchFamily="34" charset="0"/>
                <a:cs typeface="Open Sans" pitchFamily="34" charset="0"/>
                <a:sym typeface="Questrial"/>
              </a:rPr>
              <a:t>A</a:t>
            </a:r>
            <a:r>
              <a:rPr lang="en-US" sz="2200" b="0" i="0" u="none" strike="noStrike" cap="none" baseline="0" dirty="0" smtClean="0">
                <a:solidFill>
                  <a:schemeClr val="dk1"/>
                </a:solidFill>
                <a:latin typeface="Open Sans" pitchFamily="34" charset="0"/>
                <a:ea typeface="Open Sans" pitchFamily="34" charset="0"/>
                <a:cs typeface="Open Sans" pitchFamily="34" charset="0"/>
                <a:sym typeface="Questrial"/>
              </a:rPr>
              <a:t>re </a:t>
            </a:r>
            <a:r>
              <a:rPr lang="en-US" sz="2200" b="0" i="0" u="none" strike="noStrike" cap="none" baseline="0" dirty="0">
                <a:solidFill>
                  <a:schemeClr val="dk1"/>
                </a:solidFill>
                <a:latin typeface="Open Sans" pitchFamily="34" charset="0"/>
                <a:ea typeface="Open Sans" pitchFamily="34" charset="0"/>
                <a:cs typeface="Open Sans" pitchFamily="34" charset="0"/>
                <a:sym typeface="Questrial"/>
              </a:rPr>
              <a:t>map authors validating crowdsourced maps</a:t>
            </a:r>
            <a:r>
              <a:rPr lang="en-US" sz="2200" b="0" i="0" u="none" strike="noStrike" cap="none" baseline="0" dirty="0" smtClean="0">
                <a:solidFill>
                  <a:schemeClr val="dk1"/>
                </a:solidFill>
                <a:latin typeface="Open Sans" pitchFamily="34" charset="0"/>
                <a:ea typeface="Open Sans" pitchFamily="34" charset="0"/>
                <a:cs typeface="Open Sans" pitchFamily="34" charset="0"/>
                <a:sym typeface="Questrial"/>
              </a:rPr>
              <a:t>? How?</a:t>
            </a:r>
            <a:endParaRPr lang="en-US" sz="2200" b="0" i="0" u="none" strike="noStrike" cap="none" baseline="0" dirty="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75000"/>
              </a:lnSpc>
              <a:spcBef>
                <a:spcPts val="1800"/>
              </a:spcBef>
              <a:buClr>
                <a:schemeClr val="accent1"/>
              </a:buClr>
              <a:buSzPct val="80000"/>
              <a:buFont typeface="Questrial"/>
              <a:buChar char="•"/>
            </a:pPr>
            <a:r>
              <a:rPr lang="en-US" sz="2200" b="0" i="0" u="none" strike="noStrike" cap="none" baseline="0" dirty="0">
                <a:solidFill>
                  <a:schemeClr val="dk1"/>
                </a:solidFill>
                <a:latin typeface="Open Sans" pitchFamily="34" charset="0"/>
                <a:ea typeface="Open Sans" pitchFamily="34" charset="0"/>
                <a:cs typeface="Open Sans" pitchFamily="34" charset="0"/>
                <a:sym typeface="Questrial"/>
              </a:rPr>
              <a:t>How are </a:t>
            </a:r>
            <a:r>
              <a:rPr lang="en-US" sz="2200" b="0" i="0" u="none" strike="noStrike" cap="none" baseline="0" dirty="0" smtClean="0">
                <a:solidFill>
                  <a:schemeClr val="dk1"/>
                </a:solidFill>
                <a:latin typeface="Open Sans" pitchFamily="34" charset="0"/>
                <a:ea typeface="Open Sans" pitchFamily="34" charset="0"/>
                <a:cs typeface="Open Sans" pitchFamily="34" charset="0"/>
                <a:sym typeface="Questrial"/>
              </a:rPr>
              <a:t>Google,</a:t>
            </a:r>
            <a:r>
              <a:rPr lang="en-US" sz="2200" b="0" i="0" u="none" strike="noStrike" cap="none" dirty="0" smtClean="0">
                <a:solidFill>
                  <a:schemeClr val="dk1"/>
                </a:solidFill>
                <a:latin typeface="Open Sans" pitchFamily="34" charset="0"/>
                <a:ea typeface="Open Sans" pitchFamily="34" charset="0"/>
                <a:cs typeface="Open Sans" pitchFamily="34" charset="0"/>
                <a:sym typeface="Questrial"/>
              </a:rPr>
              <a:t> its partners and its </a:t>
            </a:r>
            <a:r>
              <a:rPr lang="en-US" sz="2200" b="0" i="0" u="none" strike="noStrike" cap="none" baseline="0" dirty="0" smtClean="0">
                <a:solidFill>
                  <a:schemeClr val="dk1"/>
                </a:solidFill>
                <a:latin typeface="Open Sans" pitchFamily="34" charset="0"/>
                <a:ea typeface="Open Sans" pitchFamily="34" charset="0"/>
                <a:cs typeface="Open Sans" pitchFamily="34" charset="0"/>
                <a:sym typeface="Questrial"/>
              </a:rPr>
              <a:t>competitors </a:t>
            </a:r>
            <a:r>
              <a:rPr lang="en-US" sz="2200" b="0" i="0" u="none" strike="noStrike" cap="none" baseline="0" dirty="0">
                <a:solidFill>
                  <a:schemeClr val="dk1"/>
                </a:solidFill>
                <a:latin typeface="Open Sans" pitchFamily="34" charset="0"/>
                <a:ea typeface="Open Sans" pitchFamily="34" charset="0"/>
                <a:cs typeface="Open Sans" pitchFamily="34" charset="0"/>
                <a:sym typeface="Questrial"/>
              </a:rPr>
              <a:t>approaching legal and licensing obstacles </a:t>
            </a:r>
            <a:r>
              <a:rPr lang="en-US" sz="2200" b="0" i="0" u="none" strike="noStrike" cap="none" baseline="0" dirty="0" smtClean="0">
                <a:solidFill>
                  <a:schemeClr val="dk1"/>
                </a:solidFill>
                <a:latin typeface="Open Sans" pitchFamily="34" charset="0"/>
                <a:ea typeface="Open Sans" pitchFamily="34" charset="0"/>
                <a:cs typeface="Open Sans" pitchFamily="34" charset="0"/>
                <a:sym typeface="Questrial"/>
              </a:rPr>
              <a:t>before and</a:t>
            </a:r>
            <a:r>
              <a:rPr lang="en-US" sz="2200" b="0" i="0" u="none" strike="noStrike" cap="none" dirty="0" smtClean="0">
                <a:solidFill>
                  <a:schemeClr val="dk1"/>
                </a:solidFill>
                <a:latin typeface="Open Sans" pitchFamily="34" charset="0"/>
                <a:ea typeface="Open Sans" pitchFamily="34" charset="0"/>
                <a:cs typeface="Open Sans" pitchFamily="34" charset="0"/>
                <a:sym typeface="Questrial"/>
              </a:rPr>
              <a:t> during </a:t>
            </a:r>
            <a:r>
              <a:rPr lang="en-US" sz="2200" b="0" i="0" u="none" strike="noStrike" cap="none" baseline="0" dirty="0" smtClean="0">
                <a:solidFill>
                  <a:schemeClr val="dk1"/>
                </a:solidFill>
                <a:latin typeface="Open Sans" pitchFamily="34" charset="0"/>
                <a:ea typeface="Open Sans" pitchFamily="34" charset="0"/>
                <a:cs typeface="Open Sans" pitchFamily="34" charset="0"/>
                <a:sym typeface="Questrial"/>
              </a:rPr>
              <a:t>crises</a:t>
            </a:r>
            <a:r>
              <a:rPr lang="en-US" sz="2200" b="0" i="0" u="none" strike="noStrike" cap="none" baseline="0" dirty="0">
                <a:solidFill>
                  <a:schemeClr val="dk1"/>
                </a:solidFill>
                <a:latin typeface="Open Sans" pitchFamily="34" charset="0"/>
                <a:ea typeface="Open Sans" pitchFamily="34" charset="0"/>
                <a:cs typeface="Open Sans" pitchFamily="34" charset="0"/>
                <a:sym typeface="Questrial"/>
              </a:rPr>
              <a:t>?</a:t>
            </a:r>
          </a:p>
        </p:txBody>
      </p:sp>
      <p:sp>
        <p:nvSpPr>
          <p:cNvPr id="220" name="Shape 220"/>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Further work to be done</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txBox="1">
            <a:spLocks noGrp="1"/>
          </p:cNvSpPr>
          <p:nvPr>
            <p:ph type="body" idx="2"/>
          </p:nvPr>
        </p:nvSpPr>
        <p:spPr>
          <a:xfrm>
            <a:off x="1233278" y="990600"/>
            <a:ext cx="9737933" cy="5562600"/>
          </a:xfrm>
          <a:prstGeom prst="rect">
            <a:avLst/>
          </a:prstGeom>
          <a:noFill/>
          <a:ln>
            <a:noFill/>
          </a:ln>
        </p:spPr>
        <p:txBody>
          <a:bodyPr lIns="91425" tIns="45700" rIns="91425" bIns="45700" anchor="t" anchorCtr="0">
            <a:noAutofit/>
          </a:bodyPr>
          <a:lstStyle/>
          <a:p>
            <a:pPr>
              <a:lnSpc>
                <a:spcPct val="100000"/>
              </a:lnSpc>
              <a:spcBef>
                <a:spcPts val="0"/>
              </a:spcBef>
              <a:buNone/>
            </a:pPr>
            <a:r>
              <a:rPr lang="en-US" sz="700" dirty="0" smtClean="0"/>
              <a:t/>
            </a:r>
            <a:br>
              <a:rPr lang="en-US" sz="700" dirty="0" smtClean="0"/>
            </a:br>
            <a:r>
              <a:rPr lang="en-US" sz="700" dirty="0" smtClean="0"/>
              <a:t>Baxter, Anthony. “Google Crisis Response | Hurricane Sandy”. October 2012. </a:t>
            </a:r>
            <a:r>
              <a:rPr lang="en-US" sz="700" u="sng" dirty="0" smtClean="0">
                <a:hlinkClick r:id="rId3"/>
              </a:rPr>
              <a:t>http://aemi.edu.au/EMC/assets/9-google-crisis-response---hurricane-sandy---anthony-baxter-.pd</a:t>
            </a:r>
            <a:r>
              <a:rPr lang="en-US" sz="700" u="sng" dirty="0" smtClean="0"/>
              <a:t>f </a:t>
            </a:r>
            <a:endParaRPr lang="en-US" sz="700" dirty="0" smtClean="0"/>
          </a:p>
          <a:p>
            <a:pPr>
              <a:lnSpc>
                <a:spcPct val="100000"/>
              </a:lnSpc>
              <a:spcBef>
                <a:spcPts val="0"/>
              </a:spcBef>
              <a:buNone/>
            </a:pPr>
            <a:r>
              <a:rPr lang="en-US" sz="700" dirty="0" smtClean="0"/>
              <a:t/>
            </a:r>
            <a:br>
              <a:rPr lang="en-US" sz="700" dirty="0" smtClean="0"/>
            </a:br>
            <a:r>
              <a:rPr lang="en-US" sz="700" dirty="0" smtClean="0"/>
              <a:t>Cavelty, Myriam Dunn and Jennifer Giroux. “Crisis Mapping: A Phenomenon and Tool in Emergencies”. CSS Analysis in Security Policy. November 2011. </a:t>
            </a:r>
            <a:r>
              <a:rPr lang="en-US" sz="700" u="sng" dirty="0" smtClean="0">
                <a:hlinkClick r:id="rId4"/>
              </a:rPr>
              <a:t>http://isn.ethz.ch/Digital-Library/Publications/Detail/?lng=en&amp;id=133958</a:t>
            </a:r>
            <a:endParaRPr lang="en-US" sz="700" dirty="0" smtClean="0"/>
          </a:p>
          <a:p>
            <a:pPr>
              <a:lnSpc>
                <a:spcPct val="100000"/>
              </a:lnSpc>
              <a:spcBef>
                <a:spcPts val="0"/>
              </a:spcBef>
              <a:buNone/>
            </a:pPr>
            <a:r>
              <a:rPr lang="en-US" sz="700" dirty="0" smtClean="0"/>
              <a:t/>
            </a:r>
            <a:br>
              <a:rPr lang="en-US" sz="700" dirty="0" smtClean="0"/>
            </a:br>
            <a:r>
              <a:rPr lang="en-US" sz="700" dirty="0" smtClean="0"/>
              <a:t>Chamales, George. “Towards trustworthy social media and crowdsourcing”. Policy Memo Series, Vol 2. May 2013. </a:t>
            </a:r>
            <a:r>
              <a:rPr lang="en-US" sz="700" u="sng" dirty="0" smtClean="0">
                <a:hlinkClick r:id="rId5"/>
              </a:rPr>
              <a:t>http://www.wilsoncenter.org/sites/default/files/TowardsTrustworthySocialMedia_FINAL.pdf</a:t>
            </a:r>
            <a:endParaRPr lang="en-US" sz="700" dirty="0" smtClean="0"/>
          </a:p>
          <a:p>
            <a:pPr>
              <a:lnSpc>
                <a:spcPct val="100000"/>
              </a:lnSpc>
              <a:spcBef>
                <a:spcPts val="0"/>
              </a:spcBef>
              <a:buNone/>
            </a:pPr>
            <a:r>
              <a:rPr lang="en-US" sz="700" dirty="0" smtClean="0"/>
              <a:t/>
            </a:r>
            <a:br>
              <a:rPr lang="en-US" sz="700" dirty="0" smtClean="0"/>
            </a:br>
            <a:r>
              <a:rPr lang="en-US" sz="700" dirty="0" smtClean="0"/>
              <a:t>Cisco. “Cisco Visual Networking Index: Global Mobile Data Traffic Forecast Update, 2013–2018”    February 5, 2014  </a:t>
            </a:r>
            <a:r>
              <a:rPr lang="en-US" sz="700" u="sng" dirty="0" smtClean="0">
                <a:hlinkClick r:id="rId6"/>
              </a:rPr>
              <a:t>http://www.cisco.com/c/en/us/solutions/collateral/service-provider/visual-networking-index-vni/white_paper_c11-520862.html</a:t>
            </a:r>
            <a:endParaRPr lang="en-US" sz="700" dirty="0" smtClean="0"/>
          </a:p>
          <a:p>
            <a:pPr>
              <a:lnSpc>
                <a:spcPct val="100000"/>
              </a:lnSpc>
              <a:spcBef>
                <a:spcPts val="0"/>
              </a:spcBef>
              <a:buNone/>
            </a:pPr>
            <a:r>
              <a:rPr lang="en-US" sz="700" dirty="0" smtClean="0"/>
              <a:t/>
            </a:r>
            <a:br>
              <a:rPr lang="en-US" sz="700" dirty="0" smtClean="0"/>
            </a:br>
            <a:r>
              <a:rPr lang="en-US" sz="700" dirty="0" smtClean="0"/>
              <a:t>Edwards, Jim. “Twitter’s ‘Dark Pool’: IPO Doesn’t Mention 651 Million Users Who Abandoned Twitter”. Business Insider. November 6, 2013. </a:t>
            </a:r>
            <a:r>
              <a:rPr lang="en-US" sz="700" u="sng" dirty="0" smtClean="0">
                <a:hlinkClick r:id="rId7"/>
              </a:rPr>
              <a:t>http://www.businessinsider.com/twitter-total-registered-users-v-monthly-active-users-2013-11</a:t>
            </a:r>
            <a:endParaRPr lang="en-US" sz="700" dirty="0" smtClean="0"/>
          </a:p>
          <a:p>
            <a:pPr>
              <a:lnSpc>
                <a:spcPct val="100000"/>
              </a:lnSpc>
              <a:spcBef>
                <a:spcPts val="0"/>
              </a:spcBef>
              <a:buNone/>
            </a:pPr>
            <a:r>
              <a:rPr lang="en-US" sz="700" dirty="0" smtClean="0"/>
              <a:t/>
            </a:r>
            <a:br>
              <a:rPr lang="en-US" sz="700" dirty="0" smtClean="0"/>
            </a:br>
            <a:r>
              <a:rPr lang="en-US" sz="700" dirty="0" smtClean="0"/>
              <a:t>Elwood, Sara.  “Critical issues in participatory GIS: Deconstructions, reconstructions, and new research directions”. 2006.   Transactions in GIS, 10(5), 693–708.</a:t>
            </a:r>
          </a:p>
          <a:p>
            <a:pPr>
              <a:lnSpc>
                <a:spcPct val="100000"/>
              </a:lnSpc>
              <a:spcBef>
                <a:spcPts val="0"/>
              </a:spcBef>
              <a:buNone/>
            </a:pPr>
            <a:r>
              <a:rPr lang="en-US" sz="700" dirty="0" smtClean="0"/>
              <a:t/>
            </a:r>
            <a:br>
              <a:rPr lang="en-US" sz="700" dirty="0" smtClean="0"/>
            </a:br>
            <a:r>
              <a:rPr lang="en-US" sz="700" dirty="0" smtClean="0"/>
              <a:t>Fung, Vincent. “Crisis Mapping and Disaster Risk Reduction.” December 16, 2011. </a:t>
            </a:r>
            <a:r>
              <a:rPr lang="en-US" sz="700" u="sng" dirty="0" smtClean="0">
                <a:hlinkClick r:id="rId8"/>
              </a:rPr>
              <a:t>http://www.unisdr.org/archive/24223</a:t>
            </a:r>
            <a:endParaRPr lang="en-US" sz="700" dirty="0" smtClean="0"/>
          </a:p>
          <a:p>
            <a:pPr>
              <a:lnSpc>
                <a:spcPct val="100000"/>
              </a:lnSpc>
              <a:spcBef>
                <a:spcPts val="0"/>
              </a:spcBef>
              <a:buNone/>
            </a:pPr>
            <a:r>
              <a:rPr lang="en-US" sz="700" dirty="0" smtClean="0"/>
              <a:t/>
            </a:r>
            <a:br>
              <a:rPr lang="en-US" sz="700" dirty="0" smtClean="0"/>
            </a:br>
            <a:r>
              <a:rPr lang="en-US" sz="700" dirty="0" smtClean="0"/>
              <a:t>Gilbert-Knight, Ariel. “Social media, crisis mapping and the new frontier in disaster response”. The Guardian, Global Development Professionals Network. 8 October 2013. </a:t>
            </a:r>
            <a:r>
              <a:rPr lang="en-US" sz="700" u="sng" dirty="0" smtClean="0">
                <a:hlinkClick r:id="rId9"/>
              </a:rPr>
              <a:t>http://www.theguardian.com/global-development-professionals-network/2013/oct/08/social-media-microtasking-disaster-response</a:t>
            </a:r>
            <a:r>
              <a:rPr lang="en-US" sz="700" dirty="0" smtClean="0"/>
              <a:t>.  </a:t>
            </a:r>
          </a:p>
          <a:p>
            <a:pPr>
              <a:lnSpc>
                <a:spcPct val="100000"/>
              </a:lnSpc>
              <a:spcBef>
                <a:spcPts val="0"/>
              </a:spcBef>
              <a:buNone/>
            </a:pPr>
            <a:r>
              <a:rPr lang="en-US" sz="700" dirty="0" smtClean="0"/>
              <a:t/>
            </a:r>
            <a:br>
              <a:rPr lang="en-US" sz="700" dirty="0" smtClean="0"/>
            </a:br>
            <a:r>
              <a:rPr lang="en-US" sz="700" dirty="0" smtClean="0"/>
              <a:t>Goodchild, Michael F., and J. Alan Glennon. “Crowdsourcing geographic information for disaster response: a research frontier”. International Journal of Digital Earth. April 15, 2010. h</a:t>
            </a:r>
            <a:r>
              <a:rPr lang="en-US" sz="700" u="sng" dirty="0" smtClean="0">
                <a:hlinkClick r:id="rId10"/>
              </a:rPr>
              <a:t>ttp://www.tandfonline.com/doi/pdf/10.1080/17538941003759255</a:t>
            </a:r>
            <a:endParaRPr lang="en-US" sz="700" dirty="0" smtClean="0"/>
          </a:p>
          <a:p>
            <a:pPr>
              <a:lnSpc>
                <a:spcPct val="100000"/>
              </a:lnSpc>
              <a:spcBef>
                <a:spcPts val="0"/>
              </a:spcBef>
              <a:buNone/>
            </a:pPr>
            <a:r>
              <a:rPr lang="en-US" sz="700" dirty="0" smtClean="0"/>
              <a:t/>
            </a:r>
            <a:br>
              <a:rPr lang="en-US" sz="700" dirty="0" smtClean="0"/>
            </a:br>
            <a:r>
              <a:rPr lang="en-US" sz="700" dirty="0" smtClean="0"/>
              <a:t>Greenberg, Brandon. “Why is Crisis Mapping So Popular?” Emergency Management, Disaster Preparedness &amp; Recovery. October 23, 2013 </a:t>
            </a:r>
            <a:r>
              <a:rPr lang="en-US" sz="700" u="sng" dirty="0" smtClean="0">
                <a:hlinkClick r:id="rId11"/>
              </a:rPr>
              <a:t>http://www.emergencymgmt.com/disaster/Crisis-Mapping-Popular.html</a:t>
            </a:r>
            <a:r>
              <a:rPr lang="en-US" sz="700" dirty="0" smtClean="0"/>
              <a:t>.  </a:t>
            </a:r>
          </a:p>
          <a:p>
            <a:pPr>
              <a:lnSpc>
                <a:spcPct val="100000"/>
              </a:lnSpc>
              <a:spcBef>
                <a:spcPts val="0"/>
              </a:spcBef>
              <a:buNone/>
            </a:pPr>
            <a:r>
              <a:rPr lang="en-US" sz="700" dirty="0" smtClean="0"/>
              <a:t/>
            </a:r>
            <a:br>
              <a:rPr lang="en-US" sz="700" dirty="0" smtClean="0"/>
            </a:br>
            <a:r>
              <a:rPr lang="en-US" sz="700" dirty="0" smtClean="0"/>
              <a:t>Liu, Sophia B. and Leysia Palen. “The New Cartographers: Crisis Map Mashups and the Emergence of Neogeographic Practice”.  March 14, 2013.</a:t>
            </a:r>
          </a:p>
          <a:p>
            <a:pPr>
              <a:lnSpc>
                <a:spcPct val="100000"/>
              </a:lnSpc>
              <a:spcBef>
                <a:spcPts val="0"/>
              </a:spcBef>
              <a:buNone/>
            </a:pPr>
            <a:r>
              <a:rPr lang="en-US" sz="700" dirty="0" smtClean="0"/>
              <a:t>	</a:t>
            </a:r>
            <a:r>
              <a:rPr lang="en-US" sz="700" u="sng" dirty="0" smtClean="0">
                <a:hlinkClick r:id="rId12"/>
              </a:rPr>
              <a:t>https://www.cs.colorado.edu/~palen/Home/Articles_by_Year_files/TheNewCartographersLiuPalen.pdf</a:t>
            </a:r>
            <a:r>
              <a:rPr lang="en-US" sz="700" dirty="0" smtClean="0"/>
              <a:t> </a:t>
            </a:r>
          </a:p>
          <a:p>
            <a:pPr>
              <a:lnSpc>
                <a:spcPct val="100000"/>
              </a:lnSpc>
              <a:spcBef>
                <a:spcPts val="0"/>
              </a:spcBef>
              <a:buNone/>
            </a:pPr>
            <a:r>
              <a:rPr lang="en-US" sz="700" dirty="0" smtClean="0"/>
              <a:t/>
            </a:r>
            <a:br>
              <a:rPr lang="en-US" sz="700" dirty="0" smtClean="0"/>
            </a:br>
            <a:r>
              <a:rPr lang="en-US" sz="700" dirty="0" smtClean="0"/>
              <a:t>Mann-Jackson, Nancy. “Google Maps Engine Streamlines Emergency Management”. Acronym Online. September 24, 2012.  </a:t>
            </a:r>
            <a:r>
              <a:rPr lang="en-US" sz="700" u="sng" dirty="0" smtClean="0">
                <a:hlinkClick r:id="rId13"/>
              </a:rPr>
              <a:t>http://acronymonline.org/google-maps-engine-streamlines-emergency-management/</a:t>
            </a:r>
            <a:r>
              <a:rPr lang="en-US" sz="700" dirty="0" smtClean="0"/>
              <a:t>  </a:t>
            </a:r>
          </a:p>
          <a:p>
            <a:pPr>
              <a:lnSpc>
                <a:spcPct val="100000"/>
              </a:lnSpc>
              <a:spcBef>
                <a:spcPts val="0"/>
              </a:spcBef>
              <a:buNone/>
            </a:pPr>
            <a:r>
              <a:rPr lang="en-US" sz="700" dirty="0" smtClean="0"/>
              <a:t/>
            </a:r>
            <a:br>
              <a:rPr lang="en-US" sz="700" dirty="0" smtClean="0"/>
            </a:br>
            <a:r>
              <a:rPr lang="en-US" sz="700" dirty="0" smtClean="0"/>
              <a:t>Mayer, Robinson. “How Online Mapmakers Are Helping the Red Cross Save Lives in the Philippines”.  The Atlantic.  November 12, 2013.  </a:t>
            </a:r>
            <a:r>
              <a:rPr lang="en-US" sz="700" u="sng" dirty="0" smtClean="0">
                <a:hlinkClick r:id="rId14"/>
              </a:rPr>
              <a:t>http://www.theatlantic.com/technology/archive/2013/11/how-online-mapmakers-are-helping-the-red-cross-save-lives-in-the-philippines/281366/</a:t>
            </a:r>
            <a:endParaRPr lang="en-US" sz="700" dirty="0" smtClean="0"/>
          </a:p>
          <a:p>
            <a:pPr>
              <a:lnSpc>
                <a:spcPct val="100000"/>
              </a:lnSpc>
              <a:spcBef>
                <a:spcPts val="0"/>
              </a:spcBef>
              <a:buNone/>
            </a:pPr>
            <a:r>
              <a:rPr lang="en-US" sz="700" dirty="0" smtClean="0"/>
              <a:t/>
            </a:r>
            <a:br>
              <a:rPr lang="en-US" sz="700" dirty="0" smtClean="0"/>
            </a:br>
            <a:r>
              <a:rPr lang="en-US" sz="700" dirty="0" smtClean="0"/>
              <a:t>McDougall, Kevin. “An Assessment of the Contribution of Volunteered Geographic Information During Recent Natural Disasters”. August 31, 2012. </a:t>
            </a:r>
            <a:r>
              <a:rPr lang="en-US" sz="700" u="sng" dirty="0" smtClean="0">
                <a:hlinkClick r:id="rId15"/>
              </a:rPr>
              <a:t>http://www.gsdi.org/gsdiconf/gsdi13/papers/227.pdf</a:t>
            </a:r>
            <a:r>
              <a:rPr lang="en-US" sz="700" dirty="0" smtClean="0"/>
              <a:t>.</a:t>
            </a:r>
          </a:p>
          <a:p>
            <a:pPr>
              <a:lnSpc>
                <a:spcPct val="100000"/>
              </a:lnSpc>
              <a:spcBef>
                <a:spcPts val="0"/>
              </a:spcBef>
              <a:buNone/>
            </a:pPr>
            <a:r>
              <a:rPr lang="en-US" sz="700" dirty="0" smtClean="0"/>
              <a:t/>
            </a:r>
            <a:br>
              <a:rPr lang="en-US" sz="700" dirty="0" smtClean="0"/>
            </a:br>
            <a:r>
              <a:rPr lang="en-US" sz="700" dirty="0" smtClean="0"/>
              <a:t>Meier, Patrick. “How Crisis Mapping Saved Lives in Haiti”. National Geographic, Explorers Journal. July 2, 2012.   </a:t>
            </a:r>
            <a:r>
              <a:rPr lang="en-US" sz="700" u="sng" dirty="0" smtClean="0">
                <a:hlinkClick r:id="rId16"/>
              </a:rPr>
              <a:t>http://newswatch.nationalgeographic.com/2012/07/02/crisis-mapping-haiti/</a:t>
            </a:r>
            <a:endParaRPr lang="en-US" sz="700" dirty="0" smtClean="0"/>
          </a:p>
          <a:p>
            <a:pPr>
              <a:lnSpc>
                <a:spcPct val="100000"/>
              </a:lnSpc>
              <a:spcBef>
                <a:spcPts val="0"/>
              </a:spcBef>
              <a:buNone/>
            </a:pPr>
            <a:r>
              <a:rPr lang="en-US" sz="700" dirty="0" smtClean="0"/>
              <a:t/>
            </a:r>
            <a:br>
              <a:rPr lang="en-US" sz="700" dirty="0" smtClean="0"/>
            </a:br>
            <a:r>
              <a:rPr lang="en-US" sz="700" dirty="0" smtClean="0"/>
              <a:t>Meier, Patrick.  “Crisis Maps: Harnessing the Power of Big Data to Deliver Humanitarian Assistance”  Forbes. May 2, 2013. </a:t>
            </a:r>
            <a:r>
              <a:rPr lang="en-US" sz="700" u="sng" dirty="0" smtClean="0">
                <a:hlinkClick r:id="rId17"/>
              </a:rPr>
              <a:t>http://www.forbes.com/sites/skollworldforum/2013/05/02/crisis-maps-harnessing-the-power-of-big-data-to-deliver-humanitarian-assistance/</a:t>
            </a:r>
            <a:endParaRPr lang="en-US" sz="700" dirty="0" smtClean="0"/>
          </a:p>
          <a:p>
            <a:pPr>
              <a:lnSpc>
                <a:spcPct val="100000"/>
              </a:lnSpc>
              <a:spcBef>
                <a:spcPts val="0"/>
              </a:spcBef>
              <a:buNone/>
            </a:pPr>
            <a:r>
              <a:rPr lang="en-US" sz="700" dirty="0" smtClean="0"/>
              <a:t/>
            </a:r>
            <a:br>
              <a:rPr lang="en-US" sz="700" dirty="0" smtClean="0"/>
            </a:br>
            <a:r>
              <a:rPr lang="en-US" sz="700" dirty="0" smtClean="0"/>
              <a:t>OCHA. “Big Data and Humanitarianism.: 5 things you need to know”. 27 June, 2013 </a:t>
            </a:r>
            <a:r>
              <a:rPr lang="en-US" sz="700" u="sng" dirty="0" smtClean="0">
                <a:hlinkClick r:id="rId18"/>
              </a:rPr>
              <a:t>http://www.unocha.org/top-stories/all-stories/five-things-big-data-and-humanitarianism</a:t>
            </a:r>
            <a:endParaRPr lang="en-US" sz="700" dirty="0" smtClean="0"/>
          </a:p>
          <a:p>
            <a:pPr>
              <a:lnSpc>
                <a:spcPct val="100000"/>
              </a:lnSpc>
              <a:spcBef>
                <a:spcPts val="0"/>
              </a:spcBef>
              <a:buNone/>
            </a:pPr>
            <a:r>
              <a:rPr lang="en-US" sz="700" dirty="0" smtClean="0"/>
              <a:t/>
            </a:r>
            <a:br>
              <a:rPr lang="en-US" sz="700" dirty="0" smtClean="0"/>
            </a:br>
            <a:r>
              <a:rPr lang="en-US" sz="700" dirty="0" smtClean="0"/>
              <a:t>Poblet, Marta. “Visualizing the law: Crisis mapping as an open tool for legal  practice”. Journal of Open Access to Law. Vol., No. 1 , 2013. </a:t>
            </a:r>
            <a:r>
              <a:rPr lang="en-US" sz="700" u="sng" dirty="0" smtClean="0">
                <a:hlinkClick r:id="rId19"/>
              </a:rPr>
              <a:t>http://ojs.law.cornell.edu/index.php/joal/article/download/12/13</a:t>
            </a:r>
            <a:endParaRPr lang="en-US" sz="700" dirty="0" smtClean="0"/>
          </a:p>
          <a:p>
            <a:pPr>
              <a:lnSpc>
                <a:spcPct val="100000"/>
              </a:lnSpc>
              <a:spcBef>
                <a:spcPts val="0"/>
              </a:spcBef>
              <a:buNone/>
            </a:pPr>
            <a:r>
              <a:rPr lang="en-US" sz="700" dirty="0" smtClean="0"/>
              <a:t/>
            </a:r>
            <a:br>
              <a:rPr lang="en-US" sz="700" dirty="0" smtClean="0"/>
            </a:br>
            <a:r>
              <a:rPr lang="en-US" sz="700" dirty="0" smtClean="0"/>
              <a:t>Raymond, Nathaniel, Caitlin Howarth and Jonathan Hutson. “Crisis Mapping Needs an Ethical Compass”. Global Brief. February 6, 2012. </a:t>
            </a:r>
            <a:r>
              <a:rPr lang="en-US" sz="700" u="sng" dirty="0" smtClean="0">
                <a:hlinkClick r:id="rId20"/>
              </a:rPr>
              <a:t>http://globalbrief.ca/blog/2012/02/06/crisis-mapping-needs-an-ethical-compass/</a:t>
            </a:r>
            <a:endParaRPr lang="en-US" sz="700" dirty="0" smtClean="0"/>
          </a:p>
          <a:p>
            <a:pPr>
              <a:lnSpc>
                <a:spcPct val="100000"/>
              </a:lnSpc>
              <a:spcBef>
                <a:spcPts val="0"/>
              </a:spcBef>
              <a:buNone/>
            </a:pPr>
            <a:r>
              <a:rPr lang="en-US" sz="700" dirty="0" smtClean="0"/>
              <a:t/>
            </a:r>
            <a:br>
              <a:rPr lang="en-US" sz="700" dirty="0" smtClean="0"/>
            </a:br>
            <a:r>
              <a:rPr lang="en-US" sz="700" dirty="0" smtClean="0"/>
              <a:t>Robinson, Anthony C, Robert E Roth, and Alan M. MacEachren.  “Challenges for Map Symbol Standardization in Crisis Management” Proceedings of the 7th International ISCRAM Conference. Seattle. May 2010.</a:t>
            </a:r>
          </a:p>
          <a:p>
            <a:pPr>
              <a:lnSpc>
                <a:spcPct val="100000"/>
              </a:lnSpc>
              <a:spcBef>
                <a:spcPts val="0"/>
              </a:spcBef>
              <a:buNone/>
            </a:pPr>
            <a:r>
              <a:rPr lang="en-US" sz="700" dirty="0" smtClean="0"/>
              <a:t>	</a:t>
            </a:r>
            <a:r>
              <a:rPr lang="en-US" sz="700" u="sng" dirty="0" smtClean="0">
                <a:hlinkClick r:id="rId21"/>
              </a:rPr>
              <a:t>http://www.geovista.psu.edu/publications/2010/222-Robinson_etal.pdf</a:t>
            </a:r>
            <a:r>
              <a:rPr lang="en-US" sz="700" dirty="0" smtClean="0"/>
              <a:t> </a:t>
            </a:r>
          </a:p>
          <a:p>
            <a:pPr>
              <a:lnSpc>
                <a:spcPct val="100000"/>
              </a:lnSpc>
              <a:spcBef>
                <a:spcPts val="0"/>
              </a:spcBef>
              <a:buNone/>
            </a:pPr>
            <a:r>
              <a:rPr lang="en-US" sz="700" dirty="0" smtClean="0"/>
              <a:t/>
            </a:r>
            <a:br>
              <a:rPr lang="en-US" sz="700" dirty="0" smtClean="0"/>
            </a:br>
            <a:r>
              <a:rPr lang="en-US" sz="700" dirty="0" smtClean="0"/>
              <a:t>Shanley, Lea.  “Tweeting up a Storm: the promise and perils of crisis mapping”.  October 2013. </a:t>
            </a:r>
            <a:r>
              <a:rPr lang="en-US" sz="700" u="sng" dirty="0" smtClean="0">
                <a:hlinkClick r:id="rId22"/>
              </a:rPr>
              <a:t>http://www.wilsoncenter.org/publication/tweeting-storm-the-promise-and-perils-crisis-mapping</a:t>
            </a:r>
            <a:r>
              <a:rPr lang="en-US" sz="700" dirty="0" smtClean="0"/>
              <a:t> </a:t>
            </a:r>
          </a:p>
          <a:p>
            <a:pPr>
              <a:lnSpc>
                <a:spcPct val="100000"/>
              </a:lnSpc>
              <a:spcBef>
                <a:spcPts val="0"/>
              </a:spcBef>
              <a:buNone/>
            </a:pPr>
            <a:r>
              <a:rPr lang="en-US" sz="700" dirty="0" smtClean="0"/>
              <a:t/>
            </a:r>
            <a:br>
              <a:rPr lang="en-US" sz="700" dirty="0" smtClean="0"/>
            </a:br>
            <a:r>
              <a:rPr lang="en-US" sz="700" dirty="0" smtClean="0"/>
              <a:t>Thomas, J. J. and Cook, K. A. ”Illuminating the Path: The Research and Development Agenda for Visual Analytics” IEEE, Los Alametos, CA. 2005.</a:t>
            </a:r>
            <a:endParaRPr lang="en-US" sz="7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220" name="Shape 220"/>
          <p:cNvSpPr txBox="1">
            <a:spLocks noGrp="1"/>
          </p:cNvSpPr>
          <p:nvPr>
            <p:ph type="title"/>
          </p:nvPr>
        </p:nvSpPr>
        <p:spPr>
          <a:xfrm>
            <a:off x="1217613" y="579437"/>
            <a:ext cx="9753599" cy="56356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Works cited</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
              <a:srgbClr val="F2F2F2"/>
            </a:gs>
            <a:gs pos="42000">
              <a:schemeClr val="lt2"/>
            </a:gs>
            <a:gs pos="70000">
              <a:schemeClr val="lt1"/>
            </a:gs>
            <a:gs pos="100000">
              <a:srgbClr val="D8D8D8"/>
            </a:gs>
          </a:gsLst>
          <a:path path="circle">
            <a:fillToRect l="100000" b="100000"/>
          </a:path>
          <a:tileRect t="-100000" r="-100000"/>
        </a:gradFill>
        <a:effectLst/>
      </p:bgPr>
    </p:bg>
    <p:spTree>
      <p:nvGrpSpPr>
        <p:cNvPr id="1" name="Shape 93"/>
        <p:cNvGrpSpPr/>
        <p:nvPr/>
      </p:nvGrpSpPr>
      <p:grpSpPr>
        <a:xfrm>
          <a:off x="0" y="0"/>
          <a:ext cx="0" cy="0"/>
          <a:chOff x="0" y="0"/>
          <a:chExt cx="0" cy="0"/>
        </a:xfrm>
      </p:grpSpPr>
      <p:sp>
        <p:nvSpPr>
          <p:cNvPr id="13" name="Teardrop 12"/>
          <p:cNvSpPr/>
          <p:nvPr/>
        </p:nvSpPr>
        <p:spPr>
          <a:xfrm rot="18744511">
            <a:off x="5648492" y="4145761"/>
            <a:ext cx="1597693" cy="1560697"/>
          </a:xfrm>
          <a:prstGeom prst="teardrop">
            <a:avLst/>
          </a:prstGeom>
          <a:no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rot="18744511">
            <a:off x="5058157" y="3407349"/>
            <a:ext cx="2850583" cy="2784575"/>
          </a:xfrm>
          <a:prstGeom prst="teardrop">
            <a:avLst/>
          </a:prstGeom>
          <a:no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8744511">
            <a:off x="4576188" y="2710740"/>
            <a:ext cx="3880890" cy="3791024"/>
          </a:xfrm>
          <a:prstGeom prst="teardrop">
            <a:avLst/>
          </a:prstGeom>
          <a:noFill/>
          <a:ln w="254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Shape 94"/>
          <p:cNvSpPr txBox="1">
            <a:spLocks noGrp="1"/>
          </p:cNvSpPr>
          <p:nvPr>
            <p:ph type="body" idx="1"/>
          </p:nvPr>
        </p:nvSpPr>
        <p:spPr>
          <a:xfrm>
            <a:off x="1293812" y="1828800"/>
            <a:ext cx="9753599" cy="4343400"/>
          </a:xfrm>
          <a:prstGeom prst="rect">
            <a:avLst/>
          </a:prstGeom>
          <a:noFill/>
          <a:ln>
            <a:noFill/>
          </a:ln>
        </p:spPr>
        <p:txBody>
          <a:bodyPr lIns="91425" tIns="45700" rIns="91425" bIns="45700" anchor="t" anchorCtr="0">
            <a:noAutofit/>
          </a:bodyPr>
          <a:lstStyle/>
          <a:p>
            <a:pPr marL="274320" marR="0" lvl="0" indent="-266700" algn="l" rtl="0">
              <a:lnSpc>
                <a:spcPct val="90000"/>
              </a:lnSpc>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marL="274320" marR="0" lvl="0" indent="-266700" algn="l" rtl="0">
              <a:lnSpc>
                <a:spcPct val="90000"/>
              </a:lnSpc>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Open Sans"/>
              </a:rPr>
              <a:t>Refining the problem</a:t>
            </a:r>
            <a:endParaRPr lang="en-US" sz="2400" dirty="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endParaRPr lang="en-US" sz="2400" dirty="0" smtClean="0">
              <a:solidFill>
                <a:schemeClr val="dk1"/>
              </a:solidFill>
              <a:latin typeface="Open Sans" pitchFamily="34" charset="0"/>
              <a:ea typeface="Open Sans" pitchFamily="34" charset="0"/>
              <a:cs typeface="Open Sans" pitchFamily="34" charset="0"/>
              <a:sym typeface="Open Sans"/>
            </a:endParaRPr>
          </a:p>
          <a:p>
            <a:pPr lvl="2" indent="-287019">
              <a:spcBef>
                <a:spcPts val="0"/>
              </a:spcBef>
              <a:buClr>
                <a:schemeClr val="dk1"/>
              </a:buClr>
              <a:buSzPct val="100000"/>
              <a:buNone/>
            </a:pPr>
            <a:r>
              <a:rPr lang="en-US" sz="2400" dirty="0" smtClean="0">
                <a:solidFill>
                  <a:schemeClr val="dk1"/>
                </a:solidFill>
                <a:latin typeface="Open Sans" pitchFamily="34" charset="0"/>
                <a:ea typeface="Open Sans" pitchFamily="34" charset="0"/>
                <a:cs typeface="Open Sans" pitchFamily="34" charset="0"/>
                <a:sym typeface="Open Sans"/>
              </a:rPr>
              <a:t>							</a:t>
            </a:r>
            <a:endParaRPr lang="en-US" sz="2400" dirty="0">
              <a:solidFill>
                <a:schemeClr val="dk1"/>
              </a:solidFill>
              <a:latin typeface="Open Sans" pitchFamily="34" charset="0"/>
              <a:ea typeface="Open Sans" pitchFamily="34" charset="0"/>
              <a:cs typeface="Open Sans" pitchFamily="34" charset="0"/>
              <a:sym typeface="Open Sans"/>
            </a:endParaRPr>
          </a:p>
          <a:p>
            <a:endParaRPr dirty="0">
              <a:latin typeface="Open Sans" pitchFamily="34" charset="0"/>
              <a:ea typeface="Open Sans" pitchFamily="34" charset="0"/>
              <a:cs typeface="Open Sans" pitchFamily="34" charset="0"/>
            </a:endParaRPr>
          </a:p>
        </p:txBody>
      </p:sp>
      <p:sp>
        <p:nvSpPr>
          <p:cNvPr id="95" name="Shape 9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a:solidFill>
                  <a:schemeClr val="accent1"/>
                </a:solidFill>
                <a:latin typeface="Open Sans" pitchFamily="34" charset="0"/>
                <a:ea typeface="Open Sans" pitchFamily="34" charset="0"/>
                <a:cs typeface="Open Sans" pitchFamily="34" charset="0"/>
                <a:sym typeface="Questrial"/>
              </a:rPr>
              <a:t>Introduction</a:t>
            </a:r>
          </a:p>
        </p:txBody>
      </p:sp>
      <p:sp>
        <p:nvSpPr>
          <p:cNvPr id="11" name="TextBox 10"/>
          <p:cNvSpPr txBox="1"/>
          <p:nvPr/>
        </p:nvSpPr>
        <p:spPr>
          <a:xfrm rot="18675483">
            <a:off x="4494380" y="2667730"/>
            <a:ext cx="2088901" cy="338554"/>
          </a:xfrm>
          <a:prstGeom prst="rect">
            <a:avLst/>
          </a:prstGeom>
          <a:noFill/>
        </p:spPr>
        <p:txBody>
          <a:bodyPr wrap="square" rtlCol="0">
            <a:spAutoFit/>
          </a:bodyPr>
          <a:lstStyle/>
          <a:p>
            <a:pPr algn="ctr"/>
            <a:r>
              <a:rPr lang="en-US" sz="1600" b="1" dirty="0" smtClean="0"/>
              <a:t>Crisis Management</a:t>
            </a:r>
            <a:endParaRPr lang="en-US" sz="1600" b="1" dirty="0"/>
          </a:p>
        </p:txBody>
      </p:sp>
      <p:sp>
        <p:nvSpPr>
          <p:cNvPr id="20" name="Teardrop 19"/>
          <p:cNvSpPr/>
          <p:nvPr/>
        </p:nvSpPr>
        <p:spPr>
          <a:xfrm rot="18744511">
            <a:off x="4307058" y="2342182"/>
            <a:ext cx="4446360" cy="4343400"/>
          </a:xfrm>
          <a:prstGeom prst="teardrop">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8744511">
            <a:off x="4863038" y="3099313"/>
            <a:ext cx="3309492" cy="3232857"/>
          </a:xfrm>
          <a:prstGeom prst="teardrop">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18744511">
            <a:off x="5290189" y="3667504"/>
            <a:ext cx="2387264" cy="2331984"/>
          </a:xfrm>
          <a:prstGeom prst="teardrop">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8675483">
            <a:off x="4665673" y="3395142"/>
            <a:ext cx="2088901" cy="338554"/>
          </a:xfrm>
          <a:prstGeom prst="rect">
            <a:avLst/>
          </a:prstGeom>
          <a:noFill/>
        </p:spPr>
        <p:txBody>
          <a:bodyPr wrap="square" rtlCol="0">
            <a:spAutoFit/>
          </a:bodyPr>
          <a:lstStyle/>
          <a:p>
            <a:pPr algn="ctr"/>
            <a:r>
              <a:rPr lang="en-US" sz="1600" b="1" dirty="0" smtClean="0"/>
              <a:t>Crisis Mapping</a:t>
            </a:r>
            <a:endParaRPr lang="en-US" sz="1600" b="1" dirty="0"/>
          </a:p>
        </p:txBody>
      </p:sp>
      <p:sp>
        <p:nvSpPr>
          <p:cNvPr id="24" name="TextBox 23"/>
          <p:cNvSpPr txBox="1"/>
          <p:nvPr/>
        </p:nvSpPr>
        <p:spPr>
          <a:xfrm rot="18852883">
            <a:off x="5172984" y="4497277"/>
            <a:ext cx="2438400" cy="584775"/>
          </a:xfrm>
          <a:prstGeom prst="rect">
            <a:avLst/>
          </a:prstGeom>
          <a:noFill/>
        </p:spPr>
        <p:txBody>
          <a:bodyPr wrap="square" rtlCol="0">
            <a:spAutoFit/>
          </a:bodyPr>
          <a:lstStyle/>
          <a:p>
            <a:pPr algn="ctr"/>
            <a:r>
              <a:rPr lang="en-US" sz="1600" b="1" dirty="0" smtClean="0"/>
              <a:t>Crisis Mapping with Google Maps Engine</a:t>
            </a:r>
            <a:endParaRPr lang="en-US" sz="1600" b="1"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txBox="1">
            <a:spLocks noGrp="1"/>
          </p:cNvSpPr>
          <p:nvPr>
            <p:ph type="body" idx="2"/>
          </p:nvPr>
        </p:nvSpPr>
        <p:spPr>
          <a:xfrm>
            <a:off x="1233278" y="990600"/>
            <a:ext cx="9737933" cy="5562600"/>
          </a:xfrm>
          <a:prstGeom prst="rect">
            <a:avLst/>
          </a:prstGeom>
          <a:noFill/>
          <a:ln>
            <a:noFill/>
          </a:ln>
        </p:spPr>
        <p:txBody>
          <a:bodyPr lIns="91425" tIns="45700" rIns="91425" bIns="45700" anchor="t" anchorCtr="0">
            <a:noAutofit/>
          </a:bodyPr>
          <a:lstStyle/>
          <a:p>
            <a:pPr>
              <a:lnSpc>
                <a:spcPct val="100000"/>
              </a:lnSpc>
              <a:spcBef>
                <a:spcPts val="0"/>
              </a:spcBef>
              <a:buNone/>
            </a:pPr>
            <a:endParaRPr lang="en-US" sz="3600" dirty="0" smtClean="0">
              <a:solidFill>
                <a:schemeClr val="dk1"/>
              </a:solidFill>
              <a:latin typeface="Open Sans" pitchFamily="34" charset="0"/>
              <a:ea typeface="Open Sans" pitchFamily="34" charset="0"/>
              <a:cs typeface="Open Sans" pitchFamily="34" charset="0"/>
              <a:sym typeface="Questrial"/>
            </a:endParaRPr>
          </a:p>
          <a:p>
            <a:pPr>
              <a:lnSpc>
                <a:spcPct val="100000"/>
              </a:lnSpc>
              <a:spcBef>
                <a:spcPts val="0"/>
              </a:spcBef>
              <a:buNone/>
            </a:pPr>
            <a:endParaRPr lang="en-US" sz="3600" dirty="0" smtClean="0">
              <a:solidFill>
                <a:schemeClr val="dk1"/>
              </a:solidFill>
              <a:latin typeface="Open Sans" pitchFamily="34" charset="0"/>
              <a:ea typeface="Open Sans" pitchFamily="34" charset="0"/>
              <a:cs typeface="Open Sans" pitchFamily="34" charset="0"/>
              <a:sym typeface="Questrial"/>
            </a:endParaRPr>
          </a:p>
          <a:p>
            <a:pPr algn="ctr">
              <a:lnSpc>
                <a:spcPct val="100000"/>
              </a:lnSpc>
              <a:spcBef>
                <a:spcPts val="0"/>
              </a:spcBef>
              <a:buNone/>
            </a:pPr>
            <a:r>
              <a:rPr lang="en-US" sz="3600" dirty="0" smtClean="0">
                <a:solidFill>
                  <a:schemeClr val="dk1"/>
                </a:solidFill>
                <a:latin typeface="Open Sans" pitchFamily="34" charset="0"/>
                <a:ea typeface="Open Sans" pitchFamily="34" charset="0"/>
                <a:cs typeface="Open Sans" pitchFamily="34" charset="0"/>
                <a:sym typeface="Questrial"/>
              </a:rPr>
              <a:t>Questions</a:t>
            </a:r>
            <a:r>
              <a:rPr lang="en-US" sz="3600" b="0" i="0" u="none" strike="noStrike" cap="none" baseline="0" dirty="0" smtClean="0">
                <a:solidFill>
                  <a:schemeClr val="dk1"/>
                </a:solidFill>
                <a:latin typeface="Open Sans" pitchFamily="34" charset="0"/>
                <a:ea typeface="Open Sans" pitchFamily="34" charset="0"/>
                <a:cs typeface="Open Sans" pitchFamily="34" charset="0"/>
                <a:sym typeface="Questrial"/>
              </a:rPr>
              <a:t>? Comments?</a:t>
            </a:r>
            <a:endParaRPr lang="en-US" sz="36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220" name="Shape 220"/>
          <p:cNvSpPr txBox="1">
            <a:spLocks noGrp="1"/>
          </p:cNvSpPr>
          <p:nvPr>
            <p:ph type="title"/>
          </p:nvPr>
        </p:nvSpPr>
        <p:spPr>
          <a:xfrm>
            <a:off x="1217613" y="579437"/>
            <a:ext cx="9753599" cy="563563"/>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Works cited</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9" name="Shape 199"/>
          <p:cNvPicPr preferRelativeResize="0"/>
          <p:nvPr/>
        </p:nvPicPr>
        <p:blipFill>
          <a:blip r:embed="rId3"/>
          <a:stretch>
            <a:fillRect/>
          </a:stretch>
        </p:blipFill>
        <p:spPr>
          <a:xfrm>
            <a:off x="2360612" y="1828800"/>
            <a:ext cx="7704287" cy="4791062"/>
          </a:xfrm>
          <a:prstGeom prst="rect">
            <a:avLst/>
          </a:prstGeom>
          <a:noFill/>
          <a:ln>
            <a:noFill/>
          </a:ln>
        </p:spPr>
      </p:pic>
      <p:sp>
        <p:nvSpPr>
          <p:cNvPr id="6" name="Shape 206"/>
          <p:cNvSpPr txBox="1">
            <a:spLocks/>
          </p:cNvSpPr>
          <p:nvPr/>
        </p:nvSpPr>
        <p:spPr>
          <a:xfrm>
            <a:off x="1370013" y="427037"/>
            <a:ext cx="9753599" cy="1325562"/>
          </a:xfrm>
          <a:prstGeom prst="rect">
            <a:avLst/>
          </a:prstGeom>
          <a:noFill/>
          <a:ln>
            <a:noFill/>
          </a:ln>
        </p:spPr>
        <p:txBody>
          <a:bodyPr lIns="91425" tIns="45700" rIns="91425" bIns="45700" anchor="b" anchorCtr="0">
            <a:noAutofit/>
          </a:bodyPr>
          <a:lstStyle/>
          <a:p>
            <a:pPr lvl="0">
              <a:lnSpc>
                <a:spcPct val="90000"/>
              </a:lnSpc>
              <a:buClr>
                <a:schemeClr val="accent1"/>
              </a:buClr>
              <a:buSzPct val="25000"/>
            </a:pPr>
            <a:r>
              <a:rPr lang="en-US" sz="4000" cap="small" dirty="0" smtClean="0">
                <a:solidFill>
                  <a:schemeClr val="accent1"/>
                </a:solidFill>
                <a:latin typeface="Open Sans" pitchFamily="34" charset="0"/>
                <a:ea typeface="Open Sans" pitchFamily="34" charset="0"/>
                <a:cs typeface="Open Sans" pitchFamily="34" charset="0"/>
                <a:sym typeface="Questrial"/>
              </a:rPr>
              <a:t>Appendix: </a:t>
            </a:r>
          </a:p>
          <a:p>
            <a:pPr lvl="0">
              <a:lnSpc>
                <a:spcPct val="90000"/>
              </a:lnSpc>
              <a:buClr>
                <a:schemeClr val="accent1"/>
              </a:buClr>
              <a:buSzPct val="25000"/>
            </a:pPr>
            <a:r>
              <a:rPr lang="en-US" sz="4000" cap="small" dirty="0" smtClean="0">
                <a:solidFill>
                  <a:schemeClr val="accent1"/>
                </a:solidFill>
                <a:latin typeface="Open Sans" pitchFamily="34" charset="0"/>
                <a:ea typeface="Open Sans" pitchFamily="34" charset="0"/>
                <a:cs typeface="Open Sans" pitchFamily="34" charset="0"/>
                <a:sym typeface="Questrial"/>
              </a:rPr>
              <a:t>Example of the verbal protocol analysis</a:t>
            </a:r>
            <a:endParaRPr lang="en-US" sz="4000" cap="small" dirty="0">
              <a:solidFill>
                <a:schemeClr val="accent1"/>
              </a:solidFill>
              <a:latin typeface="Open Sans" pitchFamily="34" charset="0"/>
              <a:ea typeface="Open Sans" pitchFamily="34" charset="0"/>
              <a:cs typeface="Open Sans" pitchFamily="34" charset="0"/>
              <a:sym typeface="Quest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Top-level Problems</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sp>
        <p:nvSpPr>
          <p:cNvPr id="5" name="Shape 110"/>
          <p:cNvSpPr txBox="1">
            <a:spLocks noGrp="1"/>
          </p:cNvSpPr>
          <p:nvPr>
            <p:ph type="body" idx="2"/>
          </p:nvPr>
        </p:nvSpPr>
        <p:spPr>
          <a:xfrm>
            <a:off x="1370012" y="1905000"/>
            <a:ext cx="9829800" cy="34290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b="1" dirty="0" smtClean="0">
                <a:solidFill>
                  <a:schemeClr val="dk1"/>
                </a:solidFill>
                <a:latin typeface="Open Sans" pitchFamily="34" charset="0"/>
                <a:ea typeface="Open Sans" pitchFamily="34" charset="0"/>
                <a:cs typeface="Open Sans" pitchFamily="34" charset="0"/>
                <a:sym typeface="Questrial"/>
              </a:rPr>
              <a:t>When crises occur, one of the most valued commodities among</a:t>
            </a:r>
          </a:p>
          <a:p>
            <a:pPr marL="274320" marR="0" lvl="0" indent="-236220" algn="l" rtl="0">
              <a:lnSpc>
                <a:spcPct val="90000"/>
              </a:lnSpc>
              <a:spcBef>
                <a:spcPts val="0"/>
              </a:spcBef>
              <a:buClr>
                <a:schemeClr val="accent1"/>
              </a:buClr>
              <a:buSzPct val="80000"/>
              <a:buNone/>
            </a:pPr>
            <a:r>
              <a:rPr lang="en-US" sz="2400" b="1" dirty="0" smtClean="0">
                <a:solidFill>
                  <a:schemeClr val="dk1"/>
                </a:solidFill>
                <a:latin typeface="Open Sans" pitchFamily="34" charset="0"/>
                <a:ea typeface="Open Sans" pitchFamily="34" charset="0"/>
                <a:cs typeface="Open Sans" pitchFamily="34" charset="0"/>
                <a:sym typeface="Questrial"/>
              </a:rPr>
              <a:t>stakeholders is geospatial information.  </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Acquiring and communicating actionable data is challenging.</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Data should be:</a:t>
            </a:r>
          </a:p>
          <a:p>
            <a:pPr marL="274320" marR="0" lvl="0" indent="-236220" algn="ctr"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Timely		Accurate</a:t>
            </a:r>
          </a:p>
          <a:p>
            <a:pPr marL="274320" marR="0" lvl="0" indent="-236220" algn="ctr"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Complete		Contextual</a:t>
            </a:r>
          </a:p>
        </p:txBody>
      </p:sp>
      <p:sp>
        <p:nvSpPr>
          <p:cNvPr id="7" name="Shape 110"/>
          <p:cNvSpPr txBox="1">
            <a:spLocks noGrp="1"/>
          </p:cNvSpPr>
          <p:nvPr>
            <p:ph type="body" idx="2"/>
          </p:nvPr>
        </p:nvSpPr>
        <p:spPr>
          <a:xfrm>
            <a:off x="4357479" y="5715000"/>
            <a:ext cx="6918533" cy="6096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Different stakeholders, different problems…</a:t>
            </a: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Top-level Problems</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sp>
        <p:nvSpPr>
          <p:cNvPr id="10" name="Shape 110"/>
          <p:cNvSpPr txBox="1">
            <a:spLocks noGrp="1"/>
          </p:cNvSpPr>
          <p:nvPr>
            <p:ph type="body" idx="2"/>
          </p:nvPr>
        </p:nvSpPr>
        <p:spPr>
          <a:xfrm>
            <a:off x="1065212" y="1600200"/>
            <a:ext cx="9753600" cy="49530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Emergency Management Problems</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Damaged infrastructure</a:t>
            </a:r>
          </a:p>
          <a:p>
            <a:pPr indent="-236220">
              <a:spcBef>
                <a:spcPts val="0"/>
              </a:spcBef>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indent="-236220">
              <a:spcBef>
                <a:spcPts val="0"/>
              </a:spcBef>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Multi-jurisdictional</a:t>
            </a:r>
          </a:p>
          <a:p>
            <a:pPr indent="-236220">
              <a:spcBef>
                <a:spcPts val="0"/>
              </a:spcBef>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data management</a:t>
            </a:r>
          </a:p>
          <a:p>
            <a:pPr indent="-236220">
              <a:spcBef>
                <a:spcPts val="0"/>
              </a:spcBef>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communication</a:t>
            </a:r>
          </a:p>
          <a:p>
            <a:pPr indent="-236220">
              <a:spcBef>
                <a:spcPts val="0"/>
              </a:spcBef>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indent="-236220">
              <a:spcBef>
                <a:spcPts val="0"/>
              </a:spcBef>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Differing degrees of preparedness</a:t>
            </a:r>
          </a:p>
          <a:p>
            <a:pPr indent="-236220">
              <a:spcBef>
                <a:spcPts val="0"/>
              </a:spcBef>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indent="-236220">
              <a:spcBef>
                <a:spcPts val="0"/>
              </a:spcBef>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Systems reliability</a:t>
            </a:r>
          </a:p>
          <a:p>
            <a:pPr indent="-236220">
              <a:spcBef>
                <a:spcPts val="0"/>
              </a:spcBef>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indent="-236220">
              <a:spcBef>
                <a:spcPts val="0"/>
              </a:spcBef>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Phases of  Emergency Mgt</a:t>
            </a:r>
          </a:p>
        </p:txBody>
      </p:sp>
      <p:pic>
        <p:nvPicPr>
          <p:cNvPr id="2050" name="Picture 2" descr="http://jibc.ca/sites/default/files/emd/images/DSC_0999.JPG"/>
          <p:cNvPicPr>
            <a:picLocks noChangeAspect="1" noChangeArrowheads="1"/>
          </p:cNvPicPr>
          <p:nvPr/>
        </p:nvPicPr>
        <p:blipFill>
          <a:blip r:embed="rId3"/>
          <a:srcRect/>
          <a:stretch>
            <a:fillRect/>
          </a:stretch>
        </p:blipFill>
        <p:spPr bwMode="auto">
          <a:xfrm>
            <a:off x="1522412" y="2362200"/>
            <a:ext cx="2667000" cy="1773556"/>
          </a:xfrm>
          <a:prstGeom prst="rect">
            <a:avLst/>
          </a:prstGeom>
          <a:noFill/>
        </p:spPr>
      </p:pic>
      <p:pic>
        <p:nvPicPr>
          <p:cNvPr id="2051" name="Picture 3"/>
          <p:cNvPicPr>
            <a:picLocks noChangeAspect="1" noChangeArrowheads="1"/>
          </p:cNvPicPr>
          <p:nvPr/>
        </p:nvPicPr>
        <p:blipFill>
          <a:blip r:embed="rId4"/>
          <a:srcRect/>
          <a:stretch>
            <a:fillRect/>
          </a:stretch>
        </p:blipFill>
        <p:spPr bwMode="auto">
          <a:xfrm>
            <a:off x="2132012" y="4724400"/>
            <a:ext cx="1556325" cy="1495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Shape 118"/>
          <p:cNvSpPr txBox="1">
            <a:spLocks noGrp="1"/>
          </p:cNvSpPr>
          <p:nvPr>
            <p:ph type="body" idx="2"/>
          </p:nvPr>
        </p:nvSpPr>
        <p:spPr>
          <a:xfrm>
            <a:off x="1233278" y="1828800"/>
            <a:ext cx="9661733" cy="43434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b="0" i="0" u="sng" strike="noStrike" cap="none" baseline="0" dirty="0" smtClean="0">
                <a:solidFill>
                  <a:schemeClr val="dk1"/>
                </a:solidFill>
                <a:latin typeface="Open Sans" pitchFamily="34" charset="0"/>
                <a:ea typeface="Open Sans" pitchFamily="34" charset="0"/>
                <a:cs typeface="Open Sans" pitchFamily="34" charset="0"/>
                <a:sym typeface="Questrial"/>
              </a:rPr>
              <a:t>Victims </a:t>
            </a:r>
            <a:r>
              <a:rPr lang="en-US" sz="2400" u="sng" dirty="0" smtClean="0">
                <a:solidFill>
                  <a:schemeClr val="dk1"/>
                </a:solidFill>
                <a:latin typeface="Open Sans" pitchFamily="34" charset="0"/>
                <a:ea typeface="Open Sans" pitchFamily="34" charset="0"/>
                <a:cs typeface="Open Sans" pitchFamily="34" charset="0"/>
                <a:sym typeface="Questrial"/>
              </a:rPr>
              <a:t>within an impacted area</a:t>
            </a:r>
          </a:p>
          <a:p>
            <a:pPr indent="-236220">
              <a:spcBef>
                <a:spcPts val="0"/>
              </a:spcBef>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Family and friends of those victims</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Damaged infrastructure</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No information</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Unreliable information</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Evacuation routes</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Shelter</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Food and water</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indent="-236220">
              <a:spcBef>
                <a:spcPts val="0"/>
              </a:spcBef>
              <a:buSzPct val="80000"/>
            </a:pPr>
            <a:endParaRPr lang="en-US" sz="2400" dirty="0" smtClean="0">
              <a:solidFill>
                <a:schemeClr val="dk1"/>
              </a:solidFill>
              <a:latin typeface="Open Sans" pitchFamily="34" charset="0"/>
              <a:ea typeface="Open Sans" pitchFamily="34" charset="0"/>
              <a:cs typeface="Open Sans" pitchFamily="34" charset="0"/>
              <a:sym typeface="Questrial"/>
            </a:endParaRPr>
          </a:p>
          <a:p>
            <a:pPr indent="-236220">
              <a:spcBef>
                <a:spcPts val="0"/>
              </a:spcBef>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a:t>
            </a:r>
          </a:p>
        </p:txBody>
      </p:sp>
      <p:sp>
        <p:nvSpPr>
          <p:cNvPr id="119" name="Shape 119"/>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Top-level Problems</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pic>
        <p:nvPicPr>
          <p:cNvPr id="40962" name="Picture 2"/>
          <p:cNvPicPr>
            <a:picLocks noChangeAspect="1" noChangeArrowheads="1"/>
          </p:cNvPicPr>
          <p:nvPr/>
        </p:nvPicPr>
        <p:blipFill>
          <a:blip r:embed="rId3"/>
          <a:srcRect/>
          <a:stretch>
            <a:fillRect/>
          </a:stretch>
        </p:blipFill>
        <p:spPr bwMode="auto">
          <a:xfrm>
            <a:off x="7266372" y="2209800"/>
            <a:ext cx="3436772" cy="29956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a:spLocks noGrp="1"/>
          </p:cNvSpPr>
          <p:nvPr>
            <p:ph type="body" idx="2"/>
          </p:nvPr>
        </p:nvSpPr>
        <p:spPr>
          <a:xfrm>
            <a:off x="1233278" y="1828800"/>
            <a:ext cx="6156533" cy="35814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In the heat of a crisis, complete, accurate,</a:t>
            </a:r>
          </a:p>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contextual</a:t>
            </a: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 </a:t>
            </a: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information may</a:t>
            </a: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 not reach the</a:t>
            </a:r>
          </a:p>
          <a:p>
            <a:pPr marL="274320" marR="0" lvl="0" indent="-236220" algn="l" rtl="0">
              <a:lnSpc>
                <a:spcPct val="90000"/>
              </a:lnSpc>
              <a:spcBef>
                <a:spcPts val="0"/>
              </a:spcBef>
              <a:buClr>
                <a:schemeClr val="accent1"/>
              </a:buClr>
              <a:buSzPct val="80000"/>
              <a:buNone/>
            </a:pP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broader community.</a:t>
            </a:r>
          </a:p>
          <a:p>
            <a:pPr marL="274320" marR="0" lvl="0" indent="-236220" algn="l" rtl="0">
              <a:lnSpc>
                <a:spcPct val="90000"/>
              </a:lnSpc>
              <a:spcBef>
                <a:spcPts val="0"/>
              </a:spcBef>
              <a:buClr>
                <a:schemeClr val="accent1"/>
              </a:buClr>
              <a:buSzPct val="80000"/>
              <a:buNone/>
            </a:pPr>
            <a:endParaRPr lang="en-US" sz="2400" b="0" i="0" u="none" strike="noStrike" cap="none"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Font typeface="Questrial"/>
              <a:buChar char="•"/>
            </a:pPr>
            <a:endParaRPr lang="en-US" sz="2400"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Media</a:t>
            </a:r>
          </a:p>
          <a:p>
            <a:pPr marL="274320" marR="0" lvl="0" indent="-236220" algn="ctr" rtl="0">
              <a:lnSpc>
                <a:spcPct val="90000"/>
              </a:lnSpc>
              <a:spcBef>
                <a:spcPts val="0"/>
              </a:spcBef>
              <a:buClr>
                <a:schemeClr val="accent1"/>
              </a:buClr>
              <a:buSzPct val="80000"/>
              <a:buNone/>
            </a:pPr>
            <a:endParaRPr lang="en-US" sz="2400" b="0" i="0" u="none" strike="noStrike" cap="none"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baseline="0" dirty="0" smtClean="0">
                <a:solidFill>
                  <a:schemeClr val="dk1"/>
                </a:solidFill>
                <a:latin typeface="Open Sans" pitchFamily="34" charset="0"/>
                <a:ea typeface="Open Sans" pitchFamily="34" charset="0"/>
                <a:cs typeface="Open Sans" pitchFamily="34" charset="0"/>
                <a:sym typeface="Questrial"/>
              </a:rPr>
              <a:t>NGOs,</a:t>
            </a:r>
            <a:r>
              <a:rPr lang="en-US" sz="2400" dirty="0" smtClean="0">
                <a:solidFill>
                  <a:schemeClr val="dk1"/>
                </a:solidFill>
                <a:latin typeface="Open Sans" pitchFamily="34" charset="0"/>
                <a:ea typeface="Open Sans" pitchFamily="34" charset="0"/>
                <a:cs typeface="Open Sans" pitchFamily="34" charset="0"/>
                <a:sym typeface="Questrial"/>
              </a:rPr>
              <a:t> Non-Profit Orgs</a:t>
            </a:r>
            <a:endParaRPr lang="en-US" sz="2400"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endParaRPr lang="en-US" sz="2400" baseline="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Governments</a:t>
            </a:r>
          </a:p>
          <a:p>
            <a:pPr marL="274320" marR="0" lvl="0" indent="-236220" algn="l" rtl="0">
              <a:lnSpc>
                <a:spcPct val="90000"/>
              </a:lnSpc>
              <a:spcBef>
                <a:spcPts val="0"/>
              </a:spcBef>
              <a:buClr>
                <a:schemeClr val="accent1"/>
              </a:buClr>
              <a:buSzPct val="80000"/>
              <a:buNone/>
            </a:pP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127" name="Shape 127"/>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smtClean="0">
                <a:solidFill>
                  <a:schemeClr val="accent1"/>
                </a:solidFill>
                <a:latin typeface="Open Sans" pitchFamily="34" charset="0"/>
                <a:ea typeface="Open Sans" pitchFamily="34" charset="0"/>
                <a:cs typeface="Open Sans" pitchFamily="34" charset="0"/>
                <a:sym typeface="Questrial"/>
              </a:rPr>
              <a:t>Top-level p</a:t>
            </a:r>
            <a:r>
              <a:rPr lang="en-US" sz="4000" b="0" i="0" u="none" strike="noStrike" cap="small" baseline="0" dirty="0" smtClean="0">
                <a:solidFill>
                  <a:schemeClr val="accent1"/>
                </a:solidFill>
                <a:latin typeface="Open Sans" pitchFamily="34" charset="0"/>
                <a:ea typeface="Open Sans" pitchFamily="34" charset="0"/>
                <a:cs typeface="Open Sans" pitchFamily="34" charset="0"/>
                <a:sym typeface="Questrial"/>
              </a:rPr>
              <a:t>roblems</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pic>
        <p:nvPicPr>
          <p:cNvPr id="13314" name="Picture 2"/>
          <p:cNvPicPr>
            <a:picLocks noChangeAspect="1" noChangeArrowheads="1"/>
          </p:cNvPicPr>
          <p:nvPr/>
        </p:nvPicPr>
        <p:blipFill>
          <a:blip r:embed="rId3"/>
          <a:srcRect/>
          <a:stretch>
            <a:fillRect/>
          </a:stretch>
        </p:blipFill>
        <p:spPr bwMode="auto">
          <a:xfrm>
            <a:off x="7618412" y="1828800"/>
            <a:ext cx="3581401" cy="265580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a:spLocks noGrp="1"/>
          </p:cNvSpPr>
          <p:nvPr>
            <p:ph type="body" idx="2"/>
          </p:nvPr>
        </p:nvSpPr>
        <p:spPr>
          <a:xfrm>
            <a:off x="2055812" y="3200400"/>
            <a:ext cx="9525000" cy="18288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rPr>
              <a:t>And</a:t>
            </a:r>
            <a:r>
              <a:rPr lang="en-US" sz="2400" b="0" i="0" u="none" strike="noStrike" cap="none" dirty="0" smtClean="0">
                <a:solidFill>
                  <a:schemeClr val="dk1"/>
                </a:solidFill>
                <a:latin typeface="Open Sans" pitchFamily="34" charset="0"/>
                <a:ea typeface="Open Sans" pitchFamily="34" charset="0"/>
                <a:cs typeface="Open Sans" pitchFamily="34" charset="0"/>
                <a:sym typeface="Questrial"/>
              </a:rPr>
              <a:t> how does it address these issues in crisis management?</a:t>
            </a:r>
            <a:endParaRPr lang="en-US" sz="2400" b="0" i="0" u="none" strike="noStrike" cap="none" baseline="0" dirty="0">
              <a:solidFill>
                <a:schemeClr val="dk1"/>
              </a:solidFill>
              <a:latin typeface="Open Sans" pitchFamily="34" charset="0"/>
              <a:ea typeface="Open Sans" pitchFamily="34" charset="0"/>
              <a:cs typeface="Open Sans" pitchFamily="34" charset="0"/>
              <a:sym typeface="Questrial"/>
            </a:endParaRPr>
          </a:p>
        </p:txBody>
      </p:sp>
      <p:sp>
        <p:nvSpPr>
          <p:cNvPr id="127" name="Shape 127"/>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cap="small" dirty="0" smtClean="0">
                <a:solidFill>
                  <a:schemeClr val="accent1"/>
                </a:solidFill>
                <a:latin typeface="Open Sans" pitchFamily="34" charset="0"/>
                <a:ea typeface="Open Sans" pitchFamily="34" charset="0"/>
                <a:cs typeface="Open Sans" pitchFamily="34" charset="0"/>
                <a:sym typeface="Questrial"/>
              </a:rPr>
              <a:t>What is crisis mapping?</a:t>
            </a:r>
            <a:endPar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body" idx="2"/>
          </p:nvPr>
        </p:nvSpPr>
        <p:spPr>
          <a:xfrm>
            <a:off x="836612" y="1828800"/>
            <a:ext cx="10667999" cy="13716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r>
              <a:rPr lang="en-US" sz="2400" u="sng" dirty="0" smtClean="0">
                <a:solidFill>
                  <a:schemeClr val="dk1"/>
                </a:solidFill>
                <a:latin typeface="Open Sans" pitchFamily="34" charset="0"/>
                <a:ea typeface="Open Sans" pitchFamily="34" charset="0"/>
                <a:cs typeface="Open Sans" pitchFamily="34" charset="0"/>
                <a:sym typeface="Questrial"/>
              </a:rPr>
              <a:t>Defining the “crisis map”:</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ctr" rtl="0">
              <a:lnSpc>
                <a:spcPct val="90000"/>
              </a:lnSpc>
              <a:spcBef>
                <a:spcPts val="0"/>
              </a:spcBef>
              <a:buClr>
                <a:schemeClr val="accent1"/>
              </a:buClr>
              <a:buSzPct val="80000"/>
              <a:buNone/>
            </a:pPr>
            <a:r>
              <a:rPr lang="en-US" sz="2400" i="1" dirty="0" smtClean="0">
                <a:solidFill>
                  <a:schemeClr val="dk1"/>
                </a:solidFill>
                <a:latin typeface="Open Sans" pitchFamily="34" charset="0"/>
                <a:ea typeface="Open Sans" pitchFamily="34" charset="0"/>
                <a:cs typeface="Open Sans" pitchFamily="34" charset="0"/>
                <a:sym typeface="Questrial"/>
              </a:rPr>
              <a:t>Crisis maps draw on multiple disciplines to gather, analyze and communicate a variety of geospatial information in support of crisis management efforts.</a:t>
            </a:r>
          </a:p>
          <a:p>
            <a:pPr marL="274320" marR="0" lvl="0" indent="-236220" algn="l" rtl="0">
              <a:lnSpc>
                <a:spcPct val="90000"/>
              </a:lnSpc>
              <a:spcBef>
                <a:spcPts val="0"/>
              </a:spcBef>
              <a:buClr>
                <a:schemeClr val="accent1"/>
              </a:buClr>
              <a:buSzPct val="80000"/>
              <a:buFont typeface="Questrial"/>
              <a:buChar char="•"/>
            </a:pPr>
            <a:endParaRPr lang="en-US" sz="2400" b="0" i="0" u="none" strike="noStrike" cap="none" baseline="0" dirty="0" smtClean="0">
              <a:solidFill>
                <a:schemeClr val="dk1"/>
              </a:solidFill>
              <a:latin typeface="Open Sans" pitchFamily="34" charset="0"/>
              <a:ea typeface="Open Sans" pitchFamily="34" charset="0"/>
              <a:cs typeface="Open Sans" pitchFamily="34" charset="0"/>
              <a:sym typeface="Questrial"/>
            </a:endParaRPr>
          </a:p>
        </p:txBody>
      </p:sp>
      <p:sp>
        <p:nvSpPr>
          <p:cNvPr id="135" name="Shape 13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Questrial"/>
              <a:buNone/>
            </a:pPr>
            <a:r>
              <a:rPr lang="en-US" sz="4000" b="0" i="0" u="none" strike="noStrike" cap="small" baseline="0" dirty="0">
                <a:solidFill>
                  <a:schemeClr val="accent1"/>
                </a:solidFill>
                <a:latin typeface="Open Sans" pitchFamily="34" charset="0"/>
                <a:ea typeface="Open Sans" pitchFamily="34" charset="0"/>
                <a:cs typeface="Open Sans" pitchFamily="34" charset="0"/>
                <a:sym typeface="Questrial"/>
              </a:rPr>
              <a:t>Literature </a:t>
            </a:r>
            <a:r>
              <a:rPr lang="en-US" sz="4000" cap="small" dirty="0">
                <a:solidFill>
                  <a:schemeClr val="accent1"/>
                </a:solidFill>
                <a:latin typeface="Open Sans" pitchFamily="34" charset="0"/>
                <a:ea typeface="Open Sans" pitchFamily="34" charset="0"/>
                <a:cs typeface="Open Sans" pitchFamily="34" charset="0"/>
                <a:sym typeface="Questrial"/>
              </a:rPr>
              <a:t>review</a:t>
            </a:r>
          </a:p>
        </p:txBody>
      </p:sp>
      <p:sp>
        <p:nvSpPr>
          <p:cNvPr id="4" name="Shape 134"/>
          <p:cNvSpPr txBox="1">
            <a:spLocks noGrp="1"/>
          </p:cNvSpPr>
          <p:nvPr>
            <p:ph type="body" idx="2"/>
          </p:nvPr>
        </p:nvSpPr>
        <p:spPr>
          <a:xfrm>
            <a:off x="303212" y="3581400"/>
            <a:ext cx="6477000" cy="27432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r>
              <a:rPr lang="en-US" sz="2400" u="sng" dirty="0" smtClean="0">
                <a:solidFill>
                  <a:schemeClr val="dk1"/>
                </a:solidFill>
                <a:latin typeface="Open Sans" pitchFamily="34" charset="0"/>
                <a:ea typeface="Open Sans" pitchFamily="34" charset="0"/>
                <a:cs typeface="Open Sans" pitchFamily="34" charset="0"/>
                <a:sym typeface="Questrial"/>
              </a:rPr>
              <a:t>Modern history of crisis maps</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Google 	Hurricane Katrina		2005</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Ushahidi 	Kenya Elections		2007</a:t>
            </a:r>
          </a:p>
          <a:p>
            <a:pPr marL="274320" marR="0" lvl="0" indent="-236220" algn="l" rtl="0">
              <a:lnSpc>
                <a:spcPct val="90000"/>
              </a:lnSpc>
              <a:spcBef>
                <a:spcPts val="0"/>
              </a:spcBef>
              <a:buClr>
                <a:schemeClr val="accent1"/>
              </a:buClr>
              <a:buSzPct val="80000"/>
              <a:buNone/>
            </a:pPr>
            <a:r>
              <a:rPr lang="en-US" sz="2400" dirty="0" smtClean="0">
                <a:solidFill>
                  <a:schemeClr val="dk1"/>
                </a:solidFill>
                <a:latin typeface="Open Sans" pitchFamily="34" charset="0"/>
                <a:ea typeface="Open Sans" pitchFamily="34" charset="0"/>
                <a:cs typeface="Open Sans" pitchFamily="34" charset="0"/>
                <a:sym typeface="Questrial"/>
              </a:rPr>
              <a:t>   Ushahidi 	Haitian earthquake		2010</a:t>
            </a:r>
          </a:p>
          <a:p>
            <a:pPr marL="274320" marR="0" lvl="0" indent="-236220" algn="l" rtl="0">
              <a:lnSpc>
                <a:spcPct val="90000"/>
              </a:lnSpc>
              <a:spcBef>
                <a:spcPts val="0"/>
              </a:spcBef>
              <a:buClr>
                <a:schemeClr val="accent1"/>
              </a:buClr>
              <a:buSzPct val="80000"/>
              <a:buNone/>
            </a:pPr>
            <a:endParaRPr lang="en-US" sz="2400" dirty="0" smtClean="0">
              <a:solidFill>
                <a:schemeClr val="dk1"/>
              </a:solidFill>
              <a:latin typeface="Open Sans" pitchFamily="34" charset="0"/>
              <a:ea typeface="Open Sans" pitchFamily="34" charset="0"/>
              <a:cs typeface="Open Sans" pitchFamily="34" charset="0"/>
              <a:sym typeface="Questrial"/>
            </a:endParaRPr>
          </a:p>
          <a:p>
            <a:pPr marL="274320" marR="0" lvl="0" indent="-236220" algn="l" rtl="0">
              <a:lnSpc>
                <a:spcPct val="90000"/>
              </a:lnSpc>
              <a:spcBef>
                <a:spcPts val="0"/>
              </a:spcBef>
              <a:buClr>
                <a:schemeClr val="accent1"/>
              </a:buClr>
              <a:buSzPct val="80000"/>
              <a:buNone/>
            </a:pPr>
            <a:endParaRPr lang="en-US" sz="2400" dirty="0">
              <a:solidFill>
                <a:schemeClr val="dk1"/>
              </a:solidFill>
              <a:latin typeface="Open Sans" pitchFamily="34" charset="0"/>
              <a:ea typeface="Open Sans" pitchFamily="34" charset="0"/>
              <a:cs typeface="Open Sans" pitchFamily="34" charset="0"/>
              <a:sym typeface="Questrial"/>
            </a:endParaRPr>
          </a:p>
        </p:txBody>
      </p:sp>
      <p:pic>
        <p:nvPicPr>
          <p:cNvPr id="15363" name="Picture 3"/>
          <p:cNvPicPr>
            <a:picLocks noChangeAspect="1" noChangeArrowheads="1"/>
          </p:cNvPicPr>
          <p:nvPr/>
        </p:nvPicPr>
        <p:blipFill>
          <a:blip r:embed="rId3"/>
          <a:srcRect/>
          <a:stretch>
            <a:fillRect/>
          </a:stretch>
        </p:blipFill>
        <p:spPr bwMode="auto">
          <a:xfrm>
            <a:off x="9294812" y="3505200"/>
            <a:ext cx="2635551" cy="1517896"/>
          </a:xfrm>
          <a:prstGeom prst="rect">
            <a:avLst/>
          </a:prstGeom>
          <a:noFill/>
          <a:ln w="9525">
            <a:noFill/>
            <a:miter lim="800000"/>
            <a:headEnd/>
            <a:tailEnd/>
          </a:ln>
          <a:effectLst>
            <a:outerShdw blurRad="50800" dist="50800" dir="2700000" algn="ctr" rotWithShape="0">
              <a:schemeClr val="tx1">
                <a:lumMod val="50000"/>
                <a:lumOff val="50000"/>
              </a:schemeClr>
            </a:outerShdw>
          </a:effectLst>
        </p:spPr>
      </p:pic>
      <p:pic>
        <p:nvPicPr>
          <p:cNvPr id="15365" name="Picture 5"/>
          <p:cNvPicPr>
            <a:picLocks noChangeAspect="1" noChangeArrowheads="1"/>
          </p:cNvPicPr>
          <p:nvPr/>
        </p:nvPicPr>
        <p:blipFill>
          <a:blip r:embed="rId4"/>
          <a:srcRect/>
          <a:stretch>
            <a:fillRect/>
          </a:stretch>
        </p:blipFill>
        <p:spPr bwMode="auto">
          <a:xfrm>
            <a:off x="7008812" y="4038600"/>
            <a:ext cx="2211358" cy="1881188"/>
          </a:xfrm>
          <a:prstGeom prst="rect">
            <a:avLst/>
          </a:prstGeom>
          <a:noFill/>
          <a:ln w="9525">
            <a:noFill/>
            <a:miter lim="800000"/>
            <a:headEnd/>
            <a:tailEnd/>
          </a:ln>
          <a:effectLst>
            <a:outerShdw blurRad="50800" dist="50800" dir="2700000" algn="ctr" rotWithShape="0">
              <a:schemeClr val="tx1">
                <a:lumMod val="50000"/>
                <a:lumOff val="50000"/>
              </a:schemeClr>
            </a:outerShdw>
          </a:effectLst>
        </p:spPr>
      </p:pic>
      <p:pic>
        <p:nvPicPr>
          <p:cNvPr id="15366" name="Picture 6"/>
          <p:cNvPicPr>
            <a:picLocks noChangeAspect="1" noChangeArrowheads="1"/>
          </p:cNvPicPr>
          <p:nvPr/>
        </p:nvPicPr>
        <p:blipFill>
          <a:blip r:embed="rId5"/>
          <a:srcRect/>
          <a:stretch>
            <a:fillRect/>
          </a:stretch>
        </p:blipFill>
        <p:spPr bwMode="auto">
          <a:xfrm>
            <a:off x="9294812" y="5105400"/>
            <a:ext cx="2667000" cy="1448741"/>
          </a:xfrm>
          <a:prstGeom prst="rect">
            <a:avLst/>
          </a:prstGeom>
          <a:noFill/>
          <a:ln w="9525">
            <a:noFill/>
            <a:miter lim="800000"/>
            <a:headEnd/>
            <a:tailEnd/>
          </a:ln>
          <a:effectLst>
            <a:outerShdw blurRad="50800" dist="50800" dir="2700000" algn="ctr" rotWithShape="0">
              <a:schemeClr val="tx1">
                <a:lumMod val="50000"/>
                <a:lumOff val="50000"/>
              </a:schemeClr>
            </a:outerShdw>
          </a:effec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3460629">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3283</TotalTime>
  <Words>3178</Words>
  <Application>Microsoft Office PowerPoint</Application>
  <PresentationFormat>Custom</PresentationFormat>
  <Paragraphs>444</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Open Sans</vt:lpstr>
      <vt:lpstr>Questrial</vt:lpstr>
      <vt:lpstr>TS103460629</vt:lpstr>
      <vt:lpstr>Crisis Mapping applications of google maps engine</vt:lpstr>
      <vt:lpstr>Introduction</vt:lpstr>
      <vt:lpstr>Introduction</vt:lpstr>
      <vt:lpstr>Top-level Problems</vt:lpstr>
      <vt:lpstr>Top-level Problems</vt:lpstr>
      <vt:lpstr>Top-level Problems</vt:lpstr>
      <vt:lpstr>Top-level problems</vt:lpstr>
      <vt:lpstr>What is crisis mapping?</vt:lpstr>
      <vt:lpstr>Literature review</vt:lpstr>
      <vt:lpstr>Literature review</vt:lpstr>
      <vt:lpstr>Literature review</vt:lpstr>
      <vt:lpstr>Second-level Problems</vt:lpstr>
      <vt:lpstr>Final Problem Statement:  Research Gap</vt:lpstr>
      <vt:lpstr>Google Maps Engine 101</vt:lpstr>
      <vt:lpstr>The GME “TriForce”</vt:lpstr>
      <vt:lpstr>Examples of GME crisis maps</vt:lpstr>
      <vt:lpstr>Examples of GME crisis maps</vt:lpstr>
      <vt:lpstr>Examples of GME crisis maps</vt:lpstr>
      <vt:lpstr>purpose</vt:lpstr>
      <vt:lpstr>Methodology</vt:lpstr>
      <vt:lpstr>Methodology</vt:lpstr>
      <vt:lpstr>Methodology</vt:lpstr>
      <vt:lpstr>methodology</vt:lpstr>
      <vt:lpstr>methodology</vt:lpstr>
      <vt:lpstr>Methodology</vt:lpstr>
      <vt:lpstr>Early Findings</vt:lpstr>
      <vt:lpstr>timeline</vt:lpstr>
      <vt:lpstr>Further work to be done</vt:lpstr>
      <vt:lpstr>Works cited</vt:lpstr>
      <vt:lpstr>Works cited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Mapping applications of google maps engine</dc:title>
  <dc:creator>joelirish</dc:creator>
  <cp:lastModifiedBy>Beth King</cp:lastModifiedBy>
  <cp:revision>156</cp:revision>
  <dcterms:modified xsi:type="dcterms:W3CDTF">2014-05-05T22:39:27Z</dcterms:modified>
</cp:coreProperties>
</file>