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58" r:id="rId4"/>
    <p:sldId id="267" r:id="rId5"/>
    <p:sldId id="260" r:id="rId6"/>
    <p:sldId id="261" r:id="rId7"/>
    <p:sldId id="268" r:id="rId8"/>
    <p:sldId id="269" r:id="rId9"/>
    <p:sldId id="285" r:id="rId10"/>
    <p:sldId id="277" r:id="rId11"/>
    <p:sldId id="278" r:id="rId12"/>
    <p:sldId id="262" r:id="rId13"/>
    <p:sldId id="264" r:id="rId14"/>
    <p:sldId id="282" r:id="rId15"/>
    <p:sldId id="265" r:id="rId16"/>
    <p:sldId id="271" r:id="rId17"/>
    <p:sldId id="270" r:id="rId18"/>
    <p:sldId id="266" r:id="rId19"/>
    <p:sldId id="263" r:id="rId20"/>
    <p:sldId id="272" r:id="rId21"/>
    <p:sldId id="273" r:id="rId22"/>
    <p:sldId id="283" r:id="rId23"/>
    <p:sldId id="279" r:id="rId24"/>
    <p:sldId id="280" r:id="rId25"/>
    <p:sldId id="281" r:id="rId26"/>
    <p:sldId id="284" r:id="rId27"/>
  </p:sldIdLst>
  <p:sldSz cx="9144000" cy="6858000" type="screen4x3"/>
  <p:notesSz cx="910113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0404" autoAdjust="0"/>
  </p:normalViewPr>
  <p:slideViewPr>
    <p:cSldViewPr>
      <p:cViewPr varScale="1">
        <p:scale>
          <a:sx n="42" d="100"/>
          <a:sy n="42" d="100"/>
        </p:scale>
        <p:origin x="132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rik\Desktop\Research\PathDistance\Naismith_Equation_Work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rik\Desktop\Research\PathDistance\Naismith_Equation_Wor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31750">
              <a:solidFill>
                <a:schemeClr val="tx2"/>
              </a:solidFill>
            </a:ln>
          </c:spPr>
          <c:marker>
            <c:symbol val="none"/>
          </c:marker>
          <c:xVal>
            <c:numRef>
              <c:f>Sheet1!$A$2:$A$142</c:f>
              <c:numCache>
                <c:formatCode>General</c:formatCode>
                <c:ptCount val="141"/>
                <c:pt idx="0">
                  <c:v>-70</c:v>
                </c:pt>
                <c:pt idx="1">
                  <c:v>-69</c:v>
                </c:pt>
                <c:pt idx="2">
                  <c:v>-68</c:v>
                </c:pt>
                <c:pt idx="3">
                  <c:v>-67</c:v>
                </c:pt>
                <c:pt idx="4">
                  <c:v>-66</c:v>
                </c:pt>
                <c:pt idx="5">
                  <c:v>-65</c:v>
                </c:pt>
                <c:pt idx="6">
                  <c:v>-64</c:v>
                </c:pt>
                <c:pt idx="7">
                  <c:v>-63</c:v>
                </c:pt>
                <c:pt idx="8">
                  <c:v>-62</c:v>
                </c:pt>
                <c:pt idx="9">
                  <c:v>-61</c:v>
                </c:pt>
                <c:pt idx="10">
                  <c:v>-60</c:v>
                </c:pt>
                <c:pt idx="11">
                  <c:v>-59</c:v>
                </c:pt>
                <c:pt idx="12">
                  <c:v>-58</c:v>
                </c:pt>
                <c:pt idx="13">
                  <c:v>-57</c:v>
                </c:pt>
                <c:pt idx="14">
                  <c:v>-56</c:v>
                </c:pt>
                <c:pt idx="15">
                  <c:v>-55</c:v>
                </c:pt>
                <c:pt idx="16">
                  <c:v>-54</c:v>
                </c:pt>
                <c:pt idx="17">
                  <c:v>-53</c:v>
                </c:pt>
                <c:pt idx="18">
                  <c:v>-52</c:v>
                </c:pt>
                <c:pt idx="19">
                  <c:v>-51</c:v>
                </c:pt>
                <c:pt idx="20">
                  <c:v>-50</c:v>
                </c:pt>
                <c:pt idx="21">
                  <c:v>-49</c:v>
                </c:pt>
                <c:pt idx="22">
                  <c:v>-48</c:v>
                </c:pt>
                <c:pt idx="23">
                  <c:v>-47</c:v>
                </c:pt>
                <c:pt idx="24">
                  <c:v>-46</c:v>
                </c:pt>
                <c:pt idx="25">
                  <c:v>-45</c:v>
                </c:pt>
                <c:pt idx="26">
                  <c:v>-44</c:v>
                </c:pt>
                <c:pt idx="27">
                  <c:v>-43</c:v>
                </c:pt>
                <c:pt idx="28">
                  <c:v>-42</c:v>
                </c:pt>
                <c:pt idx="29">
                  <c:v>-41</c:v>
                </c:pt>
                <c:pt idx="30">
                  <c:v>-40</c:v>
                </c:pt>
                <c:pt idx="31">
                  <c:v>-39</c:v>
                </c:pt>
                <c:pt idx="32">
                  <c:v>-38</c:v>
                </c:pt>
                <c:pt idx="33">
                  <c:v>-37</c:v>
                </c:pt>
                <c:pt idx="34">
                  <c:v>-36</c:v>
                </c:pt>
                <c:pt idx="35">
                  <c:v>-35</c:v>
                </c:pt>
                <c:pt idx="36">
                  <c:v>-34</c:v>
                </c:pt>
                <c:pt idx="37">
                  <c:v>-33</c:v>
                </c:pt>
                <c:pt idx="38">
                  <c:v>-32</c:v>
                </c:pt>
                <c:pt idx="39">
                  <c:v>-31</c:v>
                </c:pt>
                <c:pt idx="40">
                  <c:v>-30</c:v>
                </c:pt>
                <c:pt idx="41">
                  <c:v>-29</c:v>
                </c:pt>
                <c:pt idx="42">
                  <c:v>-28</c:v>
                </c:pt>
                <c:pt idx="43">
                  <c:v>-27</c:v>
                </c:pt>
                <c:pt idx="44">
                  <c:v>-26</c:v>
                </c:pt>
                <c:pt idx="45">
                  <c:v>-25</c:v>
                </c:pt>
                <c:pt idx="46">
                  <c:v>-24</c:v>
                </c:pt>
                <c:pt idx="47">
                  <c:v>-23</c:v>
                </c:pt>
                <c:pt idx="48">
                  <c:v>-22</c:v>
                </c:pt>
                <c:pt idx="49">
                  <c:v>-21</c:v>
                </c:pt>
                <c:pt idx="50">
                  <c:v>-20</c:v>
                </c:pt>
                <c:pt idx="51">
                  <c:v>-19</c:v>
                </c:pt>
                <c:pt idx="52">
                  <c:v>-18</c:v>
                </c:pt>
                <c:pt idx="53">
                  <c:v>-17</c:v>
                </c:pt>
                <c:pt idx="54">
                  <c:v>-16</c:v>
                </c:pt>
                <c:pt idx="55">
                  <c:v>-15</c:v>
                </c:pt>
                <c:pt idx="56">
                  <c:v>-14</c:v>
                </c:pt>
                <c:pt idx="57">
                  <c:v>-13</c:v>
                </c:pt>
                <c:pt idx="58">
                  <c:v>-12</c:v>
                </c:pt>
                <c:pt idx="59">
                  <c:v>-11</c:v>
                </c:pt>
                <c:pt idx="60">
                  <c:v>-10</c:v>
                </c:pt>
                <c:pt idx="61">
                  <c:v>-9</c:v>
                </c:pt>
                <c:pt idx="62">
                  <c:v>-8</c:v>
                </c:pt>
                <c:pt idx="63">
                  <c:v>-7</c:v>
                </c:pt>
                <c:pt idx="64">
                  <c:v>-6</c:v>
                </c:pt>
                <c:pt idx="65">
                  <c:v>-5</c:v>
                </c:pt>
                <c:pt idx="66">
                  <c:v>-4</c:v>
                </c:pt>
                <c:pt idx="67">
                  <c:v>-3</c:v>
                </c:pt>
                <c:pt idx="68">
                  <c:v>-2</c:v>
                </c:pt>
                <c:pt idx="69">
                  <c:v>-1</c:v>
                </c:pt>
                <c:pt idx="70">
                  <c:v>0</c:v>
                </c:pt>
                <c:pt idx="71">
                  <c:v>1</c:v>
                </c:pt>
                <c:pt idx="72">
                  <c:v>2</c:v>
                </c:pt>
                <c:pt idx="73">
                  <c:v>3</c:v>
                </c:pt>
                <c:pt idx="74">
                  <c:v>4</c:v>
                </c:pt>
                <c:pt idx="75">
                  <c:v>5</c:v>
                </c:pt>
                <c:pt idx="76">
                  <c:v>6</c:v>
                </c:pt>
                <c:pt idx="77">
                  <c:v>7</c:v>
                </c:pt>
                <c:pt idx="78">
                  <c:v>8</c:v>
                </c:pt>
                <c:pt idx="79">
                  <c:v>9</c:v>
                </c:pt>
                <c:pt idx="80">
                  <c:v>10</c:v>
                </c:pt>
                <c:pt idx="81">
                  <c:v>11</c:v>
                </c:pt>
                <c:pt idx="82">
                  <c:v>12</c:v>
                </c:pt>
                <c:pt idx="83">
                  <c:v>13</c:v>
                </c:pt>
                <c:pt idx="84">
                  <c:v>14</c:v>
                </c:pt>
                <c:pt idx="85">
                  <c:v>15</c:v>
                </c:pt>
                <c:pt idx="86">
                  <c:v>16</c:v>
                </c:pt>
                <c:pt idx="87">
                  <c:v>17</c:v>
                </c:pt>
                <c:pt idx="88">
                  <c:v>18</c:v>
                </c:pt>
                <c:pt idx="89">
                  <c:v>19</c:v>
                </c:pt>
                <c:pt idx="90">
                  <c:v>20</c:v>
                </c:pt>
                <c:pt idx="91">
                  <c:v>21</c:v>
                </c:pt>
                <c:pt idx="92">
                  <c:v>22</c:v>
                </c:pt>
                <c:pt idx="93">
                  <c:v>23</c:v>
                </c:pt>
                <c:pt idx="94">
                  <c:v>24</c:v>
                </c:pt>
                <c:pt idx="95">
                  <c:v>25</c:v>
                </c:pt>
                <c:pt idx="96">
                  <c:v>26</c:v>
                </c:pt>
                <c:pt idx="97">
                  <c:v>27</c:v>
                </c:pt>
                <c:pt idx="98">
                  <c:v>28</c:v>
                </c:pt>
                <c:pt idx="99">
                  <c:v>29</c:v>
                </c:pt>
                <c:pt idx="100">
                  <c:v>30</c:v>
                </c:pt>
                <c:pt idx="101">
                  <c:v>31</c:v>
                </c:pt>
                <c:pt idx="102">
                  <c:v>32</c:v>
                </c:pt>
                <c:pt idx="103">
                  <c:v>33</c:v>
                </c:pt>
                <c:pt idx="104">
                  <c:v>34</c:v>
                </c:pt>
                <c:pt idx="105">
                  <c:v>35</c:v>
                </c:pt>
                <c:pt idx="106">
                  <c:v>36</c:v>
                </c:pt>
                <c:pt idx="107">
                  <c:v>37</c:v>
                </c:pt>
                <c:pt idx="108">
                  <c:v>38</c:v>
                </c:pt>
                <c:pt idx="109">
                  <c:v>39</c:v>
                </c:pt>
                <c:pt idx="110">
                  <c:v>40</c:v>
                </c:pt>
                <c:pt idx="111">
                  <c:v>41</c:v>
                </c:pt>
                <c:pt idx="112">
                  <c:v>42</c:v>
                </c:pt>
                <c:pt idx="113">
                  <c:v>43</c:v>
                </c:pt>
                <c:pt idx="114">
                  <c:v>44</c:v>
                </c:pt>
                <c:pt idx="115">
                  <c:v>45</c:v>
                </c:pt>
                <c:pt idx="116">
                  <c:v>46</c:v>
                </c:pt>
                <c:pt idx="117">
                  <c:v>47</c:v>
                </c:pt>
                <c:pt idx="118">
                  <c:v>48</c:v>
                </c:pt>
                <c:pt idx="119">
                  <c:v>49</c:v>
                </c:pt>
                <c:pt idx="120">
                  <c:v>50</c:v>
                </c:pt>
                <c:pt idx="121">
                  <c:v>51</c:v>
                </c:pt>
                <c:pt idx="122">
                  <c:v>52</c:v>
                </c:pt>
                <c:pt idx="123">
                  <c:v>53</c:v>
                </c:pt>
                <c:pt idx="124">
                  <c:v>54</c:v>
                </c:pt>
                <c:pt idx="125">
                  <c:v>55</c:v>
                </c:pt>
                <c:pt idx="126">
                  <c:v>56</c:v>
                </c:pt>
                <c:pt idx="127">
                  <c:v>57</c:v>
                </c:pt>
                <c:pt idx="128">
                  <c:v>58</c:v>
                </c:pt>
                <c:pt idx="129">
                  <c:v>59</c:v>
                </c:pt>
                <c:pt idx="130">
                  <c:v>60</c:v>
                </c:pt>
                <c:pt idx="131">
                  <c:v>61</c:v>
                </c:pt>
                <c:pt idx="132">
                  <c:v>62</c:v>
                </c:pt>
                <c:pt idx="133">
                  <c:v>63</c:v>
                </c:pt>
                <c:pt idx="134">
                  <c:v>64</c:v>
                </c:pt>
                <c:pt idx="135">
                  <c:v>65</c:v>
                </c:pt>
                <c:pt idx="136">
                  <c:v>66</c:v>
                </c:pt>
                <c:pt idx="137">
                  <c:v>67</c:v>
                </c:pt>
                <c:pt idx="138">
                  <c:v>68</c:v>
                </c:pt>
                <c:pt idx="139">
                  <c:v>69</c:v>
                </c:pt>
                <c:pt idx="140">
                  <c:v>70</c:v>
                </c:pt>
              </c:numCache>
            </c:numRef>
          </c:xVal>
          <c:yVal>
            <c:numRef>
              <c:f>Sheet1!$B$2:$B$142</c:f>
              <c:numCache>
                <c:formatCode>0.00</c:formatCode>
                <c:ptCount val="141"/>
                <c:pt idx="0">
                  <c:v>4.7632436398461201E-4</c:v>
                </c:pt>
                <c:pt idx="1">
                  <c:v>7.8403863679628696E-4</c:v>
                </c:pt>
                <c:pt idx="2">
                  <c:v>1.2357903949158E-3</c:v>
                </c:pt>
                <c:pt idx="3">
                  <c:v>1.8757929333764101E-3</c:v>
                </c:pt>
                <c:pt idx="4">
                  <c:v>2.7549134859296402E-3</c:v>
                </c:pt>
                <c:pt idx="5">
                  <c:v>3.93039734522965E-3</c:v>
                </c:pt>
                <c:pt idx="6">
                  <c:v>5.4654764652300198E-3</c:v>
                </c:pt>
                <c:pt idx="7">
                  <c:v>7.4289013344160798E-3</c:v>
                </c:pt>
                <c:pt idx="8">
                  <c:v>9.8944314540228093E-3</c:v>
                </c:pt>
                <c:pt idx="9">
                  <c:v>1.2940314648821101E-2</c:v>
                </c:pt>
                <c:pt idx="10">
                  <c:v>1.66487796878447E-2</c:v>
                </c:pt>
                <c:pt idx="11">
                  <c:v>2.11055609941617E-2</c:v>
                </c:pt>
                <c:pt idx="12">
                  <c:v>2.63994690066762E-2</c:v>
                </c:pt>
                <c:pt idx="13">
                  <c:v>3.2622015249722303E-2</c:v>
                </c:pt>
                <c:pt idx="14">
                  <c:v>3.9867097450938999E-2</c:v>
                </c:pt>
                <c:pt idx="15">
                  <c:v>4.8230747114140701E-2</c:v>
                </c:pt>
                <c:pt idx="16">
                  <c:v>5.7810939736167903E-2</c:v>
                </c:pt>
                <c:pt idx="17">
                  <c:v>6.8707466262112493E-2</c:v>
                </c:pt>
                <c:pt idx="18">
                  <c:v>8.1021863299930594E-2</c:v>
                </c:pt>
                <c:pt idx="19">
                  <c:v>9.4857398963843403E-2</c:v>
                </c:pt>
                <c:pt idx="20">
                  <c:v>0.11031911089558399</c:v>
                </c:pt>
                <c:pt idx="21">
                  <c:v>0.12751389294498</c:v>
                </c:pt>
                <c:pt idx="22">
                  <c:v>0.146550627110938</c:v>
                </c:pt>
                <c:pt idx="23">
                  <c:v>0.16754035759744601</c:v>
                </c:pt>
                <c:pt idx="24">
                  <c:v>0.19059650418468099</c:v>
                </c:pt>
                <c:pt idx="25">
                  <c:v>0.21583511252057799</c:v>
                </c:pt>
                <c:pt idx="26">
                  <c:v>0.24337513937921601</c:v>
                </c:pt>
                <c:pt idx="27">
                  <c:v>0.27333877139186702</c:v>
                </c:pt>
                <c:pt idx="28">
                  <c:v>0.30585177622266502</c:v>
                </c:pt>
                <c:pt idx="29">
                  <c:v>0.34104388562605797</c:v>
                </c:pt>
                <c:pt idx="30">
                  <c:v>0.37904921028327598</c:v>
                </c:pt>
                <c:pt idx="31">
                  <c:v>0.42000668676833602</c:v>
                </c:pt>
                <c:pt idx="32">
                  <c:v>0.46406055744102198</c:v>
                </c:pt>
                <c:pt idx="33">
                  <c:v>0.51136088450657802</c:v>
                </c:pt>
                <c:pt idx="34">
                  <c:v>0.56206409992256701</c:v>
                </c:pt>
                <c:pt idx="35">
                  <c:v>0.61633359327640502</c:v>
                </c:pt>
                <c:pt idx="36">
                  <c:v>0.67434034020695399</c:v>
                </c:pt>
                <c:pt idx="37">
                  <c:v>0.73626357440548695</c:v>
                </c:pt>
                <c:pt idx="38">
                  <c:v>0.80229150671097105</c:v>
                </c:pt>
                <c:pt idx="39">
                  <c:v>0.872622095318212</c:v>
                </c:pt>
                <c:pt idx="40">
                  <c:v>0.94746387165150803</c:v>
                </c:pt>
                <c:pt idx="41">
                  <c:v>1.0270368270285311</c:v>
                </c:pt>
                <c:pt idx="42">
                  <c:v>1.111573365856928</c:v>
                </c:pt>
                <c:pt idx="43">
                  <c:v>1.201319331778308</c:v>
                </c:pt>
                <c:pt idx="44">
                  <c:v>1.296535113910364</c:v>
                </c:pt>
                <c:pt idx="45">
                  <c:v>1.397496841148294</c:v>
                </c:pt>
                <c:pt idx="46">
                  <c:v>1.504497673383143</c:v>
                </c:pt>
                <c:pt idx="47">
                  <c:v>1.6178491994903439</c:v>
                </c:pt>
                <c:pt idx="48">
                  <c:v>1.737882953051104</c:v>
                </c:pt>
                <c:pt idx="49">
                  <c:v>1.8649520580092309</c:v>
                </c:pt>
                <c:pt idx="50">
                  <c:v>1.9994330178551829</c:v>
                </c:pt>
                <c:pt idx="51">
                  <c:v>2.1417276634891969</c:v>
                </c:pt>
                <c:pt idx="52">
                  <c:v>2.292265276670824</c:v>
                </c:pt>
                <c:pt idx="53">
                  <c:v>2.451504907941235</c:v>
                </c:pt>
                <c:pt idx="54">
                  <c:v>2.6199379101396878</c:v>
                </c:pt>
                <c:pt idx="55">
                  <c:v>2.7980907111637858</c:v>
                </c:pt>
                <c:pt idx="56">
                  <c:v>2.9865278524878041</c:v>
                </c:pt>
                <c:pt idx="57">
                  <c:v>3.1858553232041138</c:v>
                </c:pt>
                <c:pt idx="58">
                  <c:v>3.3967242230475279</c:v>
                </c:pt>
                <c:pt idx="59">
                  <c:v>3.6198347920682221</c:v>
                </c:pt>
                <c:pt idx="60">
                  <c:v>3.8559408494141798</c:v>
                </c:pt>
                <c:pt idx="61">
                  <c:v>4.105854689159588</c:v>
                </c:pt>
                <c:pt idx="62">
                  <c:v>4.3704524873783184</c:v>
                </c:pt>
                <c:pt idx="63">
                  <c:v>4.6506802818359008</c:v>
                </c:pt>
                <c:pt idx="64">
                  <c:v>4.9475605939056351</c:v>
                </c:pt>
                <c:pt idx="65">
                  <c:v>5.2621997717767046</c:v>
                </c:pt>
                <c:pt idx="66">
                  <c:v>5.5957961449168803</c:v>
                </c:pt>
                <c:pt idx="67">
                  <c:v>5.9496490923182304</c:v>
                </c:pt>
                <c:pt idx="68">
                  <c:v>5.691547402800154</c:v>
                </c:pt>
                <c:pt idx="69">
                  <c:v>5.354044178063587</c:v>
                </c:pt>
                <c:pt idx="70">
                  <c:v>5.0367421246152464</c:v>
                </c:pt>
                <c:pt idx="71">
                  <c:v>4.7382446588344882</c:v>
                </c:pt>
                <c:pt idx="72">
                  <c:v>4.4572713595238849</c:v>
                </c:pt>
                <c:pt idx="73">
                  <c:v>4.1926468533624082</c:v>
                </c:pt>
                <c:pt idx="74">
                  <c:v>3.943290895816816</c:v>
                </c:pt>
                <c:pt idx="75">
                  <c:v>3.7082095048915771</c:v>
                </c:pt>
                <c:pt idx="76">
                  <c:v>3.4864870236869452</c:v>
                </c:pt>
                <c:pt idx="77">
                  <c:v>3.2772790036994288</c:v>
                </c:pt>
                <c:pt idx="78">
                  <c:v>3.0798058145370262</c:v>
                </c:pt>
                <c:pt idx="79">
                  <c:v>2.893346897566492</c:v>
                </c:pt>
                <c:pt idx="80">
                  <c:v>2.7172355912420332</c:v>
                </c:pt>
                <c:pt idx="81">
                  <c:v>2.5508544647198921</c:v>
                </c:pt>
                <c:pt idx="82">
                  <c:v>2.3936311040406442</c:v>
                </c:pt>
                <c:pt idx="83">
                  <c:v>2.2450343018289032</c:v>
                </c:pt>
                <c:pt idx="84">
                  <c:v>2.1045706072613628</c:v>
                </c:pt>
                <c:pt idx="85">
                  <c:v>1.971781198109684</c:v>
                </c:pt>
                <c:pt idx="86">
                  <c:v>1.8462390410779761</c:v>
                </c:pt>
                <c:pt idx="87">
                  <c:v>1.7275463105131601</c:v>
                </c:pt>
                <c:pt idx="88">
                  <c:v>1.6153320389457011</c:v>
                </c:pt>
                <c:pt idx="89">
                  <c:v>1.509249975881926</c:v>
                </c:pt>
                <c:pt idx="90">
                  <c:v>1.4089766338728911</c:v>
                </c:pt>
                <c:pt idx="91">
                  <c:v>1.314209503175509</c:v>
                </c:pt>
                <c:pt idx="92">
                  <c:v>1.224665418340299</c:v>
                </c:pt>
                <c:pt idx="93">
                  <c:v>1.1400790618418011</c:v>
                </c:pt>
                <c:pt idx="94">
                  <c:v>1.0602015914426159</c:v>
                </c:pt>
                <c:pt idx="95">
                  <c:v>0.98479937937672801</c:v>
                </c:pt>
                <c:pt idx="96">
                  <c:v>0.91365285267472895</c:v>
                </c:pt>
                <c:pt idx="97">
                  <c:v>0.84655542505301695</c:v>
                </c:pt>
                <c:pt idx="98">
                  <c:v>0.78331251176791905</c:v>
                </c:pt>
                <c:pt idx="99">
                  <c:v>0.72374061970950399</c:v>
                </c:pt>
                <c:pt idx="100">
                  <c:v>0.66766650579159703</c:v>
                </c:pt>
                <c:pt idx="101">
                  <c:v>0.61492639739613097</c:v>
                </c:pt>
                <c:pt idx="102">
                  <c:v>0.56536526926170205</c:v>
                </c:pt>
                <c:pt idx="103">
                  <c:v>0.51883617177727404</c:v>
                </c:pt>
                <c:pt idx="104">
                  <c:v>0.475199606160706</c:v>
                </c:pt>
                <c:pt idx="105">
                  <c:v>0.43432294247542003</c:v>
                </c:pt>
                <c:pt idx="106">
                  <c:v>0.396079876873902</c:v>
                </c:pt>
                <c:pt idx="107">
                  <c:v>0.36034992485981199</c:v>
                </c:pt>
                <c:pt idx="108">
                  <c:v>0.327017947736915</c:v>
                </c:pt>
                <c:pt idx="109">
                  <c:v>0.29597370976786402</c:v>
                </c:pt>
                <c:pt idx="110">
                  <c:v>0.267111463903909</c:v>
                </c:pt>
                <c:pt idx="111">
                  <c:v>0.240329564272074</c:v>
                </c:pt>
                <c:pt idx="112">
                  <c:v>0.215530103923425</c:v>
                </c:pt>
                <c:pt idx="113">
                  <c:v>0.19261857665819401</c:v>
                </c:pt>
                <c:pt idx="114">
                  <c:v>0.171503562054165</c:v>
                </c:pt>
                <c:pt idx="115">
                  <c:v>0.15209643313634999</c:v>
                </c:pt>
                <c:pt idx="116">
                  <c:v>0.13431108644096801</c:v>
                </c:pt>
                <c:pt idx="117">
                  <c:v>0.118063694546134</c:v>
                </c:pt>
                <c:pt idx="118">
                  <c:v>0.103272481465886</c:v>
                </c:pt>
                <c:pt idx="119">
                  <c:v>8.9857521631994605E-2</c:v>
                </c:pt>
                <c:pt idx="120">
                  <c:v>7.7740563516476305E-2</c:v>
                </c:pt>
                <c:pt idx="121">
                  <c:v>6.6844879271516694E-2</c:v>
                </c:pt>
                <c:pt idx="122">
                  <c:v>5.70951420742788E-2</c:v>
                </c:pt>
                <c:pt idx="123">
                  <c:v>4.8417333149661103E-2</c:v>
                </c:pt>
                <c:pt idx="124">
                  <c:v>4.0738680687523801E-2</c:v>
                </c:pt>
                <c:pt idx="125">
                  <c:v>3.3987633049570101E-2</c:v>
                </c:pt>
                <c:pt idx="126">
                  <c:v>2.8093868745331999E-2</c:v>
                </c:pt>
                <c:pt idx="127">
                  <c:v>2.2988345609101499E-2</c:v>
                </c:pt>
                <c:pt idx="128">
                  <c:v>1.8603391383903E-2</c:v>
                </c:pt>
                <c:pt idx="129">
                  <c:v>1.4872837459417599E-2</c:v>
                </c:pt>
                <c:pt idx="130">
                  <c:v>1.1732196754375E-2</c:v>
                </c:pt>
                <c:pt idx="131">
                  <c:v>9.1188856102368196E-3</c:v>
                </c:pt>
                <c:pt idx="132">
                  <c:v>6.9724880001880802E-3</c:v>
                </c:pt>
                <c:pt idx="133">
                  <c:v>5.2350582900584702E-3</c:v>
                </c:pt>
                <c:pt idx="134">
                  <c:v>3.85145616968553E-3</c:v>
                </c:pt>
                <c:pt idx="135">
                  <c:v>2.76970419704539E-3</c:v>
                </c:pt>
                <c:pt idx="136">
                  <c:v>1.94135472174008E-3</c:v>
                </c:pt>
                <c:pt idx="137">
                  <c:v>1.32184893892889E-3</c:v>
                </c:pt>
                <c:pt idx="138">
                  <c:v>8.7084677268595297E-4</c:v>
                </c:pt>
                <c:pt idx="139">
                  <c:v>5.5250268922964099E-4</c:v>
                </c:pt>
                <c:pt idx="140">
                  <c:v>3.35660106142798E-4</c:v>
                </c:pt>
              </c:numCache>
            </c:numRef>
          </c:yVal>
          <c:smooth val="0"/>
        </c:ser>
        <c:dLbls>
          <c:showLegendKey val="0"/>
          <c:showVal val="0"/>
          <c:showCatName val="0"/>
          <c:showSerName val="0"/>
          <c:showPercent val="0"/>
          <c:showBubbleSize val="0"/>
        </c:dLbls>
        <c:axId val="126276432"/>
        <c:axId val="126276992"/>
      </c:scatterChart>
      <c:valAx>
        <c:axId val="126276432"/>
        <c:scaling>
          <c:orientation val="minMax"/>
          <c:max val="70"/>
          <c:min val="-70"/>
        </c:scaling>
        <c:delete val="0"/>
        <c:axPos val="b"/>
        <c:title>
          <c:tx>
            <c:rich>
              <a:bodyPr/>
              <a:lstStyle/>
              <a:p>
                <a:pPr>
                  <a:defRPr sz="1200"/>
                </a:pPr>
                <a:r>
                  <a:rPr lang="en-US" sz="1200"/>
                  <a:t>Slope</a:t>
                </a:r>
                <a:r>
                  <a:rPr lang="en-US" sz="1200" baseline="0"/>
                  <a:t> (Degrees)</a:t>
                </a:r>
                <a:endParaRPr lang="en-US" sz="1200"/>
              </a:p>
            </c:rich>
          </c:tx>
          <c:overlay val="0"/>
        </c:title>
        <c:numFmt formatCode="General" sourceLinked="1"/>
        <c:majorTickMark val="out"/>
        <c:minorTickMark val="none"/>
        <c:tickLblPos val="nextTo"/>
        <c:crossAx val="126276992"/>
        <c:crosses val="autoZero"/>
        <c:crossBetween val="midCat"/>
      </c:valAx>
      <c:valAx>
        <c:axId val="126276992"/>
        <c:scaling>
          <c:orientation val="minMax"/>
        </c:scaling>
        <c:delete val="0"/>
        <c:axPos val="l"/>
        <c:majorGridlines/>
        <c:title>
          <c:tx>
            <c:rich>
              <a:bodyPr rot="-5400000" vert="horz"/>
              <a:lstStyle/>
              <a:p>
                <a:pPr>
                  <a:defRPr sz="1200"/>
                </a:pPr>
                <a:r>
                  <a:rPr lang="en-US" sz="1200" dirty="0"/>
                  <a:t>Velocity </a:t>
                </a:r>
                <a:r>
                  <a:rPr lang="en-US" sz="1200" dirty="0" smtClean="0"/>
                  <a:t>(km</a:t>
                </a:r>
                <a:r>
                  <a:rPr lang="en-US" sz="1200" baseline="0" dirty="0" smtClean="0"/>
                  <a:t> </a:t>
                </a:r>
                <a:r>
                  <a:rPr lang="en-US" sz="1200" baseline="0" dirty="0"/>
                  <a:t>/ </a:t>
                </a:r>
                <a:r>
                  <a:rPr lang="en-US" sz="1200" baseline="0" dirty="0" err="1" smtClean="0"/>
                  <a:t>hr</a:t>
                </a:r>
                <a:r>
                  <a:rPr lang="en-US" sz="1200" baseline="0" dirty="0"/>
                  <a:t>)</a:t>
                </a:r>
                <a:endParaRPr lang="en-US" sz="1200" dirty="0"/>
              </a:p>
            </c:rich>
          </c:tx>
          <c:overlay val="0"/>
        </c:title>
        <c:numFmt formatCode="0" sourceLinked="0"/>
        <c:majorTickMark val="none"/>
        <c:minorTickMark val="none"/>
        <c:tickLblPos val="low"/>
        <c:crossAx val="126276432"/>
        <c:crosses val="autoZero"/>
        <c:crossBetween val="midCat"/>
      </c:valAx>
      <c:spPr>
        <a:solidFill>
          <a:schemeClr val="accent1">
            <a:lumMod val="20000"/>
            <a:lumOff val="80000"/>
          </a:schemeClr>
        </a:solidFill>
      </c:spPr>
    </c:plotArea>
    <c:plotVisOnly val="1"/>
    <c:dispBlanksAs val="gap"/>
    <c:showDLblsOverMax val="0"/>
  </c:chart>
  <c:spPr>
    <a:solidFill>
      <a:schemeClr val="accent1">
        <a:lumMod val="20000"/>
        <a:lumOff val="80000"/>
      </a:schemeClr>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Uphill</c:v>
          </c:tx>
          <c:spPr>
            <a:ln>
              <a:solidFill>
                <a:schemeClr val="tx2"/>
              </a:solidFill>
            </a:ln>
          </c:spPr>
          <c:marker>
            <c:symbol val="none"/>
          </c:marker>
          <c:xVal>
            <c:numRef>
              <c:f>Sheet5!$B$74:$B$143</c:f>
              <c:numCache>
                <c:formatCode>General</c:formatCode>
                <c:ptCount val="7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numCache>
            </c:numRef>
          </c:xVal>
          <c:yVal>
            <c:numRef>
              <c:f>Sheet5!$C$74:$C$143</c:f>
              <c:numCache>
                <c:formatCode>0.00</c:formatCode>
                <c:ptCount val="70"/>
                <c:pt idx="0">
                  <c:v>4.3650628684605746</c:v>
                </c:pt>
                <c:pt idx="1">
                  <c:v>3.8729474554537409</c:v>
                </c:pt>
                <c:pt idx="2">
                  <c:v>3.4801213871851009</c:v>
                </c:pt>
                <c:pt idx="3">
                  <c:v>3.159111627580296</c:v>
                </c:pt>
                <c:pt idx="4">
                  <c:v>2.8917242503951792</c:v>
                </c:pt>
                <c:pt idx="5">
                  <c:v>2.6654318577873828</c:v>
                </c:pt>
                <c:pt idx="6">
                  <c:v>2.471326833010417</c:v>
                </c:pt>
                <c:pt idx="7">
                  <c:v>2.3029019642366739</c:v>
                </c:pt>
                <c:pt idx="8">
                  <c:v>2.155292872333415</c:v>
                </c:pt>
                <c:pt idx="9">
                  <c:v>2.0247903129357541</c:v>
                </c:pt>
                <c:pt idx="10">
                  <c:v>1.9085164768928391</c:v>
                </c:pt>
                <c:pt idx="11">
                  <c:v>1.8042043644754411</c:v>
                </c:pt>
                <c:pt idx="12">
                  <c:v>1.710043871675109</c:v>
                </c:pt>
                <c:pt idx="13">
                  <c:v>1.624572183482021</c:v>
                </c:pt>
                <c:pt idx="14">
                  <c:v>1.5465942749875039</c:v>
                </c:pt>
                <c:pt idx="15">
                  <c:v>1.475124293987168</c:v>
                </c:pt>
                <c:pt idx="16">
                  <c:v>1.4093416944821759</c:v>
                </c:pt>
                <c:pt idx="17">
                  <c:v>1.3485579646847381</c:v>
                </c:pt>
                <c:pt idx="18">
                  <c:v>1.2921910798048899</c:v>
                </c:pt>
                <c:pt idx="19">
                  <c:v>1.239745665164145</c:v>
                </c:pt>
                <c:pt idx="20">
                  <c:v>1.190797433989959</c:v>
                </c:pt>
                <c:pt idx="21">
                  <c:v>1.144980862443977</c:v>
                </c:pt>
                <c:pt idx="22">
                  <c:v>1.101979342546892</c:v>
                </c:pt>
                <c:pt idx="23">
                  <c:v>1.0615172506195141</c:v>
                </c:pt>
                <c:pt idx="24">
                  <c:v>1.023353510148731</c:v>
                </c:pt>
                <c:pt idx="25">
                  <c:v>0.987276330558299</c:v>
                </c:pt>
                <c:pt idx="26">
                  <c:v>0.95309887865829601</c:v>
                </c:pt>
                <c:pt idx="27">
                  <c:v>0.92065569539226999</c:v>
                </c:pt>
                <c:pt idx="28">
                  <c:v>0.88979971232378796</c:v>
                </c:pt>
                <c:pt idx="29">
                  <c:v>0.86039975391024903</c:v>
                </c:pt>
                <c:pt idx="30">
                  <c:v>0.83233843570120203</c:v>
                </c:pt>
                <c:pt idx="31">
                  <c:v>0.80551038710616396</c:v>
                </c:pt>
                <c:pt idx="32">
                  <c:v>0.77982074170403604</c:v>
                </c:pt>
                <c:pt idx="33">
                  <c:v>0.75518384923618997</c:v>
                </c:pt>
                <c:pt idx="34">
                  <c:v>0.73152217219270699</c:v>
                </c:pt>
                <c:pt idx="35">
                  <c:v>0.70876533682688203</c:v>
                </c:pt>
                <c:pt idx="36">
                  <c:v>0.68684931393700899</c:v>
                </c:pt>
                <c:pt idx="37">
                  <c:v>0.665715709153749</c:v>
                </c:pt>
                <c:pt idx="38">
                  <c:v>0.64531114600691297</c:v>
                </c:pt>
                <c:pt idx="39">
                  <c:v>0.62558672790178105</c:v>
                </c:pt>
                <c:pt idx="40">
                  <c:v>0.606497567453955</c:v>
                </c:pt>
                <c:pt idx="41">
                  <c:v>0.58800237352339402</c:v>
                </c:pt>
                <c:pt idx="42">
                  <c:v>0.57006308783827198</c:v>
                </c:pt>
                <c:pt idx="43">
                  <c:v>0.55264456437492404</c:v>
                </c:pt>
                <c:pt idx="44">
                  <c:v>0.53571428571428603</c:v>
                </c:pt>
                <c:pt idx="45">
                  <c:v>0.51924211146982102</c:v>
                </c:pt>
                <c:pt idx="46">
                  <c:v>0.50320005461027195</c:v>
                </c:pt>
                <c:pt idx="47">
                  <c:v>0.487562082109395</c:v>
                </c:pt>
                <c:pt idx="48">
                  <c:v>0.47230393686547101</c:v>
                </c:pt>
                <c:pt idx="49">
                  <c:v>0.457402978263167</c:v>
                </c:pt>
                <c:pt idx="50">
                  <c:v>0.44283803911317599</c:v>
                </c:pt>
                <c:pt idx="51">
                  <c:v>0.42858929701238302</c:v>
                </c:pt>
                <c:pt idx="52">
                  <c:v>0.41463815842837298</c:v>
                </c:pt>
                <c:pt idx="53">
                  <c:v>0.40096715403449601</c:v>
                </c:pt>
                <c:pt idx="54">
                  <c:v>0.38755984401170102</c:v>
                </c:pt>
                <c:pt idx="55">
                  <c:v>0.37440073219606201</c:v>
                </c:pt>
                <c:pt idx="56">
                  <c:v>0.36147518809067603</c:v>
                </c:pt>
                <c:pt idx="57">
                  <c:v>0.34876937588089502</c:v>
                </c:pt>
                <c:pt idx="58">
                  <c:v>0.33627018969561401</c:v>
                </c:pt>
                <c:pt idx="59">
                  <c:v>0.32396519444712202</c:v>
                </c:pt>
                <c:pt idx="60">
                  <c:v>0.31184257165974499</c:v>
                </c:pt>
                <c:pt idx="61">
                  <c:v>0.29989106976507102</c:v>
                </c:pt>
                <c:pt idx="62">
                  <c:v>0.28809995840026997</c:v>
                </c:pt>
                <c:pt idx="63">
                  <c:v>0.27645898629723198</c:v>
                </c:pt>
                <c:pt idx="64">
                  <c:v>0.26495834239490301</c:v>
                </c:pt>
                <c:pt idx="65">
                  <c:v>0.25358861984631598</c:v>
                </c:pt>
                <c:pt idx="66">
                  <c:v>0.242340782625935</c:v>
                </c:pt>
                <c:pt idx="67">
                  <c:v>0.23120613447296801</c:v>
                </c:pt>
                <c:pt idx="68">
                  <c:v>0.22017628993253399</c:v>
                </c:pt>
                <c:pt idx="69">
                  <c:v>0.20924314727964499</c:v>
                </c:pt>
              </c:numCache>
            </c:numRef>
          </c:yVal>
          <c:smooth val="0"/>
        </c:ser>
        <c:ser>
          <c:idx val="1"/>
          <c:order val="1"/>
          <c:tx>
            <c:v>Flat</c:v>
          </c:tx>
          <c:spPr>
            <a:ln>
              <a:solidFill>
                <a:schemeClr val="tx2"/>
              </a:solidFill>
            </a:ln>
          </c:spPr>
          <c:marker>
            <c:symbol val="none"/>
          </c:marker>
          <c:xVal>
            <c:numRef>
              <c:f>Sheet5!$B$68:$B$73</c:f>
              <c:numCache>
                <c:formatCode>General</c:formatCode>
                <c:ptCount val="6"/>
                <c:pt idx="0">
                  <c:v>-5</c:v>
                </c:pt>
                <c:pt idx="1">
                  <c:v>-4</c:v>
                </c:pt>
                <c:pt idx="2">
                  <c:v>-3</c:v>
                </c:pt>
                <c:pt idx="3">
                  <c:v>-2</c:v>
                </c:pt>
                <c:pt idx="4">
                  <c:v>-1</c:v>
                </c:pt>
                <c:pt idx="5">
                  <c:v>0</c:v>
                </c:pt>
              </c:numCache>
            </c:numRef>
          </c:xVal>
          <c:yVal>
            <c:numRef>
              <c:f>Sheet5!$C$68:$C$73</c:f>
              <c:numCache>
                <c:formatCode>0.00</c:formatCode>
                <c:ptCount val="6"/>
                <c:pt idx="0">
                  <c:v>5</c:v>
                </c:pt>
                <c:pt idx="1">
                  <c:v>5</c:v>
                </c:pt>
                <c:pt idx="2">
                  <c:v>5</c:v>
                </c:pt>
                <c:pt idx="3">
                  <c:v>5</c:v>
                </c:pt>
                <c:pt idx="4">
                  <c:v>5</c:v>
                </c:pt>
                <c:pt idx="5">
                  <c:v>5</c:v>
                </c:pt>
              </c:numCache>
            </c:numRef>
          </c:yVal>
          <c:smooth val="0"/>
        </c:ser>
        <c:ser>
          <c:idx val="2"/>
          <c:order val="2"/>
          <c:tx>
            <c:v>Mod Downhill</c:v>
          </c:tx>
          <c:spPr>
            <a:ln>
              <a:solidFill>
                <a:schemeClr val="tx2"/>
              </a:solidFill>
            </a:ln>
          </c:spPr>
          <c:marker>
            <c:symbol val="none"/>
          </c:marker>
          <c:xVal>
            <c:numRef>
              <c:f>Sheet5!$B$61:$B$67</c:f>
              <c:numCache>
                <c:formatCode>General</c:formatCode>
                <c:ptCount val="7"/>
                <c:pt idx="0">
                  <c:v>-12</c:v>
                </c:pt>
                <c:pt idx="1">
                  <c:v>-11</c:v>
                </c:pt>
                <c:pt idx="2">
                  <c:v>-10</c:v>
                </c:pt>
                <c:pt idx="3">
                  <c:v>-9</c:v>
                </c:pt>
                <c:pt idx="4">
                  <c:v>-8</c:v>
                </c:pt>
                <c:pt idx="5">
                  <c:v>-7</c:v>
                </c:pt>
                <c:pt idx="6">
                  <c:v>-6</c:v>
                </c:pt>
              </c:numCache>
            </c:numRef>
          </c:xVal>
          <c:yVal>
            <c:numRef>
              <c:f>Sheet5!$C$61:$C$67</c:f>
              <c:numCache>
                <c:formatCode>0.00</c:formatCode>
                <c:ptCount val="7"/>
                <c:pt idx="0">
                  <c:v>12.206311567493699</c:v>
                </c:pt>
                <c:pt idx="1">
                  <c:v>10.86699750250828</c:v>
                </c:pt>
                <c:pt idx="2">
                  <c:v>9.7990832984895349</c:v>
                </c:pt>
                <c:pt idx="3">
                  <c:v>8.9271810679665879</c:v>
                </c:pt>
                <c:pt idx="4">
                  <c:v>8.2014562190141262</c:v>
                </c:pt>
                <c:pt idx="5">
                  <c:v>7.5876462437254846</c:v>
                </c:pt>
                <c:pt idx="6">
                  <c:v>7.0614189426500156</c:v>
                </c:pt>
              </c:numCache>
            </c:numRef>
          </c:yVal>
          <c:smooth val="0"/>
        </c:ser>
        <c:ser>
          <c:idx val="3"/>
          <c:order val="3"/>
          <c:tx>
            <c:v>Steep Downhill</c:v>
          </c:tx>
          <c:spPr>
            <a:ln>
              <a:solidFill>
                <a:schemeClr val="tx2"/>
              </a:solidFill>
            </a:ln>
          </c:spPr>
          <c:marker>
            <c:symbol val="none"/>
          </c:marker>
          <c:xVal>
            <c:numRef>
              <c:f>Sheet5!$B$3:$B$60</c:f>
              <c:numCache>
                <c:formatCode>General</c:formatCode>
                <c:ptCount val="58"/>
                <c:pt idx="0">
                  <c:v>-70</c:v>
                </c:pt>
                <c:pt idx="1">
                  <c:v>-69</c:v>
                </c:pt>
                <c:pt idx="2">
                  <c:v>-68</c:v>
                </c:pt>
                <c:pt idx="3">
                  <c:v>-67</c:v>
                </c:pt>
                <c:pt idx="4">
                  <c:v>-66</c:v>
                </c:pt>
                <c:pt idx="5">
                  <c:v>-65</c:v>
                </c:pt>
                <c:pt idx="6">
                  <c:v>-64</c:v>
                </c:pt>
                <c:pt idx="7">
                  <c:v>-63</c:v>
                </c:pt>
                <c:pt idx="8">
                  <c:v>-62</c:v>
                </c:pt>
                <c:pt idx="9">
                  <c:v>-61</c:v>
                </c:pt>
                <c:pt idx="10">
                  <c:v>-60</c:v>
                </c:pt>
                <c:pt idx="11">
                  <c:v>-59</c:v>
                </c:pt>
                <c:pt idx="12">
                  <c:v>-58</c:v>
                </c:pt>
                <c:pt idx="13">
                  <c:v>-57</c:v>
                </c:pt>
                <c:pt idx="14">
                  <c:v>-56</c:v>
                </c:pt>
                <c:pt idx="15">
                  <c:v>-55</c:v>
                </c:pt>
                <c:pt idx="16">
                  <c:v>-54</c:v>
                </c:pt>
                <c:pt idx="17">
                  <c:v>-53</c:v>
                </c:pt>
                <c:pt idx="18">
                  <c:v>-52</c:v>
                </c:pt>
                <c:pt idx="19">
                  <c:v>-51</c:v>
                </c:pt>
                <c:pt idx="20">
                  <c:v>-50</c:v>
                </c:pt>
                <c:pt idx="21">
                  <c:v>-49</c:v>
                </c:pt>
                <c:pt idx="22">
                  <c:v>-48</c:v>
                </c:pt>
                <c:pt idx="23">
                  <c:v>-47</c:v>
                </c:pt>
                <c:pt idx="24">
                  <c:v>-46</c:v>
                </c:pt>
                <c:pt idx="25">
                  <c:v>-45</c:v>
                </c:pt>
                <c:pt idx="26">
                  <c:v>-44</c:v>
                </c:pt>
                <c:pt idx="27">
                  <c:v>-43</c:v>
                </c:pt>
                <c:pt idx="28">
                  <c:v>-42</c:v>
                </c:pt>
                <c:pt idx="29">
                  <c:v>-41</c:v>
                </c:pt>
                <c:pt idx="30">
                  <c:v>-40</c:v>
                </c:pt>
                <c:pt idx="31">
                  <c:v>-39</c:v>
                </c:pt>
                <c:pt idx="32">
                  <c:v>-38</c:v>
                </c:pt>
                <c:pt idx="33">
                  <c:v>-37</c:v>
                </c:pt>
                <c:pt idx="34">
                  <c:v>-36</c:v>
                </c:pt>
                <c:pt idx="35">
                  <c:v>-35</c:v>
                </c:pt>
                <c:pt idx="36">
                  <c:v>-34</c:v>
                </c:pt>
                <c:pt idx="37">
                  <c:v>-33</c:v>
                </c:pt>
                <c:pt idx="38">
                  <c:v>-32</c:v>
                </c:pt>
                <c:pt idx="39">
                  <c:v>-31</c:v>
                </c:pt>
                <c:pt idx="40">
                  <c:v>-30</c:v>
                </c:pt>
                <c:pt idx="41">
                  <c:v>-29</c:v>
                </c:pt>
                <c:pt idx="42">
                  <c:v>-28</c:v>
                </c:pt>
                <c:pt idx="43">
                  <c:v>-27</c:v>
                </c:pt>
                <c:pt idx="44">
                  <c:v>-26</c:v>
                </c:pt>
                <c:pt idx="45">
                  <c:v>-25</c:v>
                </c:pt>
                <c:pt idx="46">
                  <c:v>-24</c:v>
                </c:pt>
                <c:pt idx="47">
                  <c:v>-23</c:v>
                </c:pt>
                <c:pt idx="48">
                  <c:v>-22</c:v>
                </c:pt>
                <c:pt idx="49">
                  <c:v>-21</c:v>
                </c:pt>
                <c:pt idx="50">
                  <c:v>-20</c:v>
                </c:pt>
                <c:pt idx="51">
                  <c:v>-19</c:v>
                </c:pt>
                <c:pt idx="52">
                  <c:v>-18</c:v>
                </c:pt>
                <c:pt idx="53">
                  <c:v>-17</c:v>
                </c:pt>
                <c:pt idx="54">
                  <c:v>-16</c:v>
                </c:pt>
                <c:pt idx="55">
                  <c:v>-15</c:v>
                </c:pt>
                <c:pt idx="56">
                  <c:v>-14</c:v>
                </c:pt>
                <c:pt idx="57">
                  <c:v>-13</c:v>
                </c:pt>
              </c:numCache>
            </c:numRef>
          </c:xVal>
          <c:yVal>
            <c:numRef>
              <c:f>Sheet5!$C$3:$C$60</c:f>
              <c:numCache>
                <c:formatCode>0.00</c:formatCode>
                <c:ptCount val="58"/>
                <c:pt idx="0">
                  <c:v>0.57929919293222298</c:v>
                </c:pt>
                <c:pt idx="1">
                  <c:v>0.60711773585909701</c:v>
                </c:pt>
                <c:pt idx="2">
                  <c:v>0.63495661697570804</c:v>
                </c:pt>
                <c:pt idx="3">
                  <c:v>0.66283284624968497</c:v>
                </c:pt>
                <c:pt idx="4">
                  <c:v>0.69076352492563398</c:v>
                </c:pt>
                <c:pt idx="5">
                  <c:v>0.71876588764856597</c:v>
                </c:pt>
                <c:pt idx="6">
                  <c:v>0.74685734528345005</c:v>
                </c:pt>
                <c:pt idx="7">
                  <c:v>0.77505552865858995</c:v>
                </c:pt>
                <c:pt idx="8">
                  <c:v>0.80337833346878795</c:v>
                </c:pt>
                <c:pt idx="9">
                  <c:v>0.83184396658487103</c:v>
                </c:pt>
                <c:pt idx="10">
                  <c:v>0.86047099402902205</c:v>
                </c:pt>
                <c:pt idx="11">
                  <c:v>0.88927839089083704</c:v>
                </c:pt>
                <c:pt idx="12">
                  <c:v>0.91828559347718397</c:v>
                </c:pt>
                <c:pt idx="13">
                  <c:v>0.94751255401020895</c:v>
                </c:pt>
                <c:pt idx="14">
                  <c:v>0.97697979821238101</c:v>
                </c:pt>
                <c:pt idx="15">
                  <c:v>1.006708486145689</c:v>
                </c:pt>
                <c:pt idx="16">
                  <c:v>1.0367204767045699</c:v>
                </c:pt>
                <c:pt idx="17">
                  <c:v>1.067038396199085</c:v>
                </c:pt>
                <c:pt idx="18">
                  <c:v>1.0976857115071901</c:v>
                </c:pt>
                <c:pt idx="19">
                  <c:v>1.1286868083230299</c:v>
                </c:pt>
                <c:pt idx="20">
                  <c:v>1.1600670750830879</c:v>
                </c:pt>
                <c:pt idx="21">
                  <c:v>1.191852993214479</c:v>
                </c:pt>
                <c:pt idx="22">
                  <c:v>1.224072234420867</c:v>
                </c:pt>
                <c:pt idx="23">
                  <c:v>1.256753765802693</c:v>
                </c:pt>
                <c:pt idx="24">
                  <c:v>1.289927963701011</c:v>
                </c:pt>
                <c:pt idx="25">
                  <c:v>1.3236267372600921</c:v>
                </c:pt>
                <c:pt idx="26">
                  <c:v>1.357883662825039</c:v>
                </c:pt>
                <c:pt idx="27">
                  <c:v>1.3927341304293559</c:v>
                </c:pt>
                <c:pt idx="28">
                  <c:v>1.4282155037866531</c:v>
                </c:pt>
                <c:pt idx="29">
                  <c:v>1.464367295383632</c:v>
                </c:pt>
                <c:pt idx="30">
                  <c:v>1.501231358482324</c:v>
                </c:pt>
                <c:pt idx="31">
                  <c:v>1.538852098082758</c:v>
                </c:pt>
                <c:pt idx="32">
                  <c:v>1.577276703178673</c:v>
                </c:pt>
                <c:pt idx="33">
                  <c:v>1.6165554029648941</c:v>
                </c:pt>
                <c:pt idx="34">
                  <c:v>1.6567417500339661</c:v>
                </c:pt>
                <c:pt idx="35">
                  <c:v>1.6978929340408859</c:v>
                </c:pt>
                <c:pt idx="36">
                  <c:v>1.740070129830005</c:v>
                </c:pt>
                <c:pt idx="37">
                  <c:v>1.7833388846214711</c:v>
                </c:pt>
                <c:pt idx="38">
                  <c:v>1.8277695495626669</c:v>
                </c:pt>
                <c:pt idx="39">
                  <c:v>1.8734377617839419</c:v>
                </c:pt>
                <c:pt idx="40">
                  <c:v>1.920424984082433</c:v>
                </c:pt>
                <c:pt idx="41">
                  <c:v>1.968819110524088</c:v>
                </c:pt>
                <c:pt idx="42">
                  <c:v>2.018715147639889</c:v>
                </c:pt>
                <c:pt idx="43">
                  <c:v>2.0702159825449011</c:v>
                </c:pt>
                <c:pt idx="44">
                  <c:v>2.1234332512861478</c:v>
                </c:pt>
                <c:pt idx="45">
                  <c:v>2.178488323100066</c:v>
                </c:pt>
                <c:pt idx="46">
                  <c:v>2.235513419123067</c:v>
                </c:pt>
                <c:pt idx="47">
                  <c:v>2.2946528875635712</c:v>
                </c:pt>
                <c:pt idx="48">
                  <c:v>2.3560646615548042</c:v>
                </c:pt>
                <c:pt idx="49">
                  <c:v>2.4199219310475049</c:v>
                </c:pt>
                <c:pt idx="50">
                  <c:v>2.4864150664038629</c:v>
                </c:pt>
                <c:pt idx="51">
                  <c:v>2.5557538391181098</c:v>
                </c:pt>
                <c:pt idx="52">
                  <c:v>2.628169994701854</c:v>
                </c:pt>
                <c:pt idx="53">
                  <c:v>2.7039202447359081</c:v>
                </c:pt>
                <c:pt idx="54">
                  <c:v>2.7832897600616211</c:v>
                </c:pt>
                <c:pt idx="55">
                  <c:v>2.8665962659278228</c:v>
                </c:pt>
                <c:pt idx="56">
                  <c:v>2.9541948637699722</c:v>
                </c:pt>
                <c:pt idx="57">
                  <c:v>3.0464837347055398</c:v>
                </c:pt>
              </c:numCache>
            </c:numRef>
          </c:yVal>
          <c:smooth val="0"/>
        </c:ser>
        <c:dLbls>
          <c:showLegendKey val="0"/>
          <c:showVal val="0"/>
          <c:showCatName val="0"/>
          <c:showSerName val="0"/>
          <c:showPercent val="0"/>
          <c:showBubbleSize val="0"/>
        </c:dLbls>
        <c:axId val="195688272"/>
        <c:axId val="195688832"/>
      </c:scatterChart>
      <c:valAx>
        <c:axId val="195688272"/>
        <c:scaling>
          <c:orientation val="minMax"/>
          <c:max val="70"/>
          <c:min val="-70"/>
        </c:scaling>
        <c:delete val="0"/>
        <c:axPos val="b"/>
        <c:title>
          <c:tx>
            <c:rich>
              <a:bodyPr/>
              <a:lstStyle/>
              <a:p>
                <a:pPr>
                  <a:defRPr/>
                </a:pPr>
                <a:r>
                  <a:rPr lang="en-US" dirty="0" smtClean="0"/>
                  <a:t>Slope (Degrees)</a:t>
                </a:r>
                <a:endParaRPr lang="en-US" dirty="0"/>
              </a:p>
            </c:rich>
          </c:tx>
          <c:overlay val="0"/>
        </c:title>
        <c:numFmt formatCode="General" sourceLinked="1"/>
        <c:majorTickMark val="out"/>
        <c:minorTickMark val="none"/>
        <c:tickLblPos val="nextTo"/>
        <c:crossAx val="195688832"/>
        <c:crosses val="autoZero"/>
        <c:crossBetween val="midCat"/>
      </c:valAx>
      <c:valAx>
        <c:axId val="195688832"/>
        <c:scaling>
          <c:orientation val="minMax"/>
        </c:scaling>
        <c:delete val="0"/>
        <c:axPos val="l"/>
        <c:majorGridlines/>
        <c:title>
          <c:tx>
            <c:rich>
              <a:bodyPr rot="-5400000" vert="horz"/>
              <a:lstStyle/>
              <a:p>
                <a:pPr>
                  <a:defRPr/>
                </a:pPr>
                <a:r>
                  <a:rPr lang="en-US" sz="1100" b="1" i="0" baseline="0" dirty="0" smtClean="0">
                    <a:effectLst/>
                  </a:rPr>
                  <a:t>Velocity (km / </a:t>
                </a:r>
                <a:r>
                  <a:rPr lang="en-US" sz="1100" b="1" i="0" baseline="0" dirty="0" err="1" smtClean="0">
                    <a:effectLst/>
                  </a:rPr>
                  <a:t>hr</a:t>
                </a:r>
                <a:r>
                  <a:rPr lang="en-US" sz="1100" b="1" i="0" baseline="0" dirty="0" smtClean="0">
                    <a:effectLst/>
                  </a:rPr>
                  <a:t>)</a:t>
                </a:r>
                <a:endParaRPr lang="en-US" sz="1100" dirty="0">
                  <a:effectLst/>
                </a:endParaRPr>
              </a:p>
            </c:rich>
          </c:tx>
          <c:overlay val="0"/>
        </c:title>
        <c:numFmt formatCode="0" sourceLinked="0"/>
        <c:majorTickMark val="out"/>
        <c:minorTickMark val="none"/>
        <c:tickLblPos val="low"/>
        <c:crossAx val="195688272"/>
        <c:crosses val="autoZero"/>
        <c:crossBetween val="midCat"/>
      </c:valAx>
    </c:plotArea>
    <c:plotVisOnly val="1"/>
    <c:dispBlanksAs val="gap"/>
    <c:showDLblsOverMax val="0"/>
  </c:chart>
  <c:spPr>
    <a:solidFill>
      <a:schemeClr val="accent1">
        <a:lumMod val="20000"/>
        <a:lumOff val="80000"/>
      </a:schemeClr>
    </a:solidFill>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Uphill</c:v>
          </c:tx>
          <c:spPr>
            <a:ln w="47625">
              <a:solidFill>
                <a:schemeClr val="tx2"/>
              </a:solidFill>
            </a:ln>
          </c:spPr>
          <c:marker>
            <c:symbol val="none"/>
          </c:marker>
          <c:xVal>
            <c:numRef>
              <c:f>Sheet5!$B$74:$B$143</c:f>
              <c:numCache>
                <c:formatCode>General</c:formatCode>
                <c:ptCount val="7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numCache>
            </c:numRef>
          </c:xVal>
          <c:yVal>
            <c:numRef>
              <c:f>Sheet5!$C$74:$C$143</c:f>
              <c:numCache>
                <c:formatCode>0.00</c:formatCode>
                <c:ptCount val="70"/>
                <c:pt idx="0">
                  <c:v>4.3650628684605746</c:v>
                </c:pt>
                <c:pt idx="1">
                  <c:v>3.8729474554537409</c:v>
                </c:pt>
                <c:pt idx="2">
                  <c:v>3.4801213871851009</c:v>
                </c:pt>
                <c:pt idx="3">
                  <c:v>3.159111627580296</c:v>
                </c:pt>
                <c:pt idx="4">
                  <c:v>2.8917242503951792</c:v>
                </c:pt>
                <c:pt idx="5">
                  <c:v>2.6654318577873828</c:v>
                </c:pt>
                <c:pt idx="6">
                  <c:v>2.471326833010417</c:v>
                </c:pt>
                <c:pt idx="7">
                  <c:v>2.3029019642366739</c:v>
                </c:pt>
                <c:pt idx="8">
                  <c:v>2.155292872333415</c:v>
                </c:pt>
                <c:pt idx="9">
                  <c:v>2.0247903129357541</c:v>
                </c:pt>
                <c:pt idx="10">
                  <c:v>1.9085164768928391</c:v>
                </c:pt>
                <c:pt idx="11">
                  <c:v>1.8042043644754411</c:v>
                </c:pt>
                <c:pt idx="12">
                  <c:v>1.710043871675109</c:v>
                </c:pt>
                <c:pt idx="13">
                  <c:v>1.624572183482021</c:v>
                </c:pt>
                <c:pt idx="14">
                  <c:v>1.5465942749875039</c:v>
                </c:pt>
                <c:pt idx="15">
                  <c:v>1.475124293987168</c:v>
                </c:pt>
                <c:pt idx="16">
                  <c:v>1.4093416944821759</c:v>
                </c:pt>
                <c:pt idx="17">
                  <c:v>1.3485579646847381</c:v>
                </c:pt>
                <c:pt idx="18">
                  <c:v>1.2921910798048899</c:v>
                </c:pt>
                <c:pt idx="19">
                  <c:v>1.239745665164145</c:v>
                </c:pt>
                <c:pt idx="20">
                  <c:v>1.190797433989959</c:v>
                </c:pt>
                <c:pt idx="21">
                  <c:v>1.144980862443977</c:v>
                </c:pt>
                <c:pt idx="22">
                  <c:v>1.101979342546892</c:v>
                </c:pt>
                <c:pt idx="23">
                  <c:v>1.0615172506195141</c:v>
                </c:pt>
                <c:pt idx="24">
                  <c:v>1.023353510148731</c:v>
                </c:pt>
                <c:pt idx="25">
                  <c:v>0.987276330558299</c:v>
                </c:pt>
                <c:pt idx="26">
                  <c:v>0.95309887865829601</c:v>
                </c:pt>
                <c:pt idx="27">
                  <c:v>0.92065569539226999</c:v>
                </c:pt>
                <c:pt idx="28">
                  <c:v>0.88979971232378796</c:v>
                </c:pt>
                <c:pt idx="29">
                  <c:v>0.86039975391024903</c:v>
                </c:pt>
                <c:pt idx="30">
                  <c:v>0.83233843570120203</c:v>
                </c:pt>
                <c:pt idx="31">
                  <c:v>0.80551038710616396</c:v>
                </c:pt>
                <c:pt idx="32">
                  <c:v>0.77982074170403604</c:v>
                </c:pt>
                <c:pt idx="33">
                  <c:v>0.75518384923618997</c:v>
                </c:pt>
                <c:pt idx="34">
                  <c:v>0.73152217219270699</c:v>
                </c:pt>
                <c:pt idx="35">
                  <c:v>0.70876533682688203</c:v>
                </c:pt>
                <c:pt idx="36">
                  <c:v>0.68684931393700899</c:v>
                </c:pt>
                <c:pt idx="37">
                  <c:v>0.665715709153749</c:v>
                </c:pt>
                <c:pt idx="38">
                  <c:v>0.64531114600691297</c:v>
                </c:pt>
                <c:pt idx="39">
                  <c:v>0.62558672790178105</c:v>
                </c:pt>
                <c:pt idx="40">
                  <c:v>0.606497567453955</c:v>
                </c:pt>
                <c:pt idx="41">
                  <c:v>0.58800237352339402</c:v>
                </c:pt>
                <c:pt idx="42">
                  <c:v>0.57006308783827198</c:v>
                </c:pt>
                <c:pt idx="43">
                  <c:v>0.55264456437492404</c:v>
                </c:pt>
                <c:pt idx="44">
                  <c:v>0.53571428571428603</c:v>
                </c:pt>
                <c:pt idx="45">
                  <c:v>0.51924211146982102</c:v>
                </c:pt>
                <c:pt idx="46">
                  <c:v>0.50320005461027195</c:v>
                </c:pt>
                <c:pt idx="47">
                  <c:v>0.487562082109395</c:v>
                </c:pt>
                <c:pt idx="48">
                  <c:v>0.47230393686547101</c:v>
                </c:pt>
                <c:pt idx="49">
                  <c:v>0.457402978263167</c:v>
                </c:pt>
                <c:pt idx="50">
                  <c:v>0.44283803911317599</c:v>
                </c:pt>
                <c:pt idx="51">
                  <c:v>0.42858929701238302</c:v>
                </c:pt>
                <c:pt idx="52">
                  <c:v>0.41463815842837298</c:v>
                </c:pt>
                <c:pt idx="53">
                  <c:v>0.40096715403449601</c:v>
                </c:pt>
                <c:pt idx="54">
                  <c:v>0.38755984401170102</c:v>
                </c:pt>
                <c:pt idx="55">
                  <c:v>0.37440073219606201</c:v>
                </c:pt>
                <c:pt idx="56">
                  <c:v>0.36147518809067603</c:v>
                </c:pt>
                <c:pt idx="57">
                  <c:v>0.34876937588089502</c:v>
                </c:pt>
                <c:pt idx="58">
                  <c:v>0.33627018969561401</c:v>
                </c:pt>
                <c:pt idx="59">
                  <c:v>0.32396519444712202</c:v>
                </c:pt>
                <c:pt idx="60">
                  <c:v>0.31184257165974499</c:v>
                </c:pt>
                <c:pt idx="61">
                  <c:v>0.29989106976507102</c:v>
                </c:pt>
                <c:pt idx="62">
                  <c:v>0.28809995840026997</c:v>
                </c:pt>
                <c:pt idx="63">
                  <c:v>0.27645898629723198</c:v>
                </c:pt>
                <c:pt idx="64">
                  <c:v>0.26495834239490301</c:v>
                </c:pt>
                <c:pt idx="65">
                  <c:v>0.25358861984631598</c:v>
                </c:pt>
                <c:pt idx="66">
                  <c:v>0.242340782625935</c:v>
                </c:pt>
                <c:pt idx="67">
                  <c:v>0.23120613447296801</c:v>
                </c:pt>
                <c:pt idx="68">
                  <c:v>0.22017628993253399</c:v>
                </c:pt>
                <c:pt idx="69">
                  <c:v>0.20924314727964499</c:v>
                </c:pt>
              </c:numCache>
            </c:numRef>
          </c:yVal>
          <c:smooth val="0"/>
        </c:ser>
        <c:ser>
          <c:idx val="1"/>
          <c:order val="1"/>
          <c:tx>
            <c:v>Flat</c:v>
          </c:tx>
          <c:spPr>
            <a:ln w="47625">
              <a:solidFill>
                <a:schemeClr val="tx2"/>
              </a:solidFill>
            </a:ln>
          </c:spPr>
          <c:marker>
            <c:symbol val="none"/>
          </c:marker>
          <c:xVal>
            <c:numRef>
              <c:f>Sheet5!$B$68:$B$73</c:f>
              <c:numCache>
                <c:formatCode>General</c:formatCode>
                <c:ptCount val="6"/>
                <c:pt idx="0">
                  <c:v>-5</c:v>
                </c:pt>
                <c:pt idx="1">
                  <c:v>-4</c:v>
                </c:pt>
                <c:pt idx="2">
                  <c:v>-3</c:v>
                </c:pt>
                <c:pt idx="3">
                  <c:v>-2</c:v>
                </c:pt>
                <c:pt idx="4">
                  <c:v>-1</c:v>
                </c:pt>
                <c:pt idx="5">
                  <c:v>0</c:v>
                </c:pt>
              </c:numCache>
            </c:numRef>
          </c:xVal>
          <c:yVal>
            <c:numRef>
              <c:f>Sheet5!$C$68:$C$73</c:f>
              <c:numCache>
                <c:formatCode>0.00</c:formatCode>
                <c:ptCount val="6"/>
                <c:pt idx="0">
                  <c:v>5</c:v>
                </c:pt>
                <c:pt idx="1">
                  <c:v>5</c:v>
                </c:pt>
                <c:pt idx="2">
                  <c:v>5</c:v>
                </c:pt>
                <c:pt idx="3">
                  <c:v>5</c:v>
                </c:pt>
                <c:pt idx="4">
                  <c:v>5</c:v>
                </c:pt>
                <c:pt idx="5">
                  <c:v>5</c:v>
                </c:pt>
              </c:numCache>
            </c:numRef>
          </c:yVal>
          <c:smooth val="0"/>
        </c:ser>
        <c:ser>
          <c:idx val="2"/>
          <c:order val="2"/>
          <c:tx>
            <c:v>Mod Downhill</c:v>
          </c:tx>
          <c:spPr>
            <a:ln w="47625">
              <a:solidFill>
                <a:schemeClr val="tx2"/>
              </a:solidFill>
            </a:ln>
          </c:spPr>
          <c:marker>
            <c:symbol val="none"/>
          </c:marker>
          <c:xVal>
            <c:numRef>
              <c:f>Sheet5!$B$61:$B$67</c:f>
              <c:numCache>
                <c:formatCode>General</c:formatCode>
                <c:ptCount val="7"/>
                <c:pt idx="0">
                  <c:v>-12</c:v>
                </c:pt>
                <c:pt idx="1">
                  <c:v>-11</c:v>
                </c:pt>
                <c:pt idx="2">
                  <c:v>-10</c:v>
                </c:pt>
                <c:pt idx="3">
                  <c:v>-9</c:v>
                </c:pt>
                <c:pt idx="4">
                  <c:v>-8</c:v>
                </c:pt>
                <c:pt idx="5">
                  <c:v>-7</c:v>
                </c:pt>
                <c:pt idx="6">
                  <c:v>-6</c:v>
                </c:pt>
              </c:numCache>
            </c:numRef>
          </c:xVal>
          <c:yVal>
            <c:numRef>
              <c:f>Sheet5!$C$61:$C$67</c:f>
              <c:numCache>
                <c:formatCode>0.00</c:formatCode>
                <c:ptCount val="7"/>
                <c:pt idx="0">
                  <c:v>12.206311567493699</c:v>
                </c:pt>
                <c:pt idx="1">
                  <c:v>10.86699750250828</c:v>
                </c:pt>
                <c:pt idx="2">
                  <c:v>9.7990832984895349</c:v>
                </c:pt>
                <c:pt idx="3">
                  <c:v>8.9271810679665879</c:v>
                </c:pt>
                <c:pt idx="4">
                  <c:v>8.2014562190141262</c:v>
                </c:pt>
                <c:pt idx="5">
                  <c:v>7.5876462437254846</c:v>
                </c:pt>
                <c:pt idx="6">
                  <c:v>7.0614189426500156</c:v>
                </c:pt>
              </c:numCache>
            </c:numRef>
          </c:yVal>
          <c:smooth val="0"/>
        </c:ser>
        <c:ser>
          <c:idx val="3"/>
          <c:order val="3"/>
          <c:tx>
            <c:v>Naismith-Langmuir</c:v>
          </c:tx>
          <c:spPr>
            <a:ln w="47625">
              <a:solidFill>
                <a:schemeClr val="tx2"/>
              </a:solidFill>
            </a:ln>
          </c:spPr>
          <c:marker>
            <c:symbol val="none"/>
          </c:marker>
          <c:xVal>
            <c:numRef>
              <c:f>Sheet5!$B$3:$B$60</c:f>
              <c:numCache>
                <c:formatCode>General</c:formatCode>
                <c:ptCount val="58"/>
                <c:pt idx="0">
                  <c:v>-70</c:v>
                </c:pt>
                <c:pt idx="1">
                  <c:v>-69</c:v>
                </c:pt>
                <c:pt idx="2">
                  <c:v>-68</c:v>
                </c:pt>
                <c:pt idx="3">
                  <c:v>-67</c:v>
                </c:pt>
                <c:pt idx="4">
                  <c:v>-66</c:v>
                </c:pt>
                <c:pt idx="5">
                  <c:v>-65</c:v>
                </c:pt>
                <c:pt idx="6">
                  <c:v>-64</c:v>
                </c:pt>
                <c:pt idx="7">
                  <c:v>-63</c:v>
                </c:pt>
                <c:pt idx="8">
                  <c:v>-62</c:v>
                </c:pt>
                <c:pt idx="9">
                  <c:v>-61</c:v>
                </c:pt>
                <c:pt idx="10">
                  <c:v>-60</c:v>
                </c:pt>
                <c:pt idx="11">
                  <c:v>-59</c:v>
                </c:pt>
                <c:pt idx="12">
                  <c:v>-58</c:v>
                </c:pt>
                <c:pt idx="13">
                  <c:v>-57</c:v>
                </c:pt>
                <c:pt idx="14">
                  <c:v>-56</c:v>
                </c:pt>
                <c:pt idx="15">
                  <c:v>-55</c:v>
                </c:pt>
                <c:pt idx="16">
                  <c:v>-54</c:v>
                </c:pt>
                <c:pt idx="17">
                  <c:v>-53</c:v>
                </c:pt>
                <c:pt idx="18">
                  <c:v>-52</c:v>
                </c:pt>
                <c:pt idx="19">
                  <c:v>-51</c:v>
                </c:pt>
                <c:pt idx="20">
                  <c:v>-50</c:v>
                </c:pt>
                <c:pt idx="21">
                  <c:v>-49</c:v>
                </c:pt>
                <c:pt idx="22">
                  <c:v>-48</c:v>
                </c:pt>
                <c:pt idx="23">
                  <c:v>-47</c:v>
                </c:pt>
                <c:pt idx="24">
                  <c:v>-46</c:v>
                </c:pt>
                <c:pt idx="25">
                  <c:v>-45</c:v>
                </c:pt>
                <c:pt idx="26">
                  <c:v>-44</c:v>
                </c:pt>
                <c:pt idx="27">
                  <c:v>-43</c:v>
                </c:pt>
                <c:pt idx="28">
                  <c:v>-42</c:v>
                </c:pt>
                <c:pt idx="29">
                  <c:v>-41</c:v>
                </c:pt>
                <c:pt idx="30">
                  <c:v>-40</c:v>
                </c:pt>
                <c:pt idx="31">
                  <c:v>-39</c:v>
                </c:pt>
                <c:pt idx="32">
                  <c:v>-38</c:v>
                </c:pt>
                <c:pt idx="33">
                  <c:v>-37</c:v>
                </c:pt>
                <c:pt idx="34">
                  <c:v>-36</c:v>
                </c:pt>
                <c:pt idx="35">
                  <c:v>-35</c:v>
                </c:pt>
                <c:pt idx="36">
                  <c:v>-34</c:v>
                </c:pt>
                <c:pt idx="37">
                  <c:v>-33</c:v>
                </c:pt>
                <c:pt idx="38">
                  <c:v>-32</c:v>
                </c:pt>
                <c:pt idx="39">
                  <c:v>-31</c:v>
                </c:pt>
                <c:pt idx="40">
                  <c:v>-30</c:v>
                </c:pt>
                <c:pt idx="41">
                  <c:v>-29</c:v>
                </c:pt>
                <c:pt idx="42">
                  <c:v>-28</c:v>
                </c:pt>
                <c:pt idx="43">
                  <c:v>-27</c:v>
                </c:pt>
                <c:pt idx="44">
                  <c:v>-26</c:v>
                </c:pt>
                <c:pt idx="45">
                  <c:v>-25</c:v>
                </c:pt>
                <c:pt idx="46">
                  <c:v>-24</c:v>
                </c:pt>
                <c:pt idx="47">
                  <c:v>-23</c:v>
                </c:pt>
                <c:pt idx="48">
                  <c:v>-22</c:v>
                </c:pt>
                <c:pt idx="49">
                  <c:v>-21</c:v>
                </c:pt>
                <c:pt idx="50">
                  <c:v>-20</c:v>
                </c:pt>
                <c:pt idx="51">
                  <c:v>-19</c:v>
                </c:pt>
                <c:pt idx="52">
                  <c:v>-18</c:v>
                </c:pt>
                <c:pt idx="53">
                  <c:v>-17</c:v>
                </c:pt>
                <c:pt idx="54">
                  <c:v>-16</c:v>
                </c:pt>
                <c:pt idx="55">
                  <c:v>-15</c:v>
                </c:pt>
                <c:pt idx="56">
                  <c:v>-14</c:v>
                </c:pt>
                <c:pt idx="57">
                  <c:v>-13</c:v>
                </c:pt>
              </c:numCache>
            </c:numRef>
          </c:xVal>
          <c:yVal>
            <c:numRef>
              <c:f>Sheet5!$C$3:$C$60</c:f>
              <c:numCache>
                <c:formatCode>0.00</c:formatCode>
                <c:ptCount val="58"/>
                <c:pt idx="0">
                  <c:v>0.57929919293222298</c:v>
                </c:pt>
                <c:pt idx="1">
                  <c:v>0.60711773585909701</c:v>
                </c:pt>
                <c:pt idx="2">
                  <c:v>0.63495661697570804</c:v>
                </c:pt>
                <c:pt idx="3">
                  <c:v>0.66283284624968497</c:v>
                </c:pt>
                <c:pt idx="4">
                  <c:v>0.69076352492563398</c:v>
                </c:pt>
                <c:pt idx="5">
                  <c:v>0.71876588764856597</c:v>
                </c:pt>
                <c:pt idx="6">
                  <c:v>0.74685734528345005</c:v>
                </c:pt>
                <c:pt idx="7">
                  <c:v>0.77505552865858995</c:v>
                </c:pt>
                <c:pt idx="8">
                  <c:v>0.80337833346878795</c:v>
                </c:pt>
                <c:pt idx="9">
                  <c:v>0.83184396658487103</c:v>
                </c:pt>
                <c:pt idx="10">
                  <c:v>0.86047099402902205</c:v>
                </c:pt>
                <c:pt idx="11">
                  <c:v>0.88927839089083704</c:v>
                </c:pt>
                <c:pt idx="12">
                  <c:v>0.91828559347718397</c:v>
                </c:pt>
                <c:pt idx="13">
                  <c:v>0.94751255401020895</c:v>
                </c:pt>
                <c:pt idx="14">
                  <c:v>0.97697979821238101</c:v>
                </c:pt>
                <c:pt idx="15">
                  <c:v>1.006708486145689</c:v>
                </c:pt>
                <c:pt idx="16">
                  <c:v>1.0367204767045699</c:v>
                </c:pt>
                <c:pt idx="17">
                  <c:v>1.067038396199085</c:v>
                </c:pt>
                <c:pt idx="18">
                  <c:v>1.0976857115071901</c:v>
                </c:pt>
                <c:pt idx="19">
                  <c:v>1.1286868083230299</c:v>
                </c:pt>
                <c:pt idx="20">
                  <c:v>1.1600670750830879</c:v>
                </c:pt>
                <c:pt idx="21">
                  <c:v>1.191852993214479</c:v>
                </c:pt>
                <c:pt idx="22">
                  <c:v>1.224072234420867</c:v>
                </c:pt>
                <c:pt idx="23">
                  <c:v>1.256753765802693</c:v>
                </c:pt>
                <c:pt idx="24">
                  <c:v>1.289927963701011</c:v>
                </c:pt>
                <c:pt idx="25">
                  <c:v>1.3236267372600921</c:v>
                </c:pt>
                <c:pt idx="26">
                  <c:v>1.357883662825039</c:v>
                </c:pt>
                <c:pt idx="27">
                  <c:v>1.3927341304293559</c:v>
                </c:pt>
                <c:pt idx="28">
                  <c:v>1.4282155037866531</c:v>
                </c:pt>
                <c:pt idx="29">
                  <c:v>1.464367295383632</c:v>
                </c:pt>
                <c:pt idx="30">
                  <c:v>1.501231358482324</c:v>
                </c:pt>
                <c:pt idx="31">
                  <c:v>1.538852098082758</c:v>
                </c:pt>
                <c:pt idx="32">
                  <c:v>1.577276703178673</c:v>
                </c:pt>
                <c:pt idx="33">
                  <c:v>1.6165554029648941</c:v>
                </c:pt>
                <c:pt idx="34">
                  <c:v>1.6567417500339661</c:v>
                </c:pt>
                <c:pt idx="35">
                  <c:v>1.6978929340408859</c:v>
                </c:pt>
                <c:pt idx="36">
                  <c:v>1.740070129830005</c:v>
                </c:pt>
                <c:pt idx="37">
                  <c:v>1.7833388846214711</c:v>
                </c:pt>
                <c:pt idx="38">
                  <c:v>1.8277695495626669</c:v>
                </c:pt>
                <c:pt idx="39">
                  <c:v>1.8734377617839419</c:v>
                </c:pt>
                <c:pt idx="40">
                  <c:v>1.920424984082433</c:v>
                </c:pt>
                <c:pt idx="41">
                  <c:v>1.968819110524088</c:v>
                </c:pt>
                <c:pt idx="42">
                  <c:v>2.018715147639889</c:v>
                </c:pt>
                <c:pt idx="43">
                  <c:v>2.0702159825449011</c:v>
                </c:pt>
                <c:pt idx="44">
                  <c:v>2.1234332512861478</c:v>
                </c:pt>
                <c:pt idx="45">
                  <c:v>2.178488323100066</c:v>
                </c:pt>
                <c:pt idx="46">
                  <c:v>2.235513419123067</c:v>
                </c:pt>
                <c:pt idx="47">
                  <c:v>2.2946528875635712</c:v>
                </c:pt>
                <c:pt idx="48">
                  <c:v>2.3560646615548042</c:v>
                </c:pt>
                <c:pt idx="49">
                  <c:v>2.4199219310475049</c:v>
                </c:pt>
                <c:pt idx="50">
                  <c:v>2.4864150664038629</c:v>
                </c:pt>
                <c:pt idx="51">
                  <c:v>2.5557538391181098</c:v>
                </c:pt>
                <c:pt idx="52">
                  <c:v>2.628169994701854</c:v>
                </c:pt>
                <c:pt idx="53">
                  <c:v>2.7039202447359081</c:v>
                </c:pt>
                <c:pt idx="54">
                  <c:v>2.7832897600616211</c:v>
                </c:pt>
                <c:pt idx="55">
                  <c:v>2.8665962659278228</c:v>
                </c:pt>
                <c:pt idx="56">
                  <c:v>2.9541948637699722</c:v>
                </c:pt>
                <c:pt idx="57">
                  <c:v>3.0464837347055398</c:v>
                </c:pt>
              </c:numCache>
            </c:numRef>
          </c:yVal>
          <c:smooth val="0"/>
        </c:ser>
        <c:ser>
          <c:idx val="4"/>
          <c:order val="4"/>
          <c:tx>
            <c:v>Tobler</c:v>
          </c:tx>
          <c:spPr>
            <a:ln w="47625"/>
          </c:spPr>
          <c:marker>
            <c:symbol val="none"/>
          </c:marker>
          <c:xVal>
            <c:numRef>
              <c:f>Sheet5!$B$3:$B$143</c:f>
              <c:numCache>
                <c:formatCode>General</c:formatCode>
                <c:ptCount val="141"/>
                <c:pt idx="0">
                  <c:v>-70</c:v>
                </c:pt>
                <c:pt idx="1">
                  <c:v>-69</c:v>
                </c:pt>
                <c:pt idx="2">
                  <c:v>-68</c:v>
                </c:pt>
                <c:pt idx="3">
                  <c:v>-67</c:v>
                </c:pt>
                <c:pt idx="4">
                  <c:v>-66</c:v>
                </c:pt>
                <c:pt idx="5">
                  <c:v>-65</c:v>
                </c:pt>
                <c:pt idx="6">
                  <c:v>-64</c:v>
                </c:pt>
                <c:pt idx="7">
                  <c:v>-63</c:v>
                </c:pt>
                <c:pt idx="8">
                  <c:v>-62</c:v>
                </c:pt>
                <c:pt idx="9">
                  <c:v>-61</c:v>
                </c:pt>
                <c:pt idx="10">
                  <c:v>-60</c:v>
                </c:pt>
                <c:pt idx="11">
                  <c:v>-59</c:v>
                </c:pt>
                <c:pt idx="12">
                  <c:v>-58</c:v>
                </c:pt>
                <c:pt idx="13">
                  <c:v>-57</c:v>
                </c:pt>
                <c:pt idx="14">
                  <c:v>-56</c:v>
                </c:pt>
                <c:pt idx="15">
                  <c:v>-55</c:v>
                </c:pt>
                <c:pt idx="16">
                  <c:v>-54</c:v>
                </c:pt>
                <c:pt idx="17">
                  <c:v>-53</c:v>
                </c:pt>
                <c:pt idx="18">
                  <c:v>-52</c:v>
                </c:pt>
                <c:pt idx="19">
                  <c:v>-51</c:v>
                </c:pt>
                <c:pt idx="20">
                  <c:v>-50</c:v>
                </c:pt>
                <c:pt idx="21">
                  <c:v>-49</c:v>
                </c:pt>
                <c:pt idx="22">
                  <c:v>-48</c:v>
                </c:pt>
                <c:pt idx="23">
                  <c:v>-47</c:v>
                </c:pt>
                <c:pt idx="24">
                  <c:v>-46</c:v>
                </c:pt>
                <c:pt idx="25">
                  <c:v>-45</c:v>
                </c:pt>
                <c:pt idx="26">
                  <c:v>-44</c:v>
                </c:pt>
                <c:pt idx="27">
                  <c:v>-43</c:v>
                </c:pt>
                <c:pt idx="28">
                  <c:v>-42</c:v>
                </c:pt>
                <c:pt idx="29">
                  <c:v>-41</c:v>
                </c:pt>
                <c:pt idx="30">
                  <c:v>-40</c:v>
                </c:pt>
                <c:pt idx="31">
                  <c:v>-39</c:v>
                </c:pt>
                <c:pt idx="32">
                  <c:v>-38</c:v>
                </c:pt>
                <c:pt idx="33">
                  <c:v>-37</c:v>
                </c:pt>
                <c:pt idx="34">
                  <c:v>-36</c:v>
                </c:pt>
                <c:pt idx="35">
                  <c:v>-35</c:v>
                </c:pt>
                <c:pt idx="36">
                  <c:v>-34</c:v>
                </c:pt>
                <c:pt idx="37">
                  <c:v>-33</c:v>
                </c:pt>
                <c:pt idx="38">
                  <c:v>-32</c:v>
                </c:pt>
                <c:pt idx="39">
                  <c:v>-31</c:v>
                </c:pt>
                <c:pt idx="40">
                  <c:v>-30</c:v>
                </c:pt>
                <c:pt idx="41">
                  <c:v>-29</c:v>
                </c:pt>
                <c:pt idx="42">
                  <c:v>-28</c:v>
                </c:pt>
                <c:pt idx="43">
                  <c:v>-27</c:v>
                </c:pt>
                <c:pt idx="44">
                  <c:v>-26</c:v>
                </c:pt>
                <c:pt idx="45">
                  <c:v>-25</c:v>
                </c:pt>
                <c:pt idx="46">
                  <c:v>-24</c:v>
                </c:pt>
                <c:pt idx="47">
                  <c:v>-23</c:v>
                </c:pt>
                <c:pt idx="48">
                  <c:v>-22</c:v>
                </c:pt>
                <c:pt idx="49">
                  <c:v>-21</c:v>
                </c:pt>
                <c:pt idx="50">
                  <c:v>-20</c:v>
                </c:pt>
                <c:pt idx="51">
                  <c:v>-19</c:v>
                </c:pt>
                <c:pt idx="52">
                  <c:v>-18</c:v>
                </c:pt>
                <c:pt idx="53">
                  <c:v>-17</c:v>
                </c:pt>
                <c:pt idx="54">
                  <c:v>-16</c:v>
                </c:pt>
                <c:pt idx="55">
                  <c:v>-15</c:v>
                </c:pt>
                <c:pt idx="56">
                  <c:v>-14</c:v>
                </c:pt>
                <c:pt idx="57">
                  <c:v>-13</c:v>
                </c:pt>
                <c:pt idx="58">
                  <c:v>-12</c:v>
                </c:pt>
                <c:pt idx="59">
                  <c:v>-11</c:v>
                </c:pt>
                <c:pt idx="60">
                  <c:v>-10</c:v>
                </c:pt>
                <c:pt idx="61">
                  <c:v>-9</c:v>
                </c:pt>
                <c:pt idx="62">
                  <c:v>-8</c:v>
                </c:pt>
                <c:pt idx="63">
                  <c:v>-7</c:v>
                </c:pt>
                <c:pt idx="64">
                  <c:v>-6</c:v>
                </c:pt>
                <c:pt idx="65">
                  <c:v>-5</c:v>
                </c:pt>
                <c:pt idx="66">
                  <c:v>-4</c:v>
                </c:pt>
                <c:pt idx="67">
                  <c:v>-3</c:v>
                </c:pt>
                <c:pt idx="68">
                  <c:v>-2</c:v>
                </c:pt>
                <c:pt idx="69">
                  <c:v>-1</c:v>
                </c:pt>
                <c:pt idx="70">
                  <c:v>0</c:v>
                </c:pt>
                <c:pt idx="71">
                  <c:v>1</c:v>
                </c:pt>
                <c:pt idx="72">
                  <c:v>2</c:v>
                </c:pt>
                <c:pt idx="73">
                  <c:v>3</c:v>
                </c:pt>
                <c:pt idx="74">
                  <c:v>4</c:v>
                </c:pt>
                <c:pt idx="75">
                  <c:v>5</c:v>
                </c:pt>
                <c:pt idx="76">
                  <c:v>6</c:v>
                </c:pt>
                <c:pt idx="77">
                  <c:v>7</c:v>
                </c:pt>
                <c:pt idx="78">
                  <c:v>8</c:v>
                </c:pt>
                <c:pt idx="79">
                  <c:v>9</c:v>
                </c:pt>
                <c:pt idx="80">
                  <c:v>10</c:v>
                </c:pt>
                <c:pt idx="81">
                  <c:v>11</c:v>
                </c:pt>
                <c:pt idx="82">
                  <c:v>12</c:v>
                </c:pt>
                <c:pt idx="83">
                  <c:v>13</c:v>
                </c:pt>
                <c:pt idx="84">
                  <c:v>14</c:v>
                </c:pt>
                <c:pt idx="85">
                  <c:v>15</c:v>
                </c:pt>
                <c:pt idx="86">
                  <c:v>16</c:v>
                </c:pt>
                <c:pt idx="87">
                  <c:v>17</c:v>
                </c:pt>
                <c:pt idx="88">
                  <c:v>18</c:v>
                </c:pt>
                <c:pt idx="89">
                  <c:v>19</c:v>
                </c:pt>
                <c:pt idx="90">
                  <c:v>20</c:v>
                </c:pt>
                <c:pt idx="91">
                  <c:v>21</c:v>
                </c:pt>
                <c:pt idx="92">
                  <c:v>22</c:v>
                </c:pt>
                <c:pt idx="93">
                  <c:v>23</c:v>
                </c:pt>
                <c:pt idx="94">
                  <c:v>24</c:v>
                </c:pt>
                <c:pt idx="95">
                  <c:v>25</c:v>
                </c:pt>
                <c:pt idx="96">
                  <c:v>26</c:v>
                </c:pt>
                <c:pt idx="97">
                  <c:v>27</c:v>
                </c:pt>
                <c:pt idx="98">
                  <c:v>28</c:v>
                </c:pt>
                <c:pt idx="99">
                  <c:v>29</c:v>
                </c:pt>
                <c:pt idx="100">
                  <c:v>30</c:v>
                </c:pt>
                <c:pt idx="101">
                  <c:v>31</c:v>
                </c:pt>
                <c:pt idx="102">
                  <c:v>32</c:v>
                </c:pt>
                <c:pt idx="103">
                  <c:v>33</c:v>
                </c:pt>
                <c:pt idx="104">
                  <c:v>34</c:v>
                </c:pt>
                <c:pt idx="105">
                  <c:v>35</c:v>
                </c:pt>
                <c:pt idx="106">
                  <c:v>36</c:v>
                </c:pt>
                <c:pt idx="107">
                  <c:v>37</c:v>
                </c:pt>
                <c:pt idx="108">
                  <c:v>38</c:v>
                </c:pt>
                <c:pt idx="109">
                  <c:v>39</c:v>
                </c:pt>
                <c:pt idx="110">
                  <c:v>40</c:v>
                </c:pt>
                <c:pt idx="111">
                  <c:v>41</c:v>
                </c:pt>
                <c:pt idx="112">
                  <c:v>42</c:v>
                </c:pt>
                <c:pt idx="113">
                  <c:v>43</c:v>
                </c:pt>
                <c:pt idx="114">
                  <c:v>44</c:v>
                </c:pt>
                <c:pt idx="115">
                  <c:v>45</c:v>
                </c:pt>
                <c:pt idx="116">
                  <c:v>46</c:v>
                </c:pt>
                <c:pt idx="117">
                  <c:v>47</c:v>
                </c:pt>
                <c:pt idx="118">
                  <c:v>48</c:v>
                </c:pt>
                <c:pt idx="119">
                  <c:v>49</c:v>
                </c:pt>
                <c:pt idx="120">
                  <c:v>50</c:v>
                </c:pt>
                <c:pt idx="121">
                  <c:v>51</c:v>
                </c:pt>
                <c:pt idx="122">
                  <c:v>52</c:v>
                </c:pt>
                <c:pt idx="123">
                  <c:v>53</c:v>
                </c:pt>
                <c:pt idx="124">
                  <c:v>54</c:v>
                </c:pt>
                <c:pt idx="125">
                  <c:v>55</c:v>
                </c:pt>
                <c:pt idx="126">
                  <c:v>56</c:v>
                </c:pt>
                <c:pt idx="127">
                  <c:v>57</c:v>
                </c:pt>
                <c:pt idx="128">
                  <c:v>58</c:v>
                </c:pt>
                <c:pt idx="129">
                  <c:v>59</c:v>
                </c:pt>
                <c:pt idx="130">
                  <c:v>60</c:v>
                </c:pt>
                <c:pt idx="131">
                  <c:v>61</c:v>
                </c:pt>
                <c:pt idx="132">
                  <c:v>62</c:v>
                </c:pt>
                <c:pt idx="133">
                  <c:v>63</c:v>
                </c:pt>
                <c:pt idx="134">
                  <c:v>64</c:v>
                </c:pt>
                <c:pt idx="135">
                  <c:v>65</c:v>
                </c:pt>
                <c:pt idx="136">
                  <c:v>66</c:v>
                </c:pt>
                <c:pt idx="137">
                  <c:v>67</c:v>
                </c:pt>
                <c:pt idx="138">
                  <c:v>68</c:v>
                </c:pt>
                <c:pt idx="139">
                  <c:v>69</c:v>
                </c:pt>
                <c:pt idx="140">
                  <c:v>70</c:v>
                </c:pt>
              </c:numCache>
            </c:numRef>
          </c:xVal>
          <c:yVal>
            <c:numRef>
              <c:f>Sheet5!$D$3:$D$143</c:f>
              <c:numCache>
                <c:formatCode>0.00</c:formatCode>
                <c:ptCount val="141"/>
                <c:pt idx="0">
                  <c:v>4.7632436398461201E-4</c:v>
                </c:pt>
                <c:pt idx="1">
                  <c:v>7.8403863679628696E-4</c:v>
                </c:pt>
                <c:pt idx="2">
                  <c:v>1.2357903949158E-3</c:v>
                </c:pt>
                <c:pt idx="3">
                  <c:v>1.8757929333764101E-3</c:v>
                </c:pt>
                <c:pt idx="4">
                  <c:v>2.7549134859296402E-3</c:v>
                </c:pt>
                <c:pt idx="5">
                  <c:v>3.93039734522965E-3</c:v>
                </c:pt>
                <c:pt idx="6">
                  <c:v>5.4654764652300198E-3</c:v>
                </c:pt>
                <c:pt idx="7">
                  <c:v>7.4289013344160798E-3</c:v>
                </c:pt>
                <c:pt idx="8">
                  <c:v>9.8944314540228093E-3</c:v>
                </c:pt>
                <c:pt idx="9">
                  <c:v>1.2940314648821101E-2</c:v>
                </c:pt>
                <c:pt idx="10">
                  <c:v>1.66487796878447E-2</c:v>
                </c:pt>
                <c:pt idx="11">
                  <c:v>2.11055609941617E-2</c:v>
                </c:pt>
                <c:pt idx="12">
                  <c:v>2.63994690066762E-2</c:v>
                </c:pt>
                <c:pt idx="13">
                  <c:v>3.2622015249722303E-2</c:v>
                </c:pt>
                <c:pt idx="14">
                  <c:v>3.9867097450938999E-2</c:v>
                </c:pt>
                <c:pt idx="15">
                  <c:v>4.8230747114140701E-2</c:v>
                </c:pt>
                <c:pt idx="16">
                  <c:v>5.7810939736167903E-2</c:v>
                </c:pt>
                <c:pt idx="17">
                  <c:v>6.8707466262112493E-2</c:v>
                </c:pt>
                <c:pt idx="18">
                  <c:v>8.1021863299930594E-2</c:v>
                </c:pt>
                <c:pt idx="19">
                  <c:v>9.4857398963843403E-2</c:v>
                </c:pt>
                <c:pt idx="20">
                  <c:v>0.11031911089558399</c:v>
                </c:pt>
                <c:pt idx="21">
                  <c:v>0.12751389294498</c:v>
                </c:pt>
                <c:pt idx="22">
                  <c:v>0.146550627110938</c:v>
                </c:pt>
                <c:pt idx="23">
                  <c:v>0.16754035759744601</c:v>
                </c:pt>
                <c:pt idx="24">
                  <c:v>0.19059650418468099</c:v>
                </c:pt>
                <c:pt idx="25">
                  <c:v>0.21583511252057799</c:v>
                </c:pt>
                <c:pt idx="26">
                  <c:v>0.24337513937921601</c:v>
                </c:pt>
                <c:pt idx="27">
                  <c:v>0.27333877139186702</c:v>
                </c:pt>
                <c:pt idx="28">
                  <c:v>0.30585177622266502</c:v>
                </c:pt>
                <c:pt idx="29">
                  <c:v>0.34104388562605797</c:v>
                </c:pt>
                <c:pt idx="30">
                  <c:v>0.37904921028327598</c:v>
                </c:pt>
                <c:pt idx="31">
                  <c:v>0.42000668676833602</c:v>
                </c:pt>
                <c:pt idx="32">
                  <c:v>0.46406055744102198</c:v>
                </c:pt>
                <c:pt idx="33">
                  <c:v>0.51136088450657802</c:v>
                </c:pt>
                <c:pt idx="34">
                  <c:v>0.56206409992256701</c:v>
                </c:pt>
                <c:pt idx="35">
                  <c:v>0.61633359327640502</c:v>
                </c:pt>
                <c:pt idx="36">
                  <c:v>0.67434034020695399</c:v>
                </c:pt>
                <c:pt idx="37">
                  <c:v>0.73626357440548695</c:v>
                </c:pt>
                <c:pt idx="38">
                  <c:v>0.80229150671097105</c:v>
                </c:pt>
                <c:pt idx="39">
                  <c:v>0.872622095318212</c:v>
                </c:pt>
                <c:pt idx="40">
                  <c:v>0.94746387165150803</c:v>
                </c:pt>
                <c:pt idx="41">
                  <c:v>1.0270368270285311</c:v>
                </c:pt>
                <c:pt idx="42">
                  <c:v>1.111573365856928</c:v>
                </c:pt>
                <c:pt idx="43">
                  <c:v>1.201319331778308</c:v>
                </c:pt>
                <c:pt idx="44">
                  <c:v>1.296535113910364</c:v>
                </c:pt>
                <c:pt idx="45">
                  <c:v>1.397496841148294</c:v>
                </c:pt>
                <c:pt idx="46">
                  <c:v>1.504497673383143</c:v>
                </c:pt>
                <c:pt idx="47">
                  <c:v>1.6178491994903439</c:v>
                </c:pt>
                <c:pt idx="48">
                  <c:v>1.737882953051104</c:v>
                </c:pt>
                <c:pt idx="49">
                  <c:v>1.8649520580092309</c:v>
                </c:pt>
                <c:pt idx="50">
                  <c:v>1.9994330178551829</c:v>
                </c:pt>
                <c:pt idx="51">
                  <c:v>2.1417276634891969</c:v>
                </c:pt>
                <c:pt idx="52">
                  <c:v>2.292265276670824</c:v>
                </c:pt>
                <c:pt idx="53">
                  <c:v>2.451504907941235</c:v>
                </c:pt>
                <c:pt idx="54">
                  <c:v>2.6199379101396878</c:v>
                </c:pt>
                <c:pt idx="55">
                  <c:v>2.7980907111637858</c:v>
                </c:pt>
                <c:pt idx="56">
                  <c:v>2.9865278524878041</c:v>
                </c:pt>
                <c:pt idx="57">
                  <c:v>3.1858553232041138</c:v>
                </c:pt>
                <c:pt idx="58">
                  <c:v>3.3967242230475279</c:v>
                </c:pt>
                <c:pt idx="59">
                  <c:v>3.6198347920682221</c:v>
                </c:pt>
                <c:pt idx="60">
                  <c:v>3.8559408494141798</c:v>
                </c:pt>
                <c:pt idx="61">
                  <c:v>4.105854689159588</c:v>
                </c:pt>
                <c:pt idx="62">
                  <c:v>4.3704524873783184</c:v>
                </c:pt>
                <c:pt idx="63">
                  <c:v>4.6506802818359008</c:v>
                </c:pt>
                <c:pt idx="64">
                  <c:v>4.9475605939056351</c:v>
                </c:pt>
                <c:pt idx="65">
                  <c:v>5.2621997717767046</c:v>
                </c:pt>
                <c:pt idx="66">
                  <c:v>5.5957961449168803</c:v>
                </c:pt>
                <c:pt idx="67">
                  <c:v>5.9496490923182304</c:v>
                </c:pt>
                <c:pt idx="68">
                  <c:v>5.691547402800154</c:v>
                </c:pt>
                <c:pt idx="69">
                  <c:v>5.354044178063587</c:v>
                </c:pt>
                <c:pt idx="70">
                  <c:v>5.0367421246152464</c:v>
                </c:pt>
                <c:pt idx="71">
                  <c:v>4.7382446588344882</c:v>
                </c:pt>
                <c:pt idx="72">
                  <c:v>4.4572713595238849</c:v>
                </c:pt>
                <c:pt idx="73">
                  <c:v>4.1926468533624082</c:v>
                </c:pt>
                <c:pt idx="74">
                  <c:v>3.943290895816816</c:v>
                </c:pt>
                <c:pt idx="75">
                  <c:v>3.7082095048915771</c:v>
                </c:pt>
                <c:pt idx="76">
                  <c:v>3.4864870236869452</c:v>
                </c:pt>
                <c:pt idx="77">
                  <c:v>3.2772790036994288</c:v>
                </c:pt>
                <c:pt idx="78">
                  <c:v>3.0798058145370262</c:v>
                </c:pt>
                <c:pt idx="79">
                  <c:v>2.893346897566492</c:v>
                </c:pt>
                <c:pt idx="80">
                  <c:v>2.7172355912420332</c:v>
                </c:pt>
                <c:pt idx="81">
                  <c:v>2.5508544647198921</c:v>
                </c:pt>
                <c:pt idx="82">
                  <c:v>2.3936311040406442</c:v>
                </c:pt>
                <c:pt idx="83">
                  <c:v>2.2450343018289032</c:v>
                </c:pt>
                <c:pt idx="84">
                  <c:v>2.1045706072613628</c:v>
                </c:pt>
                <c:pt idx="85">
                  <c:v>1.971781198109684</c:v>
                </c:pt>
                <c:pt idx="86">
                  <c:v>1.8462390410779761</c:v>
                </c:pt>
                <c:pt idx="87">
                  <c:v>1.7275463105131601</c:v>
                </c:pt>
                <c:pt idx="88">
                  <c:v>1.6153320389457011</c:v>
                </c:pt>
                <c:pt idx="89">
                  <c:v>1.509249975881926</c:v>
                </c:pt>
                <c:pt idx="90">
                  <c:v>1.4089766338728911</c:v>
                </c:pt>
                <c:pt idx="91">
                  <c:v>1.314209503175509</c:v>
                </c:pt>
                <c:pt idx="92">
                  <c:v>1.224665418340299</c:v>
                </c:pt>
                <c:pt idx="93">
                  <c:v>1.1400790618418011</c:v>
                </c:pt>
                <c:pt idx="94">
                  <c:v>1.0602015914426159</c:v>
                </c:pt>
                <c:pt idx="95">
                  <c:v>0.98479937937672801</c:v>
                </c:pt>
                <c:pt idx="96">
                  <c:v>0.91365285267472895</c:v>
                </c:pt>
                <c:pt idx="97">
                  <c:v>0.84655542505301695</c:v>
                </c:pt>
                <c:pt idx="98">
                  <c:v>0.78331251176791905</c:v>
                </c:pt>
                <c:pt idx="99">
                  <c:v>0.72374061970950399</c:v>
                </c:pt>
                <c:pt idx="100">
                  <c:v>0.66766650579159703</c:v>
                </c:pt>
                <c:pt idx="101">
                  <c:v>0.61492639739613097</c:v>
                </c:pt>
                <c:pt idx="102">
                  <c:v>0.56536526926170205</c:v>
                </c:pt>
                <c:pt idx="103">
                  <c:v>0.51883617177727404</c:v>
                </c:pt>
                <c:pt idx="104">
                  <c:v>0.475199606160706</c:v>
                </c:pt>
                <c:pt idx="105">
                  <c:v>0.43432294247542003</c:v>
                </c:pt>
                <c:pt idx="106">
                  <c:v>0.396079876873902</c:v>
                </c:pt>
                <c:pt idx="107">
                  <c:v>0.36034992485981199</c:v>
                </c:pt>
                <c:pt idx="108">
                  <c:v>0.327017947736915</c:v>
                </c:pt>
                <c:pt idx="109">
                  <c:v>0.29597370976786402</c:v>
                </c:pt>
                <c:pt idx="110">
                  <c:v>0.267111463903909</c:v>
                </c:pt>
                <c:pt idx="111">
                  <c:v>0.240329564272074</c:v>
                </c:pt>
                <c:pt idx="112">
                  <c:v>0.215530103923425</c:v>
                </c:pt>
                <c:pt idx="113">
                  <c:v>0.19261857665819401</c:v>
                </c:pt>
                <c:pt idx="114">
                  <c:v>0.171503562054165</c:v>
                </c:pt>
                <c:pt idx="115">
                  <c:v>0.15209643313634999</c:v>
                </c:pt>
                <c:pt idx="116">
                  <c:v>0.13431108644096801</c:v>
                </c:pt>
                <c:pt idx="117">
                  <c:v>0.118063694546134</c:v>
                </c:pt>
                <c:pt idx="118">
                  <c:v>0.103272481465886</c:v>
                </c:pt>
                <c:pt idx="119">
                  <c:v>8.9857521631994605E-2</c:v>
                </c:pt>
                <c:pt idx="120">
                  <c:v>7.7740563516476305E-2</c:v>
                </c:pt>
                <c:pt idx="121">
                  <c:v>6.6844879271516694E-2</c:v>
                </c:pt>
                <c:pt idx="122">
                  <c:v>5.70951420742788E-2</c:v>
                </c:pt>
                <c:pt idx="123">
                  <c:v>4.8417333149661103E-2</c:v>
                </c:pt>
                <c:pt idx="124">
                  <c:v>4.0738680687523801E-2</c:v>
                </c:pt>
                <c:pt idx="125">
                  <c:v>3.3987633049570101E-2</c:v>
                </c:pt>
                <c:pt idx="126">
                  <c:v>2.8093868745331999E-2</c:v>
                </c:pt>
                <c:pt idx="127">
                  <c:v>2.2988345609101499E-2</c:v>
                </c:pt>
                <c:pt idx="128">
                  <c:v>1.8603391383903E-2</c:v>
                </c:pt>
                <c:pt idx="129">
                  <c:v>1.4872837459417599E-2</c:v>
                </c:pt>
                <c:pt idx="130">
                  <c:v>1.1732196754375E-2</c:v>
                </c:pt>
                <c:pt idx="131">
                  <c:v>9.1188856102368196E-3</c:v>
                </c:pt>
                <c:pt idx="132">
                  <c:v>6.9724880001880802E-3</c:v>
                </c:pt>
                <c:pt idx="133">
                  <c:v>5.2350582900584702E-3</c:v>
                </c:pt>
                <c:pt idx="134">
                  <c:v>3.85145616968553E-3</c:v>
                </c:pt>
                <c:pt idx="135">
                  <c:v>2.76970419704539E-3</c:v>
                </c:pt>
                <c:pt idx="136">
                  <c:v>1.94135472174008E-3</c:v>
                </c:pt>
                <c:pt idx="137">
                  <c:v>1.32184893892889E-3</c:v>
                </c:pt>
                <c:pt idx="138">
                  <c:v>8.7084677268595297E-4</c:v>
                </c:pt>
                <c:pt idx="139">
                  <c:v>5.5250268922964099E-4</c:v>
                </c:pt>
                <c:pt idx="140">
                  <c:v>3.35660106142798E-4</c:v>
                </c:pt>
              </c:numCache>
            </c:numRef>
          </c:yVal>
          <c:smooth val="0"/>
        </c:ser>
        <c:dLbls>
          <c:showLegendKey val="0"/>
          <c:showVal val="0"/>
          <c:showCatName val="0"/>
          <c:showSerName val="0"/>
          <c:showPercent val="0"/>
          <c:showBubbleSize val="0"/>
        </c:dLbls>
        <c:axId val="195693312"/>
        <c:axId val="195693872"/>
      </c:scatterChart>
      <c:valAx>
        <c:axId val="195693312"/>
        <c:scaling>
          <c:orientation val="minMax"/>
          <c:max val="70"/>
          <c:min val="-70"/>
        </c:scaling>
        <c:delete val="0"/>
        <c:axPos val="b"/>
        <c:title>
          <c:tx>
            <c:rich>
              <a:bodyPr/>
              <a:lstStyle/>
              <a:p>
                <a:pPr>
                  <a:defRPr/>
                </a:pPr>
                <a:r>
                  <a:rPr lang="en-US" sz="1600" dirty="0" smtClean="0"/>
                  <a:t>Slope (Degrees)</a:t>
                </a:r>
                <a:endParaRPr lang="en-US" sz="1600" dirty="0"/>
              </a:p>
            </c:rich>
          </c:tx>
          <c:overlay val="0"/>
        </c:title>
        <c:numFmt formatCode="General" sourceLinked="1"/>
        <c:majorTickMark val="out"/>
        <c:minorTickMark val="none"/>
        <c:tickLblPos val="nextTo"/>
        <c:crossAx val="195693872"/>
        <c:crosses val="autoZero"/>
        <c:crossBetween val="midCat"/>
      </c:valAx>
      <c:valAx>
        <c:axId val="195693872"/>
        <c:scaling>
          <c:orientation val="minMax"/>
        </c:scaling>
        <c:delete val="0"/>
        <c:axPos val="l"/>
        <c:majorGridlines/>
        <c:title>
          <c:tx>
            <c:rich>
              <a:bodyPr rot="-5400000" vert="horz"/>
              <a:lstStyle/>
              <a:p>
                <a:pPr>
                  <a:defRPr/>
                </a:pPr>
                <a:r>
                  <a:rPr lang="en-US" sz="1600" b="1" i="0" baseline="0" dirty="0" smtClean="0">
                    <a:effectLst/>
                  </a:rPr>
                  <a:t>Velocity (km / </a:t>
                </a:r>
                <a:r>
                  <a:rPr lang="en-US" sz="1600" b="1" i="0" baseline="0" dirty="0" err="1" smtClean="0">
                    <a:effectLst/>
                  </a:rPr>
                  <a:t>hr</a:t>
                </a:r>
                <a:r>
                  <a:rPr lang="en-US" sz="1600" b="1" i="0" baseline="0" dirty="0" smtClean="0">
                    <a:effectLst/>
                  </a:rPr>
                  <a:t>)</a:t>
                </a:r>
                <a:endParaRPr lang="en-US" sz="900" dirty="0">
                  <a:effectLst/>
                </a:endParaRPr>
              </a:p>
            </c:rich>
          </c:tx>
          <c:overlay val="0"/>
        </c:title>
        <c:numFmt formatCode="0.00" sourceLinked="1"/>
        <c:majorTickMark val="out"/>
        <c:minorTickMark val="none"/>
        <c:tickLblPos val="low"/>
        <c:crossAx val="195693312"/>
        <c:crosses val="autoZero"/>
        <c:crossBetween val="midCat"/>
      </c:valAx>
      <c:spPr>
        <a:solidFill>
          <a:schemeClr val="accent1">
            <a:lumMod val="20000"/>
            <a:lumOff val="80000"/>
          </a:schemeClr>
        </a:solidFill>
        <a:ln>
          <a:noFill/>
        </a:ln>
      </c:spPr>
    </c:plotArea>
    <c:legend>
      <c:legendPos val="t"/>
      <c:legendEntry>
        <c:idx val="0"/>
        <c:delete val="1"/>
      </c:legendEntry>
      <c:legendEntry>
        <c:idx val="1"/>
        <c:delete val="1"/>
      </c:legendEntry>
      <c:legendEntry>
        <c:idx val="2"/>
        <c:delete val="1"/>
      </c:legendEntry>
      <c:legendEntry>
        <c:idx val="3"/>
        <c:txPr>
          <a:bodyPr/>
          <a:lstStyle/>
          <a:p>
            <a:pPr>
              <a:defRPr sz="1200" b="1"/>
            </a:pPr>
            <a:endParaRPr lang="en-US"/>
          </a:p>
        </c:txPr>
      </c:legendEntry>
      <c:legendEntry>
        <c:idx val="4"/>
        <c:txPr>
          <a:bodyPr/>
          <a:lstStyle/>
          <a:p>
            <a:pPr>
              <a:defRPr sz="1200" b="1"/>
            </a:pPr>
            <a:endParaRPr lang="en-US"/>
          </a:p>
        </c:txPr>
      </c:legendEntry>
      <c:overlay val="0"/>
    </c:legend>
    <c:plotVisOnly val="1"/>
    <c:dispBlanksAs val="gap"/>
    <c:showDLblsOverMax val="0"/>
  </c:chart>
  <c:spPr>
    <a:solidFill>
      <a:schemeClr val="accent1">
        <a:lumMod val="20000"/>
        <a:lumOff val="80000"/>
      </a:schemeClr>
    </a:solidFill>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78B33-A240-47F8-8E74-C603BD677A96}" type="doc">
      <dgm:prSet loTypeId="urn:microsoft.com/office/officeart/2005/8/layout/chevron1" loCatId="process" qsTypeId="urn:microsoft.com/office/officeart/2005/8/quickstyle/simple5" qsCatId="simple" csTypeId="urn:microsoft.com/office/officeart/2005/8/colors/accent1_2" csCatId="accent1" phldr="1"/>
      <dgm:spPr/>
    </dgm:pt>
    <dgm:pt modelId="{AFFD9526-D3B3-46A0-8E3A-D64231BAC7F9}">
      <dgm:prSet phldrT="[Text]"/>
      <dgm:spPr/>
      <dgm:t>
        <a:bodyPr/>
        <a:lstStyle/>
        <a:p>
          <a:r>
            <a:rPr lang="en-US" dirty="0" smtClean="0"/>
            <a:t>Literature Review / Proposal</a:t>
          </a:r>
          <a:endParaRPr lang="en-US" dirty="0"/>
        </a:p>
      </dgm:t>
    </dgm:pt>
    <dgm:pt modelId="{0E5E1B4B-2F1A-4BD0-97AE-F2655B109844}" type="parTrans" cxnId="{161DC559-604E-4E95-9142-9E87C807AC4A}">
      <dgm:prSet/>
      <dgm:spPr/>
      <dgm:t>
        <a:bodyPr/>
        <a:lstStyle/>
        <a:p>
          <a:endParaRPr lang="en-US"/>
        </a:p>
      </dgm:t>
    </dgm:pt>
    <dgm:pt modelId="{722E3292-7D62-4D8E-AE08-38148967F28E}" type="sibTrans" cxnId="{161DC559-604E-4E95-9142-9E87C807AC4A}">
      <dgm:prSet/>
      <dgm:spPr/>
      <dgm:t>
        <a:bodyPr/>
        <a:lstStyle/>
        <a:p>
          <a:endParaRPr lang="en-US"/>
        </a:p>
      </dgm:t>
    </dgm:pt>
    <dgm:pt modelId="{6847642A-D12F-44BF-9F28-D3042AF2E1B6}">
      <dgm:prSet phldrT="[Text]"/>
      <dgm:spPr/>
      <dgm:t>
        <a:bodyPr/>
        <a:lstStyle/>
        <a:p>
          <a:r>
            <a:rPr lang="en-US" dirty="0" smtClean="0"/>
            <a:t>Conduct Research</a:t>
          </a:r>
          <a:endParaRPr lang="en-US" dirty="0"/>
        </a:p>
      </dgm:t>
    </dgm:pt>
    <dgm:pt modelId="{E42824F2-77BA-48E2-81E3-7E8554BEB54B}" type="parTrans" cxnId="{AC0ADDE1-5FA1-4AF6-9071-9EA910B708B2}">
      <dgm:prSet/>
      <dgm:spPr/>
      <dgm:t>
        <a:bodyPr/>
        <a:lstStyle/>
        <a:p>
          <a:endParaRPr lang="en-US"/>
        </a:p>
      </dgm:t>
    </dgm:pt>
    <dgm:pt modelId="{B4DE0C2C-1263-4325-BA87-81E7C4655532}" type="sibTrans" cxnId="{AC0ADDE1-5FA1-4AF6-9071-9EA910B708B2}">
      <dgm:prSet/>
      <dgm:spPr/>
      <dgm:t>
        <a:bodyPr/>
        <a:lstStyle/>
        <a:p>
          <a:endParaRPr lang="en-US"/>
        </a:p>
      </dgm:t>
    </dgm:pt>
    <dgm:pt modelId="{47AF8668-A9AE-43CF-8B8C-5034D368EF60}">
      <dgm:prSet phldrT="[Text]"/>
      <dgm:spPr/>
      <dgm:t>
        <a:bodyPr/>
        <a:lstStyle/>
        <a:p>
          <a:r>
            <a:rPr lang="en-US" dirty="0" smtClean="0"/>
            <a:t>Analyze and Document Results</a:t>
          </a:r>
          <a:endParaRPr lang="en-US" dirty="0"/>
        </a:p>
      </dgm:t>
    </dgm:pt>
    <dgm:pt modelId="{2B7B0162-86B9-4039-A93E-D63296A544D1}" type="parTrans" cxnId="{26896CC5-1C1B-4142-9B33-463DD53EF085}">
      <dgm:prSet/>
      <dgm:spPr/>
      <dgm:t>
        <a:bodyPr/>
        <a:lstStyle/>
        <a:p>
          <a:endParaRPr lang="en-US"/>
        </a:p>
      </dgm:t>
    </dgm:pt>
    <dgm:pt modelId="{714D9985-F9A9-4DC1-AE5C-160A0444FE5C}" type="sibTrans" cxnId="{26896CC5-1C1B-4142-9B33-463DD53EF085}">
      <dgm:prSet/>
      <dgm:spPr/>
      <dgm:t>
        <a:bodyPr/>
        <a:lstStyle/>
        <a:p>
          <a:endParaRPr lang="en-US"/>
        </a:p>
      </dgm:t>
    </dgm:pt>
    <dgm:pt modelId="{756E13EF-9CBC-426E-A9A6-F398E84E2A78}">
      <dgm:prSet/>
      <dgm:spPr/>
      <dgm:t>
        <a:bodyPr/>
        <a:lstStyle/>
        <a:p>
          <a:r>
            <a:rPr lang="en-US" dirty="0" smtClean="0"/>
            <a:t>Present Results: AAG</a:t>
          </a:r>
          <a:endParaRPr lang="en-US" dirty="0"/>
        </a:p>
      </dgm:t>
    </dgm:pt>
    <dgm:pt modelId="{E2C746C8-85DF-4DB8-99ED-E8120750D5E5}" type="parTrans" cxnId="{03ED0F3A-9F54-451C-B0BE-735C8F94E0AD}">
      <dgm:prSet/>
      <dgm:spPr/>
      <dgm:t>
        <a:bodyPr/>
        <a:lstStyle/>
        <a:p>
          <a:endParaRPr lang="en-US"/>
        </a:p>
      </dgm:t>
    </dgm:pt>
    <dgm:pt modelId="{C69CBA31-27EF-4349-BAE0-C90937AC3AB7}" type="sibTrans" cxnId="{03ED0F3A-9F54-451C-B0BE-735C8F94E0AD}">
      <dgm:prSet/>
      <dgm:spPr/>
      <dgm:t>
        <a:bodyPr/>
        <a:lstStyle/>
        <a:p>
          <a:endParaRPr lang="en-US"/>
        </a:p>
      </dgm:t>
    </dgm:pt>
    <dgm:pt modelId="{414C2472-88BA-4223-AAE2-934CF8003053}" type="pres">
      <dgm:prSet presAssocID="{7C278B33-A240-47F8-8E74-C603BD677A96}" presName="Name0" presStyleCnt="0">
        <dgm:presLayoutVars>
          <dgm:dir/>
          <dgm:animLvl val="lvl"/>
          <dgm:resizeHandles val="exact"/>
        </dgm:presLayoutVars>
      </dgm:prSet>
      <dgm:spPr/>
    </dgm:pt>
    <dgm:pt modelId="{5C8C6BA6-737E-4758-BB22-6BA06692CB71}" type="pres">
      <dgm:prSet presAssocID="{AFFD9526-D3B3-46A0-8E3A-D64231BAC7F9}" presName="parTxOnly" presStyleLbl="node1" presStyleIdx="0" presStyleCnt="4">
        <dgm:presLayoutVars>
          <dgm:chMax val="0"/>
          <dgm:chPref val="0"/>
          <dgm:bulletEnabled val="1"/>
        </dgm:presLayoutVars>
      </dgm:prSet>
      <dgm:spPr/>
      <dgm:t>
        <a:bodyPr/>
        <a:lstStyle/>
        <a:p>
          <a:endParaRPr lang="en-US"/>
        </a:p>
      </dgm:t>
    </dgm:pt>
    <dgm:pt modelId="{F6A0EAB9-594E-49CA-AC3A-820AD9A298FF}" type="pres">
      <dgm:prSet presAssocID="{722E3292-7D62-4D8E-AE08-38148967F28E}" presName="parTxOnlySpace" presStyleCnt="0"/>
      <dgm:spPr/>
    </dgm:pt>
    <dgm:pt modelId="{A769067A-3677-49B9-BF9E-62732B329DCF}" type="pres">
      <dgm:prSet presAssocID="{6847642A-D12F-44BF-9F28-D3042AF2E1B6}" presName="parTxOnly" presStyleLbl="node1" presStyleIdx="1" presStyleCnt="4">
        <dgm:presLayoutVars>
          <dgm:chMax val="0"/>
          <dgm:chPref val="0"/>
          <dgm:bulletEnabled val="1"/>
        </dgm:presLayoutVars>
      </dgm:prSet>
      <dgm:spPr/>
      <dgm:t>
        <a:bodyPr/>
        <a:lstStyle/>
        <a:p>
          <a:endParaRPr lang="en-US"/>
        </a:p>
      </dgm:t>
    </dgm:pt>
    <dgm:pt modelId="{5B5DCB13-0106-4F23-B03A-66F768D3585E}" type="pres">
      <dgm:prSet presAssocID="{B4DE0C2C-1263-4325-BA87-81E7C4655532}" presName="parTxOnlySpace" presStyleCnt="0"/>
      <dgm:spPr/>
    </dgm:pt>
    <dgm:pt modelId="{1B3A42A6-6A92-42A4-94B4-2563498DDBF9}" type="pres">
      <dgm:prSet presAssocID="{47AF8668-A9AE-43CF-8B8C-5034D368EF60}" presName="parTxOnly" presStyleLbl="node1" presStyleIdx="2" presStyleCnt="4">
        <dgm:presLayoutVars>
          <dgm:chMax val="0"/>
          <dgm:chPref val="0"/>
          <dgm:bulletEnabled val="1"/>
        </dgm:presLayoutVars>
      </dgm:prSet>
      <dgm:spPr/>
      <dgm:t>
        <a:bodyPr/>
        <a:lstStyle/>
        <a:p>
          <a:endParaRPr lang="en-US"/>
        </a:p>
      </dgm:t>
    </dgm:pt>
    <dgm:pt modelId="{9CF9AA50-75B6-484F-B757-CEF5EA6EE1D0}" type="pres">
      <dgm:prSet presAssocID="{714D9985-F9A9-4DC1-AE5C-160A0444FE5C}" presName="parTxOnlySpace" presStyleCnt="0"/>
      <dgm:spPr/>
    </dgm:pt>
    <dgm:pt modelId="{D193F027-D842-4E3C-9730-1FD978787539}" type="pres">
      <dgm:prSet presAssocID="{756E13EF-9CBC-426E-A9A6-F398E84E2A78}" presName="parTxOnly" presStyleLbl="node1" presStyleIdx="3" presStyleCnt="4">
        <dgm:presLayoutVars>
          <dgm:chMax val="0"/>
          <dgm:chPref val="0"/>
          <dgm:bulletEnabled val="1"/>
        </dgm:presLayoutVars>
      </dgm:prSet>
      <dgm:spPr/>
      <dgm:t>
        <a:bodyPr/>
        <a:lstStyle/>
        <a:p>
          <a:endParaRPr lang="en-US"/>
        </a:p>
      </dgm:t>
    </dgm:pt>
  </dgm:ptLst>
  <dgm:cxnLst>
    <dgm:cxn modelId="{387926AB-46DF-4502-B1C9-6A1509E835E0}" type="presOf" srcId="{47AF8668-A9AE-43CF-8B8C-5034D368EF60}" destId="{1B3A42A6-6A92-42A4-94B4-2563498DDBF9}" srcOrd="0" destOrd="0" presId="urn:microsoft.com/office/officeart/2005/8/layout/chevron1"/>
    <dgm:cxn modelId="{03ED0F3A-9F54-451C-B0BE-735C8F94E0AD}" srcId="{7C278B33-A240-47F8-8E74-C603BD677A96}" destId="{756E13EF-9CBC-426E-A9A6-F398E84E2A78}" srcOrd="3" destOrd="0" parTransId="{E2C746C8-85DF-4DB8-99ED-E8120750D5E5}" sibTransId="{C69CBA31-27EF-4349-BAE0-C90937AC3AB7}"/>
    <dgm:cxn modelId="{5F3B2788-8884-48AA-801E-C6C65379F0CA}" type="presOf" srcId="{6847642A-D12F-44BF-9F28-D3042AF2E1B6}" destId="{A769067A-3677-49B9-BF9E-62732B329DCF}" srcOrd="0" destOrd="0" presId="urn:microsoft.com/office/officeart/2005/8/layout/chevron1"/>
    <dgm:cxn modelId="{26896CC5-1C1B-4142-9B33-463DD53EF085}" srcId="{7C278B33-A240-47F8-8E74-C603BD677A96}" destId="{47AF8668-A9AE-43CF-8B8C-5034D368EF60}" srcOrd="2" destOrd="0" parTransId="{2B7B0162-86B9-4039-A93E-D63296A544D1}" sibTransId="{714D9985-F9A9-4DC1-AE5C-160A0444FE5C}"/>
    <dgm:cxn modelId="{D631C7A7-ACA5-4B45-A7F1-8080D9FFDEDE}" type="presOf" srcId="{756E13EF-9CBC-426E-A9A6-F398E84E2A78}" destId="{D193F027-D842-4E3C-9730-1FD978787539}" srcOrd="0" destOrd="0" presId="urn:microsoft.com/office/officeart/2005/8/layout/chevron1"/>
    <dgm:cxn modelId="{236C3D74-03D1-452E-9A81-FB020026485C}" type="presOf" srcId="{AFFD9526-D3B3-46A0-8E3A-D64231BAC7F9}" destId="{5C8C6BA6-737E-4758-BB22-6BA06692CB71}" srcOrd="0" destOrd="0" presId="urn:microsoft.com/office/officeart/2005/8/layout/chevron1"/>
    <dgm:cxn modelId="{F2EE96E5-DD8F-481C-AC34-154FF370318F}" type="presOf" srcId="{7C278B33-A240-47F8-8E74-C603BD677A96}" destId="{414C2472-88BA-4223-AAE2-934CF8003053}" srcOrd="0" destOrd="0" presId="urn:microsoft.com/office/officeart/2005/8/layout/chevron1"/>
    <dgm:cxn modelId="{161DC559-604E-4E95-9142-9E87C807AC4A}" srcId="{7C278B33-A240-47F8-8E74-C603BD677A96}" destId="{AFFD9526-D3B3-46A0-8E3A-D64231BAC7F9}" srcOrd="0" destOrd="0" parTransId="{0E5E1B4B-2F1A-4BD0-97AE-F2655B109844}" sibTransId="{722E3292-7D62-4D8E-AE08-38148967F28E}"/>
    <dgm:cxn modelId="{AC0ADDE1-5FA1-4AF6-9071-9EA910B708B2}" srcId="{7C278B33-A240-47F8-8E74-C603BD677A96}" destId="{6847642A-D12F-44BF-9F28-D3042AF2E1B6}" srcOrd="1" destOrd="0" parTransId="{E42824F2-77BA-48E2-81E3-7E8554BEB54B}" sibTransId="{B4DE0C2C-1263-4325-BA87-81E7C4655532}"/>
    <dgm:cxn modelId="{62CB92B6-D983-4C05-9E34-787CFBE68FB2}" type="presParOf" srcId="{414C2472-88BA-4223-AAE2-934CF8003053}" destId="{5C8C6BA6-737E-4758-BB22-6BA06692CB71}" srcOrd="0" destOrd="0" presId="urn:microsoft.com/office/officeart/2005/8/layout/chevron1"/>
    <dgm:cxn modelId="{3CF223F0-16AC-414A-AF0F-48DFD2AD67CB}" type="presParOf" srcId="{414C2472-88BA-4223-AAE2-934CF8003053}" destId="{F6A0EAB9-594E-49CA-AC3A-820AD9A298FF}" srcOrd="1" destOrd="0" presId="urn:microsoft.com/office/officeart/2005/8/layout/chevron1"/>
    <dgm:cxn modelId="{ADF712E9-5EF5-4226-B51C-C6B4F674BC4E}" type="presParOf" srcId="{414C2472-88BA-4223-AAE2-934CF8003053}" destId="{A769067A-3677-49B9-BF9E-62732B329DCF}" srcOrd="2" destOrd="0" presId="urn:microsoft.com/office/officeart/2005/8/layout/chevron1"/>
    <dgm:cxn modelId="{A56A8C46-5DF4-4201-B173-62FE93BAC841}" type="presParOf" srcId="{414C2472-88BA-4223-AAE2-934CF8003053}" destId="{5B5DCB13-0106-4F23-B03A-66F768D3585E}" srcOrd="3" destOrd="0" presId="urn:microsoft.com/office/officeart/2005/8/layout/chevron1"/>
    <dgm:cxn modelId="{ADBFEB81-375C-4EEE-BC5D-9F61F2ACEF22}" type="presParOf" srcId="{414C2472-88BA-4223-AAE2-934CF8003053}" destId="{1B3A42A6-6A92-42A4-94B4-2563498DDBF9}" srcOrd="4" destOrd="0" presId="urn:microsoft.com/office/officeart/2005/8/layout/chevron1"/>
    <dgm:cxn modelId="{31C419F3-6981-43C5-9AA7-3664FAB66980}" type="presParOf" srcId="{414C2472-88BA-4223-AAE2-934CF8003053}" destId="{9CF9AA50-75B6-484F-B757-CEF5EA6EE1D0}" srcOrd="5" destOrd="0" presId="urn:microsoft.com/office/officeart/2005/8/layout/chevron1"/>
    <dgm:cxn modelId="{3BFECADE-CE17-43FD-AA28-68DE17BD8714}" type="presParOf" srcId="{414C2472-88BA-4223-AAE2-934CF8003053}" destId="{D193F027-D842-4E3C-9730-1FD97878753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43826"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55206" y="0"/>
            <a:ext cx="3943826" cy="342900"/>
          </a:xfrm>
          <a:prstGeom prst="rect">
            <a:avLst/>
          </a:prstGeom>
        </p:spPr>
        <p:txBody>
          <a:bodyPr vert="horz" lIns="91440" tIns="45720" rIns="91440" bIns="45720" rtlCol="0"/>
          <a:lstStyle>
            <a:lvl1pPr algn="r">
              <a:defRPr sz="1200"/>
            </a:lvl1pPr>
          </a:lstStyle>
          <a:p>
            <a:fld id="{638BECDC-4B69-42DB-87E7-C10E5E1812B3}" type="datetimeFigureOut">
              <a:rPr lang="en-US" smtClean="0"/>
              <a:t>10/30/2013</a:t>
            </a:fld>
            <a:endParaRPr lang="en-US"/>
          </a:p>
        </p:txBody>
      </p:sp>
      <p:sp>
        <p:nvSpPr>
          <p:cNvPr id="4" name="Footer Placeholder 3"/>
          <p:cNvSpPr>
            <a:spLocks noGrp="1"/>
          </p:cNvSpPr>
          <p:nvPr>
            <p:ph type="ftr" sz="quarter" idx="2"/>
          </p:nvPr>
        </p:nvSpPr>
        <p:spPr>
          <a:xfrm>
            <a:off x="0" y="6513911"/>
            <a:ext cx="3943826"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55206" y="6513911"/>
            <a:ext cx="3943826" cy="342900"/>
          </a:xfrm>
          <a:prstGeom prst="rect">
            <a:avLst/>
          </a:prstGeom>
        </p:spPr>
        <p:txBody>
          <a:bodyPr vert="horz" lIns="91440" tIns="45720" rIns="91440" bIns="45720" rtlCol="0" anchor="b"/>
          <a:lstStyle>
            <a:lvl1pPr algn="r">
              <a:defRPr sz="1200"/>
            </a:lvl1pPr>
          </a:lstStyle>
          <a:p>
            <a:fld id="{7B31C4E7-C204-4AAD-A6E2-5BC15D8C9AE9}" type="slidenum">
              <a:rPr lang="en-US" smtClean="0"/>
              <a:t>‹#›</a:t>
            </a:fld>
            <a:endParaRPr lang="en-US"/>
          </a:p>
        </p:txBody>
      </p:sp>
    </p:spTree>
    <p:extLst>
      <p:ext uri="{BB962C8B-B14F-4D97-AF65-F5344CB8AC3E}">
        <p14:creationId xmlns:p14="http://schemas.microsoft.com/office/powerpoint/2010/main" val="1456081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43826"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55206" y="0"/>
            <a:ext cx="3943826" cy="342900"/>
          </a:xfrm>
          <a:prstGeom prst="rect">
            <a:avLst/>
          </a:prstGeom>
        </p:spPr>
        <p:txBody>
          <a:bodyPr vert="horz" lIns="91440" tIns="45720" rIns="91440" bIns="45720" rtlCol="0"/>
          <a:lstStyle>
            <a:lvl1pPr algn="r">
              <a:defRPr sz="1200"/>
            </a:lvl1pPr>
          </a:lstStyle>
          <a:p>
            <a:fld id="{586EE58D-6470-469A-8E49-4170E9F3BD5C}" type="datetimeFigureOut">
              <a:rPr lang="en-US" smtClean="0"/>
              <a:t>10/30/2013</a:t>
            </a:fld>
            <a:endParaRPr lang="en-US"/>
          </a:p>
        </p:txBody>
      </p:sp>
      <p:sp>
        <p:nvSpPr>
          <p:cNvPr id="4" name="Slide Image Placeholder 3"/>
          <p:cNvSpPr>
            <a:spLocks noGrp="1" noRot="1" noChangeAspect="1"/>
          </p:cNvSpPr>
          <p:nvPr>
            <p:ph type="sldImg" idx="2"/>
          </p:nvPr>
        </p:nvSpPr>
        <p:spPr>
          <a:xfrm>
            <a:off x="2835275" y="514350"/>
            <a:ext cx="3430588"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0114" y="3257550"/>
            <a:ext cx="728091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1"/>
            <a:ext cx="3943826"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55206" y="6513911"/>
            <a:ext cx="3943826" cy="342900"/>
          </a:xfrm>
          <a:prstGeom prst="rect">
            <a:avLst/>
          </a:prstGeom>
        </p:spPr>
        <p:txBody>
          <a:bodyPr vert="horz" lIns="91440" tIns="45720" rIns="91440" bIns="45720" rtlCol="0" anchor="b"/>
          <a:lstStyle>
            <a:lvl1pPr algn="r">
              <a:defRPr sz="1200"/>
            </a:lvl1pPr>
          </a:lstStyle>
          <a:p>
            <a:fld id="{08F54BBC-0688-41BF-B303-7F62B043A9AD}" type="slidenum">
              <a:rPr lang="en-US" smtClean="0"/>
              <a:t>‹#›</a:t>
            </a:fld>
            <a:endParaRPr lang="en-US"/>
          </a:p>
        </p:txBody>
      </p:sp>
    </p:spTree>
    <p:extLst>
      <p:ext uri="{BB962C8B-B14F-4D97-AF65-F5344CB8AC3E}">
        <p14:creationId xmlns:p14="http://schemas.microsoft.com/office/powerpoint/2010/main" val="379123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1</a:t>
            </a:fld>
            <a:endParaRPr lang="en-US"/>
          </a:p>
        </p:txBody>
      </p:sp>
    </p:spTree>
    <p:extLst>
      <p:ext uri="{BB962C8B-B14F-4D97-AF65-F5344CB8AC3E}">
        <p14:creationId xmlns:p14="http://schemas.microsoft.com/office/powerpoint/2010/main" val="3175659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10</a:t>
            </a:fld>
            <a:endParaRPr lang="en-US"/>
          </a:p>
        </p:txBody>
      </p:sp>
    </p:spTree>
    <p:extLst>
      <p:ext uri="{BB962C8B-B14F-4D97-AF65-F5344CB8AC3E}">
        <p14:creationId xmlns:p14="http://schemas.microsoft.com/office/powerpoint/2010/main" val="26570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11</a:t>
            </a:fld>
            <a:endParaRPr lang="en-US"/>
          </a:p>
        </p:txBody>
      </p:sp>
    </p:spTree>
    <p:extLst>
      <p:ext uri="{BB962C8B-B14F-4D97-AF65-F5344CB8AC3E}">
        <p14:creationId xmlns:p14="http://schemas.microsoft.com/office/powerpoint/2010/main" val="62107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12</a:t>
            </a:fld>
            <a:endParaRPr lang="en-US"/>
          </a:p>
        </p:txBody>
      </p:sp>
    </p:spTree>
    <p:extLst>
      <p:ext uri="{BB962C8B-B14F-4D97-AF65-F5344CB8AC3E}">
        <p14:creationId xmlns:p14="http://schemas.microsoft.com/office/powerpoint/2010/main" val="3064238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13</a:t>
            </a:fld>
            <a:endParaRPr lang="en-US"/>
          </a:p>
        </p:txBody>
      </p:sp>
    </p:spTree>
    <p:extLst>
      <p:ext uri="{BB962C8B-B14F-4D97-AF65-F5344CB8AC3E}">
        <p14:creationId xmlns:p14="http://schemas.microsoft.com/office/powerpoint/2010/main" val="135801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GPS data will be processed before analysis.  Because of the way cost</a:t>
            </a:r>
            <a:r>
              <a:rPr lang="en-US" baseline="0" dirty="0" smtClean="0"/>
              <a:t> distance analysis works, tracks that “double back” to a starting position will be have to be broken into sub-tracks and analyzed separately.  The tracks will also be cleaned up to remove areas where the person stopped.  These areas will be removed from the tracks and the amount of “stopped” travel time will be subtracted from the overall total travel time.  Finally, speeds will be calculated for each track segment using a script downloaded from the ArcGIS Resource Center.</a:t>
            </a:r>
          </a:p>
          <a:p>
            <a:endParaRPr lang="en-US" baseline="0" dirty="0" smtClean="0"/>
          </a:p>
          <a:p>
            <a:r>
              <a:rPr lang="en-US" baseline="0" dirty="0" smtClean="0"/>
              <a:t>Image Source: GPS data visualized in ArcGIS, by the author.</a:t>
            </a:r>
          </a:p>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14</a:t>
            </a:fld>
            <a:endParaRPr lang="en-US"/>
          </a:p>
        </p:txBody>
      </p:sp>
    </p:spTree>
    <p:extLst>
      <p:ext uri="{BB962C8B-B14F-4D97-AF65-F5344CB8AC3E}">
        <p14:creationId xmlns:p14="http://schemas.microsoft.com/office/powerpoint/2010/main" val="1971330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8F54BBC-0688-41BF-B303-7F62B043A9AD}" type="slidenum">
              <a:rPr lang="en-US" smtClean="0"/>
              <a:t>15</a:t>
            </a:fld>
            <a:endParaRPr lang="en-US"/>
          </a:p>
        </p:txBody>
      </p:sp>
    </p:spTree>
    <p:extLst>
      <p:ext uri="{BB962C8B-B14F-4D97-AF65-F5344CB8AC3E}">
        <p14:creationId xmlns:p14="http://schemas.microsoft.com/office/powerpoint/2010/main" val="2475014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8F54BBC-0688-41BF-B303-7F62B043A9AD}" type="slidenum">
              <a:rPr lang="en-US" smtClean="0"/>
              <a:t>16</a:t>
            </a:fld>
            <a:endParaRPr lang="en-US"/>
          </a:p>
        </p:txBody>
      </p:sp>
    </p:spTree>
    <p:extLst>
      <p:ext uri="{BB962C8B-B14F-4D97-AF65-F5344CB8AC3E}">
        <p14:creationId xmlns:p14="http://schemas.microsoft.com/office/powerpoint/2010/main" val="3524534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17</a:t>
            </a:fld>
            <a:endParaRPr lang="en-US"/>
          </a:p>
        </p:txBody>
      </p:sp>
    </p:spTree>
    <p:extLst>
      <p:ext uri="{BB962C8B-B14F-4D97-AF65-F5344CB8AC3E}">
        <p14:creationId xmlns:p14="http://schemas.microsoft.com/office/powerpoint/2010/main" val="1952785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18</a:t>
            </a:fld>
            <a:endParaRPr lang="en-US"/>
          </a:p>
        </p:txBody>
      </p:sp>
    </p:spTree>
    <p:extLst>
      <p:ext uri="{BB962C8B-B14F-4D97-AF65-F5344CB8AC3E}">
        <p14:creationId xmlns:p14="http://schemas.microsoft.com/office/powerpoint/2010/main" val="395650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19</a:t>
            </a:fld>
            <a:endParaRPr lang="en-US"/>
          </a:p>
        </p:txBody>
      </p:sp>
    </p:spTree>
    <p:extLst>
      <p:ext uri="{BB962C8B-B14F-4D97-AF65-F5344CB8AC3E}">
        <p14:creationId xmlns:p14="http://schemas.microsoft.com/office/powerpoint/2010/main" val="369444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overview of what I’ll be discussing.  I’ll start out explaining Tobler</a:t>
            </a:r>
            <a:r>
              <a:rPr lang="en-US" baseline="0" dirty="0" smtClean="0"/>
              <a:t> and Naismith’s methods for modeling walking times.  Then I’ll discuss the data and methods I’ll be using to replicate both of these rules in a GIS and compare them to real world travel times.  I’ll also discuss how I propose to analyze these results and what kind of outcomes I expect to discover.</a:t>
            </a:r>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2</a:t>
            </a:fld>
            <a:endParaRPr lang="en-US"/>
          </a:p>
        </p:txBody>
      </p:sp>
    </p:spTree>
    <p:extLst>
      <p:ext uri="{BB962C8B-B14F-4D97-AF65-F5344CB8AC3E}">
        <p14:creationId xmlns:p14="http://schemas.microsoft.com/office/powerpoint/2010/main" val="2792651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20</a:t>
            </a:fld>
            <a:endParaRPr lang="en-US"/>
          </a:p>
        </p:txBody>
      </p:sp>
    </p:spTree>
    <p:extLst>
      <p:ext uri="{BB962C8B-B14F-4D97-AF65-F5344CB8AC3E}">
        <p14:creationId xmlns:p14="http://schemas.microsoft.com/office/powerpoint/2010/main" val="2043989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21</a:t>
            </a:fld>
            <a:endParaRPr lang="en-US"/>
          </a:p>
        </p:txBody>
      </p:sp>
    </p:spTree>
    <p:extLst>
      <p:ext uri="{BB962C8B-B14F-4D97-AF65-F5344CB8AC3E}">
        <p14:creationId xmlns:p14="http://schemas.microsoft.com/office/powerpoint/2010/main" val="4120690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54BBC-0688-41BF-B303-7F62B043A9AD}" type="slidenum">
              <a:rPr lang="en-US" smtClean="0"/>
              <a:t>22</a:t>
            </a:fld>
            <a:endParaRPr lang="en-US"/>
          </a:p>
        </p:txBody>
      </p:sp>
    </p:spTree>
    <p:extLst>
      <p:ext uri="{BB962C8B-B14F-4D97-AF65-F5344CB8AC3E}">
        <p14:creationId xmlns:p14="http://schemas.microsoft.com/office/powerpoint/2010/main" val="822179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23</a:t>
            </a:fld>
            <a:endParaRPr lang="en-US"/>
          </a:p>
        </p:txBody>
      </p:sp>
    </p:spTree>
    <p:extLst>
      <p:ext uri="{BB962C8B-B14F-4D97-AF65-F5344CB8AC3E}">
        <p14:creationId xmlns:p14="http://schemas.microsoft.com/office/powerpoint/2010/main" val="338328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24</a:t>
            </a:fld>
            <a:endParaRPr lang="en-US"/>
          </a:p>
        </p:txBody>
      </p:sp>
    </p:spTree>
    <p:extLst>
      <p:ext uri="{BB962C8B-B14F-4D97-AF65-F5344CB8AC3E}">
        <p14:creationId xmlns:p14="http://schemas.microsoft.com/office/powerpoint/2010/main" val="1032477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54BBC-0688-41BF-B303-7F62B043A9AD}" type="slidenum">
              <a:rPr lang="en-US" smtClean="0"/>
              <a:t>25</a:t>
            </a:fld>
            <a:endParaRPr lang="en-US"/>
          </a:p>
        </p:txBody>
      </p:sp>
    </p:spTree>
    <p:extLst>
      <p:ext uri="{BB962C8B-B14F-4D97-AF65-F5344CB8AC3E}">
        <p14:creationId xmlns:p14="http://schemas.microsoft.com/office/powerpoint/2010/main" val="274402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26</a:t>
            </a:fld>
            <a:endParaRPr lang="en-US"/>
          </a:p>
        </p:txBody>
      </p:sp>
    </p:spTree>
    <p:extLst>
      <p:ext uri="{BB962C8B-B14F-4D97-AF65-F5344CB8AC3E}">
        <p14:creationId xmlns:p14="http://schemas.microsoft.com/office/powerpoint/2010/main" val="180951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3</a:t>
            </a:fld>
            <a:endParaRPr lang="en-US"/>
          </a:p>
        </p:txBody>
      </p:sp>
    </p:spTree>
    <p:extLst>
      <p:ext uri="{BB962C8B-B14F-4D97-AF65-F5344CB8AC3E}">
        <p14:creationId xmlns:p14="http://schemas.microsoft.com/office/powerpoint/2010/main" val="370350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4</a:t>
            </a:fld>
            <a:endParaRPr lang="en-US"/>
          </a:p>
        </p:txBody>
      </p:sp>
    </p:spTree>
    <p:extLst>
      <p:ext uri="{BB962C8B-B14F-4D97-AF65-F5344CB8AC3E}">
        <p14:creationId xmlns:p14="http://schemas.microsoft.com/office/powerpoint/2010/main" val="359363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5</a:t>
            </a:fld>
            <a:endParaRPr lang="en-US"/>
          </a:p>
        </p:txBody>
      </p:sp>
    </p:spTree>
    <p:extLst>
      <p:ext uri="{BB962C8B-B14F-4D97-AF65-F5344CB8AC3E}">
        <p14:creationId xmlns:p14="http://schemas.microsoft.com/office/powerpoint/2010/main" val="363001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6</a:t>
            </a:fld>
            <a:endParaRPr lang="en-US"/>
          </a:p>
        </p:txBody>
      </p:sp>
    </p:spTree>
    <p:extLst>
      <p:ext uri="{BB962C8B-B14F-4D97-AF65-F5344CB8AC3E}">
        <p14:creationId xmlns:p14="http://schemas.microsoft.com/office/powerpoint/2010/main" val="118832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7</a:t>
            </a:fld>
            <a:endParaRPr lang="en-US"/>
          </a:p>
        </p:txBody>
      </p:sp>
    </p:spTree>
    <p:extLst>
      <p:ext uri="{BB962C8B-B14F-4D97-AF65-F5344CB8AC3E}">
        <p14:creationId xmlns:p14="http://schemas.microsoft.com/office/powerpoint/2010/main" val="249532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54BBC-0688-41BF-B303-7F62B043A9AD}" type="slidenum">
              <a:rPr lang="en-US" smtClean="0"/>
              <a:t>8</a:t>
            </a:fld>
            <a:endParaRPr lang="en-US"/>
          </a:p>
        </p:txBody>
      </p:sp>
    </p:spTree>
    <p:extLst>
      <p:ext uri="{BB962C8B-B14F-4D97-AF65-F5344CB8AC3E}">
        <p14:creationId xmlns:p14="http://schemas.microsoft.com/office/powerpoint/2010/main" val="262492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8F54BBC-0688-41BF-B303-7F62B043A9AD}" type="slidenum">
              <a:rPr lang="en-US" smtClean="0"/>
              <a:t>9</a:t>
            </a:fld>
            <a:endParaRPr lang="en-US"/>
          </a:p>
        </p:txBody>
      </p:sp>
    </p:spTree>
    <p:extLst>
      <p:ext uri="{BB962C8B-B14F-4D97-AF65-F5344CB8AC3E}">
        <p14:creationId xmlns:p14="http://schemas.microsoft.com/office/powerpoint/2010/main" val="32443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1FC5A47-2214-4E63-85DA-D945887FD6BA}" type="datetimeFigureOut">
              <a:rPr lang="en-US" smtClean="0"/>
              <a:t>10/30/2013</a:t>
            </a:fld>
            <a:endParaRPr lang="en-US"/>
          </a:p>
        </p:txBody>
      </p:sp>
      <p:sp>
        <p:nvSpPr>
          <p:cNvPr id="8" name="Slide Number Placeholder 7"/>
          <p:cNvSpPr>
            <a:spLocks noGrp="1"/>
          </p:cNvSpPr>
          <p:nvPr>
            <p:ph type="sldNum" sz="quarter" idx="11"/>
          </p:nvPr>
        </p:nvSpPr>
        <p:spPr/>
        <p:txBody>
          <a:bodyPr/>
          <a:lstStyle/>
          <a:p>
            <a:fld id="{2F5F665C-DCD5-4133-AE0A-5020AD3E13F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C5A47-2214-4E63-85DA-D945887FD6BA}"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F665C-DCD5-4133-AE0A-5020AD3E13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C5A47-2214-4E63-85DA-D945887FD6BA}"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F665C-DCD5-4133-AE0A-5020AD3E13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1FC5A47-2214-4E63-85DA-D945887FD6BA}"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F665C-DCD5-4133-AE0A-5020AD3E13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C5A47-2214-4E63-85DA-D945887FD6BA}"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F665C-DCD5-4133-AE0A-5020AD3E13F7}"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1FC5A47-2214-4E63-85DA-D945887FD6BA}"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F665C-DCD5-4133-AE0A-5020AD3E13F7}"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1FC5A47-2214-4E63-85DA-D945887FD6BA}" type="datetimeFigureOut">
              <a:rPr lang="en-US" smtClean="0"/>
              <a:t>10/30/2013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F665C-DCD5-4133-AE0A-5020AD3E13F7}"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FC5A47-2214-4E63-85DA-D945887FD6BA}" type="datetimeFigureOut">
              <a:rPr lang="en-US" smtClean="0"/>
              <a:t>10/30/2013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F665C-DCD5-4133-AE0A-5020AD3E13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C5A47-2214-4E63-85DA-D945887FD6BA}" type="datetimeFigureOut">
              <a:rPr lang="en-US" smtClean="0"/>
              <a:t>10/30/2013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5F665C-DCD5-4133-AE0A-5020AD3E13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C5A47-2214-4E63-85DA-D945887FD6BA}"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F665C-DCD5-4133-AE0A-5020AD3E13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C5A47-2214-4E63-85DA-D945887FD6BA}"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F665C-DCD5-4133-AE0A-5020AD3E13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1FC5A47-2214-4E63-85DA-D945887FD6BA}" type="datetimeFigureOut">
              <a:rPr lang="en-US" smtClean="0"/>
              <a:t>10/30/2013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F5F665C-DCD5-4133-AE0A-5020AD3E13F7}"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ikiloc.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ncgia.ucsb.edu/Publications/Tech_Reports/93/93-1.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mapaspects.org/courses/gis-and-anthropology/workshop-2009-viewshed-and-cost-distan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135" y="304800"/>
            <a:ext cx="8630265" cy="4267200"/>
          </a:xfrm>
        </p:spPr>
        <p:txBody>
          <a:bodyPr/>
          <a:lstStyle/>
          <a:p>
            <a:r>
              <a:rPr lang="en-US" sz="3200" dirty="0" smtClean="0"/>
              <a:t>Analyzing</a:t>
            </a:r>
            <a:br>
              <a:rPr lang="en-US" sz="3200" dirty="0" smtClean="0"/>
            </a:br>
            <a:r>
              <a:rPr lang="en-US" sz="3200" dirty="0" smtClean="0"/>
              <a:t>Tobler’s Hiking Function and Naismith’s Rule</a:t>
            </a:r>
            <a:br>
              <a:rPr lang="en-US" sz="3200" dirty="0" smtClean="0"/>
            </a:br>
            <a:r>
              <a:rPr lang="en-US" sz="3200" dirty="0" smtClean="0"/>
              <a:t>Using </a:t>
            </a:r>
            <a:br>
              <a:rPr lang="en-US" sz="3200" dirty="0" smtClean="0"/>
            </a:br>
            <a:r>
              <a:rPr lang="en-US" sz="3200" dirty="0" smtClean="0"/>
              <a:t>Crowd-Sourced GPS Data</a:t>
            </a:r>
            <a:endParaRPr lang="en-US" sz="3200" dirty="0"/>
          </a:p>
        </p:txBody>
      </p:sp>
      <p:sp>
        <p:nvSpPr>
          <p:cNvPr id="3" name="Subtitle 2"/>
          <p:cNvSpPr>
            <a:spLocks noGrp="1"/>
          </p:cNvSpPr>
          <p:nvPr>
            <p:ph type="subTitle" idx="1"/>
          </p:nvPr>
        </p:nvSpPr>
        <p:spPr>
          <a:xfrm>
            <a:off x="1351935" y="4775610"/>
            <a:ext cx="6400800" cy="1219200"/>
          </a:xfrm>
        </p:spPr>
        <p:txBody>
          <a:bodyPr>
            <a:normAutofit fontScale="92500" lnSpcReduction="10000"/>
          </a:bodyPr>
          <a:lstStyle/>
          <a:p>
            <a:r>
              <a:rPr lang="en-US" dirty="0" smtClean="0">
                <a:solidFill>
                  <a:schemeClr val="tx1">
                    <a:lumMod val="75000"/>
                    <a:lumOff val="25000"/>
                  </a:schemeClr>
                </a:solidFill>
              </a:rPr>
              <a:t>Erik Irtenkauf</a:t>
            </a:r>
          </a:p>
          <a:p>
            <a:r>
              <a:rPr lang="en-US" dirty="0" smtClean="0">
                <a:solidFill>
                  <a:schemeClr val="tx1">
                    <a:lumMod val="75000"/>
                    <a:lumOff val="25000"/>
                  </a:schemeClr>
                </a:solidFill>
              </a:rPr>
              <a:t>The Pennsylvania State University</a:t>
            </a:r>
          </a:p>
          <a:p>
            <a:r>
              <a:rPr lang="en-US" dirty="0" smtClean="0">
                <a:solidFill>
                  <a:schemeClr val="tx1">
                    <a:lumMod val="75000"/>
                    <a:lumOff val="25000"/>
                  </a:schemeClr>
                </a:solidFill>
              </a:rPr>
              <a:t>October 2013</a:t>
            </a:r>
            <a:endParaRPr lang="en-US" dirty="0">
              <a:solidFill>
                <a:schemeClr val="tx1">
                  <a:lumMod val="75000"/>
                  <a:lumOff val="25000"/>
                </a:schemeClr>
              </a:solidFill>
            </a:endParaRPr>
          </a:p>
        </p:txBody>
      </p:sp>
      <p:sp>
        <p:nvSpPr>
          <p:cNvPr id="4" name="Subtitle 2"/>
          <p:cNvSpPr txBox="1">
            <a:spLocks/>
          </p:cNvSpPr>
          <p:nvPr/>
        </p:nvSpPr>
        <p:spPr>
          <a:xfrm>
            <a:off x="285135" y="5785055"/>
            <a:ext cx="4267200" cy="38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sz="1600" b="1" dirty="0" smtClean="0">
                <a:solidFill>
                  <a:schemeClr val="tx1">
                    <a:lumMod val="75000"/>
                    <a:lumOff val="25000"/>
                  </a:schemeClr>
                </a:solidFill>
              </a:rPr>
              <a:t>Capstone Advisor:</a:t>
            </a:r>
          </a:p>
          <a:p>
            <a:pPr algn="l"/>
            <a:r>
              <a:rPr lang="en-US" sz="1600" b="1" dirty="0" smtClean="0">
                <a:solidFill>
                  <a:schemeClr val="tx1">
                    <a:lumMod val="75000"/>
                    <a:lumOff val="25000"/>
                  </a:schemeClr>
                </a:solidFill>
              </a:rPr>
              <a:t>Dr. Doug Miller</a:t>
            </a: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16911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75000"/>
                    <a:lumOff val="25000"/>
                  </a:schemeClr>
                </a:solidFill>
              </a:rPr>
              <a:t>Various authors have attempted to validate Tobler and Naismith</a:t>
            </a:r>
          </a:p>
          <a:p>
            <a:pPr lvl="1"/>
            <a:r>
              <a:rPr lang="en-US" dirty="0" err="1" smtClean="0">
                <a:solidFill>
                  <a:schemeClr val="tx1">
                    <a:lumMod val="75000"/>
                    <a:lumOff val="25000"/>
                  </a:schemeClr>
                </a:solidFill>
              </a:rPr>
              <a:t>Aldenderfer</a:t>
            </a:r>
            <a:r>
              <a:rPr lang="en-US" dirty="0" smtClean="0">
                <a:solidFill>
                  <a:schemeClr val="tx1">
                    <a:lumMod val="75000"/>
                    <a:lumOff val="25000"/>
                  </a:schemeClr>
                </a:solidFill>
              </a:rPr>
              <a:t> (1998) compared hiking times in the Peruvian Andes to Tobler</a:t>
            </a:r>
          </a:p>
          <a:p>
            <a:pPr lvl="1"/>
            <a:r>
              <a:rPr lang="en-US" dirty="0" smtClean="0">
                <a:solidFill>
                  <a:schemeClr val="tx1">
                    <a:lumMod val="75000"/>
                    <a:lumOff val="25000"/>
                  </a:schemeClr>
                </a:solidFill>
              </a:rPr>
              <a:t>Kondo et al (2008) performed an experiment with seven subjects, compared results to GIS models</a:t>
            </a:r>
          </a:p>
          <a:p>
            <a:pPr lvl="1"/>
            <a:r>
              <a:rPr lang="en-US" dirty="0" smtClean="0">
                <a:solidFill>
                  <a:schemeClr val="tx1">
                    <a:lumMod val="75000"/>
                    <a:lumOff val="25000"/>
                  </a:schemeClr>
                </a:solidFill>
              </a:rPr>
              <a:t>Kennedy (2007) compared his own walking times to Naismith’s rule</a:t>
            </a:r>
          </a:p>
          <a:p>
            <a:pPr lvl="1"/>
            <a:r>
              <a:rPr lang="en-US" dirty="0" err="1" smtClean="0">
                <a:solidFill>
                  <a:schemeClr val="tx1">
                    <a:lumMod val="75000"/>
                    <a:lumOff val="25000"/>
                  </a:schemeClr>
                </a:solidFill>
              </a:rPr>
              <a:t>Magyari-Saska</a:t>
            </a:r>
            <a:r>
              <a:rPr lang="en-US" dirty="0" smtClean="0">
                <a:solidFill>
                  <a:schemeClr val="tx1">
                    <a:lumMod val="75000"/>
                    <a:lumOff val="25000"/>
                  </a:schemeClr>
                </a:solidFill>
              </a:rPr>
              <a:t> &amp; </a:t>
            </a:r>
            <a:r>
              <a:rPr lang="en-US" dirty="0" err="1" smtClean="0">
                <a:solidFill>
                  <a:schemeClr val="tx1">
                    <a:lumMod val="75000"/>
                    <a:lumOff val="25000"/>
                  </a:schemeClr>
                </a:solidFill>
              </a:rPr>
              <a:t>Dombay</a:t>
            </a:r>
            <a:r>
              <a:rPr lang="en-US" dirty="0" smtClean="0">
                <a:solidFill>
                  <a:schemeClr val="tx1">
                    <a:lumMod val="75000"/>
                    <a:lumOff val="25000"/>
                  </a:schemeClr>
                </a:solidFill>
              </a:rPr>
              <a:t> (2012) compared Tobler and Naismith in a GIS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Most reviewed prior research uses a limited number of samples and/or focuses on a small study area</a:t>
            </a:r>
            <a:endParaRPr lang="en-US" dirty="0">
              <a:solidFill>
                <a:schemeClr val="tx1">
                  <a:lumMod val="75000"/>
                  <a:lumOff val="25000"/>
                </a:schemeClr>
              </a:solidFill>
            </a:endParaRPr>
          </a:p>
        </p:txBody>
      </p:sp>
    </p:spTree>
    <p:extLst>
      <p:ext uri="{BB962C8B-B14F-4D97-AF65-F5344CB8AC3E}">
        <p14:creationId xmlns:p14="http://schemas.microsoft.com/office/powerpoint/2010/main" val="392960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Proposal</a:t>
            </a:r>
            <a:endParaRPr lang="en-US" dirty="0"/>
          </a:p>
        </p:txBody>
      </p:sp>
      <p:sp>
        <p:nvSpPr>
          <p:cNvPr id="3" name="Content Placeholder 2"/>
          <p:cNvSpPr>
            <a:spLocks noGrp="1"/>
          </p:cNvSpPr>
          <p:nvPr>
            <p:ph idx="1"/>
          </p:nvPr>
        </p:nvSpPr>
        <p:spPr/>
        <p:txBody>
          <a:bodyPr/>
          <a:lstStyle/>
          <a:p>
            <a:pPr marL="457200" lvl="1" indent="0">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Objective 1: Gather ~100 GPS tracks available online and compare </a:t>
            </a:r>
            <a:r>
              <a:rPr lang="en-US" b="1" dirty="0" smtClean="0">
                <a:solidFill>
                  <a:schemeClr val="tx1">
                    <a:lumMod val="75000"/>
                    <a:lumOff val="25000"/>
                  </a:schemeClr>
                </a:solidFill>
              </a:rPr>
              <a:t>actual</a:t>
            </a:r>
            <a:r>
              <a:rPr lang="en-US" dirty="0" smtClean="0">
                <a:solidFill>
                  <a:schemeClr val="tx1">
                    <a:lumMod val="75000"/>
                    <a:lumOff val="25000"/>
                  </a:schemeClr>
                </a:solidFill>
              </a:rPr>
              <a:t> travel times to those </a:t>
            </a:r>
            <a:r>
              <a:rPr lang="en-US" b="1" dirty="0" smtClean="0">
                <a:solidFill>
                  <a:schemeClr val="tx1">
                    <a:lumMod val="75000"/>
                    <a:lumOff val="25000"/>
                  </a:schemeClr>
                </a:solidFill>
              </a:rPr>
              <a:t>predicted</a:t>
            </a:r>
            <a:r>
              <a:rPr lang="en-US" dirty="0" smtClean="0">
                <a:solidFill>
                  <a:schemeClr val="tx1">
                    <a:lumMod val="75000"/>
                    <a:lumOff val="25000"/>
                  </a:schemeClr>
                </a:solidFill>
              </a:rPr>
              <a:t> by Tobler and Naismith</a:t>
            </a:r>
          </a:p>
          <a:p>
            <a:pPr marL="0" indent="0">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Objective 2: Determine for each track at which </a:t>
            </a:r>
            <a:r>
              <a:rPr lang="en-US" b="1" dirty="0" smtClean="0">
                <a:solidFill>
                  <a:schemeClr val="tx1">
                    <a:lumMod val="75000"/>
                    <a:lumOff val="25000"/>
                  </a:schemeClr>
                </a:solidFill>
              </a:rPr>
              <a:t>slope</a:t>
            </a:r>
            <a:r>
              <a:rPr lang="en-US" dirty="0" smtClean="0">
                <a:solidFill>
                  <a:schemeClr val="tx1">
                    <a:lumMod val="75000"/>
                    <a:lumOff val="25000"/>
                  </a:schemeClr>
                </a:solidFill>
              </a:rPr>
              <a:t> a maximum </a:t>
            </a:r>
            <a:r>
              <a:rPr lang="en-US" b="1" dirty="0" smtClean="0">
                <a:solidFill>
                  <a:schemeClr val="tx1">
                    <a:lumMod val="75000"/>
                    <a:lumOff val="25000"/>
                  </a:schemeClr>
                </a:solidFill>
              </a:rPr>
              <a:t>speed</a:t>
            </a:r>
            <a:r>
              <a:rPr lang="en-US" dirty="0" smtClean="0">
                <a:solidFill>
                  <a:schemeClr val="tx1">
                    <a:lumMod val="75000"/>
                    <a:lumOff val="25000"/>
                  </a:schemeClr>
                </a:solidFill>
              </a:rPr>
              <a:t> was attained and compare to those predicted by Tobler and Naismith.</a:t>
            </a:r>
            <a:endParaRPr lang="en-US" dirty="0">
              <a:solidFill>
                <a:schemeClr val="tx1">
                  <a:lumMod val="75000"/>
                  <a:lumOff val="25000"/>
                </a:schemeClr>
              </a:solidFill>
            </a:endParaRPr>
          </a:p>
        </p:txBody>
      </p:sp>
    </p:spTree>
    <p:extLst>
      <p:ext uri="{BB962C8B-B14F-4D97-AF65-F5344CB8AC3E}">
        <p14:creationId xmlns:p14="http://schemas.microsoft.com/office/powerpoint/2010/main" val="1498668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chemeClr val="tx1">
                    <a:lumMod val="75000"/>
                    <a:lumOff val="25000"/>
                  </a:schemeClr>
                </a:solidFill>
              </a:rPr>
              <a:t>Download</a:t>
            </a:r>
            <a:r>
              <a:rPr lang="en-US" dirty="0" smtClean="0">
                <a:solidFill>
                  <a:schemeClr val="tx1">
                    <a:lumMod val="75000"/>
                    <a:lumOff val="25000"/>
                  </a:schemeClr>
                </a:solidFill>
              </a:rPr>
              <a:t> a sample of hiking GPS data tracks from the Internet</a:t>
            </a:r>
          </a:p>
          <a:p>
            <a:endParaRPr lang="en-US" b="1" dirty="0" smtClean="0">
              <a:solidFill>
                <a:schemeClr val="tx1">
                  <a:lumMod val="75000"/>
                  <a:lumOff val="25000"/>
                </a:schemeClr>
              </a:solidFill>
            </a:endParaRPr>
          </a:p>
          <a:p>
            <a:r>
              <a:rPr lang="en-US" b="1" dirty="0" smtClean="0">
                <a:solidFill>
                  <a:schemeClr val="tx1">
                    <a:lumMod val="75000"/>
                    <a:lumOff val="25000"/>
                  </a:schemeClr>
                </a:solidFill>
              </a:rPr>
              <a:t>Prepare</a:t>
            </a:r>
            <a:r>
              <a:rPr lang="en-US" dirty="0" smtClean="0">
                <a:solidFill>
                  <a:schemeClr val="tx1">
                    <a:lumMod val="75000"/>
                    <a:lumOff val="25000"/>
                  </a:schemeClr>
                </a:solidFill>
              </a:rPr>
              <a:t> the data for analysis</a:t>
            </a:r>
          </a:p>
          <a:p>
            <a:pPr lvl="1"/>
            <a:r>
              <a:rPr lang="en-US" dirty="0" smtClean="0">
                <a:solidFill>
                  <a:schemeClr val="tx1">
                    <a:lumMod val="75000"/>
                    <a:lumOff val="25000"/>
                  </a:schemeClr>
                </a:solidFill>
              </a:rPr>
              <a:t>Separate into discrete sub-tracks</a:t>
            </a:r>
          </a:p>
          <a:p>
            <a:pPr lvl="1"/>
            <a:r>
              <a:rPr lang="en-US" dirty="0" smtClean="0">
                <a:solidFill>
                  <a:schemeClr val="tx1">
                    <a:lumMod val="75000"/>
                    <a:lumOff val="25000"/>
                  </a:schemeClr>
                </a:solidFill>
              </a:rPr>
              <a:t>Adjust overall travel times based on stopped movement</a:t>
            </a:r>
          </a:p>
          <a:p>
            <a:pPr lvl="1"/>
            <a:r>
              <a:rPr lang="en-US" dirty="0" smtClean="0">
                <a:solidFill>
                  <a:schemeClr val="tx1">
                    <a:lumMod val="75000"/>
                    <a:lumOff val="25000"/>
                  </a:schemeClr>
                </a:solidFill>
              </a:rPr>
              <a:t>Download elevation data for each track</a:t>
            </a:r>
          </a:p>
          <a:p>
            <a:endParaRPr lang="en-US" b="1" dirty="0" smtClean="0">
              <a:solidFill>
                <a:schemeClr val="tx1">
                  <a:lumMod val="75000"/>
                  <a:lumOff val="25000"/>
                </a:schemeClr>
              </a:solidFill>
            </a:endParaRPr>
          </a:p>
          <a:p>
            <a:r>
              <a:rPr lang="en-US" b="1" dirty="0" smtClean="0">
                <a:solidFill>
                  <a:schemeClr val="tx1">
                    <a:lumMod val="75000"/>
                    <a:lumOff val="25000"/>
                  </a:schemeClr>
                </a:solidFill>
              </a:rPr>
              <a:t>Model</a:t>
            </a:r>
            <a:r>
              <a:rPr lang="en-US" dirty="0" smtClean="0">
                <a:solidFill>
                  <a:schemeClr val="tx1">
                    <a:lumMod val="75000"/>
                    <a:lumOff val="25000"/>
                  </a:schemeClr>
                </a:solidFill>
              </a:rPr>
              <a:t> each GPS track in a GIS using Cost Distance analysis</a:t>
            </a:r>
          </a:p>
          <a:p>
            <a:pPr lvl="1"/>
            <a:r>
              <a:rPr lang="en-US" dirty="0" smtClean="0">
                <a:solidFill>
                  <a:schemeClr val="tx1">
                    <a:lumMod val="75000"/>
                    <a:lumOff val="25000"/>
                  </a:schemeClr>
                </a:solidFill>
              </a:rPr>
              <a:t>Tobler: ArcGIS / Path Distance</a:t>
            </a:r>
          </a:p>
          <a:p>
            <a:pPr lvl="1"/>
            <a:r>
              <a:rPr lang="en-US" dirty="0" smtClean="0">
                <a:solidFill>
                  <a:schemeClr val="tx1">
                    <a:lumMod val="75000"/>
                    <a:lumOff val="25000"/>
                  </a:schemeClr>
                </a:solidFill>
              </a:rPr>
              <a:t>Naismith-Langmuir: GRASS / </a:t>
            </a:r>
            <a:r>
              <a:rPr lang="en-US" dirty="0" err="1" smtClean="0">
                <a:solidFill>
                  <a:schemeClr val="tx1">
                    <a:lumMod val="75000"/>
                    <a:lumOff val="25000"/>
                  </a:schemeClr>
                </a:solidFill>
              </a:rPr>
              <a:t>r.walk</a:t>
            </a:r>
            <a:endParaRPr lang="en-US" dirty="0" smtClean="0">
              <a:solidFill>
                <a:schemeClr val="tx1">
                  <a:lumMod val="75000"/>
                  <a:lumOff val="25000"/>
                </a:schemeClr>
              </a:solidFill>
            </a:endParaRPr>
          </a:p>
          <a:p>
            <a:endParaRPr lang="en-US" b="1" dirty="0" smtClean="0">
              <a:solidFill>
                <a:schemeClr val="tx1">
                  <a:lumMod val="75000"/>
                  <a:lumOff val="25000"/>
                </a:schemeClr>
              </a:solidFill>
            </a:endParaRPr>
          </a:p>
          <a:p>
            <a:r>
              <a:rPr lang="en-US" b="1" dirty="0" smtClean="0">
                <a:solidFill>
                  <a:schemeClr val="tx1">
                    <a:lumMod val="75000"/>
                    <a:lumOff val="25000"/>
                  </a:schemeClr>
                </a:solidFill>
              </a:rPr>
              <a:t>Analyze</a:t>
            </a:r>
            <a:r>
              <a:rPr lang="en-US" dirty="0" smtClean="0">
                <a:solidFill>
                  <a:schemeClr val="tx1">
                    <a:lumMod val="75000"/>
                    <a:lumOff val="25000"/>
                  </a:schemeClr>
                </a:solidFill>
              </a:rPr>
              <a:t> results</a:t>
            </a:r>
          </a:p>
          <a:p>
            <a:pPr lvl="1"/>
            <a:r>
              <a:rPr lang="en-US" dirty="0" smtClean="0">
                <a:solidFill>
                  <a:schemeClr val="tx1">
                    <a:lumMod val="75000"/>
                    <a:lumOff val="25000"/>
                  </a:schemeClr>
                </a:solidFill>
              </a:rPr>
              <a:t>Compare predicted vs. actual travel times</a:t>
            </a:r>
          </a:p>
          <a:p>
            <a:pPr lvl="1"/>
            <a:r>
              <a:rPr lang="en-US" dirty="0" smtClean="0">
                <a:solidFill>
                  <a:schemeClr val="tx1">
                    <a:lumMod val="75000"/>
                    <a:lumOff val="25000"/>
                  </a:schemeClr>
                </a:solidFill>
              </a:rPr>
              <a:t>Determine at which slope maximum travel speed is achieved</a:t>
            </a:r>
          </a:p>
          <a:p>
            <a:endParaRPr lang="en-US" dirty="0"/>
          </a:p>
        </p:txBody>
      </p:sp>
    </p:spTree>
    <p:extLst>
      <p:ext uri="{BB962C8B-B14F-4D97-AF65-F5344CB8AC3E}">
        <p14:creationId xmlns:p14="http://schemas.microsoft.com/office/powerpoint/2010/main" val="3674742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Crowd-Sourced GPS Data</a:t>
            </a:r>
            <a:endParaRPr lang="en-US" dirty="0"/>
          </a:p>
        </p:txBody>
      </p:sp>
      <p:sp>
        <p:nvSpPr>
          <p:cNvPr id="3" name="Content Placeholder 2"/>
          <p:cNvSpPr>
            <a:spLocks noGrp="1"/>
          </p:cNvSpPr>
          <p:nvPr>
            <p:ph idx="1"/>
          </p:nvPr>
        </p:nvSpPr>
        <p:spPr>
          <a:xfrm>
            <a:off x="457200" y="1600200"/>
            <a:ext cx="8305800" cy="4525963"/>
          </a:xfrm>
        </p:spPr>
        <p:txBody>
          <a:bodyPr/>
          <a:lstStyle/>
          <a:p>
            <a:r>
              <a:rPr lang="en-US" dirty="0" smtClean="0">
                <a:solidFill>
                  <a:schemeClr val="tx1">
                    <a:lumMod val="75000"/>
                    <a:lumOff val="25000"/>
                  </a:schemeClr>
                </a:solidFill>
              </a:rPr>
              <a:t>This project will use GPS tracks uploaded to </a:t>
            </a:r>
            <a:r>
              <a:rPr lang="en-US" dirty="0" smtClean="0">
                <a:solidFill>
                  <a:schemeClr val="tx1">
                    <a:lumMod val="75000"/>
                    <a:lumOff val="25000"/>
                  </a:schemeClr>
                </a:solidFill>
                <a:hlinkClick r:id="rId3"/>
              </a:rPr>
              <a:t>www.wikiloc.com</a:t>
            </a:r>
            <a:endParaRPr lang="en-US" dirty="0" smtClean="0">
              <a:solidFill>
                <a:schemeClr val="tx1">
                  <a:lumMod val="75000"/>
                  <a:lumOff val="25000"/>
                </a:schemeClr>
              </a:solidFill>
            </a:endParaRPr>
          </a:p>
          <a:p>
            <a:r>
              <a:rPr lang="en-US" dirty="0">
                <a:solidFill>
                  <a:schemeClr val="tx1">
                    <a:lumMod val="75000"/>
                    <a:lumOff val="25000"/>
                  </a:schemeClr>
                </a:solidFill>
              </a:rPr>
              <a:t>O</a:t>
            </a:r>
            <a:r>
              <a:rPr lang="en-US" dirty="0" smtClean="0">
                <a:solidFill>
                  <a:schemeClr val="tx1">
                    <a:lumMod val="75000"/>
                    <a:lumOff val="25000"/>
                  </a:schemeClr>
                </a:solidFill>
              </a:rPr>
              <a:t>ver 1.5 million tracks available</a:t>
            </a:r>
          </a:p>
          <a:p>
            <a:r>
              <a:rPr lang="en-US" dirty="0" smtClean="0">
                <a:solidFill>
                  <a:schemeClr val="tx1">
                    <a:lumMod val="75000"/>
                    <a:lumOff val="25000"/>
                  </a:schemeClr>
                </a:solidFill>
              </a:rPr>
              <a:t>All tracks in GPX format</a:t>
            </a:r>
          </a:p>
          <a:p>
            <a:pPr lvl="1"/>
            <a:r>
              <a:rPr lang="en-US" dirty="0" smtClean="0">
                <a:solidFill>
                  <a:schemeClr val="tx1">
                    <a:lumMod val="75000"/>
                    <a:lumOff val="25000"/>
                  </a:schemeClr>
                </a:solidFill>
              </a:rPr>
              <a:t>Attributes include Date-Time, </a:t>
            </a:r>
            <a:r>
              <a:rPr lang="en-US" dirty="0" err="1" smtClean="0">
                <a:solidFill>
                  <a:schemeClr val="tx1">
                    <a:lumMod val="75000"/>
                    <a:lumOff val="25000"/>
                  </a:schemeClr>
                </a:solidFill>
              </a:rPr>
              <a:t>Lat</a:t>
            </a:r>
            <a:r>
              <a:rPr lang="en-US" dirty="0" smtClean="0">
                <a:solidFill>
                  <a:schemeClr val="tx1">
                    <a:lumMod val="75000"/>
                    <a:lumOff val="25000"/>
                  </a:schemeClr>
                </a:solidFill>
              </a:rPr>
              <a:t>/Lon and Altitude </a:t>
            </a:r>
            <a:endParaRPr lang="en-US" dirty="0">
              <a:solidFill>
                <a:schemeClr val="tx1">
                  <a:lumMod val="75000"/>
                  <a:lumOff val="25000"/>
                </a:schemeClr>
              </a:solidFill>
            </a:endParaRPr>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3810000"/>
            <a:ext cx="3962400" cy="257375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05598" y="4800600"/>
            <a:ext cx="3026790" cy="1323439"/>
          </a:xfrm>
          <a:prstGeom prst="rect">
            <a:avLst/>
          </a:prstGeom>
          <a:solidFill>
            <a:schemeClr val="accent1">
              <a:lumMod val="20000"/>
              <a:lumOff val="80000"/>
            </a:schemeClr>
          </a:solidFill>
          <a:ln>
            <a:solidFill>
              <a:schemeClr val="tx1"/>
            </a:solidFill>
          </a:ln>
        </p:spPr>
        <p:txBody>
          <a:bodyPr wrap="none" rtlCol="0">
            <a:spAutoFit/>
          </a:bodyPr>
          <a:lstStyle/>
          <a:p>
            <a:pPr algn="ctr"/>
            <a:r>
              <a:rPr lang="en-US" sz="1600" dirty="0" smtClean="0"/>
              <a:t>Permission has been</a:t>
            </a:r>
          </a:p>
          <a:p>
            <a:pPr algn="ctr"/>
            <a:r>
              <a:rPr lang="en-US" sz="1600" dirty="0" smtClean="0"/>
              <a:t>obtained from </a:t>
            </a:r>
            <a:r>
              <a:rPr lang="en-US" sz="1600" dirty="0" err="1" smtClean="0"/>
              <a:t>Wikiloc</a:t>
            </a:r>
            <a:endParaRPr lang="en-US" sz="1600" dirty="0" smtClean="0"/>
          </a:p>
          <a:p>
            <a:pPr algn="ctr"/>
            <a:r>
              <a:rPr lang="en-US" sz="1600" dirty="0" smtClean="0"/>
              <a:t>to use their data in this study.</a:t>
            </a:r>
          </a:p>
          <a:p>
            <a:pPr algn="ctr"/>
            <a:r>
              <a:rPr lang="en-US" sz="1600" dirty="0" smtClean="0"/>
              <a:t>Their participation is gratefully</a:t>
            </a:r>
          </a:p>
          <a:p>
            <a:pPr algn="ctr"/>
            <a:r>
              <a:rPr lang="en-US" sz="1600" dirty="0" smtClean="0"/>
              <a:t>acknowledged.</a:t>
            </a:r>
          </a:p>
        </p:txBody>
      </p:sp>
    </p:spTree>
    <p:extLst>
      <p:ext uri="{BB962C8B-B14F-4D97-AF65-F5344CB8AC3E}">
        <p14:creationId xmlns:p14="http://schemas.microsoft.com/office/powerpoint/2010/main" val="758735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9" y="-533400"/>
            <a:ext cx="8229600" cy="1600200"/>
          </a:xfrm>
        </p:spPr>
        <p:txBody>
          <a:bodyPr/>
          <a:lstStyle/>
          <a:p>
            <a:r>
              <a:rPr lang="en-US" dirty="0" smtClean="0"/>
              <a:t>GPS Data Preparation</a:t>
            </a:r>
            <a:endParaRPr lang="en-US" dirty="0"/>
          </a:p>
        </p:txBody>
      </p:sp>
      <p:pic>
        <p:nvPicPr>
          <p:cNvPr id="143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184" t="33913" r="10641" b="32174"/>
          <a:stretch/>
        </p:blipFill>
        <p:spPr bwMode="auto">
          <a:xfrm>
            <a:off x="162792" y="1626766"/>
            <a:ext cx="4355617" cy="14099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936" t="44566" r="9545" b="32262"/>
          <a:stretch/>
        </p:blipFill>
        <p:spPr bwMode="auto">
          <a:xfrm>
            <a:off x="4940546" y="2730634"/>
            <a:ext cx="3862753" cy="90670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03" t="31865" r="10221" b="36271"/>
          <a:stretch/>
        </p:blipFill>
        <p:spPr bwMode="auto">
          <a:xfrm>
            <a:off x="4940546" y="1391166"/>
            <a:ext cx="3862753" cy="115548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21052765">
            <a:off x="4007384" y="1879569"/>
            <a:ext cx="928536"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173015">
            <a:off x="4020039" y="2582112"/>
            <a:ext cx="928536"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0241" y="1206500"/>
            <a:ext cx="3800720" cy="369332"/>
          </a:xfrm>
          <a:prstGeom prst="rect">
            <a:avLst/>
          </a:prstGeom>
          <a:noFill/>
        </p:spPr>
        <p:txBody>
          <a:bodyPr wrap="none" rtlCol="0">
            <a:spAutoFit/>
          </a:bodyPr>
          <a:lstStyle/>
          <a:p>
            <a:r>
              <a:rPr lang="en-US" dirty="0" smtClean="0"/>
              <a:t>Split tracks into discrete sub-tracks</a:t>
            </a:r>
            <a:endParaRPr lang="en-US" dirty="0"/>
          </a:p>
        </p:txBody>
      </p:sp>
      <p:sp>
        <p:nvSpPr>
          <p:cNvPr id="7" name="TextBox 6"/>
          <p:cNvSpPr txBox="1"/>
          <p:nvPr/>
        </p:nvSpPr>
        <p:spPr>
          <a:xfrm>
            <a:off x="440241" y="3626533"/>
            <a:ext cx="3656770" cy="646331"/>
          </a:xfrm>
          <a:prstGeom prst="rect">
            <a:avLst/>
          </a:prstGeom>
          <a:noFill/>
        </p:spPr>
        <p:txBody>
          <a:bodyPr wrap="none" rtlCol="0">
            <a:spAutoFit/>
          </a:bodyPr>
          <a:lstStyle/>
          <a:p>
            <a:r>
              <a:rPr lang="en-US" dirty="0" smtClean="0"/>
              <a:t>Remove areas of “stopped” travel</a:t>
            </a:r>
          </a:p>
          <a:p>
            <a:r>
              <a:rPr lang="en-US" dirty="0" smtClean="0"/>
              <a:t>(breaks, lunch, picture taking, </a:t>
            </a:r>
            <a:r>
              <a:rPr lang="en-US" dirty="0" err="1" smtClean="0"/>
              <a:t>etc</a:t>
            </a:r>
            <a:r>
              <a:rPr lang="en-US" dirty="0" smtClean="0"/>
              <a:t>)</a:t>
            </a:r>
            <a:endParaRPr lang="en-US" dirty="0"/>
          </a:p>
        </p:txBody>
      </p:sp>
      <p:sp>
        <p:nvSpPr>
          <p:cNvPr id="14" name="TextBox 13"/>
          <p:cNvSpPr txBox="1"/>
          <p:nvPr/>
        </p:nvSpPr>
        <p:spPr>
          <a:xfrm>
            <a:off x="5658332" y="3859764"/>
            <a:ext cx="2515945" cy="369332"/>
          </a:xfrm>
          <a:prstGeom prst="rect">
            <a:avLst/>
          </a:prstGeom>
          <a:noFill/>
        </p:spPr>
        <p:txBody>
          <a:bodyPr wrap="none" rtlCol="0">
            <a:spAutoFit/>
          </a:bodyPr>
          <a:lstStyle/>
          <a:p>
            <a:r>
              <a:rPr lang="en-US" dirty="0" smtClean="0"/>
              <a:t>Calculate Travel Speed</a:t>
            </a:r>
            <a:endParaRPr lang="en-US" dirty="0"/>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9217" y="4297680"/>
            <a:ext cx="4024081" cy="24787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rrowheads="1"/>
          </p:cNvPicPr>
          <p:nvPr/>
        </p:nvPicPr>
        <p:blipFill rotWithShape="1">
          <a:blip r:embed="rId7">
            <a:extLst>
              <a:ext uri="{28A0092B-C50C-407E-A947-70E740481C1C}">
                <a14:useLocalDpi xmlns:a14="http://schemas.microsoft.com/office/drawing/2010/main" val="0"/>
              </a:ext>
            </a:extLst>
          </a:blip>
          <a:srcRect t="24681"/>
          <a:stretch/>
        </p:blipFill>
        <p:spPr bwMode="auto">
          <a:xfrm>
            <a:off x="228600" y="4298265"/>
            <a:ext cx="4338209" cy="247802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14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49" y="-685800"/>
            <a:ext cx="8229600" cy="1600200"/>
          </a:xfrm>
        </p:spPr>
        <p:txBody>
          <a:bodyPr/>
          <a:lstStyle/>
          <a:p>
            <a:r>
              <a:rPr lang="en-US" dirty="0" smtClean="0"/>
              <a:t>Elevation Data</a:t>
            </a:r>
            <a:endParaRPr lang="en-US" dirty="0"/>
          </a:p>
        </p:txBody>
      </p:sp>
      <p:sp>
        <p:nvSpPr>
          <p:cNvPr id="3" name="Content Placeholder 2"/>
          <p:cNvSpPr>
            <a:spLocks noGrp="1"/>
          </p:cNvSpPr>
          <p:nvPr>
            <p:ph idx="1"/>
          </p:nvPr>
        </p:nvSpPr>
        <p:spPr>
          <a:xfrm>
            <a:off x="488949" y="952426"/>
            <a:ext cx="8229600" cy="4525963"/>
          </a:xfrm>
        </p:spPr>
        <p:txBody>
          <a:bodyPr>
            <a:normAutofit/>
          </a:bodyPr>
          <a:lstStyle/>
          <a:p>
            <a:pPr>
              <a:lnSpc>
                <a:spcPct val="110000"/>
              </a:lnSpc>
            </a:pPr>
            <a:r>
              <a:rPr lang="en-US" sz="2000" dirty="0" smtClean="0">
                <a:solidFill>
                  <a:schemeClr val="tx1">
                    <a:lumMod val="75000"/>
                    <a:lumOff val="25000"/>
                  </a:schemeClr>
                </a:solidFill>
              </a:rPr>
              <a:t>Elevation and slope are essential inputs</a:t>
            </a:r>
            <a:endParaRPr lang="en-US" sz="2000" b="1" dirty="0" smtClean="0">
              <a:solidFill>
                <a:schemeClr val="tx1">
                  <a:lumMod val="75000"/>
                  <a:lumOff val="25000"/>
                </a:schemeClr>
              </a:solidFill>
            </a:endParaRPr>
          </a:p>
          <a:p>
            <a:pPr>
              <a:lnSpc>
                <a:spcPct val="110000"/>
              </a:lnSpc>
            </a:pPr>
            <a:endParaRPr lang="en-US" sz="2000" b="1" dirty="0" smtClean="0">
              <a:solidFill>
                <a:schemeClr val="tx1">
                  <a:lumMod val="75000"/>
                  <a:lumOff val="25000"/>
                </a:schemeClr>
              </a:solidFill>
            </a:endParaRPr>
          </a:p>
          <a:p>
            <a:pPr>
              <a:lnSpc>
                <a:spcPct val="110000"/>
              </a:lnSpc>
            </a:pPr>
            <a:r>
              <a:rPr lang="en-US" sz="2000" b="1" dirty="0" smtClean="0">
                <a:solidFill>
                  <a:schemeClr val="tx1">
                    <a:lumMod val="75000"/>
                    <a:lumOff val="25000"/>
                  </a:schemeClr>
                </a:solidFill>
              </a:rPr>
              <a:t>Problem:</a:t>
            </a:r>
            <a:r>
              <a:rPr lang="en-US" sz="2000" dirty="0" smtClean="0">
                <a:solidFill>
                  <a:schemeClr val="tx1">
                    <a:lumMod val="75000"/>
                    <a:lumOff val="25000"/>
                  </a:schemeClr>
                </a:solidFill>
              </a:rPr>
              <a:t> Consumer GPS devices give unreliable altitude readings</a:t>
            </a:r>
            <a:endParaRPr lang="en-US" sz="2000" b="1" dirty="0" smtClean="0">
              <a:solidFill>
                <a:schemeClr val="tx1">
                  <a:lumMod val="75000"/>
                  <a:lumOff val="25000"/>
                </a:schemeClr>
              </a:solidFill>
            </a:endParaRPr>
          </a:p>
          <a:p>
            <a:pPr>
              <a:lnSpc>
                <a:spcPct val="110000"/>
              </a:lnSpc>
            </a:pPr>
            <a:endParaRPr lang="en-US" sz="2000" b="1" dirty="0" smtClean="0">
              <a:solidFill>
                <a:schemeClr val="tx1">
                  <a:lumMod val="75000"/>
                  <a:lumOff val="25000"/>
                </a:schemeClr>
              </a:solidFill>
            </a:endParaRPr>
          </a:p>
          <a:p>
            <a:pPr>
              <a:lnSpc>
                <a:spcPct val="110000"/>
              </a:lnSpc>
            </a:pPr>
            <a:r>
              <a:rPr lang="en-US" sz="2000" b="1" dirty="0" smtClean="0">
                <a:solidFill>
                  <a:schemeClr val="tx1">
                    <a:lumMod val="75000"/>
                    <a:lumOff val="25000"/>
                  </a:schemeClr>
                </a:solidFill>
              </a:rPr>
              <a:t>Solution:</a:t>
            </a:r>
            <a:r>
              <a:rPr lang="en-US" sz="2000" dirty="0" smtClean="0">
                <a:solidFill>
                  <a:schemeClr val="tx1">
                    <a:lumMod val="75000"/>
                    <a:lumOff val="25000"/>
                  </a:schemeClr>
                </a:solidFill>
              </a:rPr>
              <a:t> Derive elevation values from a DEM</a:t>
            </a:r>
            <a:endParaRPr lang="en-US" dirty="0" smtClean="0">
              <a:solidFill>
                <a:schemeClr val="tx1">
                  <a:lumMod val="75000"/>
                  <a:lumOff val="25000"/>
                </a:schemeClr>
              </a:solidFill>
            </a:endParaRPr>
          </a:p>
          <a:p>
            <a:pPr>
              <a:lnSpc>
                <a:spcPct val="110000"/>
              </a:lnSpc>
            </a:pPr>
            <a:endParaRPr lang="en-US" sz="2000" dirty="0" smtClean="0">
              <a:solidFill>
                <a:schemeClr val="tx1">
                  <a:lumMod val="75000"/>
                  <a:lumOff val="25000"/>
                </a:schemeClr>
              </a:solidFill>
            </a:endParaRPr>
          </a:p>
          <a:p>
            <a:pPr>
              <a:lnSpc>
                <a:spcPct val="110000"/>
              </a:lnSpc>
            </a:pPr>
            <a:r>
              <a:rPr lang="en-US" sz="2000" dirty="0" smtClean="0">
                <a:solidFill>
                  <a:schemeClr val="tx1">
                    <a:lumMod val="75000"/>
                    <a:lumOff val="25000"/>
                  </a:schemeClr>
                </a:solidFill>
              </a:rPr>
              <a:t>Elevation values will be extracted for each track:</a:t>
            </a:r>
          </a:p>
        </p:txBody>
      </p:sp>
      <p:pic>
        <p:nvPicPr>
          <p:cNvPr id="307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441" t="8133" r="2389" b="838"/>
          <a:stretch/>
        </p:blipFill>
        <p:spPr bwMode="auto">
          <a:xfrm>
            <a:off x="381000" y="4159901"/>
            <a:ext cx="4267199" cy="257513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7" t="14509" r="4225" b="264"/>
          <a:stretch/>
        </p:blipFill>
        <p:spPr bwMode="auto">
          <a:xfrm>
            <a:off x="4903857" y="4159901"/>
            <a:ext cx="4227443" cy="257513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a:off x="3505200" y="5022922"/>
            <a:ext cx="1675061"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998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Distance Analysis</a:t>
            </a:r>
            <a:endParaRPr lang="en-US" dirty="0"/>
          </a:p>
        </p:txBody>
      </p:sp>
      <p:sp>
        <p:nvSpPr>
          <p:cNvPr id="3" name="Content Placeholder 2"/>
          <p:cNvSpPr>
            <a:spLocks noGrp="1"/>
          </p:cNvSpPr>
          <p:nvPr>
            <p:ph idx="1"/>
          </p:nvPr>
        </p:nvSpPr>
        <p:spPr/>
        <p:txBody>
          <a:bodyPr/>
          <a:lstStyle/>
          <a:p>
            <a:r>
              <a:rPr lang="en-US" sz="2000" dirty="0" smtClean="0">
                <a:solidFill>
                  <a:schemeClr val="tx1">
                    <a:lumMod val="75000"/>
                    <a:lumOff val="25000"/>
                  </a:schemeClr>
                </a:solidFill>
              </a:rPr>
              <a:t>Uses a raster cost/friction surface to determine the cost of movement</a:t>
            </a:r>
          </a:p>
          <a:p>
            <a:pPr lvl="1"/>
            <a:r>
              <a:rPr lang="en-US" dirty="0" smtClean="0">
                <a:solidFill>
                  <a:schemeClr val="tx1">
                    <a:lumMod val="75000"/>
                    <a:lumOff val="25000"/>
                  </a:schemeClr>
                </a:solidFill>
              </a:rPr>
              <a:t>Each pixel has a cost value (time, money, etc.)</a:t>
            </a:r>
          </a:p>
          <a:p>
            <a:pPr lvl="1"/>
            <a:r>
              <a:rPr lang="en-US" dirty="0" smtClean="0">
                <a:solidFill>
                  <a:schemeClr val="tx1">
                    <a:lumMod val="75000"/>
                    <a:lumOff val="25000"/>
                  </a:schemeClr>
                </a:solidFill>
              </a:rPr>
              <a:t>Costs </a:t>
            </a:r>
            <a:r>
              <a:rPr lang="en-US" b="1" dirty="0" smtClean="0">
                <a:solidFill>
                  <a:schemeClr val="tx1">
                    <a:lumMod val="75000"/>
                    <a:lumOff val="25000"/>
                  </a:schemeClr>
                </a:solidFill>
              </a:rPr>
              <a:t>accumulate</a:t>
            </a:r>
            <a:r>
              <a:rPr lang="en-US" dirty="0" smtClean="0">
                <a:solidFill>
                  <a:schemeClr val="tx1">
                    <a:lumMod val="75000"/>
                    <a:lumOff val="25000"/>
                  </a:schemeClr>
                </a:solidFill>
              </a:rPr>
              <a:t> with movement away from the starting location</a:t>
            </a:r>
          </a:p>
          <a:p>
            <a:endParaRPr lang="en-US" dirty="0" smtClean="0">
              <a:solidFill>
                <a:schemeClr val="tx1">
                  <a:lumMod val="75000"/>
                  <a:lumOff val="25000"/>
                </a:schemeClr>
              </a:solidFill>
            </a:endParaRPr>
          </a:p>
          <a:p>
            <a:r>
              <a:rPr lang="en-US" dirty="0" smtClean="0">
                <a:solidFill>
                  <a:schemeClr val="tx1">
                    <a:lumMod val="75000"/>
                    <a:lumOff val="25000"/>
                  </a:schemeClr>
                </a:solidFill>
              </a:rPr>
              <a:t>Two approaches to measuring travel direction </a:t>
            </a:r>
          </a:p>
          <a:p>
            <a:pPr lvl="1"/>
            <a:r>
              <a:rPr lang="en-US" b="1" i="1" dirty="0" smtClean="0">
                <a:solidFill>
                  <a:schemeClr val="tx1">
                    <a:lumMod val="75000"/>
                    <a:lumOff val="25000"/>
                  </a:schemeClr>
                </a:solidFill>
              </a:rPr>
              <a:t>Isotropic</a:t>
            </a:r>
            <a:r>
              <a:rPr lang="en-US" dirty="0" smtClean="0">
                <a:solidFill>
                  <a:schemeClr val="tx1">
                    <a:lumMod val="75000"/>
                    <a:lumOff val="25000"/>
                  </a:schemeClr>
                </a:solidFill>
              </a:rPr>
              <a:t> vs. </a:t>
            </a:r>
            <a:r>
              <a:rPr lang="en-US" b="1" i="1" dirty="0" smtClean="0">
                <a:solidFill>
                  <a:schemeClr val="tx1">
                    <a:lumMod val="75000"/>
                    <a:lumOff val="25000"/>
                  </a:schemeClr>
                </a:solidFill>
              </a:rPr>
              <a:t>Anisotropic</a:t>
            </a:r>
            <a:endParaRPr lang="en-US" b="1" i="1" dirty="0">
              <a:solidFill>
                <a:schemeClr val="tx1">
                  <a:lumMod val="75000"/>
                  <a:lumOff val="25000"/>
                </a:schemeClr>
              </a:solidFill>
            </a:endParaRPr>
          </a:p>
        </p:txBody>
      </p:sp>
      <p:sp>
        <p:nvSpPr>
          <p:cNvPr id="4" name="AutoShape 2" descr="Input source and cost raster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nput source and cost rasters"/>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put source and cost rasters"/>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nput source and cost rasters"/>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Figure 5.19:  Spread Functions.  This example shows that the shortest distance is not always the least cost distance."/>
          <p:cNvPicPr>
            <a:picLocks noChangeAspect="1" noChangeArrowheads="1"/>
          </p:cNvPicPr>
          <p:nvPr/>
        </p:nvPicPr>
        <p:blipFill rotWithShape="1">
          <a:blip r:embed="rId3">
            <a:extLst>
              <a:ext uri="{28A0092B-C50C-407E-A947-70E740481C1C}">
                <a14:useLocalDpi xmlns:a14="http://schemas.microsoft.com/office/drawing/2010/main" val="0"/>
              </a:ext>
            </a:extLst>
          </a:blip>
          <a:srcRect l="3093" t="3933" r="3161" b="3301"/>
          <a:stretch/>
        </p:blipFill>
        <p:spPr bwMode="auto">
          <a:xfrm>
            <a:off x="4648200" y="4101004"/>
            <a:ext cx="3200400" cy="22924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85073" y="6393425"/>
            <a:ext cx="2526654" cy="338554"/>
          </a:xfrm>
          <a:prstGeom prst="rect">
            <a:avLst/>
          </a:prstGeom>
          <a:noFill/>
        </p:spPr>
        <p:txBody>
          <a:bodyPr wrap="none" rtlCol="0">
            <a:spAutoFit/>
          </a:bodyPr>
          <a:lstStyle/>
          <a:p>
            <a:r>
              <a:rPr lang="en-US" sz="800" dirty="0" smtClean="0"/>
              <a:t>Image Source: GIS Commons (</a:t>
            </a:r>
            <a:r>
              <a:rPr lang="en-US" sz="800" dirty="0" err="1" smtClean="0"/>
              <a:t>n.d.</a:t>
            </a:r>
            <a:r>
              <a:rPr lang="en-US" sz="800" dirty="0" smtClean="0"/>
              <a:t>)</a:t>
            </a:r>
          </a:p>
          <a:p>
            <a:r>
              <a:rPr lang="en-US" sz="800" dirty="0" smtClean="0"/>
              <a:t>Licensed under CC Attribution-Share Alike License</a:t>
            </a:r>
            <a:endParaRPr lang="en-US" sz="800" dirty="0"/>
          </a:p>
        </p:txBody>
      </p:sp>
    </p:spTree>
    <p:extLst>
      <p:ext uri="{BB962C8B-B14F-4D97-AF65-F5344CB8AC3E}">
        <p14:creationId xmlns:p14="http://schemas.microsoft.com/office/powerpoint/2010/main" val="3324144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Modeling Tobler’s Function</a:t>
            </a:r>
            <a:endParaRPr lang="en-US" sz="4800" dirty="0"/>
          </a:p>
        </p:txBody>
      </p:sp>
      <p:sp>
        <p:nvSpPr>
          <p:cNvPr id="3" name="Content Placeholder 2"/>
          <p:cNvSpPr>
            <a:spLocks noGrp="1"/>
          </p:cNvSpPr>
          <p:nvPr>
            <p:ph idx="1"/>
          </p:nvPr>
        </p:nvSpPr>
        <p:spPr/>
        <p:txBody>
          <a:bodyPr>
            <a:normAutofit fontScale="92500"/>
          </a:bodyPr>
          <a:lstStyle/>
          <a:p>
            <a:r>
              <a:rPr lang="en-US" sz="2200" dirty="0" smtClean="0">
                <a:solidFill>
                  <a:schemeClr val="tx1">
                    <a:lumMod val="75000"/>
                    <a:lumOff val="25000"/>
                  </a:schemeClr>
                </a:solidFill>
              </a:rPr>
              <a:t>The ArcGIS Path Distance tool models cost, including the effects of terrain and travel direction</a:t>
            </a:r>
          </a:p>
          <a:p>
            <a:endParaRPr lang="en-US" sz="2000" dirty="0" smtClean="0">
              <a:solidFill>
                <a:schemeClr val="tx1">
                  <a:lumMod val="75000"/>
                  <a:lumOff val="25000"/>
                </a:schemeClr>
              </a:solidFill>
            </a:endParaRPr>
          </a:p>
          <a:p>
            <a:r>
              <a:rPr lang="en-US" sz="2200" dirty="0" smtClean="0">
                <a:solidFill>
                  <a:schemeClr val="tx1">
                    <a:lumMod val="75000"/>
                    <a:lumOff val="25000"/>
                  </a:schemeClr>
                </a:solidFill>
              </a:rPr>
              <a:t>Requires:</a:t>
            </a:r>
          </a:p>
          <a:p>
            <a:pPr lvl="1"/>
            <a:r>
              <a:rPr lang="en-US" sz="1700" dirty="0" smtClean="0">
                <a:solidFill>
                  <a:schemeClr val="tx1">
                    <a:lumMod val="75000"/>
                    <a:lumOff val="25000"/>
                  </a:schemeClr>
                </a:solidFill>
              </a:rPr>
              <a:t>Starting Point</a:t>
            </a:r>
          </a:p>
          <a:p>
            <a:pPr lvl="1"/>
            <a:r>
              <a:rPr lang="en-US" sz="1700" dirty="0" smtClean="0">
                <a:solidFill>
                  <a:schemeClr val="tx1">
                    <a:lumMod val="75000"/>
                    <a:lumOff val="25000"/>
                  </a:schemeClr>
                </a:solidFill>
              </a:rPr>
              <a:t>Digital Elevation Model (DEM)</a:t>
            </a:r>
          </a:p>
          <a:p>
            <a:pPr lvl="1"/>
            <a:r>
              <a:rPr lang="en-US" sz="1700" dirty="0" smtClean="0">
                <a:solidFill>
                  <a:schemeClr val="tx1">
                    <a:lumMod val="75000"/>
                    <a:lumOff val="25000"/>
                  </a:schemeClr>
                </a:solidFill>
              </a:rPr>
              <a:t>Vertical Relative Moving Angle (VRMA) table</a:t>
            </a:r>
          </a:p>
          <a:p>
            <a:endParaRPr lang="en-US" sz="2000" dirty="0" smtClean="0">
              <a:solidFill>
                <a:schemeClr val="tx1">
                  <a:lumMod val="75000"/>
                  <a:lumOff val="25000"/>
                </a:schemeClr>
              </a:solidFill>
            </a:endParaRPr>
          </a:p>
          <a:p>
            <a:r>
              <a:rPr lang="en-US" sz="2200" dirty="0" err="1" smtClean="0">
                <a:solidFill>
                  <a:schemeClr val="tx1">
                    <a:lumMod val="75000"/>
                    <a:lumOff val="25000"/>
                  </a:schemeClr>
                </a:solidFill>
              </a:rPr>
              <a:t>Tripcevich</a:t>
            </a:r>
            <a:r>
              <a:rPr lang="en-US" sz="2200" dirty="0" smtClean="0">
                <a:solidFill>
                  <a:schemeClr val="tx1">
                    <a:lumMod val="75000"/>
                    <a:lumOff val="25000"/>
                  </a:schemeClr>
                </a:solidFill>
              </a:rPr>
              <a:t> (2009) gives a method for converting Tobler’s function to a VRMA table</a:t>
            </a:r>
          </a:p>
          <a:p>
            <a:endParaRPr lang="en-US" sz="2200" dirty="0" smtClean="0">
              <a:solidFill>
                <a:schemeClr val="tx1">
                  <a:lumMod val="75000"/>
                  <a:lumOff val="25000"/>
                </a:schemeClr>
              </a:solidFill>
            </a:endParaRPr>
          </a:p>
          <a:p>
            <a:r>
              <a:rPr lang="en-US" sz="2200" dirty="0" smtClean="0">
                <a:solidFill>
                  <a:schemeClr val="tx1">
                    <a:lumMod val="75000"/>
                    <a:lumOff val="25000"/>
                  </a:schemeClr>
                </a:solidFill>
              </a:rPr>
              <a:t>Final </a:t>
            </a:r>
            <a:r>
              <a:rPr lang="en-US" sz="2200" dirty="0">
                <a:solidFill>
                  <a:schemeClr val="tx1">
                    <a:lumMod val="75000"/>
                    <a:lumOff val="25000"/>
                  </a:schemeClr>
                </a:solidFill>
              </a:rPr>
              <a:t>output is a cumulative cost surface, where each pixel value is the travel time to that cell from the starting location.</a:t>
            </a:r>
          </a:p>
          <a:p>
            <a:pPr lvl="1"/>
            <a:endParaRPr lang="en-US" sz="1400" dirty="0"/>
          </a:p>
        </p:txBody>
      </p:sp>
    </p:spTree>
    <p:extLst>
      <p:ext uri="{BB962C8B-B14F-4D97-AF65-F5344CB8AC3E}">
        <p14:creationId xmlns:p14="http://schemas.microsoft.com/office/powerpoint/2010/main" val="4275150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27" y="-381000"/>
            <a:ext cx="8229600" cy="1600200"/>
          </a:xfrm>
        </p:spPr>
        <p:txBody>
          <a:bodyPr/>
          <a:lstStyle/>
          <a:p>
            <a:r>
              <a:rPr lang="en-US" sz="4800" dirty="0" smtClean="0"/>
              <a:t>Modeling Tobler’s Function</a:t>
            </a:r>
            <a:endParaRPr lang="en-US" sz="4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058" y="1524000"/>
            <a:ext cx="4724400" cy="4820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4532" y="1543555"/>
            <a:ext cx="1614545" cy="646331"/>
          </a:xfrm>
          <a:prstGeom prst="rect">
            <a:avLst/>
          </a:prstGeom>
          <a:solidFill>
            <a:schemeClr val="accent1">
              <a:lumMod val="20000"/>
              <a:lumOff val="80000"/>
            </a:schemeClr>
          </a:solidFill>
          <a:ln>
            <a:solidFill>
              <a:schemeClr val="tx1"/>
            </a:solidFill>
          </a:ln>
        </p:spPr>
        <p:txBody>
          <a:bodyPr wrap="none" rtlCol="0">
            <a:spAutoFit/>
          </a:bodyPr>
          <a:lstStyle/>
          <a:p>
            <a:pPr algn="ctr"/>
            <a:r>
              <a:rPr lang="en-US" b="1" dirty="0" smtClean="0"/>
              <a:t>GPS track</a:t>
            </a:r>
          </a:p>
          <a:p>
            <a:pPr algn="ctr"/>
            <a:r>
              <a:rPr lang="en-US" b="1" dirty="0" smtClean="0"/>
              <a:t>starting point</a:t>
            </a:r>
            <a:endParaRPr lang="en-US" b="1" dirty="0"/>
          </a:p>
        </p:txBody>
      </p:sp>
      <p:sp>
        <p:nvSpPr>
          <p:cNvPr id="8" name="TextBox 7"/>
          <p:cNvSpPr txBox="1"/>
          <p:nvPr/>
        </p:nvSpPr>
        <p:spPr>
          <a:xfrm>
            <a:off x="569753" y="2438400"/>
            <a:ext cx="1164101" cy="369332"/>
          </a:xfrm>
          <a:prstGeom prst="rect">
            <a:avLst/>
          </a:prstGeom>
          <a:solidFill>
            <a:schemeClr val="accent1">
              <a:lumMod val="20000"/>
              <a:lumOff val="80000"/>
            </a:schemeClr>
          </a:solidFill>
          <a:ln>
            <a:solidFill>
              <a:schemeClr val="tx1"/>
            </a:solidFill>
          </a:ln>
        </p:spPr>
        <p:txBody>
          <a:bodyPr wrap="none" rtlCol="0">
            <a:spAutoFit/>
          </a:bodyPr>
          <a:lstStyle/>
          <a:p>
            <a:r>
              <a:rPr lang="en-US" b="1" dirty="0" smtClean="0"/>
              <a:t>DEM file</a:t>
            </a:r>
            <a:endParaRPr lang="en-US" b="1" dirty="0"/>
          </a:p>
        </p:txBody>
      </p:sp>
      <p:sp>
        <p:nvSpPr>
          <p:cNvPr id="10" name="TextBox 9"/>
          <p:cNvSpPr txBox="1"/>
          <p:nvPr/>
        </p:nvSpPr>
        <p:spPr>
          <a:xfrm>
            <a:off x="390217" y="3224584"/>
            <a:ext cx="1523174" cy="369332"/>
          </a:xfrm>
          <a:prstGeom prst="rect">
            <a:avLst/>
          </a:prstGeom>
          <a:solidFill>
            <a:schemeClr val="accent1">
              <a:lumMod val="20000"/>
              <a:lumOff val="80000"/>
            </a:schemeClr>
          </a:solidFill>
          <a:ln>
            <a:solidFill>
              <a:schemeClr val="tx1"/>
            </a:solidFill>
          </a:ln>
        </p:spPr>
        <p:txBody>
          <a:bodyPr wrap="none" rtlCol="0">
            <a:spAutoFit/>
          </a:bodyPr>
          <a:lstStyle/>
          <a:p>
            <a:r>
              <a:rPr lang="en-US" b="1" dirty="0" smtClean="0"/>
              <a:t>VRMA table</a:t>
            </a:r>
            <a:endParaRPr lang="en-US" b="1" dirty="0"/>
          </a:p>
        </p:txBody>
      </p:sp>
      <p:cxnSp>
        <p:nvCxnSpPr>
          <p:cNvPr id="11" name="Straight Arrow Connector 10"/>
          <p:cNvCxnSpPr/>
          <p:nvPr/>
        </p:nvCxnSpPr>
        <p:spPr>
          <a:xfrm>
            <a:off x="2083741" y="1866720"/>
            <a:ext cx="2259659" cy="133440"/>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28800" y="2623066"/>
            <a:ext cx="2514600" cy="272534"/>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28800" y="2759333"/>
            <a:ext cx="2536723" cy="1299834"/>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959077" y="3409250"/>
            <a:ext cx="2460522" cy="1543750"/>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62" y="4429787"/>
            <a:ext cx="2876776" cy="2343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7" name="TextBox 3076"/>
          <p:cNvSpPr txBox="1"/>
          <p:nvPr/>
        </p:nvSpPr>
        <p:spPr>
          <a:xfrm>
            <a:off x="999715" y="4650431"/>
            <a:ext cx="1200970" cy="276999"/>
          </a:xfrm>
          <a:prstGeom prst="rect">
            <a:avLst/>
          </a:prstGeom>
          <a:solidFill>
            <a:schemeClr val="accent1">
              <a:lumMod val="20000"/>
              <a:lumOff val="80000"/>
            </a:schemeClr>
          </a:solidFill>
          <a:ln>
            <a:solidFill>
              <a:schemeClr val="accent1">
                <a:shade val="95000"/>
                <a:satMod val="105000"/>
              </a:schemeClr>
            </a:solidFill>
          </a:ln>
        </p:spPr>
        <p:txBody>
          <a:bodyPr wrap="none" rtlCol="0">
            <a:spAutoFit/>
          </a:bodyPr>
          <a:lstStyle/>
          <a:p>
            <a:r>
              <a:rPr lang="en-US" sz="1200" b="1" dirty="0" smtClean="0"/>
              <a:t>Hours Per KM</a:t>
            </a:r>
            <a:endParaRPr lang="en-US" sz="1200" b="1" dirty="0"/>
          </a:p>
        </p:txBody>
      </p:sp>
      <p:sp>
        <p:nvSpPr>
          <p:cNvPr id="38" name="TextBox 37"/>
          <p:cNvSpPr txBox="1"/>
          <p:nvPr/>
        </p:nvSpPr>
        <p:spPr>
          <a:xfrm>
            <a:off x="76199" y="4558097"/>
            <a:ext cx="859531" cy="461665"/>
          </a:xfrm>
          <a:prstGeom prst="rect">
            <a:avLst/>
          </a:prstGeom>
          <a:solidFill>
            <a:schemeClr val="accent1">
              <a:lumMod val="20000"/>
              <a:lumOff val="80000"/>
            </a:schemeClr>
          </a:solidFill>
          <a:ln>
            <a:solidFill>
              <a:schemeClr val="accent1">
                <a:shade val="95000"/>
                <a:satMod val="105000"/>
              </a:schemeClr>
            </a:solidFill>
          </a:ln>
        </p:spPr>
        <p:txBody>
          <a:bodyPr wrap="none" rtlCol="0">
            <a:spAutoFit/>
          </a:bodyPr>
          <a:lstStyle/>
          <a:p>
            <a:pPr algn="ctr"/>
            <a:r>
              <a:rPr lang="en-US" sz="1200" b="1" dirty="0" smtClean="0"/>
              <a:t>Slope</a:t>
            </a:r>
          </a:p>
          <a:p>
            <a:pPr algn="ctr"/>
            <a:r>
              <a:rPr lang="en-US" sz="1200" b="1" dirty="0" smtClean="0"/>
              <a:t>(Degrees)</a:t>
            </a:r>
            <a:endParaRPr lang="en-US" sz="1200" b="1" dirty="0"/>
          </a:p>
        </p:txBody>
      </p:sp>
      <p:sp>
        <p:nvSpPr>
          <p:cNvPr id="3080" name="Down Arrow 3079"/>
          <p:cNvSpPr/>
          <p:nvPr/>
        </p:nvSpPr>
        <p:spPr>
          <a:xfrm>
            <a:off x="990600" y="3733800"/>
            <a:ext cx="448396"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4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Naismith’s Rule</a:t>
            </a:r>
            <a:endParaRPr lang="en-US" dirty="0"/>
          </a:p>
        </p:txBody>
      </p:sp>
      <p:sp>
        <p:nvSpPr>
          <p:cNvPr id="3" name="Content Placeholder 2"/>
          <p:cNvSpPr>
            <a:spLocks noGrp="1"/>
          </p:cNvSpPr>
          <p:nvPr>
            <p:ph idx="1"/>
          </p:nvPr>
        </p:nvSpPr>
        <p:spPr/>
        <p:txBody>
          <a:bodyPr/>
          <a:lstStyle/>
          <a:p>
            <a:r>
              <a:rPr lang="en-US" dirty="0" smtClean="0">
                <a:solidFill>
                  <a:schemeClr val="tx1">
                    <a:lumMod val="75000"/>
                    <a:lumOff val="25000"/>
                  </a:schemeClr>
                </a:solidFill>
              </a:rPr>
              <a:t>GRASS GIS natively implements Naismith-Langmuir using the </a:t>
            </a:r>
            <a:r>
              <a:rPr lang="en-US" dirty="0" err="1" smtClean="0">
                <a:solidFill>
                  <a:schemeClr val="tx1">
                    <a:lumMod val="75000"/>
                    <a:lumOff val="25000"/>
                  </a:schemeClr>
                </a:solidFill>
              </a:rPr>
              <a:t>r.walk</a:t>
            </a:r>
            <a:r>
              <a:rPr lang="en-US" dirty="0" smtClean="0">
                <a:solidFill>
                  <a:schemeClr val="tx1">
                    <a:lumMod val="75000"/>
                    <a:lumOff val="25000"/>
                  </a:schemeClr>
                </a:solidFill>
              </a:rPr>
              <a:t> tool</a:t>
            </a:r>
          </a:p>
          <a:p>
            <a:endParaRPr lang="en-US" dirty="0" smtClean="0">
              <a:solidFill>
                <a:schemeClr val="tx1">
                  <a:lumMod val="75000"/>
                  <a:lumOff val="25000"/>
                </a:schemeClr>
              </a:solidFill>
            </a:endParaRPr>
          </a:p>
          <a:p>
            <a:r>
              <a:rPr lang="en-US" dirty="0" smtClean="0">
                <a:solidFill>
                  <a:schemeClr val="tx1">
                    <a:lumMod val="75000"/>
                    <a:lumOff val="25000"/>
                  </a:schemeClr>
                </a:solidFill>
              </a:rPr>
              <a:t>Requires</a:t>
            </a:r>
            <a:r>
              <a:rPr lang="en-US" dirty="0">
                <a:solidFill>
                  <a:schemeClr val="tx1">
                    <a:lumMod val="75000"/>
                    <a:lumOff val="25000"/>
                  </a:schemeClr>
                </a:solidFill>
              </a:rPr>
              <a:t>:</a:t>
            </a:r>
          </a:p>
          <a:p>
            <a:pPr lvl="1"/>
            <a:r>
              <a:rPr lang="en-US" dirty="0">
                <a:solidFill>
                  <a:schemeClr val="tx1">
                    <a:lumMod val="75000"/>
                    <a:lumOff val="25000"/>
                  </a:schemeClr>
                </a:solidFill>
              </a:rPr>
              <a:t>Starting Point</a:t>
            </a:r>
          </a:p>
          <a:p>
            <a:pPr lvl="1"/>
            <a:r>
              <a:rPr lang="en-US" dirty="0">
                <a:solidFill>
                  <a:schemeClr val="tx1">
                    <a:lumMod val="75000"/>
                    <a:lumOff val="25000"/>
                  </a:schemeClr>
                </a:solidFill>
              </a:rPr>
              <a:t>Digital Elevation Model (DEM</a:t>
            </a:r>
            <a:r>
              <a:rPr lang="en-US" dirty="0" smtClean="0">
                <a:solidFill>
                  <a:schemeClr val="tx1">
                    <a:lumMod val="75000"/>
                    <a:lumOff val="25000"/>
                  </a:schemeClr>
                </a:solidFill>
              </a:rPr>
              <a:t>)</a:t>
            </a:r>
          </a:p>
          <a:p>
            <a:endParaRPr lang="en-US" dirty="0" smtClean="0">
              <a:solidFill>
                <a:schemeClr val="tx1">
                  <a:lumMod val="75000"/>
                  <a:lumOff val="25000"/>
                </a:schemeClr>
              </a:solidFill>
            </a:endParaRPr>
          </a:p>
          <a:p>
            <a:r>
              <a:rPr lang="en-US" dirty="0" smtClean="0">
                <a:solidFill>
                  <a:schemeClr val="tx1">
                    <a:lumMod val="75000"/>
                    <a:lumOff val="25000"/>
                  </a:schemeClr>
                </a:solidFill>
              </a:rPr>
              <a:t>Final </a:t>
            </a:r>
            <a:r>
              <a:rPr lang="en-US" dirty="0">
                <a:solidFill>
                  <a:schemeClr val="tx1">
                    <a:lumMod val="75000"/>
                    <a:lumOff val="25000"/>
                  </a:schemeClr>
                </a:solidFill>
              </a:rPr>
              <a:t>output is a cumulative cost surface, where each pixel value is the travel time to that cell from the starting location.</a:t>
            </a:r>
          </a:p>
          <a:p>
            <a:endParaRPr lang="en-US" dirty="0"/>
          </a:p>
          <a:p>
            <a:endParaRPr lang="en-US" dirty="0" smtClean="0"/>
          </a:p>
          <a:p>
            <a:endParaRPr lang="en-US" dirty="0"/>
          </a:p>
        </p:txBody>
      </p:sp>
    </p:spTree>
    <p:extLst>
      <p:ext uri="{BB962C8B-B14F-4D97-AF65-F5344CB8AC3E}">
        <p14:creationId xmlns:p14="http://schemas.microsoft.com/office/powerpoint/2010/main" val="114006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normAutofit/>
          </a:bodyPr>
          <a:lstStyle/>
          <a:p>
            <a:r>
              <a:rPr lang="en-US" sz="3200" dirty="0" smtClean="0">
                <a:solidFill>
                  <a:schemeClr val="tx1">
                    <a:lumMod val="75000"/>
                    <a:lumOff val="25000"/>
                  </a:schemeClr>
                </a:solidFill>
              </a:rPr>
              <a:t>Background</a:t>
            </a:r>
          </a:p>
          <a:p>
            <a:r>
              <a:rPr lang="en-US" sz="3200" dirty="0" smtClean="0">
                <a:solidFill>
                  <a:schemeClr val="tx1">
                    <a:lumMod val="75000"/>
                    <a:lumOff val="25000"/>
                  </a:schemeClr>
                </a:solidFill>
              </a:rPr>
              <a:t>Data &amp; Methods</a:t>
            </a:r>
          </a:p>
          <a:p>
            <a:r>
              <a:rPr lang="en-US" sz="3200" dirty="0" smtClean="0">
                <a:solidFill>
                  <a:schemeClr val="tx1">
                    <a:lumMod val="75000"/>
                    <a:lumOff val="25000"/>
                  </a:schemeClr>
                </a:solidFill>
              </a:rPr>
              <a:t>Analysis</a:t>
            </a:r>
          </a:p>
          <a:p>
            <a:r>
              <a:rPr lang="en-US" sz="3200" dirty="0" smtClean="0">
                <a:solidFill>
                  <a:schemeClr val="tx1">
                    <a:lumMod val="75000"/>
                    <a:lumOff val="25000"/>
                  </a:schemeClr>
                </a:solidFill>
              </a:rPr>
              <a:t>Expected Results</a:t>
            </a:r>
          </a:p>
          <a:p>
            <a:r>
              <a:rPr lang="en-US" sz="3200" dirty="0" smtClean="0">
                <a:solidFill>
                  <a:schemeClr val="tx1">
                    <a:lumMod val="75000"/>
                    <a:lumOff val="25000"/>
                  </a:schemeClr>
                </a:solidFill>
              </a:rPr>
              <a:t>Timeline</a:t>
            </a:r>
          </a:p>
          <a:p>
            <a:r>
              <a:rPr lang="en-US" sz="3200" dirty="0" smtClean="0">
                <a:solidFill>
                  <a:schemeClr val="tx1">
                    <a:lumMod val="75000"/>
                    <a:lumOff val="25000"/>
                  </a:schemeClr>
                </a:solidFill>
              </a:rPr>
              <a:t>Questions?</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2712308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t>Modeling Naismith’s Rule</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048" y="1527048"/>
            <a:ext cx="4345356" cy="5056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9753" y="1610274"/>
            <a:ext cx="1164101" cy="369332"/>
          </a:xfrm>
          <a:prstGeom prst="rect">
            <a:avLst/>
          </a:prstGeom>
          <a:solidFill>
            <a:schemeClr val="accent1">
              <a:lumMod val="20000"/>
              <a:lumOff val="80000"/>
            </a:schemeClr>
          </a:solidFill>
          <a:ln>
            <a:solidFill>
              <a:schemeClr val="tx1"/>
            </a:solidFill>
          </a:ln>
        </p:spPr>
        <p:txBody>
          <a:bodyPr wrap="none" rtlCol="0">
            <a:spAutoFit/>
          </a:bodyPr>
          <a:lstStyle/>
          <a:p>
            <a:pPr algn="ctr"/>
            <a:r>
              <a:rPr lang="en-US" b="1" dirty="0" smtClean="0"/>
              <a:t>DEM file</a:t>
            </a:r>
            <a:endParaRPr lang="en-US" b="1" dirty="0"/>
          </a:p>
        </p:txBody>
      </p:sp>
      <p:cxnSp>
        <p:nvCxnSpPr>
          <p:cNvPr id="7" name="Straight Arrow Connector 6"/>
          <p:cNvCxnSpPr/>
          <p:nvPr/>
        </p:nvCxnSpPr>
        <p:spPr>
          <a:xfrm>
            <a:off x="1828800" y="1794940"/>
            <a:ext cx="2133600" cy="491060"/>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075" y="2667000"/>
            <a:ext cx="1916294" cy="1138773"/>
          </a:xfrm>
          <a:prstGeom prst="rect">
            <a:avLst/>
          </a:prstGeom>
          <a:solidFill>
            <a:schemeClr val="accent1">
              <a:lumMod val="20000"/>
              <a:lumOff val="80000"/>
            </a:schemeClr>
          </a:solidFill>
          <a:ln>
            <a:solidFill>
              <a:schemeClr val="tx1"/>
            </a:solidFill>
          </a:ln>
        </p:spPr>
        <p:txBody>
          <a:bodyPr wrap="none" rtlCol="0">
            <a:spAutoFit/>
          </a:bodyPr>
          <a:lstStyle/>
          <a:p>
            <a:pPr algn="ctr"/>
            <a:r>
              <a:rPr lang="en-US" b="1" dirty="0" smtClean="0"/>
              <a:t>Friction Raster</a:t>
            </a:r>
          </a:p>
          <a:p>
            <a:pPr algn="ctr"/>
            <a:r>
              <a:rPr lang="en-US" sz="1600" b="1" dirty="0" smtClean="0"/>
              <a:t>(required but not</a:t>
            </a:r>
          </a:p>
          <a:p>
            <a:pPr algn="ctr"/>
            <a:r>
              <a:rPr lang="en-US" sz="1600" b="1" dirty="0" smtClean="0"/>
              <a:t>necessary, see next</a:t>
            </a:r>
          </a:p>
          <a:p>
            <a:pPr algn="ctr"/>
            <a:r>
              <a:rPr lang="en-US" sz="1600" b="1" dirty="0" smtClean="0"/>
              <a:t>slide)</a:t>
            </a:r>
            <a:endParaRPr lang="en-US" sz="1600" b="1" dirty="0"/>
          </a:p>
        </p:txBody>
      </p:sp>
      <p:cxnSp>
        <p:nvCxnSpPr>
          <p:cNvPr id="11" name="Straight Arrow Connector 10"/>
          <p:cNvCxnSpPr/>
          <p:nvPr/>
        </p:nvCxnSpPr>
        <p:spPr>
          <a:xfrm flipV="1">
            <a:off x="2209800" y="2590801"/>
            <a:ext cx="1752600" cy="260865"/>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62400" y="1979605"/>
            <a:ext cx="457200" cy="17596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122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t>Modeling Naismith’s Rule</a:t>
            </a:r>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24000"/>
            <a:ext cx="4343400" cy="505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10522" y="1543555"/>
            <a:ext cx="1614545" cy="646331"/>
          </a:xfrm>
          <a:prstGeom prst="rect">
            <a:avLst/>
          </a:prstGeom>
          <a:solidFill>
            <a:schemeClr val="accent1">
              <a:lumMod val="20000"/>
              <a:lumOff val="80000"/>
            </a:schemeClr>
          </a:solidFill>
          <a:ln>
            <a:solidFill>
              <a:schemeClr val="tx1"/>
            </a:solidFill>
          </a:ln>
        </p:spPr>
        <p:txBody>
          <a:bodyPr wrap="none" rtlCol="0">
            <a:spAutoFit/>
          </a:bodyPr>
          <a:lstStyle/>
          <a:p>
            <a:pPr algn="ctr"/>
            <a:r>
              <a:rPr lang="en-US" b="1" dirty="0" smtClean="0"/>
              <a:t>GPS track</a:t>
            </a:r>
          </a:p>
          <a:p>
            <a:pPr algn="ctr"/>
            <a:r>
              <a:rPr lang="en-US" b="1" dirty="0" smtClean="0"/>
              <a:t>starting point</a:t>
            </a:r>
            <a:endParaRPr lang="en-US" b="1" dirty="0"/>
          </a:p>
        </p:txBody>
      </p:sp>
      <p:cxnSp>
        <p:nvCxnSpPr>
          <p:cNvPr id="8" name="Straight Arrow Connector 7"/>
          <p:cNvCxnSpPr/>
          <p:nvPr/>
        </p:nvCxnSpPr>
        <p:spPr>
          <a:xfrm>
            <a:off x="1981200" y="1866720"/>
            <a:ext cx="1981200" cy="1714680"/>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0522" y="3550067"/>
            <a:ext cx="2420856" cy="369332"/>
          </a:xfrm>
          <a:prstGeom prst="rect">
            <a:avLst/>
          </a:prstGeom>
          <a:solidFill>
            <a:schemeClr val="accent1">
              <a:lumMod val="20000"/>
              <a:lumOff val="80000"/>
            </a:schemeClr>
          </a:solidFill>
          <a:ln>
            <a:solidFill>
              <a:schemeClr val="tx1"/>
            </a:solidFill>
          </a:ln>
        </p:spPr>
        <p:txBody>
          <a:bodyPr wrap="none" rtlCol="0">
            <a:spAutoFit/>
          </a:bodyPr>
          <a:lstStyle/>
          <a:p>
            <a:pPr algn="ctr"/>
            <a:r>
              <a:rPr lang="en-US" b="1" dirty="0" smtClean="0"/>
              <a:t>Equation coefficients</a:t>
            </a:r>
            <a:endParaRPr lang="en-US" b="1" dirty="0"/>
          </a:p>
        </p:txBody>
      </p:sp>
      <p:cxnSp>
        <p:nvCxnSpPr>
          <p:cNvPr id="11" name="Straight Arrow Connector 10"/>
          <p:cNvCxnSpPr/>
          <p:nvPr/>
        </p:nvCxnSpPr>
        <p:spPr>
          <a:xfrm>
            <a:off x="2777825" y="3810000"/>
            <a:ext cx="1108375" cy="1219200"/>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276600" y="5621206"/>
            <a:ext cx="609600" cy="246194"/>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0522" y="5621206"/>
            <a:ext cx="2839239" cy="738664"/>
          </a:xfrm>
          <a:prstGeom prst="rect">
            <a:avLst/>
          </a:prstGeom>
          <a:solidFill>
            <a:schemeClr val="accent1">
              <a:lumMod val="20000"/>
              <a:lumOff val="80000"/>
            </a:schemeClr>
          </a:solidFill>
          <a:ln>
            <a:solidFill>
              <a:schemeClr val="tx1"/>
            </a:solidFill>
          </a:ln>
        </p:spPr>
        <p:txBody>
          <a:bodyPr wrap="none" rtlCol="0">
            <a:spAutoFit/>
          </a:bodyPr>
          <a:lstStyle/>
          <a:p>
            <a:pPr algn="ctr"/>
            <a:r>
              <a:rPr lang="en-US" sz="1400" b="1" dirty="0" smtClean="0"/>
              <a:t>Break point between</a:t>
            </a:r>
          </a:p>
          <a:p>
            <a:pPr algn="ctr"/>
            <a:r>
              <a:rPr lang="en-US" sz="1400" b="1" dirty="0" smtClean="0"/>
              <a:t> “gradual” and “steep” downhill</a:t>
            </a:r>
          </a:p>
          <a:p>
            <a:pPr algn="ctr"/>
            <a:r>
              <a:rPr lang="en-US" sz="1400" b="1" dirty="0" smtClean="0"/>
              <a:t>TAN(-12</a:t>
            </a:r>
            <a:r>
              <a:rPr lang="en-US" sz="1400" dirty="0" smtClean="0"/>
              <a:t>°</a:t>
            </a:r>
            <a:r>
              <a:rPr lang="en-US" sz="1400" b="1" dirty="0" smtClean="0"/>
              <a:t>) = -0.2125</a:t>
            </a:r>
            <a:endParaRPr lang="en-US" sz="1400" b="1" dirty="0"/>
          </a:p>
        </p:txBody>
      </p:sp>
      <p:sp>
        <p:nvSpPr>
          <p:cNvPr id="22" name="TextBox 21"/>
          <p:cNvSpPr txBox="1"/>
          <p:nvPr/>
        </p:nvSpPr>
        <p:spPr>
          <a:xfrm>
            <a:off x="270857" y="4540433"/>
            <a:ext cx="2506968" cy="738664"/>
          </a:xfrm>
          <a:prstGeom prst="rect">
            <a:avLst/>
          </a:prstGeom>
          <a:solidFill>
            <a:schemeClr val="accent1">
              <a:lumMod val="20000"/>
              <a:lumOff val="80000"/>
            </a:schemeClr>
          </a:solidFill>
          <a:ln>
            <a:solidFill>
              <a:schemeClr val="tx1"/>
            </a:solidFill>
          </a:ln>
        </p:spPr>
        <p:txBody>
          <a:bodyPr wrap="none" rtlCol="0">
            <a:spAutoFit/>
          </a:bodyPr>
          <a:lstStyle/>
          <a:p>
            <a:pPr algn="ctr"/>
            <a:r>
              <a:rPr lang="en-US" sz="1400" b="1" dirty="0" smtClean="0"/>
              <a:t>Set Lambda = 0 to cancel</a:t>
            </a:r>
          </a:p>
          <a:p>
            <a:pPr algn="ctr"/>
            <a:r>
              <a:rPr lang="en-US" sz="1400" b="1" dirty="0" smtClean="0"/>
              <a:t>out the required, but</a:t>
            </a:r>
          </a:p>
          <a:p>
            <a:pPr algn="ctr"/>
            <a:r>
              <a:rPr lang="en-US" sz="1400" b="1" dirty="0" smtClean="0"/>
              <a:t>unnecessary, friction surface</a:t>
            </a:r>
            <a:endParaRPr lang="en-US" sz="1400" b="1" dirty="0"/>
          </a:p>
        </p:txBody>
      </p:sp>
      <p:cxnSp>
        <p:nvCxnSpPr>
          <p:cNvPr id="24" name="Straight Arrow Connector 23"/>
          <p:cNvCxnSpPr/>
          <p:nvPr/>
        </p:nvCxnSpPr>
        <p:spPr>
          <a:xfrm>
            <a:off x="2895600" y="4909765"/>
            <a:ext cx="990600" cy="423266"/>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79604"/>
            <a:ext cx="457200" cy="17596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452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t>Modeling Outputs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153" y="1418720"/>
            <a:ext cx="6687520" cy="191225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657404" y="3346823"/>
            <a:ext cx="1497525" cy="923330"/>
          </a:xfrm>
          <a:prstGeom prst="rect">
            <a:avLst/>
          </a:prstGeom>
          <a:noFill/>
        </p:spPr>
        <p:txBody>
          <a:bodyPr wrap="none" rtlCol="0">
            <a:spAutoFit/>
          </a:bodyPr>
          <a:lstStyle/>
          <a:p>
            <a:pPr algn="ctr"/>
            <a:r>
              <a:rPr lang="en-US" dirty="0" smtClean="0"/>
              <a:t>Raster</a:t>
            </a:r>
          </a:p>
          <a:p>
            <a:pPr algn="ctr"/>
            <a:r>
              <a:rPr lang="en-US" dirty="0" smtClean="0"/>
              <a:t>accumulated</a:t>
            </a:r>
          </a:p>
          <a:p>
            <a:pPr algn="ctr"/>
            <a:r>
              <a:rPr lang="en-US" dirty="0" smtClean="0"/>
              <a:t>cost surface</a:t>
            </a:r>
          </a:p>
        </p:txBody>
      </p:sp>
      <p:sp>
        <p:nvSpPr>
          <p:cNvPr id="5" name="TextBox 4"/>
          <p:cNvSpPr txBox="1"/>
          <p:nvPr/>
        </p:nvSpPr>
        <p:spPr>
          <a:xfrm>
            <a:off x="7948673" y="1072139"/>
            <a:ext cx="1257780" cy="646331"/>
          </a:xfrm>
          <a:prstGeom prst="rect">
            <a:avLst/>
          </a:prstGeom>
          <a:noFill/>
        </p:spPr>
        <p:txBody>
          <a:bodyPr wrap="none" rtlCol="0">
            <a:spAutoFit/>
          </a:bodyPr>
          <a:lstStyle/>
          <a:p>
            <a:pPr algn="ctr"/>
            <a:r>
              <a:rPr lang="en-US" dirty="0" smtClean="0"/>
              <a:t>Analysis </a:t>
            </a:r>
          </a:p>
          <a:p>
            <a:pPr algn="ctr"/>
            <a:r>
              <a:rPr lang="en-US" dirty="0" smtClean="0"/>
              <a:t>Start Point</a:t>
            </a:r>
            <a:endParaRPr lang="en-US" dirty="0"/>
          </a:p>
        </p:txBody>
      </p:sp>
      <p:cxnSp>
        <p:nvCxnSpPr>
          <p:cNvPr id="14" name="Straight Arrow Connector 13"/>
          <p:cNvCxnSpPr/>
          <p:nvPr/>
        </p:nvCxnSpPr>
        <p:spPr>
          <a:xfrm flipH="1" flipV="1">
            <a:off x="2316552" y="2766615"/>
            <a:ext cx="1462938" cy="738586"/>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p:cNvCxnSpPr>
          <p:nvPr/>
        </p:nvCxnSpPr>
        <p:spPr>
          <a:xfrm flipH="1">
            <a:off x="7698332" y="1718470"/>
            <a:ext cx="879231" cy="826244"/>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14907" y="3346823"/>
            <a:ext cx="2380011" cy="1200329"/>
          </a:xfrm>
          <a:prstGeom prst="rect">
            <a:avLst/>
          </a:prstGeom>
          <a:noFill/>
        </p:spPr>
        <p:txBody>
          <a:bodyPr wrap="none" rtlCol="0">
            <a:spAutoFit/>
          </a:bodyPr>
          <a:lstStyle/>
          <a:p>
            <a:pPr algn="ctr"/>
            <a:r>
              <a:rPr lang="en-US" dirty="0" smtClean="0"/>
              <a:t>Pixel Value at </a:t>
            </a:r>
          </a:p>
          <a:p>
            <a:pPr algn="ctr"/>
            <a:r>
              <a:rPr lang="en-US" dirty="0" smtClean="0"/>
              <a:t>end of track</a:t>
            </a:r>
          </a:p>
          <a:p>
            <a:pPr algn="ctr"/>
            <a:r>
              <a:rPr lang="en-US" dirty="0" smtClean="0"/>
              <a:t>gives the total</a:t>
            </a:r>
          </a:p>
          <a:p>
            <a:pPr algn="ctr"/>
            <a:r>
              <a:rPr lang="en-US" dirty="0" smtClean="0"/>
              <a:t> predicted travel time</a:t>
            </a:r>
          </a:p>
        </p:txBody>
      </p:sp>
      <p:grpSp>
        <p:nvGrpSpPr>
          <p:cNvPr id="31" name="Group 30"/>
          <p:cNvGrpSpPr/>
          <p:nvPr/>
        </p:nvGrpSpPr>
        <p:grpSpPr>
          <a:xfrm>
            <a:off x="5195828" y="4760396"/>
            <a:ext cx="3046473" cy="1401760"/>
            <a:chOff x="152399" y="1472439"/>
            <a:chExt cx="3046473" cy="1401760"/>
          </a:xfrm>
          <a:effectLst>
            <a:outerShdw blurRad="50800" dist="38100" dir="2700000" algn="tl" rotWithShape="0">
              <a:prstClr val="black">
                <a:alpha val="40000"/>
              </a:prstClr>
            </a:outerShdw>
          </a:effectLst>
        </p:grpSpPr>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 t="46995" r="58957" b="34126"/>
            <a:stretch/>
          </p:blipFill>
          <p:spPr bwMode="auto">
            <a:xfrm>
              <a:off x="152399" y="1472439"/>
              <a:ext cx="3046473" cy="14017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524000" y="2408983"/>
              <a:ext cx="1600200" cy="318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p:cNvCxnSpPr/>
          <p:nvPr/>
        </p:nvCxnSpPr>
        <p:spPr>
          <a:xfrm flipH="1">
            <a:off x="3779490" y="4547152"/>
            <a:ext cx="632081" cy="1149788"/>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93389" y="4738672"/>
            <a:ext cx="3086100" cy="1445209"/>
            <a:chOff x="990600" y="4953000"/>
            <a:chExt cx="3086100" cy="1445209"/>
          </a:xfrm>
          <a:effectLst>
            <a:outerShdw blurRad="50800" dist="38100" dir="2700000" algn="tl" rotWithShape="0">
              <a:prstClr val="black">
                <a:alpha val="40000"/>
              </a:prstClr>
            </a:outerShdw>
          </a:effectLst>
        </p:grpSpPr>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62330" b="61992"/>
            <a:stretch/>
          </p:blipFill>
          <p:spPr bwMode="auto">
            <a:xfrm>
              <a:off x="990600" y="4953000"/>
              <a:ext cx="3046475" cy="1445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Oval 33"/>
            <p:cNvSpPr/>
            <p:nvPr/>
          </p:nvSpPr>
          <p:spPr>
            <a:xfrm>
              <a:off x="2476500" y="5867400"/>
              <a:ext cx="1600200" cy="318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9" name="TextBox 2048"/>
          <p:cNvSpPr txBox="1"/>
          <p:nvPr/>
        </p:nvSpPr>
        <p:spPr>
          <a:xfrm>
            <a:off x="1524000" y="6183881"/>
            <a:ext cx="1097352" cy="461665"/>
          </a:xfrm>
          <a:prstGeom prst="rect">
            <a:avLst/>
          </a:prstGeom>
          <a:noFill/>
        </p:spPr>
        <p:txBody>
          <a:bodyPr wrap="none" rtlCol="0">
            <a:spAutoFit/>
          </a:bodyPr>
          <a:lstStyle/>
          <a:p>
            <a:r>
              <a:rPr lang="en-US" sz="2400" b="1" dirty="0" smtClean="0"/>
              <a:t>Tobler</a:t>
            </a:r>
            <a:endParaRPr lang="en-US" sz="2400" b="1" dirty="0"/>
          </a:p>
        </p:txBody>
      </p:sp>
      <p:sp>
        <p:nvSpPr>
          <p:cNvPr id="2054" name="TextBox 2053"/>
          <p:cNvSpPr txBox="1"/>
          <p:nvPr/>
        </p:nvSpPr>
        <p:spPr>
          <a:xfrm>
            <a:off x="6197600" y="6183880"/>
            <a:ext cx="1500732" cy="461665"/>
          </a:xfrm>
          <a:prstGeom prst="rect">
            <a:avLst/>
          </a:prstGeom>
          <a:noFill/>
        </p:spPr>
        <p:txBody>
          <a:bodyPr wrap="none" rtlCol="0">
            <a:spAutoFit/>
          </a:bodyPr>
          <a:lstStyle/>
          <a:p>
            <a:r>
              <a:rPr lang="en-US" sz="2400" b="1" dirty="0" smtClean="0"/>
              <a:t>Naismith</a:t>
            </a:r>
            <a:endParaRPr lang="en-US" sz="2400" b="1" dirty="0"/>
          </a:p>
        </p:txBody>
      </p:sp>
      <p:cxnSp>
        <p:nvCxnSpPr>
          <p:cNvPr id="45" name="Straight Arrow Connector 44"/>
          <p:cNvCxnSpPr/>
          <p:nvPr/>
        </p:nvCxnSpPr>
        <p:spPr>
          <a:xfrm>
            <a:off x="4724401" y="4547152"/>
            <a:ext cx="1843028" cy="1149788"/>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4411571" y="2568129"/>
            <a:ext cx="2536395" cy="1089472"/>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20143" y="3657601"/>
            <a:ext cx="1984646" cy="830997"/>
          </a:xfrm>
          <a:prstGeom prst="rect">
            <a:avLst/>
          </a:prstGeom>
          <a:noFill/>
        </p:spPr>
        <p:txBody>
          <a:bodyPr wrap="none" rtlCol="0">
            <a:spAutoFit/>
          </a:bodyPr>
          <a:lstStyle/>
          <a:p>
            <a:pPr algn="ctr"/>
            <a:r>
              <a:rPr lang="en-US" sz="2400" b="1" dirty="0" smtClean="0"/>
              <a:t>Actual Time:</a:t>
            </a:r>
          </a:p>
          <a:p>
            <a:pPr algn="ctr"/>
            <a:r>
              <a:rPr lang="en-US" sz="2400" b="1" dirty="0" smtClean="0"/>
              <a:t>37 minutes</a:t>
            </a:r>
            <a:endParaRPr lang="en-US" sz="2400" b="1" dirty="0"/>
          </a:p>
        </p:txBody>
      </p:sp>
    </p:spTree>
    <p:extLst>
      <p:ext uri="{BB962C8B-B14F-4D97-AF65-F5344CB8AC3E}">
        <p14:creationId xmlns:p14="http://schemas.microsoft.com/office/powerpoint/2010/main" val="938034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lumMod val="75000"/>
                    <a:lumOff val="25000"/>
                  </a:schemeClr>
                </a:solidFill>
              </a:rPr>
              <a:t>Compare predicted vs. actual travel times</a:t>
            </a:r>
          </a:p>
          <a:p>
            <a:pPr lvl="1"/>
            <a:r>
              <a:rPr lang="en-US" dirty="0" smtClean="0">
                <a:solidFill>
                  <a:schemeClr val="tx1">
                    <a:lumMod val="75000"/>
                    <a:lumOff val="25000"/>
                  </a:schemeClr>
                </a:solidFill>
              </a:rPr>
              <a:t>Average / max / min differences</a:t>
            </a:r>
          </a:p>
          <a:p>
            <a:pPr lvl="1"/>
            <a:r>
              <a:rPr lang="en-US" dirty="0" smtClean="0">
                <a:solidFill>
                  <a:schemeClr val="tx1">
                    <a:lumMod val="75000"/>
                    <a:lumOff val="25000"/>
                  </a:schemeClr>
                </a:solidFill>
              </a:rPr>
              <a:t>Does one method better fit the data?</a:t>
            </a:r>
          </a:p>
          <a:p>
            <a:pPr lvl="1"/>
            <a:r>
              <a:rPr lang="en-US" dirty="0" smtClean="0">
                <a:solidFill>
                  <a:schemeClr val="tx1">
                    <a:lumMod val="75000"/>
                    <a:lumOff val="25000"/>
                  </a:schemeClr>
                </a:solidFill>
              </a:rPr>
              <a:t>Measure correlation between Tobler and Naismith predicted times</a:t>
            </a:r>
          </a:p>
          <a:p>
            <a:pPr lvl="1"/>
            <a:r>
              <a:rPr lang="en-US" dirty="0" smtClean="0">
                <a:solidFill>
                  <a:schemeClr val="tx1">
                    <a:lumMod val="75000"/>
                    <a:lumOff val="25000"/>
                  </a:schemeClr>
                </a:solidFill>
              </a:rPr>
              <a:t>Look for geographic or seasonal patterns  in data</a:t>
            </a:r>
          </a:p>
          <a:p>
            <a:pPr lvl="1"/>
            <a:r>
              <a:rPr lang="en-US" dirty="0" smtClean="0">
                <a:solidFill>
                  <a:schemeClr val="tx1">
                    <a:lumMod val="75000"/>
                    <a:lumOff val="25000"/>
                  </a:schemeClr>
                </a:solidFill>
              </a:rPr>
              <a:t>???? – Other possibilities TBD</a:t>
            </a:r>
          </a:p>
          <a:p>
            <a:endParaRPr lang="en-US" dirty="0" smtClean="0">
              <a:solidFill>
                <a:schemeClr val="tx1">
                  <a:lumMod val="75000"/>
                  <a:lumOff val="25000"/>
                </a:schemeClr>
              </a:solidFill>
            </a:endParaRPr>
          </a:p>
          <a:p>
            <a:r>
              <a:rPr lang="en-US" dirty="0" smtClean="0">
                <a:solidFill>
                  <a:schemeClr val="tx1">
                    <a:lumMod val="75000"/>
                    <a:lumOff val="25000"/>
                  </a:schemeClr>
                </a:solidFill>
              </a:rPr>
              <a:t>Calculate the slope along each track and record the slope where maximum speed was attained</a:t>
            </a:r>
          </a:p>
          <a:p>
            <a:pPr lvl="1"/>
            <a:r>
              <a:rPr lang="en-US" dirty="0" smtClean="0">
                <a:solidFill>
                  <a:schemeClr val="tx1">
                    <a:lumMod val="75000"/>
                    <a:lumOff val="25000"/>
                  </a:schemeClr>
                </a:solidFill>
              </a:rPr>
              <a:t>How does this compare to predicted values?</a:t>
            </a:r>
          </a:p>
          <a:p>
            <a:endParaRPr lang="en-US" b="1" dirty="0" smtClean="0">
              <a:solidFill>
                <a:schemeClr val="tx1">
                  <a:lumMod val="75000"/>
                  <a:lumOff val="25000"/>
                </a:schemeClr>
              </a:solidFill>
            </a:endParaRPr>
          </a:p>
          <a:p>
            <a:r>
              <a:rPr lang="en-US" b="1" dirty="0" smtClean="0">
                <a:solidFill>
                  <a:schemeClr val="tx1">
                    <a:lumMod val="75000"/>
                    <a:lumOff val="25000"/>
                  </a:schemeClr>
                </a:solidFill>
              </a:rPr>
              <a:t>Bottom Line: </a:t>
            </a:r>
            <a:r>
              <a:rPr lang="en-US" dirty="0" smtClean="0">
                <a:solidFill>
                  <a:schemeClr val="tx1">
                    <a:lumMod val="75000"/>
                    <a:lumOff val="25000"/>
                  </a:schemeClr>
                </a:solidFill>
              </a:rPr>
              <a:t>How does real world travel compare to GIS predicted travel?</a:t>
            </a:r>
            <a:endParaRPr lang="en-US" dirty="0">
              <a:solidFill>
                <a:schemeClr val="tx1">
                  <a:lumMod val="75000"/>
                  <a:lumOff val="25000"/>
                </a:schemeClr>
              </a:solidFill>
            </a:endParaRPr>
          </a:p>
        </p:txBody>
      </p:sp>
    </p:spTree>
    <p:extLst>
      <p:ext uri="{BB962C8B-B14F-4D97-AF65-F5344CB8AC3E}">
        <p14:creationId xmlns:p14="http://schemas.microsoft.com/office/powerpoint/2010/main" val="2943164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8414814"/>
              </p:ext>
            </p:extLst>
          </p:nvPr>
        </p:nvGraphicFramePr>
        <p:xfrm>
          <a:off x="594852" y="4866621"/>
          <a:ext cx="8229600" cy="114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1086465" y="6009620"/>
            <a:ext cx="7038372" cy="523220"/>
            <a:chOff x="1066800" y="5486400"/>
            <a:chExt cx="7038372" cy="523220"/>
          </a:xfrm>
        </p:grpSpPr>
        <p:sp>
          <p:nvSpPr>
            <p:cNvPr id="5" name="TextBox 4"/>
            <p:cNvSpPr txBox="1"/>
            <p:nvPr/>
          </p:nvSpPr>
          <p:spPr>
            <a:xfrm>
              <a:off x="1066800" y="5486400"/>
              <a:ext cx="1191352" cy="523220"/>
            </a:xfrm>
            <a:prstGeom prst="rect">
              <a:avLst/>
            </a:prstGeom>
            <a:noFill/>
          </p:spPr>
          <p:txBody>
            <a:bodyPr wrap="none" rtlCol="0">
              <a:spAutoFit/>
            </a:bodyPr>
            <a:lstStyle/>
            <a:p>
              <a:pPr algn="ctr"/>
              <a:r>
                <a:rPr lang="en-US" sz="1400" b="1" dirty="0" smtClean="0"/>
                <a:t>AUG – OCT</a:t>
              </a:r>
            </a:p>
            <a:p>
              <a:pPr algn="ctr"/>
              <a:r>
                <a:rPr lang="en-US" sz="1400" b="1" dirty="0" smtClean="0"/>
                <a:t>2013</a:t>
              </a:r>
              <a:endParaRPr lang="en-US" sz="1400" b="1" dirty="0"/>
            </a:p>
          </p:txBody>
        </p:sp>
        <p:sp>
          <p:nvSpPr>
            <p:cNvPr id="6" name="TextBox 5"/>
            <p:cNvSpPr txBox="1"/>
            <p:nvPr/>
          </p:nvSpPr>
          <p:spPr>
            <a:xfrm>
              <a:off x="3124200" y="5486400"/>
              <a:ext cx="1159293" cy="523220"/>
            </a:xfrm>
            <a:prstGeom prst="rect">
              <a:avLst/>
            </a:prstGeom>
            <a:noFill/>
          </p:spPr>
          <p:txBody>
            <a:bodyPr wrap="none" rtlCol="0">
              <a:spAutoFit/>
            </a:bodyPr>
            <a:lstStyle/>
            <a:p>
              <a:pPr algn="ctr"/>
              <a:r>
                <a:rPr lang="en-US" sz="1400" b="1" dirty="0" smtClean="0"/>
                <a:t>NOV - DEC</a:t>
              </a:r>
            </a:p>
            <a:p>
              <a:pPr algn="ctr"/>
              <a:r>
                <a:rPr lang="en-US" sz="1400" b="1" dirty="0" smtClean="0"/>
                <a:t>2013</a:t>
              </a:r>
              <a:endParaRPr lang="en-US" sz="1400" b="1" dirty="0"/>
            </a:p>
          </p:txBody>
        </p:sp>
        <p:sp>
          <p:nvSpPr>
            <p:cNvPr id="7" name="TextBox 6"/>
            <p:cNvSpPr txBox="1"/>
            <p:nvPr/>
          </p:nvSpPr>
          <p:spPr>
            <a:xfrm>
              <a:off x="5124851" y="5486400"/>
              <a:ext cx="1140057" cy="523220"/>
            </a:xfrm>
            <a:prstGeom prst="rect">
              <a:avLst/>
            </a:prstGeom>
            <a:noFill/>
          </p:spPr>
          <p:txBody>
            <a:bodyPr wrap="none" rtlCol="0">
              <a:spAutoFit/>
            </a:bodyPr>
            <a:lstStyle/>
            <a:p>
              <a:pPr algn="ctr"/>
              <a:r>
                <a:rPr lang="en-US" sz="1400" b="1" dirty="0" smtClean="0"/>
                <a:t>JAN - MAR</a:t>
              </a:r>
            </a:p>
            <a:p>
              <a:pPr algn="ctr"/>
              <a:r>
                <a:rPr lang="en-US" sz="1400" b="1" dirty="0" smtClean="0"/>
                <a:t>2014</a:t>
              </a:r>
              <a:endParaRPr lang="en-US" sz="1400" b="1" dirty="0"/>
            </a:p>
          </p:txBody>
        </p:sp>
        <p:sp>
          <p:nvSpPr>
            <p:cNvPr id="8" name="TextBox 7"/>
            <p:cNvSpPr txBox="1"/>
            <p:nvPr/>
          </p:nvSpPr>
          <p:spPr>
            <a:xfrm>
              <a:off x="7543800" y="5486400"/>
              <a:ext cx="561372" cy="523220"/>
            </a:xfrm>
            <a:prstGeom prst="rect">
              <a:avLst/>
            </a:prstGeom>
            <a:noFill/>
          </p:spPr>
          <p:txBody>
            <a:bodyPr wrap="none" rtlCol="0">
              <a:spAutoFit/>
            </a:bodyPr>
            <a:lstStyle/>
            <a:p>
              <a:pPr algn="ctr"/>
              <a:r>
                <a:rPr lang="en-US" sz="1400" b="1" dirty="0" smtClean="0"/>
                <a:t>APR</a:t>
              </a:r>
            </a:p>
            <a:p>
              <a:pPr algn="ctr"/>
              <a:r>
                <a:rPr lang="en-US" sz="1400" b="1" dirty="0" smtClean="0"/>
                <a:t>2014</a:t>
              </a:r>
              <a:endParaRPr lang="en-US" sz="1400" b="1" dirty="0"/>
            </a:p>
          </p:txBody>
        </p:sp>
      </p:grpSp>
      <p:sp>
        <p:nvSpPr>
          <p:cNvPr id="10"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000" dirty="0" smtClean="0">
                <a:solidFill>
                  <a:schemeClr val="tx1">
                    <a:lumMod val="75000"/>
                    <a:lumOff val="25000"/>
                  </a:schemeClr>
                </a:solidFill>
              </a:rPr>
              <a:t>Predicted Tobler travel times will be faster than Naismith times</a:t>
            </a:r>
          </a:p>
          <a:p>
            <a:r>
              <a:rPr lang="en-US" sz="2000" dirty="0" smtClean="0">
                <a:solidFill>
                  <a:schemeClr val="tx1">
                    <a:lumMod val="75000"/>
                    <a:lumOff val="25000"/>
                  </a:schemeClr>
                </a:solidFill>
              </a:rPr>
              <a:t>Tobler and Naismith times will be highly correlated</a:t>
            </a:r>
          </a:p>
          <a:p>
            <a:r>
              <a:rPr lang="en-US" sz="2000" dirty="0" smtClean="0">
                <a:solidFill>
                  <a:schemeClr val="tx1">
                    <a:lumMod val="75000"/>
                    <a:lumOff val="25000"/>
                  </a:schemeClr>
                </a:solidFill>
              </a:rPr>
              <a:t>Both methods will produce </a:t>
            </a:r>
            <a:r>
              <a:rPr lang="en-US" sz="2000" i="1" dirty="0" smtClean="0">
                <a:solidFill>
                  <a:schemeClr val="tx1">
                    <a:lumMod val="75000"/>
                    <a:lumOff val="25000"/>
                  </a:schemeClr>
                </a:solidFill>
              </a:rPr>
              <a:t>generally</a:t>
            </a:r>
            <a:r>
              <a:rPr lang="en-US" sz="2000" dirty="0" smtClean="0">
                <a:solidFill>
                  <a:schemeClr val="tx1">
                    <a:lumMod val="75000"/>
                    <a:lumOff val="25000"/>
                  </a:schemeClr>
                </a:solidFill>
              </a:rPr>
              <a:t> accurate travel times</a:t>
            </a:r>
          </a:p>
          <a:p>
            <a:r>
              <a:rPr lang="en-US" sz="2000" dirty="0" smtClean="0">
                <a:solidFill>
                  <a:schemeClr val="tx1">
                    <a:lumMod val="75000"/>
                    <a:lumOff val="25000"/>
                  </a:schemeClr>
                </a:solidFill>
              </a:rPr>
              <a:t>Max Speed/Slope values will vary considerably from the predicted values</a:t>
            </a:r>
          </a:p>
          <a:p>
            <a:r>
              <a:rPr lang="en-US" sz="2000" dirty="0" smtClean="0">
                <a:solidFill>
                  <a:schemeClr val="tx1">
                    <a:lumMod val="75000"/>
                    <a:lumOff val="25000"/>
                  </a:schemeClr>
                </a:solidFill>
              </a:rPr>
              <a:t>Abstract will be submitted for the 2014 Association of American Geographers annual meeting in Tampa, FL.</a:t>
            </a:r>
          </a:p>
        </p:txBody>
      </p:sp>
      <p:sp>
        <p:nvSpPr>
          <p:cNvPr id="11" name="TextBox 10"/>
          <p:cNvSpPr txBox="1"/>
          <p:nvPr/>
        </p:nvSpPr>
        <p:spPr>
          <a:xfrm>
            <a:off x="621890" y="4495800"/>
            <a:ext cx="1306896" cy="400110"/>
          </a:xfrm>
          <a:prstGeom prst="rect">
            <a:avLst/>
          </a:prstGeom>
          <a:noFill/>
        </p:spPr>
        <p:txBody>
          <a:bodyPr wrap="none" rtlCol="0">
            <a:spAutoFit/>
          </a:bodyPr>
          <a:lstStyle/>
          <a:p>
            <a:r>
              <a:rPr lang="en-US" sz="2000" b="1" dirty="0" smtClean="0"/>
              <a:t>Timeline:</a:t>
            </a:r>
            <a:endParaRPr lang="en-US" sz="2000" b="1" dirty="0"/>
          </a:p>
        </p:txBody>
      </p:sp>
    </p:spTree>
    <p:extLst>
      <p:ext uri="{BB962C8B-B14F-4D97-AF65-F5344CB8AC3E}">
        <p14:creationId xmlns:p14="http://schemas.microsoft.com/office/powerpoint/2010/main" val="3160485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p:txBody>
          <a:bodyPr/>
          <a:lstStyle/>
          <a:p>
            <a:r>
              <a:rPr lang="en-US" dirty="0" smtClean="0">
                <a:solidFill>
                  <a:schemeClr val="tx1">
                    <a:lumMod val="75000"/>
                    <a:lumOff val="25000"/>
                  </a:schemeClr>
                </a:solidFill>
              </a:rPr>
              <a:t>Erik Irtenkauf</a:t>
            </a:r>
          </a:p>
          <a:p>
            <a:r>
              <a:rPr lang="en-US" dirty="0" smtClean="0">
                <a:solidFill>
                  <a:schemeClr val="tx1">
                    <a:lumMod val="75000"/>
                    <a:lumOff val="25000"/>
                  </a:schemeClr>
                </a:solidFill>
              </a:rPr>
              <a:t>eji107@psu.edu</a:t>
            </a:r>
            <a:endParaRPr lang="en-US" dirty="0">
              <a:solidFill>
                <a:schemeClr val="tx1">
                  <a:lumMod val="75000"/>
                  <a:lumOff val="25000"/>
                </a:schemeClr>
              </a:solidFill>
            </a:endParaRPr>
          </a:p>
        </p:txBody>
      </p:sp>
    </p:spTree>
    <p:extLst>
      <p:ext uri="{BB962C8B-B14F-4D97-AF65-F5344CB8AC3E}">
        <p14:creationId xmlns:p14="http://schemas.microsoft.com/office/powerpoint/2010/main" val="1031597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Partial Works Cited</a:t>
            </a:r>
            <a:endParaRPr lang="en-US" dirty="0"/>
          </a:p>
        </p:txBody>
      </p:sp>
      <p:sp>
        <p:nvSpPr>
          <p:cNvPr id="5" name="Content Placeholder 4"/>
          <p:cNvSpPr>
            <a:spLocks noGrp="1"/>
          </p:cNvSpPr>
          <p:nvPr>
            <p:ph idx="1"/>
          </p:nvPr>
        </p:nvSpPr>
        <p:spPr/>
        <p:txBody>
          <a:bodyPr>
            <a:normAutofit/>
          </a:bodyPr>
          <a:lstStyle/>
          <a:p>
            <a:r>
              <a:rPr lang="en-US" sz="1400" dirty="0" err="1">
                <a:solidFill>
                  <a:schemeClr val="tx1">
                    <a:lumMod val="75000"/>
                    <a:lumOff val="25000"/>
                  </a:schemeClr>
                </a:solidFill>
              </a:rPr>
              <a:t>Gorenflo</a:t>
            </a:r>
            <a:r>
              <a:rPr lang="en-US" sz="1400" dirty="0">
                <a:solidFill>
                  <a:schemeClr val="tx1">
                    <a:lumMod val="75000"/>
                    <a:lumOff val="25000"/>
                  </a:schemeClr>
                </a:solidFill>
              </a:rPr>
              <a:t>, L. J., &amp; Gale, N. (1990). Mapping regional settlement in information space. </a:t>
            </a:r>
            <a:r>
              <a:rPr lang="en-US" sz="1400" i="1" dirty="0">
                <a:solidFill>
                  <a:schemeClr val="tx1">
                    <a:lumMod val="75000"/>
                    <a:lumOff val="25000"/>
                  </a:schemeClr>
                </a:solidFill>
              </a:rPr>
              <a:t>Journal of Anthropological Archaeology</a:t>
            </a:r>
            <a:r>
              <a:rPr lang="en-US" sz="1400" dirty="0">
                <a:solidFill>
                  <a:schemeClr val="tx1">
                    <a:lumMod val="75000"/>
                    <a:lumOff val="25000"/>
                  </a:schemeClr>
                </a:solidFill>
              </a:rPr>
              <a:t>, </a:t>
            </a:r>
            <a:r>
              <a:rPr lang="en-US" sz="1400" i="1" dirty="0">
                <a:solidFill>
                  <a:schemeClr val="tx1">
                    <a:lumMod val="75000"/>
                    <a:lumOff val="25000"/>
                  </a:schemeClr>
                </a:solidFill>
              </a:rPr>
              <a:t>9</a:t>
            </a:r>
            <a:r>
              <a:rPr lang="en-US" sz="1400" dirty="0">
                <a:solidFill>
                  <a:schemeClr val="tx1">
                    <a:lumMod val="75000"/>
                    <a:lumOff val="25000"/>
                  </a:schemeClr>
                </a:solidFill>
              </a:rPr>
              <a:t>(3), 240-274</a:t>
            </a:r>
            <a:r>
              <a:rPr lang="en-US" sz="1400" dirty="0" smtClean="0">
                <a:solidFill>
                  <a:schemeClr val="tx1">
                    <a:lumMod val="75000"/>
                    <a:lumOff val="25000"/>
                  </a:schemeClr>
                </a:solidFill>
              </a:rPr>
              <a:t>.</a:t>
            </a:r>
          </a:p>
          <a:p>
            <a:r>
              <a:rPr lang="en-US" sz="1400" dirty="0">
                <a:solidFill>
                  <a:schemeClr val="tx1">
                    <a:lumMod val="75000"/>
                    <a:lumOff val="25000"/>
                  </a:schemeClr>
                </a:solidFill>
              </a:rPr>
              <a:t>Hayes, M., &amp; Norman, J. M. (1984).  Dynamic programming in orienteering: Route choice and the siting of controls.  </a:t>
            </a:r>
            <a:r>
              <a:rPr lang="en-US" sz="1400" i="1" dirty="0">
                <a:solidFill>
                  <a:schemeClr val="tx1">
                    <a:lumMod val="75000"/>
                    <a:lumOff val="25000"/>
                  </a:schemeClr>
                </a:solidFill>
              </a:rPr>
              <a:t>Journal of the Operational Research Society</a:t>
            </a:r>
            <a:r>
              <a:rPr lang="en-US" sz="1400" dirty="0">
                <a:solidFill>
                  <a:schemeClr val="tx1">
                    <a:lumMod val="75000"/>
                    <a:lumOff val="25000"/>
                  </a:schemeClr>
                </a:solidFill>
              </a:rPr>
              <a:t>, 35(9), pp. 791-796.</a:t>
            </a:r>
          </a:p>
          <a:p>
            <a:r>
              <a:rPr lang="en-US" sz="1400" dirty="0" err="1">
                <a:solidFill>
                  <a:schemeClr val="tx1">
                    <a:lumMod val="75000"/>
                    <a:lumOff val="25000"/>
                  </a:schemeClr>
                </a:solidFill>
              </a:rPr>
              <a:t>Imhof</a:t>
            </a:r>
            <a:r>
              <a:rPr lang="en-US" sz="1400" dirty="0">
                <a:solidFill>
                  <a:schemeClr val="tx1">
                    <a:lumMod val="75000"/>
                    <a:lumOff val="25000"/>
                  </a:schemeClr>
                </a:solidFill>
              </a:rPr>
              <a:t>, E. (1950).  </a:t>
            </a:r>
            <a:r>
              <a:rPr lang="en-US" sz="1400" i="1" dirty="0" err="1">
                <a:solidFill>
                  <a:schemeClr val="tx1">
                    <a:lumMod val="75000"/>
                    <a:lumOff val="25000"/>
                  </a:schemeClr>
                </a:solidFill>
              </a:rPr>
              <a:t>Gelande</a:t>
            </a:r>
            <a:r>
              <a:rPr lang="en-US" sz="1400" i="1" dirty="0">
                <a:solidFill>
                  <a:schemeClr val="tx1">
                    <a:lumMod val="75000"/>
                    <a:lumOff val="25000"/>
                  </a:schemeClr>
                </a:solidFill>
              </a:rPr>
              <a:t> und </a:t>
            </a:r>
            <a:r>
              <a:rPr lang="en-US" sz="1400" i="1" dirty="0" err="1">
                <a:solidFill>
                  <a:schemeClr val="tx1">
                    <a:lumMod val="75000"/>
                    <a:lumOff val="25000"/>
                  </a:schemeClr>
                </a:solidFill>
              </a:rPr>
              <a:t>karte</a:t>
            </a:r>
            <a:r>
              <a:rPr lang="en-US" sz="1400" dirty="0">
                <a:solidFill>
                  <a:schemeClr val="tx1">
                    <a:lumMod val="75000"/>
                    <a:lumOff val="25000"/>
                  </a:schemeClr>
                </a:solidFill>
              </a:rPr>
              <a:t>.  Zurich: </a:t>
            </a:r>
            <a:r>
              <a:rPr lang="en-US" sz="1400" dirty="0" err="1">
                <a:solidFill>
                  <a:schemeClr val="tx1">
                    <a:lumMod val="75000"/>
                    <a:lumOff val="25000"/>
                  </a:schemeClr>
                </a:solidFill>
              </a:rPr>
              <a:t>Eugen</a:t>
            </a:r>
            <a:r>
              <a:rPr lang="en-US" sz="1400" dirty="0">
                <a:solidFill>
                  <a:schemeClr val="tx1">
                    <a:lumMod val="75000"/>
                    <a:lumOff val="25000"/>
                  </a:schemeClr>
                </a:solidFill>
              </a:rPr>
              <a:t> </a:t>
            </a:r>
            <a:r>
              <a:rPr lang="en-US" sz="1400" dirty="0" err="1">
                <a:solidFill>
                  <a:schemeClr val="tx1">
                    <a:lumMod val="75000"/>
                    <a:lumOff val="25000"/>
                  </a:schemeClr>
                </a:solidFill>
              </a:rPr>
              <a:t>Rentsch</a:t>
            </a:r>
            <a:r>
              <a:rPr lang="en-US" sz="1400" dirty="0">
                <a:solidFill>
                  <a:schemeClr val="tx1">
                    <a:lumMod val="75000"/>
                    <a:lumOff val="25000"/>
                  </a:schemeClr>
                </a:solidFill>
              </a:rPr>
              <a:t> </a:t>
            </a:r>
            <a:r>
              <a:rPr lang="en-US" sz="1400" dirty="0" err="1">
                <a:solidFill>
                  <a:schemeClr val="tx1">
                    <a:lumMod val="75000"/>
                    <a:lumOff val="25000"/>
                  </a:schemeClr>
                </a:solidFill>
              </a:rPr>
              <a:t>Verlag</a:t>
            </a:r>
            <a:r>
              <a:rPr lang="en-US" sz="1400" dirty="0" smtClean="0">
                <a:solidFill>
                  <a:schemeClr val="tx1">
                    <a:lumMod val="75000"/>
                    <a:lumOff val="25000"/>
                  </a:schemeClr>
                </a:solidFill>
              </a:rPr>
              <a:t>.</a:t>
            </a:r>
          </a:p>
          <a:p>
            <a:r>
              <a:rPr lang="en-US" sz="1400" dirty="0" err="1">
                <a:solidFill>
                  <a:schemeClr val="tx1">
                    <a:lumMod val="75000"/>
                    <a:lumOff val="25000"/>
                  </a:schemeClr>
                </a:solidFill>
              </a:rPr>
              <a:t>Magyari-Saska</a:t>
            </a:r>
            <a:r>
              <a:rPr lang="en-US" sz="1400" dirty="0">
                <a:solidFill>
                  <a:schemeClr val="tx1">
                    <a:lumMod val="75000"/>
                    <a:lumOff val="25000"/>
                  </a:schemeClr>
                </a:solidFill>
              </a:rPr>
              <a:t>, Z., &amp; </a:t>
            </a:r>
            <a:r>
              <a:rPr lang="en-US" sz="1400" dirty="0" err="1">
                <a:solidFill>
                  <a:schemeClr val="tx1">
                    <a:lumMod val="75000"/>
                    <a:lumOff val="25000"/>
                  </a:schemeClr>
                </a:solidFill>
              </a:rPr>
              <a:t>Dombay</a:t>
            </a:r>
            <a:r>
              <a:rPr lang="en-US" sz="1400" dirty="0">
                <a:solidFill>
                  <a:schemeClr val="tx1">
                    <a:lumMod val="75000"/>
                    <a:lumOff val="25000"/>
                  </a:schemeClr>
                </a:solidFill>
              </a:rPr>
              <a:t>, S. (2012).  Determining Minimum Hiking Time Using DEM.  </a:t>
            </a:r>
            <a:r>
              <a:rPr lang="en-US" sz="1400" i="1" dirty="0" err="1">
                <a:solidFill>
                  <a:schemeClr val="tx1">
                    <a:lumMod val="75000"/>
                    <a:lumOff val="25000"/>
                  </a:schemeClr>
                </a:solidFill>
              </a:rPr>
              <a:t>Geographia</a:t>
            </a:r>
            <a:r>
              <a:rPr lang="en-US" sz="1400" i="1" dirty="0">
                <a:solidFill>
                  <a:schemeClr val="tx1">
                    <a:lumMod val="75000"/>
                    <a:lumOff val="25000"/>
                  </a:schemeClr>
                </a:solidFill>
              </a:rPr>
              <a:t> </a:t>
            </a:r>
            <a:r>
              <a:rPr lang="en-US" sz="1400" i="1" dirty="0" err="1">
                <a:solidFill>
                  <a:schemeClr val="tx1">
                    <a:lumMod val="75000"/>
                    <a:lumOff val="25000"/>
                  </a:schemeClr>
                </a:solidFill>
              </a:rPr>
              <a:t>Napocensis</a:t>
            </a:r>
            <a:r>
              <a:rPr lang="en-US" sz="1400" dirty="0">
                <a:solidFill>
                  <a:schemeClr val="tx1">
                    <a:lumMod val="75000"/>
                    <a:lumOff val="25000"/>
                  </a:schemeClr>
                </a:solidFill>
              </a:rPr>
              <a:t>, VI(2), 124-129.</a:t>
            </a:r>
          </a:p>
          <a:p>
            <a:r>
              <a:rPr lang="en-US" sz="1400" dirty="0">
                <a:solidFill>
                  <a:schemeClr val="tx1">
                    <a:lumMod val="75000"/>
                    <a:lumOff val="25000"/>
                  </a:schemeClr>
                </a:solidFill>
              </a:rPr>
              <a:t>Tobler, W. R. (1993). </a:t>
            </a:r>
            <a:r>
              <a:rPr lang="en-US" sz="1400" i="1" dirty="0">
                <a:solidFill>
                  <a:schemeClr val="tx1">
                    <a:lumMod val="75000"/>
                    <a:lumOff val="25000"/>
                  </a:schemeClr>
                </a:solidFill>
              </a:rPr>
              <a:t>Three Presentations on Geographical Analysis and Modeling: Non-isotropic Geographic Modeling, Speculations on the Geometry of Geography And, Global Spatial Analysis</a:t>
            </a:r>
            <a:r>
              <a:rPr lang="en-US" sz="1400" dirty="0">
                <a:solidFill>
                  <a:schemeClr val="tx1">
                    <a:lumMod val="75000"/>
                    <a:lumOff val="25000"/>
                  </a:schemeClr>
                </a:solidFill>
              </a:rPr>
              <a:t>. National Center for Geographic Information and Analysis.  Retrieved from </a:t>
            </a:r>
            <a:r>
              <a:rPr lang="en-US" sz="1400" u="sng" dirty="0">
                <a:solidFill>
                  <a:schemeClr val="tx1">
                    <a:lumMod val="75000"/>
                    <a:lumOff val="25000"/>
                  </a:schemeClr>
                </a:solidFill>
                <a:hlinkClick r:id="rId3"/>
              </a:rPr>
              <a:t>http://www.ncgia.ucsb.edu/Publications/Tech_Reports/93/93-1.PDF</a:t>
            </a:r>
            <a:endParaRPr lang="en-US" sz="1400" dirty="0">
              <a:solidFill>
                <a:schemeClr val="tx1">
                  <a:lumMod val="75000"/>
                  <a:lumOff val="25000"/>
                </a:schemeClr>
              </a:solidFill>
            </a:endParaRPr>
          </a:p>
          <a:p>
            <a:r>
              <a:rPr lang="en-US" sz="1400" dirty="0" err="1">
                <a:solidFill>
                  <a:schemeClr val="tx1">
                    <a:lumMod val="75000"/>
                    <a:lumOff val="25000"/>
                  </a:schemeClr>
                </a:solidFill>
              </a:rPr>
              <a:t>Tripcevich</a:t>
            </a:r>
            <a:r>
              <a:rPr lang="en-US" sz="1400" dirty="0">
                <a:solidFill>
                  <a:schemeClr val="tx1">
                    <a:lumMod val="75000"/>
                    <a:lumOff val="25000"/>
                  </a:schemeClr>
                </a:solidFill>
              </a:rPr>
              <a:t>, N. (2009).  </a:t>
            </a:r>
            <a:r>
              <a:rPr lang="en-US" sz="1400" i="1" dirty="0">
                <a:solidFill>
                  <a:schemeClr val="tx1">
                    <a:lumMod val="75000"/>
                    <a:lumOff val="25000"/>
                  </a:schemeClr>
                </a:solidFill>
              </a:rPr>
              <a:t>Workshop 2009, No. 1 – </a:t>
            </a:r>
            <a:r>
              <a:rPr lang="en-US" sz="1400" i="1" dirty="0" err="1">
                <a:solidFill>
                  <a:schemeClr val="tx1">
                    <a:lumMod val="75000"/>
                    <a:lumOff val="25000"/>
                  </a:schemeClr>
                </a:solidFill>
              </a:rPr>
              <a:t>Viewshed</a:t>
            </a:r>
            <a:r>
              <a:rPr lang="en-US" sz="1400" i="1" dirty="0">
                <a:solidFill>
                  <a:schemeClr val="tx1">
                    <a:lumMod val="75000"/>
                    <a:lumOff val="25000"/>
                  </a:schemeClr>
                </a:solidFill>
              </a:rPr>
              <a:t> and Cost Distance</a:t>
            </a:r>
            <a:r>
              <a:rPr lang="en-US" sz="1400" dirty="0">
                <a:solidFill>
                  <a:schemeClr val="tx1">
                    <a:lumMod val="75000"/>
                    <a:lumOff val="25000"/>
                  </a:schemeClr>
                </a:solidFill>
              </a:rPr>
              <a:t>.  Retrieved from </a:t>
            </a:r>
            <a:r>
              <a:rPr lang="en-US" sz="1400" u="sng" dirty="0">
                <a:solidFill>
                  <a:schemeClr val="tx1">
                    <a:lumMod val="75000"/>
                    <a:lumOff val="25000"/>
                  </a:schemeClr>
                </a:solidFill>
                <a:hlinkClick r:id="rId4"/>
              </a:rPr>
              <a:t>http://mapaspects.org/courses/gis-and-anthropology/workshop-2009-viewshed-and-cost-distance</a:t>
            </a:r>
            <a:endParaRPr lang="en-US" sz="1400" dirty="0">
              <a:solidFill>
                <a:schemeClr val="tx1">
                  <a:lumMod val="75000"/>
                  <a:lumOff val="25000"/>
                </a:schemeClr>
              </a:solidFill>
            </a:endParaRPr>
          </a:p>
          <a:p>
            <a:r>
              <a:rPr lang="en-US" sz="1400" dirty="0">
                <a:solidFill>
                  <a:schemeClr val="tx1">
                    <a:lumMod val="75000"/>
                    <a:lumOff val="25000"/>
                  </a:schemeClr>
                </a:solidFill>
              </a:rPr>
              <a:t>Wood, N. J., &amp; </a:t>
            </a:r>
            <a:r>
              <a:rPr lang="en-US" sz="1400" dirty="0" err="1">
                <a:solidFill>
                  <a:schemeClr val="tx1">
                    <a:lumMod val="75000"/>
                    <a:lumOff val="25000"/>
                  </a:schemeClr>
                </a:solidFill>
              </a:rPr>
              <a:t>Schmidtlein</a:t>
            </a:r>
            <a:r>
              <a:rPr lang="en-US" sz="1400" dirty="0">
                <a:solidFill>
                  <a:schemeClr val="tx1">
                    <a:lumMod val="75000"/>
                    <a:lumOff val="25000"/>
                  </a:schemeClr>
                </a:solidFill>
              </a:rPr>
              <a:t>, M. C. (2012). Anisotropic path modeling to assess pedestrian-evacuation potential from Cascadia-related tsunamis in the US Pacific Northwest. </a:t>
            </a:r>
            <a:r>
              <a:rPr lang="en-US" sz="1400" i="1" dirty="0">
                <a:solidFill>
                  <a:schemeClr val="tx1">
                    <a:lumMod val="75000"/>
                    <a:lumOff val="25000"/>
                  </a:schemeClr>
                </a:solidFill>
              </a:rPr>
              <a:t>Natural hazards</a:t>
            </a:r>
            <a:r>
              <a:rPr lang="en-US" sz="1400" dirty="0">
                <a:solidFill>
                  <a:schemeClr val="tx1">
                    <a:lumMod val="75000"/>
                    <a:lumOff val="25000"/>
                  </a:schemeClr>
                </a:solidFill>
              </a:rPr>
              <a:t>, </a:t>
            </a:r>
            <a:r>
              <a:rPr lang="en-US" sz="1400" i="1" dirty="0">
                <a:solidFill>
                  <a:schemeClr val="tx1">
                    <a:lumMod val="75000"/>
                    <a:lumOff val="25000"/>
                  </a:schemeClr>
                </a:solidFill>
              </a:rPr>
              <a:t>62</a:t>
            </a:r>
            <a:r>
              <a:rPr lang="en-US" sz="1400" dirty="0">
                <a:solidFill>
                  <a:schemeClr val="tx1">
                    <a:lumMod val="75000"/>
                    <a:lumOff val="25000"/>
                  </a:schemeClr>
                </a:solidFill>
              </a:rPr>
              <a:t>(2), 275-300.</a:t>
            </a:r>
          </a:p>
          <a:p>
            <a:endParaRPr lang="en-US" sz="1400" dirty="0"/>
          </a:p>
        </p:txBody>
      </p:sp>
      <p:sp>
        <p:nvSpPr>
          <p:cNvPr id="2" name="TextBox 1"/>
          <p:cNvSpPr txBox="1"/>
          <p:nvPr/>
        </p:nvSpPr>
        <p:spPr>
          <a:xfrm>
            <a:off x="1828800" y="6097032"/>
            <a:ext cx="5761705" cy="369332"/>
          </a:xfrm>
          <a:prstGeom prst="rect">
            <a:avLst/>
          </a:prstGeom>
          <a:noFill/>
        </p:spPr>
        <p:txBody>
          <a:bodyPr wrap="none" rtlCol="0">
            <a:spAutoFit/>
          </a:bodyPr>
          <a:lstStyle/>
          <a:p>
            <a:r>
              <a:rPr lang="en-US" dirty="0" smtClean="0"/>
              <a:t>Full citations available in the attached Project Proposal</a:t>
            </a:r>
            <a:endParaRPr lang="en-US" dirty="0"/>
          </a:p>
        </p:txBody>
      </p:sp>
    </p:spTree>
    <p:extLst>
      <p:ext uri="{BB962C8B-B14F-4D97-AF65-F5344CB8AC3E}">
        <p14:creationId xmlns:p14="http://schemas.microsoft.com/office/powerpoint/2010/main" val="134490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a:solidFill>
                  <a:schemeClr val="tx1">
                    <a:lumMod val="75000"/>
                    <a:lumOff val="25000"/>
                  </a:schemeClr>
                </a:solidFill>
              </a:rPr>
              <a:t>Terrain has a big </a:t>
            </a:r>
            <a:r>
              <a:rPr lang="en-US" dirty="0" smtClean="0">
                <a:solidFill>
                  <a:schemeClr val="tx1">
                    <a:lumMod val="75000"/>
                    <a:lumOff val="25000"/>
                  </a:schemeClr>
                </a:solidFill>
              </a:rPr>
              <a:t>effect </a:t>
            </a:r>
            <a:r>
              <a:rPr lang="en-US" dirty="0">
                <a:solidFill>
                  <a:schemeClr val="tx1">
                    <a:lumMod val="75000"/>
                    <a:lumOff val="25000"/>
                  </a:schemeClr>
                </a:solidFill>
              </a:rPr>
              <a:t>on </a:t>
            </a:r>
            <a:r>
              <a:rPr lang="en-US" dirty="0" smtClean="0">
                <a:solidFill>
                  <a:schemeClr val="tx1">
                    <a:lumMod val="75000"/>
                    <a:lumOff val="25000"/>
                  </a:schemeClr>
                </a:solidFill>
              </a:rPr>
              <a:t>human movement</a:t>
            </a:r>
            <a:endParaRPr lang="en-US" dirty="0">
              <a:solidFill>
                <a:schemeClr val="tx1">
                  <a:lumMod val="75000"/>
                  <a:lumOff val="25000"/>
                </a:schemeClr>
              </a:solidFill>
            </a:endParaRPr>
          </a:p>
          <a:p>
            <a:pPr lvl="1"/>
            <a:r>
              <a:rPr lang="en-US" dirty="0">
                <a:solidFill>
                  <a:schemeClr val="tx1">
                    <a:lumMod val="75000"/>
                    <a:lumOff val="25000"/>
                  </a:schemeClr>
                </a:solidFill>
              </a:rPr>
              <a:t>Flat = EASY</a:t>
            </a:r>
          </a:p>
          <a:p>
            <a:pPr lvl="1"/>
            <a:r>
              <a:rPr lang="en-US" dirty="0">
                <a:solidFill>
                  <a:schemeClr val="tx1">
                    <a:lumMod val="75000"/>
                    <a:lumOff val="25000"/>
                  </a:schemeClr>
                </a:solidFill>
              </a:rPr>
              <a:t>Hills = </a:t>
            </a:r>
            <a:r>
              <a:rPr lang="en-US" dirty="0" smtClean="0">
                <a:solidFill>
                  <a:schemeClr val="tx1">
                    <a:lumMod val="75000"/>
                    <a:lumOff val="25000"/>
                  </a:schemeClr>
                </a:solidFill>
              </a:rPr>
              <a:t>HARD</a:t>
            </a:r>
          </a:p>
          <a:p>
            <a:r>
              <a:rPr lang="en-US" dirty="0" smtClean="0">
                <a:solidFill>
                  <a:schemeClr val="tx1">
                    <a:lumMod val="75000"/>
                    <a:lumOff val="25000"/>
                  </a:schemeClr>
                </a:solidFill>
              </a:rPr>
              <a:t>Modeling movement is important</a:t>
            </a:r>
          </a:p>
          <a:p>
            <a:pPr lvl="1"/>
            <a:r>
              <a:rPr lang="en-US" dirty="0" smtClean="0">
                <a:solidFill>
                  <a:schemeClr val="tx1">
                    <a:lumMod val="75000"/>
                    <a:lumOff val="25000"/>
                  </a:schemeClr>
                </a:solidFill>
              </a:rPr>
              <a:t>Helps explain how humans interact with our environment</a:t>
            </a:r>
          </a:p>
          <a:p>
            <a:r>
              <a:rPr lang="en-US" dirty="0" smtClean="0">
                <a:solidFill>
                  <a:schemeClr val="tx1">
                    <a:lumMod val="75000"/>
                    <a:lumOff val="25000"/>
                  </a:schemeClr>
                </a:solidFill>
              </a:rPr>
              <a:t>Two common methods in Geography/GIS</a:t>
            </a:r>
          </a:p>
          <a:p>
            <a:pPr lvl="1"/>
            <a:r>
              <a:rPr lang="en-US" dirty="0" smtClean="0">
                <a:solidFill>
                  <a:schemeClr val="tx1">
                    <a:lumMod val="75000"/>
                    <a:lumOff val="25000"/>
                  </a:schemeClr>
                </a:solidFill>
              </a:rPr>
              <a:t>Tobler’s Hiking Function</a:t>
            </a:r>
          </a:p>
          <a:p>
            <a:pPr lvl="1"/>
            <a:r>
              <a:rPr lang="en-US" dirty="0" smtClean="0">
                <a:solidFill>
                  <a:schemeClr val="tx1">
                    <a:lumMod val="75000"/>
                    <a:lumOff val="25000"/>
                  </a:schemeClr>
                </a:solidFill>
              </a:rPr>
              <a:t>Naismith’s Rule</a:t>
            </a:r>
            <a:endParaRPr lang="en-US" dirty="0">
              <a:solidFill>
                <a:schemeClr val="tx1">
                  <a:lumMod val="75000"/>
                  <a:lumOff val="25000"/>
                </a:schemeClr>
              </a:solidFill>
            </a:endParaRPr>
          </a:p>
        </p:txBody>
      </p:sp>
      <p:pic>
        <p:nvPicPr>
          <p:cNvPr id="2059" name="Picture 11" descr="C:\Users\Erik\AppData\Local\Microsoft\Windows\Temporary Internet Files\Content.IE5\JWF96007\MP900448519[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7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14800" y="4038600"/>
            <a:ext cx="3733800" cy="2489200"/>
          </a:xfrm>
          <a:prstGeom prst="rect">
            <a:avLst/>
          </a:prstGeom>
          <a:noFill/>
          <a:effectLst>
            <a:glow rad="63500">
              <a:schemeClr val="tx1">
                <a:lumMod val="65000"/>
                <a:lumOff val="3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513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2230399"/>
              </p:ext>
            </p:extLst>
          </p:nvPr>
        </p:nvGraphicFramePr>
        <p:xfrm>
          <a:off x="457200" y="1600200"/>
          <a:ext cx="8229600" cy="4850758"/>
        </p:xfrm>
        <a:graphic>
          <a:graphicData uri="http://schemas.openxmlformats.org/drawingml/2006/table">
            <a:tbl>
              <a:tblPr firstRow="1" bandRow="1">
                <a:tableStyleId>{5C22544A-7EE6-4342-B048-85BDC9FD1C3A}</a:tableStyleId>
              </a:tblPr>
              <a:tblGrid>
                <a:gridCol w="2743200"/>
                <a:gridCol w="2743200"/>
                <a:gridCol w="2743200"/>
              </a:tblGrid>
              <a:tr h="668340">
                <a:tc>
                  <a:txBody>
                    <a:bodyPr/>
                    <a:lstStyle/>
                    <a:p>
                      <a:r>
                        <a:rPr lang="en-US" dirty="0" smtClean="0"/>
                        <a:t>Common Uses</a:t>
                      </a:r>
                      <a:endParaRPr lang="en-US" dirty="0"/>
                    </a:p>
                  </a:txBody>
                  <a:tcPr/>
                </a:tc>
                <a:tc>
                  <a:txBody>
                    <a:bodyPr/>
                    <a:lstStyle/>
                    <a:p>
                      <a:r>
                        <a:rPr lang="en-US" dirty="0" smtClean="0"/>
                        <a:t>Application(s)</a:t>
                      </a:r>
                      <a:endParaRPr lang="en-US" dirty="0"/>
                    </a:p>
                  </a:txBody>
                  <a:tcPr/>
                </a:tc>
                <a:tc>
                  <a:txBody>
                    <a:bodyPr/>
                    <a:lstStyle/>
                    <a:p>
                      <a:r>
                        <a:rPr lang="en-US" dirty="0" smtClean="0"/>
                        <a:t>Authors:</a:t>
                      </a:r>
                      <a:endParaRPr lang="en-US" dirty="0"/>
                    </a:p>
                  </a:txBody>
                  <a:tcPr/>
                </a:tc>
              </a:tr>
              <a:tr h="1025519">
                <a:tc>
                  <a:txBody>
                    <a:bodyPr/>
                    <a:lstStyle/>
                    <a:p>
                      <a:r>
                        <a:rPr lang="en-US" sz="1400" dirty="0" smtClean="0"/>
                        <a:t>Archaeology</a:t>
                      </a:r>
                      <a:endParaRPr lang="en-US" sz="1400" dirty="0"/>
                    </a:p>
                  </a:txBody>
                  <a:tcPr/>
                </a:tc>
                <a:tc>
                  <a:txBody>
                    <a:bodyPr/>
                    <a:lstStyle/>
                    <a:p>
                      <a:r>
                        <a:rPr lang="en-US" sz="1400" dirty="0" smtClean="0"/>
                        <a:t>Travel times / routes between archaeological sites, Catchment analysis</a:t>
                      </a:r>
                      <a:endParaRPr lang="en-US" sz="1400" dirty="0"/>
                    </a:p>
                  </a:txBody>
                  <a:tcPr/>
                </a:tc>
                <a:tc>
                  <a:txBody>
                    <a:bodyPr/>
                    <a:lstStyle/>
                    <a:p>
                      <a:r>
                        <a:rPr lang="en-US" sz="1200" dirty="0" err="1" smtClean="0"/>
                        <a:t>Gorenflo</a:t>
                      </a:r>
                      <a:r>
                        <a:rPr lang="en-US" sz="1200" dirty="0" smtClean="0"/>
                        <a:t> and</a:t>
                      </a:r>
                      <a:r>
                        <a:rPr lang="en-US" sz="1200" baseline="0" dirty="0" smtClean="0"/>
                        <a:t> Gale (1990); McCoy et al (2011);  </a:t>
                      </a:r>
                      <a:r>
                        <a:rPr lang="en-US" sz="1200" baseline="0" dirty="0" err="1" smtClean="0"/>
                        <a:t>Kantner</a:t>
                      </a:r>
                      <a:r>
                        <a:rPr lang="en-US" sz="1200" baseline="0" dirty="0" smtClean="0"/>
                        <a:t> (2004); Kondo &amp; Seino (2010); Herzog (2010)</a:t>
                      </a:r>
                      <a:endParaRPr lang="en-US" sz="1200" dirty="0"/>
                    </a:p>
                  </a:txBody>
                  <a:tcPr/>
                </a:tc>
              </a:tr>
              <a:tr h="1025519">
                <a:tc>
                  <a:txBody>
                    <a:bodyPr/>
                    <a:lstStyle/>
                    <a:p>
                      <a:r>
                        <a:rPr lang="en-US" sz="1400" dirty="0" smtClean="0"/>
                        <a:t>Sports and Recreation</a:t>
                      </a:r>
                      <a:endParaRPr lang="en-US" sz="1400" dirty="0"/>
                    </a:p>
                  </a:txBody>
                  <a:tcPr/>
                </a:tc>
                <a:tc>
                  <a:txBody>
                    <a:bodyPr/>
                    <a:lstStyle/>
                    <a:p>
                      <a:r>
                        <a:rPr lang="en-US" sz="1400" dirty="0" smtClean="0"/>
                        <a:t>Calculate hiking and orienteering times, place observation and</a:t>
                      </a:r>
                      <a:r>
                        <a:rPr lang="en-US" sz="1400" baseline="0" dirty="0" smtClean="0"/>
                        <a:t> aid locations</a:t>
                      </a:r>
                      <a:endParaRPr lang="en-US" sz="1400" dirty="0"/>
                    </a:p>
                  </a:txBody>
                  <a:tcPr/>
                </a:tc>
                <a:tc>
                  <a:txBody>
                    <a:bodyPr/>
                    <a:lstStyle/>
                    <a:p>
                      <a:r>
                        <a:rPr lang="en-US" sz="1200" dirty="0" smtClean="0"/>
                        <a:t>Green (2006);</a:t>
                      </a:r>
                      <a:r>
                        <a:rPr lang="en-US" sz="1200" baseline="0" dirty="0" smtClean="0"/>
                        <a:t> Hayes and Norman (1984)</a:t>
                      </a:r>
                      <a:endParaRPr lang="en-US" sz="1200" dirty="0"/>
                    </a:p>
                  </a:txBody>
                  <a:tcPr/>
                </a:tc>
              </a:tr>
              <a:tr h="668340">
                <a:tc>
                  <a:txBody>
                    <a:bodyPr/>
                    <a:lstStyle/>
                    <a:p>
                      <a:r>
                        <a:rPr lang="en-US" sz="1400" dirty="0" smtClean="0"/>
                        <a:t>Land</a:t>
                      </a:r>
                      <a:r>
                        <a:rPr lang="en-US" sz="1400" baseline="0" dirty="0" smtClean="0"/>
                        <a:t> Use / Resource Planning</a:t>
                      </a:r>
                      <a:endParaRPr lang="en-US" sz="1400" dirty="0"/>
                    </a:p>
                  </a:txBody>
                  <a:tcPr/>
                </a:tc>
                <a:tc>
                  <a:txBody>
                    <a:bodyPr/>
                    <a:lstStyle/>
                    <a:p>
                      <a:r>
                        <a:rPr lang="en-US" sz="1400" dirty="0" smtClean="0"/>
                        <a:t>Monitor park trail conditions, define</a:t>
                      </a:r>
                      <a:r>
                        <a:rPr lang="en-US" sz="1400" baseline="0" dirty="0" smtClean="0"/>
                        <a:t> “wild” areas for conservation</a:t>
                      </a:r>
                      <a:endParaRPr lang="en-US" sz="1400" dirty="0"/>
                    </a:p>
                  </a:txBody>
                  <a:tcPr/>
                </a:tc>
                <a:tc>
                  <a:txBody>
                    <a:bodyPr/>
                    <a:lstStyle/>
                    <a:p>
                      <a:r>
                        <a:rPr lang="en-US" sz="1200" dirty="0" err="1" smtClean="0"/>
                        <a:t>Pettebone</a:t>
                      </a:r>
                      <a:r>
                        <a:rPr lang="en-US" sz="1200" dirty="0" smtClean="0"/>
                        <a:t>,</a:t>
                      </a:r>
                      <a:r>
                        <a:rPr lang="en-US" sz="1200" baseline="0" dirty="0" smtClean="0"/>
                        <a:t> Newman, &amp; Theobald (2009); Fritz and Carver (1998)</a:t>
                      </a:r>
                      <a:endParaRPr lang="en-US" sz="1200" dirty="0"/>
                    </a:p>
                  </a:txBody>
                  <a:tcPr/>
                </a:tc>
              </a:tr>
              <a:tr h="668340">
                <a:tc>
                  <a:txBody>
                    <a:bodyPr/>
                    <a:lstStyle/>
                    <a:p>
                      <a:r>
                        <a:rPr lang="en-US" sz="1400" dirty="0" smtClean="0"/>
                        <a:t>Emergency Planning,</a:t>
                      </a:r>
                      <a:r>
                        <a:rPr lang="en-US" sz="1400" baseline="0" dirty="0" smtClean="0"/>
                        <a:t> Search and Rescue</a:t>
                      </a:r>
                      <a:endParaRPr lang="en-US" sz="1400" dirty="0"/>
                    </a:p>
                  </a:txBody>
                  <a:tcPr/>
                </a:tc>
                <a:tc>
                  <a:txBody>
                    <a:bodyPr/>
                    <a:lstStyle/>
                    <a:p>
                      <a:r>
                        <a:rPr lang="en-US" sz="1400" dirty="0" smtClean="0"/>
                        <a:t>Tsunami evacuation</a:t>
                      </a:r>
                      <a:r>
                        <a:rPr lang="en-US" sz="1400" baseline="0" dirty="0" smtClean="0"/>
                        <a:t> times, Search and rescue boundaries</a:t>
                      </a:r>
                      <a:endParaRPr lang="en-US" sz="1400" dirty="0"/>
                    </a:p>
                  </a:txBody>
                  <a:tcPr/>
                </a:tc>
                <a:tc>
                  <a:txBody>
                    <a:bodyPr/>
                    <a:lstStyle/>
                    <a:p>
                      <a:r>
                        <a:rPr lang="en-US" sz="1200" dirty="0" smtClean="0"/>
                        <a:t>Wood &amp;</a:t>
                      </a:r>
                      <a:r>
                        <a:rPr lang="en-US" sz="1200" baseline="0" dirty="0" smtClean="0"/>
                        <a:t> </a:t>
                      </a:r>
                      <a:r>
                        <a:rPr lang="en-US" sz="1200" baseline="0" dirty="0" err="1" smtClean="0"/>
                        <a:t>Schmidtlein</a:t>
                      </a:r>
                      <a:r>
                        <a:rPr lang="en-US" sz="1200" baseline="0" dirty="0" smtClean="0"/>
                        <a:t> (2012, 2013); </a:t>
                      </a:r>
                      <a:r>
                        <a:rPr lang="en-US" sz="1200" baseline="0" dirty="0" err="1" smtClean="0"/>
                        <a:t>Magyari-Saska</a:t>
                      </a:r>
                      <a:r>
                        <a:rPr lang="en-US" sz="1200" baseline="0" dirty="0" smtClean="0"/>
                        <a:t> &amp; </a:t>
                      </a:r>
                      <a:r>
                        <a:rPr lang="en-US" sz="1200" baseline="0" dirty="0" err="1" smtClean="0"/>
                        <a:t>Dombay</a:t>
                      </a:r>
                      <a:r>
                        <a:rPr lang="en-US" sz="1200" baseline="0" dirty="0" smtClean="0"/>
                        <a:t> (2012)</a:t>
                      </a:r>
                      <a:endParaRPr lang="en-US" sz="1200" dirty="0"/>
                    </a:p>
                  </a:txBody>
                  <a:tcPr/>
                </a:tc>
              </a:tr>
              <a:tr h="668340">
                <a:tc>
                  <a:txBody>
                    <a:bodyPr/>
                    <a:lstStyle/>
                    <a:p>
                      <a:r>
                        <a:rPr lang="en-US" sz="1400" dirty="0" smtClean="0"/>
                        <a:t>Placement of health facilities</a:t>
                      </a:r>
                      <a:endParaRPr lang="en-US" sz="1400" dirty="0"/>
                    </a:p>
                  </a:txBody>
                  <a:tcPr/>
                </a:tc>
                <a:tc>
                  <a:txBody>
                    <a:bodyPr/>
                    <a:lstStyle/>
                    <a:p>
                      <a:r>
                        <a:rPr lang="en-US" sz="1400" baseline="0" dirty="0" smtClean="0"/>
                        <a:t>Optimally position medical clinics in terms of population access and travel times </a:t>
                      </a:r>
                      <a:endParaRPr lang="en-US" sz="1400" dirty="0"/>
                    </a:p>
                  </a:txBody>
                  <a:tcPr/>
                </a:tc>
                <a:tc>
                  <a:txBody>
                    <a:bodyPr/>
                    <a:lstStyle/>
                    <a:p>
                      <a:r>
                        <a:rPr lang="en-US" sz="1200" dirty="0" smtClean="0"/>
                        <a:t>Matthews (2013);</a:t>
                      </a:r>
                      <a:r>
                        <a:rPr lang="en-US" sz="1200" baseline="0" dirty="0" smtClean="0"/>
                        <a:t> Noor et al (2006)</a:t>
                      </a:r>
                      <a:endParaRPr lang="en-US" sz="1200" dirty="0"/>
                    </a:p>
                  </a:txBody>
                  <a:tcPr/>
                </a:tc>
              </a:tr>
            </a:tbl>
          </a:graphicData>
        </a:graphic>
      </p:graphicFrame>
    </p:spTree>
    <p:extLst>
      <p:ext uri="{BB962C8B-B14F-4D97-AF65-F5344CB8AC3E}">
        <p14:creationId xmlns:p14="http://schemas.microsoft.com/office/powerpoint/2010/main" val="208747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Tobler’s Hiking Function</a:t>
            </a:r>
            <a:endParaRPr lang="en-US" sz="4800" dirty="0"/>
          </a:p>
        </p:txBody>
      </p:sp>
      <p:sp>
        <p:nvSpPr>
          <p:cNvPr id="3" name="Content Placeholder 2"/>
          <p:cNvSpPr>
            <a:spLocks noGrp="1"/>
          </p:cNvSpPr>
          <p:nvPr>
            <p:ph idx="1"/>
          </p:nvPr>
        </p:nvSpPr>
        <p:spPr/>
        <p:txBody>
          <a:bodyPr/>
          <a:lstStyle/>
          <a:p>
            <a:pPr>
              <a:spcBef>
                <a:spcPts val="0"/>
              </a:spcBef>
            </a:pPr>
            <a:r>
              <a:rPr lang="en-US" dirty="0" smtClean="0">
                <a:solidFill>
                  <a:schemeClr val="tx1">
                    <a:lumMod val="75000"/>
                    <a:lumOff val="25000"/>
                  </a:schemeClr>
                </a:solidFill>
              </a:rPr>
              <a:t>Mathematical function published by Waldo Tobler in 1993</a:t>
            </a:r>
          </a:p>
          <a:p>
            <a:pPr>
              <a:spcBef>
                <a:spcPts val="0"/>
              </a:spcBef>
            </a:pPr>
            <a:endParaRPr lang="en-US" dirty="0" smtClean="0">
              <a:solidFill>
                <a:schemeClr val="tx1">
                  <a:lumMod val="75000"/>
                  <a:lumOff val="25000"/>
                </a:schemeClr>
              </a:solidFill>
            </a:endParaRPr>
          </a:p>
          <a:p>
            <a:pPr>
              <a:spcBef>
                <a:spcPts val="0"/>
              </a:spcBef>
            </a:pPr>
            <a:r>
              <a:rPr lang="en-US" dirty="0" smtClean="0">
                <a:solidFill>
                  <a:schemeClr val="tx1">
                    <a:lumMod val="75000"/>
                    <a:lumOff val="25000"/>
                  </a:schemeClr>
                </a:solidFill>
              </a:rPr>
              <a:t>Predicts human walking speed based on slope</a:t>
            </a:r>
          </a:p>
          <a:p>
            <a:pPr>
              <a:spcBef>
                <a:spcPts val="0"/>
              </a:spcBef>
            </a:pPr>
            <a:endParaRPr lang="en-US" dirty="0" smtClean="0">
              <a:solidFill>
                <a:schemeClr val="tx1">
                  <a:lumMod val="75000"/>
                  <a:lumOff val="25000"/>
                </a:schemeClr>
              </a:solidFill>
            </a:endParaRPr>
          </a:p>
          <a:p>
            <a:pPr>
              <a:spcBef>
                <a:spcPts val="0"/>
              </a:spcBef>
            </a:pPr>
            <a:r>
              <a:rPr lang="en-US" dirty="0" smtClean="0">
                <a:solidFill>
                  <a:schemeClr val="tx1">
                    <a:lumMod val="75000"/>
                    <a:lumOff val="25000"/>
                  </a:schemeClr>
                </a:solidFill>
              </a:rPr>
              <a:t>Based on empirical data from Eduard </a:t>
            </a:r>
            <a:r>
              <a:rPr lang="en-US" dirty="0" err="1" smtClean="0">
                <a:solidFill>
                  <a:schemeClr val="tx1">
                    <a:lumMod val="75000"/>
                    <a:lumOff val="25000"/>
                  </a:schemeClr>
                </a:solidFill>
              </a:rPr>
              <a:t>Imhof</a:t>
            </a:r>
            <a:r>
              <a:rPr lang="en-US" dirty="0" smtClean="0">
                <a:solidFill>
                  <a:schemeClr val="tx1">
                    <a:lumMod val="75000"/>
                    <a:lumOff val="25000"/>
                  </a:schemeClr>
                </a:solidFill>
              </a:rPr>
              <a:t> (1950)</a:t>
            </a:r>
          </a:p>
          <a:p>
            <a:pPr>
              <a:spcBef>
                <a:spcPts val="0"/>
              </a:spcBef>
            </a:pPr>
            <a:endParaRPr lang="en-US" dirty="0" smtClean="0">
              <a:solidFill>
                <a:schemeClr val="tx1">
                  <a:lumMod val="75000"/>
                  <a:lumOff val="25000"/>
                </a:schemeClr>
              </a:solidFill>
            </a:endParaRPr>
          </a:p>
          <a:p>
            <a:pPr>
              <a:spcBef>
                <a:spcPts val="0"/>
              </a:spcBef>
            </a:pPr>
            <a:r>
              <a:rPr lang="en-US" dirty="0" smtClean="0">
                <a:solidFill>
                  <a:schemeClr val="tx1">
                    <a:lumMod val="75000"/>
                    <a:lumOff val="25000"/>
                  </a:schemeClr>
                </a:solidFill>
              </a:rPr>
              <a:t>Function expressed as:</a:t>
            </a:r>
          </a:p>
        </p:txBody>
      </p:sp>
      <p:sp>
        <p:nvSpPr>
          <p:cNvPr id="4" name="TextBox 3"/>
          <p:cNvSpPr txBox="1"/>
          <p:nvPr/>
        </p:nvSpPr>
        <p:spPr>
          <a:xfrm>
            <a:off x="2283130" y="4800600"/>
            <a:ext cx="5112297" cy="1569660"/>
          </a:xfrm>
          <a:prstGeom prst="rect">
            <a:avLst/>
          </a:prstGeom>
          <a:noFill/>
          <a:ln w="12700">
            <a:noFill/>
          </a:ln>
        </p:spPr>
        <p:txBody>
          <a:bodyPr wrap="none" rtlCol="0">
            <a:spAutoFit/>
          </a:bodyPr>
          <a:lstStyle/>
          <a:p>
            <a:r>
              <a:rPr lang="en-US" sz="2400" b="1" dirty="0">
                <a:latin typeface="+mj-lt"/>
              </a:rPr>
              <a:t>W = 6 * </a:t>
            </a:r>
            <a:r>
              <a:rPr lang="en-US" sz="2400" b="1" dirty="0" err="1">
                <a:latin typeface="+mj-lt"/>
              </a:rPr>
              <a:t>exp</a:t>
            </a:r>
            <a:r>
              <a:rPr lang="en-US" sz="2400" b="1" dirty="0">
                <a:latin typeface="+mj-lt"/>
              </a:rPr>
              <a:t> {-3.5 * abs (S + 0.05)} </a:t>
            </a:r>
            <a:endParaRPr lang="en-US" sz="2400" b="1" dirty="0" smtClean="0">
              <a:latin typeface="+mj-lt"/>
            </a:endParaRPr>
          </a:p>
          <a:p>
            <a:endParaRPr lang="en-US" dirty="0">
              <a:latin typeface="+mj-lt"/>
            </a:endParaRPr>
          </a:p>
          <a:p>
            <a:r>
              <a:rPr lang="en-US" dirty="0" smtClean="0">
                <a:latin typeface="+mj-lt"/>
              </a:rPr>
              <a:t>Where:</a:t>
            </a:r>
          </a:p>
          <a:p>
            <a:r>
              <a:rPr lang="en-US" dirty="0" smtClean="0">
                <a:latin typeface="+mj-lt"/>
              </a:rPr>
              <a:t>W = walking velocity (km / </a:t>
            </a:r>
            <a:r>
              <a:rPr lang="en-US" dirty="0" err="1" smtClean="0">
                <a:latin typeface="+mj-lt"/>
              </a:rPr>
              <a:t>hr</a:t>
            </a:r>
            <a:r>
              <a:rPr lang="en-US" dirty="0" smtClean="0">
                <a:latin typeface="+mj-lt"/>
              </a:rPr>
              <a:t>)</a:t>
            </a:r>
          </a:p>
          <a:p>
            <a:r>
              <a:rPr lang="en-US" dirty="0" smtClean="0">
                <a:latin typeface="+mj-lt"/>
              </a:rPr>
              <a:t>S = slope of the terrain (dh/dx)</a:t>
            </a:r>
            <a:endParaRPr lang="en-US" dirty="0">
              <a:latin typeface="+mj-lt"/>
            </a:endParaRPr>
          </a:p>
        </p:txBody>
      </p:sp>
    </p:spTree>
    <p:extLst>
      <p:ext uri="{BB962C8B-B14F-4D97-AF65-F5344CB8AC3E}">
        <p14:creationId xmlns:p14="http://schemas.microsoft.com/office/powerpoint/2010/main" val="2204471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Tobler’s Hiking Function - 2</a:t>
            </a:r>
            <a:endParaRPr lang="en-US" sz="4800" dirty="0"/>
          </a:p>
        </p:txBody>
      </p:sp>
      <p:sp>
        <p:nvSpPr>
          <p:cNvPr id="7" name="Content Placeholder 6"/>
          <p:cNvSpPr>
            <a:spLocks noGrp="1"/>
          </p:cNvSpPr>
          <p:nvPr>
            <p:ph idx="1"/>
          </p:nvPr>
        </p:nvSpPr>
        <p:spPr>
          <a:xfrm>
            <a:off x="457200" y="1600201"/>
            <a:ext cx="8229600" cy="1524000"/>
          </a:xfrm>
        </p:spPr>
        <p:txBody>
          <a:bodyPr/>
          <a:lstStyle/>
          <a:p>
            <a:r>
              <a:rPr lang="en-US" sz="2800" dirty="0" smtClean="0">
                <a:solidFill>
                  <a:schemeClr val="tx1">
                    <a:lumMod val="75000"/>
                    <a:lumOff val="25000"/>
                  </a:schemeClr>
                </a:solidFill>
              </a:rPr>
              <a:t>Suggests that speed is fastest on gentle downslopes</a:t>
            </a:r>
          </a:p>
          <a:p>
            <a:pPr lvl="1"/>
            <a:r>
              <a:rPr lang="en-US" sz="2000" dirty="0" smtClean="0">
                <a:solidFill>
                  <a:schemeClr val="tx1">
                    <a:lumMod val="75000"/>
                    <a:lumOff val="25000"/>
                  </a:schemeClr>
                </a:solidFill>
              </a:rPr>
              <a:t>Predicts maximum </a:t>
            </a:r>
            <a:r>
              <a:rPr lang="en-US" sz="2000" dirty="0">
                <a:solidFill>
                  <a:schemeClr val="tx1">
                    <a:lumMod val="75000"/>
                    <a:lumOff val="25000"/>
                  </a:schemeClr>
                </a:solidFill>
              </a:rPr>
              <a:t>speed </a:t>
            </a:r>
            <a:r>
              <a:rPr lang="en-US" sz="2000" dirty="0" smtClean="0">
                <a:solidFill>
                  <a:schemeClr val="tx1">
                    <a:lumMod val="75000"/>
                    <a:lumOff val="25000"/>
                  </a:schemeClr>
                </a:solidFill>
              </a:rPr>
              <a:t>at -2.86</a:t>
            </a:r>
            <a:r>
              <a:rPr lang="en-US" sz="2000" dirty="0">
                <a:solidFill>
                  <a:schemeClr val="tx1">
                    <a:lumMod val="75000"/>
                    <a:lumOff val="25000"/>
                  </a:schemeClr>
                </a:solidFill>
              </a:rPr>
              <a:t>° </a:t>
            </a:r>
            <a:r>
              <a:rPr lang="en-US" sz="2000" dirty="0" smtClean="0">
                <a:solidFill>
                  <a:schemeClr val="tx1">
                    <a:lumMod val="75000"/>
                    <a:lumOff val="25000"/>
                  </a:schemeClr>
                </a:solidFill>
              </a:rPr>
              <a:t>(-5</a:t>
            </a:r>
            <a:r>
              <a:rPr lang="en-US" sz="2000" dirty="0">
                <a:solidFill>
                  <a:schemeClr val="tx1">
                    <a:lumMod val="75000"/>
                    <a:lumOff val="25000"/>
                  </a:schemeClr>
                </a:solidFill>
              </a:rPr>
              <a:t>%) slope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28065485"/>
              </p:ext>
            </p:extLst>
          </p:nvPr>
        </p:nvGraphicFramePr>
        <p:xfrm>
          <a:off x="685800" y="3429000"/>
          <a:ext cx="3048000" cy="2710815"/>
        </p:xfrm>
        <a:graphic>
          <a:graphicData uri="http://schemas.openxmlformats.org/drawingml/2006/table">
            <a:tbl>
              <a:tblPr/>
              <a:tblGrid>
                <a:gridCol w="1521788"/>
                <a:gridCol w="1526212"/>
              </a:tblGrid>
              <a:tr h="238125">
                <a:tc>
                  <a:txBody>
                    <a:bodyPr/>
                    <a:lstStyle/>
                    <a:p>
                      <a:pPr algn="ctr" fontAlgn="b"/>
                      <a:r>
                        <a:rPr lang="en-US" sz="1600" b="1" i="0" u="none" strike="noStrike" dirty="0">
                          <a:solidFill>
                            <a:srgbClr val="000000"/>
                          </a:solidFill>
                          <a:effectLst/>
                          <a:latin typeface="Palatino Linotype"/>
                        </a:rPr>
                        <a:t>Slope (degrees)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600" b="1" i="0" u="none" strike="noStrike" dirty="0">
                          <a:solidFill>
                            <a:srgbClr val="000000"/>
                          </a:solidFill>
                          <a:effectLst/>
                          <a:latin typeface="Palatino Linotype"/>
                        </a:rPr>
                        <a:t>Speed (km/</a:t>
                      </a:r>
                      <a:r>
                        <a:rPr lang="en-US" sz="1600" b="1" i="0" u="none" strike="noStrike" dirty="0" err="1">
                          <a:solidFill>
                            <a:srgbClr val="000000"/>
                          </a:solidFill>
                          <a:effectLst/>
                          <a:latin typeface="Palatino Linotype"/>
                        </a:rPr>
                        <a:t>hr</a:t>
                      </a:r>
                      <a:r>
                        <a:rPr lang="en-US" sz="1600" b="1" i="0" u="none" strike="noStrike" dirty="0">
                          <a:solidFill>
                            <a:srgbClr val="000000"/>
                          </a:solidFill>
                          <a:effectLst/>
                          <a:latin typeface="Palatino Linotype"/>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19075">
                <a:tc>
                  <a:txBody>
                    <a:bodyPr/>
                    <a:lstStyle/>
                    <a:p>
                      <a:pPr algn="ctr" fontAlgn="b"/>
                      <a:r>
                        <a:rPr lang="en-US" sz="1400" b="1" i="0" u="none" strike="noStrike" dirty="0">
                          <a:solidFill>
                            <a:srgbClr val="000000"/>
                          </a:solidFill>
                          <a:effectLst/>
                          <a:latin typeface="Palatino Linotype"/>
                        </a:rPr>
                        <a:t>-70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dirty="0">
                          <a:solidFill>
                            <a:srgbClr val="000000"/>
                          </a:solidFill>
                          <a:effectLst/>
                          <a:latin typeface="Palatino Linotype"/>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19075">
                <a:tc>
                  <a:txBody>
                    <a:bodyPr/>
                    <a:lstStyle/>
                    <a:p>
                      <a:pPr algn="ctr" fontAlgn="b"/>
                      <a:r>
                        <a:rPr lang="en-US" sz="1400" b="1" i="0" u="none" strike="noStrike" dirty="0">
                          <a:solidFill>
                            <a:srgbClr val="000000"/>
                          </a:solidFill>
                          <a:effectLst/>
                          <a:latin typeface="Palatino Linotype"/>
                        </a:rPr>
                        <a:t>-50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a:solidFill>
                            <a:srgbClr val="000000"/>
                          </a:solidFill>
                          <a:effectLst/>
                          <a:latin typeface="Palatino Linotype"/>
                        </a:rPr>
                        <a:t>0.11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19075">
                <a:tc>
                  <a:txBody>
                    <a:bodyPr/>
                    <a:lstStyle/>
                    <a:p>
                      <a:pPr algn="ctr" fontAlgn="b"/>
                      <a:r>
                        <a:rPr lang="en-US" sz="1400" b="1" i="0" u="none" strike="noStrike">
                          <a:solidFill>
                            <a:srgbClr val="000000"/>
                          </a:solidFill>
                          <a:effectLst/>
                          <a:latin typeface="Palatino Linotype"/>
                        </a:rPr>
                        <a:t>-30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a:solidFill>
                            <a:srgbClr val="000000"/>
                          </a:solidFill>
                          <a:effectLst/>
                          <a:latin typeface="Palatino Linotype"/>
                        </a:rPr>
                        <a:t>0.95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19075">
                <a:tc>
                  <a:txBody>
                    <a:bodyPr/>
                    <a:lstStyle/>
                    <a:p>
                      <a:pPr algn="ctr" fontAlgn="b"/>
                      <a:r>
                        <a:rPr lang="en-US" sz="1400" b="1" i="0" u="none" strike="noStrike" dirty="0">
                          <a:solidFill>
                            <a:srgbClr val="000000"/>
                          </a:solidFill>
                          <a:effectLst/>
                          <a:latin typeface="Palatino Linotype"/>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a:solidFill>
                            <a:srgbClr val="000000"/>
                          </a:solidFill>
                          <a:effectLst/>
                          <a:latin typeface="Palatino Linotype"/>
                        </a:rPr>
                        <a:t>3.86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19075">
                <a:tc>
                  <a:txBody>
                    <a:bodyPr/>
                    <a:lstStyle/>
                    <a:p>
                      <a:pPr algn="ctr" fontAlgn="b"/>
                      <a:r>
                        <a:rPr lang="en-US" sz="1400" b="1" i="0" u="none" strike="noStrike" dirty="0" smtClean="0">
                          <a:solidFill>
                            <a:srgbClr val="000000"/>
                          </a:solidFill>
                          <a:effectLst/>
                          <a:latin typeface="Palatino Linotype"/>
                        </a:rPr>
                        <a:t>-2.8</a:t>
                      </a:r>
                      <a:endParaRPr lang="en-US" sz="1400" b="1" i="0" u="none" strike="noStrike" dirty="0">
                        <a:solidFill>
                          <a:srgbClr val="000000"/>
                        </a:solidFill>
                        <a:effectLst/>
                        <a:latin typeface="Palatino Linotype"/>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dirty="0" smtClean="0">
                          <a:solidFill>
                            <a:srgbClr val="000000"/>
                          </a:solidFill>
                          <a:effectLst/>
                          <a:latin typeface="Palatino Linotype"/>
                        </a:rPr>
                        <a:t>6.00</a:t>
                      </a:r>
                      <a:endParaRPr lang="en-US" sz="1400" b="1" i="0" u="none" strike="noStrike" dirty="0">
                        <a:solidFill>
                          <a:srgbClr val="000000"/>
                        </a:solidFill>
                        <a:effectLst/>
                        <a:latin typeface="Palatino Linotype"/>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19075">
                <a:tc>
                  <a:txBody>
                    <a:bodyPr/>
                    <a:lstStyle/>
                    <a:p>
                      <a:pPr algn="ctr" fontAlgn="b"/>
                      <a:r>
                        <a:rPr lang="en-US" sz="1400" b="1" i="0" u="none" strike="noStrike" dirty="0">
                          <a:solidFill>
                            <a:srgbClr val="000000"/>
                          </a:solidFill>
                          <a:effectLst/>
                          <a:latin typeface="Palatino Linotype"/>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a:solidFill>
                            <a:srgbClr val="000000"/>
                          </a:solidFill>
                          <a:effectLst/>
                          <a:latin typeface="Palatino Linotype"/>
                        </a:rPr>
                        <a:t>5.04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19075">
                <a:tc>
                  <a:txBody>
                    <a:bodyPr/>
                    <a:lstStyle/>
                    <a:p>
                      <a:pPr algn="ctr" fontAlgn="b"/>
                      <a:r>
                        <a:rPr lang="en-US" sz="1400" b="1" i="0" u="none" strike="noStrike" dirty="0" smtClean="0">
                          <a:solidFill>
                            <a:srgbClr val="000000"/>
                          </a:solidFill>
                          <a:effectLst/>
                          <a:latin typeface="Palatino Linotype"/>
                        </a:rPr>
                        <a:t>2.8</a:t>
                      </a:r>
                      <a:endParaRPr lang="en-US" sz="1400" b="1" i="0" u="none" strike="noStrike" dirty="0">
                        <a:solidFill>
                          <a:srgbClr val="000000"/>
                        </a:solidFill>
                        <a:effectLst/>
                        <a:latin typeface="Palatino Linotype"/>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dirty="0" smtClean="0">
                          <a:solidFill>
                            <a:srgbClr val="000000"/>
                          </a:solidFill>
                          <a:effectLst/>
                          <a:latin typeface="Palatino Linotype"/>
                        </a:rPr>
                        <a:t>4.23</a:t>
                      </a:r>
                      <a:endParaRPr lang="en-US" sz="1400" b="1" i="0" u="none" strike="noStrike" dirty="0">
                        <a:solidFill>
                          <a:srgbClr val="000000"/>
                        </a:solidFill>
                        <a:effectLst/>
                        <a:latin typeface="Palatino Linotype"/>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19075">
                <a:tc>
                  <a:txBody>
                    <a:bodyPr/>
                    <a:lstStyle/>
                    <a:p>
                      <a:pPr algn="ctr" fontAlgn="b"/>
                      <a:r>
                        <a:rPr lang="en-US" sz="1400" b="1" i="0" u="none" strike="noStrike">
                          <a:solidFill>
                            <a:srgbClr val="000000"/>
                          </a:solidFill>
                          <a:effectLst/>
                          <a:latin typeface="Palatino Linotype"/>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a:solidFill>
                            <a:srgbClr val="000000"/>
                          </a:solidFill>
                          <a:effectLst/>
                          <a:latin typeface="Palatino Linotype"/>
                        </a:rPr>
                        <a:t>2.72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19075">
                <a:tc>
                  <a:txBody>
                    <a:bodyPr/>
                    <a:lstStyle/>
                    <a:p>
                      <a:pPr algn="ctr" fontAlgn="b"/>
                      <a:r>
                        <a:rPr lang="en-US" sz="1400" b="1" i="0" u="none" strike="noStrike" dirty="0">
                          <a:solidFill>
                            <a:srgbClr val="000000"/>
                          </a:solidFill>
                          <a:effectLst/>
                          <a:latin typeface="Palatino Linotype"/>
                        </a:rPr>
                        <a:t>30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1" i="0" u="none" strike="noStrike">
                          <a:solidFill>
                            <a:srgbClr val="000000"/>
                          </a:solidFill>
                          <a:effectLst/>
                          <a:latin typeface="Palatino Linotype"/>
                        </a:rPr>
                        <a:t>0.67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19075">
                <a:tc>
                  <a:txBody>
                    <a:bodyPr/>
                    <a:lstStyle/>
                    <a:p>
                      <a:pPr algn="ctr" fontAlgn="b"/>
                      <a:r>
                        <a:rPr lang="en-US" sz="1400" b="1" i="0" u="none" strike="noStrike">
                          <a:solidFill>
                            <a:srgbClr val="000000"/>
                          </a:solidFill>
                          <a:effectLst/>
                          <a:latin typeface="Palatino Linotype"/>
                        </a:rPr>
                        <a:t>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a:solidFill>
                            <a:srgbClr val="000000"/>
                          </a:solidFill>
                          <a:effectLst/>
                          <a:latin typeface="Palatino Linotype"/>
                        </a:rPr>
                        <a:t>0.08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28600">
                <a:tc>
                  <a:txBody>
                    <a:bodyPr/>
                    <a:lstStyle/>
                    <a:p>
                      <a:pPr algn="ctr" fontAlgn="b"/>
                      <a:r>
                        <a:rPr lang="en-US" sz="1400" b="1" i="0" u="none" strike="noStrike" dirty="0">
                          <a:solidFill>
                            <a:srgbClr val="000000"/>
                          </a:solidFill>
                          <a:effectLst/>
                          <a:latin typeface="Palatino Linotype"/>
                        </a:rPr>
                        <a:t>70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dirty="0">
                          <a:solidFill>
                            <a:srgbClr val="000000"/>
                          </a:solidFill>
                          <a:effectLst/>
                          <a:latin typeface="Palatino Linotype"/>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253719051"/>
              </p:ext>
            </p:extLst>
          </p:nvPr>
        </p:nvGraphicFramePr>
        <p:xfrm>
          <a:off x="4419599" y="3429000"/>
          <a:ext cx="4408315"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ight Arrow 2"/>
          <p:cNvSpPr/>
          <p:nvPr/>
        </p:nvSpPr>
        <p:spPr>
          <a:xfrm>
            <a:off x="3657600" y="45720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6737350" y="3352800"/>
            <a:ext cx="190500" cy="457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8000" y="3029466"/>
            <a:ext cx="1919115" cy="369332"/>
          </a:xfrm>
          <a:prstGeom prst="rect">
            <a:avLst/>
          </a:prstGeom>
          <a:noFill/>
        </p:spPr>
        <p:txBody>
          <a:bodyPr wrap="none" rtlCol="0">
            <a:spAutoFit/>
          </a:bodyPr>
          <a:lstStyle/>
          <a:p>
            <a:r>
              <a:rPr lang="en-US" dirty="0" smtClean="0"/>
              <a:t>Offset from zero</a:t>
            </a:r>
            <a:endParaRPr lang="en-US" dirty="0"/>
          </a:p>
        </p:txBody>
      </p:sp>
    </p:spTree>
    <p:extLst>
      <p:ext uri="{BB962C8B-B14F-4D97-AF65-F5344CB8AC3E}">
        <p14:creationId xmlns:p14="http://schemas.microsoft.com/office/powerpoint/2010/main" val="3116317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Naismith’s Rule</a:t>
            </a:r>
            <a:endParaRPr lang="en-US" dirty="0"/>
          </a:p>
        </p:txBody>
      </p:sp>
      <p:sp>
        <p:nvSpPr>
          <p:cNvPr id="3" name="Content Placeholder 2"/>
          <p:cNvSpPr>
            <a:spLocks noGrp="1"/>
          </p:cNvSpPr>
          <p:nvPr>
            <p:ph idx="1"/>
          </p:nvPr>
        </p:nvSpPr>
        <p:spPr/>
        <p:txBody>
          <a:bodyPr/>
          <a:lstStyle/>
          <a:p>
            <a:r>
              <a:rPr lang="en-US" dirty="0" smtClean="0">
                <a:solidFill>
                  <a:schemeClr val="tx1">
                    <a:lumMod val="75000"/>
                    <a:lumOff val="25000"/>
                  </a:schemeClr>
                </a:solidFill>
              </a:rPr>
              <a:t>Developed by Scottish mountaineer William Naismith in 1892</a:t>
            </a:r>
          </a:p>
          <a:p>
            <a:r>
              <a:rPr lang="en-US" dirty="0" smtClean="0">
                <a:solidFill>
                  <a:schemeClr val="tx1">
                    <a:lumMod val="75000"/>
                    <a:lumOff val="25000"/>
                  </a:schemeClr>
                </a:solidFill>
              </a:rPr>
              <a:t>Uses horizontal and vertical distance to determine travel time:</a:t>
            </a:r>
          </a:p>
          <a:p>
            <a:endParaRPr lang="en-US" dirty="0"/>
          </a:p>
          <a:p>
            <a:endParaRPr lang="en-US" dirty="0" smtClean="0"/>
          </a:p>
          <a:p>
            <a:r>
              <a:rPr lang="en-US" u="sng" dirty="0" smtClean="0">
                <a:solidFill>
                  <a:schemeClr val="tx1">
                    <a:lumMod val="75000"/>
                    <a:lumOff val="25000"/>
                  </a:schemeClr>
                </a:solidFill>
              </a:rPr>
              <a:t>But this doesn’t mention downhill travel!</a:t>
            </a:r>
          </a:p>
          <a:p>
            <a:r>
              <a:rPr lang="en-US" dirty="0" smtClean="0">
                <a:solidFill>
                  <a:schemeClr val="tx1">
                    <a:lumMod val="75000"/>
                    <a:lumOff val="25000"/>
                  </a:schemeClr>
                </a:solidFill>
              </a:rPr>
              <a:t>Langmuir proposed an addition to the rule:</a:t>
            </a:r>
            <a:endParaRPr lang="en-US" dirty="0">
              <a:solidFill>
                <a:schemeClr val="tx1">
                  <a:lumMod val="75000"/>
                  <a:lumOff val="25000"/>
                </a:schemeClr>
              </a:solidFill>
            </a:endParaRPr>
          </a:p>
          <a:p>
            <a:endParaRPr lang="en-US" dirty="0"/>
          </a:p>
        </p:txBody>
      </p:sp>
      <p:sp>
        <p:nvSpPr>
          <p:cNvPr id="4" name="TextBox 3"/>
          <p:cNvSpPr txBox="1"/>
          <p:nvPr/>
        </p:nvSpPr>
        <p:spPr>
          <a:xfrm>
            <a:off x="1143000" y="3352800"/>
            <a:ext cx="6899646" cy="646331"/>
          </a:xfrm>
          <a:prstGeom prst="rect">
            <a:avLst/>
          </a:prstGeom>
          <a:noFill/>
          <a:ln w="12700">
            <a:noFill/>
          </a:ln>
        </p:spPr>
        <p:txBody>
          <a:bodyPr wrap="square" rtlCol="0">
            <a:spAutoFit/>
          </a:bodyPr>
          <a:lstStyle/>
          <a:p>
            <a:r>
              <a:rPr lang="en-US" b="1" dirty="0" smtClean="0">
                <a:solidFill>
                  <a:schemeClr val="tx1">
                    <a:lumMod val="75000"/>
                    <a:lumOff val="25000"/>
                  </a:schemeClr>
                </a:solidFill>
                <a:latin typeface="+mj-lt"/>
              </a:rPr>
              <a:t>A person can walk 5 km / </a:t>
            </a:r>
            <a:r>
              <a:rPr lang="en-US" b="1" dirty="0" err="1" smtClean="0">
                <a:solidFill>
                  <a:schemeClr val="tx1">
                    <a:lumMod val="75000"/>
                    <a:lumOff val="25000"/>
                  </a:schemeClr>
                </a:solidFill>
                <a:latin typeface="+mj-lt"/>
              </a:rPr>
              <a:t>hr</a:t>
            </a:r>
            <a:r>
              <a:rPr lang="en-US" b="1" dirty="0" smtClean="0">
                <a:solidFill>
                  <a:schemeClr val="tx1">
                    <a:lumMod val="75000"/>
                    <a:lumOff val="25000"/>
                  </a:schemeClr>
                </a:solidFill>
                <a:latin typeface="+mj-lt"/>
              </a:rPr>
              <a:t> on flat ground, but </a:t>
            </a:r>
            <a:r>
              <a:rPr lang="en-US" b="1" i="1" dirty="0" smtClean="0">
                <a:solidFill>
                  <a:schemeClr val="tx1">
                    <a:lumMod val="75000"/>
                    <a:lumOff val="25000"/>
                  </a:schemeClr>
                </a:solidFill>
                <a:latin typeface="+mj-lt"/>
              </a:rPr>
              <a:t>add</a:t>
            </a:r>
            <a:r>
              <a:rPr lang="en-US" b="1" dirty="0" smtClean="0">
                <a:solidFill>
                  <a:schemeClr val="tx1">
                    <a:lumMod val="75000"/>
                    <a:lumOff val="25000"/>
                  </a:schemeClr>
                </a:solidFill>
                <a:latin typeface="+mj-lt"/>
              </a:rPr>
              <a:t> 30 minutes for every 300 meters of ascent</a:t>
            </a:r>
            <a:endParaRPr lang="en-US" sz="1200" dirty="0">
              <a:solidFill>
                <a:schemeClr val="tx1">
                  <a:lumMod val="75000"/>
                  <a:lumOff val="25000"/>
                </a:schemeClr>
              </a:solidFill>
              <a:latin typeface="+mj-lt"/>
            </a:endParaRPr>
          </a:p>
        </p:txBody>
      </p:sp>
      <p:sp>
        <p:nvSpPr>
          <p:cNvPr id="5" name="TextBox 4"/>
          <p:cNvSpPr txBox="1"/>
          <p:nvPr/>
        </p:nvSpPr>
        <p:spPr>
          <a:xfrm>
            <a:off x="1143000" y="5105400"/>
            <a:ext cx="6899646" cy="1200329"/>
          </a:xfrm>
          <a:prstGeom prst="rect">
            <a:avLst/>
          </a:prstGeom>
          <a:noFill/>
          <a:ln w="12700">
            <a:noFill/>
          </a:ln>
        </p:spPr>
        <p:txBody>
          <a:bodyPr wrap="square" rtlCol="0">
            <a:spAutoFit/>
          </a:bodyPr>
          <a:lstStyle/>
          <a:p>
            <a:r>
              <a:rPr lang="en-US" b="1" i="1" dirty="0" smtClean="0">
                <a:solidFill>
                  <a:schemeClr val="tx1">
                    <a:lumMod val="75000"/>
                    <a:lumOff val="25000"/>
                  </a:schemeClr>
                </a:solidFill>
                <a:latin typeface="+mj-lt"/>
              </a:rPr>
              <a:t>Subtract</a:t>
            </a:r>
            <a:r>
              <a:rPr lang="en-US" b="1" dirty="0" smtClean="0">
                <a:solidFill>
                  <a:schemeClr val="tx1">
                    <a:lumMod val="75000"/>
                    <a:lumOff val="25000"/>
                  </a:schemeClr>
                </a:solidFill>
                <a:latin typeface="+mj-lt"/>
              </a:rPr>
              <a:t> 10 minutes for every 300 meters of moderate descent (between -5</a:t>
            </a:r>
            <a:r>
              <a:rPr lang="en-US" dirty="0" smtClean="0">
                <a:solidFill>
                  <a:schemeClr val="tx1">
                    <a:lumMod val="75000"/>
                    <a:lumOff val="25000"/>
                  </a:schemeClr>
                </a:solidFill>
                <a:latin typeface="+mj-lt"/>
              </a:rPr>
              <a:t>°</a:t>
            </a:r>
            <a:r>
              <a:rPr lang="en-US" b="1" dirty="0" smtClean="0">
                <a:solidFill>
                  <a:schemeClr val="tx1">
                    <a:lumMod val="75000"/>
                    <a:lumOff val="25000"/>
                  </a:schemeClr>
                </a:solidFill>
                <a:latin typeface="+mj-lt"/>
              </a:rPr>
              <a:t> and -12° slope) and </a:t>
            </a:r>
            <a:r>
              <a:rPr lang="en-US" b="1" i="1" dirty="0" smtClean="0">
                <a:solidFill>
                  <a:schemeClr val="tx1">
                    <a:lumMod val="75000"/>
                    <a:lumOff val="25000"/>
                  </a:schemeClr>
                </a:solidFill>
                <a:latin typeface="+mj-lt"/>
              </a:rPr>
              <a:t>add</a:t>
            </a:r>
            <a:r>
              <a:rPr lang="en-US" b="1" dirty="0" smtClean="0">
                <a:solidFill>
                  <a:schemeClr val="tx1">
                    <a:lumMod val="75000"/>
                    <a:lumOff val="25000"/>
                  </a:schemeClr>
                </a:solidFill>
                <a:latin typeface="+mj-lt"/>
              </a:rPr>
              <a:t> 10 minutes for every 300 meters of descent on steep slopes (greater than -12°)</a:t>
            </a:r>
            <a:endParaRPr lang="en-US" b="1" dirty="0">
              <a:solidFill>
                <a:schemeClr val="tx1">
                  <a:lumMod val="75000"/>
                  <a:lumOff val="25000"/>
                </a:schemeClr>
              </a:solidFill>
              <a:latin typeface="+mj-lt"/>
            </a:endParaRPr>
          </a:p>
        </p:txBody>
      </p:sp>
    </p:spTree>
    <p:extLst>
      <p:ext uri="{BB962C8B-B14F-4D97-AF65-F5344CB8AC3E}">
        <p14:creationId xmlns:p14="http://schemas.microsoft.com/office/powerpoint/2010/main" val="3475889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dirty="0" smtClean="0"/>
              <a:t>Naismith’s Rule - 2</a:t>
            </a:r>
            <a:endParaRPr lang="en-US" dirty="0"/>
          </a:p>
        </p:txBody>
      </p:sp>
      <p:sp>
        <p:nvSpPr>
          <p:cNvPr id="3" name="Content Placeholder 2"/>
          <p:cNvSpPr>
            <a:spLocks noGrp="1"/>
          </p:cNvSpPr>
          <p:nvPr>
            <p:ph idx="1"/>
          </p:nvPr>
        </p:nvSpPr>
        <p:spPr>
          <a:xfrm>
            <a:off x="457200" y="1132502"/>
            <a:ext cx="8229600" cy="4525963"/>
          </a:xfrm>
        </p:spPr>
        <p:txBody>
          <a:bodyPr>
            <a:noAutofit/>
          </a:bodyPr>
          <a:lstStyle/>
          <a:p>
            <a:r>
              <a:rPr lang="en-US" sz="2000" dirty="0" smtClean="0">
                <a:solidFill>
                  <a:schemeClr val="tx1">
                    <a:lumMod val="75000"/>
                    <a:lumOff val="25000"/>
                  </a:schemeClr>
                </a:solidFill>
              </a:rPr>
              <a:t>The rule can also be expressed as an equation (GRASS, 2013):</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2000" dirty="0" smtClean="0">
              <a:solidFill>
                <a:schemeClr val="tx1">
                  <a:lumMod val="75000"/>
                  <a:lumOff val="25000"/>
                </a:schemeClr>
              </a:solidFill>
            </a:endParaRPr>
          </a:p>
          <a:p>
            <a:endParaRPr lang="en-US" sz="2000" dirty="0" smtClean="0">
              <a:solidFill>
                <a:schemeClr val="tx1">
                  <a:lumMod val="75000"/>
                  <a:lumOff val="25000"/>
                </a:schemeClr>
              </a:solidFill>
            </a:endParaRPr>
          </a:p>
          <a:p>
            <a:endParaRPr lang="en-US" sz="2000" dirty="0">
              <a:solidFill>
                <a:schemeClr val="tx1">
                  <a:lumMod val="75000"/>
                  <a:lumOff val="25000"/>
                </a:schemeClr>
              </a:solidFill>
            </a:endParaRPr>
          </a:p>
          <a:p>
            <a:endParaRPr lang="en-US" sz="2000" dirty="0" smtClean="0">
              <a:solidFill>
                <a:schemeClr val="tx1">
                  <a:lumMod val="75000"/>
                  <a:lumOff val="25000"/>
                </a:schemeClr>
              </a:solidFill>
            </a:endParaRPr>
          </a:p>
        </p:txBody>
      </p:sp>
      <p:sp>
        <p:nvSpPr>
          <p:cNvPr id="4" name="TextBox 3"/>
          <p:cNvSpPr txBox="1"/>
          <p:nvPr/>
        </p:nvSpPr>
        <p:spPr>
          <a:xfrm>
            <a:off x="495300" y="1600200"/>
            <a:ext cx="8534400" cy="2308324"/>
          </a:xfrm>
          <a:prstGeom prst="rect">
            <a:avLst/>
          </a:prstGeom>
          <a:noFill/>
          <a:ln w="12700">
            <a:noFill/>
          </a:ln>
        </p:spPr>
        <p:txBody>
          <a:bodyPr wrap="square" rtlCol="0">
            <a:spAutoFit/>
          </a:bodyPr>
          <a:lstStyle/>
          <a:p>
            <a:pPr algn="ctr"/>
            <a:r>
              <a:rPr lang="en-US" sz="2000" b="1" dirty="0">
                <a:solidFill>
                  <a:schemeClr val="tx1">
                    <a:lumMod val="75000"/>
                    <a:lumOff val="25000"/>
                  </a:schemeClr>
                </a:solidFill>
                <a:latin typeface="+mj-lt"/>
              </a:rPr>
              <a:t>T = </a:t>
            </a:r>
            <a:r>
              <a:rPr lang="en-US" sz="2000" b="1" dirty="0" smtClean="0">
                <a:solidFill>
                  <a:schemeClr val="tx1">
                    <a:lumMod val="75000"/>
                    <a:lumOff val="25000"/>
                  </a:schemeClr>
                </a:solidFill>
                <a:latin typeface="+mj-lt"/>
              </a:rPr>
              <a:t>[0.72 * </a:t>
            </a:r>
            <a:r>
              <a:rPr lang="en-US" sz="2000" b="1" dirty="0">
                <a:solidFill>
                  <a:schemeClr val="tx1">
                    <a:lumMod val="75000"/>
                    <a:lumOff val="25000"/>
                  </a:schemeClr>
                </a:solidFill>
                <a:latin typeface="+mj-lt"/>
              </a:rPr>
              <a:t>(Delta S)] + </a:t>
            </a:r>
            <a:r>
              <a:rPr lang="en-US" sz="2000" b="1" dirty="0" smtClean="0">
                <a:solidFill>
                  <a:schemeClr val="tx1">
                    <a:lumMod val="75000"/>
                    <a:lumOff val="25000"/>
                  </a:schemeClr>
                </a:solidFill>
                <a:latin typeface="+mj-lt"/>
              </a:rPr>
              <a:t>[6 * </a:t>
            </a:r>
            <a:r>
              <a:rPr lang="en-US" sz="2000" b="1" dirty="0">
                <a:solidFill>
                  <a:schemeClr val="tx1">
                    <a:lumMod val="75000"/>
                    <a:lumOff val="25000"/>
                  </a:schemeClr>
                </a:solidFill>
                <a:latin typeface="+mj-lt"/>
              </a:rPr>
              <a:t>(Delta H </a:t>
            </a:r>
            <a:r>
              <a:rPr lang="en-US" sz="2000" b="1" i="1" dirty="0">
                <a:solidFill>
                  <a:schemeClr val="tx1">
                    <a:lumMod val="75000"/>
                    <a:lumOff val="25000"/>
                  </a:schemeClr>
                </a:solidFill>
                <a:latin typeface="+mj-lt"/>
              </a:rPr>
              <a:t>Uphill</a:t>
            </a:r>
            <a:r>
              <a:rPr lang="en-US" sz="2000" b="1" dirty="0">
                <a:solidFill>
                  <a:schemeClr val="tx1">
                    <a:lumMod val="75000"/>
                    <a:lumOff val="25000"/>
                  </a:schemeClr>
                </a:solidFill>
                <a:latin typeface="+mj-lt"/>
              </a:rPr>
              <a:t>)] + </a:t>
            </a:r>
          </a:p>
          <a:p>
            <a:pPr algn="ctr"/>
            <a:r>
              <a:rPr lang="en-US" sz="2000" b="1" dirty="0" smtClean="0">
                <a:solidFill>
                  <a:schemeClr val="tx1">
                    <a:lumMod val="75000"/>
                    <a:lumOff val="25000"/>
                  </a:schemeClr>
                </a:solidFill>
                <a:latin typeface="+mj-lt"/>
              </a:rPr>
              <a:t>[1.9998 * </a:t>
            </a:r>
            <a:r>
              <a:rPr lang="en-US" sz="2000" b="1" dirty="0">
                <a:solidFill>
                  <a:schemeClr val="tx1">
                    <a:lumMod val="75000"/>
                    <a:lumOff val="25000"/>
                  </a:schemeClr>
                </a:solidFill>
                <a:latin typeface="+mj-lt"/>
              </a:rPr>
              <a:t>(Delta H </a:t>
            </a:r>
            <a:r>
              <a:rPr lang="en-US" sz="2000" b="1" i="1" dirty="0">
                <a:solidFill>
                  <a:schemeClr val="tx1">
                    <a:lumMod val="75000"/>
                    <a:lumOff val="25000"/>
                  </a:schemeClr>
                </a:solidFill>
                <a:latin typeface="+mj-lt"/>
              </a:rPr>
              <a:t>Moderate Downhill</a:t>
            </a:r>
            <a:r>
              <a:rPr lang="en-US" sz="2000" b="1" dirty="0">
                <a:solidFill>
                  <a:schemeClr val="tx1">
                    <a:lumMod val="75000"/>
                    <a:lumOff val="25000"/>
                  </a:schemeClr>
                </a:solidFill>
                <a:latin typeface="+mj-lt"/>
              </a:rPr>
              <a:t>)] + </a:t>
            </a:r>
            <a:r>
              <a:rPr lang="en-US" sz="2000" b="1" dirty="0" smtClean="0">
                <a:solidFill>
                  <a:schemeClr val="tx1">
                    <a:lumMod val="75000"/>
                    <a:lumOff val="25000"/>
                  </a:schemeClr>
                </a:solidFill>
                <a:latin typeface="+mj-lt"/>
              </a:rPr>
              <a:t>[-1.9998* </a:t>
            </a:r>
            <a:r>
              <a:rPr lang="en-US" sz="2000" b="1" dirty="0">
                <a:solidFill>
                  <a:schemeClr val="tx1">
                    <a:lumMod val="75000"/>
                    <a:lumOff val="25000"/>
                  </a:schemeClr>
                </a:solidFill>
                <a:latin typeface="+mj-lt"/>
              </a:rPr>
              <a:t>(Delta H </a:t>
            </a:r>
            <a:r>
              <a:rPr lang="en-US" sz="2000" b="1" i="1" dirty="0">
                <a:solidFill>
                  <a:schemeClr val="tx1">
                    <a:lumMod val="75000"/>
                    <a:lumOff val="25000"/>
                  </a:schemeClr>
                </a:solidFill>
                <a:latin typeface="+mj-lt"/>
              </a:rPr>
              <a:t>Steep Downhill</a:t>
            </a:r>
            <a:r>
              <a:rPr lang="en-US" sz="2000" b="1" dirty="0" smtClean="0">
                <a:solidFill>
                  <a:schemeClr val="tx1">
                    <a:lumMod val="75000"/>
                    <a:lumOff val="25000"/>
                  </a:schemeClr>
                </a:solidFill>
                <a:latin typeface="+mj-lt"/>
              </a:rPr>
              <a:t>)]</a:t>
            </a:r>
            <a:endParaRPr lang="en-US" dirty="0">
              <a:solidFill>
                <a:schemeClr val="tx1">
                  <a:lumMod val="75000"/>
                  <a:lumOff val="25000"/>
                </a:schemeClr>
              </a:solidFill>
              <a:latin typeface="+mj-lt"/>
            </a:endParaRPr>
          </a:p>
          <a:p>
            <a:endParaRPr lang="en-US" sz="1400" dirty="0" smtClean="0">
              <a:solidFill>
                <a:schemeClr val="tx1">
                  <a:lumMod val="75000"/>
                  <a:lumOff val="25000"/>
                </a:schemeClr>
              </a:solidFill>
              <a:latin typeface="+mj-lt"/>
            </a:endParaRPr>
          </a:p>
          <a:p>
            <a:r>
              <a:rPr lang="en-US" sz="1400" dirty="0" smtClean="0">
                <a:solidFill>
                  <a:schemeClr val="tx1">
                    <a:lumMod val="75000"/>
                    <a:lumOff val="25000"/>
                  </a:schemeClr>
                </a:solidFill>
                <a:latin typeface="+mj-lt"/>
              </a:rPr>
              <a:t>Where:</a:t>
            </a:r>
          </a:p>
          <a:p>
            <a:r>
              <a:rPr lang="en-US" sz="1400" dirty="0" smtClean="0">
                <a:solidFill>
                  <a:schemeClr val="tx1">
                    <a:lumMod val="75000"/>
                    <a:lumOff val="25000"/>
                  </a:schemeClr>
                </a:solidFill>
                <a:latin typeface="+mj-lt"/>
              </a:rPr>
              <a:t>T = travel time (in seconds)</a:t>
            </a:r>
          </a:p>
          <a:p>
            <a:r>
              <a:rPr lang="en-US" sz="1400" dirty="0" smtClean="0">
                <a:solidFill>
                  <a:schemeClr val="tx1">
                    <a:lumMod val="75000"/>
                    <a:lumOff val="25000"/>
                  </a:schemeClr>
                </a:solidFill>
                <a:latin typeface="+mj-lt"/>
              </a:rPr>
              <a:t>Delta S = horizontal distance traveled</a:t>
            </a:r>
          </a:p>
          <a:p>
            <a:r>
              <a:rPr lang="en-US" sz="1400" dirty="0" smtClean="0">
                <a:solidFill>
                  <a:schemeClr val="tx1">
                    <a:lumMod val="75000"/>
                    <a:lumOff val="25000"/>
                  </a:schemeClr>
                </a:solidFill>
                <a:latin typeface="+mj-lt"/>
              </a:rPr>
              <a:t>Delta H = vertical distance traveled</a:t>
            </a:r>
          </a:p>
          <a:p>
            <a:endParaRPr lang="en-US" sz="1400" dirty="0">
              <a:solidFill>
                <a:schemeClr val="tx1">
                  <a:lumMod val="75000"/>
                  <a:lumOff val="25000"/>
                </a:schemeClr>
              </a:solidFill>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1311071796"/>
              </p:ext>
            </p:extLst>
          </p:nvPr>
        </p:nvGraphicFramePr>
        <p:xfrm>
          <a:off x="2209800" y="3746500"/>
          <a:ext cx="4724400" cy="276552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343400" y="2971800"/>
            <a:ext cx="4406976" cy="523220"/>
          </a:xfrm>
          <a:prstGeom prst="rect">
            <a:avLst/>
          </a:prstGeom>
          <a:noFill/>
        </p:spPr>
        <p:txBody>
          <a:bodyPr wrap="none" rtlCol="0">
            <a:spAutoFit/>
          </a:bodyPr>
          <a:lstStyle/>
          <a:p>
            <a:r>
              <a:rPr lang="en-US" sz="1400" i="1" dirty="0">
                <a:solidFill>
                  <a:schemeClr val="tx1">
                    <a:lumMod val="75000"/>
                    <a:lumOff val="25000"/>
                  </a:schemeClr>
                </a:solidFill>
                <a:latin typeface="+mj-lt"/>
              </a:rPr>
              <a:t>Moderate Downhill</a:t>
            </a:r>
            <a:r>
              <a:rPr lang="en-US" sz="1400" dirty="0">
                <a:solidFill>
                  <a:schemeClr val="tx1">
                    <a:lumMod val="75000"/>
                    <a:lumOff val="25000"/>
                  </a:schemeClr>
                </a:solidFill>
                <a:latin typeface="+mj-lt"/>
              </a:rPr>
              <a:t> is between -5° and -12° slope</a:t>
            </a:r>
          </a:p>
          <a:p>
            <a:r>
              <a:rPr lang="en-US" sz="1400" i="1" dirty="0">
                <a:solidFill>
                  <a:schemeClr val="tx1">
                    <a:lumMod val="75000"/>
                    <a:lumOff val="25000"/>
                  </a:schemeClr>
                </a:solidFill>
                <a:latin typeface="+mj-lt"/>
              </a:rPr>
              <a:t>Steep Downhill </a:t>
            </a:r>
            <a:r>
              <a:rPr lang="en-US" sz="1400" dirty="0">
                <a:solidFill>
                  <a:schemeClr val="tx1">
                    <a:lumMod val="75000"/>
                    <a:lumOff val="25000"/>
                  </a:schemeClr>
                </a:solidFill>
                <a:latin typeface="+mj-lt"/>
              </a:rPr>
              <a:t>is greater than -12 </a:t>
            </a:r>
            <a:r>
              <a:rPr lang="en-US" sz="1400" dirty="0" smtClean="0">
                <a:solidFill>
                  <a:schemeClr val="tx1">
                    <a:lumMod val="75000"/>
                    <a:lumOff val="25000"/>
                  </a:schemeClr>
                </a:solidFill>
                <a:latin typeface="+mj-lt"/>
              </a:rPr>
              <a:t>slope</a:t>
            </a:r>
            <a:endParaRPr lang="en-US" sz="1400" dirty="0">
              <a:solidFill>
                <a:schemeClr val="tx1">
                  <a:lumMod val="75000"/>
                  <a:lumOff val="25000"/>
                </a:schemeClr>
              </a:solidFill>
              <a:latin typeface="+mj-lt"/>
            </a:endParaRPr>
          </a:p>
        </p:txBody>
      </p:sp>
      <p:sp>
        <p:nvSpPr>
          <p:cNvPr id="8" name="TextBox 7"/>
          <p:cNvSpPr txBox="1"/>
          <p:nvPr/>
        </p:nvSpPr>
        <p:spPr>
          <a:xfrm>
            <a:off x="7162800" y="5862524"/>
            <a:ext cx="1295400" cy="369332"/>
          </a:xfrm>
          <a:prstGeom prst="rect">
            <a:avLst/>
          </a:prstGeom>
          <a:noFill/>
        </p:spPr>
        <p:txBody>
          <a:bodyPr wrap="square" rtlCol="0">
            <a:spAutoFit/>
          </a:bodyPr>
          <a:lstStyle/>
          <a:p>
            <a:r>
              <a:rPr lang="en-US" dirty="0" smtClean="0"/>
              <a:t>Uphill</a:t>
            </a:r>
            <a:endParaRPr lang="en-US" dirty="0"/>
          </a:p>
        </p:txBody>
      </p:sp>
      <p:sp>
        <p:nvSpPr>
          <p:cNvPr id="9" name="TextBox 8"/>
          <p:cNvSpPr txBox="1"/>
          <p:nvPr/>
        </p:nvSpPr>
        <p:spPr>
          <a:xfrm>
            <a:off x="7010400" y="4096434"/>
            <a:ext cx="1295400" cy="646331"/>
          </a:xfrm>
          <a:prstGeom prst="rect">
            <a:avLst/>
          </a:prstGeom>
          <a:noFill/>
        </p:spPr>
        <p:txBody>
          <a:bodyPr wrap="square" rtlCol="0">
            <a:spAutoFit/>
          </a:bodyPr>
          <a:lstStyle/>
          <a:p>
            <a:r>
              <a:rPr lang="en-US" dirty="0" smtClean="0"/>
              <a:t>Moderate Downhill</a:t>
            </a:r>
            <a:endParaRPr lang="en-US" dirty="0"/>
          </a:p>
        </p:txBody>
      </p:sp>
      <p:sp>
        <p:nvSpPr>
          <p:cNvPr id="10" name="TextBox 9"/>
          <p:cNvSpPr txBox="1"/>
          <p:nvPr/>
        </p:nvSpPr>
        <p:spPr>
          <a:xfrm>
            <a:off x="533400" y="5216193"/>
            <a:ext cx="1295400" cy="646331"/>
          </a:xfrm>
          <a:prstGeom prst="rect">
            <a:avLst/>
          </a:prstGeom>
          <a:noFill/>
        </p:spPr>
        <p:txBody>
          <a:bodyPr wrap="square" rtlCol="0">
            <a:spAutoFit/>
          </a:bodyPr>
          <a:lstStyle/>
          <a:p>
            <a:r>
              <a:rPr lang="en-US" dirty="0" smtClean="0"/>
              <a:t>Steep Downhill</a:t>
            </a:r>
            <a:endParaRPr lang="en-US" dirty="0"/>
          </a:p>
        </p:txBody>
      </p:sp>
      <p:cxnSp>
        <p:nvCxnSpPr>
          <p:cNvPr id="12" name="Straight Arrow Connector 11"/>
          <p:cNvCxnSpPr/>
          <p:nvPr/>
        </p:nvCxnSpPr>
        <p:spPr>
          <a:xfrm>
            <a:off x="1600200" y="5539358"/>
            <a:ext cx="1447800" cy="16397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572000" y="4337612"/>
            <a:ext cx="2438400" cy="16397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1"/>
          </p:cNvCxnSpPr>
          <p:nvPr/>
        </p:nvCxnSpPr>
        <p:spPr>
          <a:xfrm flipH="1" flipV="1">
            <a:off x="6324600" y="5862524"/>
            <a:ext cx="838200" cy="18466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62800" y="5160685"/>
            <a:ext cx="1295400" cy="369332"/>
          </a:xfrm>
          <a:prstGeom prst="rect">
            <a:avLst/>
          </a:prstGeom>
          <a:noFill/>
        </p:spPr>
        <p:txBody>
          <a:bodyPr wrap="square" rtlCol="0">
            <a:spAutoFit/>
          </a:bodyPr>
          <a:lstStyle/>
          <a:p>
            <a:r>
              <a:rPr lang="en-US" dirty="0" smtClean="0"/>
              <a:t>Flat</a:t>
            </a:r>
            <a:endParaRPr lang="en-US" dirty="0"/>
          </a:p>
        </p:txBody>
      </p:sp>
      <p:cxnSp>
        <p:nvCxnSpPr>
          <p:cNvPr id="21" name="Straight Arrow Connector 20"/>
          <p:cNvCxnSpPr/>
          <p:nvPr/>
        </p:nvCxnSpPr>
        <p:spPr>
          <a:xfrm flipH="1" flipV="1">
            <a:off x="4876800" y="5183852"/>
            <a:ext cx="2286000" cy="9233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82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sz="4400" dirty="0" smtClean="0"/>
              <a:t>Tobler and Naismith Compared</a:t>
            </a:r>
            <a:endParaRPr lang="en-US" sz="4400" dirty="0"/>
          </a:p>
        </p:txBody>
      </p:sp>
      <p:graphicFrame>
        <p:nvGraphicFramePr>
          <p:cNvPr id="4" name="Chart 3"/>
          <p:cNvGraphicFramePr>
            <a:graphicFrameLocks/>
          </p:cNvGraphicFramePr>
          <p:nvPr>
            <p:extLst>
              <p:ext uri="{D42A27DB-BD31-4B8C-83A1-F6EECF244321}">
                <p14:modId xmlns:p14="http://schemas.microsoft.com/office/powerpoint/2010/main" val="2939962832"/>
              </p:ext>
            </p:extLst>
          </p:nvPr>
        </p:nvGraphicFramePr>
        <p:xfrm>
          <a:off x="381000" y="1219200"/>
          <a:ext cx="8305800" cy="5410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96615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19226</TotalTime>
  <Words>1805</Words>
  <Application>Microsoft Office PowerPoint</Application>
  <PresentationFormat>On-screen Show (4:3)</PresentationFormat>
  <Paragraphs>314</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Courier New</vt:lpstr>
      <vt:lpstr>Palatino Linotype</vt:lpstr>
      <vt:lpstr>Executive</vt:lpstr>
      <vt:lpstr>Analyzing Tobler’s Hiking Function and Naismith’s Rule Using  Crowd-Sourced GPS Data</vt:lpstr>
      <vt:lpstr>Presentation Outline</vt:lpstr>
      <vt:lpstr>Background</vt:lpstr>
      <vt:lpstr>Example Uses</vt:lpstr>
      <vt:lpstr>Tobler’s Hiking Function</vt:lpstr>
      <vt:lpstr>Tobler’s Hiking Function - 2</vt:lpstr>
      <vt:lpstr>Naismith’s Rule</vt:lpstr>
      <vt:lpstr>Naismith’s Rule - 2</vt:lpstr>
      <vt:lpstr>Tobler and Naismith Compared</vt:lpstr>
      <vt:lpstr>Validation</vt:lpstr>
      <vt:lpstr>Project Proposal</vt:lpstr>
      <vt:lpstr>Methodology</vt:lpstr>
      <vt:lpstr>Crowd-Sourced GPS Data</vt:lpstr>
      <vt:lpstr>GPS Data Preparation</vt:lpstr>
      <vt:lpstr>Elevation Data</vt:lpstr>
      <vt:lpstr>Cost Distance Analysis</vt:lpstr>
      <vt:lpstr>Modeling Tobler’s Function</vt:lpstr>
      <vt:lpstr>Modeling Tobler’s Function</vt:lpstr>
      <vt:lpstr>Modeling Naismith’s Rule</vt:lpstr>
      <vt:lpstr>Modeling Naismith’s Rule</vt:lpstr>
      <vt:lpstr>Modeling Naismith’s Rule</vt:lpstr>
      <vt:lpstr>Modeling Outputs</vt:lpstr>
      <vt:lpstr>Analysis</vt:lpstr>
      <vt:lpstr>Expected Results</vt:lpstr>
      <vt:lpstr>Questions?</vt:lpstr>
      <vt:lpstr>Partial 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Tobler’s Hiking Function and Naismith’s Rule Using Crowd-Sourced GPS Data</dc:title>
  <dc:creator>Erik</dc:creator>
  <cp:lastModifiedBy>Beth King</cp:lastModifiedBy>
  <cp:revision>109</cp:revision>
  <cp:lastPrinted>2013-10-14T23:02:27Z</cp:lastPrinted>
  <dcterms:created xsi:type="dcterms:W3CDTF">2013-09-26T19:48:53Z</dcterms:created>
  <dcterms:modified xsi:type="dcterms:W3CDTF">2013-10-30T22:30:06Z</dcterms:modified>
</cp:coreProperties>
</file>