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6595" r:id="rId1"/>
  </p:sldMasterIdLst>
  <p:notesMasterIdLst>
    <p:notesMasterId r:id="rId33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9" r:id="rId9"/>
    <p:sldId id="286" r:id="rId10"/>
    <p:sldId id="287" r:id="rId11"/>
    <p:sldId id="290" r:id="rId12"/>
    <p:sldId id="298" r:id="rId13"/>
    <p:sldId id="299" r:id="rId14"/>
    <p:sldId id="302" r:id="rId15"/>
    <p:sldId id="303" r:id="rId16"/>
    <p:sldId id="305" r:id="rId17"/>
    <p:sldId id="304" r:id="rId18"/>
    <p:sldId id="306" r:id="rId19"/>
    <p:sldId id="319" r:id="rId20"/>
    <p:sldId id="312" r:id="rId21"/>
    <p:sldId id="310" r:id="rId22"/>
    <p:sldId id="311" r:id="rId23"/>
    <p:sldId id="308" r:id="rId24"/>
    <p:sldId id="309" r:id="rId25"/>
    <p:sldId id="314" r:id="rId26"/>
    <p:sldId id="316" r:id="rId27"/>
    <p:sldId id="315" r:id="rId28"/>
    <p:sldId id="317" r:id="rId29"/>
    <p:sldId id="320" r:id="rId30"/>
    <p:sldId id="318" r:id="rId31"/>
    <p:sldId id="278" r:id="rId3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432">
          <p15:clr>
            <a:srgbClr val="A4A3A4"/>
          </p15:clr>
        </p15:guide>
        <p15:guide id="4" pos="53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6600"/>
    <a:srgbClr val="FFFFFF"/>
    <a:srgbClr val="438EB7"/>
    <a:srgbClr val="176189"/>
    <a:srgbClr val="C8C8C8"/>
    <a:srgbClr val="7F7F7F"/>
    <a:srgbClr val="595959"/>
    <a:srgbClr val="404040"/>
    <a:srgbClr val="0427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8" autoAdjust="0"/>
    <p:restoredTop sz="87896" autoAdjust="0"/>
  </p:normalViewPr>
  <p:slideViewPr>
    <p:cSldViewPr snapToGrid="0" snapToObjects="1" showGuides="1">
      <p:cViewPr>
        <p:scale>
          <a:sx n="70" d="100"/>
          <a:sy n="70" d="100"/>
        </p:scale>
        <p:origin x="-1986" y="-1026"/>
      </p:cViewPr>
      <p:guideLst>
        <p:guide orient="horz" pos="430"/>
        <p:guide orient="horz" pos="3888"/>
        <p:guide pos="432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Arial"/>
              </a:defRPr>
            </a:lvl1pPr>
          </a:lstStyle>
          <a:p>
            <a:fld id="{5498D241-0AB7-BC44-80E8-F0A20AF46E9E}" type="datetimeFigureOut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Arial"/>
              </a:defRPr>
            </a:lvl1pPr>
          </a:lstStyle>
          <a:p>
            <a:fld id="{3E7143C0-4F23-B545-9533-520B5A87CA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7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347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0353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7224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82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 bwMode="black">
      <p:bgPr>
        <a:gradFill flip="none" rotWithShape="1">
          <a:gsLst>
            <a:gs pos="0">
              <a:srgbClr val="00B9F2"/>
            </a:gs>
            <a:gs pos="90000">
              <a:srgbClr val="053264"/>
            </a:gs>
            <a:gs pos="30000">
              <a:srgbClr val="007AC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74835" y="2428193"/>
            <a:ext cx="6394330" cy="914400"/>
          </a:xfrm>
        </p:spPr>
        <p:txBody>
          <a:bodyPr rIns="0" anchor="b">
            <a:noAutofit/>
          </a:bodyPr>
          <a:lstStyle>
            <a:lvl1pPr algn="ctr">
              <a:defRPr sz="3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71600" y="3465218"/>
            <a:ext cx="6400800" cy="9144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pic>
        <p:nvPicPr>
          <p:cNvPr id="7" name="Picture 6" descr="esri-10GlobeLogo_No-r_sRGB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4284" y="365138"/>
            <a:ext cx="2168737" cy="9676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-899557" y="5567249"/>
            <a:ext cx="10043557" cy="1290751"/>
          </a:xfrm>
          <a:custGeom>
            <a:avLst/>
            <a:gdLst/>
            <a:ahLst/>
            <a:cxnLst/>
            <a:rect l="l" t="t" r="r" b="b"/>
            <a:pathLst>
              <a:path w="10043557" h="1290751">
                <a:moveTo>
                  <a:pt x="8132411" y="0"/>
                </a:moveTo>
                <a:cubicBezTo>
                  <a:pt x="8583764" y="0"/>
                  <a:pt x="9032446" y="11434"/>
                  <a:pt x="9478183" y="34029"/>
                </a:cubicBezTo>
                <a:lnTo>
                  <a:pt x="10043557" y="69857"/>
                </a:lnTo>
                <a:lnTo>
                  <a:pt x="10043557" y="1290751"/>
                </a:lnTo>
                <a:lnTo>
                  <a:pt x="0" y="1290751"/>
                </a:lnTo>
                <a:lnTo>
                  <a:pt x="125788" y="1248403"/>
                </a:lnTo>
                <a:cubicBezTo>
                  <a:pt x="2649168" y="437759"/>
                  <a:pt x="5339667" y="0"/>
                  <a:pt x="8132411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  <a:alpha val="2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9" name="Rectangle 3"/>
          <p:cNvSpPr/>
          <p:nvPr/>
        </p:nvSpPr>
        <p:spPr bwMode="invGray">
          <a:xfrm flipH="1">
            <a:off x="3488221" y="4204197"/>
            <a:ext cx="5655779" cy="2653803"/>
          </a:xfrm>
          <a:custGeom>
            <a:avLst/>
            <a:gdLst/>
            <a:ahLst/>
            <a:cxnLst/>
            <a:rect l="l" t="t" r="r" b="b"/>
            <a:pathLst>
              <a:path w="5655779" h="2653803">
                <a:moveTo>
                  <a:pt x="0" y="0"/>
                </a:moveTo>
                <a:lnTo>
                  <a:pt x="0" y="2653803"/>
                </a:lnTo>
                <a:lnTo>
                  <a:pt x="5655779" y="2653803"/>
                </a:lnTo>
                <a:lnTo>
                  <a:pt x="5368634" y="2452474"/>
                </a:lnTo>
                <a:cubicBezTo>
                  <a:pt x="3880066" y="1444637"/>
                  <a:pt x="2250051" y="660920"/>
                  <a:pt x="518426" y="144676"/>
                </a:cubicBezTo>
                <a:close/>
              </a:path>
            </a:pathLst>
          </a:custGeom>
          <a:solidFill>
            <a:srgbClr val="053264">
              <a:alpha val="1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hidden">
          <a:xfrm>
            <a:off x="0" y="0"/>
            <a:ext cx="5486399" cy="6858000"/>
          </a:xfrm>
          <a:prstGeom prst="rect">
            <a:avLst/>
          </a:prstGeom>
          <a:gradFill flip="none" rotWithShape="1">
            <a:gsLst>
              <a:gs pos="0">
                <a:srgbClr val="053264"/>
              </a:gs>
              <a:gs pos="50000">
                <a:srgbClr val="053264">
                  <a:alpha val="0"/>
                </a:srgbClr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060742"/>
            <a:ext cx="4114800" cy="338554"/>
          </a:xfrm>
          <a:noFill/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750883"/>
            <a:ext cx="4114800" cy="1169551"/>
          </a:xfrm>
        </p:spPr>
        <p:txBody>
          <a:bodyPr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 smtClean="0"/>
              <a:t>Click to </a:t>
            </a:r>
            <a:r>
              <a:rPr kumimoji="0" lang="en-US" dirty="0"/>
              <a:t>Edit </a:t>
            </a:r>
            <a:br>
              <a:rPr kumimoji="0" lang="en-US" dirty="0"/>
            </a:br>
            <a:r>
              <a:rPr kumimoji="0" lang="en-US" dirty="0" smtClean="0"/>
              <a:t>Demo </a:t>
            </a:r>
            <a:r>
              <a:rPr kumimoji="0" lang="en-US" dirty="0"/>
              <a:t>Title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-36052" y="457200"/>
            <a:ext cx="1618488" cy="455883"/>
          </a:xfrm>
          <a:solidFill>
            <a:schemeClr val="bg2"/>
          </a:solidFill>
          <a:ln w="12700">
            <a:solidFill>
              <a:srgbClr val="B9E0F7">
                <a:alpha val="50000"/>
              </a:srgbClr>
            </a:solidFill>
            <a:round/>
            <a:headEnd/>
            <a:tailEnd/>
          </a:ln>
        </p:spPr>
        <p:txBody>
          <a:bodyPr wrap="square" lIns="0" tIns="45720" rIns="182880" bIns="4572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lang="en-US" sz="2000" b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cs"/>
              </a:defRPr>
            </a:lvl1pPr>
            <a:lvl2pPr marL="0" indent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 smtClean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2pPr>
            <a:lvl3pPr marL="31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 smtClean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3pPr>
            <a:lvl4pPr marL="0" indent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 smtClean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4pPr>
            <a:lvl5pPr marL="0" indent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5pPr>
          </a:lstStyle>
          <a:p>
            <a:pPr marL="0" lvl="0" indent="0" eaLnBrk="0" hangingPunct="0"/>
            <a:r>
              <a:rPr lang="en-US" dirty="0" smtClean="0"/>
              <a:t>Text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0" y="5567249"/>
            <a:ext cx="5486399" cy="1290751"/>
          </a:xfrm>
          <a:custGeom>
            <a:avLst/>
            <a:gdLst/>
            <a:ahLst/>
            <a:cxnLst/>
            <a:rect l="l" t="t" r="r" b="b"/>
            <a:pathLst>
              <a:path w="5486399" h="1290751">
                <a:moveTo>
                  <a:pt x="3575254" y="0"/>
                </a:moveTo>
                <a:cubicBezTo>
                  <a:pt x="4026607" y="0"/>
                  <a:pt x="4475289" y="11434"/>
                  <a:pt x="4921026" y="34029"/>
                </a:cubicBezTo>
                <a:lnTo>
                  <a:pt x="5486399" y="69857"/>
                </a:lnTo>
                <a:lnTo>
                  <a:pt x="5486399" y="1290751"/>
                </a:lnTo>
                <a:lnTo>
                  <a:pt x="0" y="1290751"/>
                </a:lnTo>
                <a:lnTo>
                  <a:pt x="0" y="242604"/>
                </a:lnTo>
                <a:lnTo>
                  <a:pt x="479973" y="181259"/>
                </a:lnTo>
                <a:cubicBezTo>
                  <a:pt x="1495074" y="61560"/>
                  <a:pt x="2527975" y="0"/>
                  <a:pt x="3575254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  <a:alpha val="3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0" y="4204198"/>
            <a:ext cx="5486399" cy="2653802"/>
          </a:xfrm>
          <a:custGeom>
            <a:avLst/>
            <a:gdLst/>
            <a:ahLst/>
            <a:cxnLst/>
            <a:rect l="l" t="t" r="r" b="b"/>
            <a:pathLst>
              <a:path w="5486399" h="2653802">
                <a:moveTo>
                  <a:pt x="5486399" y="0"/>
                </a:moveTo>
                <a:lnTo>
                  <a:pt x="5486399" y="2653802"/>
                </a:lnTo>
                <a:lnTo>
                  <a:pt x="0" y="2653802"/>
                </a:lnTo>
                <a:lnTo>
                  <a:pt x="0" y="2535044"/>
                </a:lnTo>
                <a:lnTo>
                  <a:pt x="117766" y="2452473"/>
                </a:lnTo>
                <a:cubicBezTo>
                  <a:pt x="1606334" y="1444636"/>
                  <a:pt x="3236349" y="660919"/>
                  <a:pt x="4967974" y="144675"/>
                </a:cubicBezTo>
                <a:close/>
              </a:path>
            </a:pathLst>
          </a:custGeom>
          <a:solidFill>
            <a:srgbClr val="053264">
              <a:alpha val="3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439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_User Screens">
    <p:bg>
      <p:bgPr>
        <a:gradFill flip="none" rotWithShape="1">
          <a:gsLst>
            <a:gs pos="0">
              <a:srgbClr val="19461E"/>
            </a:gs>
            <a:gs pos="100000">
              <a:srgbClr val="19461E"/>
            </a:gs>
            <a:gs pos="40000">
              <a:srgbClr val="288135"/>
            </a:gs>
            <a:gs pos="60000">
              <a:srgbClr val="28813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User Screens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5955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990427"/>
            <a:ext cx="7775575" cy="1477328"/>
          </a:xfrm>
        </p:spPr>
        <p:txBody>
          <a:bodyPr anchor="b"/>
          <a:lstStyle>
            <a:lvl1pPr>
              <a:spcAft>
                <a:spcPts val="0"/>
              </a:spcAft>
              <a:defRPr sz="9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BIG Word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3467754"/>
            <a:ext cx="7775575" cy="615553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lang="en-US" sz="4000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Smaller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8752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719386"/>
            <a:ext cx="5486400" cy="1367692"/>
          </a:xfrm>
        </p:spPr>
        <p:txBody>
          <a:bodyPr anchor="b"/>
          <a:lstStyle>
            <a:lvl1pPr>
              <a:spcAft>
                <a:spcPts val="0"/>
              </a:spcAft>
              <a:defRPr sz="30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“Quote”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3683197"/>
            <a:ext cx="5486400" cy="400110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>
              <a:spcAft>
                <a:spcPts val="0"/>
              </a:spcAft>
              <a:buFontTx/>
              <a:buNone/>
              <a:defRPr lang="en-US" sz="2600" b="0" baseline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1332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—w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5716588"/>
            <a:ext cx="9144000" cy="11414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6041067"/>
            <a:ext cx="4568371" cy="457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600" b="1" baseline="0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710193" y="5934015"/>
            <a:ext cx="2971800" cy="67130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Sub Heading/Description Goes Here (2 lines max)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486399" y="6058694"/>
            <a:ext cx="0" cy="457200"/>
          </a:xfrm>
          <a:prstGeom prst="line">
            <a:avLst/>
          </a:prstGeom>
          <a:noFill/>
          <a:ln w="317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803871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subject—w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5943600"/>
            <a:ext cx="9144000" cy="9144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6186944"/>
            <a:ext cx="7772400" cy="2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>
            <a:spAutoFit/>
          </a:bodyPr>
          <a:lstStyle>
            <a:lvl1pPr>
              <a:defRPr sz="1400" b="0" baseline="0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Subject | Description (this line of text is the least important item on this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6130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su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6186944"/>
            <a:ext cx="7772400" cy="2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>
            <a:spAutoFit/>
          </a:bodyPr>
          <a:lstStyle>
            <a:lvl1pPr>
              <a:defRPr sz="1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Subject | Description (this line of text is the least important item on this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2778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sri">
    <p:bg bwMode="black">
      <p:bgPr>
        <a:gradFill flip="none" rotWithShape="1">
          <a:gsLst>
            <a:gs pos="0">
              <a:srgbClr val="00B9F2"/>
            </a:gs>
            <a:gs pos="90000">
              <a:srgbClr val="053264"/>
            </a:gs>
            <a:gs pos="30000">
              <a:srgbClr val="007AC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ri-10GlobeLogo_TagLockup4Lg_sRGB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2468810" y="2205645"/>
            <a:ext cx="4206380" cy="244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053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2" y="1828800"/>
            <a:ext cx="73152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097280"/>
            <a:ext cx="7772400" cy="246221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Subtitle (optional)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914400" y="1828800"/>
            <a:ext cx="7315200" cy="342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7772400" cy="369332"/>
          </a:xfrm>
          <a:noFill/>
        </p:spPr>
        <p:txBody>
          <a:bodyPr vert="horz" lIns="0" tIns="0" rIns="0" bIns="0" rtlCol="0" anchor="t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7315200" cy="3429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177085"/>
            <a:ext cx="7772400" cy="215444"/>
          </a:xfrm>
        </p:spPr>
        <p:txBody>
          <a:bodyPr anchor="b">
            <a:sp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Tagline (optional)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777240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1"/>
          <p:cNvSpPr>
            <a:spLocks noGrp="1"/>
          </p:cNvSpPr>
          <p:nvPr>
            <p:ph sz="quarter" idx="18"/>
          </p:nvPr>
        </p:nvSpPr>
        <p:spPr>
          <a:xfrm>
            <a:off x="914400" y="1828800"/>
            <a:ext cx="73152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832306" y="1514615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097280"/>
            <a:ext cx="7772400" cy="246221"/>
          </a:xfrm>
        </p:spPr>
        <p:txBody>
          <a:bodyPr vert="horz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rgbClr val="94E6FF"/>
                </a:solidFill>
                <a:latin typeface="+mj-lt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Click to Edit Subtitle (optional)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955474" y="6349730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6185356"/>
            <a:ext cx="7772400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400" b="0" i="1" baseline="0">
                <a:solidFill>
                  <a:schemeClr val="tx2"/>
                </a:solidFill>
              </a:defRPr>
            </a:lvl1pPr>
            <a:lvl2pPr marL="0" indent="0" algn="r">
              <a:buNone/>
              <a:defRPr sz="1600"/>
            </a:lvl2pPr>
            <a:lvl3pPr marL="0" indent="0" algn="r">
              <a:buNone/>
              <a:defRPr sz="1600"/>
            </a:lvl3pPr>
            <a:lvl4pPr marL="0" indent="0" algn="r">
              <a:buNone/>
              <a:defRPr sz="1600"/>
            </a:lvl4pPr>
            <a:lvl5pPr marL="0" indent="0" algn="r">
              <a:buNone/>
              <a:defRPr sz="1600"/>
            </a:lvl5pPr>
          </a:lstStyle>
          <a:p>
            <a:pPr lvl="0"/>
            <a:r>
              <a:rPr lang="en-US" dirty="0" smtClean="0"/>
              <a:t>Click to Edit Tagline (optional)</a:t>
            </a:r>
          </a:p>
        </p:txBody>
      </p:sp>
    </p:spTree>
    <p:extLst>
      <p:ext uri="{BB962C8B-B14F-4D97-AF65-F5344CB8AC3E}">
        <p14:creationId xmlns:p14="http://schemas.microsoft.com/office/powerpoint/2010/main" xmlns="" val="18654739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Graphic (center justifi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5486399" cy="6858000"/>
          </a:xfrm>
          <a:prstGeom prst="rect">
            <a:avLst/>
          </a:prstGeom>
          <a:gradFill flip="none" rotWithShape="1">
            <a:gsLst>
              <a:gs pos="0">
                <a:srgbClr val="053264"/>
              </a:gs>
              <a:gs pos="50000">
                <a:srgbClr val="053264">
                  <a:alpha val="0"/>
                </a:srgbClr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060742"/>
            <a:ext cx="4114800" cy="338554"/>
          </a:xfrm>
          <a:noFill/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750883"/>
            <a:ext cx="4114800" cy="1169551"/>
          </a:xfrm>
        </p:spPr>
        <p:txBody>
          <a:bodyPr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 smtClean="0"/>
              <a:t>Click to </a:t>
            </a:r>
            <a:r>
              <a:rPr kumimoji="0" lang="en-US" dirty="0"/>
              <a:t>Edit </a:t>
            </a:r>
            <a:br>
              <a:rPr kumimoji="0" lang="en-US" dirty="0"/>
            </a:br>
            <a:r>
              <a:rPr kumimoji="0" lang="en-US" dirty="0"/>
              <a:t>Section Title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7"/>
          <p:cNvSpPr/>
          <p:nvPr/>
        </p:nvSpPr>
        <p:spPr bwMode="ltGray">
          <a:xfrm>
            <a:off x="0" y="5567249"/>
            <a:ext cx="5486399" cy="1290751"/>
          </a:xfrm>
          <a:custGeom>
            <a:avLst/>
            <a:gdLst/>
            <a:ahLst/>
            <a:cxnLst/>
            <a:rect l="l" t="t" r="r" b="b"/>
            <a:pathLst>
              <a:path w="5486399" h="1290751">
                <a:moveTo>
                  <a:pt x="3575254" y="0"/>
                </a:moveTo>
                <a:cubicBezTo>
                  <a:pt x="4026607" y="0"/>
                  <a:pt x="4475289" y="11434"/>
                  <a:pt x="4921026" y="34029"/>
                </a:cubicBezTo>
                <a:lnTo>
                  <a:pt x="5486399" y="69857"/>
                </a:lnTo>
                <a:lnTo>
                  <a:pt x="5486399" y="1290751"/>
                </a:lnTo>
                <a:lnTo>
                  <a:pt x="0" y="1290751"/>
                </a:lnTo>
                <a:lnTo>
                  <a:pt x="0" y="242604"/>
                </a:lnTo>
                <a:lnTo>
                  <a:pt x="479973" y="181259"/>
                </a:lnTo>
                <a:cubicBezTo>
                  <a:pt x="1495074" y="61560"/>
                  <a:pt x="2527975" y="0"/>
                  <a:pt x="3575254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  <a:alpha val="3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1" name="Rectangle 12"/>
          <p:cNvSpPr/>
          <p:nvPr/>
        </p:nvSpPr>
        <p:spPr bwMode="ltGray">
          <a:xfrm>
            <a:off x="0" y="4204198"/>
            <a:ext cx="5486399" cy="2653802"/>
          </a:xfrm>
          <a:custGeom>
            <a:avLst/>
            <a:gdLst/>
            <a:ahLst/>
            <a:cxnLst/>
            <a:rect l="l" t="t" r="r" b="b"/>
            <a:pathLst>
              <a:path w="5486399" h="2653802">
                <a:moveTo>
                  <a:pt x="5486399" y="0"/>
                </a:moveTo>
                <a:lnTo>
                  <a:pt x="5486399" y="2653802"/>
                </a:lnTo>
                <a:lnTo>
                  <a:pt x="0" y="2653802"/>
                </a:lnTo>
                <a:lnTo>
                  <a:pt x="0" y="2535044"/>
                </a:lnTo>
                <a:lnTo>
                  <a:pt x="117766" y="2452473"/>
                </a:lnTo>
                <a:cubicBezTo>
                  <a:pt x="1606334" y="1444636"/>
                  <a:pt x="3236349" y="660919"/>
                  <a:pt x="4967974" y="144675"/>
                </a:cubicBezTo>
                <a:close/>
              </a:path>
            </a:pathLst>
          </a:custGeom>
          <a:solidFill>
            <a:srgbClr val="053264">
              <a:alpha val="3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0832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9F2"/>
            </a:gs>
            <a:gs pos="90000">
              <a:srgbClr val="053264"/>
            </a:gs>
            <a:gs pos="30000">
              <a:srgbClr val="007AC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7772400" cy="369332"/>
          </a:xfrm>
          <a:prstGeom prst="rect">
            <a:avLst/>
          </a:prstGeom>
          <a:noFill/>
        </p:spPr>
        <p:txBody>
          <a:bodyPr vert="horz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315200" cy="3429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596" r:id="rId1"/>
    <p:sldLayoutId id="2147486597" r:id="rId2"/>
    <p:sldLayoutId id="2147486598" r:id="rId3"/>
    <p:sldLayoutId id="2147486599" r:id="rId4"/>
    <p:sldLayoutId id="2147486637" r:id="rId5"/>
    <p:sldLayoutId id="2147486601" r:id="rId6"/>
    <p:sldLayoutId id="2147486602" r:id="rId7"/>
    <p:sldLayoutId id="2147486603" r:id="rId8"/>
    <p:sldLayoutId id="2147486635" r:id="rId9"/>
    <p:sldLayoutId id="2147486636" r:id="rId10"/>
    <p:sldLayoutId id="2147486606" r:id="rId11"/>
    <p:sldLayoutId id="2147486608" r:id="rId12"/>
    <p:sldLayoutId id="2147486609" r:id="rId13"/>
    <p:sldLayoutId id="2147486610" r:id="rId14"/>
    <p:sldLayoutId id="2147486611" r:id="rId15"/>
    <p:sldLayoutId id="2147486612" r:id="rId16"/>
    <p:sldLayoutId id="2147486613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176213" indent="-176213" algn="l" defTabSz="4572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Arial"/>
        <a:buChar char="•"/>
        <a:defRPr sz="20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457200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800" b="1" kern="1200">
          <a:solidFill>
            <a:schemeClr val="tx1"/>
          </a:solidFill>
          <a:latin typeface="+mn-lt"/>
          <a:ea typeface="+mn-ea"/>
          <a:cs typeface="Arial"/>
        </a:defRPr>
      </a:lvl2pPr>
      <a:lvl3pPr marL="795528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Arial"/>
        </a:defRPr>
      </a:lvl3pPr>
      <a:lvl4pPr marL="1216152" indent="-173736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400" b="1" kern="1200">
          <a:solidFill>
            <a:schemeClr val="tx1"/>
          </a:solidFill>
          <a:latin typeface="+mn-lt"/>
          <a:ea typeface="+mn-ea"/>
          <a:cs typeface="Arial"/>
        </a:defRPr>
      </a:lvl4pPr>
      <a:lvl5pPr marL="154622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lang="en-US" sz="1400" b="1" kern="1200" dirty="0">
          <a:solidFill>
            <a:schemeClr val="tx1"/>
          </a:solidFill>
          <a:latin typeface="+mn-lt"/>
          <a:ea typeface="+mn-ea"/>
          <a:cs typeface="Arial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15_template_bckground_1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25090" b="14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2357" y="2428193"/>
            <a:ext cx="5662358" cy="914400"/>
          </a:xfrm>
        </p:spPr>
        <p:txBody>
          <a:bodyPr/>
          <a:lstStyle/>
          <a:p>
            <a:r>
              <a:rPr lang="en-US" b="0" i="1" dirty="0"/>
              <a:t>GIS Application in Firewall Security Log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0587" y="3465218"/>
            <a:ext cx="5668087" cy="914400"/>
          </a:xfrm>
        </p:spPr>
        <p:txBody>
          <a:bodyPr/>
          <a:lstStyle/>
          <a:p>
            <a:r>
              <a:rPr lang="en-US" dirty="0" smtClean="0"/>
              <a:t>Juliana 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0684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System Components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19208" y="1510362"/>
            <a:ext cx="57887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Firewall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IDE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Database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Map application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60076" y="1413121"/>
            <a:ext cx="5324009" cy="933959"/>
            <a:chOff x="1060076" y="1727439"/>
            <a:chExt cx="5324009" cy="933959"/>
          </a:xfrm>
        </p:grpSpPr>
        <p:pic>
          <p:nvPicPr>
            <p:cNvPr id="9" name="Picture 4" descr="C:\Users\jlo\AppData\Local\Microsoft\Windows\Temporary Internet Files\Content.IE5\7I3MALVF\MC900431622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807" y="1727439"/>
              <a:ext cx="839278" cy="83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060076" y="2300790"/>
              <a:ext cx="4907031" cy="360608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eaLnBrk="0" hangingPunct="0"/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Source of data Juniper </a:t>
              </a:r>
              <a:r>
                <a:rPr lang="en-US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Netscreen</a:t>
              </a:r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firewall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0076" y="2653086"/>
            <a:ext cx="7149603" cy="874958"/>
            <a:chOff x="1060076" y="2967404"/>
            <a:chExt cx="7149603" cy="874958"/>
          </a:xfrm>
        </p:grpSpPr>
        <p:grpSp>
          <p:nvGrpSpPr>
            <p:cNvPr id="3" name="Group 2"/>
            <p:cNvGrpSpPr/>
            <p:nvPr/>
          </p:nvGrpSpPr>
          <p:grpSpPr>
            <a:xfrm>
              <a:off x="7419237" y="2967404"/>
              <a:ext cx="790442" cy="874958"/>
              <a:chOff x="4667227" y="3143250"/>
              <a:chExt cx="1050993" cy="1081282"/>
            </a:xfrm>
          </p:grpSpPr>
          <p:pic>
            <p:nvPicPr>
              <p:cNvPr id="8" name="Picture 3" descr="C:\Users\jlo\AppData\Local\Microsoft\Windows\Temporary Internet Files\Content.IE5\QW6QHRLC\MC900435242[1]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0466" y="3143250"/>
                <a:ext cx="547754" cy="1081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6" descr="C:\Users\jlo\AppData\Local\Microsoft\Windows\Temporary Internet Files\Content.IE5\I6UENHIH\MC900432614[1]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7227" y="3244849"/>
                <a:ext cx="929523" cy="929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1060076" y="3365971"/>
              <a:ext cx="6754382" cy="360608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eaLnBrk="0" hangingPunct="0"/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Windows 7 development server for data collection, parsing, </a:t>
              </a:r>
              <a:b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geolocation, and data updates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60077" y="4179006"/>
            <a:ext cx="5256201" cy="698344"/>
            <a:chOff x="1060077" y="4493324"/>
            <a:chExt cx="5256201" cy="698344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934" y="4493324"/>
              <a:ext cx="698344" cy="69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060077" y="4764482"/>
              <a:ext cx="4907031" cy="360608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eaLnBrk="0" hangingPunct="0"/>
              <a:r>
                <a:rPr lang="en-US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CartoDB’s</a:t>
              </a:r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PostgreSQL</a:t>
              </a:r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database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60075" y="5421893"/>
            <a:ext cx="6185313" cy="767343"/>
            <a:chOff x="1060075" y="5736211"/>
            <a:chExt cx="6185313" cy="767343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085" y="5736211"/>
              <a:ext cx="861303" cy="767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060075" y="5916362"/>
              <a:ext cx="4907031" cy="360608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eaLnBrk="0" hangingPunct="0"/>
              <a:r>
                <a:rPr lang="en-US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Javascript</a:t>
              </a:r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, HTML, </a:t>
              </a:r>
              <a:r>
                <a:rPr lang="en-US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CartoDB</a:t>
              </a:r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API, Leaflet, </a:t>
              </a:r>
              <a:r>
                <a:rPr lang="en-US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jQuery</a:t>
              </a:r>
              <a:endPara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65572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Solution - Data Automation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61920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207" y="1325311"/>
            <a:ext cx="5788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Step 1 - Firewall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19207" y="1961202"/>
            <a:ext cx="7636149" cy="1981200"/>
            <a:chOff x="572116" y="1961202"/>
            <a:chExt cx="7636149" cy="1981200"/>
          </a:xfrm>
        </p:grpSpPr>
        <p:sp>
          <p:nvSpPr>
            <p:cNvPr id="19" name="TextBox 18"/>
            <p:cNvSpPr txBox="1"/>
            <p:nvPr/>
          </p:nvSpPr>
          <p:spPr>
            <a:xfrm>
              <a:off x="572116" y="1961202"/>
              <a:ext cx="5060615" cy="358463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eaLnBrk="0" hangingPunct="0"/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Configure system logging messages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315" y="1961202"/>
              <a:ext cx="3409950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619207" y="4779860"/>
            <a:ext cx="8037194" cy="1001947"/>
            <a:chOff x="799512" y="4779860"/>
            <a:chExt cx="8037194" cy="1001947"/>
          </a:xfrm>
        </p:grpSpPr>
        <p:grpSp>
          <p:nvGrpSpPr>
            <p:cNvPr id="28" name="Group 27"/>
            <p:cNvGrpSpPr/>
            <p:nvPr/>
          </p:nvGrpSpPr>
          <p:grpSpPr>
            <a:xfrm>
              <a:off x="3979251" y="4779860"/>
              <a:ext cx="4857455" cy="1001947"/>
              <a:chOff x="3186266" y="5735200"/>
              <a:chExt cx="4857455" cy="1001947"/>
            </a:xfrm>
          </p:grpSpPr>
          <p:pic>
            <p:nvPicPr>
              <p:cNvPr id="9" name="Picture 4" descr="C:\Users\jlo\AppData\Local\Microsoft\Windows\Temporary Internet Files\Content.IE5\7I3MALVF\MC900431622[1]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6266" y="5738365"/>
                <a:ext cx="839278" cy="839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" name="Group 1"/>
              <p:cNvGrpSpPr/>
              <p:nvPr/>
            </p:nvGrpSpPr>
            <p:grpSpPr>
              <a:xfrm>
                <a:off x="5408099" y="5862189"/>
                <a:ext cx="790442" cy="874958"/>
                <a:chOff x="7419237" y="2967404"/>
                <a:chExt cx="790442" cy="874958"/>
              </a:xfrm>
            </p:grpSpPr>
            <p:pic>
              <p:nvPicPr>
                <p:cNvPr id="25" name="Picture 3" descr="C:\Users\jlo\AppData\Local\Microsoft\Windows\Temporary Internet Files\Content.IE5\QW6QHRLC\MC900435242[1]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97718" y="2967404"/>
                  <a:ext cx="411961" cy="874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6" descr="C:\Users\jlo\AppData\Local\Microsoft\Windows\Temporary Internet Files\Content.IE5\I6UENHIH\MC900432614[1]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19237" y="3049616"/>
                  <a:ext cx="699086" cy="752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7" name="TextBox 26"/>
              <p:cNvSpPr txBox="1"/>
              <p:nvPr/>
            </p:nvSpPr>
            <p:spPr>
              <a:xfrm>
                <a:off x="6216337" y="6080724"/>
                <a:ext cx="1827384" cy="36060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noAutofit/>
              </a:bodyPr>
              <a:lstStyle/>
              <a:p>
                <a:pPr eaLnBrk="0" hangingPunct="0"/>
                <a:r>
                  <a:rPr lang="en-US" dirty="0" smtClean="0"/>
                  <a:t>Syslog</a:t>
                </a:r>
                <a:r>
                  <a:rPr lang="en-US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000" dirty="0" smtClean="0"/>
                  <a:t>server</a:t>
                </a:r>
                <a:endParaRPr lang="en-US" dirty="0" smtClean="0"/>
              </a:p>
            </p:txBody>
          </p:sp>
          <p:sp>
            <p:nvSpPr>
              <p:cNvPr id="15" name="Right Arrow 14"/>
              <p:cNvSpPr/>
              <p:nvPr/>
            </p:nvSpPr>
            <p:spPr bwMode="auto">
              <a:xfrm>
                <a:off x="4185634" y="6158005"/>
                <a:ext cx="1068946" cy="283327"/>
              </a:xfrm>
              <a:prstGeom prst="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>
                  <a:solidFill>
                    <a:srgbClr val="000000"/>
                  </a:solidFill>
                  <a:latin typeface="Arial" charset="0"/>
                  <a:ea typeface="ＭＳ Ｐゴシック" pitchFamily="16" charset="-128"/>
                  <a:cs typeface="ＭＳ Ｐゴシック" pitchFamily="-97" charset="-128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141455" y="5735200"/>
                <a:ext cx="1196079" cy="36060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noAutofit/>
              </a:bodyPr>
              <a:lstStyle/>
              <a:p>
                <a:pPr eaLnBrk="0" hangingPunct="0"/>
                <a:r>
                  <a:rPr lang="en-US" dirty="0" smtClean="0"/>
                  <a:t>Bad traffic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99512" y="4779860"/>
              <a:ext cx="5060615" cy="358463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eaLnBrk="0" hangingPunct="0"/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Enable external data monitor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6670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/>
              <a:t>Solution </a:t>
            </a:r>
            <a:r>
              <a:rPr lang="en-US" sz="3200" dirty="0" smtClean="0"/>
              <a:t>- Data </a:t>
            </a:r>
            <a:r>
              <a:rPr lang="en-US" sz="3200" dirty="0"/>
              <a:t>Automation</a:t>
            </a:r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208" y="1358895"/>
            <a:ext cx="5788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Step 2 – Data Collection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9361" y="1937348"/>
            <a:ext cx="6129322" cy="358463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Install Syslog Watcher software on Windows machine to collect firewall traffic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0232" y="2377374"/>
            <a:ext cx="61341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371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/>
              <a:t>Solution </a:t>
            </a:r>
            <a:r>
              <a:rPr lang="en-US" sz="3200" dirty="0" smtClean="0"/>
              <a:t>- Data </a:t>
            </a:r>
            <a:r>
              <a:rPr lang="en-US" sz="3200" dirty="0"/>
              <a:t>Automation</a:t>
            </a:r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208" y="1358895"/>
            <a:ext cx="5788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Step 3 – Parser Engine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481" y="2066377"/>
            <a:ext cx="6129322" cy="358463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Simple data extraction program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3" y="2604449"/>
            <a:ext cx="9127617" cy="184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354" y="5464645"/>
            <a:ext cx="8137916" cy="32641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Python program extracts time stamp, firewall host, message level, error, </a:t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from host, and number of occurrences </a:t>
            </a:r>
          </a:p>
        </p:txBody>
      </p:sp>
      <p:sp>
        <p:nvSpPr>
          <p:cNvPr id="2" name="Down Arrow 1"/>
          <p:cNvSpPr/>
          <p:nvPr/>
        </p:nvSpPr>
        <p:spPr bwMode="auto">
          <a:xfrm flipV="1">
            <a:off x="140436" y="4546238"/>
            <a:ext cx="232692" cy="528035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0" name="Down Arrow 9"/>
          <p:cNvSpPr/>
          <p:nvPr/>
        </p:nvSpPr>
        <p:spPr bwMode="auto">
          <a:xfrm flipV="1">
            <a:off x="1220115" y="4546238"/>
            <a:ext cx="232692" cy="528035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1" name="Down Arrow 10"/>
          <p:cNvSpPr/>
          <p:nvPr/>
        </p:nvSpPr>
        <p:spPr bwMode="auto">
          <a:xfrm flipV="1">
            <a:off x="1683755" y="4546238"/>
            <a:ext cx="232692" cy="528035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2" name="Down Arrow 11"/>
          <p:cNvSpPr/>
          <p:nvPr/>
        </p:nvSpPr>
        <p:spPr bwMode="auto">
          <a:xfrm flipV="1">
            <a:off x="5893000" y="4546238"/>
            <a:ext cx="232692" cy="528035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3" name="Down Arrow 12"/>
          <p:cNvSpPr/>
          <p:nvPr/>
        </p:nvSpPr>
        <p:spPr bwMode="auto">
          <a:xfrm flipV="1">
            <a:off x="6838683" y="4546238"/>
            <a:ext cx="232692" cy="528035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72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/>
              <a:t>Solution </a:t>
            </a:r>
            <a:r>
              <a:rPr lang="en-US" sz="3200" dirty="0" smtClean="0"/>
              <a:t>- Data </a:t>
            </a:r>
            <a:r>
              <a:rPr lang="en-US" sz="3200" dirty="0"/>
              <a:t>Automation</a:t>
            </a:r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208" y="1358895"/>
            <a:ext cx="5788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Step 4 – Geolocation Service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480" y="2066377"/>
            <a:ext cx="8305851" cy="138516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Program to look up location from IP address</a:t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Uses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MaxMind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GeoLite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City Database</a:t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Python API </a:t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2492" y="3631841"/>
            <a:ext cx="6979839" cy="2871989"/>
          </a:xfrm>
          <a:prstGeom prst="rect">
            <a:avLst/>
          </a:prstGeom>
          <a:solidFill>
            <a:schemeClr val="tx1">
              <a:lumMod val="85000"/>
            </a:schemeClr>
          </a:solidFill>
          <a:effectLst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import </a:t>
            </a:r>
            <a:r>
              <a:rPr lang="en-US" sz="1400" dirty="0" err="1">
                <a:solidFill>
                  <a:schemeClr val="bg1"/>
                </a:solidFill>
                <a:latin typeface="Helvetica" pitchFamily="34" charset="0"/>
              </a:rPr>
              <a:t>pygeoip</a:t>
            </a: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Helvetica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Helvetica" pitchFamily="34" charset="0"/>
              </a:rPr>
              <a:t>gi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= </a:t>
            </a:r>
            <a:r>
              <a:rPr lang="en-US" sz="1400" dirty="0" err="1">
                <a:solidFill>
                  <a:schemeClr val="bg1"/>
                </a:solidFill>
                <a:latin typeface="Helvetica" pitchFamily="34" charset="0"/>
              </a:rPr>
              <a:t>pygeoip.GeoIP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(‘C:\\geocode\\GeoLiteCity.dat</a:t>
            </a: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‘, </a:t>
            </a:r>
            <a:r>
              <a:rPr lang="en-US" sz="1400" dirty="0" err="1">
                <a:solidFill>
                  <a:schemeClr val="bg1"/>
                </a:solidFill>
                <a:latin typeface="Helvetica" pitchFamily="34" charset="0"/>
              </a:rPr>
              <a:t>pygeoip.MEMORY_CACHE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)</a:t>
            </a:r>
          </a:p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Helvetica" pitchFamily="34" charset="0"/>
              </a:rPr>
              <a:t>from_ip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= ‘123.184.114.169’</a:t>
            </a:r>
          </a:p>
          <a:p>
            <a:pPr eaLnBrk="0" hangingPunct="0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rec </a:t>
            </a: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= </a:t>
            </a:r>
            <a:r>
              <a:rPr lang="en-US" sz="1400" dirty="0" err="1">
                <a:solidFill>
                  <a:schemeClr val="bg1"/>
                </a:solidFill>
                <a:latin typeface="Helvetica" pitchFamily="34" charset="0"/>
              </a:rPr>
              <a:t>gi.record_by_addr</a:t>
            </a: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Helvetica" pitchFamily="34" charset="0"/>
              </a:rPr>
              <a:t>from_ip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)</a:t>
            </a:r>
          </a:p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city =rec[‘city’]</a:t>
            </a:r>
          </a:p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country = rec[‘</a:t>
            </a:r>
            <a:r>
              <a:rPr lang="en-US" sz="1400" dirty="0" err="1" smtClean="0">
                <a:solidFill>
                  <a:schemeClr val="bg1"/>
                </a:solidFill>
                <a:latin typeface="Helvetica" pitchFamily="34" charset="0"/>
              </a:rPr>
              <a:t>country_name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’]</a:t>
            </a:r>
          </a:p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latitude = rec[‘latitude’]</a:t>
            </a:r>
          </a:p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longitude = rec[‘longitude’]</a:t>
            </a:r>
          </a:p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print city, country, latitude, longitude</a:t>
            </a:r>
          </a:p>
          <a:p>
            <a:pPr eaLnBrk="0" hangingPunct="0"/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  <a:p>
            <a:pPr eaLnBrk="0" hangingPunct="0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&gt;&gt;&gt; ‘Shenyang’,’China’,41.7922,123,4328</a:t>
            </a:r>
          </a:p>
        </p:txBody>
      </p:sp>
    </p:spTree>
    <p:extLst>
      <p:ext uri="{BB962C8B-B14F-4D97-AF65-F5344CB8AC3E}">
        <p14:creationId xmlns:p14="http://schemas.microsoft.com/office/powerpoint/2010/main" xmlns="" val="3967236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/>
              <a:t> Solution - </a:t>
            </a:r>
            <a:r>
              <a:rPr lang="en-US" sz="3200" dirty="0" smtClean="0"/>
              <a:t>Data </a:t>
            </a:r>
            <a:r>
              <a:rPr lang="en-US" sz="3200" dirty="0"/>
              <a:t>Automation</a:t>
            </a:r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208" y="1358895"/>
            <a:ext cx="5788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Step 5 – Database Update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480" y="2066377"/>
            <a:ext cx="8305851" cy="138516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Program to append new features to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CartoDB’s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PostGRES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database</a:t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Python API </a:t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0824" y="3013657"/>
            <a:ext cx="6979839" cy="2871989"/>
          </a:xfrm>
          <a:prstGeom prst="rect">
            <a:avLst/>
          </a:prstGeom>
          <a:solidFill>
            <a:schemeClr val="tx1">
              <a:lumMod val="85000"/>
            </a:schemeClr>
          </a:solidFill>
          <a:effectLst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from </a:t>
            </a:r>
            <a:r>
              <a:rPr lang="en-US" sz="1400" dirty="0" err="1">
                <a:solidFill>
                  <a:schemeClr val="bg1"/>
                </a:solidFill>
                <a:latin typeface="Helvetica" pitchFamily="34" charset="0"/>
              </a:rPr>
              <a:t>cartodb</a:t>
            </a: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 import </a:t>
            </a:r>
            <a:r>
              <a:rPr lang="en-US" sz="1400" dirty="0" err="1">
                <a:solidFill>
                  <a:schemeClr val="bg1"/>
                </a:solidFill>
                <a:latin typeface="Helvetica" pitchFamily="34" charset="0"/>
              </a:rPr>
              <a:t>CartoDBAPIKey</a:t>
            </a: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Helvetica" pitchFamily="34" charset="0"/>
              </a:rPr>
              <a:t>CartoDBException</a:t>
            </a:r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  <a:p>
            <a:pPr eaLnBrk="0" hangingPunct="0"/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  <a:p>
            <a:pPr eaLnBrk="0" hangingPunct="0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 API_KEY =‘&lt;</a:t>
            </a:r>
            <a:r>
              <a:rPr lang="en-US" sz="1400" dirty="0" err="1" smtClean="0">
                <a:solidFill>
                  <a:schemeClr val="bg1"/>
                </a:solidFill>
                <a:latin typeface="Helvetica" pitchFamily="34" charset="0"/>
              </a:rPr>
              <a:t>api_key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’'</a:t>
            </a:r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  <a:p>
            <a:pPr eaLnBrk="0" hangingPunct="0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 DOMAIN </a:t>
            </a: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= 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‘&lt;</a:t>
            </a:r>
            <a:r>
              <a:rPr lang="en-US" sz="1400" dirty="0" err="1" smtClean="0">
                <a:solidFill>
                  <a:schemeClr val="bg1"/>
                </a:solidFill>
                <a:latin typeface="Helvetica" pitchFamily="34" charset="0"/>
              </a:rPr>
              <a:t>user_name</a:t>
            </a: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&gt;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'</a:t>
            </a:r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  <a:p>
            <a:pPr eaLnBrk="0" hangingPunct="0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 TABLE </a:t>
            </a: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= 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‘</a:t>
            </a:r>
            <a:r>
              <a:rPr lang="en-US" sz="1400" dirty="0" err="1" smtClean="0">
                <a:solidFill>
                  <a:schemeClr val="bg1"/>
                </a:solidFill>
                <a:latin typeface="Helvetica" pitchFamily="34" charset="0"/>
              </a:rPr>
              <a:t>table_name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’</a:t>
            </a:r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  <a:p>
            <a:pPr eaLnBrk="0" hangingPunct="0"/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  <a:p>
            <a:pPr eaLnBrk="0" hangingPunct="0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COLUMNS </a:t>
            </a: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= 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'the_geom,alert,city,code,country,err,event_time,from_ip,latitude,longitude,</a:t>
            </a:r>
            <a:b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                        occur’</a:t>
            </a:r>
            <a:endParaRPr lang="en-US" sz="1400" dirty="0">
              <a:solidFill>
                <a:schemeClr val="bg1"/>
              </a:solidFill>
              <a:latin typeface="Helvetica" pitchFamily="34" charset="0"/>
            </a:endParaRPr>
          </a:p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cl = </a:t>
            </a:r>
            <a:r>
              <a:rPr lang="en-US" sz="1400" dirty="0" err="1">
                <a:solidFill>
                  <a:schemeClr val="bg1"/>
                </a:solidFill>
                <a:latin typeface="Helvetica" pitchFamily="34" charset="0"/>
              </a:rPr>
              <a:t>CartoDBAPIKey</a:t>
            </a: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(API_KEY, DOMAIN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)</a:t>
            </a:r>
            <a:b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 </a:t>
            </a:r>
            <a:r>
              <a:rPr lang="en-US" sz="1400" dirty="0" err="1" smtClean="0">
                <a:solidFill>
                  <a:schemeClr val="bg1"/>
                </a:solidFill>
                <a:latin typeface="Helvetica" pitchFamily="34" charset="0"/>
              </a:rPr>
              <a:t>vals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 = “</a:t>
            </a:r>
            <a:r>
              <a:rPr lang="en-US" sz="1400" dirty="0" err="1" smtClean="0">
                <a:solidFill>
                  <a:schemeClr val="bg1"/>
                </a:solidFill>
                <a:latin typeface="Helvetica" pitchFamily="34" charset="0"/>
              </a:rPr>
              <a:t>CDB_LatLng</a:t>
            </a: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(%</a:t>
            </a:r>
            <a:r>
              <a:rPr lang="en-US" sz="1400" dirty="0" err="1">
                <a:solidFill>
                  <a:schemeClr val="bg1"/>
                </a:solidFill>
                <a:latin typeface="Helvetica" pitchFamily="34" charset="0"/>
              </a:rPr>
              <a:t>s,%s</a:t>
            </a: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),'%</a:t>
            </a:r>
            <a:r>
              <a:rPr lang="en-US" sz="1400" dirty="0" err="1">
                <a:solidFill>
                  <a:schemeClr val="bg1"/>
                </a:solidFill>
                <a:latin typeface="Helvetica" pitchFamily="34" charset="0"/>
              </a:rPr>
              <a:t>s','%s',%s,'%s','%s','%s','%s','%s</a:t>
            </a:r>
            <a:r>
              <a:rPr lang="en-US" sz="1400" dirty="0" err="1" smtClean="0">
                <a:solidFill>
                  <a:schemeClr val="bg1"/>
                </a:solidFill>
                <a:latin typeface="Helvetica" pitchFamily="34" charset="0"/>
              </a:rPr>
              <a:t>','%s','%s','%s',%s,%s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         </a:t>
            </a:r>
            <a:b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</a:br>
            <a:endParaRPr lang="en-US" sz="14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Helvetica" pitchFamily="34" charset="0"/>
              </a:rPr>
              <a:t>sql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= 'INSERT into %s (%s) VALUES (%s);' % (</a:t>
            </a:r>
            <a:r>
              <a:rPr lang="en-US" sz="1400" dirty="0" err="1" smtClean="0">
                <a:solidFill>
                  <a:schemeClr val="bg1"/>
                </a:solidFill>
                <a:latin typeface="Helvetica" pitchFamily="34" charset="0"/>
              </a:rPr>
              <a:t>TABLE,COLUMNS,vals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)</a:t>
            </a:r>
          </a:p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Helvetica" pitchFamily="34" charset="0"/>
              </a:rPr>
              <a:t>cl.sql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latin typeface="Helvetica" pitchFamily="34" charset="0"/>
              </a:rPr>
              <a:t>sql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386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/>
              <a:t>Solution </a:t>
            </a:r>
            <a:r>
              <a:rPr lang="en-US" sz="3200" dirty="0" smtClean="0"/>
              <a:t>- </a:t>
            </a:r>
            <a:r>
              <a:rPr lang="en-US" sz="3200" dirty="0"/>
              <a:t>Data Automation</a:t>
            </a:r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208" y="1358895"/>
            <a:ext cx="5788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Step 5 – Database Table View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344" y="2109115"/>
            <a:ext cx="8934821" cy="439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0949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/>
              <a:t>Solution - </a:t>
            </a:r>
            <a:r>
              <a:rPr lang="en-US" sz="3200" dirty="0" smtClean="0"/>
              <a:t>Data </a:t>
            </a:r>
            <a:r>
              <a:rPr lang="en-US" sz="3200" dirty="0"/>
              <a:t>Automation</a:t>
            </a:r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208" y="1358895"/>
            <a:ext cx="5788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Step 6 – Automated Updates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480" y="2066377"/>
            <a:ext cx="8305851" cy="138516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Use Window’s Task Scheduler to automate the programs</a:t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Auto-start every 5 minutes</a:t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1894" y="3052293"/>
            <a:ext cx="5390776" cy="371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5207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/>
              <a:t>Solution - Application Development</a:t>
            </a:r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208" y="2066377"/>
            <a:ext cx="8305851" cy="138516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208" y="1464072"/>
            <a:ext cx="6914933" cy="2541258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Language:  JavaScript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Libraries: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CartoDB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API, Leaflet,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jQuery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Editor: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NotePad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+</a:t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Debugging tool: Google Chrome JavaScript Console</a:t>
            </a:r>
          </a:p>
        </p:txBody>
      </p:sp>
    </p:spTree>
    <p:extLst>
      <p:ext uri="{BB962C8B-B14F-4D97-AF65-F5344CB8AC3E}">
        <p14:creationId xmlns:p14="http://schemas.microsoft.com/office/powerpoint/2010/main" xmlns="" val="1281555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06" y="1095841"/>
            <a:ext cx="8366049" cy="557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Results - Hits from Last 24 Hours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85815" y="1126238"/>
            <a:ext cx="3927492" cy="2519487"/>
            <a:chOff x="5105400" y="1120424"/>
            <a:chExt cx="3927492" cy="2631276"/>
          </a:xfrm>
        </p:grpSpPr>
        <p:sp>
          <p:nvSpPr>
            <p:cNvPr id="2" name="Rectangle 1"/>
            <p:cNvSpPr/>
            <p:nvPr/>
          </p:nvSpPr>
          <p:spPr bwMode="auto">
            <a:xfrm>
              <a:off x="7916991" y="1120424"/>
              <a:ext cx="1115901" cy="263127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05400" y="1363015"/>
              <a:ext cx="2724150" cy="341960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l" eaLnBrk="0" hangingPunct="0"/>
              <a:r>
                <a:rPr lang="en-US" dirty="0" smtClean="0">
                  <a:solidFill>
                    <a:srgbClr val="C00000"/>
                  </a:solidFill>
                  <a:ea typeface="+mn-ea"/>
                  <a:cs typeface="+mn-cs"/>
                </a:rPr>
                <a:t>Layers/Symbols Selectors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3126" y="1095841"/>
            <a:ext cx="8674013" cy="3843043"/>
            <a:chOff x="231191" y="1257299"/>
            <a:chExt cx="8805217" cy="3705225"/>
          </a:xfrm>
        </p:grpSpPr>
        <p:sp>
          <p:nvSpPr>
            <p:cNvPr id="8" name="Rectangle 7"/>
            <p:cNvSpPr/>
            <p:nvPr/>
          </p:nvSpPr>
          <p:spPr bwMode="auto">
            <a:xfrm>
              <a:off x="231191" y="1257299"/>
              <a:ext cx="8805217" cy="37052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6800" y="1653700"/>
              <a:ext cx="1533525" cy="341960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l" eaLnBrk="0" hangingPunct="0"/>
              <a:r>
                <a:rPr lang="en-US" dirty="0" smtClean="0">
                  <a:solidFill>
                    <a:srgbClr val="C00000"/>
                  </a:solidFill>
                  <a:ea typeface="+mn-ea"/>
                  <a:cs typeface="+mn-cs"/>
                </a:rPr>
                <a:t>Map Window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3127" y="4596924"/>
            <a:ext cx="8674013" cy="2078623"/>
            <a:chOff x="373127" y="4596924"/>
            <a:chExt cx="8674013" cy="2078623"/>
          </a:xfrm>
        </p:grpSpPr>
        <p:sp>
          <p:nvSpPr>
            <p:cNvPr id="10" name="Rectangle 9"/>
            <p:cNvSpPr/>
            <p:nvPr/>
          </p:nvSpPr>
          <p:spPr bwMode="auto">
            <a:xfrm>
              <a:off x="373127" y="4938884"/>
              <a:ext cx="8674013" cy="173666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1894" y="4596924"/>
              <a:ext cx="1533525" cy="341960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l" eaLnBrk="0" hangingPunct="0"/>
              <a:r>
                <a:rPr lang="en-US" dirty="0" smtClean="0">
                  <a:solidFill>
                    <a:srgbClr val="C00000"/>
                  </a:solidFill>
                  <a:ea typeface="+mn-ea"/>
                  <a:cs typeface="+mn-cs"/>
                </a:rPr>
                <a:t>Dashboard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76259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15_template_bckground_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9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7772400" cy="492443"/>
          </a:xfrm>
        </p:spPr>
        <p:txBody>
          <a:bodyPr/>
          <a:lstStyle/>
          <a:p>
            <a:r>
              <a:rPr lang="en-US" sz="3200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5800" y="1828800"/>
            <a:ext cx="7315200" cy="3429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0" dirty="0" smtClean="0"/>
              <a:t>What is a firewall</a:t>
            </a:r>
            <a:endParaRPr lang="en-US" sz="2400" b="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0" dirty="0"/>
              <a:t>Problem definition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0" dirty="0" smtClean="0"/>
              <a:t>Project goal, objectives, constraints</a:t>
            </a:r>
            <a:endParaRPr lang="en-US" sz="2400" b="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0" dirty="0" smtClean="0"/>
              <a:t>Framework and system components</a:t>
            </a:r>
            <a:endParaRPr lang="en-US" sz="2400" b="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0" dirty="0" smtClean="0"/>
              <a:t>Solution</a:t>
            </a:r>
            <a:endParaRPr lang="en-US" sz="2400" b="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0" dirty="0" smtClean="0"/>
              <a:t>Conclusions</a:t>
            </a:r>
            <a:endParaRPr lang="en-US" sz="24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7436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Results – Select a date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208" y="2066377"/>
            <a:ext cx="8305851" cy="138516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650" y="1126036"/>
            <a:ext cx="8620409" cy="570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987654" y="1487606"/>
            <a:ext cx="1760561" cy="161043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494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Results – Clickable Features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06" y="1691338"/>
            <a:ext cx="3669876" cy="457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2506" y="1310072"/>
            <a:ext cx="8228578" cy="66578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Click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on a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feature in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map to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show details </a:t>
            </a:r>
          </a:p>
          <a:p>
            <a:pPr eaLnBrk="0" hangingPunct="0"/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938" y="3058893"/>
            <a:ext cx="22383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36176" y="2508261"/>
            <a:ext cx="2330137" cy="40847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Top hosts or locations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589764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Results – Application Features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208" y="1686661"/>
            <a:ext cx="7636149" cy="514608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Pie charts show the distribution of hits by error types and by severity levels </a:t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869" y="2324100"/>
            <a:ext cx="43148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79778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Results – Different Symbols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4649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552" y="3829607"/>
            <a:ext cx="2484373" cy="25546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Number of occurrences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0" hangingPunct="0"/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4428" y="3829607"/>
            <a:ext cx="2007897" cy="25546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Severity Levels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04204"/>
            <a:ext cx="2743200" cy="196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08" y="4167387"/>
            <a:ext cx="2881312" cy="210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428" y="4167387"/>
            <a:ext cx="3014886" cy="200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1800" y="1363015"/>
            <a:ext cx="2007897" cy="25546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Single symbol</a:t>
            </a:r>
          </a:p>
        </p:txBody>
      </p:sp>
    </p:spTree>
    <p:extLst>
      <p:ext uri="{BB962C8B-B14F-4D97-AF65-F5344CB8AC3E}">
        <p14:creationId xmlns:p14="http://schemas.microsoft.com/office/powerpoint/2010/main" xmlns="" val="1113223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Results – Animated temporal map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08" y="1363015"/>
            <a:ext cx="8125898" cy="540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4097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8370246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Results – Country breakdowns, last 7 days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879" y="1363015"/>
            <a:ext cx="8218290" cy="53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2992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8370246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Results – Top 5 hits from last 7 days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9243" y="1618479"/>
            <a:ext cx="52101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3813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Conclusions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208" y="2066377"/>
            <a:ext cx="8305851" cy="138516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317" y="1541344"/>
            <a:ext cx="75473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ü"/>
            </a:pPr>
            <a:r>
              <a:rPr lang="en-US" sz="2400" dirty="0" smtClean="0"/>
              <a:t>Web-based GIS map application</a:t>
            </a:r>
          </a:p>
          <a:p>
            <a:pPr marL="342900" indent="-342900" eaLnBrk="0" hangingPunct="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 eaLnBrk="0" hangingPunct="0">
              <a:buFont typeface="Wingdings" panose="05000000000000000000" pitchFamily="2" charset="2"/>
              <a:buChar char="ü"/>
            </a:pPr>
            <a:r>
              <a:rPr lang="en-US" sz="2400" dirty="0" smtClean="0"/>
              <a:t>Live dynamic data</a:t>
            </a:r>
          </a:p>
          <a:p>
            <a:pPr marL="342900" indent="-342900" eaLnBrk="0" hangingPunct="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 eaLnBrk="0" hangingPunct="0">
              <a:buFont typeface="Wingdings" panose="05000000000000000000" pitchFamily="2" charset="2"/>
              <a:buChar char="ü"/>
            </a:pPr>
            <a:r>
              <a:rPr lang="en-US" sz="2400" dirty="0" smtClean="0"/>
              <a:t>Leverage cloud infrastructure </a:t>
            </a:r>
          </a:p>
          <a:p>
            <a:pPr marL="342900" indent="-342900" eaLnBrk="0" hangingPunct="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 eaLnBrk="0" hangingPunct="0">
              <a:buFont typeface="Wingdings" panose="05000000000000000000" pitchFamily="2" charset="2"/>
              <a:buChar char="ü"/>
            </a:pPr>
            <a:r>
              <a:rPr lang="en-US" sz="2400" dirty="0" smtClean="0"/>
              <a:t>Low-cost solution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33562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Issues and Improvements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540317" y="1541344"/>
            <a:ext cx="7547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Geolocation result accuracy</a:t>
            </a:r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eaLnBrk="0" hangingPunct="0"/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24" y="2697336"/>
            <a:ext cx="3499367" cy="300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932" y="2741671"/>
            <a:ext cx="3868689" cy="300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164363" y="4200328"/>
            <a:ext cx="362309" cy="370691"/>
          </a:xfrm>
          <a:prstGeom prst="ellipse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283736" y="3138990"/>
            <a:ext cx="362309" cy="370691"/>
          </a:xfrm>
          <a:prstGeom prst="ellipse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83736" y="4245554"/>
            <a:ext cx="362309" cy="370691"/>
          </a:xfrm>
          <a:prstGeom prst="ellipse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098" y="2278257"/>
            <a:ext cx="1828574" cy="327745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Zero accuracy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7471" y="2278257"/>
            <a:ext cx="1828574" cy="327745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Country centroid</a:t>
            </a:r>
          </a:p>
        </p:txBody>
      </p:sp>
    </p:spTree>
    <p:extLst>
      <p:ext uri="{BB962C8B-B14F-4D97-AF65-F5344CB8AC3E}">
        <p14:creationId xmlns:p14="http://schemas.microsoft.com/office/powerpoint/2010/main" xmlns="" val="4033389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Issues and Improvements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208" y="2066378"/>
            <a:ext cx="8003797" cy="69258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317" y="1541344"/>
            <a:ext cx="7547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IP Evasion Issue</a:t>
            </a:r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Web proxies, </a:t>
            </a:r>
            <a:r>
              <a:rPr lang="en-US" sz="2400" dirty="0" err="1" smtClean="0"/>
              <a:t>anonymizer</a:t>
            </a:r>
            <a:r>
              <a:rPr lang="en-US" sz="2400" dirty="0" smtClean="0"/>
              <a:t> software such as Tor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40317" y="3565075"/>
            <a:ext cx="7547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Improvements</a:t>
            </a:r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Add more filters </a:t>
            </a:r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Handle multiple firewalls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977117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7772400" cy="492443"/>
          </a:xfrm>
        </p:spPr>
        <p:txBody>
          <a:bodyPr/>
          <a:lstStyle/>
          <a:p>
            <a:r>
              <a:rPr lang="en-US" sz="3200" dirty="0" smtClean="0"/>
              <a:t>Firewall Definition</a:t>
            </a:r>
            <a:endParaRPr lang="en-US" sz="3200" dirty="0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143000" y="3276600"/>
            <a:ext cx="6869113" cy="2438400"/>
            <a:chOff x="1143000" y="3505200"/>
            <a:chExt cx="6869554" cy="2438400"/>
          </a:xfrm>
        </p:grpSpPr>
        <p:pic>
          <p:nvPicPr>
            <p:cNvPr id="6" name="Picture 2" descr="C:\Users\jlo\AppData\Local\Microsoft\Windows\Temporary Internet Files\Content.IE5\QLD4ZBE7\MC900431622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505200"/>
              <a:ext cx="1847850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" descr="C:\Users\jlo\AppData\Local\Microsoft\Windows\Temporary Internet Files\Content.IE5\QW6QHRLC\MC900438059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695700"/>
              <a:ext cx="17526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C:\Users\jlo\AppData\Local\Microsoft\Windows\Temporary Internet Files\Content.IE5\AXILM5BP\MC900435242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810000"/>
              <a:ext cx="1078354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2895600" y="4514088"/>
              <a:ext cx="1143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21594000" rev="0"/>
              </a:camera>
              <a:lightRig rig="threePt" dir="t"/>
            </a:scene3d>
            <a:sp3d>
              <a:bevelT w="0" h="0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486400" y="4514088"/>
              <a:ext cx="1447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21594000" rev="0"/>
              </a:camera>
              <a:lightRig rig="threePt" dir="t"/>
            </a:scene3d>
            <a:sp3d>
              <a:bevelT w="0" h="0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895600" y="4367784"/>
              <a:ext cx="1143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2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21594000" rev="0"/>
              </a:camera>
              <a:lightRig rig="threePt" dir="t"/>
            </a:scene3d>
            <a:sp3d>
              <a:bevelT w="0" h="0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2895600" y="4666488"/>
              <a:ext cx="1143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2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21594000" rev="0"/>
              </a:camera>
              <a:lightRig rig="threePt" dir="t"/>
            </a:scene3d>
            <a:sp3d>
              <a:bevelT w="0" h="0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641785" y="3886200"/>
              <a:ext cx="492425" cy="381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2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21594000" rev="0"/>
              </a:camera>
              <a:lightRig rig="threePt" dir="t"/>
            </a:scene3d>
            <a:sp3d>
              <a:bevelT w="0" h="0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3601167" y="4980676"/>
              <a:ext cx="492425" cy="2681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2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21594000" rev="0"/>
              </a:camera>
              <a:lightRig rig="threePt" dir="t"/>
            </a:scene3d>
            <a:sp3d>
              <a:bevelT w="0" h="0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Rectangle 15"/>
          <p:cNvSpPr/>
          <p:nvPr/>
        </p:nvSpPr>
        <p:spPr>
          <a:xfrm>
            <a:off x="685800" y="1493949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firewall is a hardware or software designed to permit or deny network traffic based on a set of rules</a:t>
            </a:r>
          </a:p>
          <a:p>
            <a:r>
              <a:rPr lang="en-US" sz="2400" dirty="0"/>
              <a:t>Protect networks from unauthorized access.</a:t>
            </a:r>
          </a:p>
        </p:txBody>
      </p:sp>
    </p:spTree>
    <p:extLst>
      <p:ext uri="{BB962C8B-B14F-4D97-AF65-F5344CB8AC3E}">
        <p14:creationId xmlns:p14="http://schemas.microsoft.com/office/powerpoint/2010/main" xmlns="" val="590170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Questions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4000589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15_template_bckground_1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090"/>
          <a:stretch/>
        </p:blipFill>
        <p:spPr>
          <a:xfrm>
            <a:off x="0" y="-9985"/>
            <a:ext cx="9144000" cy="686798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48063" y="3683197"/>
            <a:ext cx="5486400" cy="1200329"/>
          </a:xfrm>
        </p:spPr>
        <p:txBody>
          <a:bodyPr/>
          <a:lstStyle/>
          <a:p>
            <a:r>
              <a:rPr lang="en-US" dirty="0" smtClean="0"/>
              <a:t>Juliana Lo</a:t>
            </a:r>
            <a:br>
              <a:rPr lang="en-US" dirty="0" smtClean="0"/>
            </a:br>
            <a:r>
              <a:rPr lang="en-US" dirty="0" smtClean="0"/>
              <a:t>Pacific Disaster Center</a:t>
            </a:r>
            <a:br>
              <a:rPr lang="en-US" dirty="0" smtClean="0"/>
            </a:br>
            <a:r>
              <a:rPr lang="en-US" dirty="0" smtClean="0"/>
              <a:t>Email: jlo@pdc.org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3708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91541" y="1369533"/>
            <a:ext cx="7720639" cy="4971144"/>
            <a:chOff x="1191541" y="1369533"/>
            <a:chExt cx="7720639" cy="4971144"/>
          </a:xfrm>
        </p:grpSpPr>
        <p:sp>
          <p:nvSpPr>
            <p:cNvPr id="16" name="Rectangle 15"/>
            <p:cNvSpPr/>
            <p:nvPr/>
          </p:nvSpPr>
          <p:spPr>
            <a:xfrm>
              <a:off x="4784357" y="3996238"/>
              <a:ext cx="2337270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ICMP ping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16504" y="1369533"/>
              <a:ext cx="181570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TCP sweep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91541" y="2930127"/>
              <a:ext cx="181570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Teardrop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60176" y="4347445"/>
              <a:ext cx="181570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TCP sweep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00242" y="5788698"/>
              <a:ext cx="2811938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ICMP fragment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72419" y="5879012"/>
              <a:ext cx="2811938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Address sweep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Good and Bad Firewall Traffic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458420" y="1633780"/>
            <a:ext cx="8206119" cy="3998397"/>
            <a:chOff x="458420" y="1633780"/>
            <a:chExt cx="8206119" cy="3998397"/>
          </a:xfrm>
        </p:grpSpPr>
        <p:sp>
          <p:nvSpPr>
            <p:cNvPr id="17" name="Rectangle 16"/>
            <p:cNvSpPr/>
            <p:nvPr/>
          </p:nvSpPr>
          <p:spPr>
            <a:xfrm>
              <a:off x="3132167" y="2468461"/>
              <a:ext cx="181570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/>
                <a:t>VPN</a:t>
              </a:r>
              <a:endParaRPr lang="en-US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58825" y="4633833"/>
              <a:ext cx="146624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/>
                <a:t>Emails</a:t>
              </a:r>
              <a:endParaRPr lang="en-US" sz="2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07243" y="1633780"/>
              <a:ext cx="2337270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/>
                <a:t>Web traffic</a:t>
              </a:r>
              <a:endParaRPr lang="en-US" sz="2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61477" y="3391792"/>
              <a:ext cx="1415701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/>
                <a:t>FTP</a:t>
              </a:r>
              <a:endParaRPr lang="en-US" sz="2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38449" y="2252628"/>
              <a:ext cx="3426090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/>
                <a:t>Video conferencing</a:t>
              </a:r>
              <a:endParaRPr lang="en-US" sz="2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91541" y="4708847"/>
              <a:ext cx="2337270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/>
                <a:t>VOIP</a:t>
              </a:r>
              <a:endParaRPr lang="en-US" sz="2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787797" y="3160959"/>
              <a:ext cx="2337270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/>
                <a:t>Web traffic</a:t>
              </a:r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8420" y="3738742"/>
              <a:ext cx="146624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/>
                <a:t>Emails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42411" y="5170512"/>
              <a:ext cx="146624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/>
                <a:t>Emails</a:t>
              </a:r>
              <a:endParaRPr lang="en-US" sz="24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3150" y="1885343"/>
              <a:ext cx="146624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/>
                <a:t>Emails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97381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568777" y="633594"/>
            <a:ext cx="763614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Bad Firewall Traffic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73128" y="1342314"/>
            <a:ext cx="8241174" cy="1330543"/>
            <a:chOff x="619208" y="1111482"/>
            <a:chExt cx="8241174" cy="1330543"/>
          </a:xfrm>
        </p:grpSpPr>
        <p:sp>
          <p:nvSpPr>
            <p:cNvPr id="16" name="Rectangle 15"/>
            <p:cNvSpPr/>
            <p:nvPr/>
          </p:nvSpPr>
          <p:spPr>
            <a:xfrm>
              <a:off x="674012" y="1256745"/>
              <a:ext cx="2337270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ICMP ping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21580" y="1582661"/>
              <a:ext cx="181570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TCP sweep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42475" y="1111482"/>
              <a:ext cx="2811938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ICMP fragment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89364" y="1980359"/>
              <a:ext cx="2811938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Address sweep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9208" y="1980360"/>
              <a:ext cx="2811938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Port scan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97014" y="1592956"/>
              <a:ext cx="2163368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Sync flood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Down Arrow 4"/>
          <p:cNvSpPr/>
          <p:nvPr/>
        </p:nvSpPr>
        <p:spPr bwMode="auto">
          <a:xfrm>
            <a:off x="4100731" y="2570814"/>
            <a:ext cx="263146" cy="919361"/>
          </a:xfrm>
          <a:prstGeom prst="down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3128" y="3640360"/>
            <a:ext cx="8538693" cy="3016210"/>
            <a:chOff x="373128" y="3640360"/>
            <a:chExt cx="8538693" cy="3016210"/>
          </a:xfrm>
        </p:grpSpPr>
        <p:sp>
          <p:nvSpPr>
            <p:cNvPr id="7" name="Rectangle 6"/>
            <p:cNvSpPr/>
            <p:nvPr/>
          </p:nvSpPr>
          <p:spPr>
            <a:xfrm>
              <a:off x="373128" y="3825026"/>
              <a:ext cx="8538693" cy="2831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endParaRPr lang="en-US" dirty="0"/>
            </a:p>
            <a:p>
              <a:pPr eaLnBrk="0" hangingPunct="0"/>
              <a:r>
                <a:rPr lang="en-US" sz="1600" dirty="0"/>
                <a:t>Jun  1 22:01:35 [xx] ns5gt: </a:t>
              </a:r>
              <a:r>
                <a:rPr lang="en-US" sz="1600" dirty="0" err="1"/>
                <a:t>NetScreen</a:t>
              </a:r>
              <a:r>
                <a:rPr lang="en-US" sz="1600" dirty="0"/>
                <a:t> </a:t>
              </a:r>
              <a:r>
                <a:rPr lang="en-US" sz="1600" dirty="0" err="1"/>
                <a:t>device_id</a:t>
              </a:r>
              <a:r>
                <a:rPr lang="en-US" sz="1600" dirty="0"/>
                <a:t>=ns5gt  [Root]system-alert-00016: Port scan! From 1.2.3.4:54886 to 2.3.4.5:406, proto TCP (zone </a:t>
              </a:r>
              <a:r>
                <a:rPr lang="en-US" sz="1600" dirty="0" err="1"/>
                <a:t>Untrust</a:t>
              </a:r>
              <a:r>
                <a:rPr lang="en-US" sz="1600" dirty="0"/>
                <a:t>, </a:t>
              </a:r>
              <a:r>
                <a:rPr lang="en-US" sz="1600" dirty="0" err="1"/>
                <a:t>int</a:t>
              </a:r>
              <a:r>
                <a:rPr lang="en-US" sz="1600" dirty="0"/>
                <a:t> </a:t>
              </a:r>
              <a:r>
                <a:rPr lang="en-US" sz="1600" dirty="0" err="1"/>
                <a:t>untrust</a:t>
              </a:r>
              <a:r>
                <a:rPr lang="en-US" sz="1600" dirty="0"/>
                <a:t>). Occurred 1 times. (2004-06-01 22:09:03)</a:t>
              </a:r>
            </a:p>
            <a:p>
              <a:pPr eaLnBrk="0" hangingPunct="0"/>
              <a:r>
                <a:rPr lang="en-US" sz="1600" dirty="0"/>
                <a:t>Jun  1 22:01:57 [xx] ns5gt: </a:t>
              </a:r>
              <a:r>
                <a:rPr lang="en-US" sz="1600" dirty="0" err="1"/>
                <a:t>NetScreen</a:t>
              </a:r>
              <a:r>
                <a:rPr lang="en-US" sz="1600" dirty="0"/>
                <a:t> </a:t>
              </a:r>
              <a:r>
                <a:rPr lang="en-US" sz="1600" dirty="0" err="1"/>
                <a:t>device_id</a:t>
              </a:r>
              <a:r>
                <a:rPr lang="en-US" sz="1600" dirty="0"/>
                <a:t>=ns5gt  [Root]system-alert-00016: Port scan! From 1.2.3.4:55181 to 2.3.4.5:1358, proto TCP (zone </a:t>
              </a:r>
              <a:r>
                <a:rPr lang="en-US" sz="1600" dirty="0" err="1"/>
                <a:t>Untrust</a:t>
              </a:r>
              <a:r>
                <a:rPr lang="en-US" sz="1600" dirty="0"/>
                <a:t>, </a:t>
              </a:r>
              <a:r>
                <a:rPr lang="en-US" sz="1600" dirty="0" err="1"/>
                <a:t>int</a:t>
              </a:r>
              <a:r>
                <a:rPr lang="en-US" sz="1600" dirty="0"/>
                <a:t> </a:t>
              </a:r>
              <a:r>
                <a:rPr lang="en-US" sz="1600" dirty="0" err="1"/>
                <a:t>untrust</a:t>
              </a:r>
              <a:r>
                <a:rPr lang="en-US" sz="1600" dirty="0"/>
                <a:t>). Occurred 1 times. (2004-06-01 22:09:25)</a:t>
              </a:r>
            </a:p>
            <a:p>
              <a:pPr eaLnBrk="0" hangingPunct="0"/>
              <a:r>
                <a:rPr lang="en-US" sz="1600" dirty="0"/>
                <a:t>Jun  1 22:02:10 [xx] ns5gt: </a:t>
              </a:r>
              <a:r>
                <a:rPr lang="en-US" sz="1600" dirty="0" err="1"/>
                <a:t>NetScreen</a:t>
              </a:r>
              <a:r>
                <a:rPr lang="en-US" sz="1600" dirty="0"/>
                <a:t> </a:t>
              </a:r>
              <a:r>
                <a:rPr lang="en-US" sz="1600" dirty="0" err="1"/>
                <a:t>device_id</a:t>
              </a:r>
              <a:r>
                <a:rPr lang="en-US" sz="1600" dirty="0"/>
                <a:t>=ns5gt  [Root]system-alert-00016: Port scan! From 1.2.3.4:55339 to 2.3.4.5:1515, proto TCP (zone </a:t>
              </a:r>
              <a:r>
                <a:rPr lang="en-US" sz="1600" dirty="0" err="1"/>
                <a:t>Untrust</a:t>
              </a:r>
              <a:r>
                <a:rPr lang="en-US" sz="1600" dirty="0"/>
                <a:t>, </a:t>
              </a:r>
              <a:r>
                <a:rPr lang="en-US" sz="1600" dirty="0" err="1"/>
                <a:t>int</a:t>
              </a:r>
              <a:r>
                <a:rPr lang="en-US" sz="1600" dirty="0"/>
                <a:t> </a:t>
              </a:r>
              <a:r>
                <a:rPr lang="en-US" sz="1600" dirty="0" err="1"/>
                <a:t>untrust</a:t>
              </a:r>
              <a:r>
                <a:rPr lang="en-US" sz="1600" dirty="0"/>
                <a:t>). Occurred 1 times. (2004-06-01 22:09:38)</a:t>
              </a:r>
            </a:p>
            <a:p>
              <a:pPr eaLnBrk="0" hangingPunct="0"/>
              <a:r>
                <a:rPr lang="en-US" sz="1600" dirty="0"/>
                <a:t>Jun  2 11:24:16 fire00 sav00: </a:t>
              </a:r>
              <a:r>
                <a:rPr lang="en-US" sz="1600" dirty="0" err="1"/>
                <a:t>NetScreen</a:t>
              </a:r>
              <a:r>
                <a:rPr lang="en-US" sz="1600" dirty="0"/>
                <a:t> </a:t>
              </a:r>
              <a:r>
                <a:rPr lang="en-US" sz="1600" dirty="0" err="1"/>
                <a:t>device_id</a:t>
              </a:r>
              <a:r>
                <a:rPr lang="en-US" sz="1600" dirty="0"/>
                <a:t>=sav00  [Root]system-critical-00436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76518" y="3640360"/>
              <a:ext cx="396076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>
              <a:lvl1pPr algn="l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b="1" kern="1200">
                  <a:solidFill>
                    <a:schemeClr val="tx1"/>
                  </a:solidFill>
                  <a:latin typeface="+mj-lt"/>
                  <a:ea typeface="+mj-ea"/>
                  <a:cs typeface="Arial"/>
                </a:defRPr>
              </a:lvl1pPr>
            </a:lstStyle>
            <a:p>
              <a:r>
                <a:rPr lang="en-US" sz="2000" dirty="0" smtClean="0"/>
                <a:t>Log File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249347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Firewall Security Log File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73127" y="1275009"/>
            <a:ext cx="85386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en-US" sz="1200" dirty="0"/>
          </a:p>
          <a:p>
            <a:pPr eaLnBrk="0" hangingPunct="0"/>
            <a:r>
              <a:rPr lang="en-US" sz="1200" dirty="0"/>
              <a:t>Jun  1 22:01:35 [xx] ns5gt: </a:t>
            </a:r>
            <a:r>
              <a:rPr lang="en-US" sz="1200" dirty="0" err="1"/>
              <a:t>NetScreen</a:t>
            </a:r>
            <a:r>
              <a:rPr lang="en-US" sz="1200" dirty="0"/>
              <a:t> </a:t>
            </a:r>
            <a:r>
              <a:rPr lang="en-US" sz="1200" dirty="0" err="1"/>
              <a:t>device_id</a:t>
            </a:r>
            <a:r>
              <a:rPr lang="en-US" sz="1200" dirty="0"/>
              <a:t>=ns5gt  [Root]system-alert-00016: Port scan! From 1.2.3.4:54886 to 2.3.4.5:406, proto TCP (zone </a:t>
            </a:r>
            <a:r>
              <a:rPr lang="en-US" sz="1200" dirty="0" err="1"/>
              <a:t>Untrust</a:t>
            </a:r>
            <a:r>
              <a:rPr lang="en-US" sz="1200" dirty="0"/>
              <a:t>, 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untrust</a:t>
            </a:r>
            <a:r>
              <a:rPr lang="en-US" sz="1200" dirty="0"/>
              <a:t>). Occurred 1 times. (2004-06-01 22:09:03)</a:t>
            </a:r>
          </a:p>
          <a:p>
            <a:pPr eaLnBrk="0" hangingPunct="0"/>
            <a:r>
              <a:rPr lang="en-US" sz="1200" dirty="0"/>
              <a:t>Jun  1 22:01:57 [xx] ns5gt: </a:t>
            </a:r>
            <a:r>
              <a:rPr lang="en-US" sz="1200" dirty="0" err="1"/>
              <a:t>NetScreen</a:t>
            </a:r>
            <a:r>
              <a:rPr lang="en-US" sz="1200" dirty="0"/>
              <a:t> </a:t>
            </a:r>
            <a:r>
              <a:rPr lang="en-US" sz="1200" dirty="0" err="1"/>
              <a:t>device_id</a:t>
            </a:r>
            <a:r>
              <a:rPr lang="en-US" sz="1200" dirty="0"/>
              <a:t>=ns5gt  [Root]system-alert-00016: Port scan! From 1.2.3.4:55181 to 2.3.4.5:1358, proto TCP (zone </a:t>
            </a:r>
            <a:r>
              <a:rPr lang="en-US" sz="1200" dirty="0" err="1"/>
              <a:t>Untrust</a:t>
            </a:r>
            <a:r>
              <a:rPr lang="en-US" sz="1200" dirty="0"/>
              <a:t>, 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untrust</a:t>
            </a:r>
            <a:r>
              <a:rPr lang="en-US" sz="1200" dirty="0"/>
              <a:t>). Occurred 1 times. (2004-06-01 22:09:25)</a:t>
            </a:r>
          </a:p>
          <a:p>
            <a:pPr eaLnBrk="0" hangingPunct="0"/>
            <a:r>
              <a:rPr lang="en-US" sz="1200" dirty="0"/>
              <a:t>Jun  1 22:02:10 [xx] ns5gt: </a:t>
            </a:r>
            <a:r>
              <a:rPr lang="en-US" sz="1200" dirty="0" err="1"/>
              <a:t>NetScreen</a:t>
            </a:r>
            <a:r>
              <a:rPr lang="en-US" sz="1200" dirty="0"/>
              <a:t> </a:t>
            </a:r>
            <a:r>
              <a:rPr lang="en-US" sz="1200" dirty="0" err="1"/>
              <a:t>device_id</a:t>
            </a:r>
            <a:r>
              <a:rPr lang="en-US" sz="1200" dirty="0"/>
              <a:t>=ns5gt  [Root]system-alert-00016: Port scan! From 1.2.3.4:55339 to 2.3.4.5:1515, proto TCP (zone </a:t>
            </a:r>
            <a:r>
              <a:rPr lang="en-US" sz="1200" dirty="0" err="1"/>
              <a:t>Untrust</a:t>
            </a:r>
            <a:r>
              <a:rPr lang="en-US" sz="1200" dirty="0"/>
              <a:t>, 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untrust</a:t>
            </a:r>
            <a:r>
              <a:rPr lang="en-US" sz="1200" dirty="0"/>
              <a:t>). Occurred 1 times. (2004-06-01 22:09:38)</a:t>
            </a:r>
          </a:p>
          <a:p>
            <a:pPr eaLnBrk="0" hangingPunct="0"/>
            <a:r>
              <a:rPr lang="en-US" sz="1200" dirty="0"/>
              <a:t>Jun  2 11:24:16 fire00 sav00: </a:t>
            </a:r>
            <a:r>
              <a:rPr lang="en-US" sz="1200" dirty="0" err="1"/>
              <a:t>NetScreen</a:t>
            </a:r>
            <a:r>
              <a:rPr lang="en-US" sz="1200" dirty="0"/>
              <a:t> </a:t>
            </a:r>
            <a:r>
              <a:rPr lang="en-US" sz="1200" dirty="0" err="1"/>
              <a:t>device_id</a:t>
            </a:r>
            <a:r>
              <a:rPr lang="en-US" sz="1200" dirty="0"/>
              <a:t>=sav00  [Root]system-critical-00436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3127" y="3307725"/>
            <a:ext cx="85386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Important for </a:t>
            </a:r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System monitoring, compliance, forensics</a:t>
            </a:r>
            <a:br>
              <a:rPr lang="en-US" sz="2400" dirty="0" smtClean="0"/>
            </a:br>
            <a:endParaRPr lang="en-US" sz="2400" dirty="0" smtClean="0"/>
          </a:p>
          <a:p>
            <a:pPr eaLnBrk="0" hangingPunct="0"/>
            <a:r>
              <a:rPr lang="en-US" sz="2400" dirty="0" smtClean="0"/>
              <a:t>Challenges </a:t>
            </a:r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Too much information to go through</a:t>
            </a:r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Can’t relate IP address to origin of traffic</a:t>
            </a:r>
          </a:p>
          <a:p>
            <a:pPr eaLnBrk="0" hangingPunct="0"/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131435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445011" y="633594"/>
            <a:ext cx="763614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Log File Transformation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011" y="1370993"/>
            <a:ext cx="79845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en-US" sz="1200" dirty="0"/>
          </a:p>
          <a:p>
            <a:pPr eaLnBrk="0" hangingPunct="0"/>
            <a:r>
              <a:rPr lang="en-US" sz="1200" dirty="0"/>
              <a:t>Jun  1 22:01:35 [xx] ns5gt: </a:t>
            </a:r>
            <a:r>
              <a:rPr lang="en-US" sz="1200" dirty="0" err="1"/>
              <a:t>NetScreen</a:t>
            </a:r>
            <a:r>
              <a:rPr lang="en-US" sz="1200" dirty="0"/>
              <a:t> </a:t>
            </a:r>
            <a:r>
              <a:rPr lang="en-US" sz="1200" dirty="0" err="1"/>
              <a:t>device_id</a:t>
            </a:r>
            <a:r>
              <a:rPr lang="en-US" sz="1200" dirty="0"/>
              <a:t>=ns5gt  [Root]system-alert-00016: Port scan! From 1.2.3.4:54886 to 2.3.4.5:406, proto TCP (zone </a:t>
            </a:r>
            <a:r>
              <a:rPr lang="en-US" sz="1200" dirty="0" err="1"/>
              <a:t>Untrust</a:t>
            </a:r>
            <a:r>
              <a:rPr lang="en-US" sz="1200" dirty="0"/>
              <a:t>, 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untrust</a:t>
            </a:r>
            <a:r>
              <a:rPr lang="en-US" sz="1200" dirty="0"/>
              <a:t>). Occurred 1 times. (2004-06-01 22:09:03)</a:t>
            </a:r>
          </a:p>
          <a:p>
            <a:pPr eaLnBrk="0" hangingPunct="0"/>
            <a:r>
              <a:rPr lang="en-US" sz="1200" dirty="0"/>
              <a:t>Jun  1 22:01:57 [xx] ns5gt: </a:t>
            </a:r>
            <a:r>
              <a:rPr lang="en-US" sz="1200" dirty="0" err="1"/>
              <a:t>NetScreen</a:t>
            </a:r>
            <a:r>
              <a:rPr lang="en-US" sz="1200" dirty="0"/>
              <a:t> </a:t>
            </a:r>
            <a:r>
              <a:rPr lang="en-US" sz="1200" dirty="0" err="1"/>
              <a:t>device_id</a:t>
            </a:r>
            <a:r>
              <a:rPr lang="en-US" sz="1200" dirty="0"/>
              <a:t>=ns5gt  [Root]system-alert-00016: Port scan! From 1.2.3.4:55181 to 2.3.4.5:1358, proto TCP (zone </a:t>
            </a:r>
            <a:r>
              <a:rPr lang="en-US" sz="1200" dirty="0" err="1"/>
              <a:t>Untrust</a:t>
            </a:r>
            <a:r>
              <a:rPr lang="en-US" sz="1200" dirty="0"/>
              <a:t>, 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untrust</a:t>
            </a:r>
            <a:r>
              <a:rPr lang="en-US" sz="1200" dirty="0"/>
              <a:t>). Occurred 1 times. (2004-06-01 22:09:25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916" y="3050108"/>
            <a:ext cx="4932608" cy="369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6979" y="2665927"/>
            <a:ext cx="2768958" cy="69545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/>
            <a:r>
              <a:rPr lang="en-US" sz="2400" dirty="0" smtClean="0">
                <a:ea typeface="+mn-ea"/>
                <a:cs typeface="+mn-cs"/>
              </a:rPr>
              <a:t>Desired Outcome</a:t>
            </a:r>
          </a:p>
        </p:txBody>
      </p:sp>
      <p:sp>
        <p:nvSpPr>
          <p:cNvPr id="9" name="Down Arrow 8"/>
          <p:cNvSpPr/>
          <p:nvPr/>
        </p:nvSpPr>
        <p:spPr bwMode="auto">
          <a:xfrm>
            <a:off x="4363877" y="2386657"/>
            <a:ext cx="263146" cy="627000"/>
          </a:xfrm>
          <a:prstGeom prst="down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707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540317" y="633594"/>
            <a:ext cx="763614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Project Goal, Objectives, Constraints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40317" y="1541344"/>
            <a:ext cx="7547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Goal</a:t>
            </a:r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Develop </a:t>
            </a:r>
            <a:r>
              <a:rPr lang="en-US" sz="2400" dirty="0"/>
              <a:t>a </a:t>
            </a:r>
            <a:r>
              <a:rPr lang="en-US" sz="2400" dirty="0" smtClean="0"/>
              <a:t>geolocation map application </a:t>
            </a:r>
            <a:r>
              <a:rPr lang="en-US" sz="2400" dirty="0"/>
              <a:t>to visualize firewall traffic in near-real </a:t>
            </a:r>
            <a:r>
              <a:rPr lang="en-US" sz="2400" dirty="0" smtClean="0"/>
              <a:t>time</a:t>
            </a:r>
            <a:r>
              <a:rPr lang="en-US" sz="2400" dirty="0"/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0317" y="4684236"/>
            <a:ext cx="7547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Constraints</a:t>
            </a:r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Project</a:t>
            </a:r>
            <a:r>
              <a:rPr lang="en-US" sz="2400" dirty="0"/>
              <a:t>	</a:t>
            </a:r>
            <a:r>
              <a:rPr lang="en-US" sz="2400" dirty="0" smtClean="0"/>
              <a:t>duration  - weeks not months</a:t>
            </a:r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Cost – low budget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40317" y="3112790"/>
            <a:ext cx="7547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Objectives</a:t>
            </a:r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err="1" smtClean="0"/>
              <a:t>Geolocate</a:t>
            </a:r>
            <a:r>
              <a:rPr lang="en-US" sz="2400" dirty="0" smtClean="0"/>
              <a:t> IP address into locations</a:t>
            </a:r>
          </a:p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Near real-time events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46077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619208" y="633594"/>
            <a:ext cx="763614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Development Framework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73127" y="1363015"/>
            <a:ext cx="646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207" y="1609355"/>
            <a:ext cx="69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Data Collection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207" y="2566410"/>
            <a:ext cx="69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Parsing Engine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619207" y="3523465"/>
            <a:ext cx="69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Geolocation Service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619207" y="4480520"/>
            <a:ext cx="69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Database Service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19207" y="5437577"/>
            <a:ext cx="69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v"/>
            </a:pPr>
            <a:r>
              <a:rPr lang="en-US" sz="2400" dirty="0" smtClean="0"/>
              <a:t>Visualization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012521" y="2082436"/>
            <a:ext cx="6940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erver to capture firewall traffic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2521" y="3017832"/>
            <a:ext cx="6940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arser to extract IP addresses and other information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12521" y="3985130"/>
            <a:ext cx="6940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Convert IPv4 address into location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12521" y="4942185"/>
            <a:ext cx="6940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ppend features and search for records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12521" y="5899242"/>
            <a:ext cx="6940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pplication to visualize IP locations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700811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Esri_Corporate_Template_4x3">
  <a:themeElements>
    <a:clrScheme name="Esri Branding Colors 2013_Blue Background">
      <a:dk1>
        <a:sysClr val="windowText" lastClr="000000"/>
      </a:dk1>
      <a:lt1>
        <a:sysClr val="window" lastClr="FFFFFF"/>
      </a:lt1>
      <a:dk2>
        <a:srgbClr val="007AC2"/>
      </a:dk2>
      <a:lt2>
        <a:srgbClr val="FFFF96"/>
      </a:lt2>
      <a:accent1>
        <a:srgbClr val="35AC46"/>
      </a:accent1>
      <a:accent2>
        <a:srgbClr val="AAD04B"/>
      </a:accent2>
      <a:accent3>
        <a:srgbClr val="F89927"/>
      </a:accent3>
      <a:accent4>
        <a:srgbClr val="00B9F2"/>
      </a:accent4>
      <a:accent5>
        <a:srgbClr val="8E499B"/>
      </a:accent5>
      <a:accent6>
        <a:srgbClr val="BE9969"/>
      </a:accent6>
      <a:hlink>
        <a:srgbClr val="C9F2FF"/>
      </a:hlink>
      <a:folHlink>
        <a:srgbClr val="94E6FF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defRPr dirty="0" err="1" smtClean="0"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Esri_Corporate_Template_4x3.potx</Template>
  <TotalTime>0</TotalTime>
  <Words>879</Words>
  <Application>Microsoft Office PowerPoint</Application>
  <PresentationFormat>On-screen Show (4:3)</PresentationFormat>
  <Paragraphs>236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Esri_Corporate_Template_4x3</vt:lpstr>
      <vt:lpstr>GIS Application in Firewall Security Log Visualization</vt:lpstr>
      <vt:lpstr>Presentation Outline</vt:lpstr>
      <vt:lpstr>Firewall Definition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2013-03-05T23:32:50Z</dcterms:created>
  <dcterms:modified xsi:type="dcterms:W3CDTF">2015-08-03T15:30:49Z</dcterms:modified>
</cp:coreProperties>
</file>