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1"/>
  </p:sldMasterIdLst>
  <p:sldIdLst>
    <p:sldId id="256" r:id="rId2"/>
    <p:sldId id="275" r:id="rId3"/>
    <p:sldId id="258" r:id="rId4"/>
    <p:sldId id="261" r:id="rId5"/>
    <p:sldId id="262" r:id="rId6"/>
    <p:sldId id="263" r:id="rId7"/>
    <p:sldId id="264" r:id="rId8"/>
    <p:sldId id="265" r:id="rId9"/>
    <p:sldId id="266" r:id="rId10"/>
    <p:sldId id="267" r:id="rId11"/>
    <p:sldId id="268" r:id="rId12"/>
    <p:sldId id="270" r:id="rId13"/>
    <p:sldId id="269" r:id="rId14"/>
    <p:sldId id="271" r:id="rId15"/>
    <p:sldId id="272" r:id="rId16"/>
    <p:sldId id="277" r:id="rId17"/>
    <p:sldId id="273" r:id="rId18"/>
    <p:sldId id="276"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546" y="60"/>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Samuel\Grad_school\%5eCapstone\Geog_596A\moco_totpop_1900_2000%20(Autosave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Samuel\Grad_school\%5eCapstone\Geog_596A\moco_totpop_1900_2000%20(Autosaved).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C:\Samuel\Grad_school\%5eCapstone\Geog_596A\moco_totpop_1900_2000%20(Autosav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Racial </a:t>
            </a:r>
            <a:r>
              <a:rPr lang="en-US" dirty="0"/>
              <a:t>Composition: St. Louis City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Sheet1!$A$7</c:f>
              <c:strCache>
                <c:ptCount val="1"/>
                <c:pt idx="0">
                  <c:v>White</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Sheet1!$B$6:$J$6</c:f>
              <c:numCache>
                <c:formatCode>General</c:formatCode>
                <c:ptCount val="9"/>
                <c:pt idx="0">
                  <c:v>1930</c:v>
                </c:pt>
                <c:pt idx="1">
                  <c:v>1940</c:v>
                </c:pt>
                <c:pt idx="2">
                  <c:v>1950</c:v>
                </c:pt>
                <c:pt idx="3">
                  <c:v>1960</c:v>
                </c:pt>
                <c:pt idx="4">
                  <c:v>1970</c:v>
                </c:pt>
                <c:pt idx="5">
                  <c:v>1980</c:v>
                </c:pt>
                <c:pt idx="6">
                  <c:v>1990</c:v>
                </c:pt>
                <c:pt idx="7">
                  <c:v>2000</c:v>
                </c:pt>
                <c:pt idx="8">
                  <c:v>2010</c:v>
                </c:pt>
              </c:numCache>
            </c:numRef>
          </c:xVal>
          <c:yVal>
            <c:numRef>
              <c:f>Sheet1!$B$7:$J$7</c:f>
              <c:numCache>
                <c:formatCode>0.00%</c:formatCode>
                <c:ptCount val="9"/>
                <c:pt idx="0">
                  <c:v>0.88532167015426544</c:v>
                </c:pt>
                <c:pt idx="1">
                  <c:v>0.86611816951943998</c:v>
                </c:pt>
                <c:pt idx="2">
                  <c:v>0.81973772053090821</c:v>
                </c:pt>
                <c:pt idx="3">
                  <c:v>0.71198065133742028</c:v>
                </c:pt>
                <c:pt idx="4">
                  <c:v>0.58658129712842078</c:v>
                </c:pt>
                <c:pt idx="5">
                  <c:v>0.53752342102992801</c:v>
                </c:pt>
                <c:pt idx="6">
                  <c:v>0.50943443790413045</c:v>
                </c:pt>
                <c:pt idx="7">
                  <c:v>0.43845727464107137</c:v>
                </c:pt>
                <c:pt idx="8">
                  <c:v>0.43930358854222129</c:v>
                </c:pt>
              </c:numCache>
            </c:numRef>
          </c:yVal>
          <c:smooth val="0"/>
        </c:ser>
        <c:ser>
          <c:idx val="1"/>
          <c:order val="1"/>
          <c:tx>
            <c:strRef>
              <c:f>Sheet1!$A$8</c:f>
              <c:strCache>
                <c:ptCount val="1"/>
                <c:pt idx="0">
                  <c:v>African-American</c:v>
                </c:pt>
              </c:strCache>
            </c:strRef>
          </c:tx>
          <c:spPr>
            <a:ln w="19050" cap="rnd">
              <a:solidFill>
                <a:schemeClr val="accent2">
                  <a:lumMod val="60000"/>
                  <a:lumOff val="40000"/>
                </a:schemeClr>
              </a:solidFill>
              <a:round/>
            </a:ln>
            <a:effectLst/>
          </c:spPr>
          <c:marker>
            <c:symbol val="circle"/>
            <c:size val="5"/>
            <c:spPr>
              <a:solidFill>
                <a:schemeClr val="accent2">
                  <a:lumMod val="60000"/>
                  <a:lumOff val="40000"/>
                </a:schemeClr>
              </a:solidFill>
              <a:ln w="9525">
                <a:solidFill>
                  <a:schemeClr val="accent2">
                    <a:lumMod val="60000"/>
                    <a:lumOff val="40000"/>
                  </a:schemeClr>
                </a:solidFill>
              </a:ln>
              <a:effectLst/>
            </c:spPr>
          </c:marker>
          <c:xVal>
            <c:numRef>
              <c:f>Sheet1!$B$6:$J$6</c:f>
              <c:numCache>
                <c:formatCode>General</c:formatCode>
                <c:ptCount val="9"/>
                <c:pt idx="0">
                  <c:v>1930</c:v>
                </c:pt>
                <c:pt idx="1">
                  <c:v>1940</c:v>
                </c:pt>
                <c:pt idx="2">
                  <c:v>1950</c:v>
                </c:pt>
                <c:pt idx="3">
                  <c:v>1960</c:v>
                </c:pt>
                <c:pt idx="4">
                  <c:v>1970</c:v>
                </c:pt>
                <c:pt idx="5">
                  <c:v>1980</c:v>
                </c:pt>
                <c:pt idx="6">
                  <c:v>1990</c:v>
                </c:pt>
                <c:pt idx="7">
                  <c:v>2000</c:v>
                </c:pt>
                <c:pt idx="8">
                  <c:v>2010</c:v>
                </c:pt>
              </c:numCache>
            </c:numRef>
          </c:xVal>
          <c:yVal>
            <c:numRef>
              <c:f>Sheet1!$B$8:$J$8</c:f>
              <c:numCache>
                <c:formatCode>0.00%</c:formatCode>
                <c:ptCount val="9"/>
                <c:pt idx="0">
                  <c:v>0.11467832984573459</c:v>
                </c:pt>
                <c:pt idx="1">
                  <c:v>0.1332826010234692</c:v>
                </c:pt>
                <c:pt idx="2">
                  <c:v>0.18026227946909182</c:v>
                </c:pt>
                <c:pt idx="3">
                  <c:v>0.28801934866257972</c:v>
                </c:pt>
                <c:pt idx="4">
                  <c:v>0.40851220437261748</c:v>
                </c:pt>
                <c:pt idx="5">
                  <c:v>0.45607685858454022</c:v>
                </c:pt>
                <c:pt idx="6">
                  <c:v>0.4749561995033843</c:v>
                </c:pt>
                <c:pt idx="7">
                  <c:v>0.51198056228083022</c:v>
                </c:pt>
                <c:pt idx="8">
                  <c:v>0.49221094038722935</c:v>
                </c:pt>
              </c:numCache>
            </c:numRef>
          </c:yVal>
          <c:smooth val="0"/>
        </c:ser>
        <c:ser>
          <c:idx val="2"/>
          <c:order val="2"/>
          <c:tx>
            <c:strRef>
              <c:f>Sheet1!$A$9</c:f>
              <c:strCache>
                <c:ptCount val="1"/>
                <c:pt idx="0">
                  <c:v>Other</c:v>
                </c:pt>
              </c:strCache>
            </c:strRef>
          </c:tx>
          <c:spPr>
            <a:ln w="19050" cap="rnd">
              <a:solidFill>
                <a:schemeClr val="accent2">
                  <a:lumMod val="40000"/>
                  <a:lumOff val="60000"/>
                </a:schemeClr>
              </a:solidFill>
              <a:round/>
            </a:ln>
            <a:effectLst/>
          </c:spPr>
          <c:marker>
            <c:symbol val="circle"/>
            <c:size val="5"/>
            <c:spPr>
              <a:solidFill>
                <a:schemeClr val="accent2">
                  <a:lumMod val="40000"/>
                  <a:lumOff val="60000"/>
                </a:schemeClr>
              </a:solidFill>
              <a:ln w="9525">
                <a:solidFill>
                  <a:schemeClr val="accent2">
                    <a:lumMod val="40000"/>
                    <a:lumOff val="60000"/>
                  </a:schemeClr>
                </a:solidFill>
              </a:ln>
              <a:effectLst/>
            </c:spPr>
          </c:marker>
          <c:xVal>
            <c:numRef>
              <c:f>Sheet1!$B$6:$J$6</c:f>
              <c:numCache>
                <c:formatCode>General</c:formatCode>
                <c:ptCount val="9"/>
                <c:pt idx="0">
                  <c:v>1930</c:v>
                </c:pt>
                <c:pt idx="1">
                  <c:v>1940</c:v>
                </c:pt>
                <c:pt idx="2">
                  <c:v>1950</c:v>
                </c:pt>
                <c:pt idx="3">
                  <c:v>1960</c:v>
                </c:pt>
                <c:pt idx="4">
                  <c:v>1970</c:v>
                </c:pt>
                <c:pt idx="5">
                  <c:v>1980</c:v>
                </c:pt>
                <c:pt idx="6">
                  <c:v>1990</c:v>
                </c:pt>
                <c:pt idx="7">
                  <c:v>2000</c:v>
                </c:pt>
                <c:pt idx="8">
                  <c:v>2010</c:v>
                </c:pt>
              </c:numCache>
            </c:numRef>
          </c:xVal>
          <c:yVal>
            <c:numRef>
              <c:f>Sheet1!$B$9:$J$9</c:f>
              <c:numCache>
                <c:formatCode>General</c:formatCode>
                <c:ptCount val="9"/>
                <c:pt idx="4" formatCode="0.00%">
                  <c:v>4.906498498961809E-3</c:v>
                </c:pt>
                <c:pt idx="5" formatCode="0.00%">
                  <c:v>6.753662750441875E-3</c:v>
                </c:pt>
                <c:pt idx="6" formatCode="0.00%">
                  <c:v>7.6962829449059075E-3</c:v>
                </c:pt>
                <c:pt idx="7" formatCode="0.00%">
                  <c:v>4.9562163078098388E-2</c:v>
                </c:pt>
                <c:pt idx="8" formatCode="0.00%">
                  <c:v>6.8485471070549406E-2</c:v>
                </c:pt>
              </c:numCache>
            </c:numRef>
          </c:yVal>
          <c:smooth val="0"/>
        </c:ser>
        <c:dLbls>
          <c:showLegendKey val="0"/>
          <c:showVal val="0"/>
          <c:showCatName val="0"/>
          <c:showSerName val="0"/>
          <c:showPercent val="0"/>
          <c:showBubbleSize val="0"/>
        </c:dLbls>
        <c:axId val="129747104"/>
        <c:axId val="129745424"/>
      </c:scatterChart>
      <c:valAx>
        <c:axId val="129747104"/>
        <c:scaling>
          <c:orientation val="minMax"/>
          <c:max val="2010"/>
          <c:min val="193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dirty="0"/>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745424"/>
        <c:crosses val="autoZero"/>
        <c:crossBetween val="midCat"/>
      </c:valAx>
      <c:valAx>
        <c:axId val="1297454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dirty="0"/>
                  <a:t>PERCENTAGE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747104"/>
        <c:crosses val="autoZero"/>
        <c:crossBetween val="midCat"/>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solidFill>
        <a:schemeClr val="tx1">
          <a:lumMod val="15000"/>
          <a:lumOff val="85000"/>
        </a:schemeClr>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dirty="0" smtClean="0">
                <a:effectLst/>
              </a:rPr>
              <a:t>Racial </a:t>
            </a:r>
            <a:r>
              <a:rPr lang="en-US" sz="1400" b="0" i="0" baseline="0" dirty="0">
                <a:effectLst/>
              </a:rPr>
              <a:t>Composition: St. Louis County </a:t>
            </a:r>
            <a:endParaRPr lang="en-US" sz="14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Sheet1!$A$10</c:f>
              <c:strCache>
                <c:ptCount val="1"/>
                <c:pt idx="0">
                  <c:v>White</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Sheet1!$B$6:$J$6</c:f>
              <c:numCache>
                <c:formatCode>General</c:formatCode>
                <c:ptCount val="9"/>
                <c:pt idx="0">
                  <c:v>1930</c:v>
                </c:pt>
                <c:pt idx="1">
                  <c:v>1940</c:v>
                </c:pt>
                <c:pt idx="2">
                  <c:v>1950</c:v>
                </c:pt>
                <c:pt idx="3">
                  <c:v>1960</c:v>
                </c:pt>
                <c:pt idx="4">
                  <c:v>1970</c:v>
                </c:pt>
                <c:pt idx="5">
                  <c:v>1980</c:v>
                </c:pt>
                <c:pt idx="6">
                  <c:v>1990</c:v>
                </c:pt>
                <c:pt idx="7">
                  <c:v>2000</c:v>
                </c:pt>
                <c:pt idx="8">
                  <c:v>2010</c:v>
                </c:pt>
              </c:numCache>
            </c:numRef>
          </c:xVal>
          <c:yVal>
            <c:numRef>
              <c:f>Sheet1!$B$10:$J$10</c:f>
              <c:numCache>
                <c:formatCode>0.00%</c:formatCode>
                <c:ptCount val="9"/>
                <c:pt idx="0">
                  <c:v>0.95404384833146649</c:v>
                </c:pt>
                <c:pt idx="1">
                  <c:v>0.95481894759873098</c:v>
                </c:pt>
                <c:pt idx="2">
                  <c:v>0.95813204905143112</c:v>
                </c:pt>
                <c:pt idx="3">
                  <c:v>0.97174257887345561</c:v>
                </c:pt>
                <c:pt idx="4">
                  <c:v>0.94812545921440305</c:v>
                </c:pt>
                <c:pt idx="5">
                  <c:v>0.87804852960840984</c:v>
                </c:pt>
                <c:pt idx="6">
                  <c:v>0.84167850158374846</c:v>
                </c:pt>
                <c:pt idx="7">
                  <c:v>0.76829526278761995</c:v>
                </c:pt>
                <c:pt idx="8">
                  <c:v>0.70268300642472026</c:v>
                </c:pt>
              </c:numCache>
            </c:numRef>
          </c:yVal>
          <c:smooth val="0"/>
        </c:ser>
        <c:ser>
          <c:idx val="1"/>
          <c:order val="1"/>
          <c:tx>
            <c:strRef>
              <c:f>Sheet1!$A$11</c:f>
              <c:strCache>
                <c:ptCount val="1"/>
                <c:pt idx="0">
                  <c:v>African-American</c:v>
                </c:pt>
              </c:strCache>
            </c:strRef>
          </c:tx>
          <c:spPr>
            <a:ln w="19050" cap="rnd">
              <a:solidFill>
                <a:schemeClr val="accent1">
                  <a:lumMod val="60000"/>
                  <a:lumOff val="40000"/>
                </a:schemeClr>
              </a:solidFill>
              <a:round/>
            </a:ln>
            <a:effectLst/>
          </c:spPr>
          <c:marker>
            <c:symbol val="circle"/>
            <c:size val="5"/>
            <c:spPr>
              <a:solidFill>
                <a:schemeClr val="accent1">
                  <a:lumMod val="60000"/>
                  <a:lumOff val="40000"/>
                </a:schemeClr>
              </a:solidFill>
              <a:ln w="9525">
                <a:solidFill>
                  <a:schemeClr val="accent1">
                    <a:lumMod val="60000"/>
                    <a:lumOff val="40000"/>
                  </a:schemeClr>
                </a:solidFill>
              </a:ln>
              <a:effectLst/>
            </c:spPr>
          </c:marker>
          <c:xVal>
            <c:numRef>
              <c:f>Sheet1!$B$6:$J$6</c:f>
              <c:numCache>
                <c:formatCode>General</c:formatCode>
                <c:ptCount val="9"/>
                <c:pt idx="0">
                  <c:v>1930</c:v>
                </c:pt>
                <c:pt idx="1">
                  <c:v>1940</c:v>
                </c:pt>
                <c:pt idx="2">
                  <c:v>1950</c:v>
                </c:pt>
                <c:pt idx="3">
                  <c:v>1960</c:v>
                </c:pt>
                <c:pt idx="4">
                  <c:v>1970</c:v>
                </c:pt>
                <c:pt idx="5">
                  <c:v>1980</c:v>
                </c:pt>
                <c:pt idx="6">
                  <c:v>1990</c:v>
                </c:pt>
                <c:pt idx="7">
                  <c:v>2000</c:v>
                </c:pt>
                <c:pt idx="8">
                  <c:v>2010</c:v>
                </c:pt>
              </c:numCache>
            </c:numRef>
          </c:xVal>
          <c:yVal>
            <c:numRef>
              <c:f>Sheet1!$B$11:$J$11</c:f>
              <c:numCache>
                <c:formatCode>0.00%</c:formatCode>
                <c:ptCount val="9"/>
                <c:pt idx="0">
                  <c:v>4.5956151668533458E-2</c:v>
                </c:pt>
                <c:pt idx="1">
                  <c:v>4.4885679903730442E-2</c:v>
                </c:pt>
                <c:pt idx="2">
                  <c:v>4.1867950948568843E-2</c:v>
                </c:pt>
                <c:pt idx="3">
                  <c:v>2.8257421126544349E-2</c:v>
                </c:pt>
                <c:pt idx="4">
                  <c:v>4.78213659913828E-2</c:v>
                </c:pt>
                <c:pt idx="5">
                  <c:v>0.11226509221448483</c:v>
                </c:pt>
                <c:pt idx="6">
                  <c:v>0.1402253985540432</c:v>
                </c:pt>
                <c:pt idx="7">
                  <c:v>0.19020284065471826</c:v>
                </c:pt>
                <c:pt idx="8">
                  <c:v>0.23327300356172556</c:v>
                </c:pt>
              </c:numCache>
            </c:numRef>
          </c:yVal>
          <c:smooth val="0"/>
        </c:ser>
        <c:ser>
          <c:idx val="2"/>
          <c:order val="2"/>
          <c:tx>
            <c:strRef>
              <c:f>Sheet1!$A$12</c:f>
              <c:strCache>
                <c:ptCount val="1"/>
                <c:pt idx="0">
                  <c:v>Other</c:v>
                </c:pt>
              </c:strCache>
            </c:strRef>
          </c:tx>
          <c:spPr>
            <a:ln w="19050" cap="rnd">
              <a:solidFill>
                <a:schemeClr val="accent1">
                  <a:lumMod val="40000"/>
                  <a:lumOff val="60000"/>
                </a:schemeClr>
              </a:solidFill>
              <a:round/>
            </a:ln>
            <a:effectLst/>
          </c:spPr>
          <c:marker>
            <c:symbol val="circle"/>
            <c:size val="5"/>
            <c:spPr>
              <a:solidFill>
                <a:schemeClr val="accent1">
                  <a:lumMod val="40000"/>
                  <a:lumOff val="60000"/>
                </a:schemeClr>
              </a:solidFill>
              <a:ln w="9525">
                <a:solidFill>
                  <a:schemeClr val="accent1">
                    <a:lumMod val="40000"/>
                    <a:lumOff val="60000"/>
                  </a:schemeClr>
                </a:solidFill>
              </a:ln>
              <a:effectLst/>
            </c:spPr>
          </c:marker>
          <c:xVal>
            <c:numRef>
              <c:f>Sheet1!$B$6:$J$6</c:f>
              <c:numCache>
                <c:formatCode>General</c:formatCode>
                <c:ptCount val="9"/>
                <c:pt idx="0">
                  <c:v>1930</c:v>
                </c:pt>
                <c:pt idx="1">
                  <c:v>1940</c:v>
                </c:pt>
                <c:pt idx="2">
                  <c:v>1950</c:v>
                </c:pt>
                <c:pt idx="3">
                  <c:v>1960</c:v>
                </c:pt>
                <c:pt idx="4">
                  <c:v>1970</c:v>
                </c:pt>
                <c:pt idx="5">
                  <c:v>1980</c:v>
                </c:pt>
                <c:pt idx="6">
                  <c:v>1990</c:v>
                </c:pt>
                <c:pt idx="7">
                  <c:v>2000</c:v>
                </c:pt>
                <c:pt idx="8">
                  <c:v>2010</c:v>
                </c:pt>
              </c:numCache>
            </c:numRef>
          </c:xVal>
          <c:yVal>
            <c:numRef>
              <c:f>Sheet1!$B$12:$J$12</c:f>
              <c:numCache>
                <c:formatCode>General</c:formatCode>
                <c:ptCount val="9"/>
                <c:pt idx="4" formatCode="0.00%">
                  <c:v>4.0531747942141351E-3</c:v>
                </c:pt>
                <c:pt idx="5" formatCode="0.00%">
                  <c:v>9.6863781771052981E-3</c:v>
                </c:pt>
                <c:pt idx="6" formatCode="0.00%">
                  <c:v>1.8096099862208351E-2</c:v>
                </c:pt>
                <c:pt idx="7" formatCode="0.00%">
                  <c:v>4.1501896557661747E-2</c:v>
                </c:pt>
                <c:pt idx="8" formatCode="0.00%">
                  <c:v>6.4043990013554181E-2</c:v>
                </c:pt>
              </c:numCache>
            </c:numRef>
          </c:yVal>
          <c:smooth val="0"/>
        </c:ser>
        <c:dLbls>
          <c:showLegendKey val="0"/>
          <c:showVal val="0"/>
          <c:showCatName val="0"/>
          <c:showSerName val="0"/>
          <c:showPercent val="0"/>
          <c:showBubbleSize val="0"/>
        </c:dLbls>
        <c:axId val="129749344"/>
        <c:axId val="129749904"/>
      </c:scatterChart>
      <c:valAx>
        <c:axId val="129749344"/>
        <c:scaling>
          <c:orientation val="minMax"/>
          <c:max val="2010"/>
          <c:min val="193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cap="all" baseline="0" dirty="0"/>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749904"/>
        <c:crosses val="autoZero"/>
        <c:crossBetween val="midCat"/>
      </c:valAx>
      <c:valAx>
        <c:axId val="129749904"/>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cap="all" baseline="0" dirty="0"/>
                  <a:t>Percentage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749344"/>
        <c:crosses val="autoZero"/>
        <c:crossBetween val="midCat"/>
        <c:majorUnit val="0.2"/>
      </c:valAx>
      <c:spPr>
        <a:noFill/>
        <a:ln>
          <a:noFill/>
        </a:ln>
        <a:effectLst/>
      </c:spPr>
    </c:plotArea>
    <c:legend>
      <c:legendPos val="b"/>
      <c:layout>
        <c:manualLayout>
          <c:xMode val="edge"/>
          <c:yMode val="edge"/>
          <c:x val="0.13218386163268053"/>
          <c:y val="0.85793299822762004"/>
          <c:w val="0.73563227673463893"/>
          <c:h val="8.302641136647587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solidFill>
        <a:schemeClr val="tx1">
          <a:lumMod val="15000"/>
          <a:lumOff val="85000"/>
        </a:schemeClr>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Change in Population</a:t>
            </a:r>
          </a:p>
        </c:rich>
      </c:tx>
      <c:overlay val="0"/>
      <c:spPr>
        <a:noFill/>
        <a:ln>
          <a:noFill/>
        </a:ln>
        <a:effectLst/>
      </c:spPr>
    </c:title>
    <c:autoTitleDeleted val="0"/>
    <c:plotArea>
      <c:layout/>
      <c:scatterChart>
        <c:scatterStyle val="smoothMarker"/>
        <c:varyColors val="0"/>
        <c:ser>
          <c:idx val="0"/>
          <c:order val="0"/>
          <c:tx>
            <c:strRef>
              <c:f>Sheet1!$A$2</c:f>
              <c:strCache>
                <c:ptCount val="1"/>
                <c:pt idx="0">
                  <c:v>St. Louis County</c:v>
                </c:pt>
              </c:strCache>
            </c:strRef>
          </c:tx>
          <c:spPr>
            <a:ln w="19050" cap="rnd">
              <a:solidFill>
                <a:schemeClr val="accent1">
                  <a:lumMod val="40000"/>
                  <a:lumOff val="60000"/>
                </a:schemeClr>
              </a:solidFill>
              <a:round/>
            </a:ln>
            <a:effectLst/>
          </c:spPr>
          <c:marker>
            <c:symbol val="circle"/>
            <c:size val="5"/>
            <c:spPr>
              <a:solidFill>
                <a:schemeClr val="accent1">
                  <a:lumMod val="40000"/>
                  <a:lumOff val="60000"/>
                </a:schemeClr>
              </a:solidFill>
              <a:ln w="9525">
                <a:solidFill>
                  <a:schemeClr val="accent1">
                    <a:lumMod val="40000"/>
                    <a:lumOff val="60000"/>
                  </a:schemeClr>
                </a:solidFill>
              </a:ln>
              <a:effectLst/>
            </c:spPr>
          </c:marker>
          <c:xVal>
            <c:numRef>
              <c:f>Sheet1!$E$1:$M$1</c:f>
              <c:numCache>
                <c:formatCode>General</c:formatCode>
                <c:ptCount val="9"/>
                <c:pt idx="0">
                  <c:v>1930</c:v>
                </c:pt>
                <c:pt idx="1">
                  <c:v>1940</c:v>
                </c:pt>
                <c:pt idx="2">
                  <c:v>1950</c:v>
                </c:pt>
                <c:pt idx="3">
                  <c:v>1960</c:v>
                </c:pt>
                <c:pt idx="4">
                  <c:v>1970</c:v>
                </c:pt>
                <c:pt idx="5">
                  <c:v>1980</c:v>
                </c:pt>
                <c:pt idx="6">
                  <c:v>1990</c:v>
                </c:pt>
                <c:pt idx="7">
                  <c:v>2000</c:v>
                </c:pt>
                <c:pt idx="8">
                  <c:v>2010</c:v>
                </c:pt>
              </c:numCache>
            </c:numRef>
          </c:xVal>
          <c:yVal>
            <c:numRef>
              <c:f>Sheet1!$E$2:$M$2</c:f>
              <c:numCache>
                <c:formatCode>#,##0</c:formatCode>
                <c:ptCount val="9"/>
                <c:pt idx="0">
                  <c:v>211593</c:v>
                </c:pt>
                <c:pt idx="1">
                  <c:v>274230</c:v>
                </c:pt>
                <c:pt idx="2">
                  <c:v>406349</c:v>
                </c:pt>
                <c:pt idx="3">
                  <c:v>703532</c:v>
                </c:pt>
                <c:pt idx="4">
                  <c:v>951671</c:v>
                </c:pt>
                <c:pt idx="5">
                  <c:v>974177</c:v>
                </c:pt>
                <c:pt idx="6">
                  <c:v>993529</c:v>
                </c:pt>
                <c:pt idx="7">
                  <c:v>1016315</c:v>
                </c:pt>
                <c:pt idx="8">
                  <c:v>998954</c:v>
                </c:pt>
              </c:numCache>
            </c:numRef>
          </c:yVal>
          <c:smooth val="1"/>
        </c:ser>
        <c:ser>
          <c:idx val="1"/>
          <c:order val="1"/>
          <c:tx>
            <c:strRef>
              <c:f>Sheet1!$A$3</c:f>
              <c:strCache>
                <c:ptCount val="1"/>
                <c:pt idx="0">
                  <c:v>St. Louis City</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Sheet1!$E$1:$M$1</c:f>
              <c:numCache>
                <c:formatCode>General</c:formatCode>
                <c:ptCount val="9"/>
                <c:pt idx="0">
                  <c:v>1930</c:v>
                </c:pt>
                <c:pt idx="1">
                  <c:v>1940</c:v>
                </c:pt>
                <c:pt idx="2">
                  <c:v>1950</c:v>
                </c:pt>
                <c:pt idx="3">
                  <c:v>1960</c:v>
                </c:pt>
                <c:pt idx="4">
                  <c:v>1970</c:v>
                </c:pt>
                <c:pt idx="5">
                  <c:v>1980</c:v>
                </c:pt>
                <c:pt idx="6">
                  <c:v>1990</c:v>
                </c:pt>
                <c:pt idx="7">
                  <c:v>2000</c:v>
                </c:pt>
                <c:pt idx="8">
                  <c:v>2010</c:v>
                </c:pt>
              </c:numCache>
            </c:numRef>
          </c:xVal>
          <c:yVal>
            <c:numRef>
              <c:f>Sheet1!$E$3:$M$3</c:f>
              <c:numCache>
                <c:formatCode>#,##0</c:formatCode>
                <c:ptCount val="9"/>
                <c:pt idx="0">
                  <c:v>821960</c:v>
                </c:pt>
                <c:pt idx="1">
                  <c:v>816048</c:v>
                </c:pt>
                <c:pt idx="2">
                  <c:v>856796</c:v>
                </c:pt>
                <c:pt idx="3">
                  <c:v>750026</c:v>
                </c:pt>
                <c:pt idx="4">
                  <c:v>622236</c:v>
                </c:pt>
                <c:pt idx="5">
                  <c:v>452804</c:v>
                </c:pt>
                <c:pt idx="6">
                  <c:v>396685</c:v>
                </c:pt>
                <c:pt idx="7">
                  <c:v>348189</c:v>
                </c:pt>
                <c:pt idx="8">
                  <c:v>319294</c:v>
                </c:pt>
              </c:numCache>
            </c:numRef>
          </c:yVal>
          <c:smooth val="1"/>
        </c:ser>
        <c:dLbls>
          <c:showLegendKey val="0"/>
          <c:showVal val="0"/>
          <c:showCatName val="0"/>
          <c:showSerName val="0"/>
          <c:showPercent val="0"/>
          <c:showBubbleSize val="0"/>
        </c:dLbls>
        <c:axId val="168113712"/>
        <c:axId val="168114272"/>
      </c:scatterChart>
      <c:valAx>
        <c:axId val="168113712"/>
        <c:scaling>
          <c:orientation val="minMax"/>
          <c:max val="2010"/>
          <c:min val="1930"/>
        </c:scaling>
        <c:delete val="0"/>
        <c:axPos val="b"/>
        <c:majorGridlines>
          <c:spPr>
            <a:ln w="9525" cap="flat" cmpd="sng" algn="ctr">
              <a:solidFill>
                <a:schemeClr val="tx1">
                  <a:lumMod val="15000"/>
                  <a:lumOff val="85000"/>
                </a:schemeClr>
              </a:solidFill>
              <a:round/>
            </a:ln>
            <a:effectLst/>
          </c:spPr>
        </c:majorGridlines>
        <c:title>
          <c:tx>
            <c:rich>
              <a:bodyPr/>
              <a:lstStyle/>
              <a:p>
                <a:pPr>
                  <a:defRPr/>
                </a:pPr>
                <a:r>
                  <a:rPr lang="en-US" dirty="0" smtClean="0"/>
                  <a:t>YEAR</a:t>
                </a:r>
                <a:endParaRPr lang="en-US" dirty="0"/>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900" b="0" i="0" u="none" strike="noStrike" baseline="0">
                <a:solidFill>
                  <a:srgbClr val="333333"/>
                </a:solidFill>
                <a:latin typeface="Calibri"/>
                <a:ea typeface="Calibri"/>
                <a:cs typeface="Calibri"/>
              </a:defRPr>
            </a:pPr>
            <a:endParaRPr lang="en-US"/>
          </a:p>
        </c:txPr>
        <c:crossAx val="168114272"/>
        <c:crosses val="autoZero"/>
        <c:crossBetween val="midCat"/>
      </c:valAx>
      <c:valAx>
        <c:axId val="168114272"/>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dirty="0" smtClean="0"/>
                  <a:t>POPULATION</a:t>
                </a:r>
                <a:endParaRPr lang="en-US" dirty="0"/>
              </a:p>
            </c:rich>
          </c:tx>
          <c:overlay val="0"/>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113712"/>
        <c:crossesAt val="1900"/>
        <c:crossBetween val="midCat"/>
      </c:valAx>
      <c:spPr>
        <a:noFill/>
        <a:ln w="25400">
          <a:noFill/>
        </a:ln>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48184C-DF80-4C95-88AC-C725EB7CBEFC}" type="doc">
      <dgm:prSet loTypeId="urn:microsoft.com/office/officeart/2005/8/layout/process1" loCatId="process" qsTypeId="urn:microsoft.com/office/officeart/2005/8/quickstyle/simple1" qsCatId="simple" csTypeId="urn:microsoft.com/office/officeart/2005/8/colors/accent1_2" csCatId="accent1" phldr="1"/>
      <dgm:spPr/>
    </dgm:pt>
    <dgm:pt modelId="{0213C83A-4711-430A-94BA-2E9F70E7FA39}">
      <dgm:prSet phldrT="[Text]"/>
      <dgm:spPr/>
      <dgm:t>
        <a:bodyPr/>
        <a:lstStyle/>
        <a:p>
          <a:r>
            <a:rPr lang="en-US" dirty="0"/>
            <a:t>Capstone Proposal </a:t>
          </a:r>
          <a:r>
            <a:rPr lang="en-US" b="1" u="sng" dirty="0"/>
            <a:t>DEC 17</a:t>
          </a:r>
        </a:p>
      </dgm:t>
    </dgm:pt>
    <dgm:pt modelId="{BFEE192C-EDB4-4842-B5C7-0EEE29F3D29A}" type="parTrans" cxnId="{F0FBFBE8-6457-49C4-8968-C9E4883BACE5}">
      <dgm:prSet/>
      <dgm:spPr/>
      <dgm:t>
        <a:bodyPr/>
        <a:lstStyle/>
        <a:p>
          <a:endParaRPr lang="en-US"/>
        </a:p>
      </dgm:t>
    </dgm:pt>
    <dgm:pt modelId="{0DACDCE5-6D9C-4CE0-84F4-10DEA4FBFB13}" type="sibTrans" cxnId="{F0FBFBE8-6457-49C4-8968-C9E4883BACE5}">
      <dgm:prSet/>
      <dgm:spPr/>
      <dgm:t>
        <a:bodyPr/>
        <a:lstStyle/>
        <a:p>
          <a:endParaRPr lang="en-US" dirty="0"/>
        </a:p>
      </dgm:t>
    </dgm:pt>
    <dgm:pt modelId="{C486AD7C-9F4B-498F-87E4-0D4860BBF6FF}">
      <dgm:prSet phldrT="[Text]"/>
      <dgm:spPr/>
      <dgm:t>
        <a:bodyPr/>
        <a:lstStyle/>
        <a:p>
          <a:r>
            <a:rPr lang="en-US" dirty="0"/>
            <a:t>Gather Census Data - </a:t>
          </a:r>
          <a:r>
            <a:rPr lang="en-US" b="1" dirty="0"/>
            <a:t>End Date: </a:t>
          </a:r>
          <a:r>
            <a:rPr lang="en-US" b="1" u="sng" dirty="0"/>
            <a:t>JAN 30</a:t>
          </a:r>
        </a:p>
      </dgm:t>
    </dgm:pt>
    <dgm:pt modelId="{3C8DD13D-D45B-431B-911C-0BF22E191321}" type="parTrans" cxnId="{39574F3E-EDD9-4352-A02B-73B8A96258F9}">
      <dgm:prSet/>
      <dgm:spPr/>
      <dgm:t>
        <a:bodyPr/>
        <a:lstStyle/>
        <a:p>
          <a:endParaRPr lang="en-US"/>
        </a:p>
      </dgm:t>
    </dgm:pt>
    <dgm:pt modelId="{9805ADDF-77CF-49D6-94B6-E4E7ADD2352A}" type="sibTrans" cxnId="{39574F3E-EDD9-4352-A02B-73B8A96258F9}">
      <dgm:prSet/>
      <dgm:spPr/>
      <dgm:t>
        <a:bodyPr/>
        <a:lstStyle/>
        <a:p>
          <a:endParaRPr lang="en-US" dirty="0"/>
        </a:p>
      </dgm:t>
    </dgm:pt>
    <dgm:pt modelId="{E68D52DE-49CC-4043-A37E-1DDFA4995272}">
      <dgm:prSet phldrT="[Text]"/>
      <dgm:spPr/>
      <dgm:t>
        <a:bodyPr/>
        <a:lstStyle/>
        <a:p>
          <a:r>
            <a:rPr lang="en-US" dirty="0"/>
            <a:t>GEOG 596B Starts </a:t>
          </a:r>
          <a:r>
            <a:rPr lang="en-US" b="1" u="sng" dirty="0" smtClean="0"/>
            <a:t>FEB 24</a:t>
          </a:r>
          <a:endParaRPr lang="en-US" u="sng" dirty="0"/>
        </a:p>
      </dgm:t>
    </dgm:pt>
    <dgm:pt modelId="{C121C2F6-A0A1-4A60-A58C-9C864CCBFCC0}" type="parTrans" cxnId="{21E5ED9C-8D4B-4D35-B3AF-D80720EFF58E}">
      <dgm:prSet/>
      <dgm:spPr/>
      <dgm:t>
        <a:bodyPr/>
        <a:lstStyle/>
        <a:p>
          <a:endParaRPr lang="en-US"/>
        </a:p>
      </dgm:t>
    </dgm:pt>
    <dgm:pt modelId="{75D17CC2-90BE-4549-AC23-D99BFBA025F9}" type="sibTrans" cxnId="{21E5ED9C-8D4B-4D35-B3AF-D80720EFF58E}">
      <dgm:prSet/>
      <dgm:spPr/>
      <dgm:t>
        <a:bodyPr/>
        <a:lstStyle/>
        <a:p>
          <a:endParaRPr lang="en-US" dirty="0"/>
        </a:p>
      </dgm:t>
    </dgm:pt>
    <dgm:pt modelId="{60AD7AB7-90F5-4AFB-B5D1-F650863EF6AF}">
      <dgm:prSet/>
      <dgm:spPr/>
      <dgm:t>
        <a:bodyPr/>
        <a:lstStyle/>
        <a:p>
          <a:r>
            <a:rPr lang="en-US" dirty="0"/>
            <a:t>Compile Data &amp; Map Creation - </a:t>
          </a:r>
          <a:r>
            <a:rPr lang="en-US" b="1" dirty="0"/>
            <a:t>End Date: </a:t>
          </a:r>
          <a:r>
            <a:rPr lang="en-US" b="1" u="sng" dirty="0"/>
            <a:t>MAR </a:t>
          </a:r>
          <a:r>
            <a:rPr lang="en-US" b="1" u="sng" dirty="0" smtClean="0"/>
            <a:t>2</a:t>
          </a:r>
          <a:endParaRPr lang="en-US" b="1" u="sng" dirty="0"/>
        </a:p>
      </dgm:t>
    </dgm:pt>
    <dgm:pt modelId="{93431A12-DD5C-4AB3-A98B-2B99C63022BB}" type="parTrans" cxnId="{84E13F1A-28A8-4EC0-8E2F-44ED085A662D}">
      <dgm:prSet/>
      <dgm:spPr/>
      <dgm:t>
        <a:bodyPr/>
        <a:lstStyle/>
        <a:p>
          <a:endParaRPr lang="en-US"/>
        </a:p>
      </dgm:t>
    </dgm:pt>
    <dgm:pt modelId="{426F8E14-BEC2-4D42-8AFD-3A144C578387}" type="sibTrans" cxnId="{84E13F1A-28A8-4EC0-8E2F-44ED085A662D}">
      <dgm:prSet/>
      <dgm:spPr/>
      <dgm:t>
        <a:bodyPr/>
        <a:lstStyle/>
        <a:p>
          <a:endParaRPr lang="en-US" dirty="0"/>
        </a:p>
      </dgm:t>
    </dgm:pt>
    <dgm:pt modelId="{41DA485E-6E08-425C-A5EB-4F60450E9F60}">
      <dgm:prSet phldrT="[Text]"/>
      <dgm:spPr/>
      <dgm:t>
        <a:bodyPr/>
        <a:lstStyle/>
        <a:p>
          <a:r>
            <a:rPr lang="en-US" dirty="0"/>
            <a:t>Analyze &amp; Document Results - </a:t>
          </a:r>
          <a:r>
            <a:rPr lang="en-US" b="1" dirty="0"/>
            <a:t>End Date: </a:t>
          </a:r>
          <a:r>
            <a:rPr lang="en-US" b="1" u="sng" dirty="0"/>
            <a:t>APR 6</a:t>
          </a:r>
        </a:p>
      </dgm:t>
    </dgm:pt>
    <dgm:pt modelId="{874E865C-E547-4695-A9FC-3350F9B4E59A}" type="parTrans" cxnId="{A2A425F0-0553-4485-94B2-89A89023DEFB}">
      <dgm:prSet/>
      <dgm:spPr/>
      <dgm:t>
        <a:bodyPr/>
        <a:lstStyle/>
        <a:p>
          <a:endParaRPr lang="en-US"/>
        </a:p>
      </dgm:t>
    </dgm:pt>
    <dgm:pt modelId="{A87589B4-B5DB-4891-97AA-E2F7DF661548}" type="sibTrans" cxnId="{A2A425F0-0553-4485-94B2-89A89023DEFB}">
      <dgm:prSet/>
      <dgm:spPr/>
      <dgm:t>
        <a:bodyPr/>
        <a:lstStyle/>
        <a:p>
          <a:endParaRPr lang="en-US" dirty="0"/>
        </a:p>
      </dgm:t>
    </dgm:pt>
    <dgm:pt modelId="{00762E09-338D-4E2D-9616-1F6D3717E409}">
      <dgm:prSet/>
      <dgm:spPr/>
      <dgm:t>
        <a:bodyPr/>
        <a:lstStyle/>
        <a:p>
          <a:r>
            <a:rPr lang="en-US" dirty="0"/>
            <a:t>Report Findings (1st Draft) - </a:t>
          </a:r>
          <a:r>
            <a:rPr lang="en-US" b="1" dirty="0"/>
            <a:t>End Date: </a:t>
          </a:r>
          <a:r>
            <a:rPr lang="en-US" b="1" u="sng" dirty="0"/>
            <a:t>APR 20</a:t>
          </a:r>
        </a:p>
      </dgm:t>
    </dgm:pt>
    <dgm:pt modelId="{3A43C8F1-8747-405A-81E9-11ABC330E92A}" type="parTrans" cxnId="{6601613D-5968-442B-BCB5-C2A5D864CCE7}">
      <dgm:prSet/>
      <dgm:spPr/>
      <dgm:t>
        <a:bodyPr/>
        <a:lstStyle/>
        <a:p>
          <a:endParaRPr lang="en-US"/>
        </a:p>
      </dgm:t>
    </dgm:pt>
    <dgm:pt modelId="{DE857B84-34C5-47D5-8F76-76D45322B08D}" type="sibTrans" cxnId="{6601613D-5968-442B-BCB5-C2A5D864CCE7}">
      <dgm:prSet/>
      <dgm:spPr/>
      <dgm:t>
        <a:bodyPr/>
        <a:lstStyle/>
        <a:p>
          <a:endParaRPr lang="en-US" dirty="0"/>
        </a:p>
      </dgm:t>
    </dgm:pt>
    <dgm:pt modelId="{4CD5B552-4E3A-4006-B830-497772B371EC}">
      <dgm:prSet phldrT="[Text]"/>
      <dgm:spPr/>
      <dgm:t>
        <a:bodyPr/>
        <a:lstStyle/>
        <a:p>
          <a:r>
            <a:rPr lang="en-US" dirty="0"/>
            <a:t>Revised Final Report - </a:t>
          </a:r>
          <a:r>
            <a:rPr lang="en-US" b="1" dirty="0"/>
            <a:t>End Date: </a:t>
          </a:r>
          <a:r>
            <a:rPr lang="en-US" b="1" u="sng" dirty="0"/>
            <a:t>APR 30</a:t>
          </a:r>
        </a:p>
      </dgm:t>
    </dgm:pt>
    <dgm:pt modelId="{62DB6F82-09A9-42B7-B382-9A3545694DA3}" type="parTrans" cxnId="{D5EFEE20-287F-4207-B277-F33197A9479A}">
      <dgm:prSet/>
      <dgm:spPr/>
      <dgm:t>
        <a:bodyPr/>
        <a:lstStyle/>
        <a:p>
          <a:endParaRPr lang="en-US"/>
        </a:p>
      </dgm:t>
    </dgm:pt>
    <dgm:pt modelId="{F58F4BE5-DCE3-4423-AE12-6759E09435E6}" type="sibTrans" cxnId="{D5EFEE20-287F-4207-B277-F33197A9479A}">
      <dgm:prSet/>
      <dgm:spPr/>
      <dgm:t>
        <a:bodyPr/>
        <a:lstStyle/>
        <a:p>
          <a:endParaRPr lang="en-US" dirty="0"/>
        </a:p>
      </dgm:t>
    </dgm:pt>
    <dgm:pt modelId="{4393B383-1F04-4A4F-B5A1-D5EC288E9FC6}">
      <dgm:prSet phldrT="[Text]"/>
      <dgm:spPr/>
      <dgm:t>
        <a:bodyPr/>
        <a:lstStyle/>
        <a:p>
          <a:r>
            <a:rPr lang="en-US" b="1" dirty="0"/>
            <a:t>Present Findings at Missouri History Museum </a:t>
          </a:r>
          <a:r>
            <a:rPr lang="en-US" b="1" u="sng" dirty="0"/>
            <a:t>MAY 2016</a:t>
          </a:r>
        </a:p>
      </dgm:t>
    </dgm:pt>
    <dgm:pt modelId="{EEFDFB68-071B-4C64-B1BB-B693C4A49470}" type="parTrans" cxnId="{06B766BC-8B88-4576-9145-5BA6BB92728D}">
      <dgm:prSet/>
      <dgm:spPr/>
      <dgm:t>
        <a:bodyPr/>
        <a:lstStyle/>
        <a:p>
          <a:endParaRPr lang="en-US"/>
        </a:p>
      </dgm:t>
    </dgm:pt>
    <dgm:pt modelId="{C817F669-218A-42BD-9028-33379DDD09A6}" type="sibTrans" cxnId="{06B766BC-8B88-4576-9145-5BA6BB92728D}">
      <dgm:prSet/>
      <dgm:spPr/>
      <dgm:t>
        <a:bodyPr/>
        <a:lstStyle/>
        <a:p>
          <a:endParaRPr lang="en-US"/>
        </a:p>
      </dgm:t>
    </dgm:pt>
    <dgm:pt modelId="{CC87812A-A8DC-4DC8-A1A5-E774D0BAD117}" type="pres">
      <dgm:prSet presAssocID="{8148184C-DF80-4C95-88AC-C725EB7CBEFC}" presName="Name0" presStyleCnt="0">
        <dgm:presLayoutVars>
          <dgm:dir/>
          <dgm:resizeHandles val="exact"/>
        </dgm:presLayoutVars>
      </dgm:prSet>
      <dgm:spPr/>
    </dgm:pt>
    <dgm:pt modelId="{02A1E809-ED93-4D35-B7AD-06C27FE1A30B}" type="pres">
      <dgm:prSet presAssocID="{0213C83A-4711-430A-94BA-2E9F70E7FA39}" presName="node" presStyleLbl="node1" presStyleIdx="0" presStyleCnt="8">
        <dgm:presLayoutVars>
          <dgm:bulletEnabled val="1"/>
        </dgm:presLayoutVars>
      </dgm:prSet>
      <dgm:spPr/>
      <dgm:t>
        <a:bodyPr/>
        <a:lstStyle/>
        <a:p>
          <a:endParaRPr lang="en-US"/>
        </a:p>
      </dgm:t>
    </dgm:pt>
    <dgm:pt modelId="{6B6E6AD1-6BED-40E6-987E-46C96807A7BC}" type="pres">
      <dgm:prSet presAssocID="{0DACDCE5-6D9C-4CE0-84F4-10DEA4FBFB13}" presName="sibTrans" presStyleLbl="sibTrans2D1" presStyleIdx="0" presStyleCnt="7"/>
      <dgm:spPr/>
      <dgm:t>
        <a:bodyPr/>
        <a:lstStyle/>
        <a:p>
          <a:endParaRPr lang="en-US"/>
        </a:p>
      </dgm:t>
    </dgm:pt>
    <dgm:pt modelId="{F1F4B7D4-A33B-4000-820A-62579F0D6E22}" type="pres">
      <dgm:prSet presAssocID="{0DACDCE5-6D9C-4CE0-84F4-10DEA4FBFB13}" presName="connectorText" presStyleLbl="sibTrans2D1" presStyleIdx="0" presStyleCnt="7"/>
      <dgm:spPr/>
      <dgm:t>
        <a:bodyPr/>
        <a:lstStyle/>
        <a:p>
          <a:endParaRPr lang="en-US"/>
        </a:p>
      </dgm:t>
    </dgm:pt>
    <dgm:pt modelId="{7F83B6EE-7C83-418C-9D04-91FBE944F772}" type="pres">
      <dgm:prSet presAssocID="{C486AD7C-9F4B-498F-87E4-0D4860BBF6FF}" presName="node" presStyleLbl="node1" presStyleIdx="1" presStyleCnt="8" custScaleX="117851" custLinFactNeighborX="-31903">
        <dgm:presLayoutVars>
          <dgm:bulletEnabled val="1"/>
        </dgm:presLayoutVars>
      </dgm:prSet>
      <dgm:spPr/>
      <dgm:t>
        <a:bodyPr/>
        <a:lstStyle/>
        <a:p>
          <a:endParaRPr lang="en-US"/>
        </a:p>
      </dgm:t>
    </dgm:pt>
    <dgm:pt modelId="{D60D9284-A4DE-414B-836B-BE49D37C253E}" type="pres">
      <dgm:prSet presAssocID="{9805ADDF-77CF-49D6-94B6-E4E7ADD2352A}" presName="sibTrans" presStyleLbl="sibTrans2D1" presStyleIdx="1" presStyleCnt="7"/>
      <dgm:spPr/>
      <dgm:t>
        <a:bodyPr/>
        <a:lstStyle/>
        <a:p>
          <a:endParaRPr lang="en-US"/>
        </a:p>
      </dgm:t>
    </dgm:pt>
    <dgm:pt modelId="{B2667C11-B152-4386-B939-B63A1ECB76A8}" type="pres">
      <dgm:prSet presAssocID="{9805ADDF-77CF-49D6-94B6-E4E7ADD2352A}" presName="connectorText" presStyleLbl="sibTrans2D1" presStyleIdx="1" presStyleCnt="7"/>
      <dgm:spPr/>
      <dgm:t>
        <a:bodyPr/>
        <a:lstStyle/>
        <a:p>
          <a:endParaRPr lang="en-US"/>
        </a:p>
      </dgm:t>
    </dgm:pt>
    <dgm:pt modelId="{B119E093-D301-4BEC-9F2D-4AF2407AED17}" type="pres">
      <dgm:prSet presAssocID="{E68D52DE-49CC-4043-A37E-1DDFA4995272}" presName="node" presStyleLbl="node1" presStyleIdx="2" presStyleCnt="8" custScaleX="101565" custLinFactNeighborX="-53990">
        <dgm:presLayoutVars>
          <dgm:bulletEnabled val="1"/>
        </dgm:presLayoutVars>
      </dgm:prSet>
      <dgm:spPr/>
      <dgm:t>
        <a:bodyPr/>
        <a:lstStyle/>
        <a:p>
          <a:endParaRPr lang="en-US"/>
        </a:p>
      </dgm:t>
    </dgm:pt>
    <dgm:pt modelId="{DF75A382-F663-4C2F-A349-F3F900D61D82}" type="pres">
      <dgm:prSet presAssocID="{75D17CC2-90BE-4549-AC23-D99BFBA025F9}" presName="sibTrans" presStyleLbl="sibTrans2D1" presStyleIdx="2" presStyleCnt="7"/>
      <dgm:spPr/>
      <dgm:t>
        <a:bodyPr/>
        <a:lstStyle/>
        <a:p>
          <a:endParaRPr lang="en-US"/>
        </a:p>
      </dgm:t>
    </dgm:pt>
    <dgm:pt modelId="{99174775-A5B6-4087-8B7C-4377F2391285}" type="pres">
      <dgm:prSet presAssocID="{75D17CC2-90BE-4549-AC23-D99BFBA025F9}" presName="connectorText" presStyleLbl="sibTrans2D1" presStyleIdx="2" presStyleCnt="7"/>
      <dgm:spPr/>
      <dgm:t>
        <a:bodyPr/>
        <a:lstStyle/>
        <a:p>
          <a:endParaRPr lang="en-US"/>
        </a:p>
      </dgm:t>
    </dgm:pt>
    <dgm:pt modelId="{BCEC5301-33FF-4173-8FCF-FFE6CE185993}" type="pres">
      <dgm:prSet presAssocID="{60AD7AB7-90F5-4AFB-B5D1-F650863EF6AF}" presName="node" presStyleLbl="node1" presStyleIdx="3" presStyleCnt="8" custScaleX="117968" custLinFactNeighborX="-90802" custLinFactNeighborY="-678">
        <dgm:presLayoutVars>
          <dgm:bulletEnabled val="1"/>
        </dgm:presLayoutVars>
      </dgm:prSet>
      <dgm:spPr/>
      <dgm:t>
        <a:bodyPr/>
        <a:lstStyle/>
        <a:p>
          <a:endParaRPr lang="en-US"/>
        </a:p>
      </dgm:t>
    </dgm:pt>
    <dgm:pt modelId="{C2A35361-7534-4205-A00E-6F843F2E6726}" type="pres">
      <dgm:prSet presAssocID="{426F8E14-BEC2-4D42-8AFD-3A144C578387}" presName="sibTrans" presStyleLbl="sibTrans2D1" presStyleIdx="3" presStyleCnt="7"/>
      <dgm:spPr/>
      <dgm:t>
        <a:bodyPr/>
        <a:lstStyle/>
        <a:p>
          <a:endParaRPr lang="en-US"/>
        </a:p>
      </dgm:t>
    </dgm:pt>
    <dgm:pt modelId="{54D01316-DD6F-46A4-BC00-1F8BE33197FA}" type="pres">
      <dgm:prSet presAssocID="{426F8E14-BEC2-4D42-8AFD-3A144C578387}" presName="connectorText" presStyleLbl="sibTrans2D1" presStyleIdx="3" presStyleCnt="7"/>
      <dgm:spPr/>
      <dgm:t>
        <a:bodyPr/>
        <a:lstStyle/>
        <a:p>
          <a:endParaRPr lang="en-US"/>
        </a:p>
      </dgm:t>
    </dgm:pt>
    <dgm:pt modelId="{EEB99B07-1F6A-44C2-8F8C-8096167F49E0}" type="pres">
      <dgm:prSet presAssocID="{41DA485E-6E08-425C-A5EB-4F60450E9F60}" presName="node" presStyleLbl="node1" presStyleIdx="4" presStyleCnt="8" custLinFactNeighborX="-90802" custLinFactNeighborY="-678">
        <dgm:presLayoutVars>
          <dgm:bulletEnabled val="1"/>
        </dgm:presLayoutVars>
      </dgm:prSet>
      <dgm:spPr/>
      <dgm:t>
        <a:bodyPr/>
        <a:lstStyle/>
        <a:p>
          <a:endParaRPr lang="en-US"/>
        </a:p>
      </dgm:t>
    </dgm:pt>
    <dgm:pt modelId="{C38B84AD-AACC-4BEF-B9D8-C47786024C9F}" type="pres">
      <dgm:prSet presAssocID="{A87589B4-B5DB-4891-97AA-E2F7DF661548}" presName="sibTrans" presStyleLbl="sibTrans2D1" presStyleIdx="4" presStyleCnt="7"/>
      <dgm:spPr/>
      <dgm:t>
        <a:bodyPr/>
        <a:lstStyle/>
        <a:p>
          <a:endParaRPr lang="en-US"/>
        </a:p>
      </dgm:t>
    </dgm:pt>
    <dgm:pt modelId="{CBD31925-3609-4F73-85D7-F65EBF2A2A52}" type="pres">
      <dgm:prSet presAssocID="{A87589B4-B5DB-4891-97AA-E2F7DF661548}" presName="connectorText" presStyleLbl="sibTrans2D1" presStyleIdx="4" presStyleCnt="7"/>
      <dgm:spPr/>
      <dgm:t>
        <a:bodyPr/>
        <a:lstStyle/>
        <a:p>
          <a:endParaRPr lang="en-US"/>
        </a:p>
      </dgm:t>
    </dgm:pt>
    <dgm:pt modelId="{384DE436-ABEA-4CD9-901E-5D1C39C48BF7}" type="pres">
      <dgm:prSet presAssocID="{00762E09-338D-4E2D-9616-1F6D3717E409}" presName="node" presStyleLbl="node1" presStyleIdx="5" presStyleCnt="8" custLinFactNeighborX="-90802" custLinFactNeighborY="-678">
        <dgm:presLayoutVars>
          <dgm:bulletEnabled val="1"/>
        </dgm:presLayoutVars>
      </dgm:prSet>
      <dgm:spPr/>
      <dgm:t>
        <a:bodyPr/>
        <a:lstStyle/>
        <a:p>
          <a:endParaRPr lang="en-US"/>
        </a:p>
      </dgm:t>
    </dgm:pt>
    <dgm:pt modelId="{3B2B17E6-B58F-42CF-A693-DDCCD080F4DF}" type="pres">
      <dgm:prSet presAssocID="{DE857B84-34C5-47D5-8F76-76D45322B08D}" presName="sibTrans" presStyleLbl="sibTrans2D1" presStyleIdx="5" presStyleCnt="7"/>
      <dgm:spPr/>
      <dgm:t>
        <a:bodyPr/>
        <a:lstStyle/>
        <a:p>
          <a:endParaRPr lang="en-US"/>
        </a:p>
      </dgm:t>
    </dgm:pt>
    <dgm:pt modelId="{BA7B16E4-5302-41CF-AF84-A5ED61B0BF25}" type="pres">
      <dgm:prSet presAssocID="{DE857B84-34C5-47D5-8F76-76D45322B08D}" presName="connectorText" presStyleLbl="sibTrans2D1" presStyleIdx="5" presStyleCnt="7"/>
      <dgm:spPr/>
      <dgm:t>
        <a:bodyPr/>
        <a:lstStyle/>
        <a:p>
          <a:endParaRPr lang="en-US"/>
        </a:p>
      </dgm:t>
    </dgm:pt>
    <dgm:pt modelId="{94BA0430-C450-4970-B5C7-27C1EC474141}" type="pres">
      <dgm:prSet presAssocID="{4CD5B552-4E3A-4006-B830-497772B371EC}" presName="node" presStyleLbl="node1" presStyleIdx="6" presStyleCnt="8" custLinFactNeighborX="-90802" custLinFactNeighborY="-678">
        <dgm:presLayoutVars>
          <dgm:bulletEnabled val="1"/>
        </dgm:presLayoutVars>
      </dgm:prSet>
      <dgm:spPr/>
      <dgm:t>
        <a:bodyPr/>
        <a:lstStyle/>
        <a:p>
          <a:endParaRPr lang="en-US"/>
        </a:p>
      </dgm:t>
    </dgm:pt>
    <dgm:pt modelId="{44A3D713-D0B0-425E-AD95-B43226978EDB}" type="pres">
      <dgm:prSet presAssocID="{F58F4BE5-DCE3-4423-AE12-6759E09435E6}" presName="sibTrans" presStyleLbl="sibTrans2D1" presStyleIdx="6" presStyleCnt="7"/>
      <dgm:spPr/>
      <dgm:t>
        <a:bodyPr/>
        <a:lstStyle/>
        <a:p>
          <a:endParaRPr lang="en-US"/>
        </a:p>
      </dgm:t>
    </dgm:pt>
    <dgm:pt modelId="{A6F5B0D3-A27B-4874-97A6-CA0FA813E9F8}" type="pres">
      <dgm:prSet presAssocID="{F58F4BE5-DCE3-4423-AE12-6759E09435E6}" presName="connectorText" presStyleLbl="sibTrans2D1" presStyleIdx="6" presStyleCnt="7"/>
      <dgm:spPr/>
      <dgm:t>
        <a:bodyPr/>
        <a:lstStyle/>
        <a:p>
          <a:endParaRPr lang="en-US"/>
        </a:p>
      </dgm:t>
    </dgm:pt>
    <dgm:pt modelId="{B6B4AE0A-A37F-4A19-89D2-C900C0660FA5}" type="pres">
      <dgm:prSet presAssocID="{4393B383-1F04-4A4F-B5A1-D5EC288E9FC6}" presName="node" presStyleLbl="node1" presStyleIdx="7" presStyleCnt="8" custLinFactX="-12027" custLinFactNeighborX="-100000" custLinFactNeighborY="0">
        <dgm:presLayoutVars>
          <dgm:bulletEnabled val="1"/>
        </dgm:presLayoutVars>
      </dgm:prSet>
      <dgm:spPr/>
      <dgm:t>
        <a:bodyPr/>
        <a:lstStyle/>
        <a:p>
          <a:endParaRPr lang="en-US"/>
        </a:p>
      </dgm:t>
    </dgm:pt>
  </dgm:ptLst>
  <dgm:cxnLst>
    <dgm:cxn modelId="{91C51499-DD2D-4296-99BB-77856CB9F16F}" type="presOf" srcId="{DE857B84-34C5-47D5-8F76-76D45322B08D}" destId="{3B2B17E6-B58F-42CF-A693-DDCCD080F4DF}" srcOrd="0" destOrd="0" presId="urn:microsoft.com/office/officeart/2005/8/layout/process1"/>
    <dgm:cxn modelId="{13135A57-C733-4035-AA9F-430326F5E9E2}" type="presOf" srcId="{DE857B84-34C5-47D5-8F76-76D45322B08D}" destId="{BA7B16E4-5302-41CF-AF84-A5ED61B0BF25}" srcOrd="1" destOrd="0" presId="urn:microsoft.com/office/officeart/2005/8/layout/process1"/>
    <dgm:cxn modelId="{A2A425F0-0553-4485-94B2-89A89023DEFB}" srcId="{8148184C-DF80-4C95-88AC-C725EB7CBEFC}" destId="{41DA485E-6E08-425C-A5EB-4F60450E9F60}" srcOrd="4" destOrd="0" parTransId="{874E865C-E547-4695-A9FC-3350F9B4E59A}" sibTransId="{A87589B4-B5DB-4891-97AA-E2F7DF661548}"/>
    <dgm:cxn modelId="{06B766BC-8B88-4576-9145-5BA6BB92728D}" srcId="{8148184C-DF80-4C95-88AC-C725EB7CBEFC}" destId="{4393B383-1F04-4A4F-B5A1-D5EC288E9FC6}" srcOrd="7" destOrd="0" parTransId="{EEFDFB68-071B-4C64-B1BB-B693C4A49470}" sibTransId="{C817F669-218A-42BD-9028-33379DDD09A6}"/>
    <dgm:cxn modelId="{787A294B-125C-404B-9D6C-9128911BFDAA}" type="presOf" srcId="{75D17CC2-90BE-4549-AC23-D99BFBA025F9}" destId="{DF75A382-F663-4C2F-A349-F3F900D61D82}" srcOrd="0" destOrd="0" presId="urn:microsoft.com/office/officeart/2005/8/layout/process1"/>
    <dgm:cxn modelId="{2AFE6D01-5D53-4C08-8A66-5E212DAE35A3}" type="presOf" srcId="{60AD7AB7-90F5-4AFB-B5D1-F650863EF6AF}" destId="{BCEC5301-33FF-4173-8FCF-FFE6CE185993}" srcOrd="0" destOrd="0" presId="urn:microsoft.com/office/officeart/2005/8/layout/process1"/>
    <dgm:cxn modelId="{ABF129F6-3603-45BB-B8D9-D38EEF21B57B}" type="presOf" srcId="{C486AD7C-9F4B-498F-87E4-0D4860BBF6FF}" destId="{7F83B6EE-7C83-418C-9D04-91FBE944F772}" srcOrd="0" destOrd="0" presId="urn:microsoft.com/office/officeart/2005/8/layout/process1"/>
    <dgm:cxn modelId="{258A2A78-3A8D-4D15-91FA-6D9F12C7A9D9}" type="presOf" srcId="{F58F4BE5-DCE3-4423-AE12-6759E09435E6}" destId="{A6F5B0D3-A27B-4874-97A6-CA0FA813E9F8}" srcOrd="1" destOrd="0" presId="urn:microsoft.com/office/officeart/2005/8/layout/process1"/>
    <dgm:cxn modelId="{81873094-C5ED-4131-B34D-F1EC56788F70}" type="presOf" srcId="{9805ADDF-77CF-49D6-94B6-E4E7ADD2352A}" destId="{D60D9284-A4DE-414B-836B-BE49D37C253E}" srcOrd="0" destOrd="0" presId="urn:microsoft.com/office/officeart/2005/8/layout/process1"/>
    <dgm:cxn modelId="{D7C6CB16-97BD-422D-97E1-4BD68A15311F}" type="presOf" srcId="{0DACDCE5-6D9C-4CE0-84F4-10DEA4FBFB13}" destId="{F1F4B7D4-A33B-4000-820A-62579F0D6E22}" srcOrd="1" destOrd="0" presId="urn:microsoft.com/office/officeart/2005/8/layout/process1"/>
    <dgm:cxn modelId="{A0F76047-2F45-4306-9478-6D956B39167B}" type="presOf" srcId="{8148184C-DF80-4C95-88AC-C725EB7CBEFC}" destId="{CC87812A-A8DC-4DC8-A1A5-E774D0BAD117}" srcOrd="0" destOrd="0" presId="urn:microsoft.com/office/officeart/2005/8/layout/process1"/>
    <dgm:cxn modelId="{ADFA1917-0BFF-4B91-A952-E1583BB5153C}" type="presOf" srcId="{4393B383-1F04-4A4F-B5A1-D5EC288E9FC6}" destId="{B6B4AE0A-A37F-4A19-89D2-C900C0660FA5}" srcOrd="0" destOrd="0" presId="urn:microsoft.com/office/officeart/2005/8/layout/process1"/>
    <dgm:cxn modelId="{21E5ED9C-8D4B-4D35-B3AF-D80720EFF58E}" srcId="{8148184C-DF80-4C95-88AC-C725EB7CBEFC}" destId="{E68D52DE-49CC-4043-A37E-1DDFA4995272}" srcOrd="2" destOrd="0" parTransId="{C121C2F6-A0A1-4A60-A58C-9C864CCBFCC0}" sibTransId="{75D17CC2-90BE-4549-AC23-D99BFBA025F9}"/>
    <dgm:cxn modelId="{EBC2BBD7-9FDE-4BAD-BFD0-9D19CFFC1974}" type="presOf" srcId="{0DACDCE5-6D9C-4CE0-84F4-10DEA4FBFB13}" destId="{6B6E6AD1-6BED-40E6-987E-46C96807A7BC}" srcOrd="0" destOrd="0" presId="urn:microsoft.com/office/officeart/2005/8/layout/process1"/>
    <dgm:cxn modelId="{469CA76E-D368-4836-837F-81503F15A72C}" type="presOf" srcId="{4CD5B552-4E3A-4006-B830-497772B371EC}" destId="{94BA0430-C450-4970-B5C7-27C1EC474141}" srcOrd="0" destOrd="0" presId="urn:microsoft.com/office/officeart/2005/8/layout/process1"/>
    <dgm:cxn modelId="{026E8DC6-8383-445D-AFA8-FD1EA1F7A125}" type="presOf" srcId="{426F8E14-BEC2-4D42-8AFD-3A144C578387}" destId="{C2A35361-7534-4205-A00E-6F843F2E6726}" srcOrd="0" destOrd="0" presId="urn:microsoft.com/office/officeart/2005/8/layout/process1"/>
    <dgm:cxn modelId="{66B0F945-0367-4E36-91B0-3A27892B3339}" type="presOf" srcId="{426F8E14-BEC2-4D42-8AFD-3A144C578387}" destId="{54D01316-DD6F-46A4-BC00-1F8BE33197FA}" srcOrd="1" destOrd="0" presId="urn:microsoft.com/office/officeart/2005/8/layout/process1"/>
    <dgm:cxn modelId="{D26641EC-F7F8-4DD5-9EF9-38D834D49EF4}" type="presOf" srcId="{9805ADDF-77CF-49D6-94B6-E4E7ADD2352A}" destId="{B2667C11-B152-4386-B939-B63A1ECB76A8}" srcOrd="1" destOrd="0" presId="urn:microsoft.com/office/officeart/2005/8/layout/process1"/>
    <dgm:cxn modelId="{5A7C454C-DA81-490F-B958-52EE131C9CF4}" type="presOf" srcId="{F58F4BE5-DCE3-4423-AE12-6759E09435E6}" destId="{44A3D713-D0B0-425E-AD95-B43226978EDB}" srcOrd="0" destOrd="0" presId="urn:microsoft.com/office/officeart/2005/8/layout/process1"/>
    <dgm:cxn modelId="{42BE7968-8CEF-45CD-BB9C-FBEFF1F5DE9B}" type="presOf" srcId="{0213C83A-4711-430A-94BA-2E9F70E7FA39}" destId="{02A1E809-ED93-4D35-B7AD-06C27FE1A30B}" srcOrd="0" destOrd="0" presId="urn:microsoft.com/office/officeart/2005/8/layout/process1"/>
    <dgm:cxn modelId="{DFD52B69-240C-4BB0-940B-C8679E8834D2}" type="presOf" srcId="{00762E09-338D-4E2D-9616-1F6D3717E409}" destId="{384DE436-ABEA-4CD9-901E-5D1C39C48BF7}" srcOrd="0" destOrd="0" presId="urn:microsoft.com/office/officeart/2005/8/layout/process1"/>
    <dgm:cxn modelId="{D5EFEE20-287F-4207-B277-F33197A9479A}" srcId="{8148184C-DF80-4C95-88AC-C725EB7CBEFC}" destId="{4CD5B552-4E3A-4006-B830-497772B371EC}" srcOrd="6" destOrd="0" parTransId="{62DB6F82-09A9-42B7-B382-9A3545694DA3}" sibTransId="{F58F4BE5-DCE3-4423-AE12-6759E09435E6}"/>
    <dgm:cxn modelId="{F8BEC7FF-D362-4E99-BD26-CB5A22EC310C}" type="presOf" srcId="{A87589B4-B5DB-4891-97AA-E2F7DF661548}" destId="{CBD31925-3609-4F73-85D7-F65EBF2A2A52}" srcOrd="1" destOrd="0" presId="urn:microsoft.com/office/officeart/2005/8/layout/process1"/>
    <dgm:cxn modelId="{AFD4D159-CF42-4683-A93E-F361340F2821}" type="presOf" srcId="{A87589B4-B5DB-4891-97AA-E2F7DF661548}" destId="{C38B84AD-AACC-4BEF-B9D8-C47786024C9F}" srcOrd="0" destOrd="0" presId="urn:microsoft.com/office/officeart/2005/8/layout/process1"/>
    <dgm:cxn modelId="{84E13F1A-28A8-4EC0-8E2F-44ED085A662D}" srcId="{8148184C-DF80-4C95-88AC-C725EB7CBEFC}" destId="{60AD7AB7-90F5-4AFB-B5D1-F650863EF6AF}" srcOrd="3" destOrd="0" parTransId="{93431A12-DD5C-4AB3-A98B-2B99C63022BB}" sibTransId="{426F8E14-BEC2-4D42-8AFD-3A144C578387}"/>
    <dgm:cxn modelId="{7255CF38-1D99-46F2-B81A-5261A825112A}" type="presOf" srcId="{E68D52DE-49CC-4043-A37E-1DDFA4995272}" destId="{B119E093-D301-4BEC-9F2D-4AF2407AED17}" srcOrd="0" destOrd="0" presId="urn:microsoft.com/office/officeart/2005/8/layout/process1"/>
    <dgm:cxn modelId="{7E5D7171-8828-441F-9F0C-8FC2C9BA2DD6}" type="presOf" srcId="{75D17CC2-90BE-4549-AC23-D99BFBA025F9}" destId="{99174775-A5B6-4087-8B7C-4377F2391285}" srcOrd="1" destOrd="0" presId="urn:microsoft.com/office/officeart/2005/8/layout/process1"/>
    <dgm:cxn modelId="{F0FBFBE8-6457-49C4-8968-C9E4883BACE5}" srcId="{8148184C-DF80-4C95-88AC-C725EB7CBEFC}" destId="{0213C83A-4711-430A-94BA-2E9F70E7FA39}" srcOrd="0" destOrd="0" parTransId="{BFEE192C-EDB4-4842-B5C7-0EEE29F3D29A}" sibTransId="{0DACDCE5-6D9C-4CE0-84F4-10DEA4FBFB13}"/>
    <dgm:cxn modelId="{39574F3E-EDD9-4352-A02B-73B8A96258F9}" srcId="{8148184C-DF80-4C95-88AC-C725EB7CBEFC}" destId="{C486AD7C-9F4B-498F-87E4-0D4860BBF6FF}" srcOrd="1" destOrd="0" parTransId="{3C8DD13D-D45B-431B-911C-0BF22E191321}" sibTransId="{9805ADDF-77CF-49D6-94B6-E4E7ADD2352A}"/>
    <dgm:cxn modelId="{6601613D-5968-442B-BCB5-C2A5D864CCE7}" srcId="{8148184C-DF80-4C95-88AC-C725EB7CBEFC}" destId="{00762E09-338D-4E2D-9616-1F6D3717E409}" srcOrd="5" destOrd="0" parTransId="{3A43C8F1-8747-405A-81E9-11ABC330E92A}" sibTransId="{DE857B84-34C5-47D5-8F76-76D45322B08D}"/>
    <dgm:cxn modelId="{B079615F-6EBB-4F21-8258-7E2CCC704821}" type="presOf" srcId="{41DA485E-6E08-425C-A5EB-4F60450E9F60}" destId="{EEB99B07-1F6A-44C2-8F8C-8096167F49E0}" srcOrd="0" destOrd="0" presId="urn:microsoft.com/office/officeart/2005/8/layout/process1"/>
    <dgm:cxn modelId="{6CF989C7-3405-49C1-A836-58951AF8121C}" type="presParOf" srcId="{CC87812A-A8DC-4DC8-A1A5-E774D0BAD117}" destId="{02A1E809-ED93-4D35-B7AD-06C27FE1A30B}" srcOrd="0" destOrd="0" presId="urn:microsoft.com/office/officeart/2005/8/layout/process1"/>
    <dgm:cxn modelId="{F1E62763-2DED-47BB-B2CE-A6322C5FF067}" type="presParOf" srcId="{CC87812A-A8DC-4DC8-A1A5-E774D0BAD117}" destId="{6B6E6AD1-6BED-40E6-987E-46C96807A7BC}" srcOrd="1" destOrd="0" presId="urn:microsoft.com/office/officeart/2005/8/layout/process1"/>
    <dgm:cxn modelId="{FDE6C794-A075-4687-87AC-C30C4D07B8E4}" type="presParOf" srcId="{6B6E6AD1-6BED-40E6-987E-46C96807A7BC}" destId="{F1F4B7D4-A33B-4000-820A-62579F0D6E22}" srcOrd="0" destOrd="0" presId="urn:microsoft.com/office/officeart/2005/8/layout/process1"/>
    <dgm:cxn modelId="{A5B98750-2DF9-457C-BBC5-937FCFD5108D}" type="presParOf" srcId="{CC87812A-A8DC-4DC8-A1A5-E774D0BAD117}" destId="{7F83B6EE-7C83-418C-9D04-91FBE944F772}" srcOrd="2" destOrd="0" presId="urn:microsoft.com/office/officeart/2005/8/layout/process1"/>
    <dgm:cxn modelId="{22707FB9-E608-4DFA-A9B0-897445E7F4C6}" type="presParOf" srcId="{CC87812A-A8DC-4DC8-A1A5-E774D0BAD117}" destId="{D60D9284-A4DE-414B-836B-BE49D37C253E}" srcOrd="3" destOrd="0" presId="urn:microsoft.com/office/officeart/2005/8/layout/process1"/>
    <dgm:cxn modelId="{C864F325-E902-4DB8-91EE-558AED45D4C0}" type="presParOf" srcId="{D60D9284-A4DE-414B-836B-BE49D37C253E}" destId="{B2667C11-B152-4386-B939-B63A1ECB76A8}" srcOrd="0" destOrd="0" presId="urn:microsoft.com/office/officeart/2005/8/layout/process1"/>
    <dgm:cxn modelId="{72499B8D-547B-4C55-86DC-42F173AD4B17}" type="presParOf" srcId="{CC87812A-A8DC-4DC8-A1A5-E774D0BAD117}" destId="{B119E093-D301-4BEC-9F2D-4AF2407AED17}" srcOrd="4" destOrd="0" presId="urn:microsoft.com/office/officeart/2005/8/layout/process1"/>
    <dgm:cxn modelId="{A830A047-1651-4102-948B-ABBB2AC2D18B}" type="presParOf" srcId="{CC87812A-A8DC-4DC8-A1A5-E774D0BAD117}" destId="{DF75A382-F663-4C2F-A349-F3F900D61D82}" srcOrd="5" destOrd="0" presId="urn:microsoft.com/office/officeart/2005/8/layout/process1"/>
    <dgm:cxn modelId="{DE7B7B97-7F78-4775-9A5F-63A958BCBAB6}" type="presParOf" srcId="{DF75A382-F663-4C2F-A349-F3F900D61D82}" destId="{99174775-A5B6-4087-8B7C-4377F2391285}" srcOrd="0" destOrd="0" presId="urn:microsoft.com/office/officeart/2005/8/layout/process1"/>
    <dgm:cxn modelId="{D97834C6-005A-4743-9E74-F40C8915B6C7}" type="presParOf" srcId="{CC87812A-A8DC-4DC8-A1A5-E774D0BAD117}" destId="{BCEC5301-33FF-4173-8FCF-FFE6CE185993}" srcOrd="6" destOrd="0" presId="urn:microsoft.com/office/officeart/2005/8/layout/process1"/>
    <dgm:cxn modelId="{5F78D8F0-7229-4040-B17A-B9582C231394}" type="presParOf" srcId="{CC87812A-A8DC-4DC8-A1A5-E774D0BAD117}" destId="{C2A35361-7534-4205-A00E-6F843F2E6726}" srcOrd="7" destOrd="0" presId="urn:microsoft.com/office/officeart/2005/8/layout/process1"/>
    <dgm:cxn modelId="{731E16D6-9344-469B-8D32-B367E5E2F46A}" type="presParOf" srcId="{C2A35361-7534-4205-A00E-6F843F2E6726}" destId="{54D01316-DD6F-46A4-BC00-1F8BE33197FA}" srcOrd="0" destOrd="0" presId="urn:microsoft.com/office/officeart/2005/8/layout/process1"/>
    <dgm:cxn modelId="{BD6BEF59-9660-4AE8-90C2-70CB6CEDA694}" type="presParOf" srcId="{CC87812A-A8DC-4DC8-A1A5-E774D0BAD117}" destId="{EEB99B07-1F6A-44C2-8F8C-8096167F49E0}" srcOrd="8" destOrd="0" presId="urn:microsoft.com/office/officeart/2005/8/layout/process1"/>
    <dgm:cxn modelId="{B93976DD-320E-42C2-8DC8-479D6D7EC289}" type="presParOf" srcId="{CC87812A-A8DC-4DC8-A1A5-E774D0BAD117}" destId="{C38B84AD-AACC-4BEF-B9D8-C47786024C9F}" srcOrd="9" destOrd="0" presId="urn:microsoft.com/office/officeart/2005/8/layout/process1"/>
    <dgm:cxn modelId="{CF668391-517C-4086-99E7-204816112474}" type="presParOf" srcId="{C38B84AD-AACC-4BEF-B9D8-C47786024C9F}" destId="{CBD31925-3609-4F73-85D7-F65EBF2A2A52}" srcOrd="0" destOrd="0" presId="urn:microsoft.com/office/officeart/2005/8/layout/process1"/>
    <dgm:cxn modelId="{5D8A799A-CEA6-4806-906B-3E85FD56BA08}" type="presParOf" srcId="{CC87812A-A8DC-4DC8-A1A5-E774D0BAD117}" destId="{384DE436-ABEA-4CD9-901E-5D1C39C48BF7}" srcOrd="10" destOrd="0" presId="urn:microsoft.com/office/officeart/2005/8/layout/process1"/>
    <dgm:cxn modelId="{9A5537BD-CDA0-43E6-B5F9-1F1A388514A0}" type="presParOf" srcId="{CC87812A-A8DC-4DC8-A1A5-E774D0BAD117}" destId="{3B2B17E6-B58F-42CF-A693-DDCCD080F4DF}" srcOrd="11" destOrd="0" presId="urn:microsoft.com/office/officeart/2005/8/layout/process1"/>
    <dgm:cxn modelId="{8F748F77-2D71-47EC-A7A7-A878934A0E4D}" type="presParOf" srcId="{3B2B17E6-B58F-42CF-A693-DDCCD080F4DF}" destId="{BA7B16E4-5302-41CF-AF84-A5ED61B0BF25}" srcOrd="0" destOrd="0" presId="urn:microsoft.com/office/officeart/2005/8/layout/process1"/>
    <dgm:cxn modelId="{807A70C2-6AC1-432F-82F3-25A7B4AB0720}" type="presParOf" srcId="{CC87812A-A8DC-4DC8-A1A5-E774D0BAD117}" destId="{94BA0430-C450-4970-B5C7-27C1EC474141}" srcOrd="12" destOrd="0" presId="urn:microsoft.com/office/officeart/2005/8/layout/process1"/>
    <dgm:cxn modelId="{9CF8CCDB-2229-4E2A-A5CA-21B502677529}" type="presParOf" srcId="{CC87812A-A8DC-4DC8-A1A5-E774D0BAD117}" destId="{44A3D713-D0B0-425E-AD95-B43226978EDB}" srcOrd="13" destOrd="0" presId="urn:microsoft.com/office/officeart/2005/8/layout/process1"/>
    <dgm:cxn modelId="{936F8544-F15C-4909-B1AA-EC0223287C6F}" type="presParOf" srcId="{44A3D713-D0B0-425E-AD95-B43226978EDB}" destId="{A6F5B0D3-A27B-4874-97A6-CA0FA813E9F8}" srcOrd="0" destOrd="0" presId="urn:microsoft.com/office/officeart/2005/8/layout/process1"/>
    <dgm:cxn modelId="{4CA774DD-BDEA-4C92-BE58-33DD9EB2307F}" type="presParOf" srcId="{CC87812A-A8DC-4DC8-A1A5-E774D0BAD117}" destId="{B6B4AE0A-A37F-4A19-89D2-C900C0660FA5}" srcOrd="1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4083489-62C5-4B6F-82E5-C9AE11A055CF}" type="datetimeFigureOut">
              <a:rPr lang="en-US" smtClean="0"/>
              <a:t>12/17/2015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E9D4A0-3ECF-4D47-90BF-1914FF6027B2}" type="slidenum">
              <a:rPr lang="en-US" smtClean="0"/>
              <a:t>‹#›</a:t>
            </a:fld>
            <a:endParaRPr lang="en-US" dirty="0"/>
          </a:p>
        </p:txBody>
      </p:sp>
    </p:spTree>
    <p:extLst>
      <p:ext uri="{BB962C8B-B14F-4D97-AF65-F5344CB8AC3E}">
        <p14:creationId xmlns:p14="http://schemas.microsoft.com/office/powerpoint/2010/main" val="4075670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083489-62C5-4B6F-82E5-C9AE11A055CF}" type="datetimeFigureOut">
              <a:rPr lang="en-US" smtClean="0"/>
              <a:t>12/17/2015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E9D4A0-3ECF-4D47-90BF-1914FF6027B2}" type="slidenum">
              <a:rPr lang="en-US" smtClean="0"/>
              <a:t>‹#›</a:t>
            </a:fld>
            <a:endParaRPr lang="en-US" dirty="0"/>
          </a:p>
        </p:txBody>
      </p:sp>
    </p:spTree>
    <p:extLst>
      <p:ext uri="{BB962C8B-B14F-4D97-AF65-F5344CB8AC3E}">
        <p14:creationId xmlns:p14="http://schemas.microsoft.com/office/powerpoint/2010/main" val="474658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083489-62C5-4B6F-82E5-C9AE11A055CF}" type="datetimeFigureOut">
              <a:rPr lang="en-US" smtClean="0"/>
              <a:t>12/17/2015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E9D4A0-3ECF-4D47-90BF-1914FF6027B2}"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74621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083489-62C5-4B6F-82E5-C9AE11A055CF}" type="datetimeFigureOut">
              <a:rPr lang="en-US" smtClean="0"/>
              <a:t>12/17/2015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E9D4A0-3ECF-4D47-90BF-1914FF6027B2}" type="slidenum">
              <a:rPr lang="en-US" smtClean="0"/>
              <a:t>‹#›</a:t>
            </a:fld>
            <a:endParaRPr lang="en-US" dirty="0"/>
          </a:p>
        </p:txBody>
      </p:sp>
    </p:spTree>
    <p:extLst>
      <p:ext uri="{BB962C8B-B14F-4D97-AF65-F5344CB8AC3E}">
        <p14:creationId xmlns:p14="http://schemas.microsoft.com/office/powerpoint/2010/main" val="1155713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083489-62C5-4B6F-82E5-C9AE11A055CF}" type="datetimeFigureOut">
              <a:rPr lang="en-US" smtClean="0"/>
              <a:t>12/17/2015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E9D4A0-3ECF-4D47-90BF-1914FF6027B2}"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7323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083489-62C5-4B6F-82E5-C9AE11A055CF}" type="datetimeFigureOut">
              <a:rPr lang="en-US" smtClean="0"/>
              <a:t>12/17/2015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E9D4A0-3ECF-4D47-90BF-1914FF6027B2}" type="slidenum">
              <a:rPr lang="en-US" smtClean="0"/>
              <a:t>‹#›</a:t>
            </a:fld>
            <a:endParaRPr lang="en-US" dirty="0"/>
          </a:p>
        </p:txBody>
      </p:sp>
    </p:spTree>
    <p:extLst>
      <p:ext uri="{BB962C8B-B14F-4D97-AF65-F5344CB8AC3E}">
        <p14:creationId xmlns:p14="http://schemas.microsoft.com/office/powerpoint/2010/main" val="299257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083489-62C5-4B6F-82E5-C9AE11A055CF}" type="datetimeFigureOut">
              <a:rPr lang="en-US" smtClean="0"/>
              <a:t>12/17/2015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E9D4A0-3ECF-4D47-90BF-1914FF6027B2}" type="slidenum">
              <a:rPr lang="en-US" smtClean="0"/>
              <a:t>‹#›</a:t>
            </a:fld>
            <a:endParaRPr lang="en-US" dirty="0"/>
          </a:p>
        </p:txBody>
      </p:sp>
    </p:spTree>
    <p:extLst>
      <p:ext uri="{BB962C8B-B14F-4D97-AF65-F5344CB8AC3E}">
        <p14:creationId xmlns:p14="http://schemas.microsoft.com/office/powerpoint/2010/main" val="2280284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083489-62C5-4B6F-82E5-C9AE11A055CF}" type="datetimeFigureOut">
              <a:rPr lang="en-US" smtClean="0"/>
              <a:t>12/17/2015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E9D4A0-3ECF-4D47-90BF-1914FF6027B2}" type="slidenum">
              <a:rPr lang="en-US" smtClean="0"/>
              <a:t>‹#›</a:t>
            </a:fld>
            <a:endParaRPr lang="en-US" dirty="0"/>
          </a:p>
        </p:txBody>
      </p:sp>
    </p:spTree>
    <p:extLst>
      <p:ext uri="{BB962C8B-B14F-4D97-AF65-F5344CB8AC3E}">
        <p14:creationId xmlns:p14="http://schemas.microsoft.com/office/powerpoint/2010/main" val="149244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083489-62C5-4B6F-82E5-C9AE11A055CF}" type="datetimeFigureOut">
              <a:rPr lang="en-US" smtClean="0"/>
              <a:t>12/17/2015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E9D4A0-3ECF-4D47-90BF-1914FF6027B2}" type="slidenum">
              <a:rPr lang="en-US" smtClean="0"/>
              <a:t>‹#›</a:t>
            </a:fld>
            <a:endParaRPr lang="en-US" dirty="0"/>
          </a:p>
        </p:txBody>
      </p:sp>
    </p:spTree>
    <p:extLst>
      <p:ext uri="{BB962C8B-B14F-4D97-AF65-F5344CB8AC3E}">
        <p14:creationId xmlns:p14="http://schemas.microsoft.com/office/powerpoint/2010/main" val="960804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083489-62C5-4B6F-82E5-C9AE11A055CF}" type="datetimeFigureOut">
              <a:rPr lang="en-US" smtClean="0"/>
              <a:t>12/17/2015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E9D4A0-3ECF-4D47-90BF-1914FF6027B2}" type="slidenum">
              <a:rPr lang="en-US" smtClean="0"/>
              <a:t>‹#›</a:t>
            </a:fld>
            <a:endParaRPr lang="en-US" dirty="0"/>
          </a:p>
        </p:txBody>
      </p:sp>
    </p:spTree>
    <p:extLst>
      <p:ext uri="{BB962C8B-B14F-4D97-AF65-F5344CB8AC3E}">
        <p14:creationId xmlns:p14="http://schemas.microsoft.com/office/powerpoint/2010/main" val="706851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083489-62C5-4B6F-82E5-C9AE11A055CF}" type="datetimeFigureOut">
              <a:rPr lang="en-US" smtClean="0"/>
              <a:t>12/17/2015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E9D4A0-3ECF-4D47-90BF-1914FF6027B2}" type="slidenum">
              <a:rPr lang="en-US" smtClean="0"/>
              <a:t>‹#›</a:t>
            </a:fld>
            <a:endParaRPr lang="en-US" dirty="0"/>
          </a:p>
        </p:txBody>
      </p:sp>
    </p:spTree>
    <p:extLst>
      <p:ext uri="{BB962C8B-B14F-4D97-AF65-F5344CB8AC3E}">
        <p14:creationId xmlns:p14="http://schemas.microsoft.com/office/powerpoint/2010/main" val="59946466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4083489-62C5-4B6F-82E5-C9AE11A055CF}" type="datetimeFigureOut">
              <a:rPr lang="en-US" smtClean="0"/>
              <a:t>12/17/2015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5E9D4A0-3ECF-4D47-90BF-1914FF6027B2}" type="slidenum">
              <a:rPr lang="en-US" smtClean="0"/>
              <a:t>‹#›</a:t>
            </a:fld>
            <a:endParaRPr lang="en-US" dirty="0"/>
          </a:p>
        </p:txBody>
      </p:sp>
    </p:spTree>
    <p:extLst>
      <p:ext uri="{BB962C8B-B14F-4D97-AF65-F5344CB8AC3E}">
        <p14:creationId xmlns:p14="http://schemas.microsoft.com/office/powerpoint/2010/main" val="251346248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4083489-62C5-4B6F-82E5-C9AE11A055CF}" type="datetimeFigureOut">
              <a:rPr lang="en-US" smtClean="0"/>
              <a:t>12/17/2015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5E9D4A0-3ECF-4D47-90BF-1914FF6027B2}" type="slidenum">
              <a:rPr lang="en-US" smtClean="0"/>
              <a:t>‹#›</a:t>
            </a:fld>
            <a:endParaRPr lang="en-US" dirty="0"/>
          </a:p>
        </p:txBody>
      </p:sp>
    </p:spTree>
    <p:extLst>
      <p:ext uri="{BB962C8B-B14F-4D97-AF65-F5344CB8AC3E}">
        <p14:creationId xmlns:p14="http://schemas.microsoft.com/office/powerpoint/2010/main" val="2469942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083489-62C5-4B6F-82E5-C9AE11A055CF}" type="datetimeFigureOut">
              <a:rPr lang="en-US" smtClean="0"/>
              <a:t>12/17/2015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5E9D4A0-3ECF-4D47-90BF-1914FF6027B2}" type="slidenum">
              <a:rPr lang="en-US" smtClean="0"/>
              <a:t>‹#›</a:t>
            </a:fld>
            <a:endParaRPr lang="en-US" dirty="0"/>
          </a:p>
        </p:txBody>
      </p:sp>
    </p:spTree>
    <p:extLst>
      <p:ext uri="{BB962C8B-B14F-4D97-AF65-F5344CB8AC3E}">
        <p14:creationId xmlns:p14="http://schemas.microsoft.com/office/powerpoint/2010/main" val="3561856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083489-62C5-4B6F-82E5-C9AE11A055CF}" type="datetimeFigureOut">
              <a:rPr lang="en-US" smtClean="0"/>
              <a:t>12/17/2015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E9D4A0-3ECF-4D47-90BF-1914FF6027B2}" type="slidenum">
              <a:rPr lang="en-US" smtClean="0"/>
              <a:t>‹#›</a:t>
            </a:fld>
            <a:endParaRPr lang="en-US" dirty="0"/>
          </a:p>
        </p:txBody>
      </p:sp>
    </p:spTree>
    <p:extLst>
      <p:ext uri="{BB962C8B-B14F-4D97-AF65-F5344CB8AC3E}">
        <p14:creationId xmlns:p14="http://schemas.microsoft.com/office/powerpoint/2010/main" val="157082136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E9D4A0-3ECF-4D47-90BF-1914FF6027B2}" type="slidenum">
              <a:rPr lang="en-US" smtClean="0"/>
              <a:t>‹#›</a:t>
            </a:fld>
            <a:endParaRPr lang="en-US" dirty="0"/>
          </a:p>
        </p:txBody>
      </p:sp>
      <p:sp>
        <p:nvSpPr>
          <p:cNvPr id="5" name="Date Placeholder 4"/>
          <p:cNvSpPr>
            <a:spLocks noGrp="1"/>
          </p:cNvSpPr>
          <p:nvPr>
            <p:ph type="dt" sz="half" idx="10"/>
          </p:nvPr>
        </p:nvSpPr>
        <p:spPr/>
        <p:txBody>
          <a:bodyPr/>
          <a:lstStyle/>
          <a:p>
            <a:fld id="{64083489-62C5-4B6F-82E5-C9AE11A055CF}" type="datetimeFigureOut">
              <a:rPr lang="en-US" smtClean="0"/>
              <a:t>12/17/2015</a:t>
            </a:fld>
            <a:endParaRPr lang="en-US" dirty="0"/>
          </a:p>
        </p:txBody>
      </p:sp>
    </p:spTree>
    <p:extLst>
      <p:ext uri="{BB962C8B-B14F-4D97-AF65-F5344CB8AC3E}">
        <p14:creationId xmlns:p14="http://schemas.microsoft.com/office/powerpoint/2010/main" val="2642879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4083489-62C5-4B6F-82E5-C9AE11A055CF}" type="datetimeFigureOut">
              <a:rPr lang="en-US" smtClean="0"/>
              <a:t>12/17/2015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5E9D4A0-3ECF-4D47-90BF-1914FF6027B2}" type="slidenum">
              <a:rPr lang="en-US" smtClean="0"/>
              <a:t>‹#›</a:t>
            </a:fld>
            <a:endParaRPr lang="en-US" dirty="0"/>
          </a:p>
        </p:txBody>
      </p:sp>
    </p:spTree>
    <p:extLst>
      <p:ext uri="{BB962C8B-B14F-4D97-AF65-F5344CB8AC3E}">
        <p14:creationId xmlns:p14="http://schemas.microsoft.com/office/powerpoint/2010/main" val="1652549476"/>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quickfacts.census.gov/qfd/index.html" TargetMode="External"/><Relationship Id="rId7" Type="http://schemas.openxmlformats.org/officeDocument/2006/relationships/chart" Target="../charts/chart3.xml"/><Relationship Id="rId2" Type="http://schemas.openxmlformats.org/officeDocument/2006/relationships/hyperlink" Target="http://mcdc.missouri.edu/trends/historical.shtml" TargetMode="Externa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hyperlink" Target="https://nhgis.or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St. Louis: A Social, Economic and Infrastructure Trend Analysis, 1980-2010</a:t>
            </a:r>
          </a:p>
        </p:txBody>
      </p:sp>
      <p:sp>
        <p:nvSpPr>
          <p:cNvPr id="3" name="Subtitle 2"/>
          <p:cNvSpPr>
            <a:spLocks noGrp="1"/>
          </p:cNvSpPr>
          <p:nvPr>
            <p:ph type="subTitle" idx="1"/>
          </p:nvPr>
        </p:nvSpPr>
        <p:spPr/>
        <p:txBody>
          <a:bodyPr>
            <a:normAutofit/>
          </a:bodyPr>
          <a:lstStyle/>
          <a:p>
            <a:r>
              <a:rPr lang="en-US" dirty="0" smtClean="0"/>
              <a:t>MGIS Candidate: Sam Jehle</a:t>
            </a:r>
          </a:p>
          <a:p>
            <a:r>
              <a:rPr lang="en-US" dirty="0" smtClean="0"/>
              <a:t>Advisor: Stephen Matthews</a:t>
            </a:r>
            <a:endParaRPr lang="en-US" dirty="0"/>
          </a:p>
        </p:txBody>
      </p:sp>
    </p:spTree>
    <p:extLst>
      <p:ext uri="{BB962C8B-B14F-4D97-AF65-F5344CB8AC3E}">
        <p14:creationId xmlns:p14="http://schemas.microsoft.com/office/powerpoint/2010/main" val="35242047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0"/>
            <a:ext cx="6705600" cy="6858000"/>
          </a:xfrm>
          <a:prstGeom prst="rect">
            <a:avLst/>
          </a:prstGeom>
        </p:spPr>
      </p:pic>
    </p:spTree>
    <p:extLst>
      <p:ext uri="{BB962C8B-B14F-4D97-AF65-F5344CB8AC3E}">
        <p14:creationId xmlns:p14="http://schemas.microsoft.com/office/powerpoint/2010/main" val="27304120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0"/>
            <a:ext cx="6705599" cy="6857999"/>
          </a:xfrm>
          <a:prstGeom prst="rect">
            <a:avLst/>
          </a:prstGeom>
        </p:spPr>
      </p:pic>
    </p:spTree>
    <p:extLst>
      <p:ext uri="{BB962C8B-B14F-4D97-AF65-F5344CB8AC3E}">
        <p14:creationId xmlns:p14="http://schemas.microsoft.com/office/powerpoint/2010/main" val="23869225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0"/>
            <a:ext cx="6705600" cy="6858000"/>
          </a:xfrm>
          <a:prstGeom prst="rect">
            <a:avLst/>
          </a:prstGeom>
        </p:spPr>
      </p:pic>
    </p:spTree>
    <p:extLst>
      <p:ext uri="{BB962C8B-B14F-4D97-AF65-F5344CB8AC3E}">
        <p14:creationId xmlns:p14="http://schemas.microsoft.com/office/powerpoint/2010/main" val="2599800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0"/>
            <a:ext cx="6705600" cy="6858000"/>
          </a:xfrm>
          <a:prstGeom prst="rect">
            <a:avLst/>
          </a:prstGeom>
        </p:spPr>
      </p:pic>
    </p:spTree>
    <p:extLst>
      <p:ext uri="{BB962C8B-B14F-4D97-AF65-F5344CB8AC3E}">
        <p14:creationId xmlns:p14="http://schemas.microsoft.com/office/powerpoint/2010/main" val="8494811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a:t>
            </a:r>
            <a:endParaRPr lang="en-US" dirty="0"/>
          </a:p>
        </p:txBody>
      </p:sp>
      <p:sp>
        <p:nvSpPr>
          <p:cNvPr id="3" name="Content Placeholder 2"/>
          <p:cNvSpPr>
            <a:spLocks noGrp="1"/>
          </p:cNvSpPr>
          <p:nvPr>
            <p:ph idx="1"/>
          </p:nvPr>
        </p:nvSpPr>
        <p:spPr/>
        <p:txBody>
          <a:bodyPr/>
          <a:lstStyle/>
          <a:p>
            <a:r>
              <a:rPr lang="en-US" dirty="0" smtClean="0"/>
              <a:t>Analyze trends in St. Louis using economic</a:t>
            </a:r>
            <a:r>
              <a:rPr lang="en-US" dirty="0"/>
              <a:t>, social and infrastructure </a:t>
            </a:r>
            <a:r>
              <a:rPr lang="en-US" dirty="0" smtClean="0"/>
              <a:t>dimensions from 1980 to 2010</a:t>
            </a:r>
          </a:p>
          <a:p>
            <a:pPr lvl="1"/>
            <a:r>
              <a:rPr lang="en-US" dirty="0" smtClean="0"/>
              <a:t>Midwestern City Comparison</a:t>
            </a:r>
          </a:p>
          <a:p>
            <a:pPr lvl="1"/>
            <a:r>
              <a:rPr lang="en-US" dirty="0" smtClean="0"/>
              <a:t>Tract Analysis</a:t>
            </a:r>
            <a:endParaRPr lang="en-US" dirty="0"/>
          </a:p>
        </p:txBody>
      </p:sp>
    </p:spTree>
    <p:extLst>
      <p:ext uri="{BB962C8B-B14F-4D97-AF65-F5344CB8AC3E}">
        <p14:creationId xmlns:p14="http://schemas.microsoft.com/office/powerpoint/2010/main" val="13428699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a:xfrm>
            <a:off x="838200" y="1665824"/>
            <a:ext cx="6546668" cy="4882758"/>
          </a:xfrm>
        </p:spPr>
        <p:txBody>
          <a:bodyPr>
            <a:normAutofit/>
          </a:bodyPr>
          <a:lstStyle/>
          <a:p>
            <a:pPr marL="0" indent="0">
              <a:buNone/>
            </a:pPr>
            <a:r>
              <a:rPr lang="en-US" dirty="0" smtClean="0"/>
              <a:t>MIDWESTERN CITY COMPARISON</a:t>
            </a:r>
          </a:p>
          <a:p>
            <a:r>
              <a:rPr lang="en-US" dirty="0" smtClean="0"/>
              <a:t>Criteria:</a:t>
            </a:r>
          </a:p>
          <a:p>
            <a:pPr lvl="1"/>
            <a:r>
              <a:rPr lang="en-US" dirty="0"/>
              <a:t>The city must be located within a </a:t>
            </a:r>
            <a:r>
              <a:rPr lang="en-US" dirty="0" smtClean="0"/>
              <a:t>Midwestern state</a:t>
            </a:r>
          </a:p>
          <a:p>
            <a:pPr lvl="1"/>
            <a:r>
              <a:rPr lang="en-US" dirty="0" smtClean="0"/>
              <a:t>City Population around 300,000 to 1,000,000 in the 2010 census</a:t>
            </a:r>
          </a:p>
          <a:p>
            <a:pPr lvl="1"/>
            <a:r>
              <a:rPr lang="en-US" dirty="0" smtClean="0"/>
              <a:t>A metropolitan statistical area population around 1 million to 4 million in the 2010 census</a:t>
            </a:r>
          </a:p>
          <a:p>
            <a:r>
              <a:rPr lang="en-US" dirty="0" smtClean="0"/>
              <a:t>Measures</a:t>
            </a:r>
          </a:p>
          <a:p>
            <a:pPr lvl="1"/>
            <a:r>
              <a:rPr lang="en-US" dirty="0" smtClean="0"/>
              <a:t>Median Household Income</a:t>
            </a:r>
          </a:p>
          <a:p>
            <a:pPr lvl="1"/>
            <a:r>
              <a:rPr lang="en-US" dirty="0" smtClean="0"/>
              <a:t>Population Change</a:t>
            </a:r>
          </a:p>
          <a:p>
            <a:pPr lvl="1"/>
            <a:r>
              <a:rPr lang="en-US" dirty="0" smtClean="0"/>
              <a:t>Economic Inequality</a:t>
            </a:r>
          </a:p>
          <a:p>
            <a:pPr lvl="1"/>
            <a:endParaRPr lang="en-US" dirty="0"/>
          </a:p>
          <a:p>
            <a:r>
              <a:rPr lang="en-US" dirty="0" smtClean="0"/>
              <a:t>Track the ranking of St. Louis per census</a:t>
            </a:r>
          </a:p>
          <a:p>
            <a:pPr lvl="1"/>
            <a:endParaRPr lang="en-US" dirty="0" smtClean="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222193" y="1270000"/>
            <a:ext cx="4662895" cy="3660085"/>
          </a:xfrm>
          <a:prstGeom prst="rect">
            <a:avLst/>
          </a:prstGeom>
          <a:ln>
            <a:solidFill>
              <a:schemeClr val="tx1"/>
            </a:solidFill>
          </a:ln>
          <a:effectLst/>
        </p:spPr>
      </p:pic>
      <mc:AlternateContent xmlns:mc="http://schemas.openxmlformats.org/markup-compatibility/2006" xmlns:a14="http://schemas.microsoft.com/office/drawing/2010/main">
        <mc:Choice Requires="a14">
          <p:sp>
            <p:nvSpPr>
              <p:cNvPr id="5" name="Rectangle 4"/>
              <p:cNvSpPr/>
              <p:nvPr/>
            </p:nvSpPr>
            <p:spPr>
              <a:xfrm>
                <a:off x="-463796" y="5628576"/>
                <a:ext cx="11338560"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i="1">
                              <a:latin typeface="Cambria Math" panose="02040503050406030204" pitchFamily="18" charset="0"/>
                            </a:rPr>
                            <m:t>𝑆𝑢𝑐𝑐𝑒𝑠𝑠</m:t>
                          </m:r>
                          <m:r>
                            <a:rPr lang="en-US" i="0">
                              <a:latin typeface="Cambria Math" panose="02040503050406030204" pitchFamily="18" charset="0"/>
                            </a:rPr>
                            <m:t> </m:t>
                          </m:r>
                          <m:r>
                            <a:rPr lang="en-US" i="1">
                              <a:latin typeface="Cambria Math" panose="02040503050406030204" pitchFamily="18" charset="0"/>
                            </a:rPr>
                            <m:t>𝐼𝑛𝑑𝑒𝑥</m:t>
                          </m:r>
                          <m:r>
                            <a:rPr lang="en-US" i="0">
                              <a:latin typeface="Cambria Math" panose="02040503050406030204" pitchFamily="18" charset="0"/>
                            </a:rPr>
                            <m:t>=</m:t>
                          </m:r>
                          <m:d>
                            <m:dPr>
                              <m:begChr m:val="["/>
                              <m:ctrlPr>
                                <a:rPr lang="en-US" i="1">
                                  <a:latin typeface="Cambria Math" panose="02040503050406030204" pitchFamily="18" charset="0"/>
                                </a:rPr>
                              </m:ctrlPr>
                            </m:dPr>
                            <m:e>
                              <m:d>
                                <m:dPr>
                                  <m:endChr m:val=""/>
                                  <m:ctrlPr>
                                    <a:rPr lang="en-US" i="1">
                                      <a:latin typeface="Cambria Math" panose="02040503050406030204" pitchFamily="18" charset="0"/>
                                    </a:rPr>
                                  </m:ctrlPr>
                                </m:dPr>
                                <m:e>
                                  <m:r>
                                    <a:rPr lang="en-US" i="1">
                                      <a:latin typeface="Cambria Math" panose="02040503050406030204" pitchFamily="18" charset="0"/>
                                    </a:rPr>
                                    <m:t>𝐼𝑛𝑐𝐶h𝑎𝑛𝑔𝑒</m:t>
                                  </m:r>
                                  <m:r>
                                    <a:rPr lang="en-US" i="0">
                                      <a:latin typeface="Cambria Math" panose="02040503050406030204" pitchFamily="18" charset="0"/>
                                    </a:rPr>
                                    <m:t>∗</m:t>
                                  </m:r>
                                  <m:r>
                                    <a:rPr lang="en-US" i="1">
                                      <a:latin typeface="Cambria Math" panose="02040503050406030204" pitchFamily="18" charset="0"/>
                                    </a:rPr>
                                    <m:t>𝐼𝑛𝑐𝐴𝑏𝑠</m:t>
                                  </m:r>
                                </m:e>
                              </m:d>
                            </m:e>
                          </m:d>
                          <m:r>
                            <a:rPr lang="en-US" i="0">
                              <a:latin typeface="Cambria Math" panose="02040503050406030204" pitchFamily="18" charset="0"/>
                            </a:rPr>
                            <m:t>+</m:t>
                          </m:r>
                          <m:r>
                            <a:rPr lang="en-US" i="1">
                              <a:latin typeface="Cambria Math" panose="02040503050406030204" pitchFamily="18" charset="0"/>
                            </a:rPr>
                            <m:t>𝑃𝑜𝑝𝐶h𝑎𝑛𝑔𝑒</m:t>
                          </m:r>
                          <m:r>
                            <a:rPr lang="en-US" i="0">
                              <a:latin typeface="Cambria Math" panose="02040503050406030204" pitchFamily="18" charset="0"/>
                            </a:rPr>
                            <m:t>+(</m:t>
                          </m:r>
                          <m:r>
                            <a:rPr lang="en-US" i="1">
                              <a:latin typeface="Cambria Math" panose="02040503050406030204" pitchFamily="18" charset="0"/>
                            </a:rPr>
                            <m:t>𝐼𝑛𝑒𝑞𝐶h𝑎𝑛𝑔𝑒</m:t>
                          </m:r>
                          <m:r>
                            <a:rPr lang="en-US" i="0">
                              <a:latin typeface="Cambria Math" panose="02040503050406030204" pitchFamily="18" charset="0"/>
                            </a:rPr>
                            <m:t>∗0.50)</m:t>
                          </m:r>
                        </m:e>
                      </m:d>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463796" y="5628576"/>
                <a:ext cx="11338560" cy="369332"/>
              </a:xfrm>
              <a:prstGeom prst="rect">
                <a:avLst/>
              </a:prstGeom>
              <a:blipFill rotWithShape="0">
                <a:blip r:embed="rId3"/>
                <a:stretch>
                  <a:fillRect t="-124590" b="-190164"/>
                </a:stretch>
              </a:blipFill>
            </p:spPr>
            <p:txBody>
              <a:bodyPr/>
              <a:lstStyle/>
              <a:p>
                <a:r>
                  <a:rPr lang="en-US">
                    <a:noFill/>
                  </a:rPr>
                  <a:t> </a:t>
                </a:r>
              </a:p>
            </p:txBody>
          </p:sp>
        </mc:Fallback>
      </mc:AlternateContent>
    </p:spTree>
    <p:extLst>
      <p:ext uri="{BB962C8B-B14F-4D97-AF65-F5344CB8AC3E}">
        <p14:creationId xmlns:p14="http://schemas.microsoft.com/office/powerpoint/2010/main" val="16109774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38716633"/>
              </p:ext>
            </p:extLst>
          </p:nvPr>
        </p:nvGraphicFramePr>
        <p:xfrm>
          <a:off x="2310191" y="2365035"/>
          <a:ext cx="5893185" cy="2611913"/>
        </p:xfrm>
        <a:graphic>
          <a:graphicData uri="http://schemas.openxmlformats.org/drawingml/2006/table">
            <a:tbl>
              <a:tblPr>
                <a:effectLst>
                  <a:outerShdw blurRad="50800" dist="38100" dir="8100000" algn="tr" rotWithShape="0">
                    <a:prstClr val="black">
                      <a:alpha val="40000"/>
                    </a:prstClr>
                  </a:outerShdw>
                </a:effectLst>
                <a:tableStyleId>{5C22544A-7EE6-4342-B048-85BDC9FD1C3A}</a:tableStyleId>
              </a:tblPr>
              <a:tblGrid>
                <a:gridCol w="1703146"/>
                <a:gridCol w="828965"/>
                <a:gridCol w="934469"/>
                <a:gridCol w="934469"/>
                <a:gridCol w="1492136"/>
              </a:tblGrid>
              <a:tr h="437333">
                <a:tc>
                  <a:txBody>
                    <a:bodyPr/>
                    <a:lstStyle/>
                    <a:p>
                      <a:pPr algn="ctr" fontAlgn="b"/>
                      <a:r>
                        <a:rPr lang="en-US" sz="1300" b="1" u="none" strike="noStrike" dirty="0">
                          <a:effectLst/>
                        </a:rPr>
                        <a:t>City</a:t>
                      </a:r>
                      <a:endParaRPr lang="en-US" sz="1300" b="1" i="0" u="none" strike="noStrike" dirty="0">
                        <a:solidFill>
                          <a:srgbClr val="000000"/>
                        </a:solidFill>
                        <a:effectLst/>
                        <a:latin typeface="Calibri" panose="020F0502020204030204" pitchFamily="34" charset="0"/>
                      </a:endParaRPr>
                    </a:p>
                  </a:txBody>
                  <a:tcPr marL="9525" marR="9525" marT="9525" marB="0" anchor="b">
                    <a:solidFill>
                      <a:schemeClr val="accent1"/>
                    </a:solidFill>
                  </a:tcPr>
                </a:tc>
                <a:tc>
                  <a:txBody>
                    <a:bodyPr/>
                    <a:lstStyle/>
                    <a:p>
                      <a:pPr algn="ctr" fontAlgn="b"/>
                      <a:r>
                        <a:rPr lang="en-US" sz="1300" b="1" u="none" strike="noStrike" dirty="0">
                          <a:effectLst/>
                        </a:rPr>
                        <a:t>State</a:t>
                      </a:r>
                      <a:endParaRPr lang="en-US" sz="1300" b="1" i="0" u="none" strike="noStrike" dirty="0">
                        <a:solidFill>
                          <a:srgbClr val="000000"/>
                        </a:solidFill>
                        <a:effectLst/>
                        <a:latin typeface="Calibri" panose="020F0502020204030204" pitchFamily="34" charset="0"/>
                      </a:endParaRPr>
                    </a:p>
                  </a:txBody>
                  <a:tcPr marL="9525" marR="9525" marT="9525" marB="0" anchor="b">
                    <a:solidFill>
                      <a:schemeClr val="accent1"/>
                    </a:solidFill>
                  </a:tcPr>
                </a:tc>
                <a:tc>
                  <a:txBody>
                    <a:bodyPr/>
                    <a:lstStyle/>
                    <a:p>
                      <a:pPr algn="ctr" fontAlgn="b"/>
                      <a:r>
                        <a:rPr lang="en-US" sz="1300" b="1" u="none" strike="noStrike" dirty="0">
                          <a:effectLst/>
                        </a:rPr>
                        <a:t>2010 Census</a:t>
                      </a:r>
                      <a:endParaRPr lang="en-US" sz="1300" b="1" i="0" u="none" strike="noStrike" dirty="0">
                        <a:solidFill>
                          <a:srgbClr val="000000"/>
                        </a:solidFill>
                        <a:effectLst/>
                        <a:latin typeface="Calibri" panose="020F0502020204030204" pitchFamily="34" charset="0"/>
                      </a:endParaRPr>
                    </a:p>
                  </a:txBody>
                  <a:tcPr marL="9525" marR="9525" marT="9525" marB="0" anchor="b">
                    <a:solidFill>
                      <a:schemeClr val="accent1"/>
                    </a:solidFill>
                  </a:tcPr>
                </a:tc>
                <a:tc>
                  <a:txBody>
                    <a:bodyPr/>
                    <a:lstStyle/>
                    <a:p>
                      <a:pPr algn="ctr" fontAlgn="b"/>
                      <a:r>
                        <a:rPr lang="en-US" sz="1300" b="1" u="none" strike="noStrike" dirty="0">
                          <a:effectLst/>
                        </a:rPr>
                        <a:t>2010 MSA </a:t>
                      </a:r>
                      <a:endParaRPr lang="en-US" sz="1300" b="1" i="0" u="none" strike="noStrike" dirty="0">
                        <a:solidFill>
                          <a:srgbClr val="000000"/>
                        </a:solidFill>
                        <a:effectLst/>
                        <a:latin typeface="Calibri" panose="020F0502020204030204" pitchFamily="34" charset="0"/>
                      </a:endParaRPr>
                    </a:p>
                  </a:txBody>
                  <a:tcPr marL="9525" marR="9525" marT="9525" marB="0" anchor="b">
                    <a:solidFill>
                      <a:schemeClr val="accent1"/>
                    </a:solidFill>
                  </a:tcPr>
                </a:tc>
                <a:tc>
                  <a:txBody>
                    <a:bodyPr/>
                    <a:lstStyle/>
                    <a:p>
                      <a:pPr algn="ctr" fontAlgn="b"/>
                      <a:r>
                        <a:rPr lang="en-US" sz="1300" b="1" u="none" strike="noStrike" dirty="0">
                          <a:effectLst/>
                        </a:rPr>
                        <a:t>2014 land area (city)</a:t>
                      </a:r>
                      <a:endParaRPr lang="en-US" sz="1300" b="1" i="0" u="none" strike="noStrike" dirty="0">
                        <a:solidFill>
                          <a:srgbClr val="000000"/>
                        </a:solidFill>
                        <a:effectLst/>
                        <a:latin typeface="Calibri" panose="020F0502020204030204" pitchFamily="34" charset="0"/>
                      </a:endParaRPr>
                    </a:p>
                  </a:txBody>
                  <a:tcPr marL="9525" marR="9525" marT="9525" marB="0" anchor="b">
                    <a:solidFill>
                      <a:schemeClr val="accent1"/>
                    </a:solidFill>
                  </a:tcPr>
                </a:tc>
              </a:tr>
              <a:tr h="241620">
                <a:tc>
                  <a:txBody>
                    <a:bodyPr/>
                    <a:lstStyle/>
                    <a:p>
                      <a:pPr algn="r" fontAlgn="b"/>
                      <a:r>
                        <a:rPr lang="en-US" sz="1300" u="none" strike="noStrike" dirty="0">
                          <a:effectLst/>
                        </a:rPr>
                        <a:t>Indianapolis</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Indiana</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820,445</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1,887,877</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361.4 sq mi</a:t>
                      </a:r>
                      <a:endParaRPr lang="en-US" sz="1300" b="0" i="0" u="none" strike="noStrike" dirty="0">
                        <a:solidFill>
                          <a:srgbClr val="000000"/>
                        </a:solidFill>
                        <a:effectLst/>
                        <a:latin typeface="Calibri" panose="020F0502020204030204" pitchFamily="34" charset="0"/>
                      </a:endParaRPr>
                    </a:p>
                  </a:txBody>
                  <a:tcPr marL="9525" marR="9525" marT="9525" marB="0" anchor="b"/>
                </a:tc>
              </a:tr>
              <a:tr h="241620">
                <a:tc>
                  <a:txBody>
                    <a:bodyPr/>
                    <a:lstStyle/>
                    <a:p>
                      <a:pPr algn="r" fontAlgn="b"/>
                      <a:r>
                        <a:rPr lang="en-US" sz="1300" u="none" strike="noStrike" dirty="0">
                          <a:effectLst/>
                        </a:rPr>
                        <a:t>Columbus</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Ohio</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787,033</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1,901,974</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217.2 sq mi</a:t>
                      </a:r>
                      <a:endParaRPr lang="en-US" sz="1300" b="0" i="0" u="none" strike="noStrike" dirty="0">
                        <a:solidFill>
                          <a:srgbClr val="000000"/>
                        </a:solidFill>
                        <a:effectLst/>
                        <a:latin typeface="Calibri" panose="020F0502020204030204" pitchFamily="34" charset="0"/>
                      </a:endParaRPr>
                    </a:p>
                  </a:txBody>
                  <a:tcPr marL="9525" marR="9525" marT="9525" marB="0" anchor="b"/>
                </a:tc>
              </a:tr>
              <a:tr h="241620">
                <a:tc>
                  <a:txBody>
                    <a:bodyPr/>
                    <a:lstStyle/>
                    <a:p>
                      <a:pPr algn="r" fontAlgn="b"/>
                      <a:r>
                        <a:rPr lang="en-US" sz="1300" u="none" strike="noStrike" dirty="0">
                          <a:effectLst/>
                        </a:rPr>
                        <a:t>Detroit</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Michigan</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713,777</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4,296,250</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138.8 sq mi</a:t>
                      </a:r>
                      <a:endParaRPr lang="en-US" sz="1300" b="0" i="0" u="none" strike="noStrike" dirty="0">
                        <a:solidFill>
                          <a:srgbClr val="000000"/>
                        </a:solidFill>
                        <a:effectLst/>
                        <a:latin typeface="Calibri" panose="020F0502020204030204" pitchFamily="34" charset="0"/>
                      </a:endParaRPr>
                    </a:p>
                  </a:txBody>
                  <a:tcPr marL="9525" marR="9525" marT="9525" marB="0" anchor="b"/>
                </a:tc>
              </a:tr>
              <a:tr h="241620">
                <a:tc>
                  <a:txBody>
                    <a:bodyPr/>
                    <a:lstStyle/>
                    <a:p>
                      <a:pPr algn="r" fontAlgn="b"/>
                      <a:r>
                        <a:rPr lang="en-US" sz="1300" u="none" strike="noStrike" dirty="0">
                          <a:effectLst/>
                        </a:rPr>
                        <a:t>St. Paul - Minneapolis</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Minnesota</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667,646</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3,348,859</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smtClean="0">
                          <a:effectLst/>
                        </a:rPr>
                        <a:t>193.8</a:t>
                      </a:r>
                      <a:r>
                        <a:rPr lang="en-US" sz="1300" u="none" strike="noStrike" dirty="0">
                          <a:effectLst/>
                        </a:rPr>
                        <a:t> sq mi</a:t>
                      </a:r>
                      <a:endParaRPr lang="en-US" sz="1300" b="0" i="0" u="none" strike="noStrike" dirty="0">
                        <a:solidFill>
                          <a:srgbClr val="000000"/>
                        </a:solidFill>
                        <a:effectLst/>
                        <a:latin typeface="Calibri" panose="020F0502020204030204" pitchFamily="34" charset="0"/>
                      </a:endParaRPr>
                    </a:p>
                  </a:txBody>
                  <a:tcPr marL="9525" marR="9525" marT="9525" marB="0" anchor="b"/>
                </a:tc>
              </a:tr>
              <a:tr h="241620">
                <a:tc>
                  <a:txBody>
                    <a:bodyPr/>
                    <a:lstStyle/>
                    <a:p>
                      <a:pPr algn="r" fontAlgn="b"/>
                      <a:r>
                        <a:rPr lang="en-US" sz="1300" u="none" strike="noStrike" dirty="0">
                          <a:effectLst/>
                        </a:rPr>
                        <a:t>Milwaukee</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Wisconsin</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594,833</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1,555,908</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96.1 sq mi</a:t>
                      </a:r>
                      <a:endParaRPr lang="en-US" sz="1300" b="0" i="0" u="none" strike="noStrike" dirty="0">
                        <a:solidFill>
                          <a:srgbClr val="000000"/>
                        </a:solidFill>
                        <a:effectLst/>
                        <a:latin typeface="Calibri" panose="020F0502020204030204" pitchFamily="34" charset="0"/>
                      </a:endParaRPr>
                    </a:p>
                  </a:txBody>
                  <a:tcPr marL="9525" marR="9525" marT="9525" marB="0" anchor="b"/>
                </a:tc>
              </a:tr>
              <a:tr h="241620">
                <a:tc>
                  <a:txBody>
                    <a:bodyPr/>
                    <a:lstStyle/>
                    <a:p>
                      <a:pPr algn="r" fontAlgn="b"/>
                      <a:r>
                        <a:rPr lang="en-US" sz="1300" u="none" strike="noStrike" dirty="0">
                          <a:effectLst/>
                        </a:rPr>
                        <a:t>Kansas City</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Missouri</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459,787</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2,009,342</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315.0 sq mi</a:t>
                      </a:r>
                      <a:endParaRPr lang="en-US" sz="1300" b="0" i="0" u="none" strike="noStrike" dirty="0">
                        <a:solidFill>
                          <a:srgbClr val="000000"/>
                        </a:solidFill>
                        <a:effectLst/>
                        <a:latin typeface="Calibri" panose="020F0502020204030204" pitchFamily="34" charset="0"/>
                      </a:endParaRPr>
                    </a:p>
                  </a:txBody>
                  <a:tcPr marL="9525" marR="9525" marT="9525" marB="0" anchor="b"/>
                </a:tc>
              </a:tr>
              <a:tr h="241620">
                <a:tc>
                  <a:txBody>
                    <a:bodyPr/>
                    <a:lstStyle/>
                    <a:p>
                      <a:pPr algn="r" fontAlgn="b"/>
                      <a:r>
                        <a:rPr lang="en-US" sz="1300" u="none" strike="noStrike" dirty="0">
                          <a:effectLst/>
                        </a:rPr>
                        <a:t>Cleveland</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Ohio</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396,815</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2,077,240</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77.7 sq mi</a:t>
                      </a:r>
                      <a:endParaRPr lang="en-US" sz="1300" b="0" i="0" u="none" strike="noStrike" dirty="0">
                        <a:solidFill>
                          <a:srgbClr val="000000"/>
                        </a:solidFill>
                        <a:effectLst/>
                        <a:latin typeface="Calibri" panose="020F0502020204030204" pitchFamily="34" charset="0"/>
                      </a:endParaRPr>
                    </a:p>
                  </a:txBody>
                  <a:tcPr marL="9525" marR="9525" marT="9525" marB="0" anchor="b"/>
                </a:tc>
              </a:tr>
              <a:tr h="241620">
                <a:tc>
                  <a:txBody>
                    <a:bodyPr/>
                    <a:lstStyle/>
                    <a:p>
                      <a:pPr algn="r" fontAlgn="b"/>
                      <a:r>
                        <a:rPr lang="en-US" sz="1300" u="none" strike="noStrike" dirty="0">
                          <a:effectLst/>
                        </a:rPr>
                        <a:t>St. Louis</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Missouri</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319,294</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2,787,701</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61.9 sq mi</a:t>
                      </a:r>
                      <a:endParaRPr lang="en-US" sz="1300" b="0" i="0" u="none" strike="noStrike" dirty="0">
                        <a:solidFill>
                          <a:srgbClr val="000000"/>
                        </a:solidFill>
                        <a:effectLst/>
                        <a:latin typeface="Calibri" panose="020F0502020204030204" pitchFamily="34" charset="0"/>
                      </a:endParaRPr>
                    </a:p>
                  </a:txBody>
                  <a:tcPr marL="9525" marR="9525" marT="9525" marB="0" anchor="b"/>
                </a:tc>
              </a:tr>
              <a:tr h="241620">
                <a:tc>
                  <a:txBody>
                    <a:bodyPr/>
                    <a:lstStyle/>
                    <a:p>
                      <a:pPr algn="r" fontAlgn="b"/>
                      <a:r>
                        <a:rPr lang="en-US" sz="1300" u="none" strike="noStrike" dirty="0">
                          <a:effectLst/>
                        </a:rPr>
                        <a:t>Cincinnati</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Ohio</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296,943</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2,114,580</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77.9 sq mi</a:t>
                      </a:r>
                      <a:endParaRPr lang="en-US" sz="13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3244708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a:xfrm>
            <a:off x="838200" y="1607909"/>
            <a:ext cx="10515600" cy="4351338"/>
          </a:xfrm>
        </p:spPr>
        <p:txBody>
          <a:bodyPr>
            <a:normAutofit fontScale="85000" lnSpcReduction="20000"/>
          </a:bodyPr>
          <a:lstStyle/>
          <a:p>
            <a:pPr marL="0" indent="0">
              <a:buNone/>
            </a:pPr>
            <a:r>
              <a:rPr lang="en-US" dirty="0" smtClean="0"/>
              <a:t>TRACT ANALYSIS</a:t>
            </a:r>
          </a:p>
          <a:p>
            <a:r>
              <a:rPr lang="en-US" dirty="0" smtClean="0"/>
              <a:t>Rank census tracts using the following dimensions:</a:t>
            </a:r>
          </a:p>
          <a:p>
            <a:pPr lvl="1"/>
            <a:r>
              <a:rPr lang="en-US" dirty="0" smtClean="0"/>
              <a:t>Concentrated Disadvantage</a:t>
            </a:r>
          </a:p>
          <a:p>
            <a:pPr lvl="2"/>
            <a:r>
              <a:rPr lang="en-US" dirty="0" smtClean="0"/>
              <a:t>Population percentage of </a:t>
            </a:r>
            <a:r>
              <a:rPr lang="en-US" dirty="0"/>
              <a:t>individuals below the poverty line</a:t>
            </a:r>
          </a:p>
          <a:p>
            <a:pPr lvl="2"/>
            <a:r>
              <a:rPr lang="en-US" dirty="0" smtClean="0"/>
              <a:t>Population percentage </a:t>
            </a:r>
            <a:r>
              <a:rPr lang="en-US" dirty="0"/>
              <a:t>of individuals on public assistance</a:t>
            </a:r>
          </a:p>
          <a:p>
            <a:pPr lvl="2"/>
            <a:r>
              <a:rPr lang="en-US" dirty="0" smtClean="0"/>
              <a:t>Population percentage </a:t>
            </a:r>
            <a:r>
              <a:rPr lang="en-US" dirty="0"/>
              <a:t>of female-headed households</a:t>
            </a:r>
          </a:p>
          <a:p>
            <a:pPr lvl="2"/>
            <a:r>
              <a:rPr lang="en-US" dirty="0" smtClean="0"/>
              <a:t>Unemployed population percentage</a:t>
            </a:r>
            <a:endParaRPr lang="en-US" dirty="0"/>
          </a:p>
          <a:p>
            <a:pPr lvl="2"/>
            <a:r>
              <a:rPr lang="en-US" dirty="0" smtClean="0"/>
              <a:t>Population percentage of people younger than 18</a:t>
            </a:r>
          </a:p>
          <a:p>
            <a:pPr lvl="1"/>
            <a:r>
              <a:rPr lang="en-US" dirty="0" smtClean="0"/>
              <a:t>Dissimilarity Index</a:t>
            </a:r>
          </a:p>
          <a:p>
            <a:pPr lvl="2"/>
            <a:r>
              <a:rPr lang="en-US" dirty="0" smtClean="0"/>
              <a:t>Measures the racial and ethnic evenness of a population</a:t>
            </a:r>
          </a:p>
          <a:p>
            <a:pPr lvl="2"/>
            <a:r>
              <a:rPr lang="en-US" dirty="0" smtClean="0"/>
              <a:t>Calculated for: African American, Asian and Hispanic</a:t>
            </a:r>
          </a:p>
          <a:p>
            <a:pPr lvl="1"/>
            <a:r>
              <a:rPr lang="en-US" dirty="0" smtClean="0"/>
              <a:t>Median Home Value (MHV)</a:t>
            </a:r>
          </a:p>
          <a:p>
            <a:pPr lvl="1"/>
            <a:r>
              <a:rPr lang="en-US" dirty="0" smtClean="0"/>
              <a:t>Vacant Housing Units (VHU)</a:t>
            </a:r>
          </a:p>
          <a:p>
            <a:r>
              <a:rPr lang="en-US" dirty="0" smtClean="0"/>
              <a:t>Identify the top and bottom 25% in 1980</a:t>
            </a:r>
          </a:p>
          <a:p>
            <a:r>
              <a:rPr lang="en-US" dirty="0" smtClean="0"/>
              <a:t>Track the tract ranking through each census</a:t>
            </a:r>
            <a:endParaRPr lang="en-US" dirty="0"/>
          </a:p>
          <a:p>
            <a:pPr lvl="1"/>
            <a:endParaRPr lang="en-US" dirty="0" smtClean="0"/>
          </a:p>
          <a:p>
            <a:pPr lvl="1"/>
            <a:endParaRPr lang="en-US" dirty="0"/>
          </a:p>
        </p:txBody>
      </p:sp>
    </p:spTree>
    <p:extLst>
      <p:ext uri="{BB962C8B-B14F-4D97-AF65-F5344CB8AC3E}">
        <p14:creationId xmlns:p14="http://schemas.microsoft.com/office/powerpoint/2010/main" val="14463527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Anticipated Results</a:t>
            </a:r>
            <a:endParaRPr lang="en-US" dirty="0"/>
          </a:p>
        </p:txBody>
      </p:sp>
      <p:sp>
        <p:nvSpPr>
          <p:cNvPr id="3" name="Content Placeholder 2"/>
          <p:cNvSpPr>
            <a:spLocks noGrp="1"/>
          </p:cNvSpPr>
          <p:nvPr>
            <p:ph idx="1"/>
          </p:nvPr>
        </p:nvSpPr>
        <p:spPr/>
        <p:txBody>
          <a:bodyPr/>
          <a:lstStyle/>
          <a:p>
            <a:r>
              <a:rPr lang="en-US" dirty="0" smtClean="0"/>
              <a:t>Success Index: St. Louis falls within the bottom third of the cities</a:t>
            </a:r>
          </a:p>
          <a:p>
            <a:r>
              <a:rPr lang="en-US" dirty="0" smtClean="0"/>
              <a:t>Tract Analysis: Tract dimension rankings remain the same</a:t>
            </a:r>
            <a:endParaRPr lang="en-US" dirty="0"/>
          </a:p>
        </p:txBody>
      </p:sp>
    </p:spTree>
    <p:extLst>
      <p:ext uri="{BB962C8B-B14F-4D97-AF65-F5344CB8AC3E}">
        <p14:creationId xmlns:p14="http://schemas.microsoft.com/office/powerpoint/2010/main" val="4239785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56121100"/>
              </p:ext>
            </p:extLst>
          </p:nvPr>
        </p:nvGraphicFramePr>
        <p:xfrm>
          <a:off x="838200" y="2578483"/>
          <a:ext cx="10515600" cy="2072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27470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677334" y="1455195"/>
            <a:ext cx="8596668" cy="3880773"/>
          </a:xfrm>
        </p:spPr>
        <p:txBody>
          <a:bodyPr/>
          <a:lstStyle/>
          <a:p>
            <a:r>
              <a:rPr lang="en-US" dirty="0" smtClean="0"/>
              <a:t>Background</a:t>
            </a:r>
          </a:p>
          <a:p>
            <a:r>
              <a:rPr lang="en-US" dirty="0" smtClean="0"/>
              <a:t>Population and Racial Composition</a:t>
            </a:r>
          </a:p>
          <a:p>
            <a:r>
              <a:rPr lang="en-US" dirty="0" smtClean="0"/>
              <a:t>Project Goal</a:t>
            </a:r>
          </a:p>
          <a:p>
            <a:r>
              <a:rPr lang="en-US" dirty="0" smtClean="0"/>
              <a:t>Methodology</a:t>
            </a:r>
          </a:p>
          <a:p>
            <a:r>
              <a:rPr lang="en-US" dirty="0" smtClean="0"/>
              <a:t>Anticipated Results</a:t>
            </a:r>
          </a:p>
          <a:p>
            <a:r>
              <a:rPr lang="en-US" dirty="0"/>
              <a:t>Timeline</a:t>
            </a:r>
          </a:p>
          <a:p>
            <a:endParaRPr lang="en-US" dirty="0" smtClean="0"/>
          </a:p>
          <a:p>
            <a:endParaRPr lang="en-US" dirty="0"/>
          </a:p>
        </p:txBody>
      </p:sp>
    </p:spTree>
    <p:extLst>
      <p:ext uri="{BB962C8B-B14F-4D97-AF65-F5344CB8AC3E}">
        <p14:creationId xmlns:p14="http://schemas.microsoft.com/office/powerpoint/2010/main" val="484431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677334" y="1487352"/>
            <a:ext cx="8026400" cy="3367809"/>
          </a:xfrm>
        </p:spPr>
        <p:txBody>
          <a:bodyPr>
            <a:normAutofit fontScale="92500" lnSpcReduction="20000"/>
          </a:bodyPr>
          <a:lstStyle/>
          <a:p>
            <a:r>
              <a:rPr lang="en-US" dirty="0" smtClean="0"/>
              <a:t>1763: The location of St. Louis was founded</a:t>
            </a:r>
          </a:p>
          <a:p>
            <a:r>
              <a:rPr lang="en-US" dirty="0" smtClean="0"/>
              <a:t>1803: The French and the United States came to terms on the Louisiana Purchase in the village of St. Louis</a:t>
            </a:r>
          </a:p>
          <a:p>
            <a:r>
              <a:rPr lang="en-US" dirty="0" smtClean="0"/>
              <a:t>1822: St. Louis was incorporated as a city with a population of 5,000</a:t>
            </a:r>
          </a:p>
          <a:p>
            <a:r>
              <a:rPr lang="en-US" dirty="0" smtClean="0"/>
              <a:t>1875: Home Rule adopted in Missouri</a:t>
            </a:r>
          </a:p>
          <a:p>
            <a:r>
              <a:rPr lang="en-US" dirty="0" smtClean="0"/>
              <a:t>1876: St. Louis city seceded from St. Louis County</a:t>
            </a:r>
          </a:p>
          <a:p>
            <a:r>
              <a:rPr lang="en-US" dirty="0"/>
              <a:t>1900: Total population of St. Louis reached 575,238</a:t>
            </a:r>
          </a:p>
          <a:p>
            <a:r>
              <a:rPr lang="en-US" dirty="0"/>
              <a:t>1903: St. Louis selected to hold the World’s Fair</a:t>
            </a:r>
          </a:p>
          <a:p>
            <a:r>
              <a:rPr lang="en-US" dirty="0"/>
              <a:t>1917: Deadliest race riot in the St. Louis history</a:t>
            </a:r>
          </a:p>
          <a:p>
            <a:r>
              <a:rPr lang="en-US" dirty="0"/>
              <a:t>1919: Prohibition halts alcohol production at Anheuser Busch</a:t>
            </a:r>
          </a:p>
          <a:p>
            <a:endParaRPr lang="en-US" dirty="0" smtClean="0"/>
          </a:p>
          <a:p>
            <a:pPr lvl="1"/>
            <a:endParaRPr lang="en-US" dirty="0" smtClean="0"/>
          </a:p>
          <a:p>
            <a:endParaRPr lang="en-US" dirty="0"/>
          </a:p>
        </p:txBody>
      </p:sp>
      <p:pic>
        <p:nvPicPr>
          <p:cNvPr id="6" name="Picture 5"/>
          <p:cNvPicPr>
            <a:picLocks noChangeAspect="1"/>
          </p:cNvPicPr>
          <p:nvPr/>
        </p:nvPicPr>
        <p:blipFill>
          <a:blip r:embed="rId2"/>
          <a:stretch>
            <a:fillRect/>
          </a:stretch>
        </p:blipFill>
        <p:spPr>
          <a:xfrm>
            <a:off x="1948873" y="4682595"/>
            <a:ext cx="2146300" cy="2089444"/>
          </a:xfrm>
          <a:prstGeom prst="rect">
            <a:avLst/>
          </a:prstGeom>
        </p:spPr>
      </p:pic>
      <p:sp>
        <p:nvSpPr>
          <p:cNvPr id="7" name="Rectangle 6"/>
          <p:cNvSpPr/>
          <p:nvPr/>
        </p:nvSpPr>
        <p:spPr>
          <a:xfrm>
            <a:off x="4269509" y="4743396"/>
            <a:ext cx="5364018" cy="1477328"/>
          </a:xfrm>
          <a:prstGeom prst="rect">
            <a:avLst/>
          </a:prstGeom>
        </p:spPr>
        <p:txBody>
          <a:bodyPr wrap="square">
            <a:spAutoFit/>
          </a:bodyPr>
          <a:lstStyle/>
          <a:p>
            <a:r>
              <a:rPr lang="en-US" dirty="0"/>
              <a:t>“</a:t>
            </a:r>
            <a:r>
              <a:rPr lang="en-US" i="1" dirty="0"/>
              <a:t>I have found a situation where I am going to form a settlement which might become, hereafter, one of the finest cities in America.” </a:t>
            </a:r>
          </a:p>
          <a:p>
            <a:endParaRPr lang="en-US" i="1" dirty="0" smtClean="0"/>
          </a:p>
          <a:p>
            <a:r>
              <a:rPr lang="en-US" i="1" dirty="0" smtClean="0"/>
              <a:t>- </a:t>
            </a:r>
            <a:r>
              <a:rPr lang="en-US" dirty="0"/>
              <a:t>Pierre Laclede Liguest </a:t>
            </a:r>
          </a:p>
        </p:txBody>
      </p:sp>
    </p:spTree>
    <p:extLst>
      <p:ext uri="{BB962C8B-B14F-4D97-AF65-F5344CB8AC3E}">
        <p14:creationId xmlns:p14="http://schemas.microsoft.com/office/powerpoint/2010/main" val="899373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688782" cy="1325563"/>
          </a:xfrm>
        </p:spPr>
        <p:txBody>
          <a:bodyPr>
            <a:normAutofit/>
          </a:bodyPr>
          <a:lstStyle/>
          <a:p>
            <a:r>
              <a:rPr lang="en-US" dirty="0" smtClean="0"/>
              <a:t>Population and Racial Composition: 1930-2010</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72247423"/>
              </p:ext>
            </p:extLst>
          </p:nvPr>
        </p:nvGraphicFramePr>
        <p:xfrm>
          <a:off x="2496820" y="1487488"/>
          <a:ext cx="7326630" cy="1798130"/>
        </p:xfrm>
        <a:graphic>
          <a:graphicData uri="http://schemas.openxmlformats.org/drawingml/2006/table">
            <a:tbl>
              <a:tblPr firstRow="1" firstCol="1" bandRow="1">
                <a:tableStyleId>{5C22544A-7EE6-4342-B048-85BDC9FD1C3A}</a:tableStyleId>
              </a:tblPr>
              <a:tblGrid>
                <a:gridCol w="440344"/>
                <a:gridCol w="656936"/>
                <a:gridCol w="742950"/>
                <a:gridCol w="628650"/>
                <a:gridCol w="742950"/>
                <a:gridCol w="628650"/>
                <a:gridCol w="702310"/>
                <a:gridCol w="742950"/>
                <a:gridCol w="628650"/>
                <a:gridCol w="742950"/>
                <a:gridCol w="669290"/>
              </a:tblGrid>
              <a:tr h="180975">
                <a:tc>
                  <a:txBody>
                    <a:bodyPr/>
                    <a:lstStyle/>
                    <a:p>
                      <a:pPr marL="0" marR="0" algn="ctr">
                        <a:lnSpc>
                          <a:spcPct val="107000"/>
                        </a:lnSpc>
                        <a:spcBef>
                          <a:spcPts val="0"/>
                        </a:spcBef>
                        <a:spcAft>
                          <a:spcPts val="0"/>
                        </a:spcAft>
                      </a:pPr>
                      <a:r>
                        <a:rPr lang="en-US" sz="1000" dirty="0">
                          <a:effectLst/>
                        </a:rPr>
                        <a:t>Year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St. Louis City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b="0" dirty="0">
                          <a:effectLst/>
                        </a:rPr>
                        <a:t>% Change</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b="0" dirty="0">
                          <a:effectLst/>
                        </a:rPr>
                        <a:t>% White</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b="0" dirty="0">
                          <a:effectLst/>
                        </a:rPr>
                        <a:t>% African-American</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b="0" dirty="0">
                          <a:effectLst/>
                        </a:rPr>
                        <a:t>% Other</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St. Louis County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b="0" dirty="0">
                          <a:effectLst/>
                        </a:rPr>
                        <a:t>% Change</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b="0" dirty="0">
                          <a:effectLst/>
                        </a:rPr>
                        <a:t>% White</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b="0" dirty="0">
                          <a:effectLst/>
                        </a:rPr>
                        <a:t>% African-American</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b="0" dirty="0">
                          <a:effectLst/>
                        </a:rPr>
                        <a:t>% Other</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61925">
                <a:tc>
                  <a:txBody>
                    <a:bodyPr/>
                    <a:lstStyle/>
                    <a:p>
                      <a:pPr marL="0" marR="0" algn="r">
                        <a:lnSpc>
                          <a:spcPct val="107000"/>
                        </a:lnSpc>
                        <a:spcBef>
                          <a:spcPts val="0"/>
                        </a:spcBef>
                        <a:spcAft>
                          <a:spcPts val="0"/>
                        </a:spcAft>
                      </a:pPr>
                      <a:r>
                        <a:rPr lang="en-US" sz="1000" dirty="0">
                          <a:effectLst/>
                        </a:rPr>
                        <a:t>1930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821,960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sz="1100" dirty="0">
                        <a:effectLst/>
                        <a:latin typeface="Calibri" panose="020F0502020204030204" pitchFamily="34" charset="0"/>
                      </a:endParaRPr>
                    </a:p>
                  </a:txBody>
                  <a:tcPr marL="68580" marR="68580" marT="0" marB="0"/>
                </a:tc>
                <a:tc>
                  <a:txBody>
                    <a:bodyPr/>
                    <a:lstStyle/>
                    <a:p>
                      <a:pPr marL="0" marR="0" algn="r">
                        <a:lnSpc>
                          <a:spcPct val="107000"/>
                        </a:lnSpc>
                        <a:spcBef>
                          <a:spcPts val="0"/>
                        </a:spcBef>
                        <a:spcAft>
                          <a:spcPts val="0"/>
                        </a:spcAft>
                      </a:pPr>
                      <a:r>
                        <a:rPr lang="en-US" sz="1000" dirty="0">
                          <a:effectLst/>
                        </a:rPr>
                        <a:t>88.53%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11.47%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sz="1100" dirty="0">
                        <a:effectLst/>
                        <a:latin typeface="Calibri" panose="020F0502020204030204" pitchFamily="34" charset="0"/>
                      </a:endParaRPr>
                    </a:p>
                  </a:txBody>
                  <a:tcPr marL="68580" marR="68580" marT="0" marB="0"/>
                </a:tc>
                <a:tc>
                  <a:txBody>
                    <a:bodyPr/>
                    <a:lstStyle/>
                    <a:p>
                      <a:pPr marL="0" marR="0" algn="r">
                        <a:lnSpc>
                          <a:spcPct val="107000"/>
                        </a:lnSpc>
                        <a:spcBef>
                          <a:spcPts val="0"/>
                        </a:spcBef>
                        <a:spcAft>
                          <a:spcPts val="0"/>
                        </a:spcAft>
                      </a:pPr>
                      <a:r>
                        <a:rPr lang="en-US" sz="1000" dirty="0">
                          <a:effectLst/>
                        </a:rPr>
                        <a:t>211,593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sz="1100" dirty="0">
                        <a:effectLst/>
                        <a:latin typeface="Calibri" panose="020F0502020204030204" pitchFamily="34" charset="0"/>
                      </a:endParaRPr>
                    </a:p>
                  </a:txBody>
                  <a:tcPr marL="68580" marR="68580" marT="0" marB="0"/>
                </a:tc>
                <a:tc>
                  <a:txBody>
                    <a:bodyPr/>
                    <a:lstStyle/>
                    <a:p>
                      <a:pPr marL="0" marR="0" algn="r">
                        <a:lnSpc>
                          <a:spcPct val="107000"/>
                        </a:lnSpc>
                        <a:spcBef>
                          <a:spcPts val="0"/>
                        </a:spcBef>
                        <a:spcAft>
                          <a:spcPts val="0"/>
                        </a:spcAft>
                      </a:pPr>
                      <a:r>
                        <a:rPr lang="en-US" sz="1000" dirty="0">
                          <a:effectLst/>
                        </a:rPr>
                        <a:t>95.40%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4.60%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sz="1100" dirty="0">
                        <a:effectLst/>
                        <a:latin typeface="Calibri" panose="020F0502020204030204" pitchFamily="34" charset="0"/>
                      </a:endParaRPr>
                    </a:p>
                  </a:txBody>
                  <a:tcPr marL="68580" marR="68580" marT="0" marB="0"/>
                </a:tc>
              </a:tr>
              <a:tr h="161925">
                <a:tc>
                  <a:txBody>
                    <a:bodyPr/>
                    <a:lstStyle/>
                    <a:p>
                      <a:pPr marL="0" marR="0" algn="r">
                        <a:lnSpc>
                          <a:spcPct val="107000"/>
                        </a:lnSpc>
                        <a:spcBef>
                          <a:spcPts val="0"/>
                        </a:spcBef>
                        <a:spcAft>
                          <a:spcPts val="0"/>
                        </a:spcAft>
                      </a:pPr>
                      <a:r>
                        <a:rPr lang="en-US" sz="1000" dirty="0">
                          <a:effectLst/>
                        </a:rPr>
                        <a:t>1940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816,048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-0.72%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86.61%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13.33%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sz="1100" dirty="0">
                        <a:effectLst/>
                        <a:latin typeface="Calibri" panose="020F0502020204030204" pitchFamily="34" charset="0"/>
                      </a:endParaRPr>
                    </a:p>
                  </a:txBody>
                  <a:tcPr marL="68580" marR="68580" marT="0" marB="0"/>
                </a:tc>
                <a:tc>
                  <a:txBody>
                    <a:bodyPr/>
                    <a:lstStyle/>
                    <a:p>
                      <a:pPr marL="0" marR="0" algn="r">
                        <a:lnSpc>
                          <a:spcPct val="107000"/>
                        </a:lnSpc>
                        <a:spcBef>
                          <a:spcPts val="0"/>
                        </a:spcBef>
                        <a:spcAft>
                          <a:spcPts val="0"/>
                        </a:spcAft>
                      </a:pPr>
                      <a:r>
                        <a:rPr lang="en-US" sz="1000" dirty="0">
                          <a:effectLst/>
                        </a:rPr>
                        <a:t>274,230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29.60%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95.48%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4.49%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sz="1100" dirty="0">
                        <a:effectLst/>
                        <a:latin typeface="Calibri" panose="020F0502020204030204" pitchFamily="34" charset="0"/>
                      </a:endParaRPr>
                    </a:p>
                  </a:txBody>
                  <a:tcPr marL="68580" marR="68580" marT="0" marB="0"/>
                </a:tc>
              </a:tr>
              <a:tr h="161925">
                <a:tc>
                  <a:txBody>
                    <a:bodyPr/>
                    <a:lstStyle/>
                    <a:p>
                      <a:pPr marL="0" marR="0" algn="r">
                        <a:lnSpc>
                          <a:spcPct val="107000"/>
                        </a:lnSpc>
                        <a:spcBef>
                          <a:spcPts val="0"/>
                        </a:spcBef>
                        <a:spcAft>
                          <a:spcPts val="0"/>
                        </a:spcAft>
                      </a:pPr>
                      <a:r>
                        <a:rPr lang="en-US" sz="1000" dirty="0">
                          <a:effectLst/>
                        </a:rPr>
                        <a:t>1950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856,796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4.99%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81.97%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18.03%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sz="1100" dirty="0">
                        <a:effectLst/>
                        <a:latin typeface="Calibri" panose="020F0502020204030204" pitchFamily="34" charset="0"/>
                      </a:endParaRPr>
                    </a:p>
                  </a:txBody>
                  <a:tcPr marL="68580" marR="68580" marT="0" marB="0"/>
                </a:tc>
                <a:tc>
                  <a:txBody>
                    <a:bodyPr/>
                    <a:lstStyle/>
                    <a:p>
                      <a:pPr marL="0" marR="0" algn="r">
                        <a:lnSpc>
                          <a:spcPct val="107000"/>
                        </a:lnSpc>
                        <a:spcBef>
                          <a:spcPts val="0"/>
                        </a:spcBef>
                        <a:spcAft>
                          <a:spcPts val="0"/>
                        </a:spcAft>
                      </a:pPr>
                      <a:r>
                        <a:rPr lang="en-US" sz="1000" dirty="0">
                          <a:effectLst/>
                        </a:rPr>
                        <a:t>406,349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48.18%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95.81%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4.19%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sz="1100" dirty="0">
                        <a:effectLst/>
                        <a:latin typeface="Calibri" panose="020F0502020204030204" pitchFamily="34" charset="0"/>
                      </a:endParaRPr>
                    </a:p>
                  </a:txBody>
                  <a:tcPr marL="68580" marR="68580" marT="0" marB="0"/>
                </a:tc>
              </a:tr>
              <a:tr h="161925">
                <a:tc>
                  <a:txBody>
                    <a:bodyPr/>
                    <a:lstStyle/>
                    <a:p>
                      <a:pPr marL="0" marR="0" algn="r">
                        <a:lnSpc>
                          <a:spcPct val="107000"/>
                        </a:lnSpc>
                        <a:spcBef>
                          <a:spcPts val="0"/>
                        </a:spcBef>
                        <a:spcAft>
                          <a:spcPts val="0"/>
                        </a:spcAft>
                      </a:pPr>
                      <a:r>
                        <a:rPr lang="en-US" sz="1000" dirty="0">
                          <a:effectLst/>
                        </a:rPr>
                        <a:t>1960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750,026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-12.46%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71.20%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28.80%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sz="1100" dirty="0">
                        <a:effectLst/>
                        <a:latin typeface="Calibri" panose="020F0502020204030204" pitchFamily="34" charset="0"/>
                      </a:endParaRPr>
                    </a:p>
                  </a:txBody>
                  <a:tcPr marL="68580" marR="68580" marT="0" marB="0"/>
                </a:tc>
                <a:tc>
                  <a:txBody>
                    <a:bodyPr/>
                    <a:lstStyle/>
                    <a:p>
                      <a:pPr marL="0" marR="0" algn="r">
                        <a:lnSpc>
                          <a:spcPct val="107000"/>
                        </a:lnSpc>
                        <a:spcBef>
                          <a:spcPts val="0"/>
                        </a:spcBef>
                        <a:spcAft>
                          <a:spcPts val="0"/>
                        </a:spcAft>
                      </a:pPr>
                      <a:r>
                        <a:rPr lang="en-US" sz="1000" dirty="0">
                          <a:effectLst/>
                        </a:rPr>
                        <a:t>703,532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73.13%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97.17%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2.83%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sz="1100" dirty="0">
                        <a:effectLst/>
                        <a:latin typeface="Calibri" panose="020F0502020204030204" pitchFamily="34" charset="0"/>
                      </a:endParaRPr>
                    </a:p>
                  </a:txBody>
                  <a:tcPr marL="68580" marR="68580" marT="0" marB="0"/>
                </a:tc>
              </a:tr>
              <a:tr h="161925">
                <a:tc>
                  <a:txBody>
                    <a:bodyPr/>
                    <a:lstStyle/>
                    <a:p>
                      <a:pPr marL="0" marR="0" algn="r">
                        <a:lnSpc>
                          <a:spcPct val="107000"/>
                        </a:lnSpc>
                        <a:spcBef>
                          <a:spcPts val="0"/>
                        </a:spcBef>
                        <a:spcAft>
                          <a:spcPts val="0"/>
                        </a:spcAft>
                      </a:pPr>
                      <a:r>
                        <a:rPr lang="en-US" sz="1000" dirty="0">
                          <a:effectLst/>
                        </a:rPr>
                        <a:t>1970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622,236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-17.04%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58.66%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40.85%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0.49%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951,671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35.27%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94.81%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4.78%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0.41%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1925">
                <a:tc>
                  <a:txBody>
                    <a:bodyPr/>
                    <a:lstStyle/>
                    <a:p>
                      <a:pPr marL="0" marR="0" algn="r">
                        <a:lnSpc>
                          <a:spcPct val="107000"/>
                        </a:lnSpc>
                        <a:spcBef>
                          <a:spcPts val="0"/>
                        </a:spcBef>
                        <a:spcAft>
                          <a:spcPts val="0"/>
                        </a:spcAft>
                      </a:pPr>
                      <a:r>
                        <a:rPr lang="en-US" sz="1000" dirty="0">
                          <a:effectLst/>
                        </a:rPr>
                        <a:t>1980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452,804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-27.23%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53.75%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45.61%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0.68%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974,177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2.36%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87.80%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11.23%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0.97%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1925">
                <a:tc>
                  <a:txBody>
                    <a:bodyPr/>
                    <a:lstStyle/>
                    <a:p>
                      <a:pPr marL="0" marR="0" algn="r">
                        <a:lnSpc>
                          <a:spcPct val="107000"/>
                        </a:lnSpc>
                        <a:spcBef>
                          <a:spcPts val="0"/>
                        </a:spcBef>
                        <a:spcAft>
                          <a:spcPts val="0"/>
                        </a:spcAft>
                      </a:pPr>
                      <a:r>
                        <a:rPr lang="en-US" sz="1000" dirty="0">
                          <a:effectLst/>
                        </a:rPr>
                        <a:t>1990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396,685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-12.39%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50.94%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47.50%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0.77%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993,529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1.99%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84.17%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14.02%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1.81%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1925">
                <a:tc>
                  <a:txBody>
                    <a:bodyPr/>
                    <a:lstStyle/>
                    <a:p>
                      <a:pPr marL="0" marR="0" algn="r">
                        <a:lnSpc>
                          <a:spcPct val="107000"/>
                        </a:lnSpc>
                        <a:spcBef>
                          <a:spcPts val="0"/>
                        </a:spcBef>
                        <a:spcAft>
                          <a:spcPts val="0"/>
                        </a:spcAft>
                      </a:pPr>
                      <a:r>
                        <a:rPr lang="en-US" sz="1000" dirty="0">
                          <a:effectLst/>
                        </a:rPr>
                        <a:t>2000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348,189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-12.23%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43.85%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51.20%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4.96%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1,016,315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2.29%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76.83%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19.02%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4.15%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1925">
                <a:tc>
                  <a:txBody>
                    <a:bodyPr/>
                    <a:lstStyle/>
                    <a:p>
                      <a:pPr marL="0" marR="0" algn="r">
                        <a:lnSpc>
                          <a:spcPct val="107000"/>
                        </a:lnSpc>
                        <a:spcBef>
                          <a:spcPts val="0"/>
                        </a:spcBef>
                        <a:spcAft>
                          <a:spcPts val="0"/>
                        </a:spcAft>
                      </a:pPr>
                      <a:r>
                        <a:rPr lang="en-US" sz="1000" dirty="0">
                          <a:effectLst/>
                        </a:rPr>
                        <a:t>2010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319,294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-8.30%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43.93%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49.22%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6.85%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998,954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-1.71%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70.27%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23.33%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6.40%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Rectangle 4"/>
          <p:cNvSpPr/>
          <p:nvPr/>
        </p:nvSpPr>
        <p:spPr>
          <a:xfrm>
            <a:off x="2445385" y="3286570"/>
            <a:ext cx="7620001" cy="861774"/>
          </a:xfrm>
          <a:prstGeom prst="rect">
            <a:avLst/>
          </a:prstGeom>
          <a:solidFill>
            <a:schemeClr val="bg1"/>
          </a:solidFill>
        </p:spPr>
        <p:txBody>
          <a:bodyPr wrap="square">
            <a:spAutoFit/>
          </a:bodyPr>
          <a:lstStyle/>
          <a:p>
            <a:pPr>
              <a:spcAft>
                <a:spcPts val="1000"/>
              </a:spcAft>
            </a:pPr>
            <a:r>
              <a:rPr lang="en-US" sz="1000" i="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Table 1: Total population and racial composition of St. Louis City and St. Louis County. The percent change is calculated by taking the difference from the previous census and dividing difference by the total population of the previous census. The total population was taken from the Missouri Census Data Center (</a:t>
            </a:r>
            <a:r>
              <a:rPr lang="en-US" sz="1000" i="1" u="sng"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hlinkClick r:id="rId2"/>
              </a:rPr>
              <a:t>http://mcdc.missouri.edu/trends/historical.shtml</a:t>
            </a:r>
            <a:r>
              <a:rPr lang="en-US" sz="1000" i="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and the 2010 populations were obtained through the United States Census Bureau website, </a:t>
            </a:r>
            <a:r>
              <a:rPr lang="en-US" sz="1000" i="1" u="sng"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hlinkClick r:id="rId3"/>
              </a:rPr>
              <a:t>http://quickfacts.census.gov/qfd/index.html</a:t>
            </a:r>
            <a:r>
              <a:rPr lang="en-US" sz="1000" i="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The racial percentage was calculated by dividing total race and then divided by the total population. The race data was downloaded from the National Historical Geographic Information System, </a:t>
            </a:r>
            <a:r>
              <a:rPr lang="en-US" sz="1000" i="1" u="sng"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hlinkClick r:id="rId4"/>
              </a:rPr>
              <a:t>https://nhgis.org/</a:t>
            </a:r>
            <a:r>
              <a:rPr lang="en-US" sz="1000" i="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Chart 6"/>
          <p:cNvGraphicFramePr/>
          <p:nvPr>
            <p:extLst>
              <p:ext uri="{D42A27DB-BD31-4B8C-83A1-F6EECF244321}">
                <p14:modId xmlns:p14="http://schemas.microsoft.com/office/powerpoint/2010/main" val="3597229704"/>
              </p:ext>
            </p:extLst>
          </p:nvPr>
        </p:nvGraphicFramePr>
        <p:xfrm>
          <a:off x="4302760" y="4148344"/>
          <a:ext cx="3810000" cy="25336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p:nvPr>
            <p:extLst>
              <p:ext uri="{D42A27DB-BD31-4B8C-83A1-F6EECF244321}">
                <p14:modId xmlns:p14="http://schemas.microsoft.com/office/powerpoint/2010/main" val="3096550724"/>
              </p:ext>
            </p:extLst>
          </p:nvPr>
        </p:nvGraphicFramePr>
        <p:xfrm>
          <a:off x="8112760" y="4148345"/>
          <a:ext cx="3714750" cy="25336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Chart 8"/>
          <p:cNvGraphicFramePr>
            <a:graphicFrameLocks/>
          </p:cNvGraphicFramePr>
          <p:nvPr>
            <p:extLst>
              <p:ext uri="{D42A27DB-BD31-4B8C-83A1-F6EECF244321}">
                <p14:modId xmlns:p14="http://schemas.microsoft.com/office/powerpoint/2010/main" val="2331690862"/>
              </p:ext>
            </p:extLst>
          </p:nvPr>
        </p:nvGraphicFramePr>
        <p:xfrm>
          <a:off x="147782" y="4148345"/>
          <a:ext cx="4154978" cy="253365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3251100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0"/>
            <a:ext cx="6705599" cy="6858000"/>
          </a:xfrm>
          <a:prstGeom prst="rect">
            <a:avLst/>
          </a:prstGeom>
        </p:spPr>
      </p:pic>
    </p:spTree>
    <p:extLst>
      <p:ext uri="{BB962C8B-B14F-4D97-AF65-F5344CB8AC3E}">
        <p14:creationId xmlns:p14="http://schemas.microsoft.com/office/powerpoint/2010/main" val="426210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0"/>
            <a:ext cx="6705600" cy="6858000"/>
          </a:xfrm>
          <a:prstGeom prst="rect">
            <a:avLst/>
          </a:prstGeom>
        </p:spPr>
      </p:pic>
    </p:spTree>
    <p:extLst>
      <p:ext uri="{BB962C8B-B14F-4D97-AF65-F5344CB8AC3E}">
        <p14:creationId xmlns:p14="http://schemas.microsoft.com/office/powerpoint/2010/main" val="6859126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0"/>
            <a:ext cx="6705600" cy="6858000"/>
          </a:xfrm>
          <a:prstGeom prst="rect">
            <a:avLst/>
          </a:prstGeom>
        </p:spPr>
      </p:pic>
    </p:spTree>
    <p:extLst>
      <p:ext uri="{BB962C8B-B14F-4D97-AF65-F5344CB8AC3E}">
        <p14:creationId xmlns:p14="http://schemas.microsoft.com/office/powerpoint/2010/main" val="39499690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0"/>
            <a:ext cx="6705599" cy="6858000"/>
          </a:xfrm>
          <a:prstGeom prst="rect">
            <a:avLst/>
          </a:prstGeom>
        </p:spPr>
      </p:pic>
    </p:spTree>
    <p:extLst>
      <p:ext uri="{BB962C8B-B14F-4D97-AF65-F5344CB8AC3E}">
        <p14:creationId xmlns:p14="http://schemas.microsoft.com/office/powerpoint/2010/main" val="37023959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0"/>
            <a:ext cx="6705600" cy="6858000"/>
          </a:xfrm>
          <a:prstGeom prst="rect">
            <a:avLst/>
          </a:prstGeom>
        </p:spPr>
      </p:pic>
    </p:spTree>
    <p:extLst>
      <p:ext uri="{BB962C8B-B14F-4D97-AF65-F5344CB8AC3E}">
        <p14:creationId xmlns:p14="http://schemas.microsoft.com/office/powerpoint/2010/main" val="252680587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3088</TotalTime>
  <Words>830</Words>
  <Application>Microsoft Office PowerPoint</Application>
  <PresentationFormat>Widescreen</PresentationFormat>
  <Paragraphs>231</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Cambria Math</vt:lpstr>
      <vt:lpstr>Times New Roman</vt:lpstr>
      <vt:lpstr>Trebuchet MS</vt:lpstr>
      <vt:lpstr>Wingdings 3</vt:lpstr>
      <vt:lpstr>Facet</vt:lpstr>
      <vt:lpstr>St. Louis: A Social, Economic and Infrastructure Trend Analysis, 1980-2010</vt:lpstr>
      <vt:lpstr>Outline</vt:lpstr>
      <vt:lpstr>Background</vt:lpstr>
      <vt:lpstr>Population and Racial Composition: 1930-2010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Goal</vt:lpstr>
      <vt:lpstr>Methodology</vt:lpstr>
      <vt:lpstr>Methodology</vt:lpstr>
      <vt:lpstr>Methodology</vt:lpstr>
      <vt:lpstr>Anticipated Results</vt:lpstr>
      <vt:lpstr>Timeline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Louis: A Social, Economic and Infrastructure Trend Analysis, 1980-2010</dc:title>
  <dc:creator>Sam</dc:creator>
  <cp:lastModifiedBy>Beth King</cp:lastModifiedBy>
  <cp:revision>69</cp:revision>
  <dcterms:created xsi:type="dcterms:W3CDTF">2015-12-15T01:03:54Z</dcterms:created>
  <dcterms:modified xsi:type="dcterms:W3CDTF">2015-12-17T23:16:54Z</dcterms:modified>
</cp:coreProperties>
</file>