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67" r:id="rId3"/>
    <p:sldId id="257" r:id="rId4"/>
    <p:sldId id="259" r:id="rId5"/>
    <p:sldId id="266" r:id="rId6"/>
    <p:sldId id="260" r:id="rId7"/>
    <p:sldId id="263" r:id="rId8"/>
    <p:sldId id="268" r:id="rId9"/>
    <p:sldId id="285" r:id="rId10"/>
    <p:sldId id="265" r:id="rId11"/>
    <p:sldId id="269" r:id="rId12"/>
    <p:sldId id="270" r:id="rId13"/>
    <p:sldId id="272" r:id="rId14"/>
    <p:sldId id="273" r:id="rId15"/>
    <p:sldId id="274" r:id="rId16"/>
    <p:sldId id="275" r:id="rId17"/>
    <p:sldId id="276" r:id="rId18"/>
    <p:sldId id="278" r:id="rId19"/>
    <p:sldId id="277" r:id="rId20"/>
    <p:sldId id="287" r:id="rId21"/>
    <p:sldId id="286" r:id="rId22"/>
    <p:sldId id="271" r:id="rId23"/>
    <p:sldId id="282" r:id="rId24"/>
    <p:sldId id="283" r:id="rId25"/>
    <p:sldId id="279" r:id="rId26"/>
    <p:sldId id="280" r:id="rId27"/>
    <p:sldId id="281" r:id="rId28"/>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Samuel\Grad_school\%5eCapstone\Geog_596A\moco_totpop_1900_2000%20(Autosav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Samuel\Grad_school\%5eCapstone\Geog_596A\moco_totpop_1900_2000%20(Autosav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Samuel\Grad_school\%5eCapstone\Geog_596A\moco_totpop_1900_2000%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Racial </a:t>
            </a:r>
            <a:r>
              <a:rPr lang="en-US" dirty="0"/>
              <a:t>Composition: St. Louis City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Sheet1!$A$7</c:f>
              <c:strCache>
                <c:ptCount val="1"/>
                <c:pt idx="0">
                  <c:v>White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Sheet1!$B$7:$J$7</c:f>
              <c:numCache>
                <c:formatCode>0.00%</c:formatCode>
                <c:ptCount val="9"/>
                <c:pt idx="0">
                  <c:v>0.88532167015426544</c:v>
                </c:pt>
                <c:pt idx="1">
                  <c:v>0.86611816951943998</c:v>
                </c:pt>
                <c:pt idx="2">
                  <c:v>0.81973772053090821</c:v>
                </c:pt>
                <c:pt idx="3">
                  <c:v>0.71198065133742028</c:v>
                </c:pt>
                <c:pt idx="4">
                  <c:v>0.58658129712842078</c:v>
                </c:pt>
                <c:pt idx="5">
                  <c:v>0.53752342102992801</c:v>
                </c:pt>
                <c:pt idx="6">
                  <c:v>0.50943443790413045</c:v>
                </c:pt>
                <c:pt idx="7">
                  <c:v>0.43845727464107137</c:v>
                </c:pt>
                <c:pt idx="8">
                  <c:v>0.43930358854222129</c:v>
                </c:pt>
              </c:numCache>
            </c:numRef>
          </c:yVal>
          <c:smooth val="0"/>
        </c:ser>
        <c:ser>
          <c:idx val="1"/>
          <c:order val="1"/>
          <c:tx>
            <c:strRef>
              <c:f>Sheet1!$A$8</c:f>
              <c:strCache>
                <c:ptCount val="1"/>
                <c:pt idx="0">
                  <c:v>African-American</c:v>
                </c:pt>
              </c:strCache>
            </c:strRef>
          </c:tx>
          <c:spPr>
            <a:ln w="19050"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Sheet1!$B$8:$J$8</c:f>
              <c:numCache>
                <c:formatCode>0.00%</c:formatCode>
                <c:ptCount val="9"/>
                <c:pt idx="0">
                  <c:v>0.11467832984573459</c:v>
                </c:pt>
                <c:pt idx="1">
                  <c:v>0.1332826010234692</c:v>
                </c:pt>
                <c:pt idx="2">
                  <c:v>0.18026227946909182</c:v>
                </c:pt>
                <c:pt idx="3">
                  <c:v>0.28801934866257972</c:v>
                </c:pt>
                <c:pt idx="4">
                  <c:v>0.40851220437261748</c:v>
                </c:pt>
                <c:pt idx="5">
                  <c:v>0.45607685858454022</c:v>
                </c:pt>
                <c:pt idx="6">
                  <c:v>0.4749561995033843</c:v>
                </c:pt>
                <c:pt idx="7">
                  <c:v>0.51198056228083022</c:v>
                </c:pt>
                <c:pt idx="8">
                  <c:v>0.49221094038722935</c:v>
                </c:pt>
              </c:numCache>
            </c:numRef>
          </c:yVal>
          <c:smooth val="0"/>
        </c:ser>
        <c:ser>
          <c:idx val="2"/>
          <c:order val="2"/>
          <c:tx>
            <c:strRef>
              <c:f>Sheet1!$A$9</c:f>
              <c:strCache>
                <c:ptCount val="1"/>
                <c:pt idx="0">
                  <c:v>Other</c:v>
                </c:pt>
              </c:strCache>
            </c:strRef>
          </c:tx>
          <c:spPr>
            <a:ln w="19050" cap="rnd">
              <a:solidFill>
                <a:schemeClr val="accent2">
                  <a:lumMod val="40000"/>
                  <a:lumOff val="60000"/>
                </a:schemeClr>
              </a:solidFill>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Sheet1!$B$9:$J$9</c:f>
              <c:numCache>
                <c:formatCode>General</c:formatCode>
                <c:ptCount val="9"/>
                <c:pt idx="4" formatCode="0.00%">
                  <c:v>4.906498498961809E-3</c:v>
                </c:pt>
                <c:pt idx="5" formatCode="0.00%">
                  <c:v>6.753662750441875E-3</c:v>
                </c:pt>
                <c:pt idx="6" formatCode="0.00%">
                  <c:v>7.6962829449059075E-3</c:v>
                </c:pt>
                <c:pt idx="7" formatCode="0.00%">
                  <c:v>4.9562163078098388E-2</c:v>
                </c:pt>
                <c:pt idx="8" formatCode="0.00%">
                  <c:v>6.8485471070549406E-2</c:v>
                </c:pt>
              </c:numCache>
            </c:numRef>
          </c:yVal>
          <c:smooth val="0"/>
        </c:ser>
        <c:dLbls>
          <c:showLegendKey val="0"/>
          <c:showVal val="0"/>
          <c:showCatName val="0"/>
          <c:showSerName val="0"/>
          <c:showPercent val="0"/>
          <c:showBubbleSize val="0"/>
        </c:dLbls>
        <c:axId val="315905128"/>
        <c:axId val="314127000"/>
      </c:scatterChart>
      <c:valAx>
        <c:axId val="315905128"/>
        <c:scaling>
          <c:orientation val="minMax"/>
          <c:max val="2010"/>
          <c:min val="19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127000"/>
        <c:crosses val="autoZero"/>
        <c:crossBetween val="midCat"/>
      </c:valAx>
      <c:valAx>
        <c:axId val="314127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PERCENTAGE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905128"/>
        <c:crosses val="autoZero"/>
        <c:crossBetween val="midCat"/>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smtClean="0">
                <a:effectLst/>
              </a:rPr>
              <a:t>Racial </a:t>
            </a:r>
            <a:r>
              <a:rPr lang="en-US" sz="1400" b="0" i="0" baseline="0" dirty="0">
                <a:effectLst/>
              </a:rPr>
              <a:t>Composition: St. Louis County </a:t>
            </a:r>
            <a:endParaRPr lang="en-US" sz="14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Sheet1!$A$10</c:f>
              <c:strCache>
                <c:ptCount val="1"/>
                <c:pt idx="0">
                  <c:v>White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Sheet1!$B$10:$J$10</c:f>
              <c:numCache>
                <c:formatCode>0.00%</c:formatCode>
                <c:ptCount val="9"/>
                <c:pt idx="0">
                  <c:v>0.95404384833146649</c:v>
                </c:pt>
                <c:pt idx="1">
                  <c:v>0.95481894759873098</c:v>
                </c:pt>
                <c:pt idx="2">
                  <c:v>0.95813204905143112</c:v>
                </c:pt>
                <c:pt idx="3">
                  <c:v>0.97174257887345561</c:v>
                </c:pt>
                <c:pt idx="4">
                  <c:v>0.94812545921440305</c:v>
                </c:pt>
                <c:pt idx="5">
                  <c:v>0.87804852960840984</c:v>
                </c:pt>
                <c:pt idx="6">
                  <c:v>0.84167850158374846</c:v>
                </c:pt>
                <c:pt idx="7">
                  <c:v>0.76829526278761995</c:v>
                </c:pt>
                <c:pt idx="8">
                  <c:v>0.70268300642472026</c:v>
                </c:pt>
              </c:numCache>
            </c:numRef>
          </c:yVal>
          <c:smooth val="0"/>
        </c:ser>
        <c:ser>
          <c:idx val="1"/>
          <c:order val="1"/>
          <c:tx>
            <c:strRef>
              <c:f>Sheet1!$A$11</c:f>
              <c:strCache>
                <c:ptCount val="1"/>
                <c:pt idx="0">
                  <c:v>African-American</c:v>
                </c:pt>
              </c:strCache>
            </c:strRef>
          </c:tx>
          <c:spPr>
            <a:ln w="19050"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Sheet1!$B$11:$J$11</c:f>
              <c:numCache>
                <c:formatCode>0.00%</c:formatCode>
                <c:ptCount val="9"/>
                <c:pt idx="0">
                  <c:v>4.5956151668533458E-2</c:v>
                </c:pt>
                <c:pt idx="1">
                  <c:v>4.4885679903730442E-2</c:v>
                </c:pt>
                <c:pt idx="2">
                  <c:v>4.1867950948568843E-2</c:v>
                </c:pt>
                <c:pt idx="3">
                  <c:v>2.8257421126544349E-2</c:v>
                </c:pt>
                <c:pt idx="4">
                  <c:v>4.78213659913828E-2</c:v>
                </c:pt>
                <c:pt idx="5">
                  <c:v>0.11226509221448483</c:v>
                </c:pt>
                <c:pt idx="6">
                  <c:v>0.1402253985540432</c:v>
                </c:pt>
                <c:pt idx="7">
                  <c:v>0.19020284065471826</c:v>
                </c:pt>
                <c:pt idx="8">
                  <c:v>0.23327300356172556</c:v>
                </c:pt>
              </c:numCache>
            </c:numRef>
          </c:yVal>
          <c:smooth val="0"/>
        </c:ser>
        <c:ser>
          <c:idx val="2"/>
          <c:order val="2"/>
          <c:tx>
            <c:strRef>
              <c:f>Sheet1!$A$12</c:f>
              <c:strCache>
                <c:ptCount val="1"/>
                <c:pt idx="0">
                  <c:v>Other</c:v>
                </c:pt>
              </c:strCache>
            </c:strRef>
          </c:tx>
          <c:spPr>
            <a:ln w="19050"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xVal>
            <c:numRef>
              <c:f>Sheet1!$B$6:$J$6</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Sheet1!$B$12:$J$12</c:f>
              <c:numCache>
                <c:formatCode>General</c:formatCode>
                <c:ptCount val="9"/>
                <c:pt idx="4" formatCode="0.00%">
                  <c:v>4.0531747942141351E-3</c:v>
                </c:pt>
                <c:pt idx="5" formatCode="0.00%">
                  <c:v>9.6863781771052981E-3</c:v>
                </c:pt>
                <c:pt idx="6" formatCode="0.00%">
                  <c:v>1.8096099862208351E-2</c:v>
                </c:pt>
                <c:pt idx="7" formatCode="0.00%">
                  <c:v>4.1501896557661747E-2</c:v>
                </c:pt>
                <c:pt idx="8" formatCode="0.00%">
                  <c:v>6.4043990013554181E-2</c:v>
                </c:pt>
              </c:numCache>
            </c:numRef>
          </c:yVal>
          <c:smooth val="0"/>
        </c:ser>
        <c:dLbls>
          <c:showLegendKey val="0"/>
          <c:showVal val="0"/>
          <c:showCatName val="0"/>
          <c:showSerName val="0"/>
          <c:showPercent val="0"/>
          <c:showBubbleSize val="0"/>
        </c:dLbls>
        <c:axId val="233083968"/>
        <c:axId val="233078872"/>
      </c:scatterChart>
      <c:valAx>
        <c:axId val="233083968"/>
        <c:scaling>
          <c:orientation val="minMax"/>
          <c:max val="2010"/>
          <c:min val="19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cap="all" baseline="0" dirty="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078872"/>
        <c:crosses val="autoZero"/>
        <c:crossBetween val="midCat"/>
      </c:valAx>
      <c:valAx>
        <c:axId val="2330788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cap="all" baseline="0" dirty="0"/>
                  <a:t>Percentage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083968"/>
        <c:crosses val="autoZero"/>
        <c:crossBetween val="midCat"/>
        <c:majorUnit val="0.2"/>
      </c:valAx>
      <c:spPr>
        <a:noFill/>
        <a:ln>
          <a:noFill/>
        </a:ln>
        <a:effectLst/>
      </c:spPr>
    </c:plotArea>
    <c:legend>
      <c:legendPos val="b"/>
      <c:layout>
        <c:manualLayout>
          <c:xMode val="edge"/>
          <c:yMode val="edge"/>
          <c:x val="0.13218386163268053"/>
          <c:y val="0.85793299822762004"/>
          <c:w val="0.73563227673463893"/>
          <c:h val="8.30264113664758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Change in Population</a:t>
            </a:r>
          </a:p>
        </c:rich>
      </c:tx>
      <c:layout/>
      <c:overlay val="0"/>
      <c:spPr>
        <a:noFill/>
        <a:ln>
          <a:noFill/>
        </a:ln>
        <a:effectLst/>
      </c:spPr>
    </c:title>
    <c:autoTitleDeleted val="0"/>
    <c:plotArea>
      <c:layout/>
      <c:scatterChart>
        <c:scatterStyle val="smoothMarker"/>
        <c:varyColors val="0"/>
        <c:ser>
          <c:idx val="0"/>
          <c:order val="0"/>
          <c:tx>
            <c:strRef>
              <c:f>Sheet1!$A$2</c:f>
              <c:strCache>
                <c:ptCount val="1"/>
                <c:pt idx="0">
                  <c:v>St. Louis County</c:v>
                </c:pt>
              </c:strCache>
            </c:strRef>
          </c:tx>
          <c:spPr>
            <a:ln w="19050"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xVal>
            <c:numRef>
              <c:f>Sheet1!$E$1:$M$1</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Sheet1!$E$2:$M$2</c:f>
              <c:numCache>
                <c:formatCode>#,##0</c:formatCode>
                <c:ptCount val="9"/>
                <c:pt idx="0">
                  <c:v>211593</c:v>
                </c:pt>
                <c:pt idx="1">
                  <c:v>274230</c:v>
                </c:pt>
                <c:pt idx="2">
                  <c:v>406349</c:v>
                </c:pt>
                <c:pt idx="3">
                  <c:v>703532</c:v>
                </c:pt>
                <c:pt idx="4">
                  <c:v>951671</c:v>
                </c:pt>
                <c:pt idx="5">
                  <c:v>974177</c:v>
                </c:pt>
                <c:pt idx="6">
                  <c:v>993529</c:v>
                </c:pt>
                <c:pt idx="7">
                  <c:v>1016315</c:v>
                </c:pt>
                <c:pt idx="8">
                  <c:v>998954</c:v>
                </c:pt>
              </c:numCache>
            </c:numRef>
          </c:yVal>
          <c:smooth val="1"/>
        </c:ser>
        <c:ser>
          <c:idx val="1"/>
          <c:order val="1"/>
          <c:tx>
            <c:strRef>
              <c:f>Sheet1!$A$3</c:f>
              <c:strCache>
                <c:ptCount val="1"/>
                <c:pt idx="0">
                  <c:v>St. Louis City</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Sheet1!$E$1:$M$1</c:f>
              <c:numCache>
                <c:formatCode>General</c:formatCode>
                <c:ptCount val="9"/>
                <c:pt idx="0">
                  <c:v>1930</c:v>
                </c:pt>
                <c:pt idx="1">
                  <c:v>1940</c:v>
                </c:pt>
                <c:pt idx="2">
                  <c:v>1950</c:v>
                </c:pt>
                <c:pt idx="3">
                  <c:v>1960</c:v>
                </c:pt>
                <c:pt idx="4">
                  <c:v>1970</c:v>
                </c:pt>
                <c:pt idx="5">
                  <c:v>1980</c:v>
                </c:pt>
                <c:pt idx="6">
                  <c:v>1990</c:v>
                </c:pt>
                <c:pt idx="7">
                  <c:v>2000</c:v>
                </c:pt>
                <c:pt idx="8">
                  <c:v>2010</c:v>
                </c:pt>
              </c:numCache>
            </c:numRef>
          </c:xVal>
          <c:yVal>
            <c:numRef>
              <c:f>Sheet1!$E$3:$M$3</c:f>
              <c:numCache>
                <c:formatCode>#,##0</c:formatCode>
                <c:ptCount val="9"/>
                <c:pt idx="0">
                  <c:v>821960</c:v>
                </c:pt>
                <c:pt idx="1">
                  <c:v>816048</c:v>
                </c:pt>
                <c:pt idx="2">
                  <c:v>856796</c:v>
                </c:pt>
                <c:pt idx="3">
                  <c:v>750026</c:v>
                </c:pt>
                <c:pt idx="4">
                  <c:v>622236</c:v>
                </c:pt>
                <c:pt idx="5">
                  <c:v>452804</c:v>
                </c:pt>
                <c:pt idx="6">
                  <c:v>396685</c:v>
                </c:pt>
                <c:pt idx="7">
                  <c:v>348189</c:v>
                </c:pt>
                <c:pt idx="8">
                  <c:v>319294</c:v>
                </c:pt>
              </c:numCache>
            </c:numRef>
          </c:yVal>
          <c:smooth val="1"/>
        </c:ser>
        <c:dLbls>
          <c:showLegendKey val="0"/>
          <c:showVal val="0"/>
          <c:showCatName val="0"/>
          <c:showSerName val="0"/>
          <c:showPercent val="0"/>
          <c:showBubbleSize val="0"/>
        </c:dLbls>
        <c:axId val="233080440"/>
        <c:axId val="233082792"/>
      </c:scatterChart>
      <c:valAx>
        <c:axId val="233080440"/>
        <c:scaling>
          <c:orientation val="minMax"/>
          <c:max val="2010"/>
          <c:min val="193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smtClean="0"/>
                  <a:t>YEAR</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233082792"/>
        <c:crosses val="autoZero"/>
        <c:crossBetween val="midCat"/>
      </c:valAx>
      <c:valAx>
        <c:axId val="233082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smtClean="0"/>
                  <a:t>POPULATION</a:t>
                </a:r>
                <a:endParaRPr lang="en-US" dirty="0"/>
              </a:p>
            </c:rich>
          </c:tx>
          <c:layout/>
          <c:overlay val="0"/>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080440"/>
        <c:crossesAt val="1900"/>
        <c:crossBetween val="midCat"/>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172995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54323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BD24D-E604-4643-BD1F-60EB8289969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339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3695045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BD24D-E604-4643-BD1F-60EB8289969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4664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145119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1404504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285504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184884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344279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415509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249780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9207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353666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8C1E1-69A9-428E-876F-C2C5DAEFC937}" type="datetimeFigureOut">
              <a:rPr lang="en-US" smtClean="0"/>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BD24D-E604-4643-BD1F-60EB82899697}" type="slidenum">
              <a:rPr lang="en-US" smtClean="0"/>
              <a:t>‹#›</a:t>
            </a:fld>
            <a:endParaRPr lang="en-US" dirty="0"/>
          </a:p>
        </p:txBody>
      </p:sp>
    </p:spTree>
    <p:extLst>
      <p:ext uri="{BB962C8B-B14F-4D97-AF65-F5344CB8AC3E}">
        <p14:creationId xmlns:p14="http://schemas.microsoft.com/office/powerpoint/2010/main" val="17619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BD24D-E604-4643-BD1F-60EB82899697}" type="slidenum">
              <a:rPr lang="en-US" smtClean="0"/>
              <a:t>‹#›</a:t>
            </a:fld>
            <a:endParaRPr lang="en-US" dirty="0"/>
          </a:p>
        </p:txBody>
      </p:sp>
      <p:sp>
        <p:nvSpPr>
          <p:cNvPr id="5" name="Date Placeholder 4"/>
          <p:cNvSpPr>
            <a:spLocks noGrp="1"/>
          </p:cNvSpPr>
          <p:nvPr>
            <p:ph type="dt" sz="half" idx="10"/>
          </p:nvPr>
        </p:nvSpPr>
        <p:spPr/>
        <p:txBody>
          <a:bodyPr/>
          <a:lstStyle/>
          <a:p>
            <a:fld id="{AAE8C1E1-69A9-428E-876F-C2C5DAEFC937}" type="datetimeFigureOut">
              <a:rPr lang="en-US" smtClean="0"/>
              <a:t>11/16/2016</a:t>
            </a:fld>
            <a:endParaRPr lang="en-US" dirty="0"/>
          </a:p>
        </p:txBody>
      </p:sp>
    </p:spTree>
    <p:extLst>
      <p:ext uri="{BB962C8B-B14F-4D97-AF65-F5344CB8AC3E}">
        <p14:creationId xmlns:p14="http://schemas.microsoft.com/office/powerpoint/2010/main" val="51257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E8C1E1-69A9-428E-876F-C2C5DAEFC937}" type="datetimeFigureOut">
              <a:rPr lang="en-US" smtClean="0"/>
              <a:t>11/16/2016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4BD24D-E604-4643-BD1F-60EB82899697}" type="slidenum">
              <a:rPr lang="en-US" smtClean="0"/>
              <a:t>‹#›</a:t>
            </a:fld>
            <a:endParaRPr lang="en-US" dirty="0"/>
          </a:p>
        </p:txBody>
      </p:sp>
    </p:spTree>
    <p:extLst>
      <p:ext uri="{BB962C8B-B14F-4D97-AF65-F5344CB8AC3E}">
        <p14:creationId xmlns:p14="http://schemas.microsoft.com/office/powerpoint/2010/main" val="113697499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washingtonpost.com/news/the-watch/wp/2014/09/03/how-st-louis-county-missouri-profits-from-poverty/" TargetMode="External"/><Relationship Id="rId3" Type="http://schemas.openxmlformats.org/officeDocument/2006/relationships/hyperlink" Target="http://www.stl250.org/crash-course-colonial-and-early.aspx" TargetMode="External"/><Relationship Id="rId7" Type="http://schemas.openxmlformats.org/officeDocument/2006/relationships/hyperlink" Target="http://scholarship.law.wm.edu/cgi/viewcontent.cgi?article=2835&amp;context=wmlr" TargetMode="External"/><Relationship Id="rId2" Type="http://schemas.openxmlformats.org/officeDocument/2006/relationships/hyperlink" Target="https://www.stlouis-mo.gov/archive/history-physical-growth-stlouis/" TargetMode="External"/><Relationship Id="rId1" Type="http://schemas.openxmlformats.org/officeDocument/2006/relationships/slideLayout" Target="../slideLayouts/slideLayout2.xml"/><Relationship Id="rId6" Type="http://schemas.openxmlformats.org/officeDocument/2006/relationships/hyperlink" Target="http://www.census.gov/population/www/documentation/twps0027/tab13.txt" TargetMode="External"/><Relationship Id="rId11" Type="http://schemas.openxmlformats.org/officeDocument/2006/relationships/hyperlink" Target="https://www.census.gov/geo/reference/gtc/gtc_ct.html" TargetMode="External"/><Relationship Id="rId5" Type="http://schemas.openxmlformats.org/officeDocument/2006/relationships/hyperlink" Target="http://www.census.gov/population/www/documentation/twps0027/tab06.txt" TargetMode="External"/><Relationship Id="rId10" Type="http://schemas.openxmlformats.org/officeDocument/2006/relationships/hyperlink" Target="http://www.stl250.org/crash-course-dry-weary-years.aspx" TargetMode="External"/><Relationship Id="rId4" Type="http://schemas.openxmlformats.org/officeDocument/2006/relationships/hyperlink" Target="http://www.stl250.org/crash-course-fur-traders.aspx" TargetMode="External"/><Relationship Id="rId9" Type="http://schemas.openxmlformats.org/officeDocument/2006/relationships/hyperlink" Target="http://www.stl250.org/crash-course-fourth-city.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2.census.gov/geo/pdfs/education/CensusTracts.pdf" TargetMode="External"/><Relationship Id="rId2" Type="http://schemas.openxmlformats.org/officeDocument/2006/relationships/hyperlink" Target="http://www.unc.edu/~pmeyer/carstat/tools.html" TargetMode="External"/><Relationship Id="rId1" Type="http://schemas.openxmlformats.org/officeDocument/2006/relationships/slideLayout" Target="../slideLayouts/slideLayout2.xml"/><Relationship Id="rId4" Type="http://schemas.openxmlformats.org/officeDocument/2006/relationships/hyperlink" Target="http://www.dartmouth.edu/~segregation/IndicesofSegregatio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quickfacts.census.gov/qfd/index.html" TargetMode="External"/><Relationship Id="rId7" Type="http://schemas.openxmlformats.org/officeDocument/2006/relationships/chart" Target="../charts/chart3.xml"/><Relationship Id="rId2" Type="http://schemas.openxmlformats.org/officeDocument/2006/relationships/hyperlink" Target="http://mcdc.missouri.edu/trends/historical.shtml" TargetMode="Externa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s://nhgis.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507067" y="2404534"/>
            <a:ext cx="7766936" cy="1646302"/>
          </a:xfrm>
        </p:spPr>
        <p:txBody>
          <a:bodyPr>
            <a:normAutofit fontScale="90000"/>
          </a:bodyPr>
          <a:lstStyle/>
          <a:p>
            <a:r>
              <a:rPr lang="en-US" dirty="0"/>
              <a:t>St. Louis: A Social and Economic Trend </a:t>
            </a:r>
            <a:r>
              <a:rPr lang="en-US" dirty="0" smtClean="0"/>
              <a:t>Analysis, 1980-2010</a:t>
            </a:r>
            <a:endParaRPr lang="en-US" dirty="0"/>
          </a:p>
        </p:txBody>
      </p:sp>
      <p:sp>
        <p:nvSpPr>
          <p:cNvPr id="8" name="Subtitle 2"/>
          <p:cNvSpPr>
            <a:spLocks noGrp="1"/>
          </p:cNvSpPr>
          <p:nvPr>
            <p:ph type="subTitle" idx="1"/>
          </p:nvPr>
        </p:nvSpPr>
        <p:spPr>
          <a:xfrm>
            <a:off x="1507067" y="4050833"/>
            <a:ext cx="7766936" cy="1096899"/>
          </a:xfrm>
        </p:spPr>
        <p:txBody>
          <a:bodyPr>
            <a:normAutofit/>
          </a:bodyPr>
          <a:lstStyle/>
          <a:p>
            <a:r>
              <a:rPr lang="en-US" dirty="0" smtClean="0"/>
              <a:t>MGIS Candidate: Sam Jehle</a:t>
            </a:r>
          </a:p>
          <a:p>
            <a:r>
              <a:rPr lang="en-US" dirty="0" smtClean="0"/>
              <a:t>Advisor: Stephen Matthews</a:t>
            </a:r>
            <a:endParaRPr lang="en-US" dirty="0"/>
          </a:p>
        </p:txBody>
      </p:sp>
    </p:spTree>
    <p:extLst>
      <p:ext uri="{BB962C8B-B14F-4D97-AF65-F5344CB8AC3E}">
        <p14:creationId xmlns:p14="http://schemas.microsoft.com/office/powerpoint/2010/main" val="2531961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 Analysis</a:t>
            </a:r>
            <a:endParaRPr lang="en-US" dirty="0"/>
          </a:p>
        </p:txBody>
      </p:sp>
      <p:sp>
        <p:nvSpPr>
          <p:cNvPr id="5" name="Content Placeholder 4"/>
          <p:cNvSpPr>
            <a:spLocks noGrp="1"/>
          </p:cNvSpPr>
          <p:nvPr>
            <p:ph idx="1"/>
          </p:nvPr>
        </p:nvSpPr>
        <p:spPr>
          <a:xfrm>
            <a:off x="677334" y="1270001"/>
            <a:ext cx="6409266" cy="2717114"/>
          </a:xfrm>
        </p:spPr>
        <p:txBody>
          <a:bodyPr>
            <a:normAutofit fontScale="92500" lnSpcReduction="10000"/>
          </a:bodyPr>
          <a:lstStyle/>
          <a:p>
            <a:r>
              <a:rPr lang="en-US" dirty="0" smtClean="0"/>
              <a:t>Requires time consistent spatial boundaries</a:t>
            </a:r>
          </a:p>
          <a:p>
            <a:r>
              <a:rPr lang="en-US" dirty="0" smtClean="0"/>
              <a:t>St. Louis tracts were consistent from 1980 to 2000 with a total count of 113</a:t>
            </a:r>
          </a:p>
          <a:p>
            <a:r>
              <a:rPr lang="en-US" dirty="0" smtClean="0"/>
              <a:t>In the 2010 census several tracts were split and merged, reducing the tract count to 106</a:t>
            </a:r>
          </a:p>
          <a:p>
            <a:r>
              <a:rPr lang="en-US" dirty="0" smtClean="0"/>
              <a:t>A custom shapefile was created from the differing tract shapefiles resulting in 105 total tracts</a:t>
            </a:r>
          </a:p>
          <a:p>
            <a:r>
              <a:rPr lang="en-US" dirty="0" smtClean="0"/>
              <a:t>Merged tracts received sum or weighted average of the individual tracts</a:t>
            </a:r>
            <a:endParaRPr lang="en-US" dirty="0"/>
          </a:p>
        </p:txBody>
      </p:sp>
      <p:pic>
        <p:nvPicPr>
          <p:cNvPr id="6" name="Picture 5"/>
          <p:cNvPicPr>
            <a:picLocks noChangeAspect="1"/>
          </p:cNvPicPr>
          <p:nvPr/>
        </p:nvPicPr>
        <p:blipFill>
          <a:blip r:embed="rId2"/>
          <a:stretch>
            <a:fillRect/>
          </a:stretch>
        </p:blipFill>
        <p:spPr>
          <a:xfrm>
            <a:off x="7086600" y="809625"/>
            <a:ext cx="2390775" cy="52959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894643672"/>
              </p:ext>
            </p:extLst>
          </p:nvPr>
        </p:nvGraphicFramePr>
        <p:xfrm>
          <a:off x="3203556" y="4085276"/>
          <a:ext cx="3544223" cy="2667000"/>
        </p:xfrm>
        <a:graphic>
          <a:graphicData uri="http://schemas.openxmlformats.org/drawingml/2006/table">
            <a:tbl>
              <a:tblPr firstRow="1" firstCol="1" bandRow="1">
                <a:noFill/>
                <a:effectLst>
                  <a:outerShdw blurRad="50800" dist="38100" dir="8100000" algn="tr" rotWithShape="0">
                    <a:prstClr val="black">
                      <a:alpha val="40000"/>
                    </a:prstClr>
                  </a:outerShdw>
                </a:effectLst>
                <a:tableStyleId>{5C22544A-7EE6-4342-B048-85BDC9FD1C3A}</a:tableStyleId>
              </a:tblPr>
              <a:tblGrid>
                <a:gridCol w="2020223"/>
                <a:gridCol w="1524000"/>
              </a:tblGrid>
              <a:tr h="190500">
                <a:tc gridSpan="2">
                  <a:txBody>
                    <a:bodyPr/>
                    <a:lstStyle/>
                    <a:p>
                      <a:pPr marL="0" marR="0" algn="ctr">
                        <a:lnSpc>
                          <a:spcPct val="107000"/>
                        </a:lnSpc>
                        <a:spcBef>
                          <a:spcPts val="0"/>
                        </a:spcBef>
                        <a:spcAft>
                          <a:spcPts val="0"/>
                        </a:spcAft>
                      </a:pPr>
                      <a:r>
                        <a:rPr lang="en-US" sz="1100" dirty="0">
                          <a:effectLst/>
                        </a:rPr>
                        <a:t>TRACT VARIATIONS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r>
              <a:tr h="190500">
                <a:tc>
                  <a:txBody>
                    <a:bodyPr/>
                    <a:lstStyle/>
                    <a:p>
                      <a:pPr marL="0" marR="0" algn="ctr">
                        <a:lnSpc>
                          <a:spcPct val="107000"/>
                        </a:lnSpc>
                        <a:spcBef>
                          <a:spcPts val="0"/>
                        </a:spcBef>
                        <a:spcAft>
                          <a:spcPts val="0"/>
                        </a:spcAft>
                      </a:pPr>
                      <a:r>
                        <a:rPr lang="en-US" sz="1100" b="0" i="1" dirty="0">
                          <a:solidFill>
                            <a:schemeClr val="tx1"/>
                          </a:solidFill>
                          <a:effectLst/>
                        </a:rPr>
                        <a:t>1980-2000</a:t>
                      </a:r>
                      <a:endParaRPr lang="en-US" sz="11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marL="0" marR="0" algn="ctr">
                        <a:lnSpc>
                          <a:spcPct val="107000"/>
                        </a:lnSpc>
                        <a:spcBef>
                          <a:spcPts val="0"/>
                        </a:spcBef>
                        <a:spcAft>
                          <a:spcPts val="0"/>
                        </a:spcAft>
                      </a:pPr>
                      <a:r>
                        <a:rPr lang="en-US" sz="1100" i="1" dirty="0">
                          <a:solidFill>
                            <a:schemeClr val="tx1"/>
                          </a:solidFill>
                          <a:effectLst/>
                        </a:rPr>
                        <a:t>2010</a:t>
                      </a:r>
                      <a:endPar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103900, 104100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126800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107100, 107700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126900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108400, 108500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127000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120100, 120300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127100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113100, 113400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127200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117300, 118500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127300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122100, 122200, 122400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127400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121300, 121400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127500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123400, 123500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127600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119100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119101, 119102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114100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114101, 114102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r h="190500">
                <a:tc>
                  <a:txBody>
                    <a:bodyPr/>
                    <a:lstStyle/>
                    <a:p>
                      <a:pPr marL="0" marR="0" algn="ctr">
                        <a:lnSpc>
                          <a:spcPct val="107000"/>
                        </a:lnSpc>
                        <a:spcBef>
                          <a:spcPts val="0"/>
                        </a:spcBef>
                        <a:spcAft>
                          <a:spcPts val="0"/>
                        </a:spcAft>
                      </a:pPr>
                      <a:r>
                        <a:rPr lang="en-US" sz="1100" b="0" dirty="0">
                          <a:solidFill>
                            <a:schemeClr val="tx1"/>
                          </a:solidFill>
                          <a:effectLst/>
                        </a:rPr>
                        <a:t>116300</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100" dirty="0">
                          <a:solidFill>
                            <a:schemeClr val="tx1"/>
                          </a:solidFill>
                          <a:effectLst/>
                        </a:rPr>
                        <a:t>116301, 116302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r>
            </a:tbl>
          </a:graphicData>
        </a:graphic>
      </p:graphicFrame>
    </p:spTree>
    <p:extLst>
      <p:ext uri="{BB962C8B-B14F-4D97-AF65-F5344CB8AC3E}">
        <p14:creationId xmlns:p14="http://schemas.microsoft.com/office/powerpoint/2010/main" val="2491518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Concentrated Disadvantage</a:t>
            </a:r>
            <a:endParaRPr lang="en-US" dirty="0"/>
          </a:p>
        </p:txBody>
      </p:sp>
      <p:sp>
        <p:nvSpPr>
          <p:cNvPr id="3" name="Content Placeholder 2"/>
          <p:cNvSpPr>
            <a:spLocks noGrp="1"/>
          </p:cNvSpPr>
          <p:nvPr>
            <p:ph idx="1"/>
          </p:nvPr>
        </p:nvSpPr>
        <p:spPr>
          <a:xfrm>
            <a:off x="677334" y="1540477"/>
            <a:ext cx="8596668" cy="4500886"/>
          </a:xfrm>
        </p:spPr>
        <p:txBody>
          <a:bodyPr/>
          <a:lstStyle/>
          <a:p>
            <a:r>
              <a:rPr lang="en-US" dirty="0" smtClean="0"/>
              <a:t>Combination of six interrelated census tract characteristics</a:t>
            </a:r>
          </a:p>
          <a:p>
            <a:pPr lvl="1"/>
            <a:r>
              <a:rPr lang="en-US" dirty="0" smtClean="0"/>
              <a:t>Percentage of individuals below the poverty line</a:t>
            </a:r>
          </a:p>
          <a:p>
            <a:pPr lvl="1"/>
            <a:r>
              <a:rPr lang="en-US" dirty="0" smtClean="0"/>
              <a:t>Percentage of households on public assistance</a:t>
            </a:r>
          </a:p>
          <a:p>
            <a:pPr lvl="1"/>
            <a:r>
              <a:rPr lang="en-US" dirty="0" smtClean="0"/>
              <a:t>Percentage of female-headed households</a:t>
            </a:r>
          </a:p>
          <a:p>
            <a:pPr lvl="1"/>
            <a:r>
              <a:rPr lang="en-US" dirty="0" smtClean="0"/>
              <a:t>Percentage of unemployed individuals</a:t>
            </a:r>
          </a:p>
          <a:p>
            <a:pPr lvl="1"/>
            <a:r>
              <a:rPr lang="en-US" dirty="0" smtClean="0"/>
              <a:t>Percent of individuals less than age of 18</a:t>
            </a:r>
          </a:p>
          <a:p>
            <a:pPr lvl="1"/>
            <a:r>
              <a:rPr lang="en-US" dirty="0" smtClean="0"/>
              <a:t>Racial composition (percentage African-American</a:t>
            </a:r>
          </a:p>
          <a:p>
            <a:r>
              <a:rPr lang="en-US" dirty="0" smtClean="0"/>
              <a:t>Racial composition omitted from the measure</a:t>
            </a:r>
          </a:p>
          <a:p>
            <a:r>
              <a:rPr lang="en-US" dirty="0" smtClean="0"/>
              <a:t>Z-scores were calculated, averaged and ranked to obtain an index</a:t>
            </a:r>
            <a:endParaRPr lang="en-US" dirty="0"/>
          </a:p>
        </p:txBody>
      </p:sp>
    </p:spTree>
    <p:extLst>
      <p:ext uri="{BB962C8B-B14F-4D97-AF65-F5344CB8AC3E}">
        <p14:creationId xmlns:p14="http://schemas.microsoft.com/office/powerpoint/2010/main" val="235668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Concentrated Disadvantage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66608" y="1930400"/>
            <a:ext cx="3909060" cy="4030980"/>
          </a:xfrm>
          <a:prstGeom prst="rect">
            <a:avLst/>
          </a:prstGeom>
          <a:ln>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2906456370"/>
              </p:ext>
            </p:extLst>
          </p:nvPr>
        </p:nvGraphicFramePr>
        <p:xfrm>
          <a:off x="5992001" y="2315494"/>
          <a:ext cx="3123424" cy="1009650"/>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599878"/>
                <a:gridCol w="719308"/>
                <a:gridCol w="638995"/>
                <a:gridCol w="600075"/>
                <a:gridCol w="565168"/>
              </a:tblGrid>
              <a:tr h="200025">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vert="vert270" anchor="ct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nSpc>
                          <a:spcPct val="107000"/>
                        </a:lnSpc>
                        <a:spcBef>
                          <a:spcPts val="0"/>
                        </a:spcBef>
                        <a:spcAft>
                          <a:spcPts val="0"/>
                        </a:spcAft>
                      </a:pPr>
                      <a:r>
                        <a:rPr lang="en-US" sz="1100" dirty="0">
                          <a:effectLst/>
                        </a:rPr>
                        <a:t>                  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r>
              <a:tr h="228600">
                <a:tc rowSpan="4">
                  <a:txBody>
                    <a:bodyPr/>
                    <a:lstStyle/>
                    <a:p>
                      <a:pPr marL="0" marR="0" algn="ct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solidFill>
                            <a:schemeClr val="tx1"/>
                          </a:solidFill>
                          <a:effectLst/>
                        </a:rPr>
                        <a:t>25</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solidFill>
                            <a:schemeClr val="tx1"/>
                          </a:solidFill>
                          <a:effectLst/>
                        </a:rPr>
                        <a:t>19</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vMerge="1">
                  <a:txBody>
                    <a:bodyPr/>
                    <a:lstStyle/>
                    <a:p>
                      <a:endParaRPr lang="en-US"/>
                    </a:p>
                  </a:txBody>
                  <a:tcPr/>
                </a:tc>
                <a:tc>
                  <a:txBody>
                    <a:bodyPr/>
                    <a:lstStyle/>
                    <a:p>
                      <a:pPr marL="0" marR="0">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effectLst/>
                        </a:rPr>
                        <a:t>26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38234478"/>
              </p:ext>
            </p:extLst>
          </p:nvPr>
        </p:nvGraphicFramePr>
        <p:xfrm>
          <a:off x="6347618" y="4101306"/>
          <a:ext cx="2438400" cy="762000"/>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609600"/>
                <a:gridCol w="609600"/>
                <a:gridCol w="609600"/>
                <a:gridCol w="609600"/>
              </a:tblGrid>
              <a:tr h="19050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dirty="0">
                          <a:effectLst/>
                        </a:rPr>
                        <a:t>Stasis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82.52%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70.87%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67.96%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dirty="0">
                          <a:effectLst/>
                        </a:rPr>
                        <a:t>Fell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14.56%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15.53%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dirty="0">
                          <a:effectLst/>
                        </a:rPr>
                        <a:t>Rose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14.56%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16.50%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7" name="Rectangle 6"/>
          <p:cNvSpPr/>
          <p:nvPr/>
        </p:nvSpPr>
        <p:spPr>
          <a:xfrm>
            <a:off x="6314713" y="3325144"/>
            <a:ext cx="2561920" cy="246221"/>
          </a:xfrm>
          <a:prstGeom prst="rect">
            <a:avLst/>
          </a:prstGeom>
        </p:spPr>
        <p:txBody>
          <a:bodyPr wrap="none">
            <a:spAutoFit/>
          </a:bodyPr>
          <a:lstStyle/>
          <a:p>
            <a:pPr algn="ctr">
              <a:spcAft>
                <a:spcPts val="1000"/>
              </a:spcAft>
            </a:pP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Concentrated disadvantage contingency table</a:t>
            </a:r>
            <a:endParaRPr lang="en-US"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17"/>
          <p:cNvSpPr txBox="1"/>
          <p:nvPr/>
        </p:nvSpPr>
        <p:spPr>
          <a:xfrm>
            <a:off x="6313327" y="4863306"/>
            <a:ext cx="2563305" cy="68024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000"/>
              </a:spcAft>
            </a:pP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Concentrated </a:t>
            </a:r>
            <a:r>
              <a:rPr lang="en-US"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disadvantage contingency table ranking changes; the percentages are base off of the 1980 concentrated disadvantage rankings</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45518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Dissimilarity Index</a:t>
            </a:r>
            <a:endParaRPr lang="en-US" dirty="0"/>
          </a:p>
        </p:txBody>
      </p:sp>
      <p:sp>
        <p:nvSpPr>
          <p:cNvPr id="3" name="Content Placeholder 2"/>
          <p:cNvSpPr>
            <a:spLocks noGrp="1"/>
          </p:cNvSpPr>
          <p:nvPr>
            <p:ph idx="1"/>
          </p:nvPr>
        </p:nvSpPr>
        <p:spPr>
          <a:xfrm>
            <a:off x="677334" y="3228975"/>
            <a:ext cx="8596668" cy="3286125"/>
          </a:xfrm>
        </p:spPr>
        <p:txBody>
          <a:bodyPr>
            <a:normAutofit/>
          </a:bodyPr>
          <a:lstStyle/>
          <a:p>
            <a:r>
              <a:rPr lang="en-US" dirty="0" smtClean="0"/>
              <a:t>Measures racial evenness based on racial majority population</a:t>
            </a:r>
          </a:p>
          <a:p>
            <a:r>
              <a:rPr lang="en-US" dirty="0" smtClean="0"/>
              <a:t>Index ranges from 0 (complete integration) to 1 (complete segregation)</a:t>
            </a:r>
          </a:p>
          <a:p>
            <a:pPr lvl="1"/>
            <a:r>
              <a:rPr lang="en-US" dirty="0" smtClean="0"/>
              <a:t>This means a total value for the entire city</a:t>
            </a:r>
          </a:p>
          <a:p>
            <a:pPr lvl="1"/>
            <a:r>
              <a:rPr lang="en-US" dirty="0" smtClean="0"/>
              <a:t>Following sections use the resulting ratio difference for maps and contingency tables</a:t>
            </a:r>
          </a:p>
          <a:p>
            <a:r>
              <a:rPr lang="en-US" dirty="0" smtClean="0"/>
              <a:t>Analysis done for the following race and ethnicities:</a:t>
            </a:r>
          </a:p>
          <a:p>
            <a:pPr lvl="1"/>
            <a:r>
              <a:rPr lang="en-US" dirty="0" smtClean="0"/>
              <a:t>African American</a:t>
            </a:r>
          </a:p>
          <a:p>
            <a:pPr lvl="1"/>
            <a:r>
              <a:rPr lang="en-US" dirty="0" smtClean="0"/>
              <a:t>Asian (combination of Asian, Pacific Islander and Native Hawaiian)</a:t>
            </a:r>
          </a:p>
          <a:p>
            <a:pPr lvl="1"/>
            <a:r>
              <a:rPr lang="en-US" dirty="0" smtClean="0"/>
              <a:t>Hispanic</a:t>
            </a:r>
          </a:p>
          <a:p>
            <a:pPr lvl="1"/>
            <a:endParaRPr lang="en-US" dirty="0"/>
          </a:p>
        </p:txBody>
      </p:sp>
      <p:pic>
        <p:nvPicPr>
          <p:cNvPr id="4" name="Picture 3"/>
          <p:cNvPicPr/>
          <p:nvPr/>
        </p:nvPicPr>
        <p:blipFill>
          <a:blip r:embed="rId2"/>
          <a:stretch>
            <a:fillRect/>
          </a:stretch>
        </p:blipFill>
        <p:spPr>
          <a:xfrm>
            <a:off x="3157537" y="1481137"/>
            <a:ext cx="4714875" cy="1514475"/>
          </a:xfrm>
          <a:prstGeom prst="rect">
            <a:avLst/>
          </a:prstGeom>
          <a:ln>
            <a:solidFill>
              <a:schemeClr val="tx1"/>
            </a:solidFill>
          </a:ln>
        </p:spPr>
      </p:pic>
    </p:spTree>
    <p:extLst>
      <p:ext uri="{BB962C8B-B14F-4D97-AF65-F5344CB8AC3E}">
        <p14:creationId xmlns:p14="http://schemas.microsoft.com/office/powerpoint/2010/main" val="3809639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Dissimilarity Index: African American</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58403" y="2044382"/>
            <a:ext cx="3517265" cy="3626485"/>
          </a:xfrm>
          <a:prstGeom prst="rect">
            <a:avLst/>
          </a:prstGeom>
          <a:ln>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2751403792"/>
              </p:ext>
            </p:extLst>
          </p:nvPr>
        </p:nvGraphicFramePr>
        <p:xfrm>
          <a:off x="6239275" y="1757362"/>
          <a:ext cx="2415381" cy="1152525"/>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1020354"/>
                <a:gridCol w="1395027"/>
              </a:tblGrid>
              <a:tr h="381000">
                <a:tc gridSpan="2">
                  <a:txBody>
                    <a:bodyPr/>
                    <a:lstStyle/>
                    <a:p>
                      <a:pPr marL="0" marR="0" algn="ctr">
                        <a:lnSpc>
                          <a:spcPct val="107000"/>
                        </a:lnSpc>
                        <a:spcBef>
                          <a:spcPts val="0"/>
                        </a:spcBef>
                        <a:spcAft>
                          <a:spcPts val="0"/>
                        </a:spcAft>
                      </a:pPr>
                      <a:r>
                        <a:rPr lang="en-US" sz="1100" dirty="0">
                          <a:effectLst/>
                        </a:rPr>
                        <a:t>African </a:t>
                      </a:r>
                      <a:r>
                        <a:rPr lang="en-US" sz="1100" dirty="0" smtClean="0">
                          <a:effectLst/>
                        </a:rPr>
                        <a:t>American </a:t>
                      </a:r>
                    </a:p>
                    <a:p>
                      <a:pPr marL="0" marR="0" algn="ctr">
                        <a:lnSpc>
                          <a:spcPct val="107000"/>
                        </a:lnSpc>
                        <a:spcBef>
                          <a:spcPts val="0"/>
                        </a:spcBef>
                        <a:spcAft>
                          <a:spcPts val="0"/>
                        </a:spcAft>
                      </a:pPr>
                      <a:r>
                        <a:rPr lang="en-US" sz="1100" dirty="0" smtClean="0">
                          <a:effectLst/>
                        </a:rPr>
                        <a:t>Dissimilarity Index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0.8350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0.7803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0.6869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0.6511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60030160"/>
              </p:ext>
            </p:extLst>
          </p:nvPr>
        </p:nvGraphicFramePr>
        <p:xfrm>
          <a:off x="6004719" y="3332006"/>
          <a:ext cx="3028950" cy="971550"/>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680946"/>
                <a:gridCol w="610485"/>
                <a:gridCol w="648635"/>
                <a:gridCol w="578174"/>
                <a:gridCol w="510710"/>
              </a:tblGrid>
              <a:tr h="200025">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100" dirty="0">
                          <a:effectLst/>
                        </a:rPr>
                        <a:t>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r>
              <a:tr h="190500">
                <a:tc rowSpan="4">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effectLst/>
                        </a:rPr>
                        <a:t>16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effectLst/>
                        </a:rPr>
                        <a:t>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effectLst/>
                        </a:rPr>
                        <a:t>19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93738202"/>
              </p:ext>
            </p:extLst>
          </p:nvPr>
        </p:nvGraphicFramePr>
        <p:xfrm>
          <a:off x="6152356" y="4956173"/>
          <a:ext cx="2438400" cy="809625"/>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609600"/>
                <a:gridCol w="609600"/>
                <a:gridCol w="609600"/>
                <a:gridCol w="609600"/>
              </a:tblGrid>
              <a:tr h="238125">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Stasis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79.61%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53.40%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45.63%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Fell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24.27%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27.18%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Rose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9.71%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22.33%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27.18%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8" name="Text Box 22"/>
          <p:cNvSpPr txBox="1"/>
          <p:nvPr/>
        </p:nvSpPr>
        <p:spPr>
          <a:xfrm>
            <a:off x="5937252" y="4311493"/>
            <a:ext cx="3019425" cy="438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smtClean="0">
                <a:solidFill>
                  <a:srgbClr val="44546A"/>
                </a:solidFill>
                <a:effectLst/>
                <a:ea typeface="Calibri" panose="020F0502020204030204" pitchFamily="34" charset="0"/>
                <a:cs typeface="Times New Roman" panose="02020603050405020304" pitchFamily="18" charset="0"/>
              </a:rPr>
              <a:t>African </a:t>
            </a:r>
            <a:r>
              <a:rPr lang="en-US" sz="900" i="1" dirty="0">
                <a:solidFill>
                  <a:srgbClr val="44546A"/>
                </a:solidFill>
                <a:effectLst/>
                <a:ea typeface="Calibri" panose="020F0502020204030204" pitchFamily="34" charset="0"/>
                <a:cs typeface="Times New Roman" panose="02020603050405020304" pitchFamily="18" charset="0"/>
              </a:rPr>
              <a:t>American contingency table</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9" name="Text Box 23"/>
          <p:cNvSpPr txBox="1"/>
          <p:nvPr/>
        </p:nvSpPr>
        <p:spPr>
          <a:xfrm>
            <a:off x="6145371" y="5765798"/>
            <a:ext cx="2445385" cy="4762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smtClean="0">
                <a:solidFill>
                  <a:srgbClr val="44546A"/>
                </a:solidFill>
                <a:effectLst/>
                <a:ea typeface="Calibri" panose="020F0502020204030204" pitchFamily="34" charset="0"/>
                <a:cs typeface="Times New Roman" panose="02020603050405020304" pitchFamily="18" charset="0"/>
              </a:rPr>
              <a:t>African </a:t>
            </a:r>
            <a:r>
              <a:rPr lang="en-US" sz="900" i="1" dirty="0">
                <a:solidFill>
                  <a:srgbClr val="44546A"/>
                </a:solidFill>
                <a:effectLst/>
                <a:ea typeface="Calibri" panose="020F0502020204030204" pitchFamily="34" charset="0"/>
                <a:cs typeface="Times New Roman" panose="02020603050405020304" pitchFamily="18" charset="0"/>
              </a:rPr>
              <a:t>American contingency table ranking percentage change; percentages based off of the 1980 dissimilarity values</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08133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Dissimilarity Index: Asian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38775676"/>
              </p:ext>
            </p:extLst>
          </p:nvPr>
        </p:nvGraphicFramePr>
        <p:xfrm>
          <a:off x="6239275" y="1757362"/>
          <a:ext cx="2415381" cy="1152525"/>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1020354"/>
                <a:gridCol w="1395027"/>
              </a:tblGrid>
              <a:tr h="381000">
                <a:tc gridSpan="2">
                  <a:txBody>
                    <a:bodyPr/>
                    <a:lstStyle/>
                    <a:p>
                      <a:pPr marL="0" marR="0" algn="ctr">
                        <a:lnSpc>
                          <a:spcPct val="107000"/>
                        </a:lnSpc>
                        <a:spcBef>
                          <a:spcPts val="0"/>
                        </a:spcBef>
                        <a:spcAft>
                          <a:spcPts val="0"/>
                        </a:spcAft>
                      </a:pPr>
                      <a:r>
                        <a:rPr lang="en-US" sz="1100" dirty="0" smtClean="0">
                          <a:effectLst/>
                        </a:rPr>
                        <a:t>Asian </a:t>
                      </a:r>
                    </a:p>
                    <a:p>
                      <a:pPr marL="0" marR="0" algn="ctr">
                        <a:lnSpc>
                          <a:spcPct val="107000"/>
                        </a:lnSpc>
                        <a:spcBef>
                          <a:spcPts val="0"/>
                        </a:spcBef>
                        <a:spcAft>
                          <a:spcPts val="0"/>
                        </a:spcAft>
                      </a:pPr>
                      <a:r>
                        <a:rPr lang="en-US" sz="1100" dirty="0" smtClean="0">
                          <a:effectLst/>
                        </a:rPr>
                        <a:t>Dissimilarity Index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0.4188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0.3710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0.3652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0.3619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31932172"/>
              </p:ext>
            </p:extLst>
          </p:nvPr>
        </p:nvGraphicFramePr>
        <p:xfrm>
          <a:off x="6004719" y="3332006"/>
          <a:ext cx="3028950" cy="971550"/>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680946"/>
                <a:gridCol w="610485"/>
                <a:gridCol w="648635"/>
                <a:gridCol w="578174"/>
                <a:gridCol w="510710"/>
              </a:tblGrid>
              <a:tr h="200025">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100" dirty="0">
                          <a:effectLst/>
                        </a:rPr>
                        <a:t>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r>
              <a:tr h="190500">
                <a:tc rowSpan="4">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solidFill>
                            <a:srgbClr val="000000"/>
                          </a:solidFill>
                          <a:effectLst/>
                          <a:latin typeface="+mn-lt"/>
                          <a:ea typeface="Calibri" panose="020F0502020204030204" pitchFamily="34" charset="0"/>
                          <a:cs typeface="Calibri" panose="020F0502020204030204" pitchFamily="34" charset="0"/>
                        </a:rPr>
                        <a:t>19</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11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11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solidFill>
                            <a:srgbClr val="000000"/>
                          </a:solidFill>
                          <a:effectLst/>
                          <a:latin typeface="+mn-lt"/>
                          <a:ea typeface="Calibri" panose="020F0502020204030204" pitchFamily="34" charset="0"/>
                          <a:cs typeface="Calibri" panose="020F0502020204030204" pitchFamily="34" charset="0"/>
                        </a:rPr>
                        <a:t>14</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10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200025">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10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solidFill>
                            <a:srgbClr val="000000"/>
                          </a:solidFill>
                          <a:effectLst/>
                          <a:latin typeface="+mn-lt"/>
                          <a:ea typeface="Calibri" panose="020F0502020204030204" pitchFamily="34" charset="0"/>
                          <a:cs typeface="Calibri" panose="020F0502020204030204" pitchFamily="34" charset="0"/>
                        </a:rPr>
                        <a:t>20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34791656"/>
              </p:ext>
            </p:extLst>
          </p:nvPr>
        </p:nvGraphicFramePr>
        <p:xfrm>
          <a:off x="6152356" y="4956173"/>
          <a:ext cx="2438400" cy="809625"/>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609600"/>
                <a:gridCol w="609600"/>
                <a:gridCol w="609600"/>
                <a:gridCol w="609600"/>
              </a:tblGrid>
              <a:tr h="238125">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Stasis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58.25%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50.49%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51.46%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Fell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22.33%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27.18%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24.27%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Rose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19.42%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22.33%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24.27%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8" name="Text Box 22"/>
          <p:cNvSpPr txBox="1"/>
          <p:nvPr/>
        </p:nvSpPr>
        <p:spPr>
          <a:xfrm>
            <a:off x="5937252" y="4311493"/>
            <a:ext cx="3019425" cy="438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smtClean="0">
                <a:solidFill>
                  <a:srgbClr val="44546A"/>
                </a:solidFill>
                <a:effectLst/>
                <a:ea typeface="Calibri" panose="020F0502020204030204" pitchFamily="34" charset="0"/>
                <a:cs typeface="Times New Roman" panose="02020603050405020304" pitchFamily="18" charset="0"/>
              </a:rPr>
              <a:t>Asian contingency </a:t>
            </a:r>
            <a:r>
              <a:rPr lang="en-US" sz="900" i="1" dirty="0">
                <a:solidFill>
                  <a:srgbClr val="44546A"/>
                </a:solidFill>
                <a:effectLst/>
                <a:ea typeface="Calibri" panose="020F0502020204030204" pitchFamily="34" charset="0"/>
                <a:cs typeface="Times New Roman" panose="02020603050405020304" pitchFamily="18" charset="0"/>
              </a:rPr>
              <a:t>table</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9" name="Text Box 23"/>
          <p:cNvSpPr txBox="1"/>
          <p:nvPr/>
        </p:nvSpPr>
        <p:spPr>
          <a:xfrm>
            <a:off x="6145371" y="5765798"/>
            <a:ext cx="2445385" cy="4762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en-US" sz="900" i="1" dirty="0">
                <a:solidFill>
                  <a:srgbClr val="44546A"/>
                </a:solidFill>
                <a:ea typeface="Calibri" panose="020F0502020204030204" pitchFamily="34" charset="0"/>
                <a:cs typeface="Times New Roman" panose="02020603050405020304" pitchFamily="18" charset="0"/>
              </a:rPr>
              <a:t>Asian </a:t>
            </a:r>
            <a:r>
              <a:rPr lang="en-US" sz="900" i="1" dirty="0" smtClean="0">
                <a:solidFill>
                  <a:srgbClr val="44546A"/>
                </a:solidFill>
                <a:ea typeface="Calibri" panose="020F0502020204030204" pitchFamily="34" charset="0"/>
                <a:cs typeface="Times New Roman" panose="02020603050405020304" pitchFamily="18" charset="0"/>
              </a:rPr>
              <a:t>contingency </a:t>
            </a:r>
            <a:r>
              <a:rPr lang="en-US" sz="900" i="1" dirty="0">
                <a:solidFill>
                  <a:srgbClr val="44546A"/>
                </a:solidFill>
                <a:effectLst/>
                <a:ea typeface="Calibri" panose="020F0502020204030204" pitchFamily="34" charset="0"/>
                <a:cs typeface="Times New Roman" panose="02020603050405020304" pitchFamily="18" charset="0"/>
              </a:rPr>
              <a:t>table ranking percentage change; percentages based off of the 1980 dissimilarity values</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465116" y="2082163"/>
            <a:ext cx="3517265" cy="3626485"/>
          </a:xfrm>
          <a:prstGeom prst="rect">
            <a:avLst/>
          </a:prstGeom>
          <a:ln>
            <a:solidFill>
              <a:schemeClr val="tx1"/>
            </a:solidFill>
          </a:ln>
        </p:spPr>
      </p:pic>
    </p:spTree>
    <p:extLst>
      <p:ext uri="{BB962C8B-B14F-4D97-AF65-F5344CB8AC3E}">
        <p14:creationId xmlns:p14="http://schemas.microsoft.com/office/powerpoint/2010/main" val="3950397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Dissimilarity Index: Hispanic</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0199016"/>
              </p:ext>
            </p:extLst>
          </p:nvPr>
        </p:nvGraphicFramePr>
        <p:xfrm>
          <a:off x="6239275" y="1757362"/>
          <a:ext cx="2415381" cy="1152525"/>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1020354"/>
                <a:gridCol w="1395027"/>
              </a:tblGrid>
              <a:tr h="381000">
                <a:tc gridSpan="2">
                  <a:txBody>
                    <a:bodyPr/>
                    <a:lstStyle/>
                    <a:p>
                      <a:pPr marL="0" marR="0" algn="ctr">
                        <a:lnSpc>
                          <a:spcPct val="107000"/>
                        </a:lnSpc>
                        <a:spcBef>
                          <a:spcPts val="0"/>
                        </a:spcBef>
                        <a:spcAft>
                          <a:spcPts val="0"/>
                        </a:spcAft>
                      </a:pPr>
                      <a:r>
                        <a:rPr lang="en-US" sz="1100" dirty="0" smtClean="0">
                          <a:effectLst/>
                        </a:rPr>
                        <a:t>Hispanic</a:t>
                      </a:r>
                    </a:p>
                    <a:p>
                      <a:pPr marL="0" marR="0" algn="ctr">
                        <a:lnSpc>
                          <a:spcPct val="107000"/>
                        </a:lnSpc>
                        <a:spcBef>
                          <a:spcPts val="0"/>
                        </a:spcBef>
                        <a:spcAft>
                          <a:spcPts val="0"/>
                        </a:spcAft>
                      </a:pPr>
                      <a:r>
                        <a:rPr lang="en-US" sz="1100" dirty="0" smtClean="0">
                          <a:effectLst/>
                        </a:rPr>
                        <a:t>Dissimilarity Index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0.3230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0.2579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0.2941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solidFill>
                            <a:srgbClr val="000000"/>
                          </a:solidFill>
                          <a:effectLst/>
                          <a:latin typeface="+mn-lt"/>
                          <a:ea typeface="Calibri" panose="020F0502020204030204" pitchFamily="34" charset="0"/>
                          <a:cs typeface="Calibri" panose="020F0502020204030204" pitchFamily="34" charset="0"/>
                        </a:rPr>
                        <a:t>0.3434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89702141"/>
              </p:ext>
            </p:extLst>
          </p:nvPr>
        </p:nvGraphicFramePr>
        <p:xfrm>
          <a:off x="6004719" y="3332006"/>
          <a:ext cx="3028950" cy="971550"/>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680946"/>
                <a:gridCol w="610485"/>
                <a:gridCol w="648635"/>
                <a:gridCol w="578174"/>
                <a:gridCol w="510710"/>
              </a:tblGrid>
              <a:tr h="200025">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100" dirty="0">
                          <a:effectLst/>
                        </a:rPr>
                        <a:t>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r>
              <a:tr h="190500">
                <a:tc rowSpan="4">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16</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11</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200025">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10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43638866"/>
              </p:ext>
            </p:extLst>
          </p:nvPr>
        </p:nvGraphicFramePr>
        <p:xfrm>
          <a:off x="6152356" y="4956173"/>
          <a:ext cx="2438400" cy="809625"/>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609600"/>
                <a:gridCol w="609600"/>
                <a:gridCol w="609600"/>
                <a:gridCol w="609600"/>
              </a:tblGrid>
              <a:tr h="238125">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Stasis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42.22%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38.89%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41.11%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Fell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26.67%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27.78%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25.56%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Rose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31.11%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33.33%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33.33%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8" name="Text Box 22"/>
          <p:cNvSpPr txBox="1"/>
          <p:nvPr/>
        </p:nvSpPr>
        <p:spPr>
          <a:xfrm>
            <a:off x="5937252" y="4311493"/>
            <a:ext cx="3019425" cy="438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smtClean="0">
                <a:solidFill>
                  <a:srgbClr val="44546A"/>
                </a:solidFill>
                <a:effectLst/>
                <a:ea typeface="Calibri" panose="020F0502020204030204" pitchFamily="34" charset="0"/>
                <a:cs typeface="Times New Roman" panose="02020603050405020304" pitchFamily="18" charset="0"/>
              </a:rPr>
              <a:t>Hispanic contingency </a:t>
            </a:r>
            <a:r>
              <a:rPr lang="en-US" sz="900" i="1" dirty="0">
                <a:solidFill>
                  <a:srgbClr val="44546A"/>
                </a:solidFill>
                <a:effectLst/>
                <a:ea typeface="Calibri" panose="020F0502020204030204" pitchFamily="34" charset="0"/>
                <a:cs typeface="Times New Roman" panose="02020603050405020304" pitchFamily="18" charset="0"/>
              </a:rPr>
              <a:t>table</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9" name="Text Box 23"/>
          <p:cNvSpPr txBox="1"/>
          <p:nvPr/>
        </p:nvSpPr>
        <p:spPr>
          <a:xfrm>
            <a:off x="6145371" y="5765798"/>
            <a:ext cx="2445385" cy="4762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smtClean="0">
                <a:solidFill>
                  <a:srgbClr val="44546A"/>
                </a:solidFill>
                <a:effectLst/>
                <a:ea typeface="Calibri" panose="020F0502020204030204" pitchFamily="34" charset="0"/>
                <a:cs typeface="Times New Roman" panose="02020603050405020304" pitchFamily="18" charset="0"/>
              </a:rPr>
              <a:t>Hispanic contingency </a:t>
            </a:r>
            <a:r>
              <a:rPr lang="en-US" sz="900" i="1" dirty="0">
                <a:solidFill>
                  <a:srgbClr val="44546A"/>
                </a:solidFill>
                <a:effectLst/>
                <a:ea typeface="Calibri" panose="020F0502020204030204" pitchFamily="34" charset="0"/>
                <a:cs typeface="Times New Roman" panose="02020603050405020304" pitchFamily="18" charset="0"/>
              </a:rPr>
              <a:t>table ranking percentage change; percentages based off of the 1980 dissimilarity values</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515553" y="2139313"/>
            <a:ext cx="3517265" cy="3626485"/>
          </a:xfrm>
          <a:prstGeom prst="rect">
            <a:avLst/>
          </a:prstGeom>
          <a:ln>
            <a:solidFill>
              <a:schemeClr val="tx1"/>
            </a:solidFill>
          </a:ln>
        </p:spPr>
      </p:pic>
    </p:spTree>
    <p:extLst>
      <p:ext uri="{BB962C8B-B14F-4D97-AF65-F5344CB8AC3E}">
        <p14:creationId xmlns:p14="http://schemas.microsoft.com/office/powerpoint/2010/main" val="255466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Measures</a:t>
            </a:r>
            <a:endParaRPr lang="en-US" dirty="0"/>
          </a:p>
        </p:txBody>
      </p:sp>
      <p:sp>
        <p:nvSpPr>
          <p:cNvPr id="3" name="Content Placeholder 2"/>
          <p:cNvSpPr>
            <a:spLocks noGrp="1"/>
          </p:cNvSpPr>
          <p:nvPr>
            <p:ph idx="1"/>
          </p:nvPr>
        </p:nvSpPr>
        <p:spPr/>
        <p:txBody>
          <a:bodyPr/>
          <a:lstStyle/>
          <a:p>
            <a:r>
              <a:rPr lang="en-US" dirty="0" smtClean="0"/>
              <a:t>Ranked the median home value and percentage of vacant homes</a:t>
            </a:r>
          </a:p>
          <a:p>
            <a:r>
              <a:rPr lang="en-US" dirty="0" smtClean="0"/>
              <a:t>Used for residential stability and land use</a:t>
            </a:r>
          </a:p>
          <a:p>
            <a:r>
              <a:rPr lang="en-US" dirty="0" smtClean="0"/>
              <a:t>Found a weak negative correlation, -0.14953, for the two variables in 1980</a:t>
            </a:r>
          </a:p>
          <a:p>
            <a:r>
              <a:rPr lang="en-US" dirty="0" smtClean="0"/>
              <a:t>Concluded a moderate negative correlation, -0.41676, in 2010</a:t>
            </a:r>
          </a:p>
          <a:p>
            <a:r>
              <a:rPr lang="en-US" dirty="0" smtClean="0"/>
              <a:t>Since a strong negative correlation was not observed (-0.70 to -0.90) the variable were analyzed independently</a:t>
            </a:r>
          </a:p>
          <a:p>
            <a:endParaRPr lang="en-US" dirty="0"/>
          </a:p>
        </p:txBody>
      </p:sp>
    </p:spTree>
    <p:extLst>
      <p:ext uri="{BB962C8B-B14F-4D97-AF65-F5344CB8AC3E}">
        <p14:creationId xmlns:p14="http://schemas.microsoft.com/office/powerpoint/2010/main" val="3987545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Home Values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57997" y="1930400"/>
            <a:ext cx="3456305" cy="3564255"/>
          </a:xfrm>
          <a:prstGeom prst="rect">
            <a:avLst/>
          </a:prstGeom>
          <a:ln>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3678079632"/>
              </p:ext>
            </p:extLst>
          </p:nvPr>
        </p:nvGraphicFramePr>
        <p:xfrm>
          <a:off x="6042819" y="2367756"/>
          <a:ext cx="3086099" cy="1009650"/>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599878"/>
                <a:gridCol w="719308"/>
                <a:gridCol w="719308"/>
                <a:gridCol w="671863"/>
                <a:gridCol w="375742"/>
              </a:tblGrid>
              <a:tr h="200025">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vert="vert270" anchor="ctr"/>
                </a:tc>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l">
                        <a:lnSpc>
                          <a:spcPct val="107000"/>
                        </a:lnSpc>
                        <a:spcBef>
                          <a:spcPts val="0"/>
                        </a:spcBef>
                        <a:spcAft>
                          <a:spcPts val="0"/>
                        </a:spcAft>
                      </a:pPr>
                      <a:r>
                        <a:rPr lang="en-US" sz="1100" dirty="0">
                          <a:effectLst/>
                        </a:rPr>
                        <a:t>                  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r>
              <a:tr h="228600">
                <a:tc rowSpan="4">
                  <a:txBody>
                    <a:bodyPr/>
                    <a:lstStyle/>
                    <a:p>
                      <a:pPr marL="0" marR="0" algn="ct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68265281"/>
              </p:ext>
            </p:extLst>
          </p:nvPr>
        </p:nvGraphicFramePr>
        <p:xfrm>
          <a:off x="6366668" y="4177506"/>
          <a:ext cx="2438400" cy="762000"/>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609600"/>
                <a:gridCol w="609600"/>
                <a:gridCol w="609600"/>
                <a:gridCol w="609600"/>
              </a:tblGrid>
              <a:tr h="190500">
                <a:tc>
                  <a:txBody>
                    <a:bodyPr/>
                    <a:lstStyle/>
                    <a:p>
                      <a:pPr marL="0" marR="0" algn="l">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190500">
                <a:tc>
                  <a:txBody>
                    <a:bodyPr/>
                    <a:lstStyle/>
                    <a:p>
                      <a:pPr marL="0" marR="0" algn="l">
                        <a:lnSpc>
                          <a:spcPct val="107000"/>
                        </a:lnSpc>
                        <a:spcBef>
                          <a:spcPts val="0"/>
                        </a:spcBef>
                        <a:spcAft>
                          <a:spcPts val="800"/>
                        </a:spcAft>
                      </a:pPr>
                      <a:r>
                        <a:rPr lang="en-US" sz="1100" dirty="0">
                          <a:effectLst/>
                        </a:rPr>
                        <a:t>Stasis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76.70%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66.99%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53.47%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r>
              <a:tr h="190500">
                <a:tc>
                  <a:txBody>
                    <a:bodyPr/>
                    <a:lstStyle/>
                    <a:p>
                      <a:pPr marL="0" marR="0" algn="l">
                        <a:lnSpc>
                          <a:spcPct val="107000"/>
                        </a:lnSpc>
                        <a:spcBef>
                          <a:spcPts val="0"/>
                        </a:spcBef>
                        <a:spcAft>
                          <a:spcPts val="800"/>
                        </a:spcAft>
                      </a:pPr>
                      <a:r>
                        <a:rPr lang="en-US" sz="1100" dirty="0">
                          <a:effectLst/>
                        </a:rPr>
                        <a:t>Fell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14.56%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19.42%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29.70%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r>
              <a:tr h="190500">
                <a:tc>
                  <a:txBody>
                    <a:bodyPr/>
                    <a:lstStyle/>
                    <a:p>
                      <a:pPr marL="0" marR="0" algn="l">
                        <a:lnSpc>
                          <a:spcPct val="107000"/>
                        </a:lnSpc>
                        <a:spcBef>
                          <a:spcPts val="0"/>
                        </a:spcBef>
                        <a:spcAft>
                          <a:spcPts val="800"/>
                        </a:spcAft>
                      </a:pPr>
                      <a:r>
                        <a:rPr lang="en-US" sz="1100" dirty="0">
                          <a:effectLst/>
                        </a:rPr>
                        <a:t>Rose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8.74%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13.59%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100" dirty="0">
                          <a:effectLst/>
                        </a:rPr>
                        <a:t>16.83%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r>
            </a:tbl>
          </a:graphicData>
        </a:graphic>
      </p:graphicFrame>
      <p:sp>
        <p:nvSpPr>
          <p:cNvPr id="7" name="Text Box 47"/>
          <p:cNvSpPr txBox="1"/>
          <p:nvPr/>
        </p:nvSpPr>
        <p:spPr>
          <a:xfrm>
            <a:off x="6133305" y="3419951"/>
            <a:ext cx="2905125" cy="2120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smtClean="0">
                <a:solidFill>
                  <a:srgbClr val="44546A"/>
                </a:solidFill>
                <a:effectLst/>
                <a:ea typeface="Calibri" panose="020F0502020204030204" pitchFamily="34" charset="0"/>
                <a:cs typeface="Times New Roman" panose="02020603050405020304" pitchFamily="18" charset="0"/>
              </a:rPr>
              <a:t>Median </a:t>
            </a:r>
            <a:r>
              <a:rPr lang="en-US" sz="900" i="1" dirty="0">
                <a:solidFill>
                  <a:srgbClr val="44546A"/>
                </a:solidFill>
                <a:effectLst/>
                <a:ea typeface="Calibri" panose="020F0502020204030204" pitchFamily="34" charset="0"/>
                <a:cs typeface="Times New Roman" panose="02020603050405020304" pitchFamily="18" charset="0"/>
              </a:rPr>
              <a:t>home value contingency table</a:t>
            </a:r>
          </a:p>
        </p:txBody>
      </p:sp>
      <p:sp>
        <p:nvSpPr>
          <p:cNvPr id="8" name="Text Box 46"/>
          <p:cNvSpPr txBox="1"/>
          <p:nvPr/>
        </p:nvSpPr>
        <p:spPr>
          <a:xfrm>
            <a:off x="6294966" y="4975701"/>
            <a:ext cx="2510102" cy="5092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smtClean="0">
                <a:solidFill>
                  <a:srgbClr val="44546A"/>
                </a:solidFill>
                <a:effectLst/>
                <a:ea typeface="Calibri" panose="020F0502020204030204" pitchFamily="34" charset="0"/>
                <a:cs typeface="Times New Roman" panose="02020603050405020304" pitchFamily="18" charset="0"/>
              </a:rPr>
              <a:t>Median </a:t>
            </a:r>
            <a:r>
              <a:rPr lang="en-US" sz="900" i="1" dirty="0">
                <a:solidFill>
                  <a:srgbClr val="44546A"/>
                </a:solidFill>
                <a:effectLst/>
                <a:ea typeface="Calibri" panose="020F0502020204030204" pitchFamily="34" charset="0"/>
                <a:cs typeface="Times New Roman" panose="02020603050405020304" pitchFamily="18" charset="0"/>
              </a:rPr>
              <a:t>home value contingency table ranking changes; the percentages are base off of the 1980 median home value rankings</a:t>
            </a:r>
          </a:p>
        </p:txBody>
      </p:sp>
      <p:sp>
        <p:nvSpPr>
          <p:cNvPr id="9" name="Rectangle 8"/>
          <p:cNvSpPr/>
          <p:nvPr/>
        </p:nvSpPr>
        <p:spPr>
          <a:xfrm>
            <a:off x="1283421" y="5494655"/>
            <a:ext cx="4405455" cy="400110"/>
          </a:xfrm>
          <a:prstGeom prst="rect">
            <a:avLst/>
          </a:prstGeom>
        </p:spPr>
        <p:txBody>
          <a:bodyPr wrap="square">
            <a:spAutoFit/>
          </a:bodyPr>
          <a:lstStyle/>
          <a:p>
            <a:pPr algn="ct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Median home value tertile rankings for St. Louis tracts in 1980 and 2010;</a:t>
            </a:r>
          </a:p>
          <a:p>
            <a:pPr algn="ctr">
              <a:spcAft>
                <a:spcPts val="1000"/>
              </a:spcAft>
            </a:pP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tracts with no available data are in black and were removed from the tract count </a:t>
            </a:r>
            <a:endParaRPr lang="en-US"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7170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Vacant Homes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835593" y="1930400"/>
            <a:ext cx="3425825" cy="3532505"/>
          </a:xfrm>
          <a:prstGeom prst="rect">
            <a:avLst/>
          </a:prstGeom>
          <a:ln>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1276537072"/>
              </p:ext>
            </p:extLst>
          </p:nvPr>
        </p:nvGraphicFramePr>
        <p:xfrm>
          <a:off x="6238444" y="2368544"/>
          <a:ext cx="2977357" cy="971550"/>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579563"/>
                <a:gridCol w="673769"/>
                <a:gridCol w="676275"/>
                <a:gridCol w="561975"/>
                <a:gridCol w="485775"/>
              </a:tblGrid>
              <a:tr h="200025">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vert="vert270" anchor="ctr"/>
                </a:tc>
                <a:tc gridSpan="4">
                  <a:txBody>
                    <a:bodyPr/>
                    <a:lstStyle/>
                    <a:p>
                      <a:pPr marL="0" marR="0" algn="ctr">
                        <a:lnSpc>
                          <a:spcPct val="107000"/>
                        </a:lnSpc>
                        <a:spcBef>
                          <a:spcPts val="0"/>
                        </a:spcBef>
                        <a:spcAft>
                          <a:spcPts val="0"/>
                        </a:spcAft>
                      </a:pPr>
                      <a:r>
                        <a:rPr lang="en-US" sz="1100" dirty="0">
                          <a:effectLst/>
                        </a:rPr>
                        <a:t>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190500">
                <a:tc rowSpan="4">
                  <a:txBody>
                    <a:bodyPr/>
                    <a:lstStyle/>
                    <a:p>
                      <a:pPr marL="0" marR="0" algn="ct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Bottom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vMerge="1">
                  <a:txBody>
                    <a:bodyPr/>
                    <a:lstStyle/>
                    <a:p>
                      <a:endParaRPr lang="en-US"/>
                    </a:p>
                  </a:txBody>
                  <a:tcPr/>
                </a:tc>
                <a:tc>
                  <a:txBody>
                    <a:bodyPr/>
                    <a:lstStyle/>
                    <a:p>
                      <a:pPr marL="0" marR="0" algn="l">
                        <a:lnSpc>
                          <a:spcPct val="107000"/>
                        </a:lnSpc>
                        <a:spcBef>
                          <a:spcPts val="0"/>
                        </a:spcBef>
                        <a:spcAft>
                          <a:spcPts val="0"/>
                        </a:spcAft>
                      </a:pPr>
                      <a:r>
                        <a:rPr lang="en-US" sz="1100" dirty="0">
                          <a:effectLst/>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14999940"/>
              </p:ext>
            </p:extLst>
          </p:nvPr>
        </p:nvGraphicFramePr>
        <p:xfrm>
          <a:off x="6555322" y="4163420"/>
          <a:ext cx="2327275" cy="762000"/>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511970"/>
                <a:gridCol w="615155"/>
                <a:gridCol w="628650"/>
                <a:gridCol w="571500"/>
              </a:tblGrid>
              <a:tr h="190500">
                <a:tc>
                  <a:txBody>
                    <a:bodyPr/>
                    <a:lstStyle/>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Stasis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81.55%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68.93%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50.49%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Fell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9.71%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16.50%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26.21%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l">
                        <a:lnSpc>
                          <a:spcPct val="107000"/>
                        </a:lnSpc>
                        <a:spcBef>
                          <a:spcPts val="0"/>
                        </a:spcBef>
                        <a:spcAft>
                          <a:spcPts val="0"/>
                        </a:spcAft>
                      </a:pPr>
                      <a:r>
                        <a:rPr lang="en-US" sz="1100" dirty="0">
                          <a:effectLst/>
                        </a:rPr>
                        <a:t>Rose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8.74%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14.56%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23.30%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7" name="Text Box 51"/>
          <p:cNvSpPr txBox="1"/>
          <p:nvPr/>
        </p:nvSpPr>
        <p:spPr>
          <a:xfrm>
            <a:off x="6637871" y="3383005"/>
            <a:ext cx="2181225" cy="43910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smtClean="0">
                <a:solidFill>
                  <a:srgbClr val="44546A"/>
                </a:solidFill>
                <a:effectLst/>
                <a:ea typeface="Calibri" panose="020F0502020204030204" pitchFamily="34" charset="0"/>
                <a:cs typeface="Times New Roman" panose="02020603050405020304" pitchFamily="18" charset="0"/>
              </a:rPr>
              <a:t>Vacant </a:t>
            </a:r>
            <a:r>
              <a:rPr lang="en-US" sz="900" i="1" dirty="0">
                <a:solidFill>
                  <a:srgbClr val="44546A"/>
                </a:solidFill>
                <a:effectLst/>
                <a:ea typeface="Calibri" panose="020F0502020204030204" pitchFamily="34" charset="0"/>
                <a:cs typeface="Times New Roman" panose="02020603050405020304" pitchFamily="18" charset="0"/>
              </a:rPr>
              <a:t>home percentage contingency table</a:t>
            </a:r>
          </a:p>
        </p:txBody>
      </p:sp>
      <p:sp>
        <p:nvSpPr>
          <p:cNvPr id="8" name="Text Box 52"/>
          <p:cNvSpPr txBox="1"/>
          <p:nvPr/>
        </p:nvSpPr>
        <p:spPr>
          <a:xfrm>
            <a:off x="6555322" y="5007799"/>
            <a:ext cx="2317750" cy="6692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smtClean="0">
                <a:solidFill>
                  <a:srgbClr val="44546A"/>
                </a:solidFill>
                <a:effectLst/>
                <a:ea typeface="Calibri" panose="020F0502020204030204" pitchFamily="34" charset="0"/>
                <a:cs typeface="Times New Roman" panose="02020603050405020304" pitchFamily="18" charset="0"/>
              </a:rPr>
              <a:t>Vacant </a:t>
            </a:r>
            <a:r>
              <a:rPr lang="en-US" sz="900" i="1" dirty="0">
                <a:solidFill>
                  <a:srgbClr val="44546A"/>
                </a:solidFill>
                <a:effectLst/>
                <a:ea typeface="Calibri" panose="020F0502020204030204" pitchFamily="34" charset="0"/>
                <a:cs typeface="Times New Roman" panose="02020603050405020304" pitchFamily="18" charset="0"/>
              </a:rPr>
              <a:t>home percentage contingency table ranking changes; the percentages are base off of the 1980 vacant home percentages</a:t>
            </a:r>
          </a:p>
        </p:txBody>
      </p:sp>
    </p:spTree>
    <p:extLst>
      <p:ext uri="{BB962C8B-B14F-4D97-AF65-F5344CB8AC3E}">
        <p14:creationId xmlns:p14="http://schemas.microsoft.com/office/powerpoint/2010/main" val="2539359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Graduated from Western Illinois University in 2008 with bachelors in Meteorology and a minor in mathematics and GIS</a:t>
            </a:r>
          </a:p>
          <a:p>
            <a:r>
              <a:rPr lang="en-US" dirty="0" smtClean="0"/>
              <a:t>Worked as a Geospatial Analyst at SAIC/</a:t>
            </a:r>
            <a:r>
              <a:rPr lang="en-US" dirty="0" smtClean="0"/>
              <a:t>Leidos</a:t>
            </a:r>
            <a:r>
              <a:rPr lang="en-US" dirty="0" smtClean="0"/>
              <a:t> from 2008-2016</a:t>
            </a:r>
          </a:p>
          <a:p>
            <a:r>
              <a:rPr lang="en-US" dirty="0" smtClean="0"/>
              <a:t>Currently work for Ameren as an Applications Developer</a:t>
            </a:r>
          </a:p>
          <a:p>
            <a:endParaRPr lang="en-US" dirty="0"/>
          </a:p>
        </p:txBody>
      </p:sp>
    </p:spTree>
    <p:extLst>
      <p:ext uri="{BB962C8B-B14F-4D97-AF65-F5344CB8AC3E}">
        <p14:creationId xmlns:p14="http://schemas.microsoft.com/office/powerpoint/2010/main" val="3698837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Coefficient: 1980</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853463228"/>
              </p:ext>
            </p:extLst>
          </p:nvPr>
        </p:nvGraphicFramePr>
        <p:xfrm>
          <a:off x="1418897" y="2046014"/>
          <a:ext cx="7409602" cy="3021330"/>
        </p:xfrm>
        <a:graphic>
          <a:graphicData uri="http://schemas.openxmlformats.org/drawingml/2006/table">
            <a:tbl>
              <a:tblPr>
                <a:solidFill>
                  <a:schemeClr val="accent2"/>
                </a:solidFill>
                <a:effectLst>
                  <a:outerShdw blurRad="50800" dist="38100" dir="8100000" algn="tr" rotWithShape="0">
                    <a:prstClr val="black">
                      <a:alpha val="40000"/>
                    </a:prstClr>
                  </a:outerShdw>
                </a:effectLst>
                <a:tableStyleId>{69CF1AB2-1976-4502-BF36-3FF5EA218861}</a:tableStyleId>
              </a:tblPr>
              <a:tblGrid>
                <a:gridCol w="1250731"/>
                <a:gridCol w="1255677"/>
                <a:gridCol w="1018722"/>
                <a:gridCol w="875910"/>
                <a:gridCol w="990160"/>
                <a:gridCol w="939382"/>
                <a:gridCol w="1079020"/>
              </a:tblGrid>
              <a:tr h="952500">
                <a:tc>
                  <a:txBody>
                    <a:bodyPr/>
                    <a:lstStyle/>
                    <a:p>
                      <a:pPr algn="ctr" fontAlgn="b"/>
                      <a:r>
                        <a:rPr lang="en-US" sz="1100" u="none" strike="noStrike" dirty="0">
                          <a:effectLst/>
                        </a:rPr>
                        <a:t> </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African America Dissimilarity Index</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Asian Dissimilarity Index</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Hispanic Dissimilarity Index</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Concentrated Disadvantage</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Median Home Value</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Vacant Home Percentage</a:t>
                      </a:r>
                      <a:endParaRPr lang="en-US" sz="1100" b="0" i="1"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dirty="0">
                          <a:effectLst/>
                        </a:rPr>
                        <a:t>African America Dissimilarity Index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1</a:t>
                      </a: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r>
              <a:tr h="190500">
                <a:tc>
                  <a:txBody>
                    <a:bodyPr/>
                    <a:lstStyle/>
                    <a:p>
                      <a:pPr algn="l" fontAlgn="b"/>
                      <a:r>
                        <a:rPr lang="en-US" sz="1100" u="none" strike="noStrike" dirty="0">
                          <a:effectLst/>
                        </a:rPr>
                        <a:t>Asian Dissimilarity Index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-0.038</a:t>
                      </a: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r>
              <a:tr h="190500">
                <a:tc>
                  <a:txBody>
                    <a:bodyPr/>
                    <a:lstStyle/>
                    <a:p>
                      <a:pPr algn="l" fontAlgn="b"/>
                      <a:r>
                        <a:rPr lang="en-US" sz="1100" u="none" strike="noStrike" dirty="0">
                          <a:effectLst/>
                        </a:rPr>
                        <a:t>Hispanic Dissimilarity Index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0.409</a:t>
                      </a:r>
                    </a:p>
                  </a:txBody>
                  <a:tcPr marL="9525" marR="9525" marT="9525" marB="0" anchor="b"/>
                </a:tc>
                <a:tc>
                  <a:txBody>
                    <a:bodyPr/>
                    <a:lstStyle/>
                    <a:p>
                      <a:pPr algn="ctr" fontAlgn="b"/>
                      <a:r>
                        <a:rPr lang="en-US" sz="1100" b="0" i="0" u="none" strike="noStrike" dirty="0">
                          <a:solidFill>
                            <a:srgbClr val="000000"/>
                          </a:solidFill>
                          <a:effectLst/>
                          <a:latin typeface="+mn-lt"/>
                        </a:rPr>
                        <a:t>0.163</a:t>
                      </a: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r>
              <a:tr h="190500">
                <a:tc>
                  <a:txBody>
                    <a:bodyPr/>
                    <a:lstStyle/>
                    <a:p>
                      <a:pPr algn="l" fontAlgn="b"/>
                      <a:r>
                        <a:rPr lang="en-US" sz="1100" u="none" strike="noStrike" dirty="0">
                          <a:effectLst/>
                        </a:rPr>
                        <a:t>Concentrated Disadvantage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0.217</a:t>
                      </a:r>
                    </a:p>
                  </a:txBody>
                  <a:tcPr marL="9525" marR="9525" marT="9525" marB="0" anchor="b"/>
                </a:tc>
                <a:tc>
                  <a:txBody>
                    <a:bodyPr/>
                    <a:lstStyle/>
                    <a:p>
                      <a:pPr algn="ctr" fontAlgn="b"/>
                      <a:r>
                        <a:rPr lang="en-US" sz="1100" b="0" i="0" u="none" strike="noStrike" dirty="0">
                          <a:solidFill>
                            <a:srgbClr val="000000"/>
                          </a:solidFill>
                          <a:effectLst/>
                          <a:latin typeface="+mn-lt"/>
                        </a:rPr>
                        <a:t>-0.302</a:t>
                      </a:r>
                    </a:p>
                  </a:txBody>
                  <a:tcPr marL="9525" marR="9525" marT="9525" marB="0" anchor="b"/>
                </a:tc>
                <a:tc>
                  <a:txBody>
                    <a:bodyPr/>
                    <a:lstStyle/>
                    <a:p>
                      <a:pPr algn="ctr" fontAlgn="b"/>
                      <a:r>
                        <a:rPr lang="en-US" sz="1100" b="0" i="0" u="none" strike="noStrike" dirty="0">
                          <a:solidFill>
                            <a:srgbClr val="000000"/>
                          </a:solidFill>
                          <a:effectLst/>
                          <a:latin typeface="+mn-lt"/>
                        </a:rPr>
                        <a:t>-0.153</a:t>
                      </a: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r>
              <a:tr h="190500">
                <a:tc>
                  <a:txBody>
                    <a:bodyPr/>
                    <a:lstStyle/>
                    <a:p>
                      <a:pPr algn="l" fontAlgn="b"/>
                      <a:r>
                        <a:rPr lang="en-US" sz="1100" u="none" strike="noStrike" dirty="0">
                          <a:effectLst/>
                        </a:rPr>
                        <a:t>Median Home Value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-0.100</a:t>
                      </a:r>
                    </a:p>
                  </a:txBody>
                  <a:tcPr marL="9525" marR="9525" marT="9525" marB="0" anchor="b"/>
                </a:tc>
                <a:tc>
                  <a:txBody>
                    <a:bodyPr/>
                    <a:lstStyle/>
                    <a:p>
                      <a:pPr algn="ctr" fontAlgn="b"/>
                      <a:r>
                        <a:rPr lang="en-US" sz="1100" b="0" i="0" u="none" strike="noStrike" dirty="0">
                          <a:solidFill>
                            <a:srgbClr val="000000"/>
                          </a:solidFill>
                          <a:effectLst/>
                          <a:latin typeface="+mn-lt"/>
                        </a:rPr>
                        <a:t>0.230</a:t>
                      </a:r>
                    </a:p>
                  </a:txBody>
                  <a:tcPr marL="9525" marR="9525" marT="9525" marB="0" anchor="b"/>
                </a:tc>
                <a:tc>
                  <a:txBody>
                    <a:bodyPr/>
                    <a:lstStyle/>
                    <a:p>
                      <a:pPr algn="ctr" fontAlgn="b"/>
                      <a:r>
                        <a:rPr lang="en-US" sz="1100" b="0" i="0" u="none" strike="noStrike" dirty="0">
                          <a:solidFill>
                            <a:srgbClr val="000000"/>
                          </a:solidFill>
                          <a:effectLst/>
                          <a:latin typeface="+mn-lt"/>
                        </a:rPr>
                        <a:t>0.070</a:t>
                      </a:r>
                    </a:p>
                  </a:txBody>
                  <a:tcPr marL="9525" marR="9525" marT="9525" marB="0" anchor="b"/>
                </a:tc>
                <a:tc>
                  <a:txBody>
                    <a:bodyPr/>
                    <a:lstStyle/>
                    <a:p>
                      <a:pPr algn="ctr" fontAlgn="b"/>
                      <a:r>
                        <a:rPr lang="en-US" sz="1100" b="0" i="0" u="none" strike="noStrike" dirty="0">
                          <a:solidFill>
                            <a:srgbClr val="000000"/>
                          </a:solidFill>
                          <a:effectLst/>
                          <a:latin typeface="+mn-lt"/>
                        </a:rPr>
                        <a:t>-0.464</a:t>
                      </a: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r>
              <a:tr h="200025">
                <a:tc>
                  <a:txBody>
                    <a:bodyPr/>
                    <a:lstStyle/>
                    <a:p>
                      <a:pPr algn="l" fontAlgn="b"/>
                      <a:r>
                        <a:rPr lang="en-US" sz="1100" u="none" strike="noStrike" dirty="0">
                          <a:effectLst/>
                        </a:rPr>
                        <a:t>Vacant Home Percentage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-0.236</a:t>
                      </a:r>
                    </a:p>
                  </a:txBody>
                  <a:tcPr marL="9525" marR="9525" marT="9525" marB="0" anchor="b"/>
                </a:tc>
                <a:tc>
                  <a:txBody>
                    <a:bodyPr/>
                    <a:lstStyle/>
                    <a:p>
                      <a:pPr algn="ctr" fontAlgn="b"/>
                      <a:r>
                        <a:rPr lang="en-US" sz="1100" b="0" i="0" u="none" strike="noStrike" dirty="0">
                          <a:solidFill>
                            <a:srgbClr val="000000"/>
                          </a:solidFill>
                          <a:effectLst/>
                          <a:latin typeface="+mn-lt"/>
                        </a:rPr>
                        <a:t>-0.147</a:t>
                      </a:r>
                    </a:p>
                  </a:txBody>
                  <a:tcPr marL="9525" marR="9525" marT="9525" marB="0" anchor="b"/>
                </a:tc>
                <a:tc>
                  <a:txBody>
                    <a:bodyPr/>
                    <a:lstStyle/>
                    <a:p>
                      <a:pPr algn="ctr" fontAlgn="b"/>
                      <a:r>
                        <a:rPr lang="en-US" sz="1100" b="0" i="0" u="none" strike="noStrike" dirty="0">
                          <a:solidFill>
                            <a:srgbClr val="000000"/>
                          </a:solidFill>
                          <a:effectLst/>
                          <a:latin typeface="+mn-lt"/>
                        </a:rPr>
                        <a:t>-0.298</a:t>
                      </a:r>
                    </a:p>
                  </a:txBody>
                  <a:tcPr marL="9525" marR="9525" marT="9525" marB="0" anchor="b"/>
                </a:tc>
                <a:tc>
                  <a:txBody>
                    <a:bodyPr/>
                    <a:lstStyle/>
                    <a:p>
                      <a:pPr algn="ctr" fontAlgn="b"/>
                      <a:r>
                        <a:rPr lang="en-US" sz="1100" b="0" i="0" u="none" strike="noStrike" dirty="0">
                          <a:solidFill>
                            <a:srgbClr val="000000"/>
                          </a:solidFill>
                          <a:effectLst/>
                          <a:latin typeface="+mn-lt"/>
                        </a:rPr>
                        <a:t>0.587</a:t>
                      </a:r>
                    </a:p>
                  </a:txBody>
                  <a:tcPr marL="9525" marR="9525" marT="9525" marB="0" anchor="b"/>
                </a:tc>
                <a:tc>
                  <a:txBody>
                    <a:bodyPr/>
                    <a:lstStyle/>
                    <a:p>
                      <a:pPr algn="ctr" fontAlgn="b"/>
                      <a:r>
                        <a:rPr lang="en-US" sz="1100" b="0" i="0" u="none" strike="noStrike" dirty="0">
                          <a:solidFill>
                            <a:srgbClr val="000000"/>
                          </a:solidFill>
                          <a:effectLst/>
                          <a:latin typeface="+mn-lt"/>
                        </a:rPr>
                        <a:t>-0.134</a:t>
                      </a: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3295473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Coefficient: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9493358"/>
              </p:ext>
            </p:extLst>
          </p:nvPr>
        </p:nvGraphicFramePr>
        <p:xfrm>
          <a:off x="1418897" y="2046014"/>
          <a:ext cx="7409602" cy="3021330"/>
        </p:xfrm>
        <a:graphic>
          <a:graphicData uri="http://schemas.openxmlformats.org/drawingml/2006/table">
            <a:tbl>
              <a:tblPr>
                <a:solidFill>
                  <a:schemeClr val="accent2"/>
                </a:solidFill>
                <a:effectLst>
                  <a:outerShdw blurRad="50800" dist="38100" dir="8100000" algn="tr" rotWithShape="0">
                    <a:prstClr val="black">
                      <a:alpha val="40000"/>
                    </a:prstClr>
                  </a:outerShdw>
                </a:effectLst>
                <a:tableStyleId>{69CF1AB2-1976-4502-BF36-3FF5EA218861}</a:tableStyleId>
              </a:tblPr>
              <a:tblGrid>
                <a:gridCol w="1250731"/>
                <a:gridCol w="1255677"/>
                <a:gridCol w="1018722"/>
                <a:gridCol w="875910"/>
                <a:gridCol w="990160"/>
                <a:gridCol w="939382"/>
                <a:gridCol w="1079020"/>
              </a:tblGrid>
              <a:tr h="952500">
                <a:tc>
                  <a:txBody>
                    <a:bodyPr/>
                    <a:lstStyle/>
                    <a:p>
                      <a:pPr algn="ctr" fontAlgn="b"/>
                      <a:r>
                        <a:rPr lang="en-US" sz="1100" u="none" strike="noStrike" dirty="0" smtClean="0">
                          <a:effectLst/>
                        </a:rPr>
                        <a:t> </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African America Dissimilarity Index</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Asian Dissimilarity Index</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Hispanic Dissimilarity Index</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Concentrated Disadvantage</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Median Home Value</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Vacant Home Percentage</a:t>
                      </a:r>
                      <a:endParaRPr lang="en-US" sz="1100" b="0" i="1"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dirty="0">
                          <a:effectLst/>
                        </a:rPr>
                        <a:t>African America Dissimilarity Index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r>
              <a:tr h="190500">
                <a:tc>
                  <a:txBody>
                    <a:bodyPr/>
                    <a:lstStyle/>
                    <a:p>
                      <a:pPr algn="l" fontAlgn="b"/>
                      <a:r>
                        <a:rPr lang="en-US" sz="1100" u="none" strike="noStrike" dirty="0">
                          <a:effectLst/>
                        </a:rPr>
                        <a:t>Asian Dissimilarity Index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0.205</a:t>
                      </a: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r>
              <a:tr h="190500">
                <a:tc>
                  <a:txBody>
                    <a:bodyPr/>
                    <a:lstStyle/>
                    <a:p>
                      <a:pPr algn="l" fontAlgn="b"/>
                      <a:r>
                        <a:rPr lang="en-US" sz="1100" u="none" strike="noStrike" dirty="0">
                          <a:effectLst/>
                        </a:rPr>
                        <a:t>Hispanic Dissimilarity Index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0.160</a:t>
                      </a:r>
                    </a:p>
                  </a:txBody>
                  <a:tcPr marL="9525" marR="9525" marT="9525" marB="0" anchor="b"/>
                </a:tc>
                <a:tc>
                  <a:txBody>
                    <a:bodyPr/>
                    <a:lstStyle/>
                    <a:p>
                      <a:pPr algn="ctr" fontAlgn="b"/>
                      <a:r>
                        <a:rPr lang="en-US" sz="1100" b="0" i="0" u="none" strike="noStrike" dirty="0">
                          <a:solidFill>
                            <a:srgbClr val="000000"/>
                          </a:solidFill>
                          <a:effectLst/>
                          <a:latin typeface="+mn-lt"/>
                        </a:rPr>
                        <a:t>0.756</a:t>
                      </a: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r>
              <a:tr h="190500">
                <a:tc>
                  <a:txBody>
                    <a:bodyPr/>
                    <a:lstStyle/>
                    <a:p>
                      <a:pPr algn="l" fontAlgn="b"/>
                      <a:r>
                        <a:rPr lang="en-US" sz="1100" u="none" strike="noStrike" dirty="0">
                          <a:effectLst/>
                        </a:rPr>
                        <a:t>Concentrated Disadvantage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-0.110</a:t>
                      </a:r>
                    </a:p>
                  </a:txBody>
                  <a:tcPr marL="9525" marR="9525" marT="9525" marB="0" anchor="b"/>
                </a:tc>
                <a:tc>
                  <a:txBody>
                    <a:bodyPr/>
                    <a:lstStyle/>
                    <a:p>
                      <a:pPr algn="ctr" fontAlgn="b"/>
                      <a:r>
                        <a:rPr lang="en-US" sz="1100" b="0" i="0" u="none" strike="noStrike" dirty="0">
                          <a:solidFill>
                            <a:srgbClr val="000000"/>
                          </a:solidFill>
                          <a:effectLst/>
                          <a:latin typeface="+mn-lt"/>
                        </a:rPr>
                        <a:t>-0.414</a:t>
                      </a:r>
                    </a:p>
                  </a:txBody>
                  <a:tcPr marL="9525" marR="9525" marT="9525" marB="0" anchor="b"/>
                </a:tc>
                <a:tc>
                  <a:txBody>
                    <a:bodyPr/>
                    <a:lstStyle/>
                    <a:p>
                      <a:pPr algn="ctr" fontAlgn="b"/>
                      <a:r>
                        <a:rPr lang="en-US" sz="1100" b="0" i="0" u="none" strike="noStrike" dirty="0">
                          <a:solidFill>
                            <a:srgbClr val="000000"/>
                          </a:solidFill>
                          <a:effectLst/>
                          <a:latin typeface="+mn-lt"/>
                        </a:rPr>
                        <a:t>-0.287</a:t>
                      </a: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r>
              <a:tr h="190500">
                <a:tc>
                  <a:txBody>
                    <a:bodyPr/>
                    <a:lstStyle/>
                    <a:p>
                      <a:pPr algn="l" fontAlgn="b"/>
                      <a:r>
                        <a:rPr lang="en-US" sz="1100" u="none" strike="noStrike" dirty="0">
                          <a:effectLst/>
                        </a:rPr>
                        <a:t>Median Home Value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-0.024</a:t>
                      </a:r>
                    </a:p>
                  </a:txBody>
                  <a:tcPr marL="9525" marR="9525" marT="9525" marB="0" anchor="b"/>
                </a:tc>
                <a:tc>
                  <a:txBody>
                    <a:bodyPr/>
                    <a:lstStyle/>
                    <a:p>
                      <a:pPr algn="ctr" fontAlgn="b"/>
                      <a:r>
                        <a:rPr lang="en-US" sz="1100" b="0" i="0" u="none" strike="noStrike" dirty="0">
                          <a:solidFill>
                            <a:srgbClr val="000000"/>
                          </a:solidFill>
                          <a:effectLst/>
                          <a:latin typeface="+mn-lt"/>
                        </a:rPr>
                        <a:t>0.347</a:t>
                      </a:r>
                    </a:p>
                  </a:txBody>
                  <a:tcPr marL="9525" marR="9525" marT="9525" marB="0" anchor="b"/>
                </a:tc>
                <a:tc>
                  <a:txBody>
                    <a:bodyPr/>
                    <a:lstStyle/>
                    <a:p>
                      <a:pPr algn="ctr" fontAlgn="b"/>
                      <a:r>
                        <a:rPr lang="en-US" sz="1100" b="0" i="0" u="none" strike="noStrike" dirty="0">
                          <a:solidFill>
                            <a:srgbClr val="000000"/>
                          </a:solidFill>
                          <a:effectLst/>
                          <a:latin typeface="+mn-lt"/>
                        </a:rPr>
                        <a:t>0.153</a:t>
                      </a:r>
                    </a:p>
                  </a:txBody>
                  <a:tcPr marL="9525" marR="9525" marT="9525" marB="0" anchor="b"/>
                </a:tc>
                <a:tc>
                  <a:txBody>
                    <a:bodyPr/>
                    <a:lstStyle/>
                    <a:p>
                      <a:pPr algn="ctr" fontAlgn="b"/>
                      <a:r>
                        <a:rPr lang="en-US" sz="1100" b="0" i="0" u="none" strike="noStrike" dirty="0">
                          <a:solidFill>
                            <a:srgbClr val="000000"/>
                          </a:solidFill>
                          <a:effectLst/>
                          <a:latin typeface="+mn-lt"/>
                        </a:rPr>
                        <a:t>-0.615</a:t>
                      </a: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c>
                  <a:txBody>
                    <a:bodyPr/>
                    <a:lstStyle/>
                    <a:p>
                      <a:pPr algn="ctr" fontAlgn="b"/>
                      <a:endParaRPr lang="en-US" sz="1100" b="0" i="0" u="none" strike="noStrike" dirty="0">
                        <a:solidFill>
                          <a:srgbClr val="000000"/>
                        </a:solidFill>
                        <a:effectLst/>
                        <a:latin typeface="+mn-lt"/>
                      </a:endParaRPr>
                    </a:p>
                  </a:txBody>
                  <a:tcPr marL="9525" marR="9525" marT="9525" marB="0" anchor="b"/>
                </a:tc>
              </a:tr>
              <a:tr h="200025">
                <a:tc>
                  <a:txBody>
                    <a:bodyPr/>
                    <a:lstStyle/>
                    <a:p>
                      <a:pPr algn="l" fontAlgn="b"/>
                      <a:r>
                        <a:rPr lang="en-US" sz="1100" u="none" strike="noStrike" dirty="0">
                          <a:effectLst/>
                        </a:rPr>
                        <a:t>Vacant Home Percentage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mn-lt"/>
                        </a:rPr>
                        <a:t>-0.349</a:t>
                      </a:r>
                    </a:p>
                  </a:txBody>
                  <a:tcPr marL="9525" marR="9525" marT="9525" marB="0" anchor="b"/>
                </a:tc>
                <a:tc>
                  <a:txBody>
                    <a:bodyPr/>
                    <a:lstStyle/>
                    <a:p>
                      <a:pPr algn="ctr" fontAlgn="b"/>
                      <a:r>
                        <a:rPr lang="en-US" sz="1100" b="0" i="0" u="none" strike="noStrike" dirty="0">
                          <a:solidFill>
                            <a:srgbClr val="000000"/>
                          </a:solidFill>
                          <a:effectLst/>
                          <a:latin typeface="+mn-lt"/>
                        </a:rPr>
                        <a:t>-0.434</a:t>
                      </a:r>
                    </a:p>
                  </a:txBody>
                  <a:tcPr marL="9525" marR="9525" marT="9525" marB="0" anchor="b"/>
                </a:tc>
                <a:tc>
                  <a:txBody>
                    <a:bodyPr/>
                    <a:lstStyle/>
                    <a:p>
                      <a:pPr algn="ctr" fontAlgn="b"/>
                      <a:r>
                        <a:rPr lang="en-US" sz="1100" b="0" i="0" u="none" strike="noStrike" dirty="0">
                          <a:solidFill>
                            <a:srgbClr val="000000"/>
                          </a:solidFill>
                          <a:effectLst/>
                          <a:latin typeface="+mn-lt"/>
                        </a:rPr>
                        <a:t>-0.311</a:t>
                      </a:r>
                    </a:p>
                  </a:txBody>
                  <a:tcPr marL="9525" marR="9525" marT="9525" marB="0" anchor="b"/>
                </a:tc>
                <a:tc>
                  <a:txBody>
                    <a:bodyPr/>
                    <a:lstStyle/>
                    <a:p>
                      <a:pPr algn="ctr" fontAlgn="b"/>
                      <a:r>
                        <a:rPr lang="en-US" sz="1100" b="0" i="0" u="none" strike="noStrike" dirty="0">
                          <a:solidFill>
                            <a:srgbClr val="000000"/>
                          </a:solidFill>
                          <a:effectLst/>
                          <a:latin typeface="+mn-lt"/>
                        </a:rPr>
                        <a:t>0.644</a:t>
                      </a:r>
                    </a:p>
                  </a:txBody>
                  <a:tcPr marL="9525" marR="9525" marT="9525" marB="0" anchor="b"/>
                </a:tc>
                <a:tc>
                  <a:txBody>
                    <a:bodyPr/>
                    <a:lstStyle/>
                    <a:p>
                      <a:pPr algn="ctr" fontAlgn="b"/>
                      <a:r>
                        <a:rPr lang="en-US" sz="1100" b="0" i="0" u="none" strike="noStrike" dirty="0">
                          <a:solidFill>
                            <a:srgbClr val="000000"/>
                          </a:solidFill>
                          <a:effectLst/>
                          <a:latin typeface="+mn-lt"/>
                        </a:rPr>
                        <a:t>-0.403</a:t>
                      </a:r>
                    </a:p>
                  </a:txBody>
                  <a:tcPr marL="9525" marR="9525" marT="9525" marB="0" anchor="b"/>
                </a:tc>
                <a:tc>
                  <a:txBody>
                    <a:bodyPr/>
                    <a:lstStyle/>
                    <a:p>
                      <a:pPr algn="ctr" fontAlgn="b"/>
                      <a:r>
                        <a:rPr lang="en-US" sz="1100" b="0" i="0" u="none" strike="noStrike" dirty="0" smtClean="0">
                          <a:solidFill>
                            <a:srgbClr val="000000"/>
                          </a:solidFill>
                          <a:effectLst/>
                          <a:latin typeface="+mn-lt"/>
                        </a:rPr>
                        <a:t>1</a:t>
                      </a:r>
                      <a:endParaRPr lang="en-US" sz="11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3995879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77334" y="1343025"/>
            <a:ext cx="8596668" cy="5514975"/>
          </a:xfrm>
        </p:spPr>
        <p:txBody>
          <a:bodyPr>
            <a:normAutofit/>
          </a:bodyPr>
          <a:lstStyle/>
          <a:p>
            <a:endParaRPr lang="en-US" dirty="0" smtClean="0"/>
          </a:p>
          <a:p>
            <a:r>
              <a:rPr lang="en-US" dirty="0"/>
              <a:t>City of St. Louis experienced observable change for each </a:t>
            </a:r>
            <a:r>
              <a:rPr lang="en-US" dirty="0" smtClean="0"/>
              <a:t>measure</a:t>
            </a:r>
          </a:p>
          <a:p>
            <a:r>
              <a:rPr lang="en-US" dirty="0" smtClean="0"/>
              <a:t>For most measures, an increasing number of tracts changed tertiles as time progressed</a:t>
            </a:r>
          </a:p>
          <a:p>
            <a:pPr lvl="1"/>
            <a:r>
              <a:rPr lang="en-US" dirty="0" smtClean="0"/>
              <a:t>The Asian and Hispanic dissimilarity index were the exception</a:t>
            </a:r>
          </a:p>
          <a:p>
            <a:pPr lvl="1"/>
            <a:endParaRPr lang="en-US" dirty="0"/>
          </a:p>
        </p:txBody>
      </p:sp>
    </p:spTree>
    <p:extLst>
      <p:ext uri="{BB962C8B-B14F-4D97-AF65-F5344CB8AC3E}">
        <p14:creationId xmlns:p14="http://schemas.microsoft.com/office/powerpoint/2010/main" val="1683836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Midwestern City Comparison</a:t>
            </a:r>
            <a:endParaRPr lang="en-US" dirty="0"/>
          </a:p>
        </p:txBody>
      </p:sp>
      <p:sp>
        <p:nvSpPr>
          <p:cNvPr id="3" name="Content Placeholder 2"/>
          <p:cNvSpPr>
            <a:spLocks noGrp="1"/>
          </p:cNvSpPr>
          <p:nvPr>
            <p:ph idx="1"/>
          </p:nvPr>
        </p:nvSpPr>
        <p:spPr>
          <a:xfrm>
            <a:off x="677334" y="1270000"/>
            <a:ext cx="6799791" cy="3697286"/>
          </a:xfrm>
        </p:spPr>
        <p:txBody>
          <a:bodyPr/>
          <a:lstStyle/>
          <a:p>
            <a:r>
              <a:rPr lang="en-US" dirty="0"/>
              <a:t>Criteria:</a:t>
            </a:r>
          </a:p>
          <a:p>
            <a:pPr lvl="1"/>
            <a:r>
              <a:rPr lang="en-US" dirty="0"/>
              <a:t>The city must be located within a Midwestern state</a:t>
            </a:r>
          </a:p>
          <a:p>
            <a:pPr lvl="1"/>
            <a:r>
              <a:rPr lang="en-US" dirty="0"/>
              <a:t>City Population around 300,000 to 1,000,000 in the 2010 census</a:t>
            </a:r>
          </a:p>
          <a:p>
            <a:pPr lvl="1"/>
            <a:r>
              <a:rPr lang="en-US" dirty="0"/>
              <a:t>A metropolitan statistical area population around 1 million to 4 million in the 2010 census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790334" y="260350"/>
            <a:ext cx="3950763" cy="3101105"/>
          </a:xfrm>
          <a:prstGeom prst="rect">
            <a:avLst/>
          </a:prstGeom>
          <a:ln>
            <a:solidFill>
              <a:schemeClr val="tx1"/>
            </a:solidFill>
          </a:ln>
          <a:effectLst/>
        </p:spPr>
      </p:pic>
      <p:graphicFrame>
        <p:nvGraphicFramePr>
          <p:cNvPr id="5" name="Content Placeholder 3"/>
          <p:cNvGraphicFramePr>
            <a:graphicFrameLocks/>
          </p:cNvGraphicFramePr>
          <p:nvPr>
            <p:extLst/>
          </p:nvPr>
        </p:nvGraphicFramePr>
        <p:xfrm>
          <a:off x="2567366" y="3793785"/>
          <a:ext cx="5893185" cy="2776058"/>
        </p:xfrm>
        <a:graphic>
          <a:graphicData uri="http://schemas.openxmlformats.org/drawingml/2006/table">
            <a:tbl>
              <a:tblPr>
                <a:effectLst>
                  <a:outerShdw blurRad="50800" dist="38100" dir="8100000" algn="tr" rotWithShape="0">
                    <a:prstClr val="black">
                      <a:alpha val="40000"/>
                    </a:prstClr>
                  </a:outerShdw>
                </a:effectLst>
                <a:tableStyleId>{5C22544A-7EE6-4342-B048-85BDC9FD1C3A}</a:tableStyleId>
              </a:tblPr>
              <a:tblGrid>
                <a:gridCol w="1690309"/>
                <a:gridCol w="1057275"/>
                <a:gridCol w="718996"/>
                <a:gridCol w="934469"/>
                <a:gridCol w="1492136"/>
              </a:tblGrid>
              <a:tr h="437333">
                <a:tc>
                  <a:txBody>
                    <a:bodyPr/>
                    <a:lstStyle/>
                    <a:p>
                      <a:pPr algn="ctr" fontAlgn="b"/>
                      <a:r>
                        <a:rPr lang="en-US" sz="1300" b="1" u="none" strike="noStrike" dirty="0">
                          <a:effectLst/>
                        </a:rPr>
                        <a:t>City</a:t>
                      </a:r>
                      <a:endParaRPr lang="en-US" sz="13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1300" b="1" u="none" strike="noStrike" dirty="0">
                          <a:effectLst/>
                        </a:rPr>
                        <a:t>State</a:t>
                      </a:r>
                      <a:endParaRPr lang="en-US" sz="13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1300" b="1" u="none" strike="noStrike" dirty="0">
                          <a:effectLst/>
                        </a:rPr>
                        <a:t>2010 Census</a:t>
                      </a:r>
                      <a:endParaRPr lang="en-US" sz="13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1300" b="1" u="none" strike="noStrike" dirty="0">
                          <a:effectLst/>
                        </a:rPr>
                        <a:t>2010 MSA </a:t>
                      </a:r>
                      <a:endParaRPr lang="en-US" sz="13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1300" b="1" u="none" strike="noStrike" dirty="0">
                          <a:effectLst/>
                        </a:rPr>
                        <a:t>2014 land area (city)</a:t>
                      </a:r>
                      <a:endParaRPr lang="en-US" sz="1300" b="1"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r>
              <a:tr h="241620">
                <a:tc>
                  <a:txBody>
                    <a:bodyPr/>
                    <a:lstStyle/>
                    <a:p>
                      <a:pPr algn="r" fontAlgn="b"/>
                      <a:r>
                        <a:rPr lang="en-US" sz="1300" u="none" strike="noStrike" dirty="0">
                          <a:effectLst/>
                        </a:rPr>
                        <a:t>Indianapolis</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Indiana</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820,445</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1,887,877</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361.4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Columbus</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Ohio</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787,033</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1,901,974</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217.2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Detroit</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Michigan</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713,777</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4,296,250</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138.8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St. Paul - Minneapolis</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Minnesota</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667,646</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3,348,859</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smtClean="0">
                          <a:effectLst/>
                        </a:rPr>
                        <a:t>193.8</a:t>
                      </a:r>
                      <a:r>
                        <a:rPr lang="en-US" sz="1300" u="none" strike="noStrike" dirty="0">
                          <a:effectLst/>
                        </a:rPr>
                        <a:t>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Milwaukee</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Wisconsin</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594,833</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1,555,908</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96.1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Kansas City</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smtClean="0">
                          <a:effectLst/>
                        </a:rPr>
                        <a:t>Missouri, Kansas</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459,787</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2,009,342</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315.0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Cleveland</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Ohio</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396,815</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2,077,240</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77.7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St. Louis</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Missouri</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319,294</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2,787,701</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61.9 sq mi</a:t>
                      </a:r>
                      <a:endParaRPr lang="en-US" sz="1300" b="0" i="0" u="none" strike="noStrike" dirty="0">
                        <a:solidFill>
                          <a:srgbClr val="000000"/>
                        </a:solidFill>
                        <a:effectLst/>
                        <a:latin typeface="Calibri" panose="020F0502020204030204" pitchFamily="34" charset="0"/>
                      </a:endParaRPr>
                    </a:p>
                  </a:txBody>
                  <a:tcPr marL="9525" marR="9525" marT="9525" marB="0" anchor="b"/>
                </a:tc>
              </a:tr>
              <a:tr h="241620">
                <a:tc>
                  <a:txBody>
                    <a:bodyPr/>
                    <a:lstStyle/>
                    <a:p>
                      <a:pPr algn="r" fontAlgn="b"/>
                      <a:r>
                        <a:rPr lang="en-US" sz="1300" u="none" strike="noStrike" dirty="0">
                          <a:effectLst/>
                        </a:rPr>
                        <a:t>Cincinnati</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Ohio</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296,943</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2,114,580</a:t>
                      </a:r>
                      <a:endParaRPr lang="en-US"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300" u="none" strike="noStrike" dirty="0">
                          <a:effectLst/>
                        </a:rPr>
                        <a:t>77.9 sq mi</a:t>
                      </a:r>
                      <a:endParaRPr lang="en-US" sz="13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869611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Midwestern City Comparison</a:t>
            </a:r>
          </a:p>
        </p:txBody>
      </p:sp>
      <mc:AlternateContent xmlns:mc="http://schemas.openxmlformats.org/markup-compatibility/2006" xmlns:a14="http://schemas.microsoft.com/office/drawing/2010/main">
        <mc:Choice Requires="a14">
          <p:sp>
            <p:nvSpPr>
              <p:cNvPr id="5" name="Rectangle 4"/>
              <p:cNvSpPr/>
              <p:nvPr/>
            </p:nvSpPr>
            <p:spPr>
              <a:xfrm>
                <a:off x="-387596" y="1326634"/>
                <a:ext cx="1133856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a:latin typeface="Cambria Math" panose="02040503050406030204" pitchFamily="18" charset="0"/>
                            </a:rPr>
                            <m:t>𝑺𝒖𝒄𝒄𝒆𝒔𝒔</m:t>
                          </m:r>
                          <m:r>
                            <a:rPr lang="en-US" b="1" i="1">
                              <a:latin typeface="Cambria Math" panose="02040503050406030204" pitchFamily="18" charset="0"/>
                            </a:rPr>
                            <m:t> </m:t>
                          </m:r>
                          <m:r>
                            <a:rPr lang="en-US" b="1" i="1">
                              <a:latin typeface="Cambria Math" panose="02040503050406030204" pitchFamily="18" charset="0"/>
                            </a:rPr>
                            <m:t>𝑰𝒏𝒅𝒆𝒙</m:t>
                          </m:r>
                          <m:r>
                            <a:rPr lang="en-US" b="1" i="1">
                              <a:latin typeface="Cambria Math" panose="02040503050406030204" pitchFamily="18" charset="0"/>
                            </a:rPr>
                            <m:t>=</m:t>
                          </m:r>
                          <m:d>
                            <m:dPr>
                              <m:begChr m:val="["/>
                              <m:ctrlPr>
                                <a:rPr lang="en-US" b="1" i="1">
                                  <a:latin typeface="Cambria Math" panose="02040503050406030204" pitchFamily="18" charset="0"/>
                                </a:rPr>
                              </m:ctrlPr>
                            </m:dPr>
                            <m:e>
                              <m:d>
                                <m:dPr>
                                  <m:endChr m:val=""/>
                                  <m:ctrlPr>
                                    <a:rPr lang="en-US" b="1" i="1">
                                      <a:latin typeface="Cambria Math" panose="02040503050406030204" pitchFamily="18" charset="0"/>
                                    </a:rPr>
                                  </m:ctrlPr>
                                </m:dPr>
                                <m:e>
                                  <m:r>
                                    <a:rPr lang="en-US" b="1" i="1">
                                      <a:latin typeface="Cambria Math" panose="02040503050406030204" pitchFamily="18" charset="0"/>
                                    </a:rPr>
                                    <m:t>𝑰𝒏𝒄𝑪𝒉𝒂𝒏𝒈𝒆</m:t>
                                  </m:r>
                                  <m:r>
                                    <a:rPr lang="en-US" b="1" i="1">
                                      <a:latin typeface="Cambria Math" panose="02040503050406030204" pitchFamily="18" charset="0"/>
                                    </a:rPr>
                                    <m:t>∗</m:t>
                                  </m:r>
                                  <m:r>
                                    <a:rPr lang="en-US" b="1" i="1">
                                      <a:latin typeface="Cambria Math" panose="02040503050406030204" pitchFamily="18" charset="0"/>
                                    </a:rPr>
                                    <m:t>𝑰𝒏𝒄𝑨𝒃𝒔</m:t>
                                  </m:r>
                                </m:e>
                              </m:d>
                            </m:e>
                          </m:d>
                          <m:r>
                            <a:rPr lang="en-US" b="1" i="1">
                              <a:latin typeface="Cambria Math" panose="02040503050406030204" pitchFamily="18" charset="0"/>
                            </a:rPr>
                            <m:t>+</m:t>
                          </m:r>
                          <m:r>
                            <a:rPr lang="en-US" b="1" i="1">
                              <a:latin typeface="Cambria Math" panose="02040503050406030204" pitchFamily="18" charset="0"/>
                            </a:rPr>
                            <m:t>𝑷𝒐𝒑𝑪𝒉𝒂𝒏𝒈𝒆</m:t>
                          </m:r>
                          <m:r>
                            <a:rPr lang="en-US" b="1" i="1">
                              <a:latin typeface="Cambria Math" panose="02040503050406030204" pitchFamily="18" charset="0"/>
                            </a:rPr>
                            <m:t>+(</m:t>
                          </m:r>
                          <m:r>
                            <a:rPr lang="en-US" b="1" i="1">
                              <a:latin typeface="Cambria Math" panose="02040503050406030204" pitchFamily="18" charset="0"/>
                            </a:rPr>
                            <m:t>𝑰𝒏𝒆𝒒𝑪𝒉𝒂𝒏𝒈𝒆</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𝟓𝟎</m:t>
                          </m:r>
                          <m:r>
                            <a:rPr lang="en-US" b="1" i="1">
                              <a:latin typeface="Cambria Math" panose="02040503050406030204" pitchFamily="18" charset="0"/>
                            </a:rPr>
                            <m:t>)</m:t>
                          </m:r>
                        </m:e>
                      </m:d>
                    </m:oMath>
                  </m:oMathPara>
                </a14:m>
                <a:endParaRPr lang="en-US" b="1" i="1" dirty="0"/>
              </a:p>
            </p:txBody>
          </p:sp>
        </mc:Choice>
        <mc:Fallback xmlns="">
          <p:sp>
            <p:nvSpPr>
              <p:cNvPr id="5" name="Rectangle 4"/>
              <p:cNvSpPr>
                <a:spLocks noRot="1" noChangeAspect="1" noMove="1" noResize="1" noEditPoints="1" noAdjustHandles="1" noChangeArrowheads="1" noChangeShapeType="1" noTextEdit="1"/>
              </p:cNvSpPr>
              <p:nvPr/>
            </p:nvSpPr>
            <p:spPr>
              <a:xfrm>
                <a:off x="-387596" y="1326634"/>
                <a:ext cx="11338560" cy="369332"/>
              </a:xfrm>
              <a:prstGeom prst="rect">
                <a:avLst/>
              </a:prstGeom>
              <a:blipFill rotWithShape="0">
                <a:blip r:embed="rId2"/>
                <a:stretch>
                  <a:fillRect t="-126667" b="-19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838200" y="1828800"/>
                <a:ext cx="8435802" cy="4300682"/>
              </a:xfrm>
            </p:spPr>
            <p:txBody>
              <a:bodyPr>
                <a:normAutofit/>
              </a:bodyPr>
              <a:lstStyle/>
              <a:p>
                <a:pPr lvl="1"/>
                <a:r>
                  <a:rPr lang="en-US" dirty="0" smtClean="0"/>
                  <a:t>Success index variables: median household income, population change and economic inequality for each decade (e.g. from 1990 to 2000)</a:t>
                </a:r>
              </a:p>
              <a:p>
                <a:pPr lvl="2"/>
                <a14:m>
                  <m:oMath xmlns:m="http://schemas.openxmlformats.org/officeDocument/2006/math">
                    <m:r>
                      <a:rPr lang="en-US" sz="1600" b="1" i="1">
                        <a:latin typeface="Cambria Math" panose="02040503050406030204" pitchFamily="18" charset="0"/>
                      </a:rPr>
                      <m:t>𝑰𝒏𝒄𝑪𝒉𝒂𝒏𝒈𝒆</m:t>
                    </m:r>
                  </m:oMath>
                </a14:m>
                <a:r>
                  <a:rPr lang="en-US" dirty="0" smtClean="0"/>
                  <a:t> </a:t>
                </a:r>
                <a14:m>
                  <m:oMath xmlns:m="http://schemas.openxmlformats.org/officeDocument/2006/math">
                    <m:r>
                      <a:rPr lang="en-US" b="1" i="1">
                        <a:latin typeface="Cambria Math" panose="02040503050406030204" pitchFamily="18" charset="0"/>
                      </a:rPr>
                      <m:t>− </m:t>
                    </m:r>
                  </m:oMath>
                </a14:m>
                <a:r>
                  <a:rPr lang="en-US" dirty="0" smtClean="0"/>
                  <a:t>percentage change in median household</a:t>
                </a:r>
              </a:p>
              <a:p>
                <a:pPr lvl="2"/>
                <a14:m>
                  <m:oMath xmlns:m="http://schemas.openxmlformats.org/officeDocument/2006/math">
                    <m:r>
                      <a:rPr lang="en-US" sz="1600" b="1" i="1" smtClean="0">
                        <a:latin typeface="Cambria Math" panose="02040503050406030204" pitchFamily="18" charset="0"/>
                      </a:rPr>
                      <m:t>𝑰𝒏𝒄𝑨𝒃𝒔</m:t>
                    </m:r>
                  </m:oMath>
                </a14:m>
                <a:r>
                  <a:rPr lang="en-US" dirty="0" smtClean="0"/>
                  <a:t> </a:t>
                </a:r>
                <a14:m>
                  <m:oMath xmlns:m="http://schemas.openxmlformats.org/officeDocument/2006/math">
                    <m:r>
                      <a:rPr lang="en-US" b="1" i="1">
                        <a:latin typeface="Cambria Math" panose="02040503050406030204" pitchFamily="18" charset="0"/>
                      </a:rPr>
                      <m:t>−</m:t>
                    </m:r>
                    <m:r>
                      <a:rPr lang="en-US" b="1" i="1" smtClean="0">
                        <a:latin typeface="Cambria Math" panose="02040503050406030204" pitchFamily="18" charset="0"/>
                      </a:rPr>
                      <m:t> </m:t>
                    </m:r>
                  </m:oMath>
                </a14:m>
                <a:r>
                  <a:rPr lang="en-US" dirty="0" smtClean="0"/>
                  <a:t> </a:t>
                </a:r>
                <a:r>
                  <a:rPr lang="en-US" dirty="0"/>
                  <a:t>absolute value of median household income</a:t>
                </a:r>
                <a:endParaRPr lang="en-US" dirty="0" smtClean="0"/>
              </a:p>
              <a:p>
                <a:pPr lvl="2"/>
                <a14:m>
                  <m:oMath xmlns:m="http://schemas.openxmlformats.org/officeDocument/2006/math">
                    <m:r>
                      <a:rPr lang="en-US" sz="1600" b="1" i="1" smtClean="0">
                        <a:latin typeface="Cambria Math" panose="02040503050406030204" pitchFamily="18" charset="0"/>
                      </a:rPr>
                      <m:t>𝑷𝒐𝒑𝑪𝒉𝒂𝒏𝒈𝒆</m:t>
                    </m:r>
                  </m:oMath>
                </a14:m>
                <a:r>
                  <a:rPr lang="en-US" sz="1600" dirty="0"/>
                  <a:t> </a:t>
                </a:r>
                <a14:m>
                  <m:oMath xmlns:m="http://schemas.openxmlformats.org/officeDocument/2006/math">
                    <m:r>
                      <a:rPr lang="en-US" sz="1600" b="1" i="1">
                        <a:latin typeface="Cambria Math" panose="02040503050406030204" pitchFamily="18" charset="0"/>
                      </a:rPr>
                      <m:t>− </m:t>
                    </m:r>
                  </m:oMath>
                </a14:m>
                <a:r>
                  <a:rPr lang="en-US" dirty="0" smtClean="0"/>
                  <a:t>the percent change in population from the national mean population change</a:t>
                </a:r>
                <a:endParaRPr lang="en-US" b="1" i="1" dirty="0">
                  <a:latin typeface="Cambria Math" panose="02040503050406030204" pitchFamily="18" charset="0"/>
                </a:endParaRPr>
              </a:p>
              <a:p>
                <a:pPr lvl="2"/>
                <a14:m>
                  <m:oMath xmlns:m="http://schemas.openxmlformats.org/officeDocument/2006/math">
                    <m:r>
                      <a:rPr lang="en-US" sz="1600" b="1" i="1" smtClean="0">
                        <a:latin typeface="Cambria Math" panose="02040503050406030204" pitchFamily="18" charset="0"/>
                      </a:rPr>
                      <m:t>𝑰𝒏𝒆𝒒𝑪𝒉𝒂𝒏𝒈𝒆</m:t>
                    </m:r>
                    <m:r>
                      <a:rPr lang="en-US" sz="1600" b="1" i="1" smtClean="0">
                        <a:latin typeface="Cambria Math" panose="02040503050406030204" pitchFamily="18" charset="0"/>
                      </a:rPr>
                      <m:t> − </m:t>
                    </m:r>
                  </m:oMath>
                </a14:m>
                <a:r>
                  <a:rPr lang="en-US" dirty="0" smtClean="0"/>
                  <a:t>percentage change in the 90:10 index of inequality</a:t>
                </a: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838200" y="1828800"/>
                <a:ext cx="8435802" cy="4300682"/>
              </a:xfrm>
              <a:blipFill rotWithShape="0">
                <a:blip r:embed="rId3"/>
                <a:stretch>
                  <a:fillRect t="-567"/>
                </a:stretch>
              </a:blipFill>
            </p:spPr>
            <p:txBody>
              <a:bodyPr/>
              <a:lstStyle/>
              <a:p>
                <a:r>
                  <a:rPr lang="en-US">
                    <a:noFill/>
                  </a:rPr>
                  <a:t> </a:t>
                </a:r>
              </a:p>
            </p:txBody>
          </p:sp>
        </mc:Fallback>
      </mc:AlternateContent>
      <p:graphicFrame>
        <p:nvGraphicFramePr>
          <p:cNvPr id="9" name="Content Placeholder 3"/>
          <p:cNvGraphicFramePr>
            <a:graphicFrameLocks/>
          </p:cNvGraphicFramePr>
          <p:nvPr>
            <p:extLst/>
          </p:nvPr>
        </p:nvGraphicFramePr>
        <p:xfrm>
          <a:off x="3020982" y="4197790"/>
          <a:ext cx="5027643" cy="2373875"/>
        </p:xfrm>
        <a:graphic>
          <a:graphicData uri="http://schemas.openxmlformats.org/drawingml/2006/table">
            <a:tbl>
              <a:tblPr>
                <a:effectLst>
                  <a:outerShdw blurRad="50800" dist="38100" dir="8100000" algn="tr" rotWithShape="0">
                    <a:prstClr val="black">
                      <a:alpha val="40000"/>
                    </a:prstClr>
                  </a:outerShdw>
                </a:effectLst>
                <a:tableStyleId>{5C22544A-7EE6-4342-B048-85BDC9FD1C3A}</a:tableStyleId>
              </a:tblPr>
              <a:tblGrid>
                <a:gridCol w="1690748"/>
                <a:gridCol w="1704975"/>
                <a:gridCol w="1631920"/>
              </a:tblGrid>
              <a:tr h="182250">
                <a:tc gridSpan="3">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100" b="1" dirty="0" smtClean="0">
                          <a:effectLst/>
                        </a:rPr>
                        <a:t>SUCCESS INDEX RANKINGS</a:t>
                      </a:r>
                      <a:endParaRPr lang="en-US" sz="11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r>
              <a:tr h="249110">
                <a:tc>
                  <a:txBody>
                    <a:bodyPr/>
                    <a:lstStyle/>
                    <a:p>
                      <a:pPr marL="0" marR="0" algn="ctr">
                        <a:lnSpc>
                          <a:spcPct val="107000"/>
                        </a:lnSpc>
                        <a:spcBef>
                          <a:spcPts val="0"/>
                        </a:spcBef>
                        <a:spcAft>
                          <a:spcPts val="0"/>
                        </a:spcAft>
                      </a:pPr>
                      <a:r>
                        <a:rPr lang="en-US" sz="1100" b="0" dirty="0">
                          <a:effectLst/>
                        </a:rPr>
                        <a:t>1990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marL="0" marR="0" algn="ctr">
                        <a:lnSpc>
                          <a:spcPct val="107000"/>
                        </a:lnSpc>
                        <a:spcBef>
                          <a:spcPts val="0"/>
                        </a:spcBef>
                        <a:spcAft>
                          <a:spcPts val="0"/>
                        </a:spcAft>
                      </a:pPr>
                      <a:r>
                        <a:rPr lang="en-US" sz="11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marL="0" marR="0" algn="ctr">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r>
              <a:tr h="238125">
                <a:tc>
                  <a:txBody>
                    <a:bodyPr/>
                    <a:lstStyle/>
                    <a:p>
                      <a:pPr marL="0" marR="0">
                        <a:lnSpc>
                          <a:spcPct val="107000"/>
                        </a:lnSpc>
                        <a:spcBef>
                          <a:spcPts val="0"/>
                        </a:spcBef>
                        <a:spcAft>
                          <a:spcPts val="0"/>
                        </a:spcAft>
                      </a:pPr>
                      <a:r>
                        <a:rPr lang="en-US" sz="1100" b="0" dirty="0">
                          <a:effectLst/>
                        </a:rPr>
                        <a:t>1) Columbus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1) Minneapolis/St. Paul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1) Minneapolis/St. Paul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4269">
                <a:tc>
                  <a:txBody>
                    <a:bodyPr/>
                    <a:lstStyle/>
                    <a:p>
                      <a:pPr marL="0" marR="0">
                        <a:lnSpc>
                          <a:spcPct val="107000"/>
                        </a:lnSpc>
                        <a:spcBef>
                          <a:spcPts val="0"/>
                        </a:spcBef>
                        <a:spcAft>
                          <a:spcPts val="0"/>
                        </a:spcAft>
                      </a:pPr>
                      <a:r>
                        <a:rPr lang="en-US" sz="1100" b="0" dirty="0">
                          <a:effectLst/>
                        </a:rPr>
                        <a:t>2) Indianapolis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2) Columbus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2) Columbus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4269">
                <a:tc>
                  <a:txBody>
                    <a:bodyPr/>
                    <a:lstStyle/>
                    <a:p>
                      <a:pPr marL="0" marR="0">
                        <a:lnSpc>
                          <a:spcPct val="107000"/>
                        </a:lnSpc>
                        <a:spcBef>
                          <a:spcPts val="0"/>
                        </a:spcBef>
                        <a:spcAft>
                          <a:spcPts val="0"/>
                        </a:spcAft>
                      </a:pPr>
                      <a:r>
                        <a:rPr lang="en-US" sz="1100" b="0" dirty="0">
                          <a:effectLst/>
                        </a:rPr>
                        <a:t>3) Minneapolis/St. Paul</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3) Detroit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3) Kansas 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49513">
                <a:tc>
                  <a:txBody>
                    <a:bodyPr/>
                    <a:lstStyle/>
                    <a:p>
                      <a:pPr marL="0" marR="0">
                        <a:lnSpc>
                          <a:spcPct val="107000"/>
                        </a:lnSpc>
                        <a:spcBef>
                          <a:spcPts val="0"/>
                        </a:spcBef>
                        <a:spcAft>
                          <a:spcPts val="0"/>
                        </a:spcAft>
                      </a:pPr>
                      <a:r>
                        <a:rPr lang="en-US" sz="1100" b="0" dirty="0">
                          <a:effectLst/>
                        </a:rPr>
                        <a:t>4) Kansas City</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4) Indianapolis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b="1" i="1" dirty="0">
                          <a:solidFill>
                            <a:schemeClr val="accent1">
                              <a:lumMod val="50000"/>
                            </a:schemeClr>
                          </a:solidFill>
                          <a:effectLst/>
                        </a:rPr>
                        <a:t>4) St. Louis</a:t>
                      </a:r>
                      <a:endParaRPr lang="en-US" sz="1100" b="1"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4269">
                <a:tc>
                  <a:txBody>
                    <a:bodyPr/>
                    <a:lstStyle/>
                    <a:p>
                      <a:pPr marL="0" marR="0">
                        <a:lnSpc>
                          <a:spcPct val="107000"/>
                        </a:lnSpc>
                        <a:spcBef>
                          <a:spcPts val="0"/>
                        </a:spcBef>
                        <a:spcAft>
                          <a:spcPts val="0"/>
                        </a:spcAft>
                      </a:pPr>
                      <a:r>
                        <a:rPr lang="en-US" sz="1100" b="0" dirty="0">
                          <a:effectLst/>
                        </a:rPr>
                        <a:t>5) Milwaukee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5) Kansas 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5) Milwaukee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4269">
                <a:tc>
                  <a:txBody>
                    <a:bodyPr/>
                    <a:lstStyle/>
                    <a:p>
                      <a:pPr marL="0" marR="0">
                        <a:lnSpc>
                          <a:spcPct val="107000"/>
                        </a:lnSpc>
                        <a:spcBef>
                          <a:spcPts val="0"/>
                        </a:spcBef>
                        <a:spcAft>
                          <a:spcPts val="0"/>
                        </a:spcAft>
                      </a:pPr>
                      <a:r>
                        <a:rPr lang="en-US" sz="1100" b="0" dirty="0">
                          <a:effectLst/>
                        </a:rPr>
                        <a:t>6) Cincinnati</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6) Cincinnati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6) Indianapolis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4269">
                <a:tc>
                  <a:txBody>
                    <a:bodyPr/>
                    <a:lstStyle/>
                    <a:p>
                      <a:pPr marL="0" marR="0">
                        <a:lnSpc>
                          <a:spcPct val="107000"/>
                        </a:lnSpc>
                        <a:spcBef>
                          <a:spcPts val="0"/>
                        </a:spcBef>
                        <a:spcAft>
                          <a:spcPts val="0"/>
                        </a:spcAft>
                      </a:pPr>
                      <a:r>
                        <a:rPr lang="en-US" sz="1100" b="1" i="1" dirty="0">
                          <a:solidFill>
                            <a:schemeClr val="accent1">
                              <a:lumMod val="50000"/>
                            </a:schemeClr>
                          </a:solidFill>
                          <a:effectLst/>
                        </a:rPr>
                        <a:t>7) St. Louis</a:t>
                      </a:r>
                      <a:endParaRPr lang="en-US" sz="1100" b="1"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7) Cleveland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7) Cincinnati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24269">
                <a:tc>
                  <a:txBody>
                    <a:bodyPr/>
                    <a:lstStyle/>
                    <a:p>
                      <a:pPr marL="0" marR="0">
                        <a:lnSpc>
                          <a:spcPct val="107000"/>
                        </a:lnSpc>
                        <a:spcBef>
                          <a:spcPts val="0"/>
                        </a:spcBef>
                        <a:spcAft>
                          <a:spcPts val="0"/>
                        </a:spcAft>
                      </a:pPr>
                      <a:r>
                        <a:rPr lang="en-US" sz="1100" b="0" dirty="0">
                          <a:effectLst/>
                        </a:rPr>
                        <a:t>8) Cleveland</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8) Milwaukee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8) Cleveland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49513">
                <a:tc>
                  <a:txBody>
                    <a:bodyPr/>
                    <a:lstStyle/>
                    <a:p>
                      <a:pPr marL="0" marR="0">
                        <a:lnSpc>
                          <a:spcPct val="107000"/>
                        </a:lnSpc>
                        <a:spcBef>
                          <a:spcPts val="0"/>
                        </a:spcBef>
                        <a:spcAft>
                          <a:spcPts val="0"/>
                        </a:spcAft>
                      </a:pPr>
                      <a:r>
                        <a:rPr lang="en-US" sz="1100" b="0" dirty="0">
                          <a:effectLst/>
                        </a:rPr>
                        <a:t>9) Detroit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b="1" i="1" dirty="0">
                          <a:solidFill>
                            <a:schemeClr val="accent1">
                              <a:lumMod val="50000"/>
                            </a:schemeClr>
                          </a:solidFill>
                          <a:effectLst/>
                        </a:rPr>
                        <a:t>9)</a:t>
                      </a:r>
                      <a:r>
                        <a:rPr lang="en-US" sz="1100" i="1" dirty="0">
                          <a:solidFill>
                            <a:schemeClr val="accent1">
                              <a:lumMod val="50000"/>
                            </a:schemeClr>
                          </a:solidFill>
                          <a:effectLst/>
                        </a:rPr>
                        <a:t> </a:t>
                      </a:r>
                      <a:r>
                        <a:rPr lang="en-US" sz="1100" b="1" i="1" dirty="0">
                          <a:solidFill>
                            <a:schemeClr val="accent1">
                              <a:lumMod val="50000"/>
                            </a:schemeClr>
                          </a:solidFill>
                          <a:effectLst/>
                        </a:rPr>
                        <a:t>St. Louis</a:t>
                      </a:r>
                      <a:endParaRPr lang="en-US" sz="1100" b="1"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9) Detroit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3731229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a:t>Determine if the same tracts change over </a:t>
            </a:r>
            <a:r>
              <a:rPr lang="en-US" dirty="0" smtClean="0"/>
              <a:t>time</a:t>
            </a:r>
          </a:p>
          <a:p>
            <a:r>
              <a:rPr lang="en-US" dirty="0" smtClean="0"/>
              <a:t>Investigate </a:t>
            </a:r>
            <a:r>
              <a:rPr lang="en-US" dirty="0"/>
              <a:t>tracts with greatest rank </a:t>
            </a:r>
            <a:r>
              <a:rPr lang="en-US" dirty="0" smtClean="0"/>
              <a:t>change</a:t>
            </a:r>
          </a:p>
          <a:p>
            <a:r>
              <a:rPr lang="en-US" dirty="0" smtClean="0"/>
              <a:t>Compare tract trends with other Midwestern cities</a:t>
            </a:r>
          </a:p>
        </p:txBody>
      </p:sp>
    </p:spTree>
    <p:extLst>
      <p:ext uri="{BB962C8B-B14F-4D97-AF65-F5344CB8AC3E}">
        <p14:creationId xmlns:p14="http://schemas.microsoft.com/office/powerpoint/2010/main" val="3026213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677334" y="1282263"/>
            <a:ext cx="8596668" cy="4759100"/>
          </a:xfrm>
        </p:spPr>
        <p:txBody>
          <a:bodyPr>
            <a:normAutofit fontScale="77500" lnSpcReduction="20000"/>
          </a:bodyPr>
          <a:lstStyle/>
          <a:p>
            <a:r>
              <a:rPr lang="en-US" dirty="0" smtClean="0"/>
              <a:t>Data</a:t>
            </a:r>
            <a:endParaRPr lang="en-US" dirty="0"/>
          </a:p>
          <a:p>
            <a:pPr lvl="1"/>
            <a:r>
              <a:rPr lang="en-US" dirty="0"/>
              <a:t>Minnesota Population Center. National Historical Geographic Information System: Version 2.0. Minneapolis, MN: University of Minnesota 2011</a:t>
            </a:r>
            <a:r>
              <a:rPr lang="en-US" dirty="0" smtClean="0"/>
              <a:t>.</a:t>
            </a:r>
          </a:p>
          <a:p>
            <a:r>
              <a:rPr lang="en-US" dirty="0" smtClean="0"/>
              <a:t>Works Cited</a:t>
            </a:r>
          </a:p>
          <a:p>
            <a:pPr lvl="1"/>
            <a:r>
              <a:rPr lang="en-US" u="sng" dirty="0">
                <a:hlinkClick r:id="rId2"/>
              </a:rPr>
              <a:t>https://www.stlouis-mo.gov/archive/history-physical-growth-stlouis/</a:t>
            </a:r>
            <a:endParaRPr lang="en-US" dirty="0"/>
          </a:p>
          <a:p>
            <a:pPr lvl="1"/>
            <a:r>
              <a:rPr lang="en-US" u="sng" dirty="0">
                <a:hlinkClick r:id="rId3"/>
              </a:rPr>
              <a:t>http://www.stl250.org/crash-course-colonial-and-early.aspx</a:t>
            </a:r>
            <a:endParaRPr lang="en-US" dirty="0"/>
          </a:p>
          <a:p>
            <a:pPr lvl="1"/>
            <a:r>
              <a:rPr lang="en-US" u="sng" dirty="0">
                <a:hlinkClick r:id="rId4"/>
              </a:rPr>
              <a:t>http://www.stl250.org/crash-course-fur-traders.aspx</a:t>
            </a:r>
            <a:endParaRPr lang="en-US" dirty="0"/>
          </a:p>
          <a:p>
            <a:pPr lvl="1"/>
            <a:r>
              <a:rPr lang="en-US" u="sng" dirty="0">
                <a:hlinkClick r:id="rId5"/>
              </a:rPr>
              <a:t>http://www.census.gov/population/www/documentation/twps0027/tab06.txt</a:t>
            </a:r>
            <a:endParaRPr lang="en-US" dirty="0"/>
          </a:p>
          <a:p>
            <a:pPr lvl="1"/>
            <a:r>
              <a:rPr lang="en-US" u="sng" dirty="0">
                <a:hlinkClick r:id="rId6"/>
              </a:rPr>
              <a:t>http://www.census.gov/population/www/documentation/twps0027/tab13.txt</a:t>
            </a:r>
            <a:endParaRPr lang="en-US" dirty="0"/>
          </a:p>
          <a:p>
            <a:pPr lvl="1"/>
            <a:r>
              <a:rPr lang="en-US" u="sng" dirty="0">
                <a:hlinkClick r:id="rId7"/>
              </a:rPr>
              <a:t>http://scholarship.law.wm.edu/cgi/viewcontent.cgi?article=2835&amp;context=wmlr</a:t>
            </a:r>
            <a:endParaRPr lang="en-US" dirty="0"/>
          </a:p>
          <a:p>
            <a:pPr lvl="1"/>
            <a:r>
              <a:rPr lang="en-US" dirty="0"/>
              <a:t>Colin Gordon. </a:t>
            </a:r>
            <a:r>
              <a:rPr lang="en-US" i="1" dirty="0"/>
              <a:t>Mapping Decline</a:t>
            </a:r>
            <a:r>
              <a:rPr lang="en-US" dirty="0"/>
              <a:t>:</a:t>
            </a:r>
            <a:r>
              <a:rPr lang="en-US" i="1" dirty="0"/>
              <a:t> St. Louis and the Fate of the American City</a:t>
            </a:r>
            <a:r>
              <a:rPr lang="en-US" dirty="0"/>
              <a:t>. 2008.</a:t>
            </a:r>
          </a:p>
          <a:p>
            <a:pPr lvl="1"/>
            <a:r>
              <a:rPr lang="en-US" u="sng" dirty="0">
                <a:hlinkClick r:id="rId8"/>
              </a:rPr>
              <a:t>https://www.washingtonpost.com/news/the-watch/wp/2014/09/03/how-st-louis-county-missouri-profits-from-poverty/</a:t>
            </a:r>
            <a:r>
              <a:rPr lang="en-US" dirty="0"/>
              <a:t> </a:t>
            </a:r>
          </a:p>
          <a:p>
            <a:pPr lvl="1"/>
            <a:r>
              <a:rPr lang="en-US" u="sng" dirty="0">
                <a:hlinkClick r:id="rId9"/>
              </a:rPr>
              <a:t>http://www.stl250.org/crash-course-fourth-city.aspx</a:t>
            </a:r>
            <a:r>
              <a:rPr lang="en-US" dirty="0"/>
              <a:t> </a:t>
            </a:r>
          </a:p>
          <a:p>
            <a:pPr lvl="1"/>
            <a:r>
              <a:rPr lang="en-US" u="sng" dirty="0">
                <a:hlinkClick r:id="rId10"/>
              </a:rPr>
              <a:t>http://www.stl250.org/crash-course-dry-weary-years.aspx</a:t>
            </a:r>
            <a:endParaRPr lang="en-US" dirty="0"/>
          </a:p>
          <a:p>
            <a:pPr lvl="1"/>
            <a:r>
              <a:rPr lang="en-US" u="sng" dirty="0">
                <a:hlinkClick r:id="rId11"/>
              </a:rPr>
              <a:t>https://www.census.gov/geo/reference/gtc/gtc_ct.html</a:t>
            </a:r>
            <a:endParaRPr lang="en-US" dirty="0"/>
          </a:p>
          <a:p>
            <a:pPr lvl="1"/>
            <a:r>
              <a:rPr lang="en-US" dirty="0"/>
              <a:t>Farley, John E. Past Trends and Future Directions. </a:t>
            </a:r>
            <a:r>
              <a:rPr lang="en-US" i="1" dirty="0"/>
              <a:t>The St. Louis Region, 1950-2000: How We Have Changed.</a:t>
            </a:r>
            <a:endParaRPr lang="en-US" dirty="0"/>
          </a:p>
          <a:p>
            <a:pPr lvl="1"/>
            <a:r>
              <a:rPr lang="en-US" dirty="0"/>
              <a:t>Laslo</a:t>
            </a:r>
            <a:r>
              <a:rPr lang="en-US" dirty="0"/>
              <a:t>, David. Past Trends and Future Directions. </a:t>
            </a:r>
            <a:r>
              <a:rPr lang="en-US" i="1" dirty="0"/>
              <a:t>The Past, Present, and Future of the St. Louis Labor Force.</a:t>
            </a:r>
            <a:endParaRPr lang="en-US" dirty="0"/>
          </a:p>
          <a:p>
            <a:pPr lvl="1"/>
            <a:endParaRPr lang="en-US" dirty="0"/>
          </a:p>
          <a:p>
            <a:endParaRPr lang="en-US" dirty="0"/>
          </a:p>
        </p:txBody>
      </p:sp>
    </p:spTree>
    <p:extLst>
      <p:ext uri="{BB962C8B-B14F-4D97-AF65-F5344CB8AC3E}">
        <p14:creationId xmlns:p14="http://schemas.microsoft.com/office/powerpoint/2010/main" val="1384471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677334" y="1387365"/>
            <a:ext cx="9296983" cy="4950373"/>
          </a:xfrm>
        </p:spPr>
        <p:txBody>
          <a:bodyPr>
            <a:normAutofit fontScale="92500" lnSpcReduction="20000"/>
          </a:bodyPr>
          <a:lstStyle/>
          <a:p>
            <a:r>
              <a:rPr lang="en-US" dirty="0" smtClean="0"/>
              <a:t>Works Cited cont.</a:t>
            </a:r>
          </a:p>
          <a:p>
            <a:pPr lvl="1"/>
            <a:r>
              <a:rPr lang="en-US" dirty="0"/>
              <a:t>Cummings, Scott. Past Trends and Future Directions. </a:t>
            </a:r>
            <a:r>
              <a:rPr lang="en-US" i="1" dirty="0"/>
              <a:t>Racial Inequality and Developmental Disparities in the St. Louis Region.</a:t>
            </a:r>
            <a:endParaRPr lang="en-US" dirty="0"/>
          </a:p>
          <a:p>
            <a:pPr lvl="1"/>
            <a:r>
              <a:rPr lang="en-US" dirty="0"/>
              <a:t>Sampson, Robert; </a:t>
            </a:r>
            <a:r>
              <a:rPr lang="en-US" dirty="0"/>
              <a:t>Raudenbush</a:t>
            </a:r>
            <a:r>
              <a:rPr lang="en-US" dirty="0"/>
              <a:t>, Stephen; Earls, Felton. </a:t>
            </a:r>
            <a:r>
              <a:rPr lang="en-US" i="1" dirty="0"/>
              <a:t>Neighborhoods and Violent Crime: A Multilevel Study of Collective Efficacy. </a:t>
            </a:r>
            <a:r>
              <a:rPr lang="en-US" dirty="0"/>
              <a:t>1997.</a:t>
            </a:r>
          </a:p>
          <a:p>
            <a:pPr lvl="1"/>
            <a:r>
              <a:rPr lang="en-US" u="sng" dirty="0">
                <a:hlinkClick r:id="rId2"/>
              </a:rPr>
              <a:t>http://www.unc.edu/~pmeyer/carstat/tools.html</a:t>
            </a:r>
            <a:r>
              <a:rPr lang="en-US" dirty="0"/>
              <a:t>. Massey, Douglas S.; Denton, Nancy A. </a:t>
            </a:r>
            <a:r>
              <a:rPr lang="en-US" i="1" dirty="0"/>
              <a:t>The Dimensions of Residential Segregation. </a:t>
            </a:r>
            <a:r>
              <a:rPr lang="en-US" dirty="0"/>
              <a:t>1988.</a:t>
            </a:r>
          </a:p>
          <a:p>
            <a:pPr lvl="1"/>
            <a:r>
              <a:rPr lang="en-US" dirty="0"/>
              <a:t>Wesenberg</a:t>
            </a:r>
            <a:r>
              <a:rPr lang="en-US" dirty="0"/>
              <a:t>, Richard. </a:t>
            </a:r>
            <a:r>
              <a:rPr lang="en-US" i="1" dirty="0"/>
              <a:t>City Neighborhoods: Housing Stability, Quality, and Affordability.</a:t>
            </a:r>
            <a:endParaRPr lang="en-US" dirty="0"/>
          </a:p>
          <a:p>
            <a:pPr lvl="1"/>
            <a:r>
              <a:rPr lang="en-US" dirty="0"/>
              <a:t>Norman, Jon. Small Cities USA: Growth, Diversity, and Inequality.</a:t>
            </a:r>
          </a:p>
          <a:p>
            <a:pPr lvl="1"/>
            <a:r>
              <a:rPr lang="en-US" dirty="0"/>
              <a:t>Iceland, John and Weinberg, Daniel H. with Steinmetz, Erika. </a:t>
            </a:r>
            <a:r>
              <a:rPr lang="en-US" i="1" dirty="0"/>
              <a:t>Racial and Ethnic Residential Segregation in the United States: 1980-2000. </a:t>
            </a:r>
            <a:r>
              <a:rPr lang="en-US" dirty="0"/>
              <a:t>2002.</a:t>
            </a:r>
          </a:p>
          <a:p>
            <a:pPr lvl="1"/>
            <a:r>
              <a:rPr lang="en-US" dirty="0"/>
              <a:t>Sampson, Robert J. </a:t>
            </a:r>
            <a:r>
              <a:rPr lang="en-US" i="1" dirty="0"/>
              <a:t>Great American City: Chicago and the Enduring Neighborhood Effect</a:t>
            </a:r>
            <a:r>
              <a:rPr lang="en-US" dirty="0"/>
              <a:t>. 2012. The University of Chicago. </a:t>
            </a:r>
          </a:p>
          <a:p>
            <a:pPr lvl="1"/>
            <a:r>
              <a:rPr lang="en-US" dirty="0"/>
              <a:t>Sampson, Robert J.; </a:t>
            </a:r>
            <a:r>
              <a:rPr lang="en-US" dirty="0"/>
              <a:t>Sharkley</a:t>
            </a:r>
            <a:r>
              <a:rPr lang="en-US" dirty="0"/>
              <a:t>, Patrick; </a:t>
            </a:r>
            <a:r>
              <a:rPr lang="en-US" dirty="0"/>
              <a:t>Raudenbush</a:t>
            </a:r>
            <a:r>
              <a:rPr lang="en-US" dirty="0"/>
              <a:t>, Stephen W. </a:t>
            </a:r>
            <a:r>
              <a:rPr lang="en-US" i="1" dirty="0"/>
              <a:t>Durable Effects of Concentrated Disadvantage on Verbal Ability Among African-American Children. </a:t>
            </a:r>
            <a:r>
              <a:rPr lang="en-US" dirty="0"/>
              <a:t>2007. PNAS. January 22, 2008.</a:t>
            </a:r>
          </a:p>
          <a:p>
            <a:pPr lvl="1"/>
            <a:r>
              <a:rPr lang="en-US" u="sng" dirty="0">
                <a:hlinkClick r:id="rId3"/>
              </a:rPr>
              <a:t>https://www2.census.gov/geo/pdfs/education/CensusTracts.pdf</a:t>
            </a:r>
            <a:r>
              <a:rPr lang="en-US" dirty="0"/>
              <a:t> </a:t>
            </a:r>
          </a:p>
          <a:p>
            <a:pPr lvl="1"/>
            <a:r>
              <a:rPr lang="en-US" dirty="0"/>
              <a:t>Forest, Benjamin. </a:t>
            </a:r>
            <a:r>
              <a:rPr lang="en-US" i="1" dirty="0"/>
              <a:t>Measures of Segregation and Isolation.</a:t>
            </a:r>
            <a:r>
              <a:rPr lang="en-US" dirty="0"/>
              <a:t> 2005. </a:t>
            </a:r>
            <a:r>
              <a:rPr lang="en-US" u="sng" dirty="0">
                <a:hlinkClick r:id="rId4"/>
              </a:rPr>
              <a:t>http://www.dartmouth.edu/~segregation/IndicesofSegregation.pdf</a:t>
            </a:r>
            <a:endParaRPr lang="en-US" dirty="0"/>
          </a:p>
          <a:p>
            <a:pPr lvl="1"/>
            <a:endParaRPr lang="en-US" dirty="0"/>
          </a:p>
        </p:txBody>
      </p:sp>
    </p:spTree>
    <p:extLst>
      <p:ext uri="{BB962C8B-B14F-4D97-AF65-F5344CB8AC3E}">
        <p14:creationId xmlns:p14="http://schemas.microsoft.com/office/powerpoint/2010/main" val="2508797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a:t>
            </a:r>
          </a:p>
          <a:p>
            <a:r>
              <a:rPr lang="en-US" dirty="0"/>
              <a:t>Project </a:t>
            </a:r>
            <a:r>
              <a:rPr lang="en-US" dirty="0" smtClean="0"/>
              <a:t>Goal</a:t>
            </a:r>
          </a:p>
          <a:p>
            <a:r>
              <a:rPr lang="en-US" dirty="0" smtClean="0"/>
              <a:t>Methodology</a:t>
            </a:r>
          </a:p>
          <a:p>
            <a:r>
              <a:rPr lang="en-US" dirty="0" smtClean="0"/>
              <a:t>Analysis and Results</a:t>
            </a:r>
          </a:p>
          <a:p>
            <a:r>
              <a:rPr lang="en-US" dirty="0" smtClean="0"/>
              <a:t>Tract Summary</a:t>
            </a:r>
          </a:p>
          <a:p>
            <a:r>
              <a:rPr lang="en-US" dirty="0" smtClean="0"/>
              <a:t>Future Work</a:t>
            </a:r>
          </a:p>
          <a:p>
            <a:endParaRPr lang="en-US" dirty="0"/>
          </a:p>
        </p:txBody>
      </p:sp>
    </p:spTree>
    <p:extLst>
      <p:ext uri="{BB962C8B-B14F-4D97-AF65-F5344CB8AC3E}">
        <p14:creationId xmlns:p14="http://schemas.microsoft.com/office/powerpoint/2010/main" val="1120045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496820" y="1487488"/>
          <a:ext cx="7326630" cy="1812036"/>
        </p:xfrm>
        <a:graphic>
          <a:graphicData uri="http://schemas.openxmlformats.org/drawingml/2006/table">
            <a:tbl>
              <a:tblPr firstRow="1" firstCol="1" bandRow="1">
                <a:tableStyleId>{5C22544A-7EE6-4342-B048-85BDC9FD1C3A}</a:tableStyleId>
              </a:tblPr>
              <a:tblGrid>
                <a:gridCol w="440344"/>
                <a:gridCol w="656936"/>
                <a:gridCol w="742950"/>
                <a:gridCol w="628650"/>
                <a:gridCol w="742950"/>
                <a:gridCol w="628650"/>
                <a:gridCol w="702310"/>
                <a:gridCol w="742950"/>
                <a:gridCol w="628650"/>
                <a:gridCol w="742950"/>
                <a:gridCol w="669290"/>
              </a:tblGrid>
              <a:tr h="180975">
                <a:tc>
                  <a:txBody>
                    <a:bodyPr/>
                    <a:lstStyle/>
                    <a:p>
                      <a:pPr marL="0" marR="0" algn="ctr">
                        <a:lnSpc>
                          <a:spcPct val="107000"/>
                        </a:lnSpc>
                        <a:spcBef>
                          <a:spcPts val="0"/>
                        </a:spcBef>
                        <a:spcAft>
                          <a:spcPts val="0"/>
                        </a:spcAft>
                      </a:pPr>
                      <a:r>
                        <a:rPr lang="en-US" sz="1000" dirty="0">
                          <a:effectLst/>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St. Louis 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Change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White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African-American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Other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St. Louis County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Change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White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African-American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b="0" dirty="0">
                          <a:effectLst/>
                        </a:rPr>
                        <a:t>% Other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61925">
                <a:tc>
                  <a:txBody>
                    <a:bodyPr/>
                    <a:lstStyle/>
                    <a:p>
                      <a:pPr marL="0" marR="0" algn="r">
                        <a:lnSpc>
                          <a:spcPct val="107000"/>
                        </a:lnSpc>
                        <a:spcBef>
                          <a:spcPts val="0"/>
                        </a:spcBef>
                        <a:spcAft>
                          <a:spcPts val="0"/>
                        </a:spcAft>
                      </a:pPr>
                      <a:r>
                        <a:rPr lang="en-US" sz="1000" dirty="0">
                          <a:effectLst/>
                        </a:rPr>
                        <a:t>1930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821,960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88.53%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11.47%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211,593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95.40%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816,048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86.61%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13.33%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274,230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29.60%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95.48%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856,796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81.97%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18.03%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406,349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48.18%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95.81%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750,026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-12.46%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71.20%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28.80%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r">
                        <a:lnSpc>
                          <a:spcPct val="107000"/>
                        </a:lnSpc>
                        <a:spcBef>
                          <a:spcPts val="0"/>
                        </a:spcBef>
                        <a:spcAft>
                          <a:spcPts val="0"/>
                        </a:spcAft>
                      </a:pPr>
                      <a:r>
                        <a:rPr lang="en-US" sz="1000" dirty="0">
                          <a:effectLst/>
                        </a:rPr>
                        <a:t>703,532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73.13%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97.17%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622,236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-17.04%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58.66%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40.85%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951,671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35.27%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94.81%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452,804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-27.23%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53.75%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45.61%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974,177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87.80%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11.23%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1990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396,685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-12.39%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50.94%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47.50%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0.77%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993,529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84.17%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14.02%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348,189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-12.23%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43.85%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51.20%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1,016,315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76.83%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19.02%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925">
                <a:tc>
                  <a:txBody>
                    <a:bodyPr/>
                    <a:lstStyle/>
                    <a:p>
                      <a:pPr marL="0" marR="0" algn="r">
                        <a:lnSpc>
                          <a:spcPct val="107000"/>
                        </a:lnSpc>
                        <a:spcBef>
                          <a:spcPts val="0"/>
                        </a:spcBef>
                        <a:spcAft>
                          <a:spcPts val="0"/>
                        </a:spcAft>
                      </a:pPr>
                      <a:r>
                        <a:rPr lang="en-US" sz="10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319,294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-8.30%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43.93%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49.22%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6.85%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998,954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-1.71%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70.27%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23.33%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000" dirty="0">
                          <a:effectLst/>
                        </a:rPr>
                        <a:t>6.40%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2445385" y="3286570"/>
            <a:ext cx="7620001" cy="861774"/>
          </a:xfrm>
          <a:prstGeom prst="rect">
            <a:avLst/>
          </a:prstGeom>
          <a:solidFill>
            <a:schemeClr val="bg1"/>
          </a:solidFill>
        </p:spPr>
        <p:txBody>
          <a:bodyPr wrap="square">
            <a:spAutoFit/>
          </a:bodyPr>
          <a:lstStyle/>
          <a:p>
            <a:pPr>
              <a:spcAft>
                <a:spcPts val="1000"/>
              </a:spcAft>
            </a:pP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Table 1: Total population and racial composition of St. Louis City and St. Louis County. The percent change is calculated by taking the difference from the previous census and dividing difference by the total population of the previous census. The total population was taken from the Missouri Census Data Center (</a:t>
            </a:r>
            <a:r>
              <a:rPr lang="en-US" sz="1000" i="1" u="sng"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hlinkClick r:id="rId2"/>
              </a:rPr>
              <a:t>http://mcdc.missouri.edu/trends/historical.shtml</a:t>
            </a: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and the 2010 populations were obtained through the United States Census Bureau website, </a:t>
            </a:r>
            <a:r>
              <a:rPr lang="en-US" sz="1000" i="1" u="sng"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hlinkClick r:id="rId3"/>
              </a:rPr>
              <a:t>http://quickfacts.census.gov/qfd/index.html</a:t>
            </a: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The racial percentage was calculated by dividing total race and then divided by the total population. The race data was downloaded from the National Historical Geographic Information System, </a:t>
            </a:r>
            <a:r>
              <a:rPr lang="en-US" sz="1000" i="1" u="sng"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hlinkClick r:id="rId4"/>
              </a:rPr>
              <a:t>https://nhgis.org/</a:t>
            </a:r>
            <a:r>
              <a:rPr lang="en-US"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p:cNvGraphicFramePr/>
          <p:nvPr>
            <p:extLst/>
          </p:nvPr>
        </p:nvGraphicFramePr>
        <p:xfrm>
          <a:off x="4302760" y="4148344"/>
          <a:ext cx="3810000" cy="2533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nvPr>
        </p:nvGraphicFramePr>
        <p:xfrm>
          <a:off x="8112760" y="4148345"/>
          <a:ext cx="3714750" cy="2533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nvPr>
        </p:nvGraphicFramePr>
        <p:xfrm>
          <a:off x="147782" y="4148345"/>
          <a:ext cx="4154978" cy="2533650"/>
        </p:xfrm>
        <a:graphic>
          <a:graphicData uri="http://schemas.openxmlformats.org/drawingml/2006/chart">
            <c:chart xmlns:c="http://schemas.openxmlformats.org/drawingml/2006/chart" xmlns:r="http://schemas.openxmlformats.org/officeDocument/2006/relationships" r:id="rId7"/>
          </a:graphicData>
        </a:graphic>
      </p:graphicFrame>
      <p:sp>
        <p:nvSpPr>
          <p:cNvPr id="3" name="Title 2"/>
          <p:cNvSpPr>
            <a:spLocks noGrp="1"/>
          </p:cNvSpPr>
          <p:nvPr>
            <p:ph type="title"/>
          </p:nvPr>
        </p:nvSpPr>
        <p:spPr>
          <a:xfrm>
            <a:off x="458258" y="638669"/>
            <a:ext cx="9771591" cy="675782"/>
          </a:xfrm>
        </p:spPr>
        <p:txBody>
          <a:bodyPr>
            <a:normAutofit/>
          </a:bodyPr>
          <a:lstStyle/>
          <a:p>
            <a:r>
              <a:rPr lang="en-US" sz="3400" dirty="0" smtClean="0"/>
              <a:t>Background: </a:t>
            </a:r>
            <a:r>
              <a:rPr lang="en-US" sz="2200" dirty="0" smtClean="0"/>
              <a:t>Population </a:t>
            </a:r>
            <a:r>
              <a:rPr lang="en-US" sz="2200" dirty="0"/>
              <a:t>and Racial </a:t>
            </a:r>
            <a:r>
              <a:rPr lang="en-US" sz="2200" dirty="0" smtClean="0"/>
              <a:t>Composition, 1930-2010</a:t>
            </a:r>
            <a:endParaRPr lang="en-US" sz="2200" dirty="0"/>
          </a:p>
        </p:txBody>
      </p:sp>
    </p:spTree>
    <p:extLst>
      <p:ext uri="{BB962C8B-B14F-4D97-AF65-F5344CB8AC3E}">
        <p14:creationId xmlns:p14="http://schemas.microsoft.com/office/powerpoint/2010/main" val="4216056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0"/>
            <a:ext cx="6705599" cy="6858000"/>
          </a:xfrm>
          <a:prstGeom prst="rect">
            <a:avLst/>
          </a:prstGeom>
        </p:spPr>
      </p:pic>
    </p:spTree>
    <p:extLst>
      <p:ext uri="{BB962C8B-B14F-4D97-AF65-F5344CB8AC3E}">
        <p14:creationId xmlns:p14="http://schemas.microsoft.com/office/powerpoint/2010/main" val="2255727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1" y="0"/>
            <a:ext cx="6705599"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0"/>
            <a:ext cx="67056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0"/>
            <a:ext cx="6705600" cy="6858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1" y="0"/>
            <a:ext cx="6705599" cy="6858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00" y="0"/>
            <a:ext cx="6705600" cy="6858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3200" y="0"/>
            <a:ext cx="6705600" cy="68580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3201" y="1"/>
            <a:ext cx="6705599" cy="685799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3199" y="0"/>
            <a:ext cx="6705600" cy="6858000"/>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43199" y="0"/>
            <a:ext cx="6705600" cy="68580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43199" y="0"/>
            <a:ext cx="6705600" cy="6858000"/>
          </a:xfrm>
          <a:prstGeom prst="rect">
            <a:avLst/>
          </a:prstGeom>
        </p:spPr>
      </p:pic>
    </p:spTree>
    <p:extLst>
      <p:ext uri="{BB962C8B-B14F-4D97-AF65-F5344CB8AC3E}">
        <p14:creationId xmlns:p14="http://schemas.microsoft.com/office/powerpoint/2010/main" val="3004092138"/>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advClick="0" advTm="5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3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3010"/>
                            </p:stCondLst>
                            <p:childTnLst>
                              <p:par>
                                <p:cTn id="11" presetID="1" presetClass="entr" presetSubtype="0" fill="hold" nodeType="afterEffect">
                                  <p:stCondLst>
                                    <p:cond delay="3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6010"/>
                            </p:stCondLst>
                            <p:childTnLst>
                              <p:par>
                                <p:cTn id="14" presetID="1" presetClass="entr" presetSubtype="0" fill="hold" nodeType="afterEffect">
                                  <p:stCondLst>
                                    <p:cond delay="3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9010"/>
                            </p:stCondLst>
                            <p:childTnLst>
                              <p:par>
                                <p:cTn id="17" presetID="1" presetClass="entr" presetSubtype="0" fill="hold" nodeType="afterEffect">
                                  <p:stCondLst>
                                    <p:cond delay="3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12010"/>
                            </p:stCondLst>
                            <p:childTnLst>
                              <p:par>
                                <p:cTn id="20" presetID="1" presetClass="entr" presetSubtype="0" fill="hold" nodeType="afterEffect">
                                  <p:stCondLst>
                                    <p:cond delay="30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15010"/>
                            </p:stCondLst>
                            <p:childTnLst>
                              <p:par>
                                <p:cTn id="23" presetID="1" presetClass="entr" presetSubtype="0" fill="hold" nodeType="afterEffect">
                                  <p:stCondLst>
                                    <p:cond delay="30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18010"/>
                            </p:stCondLst>
                            <p:childTnLst>
                              <p:par>
                                <p:cTn id="26" presetID="1" presetClass="entr" presetSubtype="0" fill="hold" nodeType="afterEffect">
                                  <p:stCondLst>
                                    <p:cond delay="30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21010"/>
                            </p:stCondLst>
                            <p:childTnLst>
                              <p:par>
                                <p:cTn id="29" presetID="1" presetClass="entr" presetSubtype="0" fill="hold" nodeType="afterEffect">
                                  <p:stCondLst>
                                    <p:cond delay="3000"/>
                                  </p:stCondLst>
                                  <p:childTnLst>
                                    <p:set>
                                      <p:cBhvr>
                                        <p:cTn id="30" dur="1" fill="hold">
                                          <p:stCondLst>
                                            <p:cond delay="9"/>
                                          </p:stCondLst>
                                        </p:cTn>
                                        <p:tgtEl>
                                          <p:spTgt spid="14"/>
                                        </p:tgtEl>
                                        <p:attrNameLst>
                                          <p:attrName>style.visibility</p:attrName>
                                        </p:attrNameLst>
                                      </p:cBhvr>
                                      <p:to>
                                        <p:strVal val="visible"/>
                                      </p:to>
                                    </p:set>
                                  </p:childTnLst>
                                </p:cTn>
                              </p:par>
                            </p:childTnLst>
                          </p:cTn>
                        </p:par>
                        <p:par>
                          <p:cTn id="31" fill="hold">
                            <p:stCondLst>
                              <p:cond delay="24020"/>
                            </p:stCondLst>
                            <p:childTnLst>
                              <p:par>
                                <p:cTn id="32" presetID="1" presetClass="entr" presetSubtype="0" fill="hold" nodeType="afterEffect">
                                  <p:stCondLst>
                                    <p:cond delay="3000"/>
                                  </p:stCondLst>
                                  <p:childTnLst>
                                    <p:set>
                                      <p:cBhvr>
                                        <p:cTn id="33" dur="1" fill="hold">
                                          <p:stCondLst>
                                            <p:cond delay="299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Analyze St</a:t>
            </a:r>
            <a:r>
              <a:rPr lang="en-US" dirty="0"/>
              <a:t>. Louis from 1980 to 2010 using GIS and several different sociological and economical </a:t>
            </a:r>
            <a:r>
              <a:rPr lang="en-US" dirty="0" smtClean="0"/>
              <a:t>indices</a:t>
            </a:r>
          </a:p>
          <a:p>
            <a:pPr lvl="1"/>
            <a:r>
              <a:rPr lang="en-US" dirty="0"/>
              <a:t>Identify areas of poverty, demographic unevenness, home values and vacant housing at the tract level to identify trends. The focus for the tract analysis will be on the bottom and upper tertiles (33%).</a:t>
            </a:r>
          </a:p>
          <a:p>
            <a:pPr lvl="1"/>
            <a:r>
              <a:rPr lang="en-US" dirty="0" smtClean="0"/>
              <a:t>St</a:t>
            </a:r>
            <a:r>
              <a:rPr lang="en-US" dirty="0"/>
              <a:t>. Louis will be compared to other Midwestern cities in each decade using a success index developed by John Norman. </a:t>
            </a:r>
            <a:endParaRPr lang="en-US" dirty="0" smtClean="0"/>
          </a:p>
        </p:txBody>
      </p:sp>
    </p:spTree>
    <p:extLst>
      <p:ext uri="{BB962C8B-B14F-4D97-AF65-F5344CB8AC3E}">
        <p14:creationId xmlns:p14="http://schemas.microsoft.com/office/powerpoint/2010/main" val="2985671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Tract Analysis</a:t>
            </a:r>
          </a:p>
        </p:txBody>
      </p:sp>
      <p:sp>
        <p:nvSpPr>
          <p:cNvPr id="3" name="Content Placeholder 2"/>
          <p:cNvSpPr>
            <a:spLocks noGrp="1"/>
          </p:cNvSpPr>
          <p:nvPr>
            <p:ph idx="1"/>
          </p:nvPr>
        </p:nvSpPr>
        <p:spPr>
          <a:xfrm>
            <a:off x="677334" y="1617664"/>
            <a:ext cx="8596668" cy="4764086"/>
          </a:xfrm>
        </p:spPr>
        <p:txBody>
          <a:bodyPr>
            <a:normAutofit/>
          </a:bodyPr>
          <a:lstStyle/>
          <a:p>
            <a:r>
              <a:rPr lang="en-US" dirty="0" smtClean="0"/>
              <a:t>Measures</a:t>
            </a:r>
          </a:p>
          <a:p>
            <a:pPr lvl="1"/>
            <a:r>
              <a:rPr lang="en-US" dirty="0" smtClean="0"/>
              <a:t>Concentrated Disadvantage</a:t>
            </a:r>
          </a:p>
          <a:p>
            <a:pPr lvl="1"/>
            <a:r>
              <a:rPr lang="en-US" dirty="0" smtClean="0"/>
              <a:t>Dissimilarity Index</a:t>
            </a:r>
          </a:p>
          <a:p>
            <a:pPr lvl="1"/>
            <a:r>
              <a:rPr lang="en-US" dirty="0" smtClean="0"/>
              <a:t>Median Home Value</a:t>
            </a:r>
          </a:p>
          <a:p>
            <a:pPr lvl="1"/>
            <a:r>
              <a:rPr lang="en-US" dirty="0" smtClean="0"/>
              <a:t>Vacant Homes</a:t>
            </a:r>
          </a:p>
        </p:txBody>
      </p:sp>
    </p:spTree>
    <p:extLst>
      <p:ext uri="{BB962C8B-B14F-4D97-AF65-F5344CB8AC3E}">
        <p14:creationId xmlns:p14="http://schemas.microsoft.com/office/powerpoint/2010/main" val="3925488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 Analysis</a:t>
            </a:r>
            <a:endParaRPr lang="en-US" dirty="0"/>
          </a:p>
        </p:txBody>
      </p:sp>
      <p:sp>
        <p:nvSpPr>
          <p:cNvPr id="3" name="Content Placeholder 2"/>
          <p:cNvSpPr>
            <a:spLocks noGrp="1"/>
          </p:cNvSpPr>
          <p:nvPr>
            <p:ph idx="1"/>
          </p:nvPr>
        </p:nvSpPr>
        <p:spPr>
          <a:xfrm>
            <a:off x="677334" y="1600415"/>
            <a:ext cx="8596668" cy="3880773"/>
          </a:xfrm>
        </p:spPr>
        <p:txBody>
          <a:bodyPr/>
          <a:lstStyle/>
          <a:p>
            <a:r>
              <a:rPr lang="en-US" dirty="0"/>
              <a:t>Resulting values are ranked and broken up into tertiles: top, middle and bottom</a:t>
            </a:r>
          </a:p>
          <a:p>
            <a:r>
              <a:rPr lang="en-US" dirty="0"/>
              <a:t>Contingency tables were used to classify tracts</a:t>
            </a:r>
          </a:p>
          <a:p>
            <a:pPr lvl="1"/>
            <a:r>
              <a:rPr lang="en-US" dirty="0"/>
              <a:t>Stasis: a tract remaining in the same tertile</a:t>
            </a:r>
          </a:p>
          <a:p>
            <a:pPr lvl="1"/>
            <a:r>
              <a:rPr lang="en-US" dirty="0"/>
              <a:t>Fell: a tract whose rank dropped, placing it in a lower tertile</a:t>
            </a:r>
          </a:p>
          <a:p>
            <a:pPr lvl="1"/>
            <a:r>
              <a:rPr lang="en-US" dirty="0"/>
              <a:t>Rose: a tract whose rank increased, placing it in a higher tertile</a:t>
            </a:r>
          </a:p>
          <a:p>
            <a:r>
              <a:rPr lang="en-US" dirty="0"/>
              <a:t>Tracts that fall within a different tertile as time progresses are tracts that have changed</a:t>
            </a:r>
          </a:p>
          <a:p>
            <a:r>
              <a:rPr lang="en-US" dirty="0"/>
              <a:t>Each table uses 1980 as a reference point</a:t>
            </a:r>
          </a:p>
          <a:p>
            <a:endParaRPr lang="en-US" dirty="0"/>
          </a:p>
        </p:txBody>
      </p:sp>
    </p:spTree>
    <p:extLst>
      <p:ext uri="{BB962C8B-B14F-4D97-AF65-F5344CB8AC3E}">
        <p14:creationId xmlns:p14="http://schemas.microsoft.com/office/powerpoint/2010/main" val="3614829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7234</TotalTime>
  <Words>2149</Words>
  <Application>Microsoft Office PowerPoint</Application>
  <PresentationFormat>Widescreen</PresentationFormat>
  <Paragraphs>669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Cambria Math</vt:lpstr>
      <vt:lpstr>Times New Roman</vt:lpstr>
      <vt:lpstr>Trebuchet MS</vt:lpstr>
      <vt:lpstr>Wingdings 3</vt:lpstr>
      <vt:lpstr>Facet</vt:lpstr>
      <vt:lpstr>St. Louis: A Social and Economic Trend Analysis, 1980-2010</vt:lpstr>
      <vt:lpstr>Introduction</vt:lpstr>
      <vt:lpstr>Outline</vt:lpstr>
      <vt:lpstr>Background: Population and Racial Composition, 1930-2010</vt:lpstr>
      <vt:lpstr>PowerPoint Presentation</vt:lpstr>
      <vt:lpstr>PowerPoint Presentation</vt:lpstr>
      <vt:lpstr>Goal</vt:lpstr>
      <vt:lpstr>Tract Analysis</vt:lpstr>
      <vt:lpstr>Tract Analysis</vt:lpstr>
      <vt:lpstr>Tract Analysis</vt:lpstr>
      <vt:lpstr>Concentrated Disadvantage</vt:lpstr>
      <vt:lpstr>Concentrated Disadvantage</vt:lpstr>
      <vt:lpstr>Dissimilarity Index</vt:lpstr>
      <vt:lpstr>Dissimilarity Index: African American</vt:lpstr>
      <vt:lpstr>Dissimilarity Index: Asian</vt:lpstr>
      <vt:lpstr>Dissimilarity Index: Hispanic</vt:lpstr>
      <vt:lpstr>Home Measures</vt:lpstr>
      <vt:lpstr>Median Home Values</vt:lpstr>
      <vt:lpstr>Vacant Homes</vt:lpstr>
      <vt:lpstr>Correlation Coefficient: 1980</vt:lpstr>
      <vt:lpstr>Correlation Coefficient: 2010</vt:lpstr>
      <vt:lpstr>Summary</vt:lpstr>
      <vt:lpstr>Midwestern City Comparison</vt:lpstr>
      <vt:lpstr>Midwestern City Comparison</vt:lpstr>
      <vt:lpstr>Future Work</vt:lpstr>
      <vt:lpstr>Sources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Sam</cp:lastModifiedBy>
  <cp:revision>70</cp:revision>
  <cp:lastPrinted>2016-11-17T00:24:40Z</cp:lastPrinted>
  <dcterms:created xsi:type="dcterms:W3CDTF">2016-11-11T17:57:57Z</dcterms:created>
  <dcterms:modified xsi:type="dcterms:W3CDTF">2016-11-17T04:03:22Z</dcterms:modified>
</cp:coreProperties>
</file>