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5" r:id="rId1"/>
  </p:sldMasterIdLst>
  <p:notesMasterIdLst>
    <p:notesMasterId r:id="rId31"/>
  </p:notesMasterIdLst>
  <p:sldIdLst>
    <p:sldId id="256" r:id="rId2"/>
    <p:sldId id="257" r:id="rId3"/>
    <p:sldId id="261" r:id="rId4"/>
    <p:sldId id="259" r:id="rId5"/>
    <p:sldId id="273" r:id="rId6"/>
    <p:sldId id="285" r:id="rId7"/>
    <p:sldId id="300" r:id="rId8"/>
    <p:sldId id="303" r:id="rId9"/>
    <p:sldId id="314" r:id="rId10"/>
    <p:sldId id="263" r:id="rId11"/>
    <p:sldId id="306" r:id="rId12"/>
    <p:sldId id="302" r:id="rId13"/>
    <p:sldId id="308" r:id="rId14"/>
    <p:sldId id="310" r:id="rId15"/>
    <p:sldId id="312" r:id="rId16"/>
    <p:sldId id="309" r:id="rId17"/>
    <p:sldId id="320" r:id="rId18"/>
    <p:sldId id="329" r:id="rId19"/>
    <p:sldId id="323" r:id="rId20"/>
    <p:sldId id="330" r:id="rId21"/>
    <p:sldId id="322" r:id="rId22"/>
    <p:sldId id="321" r:id="rId23"/>
    <p:sldId id="326" r:id="rId24"/>
    <p:sldId id="319" r:id="rId25"/>
    <p:sldId id="328" r:id="rId26"/>
    <p:sldId id="324" r:id="rId27"/>
    <p:sldId id="299" r:id="rId28"/>
    <p:sldId id="304" r:id="rId29"/>
    <p:sldId id="32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979">
          <p15:clr>
            <a:srgbClr val="A4A3A4"/>
          </p15:clr>
        </p15:guide>
        <p15:guide id="4" pos="7379">
          <p15:clr>
            <a:srgbClr val="A4A3A4"/>
          </p15:clr>
        </p15:guide>
        <p15:guide id="5" pos="3704">
          <p15:clr>
            <a:srgbClr val="A4A3A4"/>
          </p15:clr>
        </p15:guide>
        <p15:guide id="6" pos="76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3876" autoAdjust="0"/>
    <p:restoredTop sz="96988" autoAdjust="0"/>
  </p:normalViewPr>
  <p:slideViewPr>
    <p:cSldViewPr snapToObjects="1">
      <p:cViewPr>
        <p:scale>
          <a:sx n="80" d="100"/>
          <a:sy n="80" d="100"/>
        </p:scale>
        <p:origin x="-728" y="-80"/>
      </p:cViewPr>
      <p:guideLst>
        <p:guide orient="horz" pos="4201"/>
        <p:guide orient="horz" pos="2205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E6697-231A-4766-944A-49499F83C159}" type="datetimeFigureOut">
              <a:rPr lang="de-AT" smtClean="0"/>
              <a:t>14/12/16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BAC33-A7AC-4B49-9B74-534AC270324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71471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9571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Normally shown as continuous</a:t>
            </a:r>
            <a:r>
              <a:rPr lang="en-US" baseline="0" dirty="0" smtClean="0"/>
              <a:t> layers, but in reality sedimentation does not often occur this way</a:t>
            </a:r>
          </a:p>
          <a:p>
            <a:endParaRPr lang="en-US" baseline="0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Carbonate rocks</a:t>
            </a:r>
            <a:r>
              <a:rPr lang="en-US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include </a:t>
            </a:r>
            <a:r>
              <a:rPr lang="en-US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limestone</a:t>
            </a:r>
            <a:r>
              <a:rPr lang="en-US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which is made of calcite (CaCO</a:t>
            </a:r>
            <a:r>
              <a:rPr lang="en-US" sz="1200" b="0" i="1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and </a:t>
            </a:r>
            <a:r>
              <a:rPr lang="en-US" sz="1200" b="1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dolostone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, which is made of dolomite (</a:t>
            </a:r>
            <a:r>
              <a:rPr lang="en-US" sz="1200" b="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CaMg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(CO</a:t>
            </a:r>
            <a:r>
              <a:rPr lang="en-US" sz="1200" b="0" i="1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en-US" sz="1200" b="0" i="1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Dolomite often forms when limestone recrystallizes after burial. Many </a:t>
            </a:r>
            <a:r>
              <a:rPr lang="en-US" sz="1200" b="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limestones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biochemical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some may be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chemical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(inorganically precipitated).</a:t>
            </a:r>
          </a:p>
          <a:p>
            <a:r>
              <a:rPr lang="en-US" sz="1200" b="1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Evaporite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rocks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form when sea water or lake water dries up and precipitates gypsum (CaSO</a:t>
            </a:r>
            <a:r>
              <a:rPr lang="en-US" sz="1200" b="0" i="1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·2H</a:t>
            </a:r>
            <a:r>
              <a:rPr lang="en-US" sz="1200" b="0" i="1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O), halite (</a:t>
            </a:r>
            <a:r>
              <a:rPr lang="en-US" sz="1200" b="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NaCl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or other minerals. </a:t>
            </a:r>
            <a:r>
              <a:rPr lang="en-US" sz="1200" b="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Evaporites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chemical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sedimentary rocks. 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Interior Oman model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Six surface-piercing salt domes of interior north Oman provide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unique insights into the dynamics of the Late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Neoproterozoic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Early Cambrian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Ghaba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Salt Basin. The salt domes are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composed of numerous isolated carbonate blocks (so-called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'stringers') and associated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evaporites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salt domes possibly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an important outcrop analogue for intra-salt hydrocarbon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plays in the deep subsurface (3-6 km) of the South Oman Salt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Basin, which is located around 500 km to the SW of the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Ghaba</a:t>
            </a:r>
            <a:endParaRPr lang="en-US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Salt Basin</a:t>
            </a:r>
            <a:endParaRPr lang="en-US" b="1" i="1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96453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1994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Tithonian</a:t>
            </a:r>
            <a:r>
              <a:rPr lang="de-AT" dirty="0" smtClean="0"/>
              <a:t> Stage,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Surrounding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quartenary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sediments</a:t>
            </a:r>
            <a:r>
              <a:rPr lang="de-AT" baseline="0" dirty="0" smtClean="0"/>
              <a:t>: </a:t>
            </a:r>
            <a:r>
              <a:rPr lang="de-AT" baseline="0" dirty="0" err="1" smtClean="0"/>
              <a:t>Upper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Quartenary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Recent</a:t>
            </a:r>
            <a:r>
              <a:rPr lang="de-AT" baseline="0" dirty="0" smtClean="0"/>
              <a:t> – Alluvial/</a:t>
            </a:r>
            <a:r>
              <a:rPr lang="de-AT" baseline="0" dirty="0" err="1" smtClean="0"/>
              <a:t>proluvial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gravel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sand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pebble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gravel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conglomerate</a:t>
            </a:r>
            <a:r>
              <a:rPr lang="de-AT" baseline="0" dirty="0" smtClean="0"/>
              <a:t>, Facies </a:t>
            </a:r>
            <a:r>
              <a:rPr lang="de-AT" baseline="0" dirty="0" err="1" smtClean="0"/>
              <a:t>Boundary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Concealed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faults</a:t>
            </a:r>
            <a:r>
              <a:rPr lang="de-AT" baseline="0" dirty="0" smtClean="0"/>
              <a:t> (</a:t>
            </a:r>
            <a:r>
              <a:rPr lang="de-AT" baseline="0" dirty="0" err="1" smtClean="0"/>
              <a:t>from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geophysical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</a:t>
            </a:r>
            <a:r>
              <a:rPr lang="de-AT" baseline="0" dirty="0" smtClean="0"/>
              <a:t>), Fossil </a:t>
            </a:r>
            <a:r>
              <a:rPr lang="de-AT" baseline="0" dirty="0" err="1" smtClean="0"/>
              <a:t>Locality</a:t>
            </a:r>
            <a:r>
              <a:rPr lang="de-AT" baseline="0" dirty="0" smtClean="0"/>
              <a:t>: </a:t>
            </a:r>
            <a:r>
              <a:rPr lang="de-AT" baseline="0" dirty="0" err="1" smtClean="0"/>
              <a:t>invertabrate</a:t>
            </a:r>
            <a:endParaRPr lang="de-AT" baseline="0" dirty="0" smtClean="0"/>
          </a:p>
          <a:p>
            <a:endParaRPr lang="de-AT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37461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6807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6807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Expand</a:t>
            </a:r>
            <a:r>
              <a:rPr lang="en-US" baseline="0" dirty="0" smtClean="0"/>
              <a:t> by one or two additional slides… add in one about the samples and lab results</a:t>
            </a:r>
          </a:p>
          <a:p>
            <a:endParaRPr lang="en-US" dirty="0" smtClean="0"/>
          </a:p>
          <a:p>
            <a:r>
              <a:rPr lang="en-US" dirty="0" smtClean="0"/>
              <a:t>Start combining the classes – alluvium</a:t>
            </a:r>
          </a:p>
          <a:p>
            <a:r>
              <a:rPr lang="en-US" dirty="0" smtClean="0"/>
              <a:t>One</a:t>
            </a:r>
            <a:r>
              <a:rPr lang="en-US" baseline="0" dirty="0" smtClean="0"/>
              <a:t> zoomed in shot.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6807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Expand</a:t>
            </a:r>
            <a:r>
              <a:rPr lang="en-US" baseline="0" dirty="0" smtClean="0"/>
              <a:t> by one or two additional slides… add in one about the samples and lab results</a:t>
            </a:r>
          </a:p>
          <a:p>
            <a:endParaRPr lang="en-US" dirty="0" smtClean="0"/>
          </a:p>
          <a:p>
            <a:r>
              <a:rPr lang="en-US" dirty="0" smtClean="0"/>
              <a:t>Start combining the classes – alluvium</a:t>
            </a:r>
          </a:p>
          <a:p>
            <a:r>
              <a:rPr lang="en-US" dirty="0" smtClean="0"/>
              <a:t>One</a:t>
            </a:r>
            <a:r>
              <a:rPr lang="en-US" baseline="0" dirty="0" smtClean="0"/>
              <a:t> zoomed in shot.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6807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dirty="0" smtClean="0"/>
              <a:t>SNAP</a:t>
            </a:r>
          </a:p>
          <a:p>
            <a:pPr lvl="2"/>
            <a:r>
              <a:rPr lang="en-US" sz="2000" dirty="0" smtClean="0"/>
              <a:t>Developed by EGA</a:t>
            </a:r>
          </a:p>
          <a:p>
            <a:pPr lvl="1"/>
            <a:r>
              <a:rPr lang="en-US" sz="2000" dirty="0" smtClean="0"/>
              <a:t>SAGA GIS</a:t>
            </a:r>
          </a:p>
          <a:p>
            <a:pPr lvl="1"/>
            <a:r>
              <a:rPr lang="en-US" sz="2000" dirty="0" err="1" smtClean="0"/>
              <a:t>Opticks</a:t>
            </a:r>
            <a:endParaRPr lang="en-US" sz="2000" dirty="0" smtClean="0"/>
          </a:p>
          <a:p>
            <a:pPr lvl="2"/>
            <a:r>
              <a:rPr lang="en-US" sz="2000" dirty="0" smtClean="0"/>
              <a:t>plugins for raster math, radar processing and hyper/multispectral</a:t>
            </a:r>
          </a:p>
          <a:p>
            <a:pPr lvl="1"/>
            <a:r>
              <a:rPr lang="en-US" sz="2000" dirty="0" smtClean="0"/>
              <a:t>GRASS	</a:t>
            </a:r>
          </a:p>
          <a:p>
            <a:pPr lvl="2"/>
            <a:r>
              <a:rPr lang="en-US" sz="2000" dirty="0" smtClean="0"/>
              <a:t>image classification, PCA, edge detection, radiometric corrections, 3D, </a:t>
            </a:r>
            <a:r>
              <a:rPr lang="en-US" sz="2000" dirty="0" err="1" smtClean="0"/>
              <a:t>geostatistics</a:t>
            </a:r>
            <a:r>
              <a:rPr lang="en-US" sz="2000" dirty="0" smtClean="0"/>
              <a:t> analysis and filtering options</a:t>
            </a:r>
          </a:p>
          <a:p>
            <a:pPr lvl="1"/>
            <a:r>
              <a:rPr lang="en-US" sz="2000" dirty="0" smtClean="0"/>
              <a:t>ORFEO</a:t>
            </a:r>
          </a:p>
          <a:p>
            <a:pPr lvl="2"/>
            <a:r>
              <a:rPr lang="en-US" sz="2000" dirty="0" smtClean="0"/>
              <a:t>High spatial resolution</a:t>
            </a:r>
          </a:p>
          <a:p>
            <a:pPr lvl="2"/>
            <a:r>
              <a:rPr lang="en-US" sz="2000" dirty="0" smtClean="0"/>
              <a:t>radiometry, PCA, change detection, pan sharpening, image segmentation, classification and filtering.</a:t>
            </a:r>
          </a:p>
          <a:p>
            <a:pPr lvl="2"/>
            <a:r>
              <a:rPr lang="en-US" sz="2000" dirty="0" smtClean="0"/>
              <a:t>OBIA (Object Based Image Analysis)</a:t>
            </a:r>
          </a:p>
          <a:p>
            <a:pPr lvl="1"/>
            <a:r>
              <a:rPr lang="en-US" sz="2000" dirty="0" smtClean="0"/>
              <a:t>OSSIM</a:t>
            </a:r>
          </a:p>
          <a:p>
            <a:pPr lvl="2"/>
            <a:r>
              <a:rPr lang="en-US" sz="2000" dirty="0" smtClean="0"/>
              <a:t>High spatial resolution</a:t>
            </a:r>
          </a:p>
          <a:p>
            <a:pPr lvl="1"/>
            <a:r>
              <a:rPr lang="en-US" sz="2000" dirty="0" err="1" smtClean="0"/>
              <a:t>InterImage</a:t>
            </a:r>
            <a:endParaRPr lang="en-US" sz="2000" dirty="0" smtClean="0"/>
          </a:p>
          <a:p>
            <a:pPr lvl="2"/>
            <a:r>
              <a:rPr lang="en-US" sz="2000" dirty="0" smtClean="0"/>
              <a:t>Automatic image interpretation – OBIA</a:t>
            </a:r>
          </a:p>
          <a:p>
            <a:pPr lvl="1"/>
            <a:r>
              <a:rPr lang="en-US" sz="2000" dirty="0" err="1" smtClean="0"/>
              <a:t>gvSIG</a:t>
            </a:r>
            <a:endParaRPr lang="en-US" sz="2000" dirty="0" smtClean="0"/>
          </a:p>
          <a:p>
            <a:pPr lvl="2"/>
            <a:r>
              <a:rPr lang="en-US" sz="2000" dirty="0" smtClean="0"/>
              <a:t>supervised classification, defining ROIs, band algebra and decision trees</a:t>
            </a:r>
          </a:p>
          <a:p>
            <a:pPr lvl="1"/>
            <a:r>
              <a:rPr lang="en-US" sz="2000" dirty="0" smtClean="0"/>
              <a:t>QGIS</a:t>
            </a:r>
          </a:p>
          <a:p>
            <a:pPr lvl="1"/>
            <a:r>
              <a:rPr lang="en-US" sz="2000" dirty="0" err="1" smtClean="0"/>
              <a:t>OpenCV</a:t>
            </a:r>
            <a:endParaRPr lang="en-US" sz="2000" dirty="0" smtClean="0"/>
          </a:p>
          <a:p>
            <a:pPr lvl="1"/>
            <a:r>
              <a:rPr lang="en-US" sz="2000" dirty="0" smtClean="0"/>
              <a:t>SPECR (</a:t>
            </a:r>
            <a:r>
              <a:rPr lang="en-US" sz="2000" dirty="0" err="1" smtClean="0"/>
              <a:t>SPECtrum</a:t>
            </a:r>
            <a:r>
              <a:rPr lang="en-US" sz="2000" dirty="0" smtClean="0"/>
              <a:t> Processing Routines) &amp; </a:t>
            </a:r>
            <a:r>
              <a:rPr lang="en-US" sz="2000" dirty="0" err="1" smtClean="0"/>
              <a:t>Tetraorder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6807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6807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en-US" sz="2000" dirty="0" smtClean="0"/>
              <a:t>Proposal Fall/Winter 2016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000" dirty="0" smtClean="0"/>
              <a:t>Project: Spring/Summer 2017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Request WV-3 SWIR </a:t>
            </a:r>
            <a:r>
              <a:rPr lang="en-US" sz="2000" i="1" dirty="0" smtClean="0"/>
              <a:t>Dec 16/ Jan 17</a:t>
            </a:r>
            <a:endParaRPr lang="en-US" sz="2000" dirty="0" smtClean="0"/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Lithology Results from Lab January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Research OS software options </a:t>
            </a:r>
            <a:r>
              <a:rPr lang="en-US" sz="2000" i="1" dirty="0" smtClean="0"/>
              <a:t>January</a:t>
            </a:r>
            <a:endParaRPr lang="en-US" sz="2000" dirty="0" smtClean="0"/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Begin testing software &amp; developing workflows February-March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i="1" dirty="0" smtClean="0"/>
              <a:t>(Gone for IGD – March-April)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Perform target area analysis, Request additional samples April-May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Quality Checks May-June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Repeat process at regional scale June-August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Run final quality checks July-August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000" dirty="0" smtClean="0"/>
              <a:t>Presentation Fall/Winter 2017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Finalize workflow &amp; prepare presentation </a:t>
            </a:r>
            <a:r>
              <a:rPr lang="en-US" sz="2000" i="1" dirty="0" smtClean="0"/>
              <a:t>August-October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i="1" dirty="0" smtClean="0"/>
              <a:t>(Gone for IGD – September)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GEOG 597B: </a:t>
            </a:r>
            <a:r>
              <a:rPr lang="en-US" sz="2000" i="1" dirty="0" smtClean="0"/>
              <a:t>Fall I or II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Present at ESRI European Petroleum User Group Conference </a:t>
            </a:r>
            <a:r>
              <a:rPr lang="en-US" sz="2000" i="1" dirty="0" smtClean="0"/>
              <a:t>November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6807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6379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0407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en-US" sz="2000" dirty="0" smtClean="0"/>
              <a:t>Proposal Fall/Winter 2016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000" dirty="0" smtClean="0"/>
              <a:t>Project: Spring/Summer 2017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Request WV-3 SWIR </a:t>
            </a:r>
            <a:r>
              <a:rPr lang="en-US" sz="2000" i="1" dirty="0" smtClean="0"/>
              <a:t>Dec 16/ Jan 17</a:t>
            </a:r>
            <a:endParaRPr lang="en-US" sz="2000" dirty="0" smtClean="0"/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Lithology Results from Lab January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Research OS software options </a:t>
            </a:r>
            <a:r>
              <a:rPr lang="en-US" sz="2000" i="1" dirty="0" smtClean="0"/>
              <a:t>January</a:t>
            </a:r>
            <a:endParaRPr lang="en-US" sz="2000" dirty="0" smtClean="0"/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Begin testing software &amp; developing workflows February-March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i="1" dirty="0" smtClean="0"/>
              <a:t>(Gone for IGD – March-April)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Perform target area analysis, Request additional samples April-May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Quality Checks May-June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Repeat process at regional scale June-August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Run final quality checks July-August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000" dirty="0" smtClean="0"/>
              <a:t>Presentation Fall/Winter 2017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Finalize workflow &amp; prepare presentation </a:t>
            </a:r>
            <a:r>
              <a:rPr lang="en-US" sz="2000" i="1" dirty="0" smtClean="0"/>
              <a:t>August-October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i="1" dirty="0" smtClean="0"/>
              <a:t>(Gone for IGD – September)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GEOG 597B: </a:t>
            </a:r>
            <a:r>
              <a:rPr lang="en-US" sz="2000" i="1" dirty="0" smtClean="0"/>
              <a:t>Fall I or II</a:t>
            </a:r>
          </a:p>
          <a:p>
            <a:pPr marL="724050" lvl="1" indent="-400050">
              <a:buFont typeface="+mj-lt"/>
              <a:buAutoNum type="romanUcPeriod"/>
            </a:pPr>
            <a:r>
              <a:rPr lang="en-US" sz="2000" dirty="0" smtClean="0"/>
              <a:t>Present at ESRI European Petroleum User Group Conference </a:t>
            </a:r>
            <a:r>
              <a:rPr lang="en-US" sz="2000" i="1" dirty="0" smtClean="0"/>
              <a:t>November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6807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66419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6641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5488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4513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0407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53200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Highly complex</a:t>
            </a:r>
          </a:p>
          <a:p>
            <a:r>
              <a:rPr lang="en-US" dirty="0" smtClean="0"/>
              <a:t>A diapir</a:t>
            </a:r>
            <a:r>
              <a:rPr lang="en-US" baseline="0" dirty="0" smtClean="0"/>
              <a:t> is any more mobile / buoyant material that has broken through more brittle layers usually above it.</a:t>
            </a:r>
          </a:p>
          <a:p>
            <a:r>
              <a:rPr lang="en-US" baseline="0" dirty="0" smtClean="0"/>
              <a:t>Salts are typically low density, nearly impermeable, and flow easily when introduced to heat / pressure – </a:t>
            </a:r>
          </a:p>
          <a:p>
            <a:r>
              <a:rPr lang="en-US" baseline="0" dirty="0" smtClean="0"/>
              <a:t>Although often displayed as salt, they actually contain a number of minerals, created primarily during periods of marine evaporation</a:t>
            </a:r>
          </a:p>
          <a:p>
            <a:r>
              <a:rPr lang="en-US" baseline="0" dirty="0" smtClean="0"/>
              <a:t>(Salt domes are formed in three circumstances – active (shortening), passive (density &amp; </a:t>
            </a:r>
            <a:r>
              <a:rPr lang="en-US" baseline="0" dirty="0" err="1" smtClean="0"/>
              <a:t>downbuilding</a:t>
            </a:r>
            <a:r>
              <a:rPr lang="en-US" baseline="0" dirty="0" smtClean="0"/>
              <a:t>), reactive (extension) or a mixture of events)</a:t>
            </a:r>
          </a:p>
          <a:p>
            <a:r>
              <a:rPr lang="en-US" baseline="0" dirty="0" smtClean="0"/>
              <a:t>Cap rock forms when salt comes into contact with water, dissolving the pure salt and leaving less mobile, more resistant materials behind </a:t>
            </a:r>
          </a:p>
          <a:p>
            <a:r>
              <a:rPr lang="en-US" baseline="0" dirty="0" smtClean="0"/>
              <a:t>Because they are </a:t>
            </a:r>
            <a:r>
              <a:rPr lang="en-US" baseline="0" dirty="0" err="1" smtClean="0"/>
              <a:t>nonpermeable</a:t>
            </a:r>
            <a:r>
              <a:rPr lang="en-US" baseline="0" dirty="0" smtClean="0"/>
              <a:t> they can create structural &amp; stratigraphic traps for oil and gas (moving the layers also allows for migration from source to reservoir, </a:t>
            </a:r>
            <a:r>
              <a:rPr lang="en-US" baseline="0" dirty="0" err="1" smtClean="0"/>
              <a:t>etc</a:t>
            </a:r>
            <a:r>
              <a:rPr lang="is-IS" baseline="0" dirty="0" smtClean="0"/>
              <a:t>…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73534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Highly complex</a:t>
            </a:r>
          </a:p>
          <a:p>
            <a:r>
              <a:rPr lang="en-US" dirty="0" smtClean="0"/>
              <a:t>A diapir</a:t>
            </a:r>
            <a:r>
              <a:rPr lang="en-US" baseline="0" dirty="0" smtClean="0"/>
              <a:t> is any more mobile / buoyant material that has broken through more brittle layers usually above it.</a:t>
            </a:r>
          </a:p>
          <a:p>
            <a:r>
              <a:rPr lang="en-US" baseline="0" dirty="0" smtClean="0"/>
              <a:t>Salts are typically low density, nearly impermeable, and flow easily when introduced to heat / pressure – </a:t>
            </a:r>
          </a:p>
          <a:p>
            <a:r>
              <a:rPr lang="en-US" baseline="0" dirty="0" smtClean="0"/>
              <a:t>Although often displayed as salt, they actually contain a number of minerals, created primarily during periods of marine evaporation</a:t>
            </a:r>
          </a:p>
          <a:p>
            <a:r>
              <a:rPr lang="en-US" baseline="0" dirty="0" smtClean="0"/>
              <a:t>(Salt domes are formed in three circumstances – active (shortening), passive (density &amp; </a:t>
            </a:r>
            <a:r>
              <a:rPr lang="en-US" baseline="0" dirty="0" err="1" smtClean="0"/>
              <a:t>downbuilding</a:t>
            </a:r>
            <a:r>
              <a:rPr lang="en-US" baseline="0" dirty="0" smtClean="0"/>
              <a:t>), reactive (extension) or a mixture of events)</a:t>
            </a:r>
          </a:p>
          <a:p>
            <a:r>
              <a:rPr lang="en-US" baseline="0" dirty="0" smtClean="0"/>
              <a:t>Cap rock forms when salt comes into contact with water, dissolving the pure salt and leaving less mobile, more resistant materials behind </a:t>
            </a:r>
          </a:p>
          <a:p>
            <a:r>
              <a:rPr lang="en-US" baseline="0" dirty="0" smtClean="0"/>
              <a:t>Because they are </a:t>
            </a:r>
            <a:r>
              <a:rPr lang="en-US" baseline="0" dirty="0" err="1" smtClean="0"/>
              <a:t>nonpermeable</a:t>
            </a:r>
            <a:r>
              <a:rPr lang="en-US" baseline="0" dirty="0" smtClean="0"/>
              <a:t> they can create structural &amp; stratigraphic traps for oil and gas (moving the layers also allows for migration from source to reservoir, </a:t>
            </a:r>
            <a:r>
              <a:rPr lang="en-US" baseline="0" dirty="0" err="1" smtClean="0"/>
              <a:t>etc</a:t>
            </a:r>
            <a:r>
              <a:rPr lang="is-IS" baseline="0" dirty="0" smtClean="0"/>
              <a:t>…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2905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BAC33-A7AC-4B49-9B74-534AC2703246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96453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AD6EE87-EBD5-4F12-A48A-63ACA297AC8F}" type="datetimeFigureOut">
              <a:rPr lang="en-US" smtClean="0"/>
              <a:t>14/12/16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4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14/12/16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74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A4AFB99-0EAB-4182-AFF8-E214C82A68F6}" type="datetimeFigureOut">
              <a:rPr lang="en-US" smtClean="0"/>
              <a:t>14/12/16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59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14/12/16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85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A61015F-7CC6-4D0A-9D87-873EA4C304CC}" type="datetimeFigureOut">
              <a:rPr lang="en-US" smtClean="0"/>
              <a:t>14/12/16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385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14/12/16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2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14/12/16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856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14/12/16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36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14/12/16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067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5C68B11-C5A8-448C-8CE9-B1A273C79CFC}" type="datetimeFigureOut">
              <a:rPr lang="en-US" smtClean="0"/>
              <a:t>14/12/16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006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14/12/16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46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  <a:latin typeface="Calibri"/>
                <a:cs typeface="Calibri"/>
              </a:defRPr>
            </a:lvl1pPr>
          </a:lstStyle>
          <a:p>
            <a:fld id="{90298CD5-6C1E-4009-B41F-6DF62E31D3BE}" type="datetimeFigureOut">
              <a:rPr lang="en-US" smtClean="0"/>
              <a:pPr/>
              <a:t>14/12/16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  <a:latin typeface="Calibri"/>
                <a:cs typeface="Calibri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636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Calibri"/>
          <a:ea typeface="+mj-ea"/>
          <a:cs typeface="Calibri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Calibri"/>
          <a:ea typeface="+mn-ea"/>
          <a:cs typeface="Calibri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Calibri"/>
          <a:ea typeface="+mn-ea"/>
          <a:cs typeface="Calibri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Calibri"/>
          <a:ea typeface="+mn-ea"/>
          <a:cs typeface="Calibri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Calibri"/>
          <a:ea typeface="+mn-ea"/>
          <a:cs typeface="Calibri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Calibri"/>
          <a:ea typeface="+mn-ea"/>
          <a:cs typeface="Calibri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ri.com/" TargetMode="External"/><Relationship Id="rId4" Type="http://schemas.openxmlformats.org/officeDocument/2006/relationships/hyperlink" Target="http://www.gnu.org/licenses/gpl.html" TargetMode="External"/><Relationship Id="rId5" Type="http://schemas.openxmlformats.org/officeDocument/2006/relationships/hyperlink" Target="https://eo-sso-idp.eo.esa.int" TargetMode="External"/><Relationship Id="rId6" Type="http://schemas.openxmlformats.org/officeDocument/2006/relationships/hyperlink" Target="https://www.researchgate.net/publication/273099175_Stringers_and_evolution_of_salt_diapirs_insights_from_analogue_model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web.britannica.com/eb-media/51/62851-004-C3B6A459.gif" TargetMode="External"/><Relationship Id="rId4" Type="http://schemas.openxmlformats.org/officeDocument/2006/relationships/hyperlink" Target="http://geology.com/stories/13/salt-glacier/" TargetMode="External"/><Relationship Id="rId5" Type="http://schemas.openxmlformats.org/officeDocument/2006/relationships/hyperlink" Target="http://doi.pangaea.de/10.1029/2012GC004370" TargetMode="External"/><Relationship Id="rId6" Type="http://schemas.openxmlformats.org/officeDocument/2006/relationships/hyperlink" Target="https://www.ig.cas.cz/en/structure/departments/tectonics-and-geodynamics/projects/rheology-salt-rocks-and-salt-tectonics" TargetMode="External"/><Relationship Id="rId7" Type="http://schemas.openxmlformats.org/officeDocument/2006/relationships/hyperlink" Target="http://citeseerx.ist.psu.edu/viewdoc/download?doi=10.1.1.716.8179&amp;rep=rep1&amp;type=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584463"/>
            <a:ext cx="10993549" cy="1433143"/>
          </a:xfrm>
        </p:spPr>
        <p:txBody>
          <a:bodyPr/>
          <a:lstStyle/>
          <a:p>
            <a:r>
              <a:rPr lang="en-US" dirty="0" smtClean="0"/>
              <a:t>Remote Sensing &amp; Lithological </a:t>
            </a:r>
            <a:r>
              <a:rPr lang="en-US" dirty="0" smtClean="0"/>
              <a:t>Mapping: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 err="1" smtClean="0"/>
              <a:t>Milh</a:t>
            </a:r>
            <a:r>
              <a:rPr lang="en-US" dirty="0" smtClean="0"/>
              <a:t> </a:t>
            </a:r>
            <a:r>
              <a:rPr lang="en-US" dirty="0" err="1" smtClean="0"/>
              <a:t>Kharwah</a:t>
            </a:r>
            <a:r>
              <a:rPr lang="en-US" dirty="0" smtClean="0"/>
              <a:t> Salt Diapir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913" y="4713402"/>
            <a:ext cx="10964546" cy="1675041"/>
          </a:xfrm>
        </p:spPr>
        <p:txBody>
          <a:bodyPr>
            <a:normAutofit fontScale="92500" lnSpcReduction="10000"/>
          </a:bodyPr>
          <a:lstStyle/>
          <a:p>
            <a:r>
              <a:rPr lang="de-AT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MGIS </a:t>
            </a:r>
            <a:r>
              <a:rPr lang="de-AT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Candidate</a:t>
            </a:r>
            <a:r>
              <a:rPr lang="de-AT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: Leslie Jessen</a:t>
            </a:r>
          </a:p>
          <a:p>
            <a:r>
              <a:rPr lang="de-AT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PSU </a:t>
            </a:r>
            <a:r>
              <a:rPr lang="de-AT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Advisor</a:t>
            </a:r>
            <a:r>
              <a:rPr lang="de-AT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: </a:t>
            </a:r>
            <a:r>
              <a:rPr lang="de-AT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Patrick </a:t>
            </a:r>
            <a:r>
              <a:rPr lang="de-AT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Kennelly</a:t>
            </a:r>
          </a:p>
          <a:p>
            <a:r>
              <a:rPr lang="de-AT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OMV </a:t>
            </a:r>
            <a:r>
              <a:rPr lang="de-AT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Advisor</a:t>
            </a:r>
            <a:r>
              <a:rPr lang="de-AT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: Gabor Tari</a:t>
            </a:r>
          </a:p>
          <a:p>
            <a:r>
              <a:rPr lang="de-A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Course: Geog596A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de-AT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Date: </a:t>
            </a:r>
            <a:r>
              <a:rPr lang="de-AT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December</a:t>
            </a:r>
            <a:r>
              <a:rPr lang="de-AT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15, </a:t>
            </a:r>
            <a:r>
              <a:rPr lang="de-AT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9578" y="2137223"/>
            <a:ext cx="7653190" cy="396191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164576" y="5805264"/>
            <a:ext cx="1260016" cy="2419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Credit: </a:t>
            </a:r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DigitalGlobe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59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alt </a:t>
            </a:r>
            <a:r>
              <a:rPr lang="en-US" dirty="0" smtClean="0"/>
              <a:t>Domes, </a:t>
            </a:r>
            <a:r>
              <a:rPr lang="en-US" dirty="0" err="1" smtClean="0"/>
              <a:t>Diapirs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045" y="1844824"/>
            <a:ext cx="8593535" cy="4824536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0116724" y="6255093"/>
            <a:ext cx="1554368" cy="318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Credit: Britannica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479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en-US" dirty="0" smtClean="0"/>
              <a:t>tringers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99" y="1943224"/>
            <a:ext cx="2839089" cy="3645024"/>
          </a:xfrm>
          <a:prstGeom prst="rect">
            <a:avLst/>
          </a:prstGeom>
          <a:ln>
            <a:solidFill>
              <a:srgbClr val="A5300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071" y="1943224"/>
            <a:ext cx="4196097" cy="4805586"/>
          </a:xfrm>
          <a:prstGeom prst="rect">
            <a:avLst/>
          </a:prstGeom>
          <a:ln>
            <a:solidFill>
              <a:srgbClr val="A5300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177" y="1943223"/>
            <a:ext cx="4032448" cy="4805587"/>
          </a:xfrm>
          <a:prstGeom prst="rect">
            <a:avLst/>
          </a:prstGeom>
          <a:ln>
            <a:solidFill>
              <a:srgbClr val="A5300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038383" y="3717032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4km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38383" y="4859868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km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3712" y="2015231"/>
            <a:ext cx="1048298" cy="14857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8598" y="6381328"/>
            <a:ext cx="2479050" cy="318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: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Reuning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, et. Al. 2007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47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Stringers Cont.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050338" y="6350436"/>
            <a:ext cx="2558238" cy="318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Credit: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Reuning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, et. al. 2007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93" y="1021080"/>
            <a:ext cx="4430687" cy="5648280"/>
          </a:xfrm>
          <a:prstGeom prst="rect">
            <a:avLst/>
          </a:prstGeom>
          <a:ln>
            <a:solidFill>
              <a:srgbClr val="A5300F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565" y="1916832"/>
            <a:ext cx="6677059" cy="3816424"/>
          </a:xfrm>
          <a:prstGeom prst="rect">
            <a:avLst/>
          </a:prstGeom>
          <a:ln>
            <a:solidFill>
              <a:srgbClr val="A5300F"/>
            </a:solidFill>
          </a:ln>
        </p:spPr>
      </p:pic>
    </p:spTree>
    <p:extLst>
      <p:ext uri="{BB962C8B-B14F-4D97-AF65-F5344CB8AC3E}">
        <p14:creationId xmlns:p14="http://schemas.microsoft.com/office/powerpoint/2010/main" val="361222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0"/>
            <a:ext cx="3705940" cy="1497507"/>
          </a:xfrm>
        </p:spPr>
        <p:txBody>
          <a:bodyPr/>
          <a:lstStyle/>
          <a:p>
            <a:r>
              <a:rPr lang="de-AT" dirty="0" smtClean="0"/>
              <a:t>Project Setting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972" y="777333"/>
            <a:ext cx="7434952" cy="414345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403780" y="4627180"/>
            <a:ext cx="1260016" cy="2419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Credit: </a:t>
            </a:r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DigitalGlobe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021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Overview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712" y="95610"/>
            <a:ext cx="5151911" cy="66247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08146" y="85740"/>
            <a:ext cx="4176463" cy="318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: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E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sri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Basemaps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2016, METI &amp; NASA 2011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8" name="Picture 7" descr="YE_SaltDiapr_10_2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563"/>
            <a:ext cx="12197703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0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Mihl</a:t>
            </a:r>
            <a:r>
              <a:rPr lang="de-AT" dirty="0" smtClean="0"/>
              <a:t> </a:t>
            </a:r>
            <a:r>
              <a:rPr lang="de-AT" dirty="0" err="1" smtClean="0"/>
              <a:t>Kharwah</a:t>
            </a:r>
            <a:r>
              <a:rPr lang="de-AT" dirty="0" smtClean="0"/>
              <a:t> Salt Diapir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709" y="2132003"/>
            <a:ext cx="4028803" cy="37444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2132856"/>
            <a:ext cx="2448272" cy="37444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79376" y="6133005"/>
            <a:ext cx="3974465" cy="318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Credit: People’s Democratic Republic of Yemen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7397799" y="633432"/>
            <a:ext cx="4362450" cy="59321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2968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0"/>
            <a:ext cx="3705940" cy="1497507"/>
          </a:xfrm>
        </p:spPr>
        <p:txBody>
          <a:bodyPr/>
          <a:lstStyle/>
          <a:p>
            <a:r>
              <a:rPr lang="en-US" dirty="0" smtClean="0"/>
              <a:t>Working</a:t>
            </a:r>
            <a:br>
              <a:rPr lang="en-US" dirty="0" smtClean="0"/>
            </a:br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972" y="777333"/>
            <a:ext cx="7434952" cy="414345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403780" y="4627180"/>
            <a:ext cx="1260016" cy="2419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Credit: </a:t>
            </a:r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DigitalGlobe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08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916832"/>
            <a:ext cx="11234787" cy="4680520"/>
          </a:xfrm>
        </p:spPr>
        <p:txBody>
          <a:bodyPr numCol="2">
            <a:noAutofit/>
          </a:bodyPr>
          <a:lstStyle/>
          <a:p>
            <a:pPr lvl="1"/>
            <a:r>
              <a:rPr lang="en-US" sz="2000" dirty="0" smtClean="0"/>
              <a:t>Spectral </a:t>
            </a:r>
            <a:r>
              <a:rPr lang="en-US" sz="2000" dirty="0" smtClean="0"/>
              <a:t>Properties</a:t>
            </a:r>
          </a:p>
          <a:p>
            <a:pPr lvl="1"/>
            <a:r>
              <a:rPr lang="en-US" sz="2000" dirty="0" smtClean="0"/>
              <a:t>Mineral  &amp; </a:t>
            </a:r>
            <a:r>
              <a:rPr lang="en-US" sz="2000" dirty="0" smtClean="0"/>
              <a:t>Rock </a:t>
            </a:r>
            <a:r>
              <a:rPr lang="en-US" sz="2000" dirty="0" smtClean="0"/>
              <a:t>Indices</a:t>
            </a:r>
          </a:p>
          <a:p>
            <a:pPr lvl="1"/>
            <a:r>
              <a:rPr lang="en-US" sz="2000" dirty="0"/>
              <a:t>Lab </a:t>
            </a:r>
            <a:r>
              <a:rPr lang="en-US" sz="2000" dirty="0" smtClean="0"/>
              <a:t>Results</a:t>
            </a:r>
            <a:endParaRPr lang="en-US" sz="2000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7022" y="3429000"/>
            <a:ext cx="7778403" cy="3291445"/>
          </a:xfrm>
          <a:prstGeom prst="rect">
            <a:avLst/>
          </a:prstGeom>
          <a:ln>
            <a:solidFill>
              <a:srgbClr val="A5300F"/>
            </a:solidFill>
          </a:ln>
        </p:spPr>
      </p:pic>
      <p:pic>
        <p:nvPicPr>
          <p:cNvPr id="1028" name="Picture 4" descr="http://speclib.jpl.nasa.gov/graphs/speclib_1481549425_2016_12_12_pl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7022" y="664821"/>
            <a:ext cx="3673946" cy="2624247"/>
          </a:xfrm>
          <a:prstGeom prst="rect">
            <a:avLst/>
          </a:prstGeom>
          <a:noFill/>
          <a:ln>
            <a:solidFill>
              <a:srgbClr val="A5300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37022" y="4797152"/>
            <a:ext cx="7055522" cy="503511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94596" y="75104"/>
            <a:ext cx="6336704" cy="318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Credit: </a:t>
            </a:r>
            <a:r>
              <a:rPr lang="de-DE" sz="1600" dirty="0" err="1" smtClean="0">
                <a:solidFill>
                  <a:schemeClr val="accent5"/>
                </a:solidFill>
                <a:latin typeface="Calibri"/>
                <a:cs typeface="Calibri"/>
              </a:rPr>
              <a:t>Baldridge</a:t>
            </a:r>
            <a:r>
              <a:rPr lang="de-DE" sz="1600" dirty="0">
                <a:solidFill>
                  <a:schemeClr val="accent5"/>
                </a:solidFill>
                <a:latin typeface="Calibri"/>
                <a:cs typeface="Calibri"/>
              </a:rPr>
              <a:t>, Hook S, C.I., &amp; </a:t>
            </a:r>
            <a:r>
              <a:rPr lang="de-DE" sz="1600" dirty="0" smtClean="0">
                <a:solidFill>
                  <a:schemeClr val="accent5"/>
                </a:solidFill>
                <a:latin typeface="Calibri"/>
                <a:cs typeface="Calibri"/>
              </a:rPr>
              <a:t>Rivera </a:t>
            </a:r>
            <a:r>
              <a:rPr lang="de-DE" sz="1600" dirty="0">
                <a:solidFill>
                  <a:schemeClr val="accent5"/>
                </a:solidFill>
                <a:latin typeface="Calibri"/>
                <a:cs typeface="Calibri"/>
              </a:rPr>
              <a:t>2009 &amp; van der </a:t>
            </a:r>
            <a:r>
              <a:rPr lang="de-DE" sz="1600" dirty="0" smtClean="0">
                <a:solidFill>
                  <a:schemeClr val="accent5"/>
                </a:solidFill>
                <a:latin typeface="Calibri"/>
                <a:cs typeface="Calibri"/>
              </a:rPr>
              <a:t>Meer </a:t>
            </a:r>
            <a:r>
              <a:rPr lang="de-DE" sz="1600" dirty="0">
                <a:solidFill>
                  <a:schemeClr val="accent5"/>
                </a:solidFill>
                <a:latin typeface="Calibri"/>
                <a:cs typeface="Calibri"/>
              </a:rPr>
              <a:t>2014, p. 125</a:t>
            </a:r>
            <a:r>
              <a:rPr lang="en-US" sz="1600" dirty="0">
                <a:solidFill>
                  <a:schemeClr val="accent5"/>
                </a:solidFill>
                <a:latin typeface="Calibri"/>
                <a:cs typeface="Calibri"/>
              </a:rPr>
              <a:t>  </a:t>
            </a:r>
          </a:p>
        </p:txBody>
      </p:sp>
      <p:pic>
        <p:nvPicPr>
          <p:cNvPr id="10" name="Picture 9" descr="speclib_1481817429_2016_12_15_pl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217" y="664821"/>
            <a:ext cx="3673946" cy="2624247"/>
          </a:xfrm>
          <a:prstGeom prst="rect">
            <a:avLst/>
          </a:prstGeom>
          <a:ln>
            <a:solidFill>
              <a:srgbClr val="A5300F"/>
            </a:solidFill>
          </a:ln>
        </p:spPr>
      </p:pic>
    </p:spTree>
    <p:extLst>
      <p:ext uri="{BB962C8B-B14F-4D97-AF65-F5344CB8AC3E}">
        <p14:creationId xmlns:p14="http://schemas.microsoft.com/office/powerpoint/2010/main" val="45932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Signatures Continued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39875" y="60960"/>
            <a:ext cx="3891424" cy="318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Credit: </a:t>
            </a:r>
            <a:r>
              <a:rPr lang="de-DE" sz="1600" dirty="0" err="1" smtClean="0">
                <a:solidFill>
                  <a:schemeClr val="accent5"/>
                </a:solidFill>
                <a:latin typeface="Calibri"/>
                <a:cs typeface="Calibri"/>
              </a:rPr>
              <a:t>Baldridge</a:t>
            </a:r>
            <a:r>
              <a:rPr lang="de-DE" sz="1600" dirty="0">
                <a:solidFill>
                  <a:schemeClr val="accent5"/>
                </a:solidFill>
                <a:latin typeface="Calibri"/>
                <a:cs typeface="Calibri"/>
              </a:rPr>
              <a:t>, Hook S, C.I., &amp; </a:t>
            </a:r>
            <a:r>
              <a:rPr lang="de-DE" sz="1600" dirty="0" smtClean="0">
                <a:solidFill>
                  <a:schemeClr val="accent5"/>
                </a:solidFill>
                <a:latin typeface="Calibri"/>
                <a:cs typeface="Calibri"/>
              </a:rPr>
              <a:t>Rivera </a:t>
            </a:r>
            <a:r>
              <a:rPr lang="de-DE" sz="1600" dirty="0">
                <a:solidFill>
                  <a:schemeClr val="accent5"/>
                </a:solidFill>
                <a:latin typeface="Calibri"/>
                <a:cs typeface="Calibri"/>
              </a:rPr>
              <a:t>2009 </a:t>
            </a:r>
            <a:endParaRPr lang="en-US" sz="1600" dirty="0">
              <a:solidFill>
                <a:schemeClr val="accent5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Macintosh HD:private:var:folders:ss:wzp72k8s46j20y75z1__bgn80000gn:T:TemporaryItems:speclib_1481629486_2016_12_13_plt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75" y="1844824"/>
            <a:ext cx="3456000" cy="2448000"/>
          </a:xfrm>
          <a:prstGeom prst="rect">
            <a:avLst/>
          </a:prstGeom>
          <a:noFill/>
          <a:ln>
            <a:solidFill>
              <a:srgbClr val="A5300F"/>
            </a:solidFill>
          </a:ln>
        </p:spPr>
      </p:pic>
      <p:pic>
        <p:nvPicPr>
          <p:cNvPr id="12" name="Picture 11" descr="Macintosh HD:private:var:folders:ss:wzp72k8s46j20y75z1__bgn80000gn:T:TemporaryItems:speclib_1481637987_2016_12_13_plt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76" y="4365376"/>
            <a:ext cx="3456000" cy="2448000"/>
          </a:xfrm>
          <a:prstGeom prst="rect">
            <a:avLst/>
          </a:prstGeom>
          <a:noFill/>
          <a:ln>
            <a:solidFill>
              <a:srgbClr val="A5300F"/>
            </a:solidFill>
          </a:ln>
        </p:spPr>
      </p:pic>
      <p:pic>
        <p:nvPicPr>
          <p:cNvPr id="13" name="Picture 12" descr="Macintosh HD:private:var:folders:ss:wzp72k8s46j20y75z1__bgn80000gn:T:TemporaryItems:speclib_1481638027_2016_12_13_plt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000" y="1849408"/>
            <a:ext cx="3456000" cy="2448000"/>
          </a:xfrm>
          <a:prstGeom prst="rect">
            <a:avLst/>
          </a:prstGeom>
          <a:noFill/>
          <a:ln>
            <a:solidFill>
              <a:srgbClr val="A5300F"/>
            </a:solidFill>
          </a:ln>
        </p:spPr>
      </p:pic>
      <p:pic>
        <p:nvPicPr>
          <p:cNvPr id="14" name="Picture 13" descr="Macintosh HD:private:var:folders:ss:wzp72k8s46j20y75z1__bgn80000gn:T:TemporaryItems:speclib_1481638012_2016_12_13_plt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000" y="4365336"/>
            <a:ext cx="3456000" cy="2448000"/>
          </a:xfrm>
          <a:prstGeom prst="rect">
            <a:avLst/>
          </a:prstGeom>
          <a:noFill/>
          <a:ln>
            <a:solidFill>
              <a:srgbClr val="A5300F"/>
            </a:solidFill>
          </a:ln>
        </p:spPr>
      </p:pic>
      <p:pic>
        <p:nvPicPr>
          <p:cNvPr id="15" name="Picture 14" descr="speclib_1481817637_2016_12_15_pl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225" y="1844824"/>
            <a:ext cx="3427200" cy="2448000"/>
          </a:xfrm>
          <a:prstGeom prst="rect">
            <a:avLst/>
          </a:prstGeom>
          <a:ln>
            <a:solidFill>
              <a:srgbClr val="A5300F"/>
            </a:solidFill>
          </a:ln>
        </p:spPr>
      </p:pic>
      <p:pic>
        <p:nvPicPr>
          <p:cNvPr id="16" name="Picture 15" descr="speclib_1481817657_2016_12_15_pl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225" y="4365336"/>
            <a:ext cx="3427200" cy="2448000"/>
          </a:xfrm>
          <a:prstGeom prst="rect">
            <a:avLst/>
          </a:prstGeom>
          <a:ln>
            <a:solidFill>
              <a:srgbClr val="A5300F"/>
            </a:solidFill>
          </a:ln>
        </p:spPr>
      </p:pic>
    </p:spTree>
    <p:extLst>
      <p:ext uri="{BB962C8B-B14F-4D97-AF65-F5344CB8AC3E}">
        <p14:creationId xmlns:p14="http://schemas.microsoft.com/office/powerpoint/2010/main" val="362095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&amp;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5" y="1916832"/>
            <a:ext cx="3240360" cy="4392488"/>
          </a:xfrm>
        </p:spPr>
        <p:txBody>
          <a:bodyPr numCol="1">
            <a:noAutofit/>
          </a:bodyPr>
          <a:lstStyle/>
          <a:p>
            <a:pPr lvl="1"/>
            <a:r>
              <a:rPr lang="en-US" sz="2400" dirty="0" smtClean="0"/>
              <a:t>Preprocessing</a:t>
            </a:r>
            <a:r>
              <a:rPr lang="en-US" sz="2400" dirty="0" smtClean="0"/>
              <a:t>:</a:t>
            </a:r>
          </a:p>
          <a:p>
            <a:pPr lvl="2"/>
            <a:r>
              <a:rPr lang="en-US" sz="2200" dirty="0" smtClean="0"/>
              <a:t>Atmospheric Correction</a:t>
            </a:r>
            <a:endParaRPr lang="en-US" sz="2200" dirty="0"/>
          </a:p>
          <a:p>
            <a:pPr lvl="2"/>
            <a:r>
              <a:rPr lang="en-US" sz="2200" dirty="0" smtClean="0"/>
              <a:t>Band Composites</a:t>
            </a:r>
          </a:p>
          <a:p>
            <a:pPr lvl="2"/>
            <a:r>
              <a:rPr lang="en-US" sz="2200" dirty="0" smtClean="0"/>
              <a:t>Band Ratios</a:t>
            </a:r>
          </a:p>
          <a:p>
            <a:pPr marL="630000" lvl="2" indent="0">
              <a:buNone/>
            </a:pPr>
            <a:endParaRPr lang="en-US" sz="2000" dirty="0" smtClean="0"/>
          </a:p>
          <a:p>
            <a:pPr lvl="1"/>
            <a:r>
              <a:rPr lang="en-US" sz="2400" dirty="0" smtClean="0"/>
              <a:t>Classification</a:t>
            </a:r>
          </a:p>
          <a:p>
            <a:pPr lvl="2"/>
            <a:r>
              <a:rPr lang="en-US" sz="2200" dirty="0" smtClean="0"/>
              <a:t>Unsupervised</a:t>
            </a:r>
          </a:p>
          <a:p>
            <a:pPr lvl="2"/>
            <a:r>
              <a:rPr lang="en-US" sz="2200" dirty="0" smtClean="0"/>
              <a:t>Supervised</a:t>
            </a:r>
          </a:p>
        </p:txBody>
      </p:sp>
      <p:pic>
        <p:nvPicPr>
          <p:cNvPr id="7" name="Picture 6" descr="Macintosh HD:private:var:folders:ss:wzp72k8s46j20y75z1__bgn80000gn:T:TemporaryItems:image_gallery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8025" y="1988840"/>
            <a:ext cx="8307881" cy="4642346"/>
          </a:xfrm>
          <a:prstGeom prst="rect">
            <a:avLst/>
          </a:prstGeom>
          <a:noFill/>
          <a:ln>
            <a:solidFill>
              <a:srgbClr val="A5300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27202" y="67714"/>
            <a:ext cx="4608704" cy="318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7F5F52"/>
                </a:solidFill>
                <a:latin typeface="Calibri"/>
                <a:cs typeface="Calibri"/>
              </a:rPr>
              <a:t>Credit: </a:t>
            </a:r>
            <a:r>
              <a:rPr lang="de-DE" sz="1600" dirty="0" smtClean="0">
                <a:solidFill>
                  <a:srgbClr val="7F5F52"/>
                </a:solidFill>
                <a:latin typeface="Calibri"/>
                <a:cs typeface="Calibri"/>
              </a:rPr>
              <a:t>ESA, 2016; </a:t>
            </a:r>
            <a:r>
              <a:rPr lang="en-US" sz="1600" dirty="0">
                <a:solidFill>
                  <a:srgbClr val="7F5F52"/>
                </a:solidFill>
                <a:latin typeface="Calibri"/>
                <a:cs typeface="Calibri"/>
              </a:rPr>
              <a:t>AVIRIS Data Supplied by NASA/JPL</a:t>
            </a:r>
            <a:r>
              <a:rPr lang="en-US" sz="1600" baseline="30000" dirty="0">
                <a:solidFill>
                  <a:srgbClr val="7F5F52"/>
                </a:solidFill>
                <a:latin typeface="Calibri"/>
                <a:cs typeface="Calibri"/>
              </a:rPr>
              <a:t> </a:t>
            </a:r>
            <a:endParaRPr lang="en-US" sz="1600" dirty="0">
              <a:solidFill>
                <a:srgbClr val="7F5F5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16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636912"/>
            <a:ext cx="11029615" cy="3221887"/>
          </a:xfrm>
        </p:spPr>
        <p:txBody>
          <a:bodyPr/>
          <a:lstStyle/>
          <a:p>
            <a:r>
              <a:rPr lang="de-AT" sz="3000" dirty="0" err="1" smtClean="0"/>
              <a:t>Capstone</a:t>
            </a:r>
            <a:r>
              <a:rPr lang="de-AT" sz="3000" dirty="0" smtClean="0"/>
              <a:t> </a:t>
            </a:r>
            <a:r>
              <a:rPr lang="de-AT" sz="3000" dirty="0" err="1" smtClean="0"/>
              <a:t>Overview</a:t>
            </a:r>
            <a:endParaRPr lang="de-AT" sz="3000" dirty="0" smtClean="0"/>
          </a:p>
          <a:p>
            <a:r>
              <a:rPr lang="de-AT" sz="3000" dirty="0" smtClean="0"/>
              <a:t>Geological Background</a:t>
            </a:r>
          </a:p>
          <a:p>
            <a:r>
              <a:rPr lang="en-US" sz="3000" dirty="0" smtClean="0"/>
              <a:t>Project Setting</a:t>
            </a:r>
            <a:endParaRPr lang="en-US" sz="3000" dirty="0"/>
          </a:p>
          <a:p>
            <a:r>
              <a:rPr lang="en-US" sz="3000" dirty="0" smtClean="0"/>
              <a:t>Working Methodology</a:t>
            </a:r>
            <a:endParaRPr lang="en-US" dirty="0"/>
          </a:p>
          <a:p>
            <a:r>
              <a:rPr lang="en-US" sz="3000" dirty="0" smtClean="0"/>
              <a:t>Wrap-up</a:t>
            </a:r>
            <a:endParaRPr lang="de-AT" sz="3000" dirty="0" smtClean="0"/>
          </a:p>
        </p:txBody>
      </p:sp>
    </p:spTree>
    <p:extLst>
      <p:ext uri="{BB962C8B-B14F-4D97-AF65-F5344CB8AC3E}">
        <p14:creationId xmlns:p14="http://schemas.microsoft.com/office/powerpoint/2010/main" val="2284863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87008"/>
            <a:ext cx="11029616" cy="1013800"/>
          </a:xfrm>
        </p:spPr>
        <p:txBody>
          <a:bodyPr/>
          <a:lstStyle/>
          <a:p>
            <a:r>
              <a:rPr lang="en-US" dirty="0"/>
              <a:t>Processing &amp; Analysis</a:t>
            </a:r>
            <a:r>
              <a:rPr lang="en-US" dirty="0" smtClean="0"/>
              <a:t> Continued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70"/>
          <a:stretch/>
        </p:blipFill>
        <p:spPr>
          <a:xfrm>
            <a:off x="1487488" y="1916832"/>
            <a:ext cx="9043200" cy="47683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40834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916832"/>
            <a:ext cx="11234787" cy="4680520"/>
          </a:xfrm>
        </p:spPr>
        <p:txBody>
          <a:bodyPr numCol="2">
            <a:noAutofit/>
          </a:bodyPr>
          <a:lstStyle/>
          <a:p>
            <a:pPr lvl="1"/>
            <a:r>
              <a:rPr lang="en-US" sz="2000" dirty="0" smtClean="0"/>
              <a:t>Imaging Software</a:t>
            </a:r>
          </a:p>
          <a:p>
            <a:pPr lvl="2"/>
            <a:r>
              <a:rPr lang="en-US" sz="1300" dirty="0" smtClean="0"/>
              <a:t>SNAP</a:t>
            </a:r>
            <a:endParaRPr lang="en-US" sz="1300" dirty="0"/>
          </a:p>
          <a:p>
            <a:pPr lvl="2"/>
            <a:r>
              <a:rPr lang="en-US" sz="1300" dirty="0" smtClean="0"/>
              <a:t>SAGA </a:t>
            </a:r>
            <a:r>
              <a:rPr lang="en-US" sz="1300" dirty="0"/>
              <a:t>GIS</a:t>
            </a:r>
          </a:p>
          <a:p>
            <a:pPr lvl="2"/>
            <a:r>
              <a:rPr lang="en-US" sz="1300" dirty="0" err="1"/>
              <a:t>Opticks</a:t>
            </a:r>
            <a:endParaRPr lang="en-US" sz="1300" dirty="0"/>
          </a:p>
          <a:p>
            <a:pPr lvl="2"/>
            <a:r>
              <a:rPr lang="en-US" sz="1300" dirty="0" smtClean="0"/>
              <a:t>GRASS GIS</a:t>
            </a:r>
            <a:endParaRPr lang="en-US" sz="1300" dirty="0"/>
          </a:p>
          <a:p>
            <a:pPr lvl="2"/>
            <a:r>
              <a:rPr lang="en-US" sz="1300" dirty="0" smtClean="0"/>
              <a:t>ORFEO</a:t>
            </a:r>
            <a:endParaRPr lang="en-US" sz="1300" dirty="0"/>
          </a:p>
          <a:p>
            <a:pPr lvl="2"/>
            <a:r>
              <a:rPr lang="en-US" sz="1300" dirty="0" smtClean="0"/>
              <a:t>OSSIM</a:t>
            </a:r>
          </a:p>
          <a:p>
            <a:pPr lvl="2"/>
            <a:r>
              <a:rPr lang="en-US" sz="1300" dirty="0" err="1" smtClean="0"/>
              <a:t>InterImage</a:t>
            </a:r>
            <a:endParaRPr lang="en-US" sz="1300" dirty="0"/>
          </a:p>
          <a:p>
            <a:pPr lvl="2"/>
            <a:r>
              <a:rPr lang="en-US" sz="1300" dirty="0" err="1" smtClean="0"/>
              <a:t>gvSIG</a:t>
            </a:r>
            <a:endParaRPr lang="en-US" sz="1300" dirty="0"/>
          </a:p>
          <a:p>
            <a:pPr lvl="2"/>
            <a:r>
              <a:rPr lang="en-US" sz="1300" dirty="0" smtClean="0"/>
              <a:t>QGIS</a:t>
            </a:r>
            <a:endParaRPr lang="en-US" sz="1300" dirty="0"/>
          </a:p>
          <a:p>
            <a:pPr lvl="2"/>
            <a:r>
              <a:rPr lang="en-US" sz="1300" dirty="0" err="1" smtClean="0"/>
              <a:t>OpenCV</a:t>
            </a:r>
            <a:endParaRPr lang="en-US" sz="1300" dirty="0" smtClean="0"/>
          </a:p>
          <a:p>
            <a:pPr lvl="2"/>
            <a:r>
              <a:rPr lang="en-US" sz="1300" dirty="0" smtClean="0"/>
              <a:t>SPECR </a:t>
            </a:r>
            <a:r>
              <a:rPr lang="en-US" sz="1300" dirty="0"/>
              <a:t>&amp; </a:t>
            </a:r>
            <a:endParaRPr lang="en-US" sz="1300" dirty="0" smtClean="0"/>
          </a:p>
          <a:p>
            <a:pPr lvl="2"/>
            <a:r>
              <a:rPr lang="en-US" sz="1300" dirty="0" err="1" smtClean="0"/>
              <a:t>Tetraorder</a:t>
            </a:r>
            <a:endParaRPr lang="en-US" sz="1300" dirty="0" smtClean="0"/>
          </a:p>
          <a:p>
            <a:pPr lvl="2"/>
            <a:r>
              <a:rPr lang="is-IS" sz="1300" dirty="0" smtClean="0"/>
              <a:t>….</a:t>
            </a:r>
            <a:endParaRPr lang="en-US" sz="1300" dirty="0"/>
          </a:p>
        </p:txBody>
      </p:sp>
      <p:pic>
        <p:nvPicPr>
          <p:cNvPr id="7" name="Picture 6" descr="Macintosh HD:private:var:folders:ss:wzp72k8s46j20y75z1__bgn80000gn:T:2016-12-11_14-30-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0456" y="702157"/>
            <a:ext cx="7905651" cy="6126574"/>
          </a:xfrm>
          <a:prstGeom prst="rect">
            <a:avLst/>
          </a:prstGeom>
          <a:noFill/>
          <a:ln>
            <a:solidFill>
              <a:srgbClr val="A5300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824192" y="78858"/>
            <a:ext cx="3923066" cy="318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600" dirty="0">
                <a:solidFill>
                  <a:srgbClr val="7F5F52"/>
                </a:solidFill>
                <a:latin typeface="Calibri"/>
                <a:cs typeface="Calibri"/>
              </a:rPr>
              <a:t>Credit: </a:t>
            </a:r>
            <a:r>
              <a:rPr lang="de-AT" sz="1600" dirty="0" smtClean="0">
                <a:solidFill>
                  <a:srgbClr val="7F5F52"/>
                </a:solidFill>
                <a:latin typeface="Calibri"/>
                <a:cs typeface="Calibri"/>
              </a:rPr>
              <a:t>SNAP Software &amp; Sentinel-2 </a:t>
            </a:r>
            <a:r>
              <a:rPr lang="de-AT" sz="1600" dirty="0" err="1" smtClean="0">
                <a:solidFill>
                  <a:srgbClr val="7F5F52"/>
                </a:solidFill>
                <a:latin typeface="Calibri"/>
                <a:cs typeface="Calibri"/>
              </a:rPr>
              <a:t>Imagery</a:t>
            </a:r>
            <a:endParaRPr lang="en-US" sz="1600" dirty="0">
              <a:solidFill>
                <a:srgbClr val="7F5F5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019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</a:t>
            </a:r>
            <a:r>
              <a:rPr lang="en-US" dirty="0" smtClean="0"/>
              <a:t>-</a:t>
            </a:r>
            <a:r>
              <a:rPr lang="en-US" dirty="0" err="1" smtClean="0"/>
              <a:t>T</a:t>
            </a:r>
            <a:r>
              <a:rPr lang="en-US" dirty="0" err="1" smtClean="0"/>
              <a:t>ruthing</a:t>
            </a:r>
            <a:r>
              <a:rPr lang="en-US" dirty="0" smtClean="0"/>
              <a:t> </a:t>
            </a:r>
            <a:r>
              <a:rPr lang="en-US" dirty="0" smtClean="0"/>
              <a:t>&amp; Quality </a:t>
            </a:r>
            <a:r>
              <a:rPr lang="en-US" dirty="0" smtClean="0"/>
              <a:t>Checks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916832"/>
            <a:ext cx="11450811" cy="4536504"/>
          </a:xfrm>
        </p:spPr>
        <p:txBody>
          <a:bodyPr numCol="2">
            <a:noAutofit/>
          </a:bodyPr>
          <a:lstStyle/>
          <a:p>
            <a:pPr lvl="1"/>
            <a:r>
              <a:rPr lang="en-US" sz="2000" dirty="0" smtClean="0"/>
              <a:t>Original Samples</a:t>
            </a:r>
          </a:p>
          <a:p>
            <a:pPr lvl="1"/>
            <a:r>
              <a:rPr lang="en-US" sz="2000" dirty="0" smtClean="0"/>
              <a:t>Second Round</a:t>
            </a:r>
          </a:p>
          <a:p>
            <a:pPr lvl="1"/>
            <a:r>
              <a:rPr lang="en-US" sz="2000" dirty="0" smtClean="0"/>
              <a:t>Geological Maps</a:t>
            </a:r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egional Experts</a:t>
            </a:r>
            <a:endParaRPr lang="en-US" sz="2000" dirty="0"/>
          </a:p>
        </p:txBody>
      </p:sp>
      <p:pic>
        <p:nvPicPr>
          <p:cNvPr id="4" name="Picture 3" descr="Samples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458" y="1916832"/>
            <a:ext cx="8753705" cy="4476219"/>
          </a:xfrm>
          <a:prstGeom prst="rect">
            <a:avLst/>
          </a:prstGeom>
          <a:ln>
            <a:solidFill>
              <a:srgbClr val="A5300F"/>
            </a:solidFill>
          </a:ln>
        </p:spPr>
      </p:pic>
    </p:spTree>
    <p:extLst>
      <p:ext uri="{BB962C8B-B14F-4D97-AF65-F5344CB8AC3E}">
        <p14:creationId xmlns:p14="http://schemas.microsoft.com/office/powerpoint/2010/main" val="1161090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0"/>
            <a:ext cx="3705940" cy="1497507"/>
          </a:xfrm>
        </p:spPr>
        <p:txBody>
          <a:bodyPr/>
          <a:lstStyle/>
          <a:p>
            <a:r>
              <a:rPr lang="de-AT" dirty="0" err="1" smtClean="0"/>
              <a:t>Wrap-Up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972" y="777333"/>
            <a:ext cx="7434952" cy="414345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403780" y="4627180"/>
            <a:ext cx="1260016" cy="2419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Credit: </a:t>
            </a:r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DigitalGlobe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318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Estimated </a:t>
            </a:r>
            <a:r>
              <a:rPr lang="en-US" dirty="0" smtClean="0"/>
              <a:t>Timeline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749025"/>
              </p:ext>
            </p:extLst>
          </p:nvPr>
        </p:nvGraphicFramePr>
        <p:xfrm>
          <a:off x="0" y="1844824"/>
          <a:ext cx="12190414" cy="5032184"/>
        </p:xfrm>
        <a:graphic>
          <a:graphicData uri="http://schemas.openxmlformats.org/drawingml/2006/table">
            <a:tbl>
              <a:tblPr/>
              <a:tblGrid>
                <a:gridCol w="2023830"/>
                <a:gridCol w="2023830"/>
                <a:gridCol w="2023830"/>
                <a:gridCol w="1027726"/>
                <a:gridCol w="1027726"/>
                <a:gridCol w="1011916"/>
                <a:gridCol w="1027726"/>
                <a:gridCol w="2023830"/>
              </a:tblGrid>
              <a:tr h="226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EEECE1"/>
                          </a:solidFill>
                          <a:effectLst/>
                          <a:latin typeface="Calibri"/>
                        </a:rPr>
                        <a:t>Dec-16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700" b="0" i="0" u="none" strike="noStrike">
                          <a:solidFill>
                            <a:srgbClr val="EEECE1"/>
                          </a:solidFill>
                          <a:effectLst/>
                          <a:latin typeface="Calibri"/>
                        </a:rPr>
                        <a:t>Jan-17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EEECE1"/>
                          </a:solidFill>
                          <a:effectLst/>
                          <a:latin typeface="Calibri"/>
                        </a:rPr>
                        <a:t>Feb-17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700" b="0" i="0" u="none" strike="noStrike" dirty="0">
                          <a:solidFill>
                            <a:srgbClr val="EEECE1"/>
                          </a:solidFill>
                          <a:effectLst/>
                          <a:latin typeface="Calibri"/>
                        </a:rPr>
                        <a:t>Mar-17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700" b="0" i="0" u="none" strike="noStrike" dirty="0">
                          <a:solidFill>
                            <a:srgbClr val="EEECE1"/>
                          </a:solidFill>
                          <a:effectLst/>
                          <a:latin typeface="Calibri"/>
                        </a:rPr>
                        <a:t>Apr-17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EEECE1"/>
                          </a:solidFill>
                          <a:effectLst/>
                          <a:latin typeface="Calibri"/>
                        </a:rPr>
                        <a:t>May-17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520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Deliver Proposal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Update Proposal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 grid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IGD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 rowSpan="8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9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Request WV-3 SWIR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9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 Initial Lab Results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9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Research OS Software Options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Software testing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9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Workflow development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5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 Area Analysis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938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Request Additional Samples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656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Quality Checks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  <a:tr h="22662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700" b="0" i="0" u="none" strike="noStrike">
                          <a:solidFill>
                            <a:srgbClr val="EEECE1"/>
                          </a:solidFill>
                          <a:effectLst/>
                          <a:latin typeface="Calibri"/>
                        </a:rPr>
                        <a:t>Jun-17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0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700" b="0" i="0" u="none" strike="noStrike">
                          <a:solidFill>
                            <a:srgbClr val="EEECE1"/>
                          </a:solidFill>
                          <a:effectLst/>
                          <a:latin typeface="Calibri"/>
                        </a:rPr>
                        <a:t>Jul-17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0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700" b="0" i="0" u="none" strike="noStrike">
                          <a:solidFill>
                            <a:srgbClr val="EEECE1"/>
                          </a:solidFill>
                          <a:effectLst/>
                          <a:latin typeface="Calibri"/>
                        </a:rPr>
                        <a:t>Aug-17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0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EEECE1"/>
                          </a:solidFill>
                          <a:effectLst/>
                          <a:latin typeface="Calibri"/>
                        </a:rPr>
                        <a:t>Sep-17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0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EEECE1"/>
                          </a:solidFill>
                          <a:effectLst/>
                          <a:latin typeface="Calibri"/>
                        </a:rPr>
                        <a:t>Oct-17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0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700" b="0" i="0" u="none" strike="noStrike" dirty="0">
                          <a:solidFill>
                            <a:srgbClr val="EEECE1"/>
                          </a:solidFill>
                          <a:effectLst/>
                          <a:latin typeface="Calibri"/>
                        </a:rPr>
                        <a:t>Nov-17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0F"/>
                    </a:solidFill>
                  </a:tcPr>
                </a:tc>
              </a:tr>
              <a:tr h="226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Quality Checks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 gridSpan="2"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IGD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9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Regional Analysis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9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Final Quality Checks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5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Finalize Workflows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Finalize Workflows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Prepare Presentation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89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Prepare Presentation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36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ESRI European Petroleum User Group Conference</a:t>
                      </a:r>
                    </a:p>
                  </a:txBody>
                  <a:tcPr marL="7746" marR="7746" marT="7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113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916832"/>
            <a:ext cx="3070179" cy="4521356"/>
          </a:xfrm>
        </p:spPr>
        <p:txBody>
          <a:bodyPr>
            <a:normAutofit fontScale="92500" lnSpcReduction="10000"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2000" dirty="0" smtClean="0"/>
              <a:t>Lithological </a:t>
            </a:r>
            <a:r>
              <a:rPr lang="en-US" sz="2000" dirty="0" smtClean="0"/>
              <a:t>Map of the </a:t>
            </a:r>
            <a:r>
              <a:rPr lang="en-US" sz="2000" dirty="0" err="1" smtClean="0"/>
              <a:t>Milh</a:t>
            </a:r>
            <a:r>
              <a:rPr lang="en-US" sz="2000" dirty="0" smtClean="0"/>
              <a:t> </a:t>
            </a:r>
            <a:r>
              <a:rPr lang="en-US" sz="2000" dirty="0" err="1" smtClean="0"/>
              <a:t>Kharwah</a:t>
            </a:r>
            <a:r>
              <a:rPr lang="en-US" sz="2000" dirty="0" smtClean="0"/>
              <a:t> Salt Diapir</a:t>
            </a:r>
          </a:p>
          <a:p>
            <a:pPr marL="594000" lvl="2" indent="0">
              <a:buNone/>
            </a:pPr>
            <a:r>
              <a:rPr lang="en-US" sz="1800" dirty="0" smtClean="0"/>
              <a:t>Mapping</a:t>
            </a:r>
          </a:p>
          <a:p>
            <a:pPr marL="994050" lvl="2" indent="-400050">
              <a:buFont typeface="+mj-lt"/>
              <a:buAutoNum type="romanLcPeriod"/>
            </a:pPr>
            <a:r>
              <a:rPr lang="en-US" sz="1800" dirty="0" smtClean="0"/>
              <a:t>Salt</a:t>
            </a:r>
          </a:p>
          <a:p>
            <a:pPr marL="994050" lvl="2" indent="-400050">
              <a:buFont typeface="+mj-lt"/>
              <a:buAutoNum type="romanLcPeriod"/>
            </a:pPr>
            <a:r>
              <a:rPr lang="en-US" sz="1800" dirty="0" smtClean="0"/>
              <a:t>Stringers</a:t>
            </a:r>
          </a:p>
          <a:p>
            <a:pPr marL="994050" lvl="2" indent="-400050">
              <a:buFont typeface="+mj-lt"/>
              <a:buAutoNum type="romanLcPeriod"/>
            </a:pPr>
            <a:r>
              <a:rPr lang="en-US" sz="1800" dirty="0" smtClean="0"/>
              <a:t>Perimeter Outcrops</a:t>
            </a:r>
          </a:p>
          <a:p>
            <a:pPr marL="994050" lvl="2" indent="-400050">
              <a:buFont typeface="+mj-lt"/>
              <a:buAutoNum type="romanLcPeriod"/>
            </a:pPr>
            <a:r>
              <a:rPr lang="en-US" sz="1800" dirty="0" smtClean="0"/>
              <a:t>Alluvium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000" dirty="0" smtClean="0"/>
              <a:t>Regional </a:t>
            </a:r>
            <a:r>
              <a:rPr lang="en-US" sz="2000" dirty="0" smtClean="0"/>
              <a:t>Map of Salt Features (Central-Eastern </a:t>
            </a:r>
            <a:r>
              <a:rPr lang="en-US" sz="2000" dirty="0" err="1">
                <a:solidFill>
                  <a:schemeClr val="tx1"/>
                </a:solidFill>
              </a:rPr>
              <a:t>Sab’atayn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Basin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000" dirty="0"/>
              <a:t>Establish internal </a:t>
            </a:r>
            <a:r>
              <a:rPr lang="en-US" sz="2000" dirty="0" smtClean="0"/>
              <a:t>workflows </a:t>
            </a:r>
            <a:r>
              <a:rPr lang="en-US" sz="2000" dirty="0"/>
              <a:t>for image </a:t>
            </a:r>
            <a:r>
              <a:rPr lang="en-US" sz="2000" dirty="0" smtClean="0"/>
              <a:t>analysis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555" y="2204863"/>
            <a:ext cx="4028803" cy="37444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76" y="2196889"/>
            <a:ext cx="4032449" cy="37478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951984" y="6206420"/>
            <a:ext cx="5774665" cy="318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Credit: People’s Democratic Republic of Yemen (L),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DigitalGlobe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(R)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54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305" y="1916832"/>
            <a:ext cx="5526351" cy="2280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800" y="3702787"/>
            <a:ext cx="3098760" cy="28508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060848"/>
            <a:ext cx="5041131" cy="1663186"/>
          </a:xfrm>
          <a:prstGeom prst="rect">
            <a:avLst/>
          </a:prstGeom>
        </p:spPr>
      </p:pic>
      <p:pic>
        <p:nvPicPr>
          <p:cNvPr id="7" name="Picture 6" descr="Omv_logo.sv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743" y="4017551"/>
            <a:ext cx="3324873" cy="2363777"/>
          </a:xfrm>
          <a:prstGeom prst="rect">
            <a:avLst/>
          </a:prstGeom>
        </p:spPr>
      </p:pic>
      <p:pic>
        <p:nvPicPr>
          <p:cNvPr id="9" name="Picture 8" descr="imgr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3829008"/>
            <a:ext cx="3977809" cy="2852014"/>
          </a:xfrm>
          <a:prstGeom prst="rect">
            <a:avLst/>
          </a:prstGeom>
        </p:spPr>
      </p:pic>
      <p:pic>
        <p:nvPicPr>
          <p:cNvPr id="10" name="Picture 9" descr="GPLv3_Logo.svg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208" y="3839575"/>
            <a:ext cx="1437063" cy="71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2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&amp; Image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88840"/>
            <a:ext cx="11029615" cy="46805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Software:</a:t>
            </a:r>
          </a:p>
          <a:p>
            <a:pPr lvl="1"/>
            <a:r>
              <a:rPr lang="en-US" dirty="0" smtClean="0"/>
              <a:t>Unless </a:t>
            </a:r>
            <a:r>
              <a:rPr lang="en-US" dirty="0"/>
              <a:t>otherwise specified, maps and images appearing throughout this presentation were created using ArcGIS® software by </a:t>
            </a:r>
            <a:r>
              <a:rPr lang="en-US" dirty="0" err="1"/>
              <a:t>Esri</a:t>
            </a:r>
            <a:r>
              <a:rPr lang="en-US" dirty="0"/>
              <a:t>. ArcGIS® and </a:t>
            </a:r>
            <a:r>
              <a:rPr lang="en-US" dirty="0" err="1"/>
              <a:t>ArcMap</a:t>
            </a:r>
            <a:r>
              <a:rPr lang="en-US" dirty="0"/>
              <a:t>™ are the intellectual property of </a:t>
            </a:r>
            <a:r>
              <a:rPr lang="en-US" dirty="0" err="1"/>
              <a:t>Esri</a:t>
            </a:r>
            <a:r>
              <a:rPr lang="en-US" dirty="0"/>
              <a:t> and are used herein under license. Copyright © </a:t>
            </a:r>
            <a:r>
              <a:rPr lang="en-US" dirty="0" err="1"/>
              <a:t>Esri</a:t>
            </a:r>
            <a:r>
              <a:rPr lang="en-US" dirty="0"/>
              <a:t>. All rights reserved. For more information about </a:t>
            </a:r>
            <a:r>
              <a:rPr lang="en-US" dirty="0" err="1"/>
              <a:t>Esri</a:t>
            </a:r>
            <a:r>
              <a:rPr lang="en-US" dirty="0"/>
              <a:t>® software, please visit </a:t>
            </a:r>
            <a:r>
              <a:rPr lang="en-US" dirty="0">
                <a:hlinkClick r:id="rId3" tooltip="Esri.com"/>
              </a:rPr>
              <a:t>www.esri.com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SNAP 5.0, Sentinel Application Platform, Desktop Implementation Version, jointly developed by the </a:t>
            </a:r>
            <a:r>
              <a:rPr lang="en-US" dirty="0" err="1" smtClean="0"/>
              <a:t>Brockmann</a:t>
            </a:r>
            <a:r>
              <a:rPr lang="en-US" dirty="0" smtClean="0"/>
              <a:t> </a:t>
            </a:r>
            <a:r>
              <a:rPr lang="en-US" dirty="0"/>
              <a:t>Consult, Array Systems Computing and C-</a:t>
            </a:r>
            <a:r>
              <a:rPr lang="en-US" dirty="0" smtClean="0"/>
              <a:t>S for ESA SEOM. Licensed </a:t>
            </a:r>
            <a:r>
              <a:rPr lang="en-US" dirty="0"/>
              <a:t>under the </a:t>
            </a:r>
            <a:r>
              <a:rPr lang="en-US" u="sng" dirty="0">
                <a:hlinkClick r:id="rId4"/>
              </a:rPr>
              <a:t>GNU GPL v3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Satellite Imagery: </a:t>
            </a:r>
          </a:p>
          <a:p>
            <a:pPr lvl="1"/>
            <a:r>
              <a:rPr lang="en-US" dirty="0" smtClean="0"/>
              <a:t>WorldView2. (13 Sep. 2006) </a:t>
            </a:r>
            <a:r>
              <a:rPr lang="en-US" i="1" dirty="0" smtClean="0"/>
              <a:t>World View 2 Image ID: </a:t>
            </a:r>
            <a:r>
              <a:rPr lang="is-IS" i="1" dirty="0"/>
              <a:t>P2AS-</a:t>
            </a:r>
            <a:r>
              <a:rPr lang="is-IS" i="1" dirty="0" smtClean="0"/>
              <a:t>055094839010</a:t>
            </a:r>
            <a:r>
              <a:rPr lang="is-IS" dirty="0" smtClean="0"/>
              <a:t>,  DG-A</a:t>
            </a:r>
            <a:r>
              <a:rPr lang="en-US" dirty="0"/>
              <a:t>C</a:t>
            </a:r>
            <a:r>
              <a:rPr lang="is-IS" dirty="0" smtClean="0"/>
              <a:t>omp Product</a:t>
            </a:r>
            <a:r>
              <a:rPr lang="en-US" dirty="0"/>
              <a:t>.</a:t>
            </a:r>
            <a:r>
              <a:rPr lang="en-US" dirty="0" smtClean="0"/>
              <a:t> Longmont, CO: </a:t>
            </a:r>
            <a:r>
              <a:rPr lang="en-US" dirty="0" err="1"/>
              <a:t>DigitalGlobe</a:t>
            </a:r>
            <a:r>
              <a:rPr lang="en-US" dirty="0"/>
              <a:t>, </a:t>
            </a:r>
            <a:r>
              <a:rPr lang="en-US" dirty="0" smtClean="0"/>
              <a:t>Inc. </a:t>
            </a:r>
            <a:r>
              <a:rPr lang="en-US" i="1" dirty="0" smtClean="0"/>
              <a:t>Provided by Deborah </a:t>
            </a:r>
            <a:r>
              <a:rPr lang="en-US" i="1" dirty="0" err="1" smtClean="0"/>
              <a:t>Humphreville</a:t>
            </a:r>
            <a:r>
              <a:rPr lang="en-US" i="1" dirty="0" smtClean="0"/>
              <a:t>.</a:t>
            </a:r>
          </a:p>
          <a:p>
            <a:pPr lvl="1"/>
            <a:r>
              <a:rPr lang="en-US" dirty="0" smtClean="0"/>
              <a:t>Sentinel-2 (4 Dec. 2016) </a:t>
            </a:r>
            <a:r>
              <a:rPr lang="en-US" i="1" dirty="0" smtClean="0"/>
              <a:t>Sentinel </a:t>
            </a:r>
            <a:r>
              <a:rPr lang="en-US" i="1" dirty="0"/>
              <a:t>2 Image </a:t>
            </a:r>
            <a:r>
              <a:rPr lang="en-US" i="1" dirty="0" smtClean="0"/>
              <a:t>URI: </a:t>
            </a:r>
            <a:r>
              <a:rPr lang="en-US" dirty="0"/>
              <a:t>S2A_OPER_MSI_L1C_TL_SGS__20161204T110552_A007582_T38PPC_N02.04</a:t>
            </a:r>
            <a:r>
              <a:rPr lang="en-US" i="1" dirty="0" smtClean="0"/>
              <a:t>, </a:t>
            </a:r>
            <a:r>
              <a:rPr lang="en-US" dirty="0" smtClean="0"/>
              <a:t>Level-1C. ESA Earth Online. Accessed at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https://eo-sso-</a:t>
            </a:r>
            <a:r>
              <a:rPr lang="en-US" dirty="0" smtClean="0">
                <a:hlinkClick r:id="rId5"/>
              </a:rPr>
              <a:t>idp.eo.esa.int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Visuals: </a:t>
            </a:r>
            <a:endParaRPr lang="en-US" dirty="0"/>
          </a:p>
          <a:p>
            <a:pPr lvl="1"/>
            <a:r>
              <a:rPr lang="en-US" dirty="0" err="1"/>
              <a:t>Baldridge</a:t>
            </a:r>
            <a:r>
              <a:rPr lang="en-US" dirty="0"/>
              <a:t>, A. M., Hook S, J., C.I., G., &amp; Rivera, G. (2009). </a:t>
            </a:r>
            <a:r>
              <a:rPr lang="en-US" i="1" dirty="0"/>
              <a:t>The ASTER Spectral Library Version 2.0. </a:t>
            </a:r>
            <a:r>
              <a:rPr lang="en-US" dirty="0"/>
              <a:t>. (Jet Propulsion Laboratory, California Institute of Technology) Retrieved December 5, 2016, from Remote Sensing of Environment: http://</a:t>
            </a:r>
            <a:r>
              <a:rPr lang="en-US" dirty="0" err="1"/>
              <a:t>speclib.jpl.nasa.gov</a:t>
            </a:r>
            <a:r>
              <a:rPr lang="en-US" dirty="0"/>
              <a:t>/search-1/rock</a:t>
            </a:r>
          </a:p>
          <a:p>
            <a:pPr lvl="1"/>
            <a:r>
              <a:rPr lang="en-US" dirty="0" err="1"/>
              <a:t>Callot</a:t>
            </a:r>
            <a:r>
              <a:rPr lang="en-US" dirty="0"/>
              <a:t>, Jean-Paul, </a:t>
            </a:r>
            <a:r>
              <a:rPr lang="en-US" dirty="0" err="1"/>
              <a:t>et.al</a:t>
            </a:r>
            <a:r>
              <a:rPr lang="en-US" dirty="0"/>
              <a:t>. (November 2006). Stringers and evolution of salt </a:t>
            </a:r>
            <a:r>
              <a:rPr lang="en-US" dirty="0" err="1"/>
              <a:t>diapirs</a:t>
            </a:r>
            <a:r>
              <a:rPr lang="en-US" dirty="0"/>
              <a:t>, insight from analogue models.  </a:t>
            </a:r>
            <a:r>
              <a:rPr lang="en-US" i="1" dirty="0"/>
              <a:t>Presented at AAPG Perth. </a:t>
            </a:r>
            <a:r>
              <a:rPr lang="en-US" dirty="0"/>
              <a:t>Accessed in October 2016 at </a:t>
            </a:r>
            <a:r>
              <a:rPr lang="en-US" u="sng" dirty="0">
                <a:hlinkClick r:id="rId6"/>
              </a:rPr>
              <a:t>https://www.researchgate.net/publication/273099175_Stringers_and_evolution_of_salt_diapirs_insights_from_analogue_models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21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</a:t>
            </a:r>
            <a:r>
              <a:rPr lang="en-US" dirty="0" smtClean="0"/>
              <a:t>&amp; Image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89138"/>
            <a:ext cx="11029615" cy="46799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Visuals Continued</a:t>
            </a:r>
            <a:endParaRPr lang="en-US" dirty="0"/>
          </a:p>
          <a:p>
            <a:pPr lvl="1"/>
            <a:r>
              <a:rPr lang="en-US" dirty="0" smtClean="0"/>
              <a:t>Encyclopedia </a:t>
            </a:r>
            <a:r>
              <a:rPr lang="en-US" dirty="0"/>
              <a:t>Britannica (2016). Formation of a Salt Dome. Accessed in October 2016 at </a:t>
            </a:r>
            <a:r>
              <a:rPr lang="en-US" u="sng" dirty="0">
                <a:hlinkClick r:id="rId3"/>
              </a:rPr>
              <a:t>http://media.web.britannica.com/eb-media/51/62851-004-C3B6A459.gif</a:t>
            </a:r>
            <a:endParaRPr lang="en-US" dirty="0"/>
          </a:p>
          <a:p>
            <a:pPr lvl="1"/>
            <a:r>
              <a:rPr lang="en-US" dirty="0" err="1"/>
              <a:t>Geology.com</a:t>
            </a:r>
            <a:r>
              <a:rPr lang="en-US" dirty="0"/>
              <a:t> (2016) Salt Glaciers. Accessed in October 2016 at </a:t>
            </a:r>
            <a:r>
              <a:rPr lang="en-US" u="sng" dirty="0">
                <a:hlinkClick r:id="rId4"/>
              </a:rPr>
              <a:t>http://geology.com/stories/13/salt-glacier/</a:t>
            </a:r>
            <a:endParaRPr lang="en-US" dirty="0"/>
          </a:p>
          <a:p>
            <a:pPr lvl="1"/>
            <a:r>
              <a:rPr lang="en-US" dirty="0"/>
              <a:t>Hartmann, Jens; </a:t>
            </a:r>
            <a:r>
              <a:rPr lang="en-US" dirty="0" err="1"/>
              <a:t>Moosdorf</a:t>
            </a:r>
            <a:r>
              <a:rPr lang="en-US" dirty="0"/>
              <a:t>, Nils (2012): The new global lithological map database </a:t>
            </a:r>
            <a:r>
              <a:rPr lang="en-US" dirty="0" err="1"/>
              <a:t>GLiM</a:t>
            </a:r>
            <a:r>
              <a:rPr lang="en-US" dirty="0"/>
              <a:t>: A representation of rock properties at the Earth surface. Geochemistry, Geophysics, </a:t>
            </a:r>
            <a:r>
              <a:rPr lang="en-US" dirty="0" err="1"/>
              <a:t>Geosystems</a:t>
            </a:r>
            <a:r>
              <a:rPr lang="en-US" dirty="0"/>
              <a:t>, 13, Q12004, </a:t>
            </a:r>
            <a:r>
              <a:rPr lang="en-US" u="sng" dirty="0">
                <a:hlinkClick r:id="rId5"/>
              </a:rPr>
              <a:t>doi:10.1029/2012GC004370</a:t>
            </a:r>
            <a:r>
              <a:rPr lang="en-US" dirty="0"/>
              <a:t> .</a:t>
            </a:r>
          </a:p>
          <a:p>
            <a:pPr lvl="1"/>
            <a:r>
              <a:rPr lang="en-US" dirty="0"/>
              <a:t>Institute of Geophysics of the CAS (2016) Rheology of Salt Rocks and Salt Tectonics. Accessed in October 2016 at </a:t>
            </a:r>
            <a:r>
              <a:rPr lang="en-US" u="sng" dirty="0">
                <a:hlinkClick r:id="rId6"/>
              </a:rPr>
              <a:t>https://www.ig.cas.cz/en/structure/departments/tectonics-and-geodynamics/projects/rheology-salt-rocks-and-salt-tectonics</a:t>
            </a:r>
            <a:endParaRPr lang="en-US" dirty="0"/>
          </a:p>
          <a:p>
            <a:pPr lvl="1"/>
            <a:r>
              <a:rPr lang="en-US" dirty="0" err="1"/>
              <a:t>Reuning</a:t>
            </a:r>
            <a:r>
              <a:rPr lang="en-US" dirty="0"/>
              <a:t>, Lars, </a:t>
            </a:r>
            <a:r>
              <a:rPr lang="en-US" dirty="0" err="1"/>
              <a:t>et.al</a:t>
            </a:r>
            <a:r>
              <a:rPr lang="en-US" dirty="0"/>
              <a:t>. (July 2007). The salt domes of the </a:t>
            </a:r>
            <a:r>
              <a:rPr lang="en-US" dirty="0" err="1"/>
              <a:t>Ghaba</a:t>
            </a:r>
            <a:r>
              <a:rPr lang="en-US" dirty="0"/>
              <a:t> Salt Basin: An analogue for the hydrocarbon plays of the South Oman Salt Basin? </a:t>
            </a:r>
            <a:r>
              <a:rPr lang="en-US" i="1" dirty="0"/>
              <a:t>Presented at 13</a:t>
            </a:r>
            <a:r>
              <a:rPr lang="en-US" i="1" baseline="30000" dirty="0"/>
              <a:t>th</a:t>
            </a:r>
            <a:r>
              <a:rPr lang="en-US" i="1" dirty="0"/>
              <a:t> Bathurst Meeting of Carbonate </a:t>
            </a:r>
            <a:r>
              <a:rPr lang="en-US" i="1" dirty="0" err="1"/>
              <a:t>Sedimentologists</a:t>
            </a:r>
            <a:r>
              <a:rPr lang="en-US" dirty="0"/>
              <a:t>. Accessed in October 2016 at </a:t>
            </a:r>
            <a:r>
              <a:rPr lang="en-US" u="sng" dirty="0">
                <a:hlinkClick r:id="rId7"/>
              </a:rPr>
              <a:t>http://citeseerx.ist.psu.edu/viewdoc/download?doi=10.1.1.716.8179&amp;rep=rep1&amp;type=</a:t>
            </a:r>
            <a:r>
              <a:rPr lang="en-US" u="sng" dirty="0" smtClean="0">
                <a:hlinkClick r:id="rId7"/>
              </a:rPr>
              <a:t>pdf</a:t>
            </a:r>
            <a:endParaRPr lang="en-US" dirty="0"/>
          </a:p>
          <a:p>
            <a:pPr lvl="1"/>
            <a:r>
              <a:rPr lang="en-US" dirty="0" err="1"/>
              <a:t>Streichsbier</a:t>
            </a:r>
            <a:r>
              <a:rPr lang="en-US" dirty="0"/>
              <a:t>, Christian (2016). Leslie Jessen. Vienna.</a:t>
            </a:r>
          </a:p>
          <a:p>
            <a:pPr lvl="1"/>
            <a:r>
              <a:rPr lang="de-AT" dirty="0" err="1"/>
              <a:t>Tari</a:t>
            </a:r>
            <a:r>
              <a:rPr lang="de-AT" dirty="0"/>
              <a:t>, Gabor, </a:t>
            </a:r>
            <a:r>
              <a:rPr lang="de-AT" dirty="0" err="1"/>
              <a:t>et.al</a:t>
            </a:r>
            <a:r>
              <a:rPr lang="de-AT" dirty="0"/>
              <a:t>. (November 2016)</a:t>
            </a:r>
            <a:r>
              <a:rPr lang="de-AT" dirty="0" smtClean="0"/>
              <a:t>. </a:t>
            </a:r>
            <a:r>
              <a:rPr lang="en-US" dirty="0" smtClean="0"/>
              <a:t>Styles </a:t>
            </a:r>
            <a:r>
              <a:rPr lang="en-US" dirty="0"/>
              <a:t>of salt tectonics in the </a:t>
            </a:r>
            <a:r>
              <a:rPr lang="en-US" dirty="0" err="1"/>
              <a:t>Sab’atayn</a:t>
            </a:r>
            <a:r>
              <a:rPr lang="en-US" dirty="0"/>
              <a:t> Basin, onshore Yemen. </a:t>
            </a:r>
            <a:r>
              <a:rPr lang="en-US" i="1" dirty="0"/>
              <a:t>Society of Petroleum Engineers. </a:t>
            </a:r>
            <a:r>
              <a:rPr lang="en-US" dirty="0"/>
              <a:t>To be presented at the Abu Dhabi International Petroleum Exhibition and Conference. Abu Dhabi. ID: SPE-183119-MS</a:t>
            </a:r>
          </a:p>
          <a:p>
            <a:pPr lvl="1"/>
            <a:r>
              <a:rPr lang="en-US" dirty="0"/>
              <a:t>van der Meer, F. ,. (2014). Potential of ESA's Sentinel-2 for geological applications. </a:t>
            </a:r>
            <a:r>
              <a:rPr lang="en-US" i="1" dirty="0"/>
              <a:t>Remote Sensing of Environment</a:t>
            </a:r>
            <a:r>
              <a:rPr lang="en-US" dirty="0"/>
              <a:t> (148), 124-133.</a:t>
            </a:r>
          </a:p>
          <a:p>
            <a:pPr marL="0" indent="0">
              <a:buNone/>
            </a:pPr>
            <a:endParaRPr lang="en-US" sz="1400" i="1" dirty="0" smtClean="0"/>
          </a:p>
        </p:txBody>
      </p:sp>
    </p:spTree>
    <p:extLst>
      <p:ext uri="{BB962C8B-B14F-4D97-AF65-F5344CB8AC3E}">
        <p14:creationId xmlns:p14="http://schemas.microsoft.com/office/powerpoint/2010/main" val="234665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0"/>
            <a:ext cx="3705940" cy="1497507"/>
          </a:xfrm>
        </p:spPr>
        <p:txBody>
          <a:bodyPr/>
          <a:lstStyle/>
          <a:p>
            <a:r>
              <a:rPr lang="de-AT" b="1" dirty="0" err="1" smtClean="0"/>
              <a:t>Thank</a:t>
            </a:r>
            <a:r>
              <a:rPr lang="de-AT" b="1" dirty="0" smtClean="0"/>
              <a:t> </a:t>
            </a:r>
            <a:r>
              <a:rPr lang="de-AT" b="1" dirty="0" err="1" smtClean="0"/>
              <a:t>You</a:t>
            </a:r>
            <a:r>
              <a:rPr lang="de-AT" b="1" dirty="0" smtClean="0"/>
              <a:t>!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972" y="777333"/>
            <a:ext cx="7434952" cy="414345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403780" y="4627180"/>
            <a:ext cx="1260016" cy="2419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Credit: </a:t>
            </a:r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DigitalGlobe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210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0"/>
            <a:ext cx="3705940" cy="1497507"/>
          </a:xfrm>
        </p:spPr>
        <p:txBody>
          <a:bodyPr/>
          <a:lstStyle/>
          <a:p>
            <a:r>
              <a:rPr lang="de-AT" dirty="0" err="1" smtClean="0"/>
              <a:t>Capstone</a:t>
            </a:r>
            <a:r>
              <a:rPr lang="de-AT" dirty="0"/>
              <a:t> </a:t>
            </a:r>
            <a:r>
              <a:rPr lang="de-AT" dirty="0" err="1" smtClean="0"/>
              <a:t>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972" y="777333"/>
            <a:ext cx="7434952" cy="414345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403780" y="4627180"/>
            <a:ext cx="1260016" cy="2419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Credit: </a:t>
            </a:r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DigitalGlobe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104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408" y="1966569"/>
            <a:ext cx="2952328" cy="4272627"/>
          </a:xfrm>
          <a:prstGeom prst="rect">
            <a:avLst/>
          </a:prstGeom>
          <a:ln>
            <a:solidFill>
              <a:srgbClr val="A5300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928943" y="6390663"/>
            <a:ext cx="2212542" cy="288147"/>
          </a:xfrm>
          <a:prstGeom prst="rect">
            <a:avLst/>
          </a:prstGeom>
          <a:solidFill>
            <a:srgbClr val="F0E5DA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F5F52"/>
                </a:solidFill>
                <a:latin typeface="Calibri"/>
                <a:cs typeface="Calibri"/>
              </a:rPr>
              <a:t>Credit: </a:t>
            </a:r>
            <a:r>
              <a:rPr lang="en-US" sz="1400" dirty="0" smtClean="0">
                <a:solidFill>
                  <a:srgbClr val="7F5F52"/>
                </a:solidFill>
                <a:latin typeface="Calibri"/>
                <a:cs typeface="Calibri"/>
              </a:rPr>
              <a:t>Dr. Pat </a:t>
            </a:r>
            <a:r>
              <a:rPr lang="en-US" sz="1400" dirty="0" smtClean="0">
                <a:solidFill>
                  <a:srgbClr val="7F5F52"/>
                </a:solidFill>
                <a:latin typeface="Calibri"/>
                <a:cs typeface="Calibri"/>
              </a:rPr>
              <a:t>Kennelly</a:t>
            </a:r>
            <a:endParaRPr lang="en-US" sz="1400" dirty="0">
              <a:solidFill>
                <a:srgbClr val="7F5F52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06764" y="6392873"/>
            <a:ext cx="1897748" cy="288147"/>
          </a:xfrm>
          <a:prstGeom prst="rect">
            <a:avLst/>
          </a:prstGeom>
          <a:solidFill>
            <a:srgbClr val="F0E5DA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F5F52"/>
                </a:solidFill>
                <a:latin typeface="Calibri"/>
                <a:cs typeface="Calibri"/>
              </a:rPr>
              <a:t>Credit: </a:t>
            </a:r>
            <a:r>
              <a:rPr lang="en-US" sz="1400" dirty="0" smtClean="0">
                <a:solidFill>
                  <a:srgbClr val="7F5F52"/>
                </a:solidFill>
                <a:latin typeface="Calibri"/>
                <a:cs typeface="Calibri"/>
              </a:rPr>
              <a:t>Dr. Gabor </a:t>
            </a:r>
            <a:r>
              <a:rPr lang="en-US" sz="1400" dirty="0" smtClean="0">
                <a:solidFill>
                  <a:srgbClr val="7F5F52"/>
                </a:solidFill>
                <a:latin typeface="Calibri"/>
                <a:cs typeface="Calibri"/>
              </a:rPr>
              <a:t>Tari</a:t>
            </a:r>
            <a:endParaRPr lang="en-US" sz="1400" dirty="0">
              <a:solidFill>
                <a:srgbClr val="7F5F52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5066" y="6397865"/>
            <a:ext cx="2473096" cy="288147"/>
          </a:xfrm>
          <a:prstGeom prst="rect">
            <a:avLst/>
          </a:prstGeom>
          <a:solidFill>
            <a:srgbClr val="F0E5DA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F5F52"/>
                </a:solidFill>
                <a:latin typeface="Calibri"/>
                <a:cs typeface="Calibri"/>
              </a:rPr>
              <a:t>Credit: Christian </a:t>
            </a:r>
            <a:r>
              <a:rPr lang="en-US" sz="1400" dirty="0" err="1" smtClean="0">
                <a:solidFill>
                  <a:srgbClr val="7F5F52"/>
                </a:solidFill>
                <a:latin typeface="Calibri"/>
                <a:cs typeface="Calibri"/>
              </a:rPr>
              <a:t>Streichsbier</a:t>
            </a:r>
            <a:endParaRPr lang="en-US" sz="1400" dirty="0">
              <a:solidFill>
                <a:srgbClr val="7F5F52"/>
              </a:solidFill>
              <a:latin typeface="Calibri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0914" y="1966569"/>
            <a:ext cx="2934147" cy="4267897"/>
          </a:xfrm>
          <a:prstGeom prst="rect">
            <a:avLst/>
          </a:prstGeom>
          <a:ln>
            <a:solidFill>
              <a:srgbClr val="A5300F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6239" y="1955024"/>
            <a:ext cx="2952329" cy="4294220"/>
          </a:xfrm>
          <a:prstGeom prst="rect">
            <a:avLst/>
          </a:prstGeom>
          <a:ln>
            <a:solidFill>
              <a:srgbClr val="A5300F"/>
            </a:solidFill>
          </a:ln>
        </p:spPr>
      </p:pic>
    </p:spTree>
    <p:extLst>
      <p:ext uri="{BB962C8B-B14F-4D97-AF65-F5344CB8AC3E}">
        <p14:creationId xmlns:p14="http://schemas.microsoft.com/office/powerpoint/2010/main" val="139629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Where</a:t>
            </a:r>
            <a:r>
              <a:rPr lang="de-AT" dirty="0" smtClean="0"/>
              <a:t>?</a:t>
            </a:r>
            <a:endParaRPr lang="en-US" dirty="0"/>
          </a:p>
        </p:txBody>
      </p:sp>
      <p:pic>
        <p:nvPicPr>
          <p:cNvPr id="4" name="Picture 3" descr="BlobSer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3872" y="2025344"/>
            <a:ext cx="4500000" cy="4500000"/>
          </a:xfrm>
          <a:prstGeom prst="rect">
            <a:avLst/>
          </a:prstGeom>
          <a:ln w="1270">
            <a:solidFill>
              <a:srgbClr val="A5300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431" y="2025344"/>
            <a:ext cx="6484193" cy="4500000"/>
          </a:xfrm>
          <a:prstGeom prst="rect">
            <a:avLst/>
          </a:prstGeom>
          <a:ln w="1270" cmpd="sng">
            <a:solidFill>
              <a:srgbClr val="A5300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928299" y="81059"/>
            <a:ext cx="1800200" cy="318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rgbClr val="7F5F52"/>
                </a:solidFill>
                <a:latin typeface="Calibri"/>
                <a:cs typeface="Calibri"/>
              </a:rPr>
              <a:t>Credit: </a:t>
            </a:r>
            <a:r>
              <a:rPr lang="en-US" sz="1600" dirty="0" smtClean="0">
                <a:solidFill>
                  <a:srgbClr val="7F5F52"/>
                </a:solidFill>
                <a:latin typeface="Calibri"/>
                <a:cs typeface="Calibri"/>
              </a:rPr>
              <a:t>OMV  </a:t>
            </a:r>
            <a:r>
              <a:rPr lang="en-US" sz="1600" dirty="0" smtClean="0">
                <a:solidFill>
                  <a:srgbClr val="7F5F52"/>
                </a:solidFill>
                <a:latin typeface="Calibri"/>
                <a:cs typeface="Calibri"/>
              </a:rPr>
              <a:t>2016</a:t>
            </a:r>
            <a:endParaRPr lang="en-US" sz="1600" dirty="0">
              <a:solidFill>
                <a:srgbClr val="7F5F5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81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What</a:t>
            </a:r>
            <a:r>
              <a:rPr lang="de-AT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916832"/>
            <a:ext cx="3070179" cy="4521356"/>
          </a:xfrm>
        </p:spPr>
        <p:txBody>
          <a:bodyPr>
            <a:normAutofit fontScale="92500" lnSpcReduction="10000"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2000" dirty="0" smtClean="0"/>
              <a:t>Lithological </a:t>
            </a:r>
            <a:r>
              <a:rPr lang="en-US" sz="2000" dirty="0" smtClean="0"/>
              <a:t>Map of the </a:t>
            </a:r>
            <a:r>
              <a:rPr lang="en-US" sz="2000" dirty="0" err="1" smtClean="0"/>
              <a:t>Milh</a:t>
            </a:r>
            <a:r>
              <a:rPr lang="en-US" sz="2000" dirty="0" smtClean="0"/>
              <a:t> </a:t>
            </a:r>
            <a:r>
              <a:rPr lang="en-US" sz="2000" dirty="0" err="1" smtClean="0"/>
              <a:t>Kharwah</a:t>
            </a:r>
            <a:r>
              <a:rPr lang="en-US" sz="2000" dirty="0" smtClean="0"/>
              <a:t> Salt Diapir</a:t>
            </a:r>
          </a:p>
          <a:p>
            <a:pPr marL="594000" lvl="2" indent="0">
              <a:buNone/>
            </a:pPr>
            <a:r>
              <a:rPr lang="en-US" sz="1800" dirty="0" smtClean="0"/>
              <a:t>Mapping</a:t>
            </a:r>
          </a:p>
          <a:p>
            <a:pPr marL="994050" lvl="2" indent="-400050">
              <a:buFont typeface="+mj-lt"/>
              <a:buAutoNum type="romanLcPeriod"/>
            </a:pPr>
            <a:r>
              <a:rPr lang="en-US" sz="1800" dirty="0" smtClean="0"/>
              <a:t>Salt</a:t>
            </a:r>
          </a:p>
          <a:p>
            <a:pPr marL="994050" lvl="2" indent="-400050">
              <a:buFont typeface="+mj-lt"/>
              <a:buAutoNum type="romanLcPeriod"/>
            </a:pPr>
            <a:r>
              <a:rPr lang="en-US" sz="1800" dirty="0" smtClean="0"/>
              <a:t>Stringers</a:t>
            </a:r>
          </a:p>
          <a:p>
            <a:pPr marL="994050" lvl="2" indent="-400050">
              <a:buFont typeface="+mj-lt"/>
              <a:buAutoNum type="romanLcPeriod"/>
            </a:pPr>
            <a:r>
              <a:rPr lang="en-US" sz="1800" dirty="0" smtClean="0"/>
              <a:t>Perimeter Outcrops</a:t>
            </a:r>
          </a:p>
          <a:p>
            <a:pPr marL="994050" lvl="2" indent="-400050">
              <a:buFont typeface="+mj-lt"/>
              <a:buAutoNum type="romanLcPeriod"/>
            </a:pPr>
            <a:r>
              <a:rPr lang="en-US" sz="1800" dirty="0" smtClean="0"/>
              <a:t>Alluvium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000" dirty="0" smtClean="0"/>
              <a:t>Regional </a:t>
            </a:r>
            <a:r>
              <a:rPr lang="en-US" sz="2000" dirty="0" smtClean="0"/>
              <a:t>Map of Salt Features (Central-Eastern </a:t>
            </a:r>
            <a:r>
              <a:rPr lang="en-US" sz="2000" dirty="0" err="1">
                <a:solidFill>
                  <a:schemeClr val="tx1"/>
                </a:solidFill>
              </a:rPr>
              <a:t>Sab’atayn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Basin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000" dirty="0"/>
              <a:t>Establish internal </a:t>
            </a:r>
            <a:r>
              <a:rPr lang="en-US" sz="2000" dirty="0" smtClean="0"/>
              <a:t>workflows </a:t>
            </a:r>
            <a:r>
              <a:rPr lang="en-US" sz="2000" dirty="0"/>
              <a:t>for image </a:t>
            </a:r>
            <a:r>
              <a:rPr lang="en-US" sz="2000" dirty="0" smtClean="0"/>
              <a:t>analysis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555" y="2204863"/>
            <a:ext cx="4028803" cy="37444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76" y="2196889"/>
            <a:ext cx="4032449" cy="37478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951984" y="6206420"/>
            <a:ext cx="5774665" cy="318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Credit: People’s Democratic Republic of Yemen (L),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DigitalGlobe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(R)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766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0"/>
            <a:ext cx="3705940" cy="1497507"/>
          </a:xfrm>
        </p:spPr>
        <p:txBody>
          <a:bodyPr/>
          <a:lstStyle/>
          <a:p>
            <a:r>
              <a:rPr lang="de-AT" dirty="0" smtClean="0"/>
              <a:t>Geological 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972" y="777333"/>
            <a:ext cx="7434952" cy="414345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403780" y="4627180"/>
            <a:ext cx="1260016" cy="2419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Credit: </a:t>
            </a:r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DigitalGlobe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269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7"/>
          <a:stretch/>
        </p:blipFill>
        <p:spPr>
          <a:xfrm>
            <a:off x="253967" y="1844823"/>
            <a:ext cx="9082393" cy="484139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012681" y="76092"/>
            <a:ext cx="3132000" cy="424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Lithological </a:t>
            </a:r>
            <a:r>
              <a:rPr lang="en-US" dirty="0" smtClean="0"/>
              <a:t>Maps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820" y="116632"/>
            <a:ext cx="3068724" cy="1602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328" y="3238624"/>
            <a:ext cx="2524486" cy="1054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820" y="1682361"/>
            <a:ext cx="2494391" cy="16026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280576" y="6197430"/>
            <a:ext cx="827968" cy="5651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Credit: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GLiM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5279" y="4365104"/>
            <a:ext cx="4865297" cy="245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4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 Domes, </a:t>
            </a:r>
            <a:r>
              <a:rPr lang="en-US" dirty="0" err="1" smtClean="0"/>
              <a:t>Diapirs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24192" y="6350436"/>
            <a:ext cx="3888432" cy="318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Credit: CAS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2016 (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L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),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Geology.com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2016 (R)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3" name="Picture 2" descr="salt-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729" y="1913366"/>
            <a:ext cx="6618895" cy="4267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1905639"/>
            <a:ext cx="4430229" cy="4275172"/>
          </a:xfrm>
          <a:prstGeom prst="rect">
            <a:avLst/>
          </a:prstGeom>
          <a:ln>
            <a:solidFill>
              <a:srgbClr val="A5300F"/>
            </a:solidFill>
          </a:ln>
        </p:spPr>
      </p:pic>
    </p:spTree>
    <p:extLst>
      <p:ext uri="{BB962C8B-B14F-4D97-AF65-F5344CB8AC3E}">
        <p14:creationId xmlns:p14="http://schemas.microsoft.com/office/powerpoint/2010/main" val="191985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1997</TotalTime>
  <Words>1491</Words>
  <Application>Microsoft Macintosh PowerPoint</Application>
  <PresentationFormat>Custom</PresentationFormat>
  <Paragraphs>329</Paragraphs>
  <Slides>29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Dividend</vt:lpstr>
      <vt:lpstr>Remote Sensing &amp; Lithological Mapping: The Milh Kharwah Salt Diapir</vt:lpstr>
      <vt:lpstr>Agenda</vt:lpstr>
      <vt:lpstr>Capstone Overview</vt:lpstr>
      <vt:lpstr>Who?</vt:lpstr>
      <vt:lpstr>Where?</vt:lpstr>
      <vt:lpstr>What?</vt:lpstr>
      <vt:lpstr>Geological Background</vt:lpstr>
      <vt:lpstr>Lithological Maps</vt:lpstr>
      <vt:lpstr>salt Domes, Diapirs</vt:lpstr>
      <vt:lpstr>Salt Domes, Diapirs</vt:lpstr>
      <vt:lpstr>Stringers</vt:lpstr>
      <vt:lpstr>Stringers Cont.</vt:lpstr>
      <vt:lpstr>Project Setting</vt:lpstr>
      <vt:lpstr>Overview</vt:lpstr>
      <vt:lpstr>Mihl Kharwah Salt Diapir</vt:lpstr>
      <vt:lpstr>Working Methodology</vt:lpstr>
      <vt:lpstr>Research</vt:lpstr>
      <vt:lpstr>Spectral Signatures Continued</vt:lpstr>
      <vt:lpstr>Processing &amp; Analysis</vt:lpstr>
      <vt:lpstr>Processing &amp; Analysis Continued</vt:lpstr>
      <vt:lpstr>Testing</vt:lpstr>
      <vt:lpstr>Ground-Truthing &amp; Quality Checks</vt:lpstr>
      <vt:lpstr>Wrap-Up</vt:lpstr>
      <vt:lpstr>Estimated Timeline</vt:lpstr>
      <vt:lpstr>Deliverables</vt:lpstr>
      <vt:lpstr>Acknowledgements</vt:lpstr>
      <vt:lpstr>Sources &amp; Image Credits</vt:lpstr>
      <vt:lpstr>Source &amp; Image Credits</vt:lpstr>
      <vt:lpstr>Thank You!</vt:lpstr>
    </vt:vector>
  </TitlesOfParts>
  <Company>Global Solutions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Enterprise GIS Optimization  &amp; Harmonization</dc:title>
  <dc:creator>Jessen, Leslie</dc:creator>
  <cp:lastModifiedBy>Leslie Jessen</cp:lastModifiedBy>
  <cp:revision>200</cp:revision>
  <dcterms:created xsi:type="dcterms:W3CDTF">2016-08-31T14:37:05Z</dcterms:created>
  <dcterms:modified xsi:type="dcterms:W3CDTF">2016-12-15T23:08:35Z</dcterms:modified>
</cp:coreProperties>
</file>