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5" r:id="rId4"/>
    <p:sldId id="274" r:id="rId5"/>
    <p:sldId id="258" r:id="rId6"/>
    <p:sldId id="260" r:id="rId7"/>
    <p:sldId id="259" r:id="rId8"/>
    <p:sldId id="262" r:id="rId9"/>
    <p:sldId id="261" r:id="rId10"/>
    <p:sldId id="263" r:id="rId11"/>
    <p:sldId id="265" r:id="rId12"/>
    <p:sldId id="276" r:id="rId13"/>
    <p:sldId id="266" r:id="rId14"/>
    <p:sldId id="268" r:id="rId15"/>
    <p:sldId id="267" r:id="rId16"/>
    <p:sldId id="269" r:id="rId17"/>
    <p:sldId id="270" r:id="rId18"/>
    <p:sldId id="271"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43" autoAdjust="0"/>
  </p:normalViewPr>
  <p:slideViewPr>
    <p:cSldViewPr>
      <p:cViewPr varScale="1">
        <p:scale>
          <a:sx n="115" d="100"/>
          <a:sy n="115" d="100"/>
        </p:scale>
        <p:origin x="-2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DEE694-2F4E-442E-A268-1B68C0618D2E}" type="datetimeFigureOut">
              <a:rPr lang="en-US" smtClean="0"/>
              <a:pPr/>
              <a:t>9/29/2010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EE694-2F4E-442E-A268-1B68C0618D2E}"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EE694-2F4E-442E-A268-1B68C0618D2E}"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EE694-2F4E-442E-A268-1B68C0618D2E}"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DEE694-2F4E-442E-A268-1B68C0618D2E}"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DEE694-2F4E-442E-A268-1B68C0618D2E}"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DEE694-2F4E-442E-A268-1B68C0618D2E}" type="datetimeFigureOut">
              <a:rPr lang="en-US" smtClean="0"/>
              <a:pPr/>
              <a:t>9/29/2010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DEE694-2F4E-442E-A268-1B68C0618D2E}" type="datetimeFigureOut">
              <a:rPr lang="en-US" smtClean="0"/>
              <a:pPr/>
              <a:t>9/29/2010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EE694-2F4E-442E-A268-1B68C0618D2E}" type="datetimeFigureOut">
              <a:rPr lang="en-US" smtClean="0"/>
              <a:pPr/>
              <a:t>9/29/2010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DEE694-2F4E-442E-A268-1B68C0618D2E}"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6F1F5-5EE1-40C6-AC7A-1A2001121B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DEE694-2F4E-442E-A268-1B68C0618D2E}"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06F1F5-5EE1-40C6-AC7A-1A2001121B5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DEE694-2F4E-442E-A268-1B68C0618D2E}" type="datetimeFigureOut">
              <a:rPr lang="en-US" smtClean="0"/>
              <a:pPr/>
              <a:t>9/29/2010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06F1F5-5EE1-40C6-AC7A-1A2001121B5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commerce.wa.gov/_cted/documents/id_892_publications.pdf" TargetMode="External"/><Relationship Id="rId2" Type="http://schemas.openxmlformats.org/officeDocument/2006/relationships/hyperlink" Target="http://www.co.stevens.wa.us/Wria59/pdfs/Detailed%20Implemt/FINAL%20WRIA%2059%20DIP%20032206.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523999"/>
          </a:xfrm>
        </p:spPr>
        <p:txBody>
          <a:bodyPr>
            <a:normAutofit fontScale="90000"/>
          </a:bodyPr>
          <a:lstStyle/>
          <a:p>
            <a:pPr algn="ctr"/>
            <a:r>
              <a:rPr lang="en-US" dirty="0">
                <a:solidFill>
                  <a:schemeClr val="tx1">
                    <a:lumMod val="85000"/>
                  </a:schemeClr>
                </a:solidFill>
              </a:rPr>
              <a:t>Using GIS to link watershed </a:t>
            </a:r>
            <a:r>
              <a:rPr lang="en-US" dirty="0">
                <a:solidFill>
                  <a:schemeClr val="tx1">
                    <a:lumMod val="75000"/>
                  </a:schemeClr>
                </a:solidFill>
              </a:rPr>
              <a:t>planning with land use regulation</a:t>
            </a:r>
          </a:p>
        </p:txBody>
      </p:sp>
      <p:sp>
        <p:nvSpPr>
          <p:cNvPr id="3" name="Subtitle 2"/>
          <p:cNvSpPr>
            <a:spLocks noGrp="1"/>
          </p:cNvSpPr>
          <p:nvPr>
            <p:ph type="subTitle" idx="1"/>
          </p:nvPr>
        </p:nvSpPr>
        <p:spPr>
          <a:xfrm>
            <a:off x="1371600" y="2590800"/>
            <a:ext cx="6400800" cy="1752600"/>
          </a:xfrm>
        </p:spPr>
        <p:txBody>
          <a:bodyPr>
            <a:normAutofit lnSpcReduction="10000"/>
          </a:bodyPr>
          <a:lstStyle/>
          <a:p>
            <a:pPr algn="ctr">
              <a:spcBef>
                <a:spcPts val="0"/>
              </a:spcBef>
            </a:pPr>
            <a:r>
              <a:rPr lang="en-US" sz="1700" dirty="0"/>
              <a:t>By Erik D. </a:t>
            </a:r>
            <a:r>
              <a:rPr lang="en-US" sz="1700" dirty="0" smtClean="0"/>
              <a:t>Johansen</a:t>
            </a:r>
            <a:r>
              <a:rPr lang="en-US" sz="1700" dirty="0"/>
              <a:t> </a:t>
            </a:r>
            <a:endParaRPr lang="en-US" sz="1700" dirty="0" smtClean="0"/>
          </a:p>
          <a:p>
            <a:pPr algn="ctr">
              <a:spcBef>
                <a:spcPts val="0"/>
              </a:spcBef>
            </a:pPr>
            <a:endParaRPr lang="en-US" sz="1700" dirty="0"/>
          </a:p>
          <a:p>
            <a:pPr algn="ctr">
              <a:spcBef>
                <a:spcPts val="0"/>
              </a:spcBef>
            </a:pPr>
            <a:r>
              <a:rPr lang="en-US" sz="1700" dirty="0" smtClean="0"/>
              <a:t>Capstone Project</a:t>
            </a:r>
          </a:p>
          <a:p>
            <a:pPr algn="ctr">
              <a:spcBef>
                <a:spcPts val="0"/>
              </a:spcBef>
            </a:pPr>
            <a:endParaRPr lang="en-US" sz="1700" dirty="0" smtClean="0"/>
          </a:p>
          <a:p>
            <a:pPr algn="ctr">
              <a:spcBef>
                <a:spcPts val="0"/>
              </a:spcBef>
            </a:pPr>
            <a:r>
              <a:rPr lang="en-US" sz="1700" dirty="0"/>
              <a:t> </a:t>
            </a:r>
            <a:r>
              <a:rPr lang="en-US" sz="1700" dirty="0" smtClean="0"/>
              <a:t>Pennsylvania </a:t>
            </a:r>
            <a:r>
              <a:rPr lang="en-US" sz="1700" dirty="0"/>
              <a:t>State </a:t>
            </a:r>
            <a:r>
              <a:rPr lang="en-US" sz="1700" dirty="0" smtClean="0"/>
              <a:t>University</a:t>
            </a:r>
          </a:p>
          <a:p>
            <a:pPr algn="ctr">
              <a:spcBef>
                <a:spcPts val="0"/>
              </a:spcBef>
            </a:pPr>
            <a:endParaRPr lang="en-US" sz="1700" dirty="0" smtClean="0"/>
          </a:p>
          <a:p>
            <a:pPr algn="ctr">
              <a:spcBef>
                <a:spcPts val="0"/>
              </a:spcBef>
            </a:pPr>
            <a:r>
              <a:rPr lang="en-US" sz="1700" dirty="0" smtClean="0"/>
              <a:t>September 28, 2010</a:t>
            </a:r>
            <a:endParaRPr lang="en-US" sz="1700" dirty="0"/>
          </a:p>
          <a:p>
            <a:pPr algn="ctr"/>
            <a:endParaRPr lang="en-US" dirty="0"/>
          </a:p>
        </p:txBody>
      </p:sp>
      <p:sp>
        <p:nvSpPr>
          <p:cNvPr id="3073" name="Rectangle 1"/>
          <p:cNvSpPr>
            <a:spLocks noChangeArrowheads="1"/>
          </p:cNvSpPr>
          <p:nvPr/>
        </p:nvSpPr>
        <p:spPr bwMode="auto">
          <a:xfrm>
            <a:off x="1066800" y="5105400"/>
            <a:ext cx="7239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Arial" pitchFamily="34" charset="0"/>
                <a:cs typeface="Arial" pitchFamily="34" charset="0"/>
              </a:rPr>
              <a:t>Advisor:  Tim Murtha, Associate Professor of</a:t>
            </a:r>
            <a:endParaRPr lang="en-US" sz="1200"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cs typeface="Arial" pitchFamily="34" charset="0"/>
              </a:rPr>
              <a:t>Landscape Architecture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US" dirty="0" smtClean="0"/>
              <a:t>DATA</a:t>
            </a:r>
            <a:endParaRPr lang="en-US" dirty="0"/>
          </a:p>
        </p:txBody>
      </p:sp>
      <p:graphicFrame>
        <p:nvGraphicFramePr>
          <p:cNvPr id="6" name="Content Placeholder 5"/>
          <p:cNvGraphicFramePr>
            <a:graphicFrameLocks noGrp="1"/>
          </p:cNvGraphicFramePr>
          <p:nvPr>
            <p:ph idx="1"/>
          </p:nvPr>
        </p:nvGraphicFramePr>
        <p:xfrm>
          <a:off x="533400" y="914400"/>
          <a:ext cx="8001000" cy="5412704"/>
        </p:xfrm>
        <a:graphic>
          <a:graphicData uri="http://schemas.openxmlformats.org/drawingml/2006/table">
            <a:tbl>
              <a:tblPr firstRow="1" bandRow="1">
                <a:tableStyleId>{5C22544A-7EE6-4342-B048-85BDC9FD1C3A}</a:tableStyleId>
              </a:tblPr>
              <a:tblGrid>
                <a:gridCol w="2000250"/>
                <a:gridCol w="2000250"/>
                <a:gridCol w="2000250"/>
                <a:gridCol w="2000250"/>
              </a:tblGrid>
              <a:tr h="307620">
                <a:tc>
                  <a:txBody>
                    <a:bodyPr/>
                    <a:lstStyle/>
                    <a:p>
                      <a:pPr marL="0" marR="0" algn="ctr">
                        <a:lnSpc>
                          <a:spcPct val="200000"/>
                        </a:lnSpc>
                        <a:spcBef>
                          <a:spcPts val="0"/>
                        </a:spcBef>
                        <a:spcAft>
                          <a:spcPts val="0"/>
                        </a:spcAft>
                      </a:pPr>
                      <a:r>
                        <a:rPr lang="en-US" sz="1200" dirty="0">
                          <a:latin typeface="+mn-lt"/>
                          <a:ea typeface="Times New Roman"/>
                        </a:rPr>
                        <a:t>Data</a:t>
                      </a:r>
                    </a:p>
                  </a:txBody>
                  <a:tcPr marL="68580" marR="68580" marT="0" marB="0"/>
                </a:tc>
                <a:tc>
                  <a:txBody>
                    <a:bodyPr/>
                    <a:lstStyle/>
                    <a:p>
                      <a:pPr marL="0" marR="0" algn="ctr">
                        <a:lnSpc>
                          <a:spcPct val="200000"/>
                        </a:lnSpc>
                        <a:spcBef>
                          <a:spcPts val="0"/>
                        </a:spcBef>
                        <a:spcAft>
                          <a:spcPts val="0"/>
                        </a:spcAft>
                      </a:pPr>
                      <a:r>
                        <a:rPr lang="en-US" sz="1200" dirty="0">
                          <a:latin typeface="+mn-lt"/>
                          <a:ea typeface="Times New Roman"/>
                        </a:rPr>
                        <a:t>Type</a:t>
                      </a:r>
                    </a:p>
                  </a:txBody>
                  <a:tcPr marL="68580" marR="68580" marT="0" marB="0"/>
                </a:tc>
                <a:tc>
                  <a:txBody>
                    <a:bodyPr/>
                    <a:lstStyle/>
                    <a:p>
                      <a:pPr marL="0" marR="0" algn="ctr">
                        <a:lnSpc>
                          <a:spcPct val="200000"/>
                        </a:lnSpc>
                        <a:spcBef>
                          <a:spcPts val="0"/>
                        </a:spcBef>
                        <a:spcAft>
                          <a:spcPts val="0"/>
                        </a:spcAft>
                      </a:pPr>
                      <a:r>
                        <a:rPr lang="en-US" sz="1200">
                          <a:latin typeface="+mn-lt"/>
                          <a:ea typeface="Times New Roman"/>
                        </a:rPr>
                        <a:t>Source</a:t>
                      </a:r>
                    </a:p>
                  </a:txBody>
                  <a:tcPr marL="68580" marR="68580" marT="0" marB="0"/>
                </a:tc>
                <a:tc>
                  <a:txBody>
                    <a:bodyPr/>
                    <a:lstStyle/>
                    <a:p>
                      <a:pPr marL="0" marR="0" algn="ctr">
                        <a:lnSpc>
                          <a:spcPct val="200000"/>
                        </a:lnSpc>
                        <a:spcBef>
                          <a:spcPts val="0"/>
                        </a:spcBef>
                        <a:spcAft>
                          <a:spcPts val="0"/>
                        </a:spcAft>
                      </a:pPr>
                      <a:r>
                        <a:rPr lang="en-US" sz="1200">
                          <a:latin typeface="+mn-lt"/>
                          <a:ea typeface="Times New Roman"/>
                        </a:rPr>
                        <a:t>Use</a:t>
                      </a:r>
                    </a:p>
                  </a:txBody>
                  <a:tcPr marL="68580" marR="68580" marT="0" marB="0"/>
                </a:tc>
              </a:tr>
              <a:tr h="250960">
                <a:tc>
                  <a:txBody>
                    <a:bodyPr/>
                    <a:lstStyle/>
                    <a:p>
                      <a:pPr marL="0" marR="0" algn="ctr">
                        <a:lnSpc>
                          <a:spcPct val="100000"/>
                        </a:lnSpc>
                        <a:spcBef>
                          <a:spcPts val="0"/>
                        </a:spcBef>
                        <a:spcAft>
                          <a:spcPts val="0"/>
                        </a:spcAft>
                      </a:pPr>
                      <a:r>
                        <a:rPr lang="en-US" sz="1200" dirty="0">
                          <a:latin typeface="+mn-lt"/>
                          <a:ea typeface="Times New Roman"/>
                        </a:rPr>
                        <a:t>State of Washington map</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Shape file</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Washington Department of Ecology</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Background</a:t>
                      </a:r>
                    </a:p>
                  </a:txBody>
                  <a:tcPr marL="68580" marR="68580" marT="0" marB="0"/>
                </a:tc>
              </a:tr>
              <a:tr h="250960">
                <a:tc>
                  <a:txBody>
                    <a:bodyPr/>
                    <a:lstStyle/>
                    <a:p>
                      <a:pPr marL="0" marR="0" algn="ctr">
                        <a:lnSpc>
                          <a:spcPct val="100000"/>
                        </a:lnSpc>
                        <a:spcBef>
                          <a:spcPts val="0"/>
                        </a:spcBef>
                        <a:spcAft>
                          <a:spcPts val="0"/>
                        </a:spcAft>
                      </a:pPr>
                      <a:r>
                        <a:rPr lang="en-US" sz="1200" dirty="0">
                          <a:latin typeface="+mn-lt"/>
                          <a:ea typeface="Times New Roman"/>
                        </a:rPr>
                        <a:t>Counties in Washington</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Shape file</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Washington Department of Ecology</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Background</a:t>
                      </a:r>
                    </a:p>
                  </a:txBody>
                  <a:tcPr marL="68580" marR="68580" marT="0" marB="0"/>
                </a:tc>
              </a:tr>
              <a:tr h="250960">
                <a:tc>
                  <a:txBody>
                    <a:bodyPr/>
                    <a:lstStyle/>
                    <a:p>
                      <a:pPr marL="0" marR="0" algn="ctr">
                        <a:lnSpc>
                          <a:spcPct val="100000"/>
                        </a:lnSpc>
                        <a:spcBef>
                          <a:spcPts val="0"/>
                        </a:spcBef>
                        <a:spcAft>
                          <a:spcPts val="0"/>
                        </a:spcAft>
                      </a:pPr>
                      <a:r>
                        <a:rPr lang="en-US" sz="1200">
                          <a:latin typeface="+mn-lt"/>
                          <a:ea typeface="Times New Roman"/>
                        </a:rPr>
                        <a:t>WRIA 59 watershed boundary</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Shape file </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Stevens County Land Services</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Background</a:t>
                      </a:r>
                    </a:p>
                  </a:txBody>
                  <a:tcPr marL="68580" marR="68580" marT="0" marB="0"/>
                </a:tc>
              </a:tr>
              <a:tr h="250960">
                <a:tc>
                  <a:txBody>
                    <a:bodyPr/>
                    <a:lstStyle/>
                    <a:p>
                      <a:pPr marL="0" marR="0" algn="ctr">
                        <a:lnSpc>
                          <a:spcPct val="100000"/>
                        </a:lnSpc>
                        <a:spcBef>
                          <a:spcPts val="0"/>
                        </a:spcBef>
                        <a:spcAft>
                          <a:spcPts val="0"/>
                        </a:spcAft>
                      </a:pPr>
                      <a:r>
                        <a:rPr lang="en-US" sz="1200">
                          <a:latin typeface="+mn-lt"/>
                          <a:ea typeface="Times New Roman"/>
                        </a:rPr>
                        <a:t>WRIA 59 sub-basins</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Shape file</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Stevens County Land Services</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Background</a:t>
                      </a:r>
                    </a:p>
                  </a:txBody>
                  <a:tcPr marL="68580" marR="68580" marT="0" marB="0"/>
                </a:tc>
              </a:tr>
              <a:tr h="250960">
                <a:tc>
                  <a:txBody>
                    <a:bodyPr/>
                    <a:lstStyle/>
                    <a:p>
                      <a:pPr marL="0" marR="0" algn="ctr">
                        <a:lnSpc>
                          <a:spcPct val="100000"/>
                        </a:lnSpc>
                        <a:spcBef>
                          <a:spcPts val="0"/>
                        </a:spcBef>
                        <a:spcAft>
                          <a:spcPts val="0"/>
                        </a:spcAft>
                      </a:pPr>
                      <a:r>
                        <a:rPr lang="en-US" sz="1200">
                          <a:latin typeface="+mn-lt"/>
                          <a:ea typeface="Times New Roman"/>
                        </a:rPr>
                        <a:t>Stevens County Parcels</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Shape file</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Stevens County Land Services</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Background</a:t>
                      </a:r>
                    </a:p>
                  </a:txBody>
                  <a:tcPr marL="68580" marR="68580" marT="0" marB="0"/>
                </a:tc>
              </a:tr>
              <a:tr h="250960">
                <a:tc>
                  <a:txBody>
                    <a:bodyPr/>
                    <a:lstStyle/>
                    <a:p>
                      <a:pPr marL="0" marR="0" algn="ctr">
                        <a:lnSpc>
                          <a:spcPct val="100000"/>
                        </a:lnSpc>
                        <a:spcBef>
                          <a:spcPts val="0"/>
                        </a:spcBef>
                        <a:spcAft>
                          <a:spcPts val="0"/>
                        </a:spcAft>
                      </a:pPr>
                      <a:r>
                        <a:rPr lang="en-US" sz="1200">
                          <a:latin typeface="+mn-lt"/>
                          <a:ea typeface="Times New Roman"/>
                        </a:rPr>
                        <a:t>PUD service boundaries</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Shape File</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Stevens PUD</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Fixed parameter</a:t>
                      </a:r>
                    </a:p>
                  </a:txBody>
                  <a:tcPr marL="68580" marR="68580" marT="0" marB="0"/>
                </a:tc>
              </a:tr>
              <a:tr h="250960">
                <a:tc>
                  <a:txBody>
                    <a:bodyPr/>
                    <a:lstStyle/>
                    <a:p>
                      <a:pPr marL="0" marR="0" algn="ctr">
                        <a:lnSpc>
                          <a:spcPct val="100000"/>
                        </a:lnSpc>
                        <a:spcBef>
                          <a:spcPts val="0"/>
                        </a:spcBef>
                        <a:spcAft>
                          <a:spcPts val="0"/>
                        </a:spcAft>
                      </a:pPr>
                      <a:r>
                        <a:rPr lang="en-US" sz="1200">
                          <a:latin typeface="+mn-lt"/>
                          <a:ea typeface="Times New Roman"/>
                        </a:rPr>
                        <a:t>Critical areas </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G</a:t>
                      </a:r>
                      <a:r>
                        <a:rPr lang="en-US" sz="1200" dirty="0" smtClean="0">
                          <a:latin typeface="+mn-lt"/>
                          <a:ea typeface="Times New Roman"/>
                        </a:rPr>
                        <a:t>DB</a:t>
                      </a:r>
                      <a:endParaRPr lang="en-US" sz="1200" dirty="0">
                        <a:latin typeface="+mn-lt"/>
                        <a:ea typeface="Times New Roman"/>
                      </a:endParaRP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Stevens county</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Variable parameter </a:t>
                      </a:r>
                    </a:p>
                  </a:txBody>
                  <a:tcPr marL="68580" marR="68580" marT="0" marB="0"/>
                </a:tc>
              </a:tr>
              <a:tr h="300083">
                <a:tc>
                  <a:txBody>
                    <a:bodyPr/>
                    <a:lstStyle/>
                    <a:p>
                      <a:pPr marL="0" marR="0" algn="ctr">
                        <a:lnSpc>
                          <a:spcPct val="100000"/>
                        </a:lnSpc>
                        <a:spcBef>
                          <a:spcPts val="0"/>
                        </a:spcBef>
                        <a:spcAft>
                          <a:spcPts val="0"/>
                        </a:spcAft>
                      </a:pPr>
                      <a:r>
                        <a:rPr lang="en-US" sz="1200" dirty="0">
                          <a:latin typeface="+mn-lt"/>
                          <a:ea typeface="Times New Roman"/>
                        </a:rPr>
                        <a:t>Exempt well locations</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Excel </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Washington DOE</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Fixed parameter</a:t>
                      </a:r>
                    </a:p>
                  </a:txBody>
                  <a:tcPr marL="68580" marR="68580" marT="0" marB="0"/>
                </a:tc>
              </a:tr>
              <a:tr h="378973">
                <a:tc>
                  <a:txBody>
                    <a:bodyPr/>
                    <a:lstStyle/>
                    <a:p>
                      <a:pPr marL="0" marR="0" algn="ctr">
                        <a:lnSpc>
                          <a:spcPct val="100000"/>
                        </a:lnSpc>
                        <a:spcBef>
                          <a:spcPts val="0"/>
                        </a:spcBef>
                        <a:spcAft>
                          <a:spcPts val="0"/>
                        </a:spcAft>
                      </a:pPr>
                      <a:r>
                        <a:rPr lang="en-US" sz="1200">
                          <a:latin typeface="+mn-lt"/>
                          <a:ea typeface="Times New Roman"/>
                        </a:rPr>
                        <a:t>Existing electrical meter locations</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Excel</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Avista corporation</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Fixed parameter</a:t>
                      </a:r>
                    </a:p>
                  </a:txBody>
                  <a:tcPr marL="68580" marR="68580" marT="0" marB="0"/>
                </a:tc>
              </a:tr>
              <a:tr h="300083">
                <a:tc>
                  <a:txBody>
                    <a:bodyPr/>
                    <a:lstStyle/>
                    <a:p>
                      <a:pPr marL="0" marR="0" algn="ctr">
                        <a:lnSpc>
                          <a:spcPct val="100000"/>
                        </a:lnSpc>
                        <a:spcBef>
                          <a:spcPts val="0"/>
                        </a:spcBef>
                        <a:spcAft>
                          <a:spcPts val="0"/>
                        </a:spcAft>
                      </a:pPr>
                      <a:r>
                        <a:rPr lang="en-US" sz="1200">
                          <a:latin typeface="+mn-lt"/>
                          <a:ea typeface="Times New Roman"/>
                        </a:rPr>
                        <a:t>Roads, railways</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MDB</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Stevens county</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Fixed parameter</a:t>
                      </a:r>
                    </a:p>
                  </a:txBody>
                  <a:tcPr marL="68580" marR="68580" marT="0" marB="0"/>
                </a:tc>
              </a:tr>
              <a:tr h="378973">
                <a:tc>
                  <a:txBody>
                    <a:bodyPr/>
                    <a:lstStyle/>
                    <a:p>
                      <a:pPr marL="0" marR="0" algn="ctr">
                        <a:lnSpc>
                          <a:spcPct val="100000"/>
                        </a:lnSpc>
                        <a:spcBef>
                          <a:spcPts val="0"/>
                        </a:spcBef>
                        <a:spcAft>
                          <a:spcPts val="0"/>
                        </a:spcAft>
                      </a:pPr>
                      <a:r>
                        <a:rPr lang="en-US" sz="1200">
                          <a:latin typeface="+mn-lt"/>
                          <a:ea typeface="Times New Roman"/>
                        </a:rPr>
                        <a:t>Population growth trends</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Excel</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Office of financial management</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Variable parameter</a:t>
                      </a:r>
                    </a:p>
                  </a:txBody>
                  <a:tcPr marL="68580" marR="68580" marT="0" marB="0"/>
                </a:tc>
              </a:tr>
              <a:tr h="378973">
                <a:tc>
                  <a:txBody>
                    <a:bodyPr/>
                    <a:lstStyle/>
                    <a:p>
                      <a:pPr marL="0" marR="0" algn="ctr">
                        <a:lnSpc>
                          <a:spcPct val="100000"/>
                        </a:lnSpc>
                        <a:spcBef>
                          <a:spcPts val="0"/>
                        </a:spcBef>
                        <a:spcAft>
                          <a:spcPts val="0"/>
                        </a:spcAft>
                      </a:pPr>
                      <a:r>
                        <a:rPr lang="en-US" sz="1200">
                          <a:latin typeface="+mn-lt"/>
                          <a:ea typeface="Times New Roman"/>
                        </a:rPr>
                        <a:t>Historic building data</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Access</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Stevens County Building</a:t>
                      </a: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Fixed parameter</a:t>
                      </a:r>
                    </a:p>
                  </a:txBody>
                  <a:tcPr marL="68580" marR="68580" marT="0" marB="0"/>
                </a:tc>
              </a:tr>
              <a:tr h="300083">
                <a:tc>
                  <a:txBody>
                    <a:bodyPr/>
                    <a:lstStyle/>
                    <a:p>
                      <a:pPr marL="0" marR="0" algn="ctr">
                        <a:lnSpc>
                          <a:spcPct val="100000"/>
                        </a:lnSpc>
                        <a:spcBef>
                          <a:spcPts val="0"/>
                        </a:spcBef>
                        <a:spcAft>
                          <a:spcPts val="0"/>
                        </a:spcAft>
                      </a:pPr>
                      <a:r>
                        <a:rPr lang="en-US" sz="1200">
                          <a:latin typeface="+mn-lt"/>
                          <a:ea typeface="Times New Roman"/>
                        </a:rPr>
                        <a:t>Zoning data</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G</a:t>
                      </a:r>
                      <a:r>
                        <a:rPr lang="en-US" sz="1200" dirty="0" smtClean="0">
                          <a:latin typeface="+mn-lt"/>
                          <a:ea typeface="Times New Roman"/>
                        </a:rPr>
                        <a:t>DB</a:t>
                      </a:r>
                      <a:endParaRPr lang="en-US" sz="1200" dirty="0">
                        <a:latin typeface="+mn-lt"/>
                        <a:ea typeface="Times New Roman"/>
                      </a:endParaRP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Stevens County</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Variable parameter</a:t>
                      </a:r>
                    </a:p>
                  </a:txBody>
                  <a:tcPr marL="68580" marR="68580" marT="0" marB="0"/>
                </a:tc>
              </a:tr>
              <a:tr h="378973">
                <a:tc>
                  <a:txBody>
                    <a:bodyPr/>
                    <a:lstStyle/>
                    <a:p>
                      <a:pPr marL="0" marR="0" algn="ctr">
                        <a:lnSpc>
                          <a:spcPct val="100000"/>
                        </a:lnSpc>
                        <a:spcBef>
                          <a:spcPts val="0"/>
                        </a:spcBef>
                        <a:spcAft>
                          <a:spcPts val="0"/>
                        </a:spcAft>
                      </a:pPr>
                      <a:r>
                        <a:rPr lang="en-US" sz="1200">
                          <a:latin typeface="+mn-lt"/>
                          <a:ea typeface="Times New Roman"/>
                        </a:rPr>
                        <a:t>Elevation data (10ft contours)</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G</a:t>
                      </a:r>
                      <a:r>
                        <a:rPr lang="en-US" sz="1200" dirty="0" smtClean="0">
                          <a:latin typeface="+mn-lt"/>
                          <a:ea typeface="Times New Roman"/>
                        </a:rPr>
                        <a:t>DB</a:t>
                      </a:r>
                      <a:endParaRPr lang="en-US" sz="1200" dirty="0">
                        <a:latin typeface="+mn-lt"/>
                        <a:ea typeface="Times New Roman"/>
                      </a:endParaRPr>
                    </a:p>
                  </a:txBody>
                  <a:tcPr marL="68580" marR="68580" marT="0" marB="0"/>
                </a:tc>
                <a:tc>
                  <a:txBody>
                    <a:bodyPr/>
                    <a:lstStyle/>
                    <a:p>
                      <a:pPr marL="0" marR="0" algn="ctr">
                        <a:lnSpc>
                          <a:spcPct val="100000"/>
                        </a:lnSpc>
                        <a:spcBef>
                          <a:spcPts val="0"/>
                        </a:spcBef>
                        <a:spcAft>
                          <a:spcPts val="0"/>
                        </a:spcAft>
                      </a:pPr>
                      <a:r>
                        <a:rPr lang="en-US" sz="1200">
                          <a:latin typeface="+mn-lt"/>
                          <a:ea typeface="Times New Roman"/>
                        </a:rPr>
                        <a:t>Stevens County</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Variable parameter</a:t>
                      </a:r>
                    </a:p>
                  </a:txBody>
                  <a:tcPr marL="68580" marR="68580" marT="0" marB="0"/>
                </a:tc>
              </a:tr>
              <a:tr h="300083">
                <a:tc>
                  <a:txBody>
                    <a:bodyPr/>
                    <a:lstStyle/>
                    <a:p>
                      <a:pPr marL="0" marR="0" algn="ctr">
                        <a:lnSpc>
                          <a:spcPct val="100000"/>
                        </a:lnSpc>
                        <a:spcBef>
                          <a:spcPts val="0"/>
                        </a:spcBef>
                        <a:spcAft>
                          <a:spcPts val="0"/>
                        </a:spcAft>
                      </a:pPr>
                      <a:r>
                        <a:rPr lang="en-US" sz="1200" dirty="0">
                          <a:latin typeface="+mn-lt"/>
                          <a:ea typeface="Times New Roman"/>
                        </a:rPr>
                        <a:t>Agricultural lands </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G</a:t>
                      </a:r>
                      <a:r>
                        <a:rPr lang="en-US" sz="1200" dirty="0" smtClean="0">
                          <a:latin typeface="+mn-lt"/>
                          <a:ea typeface="Times New Roman"/>
                        </a:rPr>
                        <a:t>DB</a:t>
                      </a:r>
                      <a:endParaRPr lang="en-US" sz="1200" dirty="0">
                        <a:latin typeface="+mn-lt"/>
                        <a:ea typeface="Times New Roman"/>
                      </a:endParaRP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Stevens County</a:t>
                      </a:r>
                    </a:p>
                  </a:txBody>
                  <a:tcPr marL="68580" marR="68580" marT="0" marB="0"/>
                </a:tc>
                <a:tc>
                  <a:txBody>
                    <a:bodyPr/>
                    <a:lstStyle/>
                    <a:p>
                      <a:pPr marL="0" marR="0" algn="ctr">
                        <a:lnSpc>
                          <a:spcPct val="100000"/>
                        </a:lnSpc>
                        <a:spcBef>
                          <a:spcPts val="0"/>
                        </a:spcBef>
                        <a:spcAft>
                          <a:spcPts val="0"/>
                        </a:spcAft>
                      </a:pPr>
                      <a:r>
                        <a:rPr lang="en-US" sz="1200" dirty="0">
                          <a:latin typeface="+mn-lt"/>
                          <a:ea typeface="Times New Roman"/>
                        </a:rPr>
                        <a:t>Variable parameter</a:t>
                      </a:r>
                    </a:p>
                  </a:txBody>
                  <a:tcPr marL="68580" marR="68580" marT="0" marB="0"/>
                </a:tc>
              </a:tr>
            </a:tbl>
          </a:graphicData>
        </a:graphic>
      </p:graphicFrame>
      <p:sp>
        <p:nvSpPr>
          <p:cNvPr id="8" name="TextBox 7"/>
          <p:cNvSpPr txBox="1"/>
          <p:nvPr/>
        </p:nvSpPr>
        <p:spPr>
          <a:xfrm>
            <a:off x="609600" y="6400800"/>
            <a:ext cx="7924800" cy="307777"/>
          </a:xfrm>
          <a:prstGeom prst="rect">
            <a:avLst/>
          </a:prstGeom>
          <a:noFill/>
        </p:spPr>
        <p:txBody>
          <a:bodyPr wrap="square" rtlCol="0">
            <a:spAutoFit/>
          </a:bodyPr>
          <a:lstStyle/>
          <a:p>
            <a:r>
              <a:rPr lang="en-US" sz="1400" dirty="0" smtClean="0"/>
              <a:t>Table 1:  Table of data for the project including data type, source, and how the data will be used.</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2688"/>
          </a:xfrm>
        </p:spPr>
        <p:txBody>
          <a:bodyPr>
            <a:normAutofit/>
          </a:bodyPr>
          <a:lstStyle/>
          <a:p>
            <a:pPr algn="ctr"/>
            <a:r>
              <a:rPr lang="en-US" dirty="0" smtClean="0"/>
              <a:t>Methods</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a:buClr>
                <a:schemeClr val="tx1"/>
              </a:buClr>
              <a:buSzPct val="150000"/>
              <a:buFont typeface="Wingdings" pitchFamily="2" charset="2"/>
              <a:buChar char="§"/>
            </a:pPr>
            <a:r>
              <a:rPr lang="en-US" dirty="0" smtClean="0"/>
              <a:t>Data  preparation</a:t>
            </a:r>
          </a:p>
          <a:p>
            <a:pPr lvl="1">
              <a:buClr>
                <a:schemeClr val="tx1"/>
              </a:buClr>
              <a:buSzPct val="150000"/>
              <a:buFont typeface="Wingdings" pitchFamily="2" charset="2"/>
              <a:buChar char="§"/>
            </a:pPr>
            <a:r>
              <a:rPr lang="en-US" sz="1600" dirty="0" smtClean="0"/>
              <a:t>Add data to the GIS </a:t>
            </a:r>
          </a:p>
          <a:p>
            <a:pPr lvl="2">
              <a:buClr>
                <a:schemeClr val="tx1"/>
              </a:buClr>
              <a:buSzPct val="150000"/>
              <a:buFont typeface="Wingdings" pitchFamily="2" charset="2"/>
              <a:buChar char="§"/>
            </a:pPr>
            <a:r>
              <a:rPr lang="en-US" sz="1300" dirty="0" smtClean="0"/>
              <a:t>Define the data parameters (coordinate system, datum, projection, etc…)</a:t>
            </a:r>
          </a:p>
          <a:p>
            <a:pPr lvl="2">
              <a:buClr>
                <a:schemeClr val="tx1"/>
              </a:buClr>
              <a:buSzPct val="150000"/>
              <a:buFont typeface="Wingdings" pitchFamily="2" charset="2"/>
              <a:buChar char="§"/>
            </a:pPr>
            <a:r>
              <a:rPr lang="en-US" sz="1300" dirty="0" smtClean="0"/>
              <a:t>Add in each layers making sure they are in the correct coordinate system and projection.</a:t>
            </a:r>
          </a:p>
          <a:p>
            <a:pPr lvl="1">
              <a:buClr>
                <a:schemeClr val="tx1"/>
              </a:buClr>
              <a:buSzPct val="150000"/>
              <a:buFont typeface="Wingdings" pitchFamily="2" charset="2"/>
              <a:buChar char="§"/>
            </a:pPr>
            <a:r>
              <a:rPr lang="en-US" sz="1600" dirty="0" smtClean="0"/>
              <a:t>Clip data to the relevant study area (WRIA 59 watershed)</a:t>
            </a:r>
          </a:p>
          <a:p>
            <a:pPr lvl="2">
              <a:buClr>
                <a:schemeClr val="tx1"/>
              </a:buClr>
              <a:buSzPct val="150000"/>
              <a:buFont typeface="Wingdings" pitchFamily="2" charset="2"/>
              <a:buChar char="§"/>
            </a:pPr>
            <a:r>
              <a:rPr lang="en-US" sz="1300" dirty="0" smtClean="0"/>
              <a:t>All of the data will be clipped to the WRIA 59 watershed boundary.</a:t>
            </a:r>
            <a:endParaRPr lang="en-US" sz="1600" dirty="0" smtClean="0"/>
          </a:p>
          <a:p>
            <a:pPr>
              <a:buClr>
                <a:schemeClr val="tx1"/>
              </a:buClr>
              <a:buSzPct val="150000"/>
              <a:buFont typeface="Wingdings" pitchFamily="2" charset="2"/>
              <a:buChar char="§"/>
            </a:pPr>
            <a:r>
              <a:rPr lang="en-US" dirty="0" smtClean="0"/>
              <a:t>Data Analysis </a:t>
            </a:r>
          </a:p>
          <a:p>
            <a:pPr lvl="1">
              <a:buClr>
                <a:schemeClr val="tx1"/>
              </a:buClr>
              <a:buSzPct val="150000"/>
              <a:buFont typeface="Wingdings" pitchFamily="2" charset="2"/>
              <a:buChar char="§"/>
            </a:pPr>
            <a:r>
              <a:rPr lang="en-US" sz="1600" dirty="0" smtClean="0"/>
              <a:t>Convert data from existing form to raster data</a:t>
            </a:r>
          </a:p>
          <a:p>
            <a:pPr lvl="2">
              <a:buClr>
                <a:schemeClr val="tx1"/>
              </a:buClr>
              <a:buSzPct val="120000"/>
              <a:buFont typeface="Wingdings" pitchFamily="2" charset="2"/>
              <a:buChar char="§"/>
            </a:pPr>
            <a:r>
              <a:rPr lang="en-US" sz="1300" dirty="0" smtClean="0"/>
              <a:t>Most of the data are polygon shape files or polygon data in a gdb </a:t>
            </a:r>
          </a:p>
          <a:p>
            <a:pPr lvl="1">
              <a:buClr>
                <a:schemeClr val="tx1"/>
              </a:buClr>
              <a:buSzPct val="150000"/>
              <a:buFont typeface="Wingdings" pitchFamily="2" charset="2"/>
              <a:buChar char="§"/>
            </a:pPr>
            <a:r>
              <a:rPr lang="en-US" sz="1600" dirty="0" smtClean="0"/>
              <a:t>Raster grid cell size</a:t>
            </a:r>
          </a:p>
          <a:p>
            <a:pPr lvl="2">
              <a:buClr>
                <a:schemeClr val="tx1"/>
              </a:buClr>
              <a:buSzPct val="120000"/>
              <a:buFont typeface="Wingdings" pitchFamily="2" charset="2"/>
              <a:buChar char="§"/>
            </a:pPr>
            <a:r>
              <a:rPr lang="en-US" sz="1300" dirty="0" smtClean="0"/>
              <a:t>While converting data, I will use a grid cell size of 100 sq ft.</a:t>
            </a:r>
          </a:p>
          <a:p>
            <a:pPr lvl="2">
              <a:buClr>
                <a:schemeClr val="tx1"/>
              </a:buClr>
              <a:buSzPct val="120000"/>
              <a:buFont typeface="Wingdings" pitchFamily="2" charset="2"/>
              <a:buChar char="§"/>
            </a:pPr>
            <a:r>
              <a:rPr lang="en-US" sz="1300" dirty="0" smtClean="0"/>
              <a:t>  I will reclassify each new raster grid and set the buildable area portion zero</a:t>
            </a:r>
          </a:p>
          <a:p>
            <a:pPr lvl="1">
              <a:buClr>
                <a:schemeClr val="tx1"/>
              </a:buClr>
              <a:buSzPct val="150000"/>
              <a:buFont typeface="Wingdings" pitchFamily="2" charset="2"/>
              <a:buChar char="§"/>
            </a:pPr>
            <a:r>
              <a:rPr lang="en-US" sz="1600" dirty="0" smtClean="0"/>
              <a:t>Complete the raster overlay analysis</a:t>
            </a:r>
          </a:p>
          <a:p>
            <a:pPr lvl="2">
              <a:buClr>
                <a:schemeClr val="tx1"/>
              </a:buClr>
              <a:buSzPct val="150000"/>
              <a:buFont typeface="Wingdings" pitchFamily="2" charset="2"/>
              <a:buChar char="§"/>
            </a:pPr>
            <a:r>
              <a:rPr lang="en-US" sz="1300" dirty="0" smtClean="0"/>
              <a:t>I will use the raster calculator to add all of the raster layers together .  The buildable lands will have a raster  value of zero. </a:t>
            </a:r>
          </a:p>
          <a:p>
            <a:pPr lvl="2">
              <a:buClr>
                <a:schemeClr val="tx1"/>
              </a:buClr>
              <a:buSzPct val="150000"/>
              <a:buFont typeface="Wingdings" pitchFamily="2" charset="2"/>
              <a:buChar char="§"/>
            </a:pPr>
            <a:r>
              <a:rPr lang="en-US" sz="1300" dirty="0" smtClean="0"/>
              <a:t>The buildable areas will be shown on a map for each sub-basin</a:t>
            </a:r>
          </a:p>
          <a:p>
            <a:pPr lvl="1">
              <a:buClr>
                <a:schemeClr val="tx1"/>
              </a:buClr>
              <a:buSzPct val="150000"/>
              <a:buFont typeface="Wingdings" pitchFamily="2" charset="2"/>
              <a:buChar char="§"/>
            </a:pPr>
            <a:r>
              <a:rPr lang="en-US" sz="1600" dirty="0" smtClean="0"/>
              <a:t>Convert available lands to acres for each sub-basin</a:t>
            </a:r>
          </a:p>
          <a:p>
            <a:pPr>
              <a:buClr>
                <a:schemeClr val="tx1"/>
              </a:buClr>
              <a:buSzPct val="150000"/>
              <a:buFont typeface="Wingdings" pitchFamily="2" charset="2"/>
              <a:buChar char="§"/>
            </a:pPr>
            <a:endParaRPr lang="en-US" sz="1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dirty="0" smtClean="0"/>
              <a:t>Methods Continued</a:t>
            </a:r>
            <a:endParaRPr lang="en-US" dirty="0"/>
          </a:p>
        </p:txBody>
      </p:sp>
      <p:sp>
        <p:nvSpPr>
          <p:cNvPr id="3" name="Content Placeholder 2"/>
          <p:cNvSpPr>
            <a:spLocks noGrp="1"/>
          </p:cNvSpPr>
          <p:nvPr>
            <p:ph idx="1"/>
          </p:nvPr>
        </p:nvSpPr>
        <p:spPr>
          <a:xfrm>
            <a:off x="457200" y="1524000"/>
            <a:ext cx="8229600" cy="4953000"/>
          </a:xfrm>
        </p:spPr>
        <p:txBody>
          <a:bodyPr/>
          <a:lstStyle/>
          <a:p>
            <a:pPr>
              <a:buClr>
                <a:schemeClr val="tx1"/>
              </a:buClr>
              <a:buSzPct val="150000"/>
              <a:buNone/>
            </a:pPr>
            <a:r>
              <a:rPr lang="en-US" dirty="0" smtClean="0"/>
              <a:t>Data Integration</a:t>
            </a:r>
          </a:p>
          <a:p>
            <a:pPr>
              <a:buClr>
                <a:schemeClr val="tx1"/>
              </a:buClr>
              <a:buSzPct val="150000"/>
              <a:buNone/>
            </a:pPr>
            <a:endParaRPr lang="en-US" dirty="0" smtClean="0"/>
          </a:p>
          <a:p>
            <a:pPr lvl="1">
              <a:buClr>
                <a:schemeClr val="tx1"/>
              </a:buClr>
              <a:buSzPct val="150000"/>
              <a:buFont typeface="Wingdings" pitchFamily="2" charset="2"/>
              <a:buChar char="§"/>
            </a:pPr>
            <a:r>
              <a:rPr lang="en-US" sz="1600" dirty="0" smtClean="0"/>
              <a:t>Add raster analysis overlay results with predicted growth trends data</a:t>
            </a:r>
          </a:p>
          <a:p>
            <a:pPr lvl="2">
              <a:buClr>
                <a:schemeClr val="tx1"/>
              </a:buClr>
              <a:buSzPct val="150000"/>
              <a:buFont typeface="Wingdings" pitchFamily="2" charset="2"/>
              <a:buChar char="§"/>
            </a:pPr>
            <a:r>
              <a:rPr lang="en-US" sz="1300" dirty="0" smtClean="0"/>
              <a:t>Show how long it will take to achieve build out in each sub-basin</a:t>
            </a:r>
          </a:p>
          <a:p>
            <a:pPr lvl="1">
              <a:buClr>
                <a:schemeClr val="tx1"/>
              </a:buClr>
              <a:buSzPct val="150000"/>
              <a:buFont typeface="Wingdings" pitchFamily="2" charset="2"/>
              <a:buChar char="§"/>
            </a:pPr>
            <a:r>
              <a:rPr lang="en-US" sz="1600" dirty="0" smtClean="0"/>
              <a:t>Automate the process using GIS scripts</a:t>
            </a:r>
          </a:p>
          <a:p>
            <a:pPr lvl="2">
              <a:buClr>
                <a:schemeClr val="tx1"/>
              </a:buClr>
              <a:buSzPct val="150000"/>
              <a:buFont typeface="Wingdings" pitchFamily="2" charset="2"/>
              <a:buChar char="§"/>
            </a:pPr>
            <a:r>
              <a:rPr lang="en-US" sz="1300" dirty="0" smtClean="0"/>
              <a:t>The data analysis portion will be automated.</a:t>
            </a:r>
          </a:p>
          <a:p>
            <a:pPr lvl="2">
              <a:buClr>
                <a:schemeClr val="tx1"/>
              </a:buClr>
              <a:buSzPct val="150000"/>
              <a:buFont typeface="Wingdings" pitchFamily="2" charset="2"/>
              <a:buChar char="§"/>
            </a:pPr>
            <a:r>
              <a:rPr lang="en-US" sz="1300" dirty="0" smtClean="0"/>
              <a:t>I will create a user interface that will allow people to change the model parameters.</a:t>
            </a:r>
          </a:p>
          <a:p>
            <a:pPr lvl="1">
              <a:buClr>
                <a:schemeClr val="tx1"/>
              </a:buClr>
              <a:buSzPct val="150000"/>
              <a:buFont typeface="Wingdings" pitchFamily="2" charset="2"/>
              <a:buChar char="§"/>
            </a:pPr>
            <a:r>
              <a:rPr lang="en-US" sz="1600" dirty="0" smtClean="0"/>
              <a:t>Analyze the results of model and growth trends</a:t>
            </a:r>
          </a:p>
          <a:p>
            <a:pPr lvl="2">
              <a:buClr>
                <a:schemeClr val="tx1"/>
              </a:buClr>
              <a:buSzPct val="150000"/>
              <a:buFont typeface="Wingdings" pitchFamily="2" charset="2"/>
              <a:buChar char="§"/>
            </a:pPr>
            <a:r>
              <a:rPr lang="en-US" sz="1300" dirty="0" smtClean="0"/>
              <a:t>I will run a series of  LQAs using the low medium and high growth trend predictions for each sub-basin.</a:t>
            </a:r>
          </a:p>
          <a:p>
            <a:pPr lvl="1">
              <a:buClr>
                <a:schemeClr val="tx1"/>
              </a:buClr>
              <a:buSzPct val="150000"/>
              <a:buFont typeface="Wingdings" pitchFamily="2" charset="2"/>
              <a:buChar char="§"/>
            </a:pPr>
            <a:r>
              <a:rPr lang="en-US" sz="1600" dirty="0" smtClean="0"/>
              <a:t>Create a matrix table describing how land availability is affected by the variants in the model.</a:t>
            </a:r>
          </a:p>
          <a:p>
            <a:pPr lvl="1">
              <a:buClr>
                <a:schemeClr val="tx1"/>
              </a:buClr>
              <a:buSzPct val="150000"/>
              <a:buFont typeface="Wingdings" pitchFamily="2" charset="2"/>
              <a:buChar char="§"/>
            </a:pPr>
            <a:r>
              <a:rPr lang="en-US" sz="1600" dirty="0" smtClean="0"/>
              <a:t>Create tables and time laps maps illustrating the proliferation of new exempt water wells within each sub-basin based on the low, medium, and high number of new exempt wells computed during the analysis.</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Variables within the analysis</a:t>
            </a:r>
            <a:endParaRPr lang="en-US" dirty="0"/>
          </a:p>
        </p:txBody>
      </p:sp>
      <p:graphicFrame>
        <p:nvGraphicFramePr>
          <p:cNvPr id="4" name="Content Placeholder 3"/>
          <p:cNvGraphicFramePr>
            <a:graphicFrameLocks noGrp="1"/>
          </p:cNvGraphicFramePr>
          <p:nvPr>
            <p:ph idx="1"/>
          </p:nvPr>
        </p:nvGraphicFramePr>
        <p:xfrm>
          <a:off x="457200" y="1935163"/>
          <a:ext cx="8229600" cy="2770169"/>
        </p:xfrm>
        <a:graphic>
          <a:graphicData uri="http://schemas.openxmlformats.org/drawingml/2006/table">
            <a:tbl>
              <a:tblPr firstRow="1" bandRow="1">
                <a:tableStyleId>{5C22544A-7EE6-4342-B048-85BDC9FD1C3A}</a:tableStyleId>
              </a:tblPr>
              <a:tblGrid>
                <a:gridCol w="2133600"/>
                <a:gridCol w="6096000"/>
              </a:tblGrid>
              <a:tr h="430547">
                <a:tc>
                  <a:txBody>
                    <a:bodyPr/>
                    <a:lstStyle/>
                    <a:p>
                      <a:pPr marL="0" marR="0" algn="ctr">
                        <a:lnSpc>
                          <a:spcPct val="200000"/>
                        </a:lnSpc>
                        <a:spcBef>
                          <a:spcPts val="0"/>
                        </a:spcBef>
                        <a:spcAft>
                          <a:spcPts val="0"/>
                        </a:spcAft>
                      </a:pPr>
                      <a:r>
                        <a:rPr lang="en-US" sz="1600" dirty="0">
                          <a:latin typeface="+mn-lt"/>
                          <a:ea typeface="Times New Roman"/>
                          <a:cs typeface="Times New Roman"/>
                        </a:rPr>
                        <a:t>Variable</a:t>
                      </a:r>
                    </a:p>
                  </a:txBody>
                  <a:tcPr marL="68580" marR="68580" marT="0" marB="0"/>
                </a:tc>
                <a:tc>
                  <a:txBody>
                    <a:bodyPr/>
                    <a:lstStyle/>
                    <a:p>
                      <a:pPr marL="0" marR="0" algn="ctr">
                        <a:lnSpc>
                          <a:spcPct val="200000"/>
                        </a:lnSpc>
                        <a:spcBef>
                          <a:spcPts val="0"/>
                        </a:spcBef>
                        <a:spcAft>
                          <a:spcPts val="0"/>
                        </a:spcAft>
                      </a:pPr>
                      <a:r>
                        <a:rPr lang="en-US" sz="1600" dirty="0">
                          <a:latin typeface="+mn-lt"/>
                          <a:ea typeface="Times New Roman"/>
                          <a:cs typeface="Times New Roman"/>
                        </a:rPr>
                        <a:t>Description of user choices</a:t>
                      </a:r>
                    </a:p>
                  </a:txBody>
                  <a:tcPr marL="68580" marR="68580" marT="0" marB="0"/>
                </a:tc>
              </a:tr>
              <a:tr h="430547">
                <a:tc>
                  <a:txBody>
                    <a:bodyPr/>
                    <a:lstStyle/>
                    <a:p>
                      <a:pPr marL="0" marR="0" algn="ctr">
                        <a:lnSpc>
                          <a:spcPct val="100000"/>
                        </a:lnSpc>
                        <a:spcBef>
                          <a:spcPts val="0"/>
                        </a:spcBef>
                        <a:spcAft>
                          <a:spcPts val="0"/>
                        </a:spcAft>
                      </a:pPr>
                      <a:r>
                        <a:rPr lang="en-US" sz="1400" dirty="0">
                          <a:latin typeface="+mn-lt"/>
                          <a:ea typeface="Times New Roman"/>
                          <a:cs typeface="Times New Roman"/>
                        </a:rPr>
                        <a:t>Slope</a:t>
                      </a:r>
                    </a:p>
                  </a:txBody>
                  <a:tcPr marL="68580" marR="68580" marT="0" marB="0"/>
                </a:tc>
                <a:tc>
                  <a:txBody>
                    <a:bodyPr/>
                    <a:lstStyle/>
                    <a:p>
                      <a:pPr marL="0" marR="0" algn="ctr">
                        <a:lnSpc>
                          <a:spcPct val="100000"/>
                        </a:lnSpc>
                        <a:spcBef>
                          <a:spcPts val="0"/>
                        </a:spcBef>
                        <a:spcAft>
                          <a:spcPts val="0"/>
                        </a:spcAft>
                      </a:pPr>
                      <a:r>
                        <a:rPr lang="en-US" sz="1400">
                          <a:latin typeface="+mn-lt"/>
                          <a:ea typeface="Times New Roman"/>
                          <a:cs typeface="Times New Roman"/>
                        </a:rPr>
                        <a:t>Users will be able to chose slopes over 30 percent or slopes over 20 percent</a:t>
                      </a:r>
                    </a:p>
                  </a:txBody>
                  <a:tcPr marL="68580" marR="68580" marT="0" marB="0"/>
                </a:tc>
              </a:tr>
              <a:tr h="495424">
                <a:tc>
                  <a:txBody>
                    <a:bodyPr/>
                    <a:lstStyle/>
                    <a:p>
                      <a:pPr marL="0" marR="0" algn="ctr">
                        <a:lnSpc>
                          <a:spcPct val="100000"/>
                        </a:lnSpc>
                        <a:spcBef>
                          <a:spcPts val="0"/>
                        </a:spcBef>
                        <a:spcAft>
                          <a:spcPts val="0"/>
                        </a:spcAft>
                      </a:pPr>
                      <a:r>
                        <a:rPr lang="en-US" sz="1400" dirty="0">
                          <a:latin typeface="+mn-lt"/>
                          <a:ea typeface="Times New Roman"/>
                          <a:cs typeface="Times New Roman"/>
                        </a:rPr>
                        <a:t>Zoning</a:t>
                      </a:r>
                    </a:p>
                  </a:txBody>
                  <a:tcPr marL="68580" marR="68580" marT="0" marB="0"/>
                </a:tc>
                <a:tc>
                  <a:txBody>
                    <a:bodyPr/>
                    <a:lstStyle/>
                    <a:p>
                      <a:pPr marL="0" marR="0" algn="ctr">
                        <a:lnSpc>
                          <a:spcPct val="100000"/>
                        </a:lnSpc>
                        <a:spcBef>
                          <a:spcPts val="0"/>
                        </a:spcBef>
                        <a:spcAft>
                          <a:spcPts val="0"/>
                        </a:spcAft>
                      </a:pPr>
                      <a:r>
                        <a:rPr lang="en-US" sz="1400" dirty="0">
                          <a:latin typeface="+mn-lt"/>
                          <a:ea typeface="Times New Roman"/>
                          <a:cs typeface="Times New Roman"/>
                        </a:rPr>
                        <a:t>Users will be able to set the maximum zoning density from 5 to 40 acres per parcel </a:t>
                      </a:r>
                    </a:p>
                  </a:txBody>
                  <a:tcPr marL="68580" marR="68580" marT="0" marB="0"/>
                </a:tc>
              </a:tr>
              <a:tr h="430547">
                <a:tc>
                  <a:txBody>
                    <a:bodyPr/>
                    <a:lstStyle/>
                    <a:p>
                      <a:pPr marL="0" marR="0" algn="ctr">
                        <a:lnSpc>
                          <a:spcPct val="100000"/>
                        </a:lnSpc>
                        <a:spcBef>
                          <a:spcPts val="0"/>
                        </a:spcBef>
                        <a:spcAft>
                          <a:spcPts val="0"/>
                        </a:spcAft>
                      </a:pPr>
                      <a:r>
                        <a:rPr lang="en-US" sz="1400" dirty="0">
                          <a:latin typeface="+mn-lt"/>
                          <a:ea typeface="Times New Roman"/>
                          <a:cs typeface="Times New Roman"/>
                        </a:rPr>
                        <a:t>Agriculture</a:t>
                      </a:r>
                    </a:p>
                  </a:txBody>
                  <a:tcPr marL="68580" marR="68580" marT="0" marB="0"/>
                </a:tc>
                <a:tc>
                  <a:txBody>
                    <a:bodyPr/>
                    <a:lstStyle/>
                    <a:p>
                      <a:pPr marL="0" marR="0" algn="ctr">
                        <a:lnSpc>
                          <a:spcPct val="100000"/>
                        </a:lnSpc>
                        <a:spcBef>
                          <a:spcPts val="0"/>
                        </a:spcBef>
                        <a:spcAft>
                          <a:spcPts val="0"/>
                        </a:spcAft>
                      </a:pPr>
                      <a:r>
                        <a:rPr lang="en-US" sz="1400" dirty="0">
                          <a:latin typeface="+mn-lt"/>
                          <a:ea typeface="Times New Roman"/>
                          <a:cs typeface="Times New Roman"/>
                        </a:rPr>
                        <a:t>Users will have a yes/no choice to include </a:t>
                      </a:r>
                      <a:r>
                        <a:rPr lang="en-US" sz="1400" dirty="0" err="1">
                          <a:latin typeface="+mn-lt"/>
                          <a:ea typeface="Times New Roman"/>
                          <a:cs typeface="Times New Roman"/>
                        </a:rPr>
                        <a:t>ag</a:t>
                      </a:r>
                      <a:r>
                        <a:rPr lang="en-US" sz="1400" dirty="0">
                          <a:latin typeface="+mn-lt"/>
                          <a:ea typeface="Times New Roman"/>
                          <a:cs typeface="Times New Roman"/>
                        </a:rPr>
                        <a:t>. lands as re-developable or not</a:t>
                      </a:r>
                    </a:p>
                  </a:txBody>
                  <a:tcPr marL="68580" marR="68580" marT="0" marB="0"/>
                </a:tc>
              </a:tr>
              <a:tr h="430547">
                <a:tc>
                  <a:txBody>
                    <a:bodyPr/>
                    <a:lstStyle/>
                    <a:p>
                      <a:pPr marL="0" marR="0" algn="ctr">
                        <a:lnSpc>
                          <a:spcPct val="100000"/>
                        </a:lnSpc>
                        <a:spcBef>
                          <a:spcPts val="0"/>
                        </a:spcBef>
                        <a:spcAft>
                          <a:spcPts val="0"/>
                        </a:spcAft>
                      </a:pPr>
                      <a:r>
                        <a:rPr lang="en-US" sz="1400" dirty="0">
                          <a:latin typeface="+mn-lt"/>
                          <a:ea typeface="Times New Roman"/>
                          <a:cs typeface="Times New Roman"/>
                        </a:rPr>
                        <a:t>Critical areas</a:t>
                      </a:r>
                    </a:p>
                  </a:txBody>
                  <a:tcPr marL="68580" marR="68580" marT="0" marB="0"/>
                </a:tc>
                <a:tc>
                  <a:txBody>
                    <a:bodyPr/>
                    <a:lstStyle/>
                    <a:p>
                      <a:pPr marL="0" marR="0" algn="ctr">
                        <a:lnSpc>
                          <a:spcPct val="100000"/>
                        </a:lnSpc>
                        <a:spcBef>
                          <a:spcPts val="0"/>
                        </a:spcBef>
                        <a:spcAft>
                          <a:spcPts val="0"/>
                        </a:spcAft>
                      </a:pPr>
                      <a:r>
                        <a:rPr lang="en-US" sz="1400" dirty="0">
                          <a:latin typeface="+mn-lt"/>
                          <a:ea typeface="Times New Roman"/>
                          <a:cs typeface="Times New Roman"/>
                        </a:rPr>
                        <a:t>Users will be able to turn on/off the critical areas maximum buffers</a:t>
                      </a:r>
                    </a:p>
                  </a:txBody>
                  <a:tcPr marL="68580" marR="68580" marT="0" marB="0"/>
                </a:tc>
              </a:tr>
              <a:tr h="495424">
                <a:tc>
                  <a:txBody>
                    <a:bodyPr/>
                    <a:lstStyle/>
                    <a:p>
                      <a:pPr marL="0" marR="0" algn="ctr">
                        <a:lnSpc>
                          <a:spcPct val="100000"/>
                        </a:lnSpc>
                        <a:spcBef>
                          <a:spcPts val="0"/>
                        </a:spcBef>
                        <a:spcAft>
                          <a:spcPts val="0"/>
                        </a:spcAft>
                      </a:pPr>
                      <a:r>
                        <a:rPr lang="en-US" sz="1400">
                          <a:latin typeface="+mn-lt"/>
                          <a:ea typeface="Times New Roman"/>
                          <a:cs typeface="Times New Roman"/>
                        </a:rPr>
                        <a:t>Population growth</a:t>
                      </a:r>
                    </a:p>
                  </a:txBody>
                  <a:tcPr marL="68580" marR="68580" marT="0" marB="0"/>
                </a:tc>
                <a:tc>
                  <a:txBody>
                    <a:bodyPr/>
                    <a:lstStyle/>
                    <a:p>
                      <a:pPr marL="0" marR="0" algn="ctr">
                        <a:lnSpc>
                          <a:spcPct val="100000"/>
                        </a:lnSpc>
                        <a:spcBef>
                          <a:spcPts val="0"/>
                        </a:spcBef>
                        <a:spcAft>
                          <a:spcPts val="0"/>
                        </a:spcAft>
                      </a:pPr>
                      <a:r>
                        <a:rPr lang="en-US" sz="1400" dirty="0">
                          <a:latin typeface="+mn-lt"/>
                          <a:ea typeface="Times New Roman"/>
                          <a:cs typeface="Times New Roman"/>
                        </a:rPr>
                        <a:t>Users will be able to choose to get the results based on low, medium, or high population </a:t>
                      </a:r>
                      <a:r>
                        <a:rPr lang="en-US" sz="1400" dirty="0" smtClean="0">
                          <a:latin typeface="+mn-lt"/>
                          <a:ea typeface="Times New Roman"/>
                          <a:cs typeface="Times New Roman"/>
                        </a:rPr>
                        <a:t>Growth </a:t>
                      </a:r>
                      <a:r>
                        <a:rPr lang="en-US" sz="1400" dirty="0">
                          <a:latin typeface="+mn-lt"/>
                          <a:ea typeface="Times New Roman"/>
                          <a:cs typeface="Times New Roman"/>
                        </a:rPr>
                        <a:t>estimates</a:t>
                      </a:r>
                    </a:p>
                  </a:txBody>
                  <a:tcPr marL="68580" marR="68580" marT="0" marB="0"/>
                </a:tc>
              </a:tr>
            </a:tbl>
          </a:graphicData>
        </a:graphic>
      </p:graphicFrame>
      <p:sp>
        <p:nvSpPr>
          <p:cNvPr id="20481" name="Rectangle 1"/>
          <p:cNvSpPr>
            <a:spLocks noChangeArrowheads="1"/>
          </p:cNvSpPr>
          <p:nvPr/>
        </p:nvSpPr>
        <p:spPr bwMode="auto">
          <a:xfrm>
            <a:off x="381000" y="4722911"/>
            <a:ext cx="8305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Times New Roman" pitchFamily="18" charset="0"/>
                <a:cs typeface="Arial" pitchFamily="34" charset="0"/>
              </a:rPr>
              <a:t>Table 2:  Table showing which of the model parameters will be variable and what the choices will be.</a:t>
            </a:r>
            <a:endParaRPr kumimoji="0" lang="en-US"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67512"/>
          </a:xfrm>
        </p:spPr>
        <p:txBody>
          <a:bodyPr>
            <a:noAutofit/>
          </a:bodyPr>
          <a:lstStyle/>
          <a:p>
            <a:pPr algn="ctr"/>
            <a:r>
              <a:rPr lang="en-US" dirty="0" smtClean="0"/>
              <a:t>Predicted Outcomes</a:t>
            </a:r>
            <a:endParaRPr lang="en-US" dirty="0"/>
          </a:p>
        </p:txBody>
      </p:sp>
      <p:sp>
        <p:nvSpPr>
          <p:cNvPr id="3" name="Content Placeholder 2"/>
          <p:cNvSpPr>
            <a:spLocks noGrp="1"/>
          </p:cNvSpPr>
          <p:nvPr>
            <p:ph idx="1"/>
          </p:nvPr>
        </p:nvSpPr>
        <p:spPr>
          <a:xfrm>
            <a:off x="457200" y="762000"/>
            <a:ext cx="8229600" cy="5486400"/>
          </a:xfrm>
        </p:spPr>
        <p:txBody>
          <a:bodyPr>
            <a:normAutofit fontScale="92500" lnSpcReduction="20000"/>
          </a:bodyPr>
          <a:lstStyle/>
          <a:p>
            <a:pPr>
              <a:buClr>
                <a:schemeClr val="tx1"/>
              </a:buClr>
              <a:buSzPct val="150000"/>
              <a:buFont typeface="Wingdings" pitchFamily="2" charset="2"/>
              <a:buChar char="§"/>
            </a:pPr>
            <a:r>
              <a:rPr lang="en-US" sz="2200" dirty="0" smtClean="0"/>
              <a:t>Some sub-basins within WRIA 59 are nearly built out and there is little room for further residential development.  Thus, the potential impact to the sub-basin from new residential development will be </a:t>
            </a:r>
            <a:r>
              <a:rPr lang="en-US" sz="2200" dirty="0" err="1" smtClean="0"/>
              <a:t>deminimus</a:t>
            </a:r>
            <a:r>
              <a:rPr lang="en-US" sz="2200" dirty="0" smtClean="0"/>
              <a:t>.</a:t>
            </a:r>
          </a:p>
          <a:p>
            <a:pPr>
              <a:buClr>
                <a:schemeClr val="tx1"/>
              </a:buClr>
              <a:buSzPct val="150000"/>
              <a:buNone/>
            </a:pPr>
            <a:endParaRPr lang="en-US" sz="2200" dirty="0" smtClean="0"/>
          </a:p>
          <a:p>
            <a:pPr>
              <a:buClr>
                <a:schemeClr val="tx1"/>
              </a:buClr>
              <a:buSzPct val="150000"/>
              <a:buFont typeface="Wingdings" pitchFamily="2" charset="2"/>
              <a:buChar char="§"/>
            </a:pPr>
            <a:r>
              <a:rPr lang="en-US" sz="2200" dirty="0" smtClean="0"/>
              <a:t>The WRIA development group will run different scenarios through the dynamic LQA and find land use solutions to potential water availability issues.</a:t>
            </a:r>
          </a:p>
          <a:p>
            <a:pPr>
              <a:buClr>
                <a:schemeClr val="tx1"/>
              </a:buClr>
              <a:buSzPct val="150000"/>
              <a:buFont typeface="Wingdings" pitchFamily="2" charset="2"/>
              <a:buChar char="§"/>
            </a:pPr>
            <a:endParaRPr lang="en-US" sz="2200" dirty="0" smtClean="0"/>
          </a:p>
          <a:p>
            <a:pPr>
              <a:buClr>
                <a:schemeClr val="tx1"/>
              </a:buClr>
              <a:buSzPct val="150000"/>
              <a:buFont typeface="Wingdings" pitchFamily="2" charset="2"/>
              <a:buChar char="§"/>
            </a:pPr>
            <a:r>
              <a:rPr lang="en-US" sz="2200" dirty="0" smtClean="0"/>
              <a:t>Using land use planning regulations to curb potential for new residential development will lower the impacts to the watershed.</a:t>
            </a:r>
          </a:p>
          <a:p>
            <a:pPr>
              <a:buClr>
                <a:schemeClr val="tx1"/>
              </a:buClr>
              <a:buSzPct val="150000"/>
              <a:buFont typeface="Wingdings" pitchFamily="2" charset="2"/>
              <a:buChar char="§"/>
            </a:pPr>
            <a:endParaRPr lang="en-US" sz="2200" dirty="0" smtClean="0"/>
          </a:p>
          <a:p>
            <a:pPr>
              <a:buClr>
                <a:schemeClr val="tx1"/>
              </a:buClr>
              <a:buSzPct val="150000"/>
              <a:buFont typeface="Wingdings" pitchFamily="2" charset="2"/>
              <a:buChar char="§"/>
            </a:pPr>
            <a:r>
              <a:rPr lang="en-US" sz="2200" dirty="0" smtClean="0"/>
              <a:t> In some sub-basins, the rate of residential development within most of the sub-basins is so low that potential impacts to the watershed over the next twenty years are negligible regardless of which LQA parameters are used.</a:t>
            </a:r>
          </a:p>
          <a:p>
            <a:pPr>
              <a:buClr>
                <a:schemeClr val="tx1"/>
              </a:buClr>
              <a:buSzPct val="150000"/>
              <a:buFont typeface="Wingdings" pitchFamily="2" charset="2"/>
              <a:buChar char="§"/>
            </a:pPr>
            <a:endParaRPr lang="en-US" sz="2200" dirty="0" smtClean="0"/>
          </a:p>
          <a:p>
            <a:pPr>
              <a:buClr>
                <a:schemeClr val="tx1"/>
              </a:buClr>
              <a:buSzPct val="150000"/>
              <a:buFont typeface="Wingdings" pitchFamily="2" charset="2"/>
              <a:buChar char="§"/>
            </a:pPr>
            <a:r>
              <a:rPr lang="en-US" sz="2200" dirty="0" smtClean="0"/>
              <a:t>The need for over-arching blanket water-use regulations is not necessary in most sub-basins within WRIA 59.</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7512"/>
          </a:xfrm>
        </p:spPr>
        <p:txBody>
          <a:bodyPr>
            <a:noAutofit/>
          </a:bodyPr>
          <a:lstStyle/>
          <a:p>
            <a:pPr algn="ctr"/>
            <a:r>
              <a:rPr lang="en-US" dirty="0" smtClean="0"/>
              <a:t>Predicted Outcome example</a:t>
            </a:r>
            <a:endParaRPr lang="en-US" dirty="0"/>
          </a:p>
        </p:txBody>
      </p:sp>
      <p:pic>
        <p:nvPicPr>
          <p:cNvPr id="4" name="Content Placeholder 3" descr="Mill_Creek.jpg"/>
          <p:cNvPicPr>
            <a:picLocks noGrp="1" noChangeAspect="1"/>
          </p:cNvPicPr>
          <p:nvPr>
            <p:ph idx="1"/>
          </p:nvPr>
        </p:nvPicPr>
        <p:blipFill>
          <a:blip r:embed="rId2" cstate="print"/>
          <a:stretch>
            <a:fillRect/>
          </a:stretch>
        </p:blipFill>
        <p:spPr>
          <a:xfrm>
            <a:off x="1828800" y="609600"/>
            <a:ext cx="5680448" cy="4389437"/>
          </a:xfrm>
        </p:spPr>
      </p:pic>
      <p:sp>
        <p:nvSpPr>
          <p:cNvPr id="6" name="TextBox 5"/>
          <p:cNvSpPr txBox="1"/>
          <p:nvPr/>
        </p:nvSpPr>
        <p:spPr>
          <a:xfrm>
            <a:off x="1828800" y="5029200"/>
            <a:ext cx="5791200" cy="461665"/>
          </a:xfrm>
          <a:prstGeom prst="rect">
            <a:avLst/>
          </a:prstGeom>
          <a:noFill/>
        </p:spPr>
        <p:txBody>
          <a:bodyPr wrap="square" rtlCol="0">
            <a:spAutoFit/>
          </a:bodyPr>
          <a:lstStyle/>
          <a:p>
            <a:r>
              <a:rPr lang="en-US" sz="1200" dirty="0" smtClean="0"/>
              <a:t>Figure 3:  Map of Mill Creek sub-basin showing slopes greater than 30 percent.  Data provided by Stevens County.</a:t>
            </a:r>
            <a:endParaRPr lang="en-US" sz="1200" dirty="0"/>
          </a:p>
        </p:txBody>
      </p:sp>
      <p:sp>
        <p:nvSpPr>
          <p:cNvPr id="7" name="TextBox 6"/>
          <p:cNvSpPr txBox="1"/>
          <p:nvPr/>
        </p:nvSpPr>
        <p:spPr>
          <a:xfrm>
            <a:off x="990600" y="5715000"/>
            <a:ext cx="7467600" cy="923330"/>
          </a:xfrm>
          <a:prstGeom prst="rect">
            <a:avLst/>
          </a:prstGeom>
          <a:noFill/>
        </p:spPr>
        <p:txBody>
          <a:bodyPr wrap="square" rtlCol="0">
            <a:spAutoFit/>
          </a:bodyPr>
          <a:lstStyle/>
          <a:p>
            <a:pPr algn="ctr"/>
            <a:r>
              <a:rPr lang="en-US" dirty="0" smtClean="0"/>
              <a:t>A simple raster analysis was performed on this sub-basin to demonstrate that nearly 70 percent of the sub-basin has slopes over 30 percent.  It is unlikely that slopes over 30 percent will develop into residential lots.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7512"/>
          </a:xfrm>
        </p:spPr>
        <p:txBody>
          <a:bodyPr>
            <a:noAutofit/>
          </a:bodyPr>
          <a:lstStyle/>
          <a:p>
            <a:pPr algn="ctr"/>
            <a:r>
              <a:rPr lang="en-US" dirty="0" smtClean="0"/>
              <a:t>Limitations</a:t>
            </a:r>
            <a:endParaRPr lang="en-US" dirty="0"/>
          </a:p>
        </p:txBody>
      </p:sp>
      <p:sp>
        <p:nvSpPr>
          <p:cNvPr id="3" name="Content Placeholder 2"/>
          <p:cNvSpPr>
            <a:spLocks noGrp="1"/>
          </p:cNvSpPr>
          <p:nvPr>
            <p:ph idx="1"/>
          </p:nvPr>
        </p:nvSpPr>
        <p:spPr>
          <a:xfrm>
            <a:off x="457200" y="762000"/>
            <a:ext cx="8229600" cy="5791200"/>
          </a:xfrm>
        </p:spPr>
        <p:txBody>
          <a:bodyPr>
            <a:normAutofit/>
          </a:bodyPr>
          <a:lstStyle/>
          <a:p>
            <a:pPr>
              <a:buClr>
                <a:schemeClr val="tx1"/>
              </a:buClr>
              <a:buSzPct val="150000"/>
              <a:buNone/>
            </a:pPr>
            <a:r>
              <a:rPr lang="en-US" sz="2400" dirty="0" smtClean="0"/>
              <a:t>Real-world issues:</a:t>
            </a:r>
          </a:p>
          <a:p>
            <a:pPr>
              <a:buClr>
                <a:schemeClr val="tx1"/>
              </a:buClr>
              <a:buSzPct val="150000"/>
              <a:buFont typeface="Wingdings" pitchFamily="2" charset="2"/>
              <a:buChar char="§"/>
            </a:pPr>
            <a:r>
              <a:rPr lang="en-US" sz="1600" dirty="0" smtClean="0"/>
              <a:t>It is difficult to account for the large timber company ownership.  Currently the parcel ownership data are not stored to be able to sort be owner.  If this becomes available, I will remove large timber company land from lands that are likely to develop with residential housing.</a:t>
            </a:r>
          </a:p>
          <a:p>
            <a:pPr>
              <a:buClr>
                <a:schemeClr val="tx1"/>
              </a:buClr>
              <a:buSzPct val="150000"/>
              <a:buNone/>
            </a:pPr>
            <a:endParaRPr lang="en-US" sz="1600" dirty="0" smtClean="0"/>
          </a:p>
          <a:p>
            <a:pPr>
              <a:buClr>
                <a:schemeClr val="tx1"/>
              </a:buClr>
              <a:buSzPct val="150000"/>
              <a:buFont typeface="Wingdings" pitchFamily="2" charset="2"/>
              <a:buChar char="§"/>
            </a:pPr>
            <a:r>
              <a:rPr lang="en-US" sz="1600" dirty="0" smtClean="0"/>
              <a:t>If the WRIA sub-basin maps change, the analysis will have to be retuned to fit the new sub-basins.  </a:t>
            </a:r>
          </a:p>
          <a:p>
            <a:pPr>
              <a:buClr>
                <a:schemeClr val="tx1"/>
              </a:buClr>
              <a:buSzPct val="150000"/>
              <a:buNone/>
            </a:pPr>
            <a:endParaRPr lang="en-US" sz="1600" dirty="0" smtClean="0"/>
          </a:p>
          <a:p>
            <a:pPr>
              <a:buClr>
                <a:schemeClr val="tx1"/>
              </a:buClr>
              <a:buSzPct val="150000"/>
              <a:buFont typeface="Wingdings" pitchFamily="2" charset="2"/>
              <a:buChar char="§"/>
            </a:pPr>
            <a:r>
              <a:rPr lang="en-US" sz="1600" dirty="0" smtClean="0"/>
              <a:t>Funding may Affect the WRIA group’s ability to thoroughly review these data and decisions may be made without this information.</a:t>
            </a:r>
            <a:endParaRPr lang="en-US" sz="2000" dirty="0" smtClean="0"/>
          </a:p>
          <a:p>
            <a:pPr>
              <a:buClr>
                <a:schemeClr val="tx1"/>
              </a:buClr>
              <a:buSzPct val="150000"/>
              <a:buNone/>
            </a:pPr>
            <a:r>
              <a:rPr lang="en-US" sz="2400" dirty="0" smtClean="0"/>
              <a:t>Data issues:</a:t>
            </a:r>
          </a:p>
          <a:p>
            <a:pPr>
              <a:buClr>
                <a:schemeClr val="tx1"/>
              </a:buClr>
              <a:buSzPct val="150000"/>
              <a:buFont typeface="Wingdings" pitchFamily="2" charset="2"/>
              <a:buChar char="§"/>
            </a:pPr>
            <a:r>
              <a:rPr lang="en-US" sz="1600" dirty="0" smtClean="0"/>
              <a:t>The population projection information available from the Washington State Office of Financial Management is not available at the sub-basin level.  Data are only available at the WRIA level.  Numbers will have to be averaged for each sub-basin.</a:t>
            </a:r>
          </a:p>
          <a:p>
            <a:pPr>
              <a:buClr>
                <a:schemeClr val="tx1"/>
              </a:buClr>
              <a:buSzPct val="150000"/>
              <a:buNone/>
            </a:pPr>
            <a:endParaRPr lang="en-US" sz="1600" dirty="0" smtClean="0"/>
          </a:p>
          <a:p>
            <a:pPr>
              <a:buClr>
                <a:schemeClr val="tx1"/>
              </a:buClr>
              <a:buSzPct val="150000"/>
              <a:buFont typeface="Wingdings" pitchFamily="2" charset="2"/>
              <a:buChar char="§"/>
            </a:pPr>
            <a:r>
              <a:rPr lang="en-US" sz="1600" dirty="0" smtClean="0"/>
              <a:t>There is intense political debate between the WRIA planning group and state regulatory agency that may threaten the usefulness of the study results.  </a:t>
            </a:r>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4088"/>
          </a:xfrm>
        </p:spPr>
        <p:txBody>
          <a:bodyPr>
            <a:noAutofit/>
          </a:bodyPr>
          <a:lstStyle/>
          <a:p>
            <a:pPr algn="ctr"/>
            <a:r>
              <a:rPr lang="en-US" dirty="0" smtClean="0"/>
              <a:t>Conclusions</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pPr>
              <a:buClr>
                <a:schemeClr val="tx1"/>
              </a:buClr>
              <a:buSzPct val="150000"/>
              <a:buFont typeface="Wingdings" pitchFamily="2" charset="2"/>
              <a:buChar char="§"/>
            </a:pPr>
            <a:r>
              <a:rPr lang="en-US" sz="2200" dirty="0" smtClean="0"/>
              <a:t>A dynamic land quantity analysis model will aid in the development of a new watershed rule in WRIA 59.</a:t>
            </a:r>
          </a:p>
          <a:p>
            <a:pPr>
              <a:buClr>
                <a:schemeClr val="bg1"/>
              </a:buClr>
              <a:buSzPct val="150000"/>
              <a:buFont typeface="Wingdings" pitchFamily="2" charset="2"/>
              <a:buChar char="§"/>
            </a:pPr>
            <a:endParaRPr lang="en-US" sz="2200" dirty="0" smtClean="0"/>
          </a:p>
          <a:p>
            <a:pPr>
              <a:buClr>
                <a:schemeClr val="tx1"/>
              </a:buClr>
              <a:buSzPct val="150000"/>
              <a:buFont typeface="Wingdings" pitchFamily="2" charset="2"/>
              <a:buChar char="§"/>
            </a:pPr>
            <a:r>
              <a:rPr lang="en-US" sz="2200" dirty="0" smtClean="0"/>
              <a:t>Linking Land use and watershed planning is one of the next steps in the evolution of resource protection.</a:t>
            </a:r>
          </a:p>
          <a:p>
            <a:pPr>
              <a:buClr>
                <a:schemeClr val="tx1"/>
              </a:buClr>
              <a:buSzPct val="150000"/>
              <a:buFont typeface="Wingdings" pitchFamily="2" charset="2"/>
              <a:buChar char="§"/>
            </a:pPr>
            <a:endParaRPr lang="en-US" sz="2200" dirty="0" smtClean="0"/>
          </a:p>
          <a:p>
            <a:pPr>
              <a:buClr>
                <a:schemeClr val="tx1"/>
              </a:buClr>
              <a:buSzPct val="150000"/>
              <a:buFont typeface="Wingdings" pitchFamily="2" charset="2"/>
              <a:buChar char="§"/>
            </a:pPr>
            <a:r>
              <a:rPr lang="en-US" sz="2200" dirty="0" smtClean="0"/>
              <a:t>If successful, this model could be translated outside of WRIA 59 to include different watersheds throughout Washington State.</a:t>
            </a:r>
          </a:p>
          <a:p>
            <a:pPr>
              <a:buClr>
                <a:schemeClr val="tx1"/>
              </a:buClr>
              <a:buSzPct val="150000"/>
              <a:buFont typeface="Wingdings" pitchFamily="2" charset="2"/>
              <a:buChar char="§"/>
            </a:pPr>
            <a:endParaRPr lang="en-US" sz="2200" dirty="0" smtClean="0"/>
          </a:p>
          <a:p>
            <a:pPr>
              <a:buClr>
                <a:schemeClr val="tx1"/>
              </a:buClr>
              <a:buSzPct val="150000"/>
              <a:buFont typeface="Wingdings" pitchFamily="2" charset="2"/>
              <a:buChar char="§"/>
            </a:pPr>
            <a:r>
              <a:rPr lang="en-US" sz="2200" dirty="0" smtClean="0"/>
              <a:t>Using GIS to develop a land availability model with variable inputs is more functional than preparing a static land quantity analysis because it allows all of the interest groups to negotiate the model parameters and explore various outcomes based on those decisions.</a:t>
            </a:r>
            <a:endParaRPr lang="en-US"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pPr algn="ctr"/>
            <a:r>
              <a:rPr lang="en-US" dirty="0" smtClean="0"/>
              <a:t>Questions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1312"/>
          </a:xfrm>
        </p:spPr>
        <p:txBody>
          <a:bodyPr>
            <a:normAutofit fontScale="90000"/>
          </a:bodyPr>
          <a:lstStyle/>
          <a:p>
            <a:pPr algn="ctr"/>
            <a:r>
              <a:rPr lang="en-US" dirty="0" smtClean="0"/>
              <a:t>Resources</a:t>
            </a:r>
            <a:endParaRPr lang="en-US" dirty="0"/>
          </a:p>
        </p:txBody>
      </p:sp>
      <p:sp>
        <p:nvSpPr>
          <p:cNvPr id="3" name="Content Placeholder 2"/>
          <p:cNvSpPr>
            <a:spLocks noGrp="1"/>
          </p:cNvSpPr>
          <p:nvPr>
            <p:ph idx="1"/>
          </p:nvPr>
        </p:nvSpPr>
        <p:spPr>
          <a:xfrm>
            <a:off x="457200" y="914400"/>
            <a:ext cx="8229600" cy="5791200"/>
          </a:xfrm>
        </p:spPr>
        <p:txBody>
          <a:bodyPr>
            <a:normAutofit/>
          </a:bodyPr>
          <a:lstStyle/>
          <a:p>
            <a:pPr>
              <a:buNone/>
            </a:pPr>
            <a:r>
              <a:rPr lang="en-US" sz="2400" dirty="0" err="1" smtClean="0"/>
              <a:t>Golder</a:t>
            </a:r>
            <a:r>
              <a:rPr lang="en-US" sz="2400" dirty="0" smtClean="0"/>
              <a:t> Associates. 2007.  “Colville river watershed detailed</a:t>
            </a:r>
          </a:p>
          <a:p>
            <a:pPr>
              <a:buNone/>
            </a:pPr>
            <a:r>
              <a:rPr lang="en-US" sz="2400" dirty="0" smtClean="0"/>
              <a:t>implementation plan.” Accessed September 18, 2010.</a:t>
            </a:r>
          </a:p>
          <a:p>
            <a:pPr lvl="1">
              <a:buNone/>
            </a:pPr>
            <a:r>
              <a:rPr lang="en-US" sz="2200" dirty="0" smtClean="0">
                <a:hlinkClick r:id="rId2"/>
              </a:rPr>
              <a:t>http://www.co.stevens.wa.us/Wria59/pdfs/Detailed%20Implemt/FINAL%20WRIA%2059%20DIP%20032206.pdf</a:t>
            </a:r>
            <a:endParaRPr lang="en-US" sz="2200" dirty="0" smtClean="0"/>
          </a:p>
          <a:p>
            <a:pPr lvl="1">
              <a:buNone/>
            </a:pPr>
            <a:endParaRPr lang="en-US" sz="2200" dirty="0" smtClean="0"/>
          </a:p>
          <a:p>
            <a:pPr>
              <a:buNone/>
            </a:pPr>
            <a:r>
              <a:rPr lang="en-US" dirty="0" smtClean="0"/>
              <a:t>Washington State Department of Community, trade and</a:t>
            </a:r>
          </a:p>
          <a:p>
            <a:pPr>
              <a:buNone/>
            </a:pPr>
            <a:r>
              <a:rPr lang="en-US" dirty="0" smtClean="0"/>
              <a:t>economic development. “Growth Management.</a:t>
            </a:r>
          </a:p>
          <a:p>
            <a:pPr>
              <a:buNone/>
            </a:pPr>
            <a:r>
              <a:rPr lang="en-US" dirty="0" smtClean="0"/>
              <a:t>Accessed September 12, 2010.</a:t>
            </a:r>
          </a:p>
          <a:p>
            <a:pPr lvl="1">
              <a:buNone/>
            </a:pPr>
            <a:r>
              <a:rPr lang="en-US" dirty="0" smtClean="0">
                <a:hlinkClick r:id="rId3"/>
              </a:rPr>
              <a:t>http://www.commerce.wa.gov/_cted/documents/id_892_publications.pdf</a:t>
            </a:r>
            <a:endParaRPr lang="en-US" dirty="0" smtClean="0"/>
          </a:p>
          <a:p>
            <a:pPr lvl="1">
              <a:buNone/>
            </a:pPr>
            <a:endParaRPr lang="en-US" dirty="0" smtClean="0"/>
          </a:p>
          <a:p>
            <a:pPr lvl="1">
              <a:buNone/>
            </a:pP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dirty="0" smtClean="0"/>
              <a:t>Background</a:t>
            </a:r>
            <a:endParaRPr lang="en-US" dirty="0"/>
          </a:p>
        </p:txBody>
      </p:sp>
      <p:sp>
        <p:nvSpPr>
          <p:cNvPr id="3" name="Content Placeholder 2"/>
          <p:cNvSpPr>
            <a:spLocks noGrp="1"/>
          </p:cNvSpPr>
          <p:nvPr>
            <p:ph idx="1"/>
          </p:nvPr>
        </p:nvSpPr>
        <p:spPr>
          <a:xfrm>
            <a:off x="457200" y="1219200"/>
            <a:ext cx="8229600" cy="4648200"/>
          </a:xfrm>
        </p:spPr>
        <p:txBody>
          <a:bodyPr>
            <a:normAutofit fontScale="77500" lnSpcReduction="20000"/>
          </a:bodyPr>
          <a:lstStyle/>
          <a:p>
            <a:pPr>
              <a:buClr>
                <a:schemeClr val="tx1"/>
              </a:buClr>
              <a:buSzPct val="123000"/>
              <a:buFont typeface="Wingdings" pitchFamily="2" charset="2"/>
              <a:buChar char="§"/>
            </a:pPr>
            <a:endParaRPr lang="en-US" dirty="0" smtClean="0"/>
          </a:p>
          <a:p>
            <a:pPr>
              <a:buClr>
                <a:schemeClr val="tx1"/>
              </a:buClr>
              <a:buSzPct val="150000"/>
              <a:buFont typeface="Wingdings" pitchFamily="2" charset="2"/>
              <a:buChar char="§"/>
            </a:pPr>
            <a:r>
              <a:rPr lang="en-US" sz="3300" dirty="0" smtClean="0"/>
              <a:t>Water in Washington State</a:t>
            </a:r>
          </a:p>
          <a:p>
            <a:pPr>
              <a:buClr>
                <a:schemeClr val="tx1"/>
              </a:buClr>
              <a:buSzPct val="150000"/>
              <a:buNone/>
            </a:pPr>
            <a:endParaRPr lang="en-US" sz="3000" dirty="0" smtClean="0"/>
          </a:p>
          <a:p>
            <a:pPr lvl="1">
              <a:buClr>
                <a:schemeClr val="tx1"/>
              </a:buClr>
              <a:buSzPct val="120000"/>
              <a:buFont typeface="Wingdings" pitchFamily="2" charset="2"/>
              <a:buChar char="§"/>
            </a:pPr>
            <a:r>
              <a:rPr lang="en-US" sz="2600" dirty="0" smtClean="0"/>
              <a:t>Watershed planning</a:t>
            </a:r>
          </a:p>
          <a:p>
            <a:pPr lvl="1">
              <a:buClr>
                <a:schemeClr val="tx1"/>
              </a:buClr>
              <a:buSzPct val="120000"/>
              <a:buNone/>
            </a:pPr>
            <a:endParaRPr lang="en-US" sz="2600" dirty="0" smtClean="0"/>
          </a:p>
          <a:p>
            <a:pPr lvl="1">
              <a:buClr>
                <a:schemeClr val="tx1"/>
              </a:buClr>
              <a:buSzPct val="120000"/>
              <a:buFont typeface="Wingdings" pitchFamily="2" charset="2"/>
              <a:buChar char="§"/>
            </a:pPr>
            <a:r>
              <a:rPr lang="en-US" sz="2600" dirty="0" smtClean="0"/>
              <a:t>Water  use regulation</a:t>
            </a:r>
          </a:p>
          <a:p>
            <a:pPr lvl="2">
              <a:buClr>
                <a:schemeClr val="tx1"/>
              </a:buClr>
              <a:buSzPct val="120000"/>
              <a:buFont typeface="Wingdings" pitchFamily="2" charset="2"/>
              <a:buChar char="§"/>
            </a:pPr>
            <a:r>
              <a:rPr lang="en-US" sz="2200" dirty="0" smtClean="0"/>
              <a:t>Washington Department of Ecology</a:t>
            </a:r>
          </a:p>
          <a:p>
            <a:pPr lvl="2">
              <a:buClr>
                <a:schemeClr val="tx1"/>
              </a:buClr>
              <a:buSzPct val="120000"/>
              <a:buNone/>
            </a:pPr>
            <a:endParaRPr lang="en-US" sz="2200" dirty="0" smtClean="0"/>
          </a:p>
          <a:p>
            <a:pPr lvl="1">
              <a:buClr>
                <a:schemeClr val="tx1"/>
              </a:buClr>
              <a:buSzPct val="120000"/>
              <a:buFont typeface="Wingdings" pitchFamily="2" charset="2"/>
              <a:buChar char="§"/>
            </a:pPr>
            <a:r>
              <a:rPr lang="en-US" sz="2800" dirty="0" smtClean="0"/>
              <a:t>Water rights</a:t>
            </a:r>
          </a:p>
          <a:p>
            <a:pPr lvl="2">
              <a:buClr>
                <a:schemeClr val="tx1"/>
              </a:buClr>
              <a:buSzPct val="120000"/>
              <a:buFont typeface="Wingdings" pitchFamily="2" charset="2"/>
              <a:buChar char="§"/>
            </a:pPr>
            <a:r>
              <a:rPr lang="en-US" sz="2500" dirty="0" smtClean="0"/>
              <a:t>When do you need one?</a:t>
            </a:r>
          </a:p>
          <a:p>
            <a:pPr lvl="2">
              <a:buClr>
                <a:schemeClr val="tx1"/>
              </a:buClr>
              <a:buSzPct val="120000"/>
              <a:buFont typeface="Wingdings" pitchFamily="2" charset="2"/>
              <a:buChar char="§"/>
            </a:pPr>
            <a:r>
              <a:rPr lang="en-US" sz="2500" dirty="0" smtClean="0"/>
              <a:t>Closed Basin</a:t>
            </a:r>
          </a:p>
          <a:p>
            <a:pPr lvl="2">
              <a:buClr>
                <a:schemeClr val="tx1"/>
              </a:buClr>
              <a:buSzPct val="120000"/>
              <a:buNone/>
            </a:pPr>
            <a:endParaRPr lang="en-US" sz="2500" dirty="0" smtClean="0"/>
          </a:p>
          <a:p>
            <a:pPr lvl="1">
              <a:buClr>
                <a:schemeClr val="tx1"/>
              </a:buClr>
              <a:buSzPct val="120000"/>
              <a:buFont typeface="Wingdings" pitchFamily="2" charset="2"/>
              <a:buChar char="§"/>
            </a:pPr>
            <a:r>
              <a:rPr lang="en-US" sz="2800" dirty="0" smtClean="0"/>
              <a:t>Exempt water  well withdrawals</a:t>
            </a:r>
          </a:p>
          <a:p>
            <a:pPr lvl="2">
              <a:buClr>
                <a:schemeClr val="tx1"/>
              </a:buClr>
              <a:buSzPct val="120000"/>
              <a:buFont typeface="Wingdings" pitchFamily="2" charset="2"/>
              <a:buChar char="§"/>
            </a:pPr>
            <a:r>
              <a:rPr lang="en-US" sz="2200" dirty="0" smtClean="0"/>
              <a:t>RCW 90.44.050 allows up to 5000 gal. per day for domestic use</a:t>
            </a:r>
          </a:p>
          <a:p>
            <a:pPr lvl="1">
              <a:buClr>
                <a:schemeClr val="tx1"/>
              </a:buClr>
              <a:buSzPct val="120000"/>
              <a:buNone/>
            </a:pPr>
            <a:endParaRPr lang="en-US" sz="2000" dirty="0" smtClean="0"/>
          </a:p>
          <a:p>
            <a:pPr lvl="1">
              <a:buClr>
                <a:schemeClr val="tx1"/>
              </a:buClr>
              <a:buSzPct val="123000"/>
              <a:buFont typeface="Wingdings" pitchFamily="2" charset="2"/>
              <a:buChar char="§"/>
            </a:pPr>
            <a:endParaRPr lang="en-US" sz="1400" dirty="0" smtClean="0"/>
          </a:p>
          <a:p>
            <a:pPr lvl="1">
              <a:buClr>
                <a:schemeClr val="tx1"/>
              </a:buClr>
              <a:buSzPct val="120000"/>
              <a:buNone/>
            </a:pPr>
            <a:endParaRPr lang="en-US" sz="1400" dirty="0" smtClean="0"/>
          </a:p>
          <a:p>
            <a:pPr lvl="1">
              <a:buClr>
                <a:schemeClr val="tx1"/>
              </a:buClr>
              <a:buSzPct val="120000"/>
              <a:buNone/>
            </a:pPr>
            <a:endParaRPr lang="en-US" sz="1400" dirty="0" smtClean="0"/>
          </a:p>
          <a:p>
            <a:pPr lvl="1">
              <a:buClr>
                <a:schemeClr val="tx1"/>
              </a:buClr>
              <a:buSzPct val="120000"/>
              <a:buNone/>
            </a:pPr>
            <a:endParaRPr lang="en-US" sz="1400" dirty="0" smtClean="0"/>
          </a:p>
          <a:p>
            <a:pPr lvl="1">
              <a:buClr>
                <a:schemeClr val="tx1"/>
              </a:buClr>
              <a:buSzPct val="120000"/>
              <a:buNone/>
            </a:pPr>
            <a:endParaRPr lang="en-US" sz="1400" dirty="0" smtClean="0"/>
          </a:p>
          <a:p>
            <a:pPr lvl="1">
              <a:buClr>
                <a:schemeClr val="tx1"/>
              </a:buClr>
              <a:buSzPct val="120000"/>
              <a:buNone/>
            </a:pPr>
            <a:endParaRPr lang="en-US" sz="1400" dirty="0" smtClean="0"/>
          </a:p>
        </p:txBody>
      </p:sp>
      <p:sp>
        <p:nvSpPr>
          <p:cNvPr id="4" name="TextBox 3"/>
          <p:cNvSpPr txBox="1"/>
          <p:nvPr/>
        </p:nvSpPr>
        <p:spPr>
          <a:xfrm>
            <a:off x="1600200" y="6396335"/>
            <a:ext cx="7543800" cy="461665"/>
          </a:xfrm>
          <a:prstGeom prst="rect">
            <a:avLst/>
          </a:prstGeom>
          <a:noFill/>
        </p:spPr>
        <p:txBody>
          <a:bodyPr wrap="square" rtlCol="0">
            <a:spAutoFit/>
          </a:bodyPr>
          <a:lstStyle/>
          <a:p>
            <a:pPr marL="0" lvl="1" algn="r"/>
            <a:r>
              <a:rPr lang="en-US" sz="1200" dirty="0" smtClean="0"/>
              <a:t>From Washington State Department of Community, Trade and economic development </a:t>
            </a:r>
          </a:p>
          <a:p>
            <a:pPr algn="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704088"/>
          </a:xfrm>
        </p:spPr>
        <p:txBody>
          <a:bodyPr>
            <a:normAutofit fontScale="90000"/>
          </a:bodyPr>
          <a:lstStyle/>
          <a:p>
            <a:pPr algn="ctr"/>
            <a:r>
              <a:rPr lang="en-US" dirty="0" smtClean="0"/>
              <a:t>Background Continued</a:t>
            </a:r>
            <a:endParaRPr lang="en-US" dirty="0"/>
          </a:p>
        </p:txBody>
      </p:sp>
      <p:sp>
        <p:nvSpPr>
          <p:cNvPr id="3" name="Content Placeholder 2"/>
          <p:cNvSpPr>
            <a:spLocks noGrp="1"/>
          </p:cNvSpPr>
          <p:nvPr>
            <p:ph idx="1"/>
          </p:nvPr>
        </p:nvSpPr>
        <p:spPr>
          <a:xfrm>
            <a:off x="457200" y="1219200"/>
            <a:ext cx="8229600" cy="5105400"/>
          </a:xfrm>
        </p:spPr>
        <p:txBody>
          <a:bodyPr/>
          <a:lstStyle/>
          <a:p>
            <a:pPr>
              <a:buClr>
                <a:schemeClr val="tx1"/>
              </a:buClr>
              <a:buSzPct val="150000"/>
              <a:buFont typeface="Wingdings" pitchFamily="2" charset="2"/>
              <a:buChar char="§"/>
            </a:pPr>
            <a:r>
              <a:rPr lang="en-US" dirty="0" smtClean="0"/>
              <a:t>Land use Planning in Washington State</a:t>
            </a:r>
          </a:p>
          <a:p>
            <a:pPr>
              <a:buClr>
                <a:schemeClr val="tx1"/>
              </a:buClr>
              <a:buSzPct val="150000"/>
              <a:buNone/>
            </a:pPr>
            <a:endParaRPr lang="en-US" sz="2000" dirty="0" smtClean="0"/>
          </a:p>
          <a:p>
            <a:pPr lvl="1">
              <a:buClr>
                <a:schemeClr val="tx1"/>
              </a:buClr>
              <a:buSzPct val="120000"/>
              <a:buFont typeface="Wingdings" pitchFamily="2" charset="2"/>
              <a:buChar char="§"/>
            </a:pPr>
            <a:r>
              <a:rPr lang="en-US" sz="2000" dirty="0" smtClean="0"/>
              <a:t>Land use regulations in Washington State</a:t>
            </a:r>
          </a:p>
          <a:p>
            <a:pPr lvl="2">
              <a:buClr>
                <a:schemeClr val="tx1"/>
              </a:buClr>
              <a:buSzPct val="120000"/>
              <a:buFont typeface="Wingdings" pitchFamily="2" charset="2"/>
              <a:buChar char="§"/>
            </a:pPr>
            <a:r>
              <a:rPr lang="en-US" sz="1700" dirty="0" smtClean="0"/>
              <a:t>The Growth Management Act (GMA)</a:t>
            </a:r>
          </a:p>
          <a:p>
            <a:pPr lvl="2">
              <a:buClr>
                <a:schemeClr val="tx1"/>
              </a:buClr>
              <a:buSzPct val="120000"/>
              <a:buFont typeface="Wingdings" pitchFamily="2" charset="2"/>
              <a:buChar char="§"/>
            </a:pPr>
            <a:r>
              <a:rPr lang="en-US" sz="1700" dirty="0" smtClean="0"/>
              <a:t>Shoreline Master Program</a:t>
            </a:r>
          </a:p>
          <a:p>
            <a:pPr lvl="2">
              <a:buClr>
                <a:schemeClr val="tx1"/>
              </a:buClr>
              <a:buSzPct val="120000"/>
              <a:buNone/>
            </a:pPr>
            <a:endParaRPr lang="en-US" sz="1700" dirty="0" smtClean="0"/>
          </a:p>
          <a:p>
            <a:pPr lvl="1">
              <a:buClr>
                <a:schemeClr val="tx1"/>
              </a:buClr>
              <a:buSzPct val="120000"/>
              <a:buFont typeface="Wingdings" pitchFamily="2" charset="2"/>
              <a:buChar char="§"/>
            </a:pPr>
            <a:r>
              <a:rPr lang="en-US" sz="2000" dirty="0" smtClean="0"/>
              <a:t>Land use regulation in Stevens County</a:t>
            </a:r>
          </a:p>
          <a:p>
            <a:pPr lvl="2">
              <a:buClr>
                <a:schemeClr val="tx1"/>
              </a:buClr>
              <a:buSzPct val="120000"/>
              <a:buFont typeface="Wingdings" pitchFamily="2" charset="2"/>
              <a:buChar char="§"/>
            </a:pPr>
            <a:r>
              <a:rPr lang="en-US" sz="1700" dirty="0" smtClean="0"/>
              <a:t>GMA planning  county since 1993</a:t>
            </a:r>
          </a:p>
          <a:p>
            <a:pPr lvl="2">
              <a:buClr>
                <a:schemeClr val="tx1"/>
              </a:buClr>
              <a:buSzPct val="120000"/>
              <a:buFont typeface="Wingdings" pitchFamily="2" charset="2"/>
              <a:buChar char="§"/>
            </a:pPr>
            <a:r>
              <a:rPr lang="en-US" sz="1700" dirty="0" smtClean="0"/>
              <a:t>No zoning until 2007</a:t>
            </a:r>
          </a:p>
          <a:p>
            <a:pPr lvl="2">
              <a:buClr>
                <a:schemeClr val="tx1"/>
              </a:buClr>
              <a:buSzPct val="120000"/>
              <a:buFont typeface="Wingdings" pitchFamily="2" charset="2"/>
              <a:buChar char="§"/>
            </a:pPr>
            <a:r>
              <a:rPr lang="en-US" sz="1700" dirty="0" smtClean="0"/>
              <a:t>Outdated regulations </a:t>
            </a:r>
          </a:p>
          <a:p>
            <a:pPr lvl="2">
              <a:buClr>
                <a:schemeClr val="tx1"/>
              </a:buClr>
              <a:buSzPct val="120000"/>
              <a:buFont typeface="Wingdings" pitchFamily="2" charset="2"/>
              <a:buChar char="§"/>
            </a:pPr>
            <a:endParaRPr lang="en-US" sz="1700" dirty="0" smtClean="0"/>
          </a:p>
          <a:p>
            <a:pPr lvl="1">
              <a:buClr>
                <a:schemeClr val="tx1"/>
              </a:buClr>
              <a:buSzPct val="120000"/>
              <a:buFont typeface="Wingdings" pitchFamily="2" charset="2"/>
              <a:buChar char="§"/>
            </a:pPr>
            <a:r>
              <a:rPr lang="en-US" sz="2000" dirty="0" smtClean="0"/>
              <a:t>The growth management Act (14 goals including protecting the environment)</a:t>
            </a:r>
          </a:p>
          <a:p>
            <a:pPr>
              <a:buNone/>
            </a:pPr>
            <a:endParaRPr lang="en-US" dirty="0"/>
          </a:p>
        </p:txBody>
      </p:sp>
      <p:sp>
        <p:nvSpPr>
          <p:cNvPr id="4" name="TextBox 3"/>
          <p:cNvSpPr txBox="1"/>
          <p:nvPr/>
        </p:nvSpPr>
        <p:spPr>
          <a:xfrm>
            <a:off x="2286000" y="6581001"/>
            <a:ext cx="6858000" cy="276999"/>
          </a:xfrm>
          <a:prstGeom prst="rect">
            <a:avLst/>
          </a:prstGeom>
          <a:noFill/>
        </p:spPr>
        <p:txBody>
          <a:bodyPr wrap="square" rtlCol="0">
            <a:spAutoFit/>
          </a:bodyPr>
          <a:lstStyle/>
          <a:p>
            <a:pPr marL="0" lvl="1" algn="r"/>
            <a:r>
              <a:rPr lang="en-US" sz="1200" dirty="0" smtClean="0"/>
              <a:t>From Washington State Department of Community, Trade and economic development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400"/>
          </a:xfrm>
        </p:spPr>
        <p:txBody>
          <a:bodyPr/>
          <a:lstStyle/>
          <a:p>
            <a:pPr>
              <a:buClr>
                <a:schemeClr val="tx1"/>
              </a:buClr>
              <a:buSzPct val="150000"/>
              <a:buFont typeface="Wingdings" pitchFamily="2" charset="2"/>
              <a:buChar char="§"/>
            </a:pPr>
            <a:r>
              <a:rPr lang="en-US" dirty="0" smtClean="0"/>
              <a:t>Watershed Planning</a:t>
            </a:r>
          </a:p>
          <a:p>
            <a:pPr>
              <a:buClr>
                <a:schemeClr val="tx1"/>
              </a:buClr>
              <a:buSzPct val="150000"/>
              <a:buFont typeface="Wingdings" pitchFamily="2" charset="2"/>
              <a:buChar char="§"/>
            </a:pPr>
            <a:endParaRPr lang="en-US" dirty="0" smtClean="0"/>
          </a:p>
          <a:p>
            <a:pPr lvl="1">
              <a:buClr>
                <a:schemeClr val="tx1"/>
              </a:buClr>
              <a:buSzPct val="120000"/>
              <a:buFont typeface="Wingdings" pitchFamily="2" charset="2"/>
              <a:buChar char="§"/>
            </a:pPr>
            <a:r>
              <a:rPr lang="en-US" sz="2000" dirty="0" smtClean="0"/>
              <a:t>Washington Administrative Code (WAC 173-559) closed the WRIA 59 basin to new surface water rights.</a:t>
            </a:r>
          </a:p>
          <a:p>
            <a:pPr lvl="1">
              <a:buClr>
                <a:schemeClr val="tx1"/>
              </a:buClr>
              <a:buSzPct val="120000"/>
              <a:buFont typeface="Wingdings" pitchFamily="2" charset="2"/>
              <a:buChar char="§"/>
            </a:pPr>
            <a:endParaRPr lang="en-US" sz="2000" dirty="0" smtClean="0"/>
          </a:p>
          <a:p>
            <a:pPr lvl="1">
              <a:buClr>
                <a:schemeClr val="tx1"/>
              </a:buClr>
              <a:buSzPct val="120000"/>
              <a:buFont typeface="Wingdings" pitchFamily="2" charset="2"/>
              <a:buChar char="§"/>
            </a:pPr>
            <a:r>
              <a:rPr lang="en-US" sz="2000" dirty="0" smtClean="0"/>
              <a:t>New ground water rights still open until 1994 when a court case (</a:t>
            </a:r>
            <a:r>
              <a:rPr lang="en-US" sz="2000" i="1" dirty="0" smtClean="0"/>
              <a:t>John </a:t>
            </a:r>
            <a:r>
              <a:rPr lang="en-US" sz="2000" i="1" dirty="0" err="1" smtClean="0"/>
              <a:t>Postema</a:t>
            </a:r>
            <a:r>
              <a:rPr lang="en-US" sz="2000" i="1" dirty="0" smtClean="0"/>
              <a:t> vs. Pollution Control Hearings Board, et al</a:t>
            </a:r>
            <a:r>
              <a:rPr lang="en-US" sz="2000" dirty="0" smtClean="0"/>
              <a:t>).  </a:t>
            </a:r>
          </a:p>
          <a:p>
            <a:pPr lvl="1">
              <a:buClr>
                <a:schemeClr val="tx1"/>
              </a:buClr>
              <a:buSzPct val="120000"/>
              <a:buFont typeface="Wingdings" pitchFamily="2" charset="2"/>
              <a:buChar char="§"/>
            </a:pPr>
            <a:endParaRPr lang="en-US" sz="2000" dirty="0" smtClean="0"/>
          </a:p>
          <a:p>
            <a:pPr lvl="1">
              <a:buClr>
                <a:schemeClr val="tx1"/>
              </a:buClr>
              <a:buSzPct val="120000"/>
              <a:buFont typeface="Wingdings" pitchFamily="2" charset="2"/>
              <a:buChar char="§"/>
            </a:pPr>
            <a:r>
              <a:rPr lang="en-US" sz="2000" dirty="0" smtClean="0"/>
              <a:t>Interpretation of the case lead to the closure of new ground water withdrawals in closed basins.</a:t>
            </a:r>
          </a:p>
          <a:p>
            <a:pPr lvl="1">
              <a:buClr>
                <a:schemeClr val="tx1"/>
              </a:buClr>
              <a:buSzPct val="120000"/>
              <a:buFont typeface="Wingdings" pitchFamily="2" charset="2"/>
              <a:buChar char="§"/>
            </a:pPr>
            <a:endParaRPr lang="en-US" sz="2000" dirty="0" smtClean="0"/>
          </a:p>
          <a:p>
            <a:pPr lvl="1">
              <a:buClr>
                <a:schemeClr val="tx1"/>
              </a:buClr>
              <a:buSzPct val="120000"/>
              <a:buFont typeface="Wingdings" pitchFamily="2" charset="2"/>
              <a:buChar char="§"/>
            </a:pPr>
            <a:r>
              <a:rPr lang="en-US" sz="2000" dirty="0" smtClean="0"/>
              <a:t>In 1998 the Watershed Planning Act was adopted.</a:t>
            </a:r>
          </a:p>
          <a:p>
            <a:pPr lvl="1">
              <a:buClr>
                <a:schemeClr val="tx1"/>
              </a:buClr>
              <a:buSzPct val="120000"/>
              <a:buNone/>
            </a:pPr>
            <a:endParaRPr lang="en-US" sz="2000" dirty="0" smtClean="0"/>
          </a:p>
          <a:p>
            <a:pPr lvl="1">
              <a:buClr>
                <a:schemeClr val="tx1"/>
              </a:buClr>
              <a:buSzPct val="120000"/>
              <a:buFont typeface="Wingdings" pitchFamily="2" charset="2"/>
              <a:buChar char="§"/>
            </a:pPr>
            <a:r>
              <a:rPr lang="en-US" sz="2000" dirty="0" smtClean="0"/>
              <a:t>In 1999, WRIA 59 Watershed Planning team was formed.</a:t>
            </a:r>
          </a:p>
          <a:p>
            <a:pPr lvl="1">
              <a:buClr>
                <a:schemeClr val="tx1"/>
              </a:buClr>
              <a:buSzPct val="120000"/>
              <a:buNone/>
            </a:pPr>
            <a:endParaRPr lang="en-US" sz="1600" dirty="0" smtClean="0"/>
          </a:p>
          <a:p>
            <a:pPr lvl="1">
              <a:buClr>
                <a:schemeClr val="tx1"/>
              </a:buClr>
              <a:buSzPct val="120000"/>
              <a:buNone/>
            </a:pPr>
            <a:endParaRPr lang="en-US" sz="1600" dirty="0" smtClean="0"/>
          </a:p>
          <a:p>
            <a:pPr lvl="1">
              <a:buClr>
                <a:schemeClr val="tx1"/>
              </a:buClr>
              <a:buSzPct val="120000"/>
              <a:buNone/>
            </a:pPr>
            <a:endParaRPr lang="en-US" sz="1600" dirty="0" smtClean="0"/>
          </a:p>
          <a:p>
            <a:pPr lvl="1" algn="r">
              <a:buClr>
                <a:schemeClr val="tx1"/>
              </a:buClr>
              <a:buSzPct val="120000"/>
              <a:buNone/>
            </a:pPr>
            <a:endParaRPr lang="en-US" sz="1600" dirty="0" smtClean="0"/>
          </a:p>
        </p:txBody>
      </p:sp>
      <p:sp>
        <p:nvSpPr>
          <p:cNvPr id="5" name="TextBox 4"/>
          <p:cNvSpPr txBox="1"/>
          <p:nvPr/>
        </p:nvSpPr>
        <p:spPr>
          <a:xfrm>
            <a:off x="2057400" y="6248400"/>
            <a:ext cx="6934200" cy="553998"/>
          </a:xfrm>
          <a:prstGeom prst="rect">
            <a:avLst/>
          </a:prstGeom>
          <a:noFill/>
        </p:spPr>
        <p:txBody>
          <a:bodyPr wrap="square" rtlCol="0">
            <a:spAutoFit/>
          </a:bodyPr>
          <a:lstStyle/>
          <a:p>
            <a:pPr algn="r"/>
            <a:r>
              <a:rPr lang="en-US" sz="1200" dirty="0" smtClean="0"/>
              <a:t>From </a:t>
            </a:r>
            <a:r>
              <a:rPr lang="en-US" sz="1200" dirty="0" err="1" smtClean="0"/>
              <a:t>Golder</a:t>
            </a:r>
            <a:r>
              <a:rPr lang="en-US" sz="1200" dirty="0" smtClean="0"/>
              <a:t>  Associates  Inc.  2006, executive summary 1-2   </a:t>
            </a:r>
          </a:p>
          <a:p>
            <a:pPr algn="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6858000" cy="475488"/>
          </a:xfrm>
        </p:spPr>
        <p:txBody>
          <a:bodyPr>
            <a:normAutofit fontScale="90000"/>
          </a:bodyPr>
          <a:lstStyle/>
          <a:p>
            <a:pPr algn="ctr"/>
            <a:r>
              <a:rPr lang="en-US" dirty="0" smtClean="0"/>
              <a:t>Study Area </a:t>
            </a:r>
            <a:endParaRPr lang="en-US" dirty="0"/>
          </a:p>
        </p:txBody>
      </p:sp>
      <p:sp>
        <p:nvSpPr>
          <p:cNvPr id="1025" name="Rectangle 1"/>
          <p:cNvSpPr>
            <a:spLocks noChangeArrowheads="1"/>
          </p:cNvSpPr>
          <p:nvPr/>
        </p:nvSpPr>
        <p:spPr bwMode="auto">
          <a:xfrm>
            <a:off x="1066800" y="6227058"/>
            <a:ext cx="7239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1:  Map of the major watersheds that are partially or fully located in Stevens County.  As you can see, the Colville (WRIA 59) watershed is nearly completely contained within Stevens County.  Inset map of Washington State for reference. Data gathered from Stevens County Information Services Department as public information.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Content Placeholder 6" descr="Watersheds_In_SC.jpg"/>
          <p:cNvPicPr>
            <a:picLocks noGrp="1" noChangeAspect="1"/>
          </p:cNvPicPr>
          <p:nvPr>
            <p:ph idx="1"/>
          </p:nvPr>
        </p:nvPicPr>
        <p:blipFill>
          <a:blip r:embed="rId2" cstate="print"/>
          <a:stretch>
            <a:fillRect/>
          </a:stretch>
        </p:blipFill>
        <p:spPr>
          <a:xfrm>
            <a:off x="1524000" y="1143000"/>
            <a:ext cx="6311153" cy="4876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1066800"/>
            <a:ext cx="7772400" cy="738664"/>
          </a:xfrm>
          <a:prstGeom prst="rect">
            <a:avLst/>
          </a:prstGeom>
          <a:noFill/>
        </p:spPr>
        <p:txBody>
          <a:bodyPr wrap="square" rtlCol="0">
            <a:spAutoFit/>
          </a:bodyPr>
          <a:lstStyle/>
          <a:p>
            <a:pPr algn="ctr"/>
            <a:r>
              <a:rPr lang="en-US" sz="2400" dirty="0" smtClean="0"/>
              <a:t>The Colville Water Resource Inventory Area (WRIA 59) </a:t>
            </a:r>
          </a:p>
          <a:p>
            <a:endParaRPr lang="en-US" dirty="0"/>
          </a:p>
        </p:txBody>
      </p:sp>
      <p:sp>
        <p:nvSpPr>
          <p:cNvPr id="3" name="TextBox 2"/>
          <p:cNvSpPr txBox="1"/>
          <p:nvPr/>
        </p:nvSpPr>
        <p:spPr>
          <a:xfrm>
            <a:off x="990600" y="1905000"/>
            <a:ext cx="6477000" cy="1477328"/>
          </a:xfrm>
          <a:prstGeom prst="rect">
            <a:avLst/>
          </a:prstGeom>
          <a:noFill/>
        </p:spPr>
        <p:txBody>
          <a:bodyPr wrap="square" rtlCol="0">
            <a:spAutoFit/>
          </a:bodyPr>
          <a:lstStyle/>
          <a:p>
            <a:pPr>
              <a:buClr>
                <a:schemeClr val="tx1"/>
              </a:buClr>
              <a:buSzPct val="120000"/>
              <a:buFont typeface="Arial" pitchFamily="34" charset="0"/>
              <a:buChar char="•"/>
            </a:pPr>
            <a:r>
              <a:rPr lang="en-US" dirty="0" smtClean="0"/>
              <a:t>Colville River watershed is known by WRIA 59 in WAC 173-000</a:t>
            </a:r>
          </a:p>
          <a:p>
            <a:pPr>
              <a:buClr>
                <a:schemeClr val="tx1"/>
              </a:buClr>
              <a:buSzPct val="120000"/>
              <a:buFont typeface="Arial" pitchFamily="34" charset="0"/>
              <a:buChar char="•"/>
            </a:pPr>
            <a:r>
              <a:rPr lang="en-US" dirty="0" smtClean="0"/>
              <a:t>Includes approximately 1,300 square miles</a:t>
            </a:r>
          </a:p>
          <a:p>
            <a:pPr>
              <a:buClr>
                <a:schemeClr val="tx1"/>
              </a:buClr>
              <a:buSzPct val="120000"/>
              <a:buFont typeface="Arial" pitchFamily="34" charset="0"/>
              <a:buChar char="•"/>
            </a:pPr>
            <a:r>
              <a:rPr lang="en-US" dirty="0" smtClean="0"/>
              <a:t>All but one (1) percent of WRIA 59 is in Stevens County</a:t>
            </a:r>
          </a:p>
          <a:p>
            <a:pPr>
              <a:buClr>
                <a:schemeClr val="tx1"/>
              </a:buClr>
              <a:buSzPct val="120000"/>
              <a:buFont typeface="Arial" pitchFamily="34" charset="0"/>
              <a:buChar char="•"/>
            </a:pPr>
            <a:r>
              <a:rPr lang="en-US" dirty="0" smtClean="0"/>
              <a:t>WRIA team working since 2000 (over 23,000 personnel hours)</a:t>
            </a:r>
          </a:p>
          <a:p>
            <a:pPr>
              <a:buClr>
                <a:schemeClr val="tx1"/>
              </a:buClr>
              <a:buSzPct val="120000"/>
              <a:buFont typeface="Arial" pitchFamily="34" charset="0"/>
              <a:buChar char="•"/>
            </a:pPr>
            <a:endParaRPr lang="en-US" dirty="0"/>
          </a:p>
        </p:txBody>
      </p:sp>
      <p:sp>
        <p:nvSpPr>
          <p:cNvPr id="4" name="TextBox 3"/>
          <p:cNvSpPr txBox="1"/>
          <p:nvPr/>
        </p:nvSpPr>
        <p:spPr>
          <a:xfrm>
            <a:off x="1143000" y="3657600"/>
            <a:ext cx="6553200" cy="461665"/>
          </a:xfrm>
          <a:prstGeom prst="rect">
            <a:avLst/>
          </a:prstGeom>
          <a:noFill/>
        </p:spPr>
        <p:txBody>
          <a:bodyPr wrap="square" rtlCol="0">
            <a:spAutoFit/>
          </a:bodyPr>
          <a:lstStyle/>
          <a:p>
            <a:pPr algn="ctr"/>
            <a:r>
              <a:rPr lang="en-US" sz="2400" dirty="0" smtClean="0"/>
              <a:t>WRIA 59 Mission Statement</a:t>
            </a:r>
            <a:endParaRPr lang="en-US" sz="2400" dirty="0"/>
          </a:p>
        </p:txBody>
      </p:sp>
      <p:sp>
        <p:nvSpPr>
          <p:cNvPr id="5" name="TextBox 4"/>
          <p:cNvSpPr txBox="1"/>
          <p:nvPr/>
        </p:nvSpPr>
        <p:spPr>
          <a:xfrm>
            <a:off x="228600" y="4495800"/>
            <a:ext cx="8610600" cy="1200329"/>
          </a:xfrm>
          <a:prstGeom prst="rect">
            <a:avLst/>
          </a:prstGeom>
          <a:noFill/>
        </p:spPr>
        <p:txBody>
          <a:bodyPr wrap="square" rtlCol="0">
            <a:spAutoFit/>
          </a:bodyPr>
          <a:lstStyle/>
          <a:p>
            <a:r>
              <a:rPr lang="en-US" b="1" i="1" dirty="0" smtClean="0"/>
              <a:t>“Develop a long range sustainable Watershed Plan that locally directs</a:t>
            </a:r>
          </a:p>
          <a:p>
            <a:r>
              <a:rPr lang="en-US" b="1" i="1" dirty="0" smtClean="0"/>
              <a:t>management and implementation of this Plan to address current and future</a:t>
            </a:r>
          </a:p>
          <a:p>
            <a:r>
              <a:rPr lang="en-US" b="1" i="1" dirty="0" smtClean="0"/>
              <a:t>water needs, while working to help protect and improve the water resources</a:t>
            </a:r>
          </a:p>
          <a:p>
            <a:r>
              <a:rPr lang="en-US" b="1" i="1" dirty="0" smtClean="0"/>
              <a:t>within the Colville River Watershed.”</a:t>
            </a:r>
            <a:endParaRPr lang="en-US" dirty="0"/>
          </a:p>
        </p:txBody>
      </p:sp>
      <p:sp>
        <p:nvSpPr>
          <p:cNvPr id="6" name="TextBox 5"/>
          <p:cNvSpPr txBox="1"/>
          <p:nvPr/>
        </p:nvSpPr>
        <p:spPr>
          <a:xfrm>
            <a:off x="2209800" y="6172200"/>
            <a:ext cx="6477000" cy="276999"/>
          </a:xfrm>
          <a:prstGeom prst="rect">
            <a:avLst/>
          </a:prstGeom>
          <a:noFill/>
        </p:spPr>
        <p:txBody>
          <a:bodyPr wrap="square" rtlCol="0">
            <a:spAutoFit/>
          </a:bodyPr>
          <a:lstStyle/>
          <a:p>
            <a:pPr algn="r"/>
            <a:r>
              <a:rPr lang="en-US" sz="1200" dirty="0" smtClean="0"/>
              <a:t>From </a:t>
            </a:r>
            <a:r>
              <a:rPr lang="en-US" sz="1200" dirty="0" err="1" smtClean="0"/>
              <a:t>Golder</a:t>
            </a:r>
            <a:r>
              <a:rPr lang="en-US" sz="1200" dirty="0" smtClean="0"/>
              <a:t>  Associates  Inc.  2006, executive summary 1-2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457200" y="1447800"/>
            <a:ext cx="8229600" cy="4724400"/>
          </a:xfrm>
        </p:spPr>
        <p:txBody>
          <a:bodyPr>
            <a:normAutofit lnSpcReduction="10000"/>
          </a:bodyPr>
          <a:lstStyle/>
          <a:p>
            <a:pPr>
              <a:buClr>
                <a:schemeClr val="tx1"/>
              </a:buClr>
              <a:buSzPct val="150000"/>
              <a:buNone/>
            </a:pPr>
            <a:endParaRPr lang="en-US" dirty="0" smtClean="0"/>
          </a:p>
          <a:p>
            <a:pPr>
              <a:buClr>
                <a:schemeClr val="tx1"/>
              </a:buClr>
              <a:buSzPct val="150000"/>
              <a:buFont typeface="Wingdings" pitchFamily="2" charset="2"/>
              <a:buChar char="§"/>
            </a:pPr>
            <a:r>
              <a:rPr lang="en-US" dirty="0" smtClean="0"/>
              <a:t>Develop a dynamic land quantity analysis (LQA) model with variable land use regulation data</a:t>
            </a:r>
            <a:endParaRPr lang="en-US" sz="1200" dirty="0" smtClean="0"/>
          </a:p>
          <a:p>
            <a:pPr lvl="1">
              <a:buClr>
                <a:schemeClr val="tx1"/>
              </a:buClr>
              <a:buSzPct val="120000"/>
              <a:buNone/>
            </a:pPr>
            <a:r>
              <a:rPr lang="en-US" dirty="0" smtClean="0"/>
              <a:t>Process:</a:t>
            </a:r>
          </a:p>
          <a:p>
            <a:pPr lvl="1">
              <a:buClr>
                <a:schemeClr val="tx1"/>
              </a:buClr>
              <a:buSzPct val="120000"/>
              <a:buFont typeface="Wingdings" pitchFamily="2" charset="2"/>
              <a:buChar char="§"/>
            </a:pPr>
            <a:r>
              <a:rPr lang="en-US" sz="1600" dirty="0" smtClean="0"/>
              <a:t>Use GIS to create a LQA model at the WRIA 59 Sub-basin level (See figure 2 on slide 8)</a:t>
            </a:r>
          </a:p>
          <a:p>
            <a:pPr lvl="1">
              <a:buClr>
                <a:schemeClr val="tx1"/>
              </a:buClr>
              <a:buSzPct val="120000"/>
              <a:buFont typeface="Wingdings" pitchFamily="2" charset="2"/>
              <a:buChar char="§"/>
            </a:pPr>
            <a:r>
              <a:rPr lang="en-US" sz="1600" dirty="0" smtClean="0"/>
              <a:t>Make some of the LQA criteria variable</a:t>
            </a:r>
          </a:p>
          <a:p>
            <a:pPr lvl="1">
              <a:buClr>
                <a:schemeClr val="tx1"/>
              </a:buClr>
              <a:buSzPct val="120000"/>
              <a:buFont typeface="Wingdings" pitchFamily="2" charset="2"/>
              <a:buChar char="§"/>
            </a:pPr>
            <a:r>
              <a:rPr lang="en-US" sz="1600" dirty="0" smtClean="0"/>
              <a:t>Combine the LQA model with population growth trend data</a:t>
            </a:r>
          </a:p>
          <a:p>
            <a:pPr lvl="1">
              <a:buClr>
                <a:schemeClr val="tx1"/>
              </a:buClr>
              <a:buSzPct val="120000"/>
              <a:buNone/>
            </a:pPr>
            <a:endParaRPr lang="en-US" sz="1600" dirty="0" smtClean="0"/>
          </a:p>
          <a:p>
            <a:pPr lvl="1">
              <a:buClr>
                <a:schemeClr val="tx1"/>
              </a:buClr>
              <a:buSzPct val="150000"/>
              <a:buNone/>
            </a:pPr>
            <a:r>
              <a:rPr lang="en-US" dirty="0" smtClean="0"/>
              <a:t>Outcomes:</a:t>
            </a:r>
          </a:p>
          <a:p>
            <a:pPr lvl="1">
              <a:buClr>
                <a:schemeClr val="tx1"/>
              </a:buClr>
              <a:buSzPct val="120000"/>
              <a:buFont typeface="Wingdings" pitchFamily="2" charset="2"/>
              <a:buChar char="§"/>
            </a:pPr>
            <a:r>
              <a:rPr lang="en-US" sz="1600" dirty="0" smtClean="0"/>
              <a:t>Use the model outcome data during the WRIA 59 rule amendment negotiations </a:t>
            </a:r>
          </a:p>
          <a:p>
            <a:pPr lvl="1">
              <a:buClr>
                <a:schemeClr val="tx1"/>
              </a:buClr>
              <a:buSzPct val="120000"/>
              <a:buFont typeface="Wingdings" pitchFamily="2" charset="2"/>
              <a:buChar char="§"/>
            </a:pPr>
            <a:r>
              <a:rPr lang="en-US" sz="1600" dirty="0" smtClean="0"/>
              <a:t>Output GIS maps and charts that show how changes in land use affect the potential water uses</a:t>
            </a:r>
          </a:p>
          <a:p>
            <a:pPr lvl="1">
              <a:buClr>
                <a:schemeClr val="tx1"/>
              </a:buClr>
              <a:buSzPct val="120000"/>
              <a:buFont typeface="Wingdings" pitchFamily="2" charset="2"/>
              <a:buChar char="§"/>
            </a:pPr>
            <a:r>
              <a:rPr lang="en-US" sz="1600" dirty="0" smtClean="0"/>
              <a:t>Demonstrate how much future domestic water use will occur in each sub-basin and how land use will help minimize potential impacts.</a:t>
            </a:r>
          </a:p>
          <a:p>
            <a:pPr lvl="1">
              <a:buClr>
                <a:schemeClr val="tx1"/>
              </a:buClr>
              <a:buSzPct val="120000"/>
              <a:buNone/>
            </a:pPr>
            <a:endParaRPr lang="en-US" sz="1600" dirty="0" smtClean="0"/>
          </a:p>
          <a:p>
            <a:pPr lvl="1">
              <a:buClr>
                <a:schemeClr val="tx1"/>
              </a:buClr>
              <a:buSzPct val="120000"/>
              <a:buNone/>
            </a:pPr>
            <a:endParaRPr lang="en-US"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ub-basins"/>
          <p:cNvPicPr/>
          <p:nvPr/>
        </p:nvPicPr>
        <p:blipFill>
          <a:blip r:embed="rId2" cstate="print"/>
          <a:srcRect/>
          <a:stretch>
            <a:fillRect/>
          </a:stretch>
        </p:blipFill>
        <p:spPr bwMode="auto">
          <a:xfrm>
            <a:off x="304800" y="685800"/>
            <a:ext cx="8382000" cy="5201703"/>
          </a:xfrm>
          <a:prstGeom prst="rect">
            <a:avLst/>
          </a:prstGeom>
          <a:noFill/>
          <a:ln w="9525">
            <a:noFill/>
            <a:miter lim="800000"/>
            <a:headEnd/>
            <a:tailEnd/>
          </a:ln>
        </p:spPr>
      </p:pic>
      <p:sp>
        <p:nvSpPr>
          <p:cNvPr id="16385" name="Rectangle 1"/>
          <p:cNvSpPr>
            <a:spLocks noChangeArrowheads="1"/>
          </p:cNvSpPr>
          <p:nvPr/>
        </p:nvSpPr>
        <p:spPr bwMode="auto">
          <a:xfrm>
            <a:off x="228600" y="5944344"/>
            <a:ext cx="8458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2:  Map of the sub-basins located in the WRIA 59 watershed.  Data gathered from Stevens County Information Services Department as public information.</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Not to scal</a:t>
            </a:r>
            <a:r>
              <a:rPr lang="en-US" sz="1000" dirty="0" smtClean="0">
                <a:latin typeface="Arial" pitchFamily="34" charset="0"/>
                <a:ea typeface="Times New Roman" pitchFamily="18" charset="0"/>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981200" y="228601"/>
            <a:ext cx="5486400" cy="461665"/>
          </a:xfrm>
          <a:prstGeom prst="rect">
            <a:avLst/>
          </a:prstGeom>
          <a:noFill/>
        </p:spPr>
        <p:txBody>
          <a:bodyPr wrap="square" rtlCol="0">
            <a:spAutoFit/>
          </a:bodyPr>
          <a:lstStyle/>
          <a:p>
            <a:pPr algn="ctr"/>
            <a:r>
              <a:rPr lang="en-US" sz="2400" dirty="0" smtClean="0"/>
              <a:t>WRIA 59 Sub-Basins (23 total)</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pPr algn="ctr"/>
            <a:r>
              <a:rPr lang="en-US" dirty="0" smtClean="0"/>
              <a:t>Project Assumptions</a:t>
            </a:r>
            <a:br>
              <a:rPr lang="en-US" dirty="0" smtClean="0"/>
            </a:br>
            <a:r>
              <a:rPr lang="en-US" sz="1600" dirty="0" smtClean="0"/>
              <a:t>These assumptions are being made during the development of the LQA model. They help define the project’s scope of detail and answer questions about how the LQA has been set-up.</a:t>
            </a:r>
            <a:endParaRPr lang="en-US" dirty="0"/>
          </a:p>
        </p:txBody>
      </p:sp>
      <p:sp>
        <p:nvSpPr>
          <p:cNvPr id="3" name="Content Placeholder 2"/>
          <p:cNvSpPr>
            <a:spLocks noGrp="1"/>
          </p:cNvSpPr>
          <p:nvPr>
            <p:ph idx="1"/>
          </p:nvPr>
        </p:nvSpPr>
        <p:spPr>
          <a:xfrm>
            <a:off x="533400" y="1752600"/>
            <a:ext cx="8229600" cy="4389120"/>
          </a:xfrm>
        </p:spPr>
        <p:txBody>
          <a:bodyPr>
            <a:normAutofit fontScale="92500" lnSpcReduction="10000"/>
          </a:bodyPr>
          <a:lstStyle/>
          <a:p>
            <a:pPr>
              <a:buClrTx/>
              <a:buSzPct val="150000"/>
              <a:buFont typeface="Wingdings" pitchFamily="2" charset="2"/>
              <a:buChar char="§"/>
            </a:pPr>
            <a:r>
              <a:rPr lang="en-US" dirty="0" smtClean="0">
                <a:cs typeface="Arial" pitchFamily="34" charset="0"/>
              </a:rPr>
              <a:t>The WRIA 59 sub-basins will remain the same.</a:t>
            </a:r>
          </a:p>
          <a:p>
            <a:pPr lvl="1">
              <a:buClrTx/>
              <a:buSzPct val="120000"/>
              <a:buFont typeface="Wingdings" pitchFamily="2" charset="2"/>
              <a:buChar char="§"/>
            </a:pPr>
            <a:r>
              <a:rPr lang="en-US" sz="1400" dirty="0" smtClean="0">
                <a:cs typeface="Arial" pitchFamily="34" charset="0"/>
              </a:rPr>
              <a:t>There are currently 3 different sub-area maps  (WRIA 59-group’s, Department of Ecology, USGS)</a:t>
            </a:r>
          </a:p>
          <a:p>
            <a:pPr lvl="1">
              <a:buClrTx/>
              <a:buSzPct val="120000"/>
              <a:buFont typeface="Wingdings" pitchFamily="2" charset="2"/>
              <a:buChar char="§"/>
            </a:pPr>
            <a:endParaRPr lang="en-US" sz="1400" dirty="0" smtClean="0">
              <a:cs typeface="Arial" pitchFamily="34" charset="0"/>
            </a:endParaRPr>
          </a:p>
          <a:p>
            <a:pPr>
              <a:buClrTx/>
              <a:buSzPct val="150000"/>
              <a:buFont typeface="Wingdings" pitchFamily="2" charset="2"/>
              <a:buChar char="§"/>
            </a:pPr>
            <a:r>
              <a:rPr lang="en-US" dirty="0" smtClean="0">
                <a:cs typeface="Arial" pitchFamily="34" charset="0"/>
              </a:rPr>
              <a:t>The sum of the sub-basins is equal to the WRIA 59 watershed.</a:t>
            </a:r>
          </a:p>
          <a:p>
            <a:pPr>
              <a:buClrTx/>
              <a:buSzPct val="150000"/>
              <a:buFont typeface="Wingdings" pitchFamily="2" charset="2"/>
              <a:buChar char="§"/>
            </a:pPr>
            <a:r>
              <a:rPr lang="en-US" dirty="0" smtClean="0">
                <a:cs typeface="Arial" pitchFamily="34" charset="0"/>
              </a:rPr>
              <a:t>Lands with existing exempt wells and or existing electric meters are already developed.</a:t>
            </a:r>
          </a:p>
          <a:p>
            <a:pPr>
              <a:buClrTx/>
              <a:buSzPct val="150000"/>
              <a:buFont typeface="Wingdings" pitchFamily="2" charset="2"/>
              <a:buChar char="§"/>
            </a:pPr>
            <a:r>
              <a:rPr lang="en-US" dirty="0" smtClean="0">
                <a:cs typeface="Arial" pitchFamily="34" charset="0"/>
              </a:rPr>
              <a:t>Model parameters will be adopted by the WRIA group</a:t>
            </a:r>
          </a:p>
          <a:p>
            <a:pPr>
              <a:buClrTx/>
              <a:buSzPct val="150000"/>
              <a:buFont typeface="Wingdings" pitchFamily="2" charset="2"/>
              <a:buChar char="§"/>
            </a:pPr>
            <a:r>
              <a:rPr lang="en-US" dirty="0" smtClean="0">
                <a:cs typeface="Arial" pitchFamily="34" charset="0"/>
              </a:rPr>
              <a:t>Publically owned lands will not develop into residential properties.</a:t>
            </a:r>
          </a:p>
          <a:p>
            <a:pPr>
              <a:buClrTx/>
              <a:buSzPct val="150000"/>
              <a:buFont typeface="Wingdings" pitchFamily="2" charset="2"/>
              <a:buChar char="§"/>
            </a:pPr>
            <a:r>
              <a:rPr lang="en-US" dirty="0" smtClean="0">
                <a:cs typeface="Arial" pitchFamily="34" charset="0"/>
              </a:rPr>
              <a:t>Large timber ownerships will be removed by other model criteria.</a:t>
            </a:r>
            <a:endParaRPr lang="en-US" dirty="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TotalTime>
  <Words>1737</Words>
  <Application>Microsoft Office PowerPoint</Application>
  <PresentationFormat>On-screen Show (4:3)</PresentationFormat>
  <Paragraphs>247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Using GIS to link watershed planning with land use regulation</vt:lpstr>
      <vt:lpstr>Background</vt:lpstr>
      <vt:lpstr>Background Continued</vt:lpstr>
      <vt:lpstr>Slide 4</vt:lpstr>
      <vt:lpstr>Study Area </vt:lpstr>
      <vt:lpstr>Slide 6</vt:lpstr>
      <vt:lpstr>Objectives</vt:lpstr>
      <vt:lpstr>Slide 8</vt:lpstr>
      <vt:lpstr>Project Assumptions These assumptions are being made during the development of the LQA model. They help define the project’s scope of detail and answer questions about how the LQA has been set-up.</vt:lpstr>
      <vt:lpstr>DATA</vt:lpstr>
      <vt:lpstr>Methods</vt:lpstr>
      <vt:lpstr>Methods Continued</vt:lpstr>
      <vt:lpstr>Variables within the analysis</vt:lpstr>
      <vt:lpstr>Predicted Outcomes</vt:lpstr>
      <vt:lpstr>Predicted Outcome example</vt:lpstr>
      <vt:lpstr>Limitations</vt:lpstr>
      <vt:lpstr>Conclusions</vt:lpstr>
      <vt:lpstr>Questions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GIS to link watershed planning with land use regulation</dc:title>
  <dc:creator>Johansen</dc:creator>
  <cp:lastModifiedBy>king</cp:lastModifiedBy>
  <cp:revision>57</cp:revision>
  <dcterms:created xsi:type="dcterms:W3CDTF">2010-09-19T03:19:03Z</dcterms:created>
  <dcterms:modified xsi:type="dcterms:W3CDTF">2010-09-29T15:48:15Z</dcterms:modified>
</cp:coreProperties>
</file>