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7" r:id="rId1"/>
  </p:sldMasterIdLst>
  <p:notesMasterIdLst>
    <p:notesMasterId r:id="rId19"/>
  </p:notesMasterIdLst>
  <p:sldIdLst>
    <p:sldId id="256" r:id="rId2"/>
    <p:sldId id="257" r:id="rId3"/>
    <p:sldId id="273" r:id="rId4"/>
    <p:sldId id="258" r:id="rId5"/>
    <p:sldId id="259" r:id="rId6"/>
    <p:sldId id="272" r:id="rId7"/>
    <p:sldId id="260" r:id="rId8"/>
    <p:sldId id="261" r:id="rId9"/>
    <p:sldId id="274" r:id="rId10"/>
    <p:sldId id="263" r:id="rId11"/>
    <p:sldId id="265" r:id="rId12"/>
    <p:sldId id="262" r:id="rId13"/>
    <p:sldId id="266" r:id="rId14"/>
    <p:sldId id="267" r:id="rId15"/>
    <p:sldId id="268" r:id="rId16"/>
    <p:sldId id="270"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ssry, Michael Quinn" initials="NMQ" lastIdx="14" clrIdx="0">
    <p:extLst>
      <p:ext uri="{19B8F6BF-5375-455C-9EA6-DF929625EA0E}">
        <p15:presenceInfo xmlns:p15="http://schemas.microsoft.com/office/powerpoint/2012/main" userId="S::mqn101@psu.edu::2332f670-9888-4485-aba7-3530fac1b60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55" autoAdjust="0"/>
    <p:restoredTop sz="95220" autoAdjust="0"/>
  </p:normalViewPr>
  <p:slideViewPr>
    <p:cSldViewPr snapToGrid="0">
      <p:cViewPr varScale="1">
        <p:scale>
          <a:sx n="68" d="100"/>
          <a:sy n="68" d="100"/>
        </p:scale>
        <p:origin x="86"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581BFD-F7E8-4537-90B2-2E0995A77E35}" type="doc">
      <dgm:prSet loTypeId="urn:microsoft.com/office/officeart/2005/8/layout/process4" loCatId="process" qsTypeId="urn:microsoft.com/office/officeart/2005/8/quickstyle/simple4" qsCatId="simple" csTypeId="urn:microsoft.com/office/officeart/2005/8/colors/colorful1" csCatId="colorful" phldr="1"/>
      <dgm:spPr/>
      <dgm:t>
        <a:bodyPr/>
        <a:lstStyle/>
        <a:p>
          <a:endParaRPr lang="en-US"/>
        </a:p>
      </dgm:t>
    </dgm:pt>
    <dgm:pt modelId="{067625CF-643D-4465-9BAD-1D2C2D484D45}">
      <dgm:prSet custT="1"/>
      <dgm:spPr>
        <a:solidFill>
          <a:schemeClr val="bg2"/>
        </a:solidFill>
        <a:ln>
          <a:solidFill>
            <a:schemeClr val="tx1"/>
          </a:solidFill>
        </a:ln>
      </dgm:spPr>
      <dgm:t>
        <a:bodyPr/>
        <a:lstStyle/>
        <a:p>
          <a:r>
            <a:rPr lang="en-US" sz="2000" dirty="0"/>
            <a:t>Develop Two Detailed Statewide Groundwater Vulnerability Maps</a:t>
          </a:r>
        </a:p>
      </dgm:t>
    </dgm:pt>
    <dgm:pt modelId="{72137F98-3E81-4D3A-BD93-52E0D0703566}" type="parTrans" cxnId="{EDDA808B-8B82-4E27-86A0-4D8B3970A240}">
      <dgm:prSet/>
      <dgm:spPr/>
      <dgm:t>
        <a:bodyPr/>
        <a:lstStyle/>
        <a:p>
          <a:endParaRPr lang="en-US"/>
        </a:p>
      </dgm:t>
    </dgm:pt>
    <dgm:pt modelId="{47251EE3-942C-4526-9CD6-C7CE590CE9F5}" type="sibTrans" cxnId="{EDDA808B-8B82-4E27-86A0-4D8B3970A240}">
      <dgm:prSet/>
      <dgm:spPr/>
      <dgm:t>
        <a:bodyPr/>
        <a:lstStyle/>
        <a:p>
          <a:endParaRPr lang="en-US"/>
        </a:p>
      </dgm:t>
    </dgm:pt>
    <dgm:pt modelId="{CC8A2F1F-E460-40C7-BB3A-ECEB51154FB0}">
      <dgm:prSet custT="1"/>
      <dgm:spPr>
        <a:solidFill>
          <a:schemeClr val="bg1">
            <a:alpha val="90000"/>
          </a:schemeClr>
        </a:solidFill>
        <a:ln>
          <a:solidFill>
            <a:schemeClr val="tx1">
              <a:alpha val="90000"/>
            </a:schemeClr>
          </a:solidFill>
        </a:ln>
      </dgm:spPr>
      <dgm:t>
        <a:bodyPr/>
        <a:lstStyle/>
        <a:p>
          <a:r>
            <a:rPr lang="en-US" sz="2000" dirty="0"/>
            <a:t>Compare two models</a:t>
          </a:r>
        </a:p>
      </dgm:t>
    </dgm:pt>
    <dgm:pt modelId="{1DC7CA57-3472-45B1-B7DA-73D675382F49}" type="parTrans" cxnId="{202DEDFA-69D5-40AC-BA1A-FEE06786D26C}">
      <dgm:prSet/>
      <dgm:spPr/>
      <dgm:t>
        <a:bodyPr/>
        <a:lstStyle/>
        <a:p>
          <a:endParaRPr lang="en-US"/>
        </a:p>
      </dgm:t>
    </dgm:pt>
    <dgm:pt modelId="{2482FDE4-7D5E-4D67-B18B-A3B9B00F68ED}" type="sibTrans" cxnId="{202DEDFA-69D5-40AC-BA1A-FEE06786D26C}">
      <dgm:prSet/>
      <dgm:spPr/>
      <dgm:t>
        <a:bodyPr/>
        <a:lstStyle/>
        <a:p>
          <a:endParaRPr lang="en-US"/>
        </a:p>
      </dgm:t>
    </dgm:pt>
    <dgm:pt modelId="{77AD7CCD-F240-450A-A417-164A7A7F757A}">
      <dgm:prSet custT="1"/>
      <dgm:spPr>
        <a:solidFill>
          <a:schemeClr val="bg1">
            <a:alpha val="90000"/>
          </a:schemeClr>
        </a:solidFill>
        <a:ln>
          <a:solidFill>
            <a:schemeClr val="tx1">
              <a:alpha val="90000"/>
            </a:schemeClr>
          </a:solidFill>
        </a:ln>
      </dgm:spPr>
      <dgm:t>
        <a:bodyPr/>
        <a:lstStyle/>
        <a:p>
          <a:r>
            <a:rPr lang="en-US" sz="2000" dirty="0"/>
            <a:t>Compare to actual groundwater quality data</a:t>
          </a:r>
        </a:p>
      </dgm:t>
    </dgm:pt>
    <dgm:pt modelId="{20752C45-6DBF-46CB-B601-BDC13CBF5C9F}" type="parTrans" cxnId="{F9FE45EB-77E5-4578-8454-815D224E0C8F}">
      <dgm:prSet/>
      <dgm:spPr/>
      <dgm:t>
        <a:bodyPr/>
        <a:lstStyle/>
        <a:p>
          <a:endParaRPr lang="en-US"/>
        </a:p>
      </dgm:t>
    </dgm:pt>
    <dgm:pt modelId="{15BE19E3-F90C-485C-9EA5-C608368461CE}" type="sibTrans" cxnId="{F9FE45EB-77E5-4578-8454-815D224E0C8F}">
      <dgm:prSet/>
      <dgm:spPr/>
      <dgm:t>
        <a:bodyPr/>
        <a:lstStyle/>
        <a:p>
          <a:endParaRPr lang="en-US"/>
        </a:p>
      </dgm:t>
    </dgm:pt>
    <dgm:pt modelId="{F73A20A5-3E80-45C0-99DF-A8299487E97C}">
      <dgm:prSet custT="1"/>
      <dgm:spPr>
        <a:solidFill>
          <a:schemeClr val="bg1">
            <a:alpha val="0"/>
          </a:schemeClr>
        </a:solidFill>
      </dgm:spPr>
      <dgm:t>
        <a:bodyPr/>
        <a:lstStyle/>
        <a:p>
          <a:r>
            <a:rPr lang="en-US" sz="2400" dirty="0">
              <a:solidFill>
                <a:schemeClr val="bg1"/>
              </a:solidFill>
            </a:rPr>
            <a:t>What areas of Oregon have an elevated vulnerability to groundwater contamination and what model most accurately identifies these areas? </a:t>
          </a:r>
        </a:p>
      </dgm:t>
    </dgm:pt>
    <dgm:pt modelId="{64556FE4-B5D1-4ABF-9220-CA0C6D38A469}" type="parTrans" cxnId="{FC80FA3A-D031-4CC0-9CF8-CBFDFD6C64E6}">
      <dgm:prSet/>
      <dgm:spPr/>
      <dgm:t>
        <a:bodyPr/>
        <a:lstStyle/>
        <a:p>
          <a:endParaRPr lang="en-US"/>
        </a:p>
      </dgm:t>
    </dgm:pt>
    <dgm:pt modelId="{C0E0948B-5782-4A0B-AEE3-FBB8E4CCF646}" type="sibTrans" cxnId="{FC80FA3A-D031-4CC0-9CF8-CBFDFD6C64E6}">
      <dgm:prSet/>
      <dgm:spPr/>
      <dgm:t>
        <a:bodyPr/>
        <a:lstStyle/>
        <a:p>
          <a:endParaRPr lang="en-US"/>
        </a:p>
      </dgm:t>
    </dgm:pt>
    <dgm:pt modelId="{926ADC36-A008-4EBE-A42C-38F12455AAAF}" type="pres">
      <dgm:prSet presAssocID="{21581BFD-F7E8-4537-90B2-2E0995A77E35}" presName="Name0" presStyleCnt="0">
        <dgm:presLayoutVars>
          <dgm:dir/>
          <dgm:animLvl val="lvl"/>
          <dgm:resizeHandles val="exact"/>
        </dgm:presLayoutVars>
      </dgm:prSet>
      <dgm:spPr/>
    </dgm:pt>
    <dgm:pt modelId="{14456C62-5049-4824-9FC9-ED6B76F5AD02}" type="pres">
      <dgm:prSet presAssocID="{F73A20A5-3E80-45C0-99DF-A8299487E97C}" presName="boxAndChildren" presStyleCnt="0"/>
      <dgm:spPr/>
    </dgm:pt>
    <dgm:pt modelId="{9568B88F-59D1-4F12-83D6-725D1D58998A}" type="pres">
      <dgm:prSet presAssocID="{F73A20A5-3E80-45C0-99DF-A8299487E97C}" presName="parentTextBox" presStyleLbl="node1" presStyleIdx="0" presStyleCnt="2"/>
      <dgm:spPr/>
    </dgm:pt>
    <dgm:pt modelId="{CAF84D17-0C4A-4289-A983-9718B0D9D8F0}" type="pres">
      <dgm:prSet presAssocID="{47251EE3-942C-4526-9CD6-C7CE590CE9F5}" presName="sp" presStyleCnt="0"/>
      <dgm:spPr/>
    </dgm:pt>
    <dgm:pt modelId="{DADC738A-F865-4A05-9592-042C4239B839}" type="pres">
      <dgm:prSet presAssocID="{067625CF-643D-4465-9BAD-1D2C2D484D45}" presName="arrowAndChildren" presStyleCnt="0"/>
      <dgm:spPr/>
    </dgm:pt>
    <dgm:pt modelId="{915BE0B3-AA99-44E1-AE1A-532290267928}" type="pres">
      <dgm:prSet presAssocID="{067625CF-643D-4465-9BAD-1D2C2D484D45}" presName="parentTextArrow" presStyleLbl="node1" presStyleIdx="0" presStyleCnt="2"/>
      <dgm:spPr/>
    </dgm:pt>
    <dgm:pt modelId="{98DC7169-B257-4A39-9662-38ABF965CB23}" type="pres">
      <dgm:prSet presAssocID="{067625CF-643D-4465-9BAD-1D2C2D484D45}" presName="arrow" presStyleLbl="node1" presStyleIdx="1" presStyleCnt="2"/>
      <dgm:spPr/>
    </dgm:pt>
    <dgm:pt modelId="{2FA70856-93F1-4B9D-BC75-7C11CE60918C}" type="pres">
      <dgm:prSet presAssocID="{067625CF-643D-4465-9BAD-1D2C2D484D45}" presName="descendantArrow" presStyleCnt="0"/>
      <dgm:spPr/>
    </dgm:pt>
    <dgm:pt modelId="{D38DE9BD-03CB-4D47-9ED4-B65E0BAC061D}" type="pres">
      <dgm:prSet presAssocID="{CC8A2F1F-E460-40C7-BB3A-ECEB51154FB0}" presName="childTextArrow" presStyleLbl="fgAccFollowNode1" presStyleIdx="0" presStyleCnt="2">
        <dgm:presLayoutVars>
          <dgm:bulletEnabled val="1"/>
        </dgm:presLayoutVars>
      </dgm:prSet>
      <dgm:spPr/>
    </dgm:pt>
    <dgm:pt modelId="{A642F4AE-ACF1-4660-8BCE-14C2DB6EF582}" type="pres">
      <dgm:prSet presAssocID="{77AD7CCD-F240-450A-A417-164A7A7F757A}" presName="childTextArrow" presStyleLbl="fgAccFollowNode1" presStyleIdx="1" presStyleCnt="2">
        <dgm:presLayoutVars>
          <dgm:bulletEnabled val="1"/>
        </dgm:presLayoutVars>
      </dgm:prSet>
      <dgm:spPr/>
    </dgm:pt>
  </dgm:ptLst>
  <dgm:cxnLst>
    <dgm:cxn modelId="{6D68CD29-A227-43BC-9259-BF090BB91F03}" type="presOf" srcId="{CC8A2F1F-E460-40C7-BB3A-ECEB51154FB0}" destId="{D38DE9BD-03CB-4D47-9ED4-B65E0BAC061D}" srcOrd="0" destOrd="0" presId="urn:microsoft.com/office/officeart/2005/8/layout/process4"/>
    <dgm:cxn modelId="{760DA631-BE31-4D30-9ECA-104781116DF8}" type="presOf" srcId="{77AD7CCD-F240-450A-A417-164A7A7F757A}" destId="{A642F4AE-ACF1-4660-8BCE-14C2DB6EF582}" srcOrd="0" destOrd="0" presId="urn:microsoft.com/office/officeart/2005/8/layout/process4"/>
    <dgm:cxn modelId="{FC80FA3A-D031-4CC0-9CF8-CBFDFD6C64E6}" srcId="{21581BFD-F7E8-4537-90B2-2E0995A77E35}" destId="{F73A20A5-3E80-45C0-99DF-A8299487E97C}" srcOrd="1" destOrd="0" parTransId="{64556FE4-B5D1-4ABF-9220-CA0C6D38A469}" sibTransId="{C0E0948B-5782-4A0B-AEE3-FBB8E4CCF646}"/>
    <dgm:cxn modelId="{ED871D6B-8B92-48A3-B31D-A6CC5AD968FE}" type="presOf" srcId="{F73A20A5-3E80-45C0-99DF-A8299487E97C}" destId="{9568B88F-59D1-4F12-83D6-725D1D58998A}" srcOrd="0" destOrd="0" presId="urn:microsoft.com/office/officeart/2005/8/layout/process4"/>
    <dgm:cxn modelId="{EDDA808B-8B82-4E27-86A0-4D8B3970A240}" srcId="{21581BFD-F7E8-4537-90B2-2E0995A77E35}" destId="{067625CF-643D-4465-9BAD-1D2C2D484D45}" srcOrd="0" destOrd="0" parTransId="{72137F98-3E81-4D3A-BD93-52E0D0703566}" sibTransId="{47251EE3-942C-4526-9CD6-C7CE590CE9F5}"/>
    <dgm:cxn modelId="{1B4C0798-F6C7-4EFE-B11D-4DA7620111EC}" type="presOf" srcId="{21581BFD-F7E8-4537-90B2-2E0995A77E35}" destId="{926ADC36-A008-4EBE-A42C-38F12455AAAF}" srcOrd="0" destOrd="0" presId="urn:microsoft.com/office/officeart/2005/8/layout/process4"/>
    <dgm:cxn modelId="{C4EF52A0-B84D-45D7-ADB6-5EAC91A629AB}" type="presOf" srcId="{067625CF-643D-4465-9BAD-1D2C2D484D45}" destId="{915BE0B3-AA99-44E1-AE1A-532290267928}" srcOrd="0" destOrd="0" presId="urn:microsoft.com/office/officeart/2005/8/layout/process4"/>
    <dgm:cxn modelId="{C71FAFC4-B2EE-4345-BED5-93FD4AEC16BB}" type="presOf" srcId="{067625CF-643D-4465-9BAD-1D2C2D484D45}" destId="{98DC7169-B257-4A39-9662-38ABF965CB23}" srcOrd="1" destOrd="0" presId="urn:microsoft.com/office/officeart/2005/8/layout/process4"/>
    <dgm:cxn modelId="{F9FE45EB-77E5-4578-8454-815D224E0C8F}" srcId="{067625CF-643D-4465-9BAD-1D2C2D484D45}" destId="{77AD7CCD-F240-450A-A417-164A7A7F757A}" srcOrd="1" destOrd="0" parTransId="{20752C45-6DBF-46CB-B601-BDC13CBF5C9F}" sibTransId="{15BE19E3-F90C-485C-9EA5-C608368461CE}"/>
    <dgm:cxn modelId="{202DEDFA-69D5-40AC-BA1A-FEE06786D26C}" srcId="{067625CF-643D-4465-9BAD-1D2C2D484D45}" destId="{CC8A2F1F-E460-40C7-BB3A-ECEB51154FB0}" srcOrd="0" destOrd="0" parTransId="{1DC7CA57-3472-45B1-B7DA-73D675382F49}" sibTransId="{2482FDE4-7D5E-4D67-B18B-A3B9B00F68ED}"/>
    <dgm:cxn modelId="{4CD020D1-6E58-4FC7-A0C0-E9103F7AB6AF}" type="presParOf" srcId="{926ADC36-A008-4EBE-A42C-38F12455AAAF}" destId="{14456C62-5049-4824-9FC9-ED6B76F5AD02}" srcOrd="0" destOrd="0" presId="urn:microsoft.com/office/officeart/2005/8/layout/process4"/>
    <dgm:cxn modelId="{BE72B0D1-FA97-458B-A538-5CF49197876D}" type="presParOf" srcId="{14456C62-5049-4824-9FC9-ED6B76F5AD02}" destId="{9568B88F-59D1-4F12-83D6-725D1D58998A}" srcOrd="0" destOrd="0" presId="urn:microsoft.com/office/officeart/2005/8/layout/process4"/>
    <dgm:cxn modelId="{B5EC1A10-9CE2-4505-9B13-CE49EAE5D5D7}" type="presParOf" srcId="{926ADC36-A008-4EBE-A42C-38F12455AAAF}" destId="{CAF84D17-0C4A-4289-A983-9718B0D9D8F0}" srcOrd="1" destOrd="0" presId="urn:microsoft.com/office/officeart/2005/8/layout/process4"/>
    <dgm:cxn modelId="{5C88B9DE-EC0A-4819-B4F9-FD61D5316265}" type="presParOf" srcId="{926ADC36-A008-4EBE-A42C-38F12455AAAF}" destId="{DADC738A-F865-4A05-9592-042C4239B839}" srcOrd="2" destOrd="0" presId="urn:microsoft.com/office/officeart/2005/8/layout/process4"/>
    <dgm:cxn modelId="{5D88F913-F380-44DC-A504-7FACD48014E5}" type="presParOf" srcId="{DADC738A-F865-4A05-9592-042C4239B839}" destId="{915BE0B3-AA99-44E1-AE1A-532290267928}" srcOrd="0" destOrd="0" presId="urn:microsoft.com/office/officeart/2005/8/layout/process4"/>
    <dgm:cxn modelId="{00D81BCB-16F7-46D1-A9B2-64994D650A93}" type="presParOf" srcId="{DADC738A-F865-4A05-9592-042C4239B839}" destId="{98DC7169-B257-4A39-9662-38ABF965CB23}" srcOrd="1" destOrd="0" presId="urn:microsoft.com/office/officeart/2005/8/layout/process4"/>
    <dgm:cxn modelId="{4F693228-C692-4568-B551-DBA276B8E6D8}" type="presParOf" srcId="{DADC738A-F865-4A05-9592-042C4239B839}" destId="{2FA70856-93F1-4B9D-BC75-7C11CE60918C}" srcOrd="2" destOrd="0" presId="urn:microsoft.com/office/officeart/2005/8/layout/process4"/>
    <dgm:cxn modelId="{0BEDB7D4-621C-4138-B6A7-E9ECD429E5DC}" type="presParOf" srcId="{2FA70856-93F1-4B9D-BC75-7C11CE60918C}" destId="{D38DE9BD-03CB-4D47-9ED4-B65E0BAC061D}" srcOrd="0" destOrd="0" presId="urn:microsoft.com/office/officeart/2005/8/layout/process4"/>
    <dgm:cxn modelId="{2F354F83-E5D5-4E62-BC96-46A84083B2AC}" type="presParOf" srcId="{2FA70856-93F1-4B9D-BC75-7C11CE60918C}" destId="{A642F4AE-ACF1-4660-8BCE-14C2DB6EF582}"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C9AE4F-84CF-4264-BE35-94AFB24B032D}"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ED27057B-6436-48BE-91DB-91AE4BB8E800}">
      <dgm:prSet custT="1"/>
      <dgm:spPr/>
      <dgm:t>
        <a:bodyPr/>
        <a:lstStyle/>
        <a:p>
          <a:pPr>
            <a:defRPr b="1"/>
          </a:pPr>
          <a:r>
            <a:rPr lang="en-US" sz="2400" dirty="0">
              <a:solidFill>
                <a:schemeClr val="bg1"/>
              </a:solidFill>
            </a:rPr>
            <a:t>May–June 2020</a:t>
          </a:r>
        </a:p>
      </dgm:t>
    </dgm:pt>
    <dgm:pt modelId="{6D3E931E-45DF-46CE-9BBD-F45EE8512AD7}" type="parTrans" cxnId="{E918E258-F16C-4398-8FC2-228B61313CD3}">
      <dgm:prSet/>
      <dgm:spPr/>
      <dgm:t>
        <a:bodyPr/>
        <a:lstStyle/>
        <a:p>
          <a:endParaRPr lang="en-US"/>
        </a:p>
      </dgm:t>
    </dgm:pt>
    <dgm:pt modelId="{7F29FD15-CD8A-4F2A-8BF7-65C4368EE989}" type="sibTrans" cxnId="{E918E258-F16C-4398-8FC2-228B61313CD3}">
      <dgm:prSet/>
      <dgm:spPr/>
      <dgm:t>
        <a:bodyPr/>
        <a:lstStyle/>
        <a:p>
          <a:endParaRPr lang="en-US"/>
        </a:p>
      </dgm:t>
    </dgm:pt>
    <dgm:pt modelId="{1BF37F98-AE2E-4887-BA8E-86934A668EE4}">
      <dgm:prSet custT="1"/>
      <dgm:spPr/>
      <dgm:t>
        <a:bodyPr/>
        <a:lstStyle/>
        <a:p>
          <a:r>
            <a:rPr lang="en-US" sz="2000" dirty="0">
              <a:solidFill>
                <a:schemeClr val="bg1"/>
              </a:solidFill>
            </a:rPr>
            <a:t>obtain and process data sets</a:t>
          </a:r>
        </a:p>
      </dgm:t>
    </dgm:pt>
    <dgm:pt modelId="{704A4D16-5D0F-4FC9-A9B5-5314EAF1E3DA}" type="parTrans" cxnId="{60F44F3B-9AD7-4F7C-BEBB-997CB1637982}">
      <dgm:prSet/>
      <dgm:spPr/>
      <dgm:t>
        <a:bodyPr/>
        <a:lstStyle/>
        <a:p>
          <a:endParaRPr lang="en-US"/>
        </a:p>
      </dgm:t>
    </dgm:pt>
    <dgm:pt modelId="{941E5251-6977-4C81-858B-9D1B58254C7E}" type="sibTrans" cxnId="{60F44F3B-9AD7-4F7C-BEBB-997CB1637982}">
      <dgm:prSet/>
      <dgm:spPr/>
      <dgm:t>
        <a:bodyPr/>
        <a:lstStyle/>
        <a:p>
          <a:endParaRPr lang="en-US"/>
        </a:p>
      </dgm:t>
    </dgm:pt>
    <dgm:pt modelId="{9E4D0A61-B963-4B17-AF46-2063EF5F89B2}">
      <dgm:prSet custT="1"/>
      <dgm:spPr/>
      <dgm:t>
        <a:bodyPr/>
        <a:lstStyle/>
        <a:p>
          <a:pPr>
            <a:defRPr b="1"/>
          </a:pPr>
          <a:r>
            <a:rPr lang="en-US" sz="2400" dirty="0">
              <a:solidFill>
                <a:schemeClr val="bg1"/>
              </a:solidFill>
            </a:rPr>
            <a:t>June–Aug. 2020</a:t>
          </a:r>
        </a:p>
      </dgm:t>
    </dgm:pt>
    <dgm:pt modelId="{DC7DA540-E3E1-4795-84E4-13876C078C99}" type="parTrans" cxnId="{A1A66718-EEAF-4C89-98E8-805AC2A803F5}">
      <dgm:prSet/>
      <dgm:spPr/>
      <dgm:t>
        <a:bodyPr/>
        <a:lstStyle/>
        <a:p>
          <a:endParaRPr lang="en-US"/>
        </a:p>
      </dgm:t>
    </dgm:pt>
    <dgm:pt modelId="{D9282DCB-FEC7-4BCB-BF1C-F640FD84DAD4}" type="sibTrans" cxnId="{A1A66718-EEAF-4C89-98E8-805AC2A803F5}">
      <dgm:prSet/>
      <dgm:spPr/>
      <dgm:t>
        <a:bodyPr/>
        <a:lstStyle/>
        <a:p>
          <a:endParaRPr lang="en-US"/>
        </a:p>
      </dgm:t>
    </dgm:pt>
    <dgm:pt modelId="{448784F2-C997-4F44-BCC3-F08AC7F102F3}">
      <dgm:prSet custT="1"/>
      <dgm:spPr/>
      <dgm:t>
        <a:bodyPr/>
        <a:lstStyle/>
        <a:p>
          <a:r>
            <a:rPr lang="en-US" sz="2000" dirty="0">
              <a:solidFill>
                <a:schemeClr val="bg1"/>
              </a:solidFill>
            </a:rPr>
            <a:t>develop layers and assign index values</a:t>
          </a:r>
        </a:p>
      </dgm:t>
    </dgm:pt>
    <dgm:pt modelId="{AB05C7F0-95D6-4566-87E1-ED3CA2A1EEC7}" type="parTrans" cxnId="{0747CFEA-25E8-4325-BCF5-255D4BA5B025}">
      <dgm:prSet/>
      <dgm:spPr/>
      <dgm:t>
        <a:bodyPr/>
        <a:lstStyle/>
        <a:p>
          <a:endParaRPr lang="en-US"/>
        </a:p>
      </dgm:t>
    </dgm:pt>
    <dgm:pt modelId="{9BF13F33-EF45-4519-BED4-87D8A789337F}" type="sibTrans" cxnId="{0747CFEA-25E8-4325-BCF5-255D4BA5B025}">
      <dgm:prSet/>
      <dgm:spPr/>
      <dgm:t>
        <a:bodyPr/>
        <a:lstStyle/>
        <a:p>
          <a:endParaRPr lang="en-US"/>
        </a:p>
      </dgm:t>
    </dgm:pt>
    <dgm:pt modelId="{CCBD488F-7C1E-4EA4-8A25-7F0A6CAD602A}">
      <dgm:prSet custT="1"/>
      <dgm:spPr/>
      <dgm:t>
        <a:bodyPr/>
        <a:lstStyle/>
        <a:p>
          <a:pPr>
            <a:defRPr b="1"/>
          </a:pPr>
          <a:r>
            <a:rPr lang="en-US" sz="2400" dirty="0">
              <a:solidFill>
                <a:schemeClr val="bg1"/>
              </a:solidFill>
            </a:rPr>
            <a:t>Aug.–Sep. 2020</a:t>
          </a:r>
        </a:p>
      </dgm:t>
    </dgm:pt>
    <dgm:pt modelId="{C0332E66-2841-4FC2-8179-3650B92592D8}" type="parTrans" cxnId="{32531EA8-509A-4911-A3AB-06457C43FD87}">
      <dgm:prSet/>
      <dgm:spPr/>
      <dgm:t>
        <a:bodyPr/>
        <a:lstStyle/>
        <a:p>
          <a:endParaRPr lang="en-US"/>
        </a:p>
      </dgm:t>
    </dgm:pt>
    <dgm:pt modelId="{17223F5A-8636-4E0C-ABE0-50C9F326C674}" type="sibTrans" cxnId="{32531EA8-509A-4911-A3AB-06457C43FD87}">
      <dgm:prSet/>
      <dgm:spPr/>
      <dgm:t>
        <a:bodyPr/>
        <a:lstStyle/>
        <a:p>
          <a:endParaRPr lang="en-US"/>
        </a:p>
      </dgm:t>
    </dgm:pt>
    <dgm:pt modelId="{7738BF24-A71C-4BEE-9055-CF2E31A582BF}">
      <dgm:prSet custT="1"/>
      <dgm:spPr/>
      <dgm:t>
        <a:bodyPr/>
        <a:lstStyle/>
        <a:p>
          <a:r>
            <a:rPr lang="en-US" sz="2000" dirty="0">
              <a:solidFill>
                <a:schemeClr val="bg1"/>
              </a:solidFill>
            </a:rPr>
            <a:t>compare models to groundwater quality data and each other</a:t>
          </a:r>
        </a:p>
      </dgm:t>
    </dgm:pt>
    <dgm:pt modelId="{3AD109B6-225C-468E-90F5-931098A5FFCC}" type="parTrans" cxnId="{ED2D5137-EAF2-4ECF-9925-8D715DF9E501}">
      <dgm:prSet/>
      <dgm:spPr/>
      <dgm:t>
        <a:bodyPr/>
        <a:lstStyle/>
        <a:p>
          <a:endParaRPr lang="en-US"/>
        </a:p>
      </dgm:t>
    </dgm:pt>
    <dgm:pt modelId="{1CB05BD2-3F30-4532-9763-A5F1273F6F98}" type="sibTrans" cxnId="{ED2D5137-EAF2-4ECF-9925-8D715DF9E501}">
      <dgm:prSet/>
      <dgm:spPr/>
      <dgm:t>
        <a:bodyPr/>
        <a:lstStyle/>
        <a:p>
          <a:endParaRPr lang="en-US"/>
        </a:p>
      </dgm:t>
    </dgm:pt>
    <dgm:pt modelId="{A917258F-D281-4CD2-A95D-84631F9398EE}">
      <dgm:prSet custT="1"/>
      <dgm:spPr/>
      <dgm:t>
        <a:bodyPr/>
        <a:lstStyle/>
        <a:p>
          <a:pPr>
            <a:defRPr b="1"/>
          </a:pPr>
          <a:r>
            <a:rPr lang="en-US" sz="2400" dirty="0">
              <a:solidFill>
                <a:schemeClr val="bg1"/>
              </a:solidFill>
            </a:rPr>
            <a:t>Sep.–Dec. 2020</a:t>
          </a:r>
        </a:p>
      </dgm:t>
    </dgm:pt>
    <dgm:pt modelId="{46260EA5-EEB0-44F1-B413-E26C7E5B093E}" type="parTrans" cxnId="{4B950CD5-8276-4D52-98A5-0B2438F962EA}">
      <dgm:prSet/>
      <dgm:spPr/>
      <dgm:t>
        <a:bodyPr/>
        <a:lstStyle/>
        <a:p>
          <a:endParaRPr lang="en-US"/>
        </a:p>
      </dgm:t>
    </dgm:pt>
    <dgm:pt modelId="{CEED7A52-C947-4B85-AE5D-C0F3CC47BE4E}" type="sibTrans" cxnId="{4B950CD5-8276-4D52-98A5-0B2438F962EA}">
      <dgm:prSet/>
      <dgm:spPr/>
      <dgm:t>
        <a:bodyPr/>
        <a:lstStyle/>
        <a:p>
          <a:endParaRPr lang="en-US"/>
        </a:p>
      </dgm:t>
    </dgm:pt>
    <dgm:pt modelId="{75F90905-509C-4FA0-86AD-B931CC562608}">
      <dgm:prSet custT="1"/>
      <dgm:spPr/>
      <dgm:t>
        <a:bodyPr/>
        <a:lstStyle/>
        <a:p>
          <a:r>
            <a:rPr lang="en-US" sz="2000" dirty="0">
              <a:solidFill>
                <a:schemeClr val="bg1"/>
              </a:solidFill>
            </a:rPr>
            <a:t>conference presentation (Esri Water Conference or </a:t>
          </a:r>
          <a:r>
            <a:rPr lang="en-US" sz="2000" dirty="0" err="1">
              <a:solidFill>
                <a:schemeClr val="bg1"/>
              </a:solidFill>
            </a:rPr>
            <a:t>EnerGIS</a:t>
          </a:r>
          <a:r>
            <a:rPr lang="en-US" sz="2000" dirty="0">
              <a:solidFill>
                <a:schemeClr val="bg1"/>
              </a:solidFill>
            </a:rPr>
            <a:t>?) and final project write-up </a:t>
          </a:r>
        </a:p>
      </dgm:t>
    </dgm:pt>
    <dgm:pt modelId="{66138604-FD46-4927-BAAF-40B28AEDE387}" type="parTrans" cxnId="{420EEFFA-E1F6-4F58-9DB6-81F2E77C8F6A}">
      <dgm:prSet/>
      <dgm:spPr/>
      <dgm:t>
        <a:bodyPr/>
        <a:lstStyle/>
        <a:p>
          <a:endParaRPr lang="en-US"/>
        </a:p>
      </dgm:t>
    </dgm:pt>
    <dgm:pt modelId="{E9506E6A-A3D5-454E-974F-D559DF4F97B6}" type="sibTrans" cxnId="{420EEFFA-E1F6-4F58-9DB6-81F2E77C8F6A}">
      <dgm:prSet/>
      <dgm:spPr/>
      <dgm:t>
        <a:bodyPr/>
        <a:lstStyle/>
        <a:p>
          <a:endParaRPr lang="en-US"/>
        </a:p>
      </dgm:t>
    </dgm:pt>
    <dgm:pt modelId="{233D2DAB-3590-4E8F-B111-9B77BEB080C3}" type="pres">
      <dgm:prSet presAssocID="{D0C9AE4F-84CF-4264-BE35-94AFB24B032D}" presName="root" presStyleCnt="0">
        <dgm:presLayoutVars>
          <dgm:chMax/>
          <dgm:chPref/>
          <dgm:animLvl val="lvl"/>
        </dgm:presLayoutVars>
      </dgm:prSet>
      <dgm:spPr/>
    </dgm:pt>
    <dgm:pt modelId="{3437C82F-D332-4EA3-980D-6FD91EF42239}" type="pres">
      <dgm:prSet presAssocID="{D0C9AE4F-84CF-4264-BE35-94AFB24B032D}" presName="divider" presStyleLbl="fgAcc1" presStyleIdx="0" presStyleCnt="5"/>
      <dgm:spPr>
        <a:solidFill>
          <a:schemeClr val="lt1">
            <a:alpha val="90000"/>
            <a:hueOff val="0"/>
            <a:satOff val="0"/>
            <a:lumOff val="0"/>
            <a:alphaOff val="0"/>
          </a:schemeClr>
        </a:solidFill>
        <a:ln w="19050" cap="flat" cmpd="sng" algn="ctr">
          <a:solidFill>
            <a:schemeClr val="accent3">
              <a:lumMod val="50000"/>
            </a:schemeClr>
          </a:solidFill>
          <a:prstDash val="solid"/>
          <a:tailEnd type="triangle" w="lg" len="lg"/>
        </a:ln>
        <a:effectLst/>
      </dgm:spPr>
    </dgm:pt>
    <dgm:pt modelId="{848214AB-044D-404B-A13D-B321B93A18D6}" type="pres">
      <dgm:prSet presAssocID="{D0C9AE4F-84CF-4264-BE35-94AFB24B032D}" presName="nodes" presStyleCnt="0">
        <dgm:presLayoutVars>
          <dgm:chMax/>
          <dgm:chPref/>
          <dgm:animLvl val="lvl"/>
        </dgm:presLayoutVars>
      </dgm:prSet>
      <dgm:spPr/>
    </dgm:pt>
    <dgm:pt modelId="{4D76DDA1-CE09-49AC-A8D1-658F725148D1}" type="pres">
      <dgm:prSet presAssocID="{ED27057B-6436-48BE-91DB-91AE4BB8E800}" presName="composite" presStyleCnt="0"/>
      <dgm:spPr/>
    </dgm:pt>
    <dgm:pt modelId="{505ADE02-8680-4E66-AC8C-CEFC60BC73E6}" type="pres">
      <dgm:prSet presAssocID="{ED27057B-6436-48BE-91DB-91AE4BB8E800}" presName="ConnectorPoint" presStyleLbl="lnNode1" presStyleIdx="0" presStyleCnt="4"/>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4F9E3EF0-A271-4551-B7C2-5178F7419EAA}" type="pres">
      <dgm:prSet presAssocID="{ED27057B-6436-48BE-91DB-91AE4BB8E800}" presName="DropPinPlaceHolder" presStyleCnt="0"/>
      <dgm:spPr/>
    </dgm:pt>
    <dgm:pt modelId="{7EDDF17B-3852-43A7-B8CB-C99FE772E271}" type="pres">
      <dgm:prSet presAssocID="{ED27057B-6436-48BE-91DB-91AE4BB8E800}" presName="DropPin" presStyleLbl="alignNode1" presStyleIdx="0" presStyleCnt="4"/>
      <dgm:spPr>
        <a:solidFill>
          <a:srgbClr val="002060"/>
        </a:solidFill>
      </dgm:spPr>
    </dgm:pt>
    <dgm:pt modelId="{F68796D0-25A7-409E-8D22-260ED1B9E3F9}" type="pres">
      <dgm:prSet presAssocID="{ED27057B-6436-48BE-91DB-91AE4BB8E800}" presName="Ellipse" presStyleLbl="fgAcc1" presStyleIdx="1" presStyleCnt="5"/>
      <dgm:spPr>
        <a:solidFill>
          <a:schemeClr val="lt1">
            <a:alpha val="90000"/>
            <a:hueOff val="0"/>
            <a:satOff val="0"/>
            <a:lumOff val="0"/>
            <a:alphaOff val="0"/>
          </a:schemeClr>
        </a:solidFill>
        <a:ln w="15875" cap="flat" cmpd="sng" algn="ctr">
          <a:noFill/>
          <a:prstDash val="solid"/>
        </a:ln>
        <a:effectLst/>
      </dgm:spPr>
    </dgm:pt>
    <dgm:pt modelId="{DA9DDDD6-A9F4-4CD7-8746-7F2535BC1E8B}" type="pres">
      <dgm:prSet presAssocID="{ED27057B-6436-48BE-91DB-91AE4BB8E800}" presName="L2TextContainer" presStyleLbl="revTx" presStyleIdx="0" presStyleCnt="8">
        <dgm:presLayoutVars>
          <dgm:bulletEnabled val="1"/>
        </dgm:presLayoutVars>
      </dgm:prSet>
      <dgm:spPr/>
    </dgm:pt>
    <dgm:pt modelId="{22A46226-E515-4E3D-A061-96C7D0426606}" type="pres">
      <dgm:prSet presAssocID="{ED27057B-6436-48BE-91DB-91AE4BB8E800}" presName="L1TextContainer" presStyleLbl="revTx" presStyleIdx="1" presStyleCnt="8">
        <dgm:presLayoutVars>
          <dgm:chMax val="1"/>
          <dgm:chPref val="1"/>
          <dgm:bulletEnabled val="1"/>
        </dgm:presLayoutVars>
      </dgm:prSet>
      <dgm:spPr/>
    </dgm:pt>
    <dgm:pt modelId="{C4CDC357-1283-4FBD-851A-D98D41295EE0}" type="pres">
      <dgm:prSet presAssocID="{ED27057B-6436-48BE-91DB-91AE4BB8E800}" presName="ConnectLine" presStyleLbl="sibTrans1D1" presStyleIdx="0" presStyleCnt="4"/>
      <dgm:spPr>
        <a:noFill/>
        <a:ln w="12700" cap="flat" cmpd="sng" algn="ctr">
          <a:solidFill>
            <a:schemeClr val="accent1"/>
          </a:solidFill>
          <a:prstDash val="dash"/>
        </a:ln>
        <a:effectLst/>
      </dgm:spPr>
    </dgm:pt>
    <dgm:pt modelId="{42A722AB-3159-40C5-BDEB-6E352B0E782F}" type="pres">
      <dgm:prSet presAssocID="{ED27057B-6436-48BE-91DB-91AE4BB8E800}" presName="EmptyPlaceHolder" presStyleCnt="0"/>
      <dgm:spPr/>
    </dgm:pt>
    <dgm:pt modelId="{3D27FF47-1512-4495-BC03-2BEFF96776D5}" type="pres">
      <dgm:prSet presAssocID="{7F29FD15-CD8A-4F2A-8BF7-65C4368EE989}" presName="spaceBetweenRectangles" presStyleCnt="0"/>
      <dgm:spPr/>
    </dgm:pt>
    <dgm:pt modelId="{AB542069-6DE7-49DD-93BF-F8A60690A31E}" type="pres">
      <dgm:prSet presAssocID="{9E4D0A61-B963-4B17-AF46-2063EF5F89B2}" presName="composite" presStyleCnt="0"/>
      <dgm:spPr/>
    </dgm:pt>
    <dgm:pt modelId="{879E4DF4-9025-4C4F-AA75-665B59A86B83}" type="pres">
      <dgm:prSet presAssocID="{9E4D0A61-B963-4B17-AF46-2063EF5F89B2}" presName="ConnectorPoint" presStyleLbl="lnNode1" presStyleIdx="1" presStyleCnt="4"/>
      <dgm:spPr>
        <a:solidFill>
          <a:schemeClr val="accent2">
            <a:hueOff val="729760"/>
            <a:satOff val="6639"/>
            <a:lumOff val="1961"/>
            <a:alphaOff val="0"/>
          </a:schemeClr>
        </a:solidFill>
        <a:ln w="6350" cap="flat" cmpd="sng" algn="ctr">
          <a:solidFill>
            <a:schemeClr val="lt1">
              <a:hueOff val="0"/>
              <a:satOff val="0"/>
              <a:lumOff val="0"/>
              <a:alphaOff val="0"/>
            </a:schemeClr>
          </a:solidFill>
          <a:prstDash val="solid"/>
        </a:ln>
        <a:effectLst/>
      </dgm:spPr>
    </dgm:pt>
    <dgm:pt modelId="{762D51EF-827C-4BF7-A652-E82F64A76F6B}" type="pres">
      <dgm:prSet presAssocID="{9E4D0A61-B963-4B17-AF46-2063EF5F89B2}" presName="DropPinPlaceHolder" presStyleCnt="0"/>
      <dgm:spPr/>
    </dgm:pt>
    <dgm:pt modelId="{359FE060-4943-4857-883D-A8F35D5C310D}" type="pres">
      <dgm:prSet presAssocID="{9E4D0A61-B963-4B17-AF46-2063EF5F89B2}" presName="DropPin" presStyleLbl="alignNode1" presStyleIdx="1" presStyleCnt="4"/>
      <dgm:spPr>
        <a:solidFill>
          <a:srgbClr val="002060"/>
        </a:solidFill>
      </dgm:spPr>
    </dgm:pt>
    <dgm:pt modelId="{571E311F-FCA6-4BBD-8CE3-0D9BE7DAC4D6}" type="pres">
      <dgm:prSet presAssocID="{9E4D0A61-B963-4B17-AF46-2063EF5F89B2}" presName="Ellipse" presStyleLbl="fgAcc1" presStyleIdx="2" presStyleCnt="5"/>
      <dgm:spPr>
        <a:solidFill>
          <a:schemeClr val="lt1">
            <a:alpha val="90000"/>
            <a:hueOff val="0"/>
            <a:satOff val="0"/>
            <a:lumOff val="0"/>
            <a:alphaOff val="0"/>
          </a:schemeClr>
        </a:solidFill>
        <a:ln w="15875" cap="flat" cmpd="sng" algn="ctr">
          <a:noFill/>
          <a:prstDash val="solid"/>
        </a:ln>
        <a:effectLst/>
      </dgm:spPr>
    </dgm:pt>
    <dgm:pt modelId="{31192849-B653-4828-A6EB-29231E50B802}" type="pres">
      <dgm:prSet presAssocID="{9E4D0A61-B963-4B17-AF46-2063EF5F89B2}" presName="L2TextContainer" presStyleLbl="revTx" presStyleIdx="2" presStyleCnt="8">
        <dgm:presLayoutVars>
          <dgm:bulletEnabled val="1"/>
        </dgm:presLayoutVars>
      </dgm:prSet>
      <dgm:spPr/>
    </dgm:pt>
    <dgm:pt modelId="{4F2A9F13-BBF0-43BB-9F07-A53544DEFB58}" type="pres">
      <dgm:prSet presAssocID="{9E4D0A61-B963-4B17-AF46-2063EF5F89B2}" presName="L1TextContainer" presStyleLbl="revTx" presStyleIdx="3" presStyleCnt="8">
        <dgm:presLayoutVars>
          <dgm:chMax val="1"/>
          <dgm:chPref val="1"/>
          <dgm:bulletEnabled val="1"/>
        </dgm:presLayoutVars>
      </dgm:prSet>
      <dgm:spPr/>
    </dgm:pt>
    <dgm:pt modelId="{4D93B2FF-93E0-45E1-966C-B5FB7E84BE1E}" type="pres">
      <dgm:prSet presAssocID="{9E4D0A61-B963-4B17-AF46-2063EF5F89B2}" presName="ConnectLine" presStyleLbl="sibTrans1D1" presStyleIdx="1" presStyleCnt="4"/>
      <dgm:spPr>
        <a:noFill/>
        <a:ln w="12700" cap="flat" cmpd="sng" algn="ctr">
          <a:solidFill>
            <a:schemeClr val="accent1"/>
          </a:solidFill>
          <a:prstDash val="dash"/>
        </a:ln>
        <a:effectLst/>
      </dgm:spPr>
    </dgm:pt>
    <dgm:pt modelId="{D5CAA2CD-8B3E-41CE-89DD-617BCF90D659}" type="pres">
      <dgm:prSet presAssocID="{9E4D0A61-B963-4B17-AF46-2063EF5F89B2}" presName="EmptyPlaceHolder" presStyleCnt="0"/>
      <dgm:spPr/>
    </dgm:pt>
    <dgm:pt modelId="{6CC7E023-5C08-4F6F-A6AB-CB8F68C05CB8}" type="pres">
      <dgm:prSet presAssocID="{D9282DCB-FEC7-4BCB-BF1C-F640FD84DAD4}" presName="spaceBetweenRectangles" presStyleCnt="0"/>
      <dgm:spPr/>
    </dgm:pt>
    <dgm:pt modelId="{BC1400F4-1997-4BA9-ADD3-6511FDEF2C33}" type="pres">
      <dgm:prSet presAssocID="{CCBD488F-7C1E-4EA4-8A25-7F0A6CAD602A}" presName="composite" presStyleCnt="0"/>
      <dgm:spPr/>
    </dgm:pt>
    <dgm:pt modelId="{04FF3C73-FA4F-4E06-BA72-9D9777DD9F6B}" type="pres">
      <dgm:prSet presAssocID="{CCBD488F-7C1E-4EA4-8A25-7F0A6CAD602A}" presName="ConnectorPoint" presStyleLbl="lnNode1" presStyleIdx="2" presStyleCnt="4"/>
      <dgm:spPr>
        <a:solidFill>
          <a:schemeClr val="accent2">
            <a:hueOff val="1459520"/>
            <a:satOff val="13277"/>
            <a:lumOff val="3921"/>
            <a:alphaOff val="0"/>
          </a:schemeClr>
        </a:solidFill>
        <a:ln w="6350" cap="flat" cmpd="sng" algn="ctr">
          <a:solidFill>
            <a:schemeClr val="lt1">
              <a:hueOff val="0"/>
              <a:satOff val="0"/>
              <a:lumOff val="0"/>
              <a:alphaOff val="0"/>
            </a:schemeClr>
          </a:solidFill>
          <a:prstDash val="solid"/>
        </a:ln>
        <a:effectLst/>
      </dgm:spPr>
    </dgm:pt>
    <dgm:pt modelId="{AFF613EF-EA03-44F4-BD71-BE014CDD5067}" type="pres">
      <dgm:prSet presAssocID="{CCBD488F-7C1E-4EA4-8A25-7F0A6CAD602A}" presName="DropPinPlaceHolder" presStyleCnt="0"/>
      <dgm:spPr/>
    </dgm:pt>
    <dgm:pt modelId="{B62C0152-1BA7-4C11-A57B-CC9D8F61B17F}" type="pres">
      <dgm:prSet presAssocID="{CCBD488F-7C1E-4EA4-8A25-7F0A6CAD602A}" presName="DropPin" presStyleLbl="alignNode1" presStyleIdx="2" presStyleCnt="4"/>
      <dgm:spPr>
        <a:solidFill>
          <a:srgbClr val="002060"/>
        </a:solidFill>
      </dgm:spPr>
    </dgm:pt>
    <dgm:pt modelId="{3A748531-320E-4CE8-9C9C-E7D1B62C5796}" type="pres">
      <dgm:prSet presAssocID="{CCBD488F-7C1E-4EA4-8A25-7F0A6CAD602A}" presName="Ellipse" presStyleLbl="fgAcc1" presStyleIdx="3" presStyleCnt="5"/>
      <dgm:spPr>
        <a:solidFill>
          <a:schemeClr val="lt1">
            <a:alpha val="90000"/>
            <a:hueOff val="0"/>
            <a:satOff val="0"/>
            <a:lumOff val="0"/>
            <a:alphaOff val="0"/>
          </a:schemeClr>
        </a:solidFill>
        <a:ln w="15875" cap="flat" cmpd="sng" algn="ctr">
          <a:noFill/>
          <a:prstDash val="solid"/>
        </a:ln>
        <a:effectLst/>
      </dgm:spPr>
    </dgm:pt>
    <dgm:pt modelId="{45A7AC10-B651-4C2D-879D-1E44D5C915C9}" type="pres">
      <dgm:prSet presAssocID="{CCBD488F-7C1E-4EA4-8A25-7F0A6CAD602A}" presName="L2TextContainer" presStyleLbl="revTx" presStyleIdx="4" presStyleCnt="8">
        <dgm:presLayoutVars>
          <dgm:bulletEnabled val="1"/>
        </dgm:presLayoutVars>
      </dgm:prSet>
      <dgm:spPr/>
    </dgm:pt>
    <dgm:pt modelId="{4D0D6005-B88D-4300-8349-79592A039D78}" type="pres">
      <dgm:prSet presAssocID="{CCBD488F-7C1E-4EA4-8A25-7F0A6CAD602A}" presName="L1TextContainer" presStyleLbl="revTx" presStyleIdx="5" presStyleCnt="8">
        <dgm:presLayoutVars>
          <dgm:chMax val="1"/>
          <dgm:chPref val="1"/>
          <dgm:bulletEnabled val="1"/>
        </dgm:presLayoutVars>
      </dgm:prSet>
      <dgm:spPr/>
    </dgm:pt>
    <dgm:pt modelId="{6A7C2F62-EF95-4FC6-B58E-4AEF046B10EF}" type="pres">
      <dgm:prSet presAssocID="{CCBD488F-7C1E-4EA4-8A25-7F0A6CAD602A}" presName="ConnectLine" presStyleLbl="sibTrans1D1" presStyleIdx="2" presStyleCnt="4"/>
      <dgm:spPr>
        <a:noFill/>
        <a:ln w="12700" cap="flat" cmpd="sng" algn="ctr">
          <a:solidFill>
            <a:schemeClr val="accent1"/>
          </a:solidFill>
          <a:prstDash val="dash"/>
        </a:ln>
        <a:effectLst/>
      </dgm:spPr>
    </dgm:pt>
    <dgm:pt modelId="{05713F45-54F1-4F6B-9894-2FB3BEB5D93C}" type="pres">
      <dgm:prSet presAssocID="{CCBD488F-7C1E-4EA4-8A25-7F0A6CAD602A}" presName="EmptyPlaceHolder" presStyleCnt="0"/>
      <dgm:spPr/>
    </dgm:pt>
    <dgm:pt modelId="{B195D49C-6797-450B-BEB5-6BEDF8A0A889}" type="pres">
      <dgm:prSet presAssocID="{17223F5A-8636-4E0C-ABE0-50C9F326C674}" presName="spaceBetweenRectangles" presStyleCnt="0"/>
      <dgm:spPr/>
    </dgm:pt>
    <dgm:pt modelId="{F3FC4FC1-269C-4CE2-8BB4-38CCB2CA632B}" type="pres">
      <dgm:prSet presAssocID="{A917258F-D281-4CD2-A95D-84631F9398EE}" presName="composite" presStyleCnt="0"/>
      <dgm:spPr/>
    </dgm:pt>
    <dgm:pt modelId="{ECFF8F5C-41A2-4D55-BA21-AB14F2D83741}" type="pres">
      <dgm:prSet presAssocID="{A917258F-D281-4CD2-A95D-84631F9398EE}" presName="ConnectorPoint" presStyleLbl="lnNode1" presStyleIdx="3" presStyleCnt="4"/>
      <dgm:spPr>
        <a:solidFill>
          <a:schemeClr val="accent2">
            <a:hueOff val="2189280"/>
            <a:satOff val="19916"/>
            <a:lumOff val="5882"/>
            <a:alphaOff val="0"/>
          </a:schemeClr>
        </a:solidFill>
        <a:ln w="6350" cap="flat" cmpd="sng" algn="ctr">
          <a:solidFill>
            <a:schemeClr val="lt1">
              <a:hueOff val="0"/>
              <a:satOff val="0"/>
              <a:lumOff val="0"/>
              <a:alphaOff val="0"/>
            </a:schemeClr>
          </a:solidFill>
          <a:prstDash val="solid"/>
        </a:ln>
        <a:effectLst/>
      </dgm:spPr>
    </dgm:pt>
    <dgm:pt modelId="{5591D1CB-3E78-480E-9E56-C3071E6F2F6D}" type="pres">
      <dgm:prSet presAssocID="{A917258F-D281-4CD2-A95D-84631F9398EE}" presName="DropPinPlaceHolder" presStyleCnt="0"/>
      <dgm:spPr/>
    </dgm:pt>
    <dgm:pt modelId="{ADFE3C0E-4C6E-47AD-A7AA-6A1FD8C8C898}" type="pres">
      <dgm:prSet presAssocID="{A917258F-D281-4CD2-A95D-84631F9398EE}" presName="DropPin" presStyleLbl="alignNode1" presStyleIdx="3" presStyleCnt="4"/>
      <dgm:spPr>
        <a:solidFill>
          <a:srgbClr val="002060"/>
        </a:solidFill>
      </dgm:spPr>
    </dgm:pt>
    <dgm:pt modelId="{A86000C2-33EA-49E4-9654-97F0B727FC8C}" type="pres">
      <dgm:prSet presAssocID="{A917258F-D281-4CD2-A95D-84631F9398EE}" presName="Ellipse" presStyleLbl="fgAcc1" presStyleIdx="4" presStyleCnt="5"/>
      <dgm:spPr>
        <a:solidFill>
          <a:schemeClr val="lt1">
            <a:alpha val="90000"/>
            <a:hueOff val="0"/>
            <a:satOff val="0"/>
            <a:lumOff val="0"/>
            <a:alphaOff val="0"/>
          </a:schemeClr>
        </a:solidFill>
        <a:ln w="15875" cap="flat" cmpd="sng" algn="ctr">
          <a:noFill/>
          <a:prstDash val="solid"/>
        </a:ln>
        <a:effectLst/>
      </dgm:spPr>
    </dgm:pt>
    <dgm:pt modelId="{9DED6A1A-E344-4E72-A523-7495349C7784}" type="pres">
      <dgm:prSet presAssocID="{A917258F-D281-4CD2-A95D-84631F9398EE}" presName="L2TextContainer" presStyleLbl="revTx" presStyleIdx="6" presStyleCnt="8">
        <dgm:presLayoutVars>
          <dgm:bulletEnabled val="1"/>
        </dgm:presLayoutVars>
      </dgm:prSet>
      <dgm:spPr/>
    </dgm:pt>
    <dgm:pt modelId="{31864090-9B58-4BBC-B971-6B7D19713669}" type="pres">
      <dgm:prSet presAssocID="{A917258F-D281-4CD2-A95D-84631F9398EE}" presName="L1TextContainer" presStyleLbl="revTx" presStyleIdx="7" presStyleCnt="8">
        <dgm:presLayoutVars>
          <dgm:chMax val="1"/>
          <dgm:chPref val="1"/>
          <dgm:bulletEnabled val="1"/>
        </dgm:presLayoutVars>
      </dgm:prSet>
      <dgm:spPr/>
    </dgm:pt>
    <dgm:pt modelId="{99728010-5A0C-4A84-AB1D-6F9058B3B7E0}" type="pres">
      <dgm:prSet presAssocID="{A917258F-D281-4CD2-A95D-84631F9398EE}" presName="ConnectLine" presStyleLbl="sibTrans1D1" presStyleIdx="3" presStyleCnt="4"/>
      <dgm:spPr>
        <a:noFill/>
        <a:ln w="12700" cap="flat" cmpd="sng" algn="ctr">
          <a:solidFill>
            <a:schemeClr val="accent1"/>
          </a:solidFill>
          <a:prstDash val="dash"/>
        </a:ln>
        <a:effectLst/>
      </dgm:spPr>
    </dgm:pt>
    <dgm:pt modelId="{880C9A6A-E38B-4719-A6EA-E6968D81DAF2}" type="pres">
      <dgm:prSet presAssocID="{A917258F-D281-4CD2-A95D-84631F9398EE}" presName="EmptyPlaceHolder" presStyleCnt="0"/>
      <dgm:spPr/>
    </dgm:pt>
  </dgm:ptLst>
  <dgm:cxnLst>
    <dgm:cxn modelId="{D78AD208-55CA-46AB-B59B-1EEE18293713}" type="presOf" srcId="{D0C9AE4F-84CF-4264-BE35-94AFB24B032D}" destId="{233D2DAB-3590-4E8F-B111-9B77BEB080C3}" srcOrd="0" destOrd="0" presId="urn:microsoft.com/office/officeart/2017/3/layout/DropPinTimeline"/>
    <dgm:cxn modelId="{A1A66718-EEAF-4C89-98E8-805AC2A803F5}" srcId="{D0C9AE4F-84CF-4264-BE35-94AFB24B032D}" destId="{9E4D0A61-B963-4B17-AF46-2063EF5F89B2}" srcOrd="1" destOrd="0" parTransId="{DC7DA540-E3E1-4795-84E4-13876C078C99}" sibTransId="{D9282DCB-FEC7-4BCB-BF1C-F640FD84DAD4}"/>
    <dgm:cxn modelId="{3CB9501A-9BD3-4501-8C7C-349DF859F481}" type="presOf" srcId="{1BF37F98-AE2E-4887-BA8E-86934A668EE4}" destId="{DA9DDDD6-A9F4-4CD7-8746-7F2535BC1E8B}" srcOrd="0" destOrd="0" presId="urn:microsoft.com/office/officeart/2017/3/layout/DropPinTimeline"/>
    <dgm:cxn modelId="{82097127-5516-4025-ABEF-D563981DAFCB}" type="presOf" srcId="{9E4D0A61-B963-4B17-AF46-2063EF5F89B2}" destId="{4F2A9F13-BBF0-43BB-9F07-A53544DEFB58}" srcOrd="0" destOrd="0" presId="urn:microsoft.com/office/officeart/2017/3/layout/DropPinTimeline"/>
    <dgm:cxn modelId="{ED2D5137-EAF2-4ECF-9925-8D715DF9E501}" srcId="{CCBD488F-7C1E-4EA4-8A25-7F0A6CAD602A}" destId="{7738BF24-A71C-4BEE-9055-CF2E31A582BF}" srcOrd="0" destOrd="0" parTransId="{3AD109B6-225C-468E-90F5-931098A5FFCC}" sibTransId="{1CB05BD2-3F30-4532-9763-A5F1273F6F98}"/>
    <dgm:cxn modelId="{60F44F3B-9AD7-4F7C-BEBB-997CB1637982}" srcId="{ED27057B-6436-48BE-91DB-91AE4BB8E800}" destId="{1BF37F98-AE2E-4887-BA8E-86934A668EE4}" srcOrd="0" destOrd="0" parTransId="{704A4D16-5D0F-4FC9-A9B5-5314EAF1E3DA}" sibTransId="{941E5251-6977-4C81-858B-9D1B58254C7E}"/>
    <dgm:cxn modelId="{DFC2D142-EDB0-4B25-B0FC-6BBADEC9BD46}" type="presOf" srcId="{7738BF24-A71C-4BEE-9055-CF2E31A582BF}" destId="{45A7AC10-B651-4C2D-879D-1E44D5C915C9}" srcOrd="0" destOrd="0" presId="urn:microsoft.com/office/officeart/2017/3/layout/DropPinTimeline"/>
    <dgm:cxn modelId="{B41A306A-CFB4-485B-AB82-54223B315CFF}" type="presOf" srcId="{75F90905-509C-4FA0-86AD-B931CC562608}" destId="{9DED6A1A-E344-4E72-A523-7495349C7784}" srcOrd="0" destOrd="0" presId="urn:microsoft.com/office/officeart/2017/3/layout/DropPinTimeline"/>
    <dgm:cxn modelId="{372B2351-9248-4461-B3A9-B04E77DCD34E}" type="presOf" srcId="{448784F2-C997-4F44-BCC3-F08AC7F102F3}" destId="{31192849-B653-4828-A6EB-29231E50B802}" srcOrd="0" destOrd="0" presId="urn:microsoft.com/office/officeart/2017/3/layout/DropPinTimeline"/>
    <dgm:cxn modelId="{5FA38372-B092-426C-B8D1-571B817E685B}" type="presOf" srcId="{CCBD488F-7C1E-4EA4-8A25-7F0A6CAD602A}" destId="{4D0D6005-B88D-4300-8349-79592A039D78}" srcOrd="0" destOrd="0" presId="urn:microsoft.com/office/officeart/2017/3/layout/DropPinTimeline"/>
    <dgm:cxn modelId="{E918E258-F16C-4398-8FC2-228B61313CD3}" srcId="{D0C9AE4F-84CF-4264-BE35-94AFB24B032D}" destId="{ED27057B-6436-48BE-91DB-91AE4BB8E800}" srcOrd="0" destOrd="0" parTransId="{6D3E931E-45DF-46CE-9BBD-F45EE8512AD7}" sibTransId="{7F29FD15-CD8A-4F2A-8BF7-65C4368EE989}"/>
    <dgm:cxn modelId="{32531EA8-509A-4911-A3AB-06457C43FD87}" srcId="{D0C9AE4F-84CF-4264-BE35-94AFB24B032D}" destId="{CCBD488F-7C1E-4EA4-8A25-7F0A6CAD602A}" srcOrd="2" destOrd="0" parTransId="{C0332E66-2841-4FC2-8179-3650B92592D8}" sibTransId="{17223F5A-8636-4E0C-ABE0-50C9F326C674}"/>
    <dgm:cxn modelId="{7FB664AE-CDE3-4090-A91F-F525C6F2BC03}" type="presOf" srcId="{ED27057B-6436-48BE-91DB-91AE4BB8E800}" destId="{22A46226-E515-4E3D-A061-96C7D0426606}" srcOrd="0" destOrd="0" presId="urn:microsoft.com/office/officeart/2017/3/layout/DropPinTimeline"/>
    <dgm:cxn modelId="{FDF7E4CF-7CCF-469F-80C8-CF0BB695DFEA}" type="presOf" srcId="{A917258F-D281-4CD2-A95D-84631F9398EE}" destId="{31864090-9B58-4BBC-B971-6B7D19713669}" srcOrd="0" destOrd="0" presId="urn:microsoft.com/office/officeart/2017/3/layout/DropPinTimeline"/>
    <dgm:cxn modelId="{4B950CD5-8276-4D52-98A5-0B2438F962EA}" srcId="{D0C9AE4F-84CF-4264-BE35-94AFB24B032D}" destId="{A917258F-D281-4CD2-A95D-84631F9398EE}" srcOrd="3" destOrd="0" parTransId="{46260EA5-EEB0-44F1-B413-E26C7E5B093E}" sibTransId="{CEED7A52-C947-4B85-AE5D-C0F3CC47BE4E}"/>
    <dgm:cxn modelId="{0747CFEA-25E8-4325-BCF5-255D4BA5B025}" srcId="{9E4D0A61-B963-4B17-AF46-2063EF5F89B2}" destId="{448784F2-C997-4F44-BCC3-F08AC7F102F3}" srcOrd="0" destOrd="0" parTransId="{AB05C7F0-95D6-4566-87E1-ED3CA2A1EEC7}" sibTransId="{9BF13F33-EF45-4519-BED4-87D8A789337F}"/>
    <dgm:cxn modelId="{420EEFFA-E1F6-4F58-9DB6-81F2E77C8F6A}" srcId="{A917258F-D281-4CD2-A95D-84631F9398EE}" destId="{75F90905-509C-4FA0-86AD-B931CC562608}" srcOrd="0" destOrd="0" parTransId="{66138604-FD46-4927-BAAF-40B28AEDE387}" sibTransId="{E9506E6A-A3D5-454E-974F-D559DF4F97B6}"/>
    <dgm:cxn modelId="{53570A0A-F9B8-493D-B4B0-2AEDEEDC38FA}" type="presParOf" srcId="{233D2DAB-3590-4E8F-B111-9B77BEB080C3}" destId="{3437C82F-D332-4EA3-980D-6FD91EF42239}" srcOrd="0" destOrd="0" presId="urn:microsoft.com/office/officeart/2017/3/layout/DropPinTimeline"/>
    <dgm:cxn modelId="{1C83D7B7-7853-4759-8CC3-9F45E86F638B}" type="presParOf" srcId="{233D2DAB-3590-4E8F-B111-9B77BEB080C3}" destId="{848214AB-044D-404B-A13D-B321B93A18D6}" srcOrd="1" destOrd="0" presId="urn:microsoft.com/office/officeart/2017/3/layout/DropPinTimeline"/>
    <dgm:cxn modelId="{F03CE5E5-50E9-43FC-A586-FE3CF7B978E3}" type="presParOf" srcId="{848214AB-044D-404B-A13D-B321B93A18D6}" destId="{4D76DDA1-CE09-49AC-A8D1-658F725148D1}" srcOrd="0" destOrd="0" presId="urn:microsoft.com/office/officeart/2017/3/layout/DropPinTimeline"/>
    <dgm:cxn modelId="{CCBED569-753D-4AC6-B991-0EF983BCD8C6}" type="presParOf" srcId="{4D76DDA1-CE09-49AC-A8D1-658F725148D1}" destId="{505ADE02-8680-4E66-AC8C-CEFC60BC73E6}" srcOrd="0" destOrd="0" presId="urn:microsoft.com/office/officeart/2017/3/layout/DropPinTimeline"/>
    <dgm:cxn modelId="{E563056F-2FD7-4AC2-BFE7-A6A68AAA563F}" type="presParOf" srcId="{4D76DDA1-CE09-49AC-A8D1-658F725148D1}" destId="{4F9E3EF0-A271-4551-B7C2-5178F7419EAA}" srcOrd="1" destOrd="0" presId="urn:microsoft.com/office/officeart/2017/3/layout/DropPinTimeline"/>
    <dgm:cxn modelId="{ED858F0D-2258-4E68-A0C1-A70FF9B31F13}" type="presParOf" srcId="{4F9E3EF0-A271-4551-B7C2-5178F7419EAA}" destId="{7EDDF17B-3852-43A7-B8CB-C99FE772E271}" srcOrd="0" destOrd="0" presId="urn:microsoft.com/office/officeart/2017/3/layout/DropPinTimeline"/>
    <dgm:cxn modelId="{81B17F6B-7475-47A5-8AC0-035748A68E8F}" type="presParOf" srcId="{4F9E3EF0-A271-4551-B7C2-5178F7419EAA}" destId="{F68796D0-25A7-409E-8D22-260ED1B9E3F9}" srcOrd="1" destOrd="0" presId="urn:microsoft.com/office/officeart/2017/3/layout/DropPinTimeline"/>
    <dgm:cxn modelId="{62880F71-7AD9-45EA-9A2D-57274DB121F0}" type="presParOf" srcId="{4D76DDA1-CE09-49AC-A8D1-658F725148D1}" destId="{DA9DDDD6-A9F4-4CD7-8746-7F2535BC1E8B}" srcOrd="2" destOrd="0" presId="urn:microsoft.com/office/officeart/2017/3/layout/DropPinTimeline"/>
    <dgm:cxn modelId="{C7B4CE8F-91D8-44FA-91C6-8CD06BC89523}" type="presParOf" srcId="{4D76DDA1-CE09-49AC-A8D1-658F725148D1}" destId="{22A46226-E515-4E3D-A061-96C7D0426606}" srcOrd="3" destOrd="0" presId="urn:microsoft.com/office/officeart/2017/3/layout/DropPinTimeline"/>
    <dgm:cxn modelId="{EB2B9186-6A75-4CEF-BDD7-50AC4A04B420}" type="presParOf" srcId="{4D76DDA1-CE09-49AC-A8D1-658F725148D1}" destId="{C4CDC357-1283-4FBD-851A-D98D41295EE0}" srcOrd="4" destOrd="0" presId="urn:microsoft.com/office/officeart/2017/3/layout/DropPinTimeline"/>
    <dgm:cxn modelId="{E873AAE3-17FF-48C8-ADCC-ECA1AB4B0E50}" type="presParOf" srcId="{4D76DDA1-CE09-49AC-A8D1-658F725148D1}" destId="{42A722AB-3159-40C5-BDEB-6E352B0E782F}" srcOrd="5" destOrd="0" presId="urn:microsoft.com/office/officeart/2017/3/layout/DropPinTimeline"/>
    <dgm:cxn modelId="{5A44E380-4E67-40D2-93B3-E454A8DCA07F}" type="presParOf" srcId="{848214AB-044D-404B-A13D-B321B93A18D6}" destId="{3D27FF47-1512-4495-BC03-2BEFF96776D5}" srcOrd="1" destOrd="0" presId="urn:microsoft.com/office/officeart/2017/3/layout/DropPinTimeline"/>
    <dgm:cxn modelId="{12D8789E-670F-48DB-9543-A059E6818213}" type="presParOf" srcId="{848214AB-044D-404B-A13D-B321B93A18D6}" destId="{AB542069-6DE7-49DD-93BF-F8A60690A31E}" srcOrd="2" destOrd="0" presId="urn:microsoft.com/office/officeart/2017/3/layout/DropPinTimeline"/>
    <dgm:cxn modelId="{DFD8A233-54A8-488D-B5BA-031DE5DF7744}" type="presParOf" srcId="{AB542069-6DE7-49DD-93BF-F8A60690A31E}" destId="{879E4DF4-9025-4C4F-AA75-665B59A86B83}" srcOrd="0" destOrd="0" presId="urn:microsoft.com/office/officeart/2017/3/layout/DropPinTimeline"/>
    <dgm:cxn modelId="{61F20C2C-9EB3-4B06-8F92-D7956A6E9ED5}" type="presParOf" srcId="{AB542069-6DE7-49DD-93BF-F8A60690A31E}" destId="{762D51EF-827C-4BF7-A652-E82F64A76F6B}" srcOrd="1" destOrd="0" presId="urn:microsoft.com/office/officeart/2017/3/layout/DropPinTimeline"/>
    <dgm:cxn modelId="{AF0AD19E-68CD-499A-ABF5-5D3F2CE7B1BA}" type="presParOf" srcId="{762D51EF-827C-4BF7-A652-E82F64A76F6B}" destId="{359FE060-4943-4857-883D-A8F35D5C310D}" srcOrd="0" destOrd="0" presId="urn:microsoft.com/office/officeart/2017/3/layout/DropPinTimeline"/>
    <dgm:cxn modelId="{981D1DBB-263A-407C-B0D1-2E1A908723FE}" type="presParOf" srcId="{762D51EF-827C-4BF7-A652-E82F64A76F6B}" destId="{571E311F-FCA6-4BBD-8CE3-0D9BE7DAC4D6}" srcOrd="1" destOrd="0" presId="urn:microsoft.com/office/officeart/2017/3/layout/DropPinTimeline"/>
    <dgm:cxn modelId="{1C00A508-C586-4E15-B24E-2B7C1484BEB8}" type="presParOf" srcId="{AB542069-6DE7-49DD-93BF-F8A60690A31E}" destId="{31192849-B653-4828-A6EB-29231E50B802}" srcOrd="2" destOrd="0" presId="urn:microsoft.com/office/officeart/2017/3/layout/DropPinTimeline"/>
    <dgm:cxn modelId="{A4041DF3-6F9D-4F46-B4BD-37A3EA35F8D7}" type="presParOf" srcId="{AB542069-6DE7-49DD-93BF-F8A60690A31E}" destId="{4F2A9F13-BBF0-43BB-9F07-A53544DEFB58}" srcOrd="3" destOrd="0" presId="urn:microsoft.com/office/officeart/2017/3/layout/DropPinTimeline"/>
    <dgm:cxn modelId="{1D7B942A-B707-424E-9278-605A146EEF29}" type="presParOf" srcId="{AB542069-6DE7-49DD-93BF-F8A60690A31E}" destId="{4D93B2FF-93E0-45E1-966C-B5FB7E84BE1E}" srcOrd="4" destOrd="0" presId="urn:microsoft.com/office/officeart/2017/3/layout/DropPinTimeline"/>
    <dgm:cxn modelId="{09214F6D-5769-40BF-A33A-E18702990607}" type="presParOf" srcId="{AB542069-6DE7-49DD-93BF-F8A60690A31E}" destId="{D5CAA2CD-8B3E-41CE-89DD-617BCF90D659}" srcOrd="5" destOrd="0" presId="urn:microsoft.com/office/officeart/2017/3/layout/DropPinTimeline"/>
    <dgm:cxn modelId="{3C6B4A2F-867B-4D8C-A894-4B102F353E2A}" type="presParOf" srcId="{848214AB-044D-404B-A13D-B321B93A18D6}" destId="{6CC7E023-5C08-4F6F-A6AB-CB8F68C05CB8}" srcOrd="3" destOrd="0" presId="urn:microsoft.com/office/officeart/2017/3/layout/DropPinTimeline"/>
    <dgm:cxn modelId="{1F5DCA4F-0DF5-4ED4-A9AC-A0E4C1B14698}" type="presParOf" srcId="{848214AB-044D-404B-A13D-B321B93A18D6}" destId="{BC1400F4-1997-4BA9-ADD3-6511FDEF2C33}" srcOrd="4" destOrd="0" presId="urn:microsoft.com/office/officeart/2017/3/layout/DropPinTimeline"/>
    <dgm:cxn modelId="{EB38B784-FA71-4F0D-9498-15740C206A7A}" type="presParOf" srcId="{BC1400F4-1997-4BA9-ADD3-6511FDEF2C33}" destId="{04FF3C73-FA4F-4E06-BA72-9D9777DD9F6B}" srcOrd="0" destOrd="0" presId="urn:microsoft.com/office/officeart/2017/3/layout/DropPinTimeline"/>
    <dgm:cxn modelId="{B190F50C-76B2-4B3F-BFF2-B880ECD4CB4C}" type="presParOf" srcId="{BC1400F4-1997-4BA9-ADD3-6511FDEF2C33}" destId="{AFF613EF-EA03-44F4-BD71-BE014CDD5067}" srcOrd="1" destOrd="0" presId="urn:microsoft.com/office/officeart/2017/3/layout/DropPinTimeline"/>
    <dgm:cxn modelId="{F9A6248A-73F0-4739-A776-B068ACD9209B}" type="presParOf" srcId="{AFF613EF-EA03-44F4-BD71-BE014CDD5067}" destId="{B62C0152-1BA7-4C11-A57B-CC9D8F61B17F}" srcOrd="0" destOrd="0" presId="urn:microsoft.com/office/officeart/2017/3/layout/DropPinTimeline"/>
    <dgm:cxn modelId="{491739B5-C7EC-4B81-9020-C2D53E0E509C}" type="presParOf" srcId="{AFF613EF-EA03-44F4-BD71-BE014CDD5067}" destId="{3A748531-320E-4CE8-9C9C-E7D1B62C5796}" srcOrd="1" destOrd="0" presId="urn:microsoft.com/office/officeart/2017/3/layout/DropPinTimeline"/>
    <dgm:cxn modelId="{727D963F-CBEA-4A69-80B3-269C049B032B}" type="presParOf" srcId="{BC1400F4-1997-4BA9-ADD3-6511FDEF2C33}" destId="{45A7AC10-B651-4C2D-879D-1E44D5C915C9}" srcOrd="2" destOrd="0" presId="urn:microsoft.com/office/officeart/2017/3/layout/DropPinTimeline"/>
    <dgm:cxn modelId="{9D14E229-3E0F-4AFE-8345-58F6E84DC4FC}" type="presParOf" srcId="{BC1400F4-1997-4BA9-ADD3-6511FDEF2C33}" destId="{4D0D6005-B88D-4300-8349-79592A039D78}" srcOrd="3" destOrd="0" presId="urn:microsoft.com/office/officeart/2017/3/layout/DropPinTimeline"/>
    <dgm:cxn modelId="{9A34283A-AD5F-4E56-A681-8B0A92A3506A}" type="presParOf" srcId="{BC1400F4-1997-4BA9-ADD3-6511FDEF2C33}" destId="{6A7C2F62-EF95-4FC6-B58E-4AEF046B10EF}" srcOrd="4" destOrd="0" presId="urn:microsoft.com/office/officeart/2017/3/layout/DropPinTimeline"/>
    <dgm:cxn modelId="{538376E0-F9BC-4775-8974-A1A59830C9A8}" type="presParOf" srcId="{BC1400F4-1997-4BA9-ADD3-6511FDEF2C33}" destId="{05713F45-54F1-4F6B-9894-2FB3BEB5D93C}" srcOrd="5" destOrd="0" presId="urn:microsoft.com/office/officeart/2017/3/layout/DropPinTimeline"/>
    <dgm:cxn modelId="{81068EB8-4B2E-4E4E-91ED-0D8C2F906BAD}" type="presParOf" srcId="{848214AB-044D-404B-A13D-B321B93A18D6}" destId="{B195D49C-6797-450B-BEB5-6BEDF8A0A889}" srcOrd="5" destOrd="0" presId="urn:microsoft.com/office/officeart/2017/3/layout/DropPinTimeline"/>
    <dgm:cxn modelId="{F084ED19-C34C-435B-B823-5BACF45D6EBE}" type="presParOf" srcId="{848214AB-044D-404B-A13D-B321B93A18D6}" destId="{F3FC4FC1-269C-4CE2-8BB4-38CCB2CA632B}" srcOrd="6" destOrd="0" presId="urn:microsoft.com/office/officeart/2017/3/layout/DropPinTimeline"/>
    <dgm:cxn modelId="{BB053590-E8CC-4D6A-BB5A-60A0708E111E}" type="presParOf" srcId="{F3FC4FC1-269C-4CE2-8BB4-38CCB2CA632B}" destId="{ECFF8F5C-41A2-4D55-BA21-AB14F2D83741}" srcOrd="0" destOrd="0" presId="urn:microsoft.com/office/officeart/2017/3/layout/DropPinTimeline"/>
    <dgm:cxn modelId="{9F7A0184-00B7-400E-9581-3A2D3F24EBAF}" type="presParOf" srcId="{F3FC4FC1-269C-4CE2-8BB4-38CCB2CA632B}" destId="{5591D1CB-3E78-480E-9E56-C3071E6F2F6D}" srcOrd="1" destOrd="0" presId="urn:microsoft.com/office/officeart/2017/3/layout/DropPinTimeline"/>
    <dgm:cxn modelId="{0643D4AA-B3A4-4CBE-8C4F-FECC8C4E060A}" type="presParOf" srcId="{5591D1CB-3E78-480E-9E56-C3071E6F2F6D}" destId="{ADFE3C0E-4C6E-47AD-A7AA-6A1FD8C8C898}" srcOrd="0" destOrd="0" presId="urn:microsoft.com/office/officeart/2017/3/layout/DropPinTimeline"/>
    <dgm:cxn modelId="{3AD3F22F-A258-45A5-951A-1CFE9A504421}" type="presParOf" srcId="{5591D1CB-3E78-480E-9E56-C3071E6F2F6D}" destId="{A86000C2-33EA-49E4-9654-97F0B727FC8C}" srcOrd="1" destOrd="0" presId="urn:microsoft.com/office/officeart/2017/3/layout/DropPinTimeline"/>
    <dgm:cxn modelId="{B7745048-8D9F-4DFD-B1E0-2A578CC40A80}" type="presParOf" srcId="{F3FC4FC1-269C-4CE2-8BB4-38CCB2CA632B}" destId="{9DED6A1A-E344-4E72-A523-7495349C7784}" srcOrd="2" destOrd="0" presId="urn:microsoft.com/office/officeart/2017/3/layout/DropPinTimeline"/>
    <dgm:cxn modelId="{0A5F82CB-E4EE-4998-82C1-1C72B340D957}" type="presParOf" srcId="{F3FC4FC1-269C-4CE2-8BB4-38CCB2CA632B}" destId="{31864090-9B58-4BBC-B971-6B7D19713669}" srcOrd="3" destOrd="0" presId="urn:microsoft.com/office/officeart/2017/3/layout/DropPinTimeline"/>
    <dgm:cxn modelId="{D44332C6-2161-4157-9FC6-ED4AE2F5C26C}" type="presParOf" srcId="{F3FC4FC1-269C-4CE2-8BB4-38CCB2CA632B}" destId="{99728010-5A0C-4A84-AB1D-6F9058B3B7E0}" srcOrd="4" destOrd="0" presId="urn:microsoft.com/office/officeart/2017/3/layout/DropPinTimeline"/>
    <dgm:cxn modelId="{D23C9438-D9FD-4E15-9665-09EC367A1ECC}" type="presParOf" srcId="{F3FC4FC1-269C-4CE2-8BB4-38CCB2CA632B}" destId="{880C9A6A-E38B-4719-A6EA-E6968D81DAF2}"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68B88F-59D1-4F12-83D6-725D1D58998A}">
      <dsp:nvSpPr>
        <dsp:cNvPr id="0" name=""/>
        <dsp:cNvSpPr/>
      </dsp:nvSpPr>
      <dsp:spPr>
        <a:xfrm>
          <a:off x="0" y="2622810"/>
          <a:ext cx="9595562" cy="1720847"/>
        </a:xfrm>
        <a:prstGeom prst="rect">
          <a:avLst/>
        </a:prstGeom>
        <a:solidFill>
          <a:schemeClr val="bg1">
            <a:alpha val="0"/>
          </a:schemeClr>
        </a:soli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What areas of Oregon have an elevated vulnerability to groundwater contamination and what model most accurately identifies these areas? </a:t>
          </a:r>
        </a:p>
      </dsp:txBody>
      <dsp:txXfrm>
        <a:off x="0" y="2622810"/>
        <a:ext cx="9595562" cy="1720847"/>
      </dsp:txXfrm>
    </dsp:sp>
    <dsp:sp modelId="{98DC7169-B257-4A39-9662-38ABF965CB23}">
      <dsp:nvSpPr>
        <dsp:cNvPr id="0" name=""/>
        <dsp:cNvSpPr/>
      </dsp:nvSpPr>
      <dsp:spPr>
        <a:xfrm rot="10800000">
          <a:off x="0" y="1959"/>
          <a:ext cx="9595562" cy="2646663"/>
        </a:xfrm>
        <a:prstGeom prst="upArrowCallout">
          <a:avLst/>
        </a:prstGeom>
        <a:solidFill>
          <a:schemeClr val="bg2"/>
        </a:solidFill>
        <a:ln>
          <a:solidFill>
            <a:schemeClr val="tx1"/>
          </a:solid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Develop Two Detailed Statewide Groundwater Vulnerability Maps</a:t>
          </a:r>
        </a:p>
      </dsp:txBody>
      <dsp:txXfrm rot="-10800000">
        <a:off x="0" y="1959"/>
        <a:ext cx="9595562" cy="928979"/>
      </dsp:txXfrm>
    </dsp:sp>
    <dsp:sp modelId="{D38DE9BD-03CB-4D47-9ED4-B65E0BAC061D}">
      <dsp:nvSpPr>
        <dsp:cNvPr id="0" name=""/>
        <dsp:cNvSpPr/>
      </dsp:nvSpPr>
      <dsp:spPr>
        <a:xfrm>
          <a:off x="0" y="930938"/>
          <a:ext cx="4797780" cy="791352"/>
        </a:xfrm>
        <a:prstGeom prst="rect">
          <a:avLst/>
        </a:prstGeom>
        <a:solidFill>
          <a:schemeClr val="bg1">
            <a:alpha val="90000"/>
          </a:schemeClr>
        </a:solidFill>
        <a:ln w="9525" cap="flat" cmpd="sng" algn="ctr">
          <a:solidFill>
            <a:schemeClr val="tx1">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Compare two models</a:t>
          </a:r>
        </a:p>
      </dsp:txBody>
      <dsp:txXfrm>
        <a:off x="0" y="930938"/>
        <a:ext cx="4797780" cy="791352"/>
      </dsp:txXfrm>
    </dsp:sp>
    <dsp:sp modelId="{A642F4AE-ACF1-4660-8BCE-14C2DB6EF582}">
      <dsp:nvSpPr>
        <dsp:cNvPr id="0" name=""/>
        <dsp:cNvSpPr/>
      </dsp:nvSpPr>
      <dsp:spPr>
        <a:xfrm>
          <a:off x="4797781" y="930938"/>
          <a:ext cx="4797780" cy="791352"/>
        </a:xfrm>
        <a:prstGeom prst="rect">
          <a:avLst/>
        </a:prstGeom>
        <a:solidFill>
          <a:schemeClr val="bg1">
            <a:alpha val="90000"/>
          </a:schemeClr>
        </a:solidFill>
        <a:ln w="9525" cap="flat" cmpd="sng" algn="ctr">
          <a:solidFill>
            <a:schemeClr val="tx1">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Compare to actual groundwater quality data</a:t>
          </a:r>
        </a:p>
      </dsp:txBody>
      <dsp:txXfrm>
        <a:off x="4797781" y="930938"/>
        <a:ext cx="4797780" cy="7913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7C82F-D332-4EA3-980D-6FD91EF42239}">
      <dsp:nvSpPr>
        <dsp:cNvPr id="0" name=""/>
        <dsp:cNvSpPr/>
      </dsp:nvSpPr>
      <dsp:spPr>
        <a:xfrm>
          <a:off x="0" y="1514533"/>
          <a:ext cx="10363200" cy="0"/>
        </a:xfrm>
        <a:prstGeom prst="line">
          <a:avLst/>
        </a:prstGeom>
        <a:solidFill>
          <a:schemeClr val="lt1">
            <a:alpha val="90000"/>
            <a:hueOff val="0"/>
            <a:satOff val="0"/>
            <a:lumOff val="0"/>
            <a:alphaOff val="0"/>
          </a:schemeClr>
        </a:solidFill>
        <a:ln w="19050" cap="flat" cmpd="sng" algn="ctr">
          <a:solidFill>
            <a:schemeClr val="accent3">
              <a:lumMod val="50000"/>
            </a:schemeClr>
          </a:solidFill>
          <a:prstDash val="solid"/>
          <a:tailEnd type="triangle" w="lg" len="lg"/>
        </a:ln>
        <a:effectLst/>
      </dsp:spPr>
      <dsp:style>
        <a:lnRef idx="2">
          <a:scrgbClr r="0" g="0" b="0"/>
        </a:lnRef>
        <a:fillRef idx="1">
          <a:scrgbClr r="0" g="0" b="0"/>
        </a:fillRef>
        <a:effectRef idx="0">
          <a:scrgbClr r="0" g="0" b="0"/>
        </a:effectRef>
        <a:fontRef idx="minor"/>
      </dsp:style>
    </dsp:sp>
    <dsp:sp modelId="{7EDDF17B-3852-43A7-B8CB-C99FE772E271}">
      <dsp:nvSpPr>
        <dsp:cNvPr id="0" name=""/>
        <dsp:cNvSpPr/>
      </dsp:nvSpPr>
      <dsp:spPr>
        <a:xfrm rot="8100000">
          <a:off x="51120" y="349040"/>
          <a:ext cx="222754" cy="222754"/>
        </a:xfrm>
        <a:prstGeom prst="teardrop">
          <a:avLst>
            <a:gd name="adj" fmla="val 115000"/>
          </a:avLst>
        </a:prstGeom>
        <a:solidFill>
          <a:srgbClr val="002060"/>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8796D0-25A7-409E-8D22-260ED1B9E3F9}">
      <dsp:nvSpPr>
        <dsp:cNvPr id="0" name=""/>
        <dsp:cNvSpPr/>
      </dsp:nvSpPr>
      <dsp:spPr>
        <a:xfrm>
          <a:off x="75866" y="373786"/>
          <a:ext cx="173262" cy="173262"/>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DA9DDDD6-A9F4-4CD7-8746-7F2535BC1E8B}">
      <dsp:nvSpPr>
        <dsp:cNvPr id="0" name=""/>
        <dsp:cNvSpPr/>
      </dsp:nvSpPr>
      <dsp:spPr>
        <a:xfrm>
          <a:off x="320009" y="617929"/>
          <a:ext cx="3442922" cy="896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7000" rIns="127000" bIns="1905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bg1"/>
              </a:solidFill>
            </a:rPr>
            <a:t>obtain and process data sets</a:t>
          </a:r>
        </a:p>
      </dsp:txBody>
      <dsp:txXfrm>
        <a:off x="320009" y="617929"/>
        <a:ext cx="3442922" cy="896603"/>
      </dsp:txXfrm>
    </dsp:sp>
    <dsp:sp modelId="{22A46226-E515-4E3D-A061-96C7D0426606}">
      <dsp:nvSpPr>
        <dsp:cNvPr id="0" name=""/>
        <dsp:cNvSpPr/>
      </dsp:nvSpPr>
      <dsp:spPr>
        <a:xfrm>
          <a:off x="320009" y="302906"/>
          <a:ext cx="3442922" cy="315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2400" bIns="0" numCol="1" spcCol="1270" anchor="ctr" anchorCtr="0">
          <a:noAutofit/>
        </a:bodyPr>
        <a:lstStyle/>
        <a:p>
          <a:pPr marL="0" lvl="0" indent="0" algn="l" defTabSz="1066800">
            <a:lnSpc>
              <a:spcPct val="90000"/>
            </a:lnSpc>
            <a:spcBef>
              <a:spcPct val="0"/>
            </a:spcBef>
            <a:spcAft>
              <a:spcPct val="35000"/>
            </a:spcAft>
            <a:buNone/>
            <a:defRPr b="1"/>
          </a:pPr>
          <a:r>
            <a:rPr lang="en-US" sz="2400" kern="1200" dirty="0">
              <a:solidFill>
                <a:schemeClr val="bg1"/>
              </a:solidFill>
            </a:rPr>
            <a:t>May–June 2020</a:t>
          </a:r>
        </a:p>
      </dsp:txBody>
      <dsp:txXfrm>
        <a:off x="320009" y="302906"/>
        <a:ext cx="3442922" cy="315022"/>
      </dsp:txXfrm>
    </dsp:sp>
    <dsp:sp modelId="{C4CDC357-1283-4FBD-851A-D98D41295EE0}">
      <dsp:nvSpPr>
        <dsp:cNvPr id="0" name=""/>
        <dsp:cNvSpPr/>
      </dsp:nvSpPr>
      <dsp:spPr>
        <a:xfrm>
          <a:off x="162498" y="617929"/>
          <a:ext cx="0" cy="896603"/>
        </a:xfrm>
        <a:prstGeom prst="line">
          <a:avLst/>
        </a:prstGeom>
        <a:noFill/>
        <a:ln w="12700" cap="flat" cmpd="sng" algn="ctr">
          <a:solidFill>
            <a:schemeClr val="accent1"/>
          </a:solidFill>
          <a:prstDash val="dash"/>
        </a:ln>
        <a:effectLst/>
      </dsp:spPr>
      <dsp:style>
        <a:lnRef idx="1">
          <a:scrgbClr r="0" g="0" b="0"/>
        </a:lnRef>
        <a:fillRef idx="0">
          <a:scrgbClr r="0" g="0" b="0"/>
        </a:fillRef>
        <a:effectRef idx="0">
          <a:scrgbClr r="0" g="0" b="0"/>
        </a:effectRef>
        <a:fontRef idx="minor"/>
      </dsp:style>
    </dsp:sp>
    <dsp:sp modelId="{505ADE02-8680-4E66-AC8C-CEFC60BC73E6}">
      <dsp:nvSpPr>
        <dsp:cNvPr id="0" name=""/>
        <dsp:cNvSpPr/>
      </dsp:nvSpPr>
      <dsp:spPr>
        <a:xfrm>
          <a:off x="134145" y="1486181"/>
          <a:ext cx="56704" cy="56704"/>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9FE060-4943-4857-883D-A8F35D5C310D}">
      <dsp:nvSpPr>
        <dsp:cNvPr id="0" name=""/>
        <dsp:cNvSpPr/>
      </dsp:nvSpPr>
      <dsp:spPr>
        <a:xfrm rot="18900000">
          <a:off x="2119496" y="2457271"/>
          <a:ext cx="222754" cy="222754"/>
        </a:xfrm>
        <a:prstGeom prst="teardrop">
          <a:avLst>
            <a:gd name="adj" fmla="val 115000"/>
          </a:avLst>
        </a:prstGeom>
        <a:solidFill>
          <a:srgbClr val="002060"/>
        </a:solidFill>
        <a:ln w="15875" cap="flat" cmpd="sng" algn="ctr">
          <a:solidFill>
            <a:schemeClr val="accent2">
              <a:hueOff val="-786981"/>
              <a:satOff val="-7177"/>
              <a:lumOff val="-130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1E311F-FCA6-4BBD-8CE3-0D9BE7DAC4D6}">
      <dsp:nvSpPr>
        <dsp:cNvPr id="0" name=""/>
        <dsp:cNvSpPr/>
      </dsp:nvSpPr>
      <dsp:spPr>
        <a:xfrm>
          <a:off x="2144242" y="2482017"/>
          <a:ext cx="173262" cy="173262"/>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31192849-B653-4828-A6EB-29231E50B802}">
      <dsp:nvSpPr>
        <dsp:cNvPr id="0" name=""/>
        <dsp:cNvSpPr/>
      </dsp:nvSpPr>
      <dsp:spPr>
        <a:xfrm>
          <a:off x="2388385" y="1514533"/>
          <a:ext cx="3442922" cy="896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0" rIns="0" bIns="127000" numCol="1" spcCol="1270" anchor="b" anchorCtr="0">
          <a:noAutofit/>
        </a:bodyPr>
        <a:lstStyle/>
        <a:p>
          <a:pPr marL="0" lvl="0" indent="0" algn="l" defTabSz="889000">
            <a:lnSpc>
              <a:spcPct val="90000"/>
            </a:lnSpc>
            <a:spcBef>
              <a:spcPct val="0"/>
            </a:spcBef>
            <a:spcAft>
              <a:spcPct val="35000"/>
            </a:spcAft>
            <a:buNone/>
          </a:pPr>
          <a:r>
            <a:rPr lang="en-US" sz="2000" kern="1200" dirty="0">
              <a:solidFill>
                <a:schemeClr val="bg1"/>
              </a:solidFill>
            </a:rPr>
            <a:t>develop layers and assign index values</a:t>
          </a:r>
        </a:p>
      </dsp:txBody>
      <dsp:txXfrm>
        <a:off x="2388385" y="1514533"/>
        <a:ext cx="3442922" cy="896603"/>
      </dsp:txXfrm>
    </dsp:sp>
    <dsp:sp modelId="{4F2A9F13-BBF0-43BB-9F07-A53544DEFB58}">
      <dsp:nvSpPr>
        <dsp:cNvPr id="0" name=""/>
        <dsp:cNvSpPr/>
      </dsp:nvSpPr>
      <dsp:spPr>
        <a:xfrm>
          <a:off x="2388385" y="2411137"/>
          <a:ext cx="3442922" cy="315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2400" bIns="0" numCol="1" spcCol="1270" anchor="ctr" anchorCtr="0">
          <a:noAutofit/>
        </a:bodyPr>
        <a:lstStyle/>
        <a:p>
          <a:pPr marL="0" lvl="0" indent="0" algn="l" defTabSz="1066800">
            <a:lnSpc>
              <a:spcPct val="90000"/>
            </a:lnSpc>
            <a:spcBef>
              <a:spcPct val="0"/>
            </a:spcBef>
            <a:spcAft>
              <a:spcPct val="35000"/>
            </a:spcAft>
            <a:buNone/>
            <a:defRPr b="1"/>
          </a:pPr>
          <a:r>
            <a:rPr lang="en-US" sz="2400" kern="1200" dirty="0">
              <a:solidFill>
                <a:schemeClr val="bg1"/>
              </a:solidFill>
            </a:rPr>
            <a:t>June–Aug. 2020</a:t>
          </a:r>
        </a:p>
      </dsp:txBody>
      <dsp:txXfrm>
        <a:off x="2388385" y="2411137"/>
        <a:ext cx="3442922" cy="315022"/>
      </dsp:txXfrm>
    </dsp:sp>
    <dsp:sp modelId="{4D93B2FF-93E0-45E1-966C-B5FB7E84BE1E}">
      <dsp:nvSpPr>
        <dsp:cNvPr id="0" name=""/>
        <dsp:cNvSpPr/>
      </dsp:nvSpPr>
      <dsp:spPr>
        <a:xfrm>
          <a:off x="2230873" y="1514533"/>
          <a:ext cx="0" cy="896603"/>
        </a:xfrm>
        <a:prstGeom prst="line">
          <a:avLst/>
        </a:prstGeom>
        <a:noFill/>
        <a:ln w="12700" cap="flat" cmpd="sng" algn="ctr">
          <a:solidFill>
            <a:schemeClr val="accent1"/>
          </a:solidFill>
          <a:prstDash val="dash"/>
        </a:ln>
        <a:effectLst/>
      </dsp:spPr>
      <dsp:style>
        <a:lnRef idx="1">
          <a:scrgbClr r="0" g="0" b="0"/>
        </a:lnRef>
        <a:fillRef idx="0">
          <a:scrgbClr r="0" g="0" b="0"/>
        </a:fillRef>
        <a:effectRef idx="0">
          <a:scrgbClr r="0" g="0" b="0"/>
        </a:effectRef>
        <a:fontRef idx="minor"/>
      </dsp:style>
    </dsp:sp>
    <dsp:sp modelId="{879E4DF4-9025-4C4F-AA75-665B59A86B83}">
      <dsp:nvSpPr>
        <dsp:cNvPr id="0" name=""/>
        <dsp:cNvSpPr/>
      </dsp:nvSpPr>
      <dsp:spPr>
        <a:xfrm>
          <a:off x="2202521" y="1486181"/>
          <a:ext cx="56704" cy="56704"/>
        </a:xfrm>
        <a:prstGeom prst="ellipse">
          <a:avLst/>
        </a:prstGeom>
        <a:solidFill>
          <a:schemeClr val="accent2">
            <a:hueOff val="729760"/>
            <a:satOff val="6639"/>
            <a:lumOff val="1961"/>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2C0152-1BA7-4C11-A57B-CC9D8F61B17F}">
      <dsp:nvSpPr>
        <dsp:cNvPr id="0" name=""/>
        <dsp:cNvSpPr/>
      </dsp:nvSpPr>
      <dsp:spPr>
        <a:xfrm rot="8100000">
          <a:off x="4187871" y="349040"/>
          <a:ext cx="222754" cy="222754"/>
        </a:xfrm>
        <a:prstGeom prst="teardrop">
          <a:avLst>
            <a:gd name="adj" fmla="val 115000"/>
          </a:avLst>
        </a:prstGeom>
        <a:solidFill>
          <a:srgbClr val="002060"/>
        </a:solidFill>
        <a:ln w="15875" cap="flat" cmpd="sng" algn="ctr">
          <a:solidFill>
            <a:schemeClr val="accent2">
              <a:hueOff val="-1573962"/>
              <a:satOff val="-14354"/>
              <a:lumOff val="-26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748531-320E-4CE8-9C9C-E7D1B62C5796}">
      <dsp:nvSpPr>
        <dsp:cNvPr id="0" name=""/>
        <dsp:cNvSpPr/>
      </dsp:nvSpPr>
      <dsp:spPr>
        <a:xfrm>
          <a:off x="4212618" y="373786"/>
          <a:ext cx="173262" cy="173262"/>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45A7AC10-B651-4C2D-879D-1E44D5C915C9}">
      <dsp:nvSpPr>
        <dsp:cNvPr id="0" name=""/>
        <dsp:cNvSpPr/>
      </dsp:nvSpPr>
      <dsp:spPr>
        <a:xfrm>
          <a:off x="4456760" y="617929"/>
          <a:ext cx="3442922" cy="896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7000" rIns="127000" bIns="1905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bg1"/>
              </a:solidFill>
            </a:rPr>
            <a:t>compare models to groundwater quality data and each other</a:t>
          </a:r>
        </a:p>
      </dsp:txBody>
      <dsp:txXfrm>
        <a:off x="4456760" y="617929"/>
        <a:ext cx="3442922" cy="896603"/>
      </dsp:txXfrm>
    </dsp:sp>
    <dsp:sp modelId="{4D0D6005-B88D-4300-8349-79592A039D78}">
      <dsp:nvSpPr>
        <dsp:cNvPr id="0" name=""/>
        <dsp:cNvSpPr/>
      </dsp:nvSpPr>
      <dsp:spPr>
        <a:xfrm>
          <a:off x="4456760" y="302906"/>
          <a:ext cx="3442922" cy="315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2400" bIns="0" numCol="1" spcCol="1270" anchor="ctr" anchorCtr="0">
          <a:noAutofit/>
        </a:bodyPr>
        <a:lstStyle/>
        <a:p>
          <a:pPr marL="0" lvl="0" indent="0" algn="l" defTabSz="1066800">
            <a:lnSpc>
              <a:spcPct val="90000"/>
            </a:lnSpc>
            <a:spcBef>
              <a:spcPct val="0"/>
            </a:spcBef>
            <a:spcAft>
              <a:spcPct val="35000"/>
            </a:spcAft>
            <a:buNone/>
            <a:defRPr b="1"/>
          </a:pPr>
          <a:r>
            <a:rPr lang="en-US" sz="2400" kern="1200" dirty="0">
              <a:solidFill>
                <a:schemeClr val="bg1"/>
              </a:solidFill>
            </a:rPr>
            <a:t>Aug.–Sep. 2020</a:t>
          </a:r>
        </a:p>
      </dsp:txBody>
      <dsp:txXfrm>
        <a:off x="4456760" y="302906"/>
        <a:ext cx="3442922" cy="315022"/>
      </dsp:txXfrm>
    </dsp:sp>
    <dsp:sp modelId="{6A7C2F62-EF95-4FC6-B58E-4AEF046B10EF}">
      <dsp:nvSpPr>
        <dsp:cNvPr id="0" name=""/>
        <dsp:cNvSpPr/>
      </dsp:nvSpPr>
      <dsp:spPr>
        <a:xfrm>
          <a:off x="4299249" y="617929"/>
          <a:ext cx="0" cy="896603"/>
        </a:xfrm>
        <a:prstGeom prst="line">
          <a:avLst/>
        </a:prstGeom>
        <a:noFill/>
        <a:ln w="12700" cap="flat" cmpd="sng" algn="ctr">
          <a:solidFill>
            <a:schemeClr val="accent1"/>
          </a:solidFill>
          <a:prstDash val="dash"/>
        </a:ln>
        <a:effectLst/>
      </dsp:spPr>
      <dsp:style>
        <a:lnRef idx="1">
          <a:scrgbClr r="0" g="0" b="0"/>
        </a:lnRef>
        <a:fillRef idx="0">
          <a:scrgbClr r="0" g="0" b="0"/>
        </a:fillRef>
        <a:effectRef idx="0">
          <a:scrgbClr r="0" g="0" b="0"/>
        </a:effectRef>
        <a:fontRef idx="minor"/>
      </dsp:style>
    </dsp:sp>
    <dsp:sp modelId="{04FF3C73-FA4F-4E06-BA72-9D9777DD9F6B}">
      <dsp:nvSpPr>
        <dsp:cNvPr id="0" name=""/>
        <dsp:cNvSpPr/>
      </dsp:nvSpPr>
      <dsp:spPr>
        <a:xfrm>
          <a:off x="4270897" y="1486181"/>
          <a:ext cx="56704" cy="56704"/>
        </a:xfrm>
        <a:prstGeom prst="ellipse">
          <a:avLst/>
        </a:prstGeom>
        <a:solidFill>
          <a:schemeClr val="accent2">
            <a:hueOff val="1459520"/>
            <a:satOff val="13277"/>
            <a:lumOff val="3921"/>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FE3C0E-4C6E-47AD-A7AA-6A1FD8C8C898}">
      <dsp:nvSpPr>
        <dsp:cNvPr id="0" name=""/>
        <dsp:cNvSpPr/>
      </dsp:nvSpPr>
      <dsp:spPr>
        <a:xfrm rot="18900000">
          <a:off x="6256247" y="2457271"/>
          <a:ext cx="222754" cy="222754"/>
        </a:xfrm>
        <a:prstGeom prst="teardrop">
          <a:avLst>
            <a:gd name="adj" fmla="val 115000"/>
          </a:avLst>
        </a:prstGeom>
        <a:solidFill>
          <a:srgbClr val="002060"/>
        </a:solidFill>
        <a:ln w="15875" cap="flat" cmpd="sng" algn="ctr">
          <a:solidFill>
            <a:schemeClr val="accent2">
              <a:hueOff val="-2360944"/>
              <a:satOff val="-21531"/>
              <a:lumOff val="-392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6000C2-33EA-49E4-9654-97F0B727FC8C}">
      <dsp:nvSpPr>
        <dsp:cNvPr id="0" name=""/>
        <dsp:cNvSpPr/>
      </dsp:nvSpPr>
      <dsp:spPr>
        <a:xfrm>
          <a:off x="6280993" y="2482017"/>
          <a:ext cx="173262" cy="173262"/>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9DED6A1A-E344-4E72-A523-7495349C7784}">
      <dsp:nvSpPr>
        <dsp:cNvPr id="0" name=""/>
        <dsp:cNvSpPr/>
      </dsp:nvSpPr>
      <dsp:spPr>
        <a:xfrm>
          <a:off x="6525136" y="1514533"/>
          <a:ext cx="3442922" cy="896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0" rIns="0" bIns="127000" numCol="1" spcCol="1270" anchor="b" anchorCtr="0">
          <a:noAutofit/>
        </a:bodyPr>
        <a:lstStyle/>
        <a:p>
          <a:pPr marL="0" lvl="0" indent="0" algn="l" defTabSz="889000">
            <a:lnSpc>
              <a:spcPct val="90000"/>
            </a:lnSpc>
            <a:spcBef>
              <a:spcPct val="0"/>
            </a:spcBef>
            <a:spcAft>
              <a:spcPct val="35000"/>
            </a:spcAft>
            <a:buNone/>
          </a:pPr>
          <a:r>
            <a:rPr lang="en-US" sz="2000" kern="1200" dirty="0">
              <a:solidFill>
                <a:schemeClr val="bg1"/>
              </a:solidFill>
            </a:rPr>
            <a:t>conference presentation (Esri Water Conference or </a:t>
          </a:r>
          <a:r>
            <a:rPr lang="en-US" sz="2000" kern="1200" dirty="0" err="1">
              <a:solidFill>
                <a:schemeClr val="bg1"/>
              </a:solidFill>
            </a:rPr>
            <a:t>EnerGIS</a:t>
          </a:r>
          <a:r>
            <a:rPr lang="en-US" sz="2000" kern="1200" dirty="0">
              <a:solidFill>
                <a:schemeClr val="bg1"/>
              </a:solidFill>
            </a:rPr>
            <a:t>?) and final project write-up </a:t>
          </a:r>
        </a:p>
      </dsp:txBody>
      <dsp:txXfrm>
        <a:off x="6525136" y="1514533"/>
        <a:ext cx="3442922" cy="896603"/>
      </dsp:txXfrm>
    </dsp:sp>
    <dsp:sp modelId="{31864090-9B58-4BBC-B971-6B7D19713669}">
      <dsp:nvSpPr>
        <dsp:cNvPr id="0" name=""/>
        <dsp:cNvSpPr/>
      </dsp:nvSpPr>
      <dsp:spPr>
        <a:xfrm>
          <a:off x="6525136" y="2411137"/>
          <a:ext cx="3442922" cy="315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2400" bIns="0" numCol="1" spcCol="1270" anchor="ctr" anchorCtr="0">
          <a:noAutofit/>
        </a:bodyPr>
        <a:lstStyle/>
        <a:p>
          <a:pPr marL="0" lvl="0" indent="0" algn="l" defTabSz="1066800">
            <a:lnSpc>
              <a:spcPct val="90000"/>
            </a:lnSpc>
            <a:spcBef>
              <a:spcPct val="0"/>
            </a:spcBef>
            <a:spcAft>
              <a:spcPct val="35000"/>
            </a:spcAft>
            <a:buNone/>
            <a:defRPr b="1"/>
          </a:pPr>
          <a:r>
            <a:rPr lang="en-US" sz="2400" kern="1200" dirty="0">
              <a:solidFill>
                <a:schemeClr val="bg1"/>
              </a:solidFill>
            </a:rPr>
            <a:t>Sep.–Dec. 2020</a:t>
          </a:r>
        </a:p>
      </dsp:txBody>
      <dsp:txXfrm>
        <a:off x="6525136" y="2411137"/>
        <a:ext cx="3442922" cy="315022"/>
      </dsp:txXfrm>
    </dsp:sp>
    <dsp:sp modelId="{99728010-5A0C-4A84-AB1D-6F9058B3B7E0}">
      <dsp:nvSpPr>
        <dsp:cNvPr id="0" name=""/>
        <dsp:cNvSpPr/>
      </dsp:nvSpPr>
      <dsp:spPr>
        <a:xfrm>
          <a:off x="6367625" y="1514533"/>
          <a:ext cx="0" cy="896603"/>
        </a:xfrm>
        <a:prstGeom prst="line">
          <a:avLst/>
        </a:prstGeom>
        <a:noFill/>
        <a:ln w="12700" cap="flat" cmpd="sng" algn="ctr">
          <a:solidFill>
            <a:schemeClr val="accent1"/>
          </a:solidFill>
          <a:prstDash val="dash"/>
        </a:ln>
        <a:effectLst/>
      </dsp:spPr>
      <dsp:style>
        <a:lnRef idx="1">
          <a:scrgbClr r="0" g="0" b="0"/>
        </a:lnRef>
        <a:fillRef idx="0">
          <a:scrgbClr r="0" g="0" b="0"/>
        </a:fillRef>
        <a:effectRef idx="0">
          <a:scrgbClr r="0" g="0" b="0"/>
        </a:effectRef>
        <a:fontRef idx="minor"/>
      </dsp:style>
    </dsp:sp>
    <dsp:sp modelId="{ECFF8F5C-41A2-4D55-BA21-AB14F2D83741}">
      <dsp:nvSpPr>
        <dsp:cNvPr id="0" name=""/>
        <dsp:cNvSpPr/>
      </dsp:nvSpPr>
      <dsp:spPr>
        <a:xfrm>
          <a:off x="6339272" y="1486181"/>
          <a:ext cx="56704" cy="56704"/>
        </a:xfrm>
        <a:prstGeom prst="ellipse">
          <a:avLst/>
        </a:prstGeom>
        <a:solidFill>
          <a:schemeClr val="accent2">
            <a:hueOff val="2189280"/>
            <a:satOff val="19916"/>
            <a:lumOff val="5882"/>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99DE96-A9A2-4834-9A1B-954D77F1AFB1}" type="datetimeFigureOut">
              <a:rPr lang="en-US" smtClean="0"/>
              <a:t>5/6/2020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6FE6FB-D277-4283-A8D0-DACAC19C5755}" type="slidenum">
              <a:rPr lang="en-US" smtClean="0"/>
              <a:t>‹#›</a:t>
            </a:fld>
            <a:endParaRPr lang="en-US"/>
          </a:p>
        </p:txBody>
      </p:sp>
    </p:spTree>
    <p:extLst>
      <p:ext uri="{BB962C8B-B14F-4D97-AF65-F5344CB8AC3E}">
        <p14:creationId xmlns:p14="http://schemas.microsoft.com/office/powerpoint/2010/main" val="91608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My name is Kayla Jones and my capstone project is the Selection of models to identify areas vulnerable to groundwater contamination in Oregon.</a:t>
            </a:r>
          </a:p>
        </p:txBody>
      </p:sp>
      <p:sp>
        <p:nvSpPr>
          <p:cNvPr id="4" name="Slide Number Placeholder 3"/>
          <p:cNvSpPr>
            <a:spLocks noGrp="1"/>
          </p:cNvSpPr>
          <p:nvPr>
            <p:ph type="sldNum" sz="quarter" idx="5"/>
          </p:nvPr>
        </p:nvSpPr>
        <p:spPr/>
        <p:txBody>
          <a:bodyPr/>
          <a:lstStyle/>
          <a:p>
            <a:fld id="{046FE6FB-D277-4283-A8D0-DACAC19C5755}" type="slidenum">
              <a:rPr lang="en-US" smtClean="0"/>
              <a:t>1</a:t>
            </a:fld>
            <a:endParaRPr lang="en-US"/>
          </a:p>
        </p:txBody>
      </p:sp>
    </p:spTree>
    <p:extLst>
      <p:ext uri="{BB962C8B-B14F-4D97-AF65-F5344CB8AC3E}">
        <p14:creationId xmlns:p14="http://schemas.microsoft.com/office/powerpoint/2010/main" val="4268168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Analysis and Methodology.  two statewide groundwater vulnerability maps will be developed using the Overlay and Index assessment method.  The maps will be developed using the Esri ArcGIS platform equipped with the spatial analysis extension.  The first map will be developed using the existing ODEQ SAP system and the other with be developed using the DRASTIC model.  A separate GIS raster layer will be created for each of the assessment characteristic for each of the models. The layers will then be assigned an index value based on its corresponding scoring and/or ranking criteria.  The raster layers will then be combined using the raster calculator tool included in the spatial analysis toolbox to provide a layer with an overall rank and/or score.  The most vulnerable areas will have a higher rank or score and the least vulnerable areas having a lower score. An example of the final groundwater vulnerability maps is shown to the right with highly vulnerable areas shown in a darker color and less vulnerable areas shown in a lighter color. </a:t>
            </a:r>
          </a:p>
        </p:txBody>
      </p:sp>
      <p:sp>
        <p:nvSpPr>
          <p:cNvPr id="4" name="Slide Number Placeholder 3"/>
          <p:cNvSpPr>
            <a:spLocks noGrp="1"/>
          </p:cNvSpPr>
          <p:nvPr>
            <p:ph type="sldNum" sz="quarter" idx="5"/>
          </p:nvPr>
        </p:nvSpPr>
        <p:spPr/>
        <p:txBody>
          <a:bodyPr/>
          <a:lstStyle/>
          <a:p>
            <a:fld id="{046FE6FB-D277-4283-A8D0-DACAC19C5755}" type="slidenum">
              <a:rPr lang="en-US" smtClean="0"/>
              <a:t>10</a:t>
            </a:fld>
            <a:endParaRPr lang="en-US"/>
          </a:p>
        </p:txBody>
      </p:sp>
    </p:spTree>
    <p:extLst>
      <p:ext uri="{BB962C8B-B14F-4D97-AF65-F5344CB8AC3E}">
        <p14:creationId xmlns:p14="http://schemas.microsoft.com/office/powerpoint/2010/main" val="677326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two models have been developed and maps created, monitoring well locations with groundwater quality information will be plotted on the maps and designated as contaminated or not contaminated.  The amount of contaminated and uncontaminated wells will be calculated for each identified vulnerable area to determine if the areas were classified correctly.  The SAPS and DRASTIC models will then be compared to each other to determine which model is more accurate in identifying the most areas correlating with the contaminated and uncontaminated monitoring well locations. </a:t>
            </a:r>
          </a:p>
        </p:txBody>
      </p:sp>
      <p:sp>
        <p:nvSpPr>
          <p:cNvPr id="4" name="Slide Number Placeholder 3"/>
          <p:cNvSpPr>
            <a:spLocks noGrp="1"/>
          </p:cNvSpPr>
          <p:nvPr>
            <p:ph type="sldNum" sz="quarter" idx="5"/>
          </p:nvPr>
        </p:nvSpPr>
        <p:spPr/>
        <p:txBody>
          <a:bodyPr/>
          <a:lstStyle/>
          <a:p>
            <a:fld id="{046FE6FB-D277-4283-A8D0-DACAC19C5755}" type="slidenum">
              <a:rPr lang="en-US" smtClean="0"/>
              <a:t>11</a:t>
            </a:fld>
            <a:endParaRPr lang="en-US"/>
          </a:p>
        </p:txBody>
      </p:sp>
    </p:spTree>
    <p:extLst>
      <p:ext uri="{BB962C8B-B14F-4D97-AF65-F5344CB8AC3E}">
        <p14:creationId xmlns:p14="http://schemas.microsoft.com/office/powerpoint/2010/main" val="261728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review of datasets potentially applicable to the ODEQ SAP system was conducted and identified 136 data sources.  The ODEQ website was the starting point of the data review because it was anticipated that most of the data needed could be provided through the ODEQ.  The search then moved on to other state, federal, and open source entities.  Once data was identified it was reviewed and evaluated to determine its applicability to the SAPS categories, listed in this table. </a:t>
            </a:r>
          </a:p>
          <a:p>
            <a:endParaRPr lang="en-US" dirty="0"/>
          </a:p>
          <a:p>
            <a:r>
              <a:rPr lang="en-US" dirty="0"/>
              <a:t> As you can see the Hazardous waste containment category includes active permitted facilities, storage tanks, and environmental site cleanup information.</a:t>
            </a:r>
          </a:p>
          <a:p>
            <a:endParaRPr lang="en-US" dirty="0"/>
          </a:p>
          <a:p>
            <a:r>
              <a:rPr lang="en-US" dirty="0"/>
              <a:t>The Groundwater category includes well log databases, water quality information, and groundwater drinking water source areas.</a:t>
            </a:r>
          </a:p>
          <a:p>
            <a:endParaRPr lang="en-US" dirty="0"/>
          </a:p>
          <a:p>
            <a:r>
              <a:rPr lang="en-US" dirty="0"/>
              <a:t>The Surface water category includes the most recent ODEQ surface water assessment information, watershed data, and water quality information.</a:t>
            </a:r>
          </a:p>
          <a:p>
            <a:endParaRPr lang="en-US" dirty="0"/>
          </a:p>
          <a:p>
            <a:r>
              <a:rPr lang="en-US" dirty="0"/>
              <a:t>The drinking water category includes drinking water source areas, drinking water services, public water system information and water rights information.</a:t>
            </a:r>
          </a:p>
          <a:p>
            <a:endParaRPr lang="en-US" dirty="0"/>
          </a:p>
          <a:p>
            <a:r>
              <a:rPr lang="en-US" dirty="0"/>
              <a:t>The Soil category includes soil data provided by the National Cooperative Soil Survey as well as well log information.</a:t>
            </a:r>
          </a:p>
          <a:p>
            <a:endParaRPr lang="en-US" dirty="0"/>
          </a:p>
          <a:p>
            <a:r>
              <a:rPr lang="en-US" dirty="0"/>
              <a:t>The land use and population category includes land cover and use as well as zoning and ownership data.</a:t>
            </a:r>
          </a:p>
          <a:p>
            <a:endParaRPr lang="en-US" dirty="0"/>
          </a:p>
          <a:p>
            <a:r>
              <a:rPr lang="en-US" dirty="0"/>
              <a:t>The Sensitive Environment category includes data such as National marine sanctuaries, historic places, designated natural areas and state parks.</a:t>
            </a:r>
          </a:p>
          <a:p>
            <a:endParaRPr lang="en-US" dirty="0"/>
          </a:p>
          <a:p>
            <a:r>
              <a:rPr lang="en-US" dirty="0"/>
              <a:t>Threatened and Endangered Species data is also included along with a general use category which contains administrative data such as county boundaries and topographic maps. </a:t>
            </a:r>
          </a:p>
          <a:p>
            <a:endParaRPr lang="en-US" dirty="0"/>
          </a:p>
          <a:p>
            <a:r>
              <a:rPr lang="en-US" dirty="0"/>
              <a:t>ODEQ provided 72 of the 136 data sources, primarily through their drinking water protection program.  Some data sets were provided in downloadable spatial format (Shapefiles) but others were provided in interactive web applications or tabular databases.  </a:t>
            </a:r>
          </a:p>
        </p:txBody>
      </p:sp>
      <p:sp>
        <p:nvSpPr>
          <p:cNvPr id="4" name="Slide Number Placeholder 3"/>
          <p:cNvSpPr>
            <a:spLocks noGrp="1"/>
          </p:cNvSpPr>
          <p:nvPr>
            <p:ph type="sldNum" sz="quarter" idx="5"/>
          </p:nvPr>
        </p:nvSpPr>
        <p:spPr/>
        <p:txBody>
          <a:bodyPr/>
          <a:lstStyle/>
          <a:p>
            <a:fld id="{046FE6FB-D277-4283-A8D0-DACAC19C5755}" type="slidenum">
              <a:rPr lang="en-US" smtClean="0"/>
              <a:t>12</a:t>
            </a:fld>
            <a:endParaRPr lang="en-US"/>
          </a:p>
        </p:txBody>
      </p:sp>
    </p:spTree>
    <p:extLst>
      <p:ext uri="{BB962C8B-B14F-4D97-AF65-F5344CB8AC3E}">
        <p14:creationId xmlns:p14="http://schemas.microsoft.com/office/powerpoint/2010/main" val="130387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limitations I came across generally apply to the reviewed datasets. Several datasets were found to be included in interactive web applications and are currently unable to be downloaded directly from the application in a spatial format.  Obtaining data from these sources may require corresponding with the database owner.  Furthermore, data for several databases could only be downloaded in a tabular format and location data was not consistently provided and was not and reference systems varied between sources.  </a:t>
            </a:r>
          </a:p>
          <a:p>
            <a:endParaRPr lang="en-US" dirty="0"/>
          </a:p>
        </p:txBody>
      </p:sp>
      <p:sp>
        <p:nvSpPr>
          <p:cNvPr id="4" name="Slide Number Placeholder 3"/>
          <p:cNvSpPr>
            <a:spLocks noGrp="1"/>
          </p:cNvSpPr>
          <p:nvPr>
            <p:ph type="sldNum" sz="quarter" idx="5"/>
          </p:nvPr>
        </p:nvSpPr>
        <p:spPr/>
        <p:txBody>
          <a:bodyPr/>
          <a:lstStyle/>
          <a:p>
            <a:fld id="{046FE6FB-D277-4283-A8D0-DACAC19C5755}" type="slidenum">
              <a:rPr lang="en-US" smtClean="0"/>
              <a:t>13</a:t>
            </a:fld>
            <a:endParaRPr lang="en-US"/>
          </a:p>
        </p:txBody>
      </p:sp>
    </p:spTree>
    <p:extLst>
      <p:ext uri="{BB962C8B-B14F-4D97-AF65-F5344CB8AC3E}">
        <p14:creationId xmlns:p14="http://schemas.microsoft.com/office/powerpoint/2010/main" val="1352434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anticipated that the SAPs and DRASTIC model results will differ based on the different  inputs required for each model.  The SAPS model will indicate that areas near known sites containing hazardous substances with shallow groundwater tables and highly permeable soil will represent areas most vulnerable to groundwater contamination.  Since the  DRASTIC model does not take into account known sites containing hazardous substances the results will be skewed toward areas having shallow groundwater tables and highly permeable soil.  The SAPS model may provide more accurate results based on the amount of characteristics assessed.</a:t>
            </a:r>
          </a:p>
        </p:txBody>
      </p:sp>
      <p:sp>
        <p:nvSpPr>
          <p:cNvPr id="4" name="Slide Number Placeholder 3"/>
          <p:cNvSpPr>
            <a:spLocks noGrp="1"/>
          </p:cNvSpPr>
          <p:nvPr>
            <p:ph type="sldNum" sz="quarter" idx="5"/>
          </p:nvPr>
        </p:nvSpPr>
        <p:spPr/>
        <p:txBody>
          <a:bodyPr/>
          <a:lstStyle/>
          <a:p>
            <a:fld id="{046FE6FB-D277-4283-A8D0-DACAC19C5755}" type="slidenum">
              <a:rPr lang="en-US" smtClean="0"/>
              <a:t>14</a:t>
            </a:fld>
            <a:endParaRPr lang="en-US"/>
          </a:p>
        </p:txBody>
      </p:sp>
    </p:spTree>
    <p:extLst>
      <p:ext uri="{BB962C8B-B14F-4D97-AF65-F5344CB8AC3E}">
        <p14:creationId xmlns:p14="http://schemas.microsoft.com/office/powerpoint/2010/main" val="2937832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proposed timeline for completing this project is shown on this slide.  I anticipate obtaining and processing the required data sets by the end of June 2020.  Layers will be developed and assigned index values by August 2020.  I will compare the models to each other and the groundwater quality data by September 2020.  And I anticipate presenting the results at a conference between September and December 2020.  One potential presentation venue is the Esri Water Conference in Chicago, Illinois and the other is the </a:t>
            </a:r>
            <a:r>
              <a:rPr lang="en-US" dirty="0" err="1"/>
              <a:t>EnerGIS</a:t>
            </a:r>
            <a:r>
              <a:rPr lang="en-US" dirty="0"/>
              <a:t> conference in Canonsburg, Pennsylvania.  The </a:t>
            </a:r>
            <a:r>
              <a:rPr lang="en-US" dirty="0" err="1"/>
              <a:t>EnerGIS</a:t>
            </a:r>
            <a:r>
              <a:rPr lang="en-US" dirty="0"/>
              <a:t> conference was supposed to occur in April of this year but has been delayed due to the Coronavirus.  All of the presentation spots are currently full but that may change due to the rescheduling.  </a:t>
            </a:r>
          </a:p>
        </p:txBody>
      </p:sp>
      <p:sp>
        <p:nvSpPr>
          <p:cNvPr id="4" name="Slide Number Placeholder 3"/>
          <p:cNvSpPr>
            <a:spLocks noGrp="1"/>
          </p:cNvSpPr>
          <p:nvPr>
            <p:ph type="sldNum" sz="quarter" idx="5"/>
          </p:nvPr>
        </p:nvSpPr>
        <p:spPr/>
        <p:txBody>
          <a:bodyPr/>
          <a:lstStyle/>
          <a:p>
            <a:fld id="{046FE6FB-D277-4283-A8D0-DACAC19C5755}" type="slidenum">
              <a:rPr lang="en-US" smtClean="0"/>
              <a:t>15</a:t>
            </a:fld>
            <a:endParaRPr lang="en-US"/>
          </a:p>
        </p:txBody>
      </p:sp>
    </p:spTree>
    <p:extLst>
      <p:ext uri="{BB962C8B-B14F-4D97-AF65-F5344CB8AC3E}">
        <p14:creationId xmlns:p14="http://schemas.microsoft.com/office/powerpoint/2010/main" val="2397941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6FE6FB-D277-4283-A8D0-DACAC19C5755}" type="slidenum">
              <a:rPr lang="en-US" smtClean="0"/>
              <a:t>17</a:t>
            </a:fld>
            <a:endParaRPr lang="en-US"/>
          </a:p>
        </p:txBody>
      </p:sp>
    </p:spTree>
    <p:extLst>
      <p:ext uri="{BB962C8B-B14F-4D97-AF65-F5344CB8AC3E}">
        <p14:creationId xmlns:p14="http://schemas.microsoft.com/office/powerpoint/2010/main" val="3612860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overview.  We will do a little introduction and then go into the background and objectives of this project.  I will go over the different assessment methods that I came across in the literature review and then go into the data and methodology that I intend to use to complete this project.  Finally go over any limitations that I cam across and my anticipated results.</a:t>
            </a:r>
          </a:p>
        </p:txBody>
      </p:sp>
      <p:sp>
        <p:nvSpPr>
          <p:cNvPr id="4" name="Slide Number Placeholder 3"/>
          <p:cNvSpPr>
            <a:spLocks noGrp="1"/>
          </p:cNvSpPr>
          <p:nvPr>
            <p:ph type="sldNum" sz="quarter" idx="5"/>
          </p:nvPr>
        </p:nvSpPr>
        <p:spPr/>
        <p:txBody>
          <a:bodyPr/>
          <a:lstStyle/>
          <a:p>
            <a:fld id="{046FE6FB-D277-4283-A8D0-DACAC19C5755}" type="slidenum">
              <a:rPr lang="en-US" smtClean="0"/>
              <a:t>2</a:t>
            </a:fld>
            <a:endParaRPr lang="en-US"/>
          </a:p>
        </p:txBody>
      </p:sp>
    </p:spTree>
    <p:extLst>
      <p:ext uri="{BB962C8B-B14F-4D97-AF65-F5344CB8AC3E}">
        <p14:creationId xmlns:p14="http://schemas.microsoft.com/office/powerpoint/2010/main" val="334752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 little introduction.  I work in the Pittsburgh, PA office of an environmental consulting firm called Apex Companies, LLC.  Our Portland Oregon office does a lot of work for the Oregon Department of Environmental Quality and I have provided GIS support to the ODEQ through our Portland office since around 2014 when I aided in the development of a Groundwater Use Survey and Response Plan which included  a GIS Database focusing on chlorinated solvent contamination in groundwater for the cities of Salem and Keizer Oregon.  The figure to the right is an example output of the GIS database for the  study area of Keizer and Salem, Oregon.  Over the years I have continued to provide GIS support to the ODEQ in various small projects.  In January of this year, the ODEQ contacted us wanting to pursue a larger GIS based project focusing on overall groundwater contamination throughout the state.  </a:t>
            </a:r>
          </a:p>
        </p:txBody>
      </p:sp>
      <p:sp>
        <p:nvSpPr>
          <p:cNvPr id="4" name="Slide Number Placeholder 3"/>
          <p:cNvSpPr>
            <a:spLocks noGrp="1"/>
          </p:cNvSpPr>
          <p:nvPr>
            <p:ph type="sldNum" sz="quarter" idx="5"/>
          </p:nvPr>
        </p:nvSpPr>
        <p:spPr/>
        <p:txBody>
          <a:bodyPr/>
          <a:lstStyle/>
          <a:p>
            <a:fld id="{046FE6FB-D277-4283-A8D0-DACAC19C5755}" type="slidenum">
              <a:rPr lang="en-US" smtClean="0"/>
              <a:t>3</a:t>
            </a:fld>
            <a:endParaRPr lang="en-US"/>
          </a:p>
        </p:txBody>
      </p:sp>
    </p:spTree>
    <p:extLst>
      <p:ext uri="{BB962C8B-B14F-4D97-AF65-F5344CB8AC3E}">
        <p14:creationId xmlns:p14="http://schemas.microsoft.com/office/powerpoint/2010/main" val="1380698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 little more background on the groundwater contamination project. </a:t>
            </a:r>
          </a:p>
          <a:p>
            <a:endParaRPr lang="en-US" dirty="0"/>
          </a:p>
          <a:p>
            <a:r>
              <a:rPr lang="en-US" dirty="0"/>
              <a:t>Over the past decade, the USEPA has noticed an increase in contaminated groundwater sites without identifiable sources of contamination.  These sites are considered a priority for assessment and remediation due to the human health risk potential associated with ingesting contaminated groundwater.  The alarming number of sites lacking an identifiable contamination source prompted the USEPA to develop a methodology to identify at-risk, high priority municipal and domestic drinking water systems.  These at-risk sites may qualify for assessment under an existing USEPA program. Therefore, USEPA is in the process of developing the Regional Groundwater Risk Prioritization Model.  This model is being developed as a geospatial platform that will display relative groundwater vulnerability throughout USEPA Region 10 of the Pacific Northwest.  </a:t>
            </a:r>
          </a:p>
          <a:p>
            <a:endParaRPr lang="en-US" dirty="0"/>
          </a:p>
          <a:p>
            <a:r>
              <a:rPr lang="en-US" dirty="0"/>
              <a:t>EPAs development of this model prompted the Oregon Department of Environmental Quality to explore new methods to efficiently identify sites with an increased vulnerability to groundwater contamination.  Their existing process, which they call the Site Assessment Prioritization System or SAPS has not been satisfactory in identifying sites that may be in need of significant actions. </a:t>
            </a:r>
          </a:p>
        </p:txBody>
      </p:sp>
      <p:sp>
        <p:nvSpPr>
          <p:cNvPr id="4" name="Slide Number Placeholder 3"/>
          <p:cNvSpPr>
            <a:spLocks noGrp="1"/>
          </p:cNvSpPr>
          <p:nvPr>
            <p:ph type="sldNum" sz="quarter" idx="5"/>
          </p:nvPr>
        </p:nvSpPr>
        <p:spPr/>
        <p:txBody>
          <a:bodyPr/>
          <a:lstStyle/>
          <a:p>
            <a:fld id="{046FE6FB-D277-4283-A8D0-DACAC19C5755}" type="slidenum">
              <a:rPr lang="en-US" smtClean="0"/>
              <a:t>4</a:t>
            </a:fld>
            <a:endParaRPr lang="en-US"/>
          </a:p>
        </p:txBody>
      </p:sp>
    </p:spTree>
    <p:extLst>
      <p:ext uri="{BB962C8B-B14F-4D97-AF65-F5344CB8AC3E}">
        <p14:creationId xmlns:p14="http://schemas.microsoft.com/office/powerpoint/2010/main" val="123161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SAP System identifies and ranks sites based on the potential threat to human health and environment using 15 site characteristics including hazardous waste containment, groundwater, surface water, soil information, land use, and sensitive environments such as state parks and vulnerable wildlife habitats.  The prioritization score ranks the sites need for further investigation or cleanup actions. </a:t>
            </a:r>
          </a:p>
        </p:txBody>
      </p:sp>
      <p:sp>
        <p:nvSpPr>
          <p:cNvPr id="4" name="Slide Number Placeholder 3"/>
          <p:cNvSpPr>
            <a:spLocks noGrp="1"/>
          </p:cNvSpPr>
          <p:nvPr>
            <p:ph type="sldNum" sz="quarter" idx="5"/>
          </p:nvPr>
        </p:nvSpPr>
        <p:spPr/>
        <p:txBody>
          <a:bodyPr/>
          <a:lstStyle/>
          <a:p>
            <a:fld id="{046FE6FB-D277-4283-A8D0-DACAC19C5755}" type="slidenum">
              <a:rPr lang="en-US" smtClean="0"/>
              <a:t>5</a:t>
            </a:fld>
            <a:endParaRPr lang="en-US"/>
          </a:p>
        </p:txBody>
      </p:sp>
    </p:spTree>
    <p:extLst>
      <p:ext uri="{BB962C8B-B14F-4D97-AF65-F5344CB8AC3E}">
        <p14:creationId xmlns:p14="http://schemas.microsoft.com/office/powerpoint/2010/main" val="298437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this kind of system doesn’t work. The ODEQ provides an 11 page guidance document outlining example data sources and scoring criteria for each of the 15 assessment characteristics. Several data source examples are listed for each of the characteristics.  Gathering, compiling, and scoring all of the necessary data can become a cumbersome and lengthy process. The ODEQ provides the two pages displayed here as a condensed scoresheet version of SAPS in an effort to make the process easier. This kind of generic scoring process can overlook or overstate site-specific factors and an area may have minimal to no data available for certain assessment characteristics.  This can result in skewing the score towards one data source leaving the scoring to the assessors best professional judgement for other </a:t>
            </a:r>
            <a:r>
              <a:rPr lang="en-US" dirty="0" err="1"/>
              <a:t>characeteristics</a:t>
            </a:r>
            <a:r>
              <a:rPr lang="en-US" dirty="0"/>
              <a:t>.  Overall, the SAPS assessment process could be overwhelming to the assessor and result in multiple data gaps. </a:t>
            </a:r>
          </a:p>
        </p:txBody>
      </p:sp>
      <p:sp>
        <p:nvSpPr>
          <p:cNvPr id="4" name="Slide Number Placeholder 3"/>
          <p:cNvSpPr>
            <a:spLocks noGrp="1"/>
          </p:cNvSpPr>
          <p:nvPr>
            <p:ph type="sldNum" sz="quarter" idx="5"/>
          </p:nvPr>
        </p:nvSpPr>
        <p:spPr/>
        <p:txBody>
          <a:bodyPr/>
          <a:lstStyle/>
          <a:p>
            <a:fld id="{046FE6FB-D277-4283-A8D0-DACAC19C5755}" type="slidenum">
              <a:rPr lang="en-US" smtClean="0"/>
              <a:t>6</a:t>
            </a:fld>
            <a:endParaRPr lang="en-US"/>
          </a:p>
        </p:txBody>
      </p:sp>
    </p:spTree>
    <p:extLst>
      <p:ext uri="{BB962C8B-B14F-4D97-AF65-F5344CB8AC3E}">
        <p14:creationId xmlns:p14="http://schemas.microsoft.com/office/powerpoint/2010/main" val="2147334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objective of this project is to develop two statewide groundwater vulnerability maps utilizing two different models.   These two models will  be compared to actual groundwater quality data and then compared to each other to determine which model most accurately identifies areas of elevated groundwater vulnerability.   The first model will be developed using the existing SAPS criteria explained on the last couple slides and the other will be developed using the DRASTIC model, which was developed by the EPA and is described on the following slide. </a:t>
            </a:r>
          </a:p>
        </p:txBody>
      </p:sp>
      <p:sp>
        <p:nvSpPr>
          <p:cNvPr id="4" name="Slide Number Placeholder 3"/>
          <p:cNvSpPr>
            <a:spLocks noGrp="1"/>
          </p:cNvSpPr>
          <p:nvPr>
            <p:ph type="sldNum" sz="quarter" idx="5"/>
          </p:nvPr>
        </p:nvSpPr>
        <p:spPr/>
        <p:txBody>
          <a:bodyPr/>
          <a:lstStyle/>
          <a:p>
            <a:fld id="{046FE6FB-D277-4283-A8D0-DACAC19C5755}" type="slidenum">
              <a:rPr lang="en-US" smtClean="0"/>
              <a:t>7</a:t>
            </a:fld>
            <a:endParaRPr lang="en-US"/>
          </a:p>
        </p:txBody>
      </p:sp>
    </p:spTree>
    <p:extLst>
      <p:ext uri="{BB962C8B-B14F-4D97-AF65-F5344CB8AC3E}">
        <p14:creationId xmlns:p14="http://schemas.microsoft.com/office/powerpoint/2010/main" val="2079312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identify an applicable groundwater quality method to develop a statewide groundwater vulnerability map, a review of existing groundwater quality and vulnerability models was conducted.  These existing models have been developed by state, regional and national entities including the United States Geological Survey, USEPA, and other state water districts.  Each of the models reviewed utilized one or more assessment method.  </a:t>
            </a:r>
          </a:p>
          <a:p>
            <a:endParaRPr lang="en-US" dirty="0"/>
          </a:p>
          <a:p>
            <a:r>
              <a:rPr lang="en-US" dirty="0"/>
              <a:t>The Overlay and Index method combines maps of parameters and assigns an index value to those parameters, resulting in a spatially oriented vulnerability index.  This method is best for regional-scale assessments and relies on publicly available data.   The DRASTIC method was developed by the EPA in 1987 and is the most popular overlay and index method used for developing groundwater vulnerability models.  DRASTIC allows for the pollution potential of any site to be evaluated based on the study areas hydrogeologic settings and a relative rating system which is comprised of seven factors including depth to water, net recharge, aquifer media, soil media, topography, impact to the vadose zone and hydraulic conductivity.  These factors are incorporated into a relative ranking system using the equation shown here and a combination of weights and ratings to produce a numerical value, or DRASTIC index.  The table in the top right corner represents the weights to be used in the equation for each of the features and the table in the bottom right corner represents the ranges and ratings to be used for the depth to groundwater feature.  A table like this is provided for each of the features assessed.  </a:t>
            </a:r>
          </a:p>
          <a:p>
            <a:endParaRPr lang="en-US" dirty="0"/>
          </a:p>
          <a:p>
            <a:endParaRPr lang="en-US" dirty="0"/>
          </a:p>
        </p:txBody>
      </p:sp>
      <p:sp>
        <p:nvSpPr>
          <p:cNvPr id="4" name="Slide Number Placeholder 3"/>
          <p:cNvSpPr>
            <a:spLocks noGrp="1"/>
          </p:cNvSpPr>
          <p:nvPr>
            <p:ph type="sldNum" sz="quarter" idx="5"/>
          </p:nvPr>
        </p:nvSpPr>
        <p:spPr/>
        <p:txBody>
          <a:bodyPr/>
          <a:lstStyle/>
          <a:p>
            <a:fld id="{046FE6FB-D277-4283-A8D0-DACAC19C5755}" type="slidenum">
              <a:rPr lang="en-US" smtClean="0"/>
              <a:t>8</a:t>
            </a:fld>
            <a:endParaRPr lang="en-US"/>
          </a:p>
        </p:txBody>
      </p:sp>
    </p:spTree>
    <p:extLst>
      <p:ext uri="{BB962C8B-B14F-4D97-AF65-F5344CB8AC3E}">
        <p14:creationId xmlns:p14="http://schemas.microsoft.com/office/powerpoint/2010/main" val="3300333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assessment methods reviewed were the statistical and process based assessment methods.</a:t>
            </a:r>
          </a:p>
          <a:p>
            <a:endParaRPr lang="en-US" dirty="0"/>
          </a:p>
          <a:p>
            <a:r>
              <a:rPr lang="en-US" dirty="0"/>
              <a:t>The Statistical assessment method correlates analytical data to spatial variables and requires a large amount of high quality site-specific data.  These models usually predict the probability that a well will contain a certain contaminant, but the results do not attempt to identify a cause-effect relationship.  Some examples of statistical models are logistic regression, non-linear regression, and classification trees.  Logistic regression is a popular method because it can be used to treat large numbers of censored values such as contaminant concentrations below laboratory detection levels also known as non-detect values which is useful when conducting assessments using laboratory results. Non-linear regression models predict contaminant concentration rather than the probability of the contaminant being present in a well.  The figure to the right shows the nitrate concentrations in shallow groundwater as predicted by a non-linear model known as GWAVA-S which was developed by Nolan and Hit in 2006. Classification or decision trees are used to break up a complex decision into a union of several simpler decisions.  </a:t>
            </a:r>
          </a:p>
          <a:p>
            <a:endParaRPr lang="en-US" dirty="0"/>
          </a:p>
          <a:p>
            <a:r>
              <a:rPr lang="en-US" dirty="0"/>
              <a:t>Processed based assessment methods utilize numerical first order equations to model contaminant fate and transport.  These kinds of models  are useful at the local level but not at regional level.  This method can be used to address multiple interacting physical processes and identify the most important factor in groundwater sensitivity.  These methods can be rather sophisticated and do not necessarily provide more reliable results than the other assessment methods. </a:t>
            </a:r>
          </a:p>
          <a:p>
            <a:endParaRPr lang="en-US" dirty="0"/>
          </a:p>
          <a:p>
            <a:r>
              <a:rPr lang="en-US" dirty="0"/>
              <a:t>A review of these three assessment methods determined the Overlay and Index method is best suited for identifying areas with elevated groundwater vulnerability on a statewide basis. </a:t>
            </a:r>
          </a:p>
        </p:txBody>
      </p:sp>
      <p:sp>
        <p:nvSpPr>
          <p:cNvPr id="4" name="Slide Number Placeholder 3"/>
          <p:cNvSpPr>
            <a:spLocks noGrp="1"/>
          </p:cNvSpPr>
          <p:nvPr>
            <p:ph type="sldNum" sz="quarter" idx="5"/>
          </p:nvPr>
        </p:nvSpPr>
        <p:spPr/>
        <p:txBody>
          <a:bodyPr/>
          <a:lstStyle/>
          <a:p>
            <a:fld id="{046FE6FB-D277-4283-A8D0-DACAC19C5755}" type="slidenum">
              <a:rPr lang="en-US" smtClean="0"/>
              <a:t>9</a:t>
            </a:fld>
            <a:endParaRPr lang="en-US"/>
          </a:p>
        </p:txBody>
      </p:sp>
    </p:spTree>
    <p:extLst>
      <p:ext uri="{BB962C8B-B14F-4D97-AF65-F5344CB8AC3E}">
        <p14:creationId xmlns:p14="http://schemas.microsoft.com/office/powerpoint/2010/main" val="40955114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C73FFB-08B3-4716-A009-A42034CEF689}"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49228-7666-4134-BE41-679246829A82}" type="slidenum">
              <a:rPr lang="en-US" smtClean="0"/>
              <a:t>‹#›</a:t>
            </a:fld>
            <a:endParaRPr lang="en-US"/>
          </a:p>
        </p:txBody>
      </p:sp>
    </p:spTree>
    <p:extLst>
      <p:ext uri="{BB962C8B-B14F-4D97-AF65-F5344CB8AC3E}">
        <p14:creationId xmlns:p14="http://schemas.microsoft.com/office/powerpoint/2010/main" val="303039167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C73FFB-08B3-4716-A009-A42034CEF689}" type="datetimeFigureOut">
              <a:rPr lang="en-US" smtClean="0"/>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449228-7666-4134-BE41-679246829A82}" type="slidenum">
              <a:rPr lang="en-US" smtClean="0"/>
              <a:t>‹#›</a:t>
            </a:fld>
            <a:endParaRPr lang="en-US"/>
          </a:p>
        </p:txBody>
      </p:sp>
    </p:spTree>
    <p:extLst>
      <p:ext uri="{BB962C8B-B14F-4D97-AF65-F5344CB8AC3E}">
        <p14:creationId xmlns:p14="http://schemas.microsoft.com/office/powerpoint/2010/main" val="666608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C73FFB-08B3-4716-A009-A42034CEF689}" type="datetimeFigureOut">
              <a:rPr lang="en-US" smtClean="0"/>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449228-7666-4134-BE41-679246829A82}" type="slidenum">
              <a:rPr lang="en-US" smtClean="0"/>
              <a:t>‹#›</a:t>
            </a:fld>
            <a:endParaRPr lang="en-US"/>
          </a:p>
        </p:txBody>
      </p:sp>
    </p:spTree>
    <p:extLst>
      <p:ext uri="{BB962C8B-B14F-4D97-AF65-F5344CB8AC3E}">
        <p14:creationId xmlns:p14="http://schemas.microsoft.com/office/powerpoint/2010/main" val="2173462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C73FFB-08B3-4716-A009-A42034CEF689}" type="datetimeFigureOut">
              <a:rPr lang="en-US" smtClean="0"/>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449228-7666-4134-BE41-679246829A82}"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58903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C73FFB-08B3-4716-A009-A42034CEF689}" type="datetimeFigureOut">
              <a:rPr lang="en-US" smtClean="0"/>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449228-7666-4134-BE41-679246829A82}" type="slidenum">
              <a:rPr lang="en-US" smtClean="0"/>
              <a:t>‹#›</a:t>
            </a:fld>
            <a:endParaRPr lang="en-US"/>
          </a:p>
        </p:txBody>
      </p:sp>
    </p:spTree>
    <p:extLst>
      <p:ext uri="{BB962C8B-B14F-4D97-AF65-F5344CB8AC3E}">
        <p14:creationId xmlns:p14="http://schemas.microsoft.com/office/powerpoint/2010/main" val="101453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5C73FFB-08B3-4716-A009-A42034CEF689}" type="datetimeFigureOut">
              <a:rPr lang="en-US" smtClean="0"/>
              <a:t>5/6/2020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449228-7666-4134-BE41-679246829A82}" type="slidenum">
              <a:rPr lang="en-US" smtClean="0"/>
              <a:t>‹#›</a:t>
            </a:fld>
            <a:endParaRPr lang="en-US"/>
          </a:p>
        </p:txBody>
      </p:sp>
    </p:spTree>
    <p:extLst>
      <p:ext uri="{BB962C8B-B14F-4D97-AF65-F5344CB8AC3E}">
        <p14:creationId xmlns:p14="http://schemas.microsoft.com/office/powerpoint/2010/main" val="1527558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5C73FFB-08B3-4716-A009-A42034CEF689}" type="datetimeFigureOut">
              <a:rPr lang="en-US" smtClean="0"/>
              <a:t>5/6/2020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449228-7666-4134-BE41-679246829A82}" type="slidenum">
              <a:rPr lang="en-US" smtClean="0"/>
              <a:t>‹#›</a:t>
            </a:fld>
            <a:endParaRPr lang="en-US"/>
          </a:p>
        </p:txBody>
      </p:sp>
    </p:spTree>
    <p:extLst>
      <p:ext uri="{BB962C8B-B14F-4D97-AF65-F5344CB8AC3E}">
        <p14:creationId xmlns:p14="http://schemas.microsoft.com/office/powerpoint/2010/main" val="3143433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C73FFB-08B3-4716-A009-A42034CEF689}"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49228-7666-4134-BE41-679246829A82}" type="slidenum">
              <a:rPr lang="en-US" smtClean="0"/>
              <a:t>‹#›</a:t>
            </a:fld>
            <a:endParaRPr lang="en-US"/>
          </a:p>
        </p:txBody>
      </p:sp>
    </p:spTree>
    <p:extLst>
      <p:ext uri="{BB962C8B-B14F-4D97-AF65-F5344CB8AC3E}">
        <p14:creationId xmlns:p14="http://schemas.microsoft.com/office/powerpoint/2010/main" val="1763081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C73FFB-08B3-4716-A009-A42034CEF689}"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49228-7666-4134-BE41-679246829A82}" type="slidenum">
              <a:rPr lang="en-US" smtClean="0"/>
              <a:t>‹#›</a:t>
            </a:fld>
            <a:endParaRPr lang="en-US"/>
          </a:p>
        </p:txBody>
      </p:sp>
    </p:spTree>
    <p:extLst>
      <p:ext uri="{BB962C8B-B14F-4D97-AF65-F5344CB8AC3E}">
        <p14:creationId xmlns:p14="http://schemas.microsoft.com/office/powerpoint/2010/main" val="1999861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C73FFB-08B3-4716-A009-A42034CEF689}"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49228-7666-4134-BE41-679246829A82}" type="slidenum">
              <a:rPr lang="en-US" smtClean="0"/>
              <a:t>‹#›</a:t>
            </a:fld>
            <a:endParaRPr lang="en-US"/>
          </a:p>
        </p:txBody>
      </p:sp>
    </p:spTree>
    <p:extLst>
      <p:ext uri="{BB962C8B-B14F-4D97-AF65-F5344CB8AC3E}">
        <p14:creationId xmlns:p14="http://schemas.microsoft.com/office/powerpoint/2010/main" val="4017297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C73FFB-08B3-4716-A009-A42034CEF689}"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49228-7666-4134-BE41-679246829A82}" type="slidenum">
              <a:rPr lang="en-US" smtClean="0"/>
              <a:t>‹#›</a:t>
            </a:fld>
            <a:endParaRPr lang="en-US"/>
          </a:p>
        </p:txBody>
      </p:sp>
    </p:spTree>
    <p:extLst>
      <p:ext uri="{BB962C8B-B14F-4D97-AF65-F5344CB8AC3E}">
        <p14:creationId xmlns:p14="http://schemas.microsoft.com/office/powerpoint/2010/main" val="222769079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C73FFB-08B3-4716-A009-A42034CEF689}" type="datetimeFigureOut">
              <a:rPr lang="en-US" smtClean="0"/>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449228-7666-4134-BE41-679246829A82}" type="slidenum">
              <a:rPr lang="en-US" smtClean="0"/>
              <a:t>‹#›</a:t>
            </a:fld>
            <a:endParaRPr lang="en-US"/>
          </a:p>
        </p:txBody>
      </p:sp>
    </p:spTree>
    <p:extLst>
      <p:ext uri="{BB962C8B-B14F-4D97-AF65-F5344CB8AC3E}">
        <p14:creationId xmlns:p14="http://schemas.microsoft.com/office/powerpoint/2010/main" val="3451500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C73FFB-08B3-4716-A009-A42034CEF689}" type="datetimeFigureOut">
              <a:rPr lang="en-US" smtClean="0"/>
              <a:t>5/6/2020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449228-7666-4134-BE41-679246829A82}" type="slidenum">
              <a:rPr lang="en-US" smtClean="0"/>
              <a:t>‹#›</a:t>
            </a:fld>
            <a:endParaRPr lang="en-US"/>
          </a:p>
        </p:txBody>
      </p:sp>
    </p:spTree>
    <p:extLst>
      <p:ext uri="{BB962C8B-B14F-4D97-AF65-F5344CB8AC3E}">
        <p14:creationId xmlns:p14="http://schemas.microsoft.com/office/powerpoint/2010/main" val="3155135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C73FFB-08B3-4716-A009-A42034CEF689}" type="datetimeFigureOut">
              <a:rPr lang="en-US" smtClean="0"/>
              <a:t>5/6/2020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449228-7666-4134-BE41-679246829A82}" type="slidenum">
              <a:rPr lang="en-US" smtClean="0"/>
              <a:t>‹#›</a:t>
            </a:fld>
            <a:endParaRPr lang="en-US"/>
          </a:p>
        </p:txBody>
      </p:sp>
    </p:spTree>
    <p:extLst>
      <p:ext uri="{BB962C8B-B14F-4D97-AF65-F5344CB8AC3E}">
        <p14:creationId xmlns:p14="http://schemas.microsoft.com/office/powerpoint/2010/main" val="428320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15C73FFB-08B3-4716-A009-A42034CEF689}" type="datetimeFigureOut">
              <a:rPr lang="en-US" smtClean="0"/>
              <a:t>5/6/2020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449228-7666-4134-BE41-679246829A82}" type="slidenum">
              <a:rPr lang="en-US" smtClean="0"/>
              <a:t>‹#›</a:t>
            </a:fld>
            <a:endParaRPr lang="en-US"/>
          </a:p>
        </p:txBody>
      </p:sp>
    </p:spTree>
    <p:extLst>
      <p:ext uri="{BB962C8B-B14F-4D97-AF65-F5344CB8AC3E}">
        <p14:creationId xmlns:p14="http://schemas.microsoft.com/office/powerpoint/2010/main" val="105262127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C73FFB-08B3-4716-A009-A42034CEF689}" type="datetimeFigureOut">
              <a:rPr lang="en-US" smtClean="0"/>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449228-7666-4134-BE41-679246829A82}" type="slidenum">
              <a:rPr lang="en-US" smtClean="0"/>
              <a:t>‹#›</a:t>
            </a:fld>
            <a:endParaRPr lang="en-US"/>
          </a:p>
        </p:txBody>
      </p:sp>
    </p:spTree>
    <p:extLst>
      <p:ext uri="{BB962C8B-B14F-4D97-AF65-F5344CB8AC3E}">
        <p14:creationId xmlns:p14="http://schemas.microsoft.com/office/powerpoint/2010/main" val="2434795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C73FFB-08B3-4716-A009-A42034CEF689}" type="datetimeFigureOut">
              <a:rPr lang="en-US" smtClean="0"/>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449228-7666-4134-BE41-679246829A82}" type="slidenum">
              <a:rPr lang="en-US" smtClean="0"/>
              <a:t>‹#›</a:t>
            </a:fld>
            <a:endParaRPr lang="en-US"/>
          </a:p>
        </p:txBody>
      </p:sp>
    </p:spTree>
    <p:extLst>
      <p:ext uri="{BB962C8B-B14F-4D97-AF65-F5344CB8AC3E}">
        <p14:creationId xmlns:p14="http://schemas.microsoft.com/office/powerpoint/2010/main" val="1066930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
              <a:srgbClr val="00B0F0"/>
            </a:gs>
            <a:gs pos="100000">
              <a:srgbClr val="002060"/>
            </a:gs>
          </a:gsLst>
          <a:lin ang="5400000" scaled="0"/>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15C73FFB-08B3-4716-A009-A42034CEF689}" type="datetimeFigureOut">
              <a:rPr lang="en-US" smtClean="0"/>
              <a:t>5/6/2020</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E3449228-7666-4134-BE41-679246829A82}" type="slidenum">
              <a:rPr lang="en-US" smtClean="0"/>
              <a:t>‹#›</a:t>
            </a:fld>
            <a:endParaRPr lang="en-US"/>
          </a:p>
        </p:txBody>
      </p:sp>
    </p:spTree>
    <p:extLst>
      <p:ext uri="{BB962C8B-B14F-4D97-AF65-F5344CB8AC3E}">
        <p14:creationId xmlns:p14="http://schemas.microsoft.com/office/powerpoint/2010/main" val="1524858318"/>
      </p:ext>
    </p:extLst>
  </p:cSld>
  <p:clrMap bg1="lt1" tx1="dk1" bg2="lt2" tx2="dk2" accent1="accent1" accent2="accent2" accent3="accent3" accent4="accent4" accent5="accent5" accent6="accent6" hlink="hlink" folHlink="folHlink"/>
  <p:sldLayoutIdLst>
    <p:sldLayoutId id="2147484258" r:id="rId1"/>
    <p:sldLayoutId id="2147484259" r:id="rId2"/>
    <p:sldLayoutId id="2147484260" r:id="rId3"/>
    <p:sldLayoutId id="2147484261" r:id="rId4"/>
    <p:sldLayoutId id="2147484262" r:id="rId5"/>
    <p:sldLayoutId id="2147484263" r:id="rId6"/>
    <p:sldLayoutId id="2147484264" r:id="rId7"/>
    <p:sldLayoutId id="2147484265" r:id="rId8"/>
    <p:sldLayoutId id="2147484266" r:id="rId9"/>
    <p:sldLayoutId id="2147484267" r:id="rId10"/>
    <p:sldLayoutId id="2147484268" r:id="rId11"/>
    <p:sldLayoutId id="2147484269" r:id="rId12"/>
    <p:sldLayoutId id="2147484270" r:id="rId13"/>
    <p:sldLayoutId id="2147484271" r:id="rId14"/>
    <p:sldLayoutId id="2147484272" r:id="rId15"/>
    <p:sldLayoutId id="2147484273" r:id="rId16"/>
    <p:sldLayoutId id="2147484274"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courses.washington.edu/cejordan/SbCcMa_Presentation.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hdcgcx2.deq.state.or.us/HVR291/index.html?viewer=drinkingwater" TargetMode="External"/><Relationship Id="rId3" Type="http://schemas.openxmlformats.org/officeDocument/2006/relationships/image" Target="../media/image15.JPG"/><Relationship Id="rId7" Type="http://schemas.openxmlformats.org/officeDocument/2006/relationships/hyperlink" Target="https://www.deq.state.or.us/Webdocs/Forms/Output/FPController.ashx?SourceId=5675&amp;SourceIdType=11"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yourwater.oregon.gov/inventory.php?pwsno=05331"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pubs.usgs.gov/fs/1999/0066/report.pdf" TargetMode="External"/><Relationship Id="rId13" Type="http://schemas.openxmlformats.org/officeDocument/2006/relationships/hyperlink" Target="https://go-gale-/" TargetMode="External"/><Relationship Id="rId3" Type="http://schemas.openxmlformats.org/officeDocument/2006/relationships/hyperlink" Target="https://nepis.epa.gov/Exe/ZyPURL.cgi?Dockey=200093PP.txt" TargetMode="External"/><Relationship Id="rId7" Type="http://schemas.openxmlformats.org/officeDocument/2006/relationships/hyperlink" Target="https://www.sciencedirect.com/science/article/pii/S0048969717313013?via%3Dihub" TargetMode="External"/><Relationship Id="rId12" Type="http://schemas.openxmlformats.org/officeDocument/2006/relationships/hyperlink" Target="https://www.valleywater.org/sites/default/files/201802/Groundwater%20Vulnerability%20Study.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ater.usgs.gov/nawqa/nutrients/pubs/est_v40_no24/est_v40_no24.pdf" TargetMode="External"/><Relationship Id="rId11" Type="http://schemas.openxmlformats.org/officeDocument/2006/relationships/hyperlink" Target="http://citeseerx.ist.psu.edu/viewdoc/download?doi=10.1.1.540.2733&amp;rep=rep1&amp;type=pdf" TargetMode="External"/><Relationship Id="rId5" Type="http://schemas.openxmlformats.org/officeDocument/2006/relationships/hyperlink" Target="https://www.owrb.ok.gov/studies/reports/gwvulnerability/entire-report.pdf" TargetMode="External"/><Relationship Id="rId10" Type="http://schemas.openxmlformats.org/officeDocument/2006/relationships/hyperlink" Target="https://www.researchgate.net/publication/255969865_Ground_water_quality_classification_by_decision_tree_method_in_Ardebil_region_Iran" TargetMode="External"/><Relationship Id="rId4" Type="http://schemas.openxmlformats.org/officeDocument/2006/relationships/hyperlink" Target="https://pubs.usgs.gov/sir/2014/5189/sir20145189.pdf" TargetMode="External"/><Relationship Id="rId9" Type="http://schemas.openxmlformats.org/officeDocument/2006/relationships/hyperlink" Target="https://pdfs.semanticscholar.org/fdab/993576049746de4b37f6b9fc93c08e612660.pdf?_ga=2.24550524.712024799.1584726542-320896695.1583953894" TargetMode="External"/><Relationship Id="rId14" Type="http://schemas.openxmlformats.org/officeDocument/2006/relationships/hyperlink" Target="https://www.mdpi.com/2073-4441/11/12/249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groundwateruk.org/Image-Gallery.aspx" TargetMode="External"/><Relationship Id="rId5" Type="http://schemas.openxmlformats.org/officeDocument/2006/relationships/image" Target="../media/image3.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oregon.gov/deq/Pages/index.aspx" TargetMode="Externa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DD06B-1687-4D1B-95B9-7D5A31199F49}"/>
              </a:ext>
            </a:extLst>
          </p:cNvPr>
          <p:cNvSpPr>
            <a:spLocks noGrp="1"/>
          </p:cNvSpPr>
          <p:nvPr>
            <p:ph type="ctrTitle"/>
          </p:nvPr>
        </p:nvSpPr>
        <p:spPr>
          <a:xfrm>
            <a:off x="313899" y="1300785"/>
            <a:ext cx="11546005" cy="2509213"/>
          </a:xfrm>
        </p:spPr>
        <p:txBody>
          <a:bodyPr anchor="ctr">
            <a:normAutofit/>
          </a:bodyPr>
          <a:lstStyle/>
          <a:p>
            <a:r>
              <a:rPr lang="en-US" sz="4000" dirty="0">
                <a:solidFill>
                  <a:schemeClr val="bg1"/>
                </a:solidFill>
              </a:rPr>
              <a:t>Selection of models to identify areas vulnerable to groundwater contamination in Oregon</a:t>
            </a:r>
          </a:p>
        </p:txBody>
      </p:sp>
      <p:sp>
        <p:nvSpPr>
          <p:cNvPr id="3" name="Subtitle 2">
            <a:extLst>
              <a:ext uri="{FF2B5EF4-FFF2-40B4-BE49-F238E27FC236}">
                <a16:creationId xmlns:a16="http://schemas.microsoft.com/office/drawing/2014/main" id="{670CF8BA-4390-4EF9-8DDF-14F019DCA612}"/>
              </a:ext>
            </a:extLst>
          </p:cNvPr>
          <p:cNvSpPr>
            <a:spLocks noGrp="1"/>
          </p:cNvSpPr>
          <p:nvPr>
            <p:ph type="subTitle" idx="1"/>
          </p:nvPr>
        </p:nvSpPr>
        <p:spPr>
          <a:xfrm>
            <a:off x="1751012" y="3621202"/>
            <a:ext cx="8689976" cy="1371599"/>
          </a:xfrm>
        </p:spPr>
        <p:txBody>
          <a:bodyPr>
            <a:noAutofit/>
          </a:bodyPr>
          <a:lstStyle/>
          <a:p>
            <a:r>
              <a:rPr lang="en-US" sz="1800" dirty="0">
                <a:solidFill>
                  <a:schemeClr val="bg1"/>
                </a:solidFill>
              </a:rPr>
              <a:t>PSU: GEOG 596A Spring 2020</a:t>
            </a:r>
          </a:p>
          <a:p>
            <a:r>
              <a:rPr lang="en-US" sz="1800" dirty="0">
                <a:solidFill>
                  <a:schemeClr val="bg1"/>
                </a:solidFill>
              </a:rPr>
              <a:t>Capstone project presentation</a:t>
            </a:r>
          </a:p>
          <a:p>
            <a:r>
              <a:rPr lang="en-US" sz="1800" dirty="0">
                <a:solidFill>
                  <a:schemeClr val="bg1"/>
                </a:solidFill>
              </a:rPr>
              <a:t>Kayla jones</a:t>
            </a:r>
          </a:p>
          <a:p>
            <a:r>
              <a:rPr lang="en-US" sz="1800" dirty="0">
                <a:solidFill>
                  <a:schemeClr val="bg1"/>
                </a:solidFill>
              </a:rPr>
              <a:t>Advisor: Dr. Mike </a:t>
            </a:r>
            <a:r>
              <a:rPr lang="en-US" sz="1800" dirty="0" err="1">
                <a:solidFill>
                  <a:schemeClr val="bg1"/>
                </a:solidFill>
              </a:rPr>
              <a:t>Nassry</a:t>
            </a:r>
            <a:endParaRPr lang="en-US" sz="1800" dirty="0">
              <a:solidFill>
                <a:schemeClr val="bg1"/>
              </a:solidFill>
            </a:endParaRPr>
          </a:p>
        </p:txBody>
      </p:sp>
    </p:spTree>
    <p:extLst>
      <p:ext uri="{BB962C8B-B14F-4D97-AF65-F5344CB8AC3E}">
        <p14:creationId xmlns:p14="http://schemas.microsoft.com/office/powerpoint/2010/main" val="1746118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38674-A089-4EC3-8362-040B17F78B4D}"/>
              </a:ext>
            </a:extLst>
          </p:cNvPr>
          <p:cNvSpPr>
            <a:spLocks noGrp="1"/>
          </p:cNvSpPr>
          <p:nvPr>
            <p:ph type="title"/>
          </p:nvPr>
        </p:nvSpPr>
        <p:spPr>
          <a:xfrm>
            <a:off x="913774" y="164385"/>
            <a:ext cx="10364451" cy="949846"/>
          </a:xfrm>
        </p:spPr>
        <p:txBody>
          <a:bodyPr>
            <a:normAutofit/>
          </a:bodyPr>
          <a:lstStyle/>
          <a:p>
            <a:r>
              <a:rPr lang="en-US" dirty="0">
                <a:solidFill>
                  <a:schemeClr val="bg1"/>
                </a:solidFill>
              </a:rPr>
              <a:t>Analysis and methodology</a:t>
            </a:r>
          </a:p>
        </p:txBody>
      </p:sp>
      <p:sp>
        <p:nvSpPr>
          <p:cNvPr id="3" name="Content Placeholder 2">
            <a:extLst>
              <a:ext uri="{FF2B5EF4-FFF2-40B4-BE49-F238E27FC236}">
                <a16:creationId xmlns:a16="http://schemas.microsoft.com/office/drawing/2014/main" id="{5DF8A2ED-832E-470E-8669-5A5F3BBBCE0C}"/>
              </a:ext>
            </a:extLst>
          </p:cNvPr>
          <p:cNvSpPr>
            <a:spLocks noGrp="1"/>
          </p:cNvSpPr>
          <p:nvPr>
            <p:ph sz="quarter" idx="13"/>
          </p:nvPr>
        </p:nvSpPr>
        <p:spPr>
          <a:xfrm>
            <a:off x="150123" y="1190847"/>
            <a:ext cx="8181883" cy="5441965"/>
          </a:xfrm>
        </p:spPr>
        <p:txBody>
          <a:bodyPr>
            <a:normAutofit/>
          </a:bodyPr>
          <a:lstStyle/>
          <a:p>
            <a:pPr marL="457200" lvl="1" indent="0">
              <a:lnSpc>
                <a:spcPct val="110000"/>
              </a:lnSpc>
              <a:buNone/>
            </a:pPr>
            <a:endParaRPr lang="en-US" sz="1000" dirty="0"/>
          </a:p>
          <a:p>
            <a:pPr marL="0" indent="0">
              <a:lnSpc>
                <a:spcPct val="110000"/>
              </a:lnSpc>
              <a:buNone/>
            </a:pPr>
            <a:r>
              <a:rPr lang="en-US" sz="2400" b="1" dirty="0">
                <a:solidFill>
                  <a:schemeClr val="bg1"/>
                </a:solidFill>
              </a:rPr>
              <a:t>Two statewide groundwater vulnerability maps</a:t>
            </a:r>
          </a:p>
          <a:p>
            <a:pPr>
              <a:lnSpc>
                <a:spcPct val="110000"/>
              </a:lnSpc>
              <a:buClr>
                <a:schemeClr val="bg1"/>
              </a:buClr>
            </a:pPr>
            <a:r>
              <a:rPr lang="en-US" sz="2400" dirty="0">
                <a:solidFill>
                  <a:schemeClr val="bg1"/>
                </a:solidFill>
              </a:rPr>
              <a:t>ESRI ArcGIS</a:t>
            </a:r>
          </a:p>
          <a:p>
            <a:pPr>
              <a:lnSpc>
                <a:spcPct val="110000"/>
              </a:lnSpc>
              <a:buClr>
                <a:schemeClr val="bg1"/>
              </a:buClr>
            </a:pPr>
            <a:r>
              <a:rPr lang="en-US" sz="2400" dirty="0">
                <a:solidFill>
                  <a:schemeClr val="bg1"/>
                </a:solidFill>
              </a:rPr>
              <a:t>Overlay and index assessment method</a:t>
            </a:r>
          </a:p>
          <a:p>
            <a:pPr lvl="1">
              <a:lnSpc>
                <a:spcPct val="110000"/>
              </a:lnSpc>
              <a:buClr>
                <a:schemeClr val="bg1"/>
              </a:buClr>
            </a:pPr>
            <a:r>
              <a:rPr lang="en-US" sz="2400" dirty="0">
                <a:solidFill>
                  <a:schemeClr val="bg1"/>
                </a:solidFill>
              </a:rPr>
              <a:t>Saps</a:t>
            </a:r>
          </a:p>
          <a:p>
            <a:pPr lvl="1">
              <a:lnSpc>
                <a:spcPct val="110000"/>
              </a:lnSpc>
              <a:buClr>
                <a:schemeClr val="bg1"/>
              </a:buClr>
            </a:pPr>
            <a:r>
              <a:rPr lang="en-US" sz="2400" dirty="0">
                <a:solidFill>
                  <a:schemeClr val="bg1"/>
                </a:solidFill>
              </a:rPr>
              <a:t>Drastic</a:t>
            </a:r>
          </a:p>
          <a:p>
            <a:pPr>
              <a:lnSpc>
                <a:spcPct val="110000"/>
              </a:lnSpc>
              <a:buClr>
                <a:schemeClr val="bg1"/>
              </a:buClr>
            </a:pPr>
            <a:r>
              <a:rPr lang="en-US" sz="2400" dirty="0">
                <a:solidFill>
                  <a:schemeClr val="bg1"/>
                </a:solidFill>
              </a:rPr>
              <a:t>Create </a:t>
            </a:r>
            <a:r>
              <a:rPr lang="en-US" sz="2400" dirty="0" err="1">
                <a:solidFill>
                  <a:schemeClr val="bg1"/>
                </a:solidFill>
              </a:rPr>
              <a:t>Gis</a:t>
            </a:r>
            <a:r>
              <a:rPr lang="en-US" sz="2400" dirty="0">
                <a:solidFill>
                  <a:schemeClr val="bg1"/>
                </a:solidFill>
              </a:rPr>
              <a:t> raster layer for each criteria and assign an index value </a:t>
            </a:r>
          </a:p>
          <a:p>
            <a:pPr>
              <a:lnSpc>
                <a:spcPct val="110000"/>
              </a:lnSpc>
              <a:buClr>
                <a:schemeClr val="bg1"/>
              </a:buClr>
            </a:pPr>
            <a:r>
              <a:rPr lang="en-US" sz="2400" dirty="0">
                <a:solidFill>
                  <a:schemeClr val="bg1"/>
                </a:solidFill>
              </a:rPr>
              <a:t>Combine layers using the Raster calculator tool of spatial analyst extension</a:t>
            </a:r>
          </a:p>
          <a:p>
            <a:pPr lvl="1">
              <a:lnSpc>
                <a:spcPct val="110000"/>
              </a:lnSpc>
              <a:buClr>
                <a:schemeClr val="bg1"/>
              </a:buClr>
            </a:pPr>
            <a:r>
              <a:rPr lang="en-US" sz="2400" dirty="0">
                <a:solidFill>
                  <a:schemeClr val="bg1"/>
                </a:solidFill>
              </a:rPr>
              <a:t>Higher score – more vulnerable </a:t>
            </a:r>
          </a:p>
          <a:p>
            <a:pPr marL="457200" lvl="1" indent="0">
              <a:lnSpc>
                <a:spcPct val="110000"/>
              </a:lnSpc>
              <a:buNone/>
            </a:pPr>
            <a:endParaRPr lang="en-US" sz="1000" dirty="0"/>
          </a:p>
        </p:txBody>
      </p:sp>
      <p:sp>
        <p:nvSpPr>
          <p:cNvPr id="6" name="TextBox 5">
            <a:extLst>
              <a:ext uri="{FF2B5EF4-FFF2-40B4-BE49-F238E27FC236}">
                <a16:creationId xmlns:a16="http://schemas.microsoft.com/office/drawing/2014/main" id="{7CE73700-1788-4B09-B4E3-172CDE227FD4}"/>
              </a:ext>
            </a:extLst>
          </p:cNvPr>
          <p:cNvSpPr txBox="1"/>
          <p:nvPr/>
        </p:nvSpPr>
        <p:spPr>
          <a:xfrm>
            <a:off x="8332006" y="6094203"/>
            <a:ext cx="3709871" cy="723275"/>
          </a:xfrm>
          <a:prstGeom prst="rect">
            <a:avLst/>
          </a:prstGeom>
          <a:noFill/>
        </p:spPr>
        <p:txBody>
          <a:bodyPr wrap="square" rtlCol="0">
            <a:spAutoFit/>
          </a:bodyPr>
          <a:lstStyle/>
          <a:p>
            <a:pPr>
              <a:spcAft>
                <a:spcPts val="600"/>
              </a:spcAft>
            </a:pPr>
            <a:r>
              <a:rPr lang="en-US" sz="1200" dirty="0"/>
              <a:t>Example of DRASTIC results map.</a:t>
            </a:r>
          </a:p>
          <a:p>
            <a:pPr>
              <a:spcAft>
                <a:spcPts val="600"/>
              </a:spcAft>
            </a:pPr>
            <a:r>
              <a:rPr lang="en-US" sz="1200" dirty="0">
                <a:hlinkClick r:id="rId3">
                  <a:extLst>
                    <a:ext uri="{A12FA001-AC4F-418D-AE19-62706E023703}">
                      <ahyp:hlinkClr xmlns:ahyp="http://schemas.microsoft.com/office/drawing/2018/hyperlinkcolor" val="tx"/>
                    </a:ext>
                  </a:extLst>
                </a:hlinkClick>
              </a:rPr>
              <a:t>http://courses.washington.edu/cejordan/SbCcMa_Presentation.pdf</a:t>
            </a:r>
            <a:endParaRPr lang="en-US" sz="1200" dirty="0"/>
          </a:p>
        </p:txBody>
      </p:sp>
      <p:pic>
        <p:nvPicPr>
          <p:cNvPr id="5" name="Picture 4" descr="A close up of a map&#10;&#10;Description automatically generated">
            <a:extLst>
              <a:ext uri="{FF2B5EF4-FFF2-40B4-BE49-F238E27FC236}">
                <a16:creationId xmlns:a16="http://schemas.microsoft.com/office/drawing/2014/main" id="{D6377BF5-241D-432C-B320-B25F323498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2006" y="981412"/>
            <a:ext cx="3709871" cy="5105489"/>
          </a:xfrm>
          <a:prstGeom prst="rect">
            <a:avLst/>
          </a:prstGeom>
        </p:spPr>
      </p:pic>
    </p:spTree>
    <p:extLst>
      <p:ext uri="{BB962C8B-B14F-4D97-AF65-F5344CB8AC3E}">
        <p14:creationId xmlns:p14="http://schemas.microsoft.com/office/powerpoint/2010/main" val="1620630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CDB31-F5F8-48FC-A983-C7D460FB2A52}"/>
              </a:ext>
            </a:extLst>
          </p:cNvPr>
          <p:cNvSpPr>
            <a:spLocks noGrp="1"/>
          </p:cNvSpPr>
          <p:nvPr>
            <p:ph type="title"/>
          </p:nvPr>
        </p:nvSpPr>
        <p:spPr/>
        <p:txBody>
          <a:bodyPr/>
          <a:lstStyle/>
          <a:p>
            <a:r>
              <a:rPr lang="en-US" dirty="0">
                <a:solidFill>
                  <a:schemeClr val="bg1"/>
                </a:solidFill>
              </a:rPr>
              <a:t>Analysis and methodology</a:t>
            </a:r>
          </a:p>
        </p:txBody>
      </p:sp>
      <p:sp>
        <p:nvSpPr>
          <p:cNvPr id="3" name="Content Placeholder 2">
            <a:extLst>
              <a:ext uri="{FF2B5EF4-FFF2-40B4-BE49-F238E27FC236}">
                <a16:creationId xmlns:a16="http://schemas.microsoft.com/office/drawing/2014/main" id="{DB2F953C-F88C-4E31-8BF6-64D7C6DAEC21}"/>
              </a:ext>
            </a:extLst>
          </p:cNvPr>
          <p:cNvSpPr>
            <a:spLocks noGrp="1"/>
          </p:cNvSpPr>
          <p:nvPr>
            <p:ph sz="quarter" idx="13"/>
          </p:nvPr>
        </p:nvSpPr>
        <p:spPr/>
        <p:txBody>
          <a:bodyPr>
            <a:normAutofit/>
          </a:bodyPr>
          <a:lstStyle/>
          <a:p>
            <a:pPr>
              <a:buClr>
                <a:schemeClr val="bg1"/>
              </a:buClr>
            </a:pPr>
            <a:r>
              <a:rPr lang="en-US" sz="2400" dirty="0">
                <a:solidFill>
                  <a:schemeClr val="bg1"/>
                </a:solidFill>
              </a:rPr>
              <a:t>compare the groundwater vulnerability maps with monitoring well analytical data</a:t>
            </a:r>
          </a:p>
          <a:p>
            <a:pPr lvl="1">
              <a:buClr>
                <a:schemeClr val="bg1"/>
              </a:buClr>
            </a:pPr>
            <a:r>
              <a:rPr lang="en-US" sz="2400" dirty="0">
                <a:solidFill>
                  <a:schemeClr val="bg1"/>
                </a:solidFill>
              </a:rPr>
              <a:t>Contaminated/uncontaminated</a:t>
            </a:r>
          </a:p>
          <a:p>
            <a:pPr lvl="1">
              <a:buClr>
                <a:schemeClr val="bg1"/>
              </a:buClr>
            </a:pPr>
            <a:r>
              <a:rPr lang="en-US" sz="2400" dirty="0">
                <a:solidFill>
                  <a:schemeClr val="bg1"/>
                </a:solidFill>
              </a:rPr>
              <a:t>Determine if vulnerable areas are classified correctly based on well locations and analytical data</a:t>
            </a:r>
          </a:p>
          <a:p>
            <a:pPr>
              <a:buClr>
                <a:schemeClr val="bg1"/>
              </a:buClr>
            </a:pPr>
            <a:r>
              <a:rPr lang="en-US" sz="2400" dirty="0">
                <a:solidFill>
                  <a:schemeClr val="bg1"/>
                </a:solidFill>
              </a:rPr>
              <a:t>Compare SAPS and DRASTIC models to determine which model is more accurate</a:t>
            </a:r>
          </a:p>
        </p:txBody>
      </p:sp>
    </p:spTree>
    <p:extLst>
      <p:ext uri="{BB962C8B-B14F-4D97-AF65-F5344CB8AC3E}">
        <p14:creationId xmlns:p14="http://schemas.microsoft.com/office/powerpoint/2010/main" val="1514846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2D45DB-AA6E-414D-9739-3F186714D56F}"/>
              </a:ext>
            </a:extLst>
          </p:cNvPr>
          <p:cNvPicPr>
            <a:picLocks noChangeAspect="1"/>
          </p:cNvPicPr>
          <p:nvPr/>
        </p:nvPicPr>
        <p:blipFill>
          <a:blip r:embed="rId3"/>
          <a:stretch>
            <a:fillRect/>
          </a:stretch>
        </p:blipFill>
        <p:spPr>
          <a:xfrm>
            <a:off x="6332561" y="211209"/>
            <a:ext cx="3772739" cy="5739738"/>
          </a:xfrm>
          <a:prstGeom prst="roundRect">
            <a:avLst>
              <a:gd name="adj" fmla="val 5301"/>
            </a:avLst>
          </a:prstGeom>
          <a:solidFill>
            <a:schemeClr val="bg1"/>
          </a:solid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2" name="Title 1">
            <a:extLst>
              <a:ext uri="{FF2B5EF4-FFF2-40B4-BE49-F238E27FC236}">
                <a16:creationId xmlns:a16="http://schemas.microsoft.com/office/drawing/2014/main" id="{7426D545-0102-4D68-9077-D5CAD96DCB46}"/>
              </a:ext>
            </a:extLst>
          </p:cNvPr>
          <p:cNvSpPr>
            <a:spLocks noGrp="1"/>
          </p:cNvSpPr>
          <p:nvPr>
            <p:ph type="title"/>
          </p:nvPr>
        </p:nvSpPr>
        <p:spPr>
          <a:xfrm>
            <a:off x="420132" y="640831"/>
            <a:ext cx="5912430" cy="1573863"/>
          </a:xfrm>
        </p:spPr>
        <p:txBody>
          <a:bodyPr anchor="t">
            <a:normAutofit/>
          </a:bodyPr>
          <a:lstStyle/>
          <a:p>
            <a:r>
              <a:rPr lang="en-US" dirty="0">
                <a:solidFill>
                  <a:schemeClr val="bg1"/>
                </a:solidFill>
              </a:rPr>
              <a:t>DATA</a:t>
            </a:r>
          </a:p>
        </p:txBody>
      </p:sp>
      <p:sp>
        <p:nvSpPr>
          <p:cNvPr id="3" name="Content Placeholder 2">
            <a:extLst>
              <a:ext uri="{FF2B5EF4-FFF2-40B4-BE49-F238E27FC236}">
                <a16:creationId xmlns:a16="http://schemas.microsoft.com/office/drawing/2014/main" id="{A63DE3DA-815D-40D1-810A-2C1A7150F9A5}"/>
              </a:ext>
            </a:extLst>
          </p:cNvPr>
          <p:cNvSpPr>
            <a:spLocks noGrp="1"/>
          </p:cNvSpPr>
          <p:nvPr>
            <p:ph sz="quarter" idx="13"/>
          </p:nvPr>
        </p:nvSpPr>
        <p:spPr>
          <a:xfrm>
            <a:off x="420131" y="1991508"/>
            <a:ext cx="5675869" cy="3881309"/>
          </a:xfrm>
        </p:spPr>
        <p:txBody>
          <a:bodyPr>
            <a:normAutofit/>
          </a:bodyPr>
          <a:lstStyle/>
          <a:p>
            <a:pPr>
              <a:buClr>
                <a:schemeClr val="bg1"/>
              </a:buClr>
            </a:pPr>
            <a:r>
              <a:rPr lang="en-US" sz="2400" dirty="0">
                <a:solidFill>
                  <a:schemeClr val="bg1"/>
                </a:solidFill>
              </a:rPr>
              <a:t>IDENTIFIED BASED ON SAPS</a:t>
            </a:r>
          </a:p>
          <a:p>
            <a:pPr>
              <a:buClr>
                <a:schemeClr val="bg1"/>
              </a:buClr>
            </a:pPr>
            <a:r>
              <a:rPr lang="en-US" sz="2400" dirty="0">
                <a:solidFill>
                  <a:schemeClr val="bg1"/>
                </a:solidFill>
              </a:rPr>
              <a:t>136 SOURCEs</a:t>
            </a:r>
          </a:p>
          <a:p>
            <a:pPr>
              <a:buClr>
                <a:schemeClr val="bg1"/>
              </a:buClr>
            </a:pPr>
            <a:r>
              <a:rPr lang="en-US" sz="2400" dirty="0">
                <a:solidFill>
                  <a:schemeClr val="bg1"/>
                </a:solidFill>
              </a:rPr>
              <a:t>72 SOURCES Provided BY </a:t>
            </a:r>
            <a:r>
              <a:rPr lang="en-US" sz="2400" dirty="0" err="1">
                <a:solidFill>
                  <a:schemeClr val="bg1"/>
                </a:solidFill>
              </a:rPr>
              <a:t>odeq</a:t>
            </a:r>
            <a:endParaRPr lang="en-US" sz="2400" dirty="0">
              <a:solidFill>
                <a:schemeClr val="bg1"/>
              </a:solidFill>
            </a:endParaRPr>
          </a:p>
          <a:p>
            <a:pPr lvl="1">
              <a:buClr>
                <a:schemeClr val="bg1"/>
              </a:buClr>
            </a:pPr>
            <a:r>
              <a:rPr lang="en-US" sz="2200" dirty="0">
                <a:solidFill>
                  <a:schemeClr val="bg1"/>
                </a:solidFill>
              </a:rPr>
              <a:t>Drinking water protection program</a:t>
            </a:r>
          </a:p>
          <a:p>
            <a:pPr>
              <a:buClr>
                <a:schemeClr val="bg1"/>
              </a:buClr>
            </a:pPr>
            <a:r>
              <a:rPr lang="en-US" sz="2400" dirty="0">
                <a:solidFill>
                  <a:schemeClr val="bg1"/>
                </a:solidFill>
              </a:rPr>
              <a:t>Shapefiles, interactive web maps and tabular databases</a:t>
            </a:r>
          </a:p>
        </p:txBody>
      </p:sp>
    </p:spTree>
    <p:extLst>
      <p:ext uri="{BB962C8B-B14F-4D97-AF65-F5344CB8AC3E}">
        <p14:creationId xmlns:p14="http://schemas.microsoft.com/office/powerpoint/2010/main" val="1588411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77683-BD48-4657-BC25-EAB56BC52B22}"/>
              </a:ext>
            </a:extLst>
          </p:cNvPr>
          <p:cNvSpPr>
            <a:spLocks noGrp="1"/>
          </p:cNvSpPr>
          <p:nvPr>
            <p:ph type="title"/>
          </p:nvPr>
        </p:nvSpPr>
        <p:spPr>
          <a:xfrm>
            <a:off x="1439861" y="967956"/>
            <a:ext cx="2844002" cy="661148"/>
          </a:xfrm>
        </p:spPr>
        <p:txBody>
          <a:bodyPr anchor="t">
            <a:normAutofit/>
          </a:bodyPr>
          <a:lstStyle/>
          <a:p>
            <a:pPr algn="l"/>
            <a:r>
              <a:rPr lang="en-US" sz="3700" dirty="0">
                <a:solidFill>
                  <a:schemeClr val="bg1"/>
                </a:solidFill>
              </a:rPr>
              <a:t>limitations</a:t>
            </a:r>
          </a:p>
        </p:txBody>
      </p:sp>
      <p:sp>
        <p:nvSpPr>
          <p:cNvPr id="3" name="Content Placeholder 2">
            <a:extLst>
              <a:ext uri="{FF2B5EF4-FFF2-40B4-BE49-F238E27FC236}">
                <a16:creationId xmlns:a16="http://schemas.microsoft.com/office/drawing/2014/main" id="{518961FE-5CF1-4A12-840C-DA0E8BBB7F78}"/>
              </a:ext>
            </a:extLst>
          </p:cNvPr>
          <p:cNvSpPr>
            <a:spLocks noGrp="1"/>
          </p:cNvSpPr>
          <p:nvPr>
            <p:ph sz="quarter" idx="13"/>
          </p:nvPr>
        </p:nvSpPr>
        <p:spPr>
          <a:xfrm>
            <a:off x="292782" y="1903260"/>
            <a:ext cx="5603052" cy="4470850"/>
          </a:xfrm>
        </p:spPr>
        <p:txBody>
          <a:bodyPr anchor="t">
            <a:normAutofit/>
          </a:bodyPr>
          <a:lstStyle/>
          <a:p>
            <a:pPr marL="0" indent="0">
              <a:buNone/>
            </a:pPr>
            <a:r>
              <a:rPr lang="en-US" sz="2400" dirty="0">
                <a:solidFill>
                  <a:schemeClr val="bg1"/>
                </a:solidFill>
              </a:rPr>
              <a:t>Generally apply to datasets</a:t>
            </a:r>
          </a:p>
          <a:p>
            <a:pPr lvl="1">
              <a:buClr>
                <a:schemeClr val="bg1"/>
              </a:buClr>
            </a:pPr>
            <a:r>
              <a:rPr lang="en-US" sz="2400" dirty="0">
                <a:solidFill>
                  <a:schemeClr val="bg1"/>
                </a:solidFill>
              </a:rPr>
              <a:t>Interactive maps not currently equipped with downloading capability</a:t>
            </a:r>
          </a:p>
          <a:p>
            <a:pPr lvl="1">
              <a:buClr>
                <a:schemeClr val="bg1"/>
              </a:buClr>
            </a:pPr>
            <a:r>
              <a:rPr lang="en-US" sz="2400" dirty="0">
                <a:solidFill>
                  <a:schemeClr val="bg1"/>
                </a:solidFill>
              </a:rPr>
              <a:t>Tabular format vs. spatial format</a:t>
            </a:r>
          </a:p>
          <a:p>
            <a:pPr lvl="1">
              <a:buClr>
                <a:schemeClr val="bg1"/>
              </a:buClr>
            </a:pPr>
            <a:r>
              <a:rPr lang="en-US" sz="2400" dirty="0">
                <a:solidFill>
                  <a:schemeClr val="bg1"/>
                </a:solidFill>
              </a:rPr>
              <a:t>Location data inconsistent</a:t>
            </a:r>
          </a:p>
          <a:p>
            <a:pPr lvl="1">
              <a:buClr>
                <a:schemeClr val="bg1"/>
              </a:buClr>
            </a:pPr>
            <a:r>
              <a:rPr lang="en-US" sz="2400" dirty="0">
                <a:solidFill>
                  <a:schemeClr val="bg1"/>
                </a:solidFill>
              </a:rPr>
              <a:t>Reference systems varied</a:t>
            </a:r>
          </a:p>
        </p:txBody>
      </p:sp>
      <p:pic>
        <p:nvPicPr>
          <p:cNvPr id="5" name="Picture 4" descr="A picture containing screenshot&#10;&#10;Description automatically generated">
            <a:extLst>
              <a:ext uri="{FF2B5EF4-FFF2-40B4-BE49-F238E27FC236}">
                <a16:creationId xmlns:a16="http://schemas.microsoft.com/office/drawing/2014/main" id="{9D48C26F-FA56-4C40-AA1E-46C4B1BD84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75148"/>
            <a:ext cx="5736714" cy="2707012"/>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62D3C474-7B73-4890-807E-3C9A38E1DF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4180" y="2413909"/>
            <a:ext cx="2824660" cy="2812064"/>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D13B66-45C2-4E7B-8CB8-60490B19C9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8240" y="1728654"/>
            <a:ext cx="3836656" cy="2707012"/>
          </a:xfrm>
          <a:prstGeom prst="rect">
            <a:avLst/>
          </a:prstGeom>
        </p:spPr>
      </p:pic>
      <p:sp>
        <p:nvSpPr>
          <p:cNvPr id="10" name="TextBox 9">
            <a:extLst>
              <a:ext uri="{FF2B5EF4-FFF2-40B4-BE49-F238E27FC236}">
                <a16:creationId xmlns:a16="http://schemas.microsoft.com/office/drawing/2014/main" id="{DC6E946F-B5B1-4913-846C-49866CCB9D82}"/>
              </a:ext>
            </a:extLst>
          </p:cNvPr>
          <p:cNvSpPr txBox="1"/>
          <p:nvPr/>
        </p:nvSpPr>
        <p:spPr>
          <a:xfrm>
            <a:off x="6096000" y="5358447"/>
            <a:ext cx="5518277" cy="1015663"/>
          </a:xfrm>
          <a:prstGeom prst="rect">
            <a:avLst/>
          </a:prstGeom>
          <a:noFill/>
        </p:spPr>
        <p:txBody>
          <a:bodyPr wrap="square" rtlCol="0">
            <a:spAutoFit/>
          </a:bodyPr>
          <a:lstStyle/>
          <a:p>
            <a:r>
              <a:rPr lang="en-US" sz="1200" dirty="0"/>
              <a:t>Examples of data sources available from the ODEQ. </a:t>
            </a:r>
            <a:r>
              <a:rPr lang="en-US" sz="1200" dirty="0">
                <a:hlinkClick r:id="rId6">
                  <a:extLst>
                    <a:ext uri="{A12FA001-AC4F-418D-AE19-62706E023703}">
                      <ahyp:hlinkClr xmlns:ahyp="http://schemas.microsoft.com/office/drawing/2018/hyperlinkcolor" val="tx"/>
                    </a:ext>
                  </a:extLst>
                </a:hlinkClick>
              </a:rPr>
              <a:t>https://yourwater.oregon.gov/inventory.php?pwsno=05331</a:t>
            </a:r>
            <a:endParaRPr lang="en-US" sz="1200" dirty="0"/>
          </a:p>
          <a:p>
            <a:r>
              <a:rPr lang="en-US" sz="1200" dirty="0">
                <a:hlinkClick r:id="rId7">
                  <a:extLst>
                    <a:ext uri="{A12FA001-AC4F-418D-AE19-62706E023703}">
                      <ahyp:hlinkClr xmlns:ahyp="http://schemas.microsoft.com/office/drawing/2018/hyperlinkcolor" val="tx"/>
                    </a:ext>
                  </a:extLst>
                </a:hlinkClick>
              </a:rPr>
              <a:t>https://www.deq.state.or.us/Webdocs/Forms/Output/FPController.ashx?SourceId=5675&amp;SourceIdType=11</a:t>
            </a:r>
            <a:endParaRPr lang="en-US" sz="1200" dirty="0"/>
          </a:p>
          <a:p>
            <a:r>
              <a:rPr lang="en-US" sz="1200" dirty="0">
                <a:hlinkClick r:id="rId8">
                  <a:extLst>
                    <a:ext uri="{A12FA001-AC4F-418D-AE19-62706E023703}">
                      <ahyp:hlinkClr xmlns:ahyp="http://schemas.microsoft.com/office/drawing/2018/hyperlinkcolor" val="tx"/>
                    </a:ext>
                  </a:extLst>
                </a:hlinkClick>
              </a:rPr>
              <a:t>https://hdcgcx2.deq.state.or.us/HVR291/index.html?viewer=drinkingwater</a:t>
            </a:r>
            <a:endParaRPr lang="en-US" sz="1200" dirty="0"/>
          </a:p>
        </p:txBody>
      </p:sp>
    </p:spTree>
    <p:extLst>
      <p:ext uri="{BB962C8B-B14F-4D97-AF65-F5344CB8AC3E}">
        <p14:creationId xmlns:p14="http://schemas.microsoft.com/office/powerpoint/2010/main" val="2752712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36612-18EB-4F7B-B107-0F074C8F3538}"/>
              </a:ext>
            </a:extLst>
          </p:cNvPr>
          <p:cNvSpPr>
            <a:spLocks noGrp="1"/>
          </p:cNvSpPr>
          <p:nvPr>
            <p:ph type="title"/>
          </p:nvPr>
        </p:nvSpPr>
        <p:spPr/>
        <p:txBody>
          <a:bodyPr/>
          <a:lstStyle/>
          <a:p>
            <a:r>
              <a:rPr lang="en-US" dirty="0">
                <a:solidFill>
                  <a:schemeClr val="bg1"/>
                </a:solidFill>
              </a:rPr>
              <a:t>Anticipated results</a:t>
            </a:r>
          </a:p>
        </p:txBody>
      </p:sp>
      <p:sp>
        <p:nvSpPr>
          <p:cNvPr id="3" name="Content Placeholder 2">
            <a:extLst>
              <a:ext uri="{FF2B5EF4-FFF2-40B4-BE49-F238E27FC236}">
                <a16:creationId xmlns:a16="http://schemas.microsoft.com/office/drawing/2014/main" id="{779C7770-B714-4387-B494-7762B16FB237}"/>
              </a:ext>
            </a:extLst>
          </p:cNvPr>
          <p:cNvSpPr>
            <a:spLocks noGrp="1"/>
          </p:cNvSpPr>
          <p:nvPr>
            <p:ph sz="quarter" idx="13"/>
          </p:nvPr>
        </p:nvSpPr>
        <p:spPr>
          <a:xfrm>
            <a:off x="913774" y="2081048"/>
            <a:ext cx="10363826" cy="4158435"/>
          </a:xfrm>
        </p:spPr>
        <p:txBody>
          <a:bodyPr>
            <a:normAutofit fontScale="85000" lnSpcReduction="10000"/>
          </a:bodyPr>
          <a:lstStyle/>
          <a:p>
            <a:pPr>
              <a:buClr>
                <a:schemeClr val="bg1"/>
              </a:buClr>
            </a:pPr>
            <a:r>
              <a:rPr lang="en-US" sz="2600" dirty="0">
                <a:solidFill>
                  <a:schemeClr val="bg1"/>
                </a:solidFill>
              </a:rPr>
              <a:t>Saps and drastic model results will differ</a:t>
            </a:r>
          </a:p>
          <a:p>
            <a:pPr>
              <a:buClr>
                <a:schemeClr val="bg1"/>
              </a:buClr>
            </a:pPr>
            <a:r>
              <a:rPr lang="en-US" sz="2600" dirty="0">
                <a:solidFill>
                  <a:schemeClr val="bg1"/>
                </a:solidFill>
              </a:rPr>
              <a:t>Saps</a:t>
            </a:r>
          </a:p>
          <a:p>
            <a:pPr lvl="1">
              <a:buClr>
                <a:schemeClr val="bg1"/>
              </a:buClr>
            </a:pPr>
            <a:r>
              <a:rPr lang="en-US" sz="2600" dirty="0">
                <a:solidFill>
                  <a:schemeClr val="bg1"/>
                </a:solidFill>
              </a:rPr>
              <a:t>Known sites containing hazardous substances</a:t>
            </a:r>
          </a:p>
          <a:p>
            <a:pPr lvl="1">
              <a:buClr>
                <a:schemeClr val="bg1"/>
              </a:buClr>
            </a:pPr>
            <a:r>
              <a:rPr lang="en-US" sz="2600" dirty="0">
                <a:solidFill>
                  <a:schemeClr val="bg1"/>
                </a:solidFill>
              </a:rPr>
              <a:t>Shallow groundwater</a:t>
            </a:r>
          </a:p>
          <a:p>
            <a:pPr lvl="1">
              <a:buClr>
                <a:schemeClr val="bg1"/>
              </a:buClr>
            </a:pPr>
            <a:r>
              <a:rPr lang="en-US" sz="2600" dirty="0">
                <a:solidFill>
                  <a:schemeClr val="bg1"/>
                </a:solidFill>
              </a:rPr>
              <a:t>Highly permeable soil</a:t>
            </a:r>
          </a:p>
          <a:p>
            <a:pPr lvl="1">
              <a:buClr>
                <a:schemeClr val="bg1"/>
              </a:buClr>
            </a:pPr>
            <a:r>
              <a:rPr lang="en-US" sz="2600" dirty="0">
                <a:solidFill>
                  <a:schemeClr val="bg1"/>
                </a:solidFill>
              </a:rPr>
              <a:t>May provide more accurate results because it considers more variables</a:t>
            </a:r>
          </a:p>
          <a:p>
            <a:pPr>
              <a:buClr>
                <a:schemeClr val="bg1"/>
              </a:buClr>
            </a:pPr>
            <a:r>
              <a:rPr lang="en-US" sz="2600" dirty="0">
                <a:solidFill>
                  <a:schemeClr val="bg1"/>
                </a:solidFill>
              </a:rPr>
              <a:t>Drastic</a:t>
            </a:r>
          </a:p>
          <a:p>
            <a:pPr lvl="1">
              <a:buClr>
                <a:schemeClr val="bg1"/>
              </a:buClr>
            </a:pPr>
            <a:r>
              <a:rPr lang="en-US" sz="2600" dirty="0">
                <a:solidFill>
                  <a:schemeClr val="bg1"/>
                </a:solidFill>
              </a:rPr>
              <a:t>Does not consider hazardous substance sites</a:t>
            </a:r>
          </a:p>
          <a:p>
            <a:pPr lvl="1">
              <a:buClr>
                <a:schemeClr val="bg1"/>
              </a:buClr>
            </a:pPr>
            <a:r>
              <a:rPr lang="en-US" sz="2600" dirty="0">
                <a:solidFill>
                  <a:schemeClr val="bg1"/>
                </a:solidFill>
              </a:rPr>
              <a:t>Variables pertain mostly to groundwater</a:t>
            </a:r>
          </a:p>
          <a:p>
            <a:pPr lvl="1"/>
            <a:endParaRPr lang="en-US" dirty="0"/>
          </a:p>
        </p:txBody>
      </p:sp>
    </p:spTree>
    <p:extLst>
      <p:ext uri="{BB962C8B-B14F-4D97-AF65-F5344CB8AC3E}">
        <p14:creationId xmlns:p14="http://schemas.microsoft.com/office/powerpoint/2010/main" val="1394638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769DA-AE77-4E50-80F8-0CA96A4D1A37}"/>
              </a:ext>
            </a:extLst>
          </p:cNvPr>
          <p:cNvSpPr>
            <a:spLocks noGrp="1"/>
          </p:cNvSpPr>
          <p:nvPr>
            <p:ph type="title"/>
          </p:nvPr>
        </p:nvSpPr>
        <p:spPr/>
        <p:txBody>
          <a:bodyPr>
            <a:normAutofit/>
          </a:bodyPr>
          <a:lstStyle/>
          <a:p>
            <a:r>
              <a:rPr lang="en-US" dirty="0">
                <a:solidFill>
                  <a:schemeClr val="bg1"/>
                </a:solidFill>
              </a:rPr>
              <a:t>Proposed timeline</a:t>
            </a:r>
          </a:p>
        </p:txBody>
      </p:sp>
      <p:graphicFrame>
        <p:nvGraphicFramePr>
          <p:cNvPr id="5" name="Content Placeholder 2">
            <a:extLst>
              <a:ext uri="{FF2B5EF4-FFF2-40B4-BE49-F238E27FC236}">
                <a16:creationId xmlns:a16="http://schemas.microsoft.com/office/drawing/2014/main" id="{E1C1F6A1-40FB-4CFE-93CB-6CFF4266B88D}"/>
              </a:ext>
            </a:extLst>
          </p:cNvPr>
          <p:cNvGraphicFramePr>
            <a:graphicFrameLocks noGrp="1"/>
          </p:cNvGraphicFramePr>
          <p:nvPr>
            <p:ph sz="quarter" idx="13"/>
            <p:extLst>
              <p:ext uri="{D42A27DB-BD31-4B8C-83A1-F6EECF244321}">
                <p14:modId xmlns:p14="http://schemas.microsoft.com/office/powerpoint/2010/main" val="360720857"/>
              </p:ext>
            </p:extLst>
          </p:nvPr>
        </p:nvGraphicFramePr>
        <p:xfrm>
          <a:off x="913774" y="1914466"/>
          <a:ext cx="10363200" cy="3029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picture containing drawing&#10;&#10;Description automatically generated">
            <a:extLst>
              <a:ext uri="{FF2B5EF4-FFF2-40B4-BE49-F238E27FC236}">
                <a16:creationId xmlns:a16="http://schemas.microsoft.com/office/drawing/2014/main" id="{FBB2B2EB-1E12-4638-A768-850BD2803AF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4170" y="5105099"/>
            <a:ext cx="1827113" cy="847116"/>
          </a:xfrm>
          <a:prstGeom prst="rect">
            <a:avLst/>
          </a:prstGeom>
        </p:spPr>
      </p:pic>
      <p:pic>
        <p:nvPicPr>
          <p:cNvPr id="7" name="Picture 6" descr="A picture containing drawing, food&#10;&#10;Description automatically generated">
            <a:extLst>
              <a:ext uri="{FF2B5EF4-FFF2-40B4-BE49-F238E27FC236}">
                <a16:creationId xmlns:a16="http://schemas.microsoft.com/office/drawing/2014/main" id="{5D60352F-C5BA-4EF4-8408-AD2071C1237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32459" y="5029685"/>
            <a:ext cx="1976512" cy="997945"/>
          </a:xfrm>
          <a:prstGeom prst="rect">
            <a:avLst/>
          </a:prstGeom>
        </p:spPr>
      </p:pic>
    </p:spTree>
    <p:extLst>
      <p:ext uri="{BB962C8B-B14F-4D97-AF65-F5344CB8AC3E}">
        <p14:creationId xmlns:p14="http://schemas.microsoft.com/office/powerpoint/2010/main" val="2116719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3E1F7-BD9D-491B-A101-17F5486C1906}"/>
              </a:ext>
            </a:extLst>
          </p:cNvPr>
          <p:cNvSpPr>
            <a:spLocks noGrp="1"/>
          </p:cNvSpPr>
          <p:nvPr>
            <p:ph type="title"/>
          </p:nvPr>
        </p:nvSpPr>
        <p:spPr>
          <a:xfrm>
            <a:off x="589679" y="319213"/>
            <a:ext cx="11024566" cy="6219573"/>
          </a:xfrm>
        </p:spPr>
        <p:txBody>
          <a:bodyPr vert="horz" lIns="91440" tIns="45720" rIns="91440" bIns="45720" rtlCol="0" anchor="ctr">
            <a:normAutofit/>
          </a:bodyPr>
          <a:lstStyle/>
          <a:p>
            <a:r>
              <a:rPr lang="en-US" sz="7200" dirty="0">
                <a:solidFill>
                  <a:schemeClr val="bg1"/>
                </a:solidFill>
                <a:effectLst/>
              </a:rPr>
              <a:t>Questions?</a:t>
            </a:r>
          </a:p>
        </p:txBody>
      </p:sp>
    </p:spTree>
    <p:extLst>
      <p:ext uri="{BB962C8B-B14F-4D97-AF65-F5344CB8AC3E}">
        <p14:creationId xmlns:p14="http://schemas.microsoft.com/office/powerpoint/2010/main" val="2641643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AF2C9-8402-4419-9290-04DE619F71EC}"/>
              </a:ext>
            </a:extLst>
          </p:cNvPr>
          <p:cNvSpPr>
            <a:spLocks noGrp="1"/>
          </p:cNvSpPr>
          <p:nvPr>
            <p:ph type="title"/>
          </p:nvPr>
        </p:nvSpPr>
        <p:spPr>
          <a:xfrm>
            <a:off x="4340225" y="152400"/>
            <a:ext cx="2732249" cy="647269"/>
          </a:xfrm>
        </p:spPr>
        <p:txBody>
          <a:bodyPr anchor="t">
            <a:normAutofit/>
          </a:bodyPr>
          <a:lstStyle/>
          <a:p>
            <a:pPr algn="r"/>
            <a:r>
              <a:rPr lang="en-US" sz="4000" dirty="0">
                <a:solidFill>
                  <a:schemeClr val="bg1"/>
                </a:solidFill>
              </a:rPr>
              <a:t>references</a:t>
            </a:r>
          </a:p>
        </p:txBody>
      </p:sp>
      <p:sp>
        <p:nvSpPr>
          <p:cNvPr id="3" name="Content Placeholder 2">
            <a:extLst>
              <a:ext uri="{FF2B5EF4-FFF2-40B4-BE49-F238E27FC236}">
                <a16:creationId xmlns:a16="http://schemas.microsoft.com/office/drawing/2014/main" id="{51AFBF5E-C28F-47A4-89B0-AE2DF47D3747}"/>
              </a:ext>
            </a:extLst>
          </p:cNvPr>
          <p:cNvSpPr>
            <a:spLocks noGrp="1"/>
          </p:cNvSpPr>
          <p:nvPr>
            <p:ph sz="quarter" idx="13"/>
          </p:nvPr>
        </p:nvSpPr>
        <p:spPr>
          <a:xfrm>
            <a:off x="1057275" y="799669"/>
            <a:ext cx="10344150" cy="5905931"/>
          </a:xfrm>
        </p:spPr>
        <p:txBody>
          <a:bodyPr anchor="ctr">
            <a:normAutofit fontScale="40000" lnSpcReduction="20000"/>
          </a:bodyPr>
          <a:lstStyle/>
          <a:p>
            <a:pPr marL="0" indent="0">
              <a:buClr>
                <a:schemeClr val="bg1"/>
              </a:buClr>
              <a:buNone/>
            </a:pPr>
            <a:r>
              <a:rPr lang="en-US" dirty="0"/>
              <a:t>Aller, L., Bennet, </a:t>
            </a:r>
            <a:r>
              <a:rPr lang="en-US" dirty="0" err="1"/>
              <a:t>T.,Lehr</a:t>
            </a:r>
            <a:r>
              <a:rPr lang="en-US" dirty="0"/>
              <a:t>, J.H., and </a:t>
            </a:r>
            <a:r>
              <a:rPr lang="en-US" dirty="0" err="1"/>
              <a:t>Hacket</a:t>
            </a:r>
            <a:r>
              <a:rPr lang="en-US" dirty="0"/>
              <a:t>, G. (May 1987). </a:t>
            </a:r>
            <a:r>
              <a:rPr lang="en-US" i="1" dirty="0"/>
              <a:t>DRASTIC: A Standardized System for Evaluating Ground Water Pollution Using Hydrogeologic Settings</a:t>
            </a:r>
            <a:r>
              <a:rPr lang="en-US" dirty="0"/>
              <a:t>. United States Environmental Protection Agency. </a:t>
            </a:r>
            <a:r>
              <a:rPr lang="en-US" u="sng" dirty="0">
                <a:hlinkClick r:id="rId3">
                  <a:extLst>
                    <a:ext uri="{A12FA001-AC4F-418D-AE19-62706E023703}">
                      <ahyp:hlinkClr xmlns:ahyp="http://schemas.microsoft.com/office/drawing/2018/hyperlinkcolor" val="tx"/>
                    </a:ext>
                  </a:extLst>
                </a:hlinkClick>
              </a:rPr>
              <a:t>https://nepis.epa.gov/Exe/ZyPURL.cgi?Dockey=200093PP.txt</a:t>
            </a:r>
            <a:endParaRPr lang="en-US" u="sng" dirty="0"/>
          </a:p>
          <a:p>
            <a:pPr marL="0" indent="0">
              <a:buClr>
                <a:schemeClr val="bg1"/>
              </a:buClr>
              <a:buNone/>
            </a:pPr>
            <a:r>
              <a:rPr lang="en-US" dirty="0" err="1"/>
              <a:t>Barbash</a:t>
            </a:r>
            <a:r>
              <a:rPr lang="en-US" dirty="0"/>
              <a:t>, J.E., and Voss, F.D. (2014). </a:t>
            </a:r>
            <a:r>
              <a:rPr lang="en-US" i="1" dirty="0"/>
              <a:t>Design and Testing of a Process-Based Groundwater Vulnerability Assessment (P-GWAVA) System for Predicting Concentrations of Agrichemicals in Groundwater Across the United States</a:t>
            </a:r>
            <a:r>
              <a:rPr lang="en-US" dirty="0"/>
              <a:t>. Science Investigations Report, United States Geological Survey. </a:t>
            </a:r>
            <a:r>
              <a:rPr lang="en-US" u="sng" dirty="0">
                <a:hlinkClick r:id="rId4">
                  <a:extLst>
                    <a:ext uri="{A12FA001-AC4F-418D-AE19-62706E023703}">
                      <ahyp:hlinkClr xmlns:ahyp="http://schemas.microsoft.com/office/drawing/2018/hyperlinkcolor" val="tx"/>
                    </a:ext>
                  </a:extLst>
                </a:hlinkClick>
              </a:rPr>
              <a:t>https://pubs.usgs.gov/sir/2014/5189/sir20145189.pdf</a:t>
            </a:r>
            <a:endParaRPr lang="en-US" dirty="0"/>
          </a:p>
          <a:p>
            <a:pPr marL="0" indent="0">
              <a:buClr>
                <a:schemeClr val="bg1"/>
              </a:buClr>
              <a:buNone/>
            </a:pPr>
            <a:r>
              <a:rPr lang="en-US" dirty="0"/>
              <a:t>Osborn N.I., Hardy, R.H. (January 1999). </a:t>
            </a:r>
            <a:r>
              <a:rPr lang="en-US" i="1" dirty="0"/>
              <a:t>Statewide Groundwater Vulnerability Map of Oklahoma. </a:t>
            </a:r>
            <a:r>
              <a:rPr lang="en-US" dirty="0"/>
              <a:t>Oklahoma Water Resources Board. </a:t>
            </a:r>
            <a:r>
              <a:rPr lang="en-US" u="sng" dirty="0">
                <a:hlinkClick r:id="rId5">
                  <a:extLst>
                    <a:ext uri="{A12FA001-AC4F-418D-AE19-62706E023703}">
                      <ahyp:hlinkClr xmlns:ahyp="http://schemas.microsoft.com/office/drawing/2018/hyperlinkcolor" val="tx"/>
                    </a:ext>
                  </a:extLst>
                </a:hlinkClick>
              </a:rPr>
              <a:t>https://www.owrb.ok.gov/studies/reports/gwvulnerability/entire-report.pdf</a:t>
            </a:r>
            <a:endParaRPr lang="en-US" dirty="0"/>
          </a:p>
          <a:p>
            <a:pPr marL="0" indent="0">
              <a:buClr>
                <a:schemeClr val="bg1"/>
              </a:buClr>
              <a:buNone/>
            </a:pPr>
            <a:r>
              <a:rPr lang="en-US" dirty="0"/>
              <a:t>Nolan, B.T. and </a:t>
            </a:r>
            <a:r>
              <a:rPr lang="en-US" dirty="0" err="1"/>
              <a:t>Hitt</a:t>
            </a:r>
            <a:r>
              <a:rPr lang="en-US" dirty="0"/>
              <a:t>, K.J. (2006). </a:t>
            </a:r>
            <a:r>
              <a:rPr lang="en-US" i="1" dirty="0"/>
              <a:t>Vulnerability of Shallow Groundwater and Drinking-Water Wells to Nitrate int the United States</a:t>
            </a:r>
            <a:r>
              <a:rPr lang="en-US" dirty="0"/>
              <a:t>. Environmental Science &amp; Technology, 40, 7834-7840.  </a:t>
            </a:r>
            <a:r>
              <a:rPr lang="en-US" u="sng" dirty="0">
                <a:hlinkClick r:id="rId6">
                  <a:extLst>
                    <a:ext uri="{A12FA001-AC4F-418D-AE19-62706E023703}">
                      <ahyp:hlinkClr xmlns:ahyp="http://schemas.microsoft.com/office/drawing/2018/hyperlinkcolor" val="tx"/>
                    </a:ext>
                  </a:extLst>
                </a:hlinkClick>
              </a:rPr>
              <a:t>https://water.usgs.gov/nawqa/nutrients/pubs/est_v40_no24/est_v40_no24.pdf</a:t>
            </a:r>
            <a:endParaRPr lang="en-US" dirty="0"/>
          </a:p>
          <a:p>
            <a:pPr marL="0" indent="0">
              <a:buClr>
                <a:schemeClr val="bg1"/>
              </a:buClr>
              <a:buNone/>
            </a:pPr>
            <a:r>
              <a:rPr lang="en-US" dirty="0"/>
              <a:t>Ransom, K.M., Nolan, B.T., </a:t>
            </a:r>
            <a:r>
              <a:rPr lang="en-US" dirty="0" err="1"/>
              <a:t>Traum</a:t>
            </a:r>
            <a:r>
              <a:rPr lang="en-US" dirty="0"/>
              <a:t>, J.A., </a:t>
            </a:r>
            <a:r>
              <a:rPr lang="en-US" dirty="0" err="1"/>
              <a:t>Faunt</a:t>
            </a:r>
            <a:r>
              <a:rPr lang="en-US" dirty="0"/>
              <a:t>, C.C., Bell, A.M., </a:t>
            </a:r>
            <a:r>
              <a:rPr lang="en-US" dirty="0" err="1"/>
              <a:t>Gronberg</a:t>
            </a:r>
            <a:r>
              <a:rPr lang="en-US" dirty="0"/>
              <a:t>, J.M., Wheeler, D.C., Rosecrans, C.Z., Jurgens, B., Schwarz, G.E., </a:t>
            </a:r>
            <a:r>
              <a:rPr lang="en-US" dirty="0" err="1"/>
              <a:t>Belitz</a:t>
            </a:r>
            <a:r>
              <a:rPr lang="en-US" dirty="0"/>
              <a:t>, K., </a:t>
            </a:r>
            <a:r>
              <a:rPr lang="en-US" dirty="0" err="1"/>
              <a:t>Eberts</a:t>
            </a:r>
            <a:r>
              <a:rPr lang="en-US" dirty="0"/>
              <a:t>, S.M., </a:t>
            </a:r>
            <a:r>
              <a:rPr lang="en-US" dirty="0" err="1"/>
              <a:t>Kourakos</a:t>
            </a:r>
            <a:r>
              <a:rPr lang="en-US" dirty="0"/>
              <a:t>, G., and Harter, T. (December 1, 2017). </a:t>
            </a:r>
            <a:r>
              <a:rPr lang="en-US" i="1" dirty="0"/>
              <a:t>A hybrid machine learning model to predict and visualize nitrate concentration throughout the Central Valley Aquifer,</a:t>
            </a:r>
            <a:r>
              <a:rPr lang="en-US" dirty="0"/>
              <a:t> California, USA. Science of the Total Environment, 601-602, 1160-1172. </a:t>
            </a:r>
            <a:r>
              <a:rPr lang="en-US" u="sng" dirty="0">
                <a:hlinkClick r:id="rId7">
                  <a:extLst>
                    <a:ext uri="{A12FA001-AC4F-418D-AE19-62706E023703}">
                      <ahyp:hlinkClr xmlns:ahyp="http://schemas.microsoft.com/office/drawing/2018/hyperlinkcolor" val="tx"/>
                    </a:ext>
                  </a:extLst>
                </a:hlinkClick>
              </a:rPr>
              <a:t>https://www.sciencedirect.com/science/article/pii/S0048969717313013?via%3Dihub</a:t>
            </a:r>
            <a:endParaRPr lang="en-US" dirty="0"/>
          </a:p>
          <a:p>
            <a:pPr marL="0" indent="0">
              <a:buClr>
                <a:schemeClr val="bg1"/>
              </a:buClr>
              <a:buNone/>
            </a:pPr>
            <a:r>
              <a:rPr lang="en-US" dirty="0"/>
              <a:t>Rupert, M.G. (March 1999). </a:t>
            </a:r>
            <a:r>
              <a:rPr lang="en-US" i="1" dirty="0"/>
              <a:t>Improvements to the DRASTIC Ground-Water Vulnerability Mapping Method</a:t>
            </a:r>
            <a:r>
              <a:rPr lang="en-US" dirty="0"/>
              <a:t>. United States Geological Survey. </a:t>
            </a:r>
            <a:r>
              <a:rPr lang="en-US" u="sng" dirty="0">
                <a:hlinkClick r:id="rId8">
                  <a:extLst>
                    <a:ext uri="{A12FA001-AC4F-418D-AE19-62706E023703}">
                      <ahyp:hlinkClr xmlns:ahyp="http://schemas.microsoft.com/office/drawing/2018/hyperlinkcolor" val="tx"/>
                    </a:ext>
                  </a:extLst>
                </a:hlinkClick>
              </a:rPr>
              <a:t>https://pubs.usgs.gov/fs/1999/0066/report.pdf</a:t>
            </a:r>
            <a:endParaRPr lang="en-US" dirty="0"/>
          </a:p>
          <a:p>
            <a:pPr marL="0" indent="0">
              <a:buClr>
                <a:schemeClr val="bg1"/>
              </a:buClr>
              <a:buNone/>
            </a:pPr>
            <a:r>
              <a:rPr lang="en-US" dirty="0"/>
              <a:t>Ryker, S.J., and Williamson, A.K. (1996). </a:t>
            </a:r>
            <a:r>
              <a:rPr lang="en-US" i="1" dirty="0"/>
              <a:t>Pesticides in public supply wells of the Central Columbia Plateau</a:t>
            </a:r>
            <a:r>
              <a:rPr lang="en-US" dirty="0"/>
              <a:t>. U.S. Geological </a:t>
            </a:r>
            <a:r>
              <a:rPr lang="en-US" dirty="0" err="1"/>
              <a:t>Surveyd</a:t>
            </a:r>
            <a:r>
              <a:rPr lang="en-US" dirty="0"/>
              <a:t> Fact Sheet 122-96. </a:t>
            </a:r>
            <a:r>
              <a:rPr lang="en-US" u="sng" dirty="0">
                <a:hlinkClick r:id="rId9">
                  <a:extLst>
                    <a:ext uri="{A12FA001-AC4F-418D-AE19-62706E023703}">
                      <ahyp:hlinkClr xmlns:ahyp="http://schemas.microsoft.com/office/drawing/2018/hyperlinkcolor" val="tx"/>
                    </a:ext>
                  </a:extLst>
                </a:hlinkClick>
              </a:rPr>
              <a:t>https://pdfs.semanticscholar.org/fdab/993576049746de4b37f6b9fc93c08e612660.pdf?_ga=2.24550524.712024799.1584726542-320896695.1583953894</a:t>
            </a:r>
            <a:endParaRPr lang="en-US" dirty="0"/>
          </a:p>
          <a:p>
            <a:pPr marL="0" indent="0">
              <a:buClr>
                <a:schemeClr val="bg1"/>
              </a:buClr>
              <a:buNone/>
            </a:pPr>
            <a:r>
              <a:rPr lang="en-US" dirty="0" err="1"/>
              <a:t>Saghebian</a:t>
            </a:r>
            <a:r>
              <a:rPr lang="en-US" dirty="0"/>
              <a:t>, S.M., </a:t>
            </a:r>
            <a:r>
              <a:rPr lang="en-US" dirty="0" err="1"/>
              <a:t>Sattari</a:t>
            </a:r>
            <a:r>
              <a:rPr lang="en-US" dirty="0"/>
              <a:t>, M.T., </a:t>
            </a:r>
            <a:r>
              <a:rPr lang="en-US" dirty="0" err="1"/>
              <a:t>Mirabbasi</a:t>
            </a:r>
            <a:r>
              <a:rPr lang="en-US" dirty="0"/>
              <a:t>, R., and Pal, M. (July 2013). </a:t>
            </a:r>
            <a:r>
              <a:rPr lang="en-US" i="1" dirty="0"/>
              <a:t>Ground water quality classification by decisions tree method in Ardebil region, Iran</a:t>
            </a:r>
            <a:r>
              <a:rPr lang="en-US" dirty="0"/>
              <a:t>. Arabian Journal of Geosciences 7(11). </a:t>
            </a:r>
            <a:r>
              <a:rPr lang="en-US" u="sng" dirty="0">
                <a:hlinkClick r:id="rId10">
                  <a:extLst>
                    <a:ext uri="{A12FA001-AC4F-418D-AE19-62706E023703}">
                      <ahyp:hlinkClr xmlns:ahyp="http://schemas.microsoft.com/office/drawing/2018/hyperlinkcolor" val="tx"/>
                    </a:ext>
                  </a:extLst>
                </a:hlinkClick>
              </a:rPr>
              <a:t>https://www.researchgate.net/publication/255969865_Ground_water_quality_classification_by_decision_tree_method_in_Ardebil_region_Iran</a:t>
            </a:r>
            <a:endParaRPr lang="en-US" dirty="0"/>
          </a:p>
          <a:p>
            <a:pPr marL="0" indent="0">
              <a:buClr>
                <a:schemeClr val="bg1"/>
              </a:buClr>
              <a:buNone/>
            </a:pPr>
            <a:r>
              <a:rPr lang="en-US" dirty="0" err="1"/>
              <a:t>Tesoriero</a:t>
            </a:r>
            <a:r>
              <a:rPr lang="en-US" dirty="0"/>
              <a:t>, A.J., </a:t>
            </a:r>
            <a:r>
              <a:rPr lang="en-US" dirty="0" err="1"/>
              <a:t>Inkpen</a:t>
            </a:r>
            <a:r>
              <a:rPr lang="en-US" dirty="0"/>
              <a:t>, E.L., and Voss, F.D. (1998). </a:t>
            </a:r>
            <a:r>
              <a:rPr lang="en-US" i="1" dirty="0"/>
              <a:t>Assessing Ground-Water Vulnerability Using Logistic Regression</a:t>
            </a:r>
            <a:r>
              <a:rPr lang="en-US" dirty="0"/>
              <a:t>. Water Resources Division, United States Geological Survey. </a:t>
            </a:r>
            <a:r>
              <a:rPr lang="en-US" u="sng" dirty="0">
                <a:hlinkClick r:id="rId11">
                  <a:extLst>
                    <a:ext uri="{A12FA001-AC4F-418D-AE19-62706E023703}">
                      <ahyp:hlinkClr xmlns:ahyp="http://schemas.microsoft.com/office/drawing/2018/hyperlinkcolor" val="tx"/>
                    </a:ext>
                  </a:extLst>
                </a:hlinkClick>
              </a:rPr>
              <a:t>http://citeseerx.ist.psu.edu/viewdoc/download?doi=10.1.1.540.2733&amp;rep=rep1&amp;type=pdf</a:t>
            </a:r>
            <a:endParaRPr lang="en-US" dirty="0"/>
          </a:p>
          <a:p>
            <a:pPr marL="0" indent="0">
              <a:buClr>
                <a:schemeClr val="bg1"/>
              </a:buClr>
              <a:buNone/>
            </a:pPr>
            <a:r>
              <a:rPr lang="en-US" dirty="0"/>
              <a:t>Todd Engineers and Kennedy/Jenks Consultants (October 2010). </a:t>
            </a:r>
            <a:r>
              <a:rPr lang="en-US" i="1" dirty="0"/>
              <a:t>Revised Final Groundwater Vulnerability Study Santa Clara County, California. Santa Clara Valley Water District</a:t>
            </a:r>
            <a:r>
              <a:rPr lang="en-US" dirty="0"/>
              <a:t>. </a:t>
            </a:r>
            <a:r>
              <a:rPr lang="en-US" u="sng" dirty="0">
                <a:hlinkClick r:id="rId12">
                  <a:extLst>
                    <a:ext uri="{A12FA001-AC4F-418D-AE19-62706E023703}">
                      <ahyp:hlinkClr xmlns:ahyp="http://schemas.microsoft.com/office/drawing/2018/hyperlinkcolor" val="tx"/>
                    </a:ext>
                  </a:extLst>
                </a:hlinkClick>
              </a:rPr>
              <a:t>https://www.valleywater.org/sites/default/files/201802/Groundwater%20Vulnerability%20Study.pdf</a:t>
            </a:r>
            <a:endParaRPr lang="en-US" dirty="0"/>
          </a:p>
          <a:p>
            <a:pPr marL="0" indent="0">
              <a:buClr>
                <a:schemeClr val="bg1"/>
              </a:buClr>
              <a:buNone/>
            </a:pPr>
            <a:r>
              <a:rPr lang="en-US" dirty="0" err="1"/>
              <a:t>Twarakavi</a:t>
            </a:r>
            <a:r>
              <a:rPr lang="en-US" dirty="0"/>
              <a:t>, N.K.C. and </a:t>
            </a:r>
            <a:r>
              <a:rPr lang="en-US" dirty="0" err="1"/>
              <a:t>Kaluarachchi</a:t>
            </a:r>
            <a:r>
              <a:rPr lang="en-US" dirty="0"/>
              <a:t>, J.J. (March - April 2005). </a:t>
            </a:r>
            <a:r>
              <a:rPr lang="en-US" i="1" dirty="0"/>
              <a:t>Aquifer Vulnerability </a:t>
            </a:r>
            <a:r>
              <a:rPr lang="en-US" i="1" dirty="0" err="1"/>
              <a:t>Assessmetn</a:t>
            </a:r>
            <a:r>
              <a:rPr lang="en-US" i="1" dirty="0"/>
              <a:t> to Heavy Metals Using Ordinal Logistic Regression</a:t>
            </a:r>
            <a:r>
              <a:rPr lang="en-US" dirty="0"/>
              <a:t>. Ground Water, 43, 200-214. </a:t>
            </a:r>
            <a:r>
              <a:rPr lang="en-US" u="sng" dirty="0">
                <a:hlinkClick r:id="rId13">
                  <a:extLst>
                    <a:ext uri="{A12FA001-AC4F-418D-AE19-62706E023703}">
                      <ahyp:hlinkClr xmlns:ahyp="http://schemas.microsoft.com/office/drawing/2018/hyperlinkcolor" val="tx"/>
                    </a:ext>
                  </a:extLst>
                </a:hlinkClick>
              </a:rPr>
              <a:t>https://go-gale-</a:t>
            </a:r>
            <a:r>
              <a:rPr lang="en-US" dirty="0"/>
              <a:t>com.proxy.osl.state.or.us/ps/retrieve.do?tabID=T002&amp;resultListType=RESULT_LIST&amp;searchReultsType=SingleTab&amp;searchType=AdvancedSearchForm&amp;currentPosition=1&amp;docId=GALE%7CA132292595&amp;docType=Article&amp;sort=RELEVANCE&amp;contentSegment=ZGPP-MOD1&amp;prodId=ITOF&amp;contentSet=GALE%7CA132292595&amp;searchId=R1&amp;userGroupName=sale38182&amp;inPS=true</a:t>
            </a:r>
          </a:p>
          <a:p>
            <a:pPr marL="0" indent="0">
              <a:buClr>
                <a:schemeClr val="bg1"/>
              </a:buClr>
              <a:buNone/>
            </a:pPr>
            <a:r>
              <a:rPr lang="en-US" dirty="0"/>
              <a:t>Vu, T., Ni, C., Li, W., and Truong, M. (November 26, 2019). </a:t>
            </a:r>
            <a:r>
              <a:rPr lang="en-US" i="1" dirty="0"/>
              <a:t>Modified Index-Overlay Method to Assess Spatial-Temporal Variations of Groundwater Vulnerability and Groundwater Contamination Risk in Areas with Variable Activities of Agriculture Developments</a:t>
            </a:r>
            <a:r>
              <a:rPr lang="en-US" dirty="0"/>
              <a:t>. Water, 11, 2492. </a:t>
            </a:r>
            <a:r>
              <a:rPr lang="en-US" u="sng" dirty="0">
                <a:hlinkClick r:id="rId14">
                  <a:extLst>
                    <a:ext uri="{A12FA001-AC4F-418D-AE19-62706E023703}">
                      <ahyp:hlinkClr xmlns:ahyp="http://schemas.microsoft.com/office/drawing/2018/hyperlinkcolor" val="tx"/>
                    </a:ext>
                  </a:extLst>
                </a:hlinkClick>
              </a:rPr>
              <a:t>https://www.mdpi.com/2073-4441/11/12/2492</a:t>
            </a:r>
            <a:endParaRPr lang="en-US" dirty="0"/>
          </a:p>
          <a:p>
            <a:pPr marL="0" indent="0">
              <a:buNone/>
            </a:pPr>
            <a:endParaRPr lang="en-US" sz="1800" dirty="0"/>
          </a:p>
        </p:txBody>
      </p:sp>
    </p:spTree>
    <p:extLst>
      <p:ext uri="{BB962C8B-B14F-4D97-AF65-F5344CB8AC3E}">
        <p14:creationId xmlns:p14="http://schemas.microsoft.com/office/powerpoint/2010/main" val="121427709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416C2F8-A84C-4357-A755-81D3F466D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
            <a:extLst>
              <a:ext uri="{FF2B5EF4-FFF2-40B4-BE49-F238E27FC236}">
                <a16:creationId xmlns:a16="http://schemas.microsoft.com/office/drawing/2014/main" id="{031306E5-EFE3-459A-89EF-0EF2185CDE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groundwateruk.org/Image-Gallery.aspx&#10;">
            <a:extLst>
              <a:ext uri="{FF2B5EF4-FFF2-40B4-BE49-F238E27FC236}">
                <a16:creationId xmlns:a16="http://schemas.microsoft.com/office/drawing/2014/main" id="{397CB30D-B1F3-4C88-A0A8-E110E7FE19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7785" y="609600"/>
            <a:ext cx="6154447" cy="5415914"/>
          </a:xfrm>
          <a:prstGeom prst="roundRect">
            <a:avLst>
              <a:gd name="adj" fmla="val 2392"/>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23" name="Picture 22">
            <a:extLst>
              <a:ext uri="{FF2B5EF4-FFF2-40B4-BE49-F238E27FC236}">
                <a16:creationId xmlns:a16="http://schemas.microsoft.com/office/drawing/2014/main" id="{4A23C976-ECF8-49F1-914B-B5BD60613B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DBE2664A-22AC-4CD8-A700-96919C80CA2B}"/>
              </a:ext>
            </a:extLst>
          </p:cNvPr>
          <p:cNvSpPr>
            <a:spLocks noGrp="1"/>
          </p:cNvSpPr>
          <p:nvPr>
            <p:ph sz="quarter" idx="13"/>
          </p:nvPr>
        </p:nvSpPr>
        <p:spPr>
          <a:xfrm>
            <a:off x="913774" y="1300292"/>
            <a:ext cx="3893978" cy="4490907"/>
          </a:xfrm>
        </p:spPr>
        <p:txBody>
          <a:bodyPr>
            <a:noAutofit/>
          </a:bodyPr>
          <a:lstStyle/>
          <a:p>
            <a:pPr>
              <a:buClr>
                <a:schemeClr val="bg1"/>
              </a:buClr>
            </a:pPr>
            <a:r>
              <a:rPr lang="en-US" sz="2400" dirty="0">
                <a:solidFill>
                  <a:schemeClr val="bg1"/>
                </a:solidFill>
              </a:rPr>
              <a:t>INTRODUCTION</a:t>
            </a:r>
          </a:p>
          <a:p>
            <a:pPr>
              <a:buClr>
                <a:schemeClr val="bg1"/>
              </a:buClr>
            </a:pPr>
            <a:r>
              <a:rPr lang="en-US" sz="2400" dirty="0">
                <a:solidFill>
                  <a:schemeClr val="bg1"/>
                </a:solidFill>
              </a:rPr>
              <a:t>Background</a:t>
            </a:r>
          </a:p>
          <a:p>
            <a:pPr>
              <a:buClr>
                <a:schemeClr val="bg1"/>
              </a:buClr>
            </a:pPr>
            <a:r>
              <a:rPr lang="en-US" sz="2400" dirty="0">
                <a:solidFill>
                  <a:schemeClr val="bg1"/>
                </a:solidFill>
              </a:rPr>
              <a:t>Objectives</a:t>
            </a:r>
          </a:p>
          <a:p>
            <a:pPr>
              <a:buClr>
                <a:schemeClr val="bg1"/>
              </a:buClr>
            </a:pPr>
            <a:r>
              <a:rPr lang="en-US" sz="2400" dirty="0">
                <a:solidFill>
                  <a:schemeClr val="bg1"/>
                </a:solidFill>
              </a:rPr>
              <a:t>Assessment methods</a:t>
            </a:r>
          </a:p>
          <a:p>
            <a:pPr>
              <a:buClr>
                <a:schemeClr val="bg1"/>
              </a:buClr>
            </a:pPr>
            <a:r>
              <a:rPr lang="en-US" sz="2400" dirty="0">
                <a:solidFill>
                  <a:schemeClr val="bg1"/>
                </a:solidFill>
              </a:rPr>
              <a:t>Data </a:t>
            </a:r>
          </a:p>
          <a:p>
            <a:pPr>
              <a:buClr>
                <a:schemeClr val="bg1"/>
              </a:buClr>
            </a:pPr>
            <a:r>
              <a:rPr lang="en-US" sz="2400" dirty="0">
                <a:solidFill>
                  <a:schemeClr val="bg1"/>
                </a:solidFill>
              </a:rPr>
              <a:t>Analysis and  methodology</a:t>
            </a:r>
          </a:p>
          <a:p>
            <a:pPr>
              <a:buClr>
                <a:schemeClr val="bg1"/>
              </a:buClr>
            </a:pPr>
            <a:r>
              <a:rPr lang="en-US" sz="2400" dirty="0">
                <a:solidFill>
                  <a:schemeClr val="bg1"/>
                </a:solidFill>
              </a:rPr>
              <a:t>limitations</a:t>
            </a:r>
          </a:p>
          <a:p>
            <a:pPr>
              <a:buClr>
                <a:schemeClr val="bg1"/>
              </a:buClr>
            </a:pPr>
            <a:r>
              <a:rPr lang="en-US" sz="2400" dirty="0">
                <a:solidFill>
                  <a:schemeClr val="bg1"/>
                </a:solidFill>
              </a:rPr>
              <a:t>Anticipated results</a:t>
            </a:r>
          </a:p>
        </p:txBody>
      </p:sp>
      <p:sp>
        <p:nvSpPr>
          <p:cNvPr id="2" name="Title 1">
            <a:extLst>
              <a:ext uri="{FF2B5EF4-FFF2-40B4-BE49-F238E27FC236}">
                <a16:creationId xmlns:a16="http://schemas.microsoft.com/office/drawing/2014/main" id="{59BD90C1-136A-4A51-A4D2-B482B1009EDE}"/>
              </a:ext>
            </a:extLst>
          </p:cNvPr>
          <p:cNvSpPr>
            <a:spLocks noGrp="1"/>
          </p:cNvSpPr>
          <p:nvPr>
            <p:ph type="title"/>
          </p:nvPr>
        </p:nvSpPr>
        <p:spPr>
          <a:xfrm>
            <a:off x="913776" y="618518"/>
            <a:ext cx="3893976" cy="681774"/>
          </a:xfrm>
        </p:spPr>
        <p:txBody>
          <a:bodyPr anchor="b">
            <a:normAutofit/>
          </a:bodyPr>
          <a:lstStyle/>
          <a:p>
            <a:r>
              <a:rPr lang="en-US" sz="3200" dirty="0">
                <a:solidFill>
                  <a:schemeClr val="bg1"/>
                </a:solidFill>
              </a:rPr>
              <a:t>Overview</a:t>
            </a:r>
          </a:p>
        </p:txBody>
      </p:sp>
      <p:sp>
        <p:nvSpPr>
          <p:cNvPr id="6" name="TextBox 5">
            <a:extLst>
              <a:ext uri="{FF2B5EF4-FFF2-40B4-BE49-F238E27FC236}">
                <a16:creationId xmlns:a16="http://schemas.microsoft.com/office/drawing/2014/main" id="{78285685-12A2-4734-8DFA-F5EA00ABB482}"/>
              </a:ext>
            </a:extLst>
          </p:cNvPr>
          <p:cNvSpPr txBox="1"/>
          <p:nvPr/>
        </p:nvSpPr>
        <p:spPr>
          <a:xfrm>
            <a:off x="4967782" y="5563849"/>
            <a:ext cx="4995084" cy="461665"/>
          </a:xfrm>
          <a:prstGeom prst="rect">
            <a:avLst/>
          </a:prstGeom>
          <a:noFill/>
        </p:spPr>
        <p:txBody>
          <a:bodyPr wrap="square" rtlCol="0">
            <a:spAutoFit/>
          </a:bodyPr>
          <a:lstStyle/>
          <a:p>
            <a:r>
              <a:rPr lang="en-US" sz="1200" dirty="0"/>
              <a:t>Groundwater quality hazards. </a:t>
            </a:r>
            <a:endParaRPr lang="en-US" sz="1200" dirty="0">
              <a:solidFill>
                <a:srgbClr val="2AA2DA"/>
              </a:solidFill>
              <a:hlinkClick r:id="rId6">
                <a:extLst>
                  <a:ext uri="{A12FA001-AC4F-418D-AE19-62706E023703}">
                    <ahyp:hlinkClr xmlns:ahyp="http://schemas.microsoft.com/office/drawing/2018/hyperlinkcolor" val="tx"/>
                  </a:ext>
                </a:extLst>
              </a:hlinkClick>
            </a:endParaRPr>
          </a:p>
          <a:p>
            <a:r>
              <a:rPr lang="en-US" sz="1200" dirty="0">
                <a:hlinkClick r:id="rId6">
                  <a:extLst>
                    <a:ext uri="{A12FA001-AC4F-418D-AE19-62706E023703}">
                      <ahyp:hlinkClr xmlns:ahyp="http://schemas.microsoft.com/office/drawing/2018/hyperlinkcolor" val="tx"/>
                    </a:ext>
                  </a:extLst>
                </a:hlinkClick>
              </a:rPr>
              <a:t>http://www.groundwateruk.org/Image-Gallery.aspx</a:t>
            </a:r>
            <a:endParaRPr lang="en-US" sz="1200" dirty="0"/>
          </a:p>
        </p:txBody>
      </p:sp>
    </p:spTree>
    <p:extLst>
      <p:ext uri="{BB962C8B-B14F-4D97-AF65-F5344CB8AC3E}">
        <p14:creationId xmlns:p14="http://schemas.microsoft.com/office/powerpoint/2010/main" val="3333758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69C9F-20A3-41D3-A571-C7DC431C2A9E}"/>
              </a:ext>
            </a:extLst>
          </p:cNvPr>
          <p:cNvSpPr>
            <a:spLocks noGrp="1"/>
          </p:cNvSpPr>
          <p:nvPr>
            <p:ph type="title"/>
          </p:nvPr>
        </p:nvSpPr>
        <p:spPr>
          <a:xfrm>
            <a:off x="913775" y="618517"/>
            <a:ext cx="10364451" cy="707363"/>
          </a:xfrm>
        </p:spPr>
        <p:txBody>
          <a:bodyPr/>
          <a:lstStyle/>
          <a:p>
            <a:r>
              <a:rPr lang="en-US" dirty="0">
                <a:solidFill>
                  <a:schemeClr val="bg1"/>
                </a:solidFill>
              </a:rPr>
              <a:t>INTRODUCTION</a:t>
            </a:r>
          </a:p>
        </p:txBody>
      </p:sp>
      <p:sp>
        <p:nvSpPr>
          <p:cNvPr id="3" name="Content Placeholder 2">
            <a:extLst>
              <a:ext uri="{FF2B5EF4-FFF2-40B4-BE49-F238E27FC236}">
                <a16:creationId xmlns:a16="http://schemas.microsoft.com/office/drawing/2014/main" id="{A47B0535-4039-4DC6-93C2-7080F8F375D6}"/>
              </a:ext>
            </a:extLst>
          </p:cNvPr>
          <p:cNvSpPr>
            <a:spLocks noGrp="1"/>
          </p:cNvSpPr>
          <p:nvPr>
            <p:ph sz="quarter" idx="13"/>
          </p:nvPr>
        </p:nvSpPr>
        <p:spPr>
          <a:xfrm>
            <a:off x="170063" y="2367092"/>
            <a:ext cx="5657505" cy="3424107"/>
          </a:xfrm>
        </p:spPr>
        <p:txBody>
          <a:bodyPr/>
          <a:lstStyle/>
          <a:p>
            <a:pPr>
              <a:buClr>
                <a:schemeClr val="bg1"/>
              </a:buClr>
            </a:pPr>
            <a:r>
              <a:rPr lang="en-US" dirty="0">
                <a:solidFill>
                  <a:schemeClr val="bg1"/>
                </a:solidFill>
              </a:rPr>
              <a:t>Apex Companies, LLC –environmental consulting firm </a:t>
            </a:r>
          </a:p>
          <a:p>
            <a:pPr>
              <a:buClr>
                <a:schemeClr val="bg1"/>
              </a:buClr>
            </a:pPr>
            <a:r>
              <a:rPr lang="en-US" dirty="0">
                <a:solidFill>
                  <a:schemeClr val="bg1"/>
                </a:solidFill>
              </a:rPr>
              <a:t>Oregon Department of Environmental Quality (ODEQ)</a:t>
            </a:r>
          </a:p>
          <a:p>
            <a:pPr>
              <a:buClr>
                <a:schemeClr val="bg1"/>
              </a:buClr>
            </a:pPr>
            <a:r>
              <a:rPr lang="en-US" dirty="0">
                <a:solidFill>
                  <a:schemeClr val="bg1"/>
                </a:solidFill>
              </a:rPr>
              <a:t>Groundwater Use Survey and response Plan (2014)</a:t>
            </a:r>
          </a:p>
        </p:txBody>
      </p:sp>
      <p:pic>
        <p:nvPicPr>
          <p:cNvPr id="7" name="Picture 6" descr="A picture containing text, map&#10;&#10;Description automatically generated">
            <a:extLst>
              <a:ext uri="{FF2B5EF4-FFF2-40B4-BE49-F238E27FC236}">
                <a16:creationId xmlns:a16="http://schemas.microsoft.com/office/drawing/2014/main" id="{F3811A80-7E01-479E-80AB-FB1D1DD654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7568" y="1645921"/>
            <a:ext cx="6194368" cy="4008120"/>
          </a:xfrm>
          <a:prstGeom prst="rect">
            <a:avLst/>
          </a:prstGeom>
        </p:spPr>
      </p:pic>
    </p:spTree>
    <p:extLst>
      <p:ext uri="{BB962C8B-B14F-4D97-AF65-F5344CB8AC3E}">
        <p14:creationId xmlns:p14="http://schemas.microsoft.com/office/powerpoint/2010/main" val="793477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728D4-CB40-473F-8A6E-27A1B1EB491F}"/>
              </a:ext>
            </a:extLst>
          </p:cNvPr>
          <p:cNvSpPr>
            <a:spLocks noGrp="1"/>
          </p:cNvSpPr>
          <p:nvPr>
            <p:ph type="title"/>
          </p:nvPr>
        </p:nvSpPr>
        <p:spPr>
          <a:xfrm>
            <a:off x="4673686" y="530301"/>
            <a:ext cx="2844002" cy="877134"/>
          </a:xfrm>
        </p:spPr>
        <p:txBody>
          <a:bodyPr>
            <a:normAutofit/>
          </a:bodyPr>
          <a:lstStyle/>
          <a:p>
            <a:pPr algn="l"/>
            <a:r>
              <a:rPr lang="en-US" sz="3400" dirty="0">
                <a:solidFill>
                  <a:schemeClr val="bg1"/>
                </a:solidFill>
              </a:rPr>
              <a:t>background</a:t>
            </a:r>
          </a:p>
        </p:txBody>
      </p:sp>
      <p:pic>
        <p:nvPicPr>
          <p:cNvPr id="14" name="Picture 13" descr="A close up of a sign&#10;&#10;Description automatically generated">
            <a:extLst>
              <a:ext uri="{FF2B5EF4-FFF2-40B4-BE49-F238E27FC236}">
                <a16:creationId xmlns:a16="http://schemas.microsoft.com/office/drawing/2014/main" id="{26C0214B-90C7-44EC-8C99-2C32E11131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483" y="4208501"/>
            <a:ext cx="898381" cy="1935687"/>
          </a:xfrm>
          <a:prstGeom prst="rect">
            <a:avLst/>
          </a:prstGeom>
        </p:spPr>
      </p:pic>
      <p:pic>
        <p:nvPicPr>
          <p:cNvPr id="16" name="Picture 15" descr="A close up of a logo&#10;&#10;Description automatically generated">
            <a:extLst>
              <a:ext uri="{FF2B5EF4-FFF2-40B4-BE49-F238E27FC236}">
                <a16:creationId xmlns:a16="http://schemas.microsoft.com/office/drawing/2014/main" id="{48895E87-9551-4433-8FEE-09D33F551C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2483" y="2065727"/>
            <a:ext cx="1405875" cy="1363273"/>
          </a:xfrm>
          <a:prstGeom prst="rect">
            <a:avLst/>
          </a:prstGeom>
        </p:spPr>
      </p:pic>
      <p:sp>
        <p:nvSpPr>
          <p:cNvPr id="6" name="Content Placeholder 5">
            <a:extLst>
              <a:ext uri="{FF2B5EF4-FFF2-40B4-BE49-F238E27FC236}">
                <a16:creationId xmlns:a16="http://schemas.microsoft.com/office/drawing/2014/main" id="{D246940C-A4D4-4E88-89C7-70E178808F91}"/>
              </a:ext>
            </a:extLst>
          </p:cNvPr>
          <p:cNvSpPr>
            <a:spLocks noGrp="1"/>
          </p:cNvSpPr>
          <p:nvPr>
            <p:ph sz="quarter" idx="13"/>
          </p:nvPr>
        </p:nvSpPr>
        <p:spPr>
          <a:xfrm>
            <a:off x="246680" y="1829272"/>
            <a:ext cx="9895803" cy="4498427"/>
          </a:xfrm>
        </p:spPr>
        <p:txBody>
          <a:bodyPr numCol="1" spcCol="457200">
            <a:normAutofit fontScale="92500" lnSpcReduction="10000"/>
          </a:bodyPr>
          <a:lstStyle/>
          <a:p>
            <a:pPr marL="0" indent="0">
              <a:buNone/>
            </a:pPr>
            <a:r>
              <a:rPr lang="en-US" b="1" dirty="0">
                <a:solidFill>
                  <a:schemeClr val="bg1"/>
                </a:solidFill>
              </a:rPr>
              <a:t>United States Environmental Protection Agency (USEPA)</a:t>
            </a:r>
          </a:p>
          <a:p>
            <a:pPr marL="285750" indent="-285750">
              <a:buClr>
                <a:schemeClr val="bg1"/>
              </a:buClr>
            </a:pPr>
            <a:r>
              <a:rPr lang="en-US" sz="2400" dirty="0">
                <a:solidFill>
                  <a:schemeClr val="bg1"/>
                </a:solidFill>
              </a:rPr>
              <a:t>Increase in contaminated groundwater sites without an identifiable contamination source</a:t>
            </a:r>
          </a:p>
          <a:p>
            <a:pPr marL="285750" indent="-285750">
              <a:buClr>
                <a:schemeClr val="bg1"/>
              </a:buClr>
            </a:pPr>
            <a:r>
              <a:rPr lang="en-US" sz="2400" dirty="0">
                <a:solidFill>
                  <a:schemeClr val="bg1"/>
                </a:solidFill>
              </a:rPr>
              <a:t>Develop Regional Groundwater Risk Prioritization Model for Region 10 (Pacific Northwest)</a:t>
            </a:r>
          </a:p>
          <a:p>
            <a:pPr marL="0" indent="0">
              <a:buNone/>
            </a:pPr>
            <a:endParaRPr lang="en-US" dirty="0">
              <a:solidFill>
                <a:schemeClr val="bg1"/>
              </a:solidFill>
            </a:endParaRPr>
          </a:p>
          <a:p>
            <a:pPr marL="0" indent="0">
              <a:buNone/>
            </a:pPr>
            <a:r>
              <a:rPr lang="en-US" b="1" dirty="0">
                <a:solidFill>
                  <a:schemeClr val="bg1"/>
                </a:solidFill>
              </a:rPr>
              <a:t>Oregon Department of Environmental Quality (ODEQ)</a:t>
            </a:r>
          </a:p>
          <a:p>
            <a:pPr marL="285750" indent="-285750">
              <a:buClr>
                <a:schemeClr val="bg1"/>
              </a:buClr>
            </a:pPr>
            <a:r>
              <a:rPr lang="en-US" sz="2400" dirty="0">
                <a:solidFill>
                  <a:schemeClr val="bg1"/>
                </a:solidFill>
              </a:rPr>
              <a:t>Explore new methods of identifying areas vulnerable to groundwater contamination</a:t>
            </a:r>
          </a:p>
          <a:p>
            <a:pPr marL="285750" indent="-285750">
              <a:buClr>
                <a:schemeClr val="bg1"/>
              </a:buClr>
            </a:pPr>
            <a:r>
              <a:rPr lang="en-US" sz="2400" dirty="0">
                <a:solidFill>
                  <a:schemeClr val="bg1"/>
                </a:solidFill>
              </a:rPr>
              <a:t>Existing Site Assessment Prioritization System (SAPS)</a:t>
            </a:r>
          </a:p>
          <a:p>
            <a:endParaRPr lang="en-US" dirty="0"/>
          </a:p>
        </p:txBody>
      </p:sp>
    </p:spTree>
    <p:extLst>
      <p:ext uri="{BB962C8B-B14F-4D97-AF65-F5344CB8AC3E}">
        <p14:creationId xmlns:p14="http://schemas.microsoft.com/office/powerpoint/2010/main" val="1767100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DCC52-F1BB-4C3F-811E-465E1F000916}"/>
              </a:ext>
            </a:extLst>
          </p:cNvPr>
          <p:cNvSpPr>
            <a:spLocks noGrp="1"/>
          </p:cNvSpPr>
          <p:nvPr>
            <p:ph type="title"/>
          </p:nvPr>
        </p:nvSpPr>
        <p:spPr>
          <a:xfrm>
            <a:off x="913775" y="618517"/>
            <a:ext cx="10364451" cy="1596177"/>
          </a:xfrm>
        </p:spPr>
        <p:txBody>
          <a:bodyPr>
            <a:normAutofit/>
          </a:bodyPr>
          <a:lstStyle/>
          <a:p>
            <a:r>
              <a:rPr lang="en-US" dirty="0" err="1">
                <a:solidFill>
                  <a:schemeClr val="bg1"/>
                </a:solidFill>
              </a:rPr>
              <a:t>Odeq</a:t>
            </a:r>
            <a:r>
              <a:rPr lang="en-US" dirty="0">
                <a:solidFill>
                  <a:schemeClr val="bg1"/>
                </a:solidFill>
              </a:rPr>
              <a:t> site assessment prioritization system (SAPS)</a:t>
            </a:r>
          </a:p>
        </p:txBody>
      </p:sp>
      <p:sp>
        <p:nvSpPr>
          <p:cNvPr id="3" name="Content Placeholder 2">
            <a:extLst>
              <a:ext uri="{FF2B5EF4-FFF2-40B4-BE49-F238E27FC236}">
                <a16:creationId xmlns:a16="http://schemas.microsoft.com/office/drawing/2014/main" id="{05D36352-B11B-43EB-82C3-AFDBD6D8B063}"/>
              </a:ext>
            </a:extLst>
          </p:cNvPr>
          <p:cNvSpPr>
            <a:spLocks noGrp="1"/>
          </p:cNvSpPr>
          <p:nvPr>
            <p:ph sz="quarter" idx="13"/>
          </p:nvPr>
        </p:nvSpPr>
        <p:spPr>
          <a:xfrm>
            <a:off x="172871" y="2367092"/>
            <a:ext cx="11846258" cy="3872391"/>
          </a:xfrm>
        </p:spPr>
        <p:txBody>
          <a:bodyPr>
            <a:noAutofit/>
          </a:bodyPr>
          <a:lstStyle/>
          <a:p>
            <a:pPr lvl="1">
              <a:buClr>
                <a:schemeClr val="bg1"/>
              </a:buClr>
            </a:pPr>
            <a:r>
              <a:rPr lang="en-US" sz="2400" dirty="0">
                <a:solidFill>
                  <a:schemeClr val="bg1"/>
                </a:solidFill>
              </a:rPr>
              <a:t>Identifies and ranks a site's need for further investigation or cleanup actions</a:t>
            </a:r>
          </a:p>
          <a:p>
            <a:pPr lvl="1">
              <a:buClr>
                <a:schemeClr val="bg1"/>
              </a:buClr>
            </a:pPr>
            <a:r>
              <a:rPr lang="en-US" sz="2400" dirty="0">
                <a:solidFill>
                  <a:schemeClr val="bg1"/>
                </a:solidFill>
              </a:rPr>
              <a:t>SCORES A SITE BASED ON 15 CHARACTERISTICS </a:t>
            </a:r>
          </a:p>
          <a:p>
            <a:pPr lvl="2">
              <a:buClr>
                <a:schemeClr val="bg1"/>
              </a:buClr>
            </a:pPr>
            <a:r>
              <a:rPr lang="en-US" sz="2400" dirty="0">
                <a:solidFill>
                  <a:schemeClr val="bg1"/>
                </a:solidFill>
              </a:rPr>
              <a:t>hazardous waste containment, groundwater, surface water, soil, land use, and sensitive environments</a:t>
            </a:r>
          </a:p>
        </p:txBody>
      </p:sp>
    </p:spTree>
    <p:extLst>
      <p:ext uri="{BB962C8B-B14F-4D97-AF65-F5344CB8AC3E}">
        <p14:creationId xmlns:p14="http://schemas.microsoft.com/office/powerpoint/2010/main" val="614326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FAE43-D20B-420C-8300-3FBF7C470F33}"/>
              </a:ext>
            </a:extLst>
          </p:cNvPr>
          <p:cNvSpPr>
            <a:spLocks noGrp="1"/>
          </p:cNvSpPr>
          <p:nvPr>
            <p:ph type="title"/>
          </p:nvPr>
        </p:nvSpPr>
        <p:spPr/>
        <p:txBody>
          <a:bodyPr/>
          <a:lstStyle/>
          <a:p>
            <a:r>
              <a:rPr lang="en-US" dirty="0" err="1">
                <a:solidFill>
                  <a:schemeClr val="bg1"/>
                </a:solidFill>
              </a:rPr>
              <a:t>Odeq</a:t>
            </a:r>
            <a:r>
              <a:rPr lang="en-US" dirty="0">
                <a:solidFill>
                  <a:schemeClr val="bg1"/>
                </a:solidFill>
              </a:rPr>
              <a:t> site assessment prioritization system (SAPS)</a:t>
            </a:r>
          </a:p>
        </p:txBody>
      </p:sp>
      <p:sp>
        <p:nvSpPr>
          <p:cNvPr id="3" name="Content Placeholder 2">
            <a:extLst>
              <a:ext uri="{FF2B5EF4-FFF2-40B4-BE49-F238E27FC236}">
                <a16:creationId xmlns:a16="http://schemas.microsoft.com/office/drawing/2014/main" id="{1D7FAFAC-8149-4DC0-84B3-A67AEA8C369D}"/>
              </a:ext>
            </a:extLst>
          </p:cNvPr>
          <p:cNvSpPr>
            <a:spLocks noGrp="1"/>
          </p:cNvSpPr>
          <p:nvPr>
            <p:ph sz="quarter" idx="13"/>
          </p:nvPr>
        </p:nvSpPr>
        <p:spPr>
          <a:xfrm>
            <a:off x="178904" y="2367092"/>
            <a:ext cx="6446829" cy="3424107"/>
          </a:xfrm>
        </p:spPr>
        <p:txBody>
          <a:bodyPr/>
          <a:lstStyle/>
          <a:p>
            <a:pPr marL="457200" lvl="1" indent="0">
              <a:buNone/>
            </a:pPr>
            <a:r>
              <a:rPr lang="en-US" sz="2400" b="1" dirty="0">
                <a:solidFill>
                  <a:schemeClr val="bg1"/>
                </a:solidFill>
              </a:rPr>
              <a:t>Why it doesn’t work</a:t>
            </a:r>
          </a:p>
          <a:p>
            <a:pPr marL="1257300" lvl="2" indent="-342900">
              <a:buClr>
                <a:schemeClr val="bg1"/>
              </a:buClr>
            </a:pPr>
            <a:r>
              <a:rPr lang="en-US" sz="2400" dirty="0">
                <a:solidFill>
                  <a:schemeClr val="bg1"/>
                </a:solidFill>
              </a:rPr>
              <a:t>Generic scoring process</a:t>
            </a:r>
          </a:p>
          <a:p>
            <a:pPr marL="1257300" lvl="2" indent="-342900">
              <a:buClr>
                <a:schemeClr val="bg1"/>
              </a:buClr>
            </a:pPr>
            <a:r>
              <a:rPr lang="en-US" sz="2400" dirty="0">
                <a:solidFill>
                  <a:schemeClr val="bg1"/>
                </a:solidFill>
              </a:rPr>
              <a:t>Overlook or overstate site-specific factors</a:t>
            </a:r>
          </a:p>
          <a:p>
            <a:pPr marL="1257300" lvl="2" indent="-342900">
              <a:buClr>
                <a:schemeClr val="bg1"/>
              </a:buClr>
            </a:pPr>
            <a:r>
              <a:rPr lang="en-US" sz="2400" dirty="0">
                <a:solidFill>
                  <a:schemeClr val="bg1"/>
                </a:solidFill>
              </a:rPr>
              <a:t>Lack of data</a:t>
            </a:r>
          </a:p>
          <a:p>
            <a:pPr marL="1257300" lvl="2" indent="-342900">
              <a:buClr>
                <a:schemeClr val="bg1"/>
              </a:buClr>
            </a:pPr>
            <a:r>
              <a:rPr lang="en-US" sz="2400" dirty="0">
                <a:solidFill>
                  <a:schemeClr val="bg1"/>
                </a:solidFill>
              </a:rPr>
              <a:t>Lengthy process </a:t>
            </a:r>
          </a:p>
          <a:p>
            <a:endParaRPr lang="en-US" dirty="0"/>
          </a:p>
        </p:txBody>
      </p:sp>
      <p:pic>
        <p:nvPicPr>
          <p:cNvPr id="4" name="Picture 3" descr="A screenshot of a cell phone&#10;&#10;Description automatically generated">
            <a:extLst>
              <a:ext uri="{FF2B5EF4-FFF2-40B4-BE49-F238E27FC236}">
                <a16:creationId xmlns:a16="http://schemas.microsoft.com/office/drawing/2014/main" id="{C4A21A99-0F1A-467A-AFEE-FAB37DA24A12}"/>
              </a:ext>
            </a:extLst>
          </p:cNvPr>
          <p:cNvPicPr>
            <a:picLocks noChangeAspect="1"/>
          </p:cNvPicPr>
          <p:nvPr/>
        </p:nvPicPr>
        <p:blipFill rotWithShape="1">
          <a:blip r:embed="rId3">
            <a:extLst>
              <a:ext uri="{28A0092B-C50C-407E-A947-70E740481C1C}">
                <a14:useLocalDpi xmlns:a14="http://schemas.microsoft.com/office/drawing/2010/main" val="0"/>
              </a:ext>
            </a:extLst>
          </a:blip>
          <a:srcRect r="6" b="2828"/>
          <a:stretch/>
        </p:blipFill>
        <p:spPr>
          <a:xfrm>
            <a:off x="9096561" y="2155417"/>
            <a:ext cx="2796857" cy="3518325"/>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5" name="Content Placeholder 4" descr="A screenshot of a cell phone&#10;&#10;Description automatically generated">
            <a:extLst>
              <a:ext uri="{FF2B5EF4-FFF2-40B4-BE49-F238E27FC236}">
                <a16:creationId xmlns:a16="http://schemas.microsoft.com/office/drawing/2014/main" id="{2CED6FEC-DB08-40C9-A97A-3EAD214414CA}"/>
              </a:ext>
            </a:extLst>
          </p:cNvPr>
          <p:cNvPicPr>
            <a:picLocks noChangeAspect="1"/>
          </p:cNvPicPr>
          <p:nvPr/>
        </p:nvPicPr>
        <p:blipFill rotWithShape="1">
          <a:blip r:embed="rId4">
            <a:extLst>
              <a:ext uri="{28A0092B-C50C-407E-A947-70E740481C1C}">
                <a14:useLocalDpi xmlns:a14="http://schemas.microsoft.com/office/drawing/2010/main" val="0"/>
              </a:ext>
            </a:extLst>
          </a:blip>
          <a:srcRect r="6" b="2828"/>
          <a:stretch/>
        </p:blipFill>
        <p:spPr>
          <a:xfrm>
            <a:off x="6223376" y="2155417"/>
            <a:ext cx="2796857" cy="3518325"/>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6" name="TextBox 5">
            <a:extLst>
              <a:ext uri="{FF2B5EF4-FFF2-40B4-BE49-F238E27FC236}">
                <a16:creationId xmlns:a16="http://schemas.microsoft.com/office/drawing/2014/main" id="{914390D0-C676-4E15-8B05-EA1ACA06955D}"/>
              </a:ext>
            </a:extLst>
          </p:cNvPr>
          <p:cNvSpPr txBox="1"/>
          <p:nvPr/>
        </p:nvSpPr>
        <p:spPr>
          <a:xfrm>
            <a:off x="6316717" y="5791199"/>
            <a:ext cx="4582511" cy="461665"/>
          </a:xfrm>
          <a:prstGeom prst="rect">
            <a:avLst/>
          </a:prstGeom>
          <a:noFill/>
        </p:spPr>
        <p:txBody>
          <a:bodyPr wrap="square" rtlCol="0">
            <a:spAutoFit/>
          </a:bodyPr>
          <a:lstStyle/>
          <a:p>
            <a:r>
              <a:rPr lang="en-US" sz="1200" dirty="0"/>
              <a:t>SAPS Scoresheet showing 15 scoring characteristics. </a:t>
            </a:r>
            <a:r>
              <a:rPr lang="en-US" sz="1200" dirty="0">
                <a:hlinkClick r:id="rId5">
                  <a:extLst>
                    <a:ext uri="{A12FA001-AC4F-418D-AE19-62706E023703}">
                      <ahyp:hlinkClr xmlns:ahyp="http://schemas.microsoft.com/office/drawing/2018/hyperlinkcolor" val="tx"/>
                    </a:ext>
                  </a:extLst>
                </a:hlinkClick>
              </a:rPr>
              <a:t>https://www.oregon.gov/deq/Pages/index.aspx</a:t>
            </a:r>
            <a:r>
              <a:rPr lang="en-US" sz="1200" dirty="0"/>
              <a:t> </a:t>
            </a:r>
          </a:p>
        </p:txBody>
      </p:sp>
    </p:spTree>
    <p:extLst>
      <p:ext uri="{BB962C8B-B14F-4D97-AF65-F5344CB8AC3E}">
        <p14:creationId xmlns:p14="http://schemas.microsoft.com/office/powerpoint/2010/main" val="3799581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BC9CC-DDBC-47BE-A919-F695B7D7A14F}"/>
              </a:ext>
            </a:extLst>
          </p:cNvPr>
          <p:cNvSpPr>
            <a:spLocks noGrp="1"/>
          </p:cNvSpPr>
          <p:nvPr>
            <p:ph type="title"/>
          </p:nvPr>
        </p:nvSpPr>
        <p:spPr>
          <a:xfrm>
            <a:off x="4673999" y="0"/>
            <a:ext cx="2844002" cy="1660762"/>
          </a:xfrm>
        </p:spPr>
        <p:txBody>
          <a:bodyPr>
            <a:normAutofit/>
          </a:bodyPr>
          <a:lstStyle/>
          <a:p>
            <a:pPr algn="l"/>
            <a:r>
              <a:rPr lang="en-US" sz="4100" dirty="0">
                <a:solidFill>
                  <a:schemeClr val="bg1"/>
                </a:solidFill>
              </a:rPr>
              <a:t>objectives</a:t>
            </a:r>
          </a:p>
        </p:txBody>
      </p:sp>
      <p:graphicFrame>
        <p:nvGraphicFramePr>
          <p:cNvPr id="5" name="Content Placeholder 2">
            <a:extLst>
              <a:ext uri="{FF2B5EF4-FFF2-40B4-BE49-F238E27FC236}">
                <a16:creationId xmlns:a16="http://schemas.microsoft.com/office/drawing/2014/main" id="{59CBD686-7AE1-4907-B446-455E2988BA58}"/>
              </a:ext>
            </a:extLst>
          </p:cNvPr>
          <p:cNvGraphicFramePr>
            <a:graphicFrameLocks noGrp="1"/>
          </p:cNvGraphicFramePr>
          <p:nvPr>
            <p:ph sz="quarter" idx="13"/>
            <p:extLst>
              <p:ext uri="{D42A27DB-BD31-4B8C-83A1-F6EECF244321}">
                <p14:modId xmlns:p14="http://schemas.microsoft.com/office/powerpoint/2010/main" val="1264872297"/>
              </p:ext>
            </p:extLst>
          </p:nvPr>
        </p:nvGraphicFramePr>
        <p:xfrm>
          <a:off x="1298219" y="1660762"/>
          <a:ext cx="9595562" cy="43456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7542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FDC1D-A583-4D76-BF19-DE59B8D15136}"/>
              </a:ext>
            </a:extLst>
          </p:cNvPr>
          <p:cNvSpPr>
            <a:spLocks noGrp="1"/>
          </p:cNvSpPr>
          <p:nvPr>
            <p:ph type="title"/>
          </p:nvPr>
        </p:nvSpPr>
        <p:spPr>
          <a:xfrm>
            <a:off x="3402845" y="446964"/>
            <a:ext cx="4785811" cy="639169"/>
          </a:xfrm>
        </p:spPr>
        <p:txBody>
          <a:bodyPr anchor="t">
            <a:normAutofit/>
          </a:bodyPr>
          <a:lstStyle/>
          <a:p>
            <a:pPr algn="l"/>
            <a:r>
              <a:rPr lang="en-US" sz="3700" dirty="0">
                <a:solidFill>
                  <a:schemeClr val="bg1"/>
                </a:solidFill>
              </a:rPr>
              <a:t>Assessment methods</a:t>
            </a:r>
          </a:p>
        </p:txBody>
      </p:sp>
      <p:sp>
        <p:nvSpPr>
          <p:cNvPr id="24" name="Content Placeholder 2">
            <a:extLst>
              <a:ext uri="{FF2B5EF4-FFF2-40B4-BE49-F238E27FC236}">
                <a16:creationId xmlns:a16="http://schemas.microsoft.com/office/drawing/2014/main" id="{3D3F27E0-EC6B-4F2E-836B-F87FCD8141D3}"/>
              </a:ext>
            </a:extLst>
          </p:cNvPr>
          <p:cNvSpPr>
            <a:spLocks noGrp="1"/>
          </p:cNvSpPr>
          <p:nvPr>
            <p:ph sz="quarter" idx="13"/>
          </p:nvPr>
        </p:nvSpPr>
        <p:spPr>
          <a:xfrm>
            <a:off x="148856" y="1541722"/>
            <a:ext cx="8550163" cy="4869314"/>
          </a:xfrm>
        </p:spPr>
        <p:txBody>
          <a:bodyPr anchor="t">
            <a:noAutofit/>
          </a:bodyPr>
          <a:lstStyle/>
          <a:p>
            <a:pPr marL="0" indent="0">
              <a:buClr>
                <a:schemeClr val="bg1"/>
              </a:buClr>
              <a:buNone/>
            </a:pPr>
            <a:r>
              <a:rPr lang="en-US" sz="2400" b="1" dirty="0">
                <a:solidFill>
                  <a:schemeClr val="bg1"/>
                </a:solidFill>
              </a:rPr>
              <a:t>OVERLAY AND INDEX</a:t>
            </a:r>
          </a:p>
          <a:p>
            <a:pPr>
              <a:buClr>
                <a:schemeClr val="bg1"/>
              </a:buClr>
            </a:pPr>
            <a:r>
              <a:rPr lang="en-US" sz="2400" dirty="0">
                <a:solidFill>
                  <a:schemeClr val="bg1"/>
                </a:solidFill>
              </a:rPr>
              <a:t>DRASTIC </a:t>
            </a:r>
          </a:p>
          <a:p>
            <a:pPr lvl="1">
              <a:buClr>
                <a:schemeClr val="bg1"/>
              </a:buClr>
            </a:pPr>
            <a:r>
              <a:rPr lang="en-US" sz="2400" b="1" dirty="0"/>
              <a:t>d</a:t>
            </a:r>
            <a:r>
              <a:rPr lang="en-US" sz="2400" dirty="0">
                <a:solidFill>
                  <a:schemeClr val="bg1"/>
                </a:solidFill>
              </a:rPr>
              <a:t>epth to water, net </a:t>
            </a:r>
            <a:r>
              <a:rPr lang="en-US" sz="2400" b="1" dirty="0"/>
              <a:t>r</a:t>
            </a:r>
            <a:r>
              <a:rPr lang="en-US" sz="2400" dirty="0">
                <a:solidFill>
                  <a:schemeClr val="bg1"/>
                </a:solidFill>
              </a:rPr>
              <a:t>echarge, </a:t>
            </a:r>
            <a:r>
              <a:rPr lang="en-US" sz="2400" b="1" dirty="0"/>
              <a:t>a</a:t>
            </a:r>
            <a:r>
              <a:rPr lang="en-US" sz="2400" dirty="0">
                <a:solidFill>
                  <a:schemeClr val="bg1"/>
                </a:solidFill>
              </a:rPr>
              <a:t>quifer media, </a:t>
            </a:r>
            <a:r>
              <a:rPr lang="en-US" sz="2400" b="1" dirty="0"/>
              <a:t>s</a:t>
            </a:r>
            <a:r>
              <a:rPr lang="en-US" sz="2400" dirty="0">
                <a:solidFill>
                  <a:schemeClr val="bg1"/>
                </a:solidFill>
              </a:rPr>
              <a:t>oil media, </a:t>
            </a:r>
            <a:r>
              <a:rPr lang="en-US" sz="2400" b="1" dirty="0"/>
              <a:t>t</a:t>
            </a:r>
            <a:r>
              <a:rPr lang="en-US" sz="2400" dirty="0">
                <a:solidFill>
                  <a:schemeClr val="bg1"/>
                </a:solidFill>
              </a:rPr>
              <a:t>opography, </a:t>
            </a:r>
            <a:r>
              <a:rPr lang="en-US" sz="2400" b="1" dirty="0"/>
              <a:t>i</a:t>
            </a:r>
            <a:r>
              <a:rPr lang="en-US" sz="2400" dirty="0">
                <a:solidFill>
                  <a:schemeClr val="bg1"/>
                </a:solidFill>
              </a:rPr>
              <a:t>mpact to the vadose zone, and hydraulic </a:t>
            </a:r>
            <a:r>
              <a:rPr lang="en-US" sz="2400" b="1" dirty="0"/>
              <a:t>c</a:t>
            </a:r>
            <a:r>
              <a:rPr lang="en-US" sz="2400" dirty="0">
                <a:solidFill>
                  <a:schemeClr val="bg1"/>
                </a:solidFill>
              </a:rPr>
              <a:t>onductivity</a:t>
            </a:r>
          </a:p>
          <a:p>
            <a:pPr marL="457200" lvl="1" indent="0">
              <a:buClr>
                <a:schemeClr val="bg1"/>
              </a:buClr>
              <a:buNone/>
            </a:pPr>
            <a:endParaRPr lang="en-US" sz="2400" dirty="0">
              <a:solidFill>
                <a:schemeClr val="bg1"/>
              </a:solidFill>
            </a:endParaRPr>
          </a:p>
          <a:p>
            <a:pPr marL="0" indent="0">
              <a:buClr>
                <a:schemeClr val="bg1"/>
              </a:buClr>
              <a:buNone/>
            </a:pPr>
            <a:r>
              <a:rPr lang="en-US" dirty="0">
                <a:solidFill>
                  <a:schemeClr val="bg1"/>
                </a:solidFill>
              </a:rPr>
              <a:t>D</a:t>
            </a:r>
            <a:r>
              <a:rPr lang="en-US" baseline="-25000" dirty="0">
                <a:solidFill>
                  <a:schemeClr val="bg1"/>
                </a:solidFill>
              </a:rPr>
              <a:t>R</a:t>
            </a:r>
            <a:r>
              <a:rPr lang="en-US" dirty="0">
                <a:solidFill>
                  <a:schemeClr val="bg1"/>
                </a:solidFill>
              </a:rPr>
              <a:t>D</a:t>
            </a:r>
            <a:r>
              <a:rPr lang="en-US" baseline="-25000" dirty="0">
                <a:solidFill>
                  <a:schemeClr val="bg1"/>
                </a:solidFill>
              </a:rPr>
              <a:t>W </a:t>
            </a:r>
            <a:r>
              <a:rPr lang="en-US" dirty="0">
                <a:solidFill>
                  <a:schemeClr val="bg1"/>
                </a:solidFill>
              </a:rPr>
              <a:t>+ R</a:t>
            </a:r>
            <a:r>
              <a:rPr lang="en-US" baseline="-25000" dirty="0">
                <a:solidFill>
                  <a:schemeClr val="bg1"/>
                </a:solidFill>
              </a:rPr>
              <a:t>R</a:t>
            </a:r>
            <a:r>
              <a:rPr lang="en-US" dirty="0">
                <a:solidFill>
                  <a:schemeClr val="bg1"/>
                </a:solidFill>
              </a:rPr>
              <a:t>R</a:t>
            </a:r>
            <a:r>
              <a:rPr lang="en-US" baseline="-25000" dirty="0">
                <a:solidFill>
                  <a:schemeClr val="bg1"/>
                </a:solidFill>
              </a:rPr>
              <a:t>W </a:t>
            </a:r>
            <a:r>
              <a:rPr lang="en-US" dirty="0">
                <a:solidFill>
                  <a:schemeClr val="bg1"/>
                </a:solidFill>
              </a:rPr>
              <a:t>+ A</a:t>
            </a:r>
            <a:r>
              <a:rPr lang="en-US" baseline="-25000" dirty="0">
                <a:solidFill>
                  <a:schemeClr val="bg1"/>
                </a:solidFill>
              </a:rPr>
              <a:t>R</a:t>
            </a:r>
            <a:r>
              <a:rPr lang="en-US" dirty="0">
                <a:solidFill>
                  <a:schemeClr val="bg1"/>
                </a:solidFill>
              </a:rPr>
              <a:t>A</a:t>
            </a:r>
            <a:r>
              <a:rPr lang="en-US" baseline="-25000" dirty="0">
                <a:solidFill>
                  <a:schemeClr val="bg1"/>
                </a:solidFill>
              </a:rPr>
              <a:t>W </a:t>
            </a:r>
            <a:r>
              <a:rPr lang="en-US" dirty="0">
                <a:solidFill>
                  <a:schemeClr val="bg1"/>
                </a:solidFill>
              </a:rPr>
              <a:t>+ S</a:t>
            </a:r>
            <a:r>
              <a:rPr lang="en-US" baseline="-25000" dirty="0">
                <a:solidFill>
                  <a:schemeClr val="bg1"/>
                </a:solidFill>
              </a:rPr>
              <a:t>R</a:t>
            </a:r>
            <a:r>
              <a:rPr lang="en-US" dirty="0">
                <a:solidFill>
                  <a:schemeClr val="bg1"/>
                </a:solidFill>
              </a:rPr>
              <a:t>S</a:t>
            </a:r>
            <a:r>
              <a:rPr lang="en-US" baseline="-25000" dirty="0">
                <a:solidFill>
                  <a:schemeClr val="bg1"/>
                </a:solidFill>
              </a:rPr>
              <a:t>W </a:t>
            </a:r>
            <a:r>
              <a:rPr lang="en-US" dirty="0">
                <a:solidFill>
                  <a:schemeClr val="bg1"/>
                </a:solidFill>
              </a:rPr>
              <a:t>+ T</a:t>
            </a:r>
            <a:r>
              <a:rPr lang="en-US" baseline="-25000" dirty="0">
                <a:solidFill>
                  <a:schemeClr val="bg1"/>
                </a:solidFill>
              </a:rPr>
              <a:t>R</a:t>
            </a:r>
            <a:r>
              <a:rPr lang="en-US" dirty="0">
                <a:solidFill>
                  <a:schemeClr val="bg1"/>
                </a:solidFill>
              </a:rPr>
              <a:t>T</a:t>
            </a:r>
            <a:r>
              <a:rPr lang="en-US" baseline="-25000" dirty="0">
                <a:solidFill>
                  <a:schemeClr val="bg1"/>
                </a:solidFill>
              </a:rPr>
              <a:t>W </a:t>
            </a:r>
            <a:r>
              <a:rPr lang="en-US" dirty="0">
                <a:solidFill>
                  <a:schemeClr val="bg1"/>
                </a:solidFill>
              </a:rPr>
              <a:t>+ I</a:t>
            </a:r>
            <a:r>
              <a:rPr lang="en-US" baseline="-25000" dirty="0">
                <a:solidFill>
                  <a:schemeClr val="bg1"/>
                </a:solidFill>
              </a:rPr>
              <a:t>R</a:t>
            </a:r>
            <a:r>
              <a:rPr lang="en-US" dirty="0">
                <a:solidFill>
                  <a:schemeClr val="bg1"/>
                </a:solidFill>
              </a:rPr>
              <a:t>I</a:t>
            </a:r>
            <a:r>
              <a:rPr lang="en-US" baseline="-25000" dirty="0">
                <a:solidFill>
                  <a:schemeClr val="bg1"/>
                </a:solidFill>
              </a:rPr>
              <a:t>W </a:t>
            </a:r>
            <a:r>
              <a:rPr lang="en-US" dirty="0">
                <a:solidFill>
                  <a:schemeClr val="bg1"/>
                </a:solidFill>
              </a:rPr>
              <a:t>+ C</a:t>
            </a:r>
            <a:r>
              <a:rPr lang="en-US" baseline="-25000" dirty="0">
                <a:solidFill>
                  <a:schemeClr val="bg1"/>
                </a:solidFill>
              </a:rPr>
              <a:t>R</a:t>
            </a:r>
            <a:r>
              <a:rPr lang="en-US" dirty="0">
                <a:solidFill>
                  <a:schemeClr val="bg1"/>
                </a:solidFill>
              </a:rPr>
              <a:t>C</a:t>
            </a:r>
            <a:r>
              <a:rPr lang="en-US" baseline="-25000" dirty="0">
                <a:solidFill>
                  <a:schemeClr val="bg1"/>
                </a:solidFill>
              </a:rPr>
              <a:t>W</a:t>
            </a:r>
            <a:r>
              <a:rPr lang="en-US" dirty="0">
                <a:solidFill>
                  <a:schemeClr val="bg1"/>
                </a:solidFill>
              </a:rPr>
              <a:t> = POLLUTION POTENTIAL</a:t>
            </a:r>
          </a:p>
          <a:p>
            <a:pPr marL="457200" lvl="1" indent="0">
              <a:buClr>
                <a:schemeClr val="bg1"/>
              </a:buClr>
              <a:buNone/>
            </a:pPr>
            <a:r>
              <a:rPr lang="en-US" sz="2400" dirty="0">
                <a:solidFill>
                  <a:schemeClr val="bg1"/>
                </a:solidFill>
              </a:rPr>
              <a:t>	</a:t>
            </a:r>
            <a:r>
              <a:rPr lang="en-US" sz="2000" dirty="0">
                <a:solidFill>
                  <a:schemeClr val="bg1"/>
                </a:solidFill>
              </a:rPr>
              <a:t>WHERE: R = RATING</a:t>
            </a:r>
          </a:p>
          <a:p>
            <a:pPr marL="914400" lvl="2" indent="0">
              <a:buClr>
                <a:schemeClr val="bg1"/>
              </a:buClr>
              <a:buNone/>
            </a:pPr>
            <a:r>
              <a:rPr lang="en-US" sz="2000" dirty="0">
                <a:solidFill>
                  <a:schemeClr val="bg1"/>
                </a:solidFill>
              </a:rPr>
              <a:t>	 W = WEIGHT</a:t>
            </a:r>
          </a:p>
        </p:txBody>
      </p:sp>
      <p:pic>
        <p:nvPicPr>
          <p:cNvPr id="4" name="Picture 3" descr="A screenshot of a cell phone&#10;&#10;Description automatically generated">
            <a:extLst>
              <a:ext uri="{FF2B5EF4-FFF2-40B4-BE49-F238E27FC236}">
                <a16:creationId xmlns:a16="http://schemas.microsoft.com/office/drawing/2014/main" id="{15CCE01B-2822-4374-BEFB-3883420E2D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5095" y="149663"/>
            <a:ext cx="3139399" cy="2784117"/>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ECED39F5-8611-4E56-8B3C-0DE43AABCB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5094" y="2933780"/>
            <a:ext cx="3139399" cy="3269224"/>
          </a:xfrm>
          <a:prstGeom prst="rect">
            <a:avLst/>
          </a:prstGeom>
        </p:spPr>
      </p:pic>
      <p:sp>
        <p:nvSpPr>
          <p:cNvPr id="7" name="TextBox 6">
            <a:extLst>
              <a:ext uri="{FF2B5EF4-FFF2-40B4-BE49-F238E27FC236}">
                <a16:creationId xmlns:a16="http://schemas.microsoft.com/office/drawing/2014/main" id="{14580AB4-9628-4018-8DF3-181247040E34}"/>
              </a:ext>
            </a:extLst>
          </p:cNvPr>
          <p:cNvSpPr txBox="1"/>
          <p:nvPr/>
        </p:nvSpPr>
        <p:spPr>
          <a:xfrm>
            <a:off x="8903745" y="6221905"/>
            <a:ext cx="3139399" cy="646331"/>
          </a:xfrm>
          <a:prstGeom prst="rect">
            <a:avLst/>
          </a:prstGeom>
          <a:noFill/>
        </p:spPr>
        <p:txBody>
          <a:bodyPr wrap="square" rtlCol="0">
            <a:spAutoFit/>
          </a:bodyPr>
          <a:lstStyle/>
          <a:p>
            <a:r>
              <a:rPr lang="en-US" sz="1200" dirty="0"/>
              <a:t>Table 2 and 4  showing the assigned weights, ranges and ratings for DRASTIC Features. (EPA, 1987). </a:t>
            </a:r>
          </a:p>
        </p:txBody>
      </p:sp>
    </p:spTree>
    <p:extLst>
      <p:ext uri="{BB962C8B-B14F-4D97-AF65-F5344CB8AC3E}">
        <p14:creationId xmlns:p14="http://schemas.microsoft.com/office/powerpoint/2010/main" val="272448186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0FF58-01CE-4E75-AEEC-6D5442CB0DE6}"/>
              </a:ext>
            </a:extLst>
          </p:cNvPr>
          <p:cNvSpPr>
            <a:spLocks noGrp="1"/>
          </p:cNvSpPr>
          <p:nvPr>
            <p:ph type="title"/>
          </p:nvPr>
        </p:nvSpPr>
        <p:spPr/>
        <p:txBody>
          <a:bodyPr/>
          <a:lstStyle/>
          <a:p>
            <a:r>
              <a:rPr lang="en-US" dirty="0">
                <a:solidFill>
                  <a:schemeClr val="bg1"/>
                </a:solidFill>
              </a:rPr>
              <a:t>Assessment methods (Cont.)</a:t>
            </a:r>
          </a:p>
        </p:txBody>
      </p:sp>
      <p:sp>
        <p:nvSpPr>
          <p:cNvPr id="3" name="Content Placeholder 2">
            <a:extLst>
              <a:ext uri="{FF2B5EF4-FFF2-40B4-BE49-F238E27FC236}">
                <a16:creationId xmlns:a16="http://schemas.microsoft.com/office/drawing/2014/main" id="{FE787AAD-1DC3-4DD1-9EE7-87241E32C097}"/>
              </a:ext>
            </a:extLst>
          </p:cNvPr>
          <p:cNvSpPr>
            <a:spLocks noGrp="1"/>
          </p:cNvSpPr>
          <p:nvPr>
            <p:ph sz="quarter" idx="13"/>
          </p:nvPr>
        </p:nvSpPr>
        <p:spPr/>
        <p:txBody>
          <a:bodyPr/>
          <a:lstStyle/>
          <a:p>
            <a:pPr>
              <a:buClr>
                <a:schemeClr val="bg1"/>
              </a:buClr>
            </a:pPr>
            <a:r>
              <a:rPr lang="en-US" sz="2400" b="1" dirty="0">
                <a:solidFill>
                  <a:schemeClr val="bg1"/>
                </a:solidFill>
              </a:rPr>
              <a:t>STATISTICAL</a:t>
            </a:r>
          </a:p>
          <a:p>
            <a:pPr lvl="1">
              <a:buClr>
                <a:schemeClr val="bg1"/>
              </a:buClr>
            </a:pPr>
            <a:r>
              <a:rPr lang="en-US" sz="2400" dirty="0">
                <a:solidFill>
                  <a:schemeClr val="bg1"/>
                </a:solidFill>
              </a:rPr>
              <a:t>LOGISTIC REGRESSION</a:t>
            </a:r>
          </a:p>
          <a:p>
            <a:pPr lvl="1">
              <a:buClr>
                <a:schemeClr val="bg1"/>
              </a:buClr>
            </a:pPr>
            <a:r>
              <a:rPr lang="en-US" sz="2400" dirty="0">
                <a:solidFill>
                  <a:schemeClr val="bg1"/>
                </a:solidFill>
              </a:rPr>
              <a:t>NON-LINEAR REGRESSION</a:t>
            </a:r>
          </a:p>
          <a:p>
            <a:pPr lvl="1">
              <a:buClr>
                <a:schemeClr val="bg1"/>
              </a:buClr>
            </a:pPr>
            <a:r>
              <a:rPr lang="en-US" sz="2400" dirty="0">
                <a:solidFill>
                  <a:schemeClr val="bg1"/>
                </a:solidFill>
              </a:rPr>
              <a:t>CLASSIFICATION TREES</a:t>
            </a:r>
          </a:p>
          <a:p>
            <a:pPr>
              <a:buClr>
                <a:schemeClr val="bg1"/>
              </a:buClr>
            </a:pPr>
            <a:r>
              <a:rPr lang="en-US" sz="2400" b="1" dirty="0">
                <a:solidFill>
                  <a:schemeClr val="bg1"/>
                </a:solidFill>
              </a:rPr>
              <a:t>PROCESS BASED</a:t>
            </a:r>
          </a:p>
          <a:p>
            <a:pPr lvl="1">
              <a:buClr>
                <a:schemeClr val="bg1"/>
              </a:buClr>
            </a:pPr>
            <a:r>
              <a:rPr lang="en-US" sz="2400" dirty="0">
                <a:solidFill>
                  <a:schemeClr val="bg1"/>
                </a:solidFill>
              </a:rPr>
              <a:t>FATE AND TRANSPORT</a:t>
            </a:r>
          </a:p>
          <a:p>
            <a:endParaRPr lang="en-US" dirty="0"/>
          </a:p>
        </p:txBody>
      </p:sp>
      <p:pic>
        <p:nvPicPr>
          <p:cNvPr id="5" name="Picture 4" descr="A picture containing map, text&#10;&#10;Description automatically generated">
            <a:extLst>
              <a:ext uri="{FF2B5EF4-FFF2-40B4-BE49-F238E27FC236}">
                <a16:creationId xmlns:a16="http://schemas.microsoft.com/office/drawing/2014/main" id="{5B4AC793-C7E9-4B2D-A3F9-7E94F8057A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8444" y="1915027"/>
            <a:ext cx="6736080" cy="3733800"/>
          </a:xfrm>
          <a:prstGeom prst="rect">
            <a:avLst/>
          </a:prstGeom>
        </p:spPr>
      </p:pic>
      <p:sp>
        <p:nvSpPr>
          <p:cNvPr id="6" name="TextBox 5">
            <a:extLst>
              <a:ext uri="{FF2B5EF4-FFF2-40B4-BE49-F238E27FC236}">
                <a16:creationId xmlns:a16="http://schemas.microsoft.com/office/drawing/2014/main" id="{DEE16308-3184-4938-B856-8444E8A4F07B}"/>
              </a:ext>
            </a:extLst>
          </p:cNvPr>
          <p:cNvSpPr txBox="1"/>
          <p:nvPr/>
        </p:nvSpPr>
        <p:spPr>
          <a:xfrm>
            <a:off x="5125853" y="5666598"/>
            <a:ext cx="6480209" cy="276999"/>
          </a:xfrm>
          <a:prstGeom prst="rect">
            <a:avLst/>
          </a:prstGeom>
          <a:noFill/>
        </p:spPr>
        <p:txBody>
          <a:bodyPr wrap="square" rtlCol="0">
            <a:spAutoFit/>
          </a:bodyPr>
          <a:lstStyle/>
          <a:p>
            <a:r>
              <a:rPr lang="en-US" sz="1200" dirty="0"/>
              <a:t>Results of a non-linear regression model performed by Nolan and </a:t>
            </a:r>
            <a:r>
              <a:rPr lang="en-US" sz="1200" dirty="0" err="1"/>
              <a:t>Hitt</a:t>
            </a:r>
            <a:r>
              <a:rPr lang="en-US" sz="1200" dirty="0"/>
              <a:t> (2006). </a:t>
            </a:r>
          </a:p>
        </p:txBody>
      </p:sp>
    </p:spTree>
    <p:extLst>
      <p:ext uri="{BB962C8B-B14F-4D97-AF65-F5344CB8AC3E}">
        <p14:creationId xmlns:p14="http://schemas.microsoft.com/office/powerpoint/2010/main" val="40473873"/>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2223</TotalTime>
  <Words>3783</Words>
  <Application>Microsoft Office PowerPoint</Application>
  <PresentationFormat>Widescreen</PresentationFormat>
  <Paragraphs>187</Paragraphs>
  <Slides>17</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Tw Cen MT</vt:lpstr>
      <vt:lpstr>Droplet</vt:lpstr>
      <vt:lpstr>Selection of models to identify areas vulnerable to groundwater contamination in Oregon</vt:lpstr>
      <vt:lpstr>Overview</vt:lpstr>
      <vt:lpstr>INTRODUCTION</vt:lpstr>
      <vt:lpstr>background</vt:lpstr>
      <vt:lpstr>Odeq site assessment prioritization system (SAPS)</vt:lpstr>
      <vt:lpstr>Odeq site assessment prioritization system (SAPS)</vt:lpstr>
      <vt:lpstr>objectives</vt:lpstr>
      <vt:lpstr>Assessment methods</vt:lpstr>
      <vt:lpstr>Assessment methods (Cont.)</vt:lpstr>
      <vt:lpstr>Analysis and methodology</vt:lpstr>
      <vt:lpstr>Analysis and methodology</vt:lpstr>
      <vt:lpstr>DATA</vt:lpstr>
      <vt:lpstr>limitations</vt:lpstr>
      <vt:lpstr>Anticipated results</vt:lpstr>
      <vt:lpstr>Proposed timeline</vt:lpstr>
      <vt:lpstr>Questions?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Selection of models to identify areas vulnerable to groundwater contamination in Oregon</dc:title>
  <dc:creator>Kayla Jones</dc:creator>
  <cp:lastModifiedBy>Kayla Jones</cp:lastModifiedBy>
  <cp:revision>52</cp:revision>
  <dcterms:created xsi:type="dcterms:W3CDTF">2020-05-04T03:32:53Z</dcterms:created>
  <dcterms:modified xsi:type="dcterms:W3CDTF">2020-05-07T00:49:40Z</dcterms:modified>
</cp:coreProperties>
</file>