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2"/>
  </p:sldMasterIdLst>
  <p:notesMasterIdLst>
    <p:notesMasterId r:id="rId32"/>
  </p:notesMasterIdLst>
  <p:handoutMasterIdLst>
    <p:handoutMasterId r:id="rId33"/>
  </p:handoutMasterIdLst>
  <p:sldIdLst>
    <p:sldId id="282" r:id="rId3"/>
    <p:sldId id="323" r:id="rId4"/>
    <p:sldId id="259" r:id="rId5"/>
    <p:sldId id="287" r:id="rId6"/>
    <p:sldId id="297" r:id="rId7"/>
    <p:sldId id="295" r:id="rId8"/>
    <p:sldId id="288" r:id="rId9"/>
    <p:sldId id="289" r:id="rId10"/>
    <p:sldId id="301" r:id="rId11"/>
    <p:sldId id="302" r:id="rId12"/>
    <p:sldId id="272" r:id="rId13"/>
    <p:sldId id="313" r:id="rId14"/>
    <p:sldId id="314" r:id="rId15"/>
    <p:sldId id="315" r:id="rId16"/>
    <p:sldId id="316" r:id="rId17"/>
    <p:sldId id="318" r:id="rId18"/>
    <p:sldId id="317" r:id="rId19"/>
    <p:sldId id="294" r:id="rId20"/>
    <p:sldId id="290" r:id="rId21"/>
    <p:sldId id="305" r:id="rId22"/>
    <p:sldId id="285" r:id="rId23"/>
    <p:sldId id="319" r:id="rId24"/>
    <p:sldId id="320" r:id="rId25"/>
    <p:sldId id="322" r:id="rId26"/>
    <p:sldId id="326" r:id="rId27"/>
    <p:sldId id="324" r:id="rId28"/>
    <p:sldId id="327" r:id="rId29"/>
    <p:sldId id="329" r:id="rId30"/>
    <p:sldId id="27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4D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1B4DAC-31A2-4EFE-A375-55103C04D344}" v="78" dt="2017-09-07T10:26:09.686"/>
  </p1510:revLst>
</p1510:revInfo>
</file>

<file path=ppt/tableStyles.xml><?xml version="1.0" encoding="utf-8"?>
<a:tblStyleLst xmlns:a="http://schemas.openxmlformats.org/drawingml/2006/main" def="{5C22544A-7EE6-4342-B048-85BDC9FD1C3A}">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39" autoAdjust="0"/>
    <p:restoredTop sz="92330" autoAdjust="0"/>
  </p:normalViewPr>
  <p:slideViewPr>
    <p:cSldViewPr snapToGrid="0" showGuides="1">
      <p:cViewPr>
        <p:scale>
          <a:sx n="60" d="100"/>
          <a:sy n="60" d="100"/>
        </p:scale>
        <p:origin x="692" y="12"/>
      </p:cViewPr>
      <p:guideLst>
        <p:guide orient="horz" pos="2184"/>
        <p:guide pos="3840"/>
      </p:guideLst>
    </p:cSldViewPr>
  </p:slideViewPr>
  <p:notesTextViewPr>
    <p:cViewPr>
      <p:scale>
        <a:sx n="1" d="1"/>
        <a:sy n="1" d="1"/>
      </p:scale>
      <p:origin x="0" y="0"/>
    </p:cViewPr>
  </p:notesTextViewPr>
  <p:notesViewPr>
    <p:cSldViewPr snapToGrid="0" showGuides="1">
      <p:cViewPr varScale="1">
        <p:scale>
          <a:sx n="76" d="100"/>
          <a:sy n="76" d="100"/>
        </p:scale>
        <p:origin x="326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45FC2F-65C5-45B6-AECE-A77B669AA0BD}"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F7E3B585-17F2-4DC4-88C4-50DFE455DC32}">
      <dgm:prSet phldrT="[Text]" custT="1"/>
      <dgm:spPr/>
      <dgm:t>
        <a:bodyPr/>
        <a:lstStyle/>
        <a:p>
          <a:r>
            <a:rPr lang="en-US" sz="2000" dirty="0">
              <a:latin typeface="Californian FB" panose="0207040306080B030204" pitchFamily="18" charset="0"/>
            </a:rPr>
            <a:t>DATA</a:t>
          </a:r>
        </a:p>
      </dgm:t>
    </dgm:pt>
    <dgm:pt modelId="{D6577599-B54D-43B9-940E-CEA34AB19C08}" type="parTrans" cxnId="{35E3D162-69A5-4D5D-94C6-95DC10E758CC}">
      <dgm:prSet/>
      <dgm:spPr/>
      <dgm:t>
        <a:bodyPr/>
        <a:lstStyle/>
        <a:p>
          <a:endParaRPr lang="en-US">
            <a:latin typeface="Californian FB" panose="0207040306080B030204" pitchFamily="18" charset="0"/>
          </a:endParaRPr>
        </a:p>
      </dgm:t>
    </dgm:pt>
    <dgm:pt modelId="{B3E0A77D-6288-4946-BEF7-EB3A46885E35}" type="sibTrans" cxnId="{35E3D162-69A5-4D5D-94C6-95DC10E758CC}">
      <dgm:prSet custT="1"/>
      <dgm:spPr/>
      <dgm:t>
        <a:bodyPr/>
        <a:lstStyle/>
        <a:p>
          <a:r>
            <a:rPr lang="en-US" sz="2400" dirty="0">
              <a:latin typeface="Californian FB" panose="0207040306080B030204" pitchFamily="18" charset="0"/>
            </a:rPr>
            <a:t>SEEPS</a:t>
          </a:r>
        </a:p>
      </dgm:t>
    </dgm:pt>
    <dgm:pt modelId="{EED4FA8F-9EA3-4568-9762-8E29D7864853}">
      <dgm:prSet phldrT="[Text]" custT="1"/>
      <dgm:spPr/>
      <dgm:t>
        <a:bodyPr/>
        <a:lstStyle/>
        <a:p>
          <a:r>
            <a:rPr lang="en-US" sz="2000" dirty="0">
              <a:latin typeface="Californian FB" panose="0207040306080B030204" pitchFamily="18" charset="0"/>
            </a:rPr>
            <a:t>STUDY</a:t>
          </a:r>
        </a:p>
        <a:p>
          <a:r>
            <a:rPr lang="en-US" sz="2000" dirty="0">
              <a:latin typeface="Californian FB" panose="0207040306080B030204" pitchFamily="18" charset="0"/>
            </a:rPr>
            <a:t>AREA</a:t>
          </a:r>
        </a:p>
      </dgm:t>
    </dgm:pt>
    <dgm:pt modelId="{66A20745-CD1A-455E-A2F2-6C670B5101E9}" type="parTrans" cxnId="{DD808288-024F-49BE-900A-C0DDE3783B47}">
      <dgm:prSet/>
      <dgm:spPr/>
      <dgm:t>
        <a:bodyPr/>
        <a:lstStyle/>
        <a:p>
          <a:endParaRPr lang="en-US">
            <a:latin typeface="Californian FB" panose="0207040306080B030204" pitchFamily="18" charset="0"/>
          </a:endParaRPr>
        </a:p>
      </dgm:t>
    </dgm:pt>
    <dgm:pt modelId="{17E50436-0266-4E76-B32B-ED4462D29640}" type="sibTrans" cxnId="{DD808288-024F-49BE-900A-C0DDE3783B47}">
      <dgm:prSet custT="1"/>
      <dgm:spPr/>
      <dgm:t>
        <a:bodyPr/>
        <a:lstStyle/>
        <a:p>
          <a:r>
            <a:rPr lang="en-US" sz="2000" dirty="0">
              <a:latin typeface="Californian FB" panose="0207040306080B030204" pitchFamily="18" charset="0"/>
            </a:rPr>
            <a:t>SONAR</a:t>
          </a:r>
        </a:p>
        <a:p>
          <a:r>
            <a:rPr lang="en-US" sz="2000" dirty="0">
              <a:latin typeface="Californian FB" panose="0207040306080B030204" pitchFamily="18" charset="0"/>
            </a:rPr>
            <a:t>DATA</a:t>
          </a:r>
        </a:p>
      </dgm:t>
    </dgm:pt>
    <dgm:pt modelId="{1386EFD0-B884-43BA-962A-2A8775490BD1}">
      <dgm:prSet phldrT="[Text]"/>
      <dgm:spPr/>
      <dgm:t>
        <a:bodyPr/>
        <a:lstStyle/>
        <a:p>
          <a:r>
            <a:rPr lang="en-US" dirty="0">
              <a:latin typeface="Californian FB" panose="0207040306080B030204" pitchFamily="18" charset="0"/>
            </a:rPr>
            <a:t>RESULTS</a:t>
          </a:r>
        </a:p>
      </dgm:t>
    </dgm:pt>
    <dgm:pt modelId="{8648CBB8-850F-498F-881A-DA34F8558A42}" type="parTrans" cxnId="{1ED0C73F-A8F4-49B0-97F0-00279559B80E}">
      <dgm:prSet/>
      <dgm:spPr/>
      <dgm:t>
        <a:bodyPr/>
        <a:lstStyle/>
        <a:p>
          <a:endParaRPr lang="en-US">
            <a:latin typeface="Californian FB" panose="0207040306080B030204" pitchFamily="18" charset="0"/>
          </a:endParaRPr>
        </a:p>
      </dgm:t>
    </dgm:pt>
    <dgm:pt modelId="{97B14406-E97D-4BF0-AE26-81AE0B99B681}" type="sibTrans" cxnId="{1ED0C73F-A8F4-49B0-97F0-00279559B80E}">
      <dgm:prSet custT="1"/>
      <dgm:spPr/>
      <dgm:t>
        <a:bodyPr/>
        <a:lstStyle/>
        <a:p>
          <a:r>
            <a:rPr lang="en-US" sz="2000" dirty="0">
              <a:latin typeface="Californian FB" panose="0207040306080B030204" pitchFamily="18" charset="0"/>
            </a:rPr>
            <a:t>ANALYSIS</a:t>
          </a:r>
        </a:p>
      </dgm:t>
    </dgm:pt>
    <dgm:pt modelId="{E782DCD6-68FD-4D7E-B0C1-EBD8A9CC699C}" type="pres">
      <dgm:prSet presAssocID="{E445FC2F-65C5-45B6-AECE-A77B669AA0BD}" presName="Name0" presStyleCnt="0">
        <dgm:presLayoutVars>
          <dgm:chMax/>
          <dgm:chPref/>
          <dgm:dir/>
          <dgm:animLvl val="lvl"/>
        </dgm:presLayoutVars>
      </dgm:prSet>
      <dgm:spPr/>
    </dgm:pt>
    <dgm:pt modelId="{BFA35CE5-AB99-469B-9509-D2CDBF02C656}" type="pres">
      <dgm:prSet presAssocID="{F7E3B585-17F2-4DC4-88C4-50DFE455DC32}" presName="composite" presStyleCnt="0"/>
      <dgm:spPr/>
    </dgm:pt>
    <dgm:pt modelId="{C1BE8828-3D49-480E-8C1A-02B0FD9191DF}" type="pres">
      <dgm:prSet presAssocID="{F7E3B585-17F2-4DC4-88C4-50DFE455DC32}" presName="Parent1" presStyleLbl="node1" presStyleIdx="0" presStyleCnt="6">
        <dgm:presLayoutVars>
          <dgm:chMax val="1"/>
          <dgm:chPref val="1"/>
          <dgm:bulletEnabled val="1"/>
        </dgm:presLayoutVars>
      </dgm:prSet>
      <dgm:spPr/>
    </dgm:pt>
    <dgm:pt modelId="{3590BB4B-B264-4EE0-ABC9-31B6AB501261}" type="pres">
      <dgm:prSet presAssocID="{F7E3B585-17F2-4DC4-88C4-50DFE455DC32}" presName="Childtext1" presStyleLbl="revTx" presStyleIdx="0" presStyleCnt="3">
        <dgm:presLayoutVars>
          <dgm:chMax val="0"/>
          <dgm:chPref val="0"/>
          <dgm:bulletEnabled val="1"/>
        </dgm:presLayoutVars>
      </dgm:prSet>
      <dgm:spPr/>
    </dgm:pt>
    <dgm:pt modelId="{65B05774-C61A-4FAC-A079-2F446E632A2D}" type="pres">
      <dgm:prSet presAssocID="{F7E3B585-17F2-4DC4-88C4-50DFE455DC32}" presName="BalanceSpacing" presStyleCnt="0"/>
      <dgm:spPr/>
    </dgm:pt>
    <dgm:pt modelId="{36EFABAB-BEA6-4735-A05C-19DB5E25F9E5}" type="pres">
      <dgm:prSet presAssocID="{F7E3B585-17F2-4DC4-88C4-50DFE455DC32}" presName="BalanceSpacing1" presStyleCnt="0"/>
      <dgm:spPr/>
    </dgm:pt>
    <dgm:pt modelId="{6EA5BE52-71C1-4380-B495-DB2EF2BE9441}" type="pres">
      <dgm:prSet presAssocID="{B3E0A77D-6288-4946-BEF7-EB3A46885E35}" presName="Accent1Text" presStyleLbl="node1" presStyleIdx="1" presStyleCnt="6"/>
      <dgm:spPr/>
    </dgm:pt>
    <dgm:pt modelId="{ECCEF40E-7EED-4C40-B62C-CAB0FA61E619}" type="pres">
      <dgm:prSet presAssocID="{B3E0A77D-6288-4946-BEF7-EB3A46885E35}" presName="spaceBetweenRectangles" presStyleCnt="0"/>
      <dgm:spPr/>
    </dgm:pt>
    <dgm:pt modelId="{7649535B-E94E-42A2-A67D-CC4345F19563}" type="pres">
      <dgm:prSet presAssocID="{EED4FA8F-9EA3-4568-9762-8E29D7864853}" presName="composite" presStyleCnt="0"/>
      <dgm:spPr/>
    </dgm:pt>
    <dgm:pt modelId="{9999248E-1535-4D4D-8B4E-0ACD424F7262}" type="pres">
      <dgm:prSet presAssocID="{EED4FA8F-9EA3-4568-9762-8E29D7864853}" presName="Parent1" presStyleLbl="node1" presStyleIdx="2" presStyleCnt="6">
        <dgm:presLayoutVars>
          <dgm:chMax val="1"/>
          <dgm:chPref val="1"/>
          <dgm:bulletEnabled val="1"/>
        </dgm:presLayoutVars>
      </dgm:prSet>
      <dgm:spPr/>
    </dgm:pt>
    <dgm:pt modelId="{ABB3EC25-59F8-44DC-B3D0-EEE84896A465}" type="pres">
      <dgm:prSet presAssocID="{EED4FA8F-9EA3-4568-9762-8E29D7864853}" presName="Childtext1" presStyleLbl="revTx" presStyleIdx="1" presStyleCnt="3">
        <dgm:presLayoutVars>
          <dgm:chMax val="0"/>
          <dgm:chPref val="0"/>
          <dgm:bulletEnabled val="1"/>
        </dgm:presLayoutVars>
      </dgm:prSet>
      <dgm:spPr/>
    </dgm:pt>
    <dgm:pt modelId="{6B4692B7-DCB0-4C76-8AD3-6AE117FE0E1E}" type="pres">
      <dgm:prSet presAssocID="{EED4FA8F-9EA3-4568-9762-8E29D7864853}" presName="BalanceSpacing" presStyleCnt="0"/>
      <dgm:spPr/>
    </dgm:pt>
    <dgm:pt modelId="{242BB912-C73B-48BA-AB2E-58805AA2B9D0}" type="pres">
      <dgm:prSet presAssocID="{EED4FA8F-9EA3-4568-9762-8E29D7864853}" presName="BalanceSpacing1" presStyleCnt="0"/>
      <dgm:spPr/>
    </dgm:pt>
    <dgm:pt modelId="{92621300-63FF-4415-94A3-5BD8AE032E9B}" type="pres">
      <dgm:prSet presAssocID="{17E50436-0266-4E76-B32B-ED4462D29640}" presName="Accent1Text" presStyleLbl="node1" presStyleIdx="3" presStyleCnt="6"/>
      <dgm:spPr/>
    </dgm:pt>
    <dgm:pt modelId="{160F378C-061C-4537-B746-0CFA6540C807}" type="pres">
      <dgm:prSet presAssocID="{17E50436-0266-4E76-B32B-ED4462D29640}" presName="spaceBetweenRectangles" presStyleCnt="0"/>
      <dgm:spPr/>
    </dgm:pt>
    <dgm:pt modelId="{E18DEC6F-3B42-438B-81CB-0B05199A754E}" type="pres">
      <dgm:prSet presAssocID="{1386EFD0-B884-43BA-962A-2A8775490BD1}" presName="composite" presStyleCnt="0"/>
      <dgm:spPr/>
    </dgm:pt>
    <dgm:pt modelId="{1FB0DA77-601A-47E9-BBB6-B992D9B556B6}" type="pres">
      <dgm:prSet presAssocID="{1386EFD0-B884-43BA-962A-2A8775490BD1}" presName="Parent1" presStyleLbl="node1" presStyleIdx="4" presStyleCnt="6">
        <dgm:presLayoutVars>
          <dgm:chMax val="1"/>
          <dgm:chPref val="1"/>
          <dgm:bulletEnabled val="1"/>
        </dgm:presLayoutVars>
      </dgm:prSet>
      <dgm:spPr/>
    </dgm:pt>
    <dgm:pt modelId="{02879ABC-52EF-42A7-90FB-0CDDFFA0C481}" type="pres">
      <dgm:prSet presAssocID="{1386EFD0-B884-43BA-962A-2A8775490BD1}" presName="Childtext1" presStyleLbl="revTx" presStyleIdx="2" presStyleCnt="3">
        <dgm:presLayoutVars>
          <dgm:chMax val="0"/>
          <dgm:chPref val="0"/>
          <dgm:bulletEnabled val="1"/>
        </dgm:presLayoutVars>
      </dgm:prSet>
      <dgm:spPr/>
    </dgm:pt>
    <dgm:pt modelId="{B1110CCB-AD56-4386-AF23-9C01BC4355F4}" type="pres">
      <dgm:prSet presAssocID="{1386EFD0-B884-43BA-962A-2A8775490BD1}" presName="BalanceSpacing" presStyleCnt="0"/>
      <dgm:spPr/>
    </dgm:pt>
    <dgm:pt modelId="{676D3E87-0251-441A-A686-513B508352BA}" type="pres">
      <dgm:prSet presAssocID="{1386EFD0-B884-43BA-962A-2A8775490BD1}" presName="BalanceSpacing1" presStyleCnt="0"/>
      <dgm:spPr/>
    </dgm:pt>
    <dgm:pt modelId="{92D0871F-84C4-4048-8729-B57B14992C04}" type="pres">
      <dgm:prSet presAssocID="{97B14406-E97D-4BF0-AE26-81AE0B99B681}" presName="Accent1Text" presStyleLbl="node1" presStyleIdx="5" presStyleCnt="6"/>
      <dgm:spPr/>
    </dgm:pt>
  </dgm:ptLst>
  <dgm:cxnLst>
    <dgm:cxn modelId="{EA500228-D777-4176-BC9B-DFBC7D99745A}" type="presOf" srcId="{1386EFD0-B884-43BA-962A-2A8775490BD1}" destId="{1FB0DA77-601A-47E9-BBB6-B992D9B556B6}" srcOrd="0" destOrd="0" presId="urn:microsoft.com/office/officeart/2008/layout/AlternatingHexagons"/>
    <dgm:cxn modelId="{1ED0C73F-A8F4-49B0-97F0-00279559B80E}" srcId="{E445FC2F-65C5-45B6-AECE-A77B669AA0BD}" destId="{1386EFD0-B884-43BA-962A-2A8775490BD1}" srcOrd="2" destOrd="0" parTransId="{8648CBB8-850F-498F-881A-DA34F8558A42}" sibTransId="{97B14406-E97D-4BF0-AE26-81AE0B99B681}"/>
    <dgm:cxn modelId="{35E3D162-69A5-4D5D-94C6-95DC10E758CC}" srcId="{E445FC2F-65C5-45B6-AECE-A77B669AA0BD}" destId="{F7E3B585-17F2-4DC4-88C4-50DFE455DC32}" srcOrd="0" destOrd="0" parTransId="{D6577599-B54D-43B9-940E-CEA34AB19C08}" sibTransId="{B3E0A77D-6288-4946-BEF7-EB3A46885E35}"/>
    <dgm:cxn modelId="{1D42DD6B-B14E-4F75-BF0B-00D4B7B12002}" type="presOf" srcId="{EED4FA8F-9EA3-4568-9762-8E29D7864853}" destId="{9999248E-1535-4D4D-8B4E-0ACD424F7262}" srcOrd="0" destOrd="0" presId="urn:microsoft.com/office/officeart/2008/layout/AlternatingHexagons"/>
    <dgm:cxn modelId="{BDA2FF4C-5DC9-4ED9-B18B-B206103E61D1}" type="presOf" srcId="{F7E3B585-17F2-4DC4-88C4-50DFE455DC32}" destId="{C1BE8828-3D49-480E-8C1A-02B0FD9191DF}" srcOrd="0" destOrd="0" presId="urn:microsoft.com/office/officeart/2008/layout/AlternatingHexagons"/>
    <dgm:cxn modelId="{23285C75-82CA-49B7-B7E0-388E8455C92A}" type="presOf" srcId="{17E50436-0266-4E76-B32B-ED4462D29640}" destId="{92621300-63FF-4415-94A3-5BD8AE032E9B}" srcOrd="0" destOrd="0" presId="urn:microsoft.com/office/officeart/2008/layout/AlternatingHexagons"/>
    <dgm:cxn modelId="{DD808288-024F-49BE-900A-C0DDE3783B47}" srcId="{E445FC2F-65C5-45B6-AECE-A77B669AA0BD}" destId="{EED4FA8F-9EA3-4568-9762-8E29D7864853}" srcOrd="1" destOrd="0" parTransId="{66A20745-CD1A-455E-A2F2-6C670B5101E9}" sibTransId="{17E50436-0266-4E76-B32B-ED4462D29640}"/>
    <dgm:cxn modelId="{FB0EFFB2-DC5A-433A-AC10-E0915840EE2A}" type="presOf" srcId="{E445FC2F-65C5-45B6-AECE-A77B669AA0BD}" destId="{E782DCD6-68FD-4D7E-B0C1-EBD8A9CC699C}" srcOrd="0" destOrd="0" presId="urn:microsoft.com/office/officeart/2008/layout/AlternatingHexagons"/>
    <dgm:cxn modelId="{D40A7CEB-8DB3-42C1-8EF9-0DA505B42892}" type="presOf" srcId="{97B14406-E97D-4BF0-AE26-81AE0B99B681}" destId="{92D0871F-84C4-4048-8729-B57B14992C04}" srcOrd="0" destOrd="0" presId="urn:microsoft.com/office/officeart/2008/layout/AlternatingHexagons"/>
    <dgm:cxn modelId="{BE8715FB-B37E-498F-9955-0E3613E7411F}" type="presOf" srcId="{B3E0A77D-6288-4946-BEF7-EB3A46885E35}" destId="{6EA5BE52-71C1-4380-B495-DB2EF2BE9441}" srcOrd="0" destOrd="0" presId="urn:microsoft.com/office/officeart/2008/layout/AlternatingHexagons"/>
    <dgm:cxn modelId="{80EBD2ED-4602-487E-ADD2-1900EC5C6629}" type="presParOf" srcId="{E782DCD6-68FD-4D7E-B0C1-EBD8A9CC699C}" destId="{BFA35CE5-AB99-469B-9509-D2CDBF02C656}" srcOrd="0" destOrd="0" presId="urn:microsoft.com/office/officeart/2008/layout/AlternatingHexagons"/>
    <dgm:cxn modelId="{2C0B2453-5915-4367-8295-B44E718ED7DD}" type="presParOf" srcId="{BFA35CE5-AB99-469B-9509-D2CDBF02C656}" destId="{C1BE8828-3D49-480E-8C1A-02B0FD9191DF}" srcOrd="0" destOrd="0" presId="urn:microsoft.com/office/officeart/2008/layout/AlternatingHexagons"/>
    <dgm:cxn modelId="{B9869A19-E610-40A9-85E6-7D6005883AF6}" type="presParOf" srcId="{BFA35CE5-AB99-469B-9509-D2CDBF02C656}" destId="{3590BB4B-B264-4EE0-ABC9-31B6AB501261}" srcOrd="1" destOrd="0" presId="urn:microsoft.com/office/officeart/2008/layout/AlternatingHexagons"/>
    <dgm:cxn modelId="{18073373-BD54-4F09-9790-94840E3A1275}" type="presParOf" srcId="{BFA35CE5-AB99-469B-9509-D2CDBF02C656}" destId="{65B05774-C61A-4FAC-A079-2F446E632A2D}" srcOrd="2" destOrd="0" presId="urn:microsoft.com/office/officeart/2008/layout/AlternatingHexagons"/>
    <dgm:cxn modelId="{DB9B540E-FDA1-4C5C-9FD7-1FFCC2BC5ACF}" type="presParOf" srcId="{BFA35CE5-AB99-469B-9509-D2CDBF02C656}" destId="{36EFABAB-BEA6-4735-A05C-19DB5E25F9E5}" srcOrd="3" destOrd="0" presId="urn:microsoft.com/office/officeart/2008/layout/AlternatingHexagons"/>
    <dgm:cxn modelId="{545B9418-1A5B-456F-A2AD-AF4C14F669D5}" type="presParOf" srcId="{BFA35CE5-AB99-469B-9509-D2CDBF02C656}" destId="{6EA5BE52-71C1-4380-B495-DB2EF2BE9441}" srcOrd="4" destOrd="0" presId="urn:microsoft.com/office/officeart/2008/layout/AlternatingHexagons"/>
    <dgm:cxn modelId="{492BD4B4-6A83-45D7-B71F-B1AFBDCAFF98}" type="presParOf" srcId="{E782DCD6-68FD-4D7E-B0C1-EBD8A9CC699C}" destId="{ECCEF40E-7EED-4C40-B62C-CAB0FA61E619}" srcOrd="1" destOrd="0" presId="urn:microsoft.com/office/officeart/2008/layout/AlternatingHexagons"/>
    <dgm:cxn modelId="{67DE0461-F649-4D22-9EFF-BD464984731B}" type="presParOf" srcId="{E782DCD6-68FD-4D7E-B0C1-EBD8A9CC699C}" destId="{7649535B-E94E-42A2-A67D-CC4345F19563}" srcOrd="2" destOrd="0" presId="urn:microsoft.com/office/officeart/2008/layout/AlternatingHexagons"/>
    <dgm:cxn modelId="{8C154352-99E1-4692-B1CB-B3AA3FABCDD4}" type="presParOf" srcId="{7649535B-E94E-42A2-A67D-CC4345F19563}" destId="{9999248E-1535-4D4D-8B4E-0ACD424F7262}" srcOrd="0" destOrd="0" presId="urn:microsoft.com/office/officeart/2008/layout/AlternatingHexagons"/>
    <dgm:cxn modelId="{67C78D64-939F-49CF-BF83-525BCE55025C}" type="presParOf" srcId="{7649535B-E94E-42A2-A67D-CC4345F19563}" destId="{ABB3EC25-59F8-44DC-B3D0-EEE84896A465}" srcOrd="1" destOrd="0" presId="urn:microsoft.com/office/officeart/2008/layout/AlternatingHexagons"/>
    <dgm:cxn modelId="{203C8E89-F8BB-4370-98BC-27B70D4FDF49}" type="presParOf" srcId="{7649535B-E94E-42A2-A67D-CC4345F19563}" destId="{6B4692B7-DCB0-4C76-8AD3-6AE117FE0E1E}" srcOrd="2" destOrd="0" presId="urn:microsoft.com/office/officeart/2008/layout/AlternatingHexagons"/>
    <dgm:cxn modelId="{72CCF244-E6AD-4CA5-BF40-B694C8B9422B}" type="presParOf" srcId="{7649535B-E94E-42A2-A67D-CC4345F19563}" destId="{242BB912-C73B-48BA-AB2E-58805AA2B9D0}" srcOrd="3" destOrd="0" presId="urn:microsoft.com/office/officeart/2008/layout/AlternatingHexagons"/>
    <dgm:cxn modelId="{28A47087-5E9A-4F00-87E0-5A4E6564D5D0}" type="presParOf" srcId="{7649535B-E94E-42A2-A67D-CC4345F19563}" destId="{92621300-63FF-4415-94A3-5BD8AE032E9B}" srcOrd="4" destOrd="0" presId="urn:microsoft.com/office/officeart/2008/layout/AlternatingHexagons"/>
    <dgm:cxn modelId="{D6D78158-EBF4-4A04-A27C-6E5C04993CF6}" type="presParOf" srcId="{E782DCD6-68FD-4D7E-B0C1-EBD8A9CC699C}" destId="{160F378C-061C-4537-B746-0CFA6540C807}" srcOrd="3" destOrd="0" presId="urn:microsoft.com/office/officeart/2008/layout/AlternatingHexagons"/>
    <dgm:cxn modelId="{1AD6289E-CD51-471F-BCAB-9D61A984C46D}" type="presParOf" srcId="{E782DCD6-68FD-4D7E-B0C1-EBD8A9CC699C}" destId="{E18DEC6F-3B42-438B-81CB-0B05199A754E}" srcOrd="4" destOrd="0" presId="urn:microsoft.com/office/officeart/2008/layout/AlternatingHexagons"/>
    <dgm:cxn modelId="{A861F1E0-D62E-4B92-BD27-BFB7B2A702EF}" type="presParOf" srcId="{E18DEC6F-3B42-438B-81CB-0B05199A754E}" destId="{1FB0DA77-601A-47E9-BBB6-B992D9B556B6}" srcOrd="0" destOrd="0" presId="urn:microsoft.com/office/officeart/2008/layout/AlternatingHexagons"/>
    <dgm:cxn modelId="{E06B70BD-844D-4F5D-83D2-8845C74A928D}" type="presParOf" srcId="{E18DEC6F-3B42-438B-81CB-0B05199A754E}" destId="{02879ABC-52EF-42A7-90FB-0CDDFFA0C481}" srcOrd="1" destOrd="0" presId="urn:microsoft.com/office/officeart/2008/layout/AlternatingHexagons"/>
    <dgm:cxn modelId="{A7AD7721-BC3E-4946-ADC5-468ECF93DAD0}" type="presParOf" srcId="{E18DEC6F-3B42-438B-81CB-0B05199A754E}" destId="{B1110CCB-AD56-4386-AF23-9C01BC4355F4}" srcOrd="2" destOrd="0" presId="urn:microsoft.com/office/officeart/2008/layout/AlternatingHexagons"/>
    <dgm:cxn modelId="{F7369150-E3E7-464F-AFAE-189561E2BB34}" type="presParOf" srcId="{E18DEC6F-3B42-438B-81CB-0B05199A754E}" destId="{676D3E87-0251-441A-A686-513B508352BA}" srcOrd="3" destOrd="0" presId="urn:microsoft.com/office/officeart/2008/layout/AlternatingHexagons"/>
    <dgm:cxn modelId="{63180C8D-8F2F-47B0-B4E5-AF7CA27DB5B1}" type="presParOf" srcId="{E18DEC6F-3B42-438B-81CB-0B05199A754E}" destId="{92D0871F-84C4-4048-8729-B57B14992C04}"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0F84D75-A5FA-4DDB-A017-71CD53881FCA}" type="doc">
      <dgm:prSet loTypeId="urn:microsoft.com/office/officeart/2005/8/layout/process2" loCatId="process" qsTypeId="urn:microsoft.com/office/officeart/2005/8/quickstyle/3d3" qsCatId="3D" csTypeId="urn:microsoft.com/office/officeart/2005/8/colors/accent1_4" csCatId="accent1" phldr="1"/>
      <dgm:spPr/>
      <dgm:t>
        <a:bodyPr/>
        <a:lstStyle/>
        <a:p>
          <a:endParaRPr lang="en-US"/>
        </a:p>
      </dgm:t>
    </dgm:pt>
    <dgm:pt modelId="{157515EC-3ACA-402F-B422-A789F276B22B}">
      <dgm:prSet phldrT="[Text]" custT="1"/>
      <dgm:spPr/>
      <dgm:t>
        <a:bodyPr/>
        <a:lstStyle/>
        <a:p>
          <a:pPr algn="l">
            <a:buNone/>
          </a:pPr>
          <a:r>
            <a:rPr lang="en-US" sz="2000" dirty="0">
              <a:latin typeface="Californian FB" panose="0207040306080B030204" pitchFamily="18" charset="0"/>
            </a:rPr>
            <a:t>Python</a:t>
          </a:r>
        </a:p>
      </dgm:t>
    </dgm:pt>
    <dgm:pt modelId="{F3BFF156-1D22-42D5-887C-1E3C2C33F47A}" type="parTrans" cxnId="{42FFABB9-07C2-4190-8603-6055EE0614BC}">
      <dgm:prSet/>
      <dgm:spPr/>
      <dgm:t>
        <a:bodyPr/>
        <a:lstStyle/>
        <a:p>
          <a:pPr algn="l"/>
          <a:endParaRPr lang="en-US"/>
        </a:p>
      </dgm:t>
    </dgm:pt>
    <dgm:pt modelId="{A78FD051-348B-4122-BFDD-C198C1451A6C}" type="sibTrans" cxnId="{42FFABB9-07C2-4190-8603-6055EE0614BC}">
      <dgm:prSet/>
      <dgm:spPr/>
      <dgm:t>
        <a:bodyPr/>
        <a:lstStyle/>
        <a:p>
          <a:pPr algn="l"/>
          <a:endParaRPr lang="en-US" dirty="0"/>
        </a:p>
      </dgm:t>
    </dgm:pt>
    <dgm:pt modelId="{95A6A15A-AF2D-41D6-A64A-F2566CD2962A}">
      <dgm:prSet phldrT="[Text]" custT="1"/>
      <dgm:spPr/>
      <dgm:t>
        <a:bodyPr/>
        <a:lstStyle/>
        <a:p>
          <a:pPr algn="l">
            <a:buFont typeface="Wingdings" panose="05000000000000000000" pitchFamily="2" charset="2"/>
            <a:buChar char="§"/>
          </a:pPr>
          <a:r>
            <a:rPr lang="en-US" sz="1600" dirty="0">
              <a:latin typeface="Californian FB" panose="0207040306080B030204" pitchFamily="18" charset="0"/>
            </a:rPr>
            <a:t>Calculate Density, Determine Threshold and Conversions</a:t>
          </a:r>
        </a:p>
      </dgm:t>
    </dgm:pt>
    <dgm:pt modelId="{722A1492-BFE2-4CC0-B312-4FF3CE13AA38}" type="parTrans" cxnId="{B5FC2B72-681C-42AA-8BF0-8614EFB0C656}">
      <dgm:prSet/>
      <dgm:spPr/>
      <dgm:t>
        <a:bodyPr/>
        <a:lstStyle/>
        <a:p>
          <a:pPr algn="l"/>
          <a:endParaRPr lang="en-US"/>
        </a:p>
      </dgm:t>
    </dgm:pt>
    <dgm:pt modelId="{1BC0BD88-F886-4BFE-9403-579971293792}" type="sibTrans" cxnId="{B5FC2B72-681C-42AA-8BF0-8614EFB0C656}">
      <dgm:prSet/>
      <dgm:spPr/>
      <dgm:t>
        <a:bodyPr/>
        <a:lstStyle/>
        <a:p>
          <a:pPr algn="l"/>
          <a:endParaRPr lang="en-US"/>
        </a:p>
      </dgm:t>
    </dgm:pt>
    <dgm:pt modelId="{1B099F21-3009-428F-91CF-BA1C2709DA9D}">
      <dgm:prSet phldrT="[Text]" custT="1"/>
      <dgm:spPr/>
      <dgm:t>
        <a:bodyPr/>
        <a:lstStyle/>
        <a:p>
          <a:pPr algn="l">
            <a:buFont typeface="Wingdings" panose="05000000000000000000" pitchFamily="2" charset="2"/>
            <a:buChar char="§"/>
          </a:pPr>
          <a:r>
            <a:rPr lang="en-US" sz="1600" dirty="0">
              <a:latin typeface="Californian FB" panose="0207040306080B030204" pitchFamily="18" charset="0"/>
            </a:rPr>
            <a:t>Extract Z Values</a:t>
          </a:r>
        </a:p>
      </dgm:t>
    </dgm:pt>
    <dgm:pt modelId="{FB0569E3-20F6-4561-8367-B88DF5202CCB}" type="parTrans" cxnId="{B76475BB-9C7D-41A7-B4E4-C903C7485D5B}">
      <dgm:prSet/>
      <dgm:spPr/>
      <dgm:t>
        <a:bodyPr/>
        <a:lstStyle/>
        <a:p>
          <a:pPr algn="l"/>
          <a:endParaRPr lang="en-US"/>
        </a:p>
      </dgm:t>
    </dgm:pt>
    <dgm:pt modelId="{09F5E8DD-57C2-45B6-97D0-2593DB188BDC}" type="sibTrans" cxnId="{B76475BB-9C7D-41A7-B4E4-C903C7485D5B}">
      <dgm:prSet/>
      <dgm:spPr/>
      <dgm:t>
        <a:bodyPr/>
        <a:lstStyle/>
        <a:p>
          <a:pPr algn="l"/>
          <a:endParaRPr lang="en-US"/>
        </a:p>
      </dgm:t>
    </dgm:pt>
    <dgm:pt modelId="{5CE8A57A-224B-4186-83DF-1F8AEE9884F4}">
      <dgm:prSet phldrT="[Text]" custT="1"/>
      <dgm:spPr/>
      <dgm:t>
        <a:bodyPr/>
        <a:lstStyle/>
        <a:p>
          <a:pPr algn="l">
            <a:buFont typeface="Wingdings" panose="05000000000000000000" pitchFamily="2" charset="2"/>
            <a:buChar char="§"/>
          </a:pPr>
          <a:r>
            <a:rPr lang="en-US" sz="1600" dirty="0">
              <a:latin typeface="Californian FB" panose="0207040306080B030204" pitchFamily="18" charset="0"/>
            </a:rPr>
            <a:t>Calculate Water Column Height</a:t>
          </a:r>
        </a:p>
      </dgm:t>
    </dgm:pt>
    <dgm:pt modelId="{B7E0D06D-5B7C-4D66-8F6A-4C0D869CF87D}" type="parTrans" cxnId="{06715A3F-467F-4AC7-ACF8-C32E97D5D6B7}">
      <dgm:prSet/>
      <dgm:spPr/>
      <dgm:t>
        <a:bodyPr/>
        <a:lstStyle/>
        <a:p>
          <a:pPr algn="l"/>
          <a:endParaRPr lang="en-US"/>
        </a:p>
      </dgm:t>
    </dgm:pt>
    <dgm:pt modelId="{343C997C-E926-4568-B8AB-7FA22F28C471}" type="sibTrans" cxnId="{06715A3F-467F-4AC7-ACF8-C32E97D5D6B7}">
      <dgm:prSet/>
      <dgm:spPr/>
      <dgm:t>
        <a:bodyPr/>
        <a:lstStyle/>
        <a:p>
          <a:pPr algn="l"/>
          <a:endParaRPr lang="en-US"/>
        </a:p>
      </dgm:t>
    </dgm:pt>
    <dgm:pt modelId="{6F8BE2C0-1378-4A47-B7C1-CE6858B9DB8F}">
      <dgm:prSet phldrT="[Text]" custT="1"/>
      <dgm:spPr/>
      <dgm:t>
        <a:bodyPr/>
        <a:lstStyle/>
        <a:p>
          <a:pPr algn="l">
            <a:buFont typeface="Wingdings" panose="05000000000000000000" pitchFamily="2" charset="2"/>
            <a:buChar char="§"/>
          </a:pPr>
          <a:r>
            <a:rPr lang="en-US" sz="1600" dirty="0">
              <a:latin typeface="Californian FB" panose="0207040306080B030204" pitchFamily="18" charset="0"/>
            </a:rPr>
            <a:t>Add Fields for Weights</a:t>
          </a:r>
        </a:p>
      </dgm:t>
    </dgm:pt>
    <dgm:pt modelId="{77B69366-9E8E-44A3-A1C4-F550B275B42D}" type="parTrans" cxnId="{B8FDC24C-69BC-4FCF-823A-0C05078AADF5}">
      <dgm:prSet/>
      <dgm:spPr/>
      <dgm:t>
        <a:bodyPr/>
        <a:lstStyle/>
        <a:p>
          <a:pPr algn="l"/>
          <a:endParaRPr lang="en-US"/>
        </a:p>
      </dgm:t>
    </dgm:pt>
    <dgm:pt modelId="{B80AF0B9-8C71-4C35-92B2-47E40B1C4457}" type="sibTrans" cxnId="{B8FDC24C-69BC-4FCF-823A-0C05078AADF5}">
      <dgm:prSet/>
      <dgm:spPr/>
      <dgm:t>
        <a:bodyPr/>
        <a:lstStyle/>
        <a:p>
          <a:pPr algn="l"/>
          <a:endParaRPr lang="en-US"/>
        </a:p>
      </dgm:t>
    </dgm:pt>
    <dgm:pt modelId="{AC707B39-70C0-43ED-8F8D-8E238D326988}">
      <dgm:prSet phldrT="[Text]" custT="1"/>
      <dgm:spPr/>
      <dgm:t>
        <a:bodyPr/>
        <a:lstStyle/>
        <a:p>
          <a:pPr algn="l">
            <a:buFont typeface="Wingdings" panose="05000000000000000000" pitchFamily="2" charset="2"/>
            <a:buChar char="§"/>
          </a:pPr>
          <a:r>
            <a:rPr lang="en-US" sz="1600" dirty="0">
              <a:latin typeface="Californian FB" panose="0207040306080B030204" pitchFamily="18" charset="0"/>
            </a:rPr>
            <a:t>Apply Statistical Algorithms</a:t>
          </a:r>
        </a:p>
      </dgm:t>
    </dgm:pt>
    <dgm:pt modelId="{C45256EB-2C45-416B-871E-D061A833600B}" type="parTrans" cxnId="{07A07B77-E2C4-4831-B35F-FAA27F10905D}">
      <dgm:prSet/>
      <dgm:spPr/>
      <dgm:t>
        <a:bodyPr/>
        <a:lstStyle/>
        <a:p>
          <a:pPr algn="l"/>
          <a:endParaRPr lang="en-US"/>
        </a:p>
      </dgm:t>
    </dgm:pt>
    <dgm:pt modelId="{742F6F28-EDEA-41CD-9BB5-62DF08286BD0}" type="sibTrans" cxnId="{07A07B77-E2C4-4831-B35F-FAA27F10905D}">
      <dgm:prSet/>
      <dgm:spPr/>
      <dgm:t>
        <a:bodyPr/>
        <a:lstStyle/>
        <a:p>
          <a:pPr algn="l"/>
          <a:endParaRPr lang="en-US"/>
        </a:p>
      </dgm:t>
    </dgm:pt>
    <dgm:pt modelId="{B37F559A-2EDF-474F-B9FA-A0CCFFE8B015}">
      <dgm:prSet phldrT="[Text]" custT="1"/>
      <dgm:spPr/>
      <dgm:t>
        <a:bodyPr/>
        <a:lstStyle/>
        <a:p>
          <a:pPr algn="l">
            <a:buFont typeface="Wingdings" panose="05000000000000000000" pitchFamily="2" charset="2"/>
            <a:buChar char="§"/>
          </a:pPr>
          <a:r>
            <a:rPr lang="en-US" sz="1600" dirty="0">
              <a:latin typeface="Californian FB" panose="0207040306080B030204" pitchFamily="18" charset="0"/>
            </a:rPr>
            <a:t>Remove Noise</a:t>
          </a:r>
        </a:p>
      </dgm:t>
    </dgm:pt>
    <dgm:pt modelId="{B60F7164-4104-476A-B993-07FE291B189A}" type="parTrans" cxnId="{8FF47CDD-F925-4B87-8157-E881E0CCFA05}">
      <dgm:prSet/>
      <dgm:spPr/>
      <dgm:t>
        <a:bodyPr/>
        <a:lstStyle/>
        <a:p>
          <a:pPr algn="l"/>
          <a:endParaRPr lang="en-US"/>
        </a:p>
      </dgm:t>
    </dgm:pt>
    <dgm:pt modelId="{A655D4B7-7823-443E-9615-B9FA5578989F}" type="sibTrans" cxnId="{8FF47CDD-F925-4B87-8157-E881E0CCFA05}">
      <dgm:prSet/>
      <dgm:spPr/>
      <dgm:t>
        <a:bodyPr/>
        <a:lstStyle/>
        <a:p>
          <a:pPr algn="l"/>
          <a:endParaRPr lang="en-US"/>
        </a:p>
      </dgm:t>
    </dgm:pt>
    <dgm:pt modelId="{D25F3641-C630-4BEB-A237-3D7C4B7E5606}">
      <dgm:prSet phldrT="[Text]" custT="1"/>
      <dgm:spPr/>
      <dgm:t>
        <a:bodyPr/>
        <a:lstStyle/>
        <a:p>
          <a:pPr algn="l">
            <a:buNone/>
          </a:pPr>
          <a:r>
            <a:rPr lang="en-US" sz="2000" dirty="0">
              <a:latin typeface="Californian FB" panose="0207040306080B030204" pitchFamily="18" charset="0"/>
            </a:rPr>
            <a:t>JavaScript</a:t>
          </a:r>
        </a:p>
      </dgm:t>
    </dgm:pt>
    <dgm:pt modelId="{5E4FD092-C3FA-4CBE-91ED-E5C071B89B1D}" type="parTrans" cxnId="{136C2D3D-4F31-4D4C-9CB1-4DEBE8677047}">
      <dgm:prSet/>
      <dgm:spPr/>
      <dgm:t>
        <a:bodyPr/>
        <a:lstStyle/>
        <a:p>
          <a:pPr algn="l"/>
          <a:endParaRPr lang="en-US"/>
        </a:p>
      </dgm:t>
    </dgm:pt>
    <dgm:pt modelId="{8F7BAFF1-016B-45E1-9D73-E3EF5530ADD8}" type="sibTrans" cxnId="{136C2D3D-4F31-4D4C-9CB1-4DEBE8677047}">
      <dgm:prSet/>
      <dgm:spPr/>
      <dgm:t>
        <a:bodyPr/>
        <a:lstStyle/>
        <a:p>
          <a:pPr algn="l"/>
          <a:endParaRPr lang="en-US"/>
        </a:p>
      </dgm:t>
    </dgm:pt>
    <dgm:pt modelId="{EA4D075A-04BF-434D-95E4-01A482C19A5C}">
      <dgm:prSet phldrT="[Text]" custT="1"/>
      <dgm:spPr/>
      <dgm:t>
        <a:bodyPr/>
        <a:lstStyle/>
        <a:p>
          <a:pPr algn="l">
            <a:buFont typeface="Wingdings" panose="05000000000000000000" pitchFamily="2" charset="2"/>
            <a:buChar char="§"/>
          </a:pPr>
          <a:r>
            <a:rPr lang="en-US" sz="1600" dirty="0">
              <a:latin typeface="Californian FB" panose="0207040306080B030204" pitchFamily="18" charset="0"/>
            </a:rPr>
            <a:t>Customized Web Application for Viewing Extracted Seeps in 2D and 3D</a:t>
          </a:r>
        </a:p>
      </dgm:t>
    </dgm:pt>
    <dgm:pt modelId="{13EA5476-25A8-4C0B-BC21-6C49AA724157}" type="parTrans" cxnId="{42762B0A-7ABA-4DF6-A4AC-697EE616E0E7}">
      <dgm:prSet/>
      <dgm:spPr/>
      <dgm:t>
        <a:bodyPr/>
        <a:lstStyle/>
        <a:p>
          <a:pPr algn="l"/>
          <a:endParaRPr lang="en-US"/>
        </a:p>
      </dgm:t>
    </dgm:pt>
    <dgm:pt modelId="{B6208E7B-467B-4F5D-9E0A-F6E27F19900B}" type="sibTrans" cxnId="{42762B0A-7ABA-4DF6-A4AC-697EE616E0E7}">
      <dgm:prSet/>
      <dgm:spPr/>
      <dgm:t>
        <a:bodyPr/>
        <a:lstStyle/>
        <a:p>
          <a:pPr algn="l"/>
          <a:endParaRPr lang="en-US"/>
        </a:p>
      </dgm:t>
    </dgm:pt>
    <dgm:pt modelId="{7D8D3574-00B2-415A-9F05-67C79C848332}">
      <dgm:prSet phldrT="[Text]" custT="1"/>
      <dgm:spPr/>
      <dgm:t>
        <a:bodyPr/>
        <a:lstStyle/>
        <a:p>
          <a:pPr algn="l">
            <a:buFont typeface="Wingdings" panose="05000000000000000000" pitchFamily="2" charset="2"/>
            <a:buChar char="§"/>
          </a:pPr>
          <a:r>
            <a:rPr lang="en-US" sz="1600" dirty="0">
              <a:latin typeface="Californian FB" panose="0207040306080B030204" pitchFamily="18" charset="0"/>
            </a:rPr>
            <a:t>Convert XYZ to Points</a:t>
          </a:r>
        </a:p>
      </dgm:t>
    </dgm:pt>
    <dgm:pt modelId="{AFAF2CAB-3615-44D6-840C-ADF5BD2E1974}" type="parTrans" cxnId="{8C13BEF9-C64E-4AFE-BAB0-8EE05037CAB0}">
      <dgm:prSet/>
      <dgm:spPr/>
      <dgm:t>
        <a:bodyPr/>
        <a:lstStyle/>
        <a:p>
          <a:pPr algn="l"/>
          <a:endParaRPr lang="en-US"/>
        </a:p>
      </dgm:t>
    </dgm:pt>
    <dgm:pt modelId="{1052A82A-14B6-4197-86F8-D8FD48ACE3D0}" type="sibTrans" cxnId="{8C13BEF9-C64E-4AFE-BAB0-8EE05037CAB0}">
      <dgm:prSet/>
      <dgm:spPr/>
      <dgm:t>
        <a:bodyPr/>
        <a:lstStyle/>
        <a:p>
          <a:pPr algn="l"/>
          <a:endParaRPr lang="en-US"/>
        </a:p>
      </dgm:t>
    </dgm:pt>
    <dgm:pt modelId="{66B2DEDF-898C-49FC-88F1-F5A4E1D55B5D}" type="pres">
      <dgm:prSet presAssocID="{F0F84D75-A5FA-4DDB-A017-71CD53881FCA}" presName="linearFlow" presStyleCnt="0">
        <dgm:presLayoutVars>
          <dgm:resizeHandles val="exact"/>
        </dgm:presLayoutVars>
      </dgm:prSet>
      <dgm:spPr/>
    </dgm:pt>
    <dgm:pt modelId="{64FA2968-B8F5-4D94-9AD5-084D2142DEFF}" type="pres">
      <dgm:prSet presAssocID="{157515EC-3ACA-402F-B422-A789F276B22B}" presName="node" presStyleLbl="node1" presStyleIdx="0" presStyleCnt="2" custScaleY="177158" custLinFactNeighborX="488" custLinFactNeighborY="5028">
        <dgm:presLayoutVars>
          <dgm:bulletEnabled val="1"/>
        </dgm:presLayoutVars>
      </dgm:prSet>
      <dgm:spPr/>
    </dgm:pt>
    <dgm:pt modelId="{CD4780B3-6E8E-424C-8317-7286F6731BD9}" type="pres">
      <dgm:prSet presAssocID="{A78FD051-348B-4122-BFDD-C198C1451A6C}" presName="sibTrans" presStyleLbl="sibTrans2D1" presStyleIdx="0" presStyleCnt="1"/>
      <dgm:spPr/>
    </dgm:pt>
    <dgm:pt modelId="{0EF3DC6B-6EAC-43D7-84C3-155CAC2FE7AF}" type="pres">
      <dgm:prSet presAssocID="{A78FD051-348B-4122-BFDD-C198C1451A6C}" presName="connectorText" presStyleLbl="sibTrans2D1" presStyleIdx="0" presStyleCnt="1"/>
      <dgm:spPr/>
    </dgm:pt>
    <dgm:pt modelId="{14ED3CE1-CA99-4E08-9845-0ECC9F3E7CD1}" type="pres">
      <dgm:prSet presAssocID="{D25F3641-C630-4BEB-A237-3D7C4B7E5606}" presName="node" presStyleLbl="node1" presStyleIdx="1" presStyleCnt="2" custLinFactNeighborY="-10056">
        <dgm:presLayoutVars>
          <dgm:bulletEnabled val="1"/>
        </dgm:presLayoutVars>
      </dgm:prSet>
      <dgm:spPr/>
    </dgm:pt>
  </dgm:ptLst>
  <dgm:cxnLst>
    <dgm:cxn modelId="{42762B0A-7ABA-4DF6-A4AC-697EE616E0E7}" srcId="{D25F3641-C630-4BEB-A237-3D7C4B7E5606}" destId="{EA4D075A-04BF-434D-95E4-01A482C19A5C}" srcOrd="0" destOrd="0" parTransId="{13EA5476-25A8-4C0B-BC21-6C49AA724157}" sibTransId="{B6208E7B-467B-4F5D-9E0A-F6E27F19900B}"/>
    <dgm:cxn modelId="{2BB88411-3362-49F3-B0C4-9266706C4EB9}" type="presOf" srcId="{A78FD051-348B-4122-BFDD-C198C1451A6C}" destId="{0EF3DC6B-6EAC-43D7-84C3-155CAC2FE7AF}" srcOrd="1" destOrd="0" presId="urn:microsoft.com/office/officeart/2005/8/layout/process2"/>
    <dgm:cxn modelId="{94A6B61D-69B5-47F7-9583-5FD5405C20F8}" type="presOf" srcId="{D25F3641-C630-4BEB-A237-3D7C4B7E5606}" destId="{14ED3CE1-CA99-4E08-9845-0ECC9F3E7CD1}" srcOrd="0" destOrd="0" presId="urn:microsoft.com/office/officeart/2005/8/layout/process2"/>
    <dgm:cxn modelId="{CBCE0B22-B567-4496-BB37-1881B8BEBAB9}" type="presOf" srcId="{6F8BE2C0-1378-4A47-B7C1-CE6858B9DB8F}" destId="{64FA2968-B8F5-4D94-9AD5-084D2142DEFF}" srcOrd="0" destOrd="5" presId="urn:microsoft.com/office/officeart/2005/8/layout/process2"/>
    <dgm:cxn modelId="{448C7633-4BA6-45D6-9A75-B5A3B7ECD430}" type="presOf" srcId="{95A6A15A-AF2D-41D6-A64A-F2566CD2962A}" destId="{64FA2968-B8F5-4D94-9AD5-084D2142DEFF}" srcOrd="0" destOrd="6" presId="urn:microsoft.com/office/officeart/2005/8/layout/process2"/>
    <dgm:cxn modelId="{68207C3B-387D-44A3-89C5-1D639428536D}" type="presOf" srcId="{157515EC-3ACA-402F-B422-A789F276B22B}" destId="{64FA2968-B8F5-4D94-9AD5-084D2142DEFF}" srcOrd="0" destOrd="0" presId="urn:microsoft.com/office/officeart/2005/8/layout/process2"/>
    <dgm:cxn modelId="{136C2D3D-4F31-4D4C-9CB1-4DEBE8677047}" srcId="{F0F84D75-A5FA-4DDB-A017-71CD53881FCA}" destId="{D25F3641-C630-4BEB-A237-3D7C4B7E5606}" srcOrd="1" destOrd="0" parTransId="{5E4FD092-C3FA-4CBE-91ED-E5C071B89B1D}" sibTransId="{8F7BAFF1-016B-45E1-9D73-E3EF5530ADD8}"/>
    <dgm:cxn modelId="{06715A3F-467F-4AC7-ACF8-C32E97D5D6B7}" srcId="{157515EC-3ACA-402F-B422-A789F276B22B}" destId="{5CE8A57A-224B-4186-83DF-1F8AEE9884F4}" srcOrd="2" destOrd="0" parTransId="{B7E0D06D-5B7C-4D66-8F6A-4C0D869CF87D}" sibTransId="{343C997C-E926-4568-B8AB-7FA22F28C471}"/>
    <dgm:cxn modelId="{AB0C5F69-6175-43A4-A331-B8B3D6772C03}" type="presOf" srcId="{B37F559A-2EDF-474F-B9FA-A0CCFFE8B015}" destId="{64FA2968-B8F5-4D94-9AD5-084D2142DEFF}" srcOrd="0" destOrd="4" presId="urn:microsoft.com/office/officeart/2005/8/layout/process2"/>
    <dgm:cxn modelId="{B8FDC24C-69BC-4FCF-823A-0C05078AADF5}" srcId="{157515EC-3ACA-402F-B422-A789F276B22B}" destId="{6F8BE2C0-1378-4A47-B7C1-CE6858B9DB8F}" srcOrd="4" destOrd="0" parTransId="{77B69366-9E8E-44A3-A1C4-F550B275B42D}" sibTransId="{B80AF0B9-8C71-4C35-92B2-47E40B1C4457}"/>
    <dgm:cxn modelId="{B5FC2B72-681C-42AA-8BF0-8614EFB0C656}" srcId="{157515EC-3ACA-402F-B422-A789F276B22B}" destId="{95A6A15A-AF2D-41D6-A64A-F2566CD2962A}" srcOrd="5" destOrd="0" parTransId="{722A1492-BFE2-4CC0-B312-4FF3CE13AA38}" sibTransId="{1BC0BD88-F886-4BFE-9403-579971293792}"/>
    <dgm:cxn modelId="{07A07B77-E2C4-4831-B35F-FAA27F10905D}" srcId="{157515EC-3ACA-402F-B422-A789F276B22B}" destId="{AC707B39-70C0-43ED-8F8D-8E238D326988}" srcOrd="6" destOrd="0" parTransId="{C45256EB-2C45-416B-871E-D061A833600B}" sibTransId="{742F6F28-EDEA-41CD-9BB5-62DF08286BD0}"/>
    <dgm:cxn modelId="{26083D7B-AF15-4AF1-AD35-91047735D299}" type="presOf" srcId="{F0F84D75-A5FA-4DDB-A017-71CD53881FCA}" destId="{66B2DEDF-898C-49FC-88F1-F5A4E1D55B5D}" srcOrd="0" destOrd="0" presId="urn:microsoft.com/office/officeart/2005/8/layout/process2"/>
    <dgm:cxn modelId="{311AED7F-1651-48AB-910A-64C1F990D51B}" type="presOf" srcId="{EA4D075A-04BF-434D-95E4-01A482C19A5C}" destId="{14ED3CE1-CA99-4E08-9845-0ECC9F3E7CD1}" srcOrd="0" destOrd="1" presId="urn:microsoft.com/office/officeart/2005/8/layout/process2"/>
    <dgm:cxn modelId="{02DAC7A1-D874-40DD-9226-7A2C68D41E9F}" type="presOf" srcId="{A78FD051-348B-4122-BFDD-C198C1451A6C}" destId="{CD4780B3-6E8E-424C-8317-7286F6731BD9}" srcOrd="0" destOrd="0" presId="urn:microsoft.com/office/officeart/2005/8/layout/process2"/>
    <dgm:cxn modelId="{42FFABB9-07C2-4190-8603-6055EE0614BC}" srcId="{F0F84D75-A5FA-4DDB-A017-71CD53881FCA}" destId="{157515EC-3ACA-402F-B422-A789F276B22B}" srcOrd="0" destOrd="0" parTransId="{F3BFF156-1D22-42D5-887C-1E3C2C33F47A}" sibTransId="{A78FD051-348B-4122-BFDD-C198C1451A6C}"/>
    <dgm:cxn modelId="{B76475BB-9C7D-41A7-B4E4-C903C7485D5B}" srcId="{157515EC-3ACA-402F-B422-A789F276B22B}" destId="{1B099F21-3009-428F-91CF-BA1C2709DA9D}" srcOrd="1" destOrd="0" parTransId="{FB0569E3-20F6-4561-8367-B88DF5202CCB}" sibTransId="{09F5E8DD-57C2-45B6-97D0-2593DB188BDC}"/>
    <dgm:cxn modelId="{7A0253C6-E240-403D-B3D3-DAABB4C6A27D}" type="presOf" srcId="{7D8D3574-00B2-415A-9F05-67C79C848332}" destId="{64FA2968-B8F5-4D94-9AD5-084D2142DEFF}" srcOrd="0" destOrd="1" presId="urn:microsoft.com/office/officeart/2005/8/layout/process2"/>
    <dgm:cxn modelId="{CF6BCAD2-D06D-411D-A6B8-72E8FCC6FFBA}" type="presOf" srcId="{1B099F21-3009-428F-91CF-BA1C2709DA9D}" destId="{64FA2968-B8F5-4D94-9AD5-084D2142DEFF}" srcOrd="0" destOrd="2" presId="urn:microsoft.com/office/officeart/2005/8/layout/process2"/>
    <dgm:cxn modelId="{8FF47CDD-F925-4B87-8157-E881E0CCFA05}" srcId="{157515EC-3ACA-402F-B422-A789F276B22B}" destId="{B37F559A-2EDF-474F-B9FA-A0CCFFE8B015}" srcOrd="3" destOrd="0" parTransId="{B60F7164-4104-476A-B993-07FE291B189A}" sibTransId="{A655D4B7-7823-443E-9615-B9FA5578989F}"/>
    <dgm:cxn modelId="{C6DD26F9-8888-40FE-8CE8-C26CC0CE0C14}" type="presOf" srcId="{AC707B39-70C0-43ED-8F8D-8E238D326988}" destId="{64FA2968-B8F5-4D94-9AD5-084D2142DEFF}" srcOrd="0" destOrd="7" presId="urn:microsoft.com/office/officeart/2005/8/layout/process2"/>
    <dgm:cxn modelId="{8C13BEF9-C64E-4AFE-BAB0-8EE05037CAB0}" srcId="{157515EC-3ACA-402F-B422-A789F276B22B}" destId="{7D8D3574-00B2-415A-9F05-67C79C848332}" srcOrd="0" destOrd="0" parTransId="{AFAF2CAB-3615-44D6-840C-ADF5BD2E1974}" sibTransId="{1052A82A-14B6-4197-86F8-D8FD48ACE3D0}"/>
    <dgm:cxn modelId="{ED0932FA-22E1-49D4-BC58-34D4E7F5479C}" type="presOf" srcId="{5CE8A57A-224B-4186-83DF-1F8AEE9884F4}" destId="{64FA2968-B8F5-4D94-9AD5-084D2142DEFF}" srcOrd="0" destOrd="3" presId="urn:microsoft.com/office/officeart/2005/8/layout/process2"/>
    <dgm:cxn modelId="{8D9578AB-4B99-455C-A379-4D628DC11A3E}" type="presParOf" srcId="{66B2DEDF-898C-49FC-88F1-F5A4E1D55B5D}" destId="{64FA2968-B8F5-4D94-9AD5-084D2142DEFF}" srcOrd="0" destOrd="0" presId="urn:microsoft.com/office/officeart/2005/8/layout/process2"/>
    <dgm:cxn modelId="{7F94A208-71B6-4CF1-B2BB-575BDF6EBB7F}" type="presParOf" srcId="{66B2DEDF-898C-49FC-88F1-F5A4E1D55B5D}" destId="{CD4780B3-6E8E-424C-8317-7286F6731BD9}" srcOrd="1" destOrd="0" presId="urn:microsoft.com/office/officeart/2005/8/layout/process2"/>
    <dgm:cxn modelId="{13FDAC3B-0436-431B-872B-0E4DF3D9AD6D}" type="presParOf" srcId="{CD4780B3-6E8E-424C-8317-7286F6731BD9}" destId="{0EF3DC6B-6EAC-43D7-84C3-155CAC2FE7AF}" srcOrd="0" destOrd="0" presId="urn:microsoft.com/office/officeart/2005/8/layout/process2"/>
    <dgm:cxn modelId="{F8F408E4-1B1B-4639-86D7-C44738557E2B}" type="presParOf" srcId="{66B2DEDF-898C-49FC-88F1-F5A4E1D55B5D}" destId="{14ED3CE1-CA99-4E08-9845-0ECC9F3E7CD1}"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0F84D75-A5FA-4DDB-A017-71CD53881FCA}" type="doc">
      <dgm:prSet loTypeId="urn:microsoft.com/office/officeart/2005/8/layout/process2" loCatId="process" qsTypeId="urn:microsoft.com/office/officeart/2005/8/quickstyle/3d3" qsCatId="3D" csTypeId="urn:microsoft.com/office/officeart/2005/8/colors/accent1_4" csCatId="accent1" phldr="1"/>
      <dgm:spPr/>
      <dgm:t>
        <a:bodyPr/>
        <a:lstStyle/>
        <a:p>
          <a:endParaRPr lang="en-US"/>
        </a:p>
      </dgm:t>
    </dgm:pt>
    <dgm:pt modelId="{66B2DEDF-898C-49FC-88F1-F5A4E1D55B5D}" type="pres">
      <dgm:prSet presAssocID="{F0F84D75-A5FA-4DDB-A017-71CD53881FCA}" presName="linearFlow" presStyleCnt="0">
        <dgm:presLayoutVars>
          <dgm:resizeHandles val="exact"/>
        </dgm:presLayoutVars>
      </dgm:prSet>
      <dgm:spPr/>
    </dgm:pt>
  </dgm:ptLst>
  <dgm:cxnLst>
    <dgm:cxn modelId="{26083D7B-AF15-4AF1-AD35-91047735D299}" type="presOf" srcId="{F0F84D75-A5FA-4DDB-A017-71CD53881FCA}" destId="{66B2DEDF-898C-49FC-88F1-F5A4E1D55B5D}" srcOrd="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445FC2F-65C5-45B6-AECE-A77B669AA0BD}"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F7E3B585-17F2-4DC4-88C4-50DFE455DC32}">
      <dgm:prSet phldrT="[Text]" custT="1"/>
      <dgm:spPr/>
      <dgm:t>
        <a:bodyPr/>
        <a:lstStyle/>
        <a:p>
          <a:r>
            <a:rPr lang="en-US" sz="2000" dirty="0">
              <a:latin typeface="Californian FB" panose="0207040306080B030204" pitchFamily="18" charset="0"/>
            </a:rPr>
            <a:t>Accuracy</a:t>
          </a:r>
        </a:p>
      </dgm:t>
    </dgm:pt>
    <dgm:pt modelId="{D6577599-B54D-43B9-940E-CEA34AB19C08}" type="parTrans" cxnId="{35E3D162-69A5-4D5D-94C6-95DC10E758CC}">
      <dgm:prSet/>
      <dgm:spPr/>
      <dgm:t>
        <a:bodyPr/>
        <a:lstStyle/>
        <a:p>
          <a:endParaRPr lang="en-US">
            <a:latin typeface="Californian FB" panose="0207040306080B030204" pitchFamily="18" charset="0"/>
          </a:endParaRPr>
        </a:p>
      </dgm:t>
    </dgm:pt>
    <dgm:pt modelId="{B3E0A77D-6288-4946-BEF7-EB3A46885E35}" type="sibTrans" cxnId="{35E3D162-69A5-4D5D-94C6-95DC10E758CC}">
      <dgm:prSet custT="1"/>
      <dgm:spPr/>
      <dgm:t>
        <a:bodyPr/>
        <a:lstStyle/>
        <a:p>
          <a:r>
            <a:rPr lang="en-US" sz="2000" dirty="0">
              <a:latin typeface="Californian FB" panose="0207040306080B030204" pitchFamily="18" charset="0"/>
            </a:rPr>
            <a:t>Automated</a:t>
          </a:r>
        </a:p>
      </dgm:t>
    </dgm:pt>
    <dgm:pt modelId="{1386EFD0-B884-43BA-962A-2A8775490BD1}">
      <dgm:prSet phldrT="[Text]"/>
      <dgm:spPr/>
      <dgm:t>
        <a:bodyPr/>
        <a:lstStyle/>
        <a:p>
          <a:r>
            <a:rPr lang="en-US" dirty="0">
              <a:latin typeface="Californian FB" panose="0207040306080B030204" pitchFamily="18" charset="0"/>
            </a:rPr>
            <a:t>Extension into ArcGIS</a:t>
          </a:r>
        </a:p>
      </dgm:t>
    </dgm:pt>
    <dgm:pt modelId="{8648CBB8-850F-498F-881A-DA34F8558A42}" type="parTrans" cxnId="{1ED0C73F-A8F4-49B0-97F0-00279559B80E}">
      <dgm:prSet/>
      <dgm:spPr/>
      <dgm:t>
        <a:bodyPr/>
        <a:lstStyle/>
        <a:p>
          <a:endParaRPr lang="en-US">
            <a:latin typeface="Californian FB" panose="0207040306080B030204" pitchFamily="18" charset="0"/>
          </a:endParaRPr>
        </a:p>
      </dgm:t>
    </dgm:pt>
    <dgm:pt modelId="{97B14406-E97D-4BF0-AE26-81AE0B99B681}" type="sibTrans" cxnId="{1ED0C73F-A8F4-49B0-97F0-00279559B80E}">
      <dgm:prSet custT="1"/>
      <dgm:spPr/>
      <dgm:t>
        <a:bodyPr/>
        <a:lstStyle/>
        <a:p>
          <a:r>
            <a:rPr lang="en-US" sz="2000" dirty="0">
              <a:latin typeface="Californian FB" panose="0207040306080B030204" pitchFamily="18" charset="0"/>
            </a:rPr>
            <a:t>Seep</a:t>
          </a:r>
        </a:p>
        <a:p>
          <a:r>
            <a:rPr lang="en-US" sz="2000" dirty="0">
              <a:latin typeface="Californian FB" panose="0207040306080B030204" pitchFamily="18" charset="0"/>
            </a:rPr>
            <a:t>Hunting</a:t>
          </a:r>
        </a:p>
      </dgm:t>
    </dgm:pt>
    <dgm:pt modelId="{091C5847-2756-4A95-9CDD-D43EED044620}">
      <dgm:prSet phldrT="[Text]"/>
      <dgm:spPr/>
      <dgm:t>
        <a:bodyPr/>
        <a:lstStyle/>
        <a:p>
          <a:r>
            <a:rPr lang="en-US" dirty="0">
              <a:latin typeface="Californian FB" panose="0207040306080B030204" pitchFamily="18" charset="0"/>
            </a:rPr>
            <a:t>Extension into Web</a:t>
          </a:r>
        </a:p>
      </dgm:t>
    </dgm:pt>
    <dgm:pt modelId="{05C4BCBE-1917-4241-9E71-46EDE4F05535}" type="parTrans" cxnId="{1902DA4D-44D2-42A9-97F9-E837337919E5}">
      <dgm:prSet/>
      <dgm:spPr/>
      <dgm:t>
        <a:bodyPr/>
        <a:lstStyle/>
        <a:p>
          <a:endParaRPr lang="en-US"/>
        </a:p>
      </dgm:t>
    </dgm:pt>
    <dgm:pt modelId="{EF7F0421-2DA2-410A-8F19-0DADB06E0881}" type="sibTrans" cxnId="{1902DA4D-44D2-42A9-97F9-E837337919E5}">
      <dgm:prSet/>
      <dgm:spPr/>
      <dgm:t>
        <a:bodyPr/>
        <a:lstStyle/>
        <a:p>
          <a:r>
            <a:rPr lang="en-US" dirty="0"/>
            <a:t>Questions?</a:t>
          </a:r>
        </a:p>
      </dgm:t>
    </dgm:pt>
    <dgm:pt modelId="{80FA9415-ACBA-4D34-88EE-1E295B1743B6}" type="pres">
      <dgm:prSet presAssocID="{E445FC2F-65C5-45B6-AECE-A77B669AA0BD}" presName="Name0" presStyleCnt="0">
        <dgm:presLayoutVars>
          <dgm:chMax/>
          <dgm:chPref/>
          <dgm:dir/>
          <dgm:animLvl val="lvl"/>
        </dgm:presLayoutVars>
      </dgm:prSet>
      <dgm:spPr/>
    </dgm:pt>
    <dgm:pt modelId="{E3915CE1-D2A2-44B7-909C-AC3C325A5A60}" type="pres">
      <dgm:prSet presAssocID="{F7E3B585-17F2-4DC4-88C4-50DFE455DC32}" presName="composite" presStyleCnt="0"/>
      <dgm:spPr/>
    </dgm:pt>
    <dgm:pt modelId="{D65E95F0-0730-4BCD-99EC-7F1F33574EFA}" type="pres">
      <dgm:prSet presAssocID="{F7E3B585-17F2-4DC4-88C4-50DFE455DC32}" presName="Parent1" presStyleLbl="node1" presStyleIdx="0" presStyleCnt="6">
        <dgm:presLayoutVars>
          <dgm:chMax val="1"/>
          <dgm:chPref val="1"/>
          <dgm:bulletEnabled val="1"/>
        </dgm:presLayoutVars>
      </dgm:prSet>
      <dgm:spPr/>
    </dgm:pt>
    <dgm:pt modelId="{64690BDB-539F-469A-818C-B017D7CE474A}" type="pres">
      <dgm:prSet presAssocID="{F7E3B585-17F2-4DC4-88C4-50DFE455DC32}" presName="Childtext1" presStyleLbl="revTx" presStyleIdx="0" presStyleCnt="3">
        <dgm:presLayoutVars>
          <dgm:chMax val="0"/>
          <dgm:chPref val="0"/>
          <dgm:bulletEnabled val="1"/>
        </dgm:presLayoutVars>
      </dgm:prSet>
      <dgm:spPr/>
    </dgm:pt>
    <dgm:pt modelId="{61A273C7-8853-4322-B3E9-B9369845651C}" type="pres">
      <dgm:prSet presAssocID="{F7E3B585-17F2-4DC4-88C4-50DFE455DC32}" presName="BalanceSpacing" presStyleCnt="0"/>
      <dgm:spPr/>
    </dgm:pt>
    <dgm:pt modelId="{23F2AE07-8DEC-4D93-9F0A-AB88398900DA}" type="pres">
      <dgm:prSet presAssocID="{F7E3B585-17F2-4DC4-88C4-50DFE455DC32}" presName="BalanceSpacing1" presStyleCnt="0"/>
      <dgm:spPr/>
    </dgm:pt>
    <dgm:pt modelId="{8022046F-8E2A-4918-86B3-A8A733759DA5}" type="pres">
      <dgm:prSet presAssocID="{B3E0A77D-6288-4946-BEF7-EB3A46885E35}" presName="Accent1Text" presStyleLbl="node1" presStyleIdx="1" presStyleCnt="6"/>
      <dgm:spPr/>
    </dgm:pt>
    <dgm:pt modelId="{2102136E-0A24-4B22-9F39-88245DDE90C2}" type="pres">
      <dgm:prSet presAssocID="{B3E0A77D-6288-4946-BEF7-EB3A46885E35}" presName="spaceBetweenRectangles" presStyleCnt="0"/>
      <dgm:spPr/>
    </dgm:pt>
    <dgm:pt modelId="{3C3FC2F6-6B11-42E1-A055-A81D2DD2F3BA}" type="pres">
      <dgm:prSet presAssocID="{1386EFD0-B884-43BA-962A-2A8775490BD1}" presName="composite" presStyleCnt="0"/>
      <dgm:spPr/>
    </dgm:pt>
    <dgm:pt modelId="{20B528DD-EC36-404F-8B07-9B9CBF2A23EF}" type="pres">
      <dgm:prSet presAssocID="{1386EFD0-B884-43BA-962A-2A8775490BD1}" presName="Parent1" presStyleLbl="node1" presStyleIdx="2" presStyleCnt="6">
        <dgm:presLayoutVars>
          <dgm:chMax val="1"/>
          <dgm:chPref val="1"/>
          <dgm:bulletEnabled val="1"/>
        </dgm:presLayoutVars>
      </dgm:prSet>
      <dgm:spPr/>
    </dgm:pt>
    <dgm:pt modelId="{E404EDFB-76C9-4684-BEA1-7300BE586F88}" type="pres">
      <dgm:prSet presAssocID="{1386EFD0-B884-43BA-962A-2A8775490BD1}" presName="Childtext1" presStyleLbl="revTx" presStyleIdx="1" presStyleCnt="3">
        <dgm:presLayoutVars>
          <dgm:chMax val="0"/>
          <dgm:chPref val="0"/>
          <dgm:bulletEnabled val="1"/>
        </dgm:presLayoutVars>
      </dgm:prSet>
      <dgm:spPr/>
    </dgm:pt>
    <dgm:pt modelId="{1E02001A-1289-4C81-ACF7-897DEEBBA47E}" type="pres">
      <dgm:prSet presAssocID="{1386EFD0-B884-43BA-962A-2A8775490BD1}" presName="BalanceSpacing" presStyleCnt="0"/>
      <dgm:spPr/>
    </dgm:pt>
    <dgm:pt modelId="{050F1F45-9988-40EB-ACEA-66A630A8E007}" type="pres">
      <dgm:prSet presAssocID="{1386EFD0-B884-43BA-962A-2A8775490BD1}" presName="BalanceSpacing1" presStyleCnt="0"/>
      <dgm:spPr/>
    </dgm:pt>
    <dgm:pt modelId="{BDFB9D94-D933-4D18-BE72-AAEA4EBD160B}" type="pres">
      <dgm:prSet presAssocID="{97B14406-E97D-4BF0-AE26-81AE0B99B681}" presName="Accent1Text" presStyleLbl="node1" presStyleIdx="3" presStyleCnt="6"/>
      <dgm:spPr/>
    </dgm:pt>
    <dgm:pt modelId="{E294601D-104B-4754-93CA-3BE6B89D6A4F}" type="pres">
      <dgm:prSet presAssocID="{97B14406-E97D-4BF0-AE26-81AE0B99B681}" presName="spaceBetweenRectangles" presStyleCnt="0"/>
      <dgm:spPr/>
    </dgm:pt>
    <dgm:pt modelId="{BEB2B772-498C-421E-A46E-6E9B41049BB5}" type="pres">
      <dgm:prSet presAssocID="{091C5847-2756-4A95-9CDD-D43EED044620}" presName="composite" presStyleCnt="0"/>
      <dgm:spPr/>
    </dgm:pt>
    <dgm:pt modelId="{9FDE4F05-C4F4-4AB2-B6D4-CD3D03936B41}" type="pres">
      <dgm:prSet presAssocID="{091C5847-2756-4A95-9CDD-D43EED044620}" presName="Parent1" presStyleLbl="node1" presStyleIdx="4" presStyleCnt="6">
        <dgm:presLayoutVars>
          <dgm:chMax val="1"/>
          <dgm:chPref val="1"/>
          <dgm:bulletEnabled val="1"/>
        </dgm:presLayoutVars>
      </dgm:prSet>
      <dgm:spPr/>
    </dgm:pt>
    <dgm:pt modelId="{C73FB34F-6610-4EF5-8C43-D5CE8250DD70}" type="pres">
      <dgm:prSet presAssocID="{091C5847-2756-4A95-9CDD-D43EED044620}" presName="Childtext1" presStyleLbl="revTx" presStyleIdx="2" presStyleCnt="3">
        <dgm:presLayoutVars>
          <dgm:chMax val="0"/>
          <dgm:chPref val="0"/>
          <dgm:bulletEnabled val="1"/>
        </dgm:presLayoutVars>
      </dgm:prSet>
      <dgm:spPr/>
    </dgm:pt>
    <dgm:pt modelId="{6763AD20-4ED0-4C8B-8690-C8F8D3E7E896}" type="pres">
      <dgm:prSet presAssocID="{091C5847-2756-4A95-9CDD-D43EED044620}" presName="BalanceSpacing" presStyleCnt="0"/>
      <dgm:spPr/>
    </dgm:pt>
    <dgm:pt modelId="{720A8CCC-365D-4D34-AE00-E5464ACEDE97}" type="pres">
      <dgm:prSet presAssocID="{091C5847-2756-4A95-9CDD-D43EED044620}" presName="BalanceSpacing1" presStyleCnt="0"/>
      <dgm:spPr/>
    </dgm:pt>
    <dgm:pt modelId="{E3E2BFE1-6975-4765-8F67-1F20589AD17E}" type="pres">
      <dgm:prSet presAssocID="{EF7F0421-2DA2-410A-8F19-0DADB06E0881}" presName="Accent1Text" presStyleLbl="node1" presStyleIdx="5" presStyleCnt="6"/>
      <dgm:spPr/>
    </dgm:pt>
  </dgm:ptLst>
  <dgm:cxnLst>
    <dgm:cxn modelId="{61CB852E-009A-4B8E-A430-A022FDC4FF91}" type="presOf" srcId="{EF7F0421-2DA2-410A-8F19-0DADB06E0881}" destId="{E3E2BFE1-6975-4765-8F67-1F20589AD17E}" srcOrd="0" destOrd="0" presId="urn:microsoft.com/office/officeart/2008/layout/AlternatingHexagons"/>
    <dgm:cxn modelId="{1ED0C73F-A8F4-49B0-97F0-00279559B80E}" srcId="{E445FC2F-65C5-45B6-AECE-A77B669AA0BD}" destId="{1386EFD0-B884-43BA-962A-2A8775490BD1}" srcOrd="1" destOrd="0" parTransId="{8648CBB8-850F-498F-881A-DA34F8558A42}" sibTransId="{97B14406-E97D-4BF0-AE26-81AE0B99B681}"/>
    <dgm:cxn modelId="{35E3D162-69A5-4D5D-94C6-95DC10E758CC}" srcId="{E445FC2F-65C5-45B6-AECE-A77B669AA0BD}" destId="{F7E3B585-17F2-4DC4-88C4-50DFE455DC32}" srcOrd="0" destOrd="0" parTransId="{D6577599-B54D-43B9-940E-CEA34AB19C08}" sibTransId="{B3E0A77D-6288-4946-BEF7-EB3A46885E35}"/>
    <dgm:cxn modelId="{1902DA4D-44D2-42A9-97F9-E837337919E5}" srcId="{E445FC2F-65C5-45B6-AECE-A77B669AA0BD}" destId="{091C5847-2756-4A95-9CDD-D43EED044620}" srcOrd="2" destOrd="0" parTransId="{05C4BCBE-1917-4241-9E71-46EDE4F05535}" sibTransId="{EF7F0421-2DA2-410A-8F19-0DADB06E0881}"/>
    <dgm:cxn modelId="{470D1B72-F2F3-47FE-8117-098BE9523EEF}" type="presOf" srcId="{1386EFD0-B884-43BA-962A-2A8775490BD1}" destId="{20B528DD-EC36-404F-8B07-9B9CBF2A23EF}" srcOrd="0" destOrd="0" presId="urn:microsoft.com/office/officeart/2008/layout/AlternatingHexagons"/>
    <dgm:cxn modelId="{4BD8E3B7-F0FB-4112-8535-DB3BAE7AD5BB}" type="presOf" srcId="{B3E0A77D-6288-4946-BEF7-EB3A46885E35}" destId="{8022046F-8E2A-4918-86B3-A8A733759DA5}" srcOrd="0" destOrd="0" presId="urn:microsoft.com/office/officeart/2008/layout/AlternatingHexagons"/>
    <dgm:cxn modelId="{5A98B1C6-817D-4050-ACBF-AF0DB5E01360}" type="presOf" srcId="{091C5847-2756-4A95-9CDD-D43EED044620}" destId="{9FDE4F05-C4F4-4AB2-B6D4-CD3D03936B41}" srcOrd="0" destOrd="0" presId="urn:microsoft.com/office/officeart/2008/layout/AlternatingHexagons"/>
    <dgm:cxn modelId="{A8BF48E4-FA64-4D15-9808-037565094257}" type="presOf" srcId="{97B14406-E97D-4BF0-AE26-81AE0B99B681}" destId="{BDFB9D94-D933-4D18-BE72-AAEA4EBD160B}" srcOrd="0" destOrd="0" presId="urn:microsoft.com/office/officeart/2008/layout/AlternatingHexagons"/>
    <dgm:cxn modelId="{BCAABAF1-DCB2-42E8-97DB-7C27FA5B8DB8}" type="presOf" srcId="{F7E3B585-17F2-4DC4-88C4-50DFE455DC32}" destId="{D65E95F0-0730-4BCD-99EC-7F1F33574EFA}" srcOrd="0" destOrd="0" presId="urn:microsoft.com/office/officeart/2008/layout/AlternatingHexagons"/>
    <dgm:cxn modelId="{0383ADFC-C4F1-478A-A868-78CBE3875B04}" type="presOf" srcId="{E445FC2F-65C5-45B6-AECE-A77B669AA0BD}" destId="{80FA9415-ACBA-4D34-88EE-1E295B1743B6}" srcOrd="0" destOrd="0" presId="urn:microsoft.com/office/officeart/2008/layout/AlternatingHexagons"/>
    <dgm:cxn modelId="{D58A6B43-A413-445D-8D45-3DF3500FCDE2}" type="presParOf" srcId="{80FA9415-ACBA-4D34-88EE-1E295B1743B6}" destId="{E3915CE1-D2A2-44B7-909C-AC3C325A5A60}" srcOrd="0" destOrd="0" presId="urn:microsoft.com/office/officeart/2008/layout/AlternatingHexagons"/>
    <dgm:cxn modelId="{5548D7D3-4F02-4113-A0C3-773A58939D74}" type="presParOf" srcId="{E3915CE1-D2A2-44B7-909C-AC3C325A5A60}" destId="{D65E95F0-0730-4BCD-99EC-7F1F33574EFA}" srcOrd="0" destOrd="0" presId="urn:microsoft.com/office/officeart/2008/layout/AlternatingHexagons"/>
    <dgm:cxn modelId="{D24CA21E-2835-4FEB-9676-8B707DF90306}" type="presParOf" srcId="{E3915CE1-D2A2-44B7-909C-AC3C325A5A60}" destId="{64690BDB-539F-469A-818C-B017D7CE474A}" srcOrd="1" destOrd="0" presId="urn:microsoft.com/office/officeart/2008/layout/AlternatingHexagons"/>
    <dgm:cxn modelId="{1991F2EF-8975-4F3D-BF0C-13276E1F6E3D}" type="presParOf" srcId="{E3915CE1-D2A2-44B7-909C-AC3C325A5A60}" destId="{61A273C7-8853-4322-B3E9-B9369845651C}" srcOrd="2" destOrd="0" presId="urn:microsoft.com/office/officeart/2008/layout/AlternatingHexagons"/>
    <dgm:cxn modelId="{1EA1D3E7-7911-43B6-A81B-61CC5ACEAFFF}" type="presParOf" srcId="{E3915CE1-D2A2-44B7-909C-AC3C325A5A60}" destId="{23F2AE07-8DEC-4D93-9F0A-AB88398900DA}" srcOrd="3" destOrd="0" presId="urn:microsoft.com/office/officeart/2008/layout/AlternatingHexagons"/>
    <dgm:cxn modelId="{E607F5D9-8F1B-4356-92FE-2212A482B7BD}" type="presParOf" srcId="{E3915CE1-D2A2-44B7-909C-AC3C325A5A60}" destId="{8022046F-8E2A-4918-86B3-A8A733759DA5}" srcOrd="4" destOrd="0" presId="urn:microsoft.com/office/officeart/2008/layout/AlternatingHexagons"/>
    <dgm:cxn modelId="{8D3B23BF-ED66-46B6-9BFD-A1E0A769A597}" type="presParOf" srcId="{80FA9415-ACBA-4D34-88EE-1E295B1743B6}" destId="{2102136E-0A24-4B22-9F39-88245DDE90C2}" srcOrd="1" destOrd="0" presId="urn:microsoft.com/office/officeart/2008/layout/AlternatingHexagons"/>
    <dgm:cxn modelId="{C2EFB615-47CA-4C90-987D-B76E4F3CFA47}" type="presParOf" srcId="{80FA9415-ACBA-4D34-88EE-1E295B1743B6}" destId="{3C3FC2F6-6B11-42E1-A055-A81D2DD2F3BA}" srcOrd="2" destOrd="0" presId="urn:microsoft.com/office/officeart/2008/layout/AlternatingHexagons"/>
    <dgm:cxn modelId="{98BD8DC7-DE20-447D-858B-D5D63811D210}" type="presParOf" srcId="{3C3FC2F6-6B11-42E1-A055-A81D2DD2F3BA}" destId="{20B528DD-EC36-404F-8B07-9B9CBF2A23EF}" srcOrd="0" destOrd="0" presId="urn:microsoft.com/office/officeart/2008/layout/AlternatingHexagons"/>
    <dgm:cxn modelId="{BF67DE9A-EE24-4C1F-9400-ACC5B82AB2C8}" type="presParOf" srcId="{3C3FC2F6-6B11-42E1-A055-A81D2DD2F3BA}" destId="{E404EDFB-76C9-4684-BEA1-7300BE586F88}" srcOrd="1" destOrd="0" presId="urn:microsoft.com/office/officeart/2008/layout/AlternatingHexagons"/>
    <dgm:cxn modelId="{9083012D-6A13-4B6A-8456-BC21772A54B9}" type="presParOf" srcId="{3C3FC2F6-6B11-42E1-A055-A81D2DD2F3BA}" destId="{1E02001A-1289-4C81-ACF7-897DEEBBA47E}" srcOrd="2" destOrd="0" presId="urn:microsoft.com/office/officeart/2008/layout/AlternatingHexagons"/>
    <dgm:cxn modelId="{FBC8F2B0-B085-4247-BA3E-F1A41B1DD31B}" type="presParOf" srcId="{3C3FC2F6-6B11-42E1-A055-A81D2DD2F3BA}" destId="{050F1F45-9988-40EB-ACEA-66A630A8E007}" srcOrd="3" destOrd="0" presId="urn:microsoft.com/office/officeart/2008/layout/AlternatingHexagons"/>
    <dgm:cxn modelId="{BDAF4D9B-C915-4B8D-99C0-D305CB23E251}" type="presParOf" srcId="{3C3FC2F6-6B11-42E1-A055-A81D2DD2F3BA}" destId="{BDFB9D94-D933-4D18-BE72-AAEA4EBD160B}" srcOrd="4" destOrd="0" presId="urn:microsoft.com/office/officeart/2008/layout/AlternatingHexagons"/>
    <dgm:cxn modelId="{4DE210C2-520A-4C5B-AA6F-465A1CCB162C}" type="presParOf" srcId="{80FA9415-ACBA-4D34-88EE-1E295B1743B6}" destId="{E294601D-104B-4754-93CA-3BE6B89D6A4F}" srcOrd="3" destOrd="0" presId="urn:microsoft.com/office/officeart/2008/layout/AlternatingHexagons"/>
    <dgm:cxn modelId="{D5F10E4F-B17B-4BC4-8564-16C7F11452C8}" type="presParOf" srcId="{80FA9415-ACBA-4D34-88EE-1E295B1743B6}" destId="{BEB2B772-498C-421E-A46E-6E9B41049BB5}" srcOrd="4" destOrd="0" presId="urn:microsoft.com/office/officeart/2008/layout/AlternatingHexagons"/>
    <dgm:cxn modelId="{C36BC2F6-BA2E-4FA5-A017-C2BAAF4B3082}" type="presParOf" srcId="{BEB2B772-498C-421E-A46E-6E9B41049BB5}" destId="{9FDE4F05-C4F4-4AB2-B6D4-CD3D03936B41}" srcOrd="0" destOrd="0" presId="urn:microsoft.com/office/officeart/2008/layout/AlternatingHexagons"/>
    <dgm:cxn modelId="{EC0D449B-A1B7-4062-A603-B55F874E57B7}" type="presParOf" srcId="{BEB2B772-498C-421E-A46E-6E9B41049BB5}" destId="{C73FB34F-6610-4EF5-8C43-D5CE8250DD70}" srcOrd="1" destOrd="0" presId="urn:microsoft.com/office/officeart/2008/layout/AlternatingHexagons"/>
    <dgm:cxn modelId="{DB5D6FE4-F0A0-4BAD-BF57-B71E4EE404D2}" type="presParOf" srcId="{BEB2B772-498C-421E-A46E-6E9B41049BB5}" destId="{6763AD20-4ED0-4C8B-8690-C8F8D3E7E896}" srcOrd="2" destOrd="0" presId="urn:microsoft.com/office/officeart/2008/layout/AlternatingHexagons"/>
    <dgm:cxn modelId="{0AF3A420-CC27-4A34-B352-A8D10E92C5B5}" type="presParOf" srcId="{BEB2B772-498C-421E-A46E-6E9B41049BB5}" destId="{720A8CCC-365D-4D34-AE00-E5464ACEDE97}" srcOrd="3" destOrd="0" presId="urn:microsoft.com/office/officeart/2008/layout/AlternatingHexagons"/>
    <dgm:cxn modelId="{2ED8244C-8F09-4247-B918-0078BE68BCE3}" type="presParOf" srcId="{BEB2B772-498C-421E-A46E-6E9B41049BB5}" destId="{E3E2BFE1-6975-4765-8F67-1F20589AD17E}"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F84D75-A5FA-4DDB-A017-71CD53881FCA}" type="doc">
      <dgm:prSet loTypeId="urn:microsoft.com/office/officeart/2005/8/layout/process2" loCatId="process" qsTypeId="urn:microsoft.com/office/officeart/2005/8/quickstyle/3d3" qsCatId="3D" csTypeId="urn:microsoft.com/office/officeart/2005/8/colors/accent1_4" csCatId="accent1" phldr="1"/>
      <dgm:spPr/>
      <dgm:t>
        <a:bodyPr/>
        <a:lstStyle/>
        <a:p>
          <a:endParaRPr lang="en-US"/>
        </a:p>
      </dgm:t>
    </dgm:pt>
    <dgm:pt modelId="{157515EC-3ACA-402F-B422-A789F276B22B}">
      <dgm:prSet phldrT="[Text]"/>
      <dgm:spPr/>
      <dgm:t>
        <a:bodyPr/>
        <a:lstStyle/>
        <a:p>
          <a:r>
            <a:rPr lang="en-US" dirty="0">
              <a:latin typeface="Californian FB" panose="0207040306080B030204" pitchFamily="18" charset="0"/>
            </a:rPr>
            <a:t>Convert XYZ to Points</a:t>
          </a:r>
        </a:p>
      </dgm:t>
    </dgm:pt>
    <dgm:pt modelId="{F3BFF156-1D22-42D5-887C-1E3C2C33F47A}" type="parTrans" cxnId="{42FFABB9-07C2-4190-8603-6055EE0614BC}">
      <dgm:prSet/>
      <dgm:spPr/>
      <dgm:t>
        <a:bodyPr/>
        <a:lstStyle/>
        <a:p>
          <a:endParaRPr lang="en-US"/>
        </a:p>
      </dgm:t>
    </dgm:pt>
    <dgm:pt modelId="{A78FD051-348B-4122-BFDD-C198C1451A6C}" type="sibTrans" cxnId="{42FFABB9-07C2-4190-8603-6055EE0614BC}">
      <dgm:prSet/>
      <dgm:spPr/>
      <dgm:t>
        <a:bodyPr/>
        <a:lstStyle/>
        <a:p>
          <a:endParaRPr lang="en-US" dirty="0">
            <a:latin typeface="Californian FB" panose="0207040306080B030204" pitchFamily="18" charset="0"/>
          </a:endParaRPr>
        </a:p>
      </dgm:t>
    </dgm:pt>
    <dgm:pt modelId="{95A6A15A-AF2D-41D6-A64A-F2566CD2962A}">
      <dgm:prSet phldrT="[Text]"/>
      <dgm:spPr/>
      <dgm:t>
        <a:bodyPr/>
        <a:lstStyle/>
        <a:p>
          <a:r>
            <a:rPr lang="en-US" dirty="0">
              <a:latin typeface="Californian FB" panose="0207040306080B030204" pitchFamily="18" charset="0"/>
            </a:rPr>
            <a:t>Calculate Density, Determine Threshold and Conversions</a:t>
          </a:r>
        </a:p>
      </dgm:t>
    </dgm:pt>
    <dgm:pt modelId="{722A1492-BFE2-4CC0-B312-4FF3CE13AA38}" type="parTrans" cxnId="{B5FC2B72-681C-42AA-8BF0-8614EFB0C656}">
      <dgm:prSet/>
      <dgm:spPr/>
      <dgm:t>
        <a:bodyPr/>
        <a:lstStyle/>
        <a:p>
          <a:endParaRPr lang="en-US"/>
        </a:p>
      </dgm:t>
    </dgm:pt>
    <dgm:pt modelId="{1BC0BD88-F886-4BFE-9403-579971293792}" type="sibTrans" cxnId="{B5FC2B72-681C-42AA-8BF0-8614EFB0C656}">
      <dgm:prSet/>
      <dgm:spPr/>
      <dgm:t>
        <a:bodyPr/>
        <a:lstStyle/>
        <a:p>
          <a:endParaRPr lang="en-US" dirty="0">
            <a:latin typeface="Californian FB" panose="0207040306080B030204" pitchFamily="18" charset="0"/>
          </a:endParaRPr>
        </a:p>
      </dgm:t>
    </dgm:pt>
    <dgm:pt modelId="{1B099F21-3009-428F-91CF-BA1C2709DA9D}">
      <dgm:prSet phldrT="[Text]"/>
      <dgm:spPr/>
      <dgm:t>
        <a:bodyPr/>
        <a:lstStyle/>
        <a:p>
          <a:r>
            <a:rPr lang="en-US" dirty="0">
              <a:latin typeface="Californian FB" panose="0207040306080B030204" pitchFamily="18" charset="0"/>
            </a:rPr>
            <a:t>Extract Z Values</a:t>
          </a:r>
        </a:p>
      </dgm:t>
    </dgm:pt>
    <dgm:pt modelId="{FB0569E3-20F6-4561-8367-B88DF5202CCB}" type="parTrans" cxnId="{B76475BB-9C7D-41A7-B4E4-C903C7485D5B}">
      <dgm:prSet/>
      <dgm:spPr/>
      <dgm:t>
        <a:bodyPr/>
        <a:lstStyle/>
        <a:p>
          <a:endParaRPr lang="en-US"/>
        </a:p>
      </dgm:t>
    </dgm:pt>
    <dgm:pt modelId="{09F5E8DD-57C2-45B6-97D0-2593DB188BDC}" type="sibTrans" cxnId="{B76475BB-9C7D-41A7-B4E4-C903C7485D5B}">
      <dgm:prSet/>
      <dgm:spPr/>
      <dgm:t>
        <a:bodyPr/>
        <a:lstStyle/>
        <a:p>
          <a:endParaRPr lang="en-US" dirty="0">
            <a:latin typeface="Californian FB" panose="0207040306080B030204" pitchFamily="18" charset="0"/>
          </a:endParaRPr>
        </a:p>
      </dgm:t>
    </dgm:pt>
    <dgm:pt modelId="{5CE8A57A-224B-4186-83DF-1F8AEE9884F4}">
      <dgm:prSet phldrT="[Text]"/>
      <dgm:spPr/>
      <dgm:t>
        <a:bodyPr/>
        <a:lstStyle/>
        <a:p>
          <a:r>
            <a:rPr lang="en-US" dirty="0">
              <a:latin typeface="Californian FB" panose="0207040306080B030204" pitchFamily="18" charset="0"/>
            </a:rPr>
            <a:t>Calculate Water Column Height</a:t>
          </a:r>
        </a:p>
      </dgm:t>
    </dgm:pt>
    <dgm:pt modelId="{B7E0D06D-5B7C-4D66-8F6A-4C0D869CF87D}" type="parTrans" cxnId="{06715A3F-467F-4AC7-ACF8-C32E97D5D6B7}">
      <dgm:prSet/>
      <dgm:spPr/>
      <dgm:t>
        <a:bodyPr/>
        <a:lstStyle/>
        <a:p>
          <a:endParaRPr lang="en-US"/>
        </a:p>
      </dgm:t>
    </dgm:pt>
    <dgm:pt modelId="{343C997C-E926-4568-B8AB-7FA22F28C471}" type="sibTrans" cxnId="{06715A3F-467F-4AC7-ACF8-C32E97D5D6B7}">
      <dgm:prSet/>
      <dgm:spPr/>
      <dgm:t>
        <a:bodyPr/>
        <a:lstStyle/>
        <a:p>
          <a:endParaRPr lang="en-US" dirty="0">
            <a:latin typeface="Californian FB" panose="0207040306080B030204" pitchFamily="18" charset="0"/>
          </a:endParaRPr>
        </a:p>
      </dgm:t>
    </dgm:pt>
    <dgm:pt modelId="{6F8BE2C0-1378-4A47-B7C1-CE6858B9DB8F}">
      <dgm:prSet phldrT="[Text]"/>
      <dgm:spPr/>
      <dgm:t>
        <a:bodyPr/>
        <a:lstStyle/>
        <a:p>
          <a:r>
            <a:rPr lang="en-US" dirty="0">
              <a:latin typeface="Californian FB" panose="0207040306080B030204" pitchFamily="18" charset="0"/>
            </a:rPr>
            <a:t>Add Fields for Weights</a:t>
          </a:r>
        </a:p>
      </dgm:t>
    </dgm:pt>
    <dgm:pt modelId="{77B69366-9E8E-44A3-A1C4-F550B275B42D}" type="parTrans" cxnId="{B8FDC24C-69BC-4FCF-823A-0C05078AADF5}">
      <dgm:prSet/>
      <dgm:spPr/>
      <dgm:t>
        <a:bodyPr/>
        <a:lstStyle/>
        <a:p>
          <a:endParaRPr lang="en-US"/>
        </a:p>
      </dgm:t>
    </dgm:pt>
    <dgm:pt modelId="{B80AF0B9-8C71-4C35-92B2-47E40B1C4457}" type="sibTrans" cxnId="{B8FDC24C-69BC-4FCF-823A-0C05078AADF5}">
      <dgm:prSet/>
      <dgm:spPr/>
      <dgm:t>
        <a:bodyPr/>
        <a:lstStyle/>
        <a:p>
          <a:endParaRPr lang="en-US" dirty="0">
            <a:latin typeface="Californian FB" panose="0207040306080B030204" pitchFamily="18" charset="0"/>
          </a:endParaRPr>
        </a:p>
      </dgm:t>
    </dgm:pt>
    <dgm:pt modelId="{AC707B39-70C0-43ED-8F8D-8E238D326988}">
      <dgm:prSet phldrT="[Text]"/>
      <dgm:spPr/>
      <dgm:t>
        <a:bodyPr/>
        <a:lstStyle/>
        <a:p>
          <a:r>
            <a:rPr lang="en-US" dirty="0">
              <a:latin typeface="Californian FB" panose="0207040306080B030204" pitchFamily="18" charset="0"/>
            </a:rPr>
            <a:t>Apply Statistical Algorithms</a:t>
          </a:r>
        </a:p>
      </dgm:t>
    </dgm:pt>
    <dgm:pt modelId="{C45256EB-2C45-416B-871E-D061A833600B}" type="parTrans" cxnId="{07A07B77-E2C4-4831-B35F-FAA27F10905D}">
      <dgm:prSet/>
      <dgm:spPr/>
      <dgm:t>
        <a:bodyPr/>
        <a:lstStyle/>
        <a:p>
          <a:endParaRPr lang="en-US"/>
        </a:p>
      </dgm:t>
    </dgm:pt>
    <dgm:pt modelId="{742F6F28-EDEA-41CD-9BB5-62DF08286BD0}" type="sibTrans" cxnId="{07A07B77-E2C4-4831-B35F-FAA27F10905D}">
      <dgm:prSet/>
      <dgm:spPr/>
      <dgm:t>
        <a:bodyPr/>
        <a:lstStyle/>
        <a:p>
          <a:endParaRPr lang="en-US"/>
        </a:p>
      </dgm:t>
    </dgm:pt>
    <dgm:pt modelId="{B37F559A-2EDF-474F-B9FA-A0CCFFE8B015}">
      <dgm:prSet phldrT="[Text]"/>
      <dgm:spPr/>
      <dgm:t>
        <a:bodyPr/>
        <a:lstStyle/>
        <a:p>
          <a:r>
            <a:rPr lang="en-US" dirty="0">
              <a:latin typeface="Californian FB" panose="0207040306080B030204" pitchFamily="18" charset="0"/>
            </a:rPr>
            <a:t>Remove Noise</a:t>
          </a:r>
        </a:p>
      </dgm:t>
    </dgm:pt>
    <dgm:pt modelId="{B60F7164-4104-476A-B993-07FE291B189A}" type="parTrans" cxnId="{8FF47CDD-F925-4B87-8157-E881E0CCFA05}">
      <dgm:prSet/>
      <dgm:spPr/>
      <dgm:t>
        <a:bodyPr/>
        <a:lstStyle/>
        <a:p>
          <a:endParaRPr lang="en-US"/>
        </a:p>
      </dgm:t>
    </dgm:pt>
    <dgm:pt modelId="{A655D4B7-7823-443E-9615-B9FA5578989F}" type="sibTrans" cxnId="{8FF47CDD-F925-4B87-8157-E881E0CCFA05}">
      <dgm:prSet/>
      <dgm:spPr/>
      <dgm:t>
        <a:bodyPr/>
        <a:lstStyle/>
        <a:p>
          <a:endParaRPr lang="en-US" dirty="0">
            <a:latin typeface="Californian FB" panose="0207040306080B030204" pitchFamily="18" charset="0"/>
          </a:endParaRPr>
        </a:p>
      </dgm:t>
    </dgm:pt>
    <dgm:pt modelId="{66B2DEDF-898C-49FC-88F1-F5A4E1D55B5D}" type="pres">
      <dgm:prSet presAssocID="{F0F84D75-A5FA-4DDB-A017-71CD53881FCA}" presName="linearFlow" presStyleCnt="0">
        <dgm:presLayoutVars>
          <dgm:resizeHandles val="exact"/>
        </dgm:presLayoutVars>
      </dgm:prSet>
      <dgm:spPr/>
    </dgm:pt>
    <dgm:pt modelId="{64FA2968-B8F5-4D94-9AD5-084D2142DEFF}" type="pres">
      <dgm:prSet presAssocID="{157515EC-3ACA-402F-B422-A789F276B22B}" presName="node" presStyleLbl="node1" presStyleIdx="0" presStyleCnt="7">
        <dgm:presLayoutVars>
          <dgm:bulletEnabled val="1"/>
        </dgm:presLayoutVars>
      </dgm:prSet>
      <dgm:spPr/>
    </dgm:pt>
    <dgm:pt modelId="{1DB977BC-EDB8-4041-9856-CACF52438F31}" type="pres">
      <dgm:prSet presAssocID="{A78FD051-348B-4122-BFDD-C198C1451A6C}" presName="sibTrans" presStyleLbl="sibTrans2D1" presStyleIdx="0" presStyleCnt="6"/>
      <dgm:spPr/>
    </dgm:pt>
    <dgm:pt modelId="{EB9C0246-ACD0-48FD-AFF9-77FBAF895ACE}" type="pres">
      <dgm:prSet presAssocID="{A78FD051-348B-4122-BFDD-C198C1451A6C}" presName="connectorText" presStyleLbl="sibTrans2D1" presStyleIdx="0" presStyleCnt="6"/>
      <dgm:spPr/>
    </dgm:pt>
    <dgm:pt modelId="{01A88109-D310-474D-8975-6A1E2EAD84B7}" type="pres">
      <dgm:prSet presAssocID="{1B099F21-3009-428F-91CF-BA1C2709DA9D}" presName="node" presStyleLbl="node1" presStyleIdx="1" presStyleCnt="7">
        <dgm:presLayoutVars>
          <dgm:bulletEnabled val="1"/>
        </dgm:presLayoutVars>
      </dgm:prSet>
      <dgm:spPr/>
    </dgm:pt>
    <dgm:pt modelId="{381EEA80-BB64-4187-A729-78153BE2C456}" type="pres">
      <dgm:prSet presAssocID="{09F5E8DD-57C2-45B6-97D0-2593DB188BDC}" presName="sibTrans" presStyleLbl="sibTrans2D1" presStyleIdx="1" presStyleCnt="6"/>
      <dgm:spPr/>
    </dgm:pt>
    <dgm:pt modelId="{0B9A96CE-D09B-4C16-B379-153563BEE73C}" type="pres">
      <dgm:prSet presAssocID="{09F5E8DD-57C2-45B6-97D0-2593DB188BDC}" presName="connectorText" presStyleLbl="sibTrans2D1" presStyleIdx="1" presStyleCnt="6"/>
      <dgm:spPr/>
    </dgm:pt>
    <dgm:pt modelId="{C35A0F91-DD5C-4736-8D75-ADA19927BE77}" type="pres">
      <dgm:prSet presAssocID="{5CE8A57A-224B-4186-83DF-1F8AEE9884F4}" presName="node" presStyleLbl="node1" presStyleIdx="2" presStyleCnt="7">
        <dgm:presLayoutVars>
          <dgm:bulletEnabled val="1"/>
        </dgm:presLayoutVars>
      </dgm:prSet>
      <dgm:spPr/>
    </dgm:pt>
    <dgm:pt modelId="{4975C4A6-C757-437B-8DAF-9738D45ADB20}" type="pres">
      <dgm:prSet presAssocID="{343C997C-E926-4568-B8AB-7FA22F28C471}" presName="sibTrans" presStyleLbl="sibTrans2D1" presStyleIdx="2" presStyleCnt="6"/>
      <dgm:spPr/>
    </dgm:pt>
    <dgm:pt modelId="{B09621ED-0BFC-4BA6-BBC9-D58999232DBD}" type="pres">
      <dgm:prSet presAssocID="{343C997C-E926-4568-B8AB-7FA22F28C471}" presName="connectorText" presStyleLbl="sibTrans2D1" presStyleIdx="2" presStyleCnt="6"/>
      <dgm:spPr/>
    </dgm:pt>
    <dgm:pt modelId="{1002DE4C-068F-4BAE-9509-9F7BAEBF98D2}" type="pres">
      <dgm:prSet presAssocID="{B37F559A-2EDF-474F-B9FA-A0CCFFE8B015}" presName="node" presStyleLbl="node1" presStyleIdx="3" presStyleCnt="7">
        <dgm:presLayoutVars>
          <dgm:bulletEnabled val="1"/>
        </dgm:presLayoutVars>
      </dgm:prSet>
      <dgm:spPr/>
    </dgm:pt>
    <dgm:pt modelId="{99015079-3538-4E78-AFF7-840ECFB4AA99}" type="pres">
      <dgm:prSet presAssocID="{A655D4B7-7823-443E-9615-B9FA5578989F}" presName="sibTrans" presStyleLbl="sibTrans2D1" presStyleIdx="3" presStyleCnt="6"/>
      <dgm:spPr/>
    </dgm:pt>
    <dgm:pt modelId="{6BAFC965-C2A6-4DFF-AFB8-E80B3A20E1B7}" type="pres">
      <dgm:prSet presAssocID="{A655D4B7-7823-443E-9615-B9FA5578989F}" presName="connectorText" presStyleLbl="sibTrans2D1" presStyleIdx="3" presStyleCnt="6"/>
      <dgm:spPr/>
    </dgm:pt>
    <dgm:pt modelId="{B7F27A72-A1CC-4065-8A88-81E6404C2635}" type="pres">
      <dgm:prSet presAssocID="{6F8BE2C0-1378-4A47-B7C1-CE6858B9DB8F}" presName="node" presStyleLbl="node1" presStyleIdx="4" presStyleCnt="7">
        <dgm:presLayoutVars>
          <dgm:bulletEnabled val="1"/>
        </dgm:presLayoutVars>
      </dgm:prSet>
      <dgm:spPr/>
    </dgm:pt>
    <dgm:pt modelId="{75F41781-4DA9-45E7-98CF-8E4CFD4CA861}" type="pres">
      <dgm:prSet presAssocID="{B80AF0B9-8C71-4C35-92B2-47E40B1C4457}" presName="sibTrans" presStyleLbl="sibTrans2D1" presStyleIdx="4" presStyleCnt="6"/>
      <dgm:spPr/>
    </dgm:pt>
    <dgm:pt modelId="{081F12B5-71CA-4245-95BB-6FA887B47AA7}" type="pres">
      <dgm:prSet presAssocID="{B80AF0B9-8C71-4C35-92B2-47E40B1C4457}" presName="connectorText" presStyleLbl="sibTrans2D1" presStyleIdx="4" presStyleCnt="6"/>
      <dgm:spPr/>
    </dgm:pt>
    <dgm:pt modelId="{A5031BAE-5695-4FBE-877A-FF0541B119B4}" type="pres">
      <dgm:prSet presAssocID="{95A6A15A-AF2D-41D6-A64A-F2566CD2962A}" presName="node" presStyleLbl="node1" presStyleIdx="5" presStyleCnt="7">
        <dgm:presLayoutVars>
          <dgm:bulletEnabled val="1"/>
        </dgm:presLayoutVars>
      </dgm:prSet>
      <dgm:spPr/>
    </dgm:pt>
    <dgm:pt modelId="{9A8F0F36-432F-4643-91CB-811E13DC95D6}" type="pres">
      <dgm:prSet presAssocID="{1BC0BD88-F886-4BFE-9403-579971293792}" presName="sibTrans" presStyleLbl="sibTrans2D1" presStyleIdx="5" presStyleCnt="6"/>
      <dgm:spPr/>
    </dgm:pt>
    <dgm:pt modelId="{EEB127DF-AA46-472D-8683-E103D4C79E24}" type="pres">
      <dgm:prSet presAssocID="{1BC0BD88-F886-4BFE-9403-579971293792}" presName="connectorText" presStyleLbl="sibTrans2D1" presStyleIdx="5" presStyleCnt="6"/>
      <dgm:spPr/>
    </dgm:pt>
    <dgm:pt modelId="{6C15C6E6-D961-4014-8441-9C7BF2BCAB4F}" type="pres">
      <dgm:prSet presAssocID="{AC707B39-70C0-43ED-8F8D-8E238D326988}" presName="node" presStyleLbl="node1" presStyleIdx="6" presStyleCnt="7">
        <dgm:presLayoutVars>
          <dgm:bulletEnabled val="1"/>
        </dgm:presLayoutVars>
      </dgm:prSet>
      <dgm:spPr/>
    </dgm:pt>
  </dgm:ptLst>
  <dgm:cxnLst>
    <dgm:cxn modelId="{58C97003-BDB6-41F2-ACBE-34F5E5A904C7}" type="presOf" srcId="{AC707B39-70C0-43ED-8F8D-8E238D326988}" destId="{6C15C6E6-D961-4014-8441-9C7BF2BCAB4F}" srcOrd="0" destOrd="0" presId="urn:microsoft.com/office/officeart/2005/8/layout/process2"/>
    <dgm:cxn modelId="{3D856A14-5404-4A91-BE95-A732739F4FCF}" type="presOf" srcId="{1B099F21-3009-428F-91CF-BA1C2709DA9D}" destId="{01A88109-D310-474D-8975-6A1E2EAD84B7}" srcOrd="0" destOrd="0" presId="urn:microsoft.com/office/officeart/2005/8/layout/process2"/>
    <dgm:cxn modelId="{2C3D241C-0002-47B4-B678-2DAE44FA7BE8}" type="presOf" srcId="{343C997C-E926-4568-B8AB-7FA22F28C471}" destId="{B09621ED-0BFC-4BA6-BBC9-D58999232DBD}" srcOrd="1" destOrd="0" presId="urn:microsoft.com/office/officeart/2005/8/layout/process2"/>
    <dgm:cxn modelId="{5C5F6E1C-B865-43A8-8C65-72787EF81715}" type="presOf" srcId="{B80AF0B9-8C71-4C35-92B2-47E40B1C4457}" destId="{75F41781-4DA9-45E7-98CF-8E4CFD4CA861}" srcOrd="0" destOrd="0" presId="urn:microsoft.com/office/officeart/2005/8/layout/process2"/>
    <dgm:cxn modelId="{A8D8D01D-6D6D-4A18-8C2C-5941FF413DD9}" type="presOf" srcId="{B37F559A-2EDF-474F-B9FA-A0CCFFE8B015}" destId="{1002DE4C-068F-4BAE-9509-9F7BAEBF98D2}" srcOrd="0" destOrd="0" presId="urn:microsoft.com/office/officeart/2005/8/layout/process2"/>
    <dgm:cxn modelId="{8650C92E-52CC-4E51-97B1-C6D45414B4D1}" type="presOf" srcId="{1BC0BD88-F886-4BFE-9403-579971293792}" destId="{EEB127DF-AA46-472D-8683-E103D4C79E24}" srcOrd="1" destOrd="0" presId="urn:microsoft.com/office/officeart/2005/8/layout/process2"/>
    <dgm:cxn modelId="{A3D98633-23FF-4F1E-A0CE-92B66D83BD84}" type="presOf" srcId="{A655D4B7-7823-443E-9615-B9FA5578989F}" destId="{6BAFC965-C2A6-4DFF-AFB8-E80B3A20E1B7}" srcOrd="1" destOrd="0" presId="urn:microsoft.com/office/officeart/2005/8/layout/process2"/>
    <dgm:cxn modelId="{E5868538-9E8E-4625-8592-30420A68A2D1}" type="presOf" srcId="{09F5E8DD-57C2-45B6-97D0-2593DB188BDC}" destId="{381EEA80-BB64-4187-A729-78153BE2C456}" srcOrd="0" destOrd="0" presId="urn:microsoft.com/office/officeart/2005/8/layout/process2"/>
    <dgm:cxn modelId="{D2E25D3A-C16E-4331-BFC8-67B70CD681B0}" type="presOf" srcId="{B80AF0B9-8C71-4C35-92B2-47E40B1C4457}" destId="{081F12B5-71CA-4245-95BB-6FA887B47AA7}" srcOrd="1" destOrd="0" presId="urn:microsoft.com/office/officeart/2005/8/layout/process2"/>
    <dgm:cxn modelId="{68207C3B-387D-44A3-89C5-1D639428536D}" type="presOf" srcId="{157515EC-3ACA-402F-B422-A789F276B22B}" destId="{64FA2968-B8F5-4D94-9AD5-084D2142DEFF}" srcOrd="0" destOrd="0" presId="urn:microsoft.com/office/officeart/2005/8/layout/process2"/>
    <dgm:cxn modelId="{06715A3F-467F-4AC7-ACF8-C32E97D5D6B7}" srcId="{F0F84D75-A5FA-4DDB-A017-71CD53881FCA}" destId="{5CE8A57A-224B-4186-83DF-1F8AEE9884F4}" srcOrd="2" destOrd="0" parTransId="{B7E0D06D-5B7C-4D66-8F6A-4C0D869CF87D}" sibTransId="{343C997C-E926-4568-B8AB-7FA22F28C471}"/>
    <dgm:cxn modelId="{6C071C4B-4284-469E-BBC5-CDE3659896E2}" type="presOf" srcId="{95A6A15A-AF2D-41D6-A64A-F2566CD2962A}" destId="{A5031BAE-5695-4FBE-877A-FF0541B119B4}" srcOrd="0" destOrd="0" presId="urn:microsoft.com/office/officeart/2005/8/layout/process2"/>
    <dgm:cxn modelId="{B8FDC24C-69BC-4FCF-823A-0C05078AADF5}" srcId="{F0F84D75-A5FA-4DDB-A017-71CD53881FCA}" destId="{6F8BE2C0-1378-4A47-B7C1-CE6858B9DB8F}" srcOrd="4" destOrd="0" parTransId="{77B69366-9E8E-44A3-A1C4-F550B275B42D}" sibTransId="{B80AF0B9-8C71-4C35-92B2-47E40B1C4457}"/>
    <dgm:cxn modelId="{B5FC2B72-681C-42AA-8BF0-8614EFB0C656}" srcId="{F0F84D75-A5FA-4DDB-A017-71CD53881FCA}" destId="{95A6A15A-AF2D-41D6-A64A-F2566CD2962A}" srcOrd="5" destOrd="0" parTransId="{722A1492-BFE2-4CC0-B312-4FF3CE13AA38}" sibTransId="{1BC0BD88-F886-4BFE-9403-579971293792}"/>
    <dgm:cxn modelId="{07A07B77-E2C4-4831-B35F-FAA27F10905D}" srcId="{F0F84D75-A5FA-4DDB-A017-71CD53881FCA}" destId="{AC707B39-70C0-43ED-8F8D-8E238D326988}" srcOrd="6" destOrd="0" parTransId="{C45256EB-2C45-416B-871E-D061A833600B}" sibTransId="{742F6F28-EDEA-41CD-9BB5-62DF08286BD0}"/>
    <dgm:cxn modelId="{26083D7B-AF15-4AF1-AD35-91047735D299}" type="presOf" srcId="{F0F84D75-A5FA-4DDB-A017-71CD53881FCA}" destId="{66B2DEDF-898C-49FC-88F1-F5A4E1D55B5D}" srcOrd="0" destOrd="0" presId="urn:microsoft.com/office/officeart/2005/8/layout/process2"/>
    <dgm:cxn modelId="{88523F85-3C28-47DB-8121-96814986FEF0}" type="presOf" srcId="{5CE8A57A-224B-4186-83DF-1F8AEE9884F4}" destId="{C35A0F91-DD5C-4736-8D75-ADA19927BE77}" srcOrd="0" destOrd="0" presId="urn:microsoft.com/office/officeart/2005/8/layout/process2"/>
    <dgm:cxn modelId="{3BBF51A4-EC3A-4ED9-97C8-FA8250DB675A}" type="presOf" srcId="{09F5E8DD-57C2-45B6-97D0-2593DB188BDC}" destId="{0B9A96CE-D09B-4C16-B379-153563BEE73C}" srcOrd="1" destOrd="0" presId="urn:microsoft.com/office/officeart/2005/8/layout/process2"/>
    <dgm:cxn modelId="{5F23E7B2-F99A-4D68-A16A-5F758E9120F9}" type="presOf" srcId="{1BC0BD88-F886-4BFE-9403-579971293792}" destId="{9A8F0F36-432F-4643-91CB-811E13DC95D6}" srcOrd="0" destOrd="0" presId="urn:microsoft.com/office/officeart/2005/8/layout/process2"/>
    <dgm:cxn modelId="{42FFABB9-07C2-4190-8603-6055EE0614BC}" srcId="{F0F84D75-A5FA-4DDB-A017-71CD53881FCA}" destId="{157515EC-3ACA-402F-B422-A789F276B22B}" srcOrd="0" destOrd="0" parTransId="{F3BFF156-1D22-42D5-887C-1E3C2C33F47A}" sibTransId="{A78FD051-348B-4122-BFDD-C198C1451A6C}"/>
    <dgm:cxn modelId="{B76475BB-9C7D-41A7-B4E4-C903C7485D5B}" srcId="{F0F84D75-A5FA-4DDB-A017-71CD53881FCA}" destId="{1B099F21-3009-428F-91CF-BA1C2709DA9D}" srcOrd="1" destOrd="0" parTransId="{FB0569E3-20F6-4561-8367-B88DF5202CCB}" sibTransId="{09F5E8DD-57C2-45B6-97D0-2593DB188BDC}"/>
    <dgm:cxn modelId="{F71668C7-8596-4538-87AE-6F8E5AACED46}" type="presOf" srcId="{A78FD051-348B-4122-BFDD-C198C1451A6C}" destId="{1DB977BC-EDB8-4041-9856-CACF52438F31}" srcOrd="0" destOrd="0" presId="urn:microsoft.com/office/officeart/2005/8/layout/process2"/>
    <dgm:cxn modelId="{14FECCCD-7816-4E75-8028-80E3074E3F21}" type="presOf" srcId="{A655D4B7-7823-443E-9615-B9FA5578989F}" destId="{99015079-3538-4E78-AFF7-840ECFB4AA99}" srcOrd="0" destOrd="0" presId="urn:microsoft.com/office/officeart/2005/8/layout/process2"/>
    <dgm:cxn modelId="{949A83D1-2169-4A80-8EA3-C740D6AB905A}" type="presOf" srcId="{343C997C-E926-4568-B8AB-7FA22F28C471}" destId="{4975C4A6-C757-437B-8DAF-9738D45ADB20}" srcOrd="0" destOrd="0" presId="urn:microsoft.com/office/officeart/2005/8/layout/process2"/>
    <dgm:cxn modelId="{ACB675D5-75E6-4624-B7C6-E20A8FE8E46C}" type="presOf" srcId="{6F8BE2C0-1378-4A47-B7C1-CE6858B9DB8F}" destId="{B7F27A72-A1CC-4065-8A88-81E6404C2635}" srcOrd="0" destOrd="0" presId="urn:microsoft.com/office/officeart/2005/8/layout/process2"/>
    <dgm:cxn modelId="{8FF47CDD-F925-4B87-8157-E881E0CCFA05}" srcId="{F0F84D75-A5FA-4DDB-A017-71CD53881FCA}" destId="{B37F559A-2EDF-474F-B9FA-A0CCFFE8B015}" srcOrd="3" destOrd="0" parTransId="{B60F7164-4104-476A-B993-07FE291B189A}" sibTransId="{A655D4B7-7823-443E-9615-B9FA5578989F}"/>
    <dgm:cxn modelId="{0E22CBF2-B91A-4C52-B18F-2BFA04931853}" type="presOf" srcId="{A78FD051-348B-4122-BFDD-C198C1451A6C}" destId="{EB9C0246-ACD0-48FD-AFF9-77FBAF895ACE}" srcOrd="1" destOrd="0" presId="urn:microsoft.com/office/officeart/2005/8/layout/process2"/>
    <dgm:cxn modelId="{8D9578AB-4B99-455C-A379-4D628DC11A3E}" type="presParOf" srcId="{66B2DEDF-898C-49FC-88F1-F5A4E1D55B5D}" destId="{64FA2968-B8F5-4D94-9AD5-084D2142DEFF}" srcOrd="0" destOrd="0" presId="urn:microsoft.com/office/officeart/2005/8/layout/process2"/>
    <dgm:cxn modelId="{945090F0-8BB6-4D76-8F96-B8E8E8107E89}" type="presParOf" srcId="{66B2DEDF-898C-49FC-88F1-F5A4E1D55B5D}" destId="{1DB977BC-EDB8-4041-9856-CACF52438F31}" srcOrd="1" destOrd="0" presId="urn:microsoft.com/office/officeart/2005/8/layout/process2"/>
    <dgm:cxn modelId="{94382F03-F0D9-4656-84FF-027FB40731E7}" type="presParOf" srcId="{1DB977BC-EDB8-4041-9856-CACF52438F31}" destId="{EB9C0246-ACD0-48FD-AFF9-77FBAF895ACE}" srcOrd="0" destOrd="0" presId="urn:microsoft.com/office/officeart/2005/8/layout/process2"/>
    <dgm:cxn modelId="{2E115757-8379-4EC3-8CBE-D028E73ACA71}" type="presParOf" srcId="{66B2DEDF-898C-49FC-88F1-F5A4E1D55B5D}" destId="{01A88109-D310-474D-8975-6A1E2EAD84B7}" srcOrd="2" destOrd="0" presId="urn:microsoft.com/office/officeart/2005/8/layout/process2"/>
    <dgm:cxn modelId="{E9A86F33-BAF8-4097-9D78-E7AEB967BBA7}" type="presParOf" srcId="{66B2DEDF-898C-49FC-88F1-F5A4E1D55B5D}" destId="{381EEA80-BB64-4187-A729-78153BE2C456}" srcOrd="3" destOrd="0" presId="urn:microsoft.com/office/officeart/2005/8/layout/process2"/>
    <dgm:cxn modelId="{74DDCAD6-EE40-4638-80F0-402F8A5591B9}" type="presParOf" srcId="{381EEA80-BB64-4187-A729-78153BE2C456}" destId="{0B9A96CE-D09B-4C16-B379-153563BEE73C}" srcOrd="0" destOrd="0" presId="urn:microsoft.com/office/officeart/2005/8/layout/process2"/>
    <dgm:cxn modelId="{6C70CACE-8EEF-4D22-BACC-0A2DFCA3B92A}" type="presParOf" srcId="{66B2DEDF-898C-49FC-88F1-F5A4E1D55B5D}" destId="{C35A0F91-DD5C-4736-8D75-ADA19927BE77}" srcOrd="4" destOrd="0" presId="urn:microsoft.com/office/officeart/2005/8/layout/process2"/>
    <dgm:cxn modelId="{AE686B7B-B8DC-4C70-A230-577AFB11C563}" type="presParOf" srcId="{66B2DEDF-898C-49FC-88F1-F5A4E1D55B5D}" destId="{4975C4A6-C757-437B-8DAF-9738D45ADB20}" srcOrd="5" destOrd="0" presId="urn:microsoft.com/office/officeart/2005/8/layout/process2"/>
    <dgm:cxn modelId="{32D114D5-AB93-45C2-8656-501CBF452D65}" type="presParOf" srcId="{4975C4A6-C757-437B-8DAF-9738D45ADB20}" destId="{B09621ED-0BFC-4BA6-BBC9-D58999232DBD}" srcOrd="0" destOrd="0" presId="urn:microsoft.com/office/officeart/2005/8/layout/process2"/>
    <dgm:cxn modelId="{11B21809-EC69-4CFE-98E8-A00298D1A5AF}" type="presParOf" srcId="{66B2DEDF-898C-49FC-88F1-F5A4E1D55B5D}" destId="{1002DE4C-068F-4BAE-9509-9F7BAEBF98D2}" srcOrd="6" destOrd="0" presId="urn:microsoft.com/office/officeart/2005/8/layout/process2"/>
    <dgm:cxn modelId="{642B6566-47AF-4275-8B75-C3B185111491}" type="presParOf" srcId="{66B2DEDF-898C-49FC-88F1-F5A4E1D55B5D}" destId="{99015079-3538-4E78-AFF7-840ECFB4AA99}" srcOrd="7" destOrd="0" presId="urn:microsoft.com/office/officeart/2005/8/layout/process2"/>
    <dgm:cxn modelId="{277C14F6-B045-4E6E-A4AC-1AA0EBB10EC4}" type="presParOf" srcId="{99015079-3538-4E78-AFF7-840ECFB4AA99}" destId="{6BAFC965-C2A6-4DFF-AFB8-E80B3A20E1B7}" srcOrd="0" destOrd="0" presId="urn:microsoft.com/office/officeart/2005/8/layout/process2"/>
    <dgm:cxn modelId="{D6F1316F-F540-4A3D-A5CC-575EB1DFD21E}" type="presParOf" srcId="{66B2DEDF-898C-49FC-88F1-F5A4E1D55B5D}" destId="{B7F27A72-A1CC-4065-8A88-81E6404C2635}" srcOrd="8" destOrd="0" presId="urn:microsoft.com/office/officeart/2005/8/layout/process2"/>
    <dgm:cxn modelId="{8AA9A93F-427D-4258-910D-C4B69F80F551}" type="presParOf" srcId="{66B2DEDF-898C-49FC-88F1-F5A4E1D55B5D}" destId="{75F41781-4DA9-45E7-98CF-8E4CFD4CA861}" srcOrd="9" destOrd="0" presId="urn:microsoft.com/office/officeart/2005/8/layout/process2"/>
    <dgm:cxn modelId="{3852887A-099E-4647-A011-750D11A10921}" type="presParOf" srcId="{75F41781-4DA9-45E7-98CF-8E4CFD4CA861}" destId="{081F12B5-71CA-4245-95BB-6FA887B47AA7}" srcOrd="0" destOrd="0" presId="urn:microsoft.com/office/officeart/2005/8/layout/process2"/>
    <dgm:cxn modelId="{E82A8A24-3CC7-46B5-96AC-C946F906F44D}" type="presParOf" srcId="{66B2DEDF-898C-49FC-88F1-F5A4E1D55B5D}" destId="{A5031BAE-5695-4FBE-877A-FF0541B119B4}" srcOrd="10" destOrd="0" presId="urn:microsoft.com/office/officeart/2005/8/layout/process2"/>
    <dgm:cxn modelId="{E56AA211-7AF2-410E-A9E7-465A461FB8BA}" type="presParOf" srcId="{66B2DEDF-898C-49FC-88F1-F5A4E1D55B5D}" destId="{9A8F0F36-432F-4643-91CB-811E13DC95D6}" srcOrd="11" destOrd="0" presId="urn:microsoft.com/office/officeart/2005/8/layout/process2"/>
    <dgm:cxn modelId="{9F845246-7640-4846-9332-D6E11673404C}" type="presParOf" srcId="{9A8F0F36-432F-4643-91CB-811E13DC95D6}" destId="{EEB127DF-AA46-472D-8683-E103D4C79E24}" srcOrd="0" destOrd="0" presId="urn:microsoft.com/office/officeart/2005/8/layout/process2"/>
    <dgm:cxn modelId="{7B8DE5A3-FC15-4594-94B8-85B338B49864}" type="presParOf" srcId="{66B2DEDF-898C-49FC-88F1-F5A4E1D55B5D}" destId="{6C15C6E6-D961-4014-8441-9C7BF2BCAB4F}" srcOrd="1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DB903E-FF3F-4154-933E-3602EA4DDA80}" type="doc">
      <dgm:prSet loTypeId="urn:microsoft.com/office/officeart/2005/8/layout/equation2" loCatId="process" qsTypeId="urn:microsoft.com/office/officeart/2005/8/quickstyle/simple5" qsCatId="simple" csTypeId="urn:microsoft.com/office/officeart/2005/8/colors/accent1_2" csCatId="accent1" phldr="1"/>
      <dgm:spPr/>
    </dgm:pt>
    <dgm:pt modelId="{7D68F9CF-8F50-45A8-BD13-A4AE823EF264}">
      <dgm:prSet phldrT="[Text]" custT="1"/>
      <dgm:spPr/>
      <dgm:t>
        <a:bodyPr/>
        <a:lstStyle/>
        <a:p>
          <a:r>
            <a:rPr lang="en-US" sz="1800" dirty="0">
              <a:latin typeface="Californian FB" panose="0207040306080B030204" pitchFamily="18" charset="0"/>
            </a:rPr>
            <a:t>DEM</a:t>
          </a:r>
        </a:p>
      </dgm:t>
    </dgm:pt>
    <dgm:pt modelId="{97C3053F-4BDE-42D9-9078-061657631142}" type="parTrans" cxnId="{E91A430A-1670-4135-BAF3-8B547C00CA1E}">
      <dgm:prSet/>
      <dgm:spPr/>
      <dgm:t>
        <a:bodyPr/>
        <a:lstStyle/>
        <a:p>
          <a:endParaRPr lang="en-US"/>
        </a:p>
      </dgm:t>
    </dgm:pt>
    <dgm:pt modelId="{B823DD49-4AEE-418E-AE99-5A8891439F42}" type="sibTrans" cxnId="{E91A430A-1670-4135-BAF3-8B547C00CA1E}">
      <dgm:prSet/>
      <dgm:spPr/>
      <dgm:t>
        <a:bodyPr/>
        <a:lstStyle/>
        <a:p>
          <a:endParaRPr lang="en-US" dirty="0"/>
        </a:p>
      </dgm:t>
    </dgm:pt>
    <dgm:pt modelId="{AAA2A93F-F703-476B-ADDE-11F8122DE7EC}">
      <dgm:prSet phldrT="[Text]"/>
      <dgm:spPr/>
      <dgm:t>
        <a:bodyPr/>
        <a:lstStyle/>
        <a:p>
          <a:r>
            <a:rPr lang="en-US" dirty="0">
              <a:latin typeface="Californian FB" panose="0207040306080B030204" pitchFamily="18" charset="0"/>
            </a:rPr>
            <a:t>Data Processing</a:t>
          </a:r>
        </a:p>
      </dgm:t>
    </dgm:pt>
    <dgm:pt modelId="{939DBD8C-1195-40ED-AA68-75045010356A}" type="parTrans" cxnId="{79A15CCC-47A9-485F-96FD-8A60D1A2842A}">
      <dgm:prSet/>
      <dgm:spPr/>
      <dgm:t>
        <a:bodyPr/>
        <a:lstStyle/>
        <a:p>
          <a:endParaRPr lang="en-US"/>
        </a:p>
      </dgm:t>
    </dgm:pt>
    <dgm:pt modelId="{843558E8-ABAE-46FA-95AE-57C8EFB64A70}" type="sibTrans" cxnId="{79A15CCC-47A9-485F-96FD-8A60D1A2842A}">
      <dgm:prSet/>
      <dgm:spPr/>
      <dgm:t>
        <a:bodyPr/>
        <a:lstStyle/>
        <a:p>
          <a:endParaRPr lang="en-US"/>
        </a:p>
      </dgm:t>
    </dgm:pt>
    <dgm:pt modelId="{9F508068-C023-47D6-B6AC-A51FA86737A8}">
      <dgm:prSet phldrT="[Text]" custT="1"/>
      <dgm:spPr/>
      <dgm:t>
        <a:bodyPr/>
        <a:lstStyle/>
        <a:p>
          <a:r>
            <a:rPr lang="en-US" sz="1800" dirty="0">
              <a:latin typeface="Californian FB" panose="0207040306080B030204" pitchFamily="18" charset="0"/>
            </a:rPr>
            <a:t>TXT</a:t>
          </a:r>
        </a:p>
      </dgm:t>
    </dgm:pt>
    <dgm:pt modelId="{CD5EBBA3-B0EB-4CEF-BB62-D37B4888AEAB}" type="parTrans" cxnId="{9CD5C9D1-7B4C-481E-9C79-07DA9F6EBF8F}">
      <dgm:prSet/>
      <dgm:spPr/>
      <dgm:t>
        <a:bodyPr/>
        <a:lstStyle/>
        <a:p>
          <a:endParaRPr lang="en-US"/>
        </a:p>
      </dgm:t>
    </dgm:pt>
    <dgm:pt modelId="{57A6DE02-8F7A-481C-BC81-9F8DB0AEF98B}" type="sibTrans" cxnId="{9CD5C9D1-7B4C-481E-9C79-07DA9F6EBF8F}">
      <dgm:prSet/>
      <dgm:spPr/>
      <dgm:t>
        <a:bodyPr/>
        <a:lstStyle/>
        <a:p>
          <a:endParaRPr lang="en-US" dirty="0"/>
        </a:p>
      </dgm:t>
    </dgm:pt>
    <dgm:pt modelId="{C8214583-35A9-46FA-8126-041712BE8266}">
      <dgm:prSet phldrT="[Text]" custT="1"/>
      <dgm:spPr/>
      <dgm:t>
        <a:bodyPr/>
        <a:lstStyle/>
        <a:p>
          <a:r>
            <a:rPr lang="en-US" sz="1400" dirty="0">
              <a:latin typeface="Californian FB" panose="0207040306080B030204" pitchFamily="18" charset="0"/>
            </a:rPr>
            <a:t>Density</a:t>
          </a:r>
        </a:p>
      </dgm:t>
    </dgm:pt>
    <dgm:pt modelId="{0DB04E68-5738-4D2F-85FD-8948AD95A1B4}" type="parTrans" cxnId="{62540900-7FAD-45E8-A564-7907A1974584}">
      <dgm:prSet/>
      <dgm:spPr/>
      <dgm:t>
        <a:bodyPr/>
        <a:lstStyle/>
        <a:p>
          <a:endParaRPr lang="en-US"/>
        </a:p>
      </dgm:t>
    </dgm:pt>
    <dgm:pt modelId="{4396628E-8125-42F1-9569-1AC1BEF76E14}" type="sibTrans" cxnId="{62540900-7FAD-45E8-A564-7907A1974584}">
      <dgm:prSet/>
      <dgm:spPr/>
      <dgm:t>
        <a:bodyPr/>
        <a:lstStyle/>
        <a:p>
          <a:endParaRPr lang="en-US" dirty="0"/>
        </a:p>
      </dgm:t>
    </dgm:pt>
    <dgm:pt modelId="{D6B5ECCD-9D6F-4C5A-9C71-C593CF04FAFA}" type="pres">
      <dgm:prSet presAssocID="{AADB903E-FF3F-4154-933E-3602EA4DDA80}" presName="Name0" presStyleCnt="0">
        <dgm:presLayoutVars>
          <dgm:dir/>
          <dgm:resizeHandles val="exact"/>
        </dgm:presLayoutVars>
      </dgm:prSet>
      <dgm:spPr/>
    </dgm:pt>
    <dgm:pt modelId="{81D11125-7F4E-4C2F-8A75-9EB93F93CA47}" type="pres">
      <dgm:prSet presAssocID="{AADB903E-FF3F-4154-933E-3602EA4DDA80}" presName="vNodes" presStyleCnt="0"/>
      <dgm:spPr/>
    </dgm:pt>
    <dgm:pt modelId="{8A4EB7C5-F429-42BF-A192-DBA00A2472FB}" type="pres">
      <dgm:prSet presAssocID="{7D68F9CF-8F50-45A8-BD13-A4AE823EF264}" presName="node" presStyleLbl="node1" presStyleIdx="0" presStyleCnt="4">
        <dgm:presLayoutVars>
          <dgm:bulletEnabled val="1"/>
        </dgm:presLayoutVars>
      </dgm:prSet>
      <dgm:spPr/>
    </dgm:pt>
    <dgm:pt modelId="{C839F8E1-AE66-4F6D-AE38-B61BA4879516}" type="pres">
      <dgm:prSet presAssocID="{B823DD49-4AEE-418E-AE99-5A8891439F42}" presName="spacerT" presStyleCnt="0"/>
      <dgm:spPr/>
    </dgm:pt>
    <dgm:pt modelId="{A1FFD4A8-EF99-45A5-BCA8-5B8669D4F023}" type="pres">
      <dgm:prSet presAssocID="{B823DD49-4AEE-418E-AE99-5A8891439F42}" presName="sibTrans" presStyleLbl="sibTrans2D1" presStyleIdx="0" presStyleCnt="3"/>
      <dgm:spPr/>
    </dgm:pt>
    <dgm:pt modelId="{0C7763FF-2F9C-4742-9192-657BFC127A43}" type="pres">
      <dgm:prSet presAssocID="{B823DD49-4AEE-418E-AE99-5A8891439F42}" presName="spacerB" presStyleCnt="0"/>
      <dgm:spPr/>
    </dgm:pt>
    <dgm:pt modelId="{7DBECFC0-16F3-48BB-8A75-E73F5B928E0B}" type="pres">
      <dgm:prSet presAssocID="{9F508068-C023-47D6-B6AC-A51FA86737A8}" presName="node" presStyleLbl="node1" presStyleIdx="1" presStyleCnt="4">
        <dgm:presLayoutVars>
          <dgm:bulletEnabled val="1"/>
        </dgm:presLayoutVars>
      </dgm:prSet>
      <dgm:spPr/>
    </dgm:pt>
    <dgm:pt modelId="{B2370BEF-FC27-49D8-8D38-30FBCE94F5BC}" type="pres">
      <dgm:prSet presAssocID="{57A6DE02-8F7A-481C-BC81-9F8DB0AEF98B}" presName="spacerT" presStyleCnt="0"/>
      <dgm:spPr/>
    </dgm:pt>
    <dgm:pt modelId="{3EE811A2-1C48-4640-81DE-D35A40020E45}" type="pres">
      <dgm:prSet presAssocID="{57A6DE02-8F7A-481C-BC81-9F8DB0AEF98B}" presName="sibTrans" presStyleLbl="sibTrans2D1" presStyleIdx="1" presStyleCnt="3"/>
      <dgm:spPr/>
    </dgm:pt>
    <dgm:pt modelId="{AA0EB7AD-DAA6-425C-868A-5888F565A917}" type="pres">
      <dgm:prSet presAssocID="{57A6DE02-8F7A-481C-BC81-9F8DB0AEF98B}" presName="spacerB" presStyleCnt="0"/>
      <dgm:spPr/>
    </dgm:pt>
    <dgm:pt modelId="{9045915F-53A8-48FB-A05D-C9465BBD7FCD}" type="pres">
      <dgm:prSet presAssocID="{C8214583-35A9-46FA-8126-041712BE8266}" presName="node" presStyleLbl="node1" presStyleIdx="2" presStyleCnt="4" custScaleX="107547" custScaleY="106696">
        <dgm:presLayoutVars>
          <dgm:bulletEnabled val="1"/>
        </dgm:presLayoutVars>
      </dgm:prSet>
      <dgm:spPr/>
    </dgm:pt>
    <dgm:pt modelId="{13239C56-66EC-47FF-8AA1-DE2ED2383F67}" type="pres">
      <dgm:prSet presAssocID="{AADB903E-FF3F-4154-933E-3602EA4DDA80}" presName="sibTransLast" presStyleLbl="sibTrans2D1" presStyleIdx="2" presStyleCnt="3"/>
      <dgm:spPr/>
    </dgm:pt>
    <dgm:pt modelId="{FD49605B-45B0-420F-AC39-40445C415574}" type="pres">
      <dgm:prSet presAssocID="{AADB903E-FF3F-4154-933E-3602EA4DDA80}" presName="connectorText" presStyleLbl="sibTrans2D1" presStyleIdx="2" presStyleCnt="3"/>
      <dgm:spPr/>
    </dgm:pt>
    <dgm:pt modelId="{9FC34966-B445-434A-9D02-C3EEB39010C1}" type="pres">
      <dgm:prSet presAssocID="{AADB903E-FF3F-4154-933E-3602EA4DDA80}" presName="lastNode" presStyleLbl="node1" presStyleIdx="3" presStyleCnt="4">
        <dgm:presLayoutVars>
          <dgm:bulletEnabled val="1"/>
        </dgm:presLayoutVars>
      </dgm:prSet>
      <dgm:spPr/>
    </dgm:pt>
  </dgm:ptLst>
  <dgm:cxnLst>
    <dgm:cxn modelId="{62540900-7FAD-45E8-A564-7907A1974584}" srcId="{AADB903E-FF3F-4154-933E-3602EA4DDA80}" destId="{C8214583-35A9-46FA-8126-041712BE8266}" srcOrd="2" destOrd="0" parTransId="{0DB04E68-5738-4D2F-85FD-8948AD95A1B4}" sibTransId="{4396628E-8125-42F1-9569-1AC1BEF76E14}"/>
    <dgm:cxn modelId="{9E294C08-E775-48FC-9E22-AFB8E9279D94}" type="presOf" srcId="{57A6DE02-8F7A-481C-BC81-9F8DB0AEF98B}" destId="{3EE811A2-1C48-4640-81DE-D35A40020E45}" srcOrd="0" destOrd="0" presId="urn:microsoft.com/office/officeart/2005/8/layout/equation2"/>
    <dgm:cxn modelId="{E91A430A-1670-4135-BAF3-8B547C00CA1E}" srcId="{AADB903E-FF3F-4154-933E-3602EA4DDA80}" destId="{7D68F9CF-8F50-45A8-BD13-A4AE823EF264}" srcOrd="0" destOrd="0" parTransId="{97C3053F-4BDE-42D9-9078-061657631142}" sibTransId="{B823DD49-4AEE-418E-AE99-5A8891439F42}"/>
    <dgm:cxn modelId="{A4B65B0C-1546-46D4-B857-B9997D164E81}" type="presOf" srcId="{4396628E-8125-42F1-9569-1AC1BEF76E14}" destId="{13239C56-66EC-47FF-8AA1-DE2ED2383F67}" srcOrd="0" destOrd="0" presId="urn:microsoft.com/office/officeart/2005/8/layout/equation2"/>
    <dgm:cxn modelId="{3E62FF15-C704-4781-A202-6BA938B42DF5}" type="presOf" srcId="{C8214583-35A9-46FA-8126-041712BE8266}" destId="{9045915F-53A8-48FB-A05D-C9465BBD7FCD}" srcOrd="0" destOrd="0" presId="urn:microsoft.com/office/officeart/2005/8/layout/equation2"/>
    <dgm:cxn modelId="{7D888518-278A-4627-A35D-719B63CD33E5}" type="presOf" srcId="{AAA2A93F-F703-476B-ADDE-11F8122DE7EC}" destId="{9FC34966-B445-434A-9D02-C3EEB39010C1}" srcOrd="0" destOrd="0" presId="urn:microsoft.com/office/officeart/2005/8/layout/equation2"/>
    <dgm:cxn modelId="{496DF42F-4875-47B8-81A5-5BAA87F7BAD1}" type="presOf" srcId="{9F508068-C023-47D6-B6AC-A51FA86737A8}" destId="{7DBECFC0-16F3-48BB-8A75-E73F5B928E0B}" srcOrd="0" destOrd="0" presId="urn:microsoft.com/office/officeart/2005/8/layout/equation2"/>
    <dgm:cxn modelId="{F0F5C05E-6BD9-432E-811E-C186C67598B5}" type="presOf" srcId="{4396628E-8125-42F1-9569-1AC1BEF76E14}" destId="{FD49605B-45B0-420F-AC39-40445C415574}" srcOrd="1" destOrd="0" presId="urn:microsoft.com/office/officeart/2005/8/layout/equation2"/>
    <dgm:cxn modelId="{DF6C7C44-E172-4D5E-AF75-D4C75FD9CC8D}" type="presOf" srcId="{7D68F9CF-8F50-45A8-BD13-A4AE823EF264}" destId="{8A4EB7C5-F429-42BF-A192-DBA00A2472FB}" srcOrd="0" destOrd="0" presId="urn:microsoft.com/office/officeart/2005/8/layout/equation2"/>
    <dgm:cxn modelId="{23627946-35F4-41A5-A96E-CE2E6562BC75}" type="presOf" srcId="{B823DD49-4AEE-418E-AE99-5A8891439F42}" destId="{A1FFD4A8-EF99-45A5-BCA8-5B8669D4F023}" srcOrd="0" destOrd="0" presId="urn:microsoft.com/office/officeart/2005/8/layout/equation2"/>
    <dgm:cxn modelId="{F3CA2971-F1C4-4BB8-8C38-F2DFD204457D}" type="presOf" srcId="{AADB903E-FF3F-4154-933E-3602EA4DDA80}" destId="{D6B5ECCD-9D6F-4C5A-9C71-C593CF04FAFA}" srcOrd="0" destOrd="0" presId="urn:microsoft.com/office/officeart/2005/8/layout/equation2"/>
    <dgm:cxn modelId="{79A15CCC-47A9-485F-96FD-8A60D1A2842A}" srcId="{AADB903E-FF3F-4154-933E-3602EA4DDA80}" destId="{AAA2A93F-F703-476B-ADDE-11F8122DE7EC}" srcOrd="3" destOrd="0" parTransId="{939DBD8C-1195-40ED-AA68-75045010356A}" sibTransId="{843558E8-ABAE-46FA-95AE-57C8EFB64A70}"/>
    <dgm:cxn modelId="{9CD5C9D1-7B4C-481E-9C79-07DA9F6EBF8F}" srcId="{AADB903E-FF3F-4154-933E-3602EA4DDA80}" destId="{9F508068-C023-47D6-B6AC-A51FA86737A8}" srcOrd="1" destOrd="0" parTransId="{CD5EBBA3-B0EB-4CEF-BB62-D37B4888AEAB}" sibTransId="{57A6DE02-8F7A-481C-BC81-9F8DB0AEF98B}"/>
    <dgm:cxn modelId="{6EBFDF2A-9CD3-4455-9B8F-4F6B1AC234D5}" type="presParOf" srcId="{D6B5ECCD-9D6F-4C5A-9C71-C593CF04FAFA}" destId="{81D11125-7F4E-4C2F-8A75-9EB93F93CA47}" srcOrd="0" destOrd="0" presId="urn:microsoft.com/office/officeart/2005/8/layout/equation2"/>
    <dgm:cxn modelId="{0ED5B2E2-EAE2-4E66-AC0E-6D66BC0AC81F}" type="presParOf" srcId="{81D11125-7F4E-4C2F-8A75-9EB93F93CA47}" destId="{8A4EB7C5-F429-42BF-A192-DBA00A2472FB}" srcOrd="0" destOrd="0" presId="urn:microsoft.com/office/officeart/2005/8/layout/equation2"/>
    <dgm:cxn modelId="{C71AF9CE-58A6-461B-933E-9D8EC172AEE6}" type="presParOf" srcId="{81D11125-7F4E-4C2F-8A75-9EB93F93CA47}" destId="{C839F8E1-AE66-4F6D-AE38-B61BA4879516}" srcOrd="1" destOrd="0" presId="urn:microsoft.com/office/officeart/2005/8/layout/equation2"/>
    <dgm:cxn modelId="{34F96829-6838-4624-9248-B74777A58AC0}" type="presParOf" srcId="{81D11125-7F4E-4C2F-8A75-9EB93F93CA47}" destId="{A1FFD4A8-EF99-45A5-BCA8-5B8669D4F023}" srcOrd="2" destOrd="0" presId="urn:microsoft.com/office/officeart/2005/8/layout/equation2"/>
    <dgm:cxn modelId="{B6F1819B-DCC6-468B-A374-E01D4F38438E}" type="presParOf" srcId="{81D11125-7F4E-4C2F-8A75-9EB93F93CA47}" destId="{0C7763FF-2F9C-4742-9192-657BFC127A43}" srcOrd="3" destOrd="0" presId="urn:microsoft.com/office/officeart/2005/8/layout/equation2"/>
    <dgm:cxn modelId="{7CCF7031-59EA-4A38-B1B0-A1AB4B64D836}" type="presParOf" srcId="{81D11125-7F4E-4C2F-8A75-9EB93F93CA47}" destId="{7DBECFC0-16F3-48BB-8A75-E73F5B928E0B}" srcOrd="4" destOrd="0" presId="urn:microsoft.com/office/officeart/2005/8/layout/equation2"/>
    <dgm:cxn modelId="{F85BCED1-0303-409E-8BCC-69BC49DF5850}" type="presParOf" srcId="{81D11125-7F4E-4C2F-8A75-9EB93F93CA47}" destId="{B2370BEF-FC27-49D8-8D38-30FBCE94F5BC}" srcOrd="5" destOrd="0" presId="urn:microsoft.com/office/officeart/2005/8/layout/equation2"/>
    <dgm:cxn modelId="{8CC9E9B2-79B9-4F0C-9232-A8EA3A12BC53}" type="presParOf" srcId="{81D11125-7F4E-4C2F-8A75-9EB93F93CA47}" destId="{3EE811A2-1C48-4640-81DE-D35A40020E45}" srcOrd="6" destOrd="0" presId="urn:microsoft.com/office/officeart/2005/8/layout/equation2"/>
    <dgm:cxn modelId="{F76393D3-D26F-4D49-88B9-B13589F923A6}" type="presParOf" srcId="{81D11125-7F4E-4C2F-8A75-9EB93F93CA47}" destId="{AA0EB7AD-DAA6-425C-868A-5888F565A917}" srcOrd="7" destOrd="0" presId="urn:microsoft.com/office/officeart/2005/8/layout/equation2"/>
    <dgm:cxn modelId="{408CC25F-1FE0-43FE-8F79-4D46D63773F7}" type="presParOf" srcId="{81D11125-7F4E-4C2F-8A75-9EB93F93CA47}" destId="{9045915F-53A8-48FB-A05D-C9465BBD7FCD}" srcOrd="8" destOrd="0" presId="urn:microsoft.com/office/officeart/2005/8/layout/equation2"/>
    <dgm:cxn modelId="{6E4A28DF-52F9-4B1D-B286-7CDF4008CB6E}" type="presParOf" srcId="{D6B5ECCD-9D6F-4C5A-9C71-C593CF04FAFA}" destId="{13239C56-66EC-47FF-8AA1-DE2ED2383F67}" srcOrd="1" destOrd="0" presId="urn:microsoft.com/office/officeart/2005/8/layout/equation2"/>
    <dgm:cxn modelId="{FD9BC837-BBCB-4F6E-B4D9-A2F850D831EC}" type="presParOf" srcId="{13239C56-66EC-47FF-8AA1-DE2ED2383F67}" destId="{FD49605B-45B0-420F-AC39-40445C415574}" srcOrd="0" destOrd="0" presId="urn:microsoft.com/office/officeart/2005/8/layout/equation2"/>
    <dgm:cxn modelId="{D339B7C1-5E20-40D4-9E7D-0206C06457A4}" type="presParOf" srcId="{D6B5ECCD-9D6F-4C5A-9C71-C593CF04FAFA}" destId="{9FC34966-B445-434A-9D02-C3EEB39010C1}" srcOrd="2" destOrd="0" presId="urn:microsoft.com/office/officeart/2005/8/layout/equati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DB903E-FF3F-4154-933E-3602EA4DDA80}" type="doc">
      <dgm:prSet loTypeId="urn:microsoft.com/office/officeart/2005/8/layout/equation2" loCatId="process" qsTypeId="urn:microsoft.com/office/officeart/2005/8/quickstyle/simple5" qsCatId="simple" csTypeId="urn:microsoft.com/office/officeart/2005/8/colors/colorful5" csCatId="colorful" phldr="1"/>
      <dgm:spPr/>
    </dgm:pt>
    <dgm:pt modelId="{260F732B-DA6F-41E3-A097-A2E84E282697}">
      <dgm:prSet phldrT="[Text]" custT="1"/>
      <dgm:spPr/>
      <dgm:t>
        <a:bodyPr/>
        <a:lstStyle/>
        <a:p>
          <a:r>
            <a:rPr lang="en-US" sz="1800" dirty="0">
              <a:latin typeface="Californian FB" panose="0207040306080B030204" pitchFamily="18" charset="0"/>
            </a:rPr>
            <a:t>Weight Criteria</a:t>
          </a:r>
        </a:p>
      </dgm:t>
    </dgm:pt>
    <dgm:pt modelId="{F21F7C94-132D-4B3C-8B3B-267BD034C467}" type="parTrans" cxnId="{BB854F74-3C89-413E-9298-2C35288D069B}">
      <dgm:prSet/>
      <dgm:spPr/>
      <dgm:t>
        <a:bodyPr/>
        <a:lstStyle/>
        <a:p>
          <a:endParaRPr lang="en-US"/>
        </a:p>
      </dgm:t>
    </dgm:pt>
    <dgm:pt modelId="{AAD1B27C-75A4-4A50-8599-D584A64ED75A}" type="sibTrans" cxnId="{BB854F74-3C89-413E-9298-2C35288D069B}">
      <dgm:prSet/>
      <dgm:spPr/>
      <dgm:t>
        <a:bodyPr/>
        <a:lstStyle/>
        <a:p>
          <a:endParaRPr lang="en-US" dirty="0"/>
        </a:p>
      </dgm:t>
    </dgm:pt>
    <dgm:pt modelId="{7D68F9CF-8F50-45A8-BD13-A4AE823EF264}">
      <dgm:prSet phldrT="[Text]" custT="1"/>
      <dgm:spPr/>
      <dgm:t>
        <a:bodyPr/>
        <a:lstStyle/>
        <a:p>
          <a:r>
            <a:rPr lang="en-US" sz="1600" dirty="0">
              <a:latin typeface="Californian FB" panose="0207040306080B030204" pitchFamily="18" charset="0"/>
            </a:rPr>
            <a:t>Spatial Statistics</a:t>
          </a:r>
        </a:p>
      </dgm:t>
    </dgm:pt>
    <dgm:pt modelId="{97C3053F-4BDE-42D9-9078-061657631142}" type="parTrans" cxnId="{E91A430A-1670-4135-BAF3-8B547C00CA1E}">
      <dgm:prSet/>
      <dgm:spPr/>
      <dgm:t>
        <a:bodyPr/>
        <a:lstStyle/>
        <a:p>
          <a:endParaRPr lang="en-US"/>
        </a:p>
      </dgm:t>
    </dgm:pt>
    <dgm:pt modelId="{B823DD49-4AEE-418E-AE99-5A8891439F42}" type="sibTrans" cxnId="{E91A430A-1670-4135-BAF3-8B547C00CA1E}">
      <dgm:prSet/>
      <dgm:spPr/>
      <dgm:t>
        <a:bodyPr/>
        <a:lstStyle/>
        <a:p>
          <a:endParaRPr lang="en-US" dirty="0"/>
        </a:p>
      </dgm:t>
    </dgm:pt>
    <dgm:pt modelId="{C8214583-35A9-46FA-8126-041712BE8266}">
      <dgm:prSet phldrT="[Text]"/>
      <dgm:spPr/>
      <dgm:t>
        <a:bodyPr/>
        <a:lstStyle/>
        <a:p>
          <a:r>
            <a:rPr lang="en-US" dirty="0">
              <a:latin typeface="Californian FB" panose="0207040306080B030204" pitchFamily="18" charset="0"/>
            </a:rPr>
            <a:t>Extract Seeps</a:t>
          </a:r>
        </a:p>
      </dgm:t>
    </dgm:pt>
    <dgm:pt modelId="{0DB04E68-5738-4D2F-85FD-8948AD95A1B4}" type="parTrans" cxnId="{62540900-7FAD-45E8-A564-7907A1974584}">
      <dgm:prSet/>
      <dgm:spPr/>
      <dgm:t>
        <a:bodyPr/>
        <a:lstStyle/>
        <a:p>
          <a:endParaRPr lang="en-US"/>
        </a:p>
      </dgm:t>
    </dgm:pt>
    <dgm:pt modelId="{4396628E-8125-42F1-9569-1AC1BEF76E14}" type="sibTrans" cxnId="{62540900-7FAD-45E8-A564-7907A1974584}">
      <dgm:prSet/>
      <dgm:spPr/>
      <dgm:t>
        <a:bodyPr/>
        <a:lstStyle/>
        <a:p>
          <a:endParaRPr lang="en-US"/>
        </a:p>
      </dgm:t>
    </dgm:pt>
    <dgm:pt modelId="{2A06EB9E-06E5-4EF7-A4B8-76AF2C24F919}" type="pres">
      <dgm:prSet presAssocID="{AADB903E-FF3F-4154-933E-3602EA4DDA80}" presName="Name0" presStyleCnt="0">
        <dgm:presLayoutVars>
          <dgm:dir/>
          <dgm:resizeHandles val="exact"/>
        </dgm:presLayoutVars>
      </dgm:prSet>
      <dgm:spPr/>
    </dgm:pt>
    <dgm:pt modelId="{ACAD420F-6BEC-4C6E-8883-5F33150E797A}" type="pres">
      <dgm:prSet presAssocID="{AADB903E-FF3F-4154-933E-3602EA4DDA80}" presName="vNodes" presStyleCnt="0"/>
      <dgm:spPr/>
    </dgm:pt>
    <dgm:pt modelId="{26E7B4FB-CD79-498B-84AF-4897615543F2}" type="pres">
      <dgm:prSet presAssocID="{260F732B-DA6F-41E3-A097-A2E84E282697}" presName="node" presStyleLbl="node1" presStyleIdx="0" presStyleCnt="3" custScaleX="186049" custScaleY="186049">
        <dgm:presLayoutVars>
          <dgm:bulletEnabled val="1"/>
        </dgm:presLayoutVars>
      </dgm:prSet>
      <dgm:spPr/>
    </dgm:pt>
    <dgm:pt modelId="{1C94C9B4-A59A-4D5B-B6A3-3AEC8A6B03EC}" type="pres">
      <dgm:prSet presAssocID="{AAD1B27C-75A4-4A50-8599-D584A64ED75A}" presName="spacerT" presStyleCnt="0"/>
      <dgm:spPr/>
    </dgm:pt>
    <dgm:pt modelId="{BDDC46FF-F9DA-445C-8E76-438F1EE01C1C}" type="pres">
      <dgm:prSet presAssocID="{AAD1B27C-75A4-4A50-8599-D584A64ED75A}" presName="sibTrans" presStyleLbl="sibTrans2D1" presStyleIdx="0" presStyleCnt="2"/>
      <dgm:spPr/>
    </dgm:pt>
    <dgm:pt modelId="{45AFDC66-4378-462C-88D3-38A29A80B6A1}" type="pres">
      <dgm:prSet presAssocID="{AAD1B27C-75A4-4A50-8599-D584A64ED75A}" presName="spacerB" presStyleCnt="0"/>
      <dgm:spPr/>
    </dgm:pt>
    <dgm:pt modelId="{B2A67259-DB41-4A5F-A020-A445165DF40A}" type="pres">
      <dgm:prSet presAssocID="{7D68F9CF-8F50-45A8-BD13-A4AE823EF264}" presName="node" presStyleLbl="node1" presStyleIdx="1" presStyleCnt="3" custScaleX="186049" custScaleY="186049">
        <dgm:presLayoutVars>
          <dgm:bulletEnabled val="1"/>
        </dgm:presLayoutVars>
      </dgm:prSet>
      <dgm:spPr/>
    </dgm:pt>
    <dgm:pt modelId="{30C2CD7E-27B9-4F73-B637-2FA9D7A6A56C}" type="pres">
      <dgm:prSet presAssocID="{AADB903E-FF3F-4154-933E-3602EA4DDA80}" presName="sibTransLast" presStyleLbl="sibTrans2D1" presStyleIdx="1" presStyleCnt="2" custLinFactNeighborX="-55915" custLinFactNeighborY="-12592"/>
      <dgm:spPr/>
    </dgm:pt>
    <dgm:pt modelId="{ADF59970-1B3E-4969-9CAA-C049E53BA737}" type="pres">
      <dgm:prSet presAssocID="{AADB903E-FF3F-4154-933E-3602EA4DDA80}" presName="connectorText" presStyleLbl="sibTrans2D1" presStyleIdx="1" presStyleCnt="2"/>
      <dgm:spPr/>
    </dgm:pt>
    <dgm:pt modelId="{84C7485F-B727-4D7E-8977-E5274E41A5FF}" type="pres">
      <dgm:prSet presAssocID="{AADB903E-FF3F-4154-933E-3602EA4DDA80}" presName="lastNode" presStyleLbl="node1" presStyleIdx="2" presStyleCnt="3" custScaleX="115866" custScaleY="110560" custLinFactNeighborX="2064">
        <dgm:presLayoutVars>
          <dgm:bulletEnabled val="1"/>
        </dgm:presLayoutVars>
      </dgm:prSet>
      <dgm:spPr/>
    </dgm:pt>
  </dgm:ptLst>
  <dgm:cxnLst>
    <dgm:cxn modelId="{62540900-7FAD-45E8-A564-7907A1974584}" srcId="{AADB903E-FF3F-4154-933E-3602EA4DDA80}" destId="{C8214583-35A9-46FA-8126-041712BE8266}" srcOrd="2" destOrd="0" parTransId="{0DB04E68-5738-4D2F-85FD-8948AD95A1B4}" sibTransId="{4396628E-8125-42F1-9569-1AC1BEF76E14}"/>
    <dgm:cxn modelId="{E91A430A-1670-4135-BAF3-8B547C00CA1E}" srcId="{AADB903E-FF3F-4154-933E-3602EA4DDA80}" destId="{7D68F9CF-8F50-45A8-BD13-A4AE823EF264}" srcOrd="1" destOrd="0" parTransId="{97C3053F-4BDE-42D9-9078-061657631142}" sibTransId="{B823DD49-4AEE-418E-AE99-5A8891439F42}"/>
    <dgm:cxn modelId="{8BF1A50A-0325-49AE-BF43-3B1F58A2FC66}" type="presOf" srcId="{260F732B-DA6F-41E3-A097-A2E84E282697}" destId="{26E7B4FB-CD79-498B-84AF-4897615543F2}" srcOrd="0" destOrd="0" presId="urn:microsoft.com/office/officeart/2005/8/layout/equation2"/>
    <dgm:cxn modelId="{DD352A61-C882-4412-A614-1A01F5546E74}" type="presOf" srcId="{AADB903E-FF3F-4154-933E-3602EA4DDA80}" destId="{2A06EB9E-06E5-4EF7-A4B8-76AF2C24F919}" srcOrd="0" destOrd="0" presId="urn:microsoft.com/office/officeart/2005/8/layout/equation2"/>
    <dgm:cxn modelId="{BB854F74-3C89-413E-9298-2C35288D069B}" srcId="{AADB903E-FF3F-4154-933E-3602EA4DDA80}" destId="{260F732B-DA6F-41E3-A097-A2E84E282697}" srcOrd="0" destOrd="0" parTransId="{F21F7C94-132D-4B3C-8B3B-267BD034C467}" sibTransId="{AAD1B27C-75A4-4A50-8599-D584A64ED75A}"/>
    <dgm:cxn modelId="{D6DCBF7C-49D7-432F-9707-D3395834026C}" type="presOf" srcId="{B823DD49-4AEE-418E-AE99-5A8891439F42}" destId="{ADF59970-1B3E-4969-9CAA-C049E53BA737}" srcOrd="1" destOrd="0" presId="urn:microsoft.com/office/officeart/2005/8/layout/equation2"/>
    <dgm:cxn modelId="{25C86ED8-4A3A-4EF6-84D8-8F3A812E432F}" type="presOf" srcId="{B823DD49-4AEE-418E-AE99-5A8891439F42}" destId="{30C2CD7E-27B9-4F73-B637-2FA9D7A6A56C}" srcOrd="0" destOrd="0" presId="urn:microsoft.com/office/officeart/2005/8/layout/equation2"/>
    <dgm:cxn modelId="{564BF9E4-7843-4022-945A-954D065D59A4}" type="presOf" srcId="{AAD1B27C-75A4-4A50-8599-D584A64ED75A}" destId="{BDDC46FF-F9DA-445C-8E76-438F1EE01C1C}" srcOrd="0" destOrd="0" presId="urn:microsoft.com/office/officeart/2005/8/layout/equation2"/>
    <dgm:cxn modelId="{6FB5C4F2-66E5-41A4-B68E-75A2D8F298AE}" type="presOf" srcId="{7D68F9CF-8F50-45A8-BD13-A4AE823EF264}" destId="{B2A67259-DB41-4A5F-A020-A445165DF40A}" srcOrd="0" destOrd="0" presId="urn:microsoft.com/office/officeart/2005/8/layout/equation2"/>
    <dgm:cxn modelId="{9BEC5DFD-885A-4CC2-85DE-D30E4291DBA6}" type="presOf" srcId="{C8214583-35A9-46FA-8126-041712BE8266}" destId="{84C7485F-B727-4D7E-8977-E5274E41A5FF}" srcOrd="0" destOrd="0" presId="urn:microsoft.com/office/officeart/2005/8/layout/equation2"/>
    <dgm:cxn modelId="{3A579B91-C934-478D-ACF9-B8E240BB2EF2}" type="presParOf" srcId="{2A06EB9E-06E5-4EF7-A4B8-76AF2C24F919}" destId="{ACAD420F-6BEC-4C6E-8883-5F33150E797A}" srcOrd="0" destOrd="0" presId="urn:microsoft.com/office/officeart/2005/8/layout/equation2"/>
    <dgm:cxn modelId="{21932883-E004-4225-ADFC-90FAEFE235E4}" type="presParOf" srcId="{ACAD420F-6BEC-4C6E-8883-5F33150E797A}" destId="{26E7B4FB-CD79-498B-84AF-4897615543F2}" srcOrd="0" destOrd="0" presId="urn:microsoft.com/office/officeart/2005/8/layout/equation2"/>
    <dgm:cxn modelId="{CDF5C4BF-6C5E-43F7-9D01-4C04E50E2A36}" type="presParOf" srcId="{ACAD420F-6BEC-4C6E-8883-5F33150E797A}" destId="{1C94C9B4-A59A-4D5B-B6A3-3AEC8A6B03EC}" srcOrd="1" destOrd="0" presId="urn:microsoft.com/office/officeart/2005/8/layout/equation2"/>
    <dgm:cxn modelId="{DFEF4B33-6720-4A98-A798-8F3BE0854C06}" type="presParOf" srcId="{ACAD420F-6BEC-4C6E-8883-5F33150E797A}" destId="{BDDC46FF-F9DA-445C-8E76-438F1EE01C1C}" srcOrd="2" destOrd="0" presId="urn:microsoft.com/office/officeart/2005/8/layout/equation2"/>
    <dgm:cxn modelId="{EA531747-1562-4F48-8033-4AE1BA700A5E}" type="presParOf" srcId="{ACAD420F-6BEC-4C6E-8883-5F33150E797A}" destId="{45AFDC66-4378-462C-88D3-38A29A80B6A1}" srcOrd="3" destOrd="0" presId="urn:microsoft.com/office/officeart/2005/8/layout/equation2"/>
    <dgm:cxn modelId="{41282294-650C-4F8F-AE23-D8B4E0A39E1A}" type="presParOf" srcId="{ACAD420F-6BEC-4C6E-8883-5F33150E797A}" destId="{B2A67259-DB41-4A5F-A020-A445165DF40A}" srcOrd="4" destOrd="0" presId="urn:microsoft.com/office/officeart/2005/8/layout/equation2"/>
    <dgm:cxn modelId="{311B7D43-405A-43C5-870A-2BB3A83CBE5E}" type="presParOf" srcId="{2A06EB9E-06E5-4EF7-A4B8-76AF2C24F919}" destId="{30C2CD7E-27B9-4F73-B637-2FA9D7A6A56C}" srcOrd="1" destOrd="0" presId="urn:microsoft.com/office/officeart/2005/8/layout/equation2"/>
    <dgm:cxn modelId="{DF560E09-F60C-46BF-9006-3400DC155E5F}" type="presParOf" srcId="{30C2CD7E-27B9-4F73-B637-2FA9D7A6A56C}" destId="{ADF59970-1B3E-4969-9CAA-C049E53BA737}" srcOrd="0" destOrd="0" presId="urn:microsoft.com/office/officeart/2005/8/layout/equation2"/>
    <dgm:cxn modelId="{072B92D4-5EDE-45A5-B124-0223372F2DC6}" type="presParOf" srcId="{2A06EB9E-06E5-4EF7-A4B8-76AF2C24F919}" destId="{84C7485F-B727-4D7E-8977-E5274E41A5FF}" srcOrd="2" destOrd="0" presId="urn:microsoft.com/office/officeart/2005/8/layout/equati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F84D75-A5FA-4DDB-A017-71CD53881FCA}" type="doc">
      <dgm:prSet loTypeId="urn:microsoft.com/office/officeart/2005/8/layout/process2" loCatId="process" qsTypeId="urn:microsoft.com/office/officeart/2005/8/quickstyle/3d3" qsCatId="3D" csTypeId="urn:microsoft.com/office/officeart/2005/8/colors/accent1_4" csCatId="accent1" phldr="1"/>
      <dgm:spPr/>
      <dgm:t>
        <a:bodyPr/>
        <a:lstStyle/>
        <a:p>
          <a:endParaRPr lang="en-US"/>
        </a:p>
      </dgm:t>
    </dgm:pt>
    <dgm:pt modelId="{157515EC-3ACA-402F-B422-A789F276B22B}">
      <dgm:prSet phldrT="[Text]"/>
      <dgm:spPr/>
      <dgm:t>
        <a:bodyPr/>
        <a:lstStyle/>
        <a:p>
          <a:r>
            <a:rPr lang="en-US" b="0" dirty="0">
              <a:latin typeface="Californian FB" panose="0207040306080B030204" pitchFamily="18" charset="0"/>
            </a:rPr>
            <a:t>Closer to the Seafloor (but not always the case)</a:t>
          </a:r>
        </a:p>
      </dgm:t>
    </dgm:pt>
    <dgm:pt modelId="{F3BFF156-1D22-42D5-887C-1E3C2C33F47A}" type="parTrans" cxnId="{42FFABB9-07C2-4190-8603-6055EE0614BC}">
      <dgm:prSet/>
      <dgm:spPr/>
      <dgm:t>
        <a:bodyPr/>
        <a:lstStyle/>
        <a:p>
          <a:endParaRPr lang="en-US"/>
        </a:p>
      </dgm:t>
    </dgm:pt>
    <dgm:pt modelId="{A78FD051-348B-4122-BFDD-C198C1451A6C}" type="sibTrans" cxnId="{42FFABB9-07C2-4190-8603-6055EE0614BC}">
      <dgm:prSet/>
      <dgm:spPr/>
      <dgm:t>
        <a:bodyPr/>
        <a:lstStyle/>
        <a:p>
          <a:endParaRPr lang="en-US" dirty="0">
            <a:latin typeface="Californian FB" panose="0207040306080B030204" pitchFamily="18" charset="0"/>
          </a:endParaRPr>
        </a:p>
      </dgm:t>
    </dgm:pt>
    <dgm:pt modelId="{1B099F21-3009-428F-91CF-BA1C2709DA9D}">
      <dgm:prSet phldrT="[Text]"/>
      <dgm:spPr/>
      <dgm:t>
        <a:bodyPr/>
        <a:lstStyle/>
        <a:p>
          <a:r>
            <a:rPr lang="en-US" dirty="0">
              <a:latin typeface="Californian FB" panose="0207040306080B030204" pitchFamily="18" charset="0"/>
            </a:rPr>
            <a:t>Linear</a:t>
          </a:r>
        </a:p>
      </dgm:t>
    </dgm:pt>
    <dgm:pt modelId="{FB0569E3-20F6-4561-8367-B88DF5202CCB}" type="parTrans" cxnId="{B76475BB-9C7D-41A7-B4E4-C903C7485D5B}">
      <dgm:prSet/>
      <dgm:spPr/>
      <dgm:t>
        <a:bodyPr/>
        <a:lstStyle/>
        <a:p>
          <a:endParaRPr lang="en-US"/>
        </a:p>
      </dgm:t>
    </dgm:pt>
    <dgm:pt modelId="{09F5E8DD-57C2-45B6-97D0-2593DB188BDC}" type="sibTrans" cxnId="{B76475BB-9C7D-41A7-B4E4-C903C7485D5B}">
      <dgm:prSet/>
      <dgm:spPr/>
      <dgm:t>
        <a:bodyPr/>
        <a:lstStyle/>
        <a:p>
          <a:endParaRPr lang="en-US" dirty="0">
            <a:latin typeface="Californian FB" panose="0207040306080B030204" pitchFamily="18" charset="0"/>
          </a:endParaRPr>
        </a:p>
      </dgm:t>
    </dgm:pt>
    <dgm:pt modelId="{5CE8A57A-224B-4186-83DF-1F8AEE9884F4}">
      <dgm:prSet phldrT="[Text]"/>
      <dgm:spPr/>
      <dgm:t>
        <a:bodyPr/>
        <a:lstStyle/>
        <a:p>
          <a:r>
            <a:rPr lang="en-US" dirty="0">
              <a:latin typeface="Californian FB" panose="0207040306080B030204" pitchFamily="18" charset="0"/>
            </a:rPr>
            <a:t>Condensed</a:t>
          </a:r>
        </a:p>
      </dgm:t>
    </dgm:pt>
    <dgm:pt modelId="{B7E0D06D-5B7C-4D66-8F6A-4C0D869CF87D}" type="parTrans" cxnId="{06715A3F-467F-4AC7-ACF8-C32E97D5D6B7}">
      <dgm:prSet/>
      <dgm:spPr/>
      <dgm:t>
        <a:bodyPr/>
        <a:lstStyle/>
        <a:p>
          <a:endParaRPr lang="en-US"/>
        </a:p>
      </dgm:t>
    </dgm:pt>
    <dgm:pt modelId="{343C997C-E926-4568-B8AB-7FA22F28C471}" type="sibTrans" cxnId="{06715A3F-467F-4AC7-ACF8-C32E97D5D6B7}">
      <dgm:prSet/>
      <dgm:spPr/>
      <dgm:t>
        <a:bodyPr/>
        <a:lstStyle/>
        <a:p>
          <a:endParaRPr lang="en-US" dirty="0">
            <a:latin typeface="Californian FB" panose="0207040306080B030204" pitchFamily="18" charset="0"/>
          </a:endParaRPr>
        </a:p>
      </dgm:t>
    </dgm:pt>
    <dgm:pt modelId="{B37F559A-2EDF-474F-B9FA-A0CCFFE8B015}">
      <dgm:prSet phldrT="[Text]"/>
      <dgm:spPr/>
      <dgm:t>
        <a:bodyPr/>
        <a:lstStyle/>
        <a:p>
          <a:r>
            <a:rPr lang="en-US" dirty="0">
              <a:latin typeface="Californian FB" panose="0207040306080B030204" pitchFamily="18" charset="0"/>
            </a:rPr>
            <a:t>Related to Benthic Communities </a:t>
          </a:r>
        </a:p>
      </dgm:t>
    </dgm:pt>
    <dgm:pt modelId="{B60F7164-4104-476A-B993-07FE291B189A}" type="parTrans" cxnId="{8FF47CDD-F925-4B87-8157-E881E0CCFA05}">
      <dgm:prSet/>
      <dgm:spPr/>
      <dgm:t>
        <a:bodyPr/>
        <a:lstStyle/>
        <a:p>
          <a:endParaRPr lang="en-US"/>
        </a:p>
      </dgm:t>
    </dgm:pt>
    <dgm:pt modelId="{A655D4B7-7823-443E-9615-B9FA5578989F}" type="sibTrans" cxnId="{8FF47CDD-F925-4B87-8157-E881E0CCFA05}">
      <dgm:prSet/>
      <dgm:spPr/>
      <dgm:t>
        <a:bodyPr/>
        <a:lstStyle/>
        <a:p>
          <a:endParaRPr lang="en-US"/>
        </a:p>
      </dgm:t>
    </dgm:pt>
    <dgm:pt modelId="{5B66F00B-9942-45F7-A414-D8BEB4E2B770}">
      <dgm:prSet phldrT="[Text]"/>
      <dgm:spPr/>
      <dgm:t>
        <a:bodyPr/>
        <a:lstStyle/>
        <a:p>
          <a:r>
            <a:rPr lang="en-US" dirty="0">
              <a:latin typeface="Californian FB" panose="0207040306080B030204" pitchFamily="18" charset="0"/>
            </a:rPr>
            <a:t>Disparate Amplitude Intensity</a:t>
          </a:r>
        </a:p>
      </dgm:t>
    </dgm:pt>
    <dgm:pt modelId="{F557474F-9CD8-4F8F-A09E-118E0750955E}" type="parTrans" cxnId="{95E2390D-487C-4987-BBDD-17E5DFC44E7F}">
      <dgm:prSet/>
      <dgm:spPr/>
      <dgm:t>
        <a:bodyPr/>
        <a:lstStyle/>
        <a:p>
          <a:endParaRPr lang="en-US"/>
        </a:p>
      </dgm:t>
    </dgm:pt>
    <dgm:pt modelId="{4A1884E1-76ED-4FCC-B49C-1325AACFFB47}" type="sibTrans" cxnId="{95E2390D-487C-4987-BBDD-17E5DFC44E7F}">
      <dgm:prSet/>
      <dgm:spPr/>
      <dgm:t>
        <a:bodyPr/>
        <a:lstStyle/>
        <a:p>
          <a:endParaRPr lang="en-US" dirty="0">
            <a:latin typeface="Californian FB" panose="0207040306080B030204" pitchFamily="18" charset="0"/>
          </a:endParaRPr>
        </a:p>
      </dgm:t>
    </dgm:pt>
    <dgm:pt modelId="{66B2DEDF-898C-49FC-88F1-F5A4E1D55B5D}" type="pres">
      <dgm:prSet presAssocID="{F0F84D75-A5FA-4DDB-A017-71CD53881FCA}" presName="linearFlow" presStyleCnt="0">
        <dgm:presLayoutVars>
          <dgm:resizeHandles val="exact"/>
        </dgm:presLayoutVars>
      </dgm:prSet>
      <dgm:spPr/>
    </dgm:pt>
    <dgm:pt modelId="{64FA2968-B8F5-4D94-9AD5-084D2142DEFF}" type="pres">
      <dgm:prSet presAssocID="{157515EC-3ACA-402F-B422-A789F276B22B}" presName="node" presStyleLbl="node1" presStyleIdx="0" presStyleCnt="5">
        <dgm:presLayoutVars>
          <dgm:bulletEnabled val="1"/>
        </dgm:presLayoutVars>
      </dgm:prSet>
      <dgm:spPr/>
    </dgm:pt>
    <dgm:pt modelId="{1DB977BC-EDB8-4041-9856-CACF52438F31}" type="pres">
      <dgm:prSet presAssocID="{A78FD051-348B-4122-BFDD-C198C1451A6C}" presName="sibTrans" presStyleLbl="sibTrans2D1" presStyleIdx="0" presStyleCnt="4"/>
      <dgm:spPr/>
    </dgm:pt>
    <dgm:pt modelId="{EB9C0246-ACD0-48FD-AFF9-77FBAF895ACE}" type="pres">
      <dgm:prSet presAssocID="{A78FD051-348B-4122-BFDD-C198C1451A6C}" presName="connectorText" presStyleLbl="sibTrans2D1" presStyleIdx="0" presStyleCnt="4"/>
      <dgm:spPr/>
    </dgm:pt>
    <dgm:pt modelId="{01A88109-D310-474D-8975-6A1E2EAD84B7}" type="pres">
      <dgm:prSet presAssocID="{1B099F21-3009-428F-91CF-BA1C2709DA9D}" presName="node" presStyleLbl="node1" presStyleIdx="1" presStyleCnt="5">
        <dgm:presLayoutVars>
          <dgm:bulletEnabled val="1"/>
        </dgm:presLayoutVars>
      </dgm:prSet>
      <dgm:spPr/>
    </dgm:pt>
    <dgm:pt modelId="{381EEA80-BB64-4187-A729-78153BE2C456}" type="pres">
      <dgm:prSet presAssocID="{09F5E8DD-57C2-45B6-97D0-2593DB188BDC}" presName="sibTrans" presStyleLbl="sibTrans2D1" presStyleIdx="1" presStyleCnt="4"/>
      <dgm:spPr/>
    </dgm:pt>
    <dgm:pt modelId="{0B9A96CE-D09B-4C16-B379-153563BEE73C}" type="pres">
      <dgm:prSet presAssocID="{09F5E8DD-57C2-45B6-97D0-2593DB188BDC}" presName="connectorText" presStyleLbl="sibTrans2D1" presStyleIdx="1" presStyleCnt="4"/>
      <dgm:spPr/>
    </dgm:pt>
    <dgm:pt modelId="{C35A0F91-DD5C-4736-8D75-ADA19927BE77}" type="pres">
      <dgm:prSet presAssocID="{5CE8A57A-224B-4186-83DF-1F8AEE9884F4}" presName="node" presStyleLbl="node1" presStyleIdx="2" presStyleCnt="5">
        <dgm:presLayoutVars>
          <dgm:bulletEnabled val="1"/>
        </dgm:presLayoutVars>
      </dgm:prSet>
      <dgm:spPr/>
    </dgm:pt>
    <dgm:pt modelId="{4975C4A6-C757-437B-8DAF-9738D45ADB20}" type="pres">
      <dgm:prSet presAssocID="{343C997C-E926-4568-B8AB-7FA22F28C471}" presName="sibTrans" presStyleLbl="sibTrans2D1" presStyleIdx="2" presStyleCnt="4"/>
      <dgm:spPr/>
    </dgm:pt>
    <dgm:pt modelId="{B09621ED-0BFC-4BA6-BBC9-D58999232DBD}" type="pres">
      <dgm:prSet presAssocID="{343C997C-E926-4568-B8AB-7FA22F28C471}" presName="connectorText" presStyleLbl="sibTrans2D1" presStyleIdx="2" presStyleCnt="4"/>
      <dgm:spPr/>
    </dgm:pt>
    <dgm:pt modelId="{000CEB9C-16EF-45E7-BACA-535FF2CE56DC}" type="pres">
      <dgm:prSet presAssocID="{5B66F00B-9942-45F7-A414-D8BEB4E2B770}" presName="node" presStyleLbl="node1" presStyleIdx="3" presStyleCnt="5">
        <dgm:presLayoutVars>
          <dgm:bulletEnabled val="1"/>
        </dgm:presLayoutVars>
      </dgm:prSet>
      <dgm:spPr/>
    </dgm:pt>
    <dgm:pt modelId="{190F7FBF-7046-4773-AFB9-9A55286C3ADF}" type="pres">
      <dgm:prSet presAssocID="{4A1884E1-76ED-4FCC-B49C-1325AACFFB47}" presName="sibTrans" presStyleLbl="sibTrans2D1" presStyleIdx="3" presStyleCnt="4"/>
      <dgm:spPr/>
    </dgm:pt>
    <dgm:pt modelId="{8EFF4A6B-91EB-4608-AFFB-FCFD8B94EF90}" type="pres">
      <dgm:prSet presAssocID="{4A1884E1-76ED-4FCC-B49C-1325AACFFB47}" presName="connectorText" presStyleLbl="sibTrans2D1" presStyleIdx="3" presStyleCnt="4"/>
      <dgm:spPr/>
    </dgm:pt>
    <dgm:pt modelId="{1002DE4C-068F-4BAE-9509-9F7BAEBF98D2}" type="pres">
      <dgm:prSet presAssocID="{B37F559A-2EDF-474F-B9FA-A0CCFFE8B015}" presName="node" presStyleLbl="node1" presStyleIdx="4" presStyleCnt="5">
        <dgm:presLayoutVars>
          <dgm:bulletEnabled val="1"/>
        </dgm:presLayoutVars>
      </dgm:prSet>
      <dgm:spPr/>
    </dgm:pt>
  </dgm:ptLst>
  <dgm:cxnLst>
    <dgm:cxn modelId="{97F3580B-C63B-42DB-9880-F6EFD6B00E4D}" type="presOf" srcId="{4A1884E1-76ED-4FCC-B49C-1325AACFFB47}" destId="{190F7FBF-7046-4773-AFB9-9A55286C3ADF}" srcOrd="0" destOrd="0" presId="urn:microsoft.com/office/officeart/2005/8/layout/process2"/>
    <dgm:cxn modelId="{95E2390D-487C-4987-BBDD-17E5DFC44E7F}" srcId="{F0F84D75-A5FA-4DDB-A017-71CD53881FCA}" destId="{5B66F00B-9942-45F7-A414-D8BEB4E2B770}" srcOrd="3" destOrd="0" parTransId="{F557474F-9CD8-4F8F-A09E-118E0750955E}" sibTransId="{4A1884E1-76ED-4FCC-B49C-1325AACFFB47}"/>
    <dgm:cxn modelId="{3D856A14-5404-4A91-BE95-A732739F4FCF}" type="presOf" srcId="{1B099F21-3009-428F-91CF-BA1C2709DA9D}" destId="{01A88109-D310-474D-8975-6A1E2EAD84B7}" srcOrd="0" destOrd="0" presId="urn:microsoft.com/office/officeart/2005/8/layout/process2"/>
    <dgm:cxn modelId="{2C3D241C-0002-47B4-B678-2DAE44FA7BE8}" type="presOf" srcId="{343C997C-E926-4568-B8AB-7FA22F28C471}" destId="{B09621ED-0BFC-4BA6-BBC9-D58999232DBD}" srcOrd="1" destOrd="0" presId="urn:microsoft.com/office/officeart/2005/8/layout/process2"/>
    <dgm:cxn modelId="{A8D8D01D-6D6D-4A18-8C2C-5941FF413DD9}" type="presOf" srcId="{B37F559A-2EDF-474F-B9FA-A0CCFFE8B015}" destId="{1002DE4C-068F-4BAE-9509-9F7BAEBF98D2}" srcOrd="0" destOrd="0" presId="urn:microsoft.com/office/officeart/2005/8/layout/process2"/>
    <dgm:cxn modelId="{C5956B21-8D33-488E-A4D2-200F4473B100}" type="presOf" srcId="{4A1884E1-76ED-4FCC-B49C-1325AACFFB47}" destId="{8EFF4A6B-91EB-4608-AFFB-FCFD8B94EF90}" srcOrd="1" destOrd="0" presId="urn:microsoft.com/office/officeart/2005/8/layout/process2"/>
    <dgm:cxn modelId="{E5868538-9E8E-4625-8592-30420A68A2D1}" type="presOf" srcId="{09F5E8DD-57C2-45B6-97D0-2593DB188BDC}" destId="{381EEA80-BB64-4187-A729-78153BE2C456}" srcOrd="0" destOrd="0" presId="urn:microsoft.com/office/officeart/2005/8/layout/process2"/>
    <dgm:cxn modelId="{68207C3B-387D-44A3-89C5-1D639428536D}" type="presOf" srcId="{157515EC-3ACA-402F-B422-A789F276B22B}" destId="{64FA2968-B8F5-4D94-9AD5-084D2142DEFF}" srcOrd="0" destOrd="0" presId="urn:microsoft.com/office/officeart/2005/8/layout/process2"/>
    <dgm:cxn modelId="{06715A3F-467F-4AC7-ACF8-C32E97D5D6B7}" srcId="{F0F84D75-A5FA-4DDB-A017-71CD53881FCA}" destId="{5CE8A57A-224B-4186-83DF-1F8AEE9884F4}" srcOrd="2" destOrd="0" parTransId="{B7E0D06D-5B7C-4D66-8F6A-4C0D869CF87D}" sibTransId="{343C997C-E926-4568-B8AB-7FA22F28C471}"/>
    <dgm:cxn modelId="{26083D7B-AF15-4AF1-AD35-91047735D299}" type="presOf" srcId="{F0F84D75-A5FA-4DDB-A017-71CD53881FCA}" destId="{66B2DEDF-898C-49FC-88F1-F5A4E1D55B5D}" srcOrd="0" destOrd="0" presId="urn:microsoft.com/office/officeart/2005/8/layout/process2"/>
    <dgm:cxn modelId="{88523F85-3C28-47DB-8121-96814986FEF0}" type="presOf" srcId="{5CE8A57A-224B-4186-83DF-1F8AEE9884F4}" destId="{C35A0F91-DD5C-4736-8D75-ADA19927BE77}" srcOrd="0" destOrd="0" presId="urn:microsoft.com/office/officeart/2005/8/layout/process2"/>
    <dgm:cxn modelId="{3BBF51A4-EC3A-4ED9-97C8-FA8250DB675A}" type="presOf" srcId="{09F5E8DD-57C2-45B6-97D0-2593DB188BDC}" destId="{0B9A96CE-D09B-4C16-B379-153563BEE73C}" srcOrd="1" destOrd="0" presId="urn:microsoft.com/office/officeart/2005/8/layout/process2"/>
    <dgm:cxn modelId="{42FFABB9-07C2-4190-8603-6055EE0614BC}" srcId="{F0F84D75-A5FA-4DDB-A017-71CD53881FCA}" destId="{157515EC-3ACA-402F-B422-A789F276B22B}" srcOrd="0" destOrd="0" parTransId="{F3BFF156-1D22-42D5-887C-1E3C2C33F47A}" sibTransId="{A78FD051-348B-4122-BFDD-C198C1451A6C}"/>
    <dgm:cxn modelId="{B76475BB-9C7D-41A7-B4E4-C903C7485D5B}" srcId="{F0F84D75-A5FA-4DDB-A017-71CD53881FCA}" destId="{1B099F21-3009-428F-91CF-BA1C2709DA9D}" srcOrd="1" destOrd="0" parTransId="{FB0569E3-20F6-4561-8367-B88DF5202CCB}" sibTransId="{09F5E8DD-57C2-45B6-97D0-2593DB188BDC}"/>
    <dgm:cxn modelId="{F71668C7-8596-4538-87AE-6F8E5AACED46}" type="presOf" srcId="{A78FD051-348B-4122-BFDD-C198C1451A6C}" destId="{1DB977BC-EDB8-4041-9856-CACF52438F31}" srcOrd="0" destOrd="0" presId="urn:microsoft.com/office/officeart/2005/8/layout/process2"/>
    <dgm:cxn modelId="{949A83D1-2169-4A80-8EA3-C740D6AB905A}" type="presOf" srcId="{343C997C-E926-4568-B8AB-7FA22F28C471}" destId="{4975C4A6-C757-437B-8DAF-9738D45ADB20}" srcOrd="0" destOrd="0" presId="urn:microsoft.com/office/officeart/2005/8/layout/process2"/>
    <dgm:cxn modelId="{8FF47CDD-F925-4B87-8157-E881E0CCFA05}" srcId="{F0F84D75-A5FA-4DDB-A017-71CD53881FCA}" destId="{B37F559A-2EDF-474F-B9FA-A0CCFFE8B015}" srcOrd="4" destOrd="0" parTransId="{B60F7164-4104-476A-B993-07FE291B189A}" sibTransId="{A655D4B7-7823-443E-9615-B9FA5578989F}"/>
    <dgm:cxn modelId="{5EB59FE5-B57E-48C9-B597-7FDA205CA065}" type="presOf" srcId="{5B66F00B-9942-45F7-A414-D8BEB4E2B770}" destId="{000CEB9C-16EF-45E7-BACA-535FF2CE56DC}" srcOrd="0" destOrd="0" presId="urn:microsoft.com/office/officeart/2005/8/layout/process2"/>
    <dgm:cxn modelId="{0E22CBF2-B91A-4C52-B18F-2BFA04931853}" type="presOf" srcId="{A78FD051-348B-4122-BFDD-C198C1451A6C}" destId="{EB9C0246-ACD0-48FD-AFF9-77FBAF895ACE}" srcOrd="1" destOrd="0" presId="urn:microsoft.com/office/officeart/2005/8/layout/process2"/>
    <dgm:cxn modelId="{8D9578AB-4B99-455C-A379-4D628DC11A3E}" type="presParOf" srcId="{66B2DEDF-898C-49FC-88F1-F5A4E1D55B5D}" destId="{64FA2968-B8F5-4D94-9AD5-084D2142DEFF}" srcOrd="0" destOrd="0" presId="urn:microsoft.com/office/officeart/2005/8/layout/process2"/>
    <dgm:cxn modelId="{945090F0-8BB6-4D76-8F96-B8E8E8107E89}" type="presParOf" srcId="{66B2DEDF-898C-49FC-88F1-F5A4E1D55B5D}" destId="{1DB977BC-EDB8-4041-9856-CACF52438F31}" srcOrd="1" destOrd="0" presId="urn:microsoft.com/office/officeart/2005/8/layout/process2"/>
    <dgm:cxn modelId="{94382F03-F0D9-4656-84FF-027FB40731E7}" type="presParOf" srcId="{1DB977BC-EDB8-4041-9856-CACF52438F31}" destId="{EB9C0246-ACD0-48FD-AFF9-77FBAF895ACE}" srcOrd="0" destOrd="0" presId="urn:microsoft.com/office/officeart/2005/8/layout/process2"/>
    <dgm:cxn modelId="{2E115757-8379-4EC3-8CBE-D028E73ACA71}" type="presParOf" srcId="{66B2DEDF-898C-49FC-88F1-F5A4E1D55B5D}" destId="{01A88109-D310-474D-8975-6A1E2EAD84B7}" srcOrd="2" destOrd="0" presId="urn:microsoft.com/office/officeart/2005/8/layout/process2"/>
    <dgm:cxn modelId="{E9A86F33-BAF8-4097-9D78-E7AEB967BBA7}" type="presParOf" srcId="{66B2DEDF-898C-49FC-88F1-F5A4E1D55B5D}" destId="{381EEA80-BB64-4187-A729-78153BE2C456}" srcOrd="3" destOrd="0" presId="urn:microsoft.com/office/officeart/2005/8/layout/process2"/>
    <dgm:cxn modelId="{74DDCAD6-EE40-4638-80F0-402F8A5591B9}" type="presParOf" srcId="{381EEA80-BB64-4187-A729-78153BE2C456}" destId="{0B9A96CE-D09B-4C16-B379-153563BEE73C}" srcOrd="0" destOrd="0" presId="urn:microsoft.com/office/officeart/2005/8/layout/process2"/>
    <dgm:cxn modelId="{6C70CACE-8EEF-4D22-BACC-0A2DFCA3B92A}" type="presParOf" srcId="{66B2DEDF-898C-49FC-88F1-F5A4E1D55B5D}" destId="{C35A0F91-DD5C-4736-8D75-ADA19927BE77}" srcOrd="4" destOrd="0" presId="urn:microsoft.com/office/officeart/2005/8/layout/process2"/>
    <dgm:cxn modelId="{AE686B7B-B8DC-4C70-A230-577AFB11C563}" type="presParOf" srcId="{66B2DEDF-898C-49FC-88F1-F5A4E1D55B5D}" destId="{4975C4A6-C757-437B-8DAF-9738D45ADB20}" srcOrd="5" destOrd="0" presId="urn:microsoft.com/office/officeart/2005/8/layout/process2"/>
    <dgm:cxn modelId="{32D114D5-AB93-45C2-8656-501CBF452D65}" type="presParOf" srcId="{4975C4A6-C757-437B-8DAF-9738D45ADB20}" destId="{B09621ED-0BFC-4BA6-BBC9-D58999232DBD}" srcOrd="0" destOrd="0" presId="urn:microsoft.com/office/officeart/2005/8/layout/process2"/>
    <dgm:cxn modelId="{AB0948DF-AF1F-4CD2-B1BC-AA67BA55787E}" type="presParOf" srcId="{66B2DEDF-898C-49FC-88F1-F5A4E1D55B5D}" destId="{000CEB9C-16EF-45E7-BACA-535FF2CE56DC}" srcOrd="6" destOrd="0" presId="urn:microsoft.com/office/officeart/2005/8/layout/process2"/>
    <dgm:cxn modelId="{0C287E83-56F4-4BB6-9A1C-88ADD310C7D4}" type="presParOf" srcId="{66B2DEDF-898C-49FC-88F1-F5A4E1D55B5D}" destId="{190F7FBF-7046-4773-AFB9-9A55286C3ADF}" srcOrd="7" destOrd="0" presId="urn:microsoft.com/office/officeart/2005/8/layout/process2"/>
    <dgm:cxn modelId="{00B51CD2-A7FE-4E8B-8D0A-62BD1F8C871D}" type="presParOf" srcId="{190F7FBF-7046-4773-AFB9-9A55286C3ADF}" destId="{8EFF4A6B-91EB-4608-AFFB-FCFD8B94EF90}" srcOrd="0" destOrd="0" presId="urn:microsoft.com/office/officeart/2005/8/layout/process2"/>
    <dgm:cxn modelId="{11B21809-EC69-4CFE-98E8-A00298D1A5AF}" type="presParOf" srcId="{66B2DEDF-898C-49FC-88F1-F5A4E1D55B5D}" destId="{1002DE4C-068F-4BAE-9509-9F7BAEBF98D2}"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ADB903E-FF3F-4154-933E-3602EA4DDA80}" type="doc">
      <dgm:prSet loTypeId="urn:microsoft.com/office/officeart/2005/8/layout/equation2" loCatId="process" qsTypeId="urn:microsoft.com/office/officeart/2005/8/quickstyle/simple5" qsCatId="simple" csTypeId="urn:microsoft.com/office/officeart/2005/8/colors/colorful5" csCatId="colorful" phldr="1"/>
      <dgm:spPr/>
    </dgm:pt>
    <dgm:pt modelId="{260F732B-DA6F-41E3-A097-A2E84E282697}">
      <dgm:prSet phldrT="[Text]" custT="1"/>
      <dgm:spPr/>
      <dgm:t>
        <a:bodyPr/>
        <a:lstStyle/>
        <a:p>
          <a:r>
            <a:rPr lang="en-US" sz="1800" dirty="0">
              <a:latin typeface="Californian FB" panose="0207040306080B030204" pitchFamily="18" charset="0"/>
            </a:rPr>
            <a:t>Weight Criteria</a:t>
          </a:r>
        </a:p>
      </dgm:t>
    </dgm:pt>
    <dgm:pt modelId="{F21F7C94-132D-4B3C-8B3B-267BD034C467}" type="parTrans" cxnId="{BB854F74-3C89-413E-9298-2C35288D069B}">
      <dgm:prSet/>
      <dgm:spPr/>
      <dgm:t>
        <a:bodyPr/>
        <a:lstStyle/>
        <a:p>
          <a:endParaRPr lang="en-US"/>
        </a:p>
      </dgm:t>
    </dgm:pt>
    <dgm:pt modelId="{AAD1B27C-75A4-4A50-8599-D584A64ED75A}" type="sibTrans" cxnId="{BB854F74-3C89-413E-9298-2C35288D069B}">
      <dgm:prSet/>
      <dgm:spPr/>
      <dgm:t>
        <a:bodyPr/>
        <a:lstStyle/>
        <a:p>
          <a:endParaRPr lang="en-US" dirty="0"/>
        </a:p>
      </dgm:t>
    </dgm:pt>
    <dgm:pt modelId="{7D68F9CF-8F50-45A8-BD13-A4AE823EF264}">
      <dgm:prSet phldrT="[Text]" custT="1"/>
      <dgm:spPr/>
      <dgm:t>
        <a:bodyPr/>
        <a:lstStyle/>
        <a:p>
          <a:r>
            <a:rPr lang="en-US" sz="1600" dirty="0">
              <a:latin typeface="Californian FB" panose="0207040306080B030204" pitchFamily="18" charset="0"/>
            </a:rPr>
            <a:t>Spatial Statistics</a:t>
          </a:r>
        </a:p>
      </dgm:t>
    </dgm:pt>
    <dgm:pt modelId="{97C3053F-4BDE-42D9-9078-061657631142}" type="parTrans" cxnId="{E91A430A-1670-4135-BAF3-8B547C00CA1E}">
      <dgm:prSet/>
      <dgm:spPr/>
      <dgm:t>
        <a:bodyPr/>
        <a:lstStyle/>
        <a:p>
          <a:endParaRPr lang="en-US"/>
        </a:p>
      </dgm:t>
    </dgm:pt>
    <dgm:pt modelId="{B823DD49-4AEE-418E-AE99-5A8891439F42}" type="sibTrans" cxnId="{E91A430A-1670-4135-BAF3-8B547C00CA1E}">
      <dgm:prSet/>
      <dgm:spPr/>
      <dgm:t>
        <a:bodyPr/>
        <a:lstStyle/>
        <a:p>
          <a:endParaRPr lang="en-US" dirty="0"/>
        </a:p>
      </dgm:t>
    </dgm:pt>
    <dgm:pt modelId="{C8214583-35A9-46FA-8126-041712BE8266}">
      <dgm:prSet phldrT="[Text]"/>
      <dgm:spPr/>
      <dgm:t>
        <a:bodyPr/>
        <a:lstStyle/>
        <a:p>
          <a:r>
            <a:rPr lang="en-US" dirty="0">
              <a:latin typeface="Californian FB" panose="0207040306080B030204" pitchFamily="18" charset="0"/>
            </a:rPr>
            <a:t>Extract Seeps</a:t>
          </a:r>
        </a:p>
      </dgm:t>
    </dgm:pt>
    <dgm:pt modelId="{0DB04E68-5738-4D2F-85FD-8948AD95A1B4}" type="parTrans" cxnId="{62540900-7FAD-45E8-A564-7907A1974584}">
      <dgm:prSet/>
      <dgm:spPr/>
      <dgm:t>
        <a:bodyPr/>
        <a:lstStyle/>
        <a:p>
          <a:endParaRPr lang="en-US"/>
        </a:p>
      </dgm:t>
    </dgm:pt>
    <dgm:pt modelId="{4396628E-8125-42F1-9569-1AC1BEF76E14}" type="sibTrans" cxnId="{62540900-7FAD-45E8-A564-7907A1974584}">
      <dgm:prSet/>
      <dgm:spPr/>
      <dgm:t>
        <a:bodyPr/>
        <a:lstStyle/>
        <a:p>
          <a:endParaRPr lang="en-US"/>
        </a:p>
      </dgm:t>
    </dgm:pt>
    <dgm:pt modelId="{2A06EB9E-06E5-4EF7-A4B8-76AF2C24F919}" type="pres">
      <dgm:prSet presAssocID="{AADB903E-FF3F-4154-933E-3602EA4DDA80}" presName="Name0" presStyleCnt="0">
        <dgm:presLayoutVars>
          <dgm:dir/>
          <dgm:resizeHandles val="exact"/>
        </dgm:presLayoutVars>
      </dgm:prSet>
      <dgm:spPr/>
    </dgm:pt>
    <dgm:pt modelId="{ACAD420F-6BEC-4C6E-8883-5F33150E797A}" type="pres">
      <dgm:prSet presAssocID="{AADB903E-FF3F-4154-933E-3602EA4DDA80}" presName="vNodes" presStyleCnt="0"/>
      <dgm:spPr/>
    </dgm:pt>
    <dgm:pt modelId="{26E7B4FB-CD79-498B-84AF-4897615543F2}" type="pres">
      <dgm:prSet presAssocID="{260F732B-DA6F-41E3-A097-A2E84E282697}" presName="node" presStyleLbl="node1" presStyleIdx="0" presStyleCnt="3" custScaleX="186049" custScaleY="186049">
        <dgm:presLayoutVars>
          <dgm:bulletEnabled val="1"/>
        </dgm:presLayoutVars>
      </dgm:prSet>
      <dgm:spPr/>
    </dgm:pt>
    <dgm:pt modelId="{1C94C9B4-A59A-4D5B-B6A3-3AEC8A6B03EC}" type="pres">
      <dgm:prSet presAssocID="{AAD1B27C-75A4-4A50-8599-D584A64ED75A}" presName="spacerT" presStyleCnt="0"/>
      <dgm:spPr/>
    </dgm:pt>
    <dgm:pt modelId="{BDDC46FF-F9DA-445C-8E76-438F1EE01C1C}" type="pres">
      <dgm:prSet presAssocID="{AAD1B27C-75A4-4A50-8599-D584A64ED75A}" presName="sibTrans" presStyleLbl="sibTrans2D1" presStyleIdx="0" presStyleCnt="2"/>
      <dgm:spPr/>
    </dgm:pt>
    <dgm:pt modelId="{45AFDC66-4378-462C-88D3-38A29A80B6A1}" type="pres">
      <dgm:prSet presAssocID="{AAD1B27C-75A4-4A50-8599-D584A64ED75A}" presName="spacerB" presStyleCnt="0"/>
      <dgm:spPr/>
    </dgm:pt>
    <dgm:pt modelId="{B2A67259-DB41-4A5F-A020-A445165DF40A}" type="pres">
      <dgm:prSet presAssocID="{7D68F9CF-8F50-45A8-BD13-A4AE823EF264}" presName="node" presStyleLbl="node1" presStyleIdx="1" presStyleCnt="3" custScaleX="186049" custScaleY="186049">
        <dgm:presLayoutVars>
          <dgm:bulletEnabled val="1"/>
        </dgm:presLayoutVars>
      </dgm:prSet>
      <dgm:spPr/>
    </dgm:pt>
    <dgm:pt modelId="{30C2CD7E-27B9-4F73-B637-2FA9D7A6A56C}" type="pres">
      <dgm:prSet presAssocID="{AADB903E-FF3F-4154-933E-3602EA4DDA80}" presName="sibTransLast" presStyleLbl="sibTrans2D1" presStyleIdx="1" presStyleCnt="2" custLinFactNeighborX="-55915" custLinFactNeighborY="-12592"/>
      <dgm:spPr/>
    </dgm:pt>
    <dgm:pt modelId="{ADF59970-1B3E-4969-9CAA-C049E53BA737}" type="pres">
      <dgm:prSet presAssocID="{AADB903E-FF3F-4154-933E-3602EA4DDA80}" presName="connectorText" presStyleLbl="sibTrans2D1" presStyleIdx="1" presStyleCnt="2"/>
      <dgm:spPr/>
    </dgm:pt>
    <dgm:pt modelId="{84C7485F-B727-4D7E-8977-E5274E41A5FF}" type="pres">
      <dgm:prSet presAssocID="{AADB903E-FF3F-4154-933E-3602EA4DDA80}" presName="lastNode" presStyleLbl="node1" presStyleIdx="2" presStyleCnt="3" custScaleX="115866" custScaleY="110560" custLinFactNeighborX="2064">
        <dgm:presLayoutVars>
          <dgm:bulletEnabled val="1"/>
        </dgm:presLayoutVars>
      </dgm:prSet>
      <dgm:spPr/>
    </dgm:pt>
  </dgm:ptLst>
  <dgm:cxnLst>
    <dgm:cxn modelId="{62540900-7FAD-45E8-A564-7907A1974584}" srcId="{AADB903E-FF3F-4154-933E-3602EA4DDA80}" destId="{C8214583-35A9-46FA-8126-041712BE8266}" srcOrd="2" destOrd="0" parTransId="{0DB04E68-5738-4D2F-85FD-8948AD95A1B4}" sibTransId="{4396628E-8125-42F1-9569-1AC1BEF76E14}"/>
    <dgm:cxn modelId="{E91A430A-1670-4135-BAF3-8B547C00CA1E}" srcId="{AADB903E-FF3F-4154-933E-3602EA4DDA80}" destId="{7D68F9CF-8F50-45A8-BD13-A4AE823EF264}" srcOrd="1" destOrd="0" parTransId="{97C3053F-4BDE-42D9-9078-061657631142}" sibTransId="{B823DD49-4AEE-418E-AE99-5A8891439F42}"/>
    <dgm:cxn modelId="{8BF1A50A-0325-49AE-BF43-3B1F58A2FC66}" type="presOf" srcId="{260F732B-DA6F-41E3-A097-A2E84E282697}" destId="{26E7B4FB-CD79-498B-84AF-4897615543F2}" srcOrd="0" destOrd="0" presId="urn:microsoft.com/office/officeart/2005/8/layout/equation2"/>
    <dgm:cxn modelId="{DD352A61-C882-4412-A614-1A01F5546E74}" type="presOf" srcId="{AADB903E-FF3F-4154-933E-3602EA4DDA80}" destId="{2A06EB9E-06E5-4EF7-A4B8-76AF2C24F919}" srcOrd="0" destOrd="0" presId="urn:microsoft.com/office/officeart/2005/8/layout/equation2"/>
    <dgm:cxn modelId="{BB854F74-3C89-413E-9298-2C35288D069B}" srcId="{AADB903E-FF3F-4154-933E-3602EA4DDA80}" destId="{260F732B-DA6F-41E3-A097-A2E84E282697}" srcOrd="0" destOrd="0" parTransId="{F21F7C94-132D-4B3C-8B3B-267BD034C467}" sibTransId="{AAD1B27C-75A4-4A50-8599-D584A64ED75A}"/>
    <dgm:cxn modelId="{D6DCBF7C-49D7-432F-9707-D3395834026C}" type="presOf" srcId="{B823DD49-4AEE-418E-AE99-5A8891439F42}" destId="{ADF59970-1B3E-4969-9CAA-C049E53BA737}" srcOrd="1" destOrd="0" presId="urn:microsoft.com/office/officeart/2005/8/layout/equation2"/>
    <dgm:cxn modelId="{25C86ED8-4A3A-4EF6-84D8-8F3A812E432F}" type="presOf" srcId="{B823DD49-4AEE-418E-AE99-5A8891439F42}" destId="{30C2CD7E-27B9-4F73-B637-2FA9D7A6A56C}" srcOrd="0" destOrd="0" presId="urn:microsoft.com/office/officeart/2005/8/layout/equation2"/>
    <dgm:cxn modelId="{564BF9E4-7843-4022-945A-954D065D59A4}" type="presOf" srcId="{AAD1B27C-75A4-4A50-8599-D584A64ED75A}" destId="{BDDC46FF-F9DA-445C-8E76-438F1EE01C1C}" srcOrd="0" destOrd="0" presId="urn:microsoft.com/office/officeart/2005/8/layout/equation2"/>
    <dgm:cxn modelId="{6FB5C4F2-66E5-41A4-B68E-75A2D8F298AE}" type="presOf" srcId="{7D68F9CF-8F50-45A8-BD13-A4AE823EF264}" destId="{B2A67259-DB41-4A5F-A020-A445165DF40A}" srcOrd="0" destOrd="0" presId="urn:microsoft.com/office/officeart/2005/8/layout/equation2"/>
    <dgm:cxn modelId="{9BEC5DFD-885A-4CC2-85DE-D30E4291DBA6}" type="presOf" srcId="{C8214583-35A9-46FA-8126-041712BE8266}" destId="{84C7485F-B727-4D7E-8977-E5274E41A5FF}" srcOrd="0" destOrd="0" presId="urn:microsoft.com/office/officeart/2005/8/layout/equation2"/>
    <dgm:cxn modelId="{3A579B91-C934-478D-ACF9-B8E240BB2EF2}" type="presParOf" srcId="{2A06EB9E-06E5-4EF7-A4B8-76AF2C24F919}" destId="{ACAD420F-6BEC-4C6E-8883-5F33150E797A}" srcOrd="0" destOrd="0" presId="urn:microsoft.com/office/officeart/2005/8/layout/equation2"/>
    <dgm:cxn modelId="{21932883-E004-4225-ADFC-90FAEFE235E4}" type="presParOf" srcId="{ACAD420F-6BEC-4C6E-8883-5F33150E797A}" destId="{26E7B4FB-CD79-498B-84AF-4897615543F2}" srcOrd="0" destOrd="0" presId="urn:microsoft.com/office/officeart/2005/8/layout/equation2"/>
    <dgm:cxn modelId="{CDF5C4BF-6C5E-43F7-9D01-4C04E50E2A36}" type="presParOf" srcId="{ACAD420F-6BEC-4C6E-8883-5F33150E797A}" destId="{1C94C9B4-A59A-4D5B-B6A3-3AEC8A6B03EC}" srcOrd="1" destOrd="0" presId="urn:microsoft.com/office/officeart/2005/8/layout/equation2"/>
    <dgm:cxn modelId="{DFEF4B33-6720-4A98-A798-8F3BE0854C06}" type="presParOf" srcId="{ACAD420F-6BEC-4C6E-8883-5F33150E797A}" destId="{BDDC46FF-F9DA-445C-8E76-438F1EE01C1C}" srcOrd="2" destOrd="0" presId="urn:microsoft.com/office/officeart/2005/8/layout/equation2"/>
    <dgm:cxn modelId="{EA531747-1562-4F48-8033-4AE1BA700A5E}" type="presParOf" srcId="{ACAD420F-6BEC-4C6E-8883-5F33150E797A}" destId="{45AFDC66-4378-462C-88D3-38A29A80B6A1}" srcOrd="3" destOrd="0" presId="urn:microsoft.com/office/officeart/2005/8/layout/equation2"/>
    <dgm:cxn modelId="{41282294-650C-4F8F-AE23-D8B4E0A39E1A}" type="presParOf" srcId="{ACAD420F-6BEC-4C6E-8883-5F33150E797A}" destId="{B2A67259-DB41-4A5F-A020-A445165DF40A}" srcOrd="4" destOrd="0" presId="urn:microsoft.com/office/officeart/2005/8/layout/equation2"/>
    <dgm:cxn modelId="{311B7D43-405A-43C5-870A-2BB3A83CBE5E}" type="presParOf" srcId="{2A06EB9E-06E5-4EF7-A4B8-76AF2C24F919}" destId="{30C2CD7E-27B9-4F73-B637-2FA9D7A6A56C}" srcOrd="1" destOrd="0" presId="urn:microsoft.com/office/officeart/2005/8/layout/equation2"/>
    <dgm:cxn modelId="{DF560E09-F60C-46BF-9006-3400DC155E5F}" type="presParOf" srcId="{30C2CD7E-27B9-4F73-B637-2FA9D7A6A56C}" destId="{ADF59970-1B3E-4969-9CAA-C049E53BA737}" srcOrd="0" destOrd="0" presId="urn:microsoft.com/office/officeart/2005/8/layout/equation2"/>
    <dgm:cxn modelId="{072B92D4-5EDE-45A5-B124-0223372F2DC6}" type="presParOf" srcId="{2A06EB9E-06E5-4EF7-A4B8-76AF2C24F919}" destId="{84C7485F-B727-4D7E-8977-E5274E41A5FF}" srcOrd="2" destOrd="0" presId="urn:microsoft.com/office/officeart/2005/8/layout/equati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0F84D75-A5FA-4DDB-A017-71CD53881FCA}" type="doc">
      <dgm:prSet loTypeId="urn:microsoft.com/office/officeart/2005/8/layout/process2" loCatId="process" qsTypeId="urn:microsoft.com/office/officeart/2005/8/quickstyle/3d3" qsCatId="3D" csTypeId="urn:microsoft.com/office/officeart/2005/8/colors/accent1_4" csCatId="accent1" phldr="1"/>
      <dgm:spPr/>
      <dgm:t>
        <a:bodyPr/>
        <a:lstStyle/>
        <a:p>
          <a:endParaRPr lang="en-US"/>
        </a:p>
      </dgm:t>
    </dgm:pt>
    <dgm:pt modelId="{157515EC-3ACA-402F-B422-A789F276B22B}">
      <dgm:prSet phldrT="[Text]"/>
      <dgm:spPr/>
      <dgm:t>
        <a:bodyPr/>
        <a:lstStyle/>
        <a:p>
          <a:r>
            <a:rPr lang="en-US" dirty="0">
              <a:latin typeface="Californian FB" panose="0207040306080B030204" pitchFamily="18" charset="0"/>
            </a:rPr>
            <a:t>Bathy (Z)</a:t>
          </a:r>
        </a:p>
      </dgm:t>
    </dgm:pt>
    <dgm:pt modelId="{F3BFF156-1D22-42D5-887C-1E3C2C33F47A}" type="parTrans" cxnId="{42FFABB9-07C2-4190-8603-6055EE0614BC}">
      <dgm:prSet/>
      <dgm:spPr/>
      <dgm:t>
        <a:bodyPr/>
        <a:lstStyle/>
        <a:p>
          <a:endParaRPr lang="en-US"/>
        </a:p>
      </dgm:t>
    </dgm:pt>
    <dgm:pt modelId="{A78FD051-348B-4122-BFDD-C198C1451A6C}" type="sibTrans" cxnId="{42FFABB9-07C2-4190-8603-6055EE0614BC}">
      <dgm:prSet/>
      <dgm:spPr/>
      <dgm:t>
        <a:bodyPr/>
        <a:lstStyle/>
        <a:p>
          <a:endParaRPr lang="en-US" dirty="0">
            <a:latin typeface="Californian FB" panose="0207040306080B030204" pitchFamily="18" charset="0"/>
          </a:endParaRPr>
        </a:p>
      </dgm:t>
    </dgm:pt>
    <dgm:pt modelId="{1B099F21-3009-428F-91CF-BA1C2709DA9D}">
      <dgm:prSet phldrT="[Text]"/>
      <dgm:spPr/>
      <dgm:t>
        <a:bodyPr/>
        <a:lstStyle/>
        <a:p>
          <a:r>
            <a:rPr lang="en-US" dirty="0">
              <a:latin typeface="Californian FB" panose="0207040306080B030204" pitchFamily="18" charset="0"/>
            </a:rPr>
            <a:t>Delta (Z)</a:t>
          </a:r>
        </a:p>
      </dgm:t>
    </dgm:pt>
    <dgm:pt modelId="{FB0569E3-20F6-4561-8367-B88DF5202CCB}" type="parTrans" cxnId="{B76475BB-9C7D-41A7-B4E4-C903C7485D5B}">
      <dgm:prSet/>
      <dgm:spPr/>
      <dgm:t>
        <a:bodyPr/>
        <a:lstStyle/>
        <a:p>
          <a:endParaRPr lang="en-US"/>
        </a:p>
      </dgm:t>
    </dgm:pt>
    <dgm:pt modelId="{09F5E8DD-57C2-45B6-97D0-2593DB188BDC}" type="sibTrans" cxnId="{B76475BB-9C7D-41A7-B4E4-C903C7485D5B}">
      <dgm:prSet/>
      <dgm:spPr/>
      <dgm:t>
        <a:bodyPr/>
        <a:lstStyle/>
        <a:p>
          <a:endParaRPr lang="en-US" dirty="0">
            <a:latin typeface="Californian FB" panose="0207040306080B030204" pitchFamily="18" charset="0"/>
          </a:endParaRPr>
        </a:p>
      </dgm:t>
    </dgm:pt>
    <dgm:pt modelId="{5CE8A57A-224B-4186-83DF-1F8AEE9884F4}">
      <dgm:prSet phldrT="[Text]"/>
      <dgm:spPr/>
      <dgm:t>
        <a:bodyPr/>
        <a:lstStyle/>
        <a:p>
          <a:r>
            <a:rPr lang="en-US" dirty="0">
              <a:latin typeface="Californian FB" panose="0207040306080B030204" pitchFamily="18" charset="0"/>
            </a:rPr>
            <a:t>Criteria</a:t>
          </a:r>
        </a:p>
      </dgm:t>
    </dgm:pt>
    <dgm:pt modelId="{B7E0D06D-5B7C-4D66-8F6A-4C0D869CF87D}" type="parTrans" cxnId="{06715A3F-467F-4AC7-ACF8-C32E97D5D6B7}">
      <dgm:prSet/>
      <dgm:spPr/>
      <dgm:t>
        <a:bodyPr/>
        <a:lstStyle/>
        <a:p>
          <a:endParaRPr lang="en-US"/>
        </a:p>
      </dgm:t>
    </dgm:pt>
    <dgm:pt modelId="{343C997C-E926-4568-B8AB-7FA22F28C471}" type="sibTrans" cxnId="{06715A3F-467F-4AC7-ACF8-C32E97D5D6B7}">
      <dgm:prSet/>
      <dgm:spPr/>
      <dgm:t>
        <a:bodyPr/>
        <a:lstStyle/>
        <a:p>
          <a:endParaRPr lang="en-US" dirty="0">
            <a:latin typeface="Californian FB" panose="0207040306080B030204" pitchFamily="18" charset="0"/>
          </a:endParaRPr>
        </a:p>
      </dgm:t>
    </dgm:pt>
    <dgm:pt modelId="{6F8BE2C0-1378-4A47-B7C1-CE6858B9DB8F}">
      <dgm:prSet phldrT="[Text]"/>
      <dgm:spPr/>
      <dgm:t>
        <a:bodyPr/>
        <a:lstStyle/>
        <a:p>
          <a:r>
            <a:rPr lang="en-US" dirty="0">
              <a:latin typeface="Californian FB" panose="0207040306080B030204" pitchFamily="18" charset="0"/>
            </a:rPr>
            <a:t>Weighted Description</a:t>
          </a:r>
        </a:p>
      </dgm:t>
    </dgm:pt>
    <dgm:pt modelId="{77B69366-9E8E-44A3-A1C4-F550B275B42D}" type="parTrans" cxnId="{B8FDC24C-69BC-4FCF-823A-0C05078AADF5}">
      <dgm:prSet/>
      <dgm:spPr/>
      <dgm:t>
        <a:bodyPr/>
        <a:lstStyle/>
        <a:p>
          <a:endParaRPr lang="en-US"/>
        </a:p>
      </dgm:t>
    </dgm:pt>
    <dgm:pt modelId="{B80AF0B9-8C71-4C35-92B2-47E40B1C4457}" type="sibTrans" cxnId="{B8FDC24C-69BC-4FCF-823A-0C05078AADF5}">
      <dgm:prSet/>
      <dgm:spPr/>
      <dgm:t>
        <a:bodyPr/>
        <a:lstStyle/>
        <a:p>
          <a:endParaRPr lang="en-US"/>
        </a:p>
      </dgm:t>
    </dgm:pt>
    <dgm:pt modelId="{B37F559A-2EDF-474F-B9FA-A0CCFFE8B015}">
      <dgm:prSet phldrT="[Text]"/>
      <dgm:spPr/>
      <dgm:t>
        <a:bodyPr/>
        <a:lstStyle/>
        <a:p>
          <a:r>
            <a:rPr lang="en-US" dirty="0">
              <a:latin typeface="Californian FB" panose="0207040306080B030204" pitchFamily="18" charset="0"/>
            </a:rPr>
            <a:t>Weighted Class</a:t>
          </a:r>
        </a:p>
      </dgm:t>
    </dgm:pt>
    <dgm:pt modelId="{B60F7164-4104-476A-B993-07FE291B189A}" type="parTrans" cxnId="{8FF47CDD-F925-4B87-8157-E881E0CCFA05}">
      <dgm:prSet/>
      <dgm:spPr/>
      <dgm:t>
        <a:bodyPr/>
        <a:lstStyle/>
        <a:p>
          <a:endParaRPr lang="en-US"/>
        </a:p>
      </dgm:t>
    </dgm:pt>
    <dgm:pt modelId="{A655D4B7-7823-443E-9615-B9FA5578989F}" type="sibTrans" cxnId="{8FF47CDD-F925-4B87-8157-E881E0CCFA05}">
      <dgm:prSet/>
      <dgm:spPr/>
      <dgm:t>
        <a:bodyPr/>
        <a:lstStyle/>
        <a:p>
          <a:endParaRPr lang="en-US" dirty="0">
            <a:latin typeface="Californian FB" panose="0207040306080B030204" pitchFamily="18" charset="0"/>
          </a:endParaRPr>
        </a:p>
      </dgm:t>
    </dgm:pt>
    <dgm:pt modelId="{66B2DEDF-898C-49FC-88F1-F5A4E1D55B5D}" type="pres">
      <dgm:prSet presAssocID="{F0F84D75-A5FA-4DDB-A017-71CD53881FCA}" presName="linearFlow" presStyleCnt="0">
        <dgm:presLayoutVars>
          <dgm:resizeHandles val="exact"/>
        </dgm:presLayoutVars>
      </dgm:prSet>
      <dgm:spPr/>
    </dgm:pt>
    <dgm:pt modelId="{64FA2968-B8F5-4D94-9AD5-084D2142DEFF}" type="pres">
      <dgm:prSet presAssocID="{157515EC-3ACA-402F-B422-A789F276B22B}" presName="node" presStyleLbl="node1" presStyleIdx="0" presStyleCnt="5">
        <dgm:presLayoutVars>
          <dgm:bulletEnabled val="1"/>
        </dgm:presLayoutVars>
      </dgm:prSet>
      <dgm:spPr/>
    </dgm:pt>
    <dgm:pt modelId="{1DB977BC-EDB8-4041-9856-CACF52438F31}" type="pres">
      <dgm:prSet presAssocID="{A78FD051-348B-4122-BFDD-C198C1451A6C}" presName="sibTrans" presStyleLbl="sibTrans2D1" presStyleIdx="0" presStyleCnt="4"/>
      <dgm:spPr/>
    </dgm:pt>
    <dgm:pt modelId="{EB9C0246-ACD0-48FD-AFF9-77FBAF895ACE}" type="pres">
      <dgm:prSet presAssocID="{A78FD051-348B-4122-BFDD-C198C1451A6C}" presName="connectorText" presStyleLbl="sibTrans2D1" presStyleIdx="0" presStyleCnt="4"/>
      <dgm:spPr/>
    </dgm:pt>
    <dgm:pt modelId="{01A88109-D310-474D-8975-6A1E2EAD84B7}" type="pres">
      <dgm:prSet presAssocID="{1B099F21-3009-428F-91CF-BA1C2709DA9D}" presName="node" presStyleLbl="node1" presStyleIdx="1" presStyleCnt="5">
        <dgm:presLayoutVars>
          <dgm:bulletEnabled val="1"/>
        </dgm:presLayoutVars>
      </dgm:prSet>
      <dgm:spPr/>
    </dgm:pt>
    <dgm:pt modelId="{381EEA80-BB64-4187-A729-78153BE2C456}" type="pres">
      <dgm:prSet presAssocID="{09F5E8DD-57C2-45B6-97D0-2593DB188BDC}" presName="sibTrans" presStyleLbl="sibTrans2D1" presStyleIdx="1" presStyleCnt="4"/>
      <dgm:spPr/>
    </dgm:pt>
    <dgm:pt modelId="{0B9A96CE-D09B-4C16-B379-153563BEE73C}" type="pres">
      <dgm:prSet presAssocID="{09F5E8DD-57C2-45B6-97D0-2593DB188BDC}" presName="connectorText" presStyleLbl="sibTrans2D1" presStyleIdx="1" presStyleCnt="4"/>
      <dgm:spPr/>
    </dgm:pt>
    <dgm:pt modelId="{C35A0F91-DD5C-4736-8D75-ADA19927BE77}" type="pres">
      <dgm:prSet presAssocID="{5CE8A57A-224B-4186-83DF-1F8AEE9884F4}" presName="node" presStyleLbl="node1" presStyleIdx="2" presStyleCnt="5">
        <dgm:presLayoutVars>
          <dgm:bulletEnabled val="1"/>
        </dgm:presLayoutVars>
      </dgm:prSet>
      <dgm:spPr/>
    </dgm:pt>
    <dgm:pt modelId="{4975C4A6-C757-437B-8DAF-9738D45ADB20}" type="pres">
      <dgm:prSet presAssocID="{343C997C-E926-4568-B8AB-7FA22F28C471}" presName="sibTrans" presStyleLbl="sibTrans2D1" presStyleIdx="2" presStyleCnt="4"/>
      <dgm:spPr/>
    </dgm:pt>
    <dgm:pt modelId="{B09621ED-0BFC-4BA6-BBC9-D58999232DBD}" type="pres">
      <dgm:prSet presAssocID="{343C997C-E926-4568-B8AB-7FA22F28C471}" presName="connectorText" presStyleLbl="sibTrans2D1" presStyleIdx="2" presStyleCnt="4"/>
      <dgm:spPr/>
    </dgm:pt>
    <dgm:pt modelId="{1002DE4C-068F-4BAE-9509-9F7BAEBF98D2}" type="pres">
      <dgm:prSet presAssocID="{B37F559A-2EDF-474F-B9FA-A0CCFFE8B015}" presName="node" presStyleLbl="node1" presStyleIdx="3" presStyleCnt="5">
        <dgm:presLayoutVars>
          <dgm:bulletEnabled val="1"/>
        </dgm:presLayoutVars>
      </dgm:prSet>
      <dgm:spPr/>
    </dgm:pt>
    <dgm:pt modelId="{99015079-3538-4E78-AFF7-840ECFB4AA99}" type="pres">
      <dgm:prSet presAssocID="{A655D4B7-7823-443E-9615-B9FA5578989F}" presName="sibTrans" presStyleLbl="sibTrans2D1" presStyleIdx="3" presStyleCnt="4"/>
      <dgm:spPr/>
    </dgm:pt>
    <dgm:pt modelId="{6BAFC965-C2A6-4DFF-AFB8-E80B3A20E1B7}" type="pres">
      <dgm:prSet presAssocID="{A655D4B7-7823-443E-9615-B9FA5578989F}" presName="connectorText" presStyleLbl="sibTrans2D1" presStyleIdx="3" presStyleCnt="4"/>
      <dgm:spPr/>
    </dgm:pt>
    <dgm:pt modelId="{B7F27A72-A1CC-4065-8A88-81E6404C2635}" type="pres">
      <dgm:prSet presAssocID="{6F8BE2C0-1378-4A47-B7C1-CE6858B9DB8F}" presName="node" presStyleLbl="node1" presStyleIdx="4" presStyleCnt="5">
        <dgm:presLayoutVars>
          <dgm:bulletEnabled val="1"/>
        </dgm:presLayoutVars>
      </dgm:prSet>
      <dgm:spPr/>
    </dgm:pt>
  </dgm:ptLst>
  <dgm:cxnLst>
    <dgm:cxn modelId="{3D856A14-5404-4A91-BE95-A732739F4FCF}" type="presOf" srcId="{1B099F21-3009-428F-91CF-BA1C2709DA9D}" destId="{01A88109-D310-474D-8975-6A1E2EAD84B7}" srcOrd="0" destOrd="0" presId="urn:microsoft.com/office/officeart/2005/8/layout/process2"/>
    <dgm:cxn modelId="{2C3D241C-0002-47B4-B678-2DAE44FA7BE8}" type="presOf" srcId="{343C997C-E926-4568-B8AB-7FA22F28C471}" destId="{B09621ED-0BFC-4BA6-BBC9-D58999232DBD}" srcOrd="1" destOrd="0" presId="urn:microsoft.com/office/officeart/2005/8/layout/process2"/>
    <dgm:cxn modelId="{A8D8D01D-6D6D-4A18-8C2C-5941FF413DD9}" type="presOf" srcId="{B37F559A-2EDF-474F-B9FA-A0CCFFE8B015}" destId="{1002DE4C-068F-4BAE-9509-9F7BAEBF98D2}" srcOrd="0" destOrd="0" presId="urn:microsoft.com/office/officeart/2005/8/layout/process2"/>
    <dgm:cxn modelId="{A3D98633-23FF-4F1E-A0CE-92B66D83BD84}" type="presOf" srcId="{A655D4B7-7823-443E-9615-B9FA5578989F}" destId="{6BAFC965-C2A6-4DFF-AFB8-E80B3A20E1B7}" srcOrd="1" destOrd="0" presId="urn:microsoft.com/office/officeart/2005/8/layout/process2"/>
    <dgm:cxn modelId="{E5868538-9E8E-4625-8592-30420A68A2D1}" type="presOf" srcId="{09F5E8DD-57C2-45B6-97D0-2593DB188BDC}" destId="{381EEA80-BB64-4187-A729-78153BE2C456}" srcOrd="0" destOrd="0" presId="urn:microsoft.com/office/officeart/2005/8/layout/process2"/>
    <dgm:cxn modelId="{68207C3B-387D-44A3-89C5-1D639428536D}" type="presOf" srcId="{157515EC-3ACA-402F-B422-A789F276B22B}" destId="{64FA2968-B8F5-4D94-9AD5-084D2142DEFF}" srcOrd="0" destOrd="0" presId="urn:microsoft.com/office/officeart/2005/8/layout/process2"/>
    <dgm:cxn modelId="{06715A3F-467F-4AC7-ACF8-C32E97D5D6B7}" srcId="{F0F84D75-A5FA-4DDB-A017-71CD53881FCA}" destId="{5CE8A57A-224B-4186-83DF-1F8AEE9884F4}" srcOrd="2" destOrd="0" parTransId="{B7E0D06D-5B7C-4D66-8F6A-4C0D869CF87D}" sibTransId="{343C997C-E926-4568-B8AB-7FA22F28C471}"/>
    <dgm:cxn modelId="{B8FDC24C-69BC-4FCF-823A-0C05078AADF5}" srcId="{F0F84D75-A5FA-4DDB-A017-71CD53881FCA}" destId="{6F8BE2C0-1378-4A47-B7C1-CE6858B9DB8F}" srcOrd="4" destOrd="0" parTransId="{77B69366-9E8E-44A3-A1C4-F550B275B42D}" sibTransId="{B80AF0B9-8C71-4C35-92B2-47E40B1C4457}"/>
    <dgm:cxn modelId="{26083D7B-AF15-4AF1-AD35-91047735D299}" type="presOf" srcId="{F0F84D75-A5FA-4DDB-A017-71CD53881FCA}" destId="{66B2DEDF-898C-49FC-88F1-F5A4E1D55B5D}" srcOrd="0" destOrd="0" presId="urn:microsoft.com/office/officeart/2005/8/layout/process2"/>
    <dgm:cxn modelId="{88523F85-3C28-47DB-8121-96814986FEF0}" type="presOf" srcId="{5CE8A57A-224B-4186-83DF-1F8AEE9884F4}" destId="{C35A0F91-DD5C-4736-8D75-ADA19927BE77}" srcOrd="0" destOrd="0" presId="urn:microsoft.com/office/officeart/2005/8/layout/process2"/>
    <dgm:cxn modelId="{3BBF51A4-EC3A-4ED9-97C8-FA8250DB675A}" type="presOf" srcId="{09F5E8DD-57C2-45B6-97D0-2593DB188BDC}" destId="{0B9A96CE-D09B-4C16-B379-153563BEE73C}" srcOrd="1" destOrd="0" presId="urn:microsoft.com/office/officeart/2005/8/layout/process2"/>
    <dgm:cxn modelId="{42FFABB9-07C2-4190-8603-6055EE0614BC}" srcId="{F0F84D75-A5FA-4DDB-A017-71CD53881FCA}" destId="{157515EC-3ACA-402F-B422-A789F276B22B}" srcOrd="0" destOrd="0" parTransId="{F3BFF156-1D22-42D5-887C-1E3C2C33F47A}" sibTransId="{A78FD051-348B-4122-BFDD-C198C1451A6C}"/>
    <dgm:cxn modelId="{B76475BB-9C7D-41A7-B4E4-C903C7485D5B}" srcId="{F0F84D75-A5FA-4DDB-A017-71CD53881FCA}" destId="{1B099F21-3009-428F-91CF-BA1C2709DA9D}" srcOrd="1" destOrd="0" parTransId="{FB0569E3-20F6-4561-8367-B88DF5202CCB}" sibTransId="{09F5E8DD-57C2-45B6-97D0-2593DB188BDC}"/>
    <dgm:cxn modelId="{F71668C7-8596-4538-87AE-6F8E5AACED46}" type="presOf" srcId="{A78FD051-348B-4122-BFDD-C198C1451A6C}" destId="{1DB977BC-EDB8-4041-9856-CACF52438F31}" srcOrd="0" destOrd="0" presId="urn:microsoft.com/office/officeart/2005/8/layout/process2"/>
    <dgm:cxn modelId="{14FECCCD-7816-4E75-8028-80E3074E3F21}" type="presOf" srcId="{A655D4B7-7823-443E-9615-B9FA5578989F}" destId="{99015079-3538-4E78-AFF7-840ECFB4AA99}" srcOrd="0" destOrd="0" presId="urn:microsoft.com/office/officeart/2005/8/layout/process2"/>
    <dgm:cxn modelId="{949A83D1-2169-4A80-8EA3-C740D6AB905A}" type="presOf" srcId="{343C997C-E926-4568-B8AB-7FA22F28C471}" destId="{4975C4A6-C757-437B-8DAF-9738D45ADB20}" srcOrd="0" destOrd="0" presId="urn:microsoft.com/office/officeart/2005/8/layout/process2"/>
    <dgm:cxn modelId="{ACB675D5-75E6-4624-B7C6-E20A8FE8E46C}" type="presOf" srcId="{6F8BE2C0-1378-4A47-B7C1-CE6858B9DB8F}" destId="{B7F27A72-A1CC-4065-8A88-81E6404C2635}" srcOrd="0" destOrd="0" presId="urn:microsoft.com/office/officeart/2005/8/layout/process2"/>
    <dgm:cxn modelId="{8FF47CDD-F925-4B87-8157-E881E0CCFA05}" srcId="{F0F84D75-A5FA-4DDB-A017-71CD53881FCA}" destId="{B37F559A-2EDF-474F-B9FA-A0CCFFE8B015}" srcOrd="3" destOrd="0" parTransId="{B60F7164-4104-476A-B993-07FE291B189A}" sibTransId="{A655D4B7-7823-443E-9615-B9FA5578989F}"/>
    <dgm:cxn modelId="{0E22CBF2-B91A-4C52-B18F-2BFA04931853}" type="presOf" srcId="{A78FD051-348B-4122-BFDD-C198C1451A6C}" destId="{EB9C0246-ACD0-48FD-AFF9-77FBAF895ACE}" srcOrd="1" destOrd="0" presId="urn:microsoft.com/office/officeart/2005/8/layout/process2"/>
    <dgm:cxn modelId="{8D9578AB-4B99-455C-A379-4D628DC11A3E}" type="presParOf" srcId="{66B2DEDF-898C-49FC-88F1-F5A4E1D55B5D}" destId="{64FA2968-B8F5-4D94-9AD5-084D2142DEFF}" srcOrd="0" destOrd="0" presId="urn:microsoft.com/office/officeart/2005/8/layout/process2"/>
    <dgm:cxn modelId="{945090F0-8BB6-4D76-8F96-B8E8E8107E89}" type="presParOf" srcId="{66B2DEDF-898C-49FC-88F1-F5A4E1D55B5D}" destId="{1DB977BC-EDB8-4041-9856-CACF52438F31}" srcOrd="1" destOrd="0" presId="urn:microsoft.com/office/officeart/2005/8/layout/process2"/>
    <dgm:cxn modelId="{94382F03-F0D9-4656-84FF-027FB40731E7}" type="presParOf" srcId="{1DB977BC-EDB8-4041-9856-CACF52438F31}" destId="{EB9C0246-ACD0-48FD-AFF9-77FBAF895ACE}" srcOrd="0" destOrd="0" presId="urn:microsoft.com/office/officeart/2005/8/layout/process2"/>
    <dgm:cxn modelId="{2E115757-8379-4EC3-8CBE-D028E73ACA71}" type="presParOf" srcId="{66B2DEDF-898C-49FC-88F1-F5A4E1D55B5D}" destId="{01A88109-D310-474D-8975-6A1E2EAD84B7}" srcOrd="2" destOrd="0" presId="urn:microsoft.com/office/officeart/2005/8/layout/process2"/>
    <dgm:cxn modelId="{E9A86F33-BAF8-4097-9D78-E7AEB967BBA7}" type="presParOf" srcId="{66B2DEDF-898C-49FC-88F1-F5A4E1D55B5D}" destId="{381EEA80-BB64-4187-A729-78153BE2C456}" srcOrd="3" destOrd="0" presId="urn:microsoft.com/office/officeart/2005/8/layout/process2"/>
    <dgm:cxn modelId="{74DDCAD6-EE40-4638-80F0-402F8A5591B9}" type="presParOf" srcId="{381EEA80-BB64-4187-A729-78153BE2C456}" destId="{0B9A96CE-D09B-4C16-B379-153563BEE73C}" srcOrd="0" destOrd="0" presId="urn:microsoft.com/office/officeart/2005/8/layout/process2"/>
    <dgm:cxn modelId="{6C70CACE-8EEF-4D22-BACC-0A2DFCA3B92A}" type="presParOf" srcId="{66B2DEDF-898C-49FC-88F1-F5A4E1D55B5D}" destId="{C35A0F91-DD5C-4736-8D75-ADA19927BE77}" srcOrd="4" destOrd="0" presId="urn:microsoft.com/office/officeart/2005/8/layout/process2"/>
    <dgm:cxn modelId="{AE686B7B-B8DC-4C70-A230-577AFB11C563}" type="presParOf" srcId="{66B2DEDF-898C-49FC-88F1-F5A4E1D55B5D}" destId="{4975C4A6-C757-437B-8DAF-9738D45ADB20}" srcOrd="5" destOrd="0" presId="urn:microsoft.com/office/officeart/2005/8/layout/process2"/>
    <dgm:cxn modelId="{32D114D5-AB93-45C2-8656-501CBF452D65}" type="presParOf" srcId="{4975C4A6-C757-437B-8DAF-9738D45ADB20}" destId="{B09621ED-0BFC-4BA6-BBC9-D58999232DBD}" srcOrd="0" destOrd="0" presId="urn:microsoft.com/office/officeart/2005/8/layout/process2"/>
    <dgm:cxn modelId="{11B21809-EC69-4CFE-98E8-A00298D1A5AF}" type="presParOf" srcId="{66B2DEDF-898C-49FC-88F1-F5A4E1D55B5D}" destId="{1002DE4C-068F-4BAE-9509-9F7BAEBF98D2}" srcOrd="6" destOrd="0" presId="urn:microsoft.com/office/officeart/2005/8/layout/process2"/>
    <dgm:cxn modelId="{642B6566-47AF-4275-8B75-C3B185111491}" type="presParOf" srcId="{66B2DEDF-898C-49FC-88F1-F5A4E1D55B5D}" destId="{99015079-3538-4E78-AFF7-840ECFB4AA99}" srcOrd="7" destOrd="0" presId="urn:microsoft.com/office/officeart/2005/8/layout/process2"/>
    <dgm:cxn modelId="{277C14F6-B045-4E6E-A4AC-1AA0EBB10EC4}" type="presParOf" srcId="{99015079-3538-4E78-AFF7-840ECFB4AA99}" destId="{6BAFC965-C2A6-4DFF-AFB8-E80B3A20E1B7}" srcOrd="0" destOrd="0" presId="urn:microsoft.com/office/officeart/2005/8/layout/process2"/>
    <dgm:cxn modelId="{D6F1316F-F540-4A3D-A5CC-575EB1DFD21E}" type="presParOf" srcId="{66B2DEDF-898C-49FC-88F1-F5A4E1D55B5D}" destId="{B7F27A72-A1CC-4065-8A88-81E6404C2635}"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ADB903E-FF3F-4154-933E-3602EA4DDA80}" type="doc">
      <dgm:prSet loTypeId="urn:microsoft.com/office/officeart/2005/8/layout/equation2" loCatId="process" qsTypeId="urn:microsoft.com/office/officeart/2005/8/quickstyle/simple5" qsCatId="simple" csTypeId="urn:microsoft.com/office/officeart/2005/8/colors/colorful5" csCatId="colorful" phldr="1"/>
      <dgm:spPr/>
    </dgm:pt>
    <dgm:pt modelId="{260F732B-DA6F-41E3-A097-A2E84E282697}">
      <dgm:prSet phldrT="[Text]" custT="1"/>
      <dgm:spPr/>
      <dgm:t>
        <a:bodyPr/>
        <a:lstStyle/>
        <a:p>
          <a:r>
            <a:rPr lang="en-US" sz="1800" dirty="0">
              <a:latin typeface="Californian FB" panose="0207040306080B030204" pitchFamily="18" charset="0"/>
            </a:rPr>
            <a:t>Weight Criteria</a:t>
          </a:r>
        </a:p>
      </dgm:t>
    </dgm:pt>
    <dgm:pt modelId="{F21F7C94-132D-4B3C-8B3B-267BD034C467}" type="parTrans" cxnId="{BB854F74-3C89-413E-9298-2C35288D069B}">
      <dgm:prSet/>
      <dgm:spPr/>
      <dgm:t>
        <a:bodyPr/>
        <a:lstStyle/>
        <a:p>
          <a:endParaRPr lang="en-US"/>
        </a:p>
      </dgm:t>
    </dgm:pt>
    <dgm:pt modelId="{AAD1B27C-75A4-4A50-8599-D584A64ED75A}" type="sibTrans" cxnId="{BB854F74-3C89-413E-9298-2C35288D069B}">
      <dgm:prSet/>
      <dgm:spPr/>
      <dgm:t>
        <a:bodyPr/>
        <a:lstStyle/>
        <a:p>
          <a:endParaRPr lang="en-US" dirty="0"/>
        </a:p>
      </dgm:t>
    </dgm:pt>
    <dgm:pt modelId="{7D68F9CF-8F50-45A8-BD13-A4AE823EF264}">
      <dgm:prSet phldrT="[Text]" custT="1"/>
      <dgm:spPr/>
      <dgm:t>
        <a:bodyPr/>
        <a:lstStyle/>
        <a:p>
          <a:r>
            <a:rPr lang="en-US" sz="1600" dirty="0">
              <a:latin typeface="Californian FB" panose="0207040306080B030204" pitchFamily="18" charset="0"/>
            </a:rPr>
            <a:t>Spatial Statistics</a:t>
          </a:r>
        </a:p>
      </dgm:t>
    </dgm:pt>
    <dgm:pt modelId="{97C3053F-4BDE-42D9-9078-061657631142}" type="parTrans" cxnId="{E91A430A-1670-4135-BAF3-8B547C00CA1E}">
      <dgm:prSet/>
      <dgm:spPr/>
      <dgm:t>
        <a:bodyPr/>
        <a:lstStyle/>
        <a:p>
          <a:endParaRPr lang="en-US"/>
        </a:p>
      </dgm:t>
    </dgm:pt>
    <dgm:pt modelId="{B823DD49-4AEE-418E-AE99-5A8891439F42}" type="sibTrans" cxnId="{E91A430A-1670-4135-BAF3-8B547C00CA1E}">
      <dgm:prSet/>
      <dgm:spPr/>
      <dgm:t>
        <a:bodyPr/>
        <a:lstStyle/>
        <a:p>
          <a:endParaRPr lang="en-US" dirty="0"/>
        </a:p>
      </dgm:t>
    </dgm:pt>
    <dgm:pt modelId="{C8214583-35A9-46FA-8126-041712BE8266}">
      <dgm:prSet phldrT="[Text]"/>
      <dgm:spPr/>
      <dgm:t>
        <a:bodyPr/>
        <a:lstStyle/>
        <a:p>
          <a:r>
            <a:rPr lang="en-US" dirty="0">
              <a:latin typeface="Californian FB" panose="0207040306080B030204" pitchFamily="18" charset="0"/>
            </a:rPr>
            <a:t>Extract Seeps</a:t>
          </a:r>
        </a:p>
      </dgm:t>
    </dgm:pt>
    <dgm:pt modelId="{0DB04E68-5738-4D2F-85FD-8948AD95A1B4}" type="parTrans" cxnId="{62540900-7FAD-45E8-A564-7907A1974584}">
      <dgm:prSet/>
      <dgm:spPr/>
      <dgm:t>
        <a:bodyPr/>
        <a:lstStyle/>
        <a:p>
          <a:endParaRPr lang="en-US"/>
        </a:p>
      </dgm:t>
    </dgm:pt>
    <dgm:pt modelId="{4396628E-8125-42F1-9569-1AC1BEF76E14}" type="sibTrans" cxnId="{62540900-7FAD-45E8-A564-7907A1974584}">
      <dgm:prSet/>
      <dgm:spPr/>
      <dgm:t>
        <a:bodyPr/>
        <a:lstStyle/>
        <a:p>
          <a:endParaRPr lang="en-US"/>
        </a:p>
      </dgm:t>
    </dgm:pt>
    <dgm:pt modelId="{2A06EB9E-06E5-4EF7-A4B8-76AF2C24F919}" type="pres">
      <dgm:prSet presAssocID="{AADB903E-FF3F-4154-933E-3602EA4DDA80}" presName="Name0" presStyleCnt="0">
        <dgm:presLayoutVars>
          <dgm:dir/>
          <dgm:resizeHandles val="exact"/>
        </dgm:presLayoutVars>
      </dgm:prSet>
      <dgm:spPr/>
    </dgm:pt>
    <dgm:pt modelId="{ACAD420F-6BEC-4C6E-8883-5F33150E797A}" type="pres">
      <dgm:prSet presAssocID="{AADB903E-FF3F-4154-933E-3602EA4DDA80}" presName="vNodes" presStyleCnt="0"/>
      <dgm:spPr/>
    </dgm:pt>
    <dgm:pt modelId="{26E7B4FB-CD79-498B-84AF-4897615543F2}" type="pres">
      <dgm:prSet presAssocID="{260F732B-DA6F-41E3-A097-A2E84E282697}" presName="node" presStyleLbl="node1" presStyleIdx="0" presStyleCnt="3" custScaleX="186049" custScaleY="186049">
        <dgm:presLayoutVars>
          <dgm:bulletEnabled val="1"/>
        </dgm:presLayoutVars>
      </dgm:prSet>
      <dgm:spPr/>
    </dgm:pt>
    <dgm:pt modelId="{1C94C9B4-A59A-4D5B-B6A3-3AEC8A6B03EC}" type="pres">
      <dgm:prSet presAssocID="{AAD1B27C-75A4-4A50-8599-D584A64ED75A}" presName="spacerT" presStyleCnt="0"/>
      <dgm:spPr/>
    </dgm:pt>
    <dgm:pt modelId="{BDDC46FF-F9DA-445C-8E76-438F1EE01C1C}" type="pres">
      <dgm:prSet presAssocID="{AAD1B27C-75A4-4A50-8599-D584A64ED75A}" presName="sibTrans" presStyleLbl="sibTrans2D1" presStyleIdx="0" presStyleCnt="2"/>
      <dgm:spPr/>
    </dgm:pt>
    <dgm:pt modelId="{45AFDC66-4378-462C-88D3-38A29A80B6A1}" type="pres">
      <dgm:prSet presAssocID="{AAD1B27C-75A4-4A50-8599-D584A64ED75A}" presName="spacerB" presStyleCnt="0"/>
      <dgm:spPr/>
    </dgm:pt>
    <dgm:pt modelId="{B2A67259-DB41-4A5F-A020-A445165DF40A}" type="pres">
      <dgm:prSet presAssocID="{7D68F9CF-8F50-45A8-BD13-A4AE823EF264}" presName="node" presStyleLbl="node1" presStyleIdx="1" presStyleCnt="3" custScaleX="186049" custScaleY="186049">
        <dgm:presLayoutVars>
          <dgm:bulletEnabled val="1"/>
        </dgm:presLayoutVars>
      </dgm:prSet>
      <dgm:spPr/>
    </dgm:pt>
    <dgm:pt modelId="{30C2CD7E-27B9-4F73-B637-2FA9D7A6A56C}" type="pres">
      <dgm:prSet presAssocID="{AADB903E-FF3F-4154-933E-3602EA4DDA80}" presName="sibTransLast" presStyleLbl="sibTrans2D1" presStyleIdx="1" presStyleCnt="2" custLinFactNeighborX="-55915" custLinFactNeighborY="-12592"/>
      <dgm:spPr/>
    </dgm:pt>
    <dgm:pt modelId="{ADF59970-1B3E-4969-9CAA-C049E53BA737}" type="pres">
      <dgm:prSet presAssocID="{AADB903E-FF3F-4154-933E-3602EA4DDA80}" presName="connectorText" presStyleLbl="sibTrans2D1" presStyleIdx="1" presStyleCnt="2"/>
      <dgm:spPr/>
    </dgm:pt>
    <dgm:pt modelId="{84C7485F-B727-4D7E-8977-E5274E41A5FF}" type="pres">
      <dgm:prSet presAssocID="{AADB903E-FF3F-4154-933E-3602EA4DDA80}" presName="lastNode" presStyleLbl="node1" presStyleIdx="2" presStyleCnt="3" custScaleX="115866" custScaleY="110560" custLinFactNeighborX="2064">
        <dgm:presLayoutVars>
          <dgm:bulletEnabled val="1"/>
        </dgm:presLayoutVars>
      </dgm:prSet>
      <dgm:spPr/>
    </dgm:pt>
  </dgm:ptLst>
  <dgm:cxnLst>
    <dgm:cxn modelId="{62540900-7FAD-45E8-A564-7907A1974584}" srcId="{AADB903E-FF3F-4154-933E-3602EA4DDA80}" destId="{C8214583-35A9-46FA-8126-041712BE8266}" srcOrd="2" destOrd="0" parTransId="{0DB04E68-5738-4D2F-85FD-8948AD95A1B4}" sibTransId="{4396628E-8125-42F1-9569-1AC1BEF76E14}"/>
    <dgm:cxn modelId="{E91A430A-1670-4135-BAF3-8B547C00CA1E}" srcId="{AADB903E-FF3F-4154-933E-3602EA4DDA80}" destId="{7D68F9CF-8F50-45A8-BD13-A4AE823EF264}" srcOrd="1" destOrd="0" parTransId="{97C3053F-4BDE-42D9-9078-061657631142}" sibTransId="{B823DD49-4AEE-418E-AE99-5A8891439F42}"/>
    <dgm:cxn modelId="{8BF1A50A-0325-49AE-BF43-3B1F58A2FC66}" type="presOf" srcId="{260F732B-DA6F-41E3-A097-A2E84E282697}" destId="{26E7B4FB-CD79-498B-84AF-4897615543F2}" srcOrd="0" destOrd="0" presId="urn:microsoft.com/office/officeart/2005/8/layout/equation2"/>
    <dgm:cxn modelId="{DD352A61-C882-4412-A614-1A01F5546E74}" type="presOf" srcId="{AADB903E-FF3F-4154-933E-3602EA4DDA80}" destId="{2A06EB9E-06E5-4EF7-A4B8-76AF2C24F919}" srcOrd="0" destOrd="0" presId="urn:microsoft.com/office/officeart/2005/8/layout/equation2"/>
    <dgm:cxn modelId="{BB854F74-3C89-413E-9298-2C35288D069B}" srcId="{AADB903E-FF3F-4154-933E-3602EA4DDA80}" destId="{260F732B-DA6F-41E3-A097-A2E84E282697}" srcOrd="0" destOrd="0" parTransId="{F21F7C94-132D-4B3C-8B3B-267BD034C467}" sibTransId="{AAD1B27C-75A4-4A50-8599-D584A64ED75A}"/>
    <dgm:cxn modelId="{D6DCBF7C-49D7-432F-9707-D3395834026C}" type="presOf" srcId="{B823DD49-4AEE-418E-AE99-5A8891439F42}" destId="{ADF59970-1B3E-4969-9CAA-C049E53BA737}" srcOrd="1" destOrd="0" presId="urn:microsoft.com/office/officeart/2005/8/layout/equation2"/>
    <dgm:cxn modelId="{25C86ED8-4A3A-4EF6-84D8-8F3A812E432F}" type="presOf" srcId="{B823DD49-4AEE-418E-AE99-5A8891439F42}" destId="{30C2CD7E-27B9-4F73-B637-2FA9D7A6A56C}" srcOrd="0" destOrd="0" presId="urn:microsoft.com/office/officeart/2005/8/layout/equation2"/>
    <dgm:cxn modelId="{564BF9E4-7843-4022-945A-954D065D59A4}" type="presOf" srcId="{AAD1B27C-75A4-4A50-8599-D584A64ED75A}" destId="{BDDC46FF-F9DA-445C-8E76-438F1EE01C1C}" srcOrd="0" destOrd="0" presId="urn:microsoft.com/office/officeart/2005/8/layout/equation2"/>
    <dgm:cxn modelId="{6FB5C4F2-66E5-41A4-B68E-75A2D8F298AE}" type="presOf" srcId="{7D68F9CF-8F50-45A8-BD13-A4AE823EF264}" destId="{B2A67259-DB41-4A5F-A020-A445165DF40A}" srcOrd="0" destOrd="0" presId="urn:microsoft.com/office/officeart/2005/8/layout/equation2"/>
    <dgm:cxn modelId="{9BEC5DFD-885A-4CC2-85DE-D30E4291DBA6}" type="presOf" srcId="{C8214583-35A9-46FA-8126-041712BE8266}" destId="{84C7485F-B727-4D7E-8977-E5274E41A5FF}" srcOrd="0" destOrd="0" presId="urn:microsoft.com/office/officeart/2005/8/layout/equation2"/>
    <dgm:cxn modelId="{3A579B91-C934-478D-ACF9-B8E240BB2EF2}" type="presParOf" srcId="{2A06EB9E-06E5-4EF7-A4B8-76AF2C24F919}" destId="{ACAD420F-6BEC-4C6E-8883-5F33150E797A}" srcOrd="0" destOrd="0" presId="urn:microsoft.com/office/officeart/2005/8/layout/equation2"/>
    <dgm:cxn modelId="{21932883-E004-4225-ADFC-90FAEFE235E4}" type="presParOf" srcId="{ACAD420F-6BEC-4C6E-8883-5F33150E797A}" destId="{26E7B4FB-CD79-498B-84AF-4897615543F2}" srcOrd="0" destOrd="0" presId="urn:microsoft.com/office/officeart/2005/8/layout/equation2"/>
    <dgm:cxn modelId="{CDF5C4BF-6C5E-43F7-9D01-4C04E50E2A36}" type="presParOf" srcId="{ACAD420F-6BEC-4C6E-8883-5F33150E797A}" destId="{1C94C9B4-A59A-4D5B-B6A3-3AEC8A6B03EC}" srcOrd="1" destOrd="0" presId="urn:microsoft.com/office/officeart/2005/8/layout/equation2"/>
    <dgm:cxn modelId="{DFEF4B33-6720-4A98-A798-8F3BE0854C06}" type="presParOf" srcId="{ACAD420F-6BEC-4C6E-8883-5F33150E797A}" destId="{BDDC46FF-F9DA-445C-8E76-438F1EE01C1C}" srcOrd="2" destOrd="0" presId="urn:microsoft.com/office/officeart/2005/8/layout/equation2"/>
    <dgm:cxn modelId="{EA531747-1562-4F48-8033-4AE1BA700A5E}" type="presParOf" srcId="{ACAD420F-6BEC-4C6E-8883-5F33150E797A}" destId="{45AFDC66-4378-462C-88D3-38A29A80B6A1}" srcOrd="3" destOrd="0" presId="urn:microsoft.com/office/officeart/2005/8/layout/equation2"/>
    <dgm:cxn modelId="{41282294-650C-4F8F-AE23-D8B4E0A39E1A}" type="presParOf" srcId="{ACAD420F-6BEC-4C6E-8883-5F33150E797A}" destId="{B2A67259-DB41-4A5F-A020-A445165DF40A}" srcOrd="4" destOrd="0" presId="urn:microsoft.com/office/officeart/2005/8/layout/equation2"/>
    <dgm:cxn modelId="{311B7D43-405A-43C5-870A-2BB3A83CBE5E}" type="presParOf" srcId="{2A06EB9E-06E5-4EF7-A4B8-76AF2C24F919}" destId="{30C2CD7E-27B9-4F73-B637-2FA9D7A6A56C}" srcOrd="1" destOrd="0" presId="urn:microsoft.com/office/officeart/2005/8/layout/equation2"/>
    <dgm:cxn modelId="{DF560E09-F60C-46BF-9006-3400DC155E5F}" type="presParOf" srcId="{30C2CD7E-27B9-4F73-B637-2FA9D7A6A56C}" destId="{ADF59970-1B3E-4969-9CAA-C049E53BA737}" srcOrd="0" destOrd="0" presId="urn:microsoft.com/office/officeart/2005/8/layout/equation2"/>
    <dgm:cxn modelId="{072B92D4-5EDE-45A5-B124-0223372F2DC6}" type="presParOf" srcId="{2A06EB9E-06E5-4EF7-A4B8-76AF2C24F919}" destId="{84C7485F-B727-4D7E-8977-E5274E41A5FF}" srcOrd="2" destOrd="0" presId="urn:microsoft.com/office/officeart/2005/8/layout/equation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0F84D75-A5FA-4DDB-A017-71CD53881FCA}" type="doc">
      <dgm:prSet loTypeId="urn:microsoft.com/office/officeart/2005/8/layout/process2" loCatId="process" qsTypeId="urn:microsoft.com/office/officeart/2005/8/quickstyle/3d3" qsCatId="3D" csTypeId="urn:microsoft.com/office/officeart/2005/8/colors/accent1_4" csCatId="accent1" phldr="1"/>
      <dgm:spPr/>
      <dgm:t>
        <a:bodyPr/>
        <a:lstStyle/>
        <a:p>
          <a:endParaRPr lang="en-US"/>
        </a:p>
      </dgm:t>
    </dgm:pt>
    <dgm:pt modelId="{66B2DEDF-898C-49FC-88F1-F5A4E1D55B5D}" type="pres">
      <dgm:prSet presAssocID="{F0F84D75-A5FA-4DDB-A017-71CD53881FCA}" presName="linearFlow" presStyleCnt="0">
        <dgm:presLayoutVars>
          <dgm:resizeHandles val="exact"/>
        </dgm:presLayoutVars>
      </dgm:prSet>
      <dgm:spPr/>
    </dgm:pt>
  </dgm:ptLst>
  <dgm:cxnLst>
    <dgm:cxn modelId="{26083D7B-AF15-4AF1-AD35-91047735D299}" type="presOf" srcId="{F0F84D75-A5FA-4DDB-A017-71CD53881FCA}" destId="{66B2DEDF-898C-49FC-88F1-F5A4E1D55B5D}" srcOrd="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E8828-3D49-480E-8C1A-02B0FD9191DF}">
      <dsp:nvSpPr>
        <dsp:cNvPr id="0" name=""/>
        <dsp:cNvSpPr/>
      </dsp:nvSpPr>
      <dsp:spPr>
        <a:xfrm rot="5400000">
          <a:off x="3498855" y="134855"/>
          <a:ext cx="2037291" cy="1772443"/>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fornian FB" panose="0207040306080B030204" pitchFamily="18" charset="0"/>
            </a:rPr>
            <a:t>DATA</a:t>
          </a:r>
        </a:p>
      </dsp:txBody>
      <dsp:txXfrm rot="-5400000">
        <a:off x="3907485" y="319909"/>
        <a:ext cx="1220031" cy="1402335"/>
      </dsp:txXfrm>
    </dsp:sp>
    <dsp:sp modelId="{3590BB4B-B264-4EE0-ABC9-31B6AB501261}">
      <dsp:nvSpPr>
        <dsp:cNvPr id="0" name=""/>
        <dsp:cNvSpPr/>
      </dsp:nvSpPr>
      <dsp:spPr>
        <a:xfrm>
          <a:off x="5457507" y="409889"/>
          <a:ext cx="2273617" cy="1222374"/>
        </a:xfrm>
        <a:prstGeom prst="rect">
          <a:avLst/>
        </a:prstGeom>
        <a:noFill/>
        <a:ln>
          <a:noFill/>
        </a:ln>
        <a:effectLst/>
      </dsp:spPr>
      <dsp:style>
        <a:lnRef idx="0">
          <a:scrgbClr r="0" g="0" b="0"/>
        </a:lnRef>
        <a:fillRef idx="0">
          <a:scrgbClr r="0" g="0" b="0"/>
        </a:fillRef>
        <a:effectRef idx="0">
          <a:scrgbClr r="0" g="0" b="0"/>
        </a:effectRef>
        <a:fontRef idx="minor"/>
      </dsp:style>
    </dsp:sp>
    <dsp:sp modelId="{6EA5BE52-71C1-4380-B495-DB2EF2BE9441}">
      <dsp:nvSpPr>
        <dsp:cNvPr id="0" name=""/>
        <dsp:cNvSpPr/>
      </dsp:nvSpPr>
      <dsp:spPr>
        <a:xfrm rot="5400000">
          <a:off x="1584616" y="134855"/>
          <a:ext cx="2037291" cy="1772443"/>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fornian FB" panose="0207040306080B030204" pitchFamily="18" charset="0"/>
            </a:rPr>
            <a:t>SEEPS</a:t>
          </a:r>
        </a:p>
      </dsp:txBody>
      <dsp:txXfrm rot="-5400000">
        <a:off x="1993246" y="319909"/>
        <a:ext cx="1220031" cy="1402335"/>
      </dsp:txXfrm>
    </dsp:sp>
    <dsp:sp modelId="{9999248E-1535-4D4D-8B4E-0ACD424F7262}">
      <dsp:nvSpPr>
        <dsp:cNvPr id="0" name=""/>
        <dsp:cNvSpPr/>
      </dsp:nvSpPr>
      <dsp:spPr>
        <a:xfrm rot="5400000">
          <a:off x="2538068" y="1864108"/>
          <a:ext cx="2037291" cy="1772443"/>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fornian FB" panose="0207040306080B030204" pitchFamily="18" charset="0"/>
            </a:rPr>
            <a:t>STUDY</a:t>
          </a:r>
        </a:p>
        <a:p>
          <a:pPr marL="0" lvl="0" indent="0" algn="ctr" defTabSz="889000">
            <a:lnSpc>
              <a:spcPct val="90000"/>
            </a:lnSpc>
            <a:spcBef>
              <a:spcPct val="0"/>
            </a:spcBef>
            <a:spcAft>
              <a:spcPct val="35000"/>
            </a:spcAft>
            <a:buNone/>
          </a:pPr>
          <a:r>
            <a:rPr lang="en-US" sz="2000" kern="1200" dirty="0">
              <a:latin typeface="Californian FB" panose="0207040306080B030204" pitchFamily="18" charset="0"/>
            </a:rPr>
            <a:t>AREA</a:t>
          </a:r>
        </a:p>
      </dsp:txBody>
      <dsp:txXfrm rot="-5400000">
        <a:off x="2946698" y="2049162"/>
        <a:ext cx="1220031" cy="1402335"/>
      </dsp:txXfrm>
    </dsp:sp>
    <dsp:sp modelId="{ABB3EC25-59F8-44DC-B3D0-EEE84896A465}">
      <dsp:nvSpPr>
        <dsp:cNvPr id="0" name=""/>
        <dsp:cNvSpPr/>
      </dsp:nvSpPr>
      <dsp:spPr>
        <a:xfrm>
          <a:off x="396875" y="2139143"/>
          <a:ext cx="2200274" cy="1222374"/>
        </a:xfrm>
        <a:prstGeom prst="rect">
          <a:avLst/>
        </a:prstGeom>
        <a:noFill/>
        <a:ln>
          <a:noFill/>
        </a:ln>
        <a:effectLst/>
      </dsp:spPr>
      <dsp:style>
        <a:lnRef idx="0">
          <a:scrgbClr r="0" g="0" b="0"/>
        </a:lnRef>
        <a:fillRef idx="0">
          <a:scrgbClr r="0" g="0" b="0"/>
        </a:fillRef>
        <a:effectRef idx="0">
          <a:scrgbClr r="0" g="0" b="0"/>
        </a:effectRef>
        <a:fontRef idx="minor"/>
      </dsp:style>
    </dsp:sp>
    <dsp:sp modelId="{92621300-63FF-4415-94A3-5BD8AE032E9B}">
      <dsp:nvSpPr>
        <dsp:cNvPr id="0" name=""/>
        <dsp:cNvSpPr/>
      </dsp:nvSpPr>
      <dsp:spPr>
        <a:xfrm rot="5400000">
          <a:off x="4452307" y="1864108"/>
          <a:ext cx="2037291" cy="1772443"/>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fornian FB" panose="0207040306080B030204" pitchFamily="18" charset="0"/>
            </a:rPr>
            <a:t>SONAR</a:t>
          </a:r>
        </a:p>
        <a:p>
          <a:pPr marL="0" lvl="0" indent="0" algn="ctr" defTabSz="889000">
            <a:lnSpc>
              <a:spcPct val="90000"/>
            </a:lnSpc>
            <a:spcBef>
              <a:spcPct val="0"/>
            </a:spcBef>
            <a:spcAft>
              <a:spcPct val="35000"/>
            </a:spcAft>
            <a:buNone/>
          </a:pPr>
          <a:r>
            <a:rPr lang="en-US" sz="2000" kern="1200" dirty="0">
              <a:latin typeface="Californian FB" panose="0207040306080B030204" pitchFamily="18" charset="0"/>
            </a:rPr>
            <a:t>DATA</a:t>
          </a:r>
        </a:p>
      </dsp:txBody>
      <dsp:txXfrm rot="-5400000">
        <a:off x="4860937" y="2049162"/>
        <a:ext cx="1220031" cy="1402335"/>
      </dsp:txXfrm>
    </dsp:sp>
    <dsp:sp modelId="{1FB0DA77-601A-47E9-BBB6-B992D9B556B6}">
      <dsp:nvSpPr>
        <dsp:cNvPr id="0" name=""/>
        <dsp:cNvSpPr/>
      </dsp:nvSpPr>
      <dsp:spPr>
        <a:xfrm rot="5400000">
          <a:off x="3498855" y="3593361"/>
          <a:ext cx="2037291" cy="1772443"/>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fornian FB" panose="0207040306080B030204" pitchFamily="18" charset="0"/>
            </a:rPr>
            <a:t>RESULTS</a:t>
          </a:r>
        </a:p>
      </dsp:txBody>
      <dsp:txXfrm rot="-5400000">
        <a:off x="3907485" y="3778415"/>
        <a:ext cx="1220031" cy="1402335"/>
      </dsp:txXfrm>
    </dsp:sp>
    <dsp:sp modelId="{02879ABC-52EF-42A7-90FB-0CDDFFA0C481}">
      <dsp:nvSpPr>
        <dsp:cNvPr id="0" name=""/>
        <dsp:cNvSpPr/>
      </dsp:nvSpPr>
      <dsp:spPr>
        <a:xfrm>
          <a:off x="5457507" y="3868396"/>
          <a:ext cx="2273617" cy="1222374"/>
        </a:xfrm>
        <a:prstGeom prst="rect">
          <a:avLst/>
        </a:prstGeom>
        <a:noFill/>
        <a:ln>
          <a:noFill/>
        </a:ln>
        <a:effectLst/>
      </dsp:spPr>
      <dsp:style>
        <a:lnRef idx="0">
          <a:scrgbClr r="0" g="0" b="0"/>
        </a:lnRef>
        <a:fillRef idx="0">
          <a:scrgbClr r="0" g="0" b="0"/>
        </a:fillRef>
        <a:effectRef idx="0">
          <a:scrgbClr r="0" g="0" b="0"/>
        </a:effectRef>
        <a:fontRef idx="minor"/>
      </dsp:style>
    </dsp:sp>
    <dsp:sp modelId="{92D0871F-84C4-4048-8729-B57B14992C04}">
      <dsp:nvSpPr>
        <dsp:cNvPr id="0" name=""/>
        <dsp:cNvSpPr/>
      </dsp:nvSpPr>
      <dsp:spPr>
        <a:xfrm rot="5400000">
          <a:off x="1584616" y="3593361"/>
          <a:ext cx="2037291" cy="1772443"/>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fornian FB" panose="0207040306080B030204" pitchFamily="18" charset="0"/>
            </a:rPr>
            <a:t>ANALYSIS</a:t>
          </a:r>
        </a:p>
      </dsp:txBody>
      <dsp:txXfrm rot="-5400000">
        <a:off x="1993246" y="3778415"/>
        <a:ext cx="1220031" cy="140233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A2968-B8F5-4D94-9AD5-084D2142DEFF}">
      <dsp:nvSpPr>
        <dsp:cNvPr id="0" name=""/>
        <dsp:cNvSpPr/>
      </dsp:nvSpPr>
      <dsp:spPr>
        <a:xfrm>
          <a:off x="0" y="44010"/>
          <a:ext cx="4353169" cy="2656378"/>
        </a:xfrm>
        <a:prstGeom prst="roundRect">
          <a:avLst>
            <a:gd name="adj" fmla="val 10000"/>
          </a:avLst>
        </a:prstGeom>
        <a:solidFill>
          <a:schemeClr val="accent1">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alifornian FB" panose="0207040306080B030204" pitchFamily="18" charset="0"/>
            </a:rPr>
            <a:t>Python</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dirty="0">
              <a:latin typeface="Californian FB" panose="0207040306080B030204" pitchFamily="18" charset="0"/>
            </a:rPr>
            <a:t>Convert XYZ to Points</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dirty="0">
              <a:latin typeface="Californian FB" panose="0207040306080B030204" pitchFamily="18" charset="0"/>
            </a:rPr>
            <a:t>Extract Z Values</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dirty="0">
              <a:latin typeface="Californian FB" panose="0207040306080B030204" pitchFamily="18" charset="0"/>
            </a:rPr>
            <a:t>Calculate Water Column Height</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dirty="0">
              <a:latin typeface="Californian FB" panose="0207040306080B030204" pitchFamily="18" charset="0"/>
            </a:rPr>
            <a:t>Remove Noise</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dirty="0">
              <a:latin typeface="Californian FB" panose="0207040306080B030204" pitchFamily="18" charset="0"/>
            </a:rPr>
            <a:t>Add Fields for Weights</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dirty="0">
              <a:latin typeface="Californian FB" panose="0207040306080B030204" pitchFamily="18" charset="0"/>
            </a:rPr>
            <a:t>Calculate Density, Determine Threshold and Conversions</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dirty="0">
              <a:latin typeface="Californian FB" panose="0207040306080B030204" pitchFamily="18" charset="0"/>
            </a:rPr>
            <a:t>Apply Statistical Algorithms</a:t>
          </a:r>
        </a:p>
      </dsp:txBody>
      <dsp:txXfrm>
        <a:off x="77803" y="121813"/>
        <a:ext cx="4197563" cy="2500772"/>
      </dsp:txXfrm>
    </dsp:sp>
    <dsp:sp modelId="{CD4780B3-6E8E-424C-8317-7286F6731BD9}">
      <dsp:nvSpPr>
        <dsp:cNvPr id="0" name=""/>
        <dsp:cNvSpPr/>
      </dsp:nvSpPr>
      <dsp:spPr>
        <a:xfrm rot="5400000">
          <a:off x="1937847" y="2681331"/>
          <a:ext cx="477474" cy="674748"/>
        </a:xfrm>
        <a:prstGeom prst="rightArrow">
          <a:avLst>
            <a:gd name="adj1" fmla="val 60000"/>
            <a:gd name="adj2" fmla="val 50000"/>
          </a:avLst>
        </a:prstGeom>
        <a:solidFill>
          <a:schemeClr val="accent1">
            <a:shade val="9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1111250">
            <a:lnSpc>
              <a:spcPct val="90000"/>
            </a:lnSpc>
            <a:spcBef>
              <a:spcPct val="0"/>
            </a:spcBef>
            <a:spcAft>
              <a:spcPct val="35000"/>
            </a:spcAft>
            <a:buNone/>
          </a:pPr>
          <a:endParaRPr lang="en-US" sz="2500" kern="1200" dirty="0"/>
        </a:p>
      </dsp:txBody>
      <dsp:txXfrm rot="-5400000">
        <a:off x="1974160" y="2779968"/>
        <a:ext cx="404848" cy="334232"/>
      </dsp:txXfrm>
    </dsp:sp>
    <dsp:sp modelId="{14ED3CE1-CA99-4E08-9845-0ECC9F3E7CD1}">
      <dsp:nvSpPr>
        <dsp:cNvPr id="0" name=""/>
        <dsp:cNvSpPr/>
      </dsp:nvSpPr>
      <dsp:spPr>
        <a:xfrm>
          <a:off x="0" y="3337021"/>
          <a:ext cx="4353169" cy="1499440"/>
        </a:xfrm>
        <a:prstGeom prst="roundRect">
          <a:avLst>
            <a:gd name="adj" fmla="val 10000"/>
          </a:avLst>
        </a:prstGeom>
        <a:solidFill>
          <a:schemeClr val="accent1">
            <a:shade val="50000"/>
            <a:hueOff val="-133718"/>
            <a:satOff val="-11915"/>
            <a:lumOff val="4552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alifornian FB" panose="0207040306080B030204" pitchFamily="18" charset="0"/>
            </a:rPr>
            <a:t>JavaScript</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dirty="0">
              <a:latin typeface="Californian FB" panose="0207040306080B030204" pitchFamily="18" charset="0"/>
            </a:rPr>
            <a:t>Customized Web Application for Viewing Extracted Seeps in 2D and 3D</a:t>
          </a:r>
        </a:p>
      </dsp:txBody>
      <dsp:txXfrm>
        <a:off x="43917" y="3380938"/>
        <a:ext cx="4265335" cy="14116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5E95F0-0730-4BCD-99EC-7F1F33574EFA}">
      <dsp:nvSpPr>
        <dsp:cNvPr id="0" name=""/>
        <dsp:cNvSpPr/>
      </dsp:nvSpPr>
      <dsp:spPr>
        <a:xfrm rot="5400000">
          <a:off x="3498855" y="134855"/>
          <a:ext cx="2037291" cy="1772443"/>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fornian FB" panose="0207040306080B030204" pitchFamily="18" charset="0"/>
            </a:rPr>
            <a:t>Accuracy</a:t>
          </a:r>
        </a:p>
      </dsp:txBody>
      <dsp:txXfrm rot="-5400000">
        <a:off x="3907485" y="319909"/>
        <a:ext cx="1220031" cy="1402335"/>
      </dsp:txXfrm>
    </dsp:sp>
    <dsp:sp modelId="{64690BDB-539F-469A-818C-B017D7CE474A}">
      <dsp:nvSpPr>
        <dsp:cNvPr id="0" name=""/>
        <dsp:cNvSpPr/>
      </dsp:nvSpPr>
      <dsp:spPr>
        <a:xfrm>
          <a:off x="5457507" y="409889"/>
          <a:ext cx="2273617" cy="1222374"/>
        </a:xfrm>
        <a:prstGeom prst="rect">
          <a:avLst/>
        </a:prstGeom>
        <a:noFill/>
        <a:ln>
          <a:noFill/>
        </a:ln>
        <a:effectLst/>
      </dsp:spPr>
      <dsp:style>
        <a:lnRef idx="0">
          <a:scrgbClr r="0" g="0" b="0"/>
        </a:lnRef>
        <a:fillRef idx="0">
          <a:scrgbClr r="0" g="0" b="0"/>
        </a:fillRef>
        <a:effectRef idx="0">
          <a:scrgbClr r="0" g="0" b="0"/>
        </a:effectRef>
        <a:fontRef idx="minor"/>
      </dsp:style>
    </dsp:sp>
    <dsp:sp modelId="{8022046F-8E2A-4918-86B3-A8A733759DA5}">
      <dsp:nvSpPr>
        <dsp:cNvPr id="0" name=""/>
        <dsp:cNvSpPr/>
      </dsp:nvSpPr>
      <dsp:spPr>
        <a:xfrm rot="5400000">
          <a:off x="1584616" y="134855"/>
          <a:ext cx="2037291" cy="1772443"/>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fornian FB" panose="0207040306080B030204" pitchFamily="18" charset="0"/>
            </a:rPr>
            <a:t>Automated</a:t>
          </a:r>
        </a:p>
      </dsp:txBody>
      <dsp:txXfrm rot="-5400000">
        <a:off x="1993246" y="319909"/>
        <a:ext cx="1220031" cy="1402335"/>
      </dsp:txXfrm>
    </dsp:sp>
    <dsp:sp modelId="{20B528DD-EC36-404F-8B07-9B9CBF2A23EF}">
      <dsp:nvSpPr>
        <dsp:cNvPr id="0" name=""/>
        <dsp:cNvSpPr/>
      </dsp:nvSpPr>
      <dsp:spPr>
        <a:xfrm rot="5400000">
          <a:off x="2538068" y="1864108"/>
          <a:ext cx="2037291" cy="1772443"/>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fornian FB" panose="0207040306080B030204" pitchFamily="18" charset="0"/>
            </a:rPr>
            <a:t>Extension into ArcGIS</a:t>
          </a:r>
        </a:p>
      </dsp:txBody>
      <dsp:txXfrm rot="-5400000">
        <a:off x="2946698" y="2049162"/>
        <a:ext cx="1220031" cy="1402335"/>
      </dsp:txXfrm>
    </dsp:sp>
    <dsp:sp modelId="{E404EDFB-76C9-4684-BEA1-7300BE586F88}">
      <dsp:nvSpPr>
        <dsp:cNvPr id="0" name=""/>
        <dsp:cNvSpPr/>
      </dsp:nvSpPr>
      <dsp:spPr>
        <a:xfrm>
          <a:off x="396875" y="2139143"/>
          <a:ext cx="2200274" cy="1222374"/>
        </a:xfrm>
        <a:prstGeom prst="rect">
          <a:avLst/>
        </a:prstGeom>
        <a:noFill/>
        <a:ln>
          <a:noFill/>
        </a:ln>
        <a:effectLst/>
      </dsp:spPr>
      <dsp:style>
        <a:lnRef idx="0">
          <a:scrgbClr r="0" g="0" b="0"/>
        </a:lnRef>
        <a:fillRef idx="0">
          <a:scrgbClr r="0" g="0" b="0"/>
        </a:fillRef>
        <a:effectRef idx="0">
          <a:scrgbClr r="0" g="0" b="0"/>
        </a:effectRef>
        <a:fontRef idx="minor"/>
      </dsp:style>
    </dsp:sp>
    <dsp:sp modelId="{BDFB9D94-D933-4D18-BE72-AAEA4EBD160B}">
      <dsp:nvSpPr>
        <dsp:cNvPr id="0" name=""/>
        <dsp:cNvSpPr/>
      </dsp:nvSpPr>
      <dsp:spPr>
        <a:xfrm rot="5400000">
          <a:off x="4452307" y="1864108"/>
          <a:ext cx="2037291" cy="1772443"/>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fornian FB" panose="0207040306080B030204" pitchFamily="18" charset="0"/>
            </a:rPr>
            <a:t>Seep</a:t>
          </a:r>
        </a:p>
        <a:p>
          <a:pPr marL="0" lvl="0" indent="0" algn="ctr" defTabSz="889000">
            <a:lnSpc>
              <a:spcPct val="90000"/>
            </a:lnSpc>
            <a:spcBef>
              <a:spcPct val="0"/>
            </a:spcBef>
            <a:spcAft>
              <a:spcPct val="35000"/>
            </a:spcAft>
            <a:buNone/>
          </a:pPr>
          <a:r>
            <a:rPr lang="en-US" sz="2000" kern="1200" dirty="0">
              <a:latin typeface="Californian FB" panose="0207040306080B030204" pitchFamily="18" charset="0"/>
            </a:rPr>
            <a:t>Hunting</a:t>
          </a:r>
        </a:p>
      </dsp:txBody>
      <dsp:txXfrm rot="-5400000">
        <a:off x="4860937" y="2049162"/>
        <a:ext cx="1220031" cy="1402335"/>
      </dsp:txXfrm>
    </dsp:sp>
    <dsp:sp modelId="{9FDE4F05-C4F4-4AB2-B6D4-CD3D03936B41}">
      <dsp:nvSpPr>
        <dsp:cNvPr id="0" name=""/>
        <dsp:cNvSpPr/>
      </dsp:nvSpPr>
      <dsp:spPr>
        <a:xfrm rot="5400000">
          <a:off x="3498855" y="3593361"/>
          <a:ext cx="2037291" cy="1772443"/>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fornian FB" panose="0207040306080B030204" pitchFamily="18" charset="0"/>
            </a:rPr>
            <a:t>Extension into Web</a:t>
          </a:r>
        </a:p>
      </dsp:txBody>
      <dsp:txXfrm rot="-5400000">
        <a:off x="3907485" y="3778415"/>
        <a:ext cx="1220031" cy="1402335"/>
      </dsp:txXfrm>
    </dsp:sp>
    <dsp:sp modelId="{C73FB34F-6610-4EF5-8C43-D5CE8250DD70}">
      <dsp:nvSpPr>
        <dsp:cNvPr id="0" name=""/>
        <dsp:cNvSpPr/>
      </dsp:nvSpPr>
      <dsp:spPr>
        <a:xfrm>
          <a:off x="5457507" y="3868396"/>
          <a:ext cx="2273617" cy="1222374"/>
        </a:xfrm>
        <a:prstGeom prst="rect">
          <a:avLst/>
        </a:prstGeom>
        <a:noFill/>
        <a:ln>
          <a:noFill/>
        </a:ln>
        <a:effectLst/>
      </dsp:spPr>
      <dsp:style>
        <a:lnRef idx="0">
          <a:scrgbClr r="0" g="0" b="0"/>
        </a:lnRef>
        <a:fillRef idx="0">
          <a:scrgbClr r="0" g="0" b="0"/>
        </a:fillRef>
        <a:effectRef idx="0">
          <a:scrgbClr r="0" g="0" b="0"/>
        </a:effectRef>
        <a:fontRef idx="minor"/>
      </dsp:style>
    </dsp:sp>
    <dsp:sp modelId="{E3E2BFE1-6975-4765-8F67-1F20589AD17E}">
      <dsp:nvSpPr>
        <dsp:cNvPr id="0" name=""/>
        <dsp:cNvSpPr/>
      </dsp:nvSpPr>
      <dsp:spPr>
        <a:xfrm rot="5400000">
          <a:off x="1584616" y="3593361"/>
          <a:ext cx="2037291" cy="1772443"/>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Questions?</a:t>
          </a:r>
        </a:p>
      </dsp:txBody>
      <dsp:txXfrm rot="-5400000">
        <a:off x="1993246" y="3778415"/>
        <a:ext cx="1220031" cy="14023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A2968-B8F5-4D94-9AD5-084D2142DEFF}">
      <dsp:nvSpPr>
        <dsp:cNvPr id="0" name=""/>
        <dsp:cNvSpPr/>
      </dsp:nvSpPr>
      <dsp:spPr>
        <a:xfrm>
          <a:off x="1205570" y="600"/>
          <a:ext cx="1942028" cy="491696"/>
        </a:xfrm>
        <a:prstGeom prst="roundRect">
          <a:avLst>
            <a:gd name="adj" fmla="val 10000"/>
          </a:avLst>
        </a:prstGeom>
        <a:solidFill>
          <a:schemeClr val="accent1">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fornian FB" panose="0207040306080B030204" pitchFamily="18" charset="0"/>
            </a:rPr>
            <a:t>Convert XYZ to Points</a:t>
          </a:r>
        </a:p>
      </dsp:txBody>
      <dsp:txXfrm>
        <a:off x="1219971" y="15001"/>
        <a:ext cx="1913226" cy="462894"/>
      </dsp:txXfrm>
    </dsp:sp>
    <dsp:sp modelId="{1DB977BC-EDB8-4041-9856-CACF52438F31}">
      <dsp:nvSpPr>
        <dsp:cNvPr id="0" name=""/>
        <dsp:cNvSpPr/>
      </dsp:nvSpPr>
      <dsp:spPr>
        <a:xfrm rot="5400000">
          <a:off x="2084391" y="504589"/>
          <a:ext cx="184386" cy="221263"/>
        </a:xfrm>
        <a:prstGeom prst="rightArrow">
          <a:avLst>
            <a:gd name="adj1" fmla="val 60000"/>
            <a:gd name="adj2" fmla="val 50000"/>
          </a:avLst>
        </a:prstGeom>
        <a:solidFill>
          <a:schemeClr val="accent1">
            <a:shade val="9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latin typeface="Californian FB" panose="0207040306080B030204" pitchFamily="18" charset="0"/>
          </a:endParaRPr>
        </a:p>
      </dsp:txBody>
      <dsp:txXfrm rot="-5400000">
        <a:off x="2110206" y="523027"/>
        <a:ext cx="132757" cy="129070"/>
      </dsp:txXfrm>
    </dsp:sp>
    <dsp:sp modelId="{01A88109-D310-474D-8975-6A1E2EAD84B7}">
      <dsp:nvSpPr>
        <dsp:cNvPr id="0" name=""/>
        <dsp:cNvSpPr/>
      </dsp:nvSpPr>
      <dsp:spPr>
        <a:xfrm>
          <a:off x="1205570" y="738145"/>
          <a:ext cx="1942028" cy="491696"/>
        </a:xfrm>
        <a:prstGeom prst="roundRect">
          <a:avLst>
            <a:gd name="adj" fmla="val 10000"/>
          </a:avLst>
        </a:prstGeom>
        <a:solidFill>
          <a:schemeClr val="accent1">
            <a:shade val="50000"/>
            <a:hueOff val="-38205"/>
            <a:satOff val="-3404"/>
            <a:lumOff val="1300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fornian FB" panose="0207040306080B030204" pitchFamily="18" charset="0"/>
            </a:rPr>
            <a:t>Extract Z Values</a:t>
          </a:r>
        </a:p>
      </dsp:txBody>
      <dsp:txXfrm>
        <a:off x="1219971" y="752546"/>
        <a:ext cx="1913226" cy="462894"/>
      </dsp:txXfrm>
    </dsp:sp>
    <dsp:sp modelId="{381EEA80-BB64-4187-A729-78153BE2C456}">
      <dsp:nvSpPr>
        <dsp:cNvPr id="0" name=""/>
        <dsp:cNvSpPr/>
      </dsp:nvSpPr>
      <dsp:spPr>
        <a:xfrm rot="5400000">
          <a:off x="2084391" y="1242134"/>
          <a:ext cx="184386" cy="221263"/>
        </a:xfrm>
        <a:prstGeom prst="rightArrow">
          <a:avLst>
            <a:gd name="adj1" fmla="val 60000"/>
            <a:gd name="adj2" fmla="val 50000"/>
          </a:avLst>
        </a:prstGeom>
        <a:solidFill>
          <a:schemeClr val="accent1">
            <a:shade val="90000"/>
            <a:hueOff val="-46072"/>
            <a:satOff val="-3780"/>
            <a:lumOff val="1273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latin typeface="Californian FB" panose="0207040306080B030204" pitchFamily="18" charset="0"/>
          </a:endParaRPr>
        </a:p>
      </dsp:txBody>
      <dsp:txXfrm rot="-5400000">
        <a:off x="2110206" y="1260572"/>
        <a:ext cx="132757" cy="129070"/>
      </dsp:txXfrm>
    </dsp:sp>
    <dsp:sp modelId="{C35A0F91-DD5C-4736-8D75-ADA19927BE77}">
      <dsp:nvSpPr>
        <dsp:cNvPr id="0" name=""/>
        <dsp:cNvSpPr/>
      </dsp:nvSpPr>
      <dsp:spPr>
        <a:xfrm>
          <a:off x="1205570" y="1475690"/>
          <a:ext cx="1942028" cy="491696"/>
        </a:xfrm>
        <a:prstGeom prst="roundRect">
          <a:avLst>
            <a:gd name="adj" fmla="val 10000"/>
          </a:avLst>
        </a:prstGeom>
        <a:solidFill>
          <a:schemeClr val="accent1">
            <a:shade val="50000"/>
            <a:hueOff val="-76410"/>
            <a:satOff val="-6809"/>
            <a:lumOff val="2601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fornian FB" panose="0207040306080B030204" pitchFamily="18" charset="0"/>
            </a:rPr>
            <a:t>Calculate Water Column Height</a:t>
          </a:r>
        </a:p>
      </dsp:txBody>
      <dsp:txXfrm>
        <a:off x="1219971" y="1490091"/>
        <a:ext cx="1913226" cy="462894"/>
      </dsp:txXfrm>
    </dsp:sp>
    <dsp:sp modelId="{4975C4A6-C757-437B-8DAF-9738D45ADB20}">
      <dsp:nvSpPr>
        <dsp:cNvPr id="0" name=""/>
        <dsp:cNvSpPr/>
      </dsp:nvSpPr>
      <dsp:spPr>
        <a:xfrm rot="5400000">
          <a:off x="2084391" y="1979680"/>
          <a:ext cx="184386" cy="221263"/>
        </a:xfrm>
        <a:prstGeom prst="rightArrow">
          <a:avLst>
            <a:gd name="adj1" fmla="val 60000"/>
            <a:gd name="adj2" fmla="val 50000"/>
          </a:avLst>
        </a:prstGeom>
        <a:solidFill>
          <a:schemeClr val="accent1">
            <a:shade val="90000"/>
            <a:hueOff val="-92144"/>
            <a:satOff val="-7560"/>
            <a:lumOff val="2546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latin typeface="Californian FB" panose="0207040306080B030204" pitchFamily="18" charset="0"/>
          </a:endParaRPr>
        </a:p>
      </dsp:txBody>
      <dsp:txXfrm rot="-5400000">
        <a:off x="2110206" y="1998118"/>
        <a:ext cx="132757" cy="129070"/>
      </dsp:txXfrm>
    </dsp:sp>
    <dsp:sp modelId="{1002DE4C-068F-4BAE-9509-9F7BAEBF98D2}">
      <dsp:nvSpPr>
        <dsp:cNvPr id="0" name=""/>
        <dsp:cNvSpPr/>
      </dsp:nvSpPr>
      <dsp:spPr>
        <a:xfrm>
          <a:off x="1205570" y="2213236"/>
          <a:ext cx="1942028" cy="491696"/>
        </a:xfrm>
        <a:prstGeom prst="roundRect">
          <a:avLst>
            <a:gd name="adj" fmla="val 10000"/>
          </a:avLst>
        </a:prstGeom>
        <a:solidFill>
          <a:schemeClr val="accent1">
            <a:shade val="50000"/>
            <a:hueOff val="-114616"/>
            <a:satOff val="-10213"/>
            <a:lumOff val="3902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fornian FB" panose="0207040306080B030204" pitchFamily="18" charset="0"/>
            </a:rPr>
            <a:t>Remove Noise</a:t>
          </a:r>
        </a:p>
      </dsp:txBody>
      <dsp:txXfrm>
        <a:off x="1219971" y="2227637"/>
        <a:ext cx="1913226" cy="462894"/>
      </dsp:txXfrm>
    </dsp:sp>
    <dsp:sp modelId="{99015079-3538-4E78-AFF7-840ECFB4AA99}">
      <dsp:nvSpPr>
        <dsp:cNvPr id="0" name=""/>
        <dsp:cNvSpPr/>
      </dsp:nvSpPr>
      <dsp:spPr>
        <a:xfrm rot="5400000">
          <a:off x="2084391" y="2717225"/>
          <a:ext cx="184386" cy="221263"/>
        </a:xfrm>
        <a:prstGeom prst="rightArrow">
          <a:avLst>
            <a:gd name="adj1" fmla="val 60000"/>
            <a:gd name="adj2" fmla="val 50000"/>
          </a:avLst>
        </a:prstGeom>
        <a:solidFill>
          <a:schemeClr val="accent1">
            <a:shade val="90000"/>
            <a:hueOff val="-138215"/>
            <a:satOff val="-11340"/>
            <a:lumOff val="3819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latin typeface="Californian FB" panose="0207040306080B030204" pitchFamily="18" charset="0"/>
          </a:endParaRPr>
        </a:p>
      </dsp:txBody>
      <dsp:txXfrm rot="-5400000">
        <a:off x="2110206" y="2735663"/>
        <a:ext cx="132757" cy="129070"/>
      </dsp:txXfrm>
    </dsp:sp>
    <dsp:sp modelId="{B7F27A72-A1CC-4065-8A88-81E6404C2635}">
      <dsp:nvSpPr>
        <dsp:cNvPr id="0" name=""/>
        <dsp:cNvSpPr/>
      </dsp:nvSpPr>
      <dsp:spPr>
        <a:xfrm>
          <a:off x="1205570" y="2950781"/>
          <a:ext cx="1942028" cy="491696"/>
        </a:xfrm>
        <a:prstGeom prst="roundRect">
          <a:avLst>
            <a:gd name="adj" fmla="val 10000"/>
          </a:avLst>
        </a:prstGeom>
        <a:solidFill>
          <a:schemeClr val="accent1">
            <a:shade val="50000"/>
            <a:hueOff val="-114616"/>
            <a:satOff val="-10213"/>
            <a:lumOff val="3902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fornian FB" panose="0207040306080B030204" pitchFamily="18" charset="0"/>
            </a:rPr>
            <a:t>Add Fields for Weights</a:t>
          </a:r>
        </a:p>
      </dsp:txBody>
      <dsp:txXfrm>
        <a:off x="1219971" y="2965182"/>
        <a:ext cx="1913226" cy="462894"/>
      </dsp:txXfrm>
    </dsp:sp>
    <dsp:sp modelId="{75F41781-4DA9-45E7-98CF-8E4CFD4CA861}">
      <dsp:nvSpPr>
        <dsp:cNvPr id="0" name=""/>
        <dsp:cNvSpPr/>
      </dsp:nvSpPr>
      <dsp:spPr>
        <a:xfrm rot="5400000">
          <a:off x="2084391" y="3454770"/>
          <a:ext cx="184386" cy="221263"/>
        </a:xfrm>
        <a:prstGeom prst="rightArrow">
          <a:avLst>
            <a:gd name="adj1" fmla="val 60000"/>
            <a:gd name="adj2" fmla="val 50000"/>
          </a:avLst>
        </a:prstGeom>
        <a:solidFill>
          <a:schemeClr val="accent1">
            <a:shade val="90000"/>
            <a:hueOff val="-92144"/>
            <a:satOff val="-7560"/>
            <a:lumOff val="2546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latin typeface="Californian FB" panose="0207040306080B030204" pitchFamily="18" charset="0"/>
          </a:endParaRPr>
        </a:p>
      </dsp:txBody>
      <dsp:txXfrm rot="-5400000">
        <a:off x="2110206" y="3473208"/>
        <a:ext cx="132757" cy="129070"/>
      </dsp:txXfrm>
    </dsp:sp>
    <dsp:sp modelId="{A5031BAE-5695-4FBE-877A-FF0541B119B4}">
      <dsp:nvSpPr>
        <dsp:cNvPr id="0" name=""/>
        <dsp:cNvSpPr/>
      </dsp:nvSpPr>
      <dsp:spPr>
        <a:xfrm>
          <a:off x="1205570" y="3688326"/>
          <a:ext cx="1942028" cy="491696"/>
        </a:xfrm>
        <a:prstGeom prst="roundRect">
          <a:avLst>
            <a:gd name="adj" fmla="val 10000"/>
          </a:avLst>
        </a:prstGeom>
        <a:solidFill>
          <a:schemeClr val="accent1">
            <a:shade val="50000"/>
            <a:hueOff val="-76410"/>
            <a:satOff val="-6809"/>
            <a:lumOff val="2601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fornian FB" panose="0207040306080B030204" pitchFamily="18" charset="0"/>
            </a:rPr>
            <a:t>Calculate Density, Determine Threshold and Conversions</a:t>
          </a:r>
        </a:p>
      </dsp:txBody>
      <dsp:txXfrm>
        <a:off x="1219971" y="3702727"/>
        <a:ext cx="1913226" cy="462894"/>
      </dsp:txXfrm>
    </dsp:sp>
    <dsp:sp modelId="{9A8F0F36-432F-4643-91CB-811E13DC95D6}">
      <dsp:nvSpPr>
        <dsp:cNvPr id="0" name=""/>
        <dsp:cNvSpPr/>
      </dsp:nvSpPr>
      <dsp:spPr>
        <a:xfrm rot="5400000">
          <a:off x="2084391" y="4192315"/>
          <a:ext cx="184386" cy="221263"/>
        </a:xfrm>
        <a:prstGeom prst="rightArrow">
          <a:avLst>
            <a:gd name="adj1" fmla="val 60000"/>
            <a:gd name="adj2" fmla="val 50000"/>
          </a:avLst>
        </a:prstGeom>
        <a:solidFill>
          <a:schemeClr val="accent1">
            <a:shade val="90000"/>
            <a:hueOff val="-46072"/>
            <a:satOff val="-3780"/>
            <a:lumOff val="1273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latin typeface="Californian FB" panose="0207040306080B030204" pitchFamily="18" charset="0"/>
          </a:endParaRPr>
        </a:p>
      </dsp:txBody>
      <dsp:txXfrm rot="-5400000">
        <a:off x="2110206" y="4210753"/>
        <a:ext cx="132757" cy="129070"/>
      </dsp:txXfrm>
    </dsp:sp>
    <dsp:sp modelId="{6C15C6E6-D961-4014-8441-9C7BF2BCAB4F}">
      <dsp:nvSpPr>
        <dsp:cNvPr id="0" name=""/>
        <dsp:cNvSpPr/>
      </dsp:nvSpPr>
      <dsp:spPr>
        <a:xfrm>
          <a:off x="1205570" y="4425871"/>
          <a:ext cx="1942028" cy="491696"/>
        </a:xfrm>
        <a:prstGeom prst="roundRect">
          <a:avLst>
            <a:gd name="adj" fmla="val 10000"/>
          </a:avLst>
        </a:prstGeom>
        <a:solidFill>
          <a:schemeClr val="accent1">
            <a:shade val="50000"/>
            <a:hueOff val="-38205"/>
            <a:satOff val="-3404"/>
            <a:lumOff val="1300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fornian FB" panose="0207040306080B030204" pitchFamily="18" charset="0"/>
            </a:rPr>
            <a:t>Apply Statistical Algorithms</a:t>
          </a:r>
        </a:p>
      </dsp:txBody>
      <dsp:txXfrm>
        <a:off x="1219971" y="4440272"/>
        <a:ext cx="1913226" cy="4628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EB7C5-F429-42BF-A192-DBA00A2472FB}">
      <dsp:nvSpPr>
        <dsp:cNvPr id="0" name=""/>
        <dsp:cNvSpPr/>
      </dsp:nvSpPr>
      <dsp:spPr>
        <a:xfrm>
          <a:off x="33954" y="402018"/>
          <a:ext cx="883765" cy="88376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fornian FB" panose="0207040306080B030204" pitchFamily="18" charset="0"/>
            </a:rPr>
            <a:t>DEM</a:t>
          </a:r>
        </a:p>
      </dsp:txBody>
      <dsp:txXfrm>
        <a:off x="163378" y="531442"/>
        <a:ext cx="624917" cy="624917"/>
      </dsp:txXfrm>
    </dsp:sp>
    <dsp:sp modelId="{A1FFD4A8-EF99-45A5-BCA8-5B8669D4F023}">
      <dsp:nvSpPr>
        <dsp:cNvPr id="0" name=""/>
        <dsp:cNvSpPr/>
      </dsp:nvSpPr>
      <dsp:spPr>
        <a:xfrm>
          <a:off x="219545" y="1357546"/>
          <a:ext cx="512584" cy="512584"/>
        </a:xfrm>
        <a:prstGeom prst="mathPlus">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287488" y="1553558"/>
        <a:ext cx="376698" cy="120560"/>
      </dsp:txXfrm>
    </dsp:sp>
    <dsp:sp modelId="{7DBECFC0-16F3-48BB-8A75-E73F5B928E0B}">
      <dsp:nvSpPr>
        <dsp:cNvPr id="0" name=""/>
        <dsp:cNvSpPr/>
      </dsp:nvSpPr>
      <dsp:spPr>
        <a:xfrm>
          <a:off x="33954" y="1941892"/>
          <a:ext cx="883765" cy="88376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fornian FB" panose="0207040306080B030204" pitchFamily="18" charset="0"/>
            </a:rPr>
            <a:t>TXT</a:t>
          </a:r>
        </a:p>
      </dsp:txBody>
      <dsp:txXfrm>
        <a:off x="163378" y="2071316"/>
        <a:ext cx="624917" cy="624917"/>
      </dsp:txXfrm>
    </dsp:sp>
    <dsp:sp modelId="{3EE811A2-1C48-4640-81DE-D35A40020E45}">
      <dsp:nvSpPr>
        <dsp:cNvPr id="0" name=""/>
        <dsp:cNvSpPr/>
      </dsp:nvSpPr>
      <dsp:spPr>
        <a:xfrm>
          <a:off x="219545" y="2897420"/>
          <a:ext cx="512584" cy="512584"/>
        </a:xfrm>
        <a:prstGeom prst="mathPlus">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287488" y="3093432"/>
        <a:ext cx="376698" cy="120560"/>
      </dsp:txXfrm>
    </dsp:sp>
    <dsp:sp modelId="{9045915F-53A8-48FB-A05D-C9465BBD7FCD}">
      <dsp:nvSpPr>
        <dsp:cNvPr id="0" name=""/>
        <dsp:cNvSpPr/>
      </dsp:nvSpPr>
      <dsp:spPr>
        <a:xfrm>
          <a:off x="605" y="3481766"/>
          <a:ext cx="950463" cy="94294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fornian FB" panose="0207040306080B030204" pitchFamily="18" charset="0"/>
            </a:rPr>
            <a:t>Density</a:t>
          </a:r>
        </a:p>
      </dsp:txBody>
      <dsp:txXfrm>
        <a:off x="139797" y="3619857"/>
        <a:ext cx="672079" cy="666760"/>
      </dsp:txXfrm>
    </dsp:sp>
    <dsp:sp modelId="{13239C56-66EC-47FF-8AA1-DE2ED2383F67}">
      <dsp:nvSpPr>
        <dsp:cNvPr id="0" name=""/>
        <dsp:cNvSpPr/>
      </dsp:nvSpPr>
      <dsp:spPr>
        <a:xfrm>
          <a:off x="1083634" y="2248983"/>
          <a:ext cx="281037" cy="328760"/>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1083634" y="2314735"/>
        <a:ext cx="196726" cy="197256"/>
      </dsp:txXfrm>
    </dsp:sp>
    <dsp:sp modelId="{9FC34966-B445-434A-9D02-C3EEB39010C1}">
      <dsp:nvSpPr>
        <dsp:cNvPr id="0" name=""/>
        <dsp:cNvSpPr/>
      </dsp:nvSpPr>
      <dsp:spPr>
        <a:xfrm>
          <a:off x="1481328" y="1529598"/>
          <a:ext cx="1767531" cy="176753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lifornian FB" panose="0207040306080B030204" pitchFamily="18" charset="0"/>
            </a:rPr>
            <a:t>Data Processing</a:t>
          </a:r>
        </a:p>
      </dsp:txBody>
      <dsp:txXfrm>
        <a:off x="1740177" y="1788447"/>
        <a:ext cx="1249833" cy="12498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E7B4FB-CD79-498B-84AF-4897615543F2}">
      <dsp:nvSpPr>
        <dsp:cNvPr id="0" name=""/>
        <dsp:cNvSpPr/>
      </dsp:nvSpPr>
      <dsp:spPr>
        <a:xfrm>
          <a:off x="521" y="678468"/>
          <a:ext cx="1174623" cy="1174623"/>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fornian FB" panose="0207040306080B030204" pitchFamily="18" charset="0"/>
            </a:rPr>
            <a:t>Weight Criteria</a:t>
          </a:r>
        </a:p>
      </dsp:txBody>
      <dsp:txXfrm>
        <a:off x="172541" y="850488"/>
        <a:ext cx="830583" cy="830583"/>
      </dsp:txXfrm>
    </dsp:sp>
    <dsp:sp modelId="{BDDC46FF-F9DA-445C-8E76-438F1EE01C1C}">
      <dsp:nvSpPr>
        <dsp:cNvPr id="0" name=""/>
        <dsp:cNvSpPr/>
      </dsp:nvSpPr>
      <dsp:spPr>
        <a:xfrm>
          <a:off x="404741" y="1904357"/>
          <a:ext cx="366183" cy="366183"/>
        </a:xfrm>
        <a:prstGeom prst="mathPlus">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453279" y="2044385"/>
        <a:ext cx="269107" cy="86127"/>
      </dsp:txXfrm>
    </dsp:sp>
    <dsp:sp modelId="{B2A67259-DB41-4A5F-A020-A445165DF40A}">
      <dsp:nvSpPr>
        <dsp:cNvPr id="0" name=""/>
        <dsp:cNvSpPr/>
      </dsp:nvSpPr>
      <dsp:spPr>
        <a:xfrm>
          <a:off x="521" y="2321807"/>
          <a:ext cx="1174623" cy="1174623"/>
        </a:xfrm>
        <a:prstGeom prst="ellipse">
          <a:avLst/>
        </a:prstGeom>
        <a:gradFill rotWithShape="0">
          <a:gsLst>
            <a:gs pos="0">
              <a:schemeClr val="accent5">
                <a:hueOff val="-4990872"/>
                <a:satOff val="-7727"/>
                <a:lumOff val="0"/>
                <a:alphaOff val="0"/>
                <a:satMod val="103000"/>
                <a:lumMod val="102000"/>
                <a:tint val="94000"/>
              </a:schemeClr>
            </a:gs>
            <a:gs pos="50000">
              <a:schemeClr val="accent5">
                <a:hueOff val="-4990872"/>
                <a:satOff val="-7727"/>
                <a:lumOff val="0"/>
                <a:alphaOff val="0"/>
                <a:satMod val="110000"/>
                <a:lumMod val="100000"/>
                <a:shade val="100000"/>
              </a:schemeClr>
            </a:gs>
            <a:gs pos="100000">
              <a:schemeClr val="accent5">
                <a:hueOff val="-4990872"/>
                <a:satOff val="-7727"/>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fornian FB" panose="0207040306080B030204" pitchFamily="18" charset="0"/>
            </a:rPr>
            <a:t>Spatial Statistics</a:t>
          </a:r>
        </a:p>
      </dsp:txBody>
      <dsp:txXfrm>
        <a:off x="172541" y="2493827"/>
        <a:ext cx="830583" cy="830583"/>
      </dsp:txXfrm>
    </dsp:sp>
    <dsp:sp modelId="{30C2CD7E-27B9-4F73-B637-2FA9D7A6A56C}">
      <dsp:nvSpPr>
        <dsp:cNvPr id="0" name=""/>
        <dsp:cNvSpPr/>
      </dsp:nvSpPr>
      <dsp:spPr>
        <a:xfrm>
          <a:off x="1157563" y="1940444"/>
          <a:ext cx="201046" cy="234862"/>
        </a:xfrm>
        <a:prstGeom prst="rightArrow">
          <a:avLst>
            <a:gd name="adj1" fmla="val 60000"/>
            <a:gd name="adj2" fmla="val 50000"/>
          </a:avLst>
        </a:prstGeom>
        <a:gradFill rotWithShape="0">
          <a:gsLst>
            <a:gs pos="0">
              <a:schemeClr val="accent5">
                <a:hueOff val="-9981745"/>
                <a:satOff val="-15454"/>
                <a:lumOff val="0"/>
                <a:alphaOff val="0"/>
                <a:satMod val="103000"/>
                <a:lumMod val="102000"/>
                <a:tint val="94000"/>
              </a:schemeClr>
            </a:gs>
            <a:gs pos="50000">
              <a:schemeClr val="accent5">
                <a:hueOff val="-9981745"/>
                <a:satOff val="-15454"/>
                <a:lumOff val="0"/>
                <a:alphaOff val="0"/>
                <a:satMod val="110000"/>
                <a:lumMod val="100000"/>
                <a:shade val="100000"/>
              </a:schemeClr>
            </a:gs>
            <a:gs pos="100000">
              <a:schemeClr val="accent5">
                <a:hueOff val="-9981745"/>
                <a:satOff val="-15454"/>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1157563" y="1987416"/>
        <a:ext cx="140732" cy="140918"/>
      </dsp:txXfrm>
    </dsp:sp>
    <dsp:sp modelId="{84C7485F-B727-4D7E-8977-E5274E41A5FF}">
      <dsp:nvSpPr>
        <dsp:cNvPr id="0" name=""/>
        <dsp:cNvSpPr/>
      </dsp:nvSpPr>
      <dsp:spPr>
        <a:xfrm>
          <a:off x="1554477" y="1389427"/>
          <a:ext cx="1463043" cy="1396044"/>
        </a:xfrm>
        <a:prstGeom prst="ellipse">
          <a:avLst/>
        </a:prstGeom>
        <a:gradFill rotWithShape="0">
          <a:gsLst>
            <a:gs pos="0">
              <a:schemeClr val="accent5">
                <a:hueOff val="-9981745"/>
                <a:satOff val="-15454"/>
                <a:lumOff val="0"/>
                <a:alphaOff val="0"/>
                <a:satMod val="103000"/>
                <a:lumMod val="102000"/>
                <a:tint val="94000"/>
              </a:schemeClr>
            </a:gs>
            <a:gs pos="50000">
              <a:schemeClr val="accent5">
                <a:hueOff val="-9981745"/>
                <a:satOff val="-15454"/>
                <a:lumOff val="0"/>
                <a:alphaOff val="0"/>
                <a:satMod val="110000"/>
                <a:lumMod val="100000"/>
                <a:shade val="100000"/>
              </a:schemeClr>
            </a:gs>
            <a:gs pos="100000">
              <a:schemeClr val="accent5">
                <a:hueOff val="-9981745"/>
                <a:satOff val="-15454"/>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Californian FB" panose="0207040306080B030204" pitchFamily="18" charset="0"/>
            </a:rPr>
            <a:t>Extract Seeps</a:t>
          </a:r>
        </a:p>
      </dsp:txBody>
      <dsp:txXfrm>
        <a:off x="1768735" y="1593873"/>
        <a:ext cx="1034527" cy="9871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A2968-B8F5-4D94-9AD5-084D2142DEFF}">
      <dsp:nvSpPr>
        <dsp:cNvPr id="0" name=""/>
        <dsp:cNvSpPr/>
      </dsp:nvSpPr>
      <dsp:spPr>
        <a:xfrm>
          <a:off x="822111" y="580"/>
          <a:ext cx="2529295" cy="679005"/>
        </a:xfrm>
        <a:prstGeom prst="roundRect">
          <a:avLst>
            <a:gd name="adj" fmla="val 10000"/>
          </a:avLst>
        </a:prstGeom>
        <a:solidFill>
          <a:schemeClr val="accent1">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Californian FB" panose="0207040306080B030204" pitchFamily="18" charset="0"/>
            </a:rPr>
            <a:t>Closer to the Seafloor (but not always the case)</a:t>
          </a:r>
        </a:p>
      </dsp:txBody>
      <dsp:txXfrm>
        <a:off x="841998" y="20467"/>
        <a:ext cx="2489521" cy="639231"/>
      </dsp:txXfrm>
    </dsp:sp>
    <dsp:sp modelId="{1DB977BC-EDB8-4041-9856-CACF52438F31}">
      <dsp:nvSpPr>
        <dsp:cNvPr id="0" name=""/>
        <dsp:cNvSpPr/>
      </dsp:nvSpPr>
      <dsp:spPr>
        <a:xfrm rot="5400000">
          <a:off x="1959445" y="696561"/>
          <a:ext cx="254627" cy="305552"/>
        </a:xfrm>
        <a:prstGeom prst="rightArrow">
          <a:avLst>
            <a:gd name="adj1" fmla="val 60000"/>
            <a:gd name="adj2" fmla="val 50000"/>
          </a:avLst>
        </a:prstGeom>
        <a:solidFill>
          <a:schemeClr val="accent1">
            <a:shade val="9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Californian FB" panose="0207040306080B030204" pitchFamily="18" charset="0"/>
          </a:endParaRPr>
        </a:p>
      </dsp:txBody>
      <dsp:txXfrm rot="-5400000">
        <a:off x="1995093" y="722023"/>
        <a:ext cx="183332" cy="178239"/>
      </dsp:txXfrm>
    </dsp:sp>
    <dsp:sp modelId="{01A88109-D310-474D-8975-6A1E2EAD84B7}">
      <dsp:nvSpPr>
        <dsp:cNvPr id="0" name=""/>
        <dsp:cNvSpPr/>
      </dsp:nvSpPr>
      <dsp:spPr>
        <a:xfrm>
          <a:off x="822111" y="1019088"/>
          <a:ext cx="2529295" cy="679005"/>
        </a:xfrm>
        <a:prstGeom prst="roundRect">
          <a:avLst>
            <a:gd name="adj" fmla="val 10000"/>
          </a:avLst>
        </a:prstGeom>
        <a:solidFill>
          <a:schemeClr val="accent1">
            <a:shade val="50000"/>
            <a:hueOff val="-53487"/>
            <a:satOff val="-4766"/>
            <a:lumOff val="1821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fornian FB" panose="0207040306080B030204" pitchFamily="18" charset="0"/>
            </a:rPr>
            <a:t>Linear</a:t>
          </a:r>
        </a:p>
      </dsp:txBody>
      <dsp:txXfrm>
        <a:off x="841998" y="1038975"/>
        <a:ext cx="2489521" cy="639231"/>
      </dsp:txXfrm>
    </dsp:sp>
    <dsp:sp modelId="{381EEA80-BB64-4187-A729-78153BE2C456}">
      <dsp:nvSpPr>
        <dsp:cNvPr id="0" name=""/>
        <dsp:cNvSpPr/>
      </dsp:nvSpPr>
      <dsp:spPr>
        <a:xfrm rot="5400000">
          <a:off x="1959445" y="1715069"/>
          <a:ext cx="254627" cy="305552"/>
        </a:xfrm>
        <a:prstGeom prst="rightArrow">
          <a:avLst>
            <a:gd name="adj1" fmla="val 60000"/>
            <a:gd name="adj2" fmla="val 50000"/>
          </a:avLst>
        </a:prstGeom>
        <a:solidFill>
          <a:schemeClr val="accent1">
            <a:shade val="90000"/>
            <a:hueOff val="-69108"/>
            <a:satOff val="-5670"/>
            <a:lumOff val="1909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Californian FB" panose="0207040306080B030204" pitchFamily="18" charset="0"/>
          </a:endParaRPr>
        </a:p>
      </dsp:txBody>
      <dsp:txXfrm rot="-5400000">
        <a:off x="1995093" y="1740531"/>
        <a:ext cx="183332" cy="178239"/>
      </dsp:txXfrm>
    </dsp:sp>
    <dsp:sp modelId="{C35A0F91-DD5C-4736-8D75-ADA19927BE77}">
      <dsp:nvSpPr>
        <dsp:cNvPr id="0" name=""/>
        <dsp:cNvSpPr/>
      </dsp:nvSpPr>
      <dsp:spPr>
        <a:xfrm>
          <a:off x="822111" y="2037597"/>
          <a:ext cx="2529295" cy="679005"/>
        </a:xfrm>
        <a:prstGeom prst="roundRect">
          <a:avLst>
            <a:gd name="adj" fmla="val 10000"/>
          </a:avLst>
        </a:prstGeom>
        <a:solidFill>
          <a:schemeClr val="accent1">
            <a:shade val="50000"/>
            <a:hueOff val="-106975"/>
            <a:satOff val="-9532"/>
            <a:lumOff val="364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fornian FB" panose="0207040306080B030204" pitchFamily="18" charset="0"/>
            </a:rPr>
            <a:t>Condensed</a:t>
          </a:r>
        </a:p>
      </dsp:txBody>
      <dsp:txXfrm>
        <a:off x="841998" y="2057484"/>
        <a:ext cx="2489521" cy="639231"/>
      </dsp:txXfrm>
    </dsp:sp>
    <dsp:sp modelId="{4975C4A6-C757-437B-8DAF-9738D45ADB20}">
      <dsp:nvSpPr>
        <dsp:cNvPr id="0" name=""/>
        <dsp:cNvSpPr/>
      </dsp:nvSpPr>
      <dsp:spPr>
        <a:xfrm rot="5400000">
          <a:off x="1959445" y="2733577"/>
          <a:ext cx="254627" cy="305552"/>
        </a:xfrm>
        <a:prstGeom prst="rightArrow">
          <a:avLst>
            <a:gd name="adj1" fmla="val 60000"/>
            <a:gd name="adj2" fmla="val 50000"/>
          </a:avLst>
        </a:prstGeom>
        <a:solidFill>
          <a:schemeClr val="accent1">
            <a:shade val="90000"/>
            <a:hueOff val="-138215"/>
            <a:satOff val="-11340"/>
            <a:lumOff val="3819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Californian FB" panose="0207040306080B030204" pitchFamily="18" charset="0"/>
          </a:endParaRPr>
        </a:p>
      </dsp:txBody>
      <dsp:txXfrm rot="-5400000">
        <a:off x="1995093" y="2759039"/>
        <a:ext cx="183332" cy="178239"/>
      </dsp:txXfrm>
    </dsp:sp>
    <dsp:sp modelId="{000CEB9C-16EF-45E7-BACA-535FF2CE56DC}">
      <dsp:nvSpPr>
        <dsp:cNvPr id="0" name=""/>
        <dsp:cNvSpPr/>
      </dsp:nvSpPr>
      <dsp:spPr>
        <a:xfrm>
          <a:off x="822111" y="3056105"/>
          <a:ext cx="2529295" cy="679005"/>
        </a:xfrm>
        <a:prstGeom prst="roundRect">
          <a:avLst>
            <a:gd name="adj" fmla="val 10000"/>
          </a:avLst>
        </a:prstGeom>
        <a:solidFill>
          <a:schemeClr val="accent1">
            <a:shade val="50000"/>
            <a:hueOff val="-106975"/>
            <a:satOff val="-9532"/>
            <a:lumOff val="364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fornian FB" panose="0207040306080B030204" pitchFamily="18" charset="0"/>
            </a:rPr>
            <a:t>Disparate Amplitude Intensity</a:t>
          </a:r>
        </a:p>
      </dsp:txBody>
      <dsp:txXfrm>
        <a:off x="841998" y="3075992"/>
        <a:ext cx="2489521" cy="639231"/>
      </dsp:txXfrm>
    </dsp:sp>
    <dsp:sp modelId="{190F7FBF-7046-4773-AFB9-9A55286C3ADF}">
      <dsp:nvSpPr>
        <dsp:cNvPr id="0" name=""/>
        <dsp:cNvSpPr/>
      </dsp:nvSpPr>
      <dsp:spPr>
        <a:xfrm rot="5400000">
          <a:off x="1959445" y="3752086"/>
          <a:ext cx="254627" cy="305552"/>
        </a:xfrm>
        <a:prstGeom prst="rightArrow">
          <a:avLst>
            <a:gd name="adj1" fmla="val 60000"/>
            <a:gd name="adj2" fmla="val 50000"/>
          </a:avLst>
        </a:prstGeom>
        <a:solidFill>
          <a:schemeClr val="accent1">
            <a:shade val="90000"/>
            <a:hueOff val="-69108"/>
            <a:satOff val="-5670"/>
            <a:lumOff val="1909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Californian FB" panose="0207040306080B030204" pitchFamily="18" charset="0"/>
          </a:endParaRPr>
        </a:p>
      </dsp:txBody>
      <dsp:txXfrm rot="-5400000">
        <a:off x="1995093" y="3777548"/>
        <a:ext cx="183332" cy="178239"/>
      </dsp:txXfrm>
    </dsp:sp>
    <dsp:sp modelId="{1002DE4C-068F-4BAE-9509-9F7BAEBF98D2}">
      <dsp:nvSpPr>
        <dsp:cNvPr id="0" name=""/>
        <dsp:cNvSpPr/>
      </dsp:nvSpPr>
      <dsp:spPr>
        <a:xfrm>
          <a:off x="822111" y="4074614"/>
          <a:ext cx="2529295" cy="679005"/>
        </a:xfrm>
        <a:prstGeom prst="roundRect">
          <a:avLst>
            <a:gd name="adj" fmla="val 10000"/>
          </a:avLst>
        </a:prstGeom>
        <a:solidFill>
          <a:schemeClr val="accent1">
            <a:shade val="50000"/>
            <a:hueOff val="-53487"/>
            <a:satOff val="-4766"/>
            <a:lumOff val="1821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fornian FB" panose="0207040306080B030204" pitchFamily="18" charset="0"/>
            </a:rPr>
            <a:t>Related to Benthic Communities </a:t>
          </a:r>
        </a:p>
      </dsp:txBody>
      <dsp:txXfrm>
        <a:off x="841998" y="4094501"/>
        <a:ext cx="2489521" cy="6392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E7B4FB-CD79-498B-84AF-4897615543F2}">
      <dsp:nvSpPr>
        <dsp:cNvPr id="0" name=""/>
        <dsp:cNvSpPr/>
      </dsp:nvSpPr>
      <dsp:spPr>
        <a:xfrm>
          <a:off x="521" y="678468"/>
          <a:ext cx="1174623" cy="1174623"/>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fornian FB" panose="0207040306080B030204" pitchFamily="18" charset="0"/>
            </a:rPr>
            <a:t>Weight Criteria</a:t>
          </a:r>
        </a:p>
      </dsp:txBody>
      <dsp:txXfrm>
        <a:off x="172541" y="850488"/>
        <a:ext cx="830583" cy="830583"/>
      </dsp:txXfrm>
    </dsp:sp>
    <dsp:sp modelId="{BDDC46FF-F9DA-445C-8E76-438F1EE01C1C}">
      <dsp:nvSpPr>
        <dsp:cNvPr id="0" name=""/>
        <dsp:cNvSpPr/>
      </dsp:nvSpPr>
      <dsp:spPr>
        <a:xfrm>
          <a:off x="404741" y="1904357"/>
          <a:ext cx="366183" cy="366183"/>
        </a:xfrm>
        <a:prstGeom prst="mathPlus">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453279" y="2044385"/>
        <a:ext cx="269107" cy="86127"/>
      </dsp:txXfrm>
    </dsp:sp>
    <dsp:sp modelId="{B2A67259-DB41-4A5F-A020-A445165DF40A}">
      <dsp:nvSpPr>
        <dsp:cNvPr id="0" name=""/>
        <dsp:cNvSpPr/>
      </dsp:nvSpPr>
      <dsp:spPr>
        <a:xfrm>
          <a:off x="521" y="2321807"/>
          <a:ext cx="1174623" cy="1174623"/>
        </a:xfrm>
        <a:prstGeom prst="ellipse">
          <a:avLst/>
        </a:prstGeom>
        <a:gradFill rotWithShape="0">
          <a:gsLst>
            <a:gs pos="0">
              <a:schemeClr val="accent5">
                <a:hueOff val="-4990872"/>
                <a:satOff val="-7727"/>
                <a:lumOff val="0"/>
                <a:alphaOff val="0"/>
                <a:satMod val="103000"/>
                <a:lumMod val="102000"/>
                <a:tint val="94000"/>
              </a:schemeClr>
            </a:gs>
            <a:gs pos="50000">
              <a:schemeClr val="accent5">
                <a:hueOff val="-4990872"/>
                <a:satOff val="-7727"/>
                <a:lumOff val="0"/>
                <a:alphaOff val="0"/>
                <a:satMod val="110000"/>
                <a:lumMod val="100000"/>
                <a:shade val="100000"/>
              </a:schemeClr>
            </a:gs>
            <a:gs pos="100000">
              <a:schemeClr val="accent5">
                <a:hueOff val="-4990872"/>
                <a:satOff val="-7727"/>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fornian FB" panose="0207040306080B030204" pitchFamily="18" charset="0"/>
            </a:rPr>
            <a:t>Spatial Statistics</a:t>
          </a:r>
        </a:p>
      </dsp:txBody>
      <dsp:txXfrm>
        <a:off x="172541" y="2493827"/>
        <a:ext cx="830583" cy="830583"/>
      </dsp:txXfrm>
    </dsp:sp>
    <dsp:sp modelId="{30C2CD7E-27B9-4F73-B637-2FA9D7A6A56C}">
      <dsp:nvSpPr>
        <dsp:cNvPr id="0" name=""/>
        <dsp:cNvSpPr/>
      </dsp:nvSpPr>
      <dsp:spPr>
        <a:xfrm>
          <a:off x="1157563" y="1940444"/>
          <a:ext cx="201046" cy="234862"/>
        </a:xfrm>
        <a:prstGeom prst="rightArrow">
          <a:avLst>
            <a:gd name="adj1" fmla="val 60000"/>
            <a:gd name="adj2" fmla="val 50000"/>
          </a:avLst>
        </a:prstGeom>
        <a:gradFill rotWithShape="0">
          <a:gsLst>
            <a:gs pos="0">
              <a:schemeClr val="accent5">
                <a:hueOff val="-9981745"/>
                <a:satOff val="-15454"/>
                <a:lumOff val="0"/>
                <a:alphaOff val="0"/>
                <a:satMod val="103000"/>
                <a:lumMod val="102000"/>
                <a:tint val="94000"/>
              </a:schemeClr>
            </a:gs>
            <a:gs pos="50000">
              <a:schemeClr val="accent5">
                <a:hueOff val="-9981745"/>
                <a:satOff val="-15454"/>
                <a:lumOff val="0"/>
                <a:alphaOff val="0"/>
                <a:satMod val="110000"/>
                <a:lumMod val="100000"/>
                <a:shade val="100000"/>
              </a:schemeClr>
            </a:gs>
            <a:gs pos="100000">
              <a:schemeClr val="accent5">
                <a:hueOff val="-9981745"/>
                <a:satOff val="-15454"/>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1157563" y="1987416"/>
        <a:ext cx="140732" cy="140918"/>
      </dsp:txXfrm>
    </dsp:sp>
    <dsp:sp modelId="{84C7485F-B727-4D7E-8977-E5274E41A5FF}">
      <dsp:nvSpPr>
        <dsp:cNvPr id="0" name=""/>
        <dsp:cNvSpPr/>
      </dsp:nvSpPr>
      <dsp:spPr>
        <a:xfrm>
          <a:off x="1554477" y="1389427"/>
          <a:ext cx="1463043" cy="1396044"/>
        </a:xfrm>
        <a:prstGeom prst="ellipse">
          <a:avLst/>
        </a:prstGeom>
        <a:gradFill rotWithShape="0">
          <a:gsLst>
            <a:gs pos="0">
              <a:schemeClr val="accent5">
                <a:hueOff val="-9981745"/>
                <a:satOff val="-15454"/>
                <a:lumOff val="0"/>
                <a:alphaOff val="0"/>
                <a:satMod val="103000"/>
                <a:lumMod val="102000"/>
                <a:tint val="94000"/>
              </a:schemeClr>
            </a:gs>
            <a:gs pos="50000">
              <a:schemeClr val="accent5">
                <a:hueOff val="-9981745"/>
                <a:satOff val="-15454"/>
                <a:lumOff val="0"/>
                <a:alphaOff val="0"/>
                <a:satMod val="110000"/>
                <a:lumMod val="100000"/>
                <a:shade val="100000"/>
              </a:schemeClr>
            </a:gs>
            <a:gs pos="100000">
              <a:schemeClr val="accent5">
                <a:hueOff val="-9981745"/>
                <a:satOff val="-15454"/>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Californian FB" panose="0207040306080B030204" pitchFamily="18" charset="0"/>
            </a:rPr>
            <a:t>Extract Seeps</a:t>
          </a:r>
        </a:p>
      </dsp:txBody>
      <dsp:txXfrm>
        <a:off x="1768735" y="1593873"/>
        <a:ext cx="1034527" cy="9871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A2968-B8F5-4D94-9AD5-084D2142DEFF}">
      <dsp:nvSpPr>
        <dsp:cNvPr id="0" name=""/>
        <dsp:cNvSpPr/>
      </dsp:nvSpPr>
      <dsp:spPr>
        <a:xfrm>
          <a:off x="1520257" y="600"/>
          <a:ext cx="1312654" cy="702424"/>
        </a:xfrm>
        <a:prstGeom prst="roundRect">
          <a:avLst>
            <a:gd name="adj" fmla="val 10000"/>
          </a:avLst>
        </a:prstGeom>
        <a:solidFill>
          <a:schemeClr val="accent1">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fornian FB" panose="0207040306080B030204" pitchFamily="18" charset="0"/>
            </a:rPr>
            <a:t>Bathy (Z)</a:t>
          </a:r>
        </a:p>
      </dsp:txBody>
      <dsp:txXfrm>
        <a:off x="1540830" y="21173"/>
        <a:ext cx="1271508" cy="661278"/>
      </dsp:txXfrm>
    </dsp:sp>
    <dsp:sp modelId="{1DB977BC-EDB8-4041-9856-CACF52438F31}">
      <dsp:nvSpPr>
        <dsp:cNvPr id="0" name=""/>
        <dsp:cNvSpPr/>
      </dsp:nvSpPr>
      <dsp:spPr>
        <a:xfrm rot="5400000">
          <a:off x="2044879" y="720585"/>
          <a:ext cx="263409" cy="316090"/>
        </a:xfrm>
        <a:prstGeom prst="rightArrow">
          <a:avLst>
            <a:gd name="adj1" fmla="val 60000"/>
            <a:gd name="adj2" fmla="val 50000"/>
          </a:avLst>
        </a:prstGeom>
        <a:solidFill>
          <a:schemeClr val="accent1">
            <a:shade val="9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latin typeface="Californian FB" panose="0207040306080B030204" pitchFamily="18" charset="0"/>
          </a:endParaRPr>
        </a:p>
      </dsp:txBody>
      <dsp:txXfrm rot="-5400000">
        <a:off x="2081757" y="746926"/>
        <a:ext cx="189654" cy="184386"/>
      </dsp:txXfrm>
    </dsp:sp>
    <dsp:sp modelId="{01A88109-D310-474D-8975-6A1E2EAD84B7}">
      <dsp:nvSpPr>
        <dsp:cNvPr id="0" name=""/>
        <dsp:cNvSpPr/>
      </dsp:nvSpPr>
      <dsp:spPr>
        <a:xfrm>
          <a:off x="1520257" y="1054236"/>
          <a:ext cx="1312654" cy="702424"/>
        </a:xfrm>
        <a:prstGeom prst="roundRect">
          <a:avLst>
            <a:gd name="adj" fmla="val 10000"/>
          </a:avLst>
        </a:prstGeom>
        <a:solidFill>
          <a:schemeClr val="accent1">
            <a:shade val="50000"/>
            <a:hueOff val="-53487"/>
            <a:satOff val="-4766"/>
            <a:lumOff val="1821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fornian FB" panose="0207040306080B030204" pitchFamily="18" charset="0"/>
            </a:rPr>
            <a:t>Delta (Z)</a:t>
          </a:r>
        </a:p>
      </dsp:txBody>
      <dsp:txXfrm>
        <a:off x="1540830" y="1074809"/>
        <a:ext cx="1271508" cy="661278"/>
      </dsp:txXfrm>
    </dsp:sp>
    <dsp:sp modelId="{381EEA80-BB64-4187-A729-78153BE2C456}">
      <dsp:nvSpPr>
        <dsp:cNvPr id="0" name=""/>
        <dsp:cNvSpPr/>
      </dsp:nvSpPr>
      <dsp:spPr>
        <a:xfrm rot="5400000">
          <a:off x="2044879" y="1774221"/>
          <a:ext cx="263409" cy="316090"/>
        </a:xfrm>
        <a:prstGeom prst="rightArrow">
          <a:avLst>
            <a:gd name="adj1" fmla="val 60000"/>
            <a:gd name="adj2" fmla="val 50000"/>
          </a:avLst>
        </a:prstGeom>
        <a:solidFill>
          <a:schemeClr val="accent1">
            <a:shade val="90000"/>
            <a:hueOff val="-69108"/>
            <a:satOff val="-5670"/>
            <a:lumOff val="1909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latin typeface="Californian FB" panose="0207040306080B030204" pitchFamily="18" charset="0"/>
          </a:endParaRPr>
        </a:p>
      </dsp:txBody>
      <dsp:txXfrm rot="-5400000">
        <a:off x="2081757" y="1800562"/>
        <a:ext cx="189654" cy="184386"/>
      </dsp:txXfrm>
    </dsp:sp>
    <dsp:sp modelId="{C35A0F91-DD5C-4736-8D75-ADA19927BE77}">
      <dsp:nvSpPr>
        <dsp:cNvPr id="0" name=""/>
        <dsp:cNvSpPr/>
      </dsp:nvSpPr>
      <dsp:spPr>
        <a:xfrm>
          <a:off x="1520257" y="2107872"/>
          <a:ext cx="1312654" cy="702424"/>
        </a:xfrm>
        <a:prstGeom prst="roundRect">
          <a:avLst>
            <a:gd name="adj" fmla="val 10000"/>
          </a:avLst>
        </a:prstGeom>
        <a:solidFill>
          <a:schemeClr val="accent1">
            <a:shade val="50000"/>
            <a:hueOff val="-106975"/>
            <a:satOff val="-9532"/>
            <a:lumOff val="364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fornian FB" panose="0207040306080B030204" pitchFamily="18" charset="0"/>
            </a:rPr>
            <a:t>Criteria</a:t>
          </a:r>
        </a:p>
      </dsp:txBody>
      <dsp:txXfrm>
        <a:off x="1540830" y="2128445"/>
        <a:ext cx="1271508" cy="661278"/>
      </dsp:txXfrm>
    </dsp:sp>
    <dsp:sp modelId="{4975C4A6-C757-437B-8DAF-9738D45ADB20}">
      <dsp:nvSpPr>
        <dsp:cNvPr id="0" name=""/>
        <dsp:cNvSpPr/>
      </dsp:nvSpPr>
      <dsp:spPr>
        <a:xfrm rot="5400000">
          <a:off x="2044879" y="2827857"/>
          <a:ext cx="263409" cy="316090"/>
        </a:xfrm>
        <a:prstGeom prst="rightArrow">
          <a:avLst>
            <a:gd name="adj1" fmla="val 60000"/>
            <a:gd name="adj2" fmla="val 50000"/>
          </a:avLst>
        </a:prstGeom>
        <a:solidFill>
          <a:schemeClr val="accent1">
            <a:shade val="90000"/>
            <a:hueOff val="-138215"/>
            <a:satOff val="-11340"/>
            <a:lumOff val="3819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latin typeface="Californian FB" panose="0207040306080B030204" pitchFamily="18" charset="0"/>
          </a:endParaRPr>
        </a:p>
      </dsp:txBody>
      <dsp:txXfrm rot="-5400000">
        <a:off x="2081757" y="2854198"/>
        <a:ext cx="189654" cy="184386"/>
      </dsp:txXfrm>
    </dsp:sp>
    <dsp:sp modelId="{1002DE4C-068F-4BAE-9509-9F7BAEBF98D2}">
      <dsp:nvSpPr>
        <dsp:cNvPr id="0" name=""/>
        <dsp:cNvSpPr/>
      </dsp:nvSpPr>
      <dsp:spPr>
        <a:xfrm>
          <a:off x="1520257" y="3161508"/>
          <a:ext cx="1312654" cy="702424"/>
        </a:xfrm>
        <a:prstGeom prst="roundRect">
          <a:avLst>
            <a:gd name="adj" fmla="val 10000"/>
          </a:avLst>
        </a:prstGeom>
        <a:solidFill>
          <a:schemeClr val="accent1">
            <a:shade val="50000"/>
            <a:hueOff val="-106975"/>
            <a:satOff val="-9532"/>
            <a:lumOff val="364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fornian FB" panose="0207040306080B030204" pitchFamily="18" charset="0"/>
            </a:rPr>
            <a:t>Weighted Class</a:t>
          </a:r>
        </a:p>
      </dsp:txBody>
      <dsp:txXfrm>
        <a:off x="1540830" y="3182081"/>
        <a:ext cx="1271508" cy="661278"/>
      </dsp:txXfrm>
    </dsp:sp>
    <dsp:sp modelId="{99015079-3538-4E78-AFF7-840ECFB4AA99}">
      <dsp:nvSpPr>
        <dsp:cNvPr id="0" name=""/>
        <dsp:cNvSpPr/>
      </dsp:nvSpPr>
      <dsp:spPr>
        <a:xfrm rot="5400000">
          <a:off x="2044879" y="3881493"/>
          <a:ext cx="263409" cy="316090"/>
        </a:xfrm>
        <a:prstGeom prst="rightArrow">
          <a:avLst>
            <a:gd name="adj1" fmla="val 60000"/>
            <a:gd name="adj2" fmla="val 50000"/>
          </a:avLst>
        </a:prstGeom>
        <a:solidFill>
          <a:schemeClr val="accent1">
            <a:shade val="90000"/>
            <a:hueOff val="-69108"/>
            <a:satOff val="-5670"/>
            <a:lumOff val="1909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latin typeface="Californian FB" panose="0207040306080B030204" pitchFamily="18" charset="0"/>
          </a:endParaRPr>
        </a:p>
      </dsp:txBody>
      <dsp:txXfrm rot="-5400000">
        <a:off x="2081757" y="3907834"/>
        <a:ext cx="189654" cy="184386"/>
      </dsp:txXfrm>
    </dsp:sp>
    <dsp:sp modelId="{B7F27A72-A1CC-4065-8A88-81E6404C2635}">
      <dsp:nvSpPr>
        <dsp:cNvPr id="0" name=""/>
        <dsp:cNvSpPr/>
      </dsp:nvSpPr>
      <dsp:spPr>
        <a:xfrm>
          <a:off x="1520257" y="4215144"/>
          <a:ext cx="1312654" cy="702424"/>
        </a:xfrm>
        <a:prstGeom prst="roundRect">
          <a:avLst>
            <a:gd name="adj" fmla="val 10000"/>
          </a:avLst>
        </a:prstGeom>
        <a:solidFill>
          <a:schemeClr val="accent1">
            <a:shade val="50000"/>
            <a:hueOff val="-53487"/>
            <a:satOff val="-4766"/>
            <a:lumOff val="1821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fornian FB" panose="0207040306080B030204" pitchFamily="18" charset="0"/>
            </a:rPr>
            <a:t>Weighted Description</a:t>
          </a:r>
        </a:p>
      </dsp:txBody>
      <dsp:txXfrm>
        <a:off x="1540830" y="4235717"/>
        <a:ext cx="1271508" cy="6612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E7B4FB-CD79-498B-84AF-4897615543F2}">
      <dsp:nvSpPr>
        <dsp:cNvPr id="0" name=""/>
        <dsp:cNvSpPr/>
      </dsp:nvSpPr>
      <dsp:spPr>
        <a:xfrm>
          <a:off x="521" y="678468"/>
          <a:ext cx="1174623" cy="1174623"/>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fornian FB" panose="0207040306080B030204" pitchFamily="18" charset="0"/>
            </a:rPr>
            <a:t>Weight Criteria</a:t>
          </a:r>
        </a:p>
      </dsp:txBody>
      <dsp:txXfrm>
        <a:off x="172541" y="850488"/>
        <a:ext cx="830583" cy="830583"/>
      </dsp:txXfrm>
    </dsp:sp>
    <dsp:sp modelId="{BDDC46FF-F9DA-445C-8E76-438F1EE01C1C}">
      <dsp:nvSpPr>
        <dsp:cNvPr id="0" name=""/>
        <dsp:cNvSpPr/>
      </dsp:nvSpPr>
      <dsp:spPr>
        <a:xfrm>
          <a:off x="404741" y="1904357"/>
          <a:ext cx="366183" cy="366183"/>
        </a:xfrm>
        <a:prstGeom prst="mathPlus">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453279" y="2044385"/>
        <a:ext cx="269107" cy="86127"/>
      </dsp:txXfrm>
    </dsp:sp>
    <dsp:sp modelId="{B2A67259-DB41-4A5F-A020-A445165DF40A}">
      <dsp:nvSpPr>
        <dsp:cNvPr id="0" name=""/>
        <dsp:cNvSpPr/>
      </dsp:nvSpPr>
      <dsp:spPr>
        <a:xfrm>
          <a:off x="521" y="2321807"/>
          <a:ext cx="1174623" cy="1174623"/>
        </a:xfrm>
        <a:prstGeom prst="ellipse">
          <a:avLst/>
        </a:prstGeom>
        <a:gradFill rotWithShape="0">
          <a:gsLst>
            <a:gs pos="0">
              <a:schemeClr val="accent5">
                <a:hueOff val="-4990872"/>
                <a:satOff val="-7727"/>
                <a:lumOff val="0"/>
                <a:alphaOff val="0"/>
                <a:satMod val="103000"/>
                <a:lumMod val="102000"/>
                <a:tint val="94000"/>
              </a:schemeClr>
            </a:gs>
            <a:gs pos="50000">
              <a:schemeClr val="accent5">
                <a:hueOff val="-4990872"/>
                <a:satOff val="-7727"/>
                <a:lumOff val="0"/>
                <a:alphaOff val="0"/>
                <a:satMod val="110000"/>
                <a:lumMod val="100000"/>
                <a:shade val="100000"/>
              </a:schemeClr>
            </a:gs>
            <a:gs pos="100000">
              <a:schemeClr val="accent5">
                <a:hueOff val="-4990872"/>
                <a:satOff val="-7727"/>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fornian FB" panose="0207040306080B030204" pitchFamily="18" charset="0"/>
            </a:rPr>
            <a:t>Spatial Statistics</a:t>
          </a:r>
        </a:p>
      </dsp:txBody>
      <dsp:txXfrm>
        <a:off x="172541" y="2493827"/>
        <a:ext cx="830583" cy="830583"/>
      </dsp:txXfrm>
    </dsp:sp>
    <dsp:sp modelId="{30C2CD7E-27B9-4F73-B637-2FA9D7A6A56C}">
      <dsp:nvSpPr>
        <dsp:cNvPr id="0" name=""/>
        <dsp:cNvSpPr/>
      </dsp:nvSpPr>
      <dsp:spPr>
        <a:xfrm>
          <a:off x="1157563" y="1940444"/>
          <a:ext cx="201046" cy="234862"/>
        </a:xfrm>
        <a:prstGeom prst="rightArrow">
          <a:avLst>
            <a:gd name="adj1" fmla="val 60000"/>
            <a:gd name="adj2" fmla="val 50000"/>
          </a:avLst>
        </a:prstGeom>
        <a:gradFill rotWithShape="0">
          <a:gsLst>
            <a:gs pos="0">
              <a:schemeClr val="accent5">
                <a:hueOff val="-9981745"/>
                <a:satOff val="-15454"/>
                <a:lumOff val="0"/>
                <a:alphaOff val="0"/>
                <a:satMod val="103000"/>
                <a:lumMod val="102000"/>
                <a:tint val="94000"/>
              </a:schemeClr>
            </a:gs>
            <a:gs pos="50000">
              <a:schemeClr val="accent5">
                <a:hueOff val="-9981745"/>
                <a:satOff val="-15454"/>
                <a:lumOff val="0"/>
                <a:alphaOff val="0"/>
                <a:satMod val="110000"/>
                <a:lumMod val="100000"/>
                <a:shade val="100000"/>
              </a:schemeClr>
            </a:gs>
            <a:gs pos="100000">
              <a:schemeClr val="accent5">
                <a:hueOff val="-9981745"/>
                <a:satOff val="-15454"/>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1157563" y="1987416"/>
        <a:ext cx="140732" cy="140918"/>
      </dsp:txXfrm>
    </dsp:sp>
    <dsp:sp modelId="{84C7485F-B727-4D7E-8977-E5274E41A5FF}">
      <dsp:nvSpPr>
        <dsp:cNvPr id="0" name=""/>
        <dsp:cNvSpPr/>
      </dsp:nvSpPr>
      <dsp:spPr>
        <a:xfrm>
          <a:off x="1554477" y="1389427"/>
          <a:ext cx="1463043" cy="1396044"/>
        </a:xfrm>
        <a:prstGeom prst="ellipse">
          <a:avLst/>
        </a:prstGeom>
        <a:gradFill rotWithShape="0">
          <a:gsLst>
            <a:gs pos="0">
              <a:schemeClr val="accent5">
                <a:hueOff val="-9981745"/>
                <a:satOff val="-15454"/>
                <a:lumOff val="0"/>
                <a:alphaOff val="0"/>
                <a:satMod val="103000"/>
                <a:lumMod val="102000"/>
                <a:tint val="94000"/>
              </a:schemeClr>
            </a:gs>
            <a:gs pos="50000">
              <a:schemeClr val="accent5">
                <a:hueOff val="-9981745"/>
                <a:satOff val="-15454"/>
                <a:lumOff val="0"/>
                <a:alphaOff val="0"/>
                <a:satMod val="110000"/>
                <a:lumMod val="100000"/>
                <a:shade val="100000"/>
              </a:schemeClr>
            </a:gs>
            <a:gs pos="100000">
              <a:schemeClr val="accent5">
                <a:hueOff val="-9981745"/>
                <a:satOff val="-15454"/>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Californian FB" panose="0207040306080B030204" pitchFamily="18" charset="0"/>
            </a:rPr>
            <a:t>Extract Seeps</a:t>
          </a:r>
        </a:p>
      </dsp:txBody>
      <dsp:txXfrm>
        <a:off x="1768735" y="1593873"/>
        <a:ext cx="1034527" cy="9871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27325D-7C6B-4659-A656-A772019985A7}" type="datetimeFigureOut">
              <a:rPr lang="en-US" smtClean="0"/>
              <a:t>9/7/2017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B6F1DE-7011-44EB-ACA9-621AFE57E05B}" type="slidenum">
              <a:rPr lang="en-US" smtClean="0"/>
              <a:t>‹#›</a:t>
            </a:fld>
            <a:endParaRPr lang="en-US" dirty="0"/>
          </a:p>
        </p:txBody>
      </p:sp>
    </p:spTree>
    <p:extLst>
      <p:ext uri="{BB962C8B-B14F-4D97-AF65-F5344CB8AC3E}">
        <p14:creationId xmlns:p14="http://schemas.microsoft.com/office/powerpoint/2010/main" val="3776952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5FD80F-0FDC-4A05-9EF1-C028EC4EDC0A}" type="datetimeFigureOut">
              <a:rPr lang="en-US" smtClean="0"/>
              <a:t>9/7/2017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6039D5-9119-4C2A-87C5-029C8B6BFFEF}" type="slidenum">
              <a:rPr lang="en-US" smtClean="0"/>
              <a:t>‹#›</a:t>
            </a:fld>
            <a:endParaRPr lang="en-US" dirty="0"/>
          </a:p>
        </p:txBody>
      </p:sp>
    </p:spTree>
    <p:extLst>
      <p:ext uri="{BB962C8B-B14F-4D97-AF65-F5344CB8AC3E}">
        <p14:creationId xmlns:p14="http://schemas.microsoft.com/office/powerpoint/2010/main" val="333752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EB6039D5-9119-4C2A-87C5-029C8B6BFFEF}" type="slidenum">
              <a:rPr lang="en-US" smtClean="0"/>
              <a:t>1</a:t>
            </a:fld>
            <a:endParaRPr lang="en-US" dirty="0"/>
          </a:p>
        </p:txBody>
      </p:sp>
    </p:spTree>
    <p:extLst>
      <p:ext uri="{BB962C8B-B14F-4D97-AF65-F5344CB8AC3E}">
        <p14:creationId xmlns:p14="http://schemas.microsoft.com/office/powerpoint/2010/main" val="1409853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12</a:t>
            </a:fld>
            <a:endParaRPr lang="en-US" dirty="0"/>
          </a:p>
        </p:txBody>
      </p:sp>
    </p:spTree>
    <p:extLst>
      <p:ext uri="{BB962C8B-B14F-4D97-AF65-F5344CB8AC3E}">
        <p14:creationId xmlns:p14="http://schemas.microsoft.com/office/powerpoint/2010/main" val="919756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13</a:t>
            </a:fld>
            <a:endParaRPr lang="en-US" dirty="0"/>
          </a:p>
        </p:txBody>
      </p:sp>
    </p:spTree>
    <p:extLst>
      <p:ext uri="{BB962C8B-B14F-4D97-AF65-F5344CB8AC3E}">
        <p14:creationId xmlns:p14="http://schemas.microsoft.com/office/powerpoint/2010/main" val="530819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 from</a:t>
            </a:r>
            <a:r>
              <a:rPr lang="en-US" baseline="0" dirty="0"/>
              <a:t> seafloor to sea surface</a:t>
            </a:r>
          </a:p>
          <a:p>
            <a:r>
              <a:rPr lang="en-US" baseline="0" dirty="0"/>
              <a:t>Drift with the currents</a:t>
            </a:r>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14</a:t>
            </a:fld>
            <a:endParaRPr lang="en-US" dirty="0"/>
          </a:p>
        </p:txBody>
      </p:sp>
    </p:spTree>
    <p:extLst>
      <p:ext uri="{BB962C8B-B14F-4D97-AF65-F5344CB8AC3E}">
        <p14:creationId xmlns:p14="http://schemas.microsoft.com/office/powerpoint/2010/main" val="974683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15</a:t>
            </a:fld>
            <a:endParaRPr lang="en-US" dirty="0"/>
          </a:p>
        </p:txBody>
      </p:sp>
    </p:spTree>
    <p:extLst>
      <p:ext uri="{BB962C8B-B14F-4D97-AF65-F5344CB8AC3E}">
        <p14:creationId xmlns:p14="http://schemas.microsoft.com/office/powerpoint/2010/main" val="2389580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Identifying</a:t>
            </a:r>
            <a:r>
              <a:rPr lang="en-US" baseline="0" dirty="0"/>
              <a:t> seeps could help identify or predict communities. Conversely, mapping communities can help identify seeps.</a:t>
            </a:r>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16</a:t>
            </a:fld>
            <a:endParaRPr lang="en-US" dirty="0"/>
          </a:p>
        </p:txBody>
      </p:sp>
    </p:spTree>
    <p:extLst>
      <p:ext uri="{BB962C8B-B14F-4D97-AF65-F5344CB8AC3E}">
        <p14:creationId xmlns:p14="http://schemas.microsoft.com/office/powerpoint/2010/main" val="3804110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a:t>
            </a:r>
            <a:r>
              <a:rPr lang="en-US" baseline="0" dirty="0"/>
              <a:t> the fields from the TXT files that are used to apply the criteria to the analysis.</a:t>
            </a:r>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17</a:t>
            </a:fld>
            <a:endParaRPr lang="en-US" dirty="0"/>
          </a:p>
        </p:txBody>
      </p:sp>
    </p:spTree>
    <p:extLst>
      <p:ext uri="{BB962C8B-B14F-4D97-AF65-F5344CB8AC3E}">
        <p14:creationId xmlns:p14="http://schemas.microsoft.com/office/powerpoint/2010/main" val="3586433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18</a:t>
            </a:fld>
            <a:endParaRPr lang="en-US" dirty="0"/>
          </a:p>
        </p:txBody>
      </p:sp>
    </p:spTree>
    <p:extLst>
      <p:ext uri="{BB962C8B-B14F-4D97-AF65-F5344CB8AC3E}">
        <p14:creationId xmlns:p14="http://schemas.microsoft.com/office/powerpoint/2010/main" val="2730466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19</a:t>
            </a:fld>
            <a:endParaRPr lang="en-US" dirty="0"/>
          </a:p>
        </p:txBody>
      </p:sp>
    </p:spTree>
    <p:extLst>
      <p:ext uri="{BB962C8B-B14F-4D97-AF65-F5344CB8AC3E}">
        <p14:creationId xmlns:p14="http://schemas.microsoft.com/office/powerpoint/2010/main" val="4111328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20</a:t>
            </a:fld>
            <a:endParaRPr lang="en-US" dirty="0"/>
          </a:p>
        </p:txBody>
      </p:sp>
    </p:spTree>
    <p:extLst>
      <p:ext uri="{BB962C8B-B14F-4D97-AF65-F5344CB8AC3E}">
        <p14:creationId xmlns:p14="http://schemas.microsoft.com/office/powerpoint/2010/main" val="3123033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21</a:t>
            </a:fld>
            <a:endParaRPr lang="en-US" dirty="0"/>
          </a:p>
        </p:txBody>
      </p:sp>
    </p:spTree>
    <p:extLst>
      <p:ext uri="{BB962C8B-B14F-4D97-AF65-F5344CB8AC3E}">
        <p14:creationId xmlns:p14="http://schemas.microsoft.com/office/powerpoint/2010/main" val="1734241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http://oceanexplorer.noaa.gov/explorations/02arctic/background/benthos/benthos.html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fornian FB" panose="0207040306080B030204" pitchFamily="18" charset="0"/>
              </a:rPr>
              <a:t>Animals that live on the seafloor are called benthos. Benthic communities are invertebrates, including sea anemones, sponges, corals, sea stars, sea urchins, worms, bivalves, crabs, etc.</a:t>
            </a:r>
          </a:p>
          <a:p>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3</a:t>
            </a:fld>
            <a:endParaRPr lang="en-US" dirty="0"/>
          </a:p>
        </p:txBody>
      </p:sp>
    </p:spTree>
    <p:extLst>
      <p:ext uri="{BB962C8B-B14F-4D97-AF65-F5344CB8AC3E}">
        <p14:creationId xmlns:p14="http://schemas.microsoft.com/office/powerpoint/2010/main" val="2270956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22</a:t>
            </a:fld>
            <a:endParaRPr lang="en-US" dirty="0"/>
          </a:p>
        </p:txBody>
      </p:sp>
    </p:spTree>
    <p:extLst>
      <p:ext uri="{BB962C8B-B14F-4D97-AF65-F5344CB8AC3E}">
        <p14:creationId xmlns:p14="http://schemas.microsoft.com/office/powerpoint/2010/main" val="1426916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23</a:t>
            </a:fld>
            <a:endParaRPr lang="en-US" dirty="0"/>
          </a:p>
        </p:txBody>
      </p:sp>
    </p:spTree>
    <p:extLst>
      <p:ext uri="{BB962C8B-B14F-4D97-AF65-F5344CB8AC3E}">
        <p14:creationId xmlns:p14="http://schemas.microsoft.com/office/powerpoint/2010/main" val="3781913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Producer’s accuracy (Errors of Omission) </a:t>
            </a:r>
          </a:p>
        </p:txBody>
      </p:sp>
      <p:sp>
        <p:nvSpPr>
          <p:cNvPr id="4" name="Slide Number Placeholder 3"/>
          <p:cNvSpPr>
            <a:spLocks noGrp="1"/>
          </p:cNvSpPr>
          <p:nvPr>
            <p:ph type="sldNum" sz="quarter" idx="10"/>
          </p:nvPr>
        </p:nvSpPr>
        <p:spPr/>
        <p:txBody>
          <a:bodyPr/>
          <a:lstStyle/>
          <a:p>
            <a:fld id="{EB6039D5-9119-4C2A-87C5-029C8B6BFFEF}" type="slidenum">
              <a:rPr lang="en-US" smtClean="0"/>
              <a:t>25</a:t>
            </a:fld>
            <a:endParaRPr lang="en-US" dirty="0"/>
          </a:p>
        </p:txBody>
      </p:sp>
    </p:spTree>
    <p:extLst>
      <p:ext uri="{BB962C8B-B14F-4D97-AF65-F5344CB8AC3E}">
        <p14:creationId xmlns:p14="http://schemas.microsoft.com/office/powerpoint/2010/main" val="2319480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Commissions were items that were misclassified</a:t>
            </a:r>
          </a:p>
        </p:txBody>
      </p:sp>
      <p:sp>
        <p:nvSpPr>
          <p:cNvPr id="4" name="Slide Number Placeholder 3"/>
          <p:cNvSpPr>
            <a:spLocks noGrp="1"/>
          </p:cNvSpPr>
          <p:nvPr>
            <p:ph type="sldNum" sz="quarter" idx="10"/>
          </p:nvPr>
        </p:nvSpPr>
        <p:spPr/>
        <p:txBody>
          <a:bodyPr/>
          <a:lstStyle/>
          <a:p>
            <a:fld id="{EB6039D5-9119-4C2A-87C5-029C8B6BFFEF}" type="slidenum">
              <a:rPr lang="en-US" smtClean="0"/>
              <a:t>26</a:t>
            </a:fld>
            <a:endParaRPr lang="en-US" dirty="0"/>
          </a:p>
        </p:txBody>
      </p:sp>
    </p:spTree>
    <p:extLst>
      <p:ext uri="{BB962C8B-B14F-4D97-AF65-F5344CB8AC3E}">
        <p14:creationId xmlns:p14="http://schemas.microsoft.com/office/powerpoint/2010/main" val="658345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27</a:t>
            </a:fld>
            <a:endParaRPr lang="en-US" dirty="0"/>
          </a:p>
        </p:txBody>
      </p:sp>
    </p:spTree>
    <p:extLst>
      <p:ext uri="{BB962C8B-B14F-4D97-AF65-F5344CB8AC3E}">
        <p14:creationId xmlns:p14="http://schemas.microsoft.com/office/powerpoint/2010/main" val="163556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28</a:t>
            </a:fld>
            <a:endParaRPr lang="en-US" dirty="0"/>
          </a:p>
        </p:txBody>
      </p:sp>
    </p:spTree>
    <p:extLst>
      <p:ext uri="{BB962C8B-B14F-4D97-AF65-F5344CB8AC3E}">
        <p14:creationId xmlns:p14="http://schemas.microsoft.com/office/powerpoint/2010/main" val="9302813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29</a:t>
            </a:fld>
            <a:endParaRPr lang="en-US" dirty="0"/>
          </a:p>
        </p:txBody>
      </p:sp>
    </p:spTree>
    <p:extLst>
      <p:ext uri="{BB962C8B-B14F-4D97-AF65-F5344CB8AC3E}">
        <p14:creationId xmlns:p14="http://schemas.microsoft.com/office/powerpoint/2010/main" val="1150938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4</a:t>
            </a:fld>
            <a:endParaRPr lang="en-US" dirty="0"/>
          </a:p>
        </p:txBody>
      </p:sp>
    </p:spTree>
    <p:extLst>
      <p:ext uri="{BB962C8B-B14F-4D97-AF65-F5344CB8AC3E}">
        <p14:creationId xmlns:p14="http://schemas.microsoft.com/office/powerpoint/2010/main" val="2970233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200" b="0" i="0" kern="1200" dirty="0">
                <a:solidFill>
                  <a:schemeClr val="tx1"/>
                </a:solidFill>
                <a:effectLst/>
                <a:latin typeface="+mn-lt"/>
                <a:ea typeface="+mn-ea"/>
                <a:cs typeface="+mn-cs"/>
              </a:rPr>
              <a:t>The amount of time it takes for the sound waves to bounce off the seabed and return to a receiver is used to determine water </a:t>
            </a:r>
            <a:r>
              <a:rPr lang="en-US" sz="1200" b="1" i="0" kern="1200" dirty="0">
                <a:solidFill>
                  <a:schemeClr val="tx1"/>
                </a:solidFill>
                <a:effectLst/>
                <a:latin typeface="+mn-lt"/>
                <a:ea typeface="+mn-ea"/>
                <a:cs typeface="+mn-cs"/>
              </a:rPr>
              <a:t>depth”</a:t>
            </a:r>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5</a:t>
            </a:fld>
            <a:endParaRPr lang="en-US" dirty="0"/>
          </a:p>
        </p:txBody>
      </p:sp>
    </p:spTree>
    <p:extLst>
      <p:ext uri="{BB962C8B-B14F-4D97-AF65-F5344CB8AC3E}">
        <p14:creationId xmlns:p14="http://schemas.microsoft.com/office/powerpoint/2010/main" val="3629851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200" b="0" i="0" kern="1200" dirty="0">
                <a:solidFill>
                  <a:schemeClr val="tx1"/>
                </a:solidFill>
                <a:effectLst/>
                <a:latin typeface="+mn-lt"/>
                <a:ea typeface="+mn-ea"/>
                <a:cs typeface="+mn-cs"/>
              </a:rPr>
              <a:t>The amount of time it takes for the sound waves to bounce off the seabed and return to a receiver is used to determine water </a:t>
            </a:r>
            <a:r>
              <a:rPr lang="en-US" sz="1200" b="1" i="0" kern="1200" dirty="0">
                <a:solidFill>
                  <a:schemeClr val="tx1"/>
                </a:solidFill>
                <a:effectLst/>
                <a:latin typeface="+mn-lt"/>
                <a:ea typeface="+mn-ea"/>
                <a:cs typeface="+mn-cs"/>
              </a:rPr>
              <a:t>depth”</a:t>
            </a:r>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6</a:t>
            </a:fld>
            <a:endParaRPr lang="en-US" dirty="0"/>
          </a:p>
        </p:txBody>
      </p:sp>
    </p:spTree>
    <p:extLst>
      <p:ext uri="{BB962C8B-B14F-4D97-AF65-F5344CB8AC3E}">
        <p14:creationId xmlns:p14="http://schemas.microsoft.com/office/powerpoint/2010/main" val="1241429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7</a:t>
            </a:fld>
            <a:endParaRPr lang="en-US" dirty="0"/>
          </a:p>
        </p:txBody>
      </p:sp>
    </p:spTree>
    <p:extLst>
      <p:ext uri="{BB962C8B-B14F-4D97-AF65-F5344CB8AC3E}">
        <p14:creationId xmlns:p14="http://schemas.microsoft.com/office/powerpoint/2010/main" val="2441150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AU" sz="2400" dirty="0">
                <a:latin typeface="Californian FB" panose="0207040306080B030204" pitchFamily="18" charset="0"/>
              </a:rPr>
              <a:t>Despeckle filter</a:t>
            </a:r>
            <a:r>
              <a:rPr lang="en-AU" sz="2400" baseline="0" dirty="0">
                <a:latin typeface="Californian FB" panose="0207040306080B030204" pitchFamily="18" charset="0"/>
              </a:rPr>
              <a:t> – removes small defects and reduces noise</a:t>
            </a:r>
            <a:endParaRPr lang="en-AU" sz="2400" dirty="0">
              <a:latin typeface="Californian FB" panose="0207040306080B030204" pitchFamily="18" charset="0"/>
            </a:endParaRPr>
          </a:p>
          <a:p>
            <a:pPr lvl="1"/>
            <a:endParaRPr lang="en-AU" sz="2400" dirty="0">
              <a:latin typeface="Californian FB" panose="0207040306080B030204" pitchFamily="18" charset="0"/>
            </a:endParaRPr>
          </a:p>
          <a:p>
            <a:pPr lvl="1"/>
            <a:r>
              <a:rPr lang="en-AU" sz="2400" dirty="0">
                <a:latin typeface="Californian FB" panose="0207040306080B030204" pitchFamily="18" charset="0"/>
              </a:rPr>
              <a:t>Four steps for manipulating water column data:</a:t>
            </a:r>
            <a:endParaRPr lang="en-US" sz="2400" dirty="0">
              <a:latin typeface="Californian FB" panose="0207040306080B030204" pitchFamily="18" charset="0"/>
            </a:endParaRPr>
          </a:p>
          <a:p>
            <a:pPr lvl="2">
              <a:spcBef>
                <a:spcPts val="0"/>
              </a:spcBef>
            </a:pPr>
            <a:r>
              <a:rPr lang="en-US" sz="2400" dirty="0">
                <a:latin typeface="Californian FB" panose="0207040306080B030204" pitchFamily="18" charset="0"/>
              </a:rPr>
              <a:t>Import sonar file(s)</a:t>
            </a:r>
          </a:p>
          <a:p>
            <a:pPr lvl="2">
              <a:spcBef>
                <a:spcPts val="0"/>
              </a:spcBef>
            </a:pPr>
            <a:r>
              <a:rPr lang="en-US" sz="2400" dirty="0">
                <a:latin typeface="Californian FB" panose="0207040306080B030204" pitchFamily="18" charset="0"/>
              </a:rPr>
              <a:t>Convert to GWC format</a:t>
            </a:r>
          </a:p>
          <a:p>
            <a:pPr lvl="2">
              <a:spcBef>
                <a:spcPts val="0"/>
              </a:spcBef>
            </a:pPr>
            <a:r>
              <a:rPr lang="en-US" sz="2400" dirty="0">
                <a:latin typeface="Californian FB" panose="0207040306080B030204" pitchFamily="18" charset="0"/>
              </a:rPr>
              <a:t>Identify features of interest using threshold filtering</a:t>
            </a:r>
          </a:p>
          <a:p>
            <a:pPr lvl="2">
              <a:spcBef>
                <a:spcPts val="0"/>
              </a:spcBef>
            </a:pPr>
            <a:r>
              <a:rPr lang="en-US" sz="2400" dirty="0">
                <a:latin typeface="Californian FB" panose="0207040306080B030204" pitchFamily="18" charset="0"/>
              </a:rPr>
              <a:t>Export to Fledermaus for visualization or ASCII for custom processing [11]</a:t>
            </a:r>
            <a:r>
              <a:rPr lang="en-AU" sz="2400" dirty="0">
                <a:latin typeface="Californian FB" panose="0207040306080B030204" pitchFamily="18" charset="0"/>
              </a:rPr>
              <a:t>.</a:t>
            </a:r>
          </a:p>
          <a:p>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8</a:t>
            </a:fld>
            <a:endParaRPr lang="en-US" dirty="0"/>
          </a:p>
        </p:txBody>
      </p:sp>
    </p:spTree>
    <p:extLst>
      <p:ext uri="{BB962C8B-B14F-4D97-AF65-F5344CB8AC3E}">
        <p14:creationId xmlns:p14="http://schemas.microsoft.com/office/powerpoint/2010/main" val="1054104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large volume of data must be recorded and protected from loss in some logical management scheme. The scheme must provide high performance access to facilitate efficient processing and visualization of such large amounts of data. </a:t>
            </a:r>
          </a:p>
        </p:txBody>
      </p:sp>
      <p:sp>
        <p:nvSpPr>
          <p:cNvPr id="4" name="Slide Number Placeholder 3"/>
          <p:cNvSpPr>
            <a:spLocks noGrp="1"/>
          </p:cNvSpPr>
          <p:nvPr>
            <p:ph type="sldNum" sz="quarter" idx="10"/>
          </p:nvPr>
        </p:nvSpPr>
        <p:spPr/>
        <p:txBody>
          <a:bodyPr/>
          <a:lstStyle/>
          <a:p>
            <a:fld id="{EB6039D5-9119-4C2A-87C5-029C8B6BFFEF}" type="slidenum">
              <a:rPr lang="en-US" smtClean="0"/>
              <a:t>9</a:t>
            </a:fld>
            <a:endParaRPr lang="en-US" dirty="0"/>
          </a:p>
        </p:txBody>
      </p:sp>
    </p:spTree>
    <p:extLst>
      <p:ext uri="{BB962C8B-B14F-4D97-AF65-F5344CB8AC3E}">
        <p14:creationId xmlns:p14="http://schemas.microsoft.com/office/powerpoint/2010/main" val="3906838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11</a:t>
            </a:fld>
            <a:endParaRPr lang="en-US" dirty="0"/>
          </a:p>
        </p:txBody>
      </p:sp>
    </p:spTree>
    <p:extLst>
      <p:ext uri="{BB962C8B-B14F-4D97-AF65-F5344CB8AC3E}">
        <p14:creationId xmlns:p14="http://schemas.microsoft.com/office/powerpoint/2010/main" val="2990410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347200" y="152399"/>
            <a:ext cx="2641600" cy="655624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a:p>
            <a:pPr algn="ctr"/>
            <a:endParaRPr lang="en-US" sz="1800" dirty="0"/>
          </a:p>
        </p:txBody>
      </p:sp>
      <p:sp>
        <p:nvSpPr>
          <p:cNvPr id="8" name="Rectangle 7"/>
          <p:cNvSpPr/>
          <p:nvPr/>
        </p:nvSpPr>
        <p:spPr>
          <a:xfrm>
            <a:off x="203200" y="153923"/>
            <a:ext cx="8940800" cy="6553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Date Placeholder 9"/>
          <p:cNvSpPr>
            <a:spLocks noGrp="1"/>
          </p:cNvSpPr>
          <p:nvPr>
            <p:ph type="dt" sz="half" idx="10"/>
          </p:nvPr>
        </p:nvSpPr>
        <p:spPr/>
        <p:txBody>
          <a:bodyPr/>
          <a:lstStyle>
            <a:lvl1pPr>
              <a:defRPr>
                <a:solidFill>
                  <a:schemeClr val="bg2"/>
                </a:solidFill>
              </a:defRPr>
            </a:lvl1pPr>
          </a:lstStyle>
          <a:p>
            <a:fld id="{349BF3EA-1A78-4F07-BDC0-C8A1BD461199}" type="datetimeFigureOut">
              <a:rPr lang="en-US" smtClean="0"/>
              <a:t>9/7/2017</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401CF334-2D5C-4859-84A6-CA7E6E43FAEB}" type="slidenum">
              <a:rPr lang="en-US" smtClean="0"/>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3" name="Subtitle 2"/>
          <p:cNvSpPr>
            <a:spLocks noGrp="1"/>
          </p:cNvSpPr>
          <p:nvPr>
            <p:ph type="subTitle" idx="1"/>
          </p:nvPr>
        </p:nvSpPr>
        <p:spPr>
          <a:xfrm>
            <a:off x="9347200" y="2052960"/>
            <a:ext cx="26416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609600" y="2052960"/>
            <a:ext cx="8432800" cy="1828800"/>
          </a:xfrm>
        </p:spPr>
        <p:txBody>
          <a:bodyPr/>
          <a:lstStyle>
            <a:lvl1pPr algn="r">
              <a:defRPr sz="4200" spc="150" baseline="0"/>
            </a:lvl1pPr>
          </a:lstStyle>
          <a:p>
            <a:r>
              <a:rPr lang="en-US"/>
              <a:t>Click to edit Master title style</a:t>
            </a:r>
            <a:endParaRPr lang="en-US" dirty="0"/>
          </a:p>
        </p:txBody>
      </p:sp>
    </p:spTree>
    <p:extLst>
      <p:ext uri="{BB962C8B-B14F-4D97-AF65-F5344CB8AC3E}">
        <p14:creationId xmlns:p14="http://schemas.microsoft.com/office/powerpoint/2010/main" val="217393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9BF3EA-1A78-4F07-BDC0-C8A1BD461199}" type="datetimeFigureOut">
              <a:rPr lang="en-US" smtClean="0"/>
              <a:t>9/7/2017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096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03200" y="147319"/>
            <a:ext cx="8940800" cy="655624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9347200" y="147319"/>
            <a:ext cx="2608061" cy="655624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10"/>
          </p:nvPr>
        </p:nvSpPr>
        <p:spPr/>
        <p:txBody>
          <a:bodyPr/>
          <a:lstStyle/>
          <a:p>
            <a:fld id="{349BF3EA-1A78-4F07-BDC0-C8A1BD461199}" type="datetimeFigureOut">
              <a:rPr lang="en-US" smtClean="0"/>
              <a:t>9/7/2017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401CF334-2D5C-4859-84A6-CA7E6E43FAEB}" type="slidenum">
              <a:rPr lang="en-US" smtClean="0"/>
              <a:t>‹#›</a:t>
            </a:fld>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Vertical Title 1"/>
          <p:cNvSpPr>
            <a:spLocks noGrp="1"/>
          </p:cNvSpPr>
          <p:nvPr>
            <p:ph type="title" orient="vert"/>
          </p:nvPr>
        </p:nvSpPr>
        <p:spPr>
          <a:xfrm>
            <a:off x="9550400" y="274639"/>
            <a:ext cx="2235200" cy="5851525"/>
          </a:xfrm>
        </p:spPr>
        <p:txBody>
          <a:bodyPr vert="eaVert"/>
          <a:lstStyle/>
          <a:p>
            <a:r>
              <a:rPr lang="en-US"/>
              <a:t>Click to edit Master title style</a:t>
            </a:r>
            <a:endParaRPr lang="en-US" dirty="0"/>
          </a:p>
        </p:txBody>
      </p:sp>
    </p:spTree>
    <p:extLst>
      <p:ext uri="{BB962C8B-B14F-4D97-AF65-F5344CB8AC3E}">
        <p14:creationId xmlns:p14="http://schemas.microsoft.com/office/powerpoint/2010/main" val="362643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9BF3EA-1A78-4F07-BDC0-C8A1BD461199}" type="datetimeFigureOut">
              <a:rPr lang="en-US" smtClean="0"/>
              <a:t>9/7/2017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Content Placeholder 2"/>
          <p:cNvSpPr>
            <a:spLocks noGrp="1"/>
          </p:cNvSpPr>
          <p:nvPr>
            <p:ph idx="1"/>
          </p:nvPr>
        </p:nvSpPr>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87244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9347200" y="152399"/>
            <a:ext cx="26416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203200" y="153923"/>
            <a:ext cx="8940800" cy="6553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Date Placeholder 8"/>
          <p:cNvSpPr>
            <a:spLocks noGrp="1"/>
          </p:cNvSpPr>
          <p:nvPr>
            <p:ph type="dt" sz="half" idx="10"/>
          </p:nvPr>
        </p:nvSpPr>
        <p:spPr/>
        <p:txBody>
          <a:bodyPr/>
          <a:lstStyle>
            <a:lvl1pPr>
              <a:defRPr>
                <a:solidFill>
                  <a:srgbClr val="FFFFFF"/>
                </a:solidFill>
              </a:defRPr>
            </a:lvl1pPr>
          </a:lstStyle>
          <a:p>
            <a:fld id="{349BF3EA-1A78-4F07-BDC0-C8A1BD461199}" type="datetimeFigureOut">
              <a:rPr lang="en-US" smtClean="0"/>
              <a:t>9/7/2017</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401CF334-2D5C-4859-84A6-CA7E6E43FAEB}" type="slidenum">
              <a:rPr lang="en-US" smtClean="0"/>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3" name="Text Placeholder 2"/>
          <p:cNvSpPr>
            <a:spLocks noGrp="1"/>
          </p:cNvSpPr>
          <p:nvPr>
            <p:ph type="body" idx="1"/>
          </p:nvPr>
        </p:nvSpPr>
        <p:spPr>
          <a:xfrm>
            <a:off x="9550400" y="2892277"/>
            <a:ext cx="21336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2" name="Title 11"/>
          <p:cNvSpPr>
            <a:spLocks noGrp="1"/>
          </p:cNvSpPr>
          <p:nvPr>
            <p:ph type="title"/>
          </p:nvPr>
        </p:nvSpPr>
        <p:spPr>
          <a:xfrm>
            <a:off x="508000" y="2892277"/>
            <a:ext cx="8432800" cy="1645920"/>
          </a:xfrm>
        </p:spPr>
        <p:txBody>
          <a:bodyPr/>
          <a:lstStyle>
            <a:lvl1pPr algn="r">
              <a:defRPr sz="4200" spc="150" baseline="0"/>
            </a:lvl1pPr>
          </a:lstStyle>
          <a:p>
            <a:r>
              <a:rPr lang="en-US"/>
              <a:t>Click to edit Master title style</a:t>
            </a:r>
            <a:endParaRPr lang="en-US" dirty="0"/>
          </a:p>
        </p:txBody>
      </p:sp>
    </p:spTree>
    <p:extLst>
      <p:ext uri="{BB962C8B-B14F-4D97-AF65-F5344CB8AC3E}">
        <p14:creationId xmlns:p14="http://schemas.microsoft.com/office/powerpoint/2010/main" val="22812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49BF3EA-1A78-4F07-BDC0-C8A1BD461199}" type="datetimeFigureOut">
              <a:rPr lang="en-US" smtClean="0"/>
              <a:t>9/7/2017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4" name="Content Placeholder 3"/>
          <p:cNvSpPr>
            <a:spLocks noGrp="1"/>
          </p:cNvSpPr>
          <p:nvPr>
            <p:ph sz="half" idx="2"/>
          </p:nvPr>
        </p:nvSpPr>
        <p:spPr>
          <a:xfrm>
            <a:off x="6197600" y="1719072"/>
            <a:ext cx="5384800" cy="4407408"/>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609600" y="1719072"/>
            <a:ext cx="5384800" cy="4407408"/>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234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49BF3EA-1A78-4F07-BDC0-C8A1BD461199}" type="datetimeFigureOut">
              <a:rPr lang="en-US" smtClean="0"/>
              <a:t>9/7/2017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
        <p:nvSpPr>
          <p:cNvPr id="6" name="Content Placeholder 5"/>
          <p:cNvSpPr>
            <a:spLocks noGrp="1"/>
          </p:cNvSpPr>
          <p:nvPr>
            <p:ph sz="quarter" idx="4"/>
          </p:nvPr>
        </p:nvSpPr>
        <p:spPr>
          <a:xfrm>
            <a:off x="6193368" y="2438400"/>
            <a:ext cx="5389033"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722438"/>
            <a:ext cx="5389033"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438400"/>
            <a:ext cx="5386917"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609600" y="1722438"/>
            <a:ext cx="5386917"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3792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49BF3EA-1A78-4F07-BDC0-C8A1BD461199}" type="datetimeFigureOut">
              <a:rPr lang="en-US" smtClean="0"/>
              <a:t>9/7/2017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84948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03200" y="150919"/>
            <a:ext cx="11775736"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Date Placeholder 1"/>
          <p:cNvSpPr>
            <a:spLocks noGrp="1"/>
          </p:cNvSpPr>
          <p:nvPr>
            <p:ph type="dt" sz="half" idx="10"/>
          </p:nvPr>
        </p:nvSpPr>
        <p:spPr/>
        <p:txBody>
          <a:bodyPr/>
          <a:lstStyle/>
          <a:p>
            <a:fld id="{349BF3EA-1A78-4F07-BDC0-C8A1BD461199}" type="datetimeFigureOut">
              <a:rPr lang="en-US" smtClean="0"/>
              <a:t>9/7/2017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04699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9347200" y="150876"/>
            <a:ext cx="2641600" cy="65562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p:cNvSpPr/>
          <p:nvPr/>
        </p:nvSpPr>
        <p:spPr>
          <a:xfrm>
            <a:off x="203200" y="152400"/>
            <a:ext cx="8940800" cy="6553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Date Placeholder 4"/>
          <p:cNvSpPr>
            <a:spLocks noGrp="1"/>
          </p:cNvSpPr>
          <p:nvPr>
            <p:ph type="dt" sz="half" idx="10"/>
          </p:nvPr>
        </p:nvSpPr>
        <p:spPr/>
        <p:txBody>
          <a:bodyPr/>
          <a:lstStyle/>
          <a:p>
            <a:fld id="{349BF3EA-1A78-4F07-BDC0-C8A1BD461199}" type="datetimeFigureOut">
              <a:rPr lang="en-US" smtClean="0"/>
              <a:t>9/7/2017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401CF334-2D5C-4859-84A6-CA7E6E43FAEB}" type="slidenum">
              <a:rPr lang="en-US" smtClean="0"/>
              <a:t>‹#›</a:t>
            </a:fld>
            <a:endParaRPr lang="en-US" dirty="0"/>
          </a:p>
        </p:txBody>
      </p:sp>
      <p:sp>
        <p:nvSpPr>
          <p:cNvPr id="3" name="Content Placeholder 2"/>
          <p:cNvSpPr>
            <a:spLocks noGrp="1"/>
          </p:cNvSpPr>
          <p:nvPr>
            <p:ph idx="1"/>
          </p:nvPr>
        </p:nvSpPr>
        <p:spPr>
          <a:xfrm>
            <a:off x="812800" y="304801"/>
            <a:ext cx="7823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546336" y="2130552"/>
            <a:ext cx="2231136"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itle 10"/>
          <p:cNvSpPr>
            <a:spLocks noGrp="1"/>
          </p:cNvSpPr>
          <p:nvPr>
            <p:ph type="title"/>
          </p:nvPr>
        </p:nvSpPr>
        <p:spPr>
          <a:xfrm>
            <a:off x="9546336" y="457200"/>
            <a:ext cx="2234213" cy="1673352"/>
          </a:xfrm>
        </p:spPr>
        <p:txBody>
          <a:bodyPr anchor="b"/>
          <a:lstStyle>
            <a:lvl1pPr algn="l">
              <a:defRPr sz="2000" spc="150" baseline="0"/>
            </a:lvl1pPr>
          </a:lstStyle>
          <a:p>
            <a:r>
              <a:rPr lang="en-US"/>
              <a:t>Click to edit Master title style</a:t>
            </a:r>
            <a:endParaRPr lang="en-US" dirty="0"/>
          </a:p>
        </p:txBody>
      </p:sp>
    </p:spTree>
    <p:extLst>
      <p:ext uri="{BB962C8B-B14F-4D97-AF65-F5344CB8AC3E}">
        <p14:creationId xmlns:p14="http://schemas.microsoft.com/office/powerpoint/2010/main" val="27560256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useBgFill="1">
        <p:nvSpPr>
          <p:cNvPr id="9" name="Rectangle 8"/>
          <p:cNvSpPr/>
          <p:nvPr/>
        </p:nvSpPr>
        <p:spPr>
          <a:xfrm>
            <a:off x="9347200" y="150876"/>
            <a:ext cx="26416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Date Placeholder 4"/>
          <p:cNvSpPr>
            <a:spLocks noGrp="1"/>
          </p:cNvSpPr>
          <p:nvPr>
            <p:ph type="dt" sz="half" idx="10"/>
          </p:nvPr>
        </p:nvSpPr>
        <p:spPr/>
        <p:txBody>
          <a:bodyPr/>
          <a:lstStyle/>
          <a:p>
            <a:fld id="{349BF3EA-1A78-4F07-BDC0-C8A1BD461199}" type="datetimeFigureOut">
              <a:rPr lang="en-US" smtClean="0"/>
              <a:t>9/7/2017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3" name="Picture Placeholder 2"/>
          <p:cNvSpPr>
            <a:spLocks noGrp="1"/>
          </p:cNvSpPr>
          <p:nvPr>
            <p:ph type="pic" idx="1"/>
          </p:nvPr>
        </p:nvSpPr>
        <p:spPr>
          <a:xfrm>
            <a:off x="203200" y="152400"/>
            <a:ext cx="89408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550400" y="2133600"/>
            <a:ext cx="22352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itle 9"/>
          <p:cNvSpPr>
            <a:spLocks noGrp="1"/>
          </p:cNvSpPr>
          <p:nvPr>
            <p:ph type="title"/>
          </p:nvPr>
        </p:nvSpPr>
        <p:spPr>
          <a:xfrm>
            <a:off x="9550400" y="460248"/>
            <a:ext cx="22352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1091926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9" name="Rectangle 8"/>
          <p:cNvSpPr/>
          <p:nvPr/>
        </p:nvSpPr>
        <p:spPr>
          <a:xfrm>
            <a:off x="203200" y="1634971"/>
            <a:ext cx="11775736" cy="504547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203199" y="152401"/>
            <a:ext cx="11752063" cy="13464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2"/>
          </p:nvPr>
        </p:nvSpPr>
        <p:spPr>
          <a:xfrm>
            <a:off x="494517" y="6356350"/>
            <a:ext cx="2844800" cy="274320"/>
          </a:xfrm>
          <a:prstGeom prst="rect">
            <a:avLst/>
          </a:prstGeom>
        </p:spPr>
        <p:txBody>
          <a:bodyPr vert="horz" lIns="91440" tIns="45720" rIns="91440" bIns="45720" rtlCol="0" anchor="ctr"/>
          <a:lstStyle>
            <a:lvl1pPr algn="l">
              <a:defRPr sz="1100">
                <a:solidFill>
                  <a:schemeClr val="tx2"/>
                </a:solidFill>
              </a:defRPr>
            </a:lvl1pPr>
          </a:lstStyle>
          <a:p>
            <a:fld id="{349BF3EA-1A78-4F07-BDC0-C8A1BD461199}" type="datetimeFigureOut">
              <a:rPr lang="en-US" smtClean="0"/>
              <a:t>9/7/2017</a:t>
            </a:fld>
            <a:endParaRPr lang="en-US" dirty="0"/>
          </a:p>
        </p:txBody>
      </p:sp>
      <p:sp>
        <p:nvSpPr>
          <p:cNvPr id="5" name="Footer Placeholder 4"/>
          <p:cNvSpPr>
            <a:spLocks noGrp="1"/>
          </p:cNvSpPr>
          <p:nvPr>
            <p:ph type="ftr" sz="quarter" idx="3"/>
          </p:nvPr>
        </p:nvSpPr>
        <p:spPr>
          <a:xfrm>
            <a:off x="4064000" y="6356350"/>
            <a:ext cx="44704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10979573" y="6355080"/>
            <a:ext cx="777288"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401CF334-2D5C-4859-84A6-CA7E6E43FAEB}" type="slidenum">
              <a:rPr lang="en-US" smtClean="0"/>
              <a:t>‹#›</a:t>
            </a:fld>
            <a:endParaRPr lang="en-US" dirty="0"/>
          </a:p>
        </p:txBody>
      </p:sp>
      <p:sp>
        <p:nvSpPr>
          <p:cNvPr id="3" name="Text Placeholder 2"/>
          <p:cNvSpPr>
            <a:spLocks noGrp="1"/>
          </p:cNvSpPr>
          <p:nvPr>
            <p:ph type="body" idx="1"/>
          </p:nvPr>
        </p:nvSpPr>
        <p:spPr>
          <a:xfrm>
            <a:off x="507999" y="1719071"/>
            <a:ext cx="11210524" cy="44074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508000" y="355847"/>
            <a:ext cx="11175013" cy="1054394"/>
          </a:xfrm>
          <a:prstGeom prst="rect">
            <a:avLst/>
          </a:prstGeom>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28569617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4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20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9.xml"/><Relationship Id="rId16" Type="http://schemas.openxmlformats.org/officeDocument/2006/relationships/diagramColors" Target="../diagrams/colors4.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diagramDrawing" Target="../diagrams/drawing8.xml"/><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diagramColors" Target="../diagrams/colors8.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7.xml"/><Relationship Id="rId11" Type="http://schemas.openxmlformats.org/officeDocument/2006/relationships/diagramQuickStyle" Target="../diagrams/quickStyle8.xml"/><Relationship Id="rId5" Type="http://schemas.openxmlformats.org/officeDocument/2006/relationships/diagramQuickStyle" Target="../diagrams/quickStyle7.xml"/><Relationship Id="rId10" Type="http://schemas.openxmlformats.org/officeDocument/2006/relationships/diagramLayout" Target="../diagrams/layout8.xml"/><Relationship Id="rId4" Type="http://schemas.openxmlformats.org/officeDocument/2006/relationships/diagramLayout" Target="../diagrams/layout7.xml"/><Relationship Id="rId9" Type="http://schemas.openxmlformats.org/officeDocument/2006/relationships/diagramData" Target="../diagrams/data8.xml"/></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13.tmp"/><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10" Type="http://schemas.microsoft.com/office/2007/relationships/hdphoto" Target="../media/hdphoto1.wdp"/><Relationship Id="rId4" Type="http://schemas.openxmlformats.org/officeDocument/2006/relationships/diagramLayout" Target="../diagrams/layout10.xml"/><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9.xml.rels><?xml version="1.0" encoding="UTF-8" standalone="yes"?>
<Relationships xmlns="http://schemas.openxmlformats.org/package/2006/relationships"><Relationship Id="rId3" Type="http://schemas.openxmlformats.org/officeDocument/2006/relationships/hyperlink" Target="http://www.whoi.edu/oil/natural-oil-seeps" TargetMode="External"/><Relationship Id="rId7" Type="http://schemas.openxmlformats.org/officeDocument/2006/relationships/hyperlink" Target="http://resources.esri.com/help/9.3/arcgisengine/java/gp_toolref/spatial_statistics_tools/how_hot_spot_analysis"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hyperlink" Target="https://www.km.kongsberg.com/ks/web/nokbg0397.nsf/AllWeb/A915A71E90B6CFAEC12571B1003FE84D/" TargetMode="External"/><Relationship Id="rId5" Type="http://schemas.openxmlformats.org/officeDocument/2006/relationships/hyperlink" Target="http://www.qps.nl/display/qimera/Qimera_Midwater" TargetMode="External"/><Relationship Id="rId4" Type="http://schemas.openxmlformats.org/officeDocument/2006/relationships/hyperlink" Target="http://response.restoration.noaa.gov/oil-and-chemical-spills/oil-spills/resources/what-are-natural-oil-seeps.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9347200" y="1797780"/>
            <a:ext cx="2641600" cy="1828800"/>
          </a:xfrm>
        </p:spPr>
        <p:txBody>
          <a:bodyPr>
            <a:normAutofit/>
          </a:bodyPr>
          <a:lstStyle/>
          <a:p>
            <a:r>
              <a:rPr lang="en-US" sz="2400" dirty="0">
                <a:latin typeface="Californian FB" panose="0207040306080B030204" pitchFamily="18" charset="0"/>
              </a:rPr>
              <a:t>Presented by Pamela Kanu, GISP</a:t>
            </a:r>
          </a:p>
        </p:txBody>
      </p:sp>
      <p:sp>
        <p:nvSpPr>
          <p:cNvPr id="4" name="Title 3"/>
          <p:cNvSpPr>
            <a:spLocks noGrp="1"/>
          </p:cNvSpPr>
          <p:nvPr>
            <p:ph type="title"/>
          </p:nvPr>
        </p:nvSpPr>
        <p:spPr/>
        <p:txBody>
          <a:bodyPr/>
          <a:lstStyle/>
          <a:p>
            <a:r>
              <a:rPr lang="en-US" dirty="0">
                <a:latin typeface="Californian FB" panose="0207040306080B030204" pitchFamily="18" charset="0"/>
              </a:rPr>
              <a:t>Statistical Analysis for Automated Seep Extraction in GIS</a:t>
            </a:r>
            <a:br>
              <a:rPr lang="en-US" dirty="0">
                <a:latin typeface="Californian FB" panose="0207040306080B030204" pitchFamily="18" charset="0"/>
              </a:rPr>
            </a:br>
            <a:br>
              <a:rPr lang="en-US" dirty="0">
                <a:latin typeface="Californian FB" panose="0207040306080B030204" pitchFamily="18" charset="0"/>
              </a:rPr>
            </a:br>
            <a:endParaRPr lang="en-US" dirty="0">
              <a:latin typeface="Californian FB" panose="0207040306080B030204" pitchFamily="18" charset="0"/>
            </a:endParaRPr>
          </a:p>
        </p:txBody>
      </p:sp>
      <p:sp>
        <p:nvSpPr>
          <p:cNvPr id="6" name="Title 3"/>
          <p:cNvSpPr txBox="1">
            <a:spLocks/>
          </p:cNvSpPr>
          <p:nvPr/>
        </p:nvSpPr>
        <p:spPr>
          <a:xfrm>
            <a:off x="609600" y="3286335"/>
            <a:ext cx="8432800" cy="1828800"/>
          </a:xfrm>
          <a:prstGeom prst="rect">
            <a:avLst/>
          </a:prstGeom>
        </p:spPr>
        <p:txBody>
          <a:bodyPr vert="horz" lIns="91440" tIns="45720" rIns="91440" bIns="45720" rtlCol="0" anchor="ctr">
            <a:noAutofit/>
          </a:bodyPr>
          <a:lstStyle>
            <a:lvl1pPr algn="r" defTabSz="914400" rtl="0" eaLnBrk="1" latinLnBrk="0" hangingPunct="1">
              <a:spcBef>
                <a:spcPct val="0"/>
              </a:spcBef>
              <a:buNone/>
              <a:defRPr sz="4200" kern="1200" cap="all" spc="150" baseline="0">
                <a:ln>
                  <a:noFill/>
                </a:ln>
                <a:solidFill>
                  <a:schemeClr val="bg1"/>
                </a:solidFill>
                <a:effectLst/>
                <a:latin typeface="+mj-lt"/>
                <a:ea typeface="+mj-ea"/>
                <a:cs typeface="+mj-cs"/>
              </a:defRPr>
            </a:lvl1pPr>
          </a:lstStyle>
          <a:p>
            <a:endParaRPr lang="en-US" sz="2000" dirty="0">
              <a:latin typeface="Californian FB" panose="0207040306080B030204" pitchFamily="18" charset="0"/>
            </a:endParaRPr>
          </a:p>
          <a:p>
            <a:r>
              <a:rPr lang="en-US" sz="2000" dirty="0">
                <a:latin typeface="Californian FB" panose="0207040306080B030204" pitchFamily="18" charset="0"/>
              </a:rPr>
              <a:t>Underwater acoustic conference</a:t>
            </a:r>
          </a:p>
          <a:p>
            <a:r>
              <a:rPr lang="en-US" sz="2000" dirty="0">
                <a:latin typeface="Californian FB" panose="0207040306080B030204" pitchFamily="18" charset="0"/>
              </a:rPr>
              <a:t>&amp; exhibition series</a:t>
            </a:r>
          </a:p>
          <a:p>
            <a:r>
              <a:rPr lang="en-US" sz="2000" dirty="0">
                <a:latin typeface="Californian FB" panose="0207040306080B030204" pitchFamily="18" charset="0"/>
              </a:rPr>
              <a:t>September 2017</a:t>
            </a:r>
            <a:br>
              <a:rPr lang="en-US" sz="2000" dirty="0">
                <a:latin typeface="Californian FB" panose="0207040306080B030204" pitchFamily="18" charset="0"/>
              </a:rPr>
            </a:br>
            <a:endParaRPr lang="en-US" sz="2000" dirty="0">
              <a:latin typeface="Californian FB" panose="0207040306080B030204" pitchFamily="18" charset="0"/>
            </a:endParaRPr>
          </a:p>
        </p:txBody>
      </p:sp>
    </p:spTree>
    <p:extLst>
      <p:ext uri="{BB962C8B-B14F-4D97-AF65-F5344CB8AC3E}">
        <p14:creationId xmlns:p14="http://schemas.microsoft.com/office/powerpoint/2010/main" val="172729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Californian FB" panose="0207040306080B030204" pitchFamily="18" charset="0"/>
              </a:rPr>
              <a:t>To map the gas bubbles (plumes) that seep from the seafloor for potential exploration site investigation</a:t>
            </a:r>
          </a:p>
          <a:p>
            <a:r>
              <a:rPr lang="en-US" dirty="0">
                <a:latin typeface="Californian FB" panose="0207040306080B030204" pitchFamily="18" charset="0"/>
              </a:rPr>
              <a:t>Define level of accuracy in seep extraction</a:t>
            </a:r>
          </a:p>
          <a:p>
            <a:endParaRPr lang="en-US" dirty="0">
              <a:latin typeface="Californian FB" panose="0207040306080B030204" pitchFamily="18" charset="0"/>
            </a:endParaRPr>
          </a:p>
        </p:txBody>
      </p:sp>
      <p:sp>
        <p:nvSpPr>
          <p:cNvPr id="3" name="Title 2"/>
          <p:cNvSpPr>
            <a:spLocks noGrp="1"/>
          </p:cNvSpPr>
          <p:nvPr>
            <p:ph type="title"/>
          </p:nvPr>
        </p:nvSpPr>
        <p:spPr/>
        <p:txBody>
          <a:bodyPr/>
          <a:lstStyle/>
          <a:p>
            <a:r>
              <a:rPr lang="en-US" dirty="0">
                <a:latin typeface="Californian FB" panose="0207040306080B030204" pitchFamily="18" charset="0"/>
              </a:rPr>
              <a:t>objective</a:t>
            </a:r>
          </a:p>
        </p:txBody>
      </p:sp>
    </p:spTree>
    <p:extLst>
      <p:ext uri="{BB962C8B-B14F-4D97-AF65-F5344CB8AC3E}">
        <p14:creationId xmlns:p14="http://schemas.microsoft.com/office/powerpoint/2010/main" val="1476933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Californian FB" panose="0207040306080B030204" pitchFamily="18" charset="0"/>
              </a:rPr>
              <a:t>Methodology overview</a:t>
            </a:r>
          </a:p>
        </p:txBody>
      </p:sp>
      <p:graphicFrame>
        <p:nvGraphicFramePr>
          <p:cNvPr id="2" name="Diagram 1"/>
          <p:cNvGraphicFramePr/>
          <p:nvPr>
            <p:extLst>
              <p:ext uri="{D42A27DB-BD31-4B8C-83A1-F6EECF244321}">
                <p14:modId xmlns:p14="http://schemas.microsoft.com/office/powerpoint/2010/main" val="1665785393"/>
              </p:ext>
            </p:extLst>
          </p:nvPr>
        </p:nvGraphicFramePr>
        <p:xfrm>
          <a:off x="3918921" y="1707816"/>
          <a:ext cx="4353169" cy="4918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1610546662"/>
              </p:ext>
            </p:extLst>
          </p:nvPr>
        </p:nvGraphicFramePr>
        <p:xfrm>
          <a:off x="994611" y="1707815"/>
          <a:ext cx="3249466" cy="48267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Rounded Rectangle 10"/>
          <p:cNvSpPr/>
          <p:nvPr/>
        </p:nvSpPr>
        <p:spPr>
          <a:xfrm>
            <a:off x="844062" y="1707816"/>
            <a:ext cx="3806092" cy="4918169"/>
          </a:xfrm>
          <a:prstGeom prst="roundRect">
            <a:avLst/>
          </a:prstGeom>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latin typeface="Californian FB" panose="0207040306080B030204" pitchFamily="18" charset="0"/>
            </a:endParaRPr>
          </a:p>
        </p:txBody>
      </p:sp>
      <p:sp>
        <p:nvSpPr>
          <p:cNvPr id="14" name="Rounded Rectangle 13"/>
          <p:cNvSpPr/>
          <p:nvPr/>
        </p:nvSpPr>
        <p:spPr>
          <a:xfrm>
            <a:off x="7553083" y="1707815"/>
            <a:ext cx="3806092" cy="4918169"/>
          </a:xfrm>
          <a:prstGeom prst="roundRect">
            <a:avLst/>
          </a:prstGeom>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latin typeface="Californian FB" panose="0207040306080B030204" pitchFamily="18" charset="0"/>
            </a:endParaRPr>
          </a:p>
        </p:txBody>
      </p:sp>
      <p:sp>
        <p:nvSpPr>
          <p:cNvPr id="13" name="Right Arrow 12"/>
          <p:cNvSpPr/>
          <p:nvPr/>
        </p:nvSpPr>
        <p:spPr>
          <a:xfrm>
            <a:off x="7149372" y="5525476"/>
            <a:ext cx="640862" cy="492369"/>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latin typeface="Californian FB" panose="0207040306080B030204" pitchFamily="18" charset="0"/>
            </a:endParaRPr>
          </a:p>
        </p:txBody>
      </p:sp>
      <p:graphicFrame>
        <p:nvGraphicFramePr>
          <p:cNvPr id="16" name="Diagram 15"/>
          <p:cNvGraphicFramePr/>
          <p:nvPr>
            <p:extLst>
              <p:ext uri="{D42A27DB-BD31-4B8C-83A1-F6EECF244321}">
                <p14:modId xmlns:p14="http://schemas.microsoft.com/office/powerpoint/2010/main" val="2924124212"/>
              </p:ext>
            </p:extLst>
          </p:nvPr>
        </p:nvGraphicFramePr>
        <p:xfrm>
          <a:off x="8000999" y="2240280"/>
          <a:ext cx="3017521" cy="417489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7" name="Right Arrow 11"/>
          <p:cNvSpPr/>
          <p:nvPr/>
        </p:nvSpPr>
        <p:spPr>
          <a:xfrm>
            <a:off x="4244077" y="2873717"/>
            <a:ext cx="640862" cy="492369"/>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latin typeface="Californian FB" panose="0207040306080B030204" pitchFamily="18" charset="0"/>
            </a:endParaRPr>
          </a:p>
        </p:txBody>
      </p:sp>
    </p:spTree>
    <p:extLst>
      <p:ext uri="{BB962C8B-B14F-4D97-AF65-F5344CB8AC3E}">
        <p14:creationId xmlns:p14="http://schemas.microsoft.com/office/powerpoint/2010/main" val="197237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Californian FB" panose="0207040306080B030204" pitchFamily="18" charset="0"/>
              </a:rPr>
              <a:t>What ARE THE CHARACTERISTICS OF a seep?</a:t>
            </a:r>
          </a:p>
        </p:txBody>
      </p:sp>
      <p:graphicFrame>
        <p:nvGraphicFramePr>
          <p:cNvPr id="2" name="Diagram 1"/>
          <p:cNvGraphicFramePr/>
          <p:nvPr>
            <p:extLst>
              <p:ext uri="{D42A27DB-BD31-4B8C-83A1-F6EECF244321}">
                <p14:modId xmlns:p14="http://schemas.microsoft.com/office/powerpoint/2010/main" val="4216124225"/>
              </p:ext>
            </p:extLst>
          </p:nvPr>
        </p:nvGraphicFramePr>
        <p:xfrm>
          <a:off x="675129" y="1686930"/>
          <a:ext cx="4173519" cy="475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1956651385"/>
              </p:ext>
            </p:extLst>
          </p:nvPr>
        </p:nvGraphicFramePr>
        <p:xfrm>
          <a:off x="8000999" y="2240280"/>
          <a:ext cx="3017521" cy="41748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Rounded Rectangle 10"/>
          <p:cNvSpPr/>
          <p:nvPr/>
        </p:nvSpPr>
        <p:spPr>
          <a:xfrm>
            <a:off x="867944" y="1604946"/>
            <a:ext cx="3806092" cy="4918169"/>
          </a:xfrm>
          <a:prstGeom prst="roundRect">
            <a:avLst/>
          </a:prstGeom>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latin typeface="Californian FB" panose="0207040306080B030204" pitchFamily="18" charset="0"/>
            </a:endParaRPr>
          </a:p>
        </p:txBody>
      </p:sp>
      <p:sp>
        <p:nvSpPr>
          <p:cNvPr id="12" name="Right Arrow 11"/>
          <p:cNvSpPr/>
          <p:nvPr/>
        </p:nvSpPr>
        <p:spPr>
          <a:xfrm>
            <a:off x="5781187" y="1871784"/>
            <a:ext cx="640862" cy="492369"/>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latin typeface="Californian FB" panose="0207040306080B030204" pitchFamily="18" charset="0"/>
            </a:endParaRPr>
          </a:p>
        </p:txBody>
      </p:sp>
      <p:sp>
        <p:nvSpPr>
          <p:cNvPr id="14" name="Rounded Rectangle 13"/>
          <p:cNvSpPr/>
          <p:nvPr/>
        </p:nvSpPr>
        <p:spPr>
          <a:xfrm>
            <a:off x="7553083" y="1707815"/>
            <a:ext cx="3806092" cy="4918169"/>
          </a:xfrm>
          <a:prstGeom prst="roundRect">
            <a:avLst/>
          </a:prstGeom>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latin typeface="Californian FB" panose="0207040306080B030204" pitchFamily="18" charset="0"/>
            </a:endParaRPr>
          </a:p>
        </p:txBody>
      </p:sp>
      <p:sp>
        <p:nvSpPr>
          <p:cNvPr id="13" name="Right Arrow 12"/>
          <p:cNvSpPr/>
          <p:nvPr/>
        </p:nvSpPr>
        <p:spPr>
          <a:xfrm>
            <a:off x="5781187" y="3262336"/>
            <a:ext cx="640862" cy="492369"/>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latin typeface="Californian FB" panose="0207040306080B030204" pitchFamily="18" charset="0"/>
            </a:endParaRPr>
          </a:p>
        </p:txBody>
      </p:sp>
      <p:sp>
        <p:nvSpPr>
          <p:cNvPr id="10" name="Right Arrow 12"/>
          <p:cNvSpPr/>
          <p:nvPr/>
        </p:nvSpPr>
        <p:spPr>
          <a:xfrm>
            <a:off x="5775075" y="4569166"/>
            <a:ext cx="640862" cy="492369"/>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latin typeface="Californian FB" panose="0207040306080B030204" pitchFamily="18" charset="0"/>
            </a:endParaRPr>
          </a:p>
        </p:txBody>
      </p:sp>
      <p:sp>
        <p:nvSpPr>
          <p:cNvPr id="15" name="Right Arrow 12"/>
          <p:cNvSpPr/>
          <p:nvPr/>
        </p:nvSpPr>
        <p:spPr>
          <a:xfrm>
            <a:off x="5771308" y="5922810"/>
            <a:ext cx="640862" cy="492369"/>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latin typeface="Californian FB" panose="0207040306080B030204" pitchFamily="18" charset="0"/>
            </a:endParaRPr>
          </a:p>
        </p:txBody>
      </p:sp>
    </p:spTree>
    <p:extLst>
      <p:ext uri="{BB962C8B-B14F-4D97-AF65-F5344CB8AC3E}">
        <p14:creationId xmlns:p14="http://schemas.microsoft.com/office/powerpoint/2010/main" val="234066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64FA2968-B8F5-4D94-9AD5-084D2142DEFF}"/>
                                            </p:graphicEl>
                                          </p:spTgt>
                                        </p:tgtEl>
                                        <p:attrNameLst>
                                          <p:attrName>style.visibility</p:attrName>
                                        </p:attrNameLst>
                                      </p:cBhvr>
                                      <p:to>
                                        <p:strVal val="visible"/>
                                      </p:to>
                                    </p:set>
                                    <p:animEffect transition="in" filter="fade">
                                      <p:cBhvr>
                                        <p:cTn id="7" dur="1000"/>
                                        <p:tgtEl>
                                          <p:spTgt spid="2">
                                            <p:graphicEl>
                                              <a:dgm id="{64FA2968-B8F5-4D94-9AD5-084D2142DEFF}"/>
                                            </p:graphicEl>
                                          </p:spTgt>
                                        </p:tgtEl>
                                      </p:cBhvr>
                                    </p:animEffect>
                                    <p:anim calcmode="lin" valueType="num">
                                      <p:cBhvr>
                                        <p:cTn id="8" dur="1000" fill="hold"/>
                                        <p:tgtEl>
                                          <p:spTgt spid="2">
                                            <p:graphicEl>
                                              <a:dgm id="{64FA2968-B8F5-4D94-9AD5-084D2142DEFF}"/>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64FA2968-B8F5-4D94-9AD5-084D2142DEFF}"/>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1DB977BC-EDB8-4041-9856-CACF52438F31}"/>
                                            </p:graphicEl>
                                          </p:spTgt>
                                        </p:tgtEl>
                                        <p:attrNameLst>
                                          <p:attrName>style.visibility</p:attrName>
                                        </p:attrNameLst>
                                      </p:cBhvr>
                                      <p:to>
                                        <p:strVal val="visible"/>
                                      </p:to>
                                    </p:set>
                                    <p:animEffect transition="in" filter="fade">
                                      <p:cBhvr>
                                        <p:cTn id="14" dur="1000"/>
                                        <p:tgtEl>
                                          <p:spTgt spid="2">
                                            <p:graphicEl>
                                              <a:dgm id="{1DB977BC-EDB8-4041-9856-CACF52438F31}"/>
                                            </p:graphicEl>
                                          </p:spTgt>
                                        </p:tgtEl>
                                      </p:cBhvr>
                                    </p:animEffect>
                                    <p:anim calcmode="lin" valueType="num">
                                      <p:cBhvr>
                                        <p:cTn id="15" dur="1000" fill="hold"/>
                                        <p:tgtEl>
                                          <p:spTgt spid="2">
                                            <p:graphicEl>
                                              <a:dgm id="{1DB977BC-EDB8-4041-9856-CACF52438F31}"/>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1DB977BC-EDB8-4041-9856-CACF52438F31}"/>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graphicEl>
                                              <a:dgm id="{01A88109-D310-474D-8975-6A1E2EAD84B7}"/>
                                            </p:graphicEl>
                                          </p:spTgt>
                                        </p:tgtEl>
                                        <p:attrNameLst>
                                          <p:attrName>style.visibility</p:attrName>
                                        </p:attrNameLst>
                                      </p:cBhvr>
                                      <p:to>
                                        <p:strVal val="visible"/>
                                      </p:to>
                                    </p:set>
                                    <p:animEffect transition="in" filter="fade">
                                      <p:cBhvr>
                                        <p:cTn id="19" dur="1000"/>
                                        <p:tgtEl>
                                          <p:spTgt spid="2">
                                            <p:graphicEl>
                                              <a:dgm id="{01A88109-D310-474D-8975-6A1E2EAD84B7}"/>
                                            </p:graphicEl>
                                          </p:spTgt>
                                        </p:tgtEl>
                                      </p:cBhvr>
                                    </p:animEffect>
                                    <p:anim calcmode="lin" valueType="num">
                                      <p:cBhvr>
                                        <p:cTn id="20" dur="1000" fill="hold"/>
                                        <p:tgtEl>
                                          <p:spTgt spid="2">
                                            <p:graphicEl>
                                              <a:dgm id="{01A88109-D310-474D-8975-6A1E2EAD84B7}"/>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01A88109-D310-474D-8975-6A1E2EAD84B7}"/>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graphicEl>
                                              <a:dgm id="{381EEA80-BB64-4187-A729-78153BE2C456}"/>
                                            </p:graphicEl>
                                          </p:spTgt>
                                        </p:tgtEl>
                                        <p:attrNameLst>
                                          <p:attrName>style.visibility</p:attrName>
                                        </p:attrNameLst>
                                      </p:cBhvr>
                                      <p:to>
                                        <p:strVal val="visible"/>
                                      </p:to>
                                    </p:set>
                                    <p:animEffect transition="in" filter="fade">
                                      <p:cBhvr>
                                        <p:cTn id="26" dur="1000"/>
                                        <p:tgtEl>
                                          <p:spTgt spid="2">
                                            <p:graphicEl>
                                              <a:dgm id="{381EEA80-BB64-4187-A729-78153BE2C456}"/>
                                            </p:graphicEl>
                                          </p:spTgt>
                                        </p:tgtEl>
                                      </p:cBhvr>
                                    </p:animEffect>
                                    <p:anim calcmode="lin" valueType="num">
                                      <p:cBhvr>
                                        <p:cTn id="27" dur="1000" fill="hold"/>
                                        <p:tgtEl>
                                          <p:spTgt spid="2">
                                            <p:graphicEl>
                                              <a:dgm id="{381EEA80-BB64-4187-A729-78153BE2C456}"/>
                                            </p:graphicEl>
                                          </p:spTgt>
                                        </p:tgtEl>
                                        <p:attrNameLst>
                                          <p:attrName>ppt_x</p:attrName>
                                        </p:attrNameLst>
                                      </p:cBhvr>
                                      <p:tavLst>
                                        <p:tav tm="0">
                                          <p:val>
                                            <p:strVal val="#ppt_x"/>
                                          </p:val>
                                        </p:tav>
                                        <p:tav tm="100000">
                                          <p:val>
                                            <p:strVal val="#ppt_x"/>
                                          </p:val>
                                        </p:tav>
                                      </p:tavLst>
                                    </p:anim>
                                    <p:anim calcmode="lin" valueType="num">
                                      <p:cBhvr>
                                        <p:cTn id="28" dur="1000" fill="hold"/>
                                        <p:tgtEl>
                                          <p:spTgt spid="2">
                                            <p:graphicEl>
                                              <a:dgm id="{381EEA80-BB64-4187-A729-78153BE2C456}"/>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
                                            <p:graphicEl>
                                              <a:dgm id="{C35A0F91-DD5C-4736-8D75-ADA19927BE77}"/>
                                            </p:graphicEl>
                                          </p:spTgt>
                                        </p:tgtEl>
                                        <p:attrNameLst>
                                          <p:attrName>style.visibility</p:attrName>
                                        </p:attrNameLst>
                                      </p:cBhvr>
                                      <p:to>
                                        <p:strVal val="visible"/>
                                      </p:to>
                                    </p:set>
                                    <p:animEffect transition="in" filter="fade">
                                      <p:cBhvr>
                                        <p:cTn id="31" dur="1000"/>
                                        <p:tgtEl>
                                          <p:spTgt spid="2">
                                            <p:graphicEl>
                                              <a:dgm id="{C35A0F91-DD5C-4736-8D75-ADA19927BE77}"/>
                                            </p:graphicEl>
                                          </p:spTgt>
                                        </p:tgtEl>
                                      </p:cBhvr>
                                    </p:animEffect>
                                    <p:anim calcmode="lin" valueType="num">
                                      <p:cBhvr>
                                        <p:cTn id="32" dur="1000" fill="hold"/>
                                        <p:tgtEl>
                                          <p:spTgt spid="2">
                                            <p:graphicEl>
                                              <a:dgm id="{C35A0F91-DD5C-4736-8D75-ADA19927BE77}"/>
                                            </p:graphicEl>
                                          </p:spTgt>
                                        </p:tgtEl>
                                        <p:attrNameLst>
                                          <p:attrName>ppt_x</p:attrName>
                                        </p:attrNameLst>
                                      </p:cBhvr>
                                      <p:tavLst>
                                        <p:tav tm="0">
                                          <p:val>
                                            <p:strVal val="#ppt_x"/>
                                          </p:val>
                                        </p:tav>
                                        <p:tav tm="100000">
                                          <p:val>
                                            <p:strVal val="#ppt_x"/>
                                          </p:val>
                                        </p:tav>
                                      </p:tavLst>
                                    </p:anim>
                                    <p:anim calcmode="lin" valueType="num">
                                      <p:cBhvr>
                                        <p:cTn id="33" dur="1000" fill="hold"/>
                                        <p:tgtEl>
                                          <p:spTgt spid="2">
                                            <p:graphicEl>
                                              <a:dgm id="{C35A0F91-DD5C-4736-8D75-ADA19927BE7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graphicEl>
                                              <a:dgm id="{4975C4A6-C757-437B-8DAF-9738D45ADB20}"/>
                                            </p:graphicEl>
                                          </p:spTgt>
                                        </p:tgtEl>
                                        <p:attrNameLst>
                                          <p:attrName>style.visibility</p:attrName>
                                        </p:attrNameLst>
                                      </p:cBhvr>
                                      <p:to>
                                        <p:strVal val="visible"/>
                                      </p:to>
                                    </p:set>
                                    <p:animEffect transition="in" filter="fade">
                                      <p:cBhvr>
                                        <p:cTn id="38" dur="1000"/>
                                        <p:tgtEl>
                                          <p:spTgt spid="2">
                                            <p:graphicEl>
                                              <a:dgm id="{4975C4A6-C757-437B-8DAF-9738D45ADB20}"/>
                                            </p:graphicEl>
                                          </p:spTgt>
                                        </p:tgtEl>
                                      </p:cBhvr>
                                    </p:animEffect>
                                    <p:anim calcmode="lin" valueType="num">
                                      <p:cBhvr>
                                        <p:cTn id="39" dur="1000" fill="hold"/>
                                        <p:tgtEl>
                                          <p:spTgt spid="2">
                                            <p:graphicEl>
                                              <a:dgm id="{4975C4A6-C757-437B-8DAF-9738D45ADB20}"/>
                                            </p:graphicEl>
                                          </p:spTgt>
                                        </p:tgtEl>
                                        <p:attrNameLst>
                                          <p:attrName>ppt_x</p:attrName>
                                        </p:attrNameLst>
                                      </p:cBhvr>
                                      <p:tavLst>
                                        <p:tav tm="0">
                                          <p:val>
                                            <p:strVal val="#ppt_x"/>
                                          </p:val>
                                        </p:tav>
                                        <p:tav tm="100000">
                                          <p:val>
                                            <p:strVal val="#ppt_x"/>
                                          </p:val>
                                        </p:tav>
                                      </p:tavLst>
                                    </p:anim>
                                    <p:anim calcmode="lin" valueType="num">
                                      <p:cBhvr>
                                        <p:cTn id="40" dur="1000" fill="hold"/>
                                        <p:tgtEl>
                                          <p:spTgt spid="2">
                                            <p:graphicEl>
                                              <a:dgm id="{4975C4A6-C757-437B-8DAF-9738D45ADB20}"/>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
                                            <p:graphicEl>
                                              <a:dgm id="{000CEB9C-16EF-45E7-BACA-535FF2CE56DC}"/>
                                            </p:graphicEl>
                                          </p:spTgt>
                                        </p:tgtEl>
                                        <p:attrNameLst>
                                          <p:attrName>style.visibility</p:attrName>
                                        </p:attrNameLst>
                                      </p:cBhvr>
                                      <p:to>
                                        <p:strVal val="visible"/>
                                      </p:to>
                                    </p:set>
                                    <p:animEffect transition="in" filter="fade">
                                      <p:cBhvr>
                                        <p:cTn id="43" dur="1000"/>
                                        <p:tgtEl>
                                          <p:spTgt spid="2">
                                            <p:graphicEl>
                                              <a:dgm id="{000CEB9C-16EF-45E7-BACA-535FF2CE56DC}"/>
                                            </p:graphicEl>
                                          </p:spTgt>
                                        </p:tgtEl>
                                      </p:cBhvr>
                                    </p:animEffect>
                                    <p:anim calcmode="lin" valueType="num">
                                      <p:cBhvr>
                                        <p:cTn id="44" dur="1000" fill="hold"/>
                                        <p:tgtEl>
                                          <p:spTgt spid="2">
                                            <p:graphicEl>
                                              <a:dgm id="{000CEB9C-16EF-45E7-BACA-535FF2CE56DC}"/>
                                            </p:graphicEl>
                                          </p:spTgt>
                                        </p:tgtEl>
                                        <p:attrNameLst>
                                          <p:attrName>ppt_x</p:attrName>
                                        </p:attrNameLst>
                                      </p:cBhvr>
                                      <p:tavLst>
                                        <p:tav tm="0">
                                          <p:val>
                                            <p:strVal val="#ppt_x"/>
                                          </p:val>
                                        </p:tav>
                                        <p:tav tm="100000">
                                          <p:val>
                                            <p:strVal val="#ppt_x"/>
                                          </p:val>
                                        </p:tav>
                                      </p:tavLst>
                                    </p:anim>
                                    <p:anim calcmode="lin" valueType="num">
                                      <p:cBhvr>
                                        <p:cTn id="45" dur="1000" fill="hold"/>
                                        <p:tgtEl>
                                          <p:spTgt spid="2">
                                            <p:graphicEl>
                                              <a:dgm id="{000CEB9C-16EF-45E7-BACA-535FF2CE56DC}"/>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
                                            <p:graphicEl>
                                              <a:dgm id="{190F7FBF-7046-4773-AFB9-9A55286C3ADF}"/>
                                            </p:graphicEl>
                                          </p:spTgt>
                                        </p:tgtEl>
                                        <p:attrNameLst>
                                          <p:attrName>style.visibility</p:attrName>
                                        </p:attrNameLst>
                                      </p:cBhvr>
                                      <p:to>
                                        <p:strVal val="visible"/>
                                      </p:to>
                                    </p:set>
                                    <p:animEffect transition="in" filter="fade">
                                      <p:cBhvr>
                                        <p:cTn id="50" dur="1000"/>
                                        <p:tgtEl>
                                          <p:spTgt spid="2">
                                            <p:graphicEl>
                                              <a:dgm id="{190F7FBF-7046-4773-AFB9-9A55286C3ADF}"/>
                                            </p:graphicEl>
                                          </p:spTgt>
                                        </p:tgtEl>
                                      </p:cBhvr>
                                    </p:animEffect>
                                    <p:anim calcmode="lin" valueType="num">
                                      <p:cBhvr>
                                        <p:cTn id="51" dur="1000" fill="hold"/>
                                        <p:tgtEl>
                                          <p:spTgt spid="2">
                                            <p:graphicEl>
                                              <a:dgm id="{190F7FBF-7046-4773-AFB9-9A55286C3ADF}"/>
                                            </p:graphicEl>
                                          </p:spTgt>
                                        </p:tgtEl>
                                        <p:attrNameLst>
                                          <p:attrName>ppt_x</p:attrName>
                                        </p:attrNameLst>
                                      </p:cBhvr>
                                      <p:tavLst>
                                        <p:tav tm="0">
                                          <p:val>
                                            <p:strVal val="#ppt_x"/>
                                          </p:val>
                                        </p:tav>
                                        <p:tav tm="100000">
                                          <p:val>
                                            <p:strVal val="#ppt_x"/>
                                          </p:val>
                                        </p:tav>
                                      </p:tavLst>
                                    </p:anim>
                                    <p:anim calcmode="lin" valueType="num">
                                      <p:cBhvr>
                                        <p:cTn id="52" dur="1000" fill="hold"/>
                                        <p:tgtEl>
                                          <p:spTgt spid="2">
                                            <p:graphicEl>
                                              <a:dgm id="{190F7FBF-7046-4773-AFB9-9A55286C3ADF}"/>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
                                            <p:graphicEl>
                                              <a:dgm id="{1002DE4C-068F-4BAE-9509-9F7BAEBF98D2}"/>
                                            </p:graphicEl>
                                          </p:spTgt>
                                        </p:tgtEl>
                                        <p:attrNameLst>
                                          <p:attrName>style.visibility</p:attrName>
                                        </p:attrNameLst>
                                      </p:cBhvr>
                                      <p:to>
                                        <p:strVal val="visible"/>
                                      </p:to>
                                    </p:set>
                                    <p:animEffect transition="in" filter="fade">
                                      <p:cBhvr>
                                        <p:cTn id="55" dur="1000"/>
                                        <p:tgtEl>
                                          <p:spTgt spid="2">
                                            <p:graphicEl>
                                              <a:dgm id="{1002DE4C-068F-4BAE-9509-9F7BAEBF98D2}"/>
                                            </p:graphicEl>
                                          </p:spTgt>
                                        </p:tgtEl>
                                      </p:cBhvr>
                                    </p:animEffect>
                                    <p:anim calcmode="lin" valueType="num">
                                      <p:cBhvr>
                                        <p:cTn id="56" dur="1000" fill="hold"/>
                                        <p:tgtEl>
                                          <p:spTgt spid="2">
                                            <p:graphicEl>
                                              <a:dgm id="{1002DE4C-068F-4BAE-9509-9F7BAEBF98D2}"/>
                                            </p:graphicEl>
                                          </p:spTgt>
                                        </p:tgtEl>
                                        <p:attrNameLst>
                                          <p:attrName>ppt_x</p:attrName>
                                        </p:attrNameLst>
                                      </p:cBhvr>
                                      <p:tavLst>
                                        <p:tav tm="0">
                                          <p:val>
                                            <p:strVal val="#ppt_x"/>
                                          </p:val>
                                        </p:tav>
                                        <p:tav tm="100000">
                                          <p:val>
                                            <p:strVal val="#ppt_x"/>
                                          </p:val>
                                        </p:tav>
                                      </p:tavLst>
                                    </p:anim>
                                    <p:anim calcmode="lin" valueType="num">
                                      <p:cBhvr>
                                        <p:cTn id="57" dur="1000" fill="hold"/>
                                        <p:tgtEl>
                                          <p:spTgt spid="2">
                                            <p:graphicEl>
                                              <a:dgm id="{1002DE4C-068F-4BAE-9509-9F7BAEBF98D2}"/>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152571" y="1719071"/>
            <a:ext cx="6565952" cy="4407408"/>
          </a:xfrm>
        </p:spPr>
        <p:txBody>
          <a:bodyPr/>
          <a:lstStyle/>
          <a:p>
            <a:r>
              <a:rPr lang="en-US" dirty="0">
                <a:latin typeface="Californian FB" panose="0207040306080B030204" pitchFamily="18" charset="0"/>
              </a:rPr>
              <a:t>Closer to the seafloor (but not always the case)</a:t>
            </a:r>
          </a:p>
          <a:p>
            <a:pPr lvl="1"/>
            <a:r>
              <a:rPr lang="en-US" dirty="0">
                <a:latin typeface="Californian FB" panose="0207040306080B030204" pitchFamily="18" charset="0"/>
              </a:rPr>
              <a:t>Calculate water column heights</a:t>
            </a:r>
          </a:p>
          <a:p>
            <a:pPr lvl="1"/>
            <a:r>
              <a:rPr lang="en-US" dirty="0">
                <a:latin typeface="Californian FB" panose="0207040306080B030204" pitchFamily="18" charset="0"/>
              </a:rPr>
              <a:t>Use a threshold of less than ~4 meters in the water column</a:t>
            </a:r>
          </a:p>
        </p:txBody>
      </p:sp>
      <p:sp>
        <p:nvSpPr>
          <p:cNvPr id="5" name="Title 4"/>
          <p:cNvSpPr>
            <a:spLocks noGrp="1"/>
          </p:cNvSpPr>
          <p:nvPr>
            <p:ph type="title"/>
          </p:nvPr>
        </p:nvSpPr>
        <p:spPr/>
        <p:txBody>
          <a:bodyPr/>
          <a:lstStyle/>
          <a:p>
            <a:r>
              <a:rPr lang="en-US" sz="2800" dirty="0">
                <a:latin typeface="Californian FB" panose="0207040306080B030204" pitchFamily="18" charset="0"/>
              </a:rPr>
              <a:t>Closer to the Seafloor</a:t>
            </a:r>
            <a:br>
              <a:rPr lang="en-US" sz="2800" dirty="0">
                <a:latin typeface="Californian FB" panose="0207040306080B030204" pitchFamily="18" charset="0"/>
              </a:rPr>
            </a:br>
            <a:r>
              <a:rPr lang="en-US" sz="2800" dirty="0">
                <a:latin typeface="Californian FB" panose="0207040306080B030204" pitchFamily="18" charset="0"/>
              </a:rPr>
              <a:t>(but not always the case)</a:t>
            </a:r>
          </a:p>
        </p:txBody>
      </p:sp>
      <p:sp>
        <p:nvSpPr>
          <p:cNvPr id="3" name="Freeform: Shape 2"/>
          <p:cNvSpPr/>
          <p:nvPr/>
        </p:nvSpPr>
        <p:spPr>
          <a:xfrm>
            <a:off x="1473899" y="1687510"/>
            <a:ext cx="2575977" cy="679005"/>
          </a:xfrm>
          <a:custGeom>
            <a:avLst/>
            <a:gdLst>
              <a:gd name="connsiteX0" fmla="*/ 0 w 2575977"/>
              <a:gd name="connsiteY0" fmla="*/ 67901 h 679005"/>
              <a:gd name="connsiteX1" fmla="*/ 67901 w 2575977"/>
              <a:gd name="connsiteY1" fmla="*/ 0 h 679005"/>
              <a:gd name="connsiteX2" fmla="*/ 2508077 w 2575977"/>
              <a:gd name="connsiteY2" fmla="*/ 0 h 679005"/>
              <a:gd name="connsiteX3" fmla="*/ 2575978 w 2575977"/>
              <a:gd name="connsiteY3" fmla="*/ 67901 h 679005"/>
              <a:gd name="connsiteX4" fmla="*/ 2575977 w 2575977"/>
              <a:gd name="connsiteY4" fmla="*/ 611105 h 679005"/>
              <a:gd name="connsiteX5" fmla="*/ 2508076 w 2575977"/>
              <a:gd name="connsiteY5" fmla="*/ 679006 h 679005"/>
              <a:gd name="connsiteX6" fmla="*/ 67901 w 2575977"/>
              <a:gd name="connsiteY6" fmla="*/ 679005 h 679005"/>
              <a:gd name="connsiteX7" fmla="*/ 0 w 2575977"/>
              <a:gd name="connsiteY7" fmla="*/ 611104 h 679005"/>
              <a:gd name="connsiteX8" fmla="*/ 0 w 2575977"/>
              <a:gd name="connsiteY8" fmla="*/ 67901 h 67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977" h="679005">
                <a:moveTo>
                  <a:pt x="0" y="67901"/>
                </a:moveTo>
                <a:cubicBezTo>
                  <a:pt x="0" y="30400"/>
                  <a:pt x="30400" y="0"/>
                  <a:pt x="67901" y="0"/>
                </a:cubicBezTo>
                <a:lnTo>
                  <a:pt x="2508077" y="0"/>
                </a:lnTo>
                <a:cubicBezTo>
                  <a:pt x="2545578" y="0"/>
                  <a:pt x="2575978" y="30400"/>
                  <a:pt x="2575978" y="67901"/>
                </a:cubicBezTo>
                <a:cubicBezTo>
                  <a:pt x="2575978" y="248969"/>
                  <a:pt x="2575977" y="430037"/>
                  <a:pt x="2575977" y="611105"/>
                </a:cubicBezTo>
                <a:cubicBezTo>
                  <a:pt x="2575977" y="648606"/>
                  <a:pt x="2545577" y="679006"/>
                  <a:pt x="2508076" y="679006"/>
                </a:cubicBezTo>
                <a:lnTo>
                  <a:pt x="67901" y="679005"/>
                </a:lnTo>
                <a:cubicBezTo>
                  <a:pt x="30400" y="679005"/>
                  <a:pt x="0" y="648605"/>
                  <a:pt x="0" y="611104"/>
                </a:cubicBezTo>
                <a:lnTo>
                  <a:pt x="0" y="6790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84657" tIns="84657" rIns="84657" bIns="84657" numCol="1" spcCol="1270" anchor="ctr" anchorCtr="0">
            <a:noAutofit/>
          </a:bodyPr>
          <a:lstStyle/>
          <a:p>
            <a:pPr marL="0" lvl="0" indent="0" algn="ctr" defTabSz="755650">
              <a:lnSpc>
                <a:spcPct val="90000"/>
              </a:lnSpc>
              <a:spcBef>
                <a:spcPct val="0"/>
              </a:spcBef>
              <a:spcAft>
                <a:spcPct val="35000"/>
              </a:spcAft>
              <a:buNone/>
            </a:pPr>
            <a:r>
              <a:rPr lang="en-US" sz="1700" b="0" kern="1200" dirty="0">
                <a:latin typeface="Californian FB" panose="0207040306080B030204" pitchFamily="18" charset="0"/>
              </a:rPr>
              <a:t>Closer to the Seafloor (but not always the case)</a:t>
            </a:r>
          </a:p>
        </p:txBody>
      </p:sp>
      <p:sp>
        <p:nvSpPr>
          <p:cNvPr id="7" name="Freeform: Shape 6"/>
          <p:cNvSpPr/>
          <p:nvPr/>
        </p:nvSpPr>
        <p:spPr>
          <a:xfrm>
            <a:off x="2609111" y="2408953"/>
            <a:ext cx="305553" cy="254628"/>
          </a:xfrm>
          <a:custGeom>
            <a:avLst/>
            <a:gdLst>
              <a:gd name="connsiteX0" fmla="*/ 0 w 254627"/>
              <a:gd name="connsiteY0" fmla="*/ 61110 h 305552"/>
              <a:gd name="connsiteX1" fmla="*/ 127314 w 254627"/>
              <a:gd name="connsiteY1" fmla="*/ 61110 h 305552"/>
              <a:gd name="connsiteX2" fmla="*/ 127314 w 254627"/>
              <a:gd name="connsiteY2" fmla="*/ 0 h 305552"/>
              <a:gd name="connsiteX3" fmla="*/ 254627 w 254627"/>
              <a:gd name="connsiteY3" fmla="*/ 152776 h 305552"/>
              <a:gd name="connsiteX4" fmla="*/ 127314 w 254627"/>
              <a:gd name="connsiteY4" fmla="*/ 305552 h 305552"/>
              <a:gd name="connsiteX5" fmla="*/ 127314 w 254627"/>
              <a:gd name="connsiteY5" fmla="*/ 244442 h 305552"/>
              <a:gd name="connsiteX6" fmla="*/ 0 w 254627"/>
              <a:gd name="connsiteY6" fmla="*/ 244442 h 305552"/>
              <a:gd name="connsiteX7" fmla="*/ 0 w 254627"/>
              <a:gd name="connsiteY7" fmla="*/ 61110 h 30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627" h="305552">
                <a:moveTo>
                  <a:pt x="203702" y="1"/>
                </a:moveTo>
                <a:lnTo>
                  <a:pt x="203702" y="152777"/>
                </a:lnTo>
                <a:lnTo>
                  <a:pt x="254627" y="152777"/>
                </a:lnTo>
                <a:lnTo>
                  <a:pt x="127314" y="305551"/>
                </a:lnTo>
                <a:lnTo>
                  <a:pt x="0" y="152777"/>
                </a:lnTo>
                <a:lnTo>
                  <a:pt x="50925" y="152777"/>
                </a:lnTo>
                <a:lnTo>
                  <a:pt x="50925" y="1"/>
                </a:lnTo>
                <a:lnTo>
                  <a:pt x="203702" y="1"/>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shade val="90000"/>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fontRef>
        </p:style>
        <p:txBody>
          <a:bodyPr spcFirstLastPara="0" vert="horz" wrap="square" lIns="61111" tIns="0" rIns="61110" bIns="76389"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Californian FB" panose="0207040306080B030204" pitchFamily="18" charset="0"/>
            </a:endParaRPr>
          </a:p>
        </p:txBody>
      </p:sp>
      <p:sp>
        <p:nvSpPr>
          <p:cNvPr id="8" name="Freeform: Shape 7"/>
          <p:cNvSpPr/>
          <p:nvPr/>
        </p:nvSpPr>
        <p:spPr>
          <a:xfrm>
            <a:off x="1473899" y="2706018"/>
            <a:ext cx="2575977" cy="679005"/>
          </a:xfrm>
          <a:custGeom>
            <a:avLst/>
            <a:gdLst>
              <a:gd name="connsiteX0" fmla="*/ 0 w 2575977"/>
              <a:gd name="connsiteY0" fmla="*/ 67901 h 679005"/>
              <a:gd name="connsiteX1" fmla="*/ 67901 w 2575977"/>
              <a:gd name="connsiteY1" fmla="*/ 0 h 679005"/>
              <a:gd name="connsiteX2" fmla="*/ 2508077 w 2575977"/>
              <a:gd name="connsiteY2" fmla="*/ 0 h 679005"/>
              <a:gd name="connsiteX3" fmla="*/ 2575978 w 2575977"/>
              <a:gd name="connsiteY3" fmla="*/ 67901 h 679005"/>
              <a:gd name="connsiteX4" fmla="*/ 2575977 w 2575977"/>
              <a:gd name="connsiteY4" fmla="*/ 611105 h 679005"/>
              <a:gd name="connsiteX5" fmla="*/ 2508076 w 2575977"/>
              <a:gd name="connsiteY5" fmla="*/ 679006 h 679005"/>
              <a:gd name="connsiteX6" fmla="*/ 67901 w 2575977"/>
              <a:gd name="connsiteY6" fmla="*/ 679005 h 679005"/>
              <a:gd name="connsiteX7" fmla="*/ 0 w 2575977"/>
              <a:gd name="connsiteY7" fmla="*/ 611104 h 679005"/>
              <a:gd name="connsiteX8" fmla="*/ 0 w 2575977"/>
              <a:gd name="connsiteY8" fmla="*/ 67901 h 67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977" h="679005">
                <a:moveTo>
                  <a:pt x="0" y="67901"/>
                </a:moveTo>
                <a:cubicBezTo>
                  <a:pt x="0" y="30400"/>
                  <a:pt x="30400" y="0"/>
                  <a:pt x="67901" y="0"/>
                </a:cubicBezTo>
                <a:lnTo>
                  <a:pt x="2508077" y="0"/>
                </a:lnTo>
                <a:cubicBezTo>
                  <a:pt x="2545578" y="0"/>
                  <a:pt x="2575978" y="30400"/>
                  <a:pt x="2575978" y="67901"/>
                </a:cubicBezTo>
                <a:cubicBezTo>
                  <a:pt x="2575978" y="248969"/>
                  <a:pt x="2575977" y="430037"/>
                  <a:pt x="2575977" y="611105"/>
                </a:cubicBezTo>
                <a:cubicBezTo>
                  <a:pt x="2575977" y="648606"/>
                  <a:pt x="2545577" y="679006"/>
                  <a:pt x="2508076" y="679006"/>
                </a:cubicBezTo>
                <a:lnTo>
                  <a:pt x="67901" y="679005"/>
                </a:lnTo>
                <a:cubicBezTo>
                  <a:pt x="30400" y="679005"/>
                  <a:pt x="0" y="648605"/>
                  <a:pt x="0" y="611104"/>
                </a:cubicBezTo>
                <a:lnTo>
                  <a:pt x="0" y="6790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53487"/>
              <a:satOff val="-4766"/>
              <a:lumOff val="18211"/>
              <a:alphaOff val="0"/>
            </a:schemeClr>
          </a:fillRef>
          <a:effectRef idx="2">
            <a:schemeClr val="accent1">
              <a:shade val="50000"/>
              <a:hueOff val="-53487"/>
              <a:satOff val="-4766"/>
              <a:lumOff val="18211"/>
              <a:alphaOff val="0"/>
            </a:schemeClr>
          </a:effectRef>
          <a:fontRef idx="minor">
            <a:schemeClr val="lt1"/>
          </a:fontRef>
        </p:style>
        <p:txBody>
          <a:bodyPr spcFirstLastPara="0" vert="horz" wrap="square" lIns="84657" tIns="84657" rIns="84657" bIns="84657"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lifornian FB" panose="0207040306080B030204" pitchFamily="18" charset="0"/>
              </a:rPr>
              <a:t>Linear</a:t>
            </a:r>
          </a:p>
        </p:txBody>
      </p:sp>
      <p:sp>
        <p:nvSpPr>
          <p:cNvPr id="9" name="Freeform: Shape 8"/>
          <p:cNvSpPr/>
          <p:nvPr/>
        </p:nvSpPr>
        <p:spPr>
          <a:xfrm>
            <a:off x="2609111" y="3427461"/>
            <a:ext cx="305553" cy="254628"/>
          </a:xfrm>
          <a:custGeom>
            <a:avLst/>
            <a:gdLst>
              <a:gd name="connsiteX0" fmla="*/ 0 w 254627"/>
              <a:gd name="connsiteY0" fmla="*/ 61110 h 305552"/>
              <a:gd name="connsiteX1" fmla="*/ 127314 w 254627"/>
              <a:gd name="connsiteY1" fmla="*/ 61110 h 305552"/>
              <a:gd name="connsiteX2" fmla="*/ 127314 w 254627"/>
              <a:gd name="connsiteY2" fmla="*/ 0 h 305552"/>
              <a:gd name="connsiteX3" fmla="*/ 254627 w 254627"/>
              <a:gd name="connsiteY3" fmla="*/ 152776 h 305552"/>
              <a:gd name="connsiteX4" fmla="*/ 127314 w 254627"/>
              <a:gd name="connsiteY4" fmla="*/ 305552 h 305552"/>
              <a:gd name="connsiteX5" fmla="*/ 127314 w 254627"/>
              <a:gd name="connsiteY5" fmla="*/ 244442 h 305552"/>
              <a:gd name="connsiteX6" fmla="*/ 0 w 254627"/>
              <a:gd name="connsiteY6" fmla="*/ 244442 h 305552"/>
              <a:gd name="connsiteX7" fmla="*/ 0 w 254627"/>
              <a:gd name="connsiteY7" fmla="*/ 61110 h 30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627" h="305552">
                <a:moveTo>
                  <a:pt x="203702" y="1"/>
                </a:moveTo>
                <a:lnTo>
                  <a:pt x="203702" y="152777"/>
                </a:lnTo>
                <a:lnTo>
                  <a:pt x="254627" y="152777"/>
                </a:lnTo>
                <a:lnTo>
                  <a:pt x="127314" y="305551"/>
                </a:lnTo>
                <a:lnTo>
                  <a:pt x="0" y="152777"/>
                </a:lnTo>
                <a:lnTo>
                  <a:pt x="50925" y="152777"/>
                </a:lnTo>
                <a:lnTo>
                  <a:pt x="50925" y="1"/>
                </a:lnTo>
                <a:lnTo>
                  <a:pt x="203702" y="1"/>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shade val="90000"/>
              <a:hueOff val="-69108"/>
              <a:satOff val="-5670"/>
              <a:lumOff val="19096"/>
              <a:alphaOff val="0"/>
            </a:schemeClr>
          </a:lnRef>
          <a:fillRef idx="1">
            <a:schemeClr val="accent1">
              <a:shade val="90000"/>
              <a:hueOff val="-69108"/>
              <a:satOff val="-5670"/>
              <a:lumOff val="19096"/>
              <a:alphaOff val="0"/>
            </a:schemeClr>
          </a:fillRef>
          <a:effectRef idx="0">
            <a:schemeClr val="accent1">
              <a:shade val="90000"/>
              <a:hueOff val="-69108"/>
              <a:satOff val="-5670"/>
              <a:lumOff val="19096"/>
              <a:alphaOff val="0"/>
            </a:schemeClr>
          </a:effectRef>
          <a:fontRef idx="minor">
            <a:schemeClr val="lt1"/>
          </a:fontRef>
        </p:style>
        <p:txBody>
          <a:bodyPr spcFirstLastPara="0" vert="horz" wrap="square" lIns="61111" tIns="0" rIns="61110" bIns="76389"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Californian FB" panose="0207040306080B030204" pitchFamily="18" charset="0"/>
            </a:endParaRPr>
          </a:p>
        </p:txBody>
      </p:sp>
      <p:sp>
        <p:nvSpPr>
          <p:cNvPr id="10" name="Freeform: Shape 9"/>
          <p:cNvSpPr/>
          <p:nvPr/>
        </p:nvSpPr>
        <p:spPr>
          <a:xfrm>
            <a:off x="1473899" y="3724527"/>
            <a:ext cx="2575977" cy="679005"/>
          </a:xfrm>
          <a:custGeom>
            <a:avLst/>
            <a:gdLst>
              <a:gd name="connsiteX0" fmla="*/ 0 w 2575977"/>
              <a:gd name="connsiteY0" fmla="*/ 67901 h 679005"/>
              <a:gd name="connsiteX1" fmla="*/ 67901 w 2575977"/>
              <a:gd name="connsiteY1" fmla="*/ 0 h 679005"/>
              <a:gd name="connsiteX2" fmla="*/ 2508077 w 2575977"/>
              <a:gd name="connsiteY2" fmla="*/ 0 h 679005"/>
              <a:gd name="connsiteX3" fmla="*/ 2575978 w 2575977"/>
              <a:gd name="connsiteY3" fmla="*/ 67901 h 679005"/>
              <a:gd name="connsiteX4" fmla="*/ 2575977 w 2575977"/>
              <a:gd name="connsiteY4" fmla="*/ 611105 h 679005"/>
              <a:gd name="connsiteX5" fmla="*/ 2508076 w 2575977"/>
              <a:gd name="connsiteY5" fmla="*/ 679006 h 679005"/>
              <a:gd name="connsiteX6" fmla="*/ 67901 w 2575977"/>
              <a:gd name="connsiteY6" fmla="*/ 679005 h 679005"/>
              <a:gd name="connsiteX7" fmla="*/ 0 w 2575977"/>
              <a:gd name="connsiteY7" fmla="*/ 611104 h 679005"/>
              <a:gd name="connsiteX8" fmla="*/ 0 w 2575977"/>
              <a:gd name="connsiteY8" fmla="*/ 67901 h 67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977" h="679005">
                <a:moveTo>
                  <a:pt x="0" y="67901"/>
                </a:moveTo>
                <a:cubicBezTo>
                  <a:pt x="0" y="30400"/>
                  <a:pt x="30400" y="0"/>
                  <a:pt x="67901" y="0"/>
                </a:cubicBezTo>
                <a:lnTo>
                  <a:pt x="2508077" y="0"/>
                </a:lnTo>
                <a:cubicBezTo>
                  <a:pt x="2545578" y="0"/>
                  <a:pt x="2575978" y="30400"/>
                  <a:pt x="2575978" y="67901"/>
                </a:cubicBezTo>
                <a:cubicBezTo>
                  <a:pt x="2575978" y="248969"/>
                  <a:pt x="2575977" y="430037"/>
                  <a:pt x="2575977" y="611105"/>
                </a:cubicBezTo>
                <a:cubicBezTo>
                  <a:pt x="2575977" y="648606"/>
                  <a:pt x="2545577" y="679006"/>
                  <a:pt x="2508076" y="679006"/>
                </a:cubicBezTo>
                <a:lnTo>
                  <a:pt x="67901" y="679005"/>
                </a:lnTo>
                <a:cubicBezTo>
                  <a:pt x="30400" y="679005"/>
                  <a:pt x="0" y="648605"/>
                  <a:pt x="0" y="611104"/>
                </a:cubicBezTo>
                <a:lnTo>
                  <a:pt x="0" y="6790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106975"/>
              <a:satOff val="-9532"/>
              <a:lumOff val="36422"/>
              <a:alphaOff val="0"/>
            </a:schemeClr>
          </a:fillRef>
          <a:effectRef idx="2">
            <a:schemeClr val="accent1">
              <a:shade val="50000"/>
              <a:hueOff val="-106975"/>
              <a:satOff val="-9532"/>
              <a:lumOff val="36422"/>
              <a:alphaOff val="0"/>
            </a:schemeClr>
          </a:effectRef>
          <a:fontRef idx="minor">
            <a:schemeClr val="lt1"/>
          </a:fontRef>
        </p:style>
        <p:txBody>
          <a:bodyPr spcFirstLastPara="0" vert="horz" wrap="square" lIns="84657" tIns="84657" rIns="84657" bIns="84657"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lifornian FB" panose="0207040306080B030204" pitchFamily="18" charset="0"/>
              </a:rPr>
              <a:t>Condensed</a:t>
            </a:r>
          </a:p>
        </p:txBody>
      </p:sp>
      <p:sp>
        <p:nvSpPr>
          <p:cNvPr id="11" name="Freeform: Shape 10"/>
          <p:cNvSpPr/>
          <p:nvPr/>
        </p:nvSpPr>
        <p:spPr>
          <a:xfrm>
            <a:off x="2609111" y="4445969"/>
            <a:ext cx="305553" cy="254628"/>
          </a:xfrm>
          <a:custGeom>
            <a:avLst/>
            <a:gdLst>
              <a:gd name="connsiteX0" fmla="*/ 0 w 254627"/>
              <a:gd name="connsiteY0" fmla="*/ 61110 h 305552"/>
              <a:gd name="connsiteX1" fmla="*/ 127314 w 254627"/>
              <a:gd name="connsiteY1" fmla="*/ 61110 h 305552"/>
              <a:gd name="connsiteX2" fmla="*/ 127314 w 254627"/>
              <a:gd name="connsiteY2" fmla="*/ 0 h 305552"/>
              <a:gd name="connsiteX3" fmla="*/ 254627 w 254627"/>
              <a:gd name="connsiteY3" fmla="*/ 152776 h 305552"/>
              <a:gd name="connsiteX4" fmla="*/ 127314 w 254627"/>
              <a:gd name="connsiteY4" fmla="*/ 305552 h 305552"/>
              <a:gd name="connsiteX5" fmla="*/ 127314 w 254627"/>
              <a:gd name="connsiteY5" fmla="*/ 244442 h 305552"/>
              <a:gd name="connsiteX6" fmla="*/ 0 w 254627"/>
              <a:gd name="connsiteY6" fmla="*/ 244442 h 305552"/>
              <a:gd name="connsiteX7" fmla="*/ 0 w 254627"/>
              <a:gd name="connsiteY7" fmla="*/ 61110 h 30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627" h="305552">
                <a:moveTo>
                  <a:pt x="203702" y="1"/>
                </a:moveTo>
                <a:lnTo>
                  <a:pt x="203702" y="152777"/>
                </a:lnTo>
                <a:lnTo>
                  <a:pt x="254627" y="152777"/>
                </a:lnTo>
                <a:lnTo>
                  <a:pt x="127314" y="305551"/>
                </a:lnTo>
                <a:lnTo>
                  <a:pt x="0" y="152777"/>
                </a:lnTo>
                <a:lnTo>
                  <a:pt x="50925" y="152777"/>
                </a:lnTo>
                <a:lnTo>
                  <a:pt x="50925" y="1"/>
                </a:lnTo>
                <a:lnTo>
                  <a:pt x="203702" y="1"/>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shade val="90000"/>
              <a:hueOff val="-138215"/>
              <a:satOff val="-11340"/>
              <a:lumOff val="38192"/>
              <a:alphaOff val="0"/>
            </a:schemeClr>
          </a:lnRef>
          <a:fillRef idx="1">
            <a:schemeClr val="accent1">
              <a:shade val="90000"/>
              <a:hueOff val="-138215"/>
              <a:satOff val="-11340"/>
              <a:lumOff val="38192"/>
              <a:alphaOff val="0"/>
            </a:schemeClr>
          </a:fillRef>
          <a:effectRef idx="0">
            <a:schemeClr val="accent1">
              <a:shade val="90000"/>
              <a:hueOff val="-138215"/>
              <a:satOff val="-11340"/>
              <a:lumOff val="38192"/>
              <a:alphaOff val="0"/>
            </a:schemeClr>
          </a:effectRef>
          <a:fontRef idx="minor">
            <a:schemeClr val="lt1"/>
          </a:fontRef>
        </p:style>
        <p:txBody>
          <a:bodyPr spcFirstLastPara="0" vert="horz" wrap="square" lIns="61111" tIns="0" rIns="61110" bIns="76389"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Californian FB" panose="0207040306080B030204" pitchFamily="18" charset="0"/>
            </a:endParaRPr>
          </a:p>
        </p:txBody>
      </p:sp>
      <p:sp>
        <p:nvSpPr>
          <p:cNvPr id="12" name="Freeform: Shape 11"/>
          <p:cNvSpPr/>
          <p:nvPr/>
        </p:nvSpPr>
        <p:spPr>
          <a:xfrm>
            <a:off x="1473899" y="4743035"/>
            <a:ext cx="2575977" cy="679005"/>
          </a:xfrm>
          <a:custGeom>
            <a:avLst/>
            <a:gdLst>
              <a:gd name="connsiteX0" fmla="*/ 0 w 2575977"/>
              <a:gd name="connsiteY0" fmla="*/ 67901 h 679005"/>
              <a:gd name="connsiteX1" fmla="*/ 67901 w 2575977"/>
              <a:gd name="connsiteY1" fmla="*/ 0 h 679005"/>
              <a:gd name="connsiteX2" fmla="*/ 2508077 w 2575977"/>
              <a:gd name="connsiteY2" fmla="*/ 0 h 679005"/>
              <a:gd name="connsiteX3" fmla="*/ 2575978 w 2575977"/>
              <a:gd name="connsiteY3" fmla="*/ 67901 h 679005"/>
              <a:gd name="connsiteX4" fmla="*/ 2575977 w 2575977"/>
              <a:gd name="connsiteY4" fmla="*/ 611105 h 679005"/>
              <a:gd name="connsiteX5" fmla="*/ 2508076 w 2575977"/>
              <a:gd name="connsiteY5" fmla="*/ 679006 h 679005"/>
              <a:gd name="connsiteX6" fmla="*/ 67901 w 2575977"/>
              <a:gd name="connsiteY6" fmla="*/ 679005 h 679005"/>
              <a:gd name="connsiteX7" fmla="*/ 0 w 2575977"/>
              <a:gd name="connsiteY7" fmla="*/ 611104 h 679005"/>
              <a:gd name="connsiteX8" fmla="*/ 0 w 2575977"/>
              <a:gd name="connsiteY8" fmla="*/ 67901 h 67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977" h="679005">
                <a:moveTo>
                  <a:pt x="0" y="67901"/>
                </a:moveTo>
                <a:cubicBezTo>
                  <a:pt x="0" y="30400"/>
                  <a:pt x="30400" y="0"/>
                  <a:pt x="67901" y="0"/>
                </a:cubicBezTo>
                <a:lnTo>
                  <a:pt x="2508077" y="0"/>
                </a:lnTo>
                <a:cubicBezTo>
                  <a:pt x="2545578" y="0"/>
                  <a:pt x="2575978" y="30400"/>
                  <a:pt x="2575978" y="67901"/>
                </a:cubicBezTo>
                <a:cubicBezTo>
                  <a:pt x="2575978" y="248969"/>
                  <a:pt x="2575977" y="430037"/>
                  <a:pt x="2575977" y="611105"/>
                </a:cubicBezTo>
                <a:cubicBezTo>
                  <a:pt x="2575977" y="648606"/>
                  <a:pt x="2545577" y="679006"/>
                  <a:pt x="2508076" y="679006"/>
                </a:cubicBezTo>
                <a:lnTo>
                  <a:pt x="67901" y="679005"/>
                </a:lnTo>
                <a:cubicBezTo>
                  <a:pt x="30400" y="679005"/>
                  <a:pt x="0" y="648605"/>
                  <a:pt x="0" y="611104"/>
                </a:cubicBezTo>
                <a:lnTo>
                  <a:pt x="0" y="6790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106975"/>
              <a:satOff val="-9532"/>
              <a:lumOff val="36422"/>
              <a:alphaOff val="0"/>
            </a:schemeClr>
          </a:fillRef>
          <a:effectRef idx="2">
            <a:schemeClr val="accent1">
              <a:shade val="50000"/>
              <a:hueOff val="-106975"/>
              <a:satOff val="-9532"/>
              <a:lumOff val="36422"/>
              <a:alphaOff val="0"/>
            </a:schemeClr>
          </a:effectRef>
          <a:fontRef idx="minor">
            <a:schemeClr val="lt1"/>
          </a:fontRef>
        </p:style>
        <p:txBody>
          <a:bodyPr spcFirstLastPara="0" vert="horz" wrap="square" lIns="84657" tIns="84657" rIns="84657" bIns="84657"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lifornian FB" panose="0207040306080B030204" pitchFamily="18" charset="0"/>
              </a:rPr>
              <a:t>Related to Benthic Communities </a:t>
            </a:r>
          </a:p>
        </p:txBody>
      </p:sp>
      <p:sp>
        <p:nvSpPr>
          <p:cNvPr id="13" name="Freeform: Shape 12"/>
          <p:cNvSpPr/>
          <p:nvPr/>
        </p:nvSpPr>
        <p:spPr>
          <a:xfrm>
            <a:off x="2609111" y="5464478"/>
            <a:ext cx="305553" cy="254628"/>
          </a:xfrm>
          <a:custGeom>
            <a:avLst/>
            <a:gdLst>
              <a:gd name="connsiteX0" fmla="*/ 0 w 254627"/>
              <a:gd name="connsiteY0" fmla="*/ 61110 h 305552"/>
              <a:gd name="connsiteX1" fmla="*/ 127314 w 254627"/>
              <a:gd name="connsiteY1" fmla="*/ 61110 h 305552"/>
              <a:gd name="connsiteX2" fmla="*/ 127314 w 254627"/>
              <a:gd name="connsiteY2" fmla="*/ 0 h 305552"/>
              <a:gd name="connsiteX3" fmla="*/ 254627 w 254627"/>
              <a:gd name="connsiteY3" fmla="*/ 152776 h 305552"/>
              <a:gd name="connsiteX4" fmla="*/ 127314 w 254627"/>
              <a:gd name="connsiteY4" fmla="*/ 305552 h 305552"/>
              <a:gd name="connsiteX5" fmla="*/ 127314 w 254627"/>
              <a:gd name="connsiteY5" fmla="*/ 244442 h 305552"/>
              <a:gd name="connsiteX6" fmla="*/ 0 w 254627"/>
              <a:gd name="connsiteY6" fmla="*/ 244442 h 305552"/>
              <a:gd name="connsiteX7" fmla="*/ 0 w 254627"/>
              <a:gd name="connsiteY7" fmla="*/ 61110 h 30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627" h="305552">
                <a:moveTo>
                  <a:pt x="203702" y="1"/>
                </a:moveTo>
                <a:lnTo>
                  <a:pt x="203702" y="152777"/>
                </a:lnTo>
                <a:lnTo>
                  <a:pt x="254627" y="152777"/>
                </a:lnTo>
                <a:lnTo>
                  <a:pt x="127314" y="305551"/>
                </a:lnTo>
                <a:lnTo>
                  <a:pt x="0" y="152777"/>
                </a:lnTo>
                <a:lnTo>
                  <a:pt x="50925" y="152777"/>
                </a:lnTo>
                <a:lnTo>
                  <a:pt x="50925" y="1"/>
                </a:lnTo>
                <a:lnTo>
                  <a:pt x="203702" y="1"/>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shade val="90000"/>
              <a:hueOff val="-69108"/>
              <a:satOff val="-5670"/>
              <a:lumOff val="19096"/>
              <a:alphaOff val="0"/>
            </a:schemeClr>
          </a:lnRef>
          <a:fillRef idx="1">
            <a:schemeClr val="accent1">
              <a:shade val="90000"/>
              <a:hueOff val="-69108"/>
              <a:satOff val="-5670"/>
              <a:lumOff val="19096"/>
              <a:alphaOff val="0"/>
            </a:schemeClr>
          </a:fillRef>
          <a:effectRef idx="0">
            <a:schemeClr val="accent1">
              <a:shade val="90000"/>
              <a:hueOff val="-69108"/>
              <a:satOff val="-5670"/>
              <a:lumOff val="19096"/>
              <a:alphaOff val="0"/>
            </a:schemeClr>
          </a:effectRef>
          <a:fontRef idx="minor">
            <a:schemeClr val="lt1"/>
          </a:fontRef>
        </p:style>
        <p:txBody>
          <a:bodyPr spcFirstLastPara="0" vert="horz" wrap="square" lIns="61111" tIns="0" rIns="61110" bIns="76389"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Californian FB" panose="0207040306080B030204" pitchFamily="18" charset="0"/>
            </a:endParaRPr>
          </a:p>
        </p:txBody>
      </p:sp>
      <p:sp>
        <p:nvSpPr>
          <p:cNvPr id="14" name="Freeform: Shape 13"/>
          <p:cNvSpPr/>
          <p:nvPr/>
        </p:nvSpPr>
        <p:spPr>
          <a:xfrm>
            <a:off x="1473899" y="5761544"/>
            <a:ext cx="2575977" cy="679005"/>
          </a:xfrm>
          <a:custGeom>
            <a:avLst/>
            <a:gdLst>
              <a:gd name="connsiteX0" fmla="*/ 0 w 2575977"/>
              <a:gd name="connsiteY0" fmla="*/ 67901 h 679005"/>
              <a:gd name="connsiteX1" fmla="*/ 67901 w 2575977"/>
              <a:gd name="connsiteY1" fmla="*/ 0 h 679005"/>
              <a:gd name="connsiteX2" fmla="*/ 2508077 w 2575977"/>
              <a:gd name="connsiteY2" fmla="*/ 0 h 679005"/>
              <a:gd name="connsiteX3" fmla="*/ 2575978 w 2575977"/>
              <a:gd name="connsiteY3" fmla="*/ 67901 h 679005"/>
              <a:gd name="connsiteX4" fmla="*/ 2575977 w 2575977"/>
              <a:gd name="connsiteY4" fmla="*/ 611105 h 679005"/>
              <a:gd name="connsiteX5" fmla="*/ 2508076 w 2575977"/>
              <a:gd name="connsiteY5" fmla="*/ 679006 h 679005"/>
              <a:gd name="connsiteX6" fmla="*/ 67901 w 2575977"/>
              <a:gd name="connsiteY6" fmla="*/ 679005 h 679005"/>
              <a:gd name="connsiteX7" fmla="*/ 0 w 2575977"/>
              <a:gd name="connsiteY7" fmla="*/ 611104 h 679005"/>
              <a:gd name="connsiteX8" fmla="*/ 0 w 2575977"/>
              <a:gd name="connsiteY8" fmla="*/ 67901 h 67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977" h="679005">
                <a:moveTo>
                  <a:pt x="0" y="67901"/>
                </a:moveTo>
                <a:cubicBezTo>
                  <a:pt x="0" y="30400"/>
                  <a:pt x="30400" y="0"/>
                  <a:pt x="67901" y="0"/>
                </a:cubicBezTo>
                <a:lnTo>
                  <a:pt x="2508077" y="0"/>
                </a:lnTo>
                <a:cubicBezTo>
                  <a:pt x="2545578" y="0"/>
                  <a:pt x="2575978" y="30400"/>
                  <a:pt x="2575978" y="67901"/>
                </a:cubicBezTo>
                <a:cubicBezTo>
                  <a:pt x="2575978" y="248969"/>
                  <a:pt x="2575977" y="430037"/>
                  <a:pt x="2575977" y="611105"/>
                </a:cubicBezTo>
                <a:cubicBezTo>
                  <a:pt x="2575977" y="648606"/>
                  <a:pt x="2545577" y="679006"/>
                  <a:pt x="2508076" y="679006"/>
                </a:cubicBezTo>
                <a:lnTo>
                  <a:pt x="67901" y="679005"/>
                </a:lnTo>
                <a:cubicBezTo>
                  <a:pt x="30400" y="679005"/>
                  <a:pt x="0" y="648605"/>
                  <a:pt x="0" y="611104"/>
                </a:cubicBezTo>
                <a:lnTo>
                  <a:pt x="0" y="6790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53487"/>
              <a:satOff val="-4766"/>
              <a:lumOff val="18211"/>
              <a:alphaOff val="0"/>
            </a:schemeClr>
          </a:fillRef>
          <a:effectRef idx="2">
            <a:schemeClr val="accent1">
              <a:shade val="50000"/>
              <a:hueOff val="-53487"/>
              <a:satOff val="-4766"/>
              <a:lumOff val="18211"/>
              <a:alphaOff val="0"/>
            </a:schemeClr>
          </a:effectRef>
          <a:fontRef idx="minor">
            <a:schemeClr val="lt1"/>
          </a:fontRef>
        </p:style>
        <p:txBody>
          <a:bodyPr spcFirstLastPara="0" vert="horz" wrap="square" lIns="84657" tIns="84657" rIns="84657" bIns="84657"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lifornian FB" panose="0207040306080B030204" pitchFamily="18" charset="0"/>
              </a:rPr>
              <a:t>Disparate Amplitude Intensity</a:t>
            </a:r>
          </a:p>
        </p:txBody>
      </p:sp>
    </p:spTree>
    <p:extLst>
      <p:ext uri="{BB962C8B-B14F-4D97-AF65-F5344CB8AC3E}">
        <p14:creationId xmlns:p14="http://schemas.microsoft.com/office/powerpoint/2010/main" val="2458136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906537" y="1719071"/>
            <a:ext cx="6811986" cy="4407408"/>
          </a:xfrm>
        </p:spPr>
        <p:txBody>
          <a:bodyPr/>
          <a:lstStyle/>
          <a:p>
            <a:r>
              <a:rPr lang="en-US" dirty="0">
                <a:latin typeface="Californian FB" panose="0207040306080B030204" pitchFamily="18" charset="0"/>
              </a:rPr>
              <a:t>Seeps appear in a linear fashion</a:t>
            </a:r>
          </a:p>
          <a:p>
            <a:pPr lvl="1"/>
            <a:r>
              <a:rPr lang="en-US" dirty="0">
                <a:latin typeface="Californian FB" panose="0207040306080B030204" pitchFamily="18" charset="0"/>
              </a:rPr>
              <a:t>Bubbles locations are selected using Near_3D tool</a:t>
            </a:r>
          </a:p>
          <a:p>
            <a:pPr lvl="1"/>
            <a:r>
              <a:rPr lang="en-US" dirty="0">
                <a:latin typeface="Californian FB" panose="0207040306080B030204" pitchFamily="18" charset="0"/>
              </a:rPr>
              <a:t>Follow Tobler’s Law, items that are closer are more related than items that are distant</a:t>
            </a:r>
          </a:p>
        </p:txBody>
      </p:sp>
      <p:sp>
        <p:nvSpPr>
          <p:cNvPr id="5" name="Title 4"/>
          <p:cNvSpPr>
            <a:spLocks noGrp="1"/>
          </p:cNvSpPr>
          <p:nvPr>
            <p:ph type="title"/>
          </p:nvPr>
        </p:nvSpPr>
        <p:spPr/>
        <p:txBody>
          <a:bodyPr/>
          <a:lstStyle/>
          <a:p>
            <a:pPr lvl="0"/>
            <a:r>
              <a:rPr lang="en-US" dirty="0">
                <a:latin typeface="Californian FB" panose="0207040306080B030204" pitchFamily="18" charset="0"/>
              </a:rPr>
              <a:t>Linear</a:t>
            </a:r>
          </a:p>
        </p:txBody>
      </p:sp>
      <p:sp>
        <p:nvSpPr>
          <p:cNvPr id="7" name="Freeform: Shape 6"/>
          <p:cNvSpPr/>
          <p:nvPr/>
        </p:nvSpPr>
        <p:spPr>
          <a:xfrm>
            <a:off x="1473899" y="1687510"/>
            <a:ext cx="2575977" cy="679005"/>
          </a:xfrm>
          <a:custGeom>
            <a:avLst/>
            <a:gdLst>
              <a:gd name="connsiteX0" fmla="*/ 0 w 2575977"/>
              <a:gd name="connsiteY0" fmla="*/ 67901 h 679005"/>
              <a:gd name="connsiteX1" fmla="*/ 67901 w 2575977"/>
              <a:gd name="connsiteY1" fmla="*/ 0 h 679005"/>
              <a:gd name="connsiteX2" fmla="*/ 2508077 w 2575977"/>
              <a:gd name="connsiteY2" fmla="*/ 0 h 679005"/>
              <a:gd name="connsiteX3" fmla="*/ 2575978 w 2575977"/>
              <a:gd name="connsiteY3" fmla="*/ 67901 h 679005"/>
              <a:gd name="connsiteX4" fmla="*/ 2575977 w 2575977"/>
              <a:gd name="connsiteY4" fmla="*/ 611105 h 679005"/>
              <a:gd name="connsiteX5" fmla="*/ 2508076 w 2575977"/>
              <a:gd name="connsiteY5" fmla="*/ 679006 h 679005"/>
              <a:gd name="connsiteX6" fmla="*/ 67901 w 2575977"/>
              <a:gd name="connsiteY6" fmla="*/ 679005 h 679005"/>
              <a:gd name="connsiteX7" fmla="*/ 0 w 2575977"/>
              <a:gd name="connsiteY7" fmla="*/ 611104 h 679005"/>
              <a:gd name="connsiteX8" fmla="*/ 0 w 2575977"/>
              <a:gd name="connsiteY8" fmla="*/ 67901 h 67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977" h="679005">
                <a:moveTo>
                  <a:pt x="0" y="67901"/>
                </a:moveTo>
                <a:cubicBezTo>
                  <a:pt x="0" y="30400"/>
                  <a:pt x="30400" y="0"/>
                  <a:pt x="67901" y="0"/>
                </a:cubicBezTo>
                <a:lnTo>
                  <a:pt x="2508077" y="0"/>
                </a:lnTo>
                <a:cubicBezTo>
                  <a:pt x="2545578" y="0"/>
                  <a:pt x="2575978" y="30400"/>
                  <a:pt x="2575978" y="67901"/>
                </a:cubicBezTo>
                <a:cubicBezTo>
                  <a:pt x="2575978" y="248969"/>
                  <a:pt x="2575977" y="430037"/>
                  <a:pt x="2575977" y="611105"/>
                </a:cubicBezTo>
                <a:cubicBezTo>
                  <a:pt x="2575977" y="648606"/>
                  <a:pt x="2545577" y="679006"/>
                  <a:pt x="2508076" y="679006"/>
                </a:cubicBezTo>
                <a:lnTo>
                  <a:pt x="67901" y="679005"/>
                </a:lnTo>
                <a:cubicBezTo>
                  <a:pt x="30400" y="679005"/>
                  <a:pt x="0" y="648605"/>
                  <a:pt x="0" y="611104"/>
                </a:cubicBezTo>
                <a:lnTo>
                  <a:pt x="0" y="6790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84657" tIns="84657" rIns="84657" bIns="84657" numCol="1" spcCol="1270" anchor="ctr" anchorCtr="0">
            <a:noAutofit/>
          </a:bodyPr>
          <a:lstStyle/>
          <a:p>
            <a:pPr marL="0" lvl="0" indent="0" algn="ctr" defTabSz="755650">
              <a:lnSpc>
                <a:spcPct val="90000"/>
              </a:lnSpc>
              <a:spcBef>
                <a:spcPct val="0"/>
              </a:spcBef>
              <a:spcAft>
                <a:spcPct val="35000"/>
              </a:spcAft>
              <a:buNone/>
            </a:pPr>
            <a:r>
              <a:rPr lang="en-US" sz="1700" b="0" kern="1200" dirty="0">
                <a:latin typeface="Californian FB" panose="0207040306080B030204" pitchFamily="18" charset="0"/>
              </a:rPr>
              <a:t>Closer to the Seafloor (but not always the case)</a:t>
            </a:r>
          </a:p>
        </p:txBody>
      </p:sp>
      <p:sp>
        <p:nvSpPr>
          <p:cNvPr id="8" name="Freeform: Shape 7"/>
          <p:cNvSpPr/>
          <p:nvPr/>
        </p:nvSpPr>
        <p:spPr>
          <a:xfrm>
            <a:off x="2609111" y="2408953"/>
            <a:ext cx="305553" cy="254628"/>
          </a:xfrm>
          <a:custGeom>
            <a:avLst/>
            <a:gdLst>
              <a:gd name="connsiteX0" fmla="*/ 0 w 254627"/>
              <a:gd name="connsiteY0" fmla="*/ 61110 h 305552"/>
              <a:gd name="connsiteX1" fmla="*/ 127314 w 254627"/>
              <a:gd name="connsiteY1" fmla="*/ 61110 h 305552"/>
              <a:gd name="connsiteX2" fmla="*/ 127314 w 254627"/>
              <a:gd name="connsiteY2" fmla="*/ 0 h 305552"/>
              <a:gd name="connsiteX3" fmla="*/ 254627 w 254627"/>
              <a:gd name="connsiteY3" fmla="*/ 152776 h 305552"/>
              <a:gd name="connsiteX4" fmla="*/ 127314 w 254627"/>
              <a:gd name="connsiteY4" fmla="*/ 305552 h 305552"/>
              <a:gd name="connsiteX5" fmla="*/ 127314 w 254627"/>
              <a:gd name="connsiteY5" fmla="*/ 244442 h 305552"/>
              <a:gd name="connsiteX6" fmla="*/ 0 w 254627"/>
              <a:gd name="connsiteY6" fmla="*/ 244442 h 305552"/>
              <a:gd name="connsiteX7" fmla="*/ 0 w 254627"/>
              <a:gd name="connsiteY7" fmla="*/ 61110 h 30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627" h="305552">
                <a:moveTo>
                  <a:pt x="203702" y="1"/>
                </a:moveTo>
                <a:lnTo>
                  <a:pt x="203702" y="152777"/>
                </a:lnTo>
                <a:lnTo>
                  <a:pt x="254627" y="152777"/>
                </a:lnTo>
                <a:lnTo>
                  <a:pt x="127314" y="305551"/>
                </a:lnTo>
                <a:lnTo>
                  <a:pt x="0" y="152777"/>
                </a:lnTo>
                <a:lnTo>
                  <a:pt x="50925" y="152777"/>
                </a:lnTo>
                <a:lnTo>
                  <a:pt x="50925" y="1"/>
                </a:lnTo>
                <a:lnTo>
                  <a:pt x="203702" y="1"/>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shade val="90000"/>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fontRef>
        </p:style>
        <p:txBody>
          <a:bodyPr spcFirstLastPara="0" vert="horz" wrap="square" lIns="61111" tIns="0" rIns="61110" bIns="76389"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Californian FB" panose="0207040306080B030204" pitchFamily="18" charset="0"/>
            </a:endParaRPr>
          </a:p>
        </p:txBody>
      </p:sp>
      <p:sp>
        <p:nvSpPr>
          <p:cNvPr id="9" name="Freeform: Shape 8"/>
          <p:cNvSpPr/>
          <p:nvPr/>
        </p:nvSpPr>
        <p:spPr>
          <a:xfrm>
            <a:off x="1473899" y="2706018"/>
            <a:ext cx="2575977" cy="679005"/>
          </a:xfrm>
          <a:custGeom>
            <a:avLst/>
            <a:gdLst>
              <a:gd name="connsiteX0" fmla="*/ 0 w 2575977"/>
              <a:gd name="connsiteY0" fmla="*/ 67901 h 679005"/>
              <a:gd name="connsiteX1" fmla="*/ 67901 w 2575977"/>
              <a:gd name="connsiteY1" fmla="*/ 0 h 679005"/>
              <a:gd name="connsiteX2" fmla="*/ 2508077 w 2575977"/>
              <a:gd name="connsiteY2" fmla="*/ 0 h 679005"/>
              <a:gd name="connsiteX3" fmla="*/ 2575978 w 2575977"/>
              <a:gd name="connsiteY3" fmla="*/ 67901 h 679005"/>
              <a:gd name="connsiteX4" fmla="*/ 2575977 w 2575977"/>
              <a:gd name="connsiteY4" fmla="*/ 611105 h 679005"/>
              <a:gd name="connsiteX5" fmla="*/ 2508076 w 2575977"/>
              <a:gd name="connsiteY5" fmla="*/ 679006 h 679005"/>
              <a:gd name="connsiteX6" fmla="*/ 67901 w 2575977"/>
              <a:gd name="connsiteY6" fmla="*/ 679005 h 679005"/>
              <a:gd name="connsiteX7" fmla="*/ 0 w 2575977"/>
              <a:gd name="connsiteY7" fmla="*/ 611104 h 679005"/>
              <a:gd name="connsiteX8" fmla="*/ 0 w 2575977"/>
              <a:gd name="connsiteY8" fmla="*/ 67901 h 67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977" h="679005">
                <a:moveTo>
                  <a:pt x="0" y="67901"/>
                </a:moveTo>
                <a:cubicBezTo>
                  <a:pt x="0" y="30400"/>
                  <a:pt x="30400" y="0"/>
                  <a:pt x="67901" y="0"/>
                </a:cubicBezTo>
                <a:lnTo>
                  <a:pt x="2508077" y="0"/>
                </a:lnTo>
                <a:cubicBezTo>
                  <a:pt x="2545578" y="0"/>
                  <a:pt x="2575978" y="30400"/>
                  <a:pt x="2575978" y="67901"/>
                </a:cubicBezTo>
                <a:cubicBezTo>
                  <a:pt x="2575978" y="248969"/>
                  <a:pt x="2575977" y="430037"/>
                  <a:pt x="2575977" y="611105"/>
                </a:cubicBezTo>
                <a:cubicBezTo>
                  <a:pt x="2575977" y="648606"/>
                  <a:pt x="2545577" y="679006"/>
                  <a:pt x="2508076" y="679006"/>
                </a:cubicBezTo>
                <a:lnTo>
                  <a:pt x="67901" y="679005"/>
                </a:lnTo>
                <a:cubicBezTo>
                  <a:pt x="30400" y="679005"/>
                  <a:pt x="0" y="648605"/>
                  <a:pt x="0" y="611104"/>
                </a:cubicBezTo>
                <a:lnTo>
                  <a:pt x="0" y="6790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53487"/>
              <a:satOff val="-4766"/>
              <a:lumOff val="18211"/>
              <a:alphaOff val="0"/>
            </a:schemeClr>
          </a:fillRef>
          <a:effectRef idx="2">
            <a:schemeClr val="accent1">
              <a:shade val="50000"/>
              <a:hueOff val="-53487"/>
              <a:satOff val="-4766"/>
              <a:lumOff val="18211"/>
              <a:alphaOff val="0"/>
            </a:schemeClr>
          </a:effectRef>
          <a:fontRef idx="minor">
            <a:schemeClr val="lt1"/>
          </a:fontRef>
        </p:style>
        <p:txBody>
          <a:bodyPr spcFirstLastPara="0" vert="horz" wrap="square" lIns="84657" tIns="84657" rIns="84657" bIns="84657"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lifornian FB" panose="0207040306080B030204" pitchFamily="18" charset="0"/>
              </a:rPr>
              <a:t>Linear</a:t>
            </a:r>
          </a:p>
        </p:txBody>
      </p:sp>
      <p:sp>
        <p:nvSpPr>
          <p:cNvPr id="10" name="Freeform: Shape 9"/>
          <p:cNvSpPr/>
          <p:nvPr/>
        </p:nvSpPr>
        <p:spPr>
          <a:xfrm>
            <a:off x="2609111" y="3427461"/>
            <a:ext cx="305553" cy="254628"/>
          </a:xfrm>
          <a:custGeom>
            <a:avLst/>
            <a:gdLst>
              <a:gd name="connsiteX0" fmla="*/ 0 w 254627"/>
              <a:gd name="connsiteY0" fmla="*/ 61110 h 305552"/>
              <a:gd name="connsiteX1" fmla="*/ 127314 w 254627"/>
              <a:gd name="connsiteY1" fmla="*/ 61110 h 305552"/>
              <a:gd name="connsiteX2" fmla="*/ 127314 w 254627"/>
              <a:gd name="connsiteY2" fmla="*/ 0 h 305552"/>
              <a:gd name="connsiteX3" fmla="*/ 254627 w 254627"/>
              <a:gd name="connsiteY3" fmla="*/ 152776 h 305552"/>
              <a:gd name="connsiteX4" fmla="*/ 127314 w 254627"/>
              <a:gd name="connsiteY4" fmla="*/ 305552 h 305552"/>
              <a:gd name="connsiteX5" fmla="*/ 127314 w 254627"/>
              <a:gd name="connsiteY5" fmla="*/ 244442 h 305552"/>
              <a:gd name="connsiteX6" fmla="*/ 0 w 254627"/>
              <a:gd name="connsiteY6" fmla="*/ 244442 h 305552"/>
              <a:gd name="connsiteX7" fmla="*/ 0 w 254627"/>
              <a:gd name="connsiteY7" fmla="*/ 61110 h 30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627" h="305552">
                <a:moveTo>
                  <a:pt x="203702" y="1"/>
                </a:moveTo>
                <a:lnTo>
                  <a:pt x="203702" y="152777"/>
                </a:lnTo>
                <a:lnTo>
                  <a:pt x="254627" y="152777"/>
                </a:lnTo>
                <a:lnTo>
                  <a:pt x="127314" y="305551"/>
                </a:lnTo>
                <a:lnTo>
                  <a:pt x="0" y="152777"/>
                </a:lnTo>
                <a:lnTo>
                  <a:pt x="50925" y="152777"/>
                </a:lnTo>
                <a:lnTo>
                  <a:pt x="50925" y="1"/>
                </a:lnTo>
                <a:lnTo>
                  <a:pt x="203702" y="1"/>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shade val="90000"/>
              <a:hueOff val="-69108"/>
              <a:satOff val="-5670"/>
              <a:lumOff val="19096"/>
              <a:alphaOff val="0"/>
            </a:schemeClr>
          </a:lnRef>
          <a:fillRef idx="1">
            <a:schemeClr val="accent1">
              <a:shade val="90000"/>
              <a:hueOff val="-69108"/>
              <a:satOff val="-5670"/>
              <a:lumOff val="19096"/>
              <a:alphaOff val="0"/>
            </a:schemeClr>
          </a:fillRef>
          <a:effectRef idx="0">
            <a:schemeClr val="accent1">
              <a:shade val="90000"/>
              <a:hueOff val="-69108"/>
              <a:satOff val="-5670"/>
              <a:lumOff val="19096"/>
              <a:alphaOff val="0"/>
            </a:schemeClr>
          </a:effectRef>
          <a:fontRef idx="minor">
            <a:schemeClr val="lt1"/>
          </a:fontRef>
        </p:style>
        <p:txBody>
          <a:bodyPr spcFirstLastPara="0" vert="horz" wrap="square" lIns="61111" tIns="0" rIns="61110" bIns="76389"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Californian FB" panose="0207040306080B030204" pitchFamily="18" charset="0"/>
            </a:endParaRPr>
          </a:p>
        </p:txBody>
      </p:sp>
      <p:sp>
        <p:nvSpPr>
          <p:cNvPr id="11" name="Freeform: Shape 10"/>
          <p:cNvSpPr/>
          <p:nvPr/>
        </p:nvSpPr>
        <p:spPr>
          <a:xfrm>
            <a:off x="1473899" y="3724527"/>
            <a:ext cx="2575977" cy="679005"/>
          </a:xfrm>
          <a:custGeom>
            <a:avLst/>
            <a:gdLst>
              <a:gd name="connsiteX0" fmla="*/ 0 w 2575977"/>
              <a:gd name="connsiteY0" fmla="*/ 67901 h 679005"/>
              <a:gd name="connsiteX1" fmla="*/ 67901 w 2575977"/>
              <a:gd name="connsiteY1" fmla="*/ 0 h 679005"/>
              <a:gd name="connsiteX2" fmla="*/ 2508077 w 2575977"/>
              <a:gd name="connsiteY2" fmla="*/ 0 h 679005"/>
              <a:gd name="connsiteX3" fmla="*/ 2575978 w 2575977"/>
              <a:gd name="connsiteY3" fmla="*/ 67901 h 679005"/>
              <a:gd name="connsiteX4" fmla="*/ 2575977 w 2575977"/>
              <a:gd name="connsiteY4" fmla="*/ 611105 h 679005"/>
              <a:gd name="connsiteX5" fmla="*/ 2508076 w 2575977"/>
              <a:gd name="connsiteY5" fmla="*/ 679006 h 679005"/>
              <a:gd name="connsiteX6" fmla="*/ 67901 w 2575977"/>
              <a:gd name="connsiteY6" fmla="*/ 679005 h 679005"/>
              <a:gd name="connsiteX7" fmla="*/ 0 w 2575977"/>
              <a:gd name="connsiteY7" fmla="*/ 611104 h 679005"/>
              <a:gd name="connsiteX8" fmla="*/ 0 w 2575977"/>
              <a:gd name="connsiteY8" fmla="*/ 67901 h 67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977" h="679005">
                <a:moveTo>
                  <a:pt x="0" y="67901"/>
                </a:moveTo>
                <a:cubicBezTo>
                  <a:pt x="0" y="30400"/>
                  <a:pt x="30400" y="0"/>
                  <a:pt x="67901" y="0"/>
                </a:cubicBezTo>
                <a:lnTo>
                  <a:pt x="2508077" y="0"/>
                </a:lnTo>
                <a:cubicBezTo>
                  <a:pt x="2545578" y="0"/>
                  <a:pt x="2575978" y="30400"/>
                  <a:pt x="2575978" y="67901"/>
                </a:cubicBezTo>
                <a:cubicBezTo>
                  <a:pt x="2575978" y="248969"/>
                  <a:pt x="2575977" y="430037"/>
                  <a:pt x="2575977" y="611105"/>
                </a:cubicBezTo>
                <a:cubicBezTo>
                  <a:pt x="2575977" y="648606"/>
                  <a:pt x="2545577" y="679006"/>
                  <a:pt x="2508076" y="679006"/>
                </a:cubicBezTo>
                <a:lnTo>
                  <a:pt x="67901" y="679005"/>
                </a:lnTo>
                <a:cubicBezTo>
                  <a:pt x="30400" y="679005"/>
                  <a:pt x="0" y="648605"/>
                  <a:pt x="0" y="611104"/>
                </a:cubicBezTo>
                <a:lnTo>
                  <a:pt x="0" y="6790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106975"/>
              <a:satOff val="-9532"/>
              <a:lumOff val="36422"/>
              <a:alphaOff val="0"/>
            </a:schemeClr>
          </a:fillRef>
          <a:effectRef idx="2">
            <a:schemeClr val="accent1">
              <a:shade val="50000"/>
              <a:hueOff val="-106975"/>
              <a:satOff val="-9532"/>
              <a:lumOff val="36422"/>
              <a:alphaOff val="0"/>
            </a:schemeClr>
          </a:effectRef>
          <a:fontRef idx="minor">
            <a:schemeClr val="lt1"/>
          </a:fontRef>
        </p:style>
        <p:txBody>
          <a:bodyPr spcFirstLastPara="0" vert="horz" wrap="square" lIns="84657" tIns="84657" rIns="84657" bIns="84657"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lifornian FB" panose="0207040306080B030204" pitchFamily="18" charset="0"/>
              </a:rPr>
              <a:t>Condensed</a:t>
            </a:r>
          </a:p>
        </p:txBody>
      </p:sp>
      <p:sp>
        <p:nvSpPr>
          <p:cNvPr id="12" name="Freeform: Shape 11"/>
          <p:cNvSpPr/>
          <p:nvPr/>
        </p:nvSpPr>
        <p:spPr>
          <a:xfrm>
            <a:off x="2609111" y="4445969"/>
            <a:ext cx="305553" cy="254628"/>
          </a:xfrm>
          <a:custGeom>
            <a:avLst/>
            <a:gdLst>
              <a:gd name="connsiteX0" fmla="*/ 0 w 254627"/>
              <a:gd name="connsiteY0" fmla="*/ 61110 h 305552"/>
              <a:gd name="connsiteX1" fmla="*/ 127314 w 254627"/>
              <a:gd name="connsiteY1" fmla="*/ 61110 h 305552"/>
              <a:gd name="connsiteX2" fmla="*/ 127314 w 254627"/>
              <a:gd name="connsiteY2" fmla="*/ 0 h 305552"/>
              <a:gd name="connsiteX3" fmla="*/ 254627 w 254627"/>
              <a:gd name="connsiteY3" fmla="*/ 152776 h 305552"/>
              <a:gd name="connsiteX4" fmla="*/ 127314 w 254627"/>
              <a:gd name="connsiteY4" fmla="*/ 305552 h 305552"/>
              <a:gd name="connsiteX5" fmla="*/ 127314 w 254627"/>
              <a:gd name="connsiteY5" fmla="*/ 244442 h 305552"/>
              <a:gd name="connsiteX6" fmla="*/ 0 w 254627"/>
              <a:gd name="connsiteY6" fmla="*/ 244442 h 305552"/>
              <a:gd name="connsiteX7" fmla="*/ 0 w 254627"/>
              <a:gd name="connsiteY7" fmla="*/ 61110 h 30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627" h="305552">
                <a:moveTo>
                  <a:pt x="203702" y="1"/>
                </a:moveTo>
                <a:lnTo>
                  <a:pt x="203702" y="152777"/>
                </a:lnTo>
                <a:lnTo>
                  <a:pt x="254627" y="152777"/>
                </a:lnTo>
                <a:lnTo>
                  <a:pt x="127314" y="305551"/>
                </a:lnTo>
                <a:lnTo>
                  <a:pt x="0" y="152777"/>
                </a:lnTo>
                <a:lnTo>
                  <a:pt x="50925" y="152777"/>
                </a:lnTo>
                <a:lnTo>
                  <a:pt x="50925" y="1"/>
                </a:lnTo>
                <a:lnTo>
                  <a:pt x="203702" y="1"/>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shade val="90000"/>
              <a:hueOff val="-138215"/>
              <a:satOff val="-11340"/>
              <a:lumOff val="38192"/>
              <a:alphaOff val="0"/>
            </a:schemeClr>
          </a:lnRef>
          <a:fillRef idx="1">
            <a:schemeClr val="accent1">
              <a:shade val="90000"/>
              <a:hueOff val="-138215"/>
              <a:satOff val="-11340"/>
              <a:lumOff val="38192"/>
              <a:alphaOff val="0"/>
            </a:schemeClr>
          </a:fillRef>
          <a:effectRef idx="0">
            <a:schemeClr val="accent1">
              <a:shade val="90000"/>
              <a:hueOff val="-138215"/>
              <a:satOff val="-11340"/>
              <a:lumOff val="38192"/>
              <a:alphaOff val="0"/>
            </a:schemeClr>
          </a:effectRef>
          <a:fontRef idx="minor">
            <a:schemeClr val="lt1"/>
          </a:fontRef>
        </p:style>
        <p:txBody>
          <a:bodyPr spcFirstLastPara="0" vert="horz" wrap="square" lIns="61111" tIns="0" rIns="61110" bIns="76389"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Californian FB" panose="0207040306080B030204" pitchFamily="18" charset="0"/>
            </a:endParaRPr>
          </a:p>
        </p:txBody>
      </p:sp>
      <p:sp>
        <p:nvSpPr>
          <p:cNvPr id="13" name="Freeform: Shape 12"/>
          <p:cNvSpPr/>
          <p:nvPr/>
        </p:nvSpPr>
        <p:spPr>
          <a:xfrm>
            <a:off x="1473899" y="4743035"/>
            <a:ext cx="2575977" cy="679005"/>
          </a:xfrm>
          <a:custGeom>
            <a:avLst/>
            <a:gdLst>
              <a:gd name="connsiteX0" fmla="*/ 0 w 2575977"/>
              <a:gd name="connsiteY0" fmla="*/ 67901 h 679005"/>
              <a:gd name="connsiteX1" fmla="*/ 67901 w 2575977"/>
              <a:gd name="connsiteY1" fmla="*/ 0 h 679005"/>
              <a:gd name="connsiteX2" fmla="*/ 2508077 w 2575977"/>
              <a:gd name="connsiteY2" fmla="*/ 0 h 679005"/>
              <a:gd name="connsiteX3" fmla="*/ 2575978 w 2575977"/>
              <a:gd name="connsiteY3" fmla="*/ 67901 h 679005"/>
              <a:gd name="connsiteX4" fmla="*/ 2575977 w 2575977"/>
              <a:gd name="connsiteY4" fmla="*/ 611105 h 679005"/>
              <a:gd name="connsiteX5" fmla="*/ 2508076 w 2575977"/>
              <a:gd name="connsiteY5" fmla="*/ 679006 h 679005"/>
              <a:gd name="connsiteX6" fmla="*/ 67901 w 2575977"/>
              <a:gd name="connsiteY6" fmla="*/ 679005 h 679005"/>
              <a:gd name="connsiteX7" fmla="*/ 0 w 2575977"/>
              <a:gd name="connsiteY7" fmla="*/ 611104 h 679005"/>
              <a:gd name="connsiteX8" fmla="*/ 0 w 2575977"/>
              <a:gd name="connsiteY8" fmla="*/ 67901 h 67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977" h="679005">
                <a:moveTo>
                  <a:pt x="0" y="67901"/>
                </a:moveTo>
                <a:cubicBezTo>
                  <a:pt x="0" y="30400"/>
                  <a:pt x="30400" y="0"/>
                  <a:pt x="67901" y="0"/>
                </a:cubicBezTo>
                <a:lnTo>
                  <a:pt x="2508077" y="0"/>
                </a:lnTo>
                <a:cubicBezTo>
                  <a:pt x="2545578" y="0"/>
                  <a:pt x="2575978" y="30400"/>
                  <a:pt x="2575978" y="67901"/>
                </a:cubicBezTo>
                <a:cubicBezTo>
                  <a:pt x="2575978" y="248969"/>
                  <a:pt x="2575977" y="430037"/>
                  <a:pt x="2575977" y="611105"/>
                </a:cubicBezTo>
                <a:cubicBezTo>
                  <a:pt x="2575977" y="648606"/>
                  <a:pt x="2545577" y="679006"/>
                  <a:pt x="2508076" y="679006"/>
                </a:cubicBezTo>
                <a:lnTo>
                  <a:pt x="67901" y="679005"/>
                </a:lnTo>
                <a:cubicBezTo>
                  <a:pt x="30400" y="679005"/>
                  <a:pt x="0" y="648605"/>
                  <a:pt x="0" y="611104"/>
                </a:cubicBezTo>
                <a:lnTo>
                  <a:pt x="0" y="6790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106975"/>
              <a:satOff val="-9532"/>
              <a:lumOff val="36422"/>
              <a:alphaOff val="0"/>
            </a:schemeClr>
          </a:fillRef>
          <a:effectRef idx="2">
            <a:schemeClr val="accent1">
              <a:shade val="50000"/>
              <a:hueOff val="-106975"/>
              <a:satOff val="-9532"/>
              <a:lumOff val="36422"/>
              <a:alphaOff val="0"/>
            </a:schemeClr>
          </a:effectRef>
          <a:fontRef idx="minor">
            <a:schemeClr val="lt1"/>
          </a:fontRef>
        </p:style>
        <p:txBody>
          <a:bodyPr spcFirstLastPara="0" vert="horz" wrap="square" lIns="84657" tIns="84657" rIns="84657" bIns="84657"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lifornian FB" panose="0207040306080B030204" pitchFamily="18" charset="0"/>
              </a:rPr>
              <a:t>Related to Benthic Communities </a:t>
            </a:r>
          </a:p>
        </p:txBody>
      </p:sp>
      <p:sp>
        <p:nvSpPr>
          <p:cNvPr id="14" name="Freeform: Shape 13"/>
          <p:cNvSpPr/>
          <p:nvPr/>
        </p:nvSpPr>
        <p:spPr>
          <a:xfrm>
            <a:off x="2609111" y="5464478"/>
            <a:ext cx="305553" cy="254628"/>
          </a:xfrm>
          <a:custGeom>
            <a:avLst/>
            <a:gdLst>
              <a:gd name="connsiteX0" fmla="*/ 0 w 254627"/>
              <a:gd name="connsiteY0" fmla="*/ 61110 h 305552"/>
              <a:gd name="connsiteX1" fmla="*/ 127314 w 254627"/>
              <a:gd name="connsiteY1" fmla="*/ 61110 h 305552"/>
              <a:gd name="connsiteX2" fmla="*/ 127314 w 254627"/>
              <a:gd name="connsiteY2" fmla="*/ 0 h 305552"/>
              <a:gd name="connsiteX3" fmla="*/ 254627 w 254627"/>
              <a:gd name="connsiteY3" fmla="*/ 152776 h 305552"/>
              <a:gd name="connsiteX4" fmla="*/ 127314 w 254627"/>
              <a:gd name="connsiteY4" fmla="*/ 305552 h 305552"/>
              <a:gd name="connsiteX5" fmla="*/ 127314 w 254627"/>
              <a:gd name="connsiteY5" fmla="*/ 244442 h 305552"/>
              <a:gd name="connsiteX6" fmla="*/ 0 w 254627"/>
              <a:gd name="connsiteY6" fmla="*/ 244442 h 305552"/>
              <a:gd name="connsiteX7" fmla="*/ 0 w 254627"/>
              <a:gd name="connsiteY7" fmla="*/ 61110 h 30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627" h="305552">
                <a:moveTo>
                  <a:pt x="203702" y="1"/>
                </a:moveTo>
                <a:lnTo>
                  <a:pt x="203702" y="152777"/>
                </a:lnTo>
                <a:lnTo>
                  <a:pt x="254627" y="152777"/>
                </a:lnTo>
                <a:lnTo>
                  <a:pt x="127314" y="305551"/>
                </a:lnTo>
                <a:lnTo>
                  <a:pt x="0" y="152777"/>
                </a:lnTo>
                <a:lnTo>
                  <a:pt x="50925" y="152777"/>
                </a:lnTo>
                <a:lnTo>
                  <a:pt x="50925" y="1"/>
                </a:lnTo>
                <a:lnTo>
                  <a:pt x="203702" y="1"/>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shade val="90000"/>
              <a:hueOff val="-69108"/>
              <a:satOff val="-5670"/>
              <a:lumOff val="19096"/>
              <a:alphaOff val="0"/>
            </a:schemeClr>
          </a:lnRef>
          <a:fillRef idx="1">
            <a:schemeClr val="accent1">
              <a:shade val="90000"/>
              <a:hueOff val="-69108"/>
              <a:satOff val="-5670"/>
              <a:lumOff val="19096"/>
              <a:alphaOff val="0"/>
            </a:schemeClr>
          </a:fillRef>
          <a:effectRef idx="0">
            <a:schemeClr val="accent1">
              <a:shade val="90000"/>
              <a:hueOff val="-69108"/>
              <a:satOff val="-5670"/>
              <a:lumOff val="19096"/>
              <a:alphaOff val="0"/>
            </a:schemeClr>
          </a:effectRef>
          <a:fontRef idx="minor">
            <a:schemeClr val="lt1"/>
          </a:fontRef>
        </p:style>
        <p:txBody>
          <a:bodyPr spcFirstLastPara="0" vert="horz" wrap="square" lIns="61111" tIns="0" rIns="61110" bIns="76389"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Californian FB" panose="0207040306080B030204" pitchFamily="18" charset="0"/>
            </a:endParaRPr>
          </a:p>
        </p:txBody>
      </p:sp>
      <p:sp>
        <p:nvSpPr>
          <p:cNvPr id="15" name="Freeform: Shape 14"/>
          <p:cNvSpPr/>
          <p:nvPr/>
        </p:nvSpPr>
        <p:spPr>
          <a:xfrm>
            <a:off x="1473899" y="5761544"/>
            <a:ext cx="2575977" cy="679005"/>
          </a:xfrm>
          <a:custGeom>
            <a:avLst/>
            <a:gdLst>
              <a:gd name="connsiteX0" fmla="*/ 0 w 2575977"/>
              <a:gd name="connsiteY0" fmla="*/ 67901 h 679005"/>
              <a:gd name="connsiteX1" fmla="*/ 67901 w 2575977"/>
              <a:gd name="connsiteY1" fmla="*/ 0 h 679005"/>
              <a:gd name="connsiteX2" fmla="*/ 2508077 w 2575977"/>
              <a:gd name="connsiteY2" fmla="*/ 0 h 679005"/>
              <a:gd name="connsiteX3" fmla="*/ 2575978 w 2575977"/>
              <a:gd name="connsiteY3" fmla="*/ 67901 h 679005"/>
              <a:gd name="connsiteX4" fmla="*/ 2575977 w 2575977"/>
              <a:gd name="connsiteY4" fmla="*/ 611105 h 679005"/>
              <a:gd name="connsiteX5" fmla="*/ 2508076 w 2575977"/>
              <a:gd name="connsiteY5" fmla="*/ 679006 h 679005"/>
              <a:gd name="connsiteX6" fmla="*/ 67901 w 2575977"/>
              <a:gd name="connsiteY6" fmla="*/ 679005 h 679005"/>
              <a:gd name="connsiteX7" fmla="*/ 0 w 2575977"/>
              <a:gd name="connsiteY7" fmla="*/ 611104 h 679005"/>
              <a:gd name="connsiteX8" fmla="*/ 0 w 2575977"/>
              <a:gd name="connsiteY8" fmla="*/ 67901 h 67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977" h="679005">
                <a:moveTo>
                  <a:pt x="0" y="67901"/>
                </a:moveTo>
                <a:cubicBezTo>
                  <a:pt x="0" y="30400"/>
                  <a:pt x="30400" y="0"/>
                  <a:pt x="67901" y="0"/>
                </a:cubicBezTo>
                <a:lnTo>
                  <a:pt x="2508077" y="0"/>
                </a:lnTo>
                <a:cubicBezTo>
                  <a:pt x="2545578" y="0"/>
                  <a:pt x="2575978" y="30400"/>
                  <a:pt x="2575978" y="67901"/>
                </a:cubicBezTo>
                <a:cubicBezTo>
                  <a:pt x="2575978" y="248969"/>
                  <a:pt x="2575977" y="430037"/>
                  <a:pt x="2575977" y="611105"/>
                </a:cubicBezTo>
                <a:cubicBezTo>
                  <a:pt x="2575977" y="648606"/>
                  <a:pt x="2545577" y="679006"/>
                  <a:pt x="2508076" y="679006"/>
                </a:cubicBezTo>
                <a:lnTo>
                  <a:pt x="67901" y="679005"/>
                </a:lnTo>
                <a:cubicBezTo>
                  <a:pt x="30400" y="679005"/>
                  <a:pt x="0" y="648605"/>
                  <a:pt x="0" y="611104"/>
                </a:cubicBezTo>
                <a:lnTo>
                  <a:pt x="0" y="6790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53487"/>
              <a:satOff val="-4766"/>
              <a:lumOff val="18211"/>
              <a:alphaOff val="0"/>
            </a:schemeClr>
          </a:fillRef>
          <a:effectRef idx="2">
            <a:schemeClr val="accent1">
              <a:shade val="50000"/>
              <a:hueOff val="-53487"/>
              <a:satOff val="-4766"/>
              <a:lumOff val="18211"/>
              <a:alphaOff val="0"/>
            </a:schemeClr>
          </a:effectRef>
          <a:fontRef idx="minor">
            <a:schemeClr val="lt1"/>
          </a:fontRef>
        </p:style>
        <p:txBody>
          <a:bodyPr spcFirstLastPara="0" vert="horz" wrap="square" lIns="84657" tIns="84657" rIns="84657" bIns="84657"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lifornian FB" panose="0207040306080B030204" pitchFamily="18" charset="0"/>
              </a:rPr>
              <a:t>Disparate Amplitude Intensity</a:t>
            </a:r>
          </a:p>
        </p:txBody>
      </p:sp>
    </p:spTree>
    <p:extLst>
      <p:ext uri="{BB962C8B-B14F-4D97-AF65-F5344CB8AC3E}">
        <p14:creationId xmlns:p14="http://schemas.microsoft.com/office/powerpoint/2010/main" val="123747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134707" y="1719071"/>
            <a:ext cx="6583815" cy="4407408"/>
          </a:xfrm>
        </p:spPr>
        <p:txBody>
          <a:bodyPr/>
          <a:lstStyle/>
          <a:p>
            <a:r>
              <a:rPr lang="en-US" dirty="0">
                <a:latin typeface="Californian FB" panose="0207040306080B030204" pitchFamily="18" charset="0"/>
              </a:rPr>
              <a:t>Seeps are in dense</a:t>
            </a:r>
          </a:p>
          <a:p>
            <a:pPr lvl="1"/>
            <a:r>
              <a:rPr lang="en-US" dirty="0">
                <a:latin typeface="Californian FB" panose="0207040306080B030204" pitchFamily="18" charset="0"/>
              </a:rPr>
              <a:t>XYZ points are used to calculate density</a:t>
            </a:r>
          </a:p>
          <a:p>
            <a:pPr lvl="1"/>
            <a:r>
              <a:rPr lang="en-US" dirty="0">
                <a:latin typeface="Californian FB" panose="0207040306080B030204" pitchFamily="18" charset="0"/>
              </a:rPr>
              <a:t>Seeps are dense in the z value</a:t>
            </a:r>
          </a:p>
          <a:p>
            <a:pPr lvl="1"/>
            <a:r>
              <a:rPr lang="en-US" dirty="0">
                <a:latin typeface="Californian FB" panose="0207040306080B030204" pitchFamily="18" charset="0"/>
              </a:rPr>
              <a:t>May be dense relative to the seafloor</a:t>
            </a:r>
          </a:p>
        </p:txBody>
      </p:sp>
      <p:sp>
        <p:nvSpPr>
          <p:cNvPr id="5" name="Title 4"/>
          <p:cNvSpPr>
            <a:spLocks noGrp="1"/>
          </p:cNvSpPr>
          <p:nvPr>
            <p:ph type="title"/>
          </p:nvPr>
        </p:nvSpPr>
        <p:spPr/>
        <p:txBody>
          <a:bodyPr/>
          <a:lstStyle/>
          <a:p>
            <a:r>
              <a:rPr lang="en-US" dirty="0">
                <a:latin typeface="Californian FB" panose="0207040306080B030204" pitchFamily="18" charset="0"/>
              </a:rPr>
              <a:t>condensed</a:t>
            </a:r>
          </a:p>
        </p:txBody>
      </p:sp>
      <p:sp>
        <p:nvSpPr>
          <p:cNvPr id="8" name="Freeform: Shape 7"/>
          <p:cNvSpPr/>
          <p:nvPr/>
        </p:nvSpPr>
        <p:spPr>
          <a:xfrm>
            <a:off x="1473899" y="1687510"/>
            <a:ext cx="2575977" cy="679005"/>
          </a:xfrm>
          <a:custGeom>
            <a:avLst/>
            <a:gdLst>
              <a:gd name="connsiteX0" fmla="*/ 0 w 2575977"/>
              <a:gd name="connsiteY0" fmla="*/ 67901 h 679005"/>
              <a:gd name="connsiteX1" fmla="*/ 67901 w 2575977"/>
              <a:gd name="connsiteY1" fmla="*/ 0 h 679005"/>
              <a:gd name="connsiteX2" fmla="*/ 2508077 w 2575977"/>
              <a:gd name="connsiteY2" fmla="*/ 0 h 679005"/>
              <a:gd name="connsiteX3" fmla="*/ 2575978 w 2575977"/>
              <a:gd name="connsiteY3" fmla="*/ 67901 h 679005"/>
              <a:gd name="connsiteX4" fmla="*/ 2575977 w 2575977"/>
              <a:gd name="connsiteY4" fmla="*/ 611105 h 679005"/>
              <a:gd name="connsiteX5" fmla="*/ 2508076 w 2575977"/>
              <a:gd name="connsiteY5" fmla="*/ 679006 h 679005"/>
              <a:gd name="connsiteX6" fmla="*/ 67901 w 2575977"/>
              <a:gd name="connsiteY6" fmla="*/ 679005 h 679005"/>
              <a:gd name="connsiteX7" fmla="*/ 0 w 2575977"/>
              <a:gd name="connsiteY7" fmla="*/ 611104 h 679005"/>
              <a:gd name="connsiteX8" fmla="*/ 0 w 2575977"/>
              <a:gd name="connsiteY8" fmla="*/ 67901 h 67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977" h="679005">
                <a:moveTo>
                  <a:pt x="0" y="67901"/>
                </a:moveTo>
                <a:cubicBezTo>
                  <a:pt x="0" y="30400"/>
                  <a:pt x="30400" y="0"/>
                  <a:pt x="67901" y="0"/>
                </a:cubicBezTo>
                <a:lnTo>
                  <a:pt x="2508077" y="0"/>
                </a:lnTo>
                <a:cubicBezTo>
                  <a:pt x="2545578" y="0"/>
                  <a:pt x="2575978" y="30400"/>
                  <a:pt x="2575978" y="67901"/>
                </a:cubicBezTo>
                <a:cubicBezTo>
                  <a:pt x="2575978" y="248969"/>
                  <a:pt x="2575977" y="430037"/>
                  <a:pt x="2575977" y="611105"/>
                </a:cubicBezTo>
                <a:cubicBezTo>
                  <a:pt x="2575977" y="648606"/>
                  <a:pt x="2545577" y="679006"/>
                  <a:pt x="2508076" y="679006"/>
                </a:cubicBezTo>
                <a:lnTo>
                  <a:pt x="67901" y="679005"/>
                </a:lnTo>
                <a:cubicBezTo>
                  <a:pt x="30400" y="679005"/>
                  <a:pt x="0" y="648605"/>
                  <a:pt x="0" y="611104"/>
                </a:cubicBezTo>
                <a:lnTo>
                  <a:pt x="0" y="6790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84657" tIns="84657" rIns="84657" bIns="84657" numCol="1" spcCol="1270" anchor="ctr" anchorCtr="0">
            <a:noAutofit/>
          </a:bodyPr>
          <a:lstStyle/>
          <a:p>
            <a:pPr marL="0" lvl="0" indent="0" algn="ctr" defTabSz="755650">
              <a:lnSpc>
                <a:spcPct val="90000"/>
              </a:lnSpc>
              <a:spcBef>
                <a:spcPct val="0"/>
              </a:spcBef>
              <a:spcAft>
                <a:spcPct val="35000"/>
              </a:spcAft>
              <a:buNone/>
            </a:pPr>
            <a:r>
              <a:rPr lang="en-US" sz="1700" b="0" kern="1200" dirty="0">
                <a:latin typeface="Californian FB" panose="0207040306080B030204" pitchFamily="18" charset="0"/>
              </a:rPr>
              <a:t>Closer to the Seafloor (but not always the case)</a:t>
            </a:r>
          </a:p>
        </p:txBody>
      </p:sp>
      <p:sp>
        <p:nvSpPr>
          <p:cNvPr id="9" name="Freeform: Shape 8"/>
          <p:cNvSpPr/>
          <p:nvPr/>
        </p:nvSpPr>
        <p:spPr>
          <a:xfrm>
            <a:off x="2609111" y="2408953"/>
            <a:ext cx="305553" cy="254628"/>
          </a:xfrm>
          <a:custGeom>
            <a:avLst/>
            <a:gdLst>
              <a:gd name="connsiteX0" fmla="*/ 0 w 254627"/>
              <a:gd name="connsiteY0" fmla="*/ 61110 h 305552"/>
              <a:gd name="connsiteX1" fmla="*/ 127314 w 254627"/>
              <a:gd name="connsiteY1" fmla="*/ 61110 h 305552"/>
              <a:gd name="connsiteX2" fmla="*/ 127314 w 254627"/>
              <a:gd name="connsiteY2" fmla="*/ 0 h 305552"/>
              <a:gd name="connsiteX3" fmla="*/ 254627 w 254627"/>
              <a:gd name="connsiteY3" fmla="*/ 152776 h 305552"/>
              <a:gd name="connsiteX4" fmla="*/ 127314 w 254627"/>
              <a:gd name="connsiteY4" fmla="*/ 305552 h 305552"/>
              <a:gd name="connsiteX5" fmla="*/ 127314 w 254627"/>
              <a:gd name="connsiteY5" fmla="*/ 244442 h 305552"/>
              <a:gd name="connsiteX6" fmla="*/ 0 w 254627"/>
              <a:gd name="connsiteY6" fmla="*/ 244442 h 305552"/>
              <a:gd name="connsiteX7" fmla="*/ 0 w 254627"/>
              <a:gd name="connsiteY7" fmla="*/ 61110 h 30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627" h="305552">
                <a:moveTo>
                  <a:pt x="203702" y="1"/>
                </a:moveTo>
                <a:lnTo>
                  <a:pt x="203702" y="152777"/>
                </a:lnTo>
                <a:lnTo>
                  <a:pt x="254627" y="152777"/>
                </a:lnTo>
                <a:lnTo>
                  <a:pt x="127314" y="305551"/>
                </a:lnTo>
                <a:lnTo>
                  <a:pt x="0" y="152777"/>
                </a:lnTo>
                <a:lnTo>
                  <a:pt x="50925" y="152777"/>
                </a:lnTo>
                <a:lnTo>
                  <a:pt x="50925" y="1"/>
                </a:lnTo>
                <a:lnTo>
                  <a:pt x="203702" y="1"/>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shade val="90000"/>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fontRef>
        </p:style>
        <p:txBody>
          <a:bodyPr spcFirstLastPara="0" vert="horz" wrap="square" lIns="61111" tIns="0" rIns="61110" bIns="76389"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Californian FB" panose="0207040306080B030204" pitchFamily="18" charset="0"/>
            </a:endParaRPr>
          </a:p>
        </p:txBody>
      </p:sp>
      <p:sp>
        <p:nvSpPr>
          <p:cNvPr id="10" name="Freeform: Shape 9"/>
          <p:cNvSpPr/>
          <p:nvPr/>
        </p:nvSpPr>
        <p:spPr>
          <a:xfrm>
            <a:off x="1473899" y="2706018"/>
            <a:ext cx="2575977" cy="679005"/>
          </a:xfrm>
          <a:custGeom>
            <a:avLst/>
            <a:gdLst>
              <a:gd name="connsiteX0" fmla="*/ 0 w 2575977"/>
              <a:gd name="connsiteY0" fmla="*/ 67901 h 679005"/>
              <a:gd name="connsiteX1" fmla="*/ 67901 w 2575977"/>
              <a:gd name="connsiteY1" fmla="*/ 0 h 679005"/>
              <a:gd name="connsiteX2" fmla="*/ 2508077 w 2575977"/>
              <a:gd name="connsiteY2" fmla="*/ 0 h 679005"/>
              <a:gd name="connsiteX3" fmla="*/ 2575978 w 2575977"/>
              <a:gd name="connsiteY3" fmla="*/ 67901 h 679005"/>
              <a:gd name="connsiteX4" fmla="*/ 2575977 w 2575977"/>
              <a:gd name="connsiteY4" fmla="*/ 611105 h 679005"/>
              <a:gd name="connsiteX5" fmla="*/ 2508076 w 2575977"/>
              <a:gd name="connsiteY5" fmla="*/ 679006 h 679005"/>
              <a:gd name="connsiteX6" fmla="*/ 67901 w 2575977"/>
              <a:gd name="connsiteY6" fmla="*/ 679005 h 679005"/>
              <a:gd name="connsiteX7" fmla="*/ 0 w 2575977"/>
              <a:gd name="connsiteY7" fmla="*/ 611104 h 679005"/>
              <a:gd name="connsiteX8" fmla="*/ 0 w 2575977"/>
              <a:gd name="connsiteY8" fmla="*/ 67901 h 67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977" h="679005">
                <a:moveTo>
                  <a:pt x="0" y="67901"/>
                </a:moveTo>
                <a:cubicBezTo>
                  <a:pt x="0" y="30400"/>
                  <a:pt x="30400" y="0"/>
                  <a:pt x="67901" y="0"/>
                </a:cubicBezTo>
                <a:lnTo>
                  <a:pt x="2508077" y="0"/>
                </a:lnTo>
                <a:cubicBezTo>
                  <a:pt x="2545578" y="0"/>
                  <a:pt x="2575978" y="30400"/>
                  <a:pt x="2575978" y="67901"/>
                </a:cubicBezTo>
                <a:cubicBezTo>
                  <a:pt x="2575978" y="248969"/>
                  <a:pt x="2575977" y="430037"/>
                  <a:pt x="2575977" y="611105"/>
                </a:cubicBezTo>
                <a:cubicBezTo>
                  <a:pt x="2575977" y="648606"/>
                  <a:pt x="2545577" y="679006"/>
                  <a:pt x="2508076" y="679006"/>
                </a:cubicBezTo>
                <a:lnTo>
                  <a:pt x="67901" y="679005"/>
                </a:lnTo>
                <a:cubicBezTo>
                  <a:pt x="30400" y="679005"/>
                  <a:pt x="0" y="648605"/>
                  <a:pt x="0" y="611104"/>
                </a:cubicBezTo>
                <a:lnTo>
                  <a:pt x="0" y="6790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53487"/>
              <a:satOff val="-4766"/>
              <a:lumOff val="18211"/>
              <a:alphaOff val="0"/>
            </a:schemeClr>
          </a:fillRef>
          <a:effectRef idx="2">
            <a:schemeClr val="accent1">
              <a:shade val="50000"/>
              <a:hueOff val="-53487"/>
              <a:satOff val="-4766"/>
              <a:lumOff val="18211"/>
              <a:alphaOff val="0"/>
            </a:schemeClr>
          </a:effectRef>
          <a:fontRef idx="minor">
            <a:schemeClr val="lt1"/>
          </a:fontRef>
        </p:style>
        <p:txBody>
          <a:bodyPr spcFirstLastPara="0" vert="horz" wrap="square" lIns="84657" tIns="84657" rIns="84657" bIns="84657"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lifornian FB" panose="0207040306080B030204" pitchFamily="18" charset="0"/>
              </a:rPr>
              <a:t>Linear</a:t>
            </a:r>
          </a:p>
        </p:txBody>
      </p:sp>
      <p:sp>
        <p:nvSpPr>
          <p:cNvPr id="11" name="Freeform: Shape 10"/>
          <p:cNvSpPr/>
          <p:nvPr/>
        </p:nvSpPr>
        <p:spPr>
          <a:xfrm>
            <a:off x="2609111" y="3427461"/>
            <a:ext cx="305553" cy="254628"/>
          </a:xfrm>
          <a:custGeom>
            <a:avLst/>
            <a:gdLst>
              <a:gd name="connsiteX0" fmla="*/ 0 w 254627"/>
              <a:gd name="connsiteY0" fmla="*/ 61110 h 305552"/>
              <a:gd name="connsiteX1" fmla="*/ 127314 w 254627"/>
              <a:gd name="connsiteY1" fmla="*/ 61110 h 305552"/>
              <a:gd name="connsiteX2" fmla="*/ 127314 w 254627"/>
              <a:gd name="connsiteY2" fmla="*/ 0 h 305552"/>
              <a:gd name="connsiteX3" fmla="*/ 254627 w 254627"/>
              <a:gd name="connsiteY3" fmla="*/ 152776 h 305552"/>
              <a:gd name="connsiteX4" fmla="*/ 127314 w 254627"/>
              <a:gd name="connsiteY4" fmla="*/ 305552 h 305552"/>
              <a:gd name="connsiteX5" fmla="*/ 127314 w 254627"/>
              <a:gd name="connsiteY5" fmla="*/ 244442 h 305552"/>
              <a:gd name="connsiteX6" fmla="*/ 0 w 254627"/>
              <a:gd name="connsiteY6" fmla="*/ 244442 h 305552"/>
              <a:gd name="connsiteX7" fmla="*/ 0 w 254627"/>
              <a:gd name="connsiteY7" fmla="*/ 61110 h 30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627" h="305552">
                <a:moveTo>
                  <a:pt x="203702" y="1"/>
                </a:moveTo>
                <a:lnTo>
                  <a:pt x="203702" y="152777"/>
                </a:lnTo>
                <a:lnTo>
                  <a:pt x="254627" y="152777"/>
                </a:lnTo>
                <a:lnTo>
                  <a:pt x="127314" y="305551"/>
                </a:lnTo>
                <a:lnTo>
                  <a:pt x="0" y="152777"/>
                </a:lnTo>
                <a:lnTo>
                  <a:pt x="50925" y="152777"/>
                </a:lnTo>
                <a:lnTo>
                  <a:pt x="50925" y="1"/>
                </a:lnTo>
                <a:lnTo>
                  <a:pt x="203702" y="1"/>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shade val="90000"/>
              <a:hueOff val="-69108"/>
              <a:satOff val="-5670"/>
              <a:lumOff val="19096"/>
              <a:alphaOff val="0"/>
            </a:schemeClr>
          </a:lnRef>
          <a:fillRef idx="1">
            <a:schemeClr val="accent1">
              <a:shade val="90000"/>
              <a:hueOff val="-69108"/>
              <a:satOff val="-5670"/>
              <a:lumOff val="19096"/>
              <a:alphaOff val="0"/>
            </a:schemeClr>
          </a:fillRef>
          <a:effectRef idx="0">
            <a:schemeClr val="accent1">
              <a:shade val="90000"/>
              <a:hueOff val="-69108"/>
              <a:satOff val="-5670"/>
              <a:lumOff val="19096"/>
              <a:alphaOff val="0"/>
            </a:schemeClr>
          </a:effectRef>
          <a:fontRef idx="minor">
            <a:schemeClr val="lt1"/>
          </a:fontRef>
        </p:style>
        <p:txBody>
          <a:bodyPr spcFirstLastPara="0" vert="horz" wrap="square" lIns="61111" tIns="0" rIns="61110" bIns="76389"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Californian FB" panose="0207040306080B030204" pitchFamily="18" charset="0"/>
            </a:endParaRPr>
          </a:p>
        </p:txBody>
      </p:sp>
      <p:sp>
        <p:nvSpPr>
          <p:cNvPr id="12" name="Freeform: Shape 11"/>
          <p:cNvSpPr/>
          <p:nvPr/>
        </p:nvSpPr>
        <p:spPr>
          <a:xfrm>
            <a:off x="1473899" y="3724527"/>
            <a:ext cx="2575977" cy="679005"/>
          </a:xfrm>
          <a:custGeom>
            <a:avLst/>
            <a:gdLst>
              <a:gd name="connsiteX0" fmla="*/ 0 w 2575977"/>
              <a:gd name="connsiteY0" fmla="*/ 67901 h 679005"/>
              <a:gd name="connsiteX1" fmla="*/ 67901 w 2575977"/>
              <a:gd name="connsiteY1" fmla="*/ 0 h 679005"/>
              <a:gd name="connsiteX2" fmla="*/ 2508077 w 2575977"/>
              <a:gd name="connsiteY2" fmla="*/ 0 h 679005"/>
              <a:gd name="connsiteX3" fmla="*/ 2575978 w 2575977"/>
              <a:gd name="connsiteY3" fmla="*/ 67901 h 679005"/>
              <a:gd name="connsiteX4" fmla="*/ 2575977 w 2575977"/>
              <a:gd name="connsiteY4" fmla="*/ 611105 h 679005"/>
              <a:gd name="connsiteX5" fmla="*/ 2508076 w 2575977"/>
              <a:gd name="connsiteY5" fmla="*/ 679006 h 679005"/>
              <a:gd name="connsiteX6" fmla="*/ 67901 w 2575977"/>
              <a:gd name="connsiteY6" fmla="*/ 679005 h 679005"/>
              <a:gd name="connsiteX7" fmla="*/ 0 w 2575977"/>
              <a:gd name="connsiteY7" fmla="*/ 611104 h 679005"/>
              <a:gd name="connsiteX8" fmla="*/ 0 w 2575977"/>
              <a:gd name="connsiteY8" fmla="*/ 67901 h 67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977" h="679005">
                <a:moveTo>
                  <a:pt x="0" y="67901"/>
                </a:moveTo>
                <a:cubicBezTo>
                  <a:pt x="0" y="30400"/>
                  <a:pt x="30400" y="0"/>
                  <a:pt x="67901" y="0"/>
                </a:cubicBezTo>
                <a:lnTo>
                  <a:pt x="2508077" y="0"/>
                </a:lnTo>
                <a:cubicBezTo>
                  <a:pt x="2545578" y="0"/>
                  <a:pt x="2575978" y="30400"/>
                  <a:pt x="2575978" y="67901"/>
                </a:cubicBezTo>
                <a:cubicBezTo>
                  <a:pt x="2575978" y="248969"/>
                  <a:pt x="2575977" y="430037"/>
                  <a:pt x="2575977" y="611105"/>
                </a:cubicBezTo>
                <a:cubicBezTo>
                  <a:pt x="2575977" y="648606"/>
                  <a:pt x="2545577" y="679006"/>
                  <a:pt x="2508076" y="679006"/>
                </a:cubicBezTo>
                <a:lnTo>
                  <a:pt x="67901" y="679005"/>
                </a:lnTo>
                <a:cubicBezTo>
                  <a:pt x="30400" y="679005"/>
                  <a:pt x="0" y="648605"/>
                  <a:pt x="0" y="611104"/>
                </a:cubicBezTo>
                <a:lnTo>
                  <a:pt x="0" y="6790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106975"/>
              <a:satOff val="-9532"/>
              <a:lumOff val="36422"/>
              <a:alphaOff val="0"/>
            </a:schemeClr>
          </a:fillRef>
          <a:effectRef idx="2">
            <a:schemeClr val="accent1">
              <a:shade val="50000"/>
              <a:hueOff val="-106975"/>
              <a:satOff val="-9532"/>
              <a:lumOff val="36422"/>
              <a:alphaOff val="0"/>
            </a:schemeClr>
          </a:effectRef>
          <a:fontRef idx="minor">
            <a:schemeClr val="lt1"/>
          </a:fontRef>
        </p:style>
        <p:txBody>
          <a:bodyPr spcFirstLastPara="0" vert="horz" wrap="square" lIns="84657" tIns="84657" rIns="84657" bIns="84657"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lifornian FB" panose="0207040306080B030204" pitchFamily="18" charset="0"/>
              </a:rPr>
              <a:t>Condensed</a:t>
            </a:r>
          </a:p>
        </p:txBody>
      </p:sp>
      <p:sp>
        <p:nvSpPr>
          <p:cNvPr id="13" name="Freeform: Shape 12"/>
          <p:cNvSpPr/>
          <p:nvPr/>
        </p:nvSpPr>
        <p:spPr>
          <a:xfrm>
            <a:off x="2609111" y="4445969"/>
            <a:ext cx="305553" cy="254628"/>
          </a:xfrm>
          <a:custGeom>
            <a:avLst/>
            <a:gdLst>
              <a:gd name="connsiteX0" fmla="*/ 0 w 254627"/>
              <a:gd name="connsiteY0" fmla="*/ 61110 h 305552"/>
              <a:gd name="connsiteX1" fmla="*/ 127314 w 254627"/>
              <a:gd name="connsiteY1" fmla="*/ 61110 h 305552"/>
              <a:gd name="connsiteX2" fmla="*/ 127314 w 254627"/>
              <a:gd name="connsiteY2" fmla="*/ 0 h 305552"/>
              <a:gd name="connsiteX3" fmla="*/ 254627 w 254627"/>
              <a:gd name="connsiteY3" fmla="*/ 152776 h 305552"/>
              <a:gd name="connsiteX4" fmla="*/ 127314 w 254627"/>
              <a:gd name="connsiteY4" fmla="*/ 305552 h 305552"/>
              <a:gd name="connsiteX5" fmla="*/ 127314 w 254627"/>
              <a:gd name="connsiteY5" fmla="*/ 244442 h 305552"/>
              <a:gd name="connsiteX6" fmla="*/ 0 w 254627"/>
              <a:gd name="connsiteY6" fmla="*/ 244442 h 305552"/>
              <a:gd name="connsiteX7" fmla="*/ 0 w 254627"/>
              <a:gd name="connsiteY7" fmla="*/ 61110 h 30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627" h="305552">
                <a:moveTo>
                  <a:pt x="203702" y="1"/>
                </a:moveTo>
                <a:lnTo>
                  <a:pt x="203702" y="152777"/>
                </a:lnTo>
                <a:lnTo>
                  <a:pt x="254627" y="152777"/>
                </a:lnTo>
                <a:lnTo>
                  <a:pt x="127314" y="305551"/>
                </a:lnTo>
                <a:lnTo>
                  <a:pt x="0" y="152777"/>
                </a:lnTo>
                <a:lnTo>
                  <a:pt x="50925" y="152777"/>
                </a:lnTo>
                <a:lnTo>
                  <a:pt x="50925" y="1"/>
                </a:lnTo>
                <a:lnTo>
                  <a:pt x="203702" y="1"/>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shade val="90000"/>
              <a:hueOff val="-138215"/>
              <a:satOff val="-11340"/>
              <a:lumOff val="38192"/>
              <a:alphaOff val="0"/>
            </a:schemeClr>
          </a:lnRef>
          <a:fillRef idx="1">
            <a:schemeClr val="accent1">
              <a:shade val="90000"/>
              <a:hueOff val="-138215"/>
              <a:satOff val="-11340"/>
              <a:lumOff val="38192"/>
              <a:alphaOff val="0"/>
            </a:schemeClr>
          </a:fillRef>
          <a:effectRef idx="0">
            <a:schemeClr val="accent1">
              <a:shade val="90000"/>
              <a:hueOff val="-138215"/>
              <a:satOff val="-11340"/>
              <a:lumOff val="38192"/>
              <a:alphaOff val="0"/>
            </a:schemeClr>
          </a:effectRef>
          <a:fontRef idx="minor">
            <a:schemeClr val="lt1"/>
          </a:fontRef>
        </p:style>
        <p:txBody>
          <a:bodyPr spcFirstLastPara="0" vert="horz" wrap="square" lIns="61111" tIns="0" rIns="61110" bIns="76389"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Californian FB" panose="0207040306080B030204" pitchFamily="18" charset="0"/>
            </a:endParaRPr>
          </a:p>
        </p:txBody>
      </p:sp>
      <p:sp>
        <p:nvSpPr>
          <p:cNvPr id="14" name="Freeform: Shape 13"/>
          <p:cNvSpPr/>
          <p:nvPr/>
        </p:nvSpPr>
        <p:spPr>
          <a:xfrm>
            <a:off x="1473899" y="4743035"/>
            <a:ext cx="2575977" cy="679005"/>
          </a:xfrm>
          <a:custGeom>
            <a:avLst/>
            <a:gdLst>
              <a:gd name="connsiteX0" fmla="*/ 0 w 2575977"/>
              <a:gd name="connsiteY0" fmla="*/ 67901 h 679005"/>
              <a:gd name="connsiteX1" fmla="*/ 67901 w 2575977"/>
              <a:gd name="connsiteY1" fmla="*/ 0 h 679005"/>
              <a:gd name="connsiteX2" fmla="*/ 2508077 w 2575977"/>
              <a:gd name="connsiteY2" fmla="*/ 0 h 679005"/>
              <a:gd name="connsiteX3" fmla="*/ 2575978 w 2575977"/>
              <a:gd name="connsiteY3" fmla="*/ 67901 h 679005"/>
              <a:gd name="connsiteX4" fmla="*/ 2575977 w 2575977"/>
              <a:gd name="connsiteY4" fmla="*/ 611105 h 679005"/>
              <a:gd name="connsiteX5" fmla="*/ 2508076 w 2575977"/>
              <a:gd name="connsiteY5" fmla="*/ 679006 h 679005"/>
              <a:gd name="connsiteX6" fmla="*/ 67901 w 2575977"/>
              <a:gd name="connsiteY6" fmla="*/ 679005 h 679005"/>
              <a:gd name="connsiteX7" fmla="*/ 0 w 2575977"/>
              <a:gd name="connsiteY7" fmla="*/ 611104 h 679005"/>
              <a:gd name="connsiteX8" fmla="*/ 0 w 2575977"/>
              <a:gd name="connsiteY8" fmla="*/ 67901 h 67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977" h="679005">
                <a:moveTo>
                  <a:pt x="0" y="67901"/>
                </a:moveTo>
                <a:cubicBezTo>
                  <a:pt x="0" y="30400"/>
                  <a:pt x="30400" y="0"/>
                  <a:pt x="67901" y="0"/>
                </a:cubicBezTo>
                <a:lnTo>
                  <a:pt x="2508077" y="0"/>
                </a:lnTo>
                <a:cubicBezTo>
                  <a:pt x="2545578" y="0"/>
                  <a:pt x="2575978" y="30400"/>
                  <a:pt x="2575978" y="67901"/>
                </a:cubicBezTo>
                <a:cubicBezTo>
                  <a:pt x="2575978" y="248969"/>
                  <a:pt x="2575977" y="430037"/>
                  <a:pt x="2575977" y="611105"/>
                </a:cubicBezTo>
                <a:cubicBezTo>
                  <a:pt x="2575977" y="648606"/>
                  <a:pt x="2545577" y="679006"/>
                  <a:pt x="2508076" y="679006"/>
                </a:cubicBezTo>
                <a:lnTo>
                  <a:pt x="67901" y="679005"/>
                </a:lnTo>
                <a:cubicBezTo>
                  <a:pt x="30400" y="679005"/>
                  <a:pt x="0" y="648605"/>
                  <a:pt x="0" y="611104"/>
                </a:cubicBezTo>
                <a:lnTo>
                  <a:pt x="0" y="6790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106975"/>
              <a:satOff val="-9532"/>
              <a:lumOff val="36422"/>
              <a:alphaOff val="0"/>
            </a:schemeClr>
          </a:fillRef>
          <a:effectRef idx="2">
            <a:schemeClr val="accent1">
              <a:shade val="50000"/>
              <a:hueOff val="-106975"/>
              <a:satOff val="-9532"/>
              <a:lumOff val="36422"/>
              <a:alphaOff val="0"/>
            </a:schemeClr>
          </a:effectRef>
          <a:fontRef idx="minor">
            <a:schemeClr val="lt1"/>
          </a:fontRef>
        </p:style>
        <p:txBody>
          <a:bodyPr spcFirstLastPara="0" vert="horz" wrap="square" lIns="84657" tIns="84657" rIns="84657" bIns="84657"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lifornian FB" panose="0207040306080B030204" pitchFamily="18" charset="0"/>
              </a:rPr>
              <a:t>Related to Benthic Communities </a:t>
            </a:r>
          </a:p>
        </p:txBody>
      </p:sp>
      <p:sp>
        <p:nvSpPr>
          <p:cNvPr id="15" name="Freeform: Shape 14"/>
          <p:cNvSpPr/>
          <p:nvPr/>
        </p:nvSpPr>
        <p:spPr>
          <a:xfrm>
            <a:off x="2609111" y="5464478"/>
            <a:ext cx="305553" cy="254628"/>
          </a:xfrm>
          <a:custGeom>
            <a:avLst/>
            <a:gdLst>
              <a:gd name="connsiteX0" fmla="*/ 0 w 254627"/>
              <a:gd name="connsiteY0" fmla="*/ 61110 h 305552"/>
              <a:gd name="connsiteX1" fmla="*/ 127314 w 254627"/>
              <a:gd name="connsiteY1" fmla="*/ 61110 h 305552"/>
              <a:gd name="connsiteX2" fmla="*/ 127314 w 254627"/>
              <a:gd name="connsiteY2" fmla="*/ 0 h 305552"/>
              <a:gd name="connsiteX3" fmla="*/ 254627 w 254627"/>
              <a:gd name="connsiteY3" fmla="*/ 152776 h 305552"/>
              <a:gd name="connsiteX4" fmla="*/ 127314 w 254627"/>
              <a:gd name="connsiteY4" fmla="*/ 305552 h 305552"/>
              <a:gd name="connsiteX5" fmla="*/ 127314 w 254627"/>
              <a:gd name="connsiteY5" fmla="*/ 244442 h 305552"/>
              <a:gd name="connsiteX6" fmla="*/ 0 w 254627"/>
              <a:gd name="connsiteY6" fmla="*/ 244442 h 305552"/>
              <a:gd name="connsiteX7" fmla="*/ 0 w 254627"/>
              <a:gd name="connsiteY7" fmla="*/ 61110 h 30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627" h="305552">
                <a:moveTo>
                  <a:pt x="203702" y="1"/>
                </a:moveTo>
                <a:lnTo>
                  <a:pt x="203702" y="152777"/>
                </a:lnTo>
                <a:lnTo>
                  <a:pt x="254627" y="152777"/>
                </a:lnTo>
                <a:lnTo>
                  <a:pt x="127314" y="305551"/>
                </a:lnTo>
                <a:lnTo>
                  <a:pt x="0" y="152777"/>
                </a:lnTo>
                <a:lnTo>
                  <a:pt x="50925" y="152777"/>
                </a:lnTo>
                <a:lnTo>
                  <a:pt x="50925" y="1"/>
                </a:lnTo>
                <a:lnTo>
                  <a:pt x="203702" y="1"/>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shade val="90000"/>
              <a:hueOff val="-69108"/>
              <a:satOff val="-5670"/>
              <a:lumOff val="19096"/>
              <a:alphaOff val="0"/>
            </a:schemeClr>
          </a:lnRef>
          <a:fillRef idx="1">
            <a:schemeClr val="accent1">
              <a:shade val="90000"/>
              <a:hueOff val="-69108"/>
              <a:satOff val="-5670"/>
              <a:lumOff val="19096"/>
              <a:alphaOff val="0"/>
            </a:schemeClr>
          </a:fillRef>
          <a:effectRef idx="0">
            <a:schemeClr val="accent1">
              <a:shade val="90000"/>
              <a:hueOff val="-69108"/>
              <a:satOff val="-5670"/>
              <a:lumOff val="19096"/>
              <a:alphaOff val="0"/>
            </a:schemeClr>
          </a:effectRef>
          <a:fontRef idx="minor">
            <a:schemeClr val="lt1"/>
          </a:fontRef>
        </p:style>
        <p:txBody>
          <a:bodyPr spcFirstLastPara="0" vert="horz" wrap="square" lIns="61111" tIns="0" rIns="61110" bIns="76389"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Californian FB" panose="0207040306080B030204" pitchFamily="18" charset="0"/>
            </a:endParaRPr>
          </a:p>
        </p:txBody>
      </p:sp>
      <p:sp>
        <p:nvSpPr>
          <p:cNvPr id="16" name="Freeform: Shape 15"/>
          <p:cNvSpPr/>
          <p:nvPr/>
        </p:nvSpPr>
        <p:spPr>
          <a:xfrm>
            <a:off x="1473899" y="5761544"/>
            <a:ext cx="2575977" cy="679005"/>
          </a:xfrm>
          <a:custGeom>
            <a:avLst/>
            <a:gdLst>
              <a:gd name="connsiteX0" fmla="*/ 0 w 2575977"/>
              <a:gd name="connsiteY0" fmla="*/ 67901 h 679005"/>
              <a:gd name="connsiteX1" fmla="*/ 67901 w 2575977"/>
              <a:gd name="connsiteY1" fmla="*/ 0 h 679005"/>
              <a:gd name="connsiteX2" fmla="*/ 2508077 w 2575977"/>
              <a:gd name="connsiteY2" fmla="*/ 0 h 679005"/>
              <a:gd name="connsiteX3" fmla="*/ 2575978 w 2575977"/>
              <a:gd name="connsiteY3" fmla="*/ 67901 h 679005"/>
              <a:gd name="connsiteX4" fmla="*/ 2575977 w 2575977"/>
              <a:gd name="connsiteY4" fmla="*/ 611105 h 679005"/>
              <a:gd name="connsiteX5" fmla="*/ 2508076 w 2575977"/>
              <a:gd name="connsiteY5" fmla="*/ 679006 h 679005"/>
              <a:gd name="connsiteX6" fmla="*/ 67901 w 2575977"/>
              <a:gd name="connsiteY6" fmla="*/ 679005 h 679005"/>
              <a:gd name="connsiteX7" fmla="*/ 0 w 2575977"/>
              <a:gd name="connsiteY7" fmla="*/ 611104 h 679005"/>
              <a:gd name="connsiteX8" fmla="*/ 0 w 2575977"/>
              <a:gd name="connsiteY8" fmla="*/ 67901 h 67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977" h="679005">
                <a:moveTo>
                  <a:pt x="0" y="67901"/>
                </a:moveTo>
                <a:cubicBezTo>
                  <a:pt x="0" y="30400"/>
                  <a:pt x="30400" y="0"/>
                  <a:pt x="67901" y="0"/>
                </a:cubicBezTo>
                <a:lnTo>
                  <a:pt x="2508077" y="0"/>
                </a:lnTo>
                <a:cubicBezTo>
                  <a:pt x="2545578" y="0"/>
                  <a:pt x="2575978" y="30400"/>
                  <a:pt x="2575978" y="67901"/>
                </a:cubicBezTo>
                <a:cubicBezTo>
                  <a:pt x="2575978" y="248969"/>
                  <a:pt x="2575977" y="430037"/>
                  <a:pt x="2575977" y="611105"/>
                </a:cubicBezTo>
                <a:cubicBezTo>
                  <a:pt x="2575977" y="648606"/>
                  <a:pt x="2545577" y="679006"/>
                  <a:pt x="2508076" y="679006"/>
                </a:cubicBezTo>
                <a:lnTo>
                  <a:pt x="67901" y="679005"/>
                </a:lnTo>
                <a:cubicBezTo>
                  <a:pt x="30400" y="679005"/>
                  <a:pt x="0" y="648605"/>
                  <a:pt x="0" y="611104"/>
                </a:cubicBezTo>
                <a:lnTo>
                  <a:pt x="0" y="6790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53487"/>
              <a:satOff val="-4766"/>
              <a:lumOff val="18211"/>
              <a:alphaOff val="0"/>
            </a:schemeClr>
          </a:fillRef>
          <a:effectRef idx="2">
            <a:schemeClr val="accent1">
              <a:shade val="50000"/>
              <a:hueOff val="-53487"/>
              <a:satOff val="-4766"/>
              <a:lumOff val="18211"/>
              <a:alphaOff val="0"/>
            </a:schemeClr>
          </a:effectRef>
          <a:fontRef idx="minor">
            <a:schemeClr val="lt1"/>
          </a:fontRef>
        </p:style>
        <p:txBody>
          <a:bodyPr spcFirstLastPara="0" vert="horz" wrap="square" lIns="84657" tIns="84657" rIns="84657" bIns="84657"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lifornian FB" panose="0207040306080B030204" pitchFamily="18" charset="0"/>
              </a:rPr>
              <a:t>Disparate Amplitude Intensity</a:t>
            </a:r>
          </a:p>
        </p:txBody>
      </p:sp>
    </p:spTree>
    <p:extLst>
      <p:ext uri="{BB962C8B-B14F-4D97-AF65-F5344CB8AC3E}">
        <p14:creationId xmlns:p14="http://schemas.microsoft.com/office/powerpoint/2010/main" val="162807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973443" y="1719071"/>
            <a:ext cx="6745079" cy="4407408"/>
          </a:xfrm>
        </p:spPr>
        <p:txBody>
          <a:bodyPr/>
          <a:lstStyle/>
          <a:p>
            <a:r>
              <a:rPr lang="en-US" dirty="0">
                <a:latin typeface="Californian FB" panose="0207040306080B030204" pitchFamily="18" charset="0"/>
              </a:rPr>
              <a:t>Warm areas produce bacteria benthos consume</a:t>
            </a:r>
          </a:p>
          <a:p>
            <a:pPr lvl="1"/>
            <a:r>
              <a:rPr lang="en-US" dirty="0">
                <a:latin typeface="Californian FB" panose="0207040306080B030204" pitchFamily="18" charset="0"/>
              </a:rPr>
              <a:t>Geology activity</a:t>
            </a:r>
          </a:p>
          <a:p>
            <a:pPr lvl="1"/>
            <a:r>
              <a:rPr lang="en-US" dirty="0">
                <a:latin typeface="Californian FB" panose="0207040306080B030204" pitchFamily="18" charset="0"/>
              </a:rPr>
              <a:t>Analysis does not account for benthic communities</a:t>
            </a:r>
          </a:p>
        </p:txBody>
      </p:sp>
      <p:sp>
        <p:nvSpPr>
          <p:cNvPr id="5" name="Title 4"/>
          <p:cNvSpPr>
            <a:spLocks noGrp="1"/>
          </p:cNvSpPr>
          <p:nvPr>
            <p:ph type="title"/>
          </p:nvPr>
        </p:nvSpPr>
        <p:spPr/>
        <p:txBody>
          <a:bodyPr/>
          <a:lstStyle/>
          <a:p>
            <a:r>
              <a:rPr lang="en-US" sz="2800" dirty="0">
                <a:latin typeface="Californian FB" panose="0207040306080B030204" pitchFamily="18" charset="0"/>
              </a:rPr>
              <a:t>Related to benthic communities</a:t>
            </a:r>
          </a:p>
        </p:txBody>
      </p:sp>
      <p:sp>
        <p:nvSpPr>
          <p:cNvPr id="7" name="Freeform: Shape 6"/>
          <p:cNvSpPr/>
          <p:nvPr/>
        </p:nvSpPr>
        <p:spPr>
          <a:xfrm>
            <a:off x="1473899" y="1687510"/>
            <a:ext cx="2575977" cy="679005"/>
          </a:xfrm>
          <a:custGeom>
            <a:avLst/>
            <a:gdLst>
              <a:gd name="connsiteX0" fmla="*/ 0 w 2575977"/>
              <a:gd name="connsiteY0" fmla="*/ 67901 h 679005"/>
              <a:gd name="connsiteX1" fmla="*/ 67901 w 2575977"/>
              <a:gd name="connsiteY1" fmla="*/ 0 h 679005"/>
              <a:gd name="connsiteX2" fmla="*/ 2508077 w 2575977"/>
              <a:gd name="connsiteY2" fmla="*/ 0 h 679005"/>
              <a:gd name="connsiteX3" fmla="*/ 2575978 w 2575977"/>
              <a:gd name="connsiteY3" fmla="*/ 67901 h 679005"/>
              <a:gd name="connsiteX4" fmla="*/ 2575977 w 2575977"/>
              <a:gd name="connsiteY4" fmla="*/ 611105 h 679005"/>
              <a:gd name="connsiteX5" fmla="*/ 2508076 w 2575977"/>
              <a:gd name="connsiteY5" fmla="*/ 679006 h 679005"/>
              <a:gd name="connsiteX6" fmla="*/ 67901 w 2575977"/>
              <a:gd name="connsiteY6" fmla="*/ 679005 h 679005"/>
              <a:gd name="connsiteX7" fmla="*/ 0 w 2575977"/>
              <a:gd name="connsiteY7" fmla="*/ 611104 h 679005"/>
              <a:gd name="connsiteX8" fmla="*/ 0 w 2575977"/>
              <a:gd name="connsiteY8" fmla="*/ 67901 h 67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977" h="679005">
                <a:moveTo>
                  <a:pt x="0" y="67901"/>
                </a:moveTo>
                <a:cubicBezTo>
                  <a:pt x="0" y="30400"/>
                  <a:pt x="30400" y="0"/>
                  <a:pt x="67901" y="0"/>
                </a:cubicBezTo>
                <a:lnTo>
                  <a:pt x="2508077" y="0"/>
                </a:lnTo>
                <a:cubicBezTo>
                  <a:pt x="2545578" y="0"/>
                  <a:pt x="2575978" y="30400"/>
                  <a:pt x="2575978" y="67901"/>
                </a:cubicBezTo>
                <a:cubicBezTo>
                  <a:pt x="2575978" y="248969"/>
                  <a:pt x="2575977" y="430037"/>
                  <a:pt x="2575977" y="611105"/>
                </a:cubicBezTo>
                <a:cubicBezTo>
                  <a:pt x="2575977" y="648606"/>
                  <a:pt x="2545577" y="679006"/>
                  <a:pt x="2508076" y="679006"/>
                </a:cubicBezTo>
                <a:lnTo>
                  <a:pt x="67901" y="679005"/>
                </a:lnTo>
                <a:cubicBezTo>
                  <a:pt x="30400" y="679005"/>
                  <a:pt x="0" y="648605"/>
                  <a:pt x="0" y="611104"/>
                </a:cubicBezTo>
                <a:lnTo>
                  <a:pt x="0" y="6790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84657" tIns="84657" rIns="84657" bIns="84657" numCol="1" spcCol="1270" anchor="ctr" anchorCtr="0">
            <a:noAutofit/>
          </a:bodyPr>
          <a:lstStyle/>
          <a:p>
            <a:pPr marL="0" lvl="0" indent="0" algn="ctr" defTabSz="755650">
              <a:lnSpc>
                <a:spcPct val="90000"/>
              </a:lnSpc>
              <a:spcBef>
                <a:spcPct val="0"/>
              </a:spcBef>
              <a:spcAft>
                <a:spcPct val="35000"/>
              </a:spcAft>
              <a:buNone/>
            </a:pPr>
            <a:r>
              <a:rPr lang="en-US" sz="1700" b="0" kern="1200" dirty="0">
                <a:latin typeface="Californian FB" panose="0207040306080B030204" pitchFamily="18" charset="0"/>
              </a:rPr>
              <a:t>Closer to the Seafloor (but not always the case)</a:t>
            </a:r>
          </a:p>
        </p:txBody>
      </p:sp>
      <p:sp>
        <p:nvSpPr>
          <p:cNvPr id="8" name="Freeform: Shape 7"/>
          <p:cNvSpPr/>
          <p:nvPr/>
        </p:nvSpPr>
        <p:spPr>
          <a:xfrm>
            <a:off x="2609111" y="2408953"/>
            <a:ext cx="305553" cy="254628"/>
          </a:xfrm>
          <a:custGeom>
            <a:avLst/>
            <a:gdLst>
              <a:gd name="connsiteX0" fmla="*/ 0 w 254627"/>
              <a:gd name="connsiteY0" fmla="*/ 61110 h 305552"/>
              <a:gd name="connsiteX1" fmla="*/ 127314 w 254627"/>
              <a:gd name="connsiteY1" fmla="*/ 61110 h 305552"/>
              <a:gd name="connsiteX2" fmla="*/ 127314 w 254627"/>
              <a:gd name="connsiteY2" fmla="*/ 0 h 305552"/>
              <a:gd name="connsiteX3" fmla="*/ 254627 w 254627"/>
              <a:gd name="connsiteY3" fmla="*/ 152776 h 305552"/>
              <a:gd name="connsiteX4" fmla="*/ 127314 w 254627"/>
              <a:gd name="connsiteY4" fmla="*/ 305552 h 305552"/>
              <a:gd name="connsiteX5" fmla="*/ 127314 w 254627"/>
              <a:gd name="connsiteY5" fmla="*/ 244442 h 305552"/>
              <a:gd name="connsiteX6" fmla="*/ 0 w 254627"/>
              <a:gd name="connsiteY6" fmla="*/ 244442 h 305552"/>
              <a:gd name="connsiteX7" fmla="*/ 0 w 254627"/>
              <a:gd name="connsiteY7" fmla="*/ 61110 h 30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627" h="305552">
                <a:moveTo>
                  <a:pt x="203702" y="1"/>
                </a:moveTo>
                <a:lnTo>
                  <a:pt x="203702" y="152777"/>
                </a:lnTo>
                <a:lnTo>
                  <a:pt x="254627" y="152777"/>
                </a:lnTo>
                <a:lnTo>
                  <a:pt x="127314" y="305551"/>
                </a:lnTo>
                <a:lnTo>
                  <a:pt x="0" y="152777"/>
                </a:lnTo>
                <a:lnTo>
                  <a:pt x="50925" y="152777"/>
                </a:lnTo>
                <a:lnTo>
                  <a:pt x="50925" y="1"/>
                </a:lnTo>
                <a:lnTo>
                  <a:pt x="203702" y="1"/>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shade val="90000"/>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fontRef>
        </p:style>
        <p:txBody>
          <a:bodyPr spcFirstLastPara="0" vert="horz" wrap="square" lIns="61111" tIns="0" rIns="61110" bIns="76389"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Californian FB" panose="0207040306080B030204" pitchFamily="18" charset="0"/>
            </a:endParaRPr>
          </a:p>
        </p:txBody>
      </p:sp>
      <p:sp>
        <p:nvSpPr>
          <p:cNvPr id="9" name="Freeform: Shape 8"/>
          <p:cNvSpPr/>
          <p:nvPr/>
        </p:nvSpPr>
        <p:spPr>
          <a:xfrm>
            <a:off x="1473899" y="2706018"/>
            <a:ext cx="2575977" cy="679005"/>
          </a:xfrm>
          <a:custGeom>
            <a:avLst/>
            <a:gdLst>
              <a:gd name="connsiteX0" fmla="*/ 0 w 2575977"/>
              <a:gd name="connsiteY0" fmla="*/ 67901 h 679005"/>
              <a:gd name="connsiteX1" fmla="*/ 67901 w 2575977"/>
              <a:gd name="connsiteY1" fmla="*/ 0 h 679005"/>
              <a:gd name="connsiteX2" fmla="*/ 2508077 w 2575977"/>
              <a:gd name="connsiteY2" fmla="*/ 0 h 679005"/>
              <a:gd name="connsiteX3" fmla="*/ 2575978 w 2575977"/>
              <a:gd name="connsiteY3" fmla="*/ 67901 h 679005"/>
              <a:gd name="connsiteX4" fmla="*/ 2575977 w 2575977"/>
              <a:gd name="connsiteY4" fmla="*/ 611105 h 679005"/>
              <a:gd name="connsiteX5" fmla="*/ 2508076 w 2575977"/>
              <a:gd name="connsiteY5" fmla="*/ 679006 h 679005"/>
              <a:gd name="connsiteX6" fmla="*/ 67901 w 2575977"/>
              <a:gd name="connsiteY6" fmla="*/ 679005 h 679005"/>
              <a:gd name="connsiteX7" fmla="*/ 0 w 2575977"/>
              <a:gd name="connsiteY7" fmla="*/ 611104 h 679005"/>
              <a:gd name="connsiteX8" fmla="*/ 0 w 2575977"/>
              <a:gd name="connsiteY8" fmla="*/ 67901 h 67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977" h="679005">
                <a:moveTo>
                  <a:pt x="0" y="67901"/>
                </a:moveTo>
                <a:cubicBezTo>
                  <a:pt x="0" y="30400"/>
                  <a:pt x="30400" y="0"/>
                  <a:pt x="67901" y="0"/>
                </a:cubicBezTo>
                <a:lnTo>
                  <a:pt x="2508077" y="0"/>
                </a:lnTo>
                <a:cubicBezTo>
                  <a:pt x="2545578" y="0"/>
                  <a:pt x="2575978" y="30400"/>
                  <a:pt x="2575978" y="67901"/>
                </a:cubicBezTo>
                <a:cubicBezTo>
                  <a:pt x="2575978" y="248969"/>
                  <a:pt x="2575977" y="430037"/>
                  <a:pt x="2575977" y="611105"/>
                </a:cubicBezTo>
                <a:cubicBezTo>
                  <a:pt x="2575977" y="648606"/>
                  <a:pt x="2545577" y="679006"/>
                  <a:pt x="2508076" y="679006"/>
                </a:cubicBezTo>
                <a:lnTo>
                  <a:pt x="67901" y="679005"/>
                </a:lnTo>
                <a:cubicBezTo>
                  <a:pt x="30400" y="679005"/>
                  <a:pt x="0" y="648605"/>
                  <a:pt x="0" y="611104"/>
                </a:cubicBezTo>
                <a:lnTo>
                  <a:pt x="0" y="6790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53487"/>
              <a:satOff val="-4766"/>
              <a:lumOff val="18211"/>
              <a:alphaOff val="0"/>
            </a:schemeClr>
          </a:fillRef>
          <a:effectRef idx="2">
            <a:schemeClr val="accent1">
              <a:shade val="50000"/>
              <a:hueOff val="-53487"/>
              <a:satOff val="-4766"/>
              <a:lumOff val="18211"/>
              <a:alphaOff val="0"/>
            </a:schemeClr>
          </a:effectRef>
          <a:fontRef idx="minor">
            <a:schemeClr val="lt1"/>
          </a:fontRef>
        </p:style>
        <p:txBody>
          <a:bodyPr spcFirstLastPara="0" vert="horz" wrap="square" lIns="84657" tIns="84657" rIns="84657" bIns="84657"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lifornian FB" panose="0207040306080B030204" pitchFamily="18" charset="0"/>
              </a:rPr>
              <a:t>Linear</a:t>
            </a:r>
          </a:p>
        </p:txBody>
      </p:sp>
      <p:sp>
        <p:nvSpPr>
          <p:cNvPr id="10" name="Freeform: Shape 9"/>
          <p:cNvSpPr/>
          <p:nvPr/>
        </p:nvSpPr>
        <p:spPr>
          <a:xfrm>
            <a:off x="2609111" y="3427461"/>
            <a:ext cx="305553" cy="254628"/>
          </a:xfrm>
          <a:custGeom>
            <a:avLst/>
            <a:gdLst>
              <a:gd name="connsiteX0" fmla="*/ 0 w 254627"/>
              <a:gd name="connsiteY0" fmla="*/ 61110 h 305552"/>
              <a:gd name="connsiteX1" fmla="*/ 127314 w 254627"/>
              <a:gd name="connsiteY1" fmla="*/ 61110 h 305552"/>
              <a:gd name="connsiteX2" fmla="*/ 127314 w 254627"/>
              <a:gd name="connsiteY2" fmla="*/ 0 h 305552"/>
              <a:gd name="connsiteX3" fmla="*/ 254627 w 254627"/>
              <a:gd name="connsiteY3" fmla="*/ 152776 h 305552"/>
              <a:gd name="connsiteX4" fmla="*/ 127314 w 254627"/>
              <a:gd name="connsiteY4" fmla="*/ 305552 h 305552"/>
              <a:gd name="connsiteX5" fmla="*/ 127314 w 254627"/>
              <a:gd name="connsiteY5" fmla="*/ 244442 h 305552"/>
              <a:gd name="connsiteX6" fmla="*/ 0 w 254627"/>
              <a:gd name="connsiteY6" fmla="*/ 244442 h 305552"/>
              <a:gd name="connsiteX7" fmla="*/ 0 w 254627"/>
              <a:gd name="connsiteY7" fmla="*/ 61110 h 30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627" h="305552">
                <a:moveTo>
                  <a:pt x="203702" y="1"/>
                </a:moveTo>
                <a:lnTo>
                  <a:pt x="203702" y="152777"/>
                </a:lnTo>
                <a:lnTo>
                  <a:pt x="254627" y="152777"/>
                </a:lnTo>
                <a:lnTo>
                  <a:pt x="127314" y="305551"/>
                </a:lnTo>
                <a:lnTo>
                  <a:pt x="0" y="152777"/>
                </a:lnTo>
                <a:lnTo>
                  <a:pt x="50925" y="152777"/>
                </a:lnTo>
                <a:lnTo>
                  <a:pt x="50925" y="1"/>
                </a:lnTo>
                <a:lnTo>
                  <a:pt x="203702" y="1"/>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shade val="90000"/>
              <a:hueOff val="-69108"/>
              <a:satOff val="-5670"/>
              <a:lumOff val="19096"/>
              <a:alphaOff val="0"/>
            </a:schemeClr>
          </a:lnRef>
          <a:fillRef idx="1">
            <a:schemeClr val="accent1">
              <a:shade val="90000"/>
              <a:hueOff val="-69108"/>
              <a:satOff val="-5670"/>
              <a:lumOff val="19096"/>
              <a:alphaOff val="0"/>
            </a:schemeClr>
          </a:fillRef>
          <a:effectRef idx="0">
            <a:schemeClr val="accent1">
              <a:shade val="90000"/>
              <a:hueOff val="-69108"/>
              <a:satOff val="-5670"/>
              <a:lumOff val="19096"/>
              <a:alphaOff val="0"/>
            </a:schemeClr>
          </a:effectRef>
          <a:fontRef idx="minor">
            <a:schemeClr val="lt1"/>
          </a:fontRef>
        </p:style>
        <p:txBody>
          <a:bodyPr spcFirstLastPara="0" vert="horz" wrap="square" lIns="61111" tIns="0" rIns="61110" bIns="76389"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Californian FB" panose="0207040306080B030204" pitchFamily="18" charset="0"/>
            </a:endParaRPr>
          </a:p>
        </p:txBody>
      </p:sp>
      <p:sp>
        <p:nvSpPr>
          <p:cNvPr id="11" name="Freeform: Shape 10"/>
          <p:cNvSpPr/>
          <p:nvPr/>
        </p:nvSpPr>
        <p:spPr>
          <a:xfrm>
            <a:off x="1473899" y="3724527"/>
            <a:ext cx="2575977" cy="679005"/>
          </a:xfrm>
          <a:custGeom>
            <a:avLst/>
            <a:gdLst>
              <a:gd name="connsiteX0" fmla="*/ 0 w 2575977"/>
              <a:gd name="connsiteY0" fmla="*/ 67901 h 679005"/>
              <a:gd name="connsiteX1" fmla="*/ 67901 w 2575977"/>
              <a:gd name="connsiteY1" fmla="*/ 0 h 679005"/>
              <a:gd name="connsiteX2" fmla="*/ 2508077 w 2575977"/>
              <a:gd name="connsiteY2" fmla="*/ 0 h 679005"/>
              <a:gd name="connsiteX3" fmla="*/ 2575978 w 2575977"/>
              <a:gd name="connsiteY3" fmla="*/ 67901 h 679005"/>
              <a:gd name="connsiteX4" fmla="*/ 2575977 w 2575977"/>
              <a:gd name="connsiteY4" fmla="*/ 611105 h 679005"/>
              <a:gd name="connsiteX5" fmla="*/ 2508076 w 2575977"/>
              <a:gd name="connsiteY5" fmla="*/ 679006 h 679005"/>
              <a:gd name="connsiteX6" fmla="*/ 67901 w 2575977"/>
              <a:gd name="connsiteY6" fmla="*/ 679005 h 679005"/>
              <a:gd name="connsiteX7" fmla="*/ 0 w 2575977"/>
              <a:gd name="connsiteY7" fmla="*/ 611104 h 679005"/>
              <a:gd name="connsiteX8" fmla="*/ 0 w 2575977"/>
              <a:gd name="connsiteY8" fmla="*/ 67901 h 67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977" h="679005">
                <a:moveTo>
                  <a:pt x="0" y="67901"/>
                </a:moveTo>
                <a:cubicBezTo>
                  <a:pt x="0" y="30400"/>
                  <a:pt x="30400" y="0"/>
                  <a:pt x="67901" y="0"/>
                </a:cubicBezTo>
                <a:lnTo>
                  <a:pt x="2508077" y="0"/>
                </a:lnTo>
                <a:cubicBezTo>
                  <a:pt x="2545578" y="0"/>
                  <a:pt x="2575978" y="30400"/>
                  <a:pt x="2575978" y="67901"/>
                </a:cubicBezTo>
                <a:cubicBezTo>
                  <a:pt x="2575978" y="248969"/>
                  <a:pt x="2575977" y="430037"/>
                  <a:pt x="2575977" y="611105"/>
                </a:cubicBezTo>
                <a:cubicBezTo>
                  <a:pt x="2575977" y="648606"/>
                  <a:pt x="2545577" y="679006"/>
                  <a:pt x="2508076" y="679006"/>
                </a:cubicBezTo>
                <a:lnTo>
                  <a:pt x="67901" y="679005"/>
                </a:lnTo>
                <a:cubicBezTo>
                  <a:pt x="30400" y="679005"/>
                  <a:pt x="0" y="648605"/>
                  <a:pt x="0" y="611104"/>
                </a:cubicBezTo>
                <a:lnTo>
                  <a:pt x="0" y="6790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106975"/>
              <a:satOff val="-9532"/>
              <a:lumOff val="36422"/>
              <a:alphaOff val="0"/>
            </a:schemeClr>
          </a:fillRef>
          <a:effectRef idx="2">
            <a:schemeClr val="accent1">
              <a:shade val="50000"/>
              <a:hueOff val="-106975"/>
              <a:satOff val="-9532"/>
              <a:lumOff val="36422"/>
              <a:alphaOff val="0"/>
            </a:schemeClr>
          </a:effectRef>
          <a:fontRef idx="minor">
            <a:schemeClr val="lt1"/>
          </a:fontRef>
        </p:style>
        <p:txBody>
          <a:bodyPr spcFirstLastPara="0" vert="horz" wrap="square" lIns="84657" tIns="84657" rIns="84657" bIns="84657"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lifornian FB" panose="0207040306080B030204" pitchFamily="18" charset="0"/>
              </a:rPr>
              <a:t>Condensed</a:t>
            </a:r>
          </a:p>
        </p:txBody>
      </p:sp>
      <p:sp>
        <p:nvSpPr>
          <p:cNvPr id="12" name="Freeform: Shape 11"/>
          <p:cNvSpPr/>
          <p:nvPr/>
        </p:nvSpPr>
        <p:spPr>
          <a:xfrm>
            <a:off x="2609111" y="4445969"/>
            <a:ext cx="305553" cy="254628"/>
          </a:xfrm>
          <a:custGeom>
            <a:avLst/>
            <a:gdLst>
              <a:gd name="connsiteX0" fmla="*/ 0 w 254627"/>
              <a:gd name="connsiteY0" fmla="*/ 61110 h 305552"/>
              <a:gd name="connsiteX1" fmla="*/ 127314 w 254627"/>
              <a:gd name="connsiteY1" fmla="*/ 61110 h 305552"/>
              <a:gd name="connsiteX2" fmla="*/ 127314 w 254627"/>
              <a:gd name="connsiteY2" fmla="*/ 0 h 305552"/>
              <a:gd name="connsiteX3" fmla="*/ 254627 w 254627"/>
              <a:gd name="connsiteY3" fmla="*/ 152776 h 305552"/>
              <a:gd name="connsiteX4" fmla="*/ 127314 w 254627"/>
              <a:gd name="connsiteY4" fmla="*/ 305552 h 305552"/>
              <a:gd name="connsiteX5" fmla="*/ 127314 w 254627"/>
              <a:gd name="connsiteY5" fmla="*/ 244442 h 305552"/>
              <a:gd name="connsiteX6" fmla="*/ 0 w 254627"/>
              <a:gd name="connsiteY6" fmla="*/ 244442 h 305552"/>
              <a:gd name="connsiteX7" fmla="*/ 0 w 254627"/>
              <a:gd name="connsiteY7" fmla="*/ 61110 h 30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627" h="305552">
                <a:moveTo>
                  <a:pt x="203702" y="1"/>
                </a:moveTo>
                <a:lnTo>
                  <a:pt x="203702" y="152777"/>
                </a:lnTo>
                <a:lnTo>
                  <a:pt x="254627" y="152777"/>
                </a:lnTo>
                <a:lnTo>
                  <a:pt x="127314" y="305551"/>
                </a:lnTo>
                <a:lnTo>
                  <a:pt x="0" y="152777"/>
                </a:lnTo>
                <a:lnTo>
                  <a:pt x="50925" y="152777"/>
                </a:lnTo>
                <a:lnTo>
                  <a:pt x="50925" y="1"/>
                </a:lnTo>
                <a:lnTo>
                  <a:pt x="203702" y="1"/>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shade val="90000"/>
              <a:hueOff val="-138215"/>
              <a:satOff val="-11340"/>
              <a:lumOff val="38192"/>
              <a:alphaOff val="0"/>
            </a:schemeClr>
          </a:lnRef>
          <a:fillRef idx="1">
            <a:schemeClr val="accent1">
              <a:shade val="90000"/>
              <a:hueOff val="-138215"/>
              <a:satOff val="-11340"/>
              <a:lumOff val="38192"/>
              <a:alphaOff val="0"/>
            </a:schemeClr>
          </a:fillRef>
          <a:effectRef idx="0">
            <a:schemeClr val="accent1">
              <a:shade val="90000"/>
              <a:hueOff val="-138215"/>
              <a:satOff val="-11340"/>
              <a:lumOff val="38192"/>
              <a:alphaOff val="0"/>
            </a:schemeClr>
          </a:effectRef>
          <a:fontRef idx="minor">
            <a:schemeClr val="lt1"/>
          </a:fontRef>
        </p:style>
        <p:txBody>
          <a:bodyPr spcFirstLastPara="0" vert="horz" wrap="square" lIns="61111" tIns="0" rIns="61110" bIns="76389"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Californian FB" panose="0207040306080B030204" pitchFamily="18" charset="0"/>
            </a:endParaRPr>
          </a:p>
        </p:txBody>
      </p:sp>
      <p:sp>
        <p:nvSpPr>
          <p:cNvPr id="13" name="Freeform: Shape 12"/>
          <p:cNvSpPr/>
          <p:nvPr/>
        </p:nvSpPr>
        <p:spPr>
          <a:xfrm>
            <a:off x="1473899" y="4743035"/>
            <a:ext cx="2575977" cy="679005"/>
          </a:xfrm>
          <a:custGeom>
            <a:avLst/>
            <a:gdLst>
              <a:gd name="connsiteX0" fmla="*/ 0 w 2575977"/>
              <a:gd name="connsiteY0" fmla="*/ 67901 h 679005"/>
              <a:gd name="connsiteX1" fmla="*/ 67901 w 2575977"/>
              <a:gd name="connsiteY1" fmla="*/ 0 h 679005"/>
              <a:gd name="connsiteX2" fmla="*/ 2508077 w 2575977"/>
              <a:gd name="connsiteY2" fmla="*/ 0 h 679005"/>
              <a:gd name="connsiteX3" fmla="*/ 2575978 w 2575977"/>
              <a:gd name="connsiteY3" fmla="*/ 67901 h 679005"/>
              <a:gd name="connsiteX4" fmla="*/ 2575977 w 2575977"/>
              <a:gd name="connsiteY4" fmla="*/ 611105 h 679005"/>
              <a:gd name="connsiteX5" fmla="*/ 2508076 w 2575977"/>
              <a:gd name="connsiteY5" fmla="*/ 679006 h 679005"/>
              <a:gd name="connsiteX6" fmla="*/ 67901 w 2575977"/>
              <a:gd name="connsiteY6" fmla="*/ 679005 h 679005"/>
              <a:gd name="connsiteX7" fmla="*/ 0 w 2575977"/>
              <a:gd name="connsiteY7" fmla="*/ 611104 h 679005"/>
              <a:gd name="connsiteX8" fmla="*/ 0 w 2575977"/>
              <a:gd name="connsiteY8" fmla="*/ 67901 h 67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977" h="679005">
                <a:moveTo>
                  <a:pt x="0" y="67901"/>
                </a:moveTo>
                <a:cubicBezTo>
                  <a:pt x="0" y="30400"/>
                  <a:pt x="30400" y="0"/>
                  <a:pt x="67901" y="0"/>
                </a:cubicBezTo>
                <a:lnTo>
                  <a:pt x="2508077" y="0"/>
                </a:lnTo>
                <a:cubicBezTo>
                  <a:pt x="2545578" y="0"/>
                  <a:pt x="2575978" y="30400"/>
                  <a:pt x="2575978" y="67901"/>
                </a:cubicBezTo>
                <a:cubicBezTo>
                  <a:pt x="2575978" y="248969"/>
                  <a:pt x="2575977" y="430037"/>
                  <a:pt x="2575977" y="611105"/>
                </a:cubicBezTo>
                <a:cubicBezTo>
                  <a:pt x="2575977" y="648606"/>
                  <a:pt x="2545577" y="679006"/>
                  <a:pt x="2508076" y="679006"/>
                </a:cubicBezTo>
                <a:lnTo>
                  <a:pt x="67901" y="679005"/>
                </a:lnTo>
                <a:cubicBezTo>
                  <a:pt x="30400" y="679005"/>
                  <a:pt x="0" y="648605"/>
                  <a:pt x="0" y="611104"/>
                </a:cubicBezTo>
                <a:lnTo>
                  <a:pt x="0" y="6790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106975"/>
              <a:satOff val="-9532"/>
              <a:lumOff val="36422"/>
              <a:alphaOff val="0"/>
            </a:schemeClr>
          </a:fillRef>
          <a:effectRef idx="2">
            <a:schemeClr val="accent1">
              <a:shade val="50000"/>
              <a:hueOff val="-106975"/>
              <a:satOff val="-9532"/>
              <a:lumOff val="36422"/>
              <a:alphaOff val="0"/>
            </a:schemeClr>
          </a:effectRef>
          <a:fontRef idx="minor">
            <a:schemeClr val="lt1"/>
          </a:fontRef>
        </p:style>
        <p:txBody>
          <a:bodyPr spcFirstLastPara="0" vert="horz" wrap="square" lIns="84657" tIns="84657" rIns="84657" bIns="84657"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lifornian FB" panose="0207040306080B030204" pitchFamily="18" charset="0"/>
              </a:rPr>
              <a:t>Related to Benthic Communities </a:t>
            </a:r>
          </a:p>
        </p:txBody>
      </p:sp>
      <p:sp>
        <p:nvSpPr>
          <p:cNvPr id="14" name="Freeform: Shape 13"/>
          <p:cNvSpPr/>
          <p:nvPr/>
        </p:nvSpPr>
        <p:spPr>
          <a:xfrm>
            <a:off x="2609111" y="5464478"/>
            <a:ext cx="305553" cy="254628"/>
          </a:xfrm>
          <a:custGeom>
            <a:avLst/>
            <a:gdLst>
              <a:gd name="connsiteX0" fmla="*/ 0 w 254627"/>
              <a:gd name="connsiteY0" fmla="*/ 61110 h 305552"/>
              <a:gd name="connsiteX1" fmla="*/ 127314 w 254627"/>
              <a:gd name="connsiteY1" fmla="*/ 61110 h 305552"/>
              <a:gd name="connsiteX2" fmla="*/ 127314 w 254627"/>
              <a:gd name="connsiteY2" fmla="*/ 0 h 305552"/>
              <a:gd name="connsiteX3" fmla="*/ 254627 w 254627"/>
              <a:gd name="connsiteY3" fmla="*/ 152776 h 305552"/>
              <a:gd name="connsiteX4" fmla="*/ 127314 w 254627"/>
              <a:gd name="connsiteY4" fmla="*/ 305552 h 305552"/>
              <a:gd name="connsiteX5" fmla="*/ 127314 w 254627"/>
              <a:gd name="connsiteY5" fmla="*/ 244442 h 305552"/>
              <a:gd name="connsiteX6" fmla="*/ 0 w 254627"/>
              <a:gd name="connsiteY6" fmla="*/ 244442 h 305552"/>
              <a:gd name="connsiteX7" fmla="*/ 0 w 254627"/>
              <a:gd name="connsiteY7" fmla="*/ 61110 h 30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627" h="305552">
                <a:moveTo>
                  <a:pt x="203702" y="1"/>
                </a:moveTo>
                <a:lnTo>
                  <a:pt x="203702" y="152777"/>
                </a:lnTo>
                <a:lnTo>
                  <a:pt x="254627" y="152777"/>
                </a:lnTo>
                <a:lnTo>
                  <a:pt x="127314" y="305551"/>
                </a:lnTo>
                <a:lnTo>
                  <a:pt x="0" y="152777"/>
                </a:lnTo>
                <a:lnTo>
                  <a:pt x="50925" y="152777"/>
                </a:lnTo>
                <a:lnTo>
                  <a:pt x="50925" y="1"/>
                </a:lnTo>
                <a:lnTo>
                  <a:pt x="203702" y="1"/>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shade val="90000"/>
              <a:hueOff val="-69108"/>
              <a:satOff val="-5670"/>
              <a:lumOff val="19096"/>
              <a:alphaOff val="0"/>
            </a:schemeClr>
          </a:lnRef>
          <a:fillRef idx="1">
            <a:schemeClr val="accent1">
              <a:shade val="90000"/>
              <a:hueOff val="-69108"/>
              <a:satOff val="-5670"/>
              <a:lumOff val="19096"/>
              <a:alphaOff val="0"/>
            </a:schemeClr>
          </a:fillRef>
          <a:effectRef idx="0">
            <a:schemeClr val="accent1">
              <a:shade val="90000"/>
              <a:hueOff val="-69108"/>
              <a:satOff val="-5670"/>
              <a:lumOff val="19096"/>
              <a:alphaOff val="0"/>
            </a:schemeClr>
          </a:effectRef>
          <a:fontRef idx="minor">
            <a:schemeClr val="lt1"/>
          </a:fontRef>
        </p:style>
        <p:txBody>
          <a:bodyPr spcFirstLastPara="0" vert="horz" wrap="square" lIns="61111" tIns="0" rIns="61110" bIns="76389"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Californian FB" panose="0207040306080B030204" pitchFamily="18" charset="0"/>
            </a:endParaRPr>
          </a:p>
        </p:txBody>
      </p:sp>
      <p:sp>
        <p:nvSpPr>
          <p:cNvPr id="15" name="Freeform: Shape 14"/>
          <p:cNvSpPr/>
          <p:nvPr/>
        </p:nvSpPr>
        <p:spPr>
          <a:xfrm>
            <a:off x="1473899" y="5761544"/>
            <a:ext cx="2575977" cy="679005"/>
          </a:xfrm>
          <a:custGeom>
            <a:avLst/>
            <a:gdLst>
              <a:gd name="connsiteX0" fmla="*/ 0 w 2575977"/>
              <a:gd name="connsiteY0" fmla="*/ 67901 h 679005"/>
              <a:gd name="connsiteX1" fmla="*/ 67901 w 2575977"/>
              <a:gd name="connsiteY1" fmla="*/ 0 h 679005"/>
              <a:gd name="connsiteX2" fmla="*/ 2508077 w 2575977"/>
              <a:gd name="connsiteY2" fmla="*/ 0 h 679005"/>
              <a:gd name="connsiteX3" fmla="*/ 2575978 w 2575977"/>
              <a:gd name="connsiteY3" fmla="*/ 67901 h 679005"/>
              <a:gd name="connsiteX4" fmla="*/ 2575977 w 2575977"/>
              <a:gd name="connsiteY4" fmla="*/ 611105 h 679005"/>
              <a:gd name="connsiteX5" fmla="*/ 2508076 w 2575977"/>
              <a:gd name="connsiteY5" fmla="*/ 679006 h 679005"/>
              <a:gd name="connsiteX6" fmla="*/ 67901 w 2575977"/>
              <a:gd name="connsiteY6" fmla="*/ 679005 h 679005"/>
              <a:gd name="connsiteX7" fmla="*/ 0 w 2575977"/>
              <a:gd name="connsiteY7" fmla="*/ 611104 h 679005"/>
              <a:gd name="connsiteX8" fmla="*/ 0 w 2575977"/>
              <a:gd name="connsiteY8" fmla="*/ 67901 h 67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977" h="679005">
                <a:moveTo>
                  <a:pt x="0" y="67901"/>
                </a:moveTo>
                <a:cubicBezTo>
                  <a:pt x="0" y="30400"/>
                  <a:pt x="30400" y="0"/>
                  <a:pt x="67901" y="0"/>
                </a:cubicBezTo>
                <a:lnTo>
                  <a:pt x="2508077" y="0"/>
                </a:lnTo>
                <a:cubicBezTo>
                  <a:pt x="2545578" y="0"/>
                  <a:pt x="2575978" y="30400"/>
                  <a:pt x="2575978" y="67901"/>
                </a:cubicBezTo>
                <a:cubicBezTo>
                  <a:pt x="2575978" y="248969"/>
                  <a:pt x="2575977" y="430037"/>
                  <a:pt x="2575977" y="611105"/>
                </a:cubicBezTo>
                <a:cubicBezTo>
                  <a:pt x="2575977" y="648606"/>
                  <a:pt x="2545577" y="679006"/>
                  <a:pt x="2508076" y="679006"/>
                </a:cubicBezTo>
                <a:lnTo>
                  <a:pt x="67901" y="679005"/>
                </a:lnTo>
                <a:cubicBezTo>
                  <a:pt x="30400" y="679005"/>
                  <a:pt x="0" y="648605"/>
                  <a:pt x="0" y="611104"/>
                </a:cubicBezTo>
                <a:lnTo>
                  <a:pt x="0" y="6790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53487"/>
              <a:satOff val="-4766"/>
              <a:lumOff val="18211"/>
              <a:alphaOff val="0"/>
            </a:schemeClr>
          </a:fillRef>
          <a:effectRef idx="2">
            <a:schemeClr val="accent1">
              <a:shade val="50000"/>
              <a:hueOff val="-53487"/>
              <a:satOff val="-4766"/>
              <a:lumOff val="18211"/>
              <a:alphaOff val="0"/>
            </a:schemeClr>
          </a:effectRef>
          <a:fontRef idx="minor">
            <a:schemeClr val="lt1"/>
          </a:fontRef>
        </p:style>
        <p:txBody>
          <a:bodyPr spcFirstLastPara="0" vert="horz" wrap="square" lIns="84657" tIns="84657" rIns="84657" bIns="84657"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lifornian FB" panose="0207040306080B030204" pitchFamily="18" charset="0"/>
              </a:rPr>
              <a:t>Disparate Amplitude Intensity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0923" y="3467100"/>
            <a:ext cx="3837599" cy="28781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TextBox 15"/>
          <p:cNvSpPr txBox="1"/>
          <p:nvPr/>
        </p:nvSpPr>
        <p:spPr>
          <a:xfrm>
            <a:off x="7769542" y="6369006"/>
            <a:ext cx="1152880" cy="276999"/>
          </a:xfrm>
          <a:prstGeom prst="rect">
            <a:avLst/>
          </a:prstGeom>
          <a:noFill/>
          <a:ln>
            <a:noFill/>
          </a:ln>
        </p:spPr>
        <p:txBody>
          <a:bodyPr wrap="none" rtlCol="0" anchor="ctr" anchorCtr="1">
            <a:spAutoFit/>
          </a:bodyPr>
          <a:lstStyle/>
          <a:p>
            <a:r>
              <a:rPr lang="en-US" sz="1200" i="1" dirty="0">
                <a:solidFill>
                  <a:schemeClr val="accent1"/>
                </a:solidFill>
                <a:latin typeface="Californian FB" panose="0207040306080B030204" pitchFamily="18" charset="0"/>
              </a:rPr>
              <a:t>Tubeworm bush</a:t>
            </a:r>
            <a:r>
              <a:rPr lang="en-US" sz="1200" i="1" baseline="30000" dirty="0">
                <a:solidFill>
                  <a:schemeClr val="accent1"/>
                </a:solidFill>
                <a:latin typeface="Californian FB" panose="0207040306080B030204" pitchFamily="18" charset="0"/>
              </a:rPr>
              <a:t>[4] </a:t>
            </a:r>
          </a:p>
        </p:txBody>
      </p:sp>
    </p:spTree>
    <p:extLst>
      <p:ext uri="{BB962C8B-B14F-4D97-AF65-F5344CB8AC3E}">
        <p14:creationId xmlns:p14="http://schemas.microsoft.com/office/powerpoint/2010/main" val="40409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906537" y="1719071"/>
            <a:ext cx="6811986" cy="4407408"/>
          </a:xfrm>
        </p:spPr>
        <p:txBody>
          <a:bodyPr/>
          <a:lstStyle/>
          <a:p>
            <a:r>
              <a:rPr lang="en-US" dirty="0">
                <a:latin typeface="Californian FB" panose="0207040306080B030204" pitchFamily="18" charset="0"/>
              </a:rPr>
              <a:t>Amplitude values vary, but depending on the item, they may reflect similar intensities</a:t>
            </a:r>
          </a:p>
          <a:p>
            <a:pPr lvl="1"/>
            <a:r>
              <a:rPr lang="en-US" dirty="0">
                <a:latin typeface="Californian FB" panose="0207040306080B030204" pitchFamily="18" charset="0"/>
              </a:rPr>
              <a:t>Items in the water column reflect varying intensities</a:t>
            </a:r>
          </a:p>
          <a:p>
            <a:pPr lvl="1"/>
            <a:r>
              <a:rPr lang="en-US" dirty="0">
                <a:latin typeface="Californian FB" panose="0207040306080B030204" pitchFamily="18" charset="0"/>
              </a:rPr>
              <a:t>Amplitude values are relative</a:t>
            </a:r>
          </a:p>
        </p:txBody>
      </p:sp>
      <p:sp>
        <p:nvSpPr>
          <p:cNvPr id="5" name="Title 4"/>
          <p:cNvSpPr>
            <a:spLocks noGrp="1"/>
          </p:cNvSpPr>
          <p:nvPr>
            <p:ph type="title"/>
          </p:nvPr>
        </p:nvSpPr>
        <p:spPr/>
        <p:txBody>
          <a:bodyPr/>
          <a:lstStyle/>
          <a:p>
            <a:pPr lvl="0"/>
            <a:r>
              <a:rPr lang="en-US" dirty="0">
                <a:latin typeface="Californian FB" panose="0207040306080B030204" pitchFamily="18" charset="0"/>
              </a:rPr>
              <a:t>Disparate Amplitude Intensity</a:t>
            </a:r>
          </a:p>
        </p:txBody>
      </p:sp>
      <p:sp>
        <p:nvSpPr>
          <p:cNvPr id="7" name="Freeform: Shape 6"/>
          <p:cNvSpPr/>
          <p:nvPr/>
        </p:nvSpPr>
        <p:spPr>
          <a:xfrm>
            <a:off x="1473899" y="1687510"/>
            <a:ext cx="2575977" cy="679005"/>
          </a:xfrm>
          <a:custGeom>
            <a:avLst/>
            <a:gdLst>
              <a:gd name="connsiteX0" fmla="*/ 0 w 2575977"/>
              <a:gd name="connsiteY0" fmla="*/ 67901 h 679005"/>
              <a:gd name="connsiteX1" fmla="*/ 67901 w 2575977"/>
              <a:gd name="connsiteY1" fmla="*/ 0 h 679005"/>
              <a:gd name="connsiteX2" fmla="*/ 2508077 w 2575977"/>
              <a:gd name="connsiteY2" fmla="*/ 0 h 679005"/>
              <a:gd name="connsiteX3" fmla="*/ 2575978 w 2575977"/>
              <a:gd name="connsiteY3" fmla="*/ 67901 h 679005"/>
              <a:gd name="connsiteX4" fmla="*/ 2575977 w 2575977"/>
              <a:gd name="connsiteY4" fmla="*/ 611105 h 679005"/>
              <a:gd name="connsiteX5" fmla="*/ 2508076 w 2575977"/>
              <a:gd name="connsiteY5" fmla="*/ 679006 h 679005"/>
              <a:gd name="connsiteX6" fmla="*/ 67901 w 2575977"/>
              <a:gd name="connsiteY6" fmla="*/ 679005 h 679005"/>
              <a:gd name="connsiteX7" fmla="*/ 0 w 2575977"/>
              <a:gd name="connsiteY7" fmla="*/ 611104 h 679005"/>
              <a:gd name="connsiteX8" fmla="*/ 0 w 2575977"/>
              <a:gd name="connsiteY8" fmla="*/ 67901 h 67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977" h="679005">
                <a:moveTo>
                  <a:pt x="0" y="67901"/>
                </a:moveTo>
                <a:cubicBezTo>
                  <a:pt x="0" y="30400"/>
                  <a:pt x="30400" y="0"/>
                  <a:pt x="67901" y="0"/>
                </a:cubicBezTo>
                <a:lnTo>
                  <a:pt x="2508077" y="0"/>
                </a:lnTo>
                <a:cubicBezTo>
                  <a:pt x="2545578" y="0"/>
                  <a:pt x="2575978" y="30400"/>
                  <a:pt x="2575978" y="67901"/>
                </a:cubicBezTo>
                <a:cubicBezTo>
                  <a:pt x="2575978" y="248969"/>
                  <a:pt x="2575977" y="430037"/>
                  <a:pt x="2575977" y="611105"/>
                </a:cubicBezTo>
                <a:cubicBezTo>
                  <a:pt x="2575977" y="648606"/>
                  <a:pt x="2545577" y="679006"/>
                  <a:pt x="2508076" y="679006"/>
                </a:cubicBezTo>
                <a:lnTo>
                  <a:pt x="67901" y="679005"/>
                </a:lnTo>
                <a:cubicBezTo>
                  <a:pt x="30400" y="679005"/>
                  <a:pt x="0" y="648605"/>
                  <a:pt x="0" y="611104"/>
                </a:cubicBezTo>
                <a:lnTo>
                  <a:pt x="0" y="6790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84657" tIns="84657" rIns="84657" bIns="84657" numCol="1" spcCol="1270" anchor="ctr" anchorCtr="0">
            <a:noAutofit/>
          </a:bodyPr>
          <a:lstStyle/>
          <a:p>
            <a:pPr marL="0" lvl="0" indent="0" algn="ctr" defTabSz="755650">
              <a:lnSpc>
                <a:spcPct val="90000"/>
              </a:lnSpc>
              <a:spcBef>
                <a:spcPct val="0"/>
              </a:spcBef>
              <a:spcAft>
                <a:spcPct val="35000"/>
              </a:spcAft>
              <a:buNone/>
            </a:pPr>
            <a:r>
              <a:rPr lang="en-US" sz="1700" b="0" kern="1200" dirty="0">
                <a:latin typeface="Californian FB" panose="0207040306080B030204" pitchFamily="18" charset="0"/>
              </a:rPr>
              <a:t>Closer to the Seafloor (but not always the case)</a:t>
            </a:r>
          </a:p>
        </p:txBody>
      </p:sp>
      <p:sp>
        <p:nvSpPr>
          <p:cNvPr id="8" name="Freeform: Shape 7"/>
          <p:cNvSpPr/>
          <p:nvPr/>
        </p:nvSpPr>
        <p:spPr>
          <a:xfrm>
            <a:off x="2609111" y="2408953"/>
            <a:ext cx="305553" cy="254628"/>
          </a:xfrm>
          <a:custGeom>
            <a:avLst/>
            <a:gdLst>
              <a:gd name="connsiteX0" fmla="*/ 0 w 254627"/>
              <a:gd name="connsiteY0" fmla="*/ 61110 h 305552"/>
              <a:gd name="connsiteX1" fmla="*/ 127314 w 254627"/>
              <a:gd name="connsiteY1" fmla="*/ 61110 h 305552"/>
              <a:gd name="connsiteX2" fmla="*/ 127314 w 254627"/>
              <a:gd name="connsiteY2" fmla="*/ 0 h 305552"/>
              <a:gd name="connsiteX3" fmla="*/ 254627 w 254627"/>
              <a:gd name="connsiteY3" fmla="*/ 152776 h 305552"/>
              <a:gd name="connsiteX4" fmla="*/ 127314 w 254627"/>
              <a:gd name="connsiteY4" fmla="*/ 305552 h 305552"/>
              <a:gd name="connsiteX5" fmla="*/ 127314 w 254627"/>
              <a:gd name="connsiteY5" fmla="*/ 244442 h 305552"/>
              <a:gd name="connsiteX6" fmla="*/ 0 w 254627"/>
              <a:gd name="connsiteY6" fmla="*/ 244442 h 305552"/>
              <a:gd name="connsiteX7" fmla="*/ 0 w 254627"/>
              <a:gd name="connsiteY7" fmla="*/ 61110 h 30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627" h="305552">
                <a:moveTo>
                  <a:pt x="203702" y="1"/>
                </a:moveTo>
                <a:lnTo>
                  <a:pt x="203702" y="152777"/>
                </a:lnTo>
                <a:lnTo>
                  <a:pt x="254627" y="152777"/>
                </a:lnTo>
                <a:lnTo>
                  <a:pt x="127314" y="305551"/>
                </a:lnTo>
                <a:lnTo>
                  <a:pt x="0" y="152777"/>
                </a:lnTo>
                <a:lnTo>
                  <a:pt x="50925" y="152777"/>
                </a:lnTo>
                <a:lnTo>
                  <a:pt x="50925" y="1"/>
                </a:lnTo>
                <a:lnTo>
                  <a:pt x="203702" y="1"/>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shade val="90000"/>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fontRef>
        </p:style>
        <p:txBody>
          <a:bodyPr spcFirstLastPara="0" vert="horz" wrap="square" lIns="61111" tIns="0" rIns="61110" bIns="76389"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Californian FB" panose="0207040306080B030204" pitchFamily="18" charset="0"/>
            </a:endParaRPr>
          </a:p>
        </p:txBody>
      </p:sp>
      <p:sp>
        <p:nvSpPr>
          <p:cNvPr id="9" name="Freeform: Shape 8"/>
          <p:cNvSpPr/>
          <p:nvPr/>
        </p:nvSpPr>
        <p:spPr>
          <a:xfrm>
            <a:off x="1473899" y="2706018"/>
            <a:ext cx="2575977" cy="679005"/>
          </a:xfrm>
          <a:custGeom>
            <a:avLst/>
            <a:gdLst>
              <a:gd name="connsiteX0" fmla="*/ 0 w 2575977"/>
              <a:gd name="connsiteY0" fmla="*/ 67901 h 679005"/>
              <a:gd name="connsiteX1" fmla="*/ 67901 w 2575977"/>
              <a:gd name="connsiteY1" fmla="*/ 0 h 679005"/>
              <a:gd name="connsiteX2" fmla="*/ 2508077 w 2575977"/>
              <a:gd name="connsiteY2" fmla="*/ 0 h 679005"/>
              <a:gd name="connsiteX3" fmla="*/ 2575978 w 2575977"/>
              <a:gd name="connsiteY3" fmla="*/ 67901 h 679005"/>
              <a:gd name="connsiteX4" fmla="*/ 2575977 w 2575977"/>
              <a:gd name="connsiteY4" fmla="*/ 611105 h 679005"/>
              <a:gd name="connsiteX5" fmla="*/ 2508076 w 2575977"/>
              <a:gd name="connsiteY5" fmla="*/ 679006 h 679005"/>
              <a:gd name="connsiteX6" fmla="*/ 67901 w 2575977"/>
              <a:gd name="connsiteY6" fmla="*/ 679005 h 679005"/>
              <a:gd name="connsiteX7" fmla="*/ 0 w 2575977"/>
              <a:gd name="connsiteY7" fmla="*/ 611104 h 679005"/>
              <a:gd name="connsiteX8" fmla="*/ 0 w 2575977"/>
              <a:gd name="connsiteY8" fmla="*/ 67901 h 67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977" h="679005">
                <a:moveTo>
                  <a:pt x="0" y="67901"/>
                </a:moveTo>
                <a:cubicBezTo>
                  <a:pt x="0" y="30400"/>
                  <a:pt x="30400" y="0"/>
                  <a:pt x="67901" y="0"/>
                </a:cubicBezTo>
                <a:lnTo>
                  <a:pt x="2508077" y="0"/>
                </a:lnTo>
                <a:cubicBezTo>
                  <a:pt x="2545578" y="0"/>
                  <a:pt x="2575978" y="30400"/>
                  <a:pt x="2575978" y="67901"/>
                </a:cubicBezTo>
                <a:cubicBezTo>
                  <a:pt x="2575978" y="248969"/>
                  <a:pt x="2575977" y="430037"/>
                  <a:pt x="2575977" y="611105"/>
                </a:cubicBezTo>
                <a:cubicBezTo>
                  <a:pt x="2575977" y="648606"/>
                  <a:pt x="2545577" y="679006"/>
                  <a:pt x="2508076" y="679006"/>
                </a:cubicBezTo>
                <a:lnTo>
                  <a:pt x="67901" y="679005"/>
                </a:lnTo>
                <a:cubicBezTo>
                  <a:pt x="30400" y="679005"/>
                  <a:pt x="0" y="648605"/>
                  <a:pt x="0" y="611104"/>
                </a:cubicBezTo>
                <a:lnTo>
                  <a:pt x="0" y="6790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53487"/>
              <a:satOff val="-4766"/>
              <a:lumOff val="18211"/>
              <a:alphaOff val="0"/>
            </a:schemeClr>
          </a:fillRef>
          <a:effectRef idx="2">
            <a:schemeClr val="accent1">
              <a:shade val="50000"/>
              <a:hueOff val="-53487"/>
              <a:satOff val="-4766"/>
              <a:lumOff val="18211"/>
              <a:alphaOff val="0"/>
            </a:schemeClr>
          </a:effectRef>
          <a:fontRef idx="minor">
            <a:schemeClr val="lt1"/>
          </a:fontRef>
        </p:style>
        <p:txBody>
          <a:bodyPr spcFirstLastPara="0" vert="horz" wrap="square" lIns="84657" tIns="84657" rIns="84657" bIns="84657"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lifornian FB" panose="0207040306080B030204" pitchFamily="18" charset="0"/>
              </a:rPr>
              <a:t>Linear</a:t>
            </a:r>
          </a:p>
        </p:txBody>
      </p:sp>
      <p:sp>
        <p:nvSpPr>
          <p:cNvPr id="10" name="Freeform: Shape 9"/>
          <p:cNvSpPr/>
          <p:nvPr/>
        </p:nvSpPr>
        <p:spPr>
          <a:xfrm>
            <a:off x="2609111" y="3427461"/>
            <a:ext cx="305553" cy="254628"/>
          </a:xfrm>
          <a:custGeom>
            <a:avLst/>
            <a:gdLst>
              <a:gd name="connsiteX0" fmla="*/ 0 w 254627"/>
              <a:gd name="connsiteY0" fmla="*/ 61110 h 305552"/>
              <a:gd name="connsiteX1" fmla="*/ 127314 w 254627"/>
              <a:gd name="connsiteY1" fmla="*/ 61110 h 305552"/>
              <a:gd name="connsiteX2" fmla="*/ 127314 w 254627"/>
              <a:gd name="connsiteY2" fmla="*/ 0 h 305552"/>
              <a:gd name="connsiteX3" fmla="*/ 254627 w 254627"/>
              <a:gd name="connsiteY3" fmla="*/ 152776 h 305552"/>
              <a:gd name="connsiteX4" fmla="*/ 127314 w 254627"/>
              <a:gd name="connsiteY4" fmla="*/ 305552 h 305552"/>
              <a:gd name="connsiteX5" fmla="*/ 127314 w 254627"/>
              <a:gd name="connsiteY5" fmla="*/ 244442 h 305552"/>
              <a:gd name="connsiteX6" fmla="*/ 0 w 254627"/>
              <a:gd name="connsiteY6" fmla="*/ 244442 h 305552"/>
              <a:gd name="connsiteX7" fmla="*/ 0 w 254627"/>
              <a:gd name="connsiteY7" fmla="*/ 61110 h 30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627" h="305552">
                <a:moveTo>
                  <a:pt x="203702" y="1"/>
                </a:moveTo>
                <a:lnTo>
                  <a:pt x="203702" y="152777"/>
                </a:lnTo>
                <a:lnTo>
                  <a:pt x="254627" y="152777"/>
                </a:lnTo>
                <a:lnTo>
                  <a:pt x="127314" y="305551"/>
                </a:lnTo>
                <a:lnTo>
                  <a:pt x="0" y="152777"/>
                </a:lnTo>
                <a:lnTo>
                  <a:pt x="50925" y="152777"/>
                </a:lnTo>
                <a:lnTo>
                  <a:pt x="50925" y="1"/>
                </a:lnTo>
                <a:lnTo>
                  <a:pt x="203702" y="1"/>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shade val="90000"/>
              <a:hueOff val="-69108"/>
              <a:satOff val="-5670"/>
              <a:lumOff val="19096"/>
              <a:alphaOff val="0"/>
            </a:schemeClr>
          </a:lnRef>
          <a:fillRef idx="1">
            <a:schemeClr val="accent1">
              <a:shade val="90000"/>
              <a:hueOff val="-69108"/>
              <a:satOff val="-5670"/>
              <a:lumOff val="19096"/>
              <a:alphaOff val="0"/>
            </a:schemeClr>
          </a:fillRef>
          <a:effectRef idx="0">
            <a:schemeClr val="accent1">
              <a:shade val="90000"/>
              <a:hueOff val="-69108"/>
              <a:satOff val="-5670"/>
              <a:lumOff val="19096"/>
              <a:alphaOff val="0"/>
            </a:schemeClr>
          </a:effectRef>
          <a:fontRef idx="minor">
            <a:schemeClr val="lt1"/>
          </a:fontRef>
        </p:style>
        <p:txBody>
          <a:bodyPr spcFirstLastPara="0" vert="horz" wrap="square" lIns="61111" tIns="0" rIns="61110" bIns="76389"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Californian FB" panose="0207040306080B030204" pitchFamily="18" charset="0"/>
            </a:endParaRPr>
          </a:p>
        </p:txBody>
      </p:sp>
      <p:sp>
        <p:nvSpPr>
          <p:cNvPr id="11" name="Freeform: Shape 10"/>
          <p:cNvSpPr/>
          <p:nvPr/>
        </p:nvSpPr>
        <p:spPr>
          <a:xfrm>
            <a:off x="1473899" y="3724527"/>
            <a:ext cx="2575977" cy="679005"/>
          </a:xfrm>
          <a:custGeom>
            <a:avLst/>
            <a:gdLst>
              <a:gd name="connsiteX0" fmla="*/ 0 w 2575977"/>
              <a:gd name="connsiteY0" fmla="*/ 67901 h 679005"/>
              <a:gd name="connsiteX1" fmla="*/ 67901 w 2575977"/>
              <a:gd name="connsiteY1" fmla="*/ 0 h 679005"/>
              <a:gd name="connsiteX2" fmla="*/ 2508077 w 2575977"/>
              <a:gd name="connsiteY2" fmla="*/ 0 h 679005"/>
              <a:gd name="connsiteX3" fmla="*/ 2575978 w 2575977"/>
              <a:gd name="connsiteY3" fmla="*/ 67901 h 679005"/>
              <a:gd name="connsiteX4" fmla="*/ 2575977 w 2575977"/>
              <a:gd name="connsiteY4" fmla="*/ 611105 h 679005"/>
              <a:gd name="connsiteX5" fmla="*/ 2508076 w 2575977"/>
              <a:gd name="connsiteY5" fmla="*/ 679006 h 679005"/>
              <a:gd name="connsiteX6" fmla="*/ 67901 w 2575977"/>
              <a:gd name="connsiteY6" fmla="*/ 679005 h 679005"/>
              <a:gd name="connsiteX7" fmla="*/ 0 w 2575977"/>
              <a:gd name="connsiteY7" fmla="*/ 611104 h 679005"/>
              <a:gd name="connsiteX8" fmla="*/ 0 w 2575977"/>
              <a:gd name="connsiteY8" fmla="*/ 67901 h 67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977" h="679005">
                <a:moveTo>
                  <a:pt x="0" y="67901"/>
                </a:moveTo>
                <a:cubicBezTo>
                  <a:pt x="0" y="30400"/>
                  <a:pt x="30400" y="0"/>
                  <a:pt x="67901" y="0"/>
                </a:cubicBezTo>
                <a:lnTo>
                  <a:pt x="2508077" y="0"/>
                </a:lnTo>
                <a:cubicBezTo>
                  <a:pt x="2545578" y="0"/>
                  <a:pt x="2575978" y="30400"/>
                  <a:pt x="2575978" y="67901"/>
                </a:cubicBezTo>
                <a:cubicBezTo>
                  <a:pt x="2575978" y="248969"/>
                  <a:pt x="2575977" y="430037"/>
                  <a:pt x="2575977" y="611105"/>
                </a:cubicBezTo>
                <a:cubicBezTo>
                  <a:pt x="2575977" y="648606"/>
                  <a:pt x="2545577" y="679006"/>
                  <a:pt x="2508076" y="679006"/>
                </a:cubicBezTo>
                <a:lnTo>
                  <a:pt x="67901" y="679005"/>
                </a:lnTo>
                <a:cubicBezTo>
                  <a:pt x="30400" y="679005"/>
                  <a:pt x="0" y="648605"/>
                  <a:pt x="0" y="611104"/>
                </a:cubicBezTo>
                <a:lnTo>
                  <a:pt x="0" y="6790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106975"/>
              <a:satOff val="-9532"/>
              <a:lumOff val="36422"/>
              <a:alphaOff val="0"/>
            </a:schemeClr>
          </a:fillRef>
          <a:effectRef idx="2">
            <a:schemeClr val="accent1">
              <a:shade val="50000"/>
              <a:hueOff val="-106975"/>
              <a:satOff val="-9532"/>
              <a:lumOff val="36422"/>
              <a:alphaOff val="0"/>
            </a:schemeClr>
          </a:effectRef>
          <a:fontRef idx="minor">
            <a:schemeClr val="lt1"/>
          </a:fontRef>
        </p:style>
        <p:txBody>
          <a:bodyPr spcFirstLastPara="0" vert="horz" wrap="square" lIns="84657" tIns="84657" rIns="84657" bIns="84657"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lifornian FB" panose="0207040306080B030204" pitchFamily="18" charset="0"/>
              </a:rPr>
              <a:t>Condensed</a:t>
            </a:r>
          </a:p>
        </p:txBody>
      </p:sp>
      <p:sp>
        <p:nvSpPr>
          <p:cNvPr id="12" name="Freeform: Shape 11"/>
          <p:cNvSpPr/>
          <p:nvPr/>
        </p:nvSpPr>
        <p:spPr>
          <a:xfrm>
            <a:off x="2609111" y="4445969"/>
            <a:ext cx="305553" cy="254628"/>
          </a:xfrm>
          <a:custGeom>
            <a:avLst/>
            <a:gdLst>
              <a:gd name="connsiteX0" fmla="*/ 0 w 254627"/>
              <a:gd name="connsiteY0" fmla="*/ 61110 h 305552"/>
              <a:gd name="connsiteX1" fmla="*/ 127314 w 254627"/>
              <a:gd name="connsiteY1" fmla="*/ 61110 h 305552"/>
              <a:gd name="connsiteX2" fmla="*/ 127314 w 254627"/>
              <a:gd name="connsiteY2" fmla="*/ 0 h 305552"/>
              <a:gd name="connsiteX3" fmla="*/ 254627 w 254627"/>
              <a:gd name="connsiteY3" fmla="*/ 152776 h 305552"/>
              <a:gd name="connsiteX4" fmla="*/ 127314 w 254627"/>
              <a:gd name="connsiteY4" fmla="*/ 305552 h 305552"/>
              <a:gd name="connsiteX5" fmla="*/ 127314 w 254627"/>
              <a:gd name="connsiteY5" fmla="*/ 244442 h 305552"/>
              <a:gd name="connsiteX6" fmla="*/ 0 w 254627"/>
              <a:gd name="connsiteY6" fmla="*/ 244442 h 305552"/>
              <a:gd name="connsiteX7" fmla="*/ 0 w 254627"/>
              <a:gd name="connsiteY7" fmla="*/ 61110 h 30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627" h="305552">
                <a:moveTo>
                  <a:pt x="203702" y="1"/>
                </a:moveTo>
                <a:lnTo>
                  <a:pt x="203702" y="152777"/>
                </a:lnTo>
                <a:lnTo>
                  <a:pt x="254627" y="152777"/>
                </a:lnTo>
                <a:lnTo>
                  <a:pt x="127314" y="305551"/>
                </a:lnTo>
                <a:lnTo>
                  <a:pt x="0" y="152777"/>
                </a:lnTo>
                <a:lnTo>
                  <a:pt x="50925" y="152777"/>
                </a:lnTo>
                <a:lnTo>
                  <a:pt x="50925" y="1"/>
                </a:lnTo>
                <a:lnTo>
                  <a:pt x="203702" y="1"/>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shade val="90000"/>
              <a:hueOff val="-138215"/>
              <a:satOff val="-11340"/>
              <a:lumOff val="38192"/>
              <a:alphaOff val="0"/>
            </a:schemeClr>
          </a:lnRef>
          <a:fillRef idx="1">
            <a:schemeClr val="accent1">
              <a:shade val="90000"/>
              <a:hueOff val="-138215"/>
              <a:satOff val="-11340"/>
              <a:lumOff val="38192"/>
              <a:alphaOff val="0"/>
            </a:schemeClr>
          </a:fillRef>
          <a:effectRef idx="0">
            <a:schemeClr val="accent1">
              <a:shade val="90000"/>
              <a:hueOff val="-138215"/>
              <a:satOff val="-11340"/>
              <a:lumOff val="38192"/>
              <a:alphaOff val="0"/>
            </a:schemeClr>
          </a:effectRef>
          <a:fontRef idx="minor">
            <a:schemeClr val="lt1"/>
          </a:fontRef>
        </p:style>
        <p:txBody>
          <a:bodyPr spcFirstLastPara="0" vert="horz" wrap="square" lIns="61111" tIns="0" rIns="61110" bIns="76389"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Californian FB" panose="0207040306080B030204" pitchFamily="18" charset="0"/>
            </a:endParaRPr>
          </a:p>
        </p:txBody>
      </p:sp>
      <p:sp>
        <p:nvSpPr>
          <p:cNvPr id="13" name="Freeform: Shape 12"/>
          <p:cNvSpPr/>
          <p:nvPr/>
        </p:nvSpPr>
        <p:spPr>
          <a:xfrm>
            <a:off x="1473899" y="4743035"/>
            <a:ext cx="2575977" cy="679005"/>
          </a:xfrm>
          <a:custGeom>
            <a:avLst/>
            <a:gdLst>
              <a:gd name="connsiteX0" fmla="*/ 0 w 2575977"/>
              <a:gd name="connsiteY0" fmla="*/ 67901 h 679005"/>
              <a:gd name="connsiteX1" fmla="*/ 67901 w 2575977"/>
              <a:gd name="connsiteY1" fmla="*/ 0 h 679005"/>
              <a:gd name="connsiteX2" fmla="*/ 2508077 w 2575977"/>
              <a:gd name="connsiteY2" fmla="*/ 0 h 679005"/>
              <a:gd name="connsiteX3" fmla="*/ 2575978 w 2575977"/>
              <a:gd name="connsiteY3" fmla="*/ 67901 h 679005"/>
              <a:gd name="connsiteX4" fmla="*/ 2575977 w 2575977"/>
              <a:gd name="connsiteY4" fmla="*/ 611105 h 679005"/>
              <a:gd name="connsiteX5" fmla="*/ 2508076 w 2575977"/>
              <a:gd name="connsiteY5" fmla="*/ 679006 h 679005"/>
              <a:gd name="connsiteX6" fmla="*/ 67901 w 2575977"/>
              <a:gd name="connsiteY6" fmla="*/ 679005 h 679005"/>
              <a:gd name="connsiteX7" fmla="*/ 0 w 2575977"/>
              <a:gd name="connsiteY7" fmla="*/ 611104 h 679005"/>
              <a:gd name="connsiteX8" fmla="*/ 0 w 2575977"/>
              <a:gd name="connsiteY8" fmla="*/ 67901 h 67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977" h="679005">
                <a:moveTo>
                  <a:pt x="0" y="67901"/>
                </a:moveTo>
                <a:cubicBezTo>
                  <a:pt x="0" y="30400"/>
                  <a:pt x="30400" y="0"/>
                  <a:pt x="67901" y="0"/>
                </a:cubicBezTo>
                <a:lnTo>
                  <a:pt x="2508077" y="0"/>
                </a:lnTo>
                <a:cubicBezTo>
                  <a:pt x="2545578" y="0"/>
                  <a:pt x="2575978" y="30400"/>
                  <a:pt x="2575978" y="67901"/>
                </a:cubicBezTo>
                <a:cubicBezTo>
                  <a:pt x="2575978" y="248969"/>
                  <a:pt x="2575977" y="430037"/>
                  <a:pt x="2575977" y="611105"/>
                </a:cubicBezTo>
                <a:cubicBezTo>
                  <a:pt x="2575977" y="648606"/>
                  <a:pt x="2545577" y="679006"/>
                  <a:pt x="2508076" y="679006"/>
                </a:cubicBezTo>
                <a:lnTo>
                  <a:pt x="67901" y="679005"/>
                </a:lnTo>
                <a:cubicBezTo>
                  <a:pt x="30400" y="679005"/>
                  <a:pt x="0" y="648605"/>
                  <a:pt x="0" y="611104"/>
                </a:cubicBezTo>
                <a:lnTo>
                  <a:pt x="0" y="6790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106975"/>
              <a:satOff val="-9532"/>
              <a:lumOff val="36422"/>
              <a:alphaOff val="0"/>
            </a:schemeClr>
          </a:fillRef>
          <a:effectRef idx="2">
            <a:schemeClr val="accent1">
              <a:shade val="50000"/>
              <a:hueOff val="-106975"/>
              <a:satOff val="-9532"/>
              <a:lumOff val="36422"/>
              <a:alphaOff val="0"/>
            </a:schemeClr>
          </a:effectRef>
          <a:fontRef idx="minor">
            <a:schemeClr val="lt1"/>
          </a:fontRef>
        </p:style>
        <p:txBody>
          <a:bodyPr spcFirstLastPara="0" vert="horz" wrap="square" lIns="84657" tIns="84657" rIns="84657" bIns="84657"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lifornian FB" panose="0207040306080B030204" pitchFamily="18" charset="0"/>
              </a:rPr>
              <a:t>Related to Benthic Communities </a:t>
            </a:r>
          </a:p>
        </p:txBody>
      </p:sp>
      <p:sp>
        <p:nvSpPr>
          <p:cNvPr id="14" name="Freeform: Shape 13"/>
          <p:cNvSpPr/>
          <p:nvPr/>
        </p:nvSpPr>
        <p:spPr>
          <a:xfrm>
            <a:off x="2609111" y="5464478"/>
            <a:ext cx="305553" cy="254628"/>
          </a:xfrm>
          <a:custGeom>
            <a:avLst/>
            <a:gdLst>
              <a:gd name="connsiteX0" fmla="*/ 0 w 254627"/>
              <a:gd name="connsiteY0" fmla="*/ 61110 h 305552"/>
              <a:gd name="connsiteX1" fmla="*/ 127314 w 254627"/>
              <a:gd name="connsiteY1" fmla="*/ 61110 h 305552"/>
              <a:gd name="connsiteX2" fmla="*/ 127314 w 254627"/>
              <a:gd name="connsiteY2" fmla="*/ 0 h 305552"/>
              <a:gd name="connsiteX3" fmla="*/ 254627 w 254627"/>
              <a:gd name="connsiteY3" fmla="*/ 152776 h 305552"/>
              <a:gd name="connsiteX4" fmla="*/ 127314 w 254627"/>
              <a:gd name="connsiteY4" fmla="*/ 305552 h 305552"/>
              <a:gd name="connsiteX5" fmla="*/ 127314 w 254627"/>
              <a:gd name="connsiteY5" fmla="*/ 244442 h 305552"/>
              <a:gd name="connsiteX6" fmla="*/ 0 w 254627"/>
              <a:gd name="connsiteY6" fmla="*/ 244442 h 305552"/>
              <a:gd name="connsiteX7" fmla="*/ 0 w 254627"/>
              <a:gd name="connsiteY7" fmla="*/ 61110 h 30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627" h="305552">
                <a:moveTo>
                  <a:pt x="203702" y="1"/>
                </a:moveTo>
                <a:lnTo>
                  <a:pt x="203702" y="152777"/>
                </a:lnTo>
                <a:lnTo>
                  <a:pt x="254627" y="152777"/>
                </a:lnTo>
                <a:lnTo>
                  <a:pt x="127314" y="305551"/>
                </a:lnTo>
                <a:lnTo>
                  <a:pt x="0" y="152777"/>
                </a:lnTo>
                <a:lnTo>
                  <a:pt x="50925" y="152777"/>
                </a:lnTo>
                <a:lnTo>
                  <a:pt x="50925" y="1"/>
                </a:lnTo>
                <a:lnTo>
                  <a:pt x="203702" y="1"/>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shade val="90000"/>
              <a:hueOff val="-69108"/>
              <a:satOff val="-5670"/>
              <a:lumOff val="19096"/>
              <a:alphaOff val="0"/>
            </a:schemeClr>
          </a:lnRef>
          <a:fillRef idx="1">
            <a:schemeClr val="accent1">
              <a:shade val="90000"/>
              <a:hueOff val="-69108"/>
              <a:satOff val="-5670"/>
              <a:lumOff val="19096"/>
              <a:alphaOff val="0"/>
            </a:schemeClr>
          </a:fillRef>
          <a:effectRef idx="0">
            <a:schemeClr val="accent1">
              <a:shade val="90000"/>
              <a:hueOff val="-69108"/>
              <a:satOff val="-5670"/>
              <a:lumOff val="19096"/>
              <a:alphaOff val="0"/>
            </a:schemeClr>
          </a:effectRef>
          <a:fontRef idx="minor">
            <a:schemeClr val="lt1"/>
          </a:fontRef>
        </p:style>
        <p:txBody>
          <a:bodyPr spcFirstLastPara="0" vert="horz" wrap="square" lIns="61111" tIns="0" rIns="61110" bIns="76389"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Californian FB" panose="0207040306080B030204" pitchFamily="18" charset="0"/>
            </a:endParaRPr>
          </a:p>
        </p:txBody>
      </p:sp>
      <p:sp>
        <p:nvSpPr>
          <p:cNvPr id="15" name="Freeform: Shape 14"/>
          <p:cNvSpPr/>
          <p:nvPr/>
        </p:nvSpPr>
        <p:spPr>
          <a:xfrm>
            <a:off x="1473899" y="5761544"/>
            <a:ext cx="2575977" cy="679005"/>
          </a:xfrm>
          <a:custGeom>
            <a:avLst/>
            <a:gdLst>
              <a:gd name="connsiteX0" fmla="*/ 0 w 2575977"/>
              <a:gd name="connsiteY0" fmla="*/ 67901 h 679005"/>
              <a:gd name="connsiteX1" fmla="*/ 67901 w 2575977"/>
              <a:gd name="connsiteY1" fmla="*/ 0 h 679005"/>
              <a:gd name="connsiteX2" fmla="*/ 2508077 w 2575977"/>
              <a:gd name="connsiteY2" fmla="*/ 0 h 679005"/>
              <a:gd name="connsiteX3" fmla="*/ 2575978 w 2575977"/>
              <a:gd name="connsiteY3" fmla="*/ 67901 h 679005"/>
              <a:gd name="connsiteX4" fmla="*/ 2575977 w 2575977"/>
              <a:gd name="connsiteY4" fmla="*/ 611105 h 679005"/>
              <a:gd name="connsiteX5" fmla="*/ 2508076 w 2575977"/>
              <a:gd name="connsiteY5" fmla="*/ 679006 h 679005"/>
              <a:gd name="connsiteX6" fmla="*/ 67901 w 2575977"/>
              <a:gd name="connsiteY6" fmla="*/ 679005 h 679005"/>
              <a:gd name="connsiteX7" fmla="*/ 0 w 2575977"/>
              <a:gd name="connsiteY7" fmla="*/ 611104 h 679005"/>
              <a:gd name="connsiteX8" fmla="*/ 0 w 2575977"/>
              <a:gd name="connsiteY8" fmla="*/ 67901 h 67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977" h="679005">
                <a:moveTo>
                  <a:pt x="0" y="67901"/>
                </a:moveTo>
                <a:cubicBezTo>
                  <a:pt x="0" y="30400"/>
                  <a:pt x="30400" y="0"/>
                  <a:pt x="67901" y="0"/>
                </a:cubicBezTo>
                <a:lnTo>
                  <a:pt x="2508077" y="0"/>
                </a:lnTo>
                <a:cubicBezTo>
                  <a:pt x="2545578" y="0"/>
                  <a:pt x="2575978" y="30400"/>
                  <a:pt x="2575978" y="67901"/>
                </a:cubicBezTo>
                <a:cubicBezTo>
                  <a:pt x="2575978" y="248969"/>
                  <a:pt x="2575977" y="430037"/>
                  <a:pt x="2575977" y="611105"/>
                </a:cubicBezTo>
                <a:cubicBezTo>
                  <a:pt x="2575977" y="648606"/>
                  <a:pt x="2545577" y="679006"/>
                  <a:pt x="2508076" y="679006"/>
                </a:cubicBezTo>
                <a:lnTo>
                  <a:pt x="67901" y="679005"/>
                </a:lnTo>
                <a:cubicBezTo>
                  <a:pt x="30400" y="679005"/>
                  <a:pt x="0" y="648605"/>
                  <a:pt x="0" y="611104"/>
                </a:cubicBezTo>
                <a:lnTo>
                  <a:pt x="0" y="6790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53487"/>
              <a:satOff val="-4766"/>
              <a:lumOff val="18211"/>
              <a:alphaOff val="0"/>
            </a:schemeClr>
          </a:fillRef>
          <a:effectRef idx="2">
            <a:schemeClr val="accent1">
              <a:shade val="50000"/>
              <a:hueOff val="-53487"/>
              <a:satOff val="-4766"/>
              <a:lumOff val="18211"/>
              <a:alphaOff val="0"/>
            </a:schemeClr>
          </a:effectRef>
          <a:fontRef idx="minor">
            <a:schemeClr val="lt1"/>
          </a:fontRef>
        </p:style>
        <p:txBody>
          <a:bodyPr spcFirstLastPara="0" vert="horz" wrap="square" lIns="84657" tIns="84657" rIns="84657" bIns="84657"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lifornian FB" panose="0207040306080B030204" pitchFamily="18" charset="0"/>
              </a:rPr>
              <a:t>Disparate Amplitude Intensity</a:t>
            </a:r>
          </a:p>
        </p:txBody>
      </p:sp>
      <p:pic>
        <p:nvPicPr>
          <p:cNvPr id="3" name="Picture 2" descr="1391_20140829_060646_Fugro_Equator_GA4421_PR1_200_TESTING.txt - Notepad"/>
          <p:cNvPicPr>
            <a:picLocks noChangeAspect="1"/>
          </p:cNvPicPr>
          <p:nvPr/>
        </p:nvPicPr>
        <p:blipFill rotWithShape="1">
          <a:blip r:embed="rId3">
            <a:extLst>
              <a:ext uri="{28A0092B-C50C-407E-A947-70E740481C1C}">
                <a14:useLocalDpi xmlns:a14="http://schemas.microsoft.com/office/drawing/2010/main" val="0"/>
              </a:ext>
            </a:extLst>
          </a:blip>
          <a:srcRect l="2409" t="20122" r="43624" b="31907"/>
          <a:stretch/>
        </p:blipFill>
        <p:spPr>
          <a:xfrm>
            <a:off x="6973853" y="3682089"/>
            <a:ext cx="4709160" cy="269622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1890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5"/>
                                        </p:tgtEl>
                                      </p:cBhvr>
                                    </p:animEffect>
                                    <p:animScale>
                                      <p:cBhvr>
                                        <p:cTn id="7"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Californian FB" panose="0207040306080B030204" pitchFamily="18" charset="0"/>
              </a:rPr>
              <a:t>criteria</a:t>
            </a:r>
          </a:p>
        </p:txBody>
      </p:sp>
      <p:graphicFrame>
        <p:nvGraphicFramePr>
          <p:cNvPr id="2" name="Diagram 1"/>
          <p:cNvGraphicFramePr/>
          <p:nvPr>
            <p:extLst>
              <p:ext uri="{D42A27DB-BD31-4B8C-83A1-F6EECF244321}">
                <p14:modId xmlns:p14="http://schemas.microsoft.com/office/powerpoint/2010/main" val="3740995562"/>
              </p:ext>
            </p:extLst>
          </p:nvPr>
        </p:nvGraphicFramePr>
        <p:xfrm>
          <a:off x="3918921" y="1707816"/>
          <a:ext cx="4353169" cy="4918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ight Arrow 11"/>
          <p:cNvSpPr/>
          <p:nvPr/>
        </p:nvSpPr>
        <p:spPr>
          <a:xfrm>
            <a:off x="4686037" y="2873717"/>
            <a:ext cx="640862" cy="492369"/>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4" name="Rounded Rectangle 13"/>
          <p:cNvSpPr/>
          <p:nvPr/>
        </p:nvSpPr>
        <p:spPr>
          <a:xfrm>
            <a:off x="7553083" y="1707815"/>
            <a:ext cx="3806092" cy="4918169"/>
          </a:xfrm>
          <a:prstGeom prst="roundRect">
            <a:avLst/>
          </a:prstGeom>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13" name="Right Arrow 12"/>
          <p:cNvSpPr/>
          <p:nvPr/>
        </p:nvSpPr>
        <p:spPr>
          <a:xfrm>
            <a:off x="7149372" y="5525476"/>
            <a:ext cx="640862" cy="492369"/>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93483772"/>
              </p:ext>
            </p:extLst>
          </p:nvPr>
        </p:nvGraphicFramePr>
        <p:xfrm>
          <a:off x="12806801" y="1034366"/>
          <a:ext cx="3425516" cy="4663440"/>
        </p:xfrm>
        <a:graphic>
          <a:graphicData uri="http://schemas.openxmlformats.org/drawingml/2006/table">
            <a:tbl>
              <a:tblPr firstRow="1" bandRow="1">
                <a:tableStyleId>{7DF18680-E054-41AD-8BC1-D1AEF772440D}</a:tableStyleId>
              </a:tblPr>
              <a:tblGrid>
                <a:gridCol w="1712758">
                  <a:extLst>
                    <a:ext uri="{9D8B030D-6E8A-4147-A177-3AD203B41FA5}">
                      <a16:colId xmlns:a16="http://schemas.microsoft.com/office/drawing/2014/main" val="2764402884"/>
                    </a:ext>
                  </a:extLst>
                </a:gridCol>
                <a:gridCol w="1712758">
                  <a:extLst>
                    <a:ext uri="{9D8B030D-6E8A-4147-A177-3AD203B41FA5}">
                      <a16:colId xmlns:a16="http://schemas.microsoft.com/office/drawing/2014/main" val="4162968906"/>
                    </a:ext>
                  </a:extLst>
                </a:gridCol>
              </a:tblGrid>
              <a:tr h="423761">
                <a:tc>
                  <a:txBody>
                    <a:bodyPr/>
                    <a:lstStyle/>
                    <a:p>
                      <a:pPr marL="0" algn="ctr" rtl="0" eaLnBrk="1" fontAlgn="ctr" latinLnBrk="0" hangingPunct="1">
                        <a:spcBef>
                          <a:spcPts val="0"/>
                        </a:spcBef>
                        <a:spcAft>
                          <a:spcPts val="0"/>
                        </a:spcAft>
                      </a:pPr>
                      <a:r>
                        <a:rPr lang="en-US" sz="1800" b="1" i="0" u="none" strike="noStrike" kern="1200" dirty="0">
                          <a:solidFill>
                            <a:srgbClr val="FFFFFF"/>
                          </a:solidFill>
                          <a:effectLst/>
                          <a:latin typeface="Arial" panose="020B0604020202020204" pitchFamily="34" charset="0"/>
                        </a:rPr>
                        <a:t>Fields</a:t>
                      </a:r>
                      <a:endParaRPr lang="en-US" sz="1800" b="0" i="0" u="none" strike="noStrike" dirty="0">
                        <a:effectLst/>
                        <a:latin typeface="Arial" panose="020B0604020202020204" pitchFamily="34" charset="0"/>
                      </a:endParaRPr>
                    </a:p>
                  </a:txBody>
                  <a:tcPr anchor="ctr"/>
                </a:tc>
                <a:tc>
                  <a:txBody>
                    <a:bodyPr/>
                    <a:lstStyle/>
                    <a:p>
                      <a:pPr marL="0" algn="ctr" rtl="0" eaLnBrk="1" fontAlgn="ctr" latinLnBrk="0" hangingPunct="1">
                        <a:spcBef>
                          <a:spcPts val="0"/>
                        </a:spcBef>
                        <a:spcAft>
                          <a:spcPts val="0"/>
                        </a:spcAft>
                      </a:pPr>
                      <a:r>
                        <a:rPr lang="en-US" sz="1800" b="1" i="0" u="none" strike="noStrike" kern="1200" dirty="0">
                          <a:solidFill>
                            <a:srgbClr val="FFFFFF"/>
                          </a:solidFill>
                          <a:effectLst/>
                          <a:latin typeface="Arial" panose="020B0604020202020204" pitchFamily="34" charset="0"/>
                        </a:rPr>
                        <a:t>Value</a:t>
                      </a:r>
                      <a:r>
                        <a:rPr lang="en-US" sz="1800" b="1" i="0" u="none" strike="noStrike" kern="1200" baseline="0" dirty="0">
                          <a:solidFill>
                            <a:srgbClr val="FFFFFF"/>
                          </a:solidFill>
                          <a:effectLst/>
                          <a:latin typeface="Arial" panose="020B0604020202020204" pitchFamily="34" charset="0"/>
                        </a:rPr>
                        <a:t> Description</a:t>
                      </a:r>
                      <a:endParaRPr lang="en-US" sz="1800" b="0" i="0" u="none" strike="noStrike" dirty="0">
                        <a:effectLst/>
                        <a:latin typeface="Arial" panose="020B0604020202020204" pitchFamily="34" charset="0"/>
                      </a:endParaRPr>
                    </a:p>
                  </a:txBody>
                  <a:tcPr anchor="ctr"/>
                </a:tc>
                <a:extLst>
                  <a:ext uri="{0D108BD9-81ED-4DB2-BD59-A6C34878D82A}">
                    <a16:rowId xmlns:a16="http://schemas.microsoft.com/office/drawing/2014/main" val="3014077889"/>
                  </a:ext>
                </a:extLst>
              </a:tr>
              <a:tr h="431949">
                <a:tc>
                  <a:txBody>
                    <a:bodyPr/>
                    <a:lstStyle/>
                    <a:p>
                      <a:pPr marL="0" marR="0" indent="0" algn="ctr" rtl="0" eaLnBrk="1" fontAlgn="auto" latinLnBrk="0" hangingPunct="1">
                        <a:spcBef>
                          <a:spcPts val="0"/>
                        </a:spcBef>
                        <a:spcAft>
                          <a:spcPts val="0"/>
                        </a:spcAft>
                      </a:pPr>
                      <a:r>
                        <a:rPr lang="en-US" sz="1800" b="0" i="0" u="none" strike="noStrike" kern="1200" dirty="0">
                          <a:solidFill>
                            <a:srgbClr val="000000"/>
                          </a:solidFill>
                          <a:effectLst/>
                          <a:latin typeface="Arial" panose="020B0604020202020204" pitchFamily="34" charset="0"/>
                        </a:rPr>
                        <a:t>Bathy (Z)</a:t>
                      </a:r>
                      <a:endParaRPr lang="en-US" sz="1800" b="0" i="0" u="none" strike="noStrike" dirty="0">
                        <a:effectLst/>
                        <a:latin typeface="Arial" panose="020B0604020202020204" pitchFamily="34" charset="0"/>
                      </a:endParaRPr>
                    </a:p>
                  </a:txBody>
                  <a:tcPr anchor="ctr"/>
                </a:tc>
                <a:tc>
                  <a:txBody>
                    <a:bodyPr/>
                    <a:lstStyle/>
                    <a:p>
                      <a:pPr marL="0" algn="ctr" rtl="0" eaLnBrk="1" fontAlgn="ctr" latinLnBrk="0" hangingPunct="1">
                        <a:spcBef>
                          <a:spcPts val="0"/>
                        </a:spcBef>
                        <a:spcAft>
                          <a:spcPts val="0"/>
                        </a:spcAft>
                      </a:pPr>
                      <a:r>
                        <a:rPr lang="en-US" sz="1800" b="0" i="0" u="none" strike="noStrike" kern="1200" dirty="0">
                          <a:solidFill>
                            <a:srgbClr val="000000"/>
                          </a:solidFill>
                          <a:effectLst/>
                          <a:latin typeface="Arial" panose="020B0604020202020204" pitchFamily="34" charset="0"/>
                        </a:rPr>
                        <a:t>Depth of Seafloor</a:t>
                      </a:r>
                      <a:endParaRPr lang="en-US" sz="1800" b="0" i="0" u="none" strike="noStrike" dirty="0">
                        <a:effectLst/>
                        <a:latin typeface="Arial" panose="020B0604020202020204" pitchFamily="34" charset="0"/>
                      </a:endParaRPr>
                    </a:p>
                  </a:txBody>
                  <a:tcPr anchor="ctr"/>
                </a:tc>
                <a:extLst>
                  <a:ext uri="{0D108BD9-81ED-4DB2-BD59-A6C34878D82A}">
                    <a16:rowId xmlns:a16="http://schemas.microsoft.com/office/drawing/2014/main" val="1285822726"/>
                  </a:ext>
                </a:extLst>
              </a:tr>
              <a:tr h="431949">
                <a:tc>
                  <a:txBody>
                    <a:bodyPr/>
                    <a:lstStyle/>
                    <a:p>
                      <a:pPr marL="0" marR="0" indent="0" algn="ctr" rtl="0" eaLnBrk="1" fontAlgn="auto" latinLnBrk="0" hangingPunct="1">
                        <a:spcBef>
                          <a:spcPts val="0"/>
                        </a:spcBef>
                        <a:spcAft>
                          <a:spcPts val="0"/>
                        </a:spcAft>
                      </a:pPr>
                      <a:r>
                        <a:rPr lang="en-US" sz="1800" b="0" i="0" u="none" strike="noStrike" dirty="0">
                          <a:effectLst/>
                          <a:latin typeface="Arial" panose="020B0604020202020204" pitchFamily="34" charset="0"/>
                        </a:rPr>
                        <a:t>Delta (Z)</a:t>
                      </a:r>
                    </a:p>
                  </a:txBody>
                  <a:tcPr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kern="1200" dirty="0">
                          <a:solidFill>
                            <a:srgbClr val="000000"/>
                          </a:solidFill>
                          <a:effectLst/>
                          <a:latin typeface="Arial" panose="020B0604020202020204" pitchFamily="34" charset="0"/>
                        </a:rPr>
                        <a:t>Depth</a:t>
                      </a:r>
                      <a:r>
                        <a:rPr lang="en-US" sz="1800" b="0" i="0" u="none" strike="noStrike" kern="1200" baseline="0" dirty="0">
                          <a:solidFill>
                            <a:srgbClr val="000000"/>
                          </a:solidFill>
                          <a:effectLst/>
                          <a:latin typeface="Arial" panose="020B0604020202020204" pitchFamily="34" charset="0"/>
                        </a:rPr>
                        <a:t> between Feature and Seafloor</a:t>
                      </a:r>
                      <a:endParaRPr lang="en-US" sz="1800" b="0" i="0" u="none" strike="noStrike" dirty="0">
                        <a:effectLst/>
                        <a:latin typeface="Arial" panose="020B0604020202020204" pitchFamily="34" charset="0"/>
                      </a:endParaRPr>
                    </a:p>
                  </a:txBody>
                  <a:tcPr anchor="ctr"/>
                </a:tc>
                <a:extLst>
                  <a:ext uri="{0D108BD9-81ED-4DB2-BD59-A6C34878D82A}">
                    <a16:rowId xmlns:a16="http://schemas.microsoft.com/office/drawing/2014/main" val="3583467171"/>
                  </a:ext>
                </a:extLst>
              </a:tr>
              <a:tr h="423761">
                <a:tc>
                  <a:txBody>
                    <a:bodyPr/>
                    <a:lstStyle/>
                    <a:p>
                      <a:pPr marL="0" algn="ctr" rtl="0" eaLnBrk="1" fontAlgn="ctr" latinLnBrk="0" hangingPunct="1">
                        <a:spcBef>
                          <a:spcPts val="0"/>
                        </a:spcBef>
                        <a:spcAft>
                          <a:spcPts val="0"/>
                        </a:spcAft>
                      </a:pPr>
                      <a:r>
                        <a:rPr lang="en-US" sz="1800" b="0" i="0" u="none" strike="noStrike" kern="1200" dirty="0">
                          <a:solidFill>
                            <a:srgbClr val="000000"/>
                          </a:solidFill>
                          <a:effectLst/>
                          <a:latin typeface="Arial" panose="020B0604020202020204" pitchFamily="34" charset="0"/>
                        </a:rPr>
                        <a:t>Criteria</a:t>
                      </a:r>
                      <a:endParaRPr lang="en-US" sz="1800" b="0" i="0" u="none" strike="noStrike" dirty="0">
                        <a:effectLst/>
                        <a:latin typeface="Arial" panose="020B0604020202020204" pitchFamily="34" charset="0"/>
                      </a:endParaRPr>
                    </a:p>
                  </a:txBody>
                  <a:tcPr anchor="ctr"/>
                </a:tc>
                <a:tc>
                  <a:txBody>
                    <a:bodyPr/>
                    <a:lstStyle/>
                    <a:p>
                      <a:pPr marL="0" algn="ctr" rtl="0" eaLnBrk="1" fontAlgn="ctr" latinLnBrk="0" hangingPunct="1">
                        <a:spcBef>
                          <a:spcPts val="0"/>
                        </a:spcBef>
                        <a:spcAft>
                          <a:spcPts val="0"/>
                        </a:spcAft>
                      </a:pPr>
                      <a:r>
                        <a:rPr lang="en-US" sz="1800" b="0" i="0" u="none" strike="noStrike" kern="1200" dirty="0">
                          <a:solidFill>
                            <a:srgbClr val="000000"/>
                          </a:solidFill>
                          <a:effectLst/>
                          <a:latin typeface="Arial" panose="020B0604020202020204" pitchFamily="34" charset="0"/>
                        </a:rPr>
                        <a:t>Criteria</a:t>
                      </a:r>
                      <a:r>
                        <a:rPr lang="en-US" sz="1800" b="0" i="0" u="none" strike="noStrike" kern="1200" baseline="0" dirty="0">
                          <a:solidFill>
                            <a:srgbClr val="000000"/>
                          </a:solidFill>
                          <a:effectLst/>
                          <a:latin typeface="Arial" panose="020B0604020202020204" pitchFamily="34" charset="0"/>
                        </a:rPr>
                        <a:t> Description</a:t>
                      </a:r>
                      <a:endParaRPr lang="en-US" sz="1800" b="0" i="0" u="none" strike="noStrike" dirty="0">
                        <a:effectLst/>
                        <a:latin typeface="Arial" panose="020B0604020202020204" pitchFamily="34" charset="0"/>
                      </a:endParaRPr>
                    </a:p>
                  </a:txBody>
                  <a:tcPr anchor="ctr"/>
                </a:tc>
                <a:extLst>
                  <a:ext uri="{0D108BD9-81ED-4DB2-BD59-A6C34878D82A}">
                    <a16:rowId xmlns:a16="http://schemas.microsoft.com/office/drawing/2014/main" val="748108011"/>
                  </a:ext>
                </a:extLst>
              </a:tr>
              <a:tr h="431949">
                <a:tc>
                  <a:txBody>
                    <a:bodyPr/>
                    <a:lstStyle/>
                    <a:p>
                      <a:pPr marL="0" algn="ctr" rtl="0" eaLnBrk="1" fontAlgn="ctr" latinLnBrk="0" hangingPunct="1">
                        <a:spcBef>
                          <a:spcPts val="0"/>
                        </a:spcBef>
                        <a:spcAft>
                          <a:spcPts val="0"/>
                        </a:spcAft>
                      </a:pPr>
                      <a:r>
                        <a:rPr lang="en-US" sz="1800" b="0" i="0" u="none" strike="noStrike" kern="1200" dirty="0">
                          <a:solidFill>
                            <a:srgbClr val="000000"/>
                          </a:solidFill>
                          <a:effectLst/>
                          <a:latin typeface="Arial" panose="020B0604020202020204" pitchFamily="34" charset="0"/>
                        </a:rPr>
                        <a:t>Weighted Class</a:t>
                      </a:r>
                      <a:endParaRPr lang="en-US" sz="1800" b="0" i="0" u="none" strike="noStrike" dirty="0">
                        <a:effectLst/>
                        <a:latin typeface="Arial" panose="020B0604020202020204" pitchFamily="34" charset="0"/>
                      </a:endParaRPr>
                    </a:p>
                  </a:txBody>
                  <a:tcPr anchor="ctr"/>
                </a:tc>
                <a:tc>
                  <a:txBody>
                    <a:bodyPr/>
                    <a:lstStyle/>
                    <a:p>
                      <a:pPr marL="0" algn="ctr" rtl="0" eaLnBrk="1" fontAlgn="ctr" latinLnBrk="0" hangingPunct="1">
                        <a:spcBef>
                          <a:spcPts val="0"/>
                        </a:spcBef>
                        <a:spcAft>
                          <a:spcPts val="0"/>
                        </a:spcAft>
                      </a:pPr>
                      <a:r>
                        <a:rPr lang="en-US" sz="1800" b="0" i="0" u="none" strike="noStrike" kern="1200" dirty="0">
                          <a:solidFill>
                            <a:srgbClr val="000000"/>
                          </a:solidFill>
                          <a:effectLst/>
                          <a:latin typeface="Arial" panose="020B0604020202020204" pitchFamily="34" charset="0"/>
                        </a:rPr>
                        <a:t>Threshold</a:t>
                      </a:r>
                      <a:endParaRPr lang="en-US" sz="1800" b="0" i="0" u="none" strike="noStrike" dirty="0">
                        <a:effectLst/>
                        <a:latin typeface="Arial" panose="020B0604020202020204" pitchFamily="34" charset="0"/>
                      </a:endParaRPr>
                    </a:p>
                  </a:txBody>
                  <a:tcPr anchor="ctr"/>
                </a:tc>
                <a:extLst>
                  <a:ext uri="{0D108BD9-81ED-4DB2-BD59-A6C34878D82A}">
                    <a16:rowId xmlns:a16="http://schemas.microsoft.com/office/drawing/2014/main" val="1677160354"/>
                  </a:ext>
                </a:extLst>
              </a:tr>
              <a:tr h="605372">
                <a:tc>
                  <a:txBody>
                    <a:bodyPr/>
                    <a:lstStyle/>
                    <a:p>
                      <a:pPr marL="0" algn="ctr" rtl="0" eaLnBrk="1" fontAlgn="ctr" latinLnBrk="0" hangingPunct="1">
                        <a:spcBef>
                          <a:spcPts val="0"/>
                        </a:spcBef>
                        <a:spcAft>
                          <a:spcPts val="0"/>
                        </a:spcAft>
                      </a:pPr>
                      <a:r>
                        <a:rPr lang="en-US" sz="1800" b="0" i="0" u="none" strike="noStrike" kern="1200" dirty="0">
                          <a:solidFill>
                            <a:srgbClr val="000000"/>
                          </a:solidFill>
                          <a:effectLst/>
                          <a:latin typeface="Arial" panose="020B0604020202020204" pitchFamily="34" charset="0"/>
                        </a:rPr>
                        <a:t>Weighted</a:t>
                      </a:r>
                      <a:r>
                        <a:rPr lang="en-US" sz="1800" b="0" i="0" u="none" strike="noStrike" kern="1200" baseline="0" dirty="0">
                          <a:solidFill>
                            <a:srgbClr val="000000"/>
                          </a:solidFill>
                          <a:effectLst/>
                          <a:latin typeface="Arial" panose="020B0604020202020204" pitchFamily="34" charset="0"/>
                        </a:rPr>
                        <a:t> Description</a:t>
                      </a:r>
                      <a:endParaRPr lang="en-US" sz="1800" b="0" i="0" u="none" strike="noStrike" dirty="0">
                        <a:effectLst/>
                        <a:latin typeface="Arial" panose="020B0604020202020204" pitchFamily="34" charset="0"/>
                      </a:endParaRPr>
                    </a:p>
                  </a:txBody>
                  <a:tcPr anchor="ctr"/>
                </a:tc>
                <a:tc>
                  <a:txBody>
                    <a:bodyPr/>
                    <a:lstStyle/>
                    <a:p>
                      <a:pPr marL="0" algn="ctr" rtl="0" eaLnBrk="1" fontAlgn="ctr" latinLnBrk="0" hangingPunct="1">
                        <a:spcBef>
                          <a:spcPts val="0"/>
                        </a:spcBef>
                        <a:spcAft>
                          <a:spcPts val="0"/>
                        </a:spcAft>
                      </a:pPr>
                      <a:r>
                        <a:rPr lang="en-US" sz="1800" b="0" i="0" u="none" strike="noStrike" kern="1200" dirty="0">
                          <a:solidFill>
                            <a:srgbClr val="000000"/>
                          </a:solidFill>
                          <a:effectLst/>
                          <a:latin typeface="Arial" panose="020B0604020202020204" pitchFamily="34" charset="0"/>
                        </a:rPr>
                        <a:t>Description</a:t>
                      </a:r>
                      <a:r>
                        <a:rPr lang="en-US" sz="1800" b="0" i="0" u="none" strike="noStrike" kern="1200" baseline="0" dirty="0">
                          <a:solidFill>
                            <a:srgbClr val="000000"/>
                          </a:solidFill>
                          <a:effectLst/>
                          <a:latin typeface="Arial" panose="020B0604020202020204" pitchFamily="34" charset="0"/>
                        </a:rPr>
                        <a:t> of Weighted Criteria</a:t>
                      </a:r>
                      <a:endParaRPr lang="en-US" sz="1800" b="0" i="0" u="none" strike="noStrike" dirty="0">
                        <a:effectLst/>
                        <a:latin typeface="Arial" panose="020B0604020202020204" pitchFamily="34" charset="0"/>
                      </a:endParaRPr>
                    </a:p>
                  </a:txBody>
                  <a:tcPr anchor="ctr"/>
                </a:tc>
                <a:extLst>
                  <a:ext uri="{0D108BD9-81ED-4DB2-BD59-A6C34878D82A}">
                    <a16:rowId xmlns:a16="http://schemas.microsoft.com/office/drawing/2014/main" val="372613338"/>
                  </a:ext>
                </a:extLst>
              </a:tr>
            </a:tbl>
          </a:graphicData>
        </a:graphic>
      </p:graphicFrame>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95839" y="1987033"/>
            <a:ext cx="3096860" cy="4279991"/>
          </a:xfrm>
          <a:prstGeom prst="roundRect">
            <a:avLst>
              <a:gd name="adj" fmla="val 4167"/>
            </a:avLst>
          </a:prstGeom>
          <a:solidFill>
            <a:srgbClr val="FFFFFF"/>
          </a:solidFill>
          <a:ln w="76200" cap="sq">
            <a:solidFill>
              <a:srgbClr val="EAEAEA"/>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graphicFrame>
        <p:nvGraphicFramePr>
          <p:cNvPr id="15" name="Diagram 14"/>
          <p:cNvGraphicFramePr/>
          <p:nvPr>
            <p:extLst>
              <p:ext uri="{D42A27DB-BD31-4B8C-83A1-F6EECF244321}">
                <p14:modId xmlns:p14="http://schemas.microsoft.com/office/powerpoint/2010/main" val="801742665"/>
              </p:ext>
            </p:extLst>
          </p:nvPr>
        </p:nvGraphicFramePr>
        <p:xfrm>
          <a:off x="8000999" y="2240280"/>
          <a:ext cx="3017521" cy="417489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884529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Californian FB" panose="0207040306080B030204" pitchFamily="18" charset="0"/>
              </a:rPr>
              <a:t>Spatial statistics</a:t>
            </a:r>
          </a:p>
        </p:txBody>
      </p:sp>
      <p:graphicFrame>
        <p:nvGraphicFramePr>
          <p:cNvPr id="2" name="Diagram 1"/>
          <p:cNvGraphicFramePr/>
          <p:nvPr>
            <p:extLst>
              <p:ext uri="{D42A27DB-BD31-4B8C-83A1-F6EECF244321}">
                <p14:modId xmlns:p14="http://schemas.microsoft.com/office/powerpoint/2010/main" val="1348620266"/>
              </p:ext>
            </p:extLst>
          </p:nvPr>
        </p:nvGraphicFramePr>
        <p:xfrm>
          <a:off x="13275642" y="1452543"/>
          <a:ext cx="4353169" cy="4918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00800" y="2154454"/>
            <a:ext cx="5443740" cy="3874128"/>
          </a:xfrm>
          <a:prstGeom prst="rect">
            <a:avLst/>
          </a:prstGeom>
          <a:ln>
            <a:noFill/>
          </a:ln>
          <a:effectLst>
            <a:outerShdw blurRad="292100" dist="139700" dir="2700000" algn="tl" rotWithShape="0">
              <a:srgbClr val="333333">
                <a:alpha val="65000"/>
              </a:srgbClr>
            </a:outerShdw>
          </a:effectLst>
        </p:spPr>
      </p:pic>
      <p:sp>
        <p:nvSpPr>
          <p:cNvPr id="8" name="Content Placeholder 1"/>
          <p:cNvSpPr>
            <a:spLocks noGrp="1"/>
          </p:cNvSpPr>
          <p:nvPr>
            <p:ph idx="1"/>
          </p:nvPr>
        </p:nvSpPr>
        <p:spPr>
          <a:xfrm>
            <a:off x="507999" y="1961559"/>
            <a:ext cx="5989054" cy="4164919"/>
          </a:xfrm>
        </p:spPr>
        <p:txBody>
          <a:bodyPr>
            <a:normAutofit lnSpcReduction="10000"/>
          </a:bodyPr>
          <a:lstStyle/>
          <a:p>
            <a:r>
              <a:rPr lang="en-US" dirty="0">
                <a:latin typeface="Californian FB" panose="0207040306080B030204" pitchFamily="18" charset="0"/>
              </a:rPr>
              <a:t>Hot Spot Analysis tool to detect concentrations of high or low values </a:t>
            </a:r>
            <a:r>
              <a:rPr lang="en-US" baseline="30000" dirty="0">
                <a:latin typeface="Californian FB" panose="0207040306080B030204" pitchFamily="18" charset="0"/>
              </a:rPr>
              <a:t>[7]</a:t>
            </a:r>
            <a:endParaRPr lang="fr-FR" baseline="30000" dirty="0">
              <a:latin typeface="Californian FB" panose="0207040306080B030204" pitchFamily="18" charset="0"/>
            </a:endParaRPr>
          </a:p>
          <a:p>
            <a:r>
              <a:rPr lang="en-US" dirty="0">
                <a:latin typeface="Californian FB" panose="0207040306080B030204" pitchFamily="18" charset="0"/>
              </a:rPr>
              <a:t>Positive z-scores identify seeps</a:t>
            </a:r>
          </a:p>
          <a:p>
            <a:pPr lvl="1"/>
            <a:r>
              <a:rPr lang="en-US" dirty="0">
                <a:latin typeface="Californian FB" panose="0207040306080B030204" pitchFamily="18" charset="0"/>
              </a:rPr>
              <a:t>The more intense the clustering of high values</a:t>
            </a:r>
          </a:p>
          <a:p>
            <a:pPr marL="434340" indent="-342900"/>
            <a:r>
              <a:rPr lang="en-US" dirty="0">
                <a:latin typeface="Californian FB" panose="0207040306080B030204" pitchFamily="18" charset="0"/>
              </a:rPr>
              <a:t>Significantly negative z-scores identify fish</a:t>
            </a:r>
          </a:p>
          <a:p>
            <a:pPr marL="708660" lvl="1" indent="-342900"/>
            <a:r>
              <a:rPr lang="en-US" dirty="0">
                <a:latin typeface="Californian FB" panose="0207040306080B030204" pitchFamily="18" charset="0"/>
              </a:rPr>
              <a:t>The more intense clustering of low values</a:t>
            </a:r>
          </a:p>
          <a:p>
            <a:r>
              <a:rPr lang="en-US" dirty="0">
                <a:latin typeface="Californian FB" panose="0207040306080B030204" pitchFamily="18" charset="0"/>
              </a:rPr>
              <a:t>P-value</a:t>
            </a:r>
          </a:p>
          <a:p>
            <a:pPr lvl="1"/>
            <a:r>
              <a:rPr lang="en-US" dirty="0">
                <a:latin typeface="Californian FB" panose="0207040306080B030204" pitchFamily="18" charset="0"/>
              </a:rPr>
              <a:t>Helps to determine the significance of the results </a:t>
            </a:r>
            <a:r>
              <a:rPr lang="en-US" baseline="30000" dirty="0">
                <a:latin typeface="Californian FB" panose="0207040306080B030204" pitchFamily="18" charset="0"/>
              </a:rPr>
              <a:t>[9]</a:t>
            </a:r>
          </a:p>
        </p:txBody>
      </p:sp>
    </p:spTree>
    <p:extLst>
      <p:ext uri="{BB962C8B-B14F-4D97-AF65-F5344CB8AC3E}">
        <p14:creationId xmlns:p14="http://schemas.microsoft.com/office/powerpoint/2010/main" val="205836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D5B2920-F220-4629-86AC-F86B0AD335F4}"/>
              </a:ext>
            </a:extLst>
          </p:cNvPr>
          <p:cNvSpPr>
            <a:spLocks noGrp="1"/>
          </p:cNvSpPr>
          <p:nvPr>
            <p:ph type="body" idx="4294967295"/>
          </p:nvPr>
        </p:nvSpPr>
        <p:spPr>
          <a:xfrm>
            <a:off x="2322096" y="3054010"/>
            <a:ext cx="3789947" cy="976569"/>
          </a:xfrm>
        </p:spPr>
        <p:txBody>
          <a:bodyPr>
            <a:noAutofit/>
          </a:bodyPr>
          <a:lstStyle/>
          <a:p>
            <a:pPr marL="45720" indent="0" algn="ctr">
              <a:buNone/>
            </a:pPr>
            <a:r>
              <a:rPr lang="en-US" sz="5400" dirty="0">
                <a:latin typeface="Californian FB" panose="0207040306080B030204" pitchFamily="18" charset="0"/>
              </a:rPr>
              <a:t>OUTLINE</a:t>
            </a:r>
          </a:p>
        </p:txBody>
      </p:sp>
      <p:graphicFrame>
        <p:nvGraphicFramePr>
          <p:cNvPr id="7" name="Diagram 6">
            <a:extLst>
              <a:ext uri="{FF2B5EF4-FFF2-40B4-BE49-F238E27FC236}">
                <a16:creationId xmlns:a16="http://schemas.microsoft.com/office/drawing/2014/main" id="{CCFAC5CC-CC8C-45D4-8E5D-57E9E78F7182}"/>
              </a:ext>
            </a:extLst>
          </p:cNvPr>
          <p:cNvGraphicFramePr/>
          <p:nvPr>
            <p:extLst>
              <p:ext uri="{D42A27DB-BD31-4B8C-83A1-F6EECF244321}">
                <p14:modId xmlns:p14="http://schemas.microsoft.com/office/powerpoint/2010/main" val="1032721330"/>
              </p:ext>
            </p:extLst>
          </p:nvPr>
        </p:nvGraphicFramePr>
        <p:xfrm>
          <a:off x="4305970" y="683571"/>
          <a:ext cx="8128000" cy="5500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062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Californian FB" panose="0207040306080B030204" pitchFamily="18" charset="0"/>
              </a:rPr>
              <a:t>Automated techniques</a:t>
            </a:r>
          </a:p>
        </p:txBody>
      </p:sp>
      <p:graphicFrame>
        <p:nvGraphicFramePr>
          <p:cNvPr id="2" name="Diagram 1"/>
          <p:cNvGraphicFramePr/>
          <p:nvPr>
            <p:extLst>
              <p:ext uri="{D42A27DB-BD31-4B8C-83A1-F6EECF244321}">
                <p14:modId xmlns:p14="http://schemas.microsoft.com/office/powerpoint/2010/main" val="1660510305"/>
              </p:ext>
            </p:extLst>
          </p:nvPr>
        </p:nvGraphicFramePr>
        <p:xfrm>
          <a:off x="7092651" y="1707815"/>
          <a:ext cx="4353169" cy="4918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0286" y="1929865"/>
            <a:ext cx="4113200" cy="4048764"/>
          </a:xfrm>
          <a:prstGeom prst="rect">
            <a:avLst/>
          </a:prstGeom>
          <a:ln>
            <a:noFill/>
          </a:ln>
          <a:effectLst>
            <a:outerShdw blurRad="292100" dist="139700" dir="2700000" algn="tl" rotWithShape="0">
              <a:srgbClr val="333333">
                <a:alpha val="65000"/>
              </a:srgbClr>
            </a:outerShdw>
          </a:effectLst>
        </p:spPr>
      </p:pic>
      <p:pic>
        <p:nvPicPr>
          <p:cNvPr id="8" name="Picture 7" descr="H:\PSGIS\CAPSTONE\GIS\Programming\Scripts\SeepViewer.html - Notepad++"/>
          <p:cNvPicPr>
            <a:picLocks noChangeAspect="1"/>
          </p:cNvPicPr>
          <p:nvPr/>
        </p:nvPicPr>
        <p:blipFill rotWithShape="1">
          <a:blip r:embed="rId9">
            <a:extLst>
              <a:ext uri="{BEBA8EAE-BF5A-486C-A8C5-ECC9F3942E4B}">
                <a14:imgProps xmlns:a14="http://schemas.microsoft.com/office/drawing/2010/main">
                  <a14:imgLayer r:embed="rId10">
                    <a14:imgEffect>
                      <a14:colorTemperature colorTemp="6497"/>
                    </a14:imgEffect>
                    <a14:imgEffect>
                      <a14:saturation sat="0"/>
                    </a14:imgEffect>
                  </a14:imgLayer>
                </a14:imgProps>
              </a:ext>
              <a:ext uri="{28A0092B-C50C-407E-A947-70E740481C1C}">
                <a14:useLocalDpi xmlns:a14="http://schemas.microsoft.com/office/drawing/2010/main" val="0"/>
              </a:ext>
            </a:extLst>
          </a:blip>
          <a:srcRect l="10341" t="40870" r="39404" b="9069"/>
          <a:stretch/>
        </p:blipFill>
        <p:spPr>
          <a:xfrm>
            <a:off x="800286" y="3805390"/>
            <a:ext cx="4572000" cy="25943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744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45720" indent="0">
              <a:buNone/>
            </a:pPr>
            <a:r>
              <a:rPr lang="en-US" b="1" dirty="0">
                <a:latin typeface="Californian FB" panose="0207040306080B030204" pitchFamily="18" charset="0"/>
              </a:rPr>
              <a:t>Seep Extraction</a:t>
            </a:r>
          </a:p>
          <a:p>
            <a:r>
              <a:rPr lang="en-US" dirty="0">
                <a:latin typeface="Californian FB" panose="0207040306080B030204" pitchFamily="18" charset="0"/>
              </a:rPr>
              <a:t>Feature class of extracted seeps</a:t>
            </a:r>
          </a:p>
          <a:p>
            <a:pPr lvl="1"/>
            <a:r>
              <a:rPr lang="en-US" dirty="0">
                <a:latin typeface="Californian FB" panose="0207040306080B030204" pitchFamily="18" charset="0"/>
              </a:rPr>
              <a:t>Attributed tables from FMMidwater </a:t>
            </a:r>
          </a:p>
          <a:p>
            <a:r>
              <a:rPr lang="en-US" dirty="0">
                <a:latin typeface="Californian FB" panose="0207040306080B030204" pitchFamily="18" charset="0"/>
              </a:rPr>
              <a:t>Custom web application in ArcGIS for JavaScript</a:t>
            </a:r>
          </a:p>
          <a:p>
            <a:r>
              <a:rPr lang="en-US" dirty="0">
                <a:latin typeface="Californian FB" panose="0207040306080B030204" pitchFamily="18" charset="0"/>
              </a:rPr>
              <a:t>Automated seep detection process</a:t>
            </a:r>
          </a:p>
          <a:p>
            <a:endParaRPr lang="en-US" dirty="0"/>
          </a:p>
        </p:txBody>
      </p:sp>
      <p:sp>
        <p:nvSpPr>
          <p:cNvPr id="4" name="Title 3"/>
          <p:cNvSpPr>
            <a:spLocks noGrp="1"/>
          </p:cNvSpPr>
          <p:nvPr>
            <p:ph type="title"/>
          </p:nvPr>
        </p:nvSpPr>
        <p:spPr/>
        <p:txBody>
          <a:bodyPr/>
          <a:lstStyle/>
          <a:p>
            <a:r>
              <a:rPr lang="en-US" dirty="0">
                <a:latin typeface="Californian FB" panose="0207040306080B030204" pitchFamily="18" charset="0"/>
              </a:rPr>
              <a:t>results</a:t>
            </a:r>
          </a:p>
        </p:txBody>
      </p:sp>
      <p:sp>
        <p:nvSpPr>
          <p:cNvPr id="5" name="Content Placeholder 4"/>
          <p:cNvSpPr>
            <a:spLocks noGrp="1"/>
          </p:cNvSpPr>
          <p:nvPr>
            <p:ph sz="half" idx="2"/>
          </p:nvPr>
        </p:nvSpPr>
        <p:spPr/>
        <p:txBody>
          <a:bodyPr/>
          <a:lstStyle/>
          <a:p>
            <a:endParaRPr lang="en-US"/>
          </a:p>
        </p:txBody>
      </p:sp>
    </p:spTree>
    <p:extLst>
      <p:ext uri="{BB962C8B-B14F-4D97-AF65-F5344CB8AC3E}">
        <p14:creationId xmlns:p14="http://schemas.microsoft.com/office/powerpoint/2010/main" val="83225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Californian FB" panose="0207040306080B030204" pitchFamily="18" charset="0"/>
              </a:rPr>
              <a:t>results</a:t>
            </a:r>
          </a:p>
        </p:txBody>
      </p:sp>
      <p:pic>
        <p:nvPicPr>
          <p:cNvPr id="3" name="Picture 2">
            <a:extLst>
              <a:ext uri="{FF2B5EF4-FFF2-40B4-BE49-F238E27FC236}">
                <a16:creationId xmlns:a16="http://schemas.microsoft.com/office/drawing/2014/main" id="{C07234DD-8092-4BBC-8209-A58FFF4D9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4684" y="1965012"/>
            <a:ext cx="6088329" cy="40605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Content Placeholder 8">
            <a:extLst>
              <a:ext uri="{FF2B5EF4-FFF2-40B4-BE49-F238E27FC236}">
                <a16:creationId xmlns:a16="http://schemas.microsoft.com/office/drawing/2014/main" id="{2CACAF6A-2269-4381-B1B1-53D1AA5DD620}"/>
              </a:ext>
            </a:extLst>
          </p:cNvPr>
          <p:cNvPicPr>
            <a:picLocks noGrp="1" noChangeAspect="1"/>
          </p:cNvPicPr>
          <p:nvPr>
            <p:ph sz="half" idx="1"/>
          </p:nvPr>
        </p:nvPicPr>
        <p:blipFill rotWithShape="1">
          <a:blip r:embed="rId4"/>
          <a:srcRect l="11208" t="12379" b="3401"/>
          <a:stretch/>
        </p:blipFill>
        <p:spPr>
          <a:xfrm>
            <a:off x="592221" y="3694382"/>
            <a:ext cx="5640137" cy="28420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75698442"/>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Californian FB" panose="0207040306080B030204" pitchFamily="18" charset="0"/>
              </a:rPr>
              <a:t>Results</a:t>
            </a:r>
          </a:p>
        </p:txBody>
      </p:sp>
      <p:pic>
        <p:nvPicPr>
          <p:cNvPr id="6" name="Content Placeholder 5">
            <a:extLst>
              <a:ext uri="{FF2B5EF4-FFF2-40B4-BE49-F238E27FC236}">
                <a16:creationId xmlns:a16="http://schemas.microsoft.com/office/drawing/2014/main" id="{8ECAE1E8-97D6-4FF3-8E8C-120E753D22C4}"/>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973" t="15255" r="1973" b="9571"/>
          <a:stretch/>
        </p:blipFill>
        <p:spPr>
          <a:xfrm>
            <a:off x="355718" y="2923488"/>
            <a:ext cx="8936122" cy="36135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Content Placeholder 4">
            <a:extLst>
              <a:ext uri="{FF2B5EF4-FFF2-40B4-BE49-F238E27FC236}">
                <a16:creationId xmlns:a16="http://schemas.microsoft.com/office/drawing/2014/main" id="{DAC10A6E-49AD-43DE-BE38-66B839A3EFF0}"/>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355718" y="1778580"/>
            <a:ext cx="3334215" cy="2686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8E321BF8-AE4C-4B73-9934-C3385D331D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7083" y="1679429"/>
            <a:ext cx="3286584" cy="34771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36036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78844F-CFD3-4497-A968-CE30C66BD3F1}"/>
              </a:ext>
            </a:extLst>
          </p:cNvPr>
          <p:cNvSpPr>
            <a:spLocks noGrp="1"/>
          </p:cNvSpPr>
          <p:nvPr>
            <p:ph sz="half" idx="2"/>
          </p:nvPr>
        </p:nvSpPr>
        <p:spPr>
          <a:xfrm>
            <a:off x="6738289" y="1997366"/>
            <a:ext cx="5384800" cy="4407408"/>
          </a:xfrm>
        </p:spPr>
        <p:txBody>
          <a:bodyPr/>
          <a:lstStyle/>
          <a:p>
            <a:r>
              <a:rPr lang="en-US" dirty="0">
                <a:latin typeface="Californian FB" panose="0207040306080B030204" pitchFamily="18" charset="0"/>
              </a:rPr>
              <a:t>Custom API to handle data</a:t>
            </a:r>
          </a:p>
          <a:p>
            <a:r>
              <a:rPr lang="en-US" dirty="0">
                <a:latin typeface="Californian FB" panose="0207040306080B030204" pitchFamily="18" charset="0"/>
              </a:rPr>
              <a:t>Features hosted in ArcGIS, looking into opened sourced options - </a:t>
            </a:r>
            <a:r>
              <a:rPr lang="en-US" dirty="0" err="1">
                <a:latin typeface="Californian FB" panose="0207040306080B030204" pitchFamily="18" charset="0"/>
              </a:rPr>
              <a:t>GeoServer</a:t>
            </a:r>
            <a:endParaRPr lang="en-US" dirty="0">
              <a:latin typeface="Californian FB" panose="0207040306080B030204" pitchFamily="18" charset="0"/>
            </a:endParaRPr>
          </a:p>
          <a:p>
            <a:r>
              <a:rPr lang="en-US" dirty="0">
                <a:latin typeface="Californian FB" panose="0207040306080B030204" pitchFamily="18" charset="0"/>
              </a:rPr>
              <a:t>Web Server – Azure, Amazon, locally</a:t>
            </a:r>
          </a:p>
        </p:txBody>
      </p:sp>
      <p:sp>
        <p:nvSpPr>
          <p:cNvPr id="4" name="Title 3">
            <a:extLst>
              <a:ext uri="{FF2B5EF4-FFF2-40B4-BE49-F238E27FC236}">
                <a16:creationId xmlns:a16="http://schemas.microsoft.com/office/drawing/2014/main" id="{AF873F7C-AE43-432D-B5F8-147977F98E36}"/>
              </a:ext>
            </a:extLst>
          </p:cNvPr>
          <p:cNvSpPr>
            <a:spLocks noGrp="1"/>
          </p:cNvSpPr>
          <p:nvPr>
            <p:ph type="title"/>
          </p:nvPr>
        </p:nvSpPr>
        <p:spPr/>
        <p:txBody>
          <a:bodyPr/>
          <a:lstStyle/>
          <a:p>
            <a:r>
              <a:rPr lang="en-US" dirty="0" err="1">
                <a:latin typeface="Californian FB" panose="0207040306080B030204" pitchFamily="18" charset="0"/>
              </a:rPr>
              <a:t>ARCgiS</a:t>
            </a:r>
            <a:r>
              <a:rPr lang="en-US" dirty="0">
                <a:latin typeface="Californian FB" panose="0207040306080B030204" pitchFamily="18" charset="0"/>
              </a:rPr>
              <a:t> JAVASCRIPT 4.2</a:t>
            </a:r>
          </a:p>
        </p:txBody>
      </p:sp>
      <p:pic>
        <p:nvPicPr>
          <p:cNvPr id="10" name="Content Placeholder 9">
            <a:extLst>
              <a:ext uri="{FF2B5EF4-FFF2-40B4-BE49-F238E27FC236}">
                <a16:creationId xmlns:a16="http://schemas.microsoft.com/office/drawing/2014/main" id="{AB56FDFA-5970-431C-AE20-C5DD6B1DD273}"/>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43171" y="2408030"/>
            <a:ext cx="5878141" cy="24304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FB0CB9B7-7F0D-49D6-8702-28EAB80AA3AE}"/>
              </a:ext>
            </a:extLst>
          </p:cNvPr>
          <p:cNvPicPr>
            <a:picLocks noChangeAspect="1"/>
          </p:cNvPicPr>
          <p:nvPr/>
        </p:nvPicPr>
        <p:blipFill rotWithShape="1">
          <a:blip r:embed="rId3"/>
          <a:srcRect l="22629" t="-1406" r="1374" b="1406"/>
          <a:stretch/>
        </p:blipFill>
        <p:spPr>
          <a:xfrm>
            <a:off x="4312257" y="3771638"/>
            <a:ext cx="1885343" cy="21336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3531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Californian FB" panose="0207040306080B030204" pitchFamily="18" charset="0"/>
              </a:rPr>
              <a:t>Accuracy Assessment</a:t>
            </a:r>
          </a:p>
        </p:txBody>
      </p:sp>
      <p:graphicFrame>
        <p:nvGraphicFramePr>
          <p:cNvPr id="2" name="Diagram 1"/>
          <p:cNvGraphicFramePr/>
          <p:nvPr>
            <p:extLst/>
          </p:nvPr>
        </p:nvGraphicFramePr>
        <p:xfrm>
          <a:off x="13275642" y="1452543"/>
          <a:ext cx="4353169" cy="4918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1"/>
          <p:cNvSpPr>
            <a:spLocks noGrp="1"/>
          </p:cNvSpPr>
          <p:nvPr>
            <p:ph idx="1"/>
          </p:nvPr>
        </p:nvSpPr>
        <p:spPr>
          <a:xfrm>
            <a:off x="507999" y="1961559"/>
            <a:ext cx="11175014" cy="4164919"/>
          </a:xfrm>
        </p:spPr>
        <p:txBody>
          <a:bodyPr>
            <a:normAutofit/>
          </a:bodyPr>
          <a:lstStyle/>
          <a:p>
            <a:r>
              <a:rPr lang="en-US" dirty="0">
                <a:latin typeface="Californian FB" panose="0207040306080B030204" pitchFamily="18" charset="0"/>
              </a:rPr>
              <a:t>Select 100 random points for sample size</a:t>
            </a:r>
          </a:p>
          <a:p>
            <a:r>
              <a:rPr lang="en-US" dirty="0">
                <a:latin typeface="Californian FB" panose="0207040306080B030204" pitchFamily="18" charset="0"/>
              </a:rPr>
              <a:t>Errors of Commission – Analysis may result in items being classified as seeps or bubbles within a seep, may be classified as not a seep.</a:t>
            </a:r>
          </a:p>
          <a:p>
            <a:r>
              <a:rPr lang="en-US" dirty="0">
                <a:latin typeface="Californian FB" panose="0207040306080B030204" pitchFamily="18" charset="0"/>
              </a:rPr>
              <a:t>Producer’s Accuracy is Subjective – User’s error as interpreted data is subjective </a:t>
            </a:r>
            <a:r>
              <a:rPr lang="en-US" baseline="30000" dirty="0">
                <a:latin typeface="Californian FB" panose="0207040306080B030204" pitchFamily="18" charset="0"/>
              </a:rPr>
              <a:t>[10]</a:t>
            </a:r>
          </a:p>
          <a:p>
            <a:endParaRPr lang="en-US" dirty="0">
              <a:latin typeface="Californian FB" panose="0207040306080B030204" pitchFamily="18" charset="0"/>
            </a:endParaRPr>
          </a:p>
        </p:txBody>
      </p:sp>
    </p:spTree>
    <p:extLst>
      <p:ext uri="{BB962C8B-B14F-4D97-AF65-F5344CB8AC3E}">
        <p14:creationId xmlns:p14="http://schemas.microsoft.com/office/powerpoint/2010/main" val="201284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Californian FB" panose="0207040306080B030204" pitchFamily="18" charset="0"/>
              </a:rPr>
              <a:t>Accuracy assessment</a:t>
            </a:r>
          </a:p>
        </p:txBody>
      </p:sp>
      <p:sp>
        <p:nvSpPr>
          <p:cNvPr id="2" name="Content Placeholder 1"/>
          <p:cNvSpPr>
            <a:spLocks noGrp="1"/>
          </p:cNvSpPr>
          <p:nvPr>
            <p:ph sz="half" idx="1"/>
          </p:nvPr>
        </p:nvSpPr>
        <p:spPr/>
        <p:txBody>
          <a:bodyPr/>
          <a:lstStyle/>
          <a:p>
            <a:r>
              <a:rPr lang="en-US" dirty="0">
                <a:latin typeface="Californian FB" panose="0207040306080B030204" pitchFamily="18" charset="0"/>
              </a:rPr>
              <a:t>100 random points manually identified each point on a Seep/Not a Seep basis. </a:t>
            </a:r>
          </a:p>
          <a:p>
            <a:r>
              <a:rPr lang="en-US" dirty="0">
                <a:latin typeface="Californian FB" panose="0207040306080B030204" pitchFamily="18" charset="0"/>
              </a:rPr>
              <a:t>Errors of commission were manually corrected</a:t>
            </a:r>
          </a:p>
          <a:p>
            <a:endParaRPr lang="en-US" dirty="0">
              <a:latin typeface="Californian FB" panose="0207040306080B030204" pitchFamily="18" charset="0"/>
            </a:endParaRPr>
          </a:p>
          <a:p>
            <a:endParaRPr lang="en-US" dirty="0">
              <a:latin typeface="Californian FB" panose="0207040306080B030204" pitchFamily="18" charset="0"/>
            </a:endParaRPr>
          </a:p>
        </p:txBody>
      </p:sp>
      <p:graphicFrame>
        <p:nvGraphicFramePr>
          <p:cNvPr id="7" name="Content Placeholder 6">
            <a:extLst>
              <a:ext uri="{FF2B5EF4-FFF2-40B4-BE49-F238E27FC236}">
                <a16:creationId xmlns:a16="http://schemas.microsoft.com/office/drawing/2014/main" id="{72901D33-593A-480D-97FB-75F1957BE4A7}"/>
              </a:ext>
            </a:extLst>
          </p:cNvPr>
          <p:cNvGraphicFramePr>
            <a:graphicFrameLocks noGrp="1"/>
          </p:cNvGraphicFramePr>
          <p:nvPr>
            <p:ph sz="half" idx="2"/>
            <p:extLst>
              <p:ext uri="{D42A27DB-BD31-4B8C-83A1-F6EECF244321}">
                <p14:modId xmlns:p14="http://schemas.microsoft.com/office/powerpoint/2010/main" val="221441432"/>
              </p:ext>
            </p:extLst>
          </p:nvPr>
        </p:nvGraphicFramePr>
        <p:xfrm>
          <a:off x="6557210" y="2525489"/>
          <a:ext cx="4471735" cy="1740180"/>
        </p:xfrm>
        <a:graphic>
          <a:graphicData uri="http://schemas.openxmlformats.org/drawingml/2006/table">
            <a:tbl>
              <a:tblPr>
                <a:effectLst>
                  <a:outerShdw blurRad="50800" dist="38100" dir="2700000" algn="tl" rotWithShape="0">
                    <a:prstClr val="black">
                      <a:alpha val="40000"/>
                    </a:prstClr>
                  </a:outerShdw>
                </a:effectLst>
              </a:tblPr>
              <a:tblGrid>
                <a:gridCol w="1713893">
                  <a:extLst>
                    <a:ext uri="{9D8B030D-6E8A-4147-A177-3AD203B41FA5}">
                      <a16:colId xmlns:a16="http://schemas.microsoft.com/office/drawing/2014/main" val="1387103437"/>
                    </a:ext>
                  </a:extLst>
                </a:gridCol>
                <a:gridCol w="850781">
                  <a:extLst>
                    <a:ext uri="{9D8B030D-6E8A-4147-A177-3AD203B41FA5}">
                      <a16:colId xmlns:a16="http://schemas.microsoft.com/office/drawing/2014/main" val="2538570182"/>
                    </a:ext>
                  </a:extLst>
                </a:gridCol>
                <a:gridCol w="876618">
                  <a:extLst>
                    <a:ext uri="{9D8B030D-6E8A-4147-A177-3AD203B41FA5}">
                      <a16:colId xmlns:a16="http://schemas.microsoft.com/office/drawing/2014/main" val="2766466819"/>
                    </a:ext>
                  </a:extLst>
                </a:gridCol>
                <a:gridCol w="1030443">
                  <a:extLst>
                    <a:ext uri="{9D8B030D-6E8A-4147-A177-3AD203B41FA5}">
                      <a16:colId xmlns:a16="http://schemas.microsoft.com/office/drawing/2014/main" val="1901967968"/>
                    </a:ext>
                  </a:extLst>
                </a:gridCol>
              </a:tblGrid>
              <a:tr h="414896">
                <a:tc>
                  <a:txBody>
                    <a:bodyPr/>
                    <a:lstStyle/>
                    <a:p>
                      <a:pPr algn="ctr" fontAlgn="b"/>
                      <a:r>
                        <a:rPr lang="en-US" sz="1600" b="0" i="0" u="none" strike="noStrike" dirty="0">
                          <a:solidFill>
                            <a:srgbClr val="000000"/>
                          </a:solidFill>
                          <a:effectLst/>
                          <a:latin typeface="Californian FB" panose="0207040306080B030204" pitchFamily="18" charset="0"/>
                        </a:rPr>
                        <a:t>CLASSIFICATION</a:t>
                      </a:r>
                    </a:p>
                  </a:txBody>
                  <a:tcPr marL="7812" marR="7812" marT="7812" marB="0" anchor="ctr">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40000"/>
                        <a:lumOff val="60000"/>
                      </a:schemeClr>
                    </a:solidFill>
                  </a:tcPr>
                </a:tc>
                <a:tc>
                  <a:txBody>
                    <a:bodyPr/>
                    <a:lstStyle/>
                    <a:p>
                      <a:pPr algn="ctr" fontAlgn="b"/>
                      <a:r>
                        <a:rPr lang="en-US" sz="1600" b="0" i="0" u="none" strike="noStrike" dirty="0">
                          <a:solidFill>
                            <a:srgbClr val="000000"/>
                          </a:solidFill>
                          <a:effectLst/>
                          <a:latin typeface="Californian FB" panose="0207040306080B030204" pitchFamily="18" charset="0"/>
                        </a:rPr>
                        <a:t>Total</a:t>
                      </a:r>
                    </a:p>
                    <a:p>
                      <a:pPr algn="ctr" fontAlgn="b"/>
                      <a:r>
                        <a:rPr lang="en-US" sz="1600" b="0" i="0" u="none" strike="noStrike" dirty="0">
                          <a:solidFill>
                            <a:srgbClr val="000000"/>
                          </a:solidFill>
                          <a:effectLst/>
                          <a:latin typeface="Californian FB" panose="0207040306080B030204" pitchFamily="18" charset="0"/>
                        </a:rPr>
                        <a:t>Random</a:t>
                      </a:r>
                    </a:p>
                  </a:txBody>
                  <a:tcPr marL="7812" marR="7812" marT="781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40000"/>
                        <a:lumOff val="60000"/>
                      </a:schemeClr>
                    </a:solidFill>
                  </a:tcPr>
                </a:tc>
                <a:tc>
                  <a:txBody>
                    <a:bodyPr/>
                    <a:lstStyle/>
                    <a:p>
                      <a:pPr algn="ctr" fontAlgn="b"/>
                      <a:r>
                        <a:rPr lang="en-US" sz="1600" b="0" i="0" u="none" strike="noStrike" dirty="0">
                          <a:solidFill>
                            <a:srgbClr val="000000"/>
                          </a:solidFill>
                          <a:effectLst/>
                          <a:latin typeface="Californian FB" panose="0207040306080B030204" pitchFamily="18" charset="0"/>
                        </a:rPr>
                        <a:t>No. Correct</a:t>
                      </a:r>
                    </a:p>
                  </a:txBody>
                  <a:tcPr marL="7812" marR="7812" marT="781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40000"/>
                        <a:lumOff val="60000"/>
                      </a:schemeClr>
                    </a:solidFill>
                  </a:tcPr>
                </a:tc>
                <a:tc>
                  <a:txBody>
                    <a:bodyPr/>
                    <a:lstStyle/>
                    <a:p>
                      <a:pPr algn="ctr" fontAlgn="b"/>
                      <a:r>
                        <a:rPr lang="en-US" sz="1600" b="0" i="0" u="none" strike="noStrike" dirty="0">
                          <a:solidFill>
                            <a:srgbClr val="000000"/>
                          </a:solidFill>
                          <a:effectLst/>
                          <a:latin typeface="Californian FB" panose="0207040306080B030204" pitchFamily="18" charset="0"/>
                        </a:rPr>
                        <a:t>Percentage</a:t>
                      </a:r>
                    </a:p>
                    <a:p>
                      <a:pPr algn="ctr" fontAlgn="b"/>
                      <a:r>
                        <a:rPr lang="en-US" sz="1600" b="0" i="0" u="none" strike="noStrike" dirty="0">
                          <a:solidFill>
                            <a:srgbClr val="000000"/>
                          </a:solidFill>
                          <a:effectLst/>
                          <a:latin typeface="Californian FB" panose="0207040306080B030204" pitchFamily="18" charset="0"/>
                        </a:rPr>
                        <a:t>Correct</a:t>
                      </a:r>
                    </a:p>
                  </a:txBody>
                  <a:tcPr marL="7812" marR="7812" marT="7812" marB="0"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332403452"/>
                  </a:ext>
                </a:extLst>
              </a:tr>
              <a:tr h="414896">
                <a:tc>
                  <a:txBody>
                    <a:bodyPr/>
                    <a:lstStyle/>
                    <a:p>
                      <a:pPr algn="ctr" fontAlgn="b"/>
                      <a:r>
                        <a:rPr lang="en-US" sz="1600" b="0" i="0" u="none" strike="noStrike">
                          <a:solidFill>
                            <a:srgbClr val="000000"/>
                          </a:solidFill>
                          <a:effectLst/>
                          <a:latin typeface="Californian FB" panose="0207040306080B030204" pitchFamily="18" charset="0"/>
                        </a:rPr>
                        <a:t>NOT A SEEP</a:t>
                      </a:r>
                    </a:p>
                  </a:txBody>
                  <a:tcPr marL="7812" marR="7812" marT="7812" marB="0" anchor="ctr">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40000"/>
                        <a:lumOff val="60000"/>
                      </a:schemeClr>
                    </a:solidFill>
                  </a:tcPr>
                </a:tc>
                <a:tc>
                  <a:txBody>
                    <a:bodyPr/>
                    <a:lstStyle/>
                    <a:p>
                      <a:pPr algn="ctr" fontAlgn="b"/>
                      <a:r>
                        <a:rPr lang="en-US" sz="1600" b="0" i="0" u="none" strike="noStrike">
                          <a:solidFill>
                            <a:srgbClr val="000000"/>
                          </a:solidFill>
                          <a:effectLst/>
                          <a:latin typeface="Californian FB" panose="0207040306080B030204" pitchFamily="18" charset="0"/>
                        </a:rPr>
                        <a:t>58.00</a:t>
                      </a:r>
                    </a:p>
                  </a:txBody>
                  <a:tcPr marL="7812" marR="7812" marT="781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40000"/>
                        <a:lumOff val="60000"/>
                      </a:schemeClr>
                    </a:solidFill>
                  </a:tcPr>
                </a:tc>
                <a:tc>
                  <a:txBody>
                    <a:bodyPr/>
                    <a:lstStyle/>
                    <a:p>
                      <a:pPr algn="ctr" fontAlgn="b"/>
                      <a:r>
                        <a:rPr lang="en-US" sz="1600" b="0" i="0" u="none" strike="noStrike">
                          <a:solidFill>
                            <a:srgbClr val="000000"/>
                          </a:solidFill>
                          <a:effectLst/>
                          <a:latin typeface="Californian FB" panose="0207040306080B030204" pitchFamily="18" charset="0"/>
                        </a:rPr>
                        <a:t>57.00</a:t>
                      </a:r>
                    </a:p>
                  </a:txBody>
                  <a:tcPr marL="7812" marR="7812" marT="781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40000"/>
                        <a:lumOff val="60000"/>
                      </a:schemeClr>
                    </a:solidFill>
                  </a:tcPr>
                </a:tc>
                <a:tc>
                  <a:txBody>
                    <a:bodyPr/>
                    <a:lstStyle/>
                    <a:p>
                      <a:pPr algn="ctr" fontAlgn="b"/>
                      <a:r>
                        <a:rPr lang="en-US" sz="1600" b="0" i="0" u="none" strike="noStrike" dirty="0">
                          <a:solidFill>
                            <a:srgbClr val="000000"/>
                          </a:solidFill>
                          <a:effectLst/>
                          <a:latin typeface="Californian FB" panose="0207040306080B030204" pitchFamily="18" charset="0"/>
                        </a:rPr>
                        <a:t>98.28</a:t>
                      </a:r>
                    </a:p>
                  </a:txBody>
                  <a:tcPr marL="7812" marR="7812" marT="7812" marB="0"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878288072"/>
                  </a:ext>
                </a:extLst>
              </a:tr>
              <a:tr h="414896">
                <a:tc>
                  <a:txBody>
                    <a:bodyPr/>
                    <a:lstStyle/>
                    <a:p>
                      <a:pPr algn="ctr" fontAlgn="b"/>
                      <a:r>
                        <a:rPr lang="en-US" sz="1600" b="0" i="0" u="none" strike="noStrike">
                          <a:solidFill>
                            <a:srgbClr val="000000"/>
                          </a:solidFill>
                          <a:effectLst/>
                          <a:latin typeface="Californian FB" panose="0207040306080B030204" pitchFamily="18" charset="0"/>
                        </a:rPr>
                        <a:t>SEEP</a:t>
                      </a:r>
                    </a:p>
                  </a:txBody>
                  <a:tcPr marL="7812" marR="7812" marT="7812" marB="0" anchor="ctr">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40000"/>
                        <a:lumOff val="60000"/>
                      </a:schemeClr>
                    </a:solidFill>
                  </a:tcPr>
                </a:tc>
                <a:tc>
                  <a:txBody>
                    <a:bodyPr/>
                    <a:lstStyle/>
                    <a:p>
                      <a:pPr algn="ctr" fontAlgn="b"/>
                      <a:r>
                        <a:rPr lang="en-US" sz="1600" b="0" i="0" u="none" strike="noStrike">
                          <a:solidFill>
                            <a:srgbClr val="000000"/>
                          </a:solidFill>
                          <a:effectLst/>
                          <a:latin typeface="Californian FB" panose="0207040306080B030204" pitchFamily="18" charset="0"/>
                        </a:rPr>
                        <a:t>42.00</a:t>
                      </a:r>
                    </a:p>
                  </a:txBody>
                  <a:tcPr marL="7812" marR="7812" marT="781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40000"/>
                        <a:lumOff val="60000"/>
                      </a:schemeClr>
                    </a:solidFill>
                  </a:tcPr>
                </a:tc>
                <a:tc>
                  <a:txBody>
                    <a:bodyPr/>
                    <a:lstStyle/>
                    <a:p>
                      <a:pPr algn="ctr" fontAlgn="b"/>
                      <a:r>
                        <a:rPr lang="en-US" sz="1600" b="0" i="0" u="none" strike="noStrike">
                          <a:solidFill>
                            <a:srgbClr val="000000"/>
                          </a:solidFill>
                          <a:effectLst/>
                          <a:latin typeface="Californian FB" panose="0207040306080B030204" pitchFamily="18" charset="0"/>
                        </a:rPr>
                        <a:t>34.00</a:t>
                      </a:r>
                    </a:p>
                  </a:txBody>
                  <a:tcPr marL="7812" marR="7812" marT="781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40000"/>
                        <a:lumOff val="60000"/>
                      </a:schemeClr>
                    </a:solidFill>
                  </a:tcPr>
                </a:tc>
                <a:tc>
                  <a:txBody>
                    <a:bodyPr/>
                    <a:lstStyle/>
                    <a:p>
                      <a:pPr algn="ctr" fontAlgn="b"/>
                      <a:r>
                        <a:rPr lang="en-US" sz="1600" b="0" i="0" u="none" strike="noStrike">
                          <a:solidFill>
                            <a:srgbClr val="000000"/>
                          </a:solidFill>
                          <a:effectLst/>
                          <a:latin typeface="Californian FB" panose="0207040306080B030204" pitchFamily="18" charset="0"/>
                        </a:rPr>
                        <a:t>80.95</a:t>
                      </a:r>
                    </a:p>
                  </a:txBody>
                  <a:tcPr marL="7812" marR="7812" marT="7812" marB="0"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31952555"/>
                  </a:ext>
                </a:extLst>
              </a:tr>
              <a:tr h="414896">
                <a:tc>
                  <a:txBody>
                    <a:bodyPr/>
                    <a:lstStyle/>
                    <a:p>
                      <a:pPr algn="ctr" fontAlgn="b"/>
                      <a:endParaRPr lang="en-US" sz="1600" b="0" i="0" u="none" strike="noStrike" dirty="0">
                        <a:solidFill>
                          <a:srgbClr val="000000"/>
                        </a:solidFill>
                        <a:effectLst/>
                        <a:latin typeface="Californian FB" panose="0207040306080B030204" pitchFamily="18" charset="0"/>
                      </a:endParaRPr>
                    </a:p>
                  </a:txBody>
                  <a:tcPr marL="7812" marR="7812" marT="7812" marB="0" anchor="ctr">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US" sz="1600" b="0" i="0" u="none" strike="noStrike">
                          <a:solidFill>
                            <a:srgbClr val="000000"/>
                          </a:solidFill>
                          <a:effectLst/>
                          <a:latin typeface="Californian FB" panose="0207040306080B030204" pitchFamily="18" charset="0"/>
                        </a:rPr>
                        <a:t>100.00</a:t>
                      </a:r>
                    </a:p>
                  </a:txBody>
                  <a:tcPr marL="7812" marR="7812" marT="781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US" sz="1600" b="0" i="0" u="none" strike="noStrike">
                          <a:solidFill>
                            <a:srgbClr val="000000"/>
                          </a:solidFill>
                          <a:effectLst/>
                          <a:latin typeface="Californian FB" panose="0207040306080B030204" pitchFamily="18" charset="0"/>
                        </a:rPr>
                        <a:t>91.00</a:t>
                      </a:r>
                    </a:p>
                  </a:txBody>
                  <a:tcPr marL="7812" marR="7812" marT="781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endParaRPr lang="en-US" sz="1600" b="0" i="0" u="none" strike="noStrike" dirty="0">
                        <a:solidFill>
                          <a:srgbClr val="000000"/>
                        </a:solidFill>
                        <a:effectLst/>
                        <a:latin typeface="Californian FB" panose="0207040306080B030204" pitchFamily="18" charset="0"/>
                      </a:endParaRPr>
                    </a:p>
                  </a:txBody>
                  <a:tcPr marL="7812" marR="7812" marT="7812" marB="0"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362821524"/>
                  </a:ext>
                </a:extLst>
              </a:tr>
            </a:tbl>
          </a:graphicData>
        </a:graphic>
      </p:graphicFrame>
      <p:sp>
        <p:nvSpPr>
          <p:cNvPr id="8" name="Content Placeholder 1">
            <a:extLst>
              <a:ext uri="{FF2B5EF4-FFF2-40B4-BE49-F238E27FC236}">
                <a16:creationId xmlns:a16="http://schemas.microsoft.com/office/drawing/2014/main" id="{B18F2864-DF2E-47AC-90D1-92F5D857CC97}"/>
              </a:ext>
            </a:extLst>
          </p:cNvPr>
          <p:cNvSpPr txBox="1">
            <a:spLocks/>
          </p:cNvSpPr>
          <p:nvPr/>
        </p:nvSpPr>
        <p:spPr>
          <a:xfrm>
            <a:off x="6404811" y="1719072"/>
            <a:ext cx="5384800" cy="1367676"/>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4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20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20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8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8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8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8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8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800" kern="1200">
                <a:solidFill>
                  <a:schemeClr val="tx2"/>
                </a:solidFill>
                <a:latin typeface="+mn-lt"/>
                <a:ea typeface="+mn-ea"/>
                <a:cs typeface="+mn-cs"/>
              </a:defRPr>
            </a:lvl9pPr>
          </a:lstStyle>
          <a:p>
            <a:r>
              <a:rPr lang="en-US" dirty="0">
                <a:latin typeface="Californian FB" panose="0207040306080B030204" pitchFamily="18" charset="0"/>
              </a:rPr>
              <a:t>Overall Accuracy 91%</a:t>
            </a:r>
          </a:p>
        </p:txBody>
      </p:sp>
    </p:spTree>
    <p:extLst>
      <p:ext uri="{BB962C8B-B14F-4D97-AF65-F5344CB8AC3E}">
        <p14:creationId xmlns:p14="http://schemas.microsoft.com/office/powerpoint/2010/main" val="3783148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Californian FB" panose="0207040306080B030204" pitchFamily="18" charset="0"/>
              </a:rPr>
              <a:t>Plans for the future</a:t>
            </a:r>
          </a:p>
        </p:txBody>
      </p:sp>
      <p:sp>
        <p:nvSpPr>
          <p:cNvPr id="2" name="Content Placeholder 1"/>
          <p:cNvSpPr>
            <a:spLocks noGrp="1"/>
          </p:cNvSpPr>
          <p:nvPr>
            <p:ph sz="half" idx="1"/>
          </p:nvPr>
        </p:nvSpPr>
        <p:spPr/>
        <p:txBody>
          <a:bodyPr/>
          <a:lstStyle/>
          <a:p>
            <a:r>
              <a:rPr lang="en-US" dirty="0">
                <a:latin typeface="Californian FB" panose="0207040306080B030204" pitchFamily="18" charset="0"/>
              </a:rPr>
              <a:t>Continuously refining analysis to reduce noise</a:t>
            </a:r>
          </a:p>
          <a:p>
            <a:r>
              <a:rPr lang="en-US" dirty="0">
                <a:latin typeface="Californian FB" panose="0207040306080B030204" pitchFamily="18" charset="0"/>
              </a:rPr>
              <a:t>Develop an ArcGIS Add-In or open sourced software</a:t>
            </a:r>
          </a:p>
          <a:p>
            <a:r>
              <a:rPr lang="en-US" dirty="0">
                <a:latin typeface="Californian FB" panose="0207040306080B030204" pitchFamily="18" charset="0"/>
              </a:rPr>
              <a:t>Build functionality into web application</a:t>
            </a:r>
          </a:p>
          <a:p>
            <a:r>
              <a:rPr lang="en-US" dirty="0">
                <a:latin typeface="Californian FB" panose="0207040306080B030204" pitchFamily="18" charset="0"/>
              </a:rPr>
              <a:t>Multithreading / Further development for processing large datasets</a:t>
            </a:r>
          </a:p>
        </p:txBody>
      </p:sp>
      <p:sp>
        <p:nvSpPr>
          <p:cNvPr id="5" name="Content Placeholder 4">
            <a:extLst>
              <a:ext uri="{FF2B5EF4-FFF2-40B4-BE49-F238E27FC236}">
                <a16:creationId xmlns:a16="http://schemas.microsoft.com/office/drawing/2014/main" id="{99805EF0-93CC-4152-841D-EF568351C2D0}"/>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534050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D5B2920-F220-4629-86AC-F86B0AD335F4}"/>
              </a:ext>
            </a:extLst>
          </p:cNvPr>
          <p:cNvSpPr>
            <a:spLocks noGrp="1"/>
          </p:cNvSpPr>
          <p:nvPr>
            <p:ph type="body" idx="4294967295"/>
          </p:nvPr>
        </p:nvSpPr>
        <p:spPr>
          <a:xfrm>
            <a:off x="1703070" y="3054010"/>
            <a:ext cx="4408973" cy="976569"/>
          </a:xfrm>
        </p:spPr>
        <p:txBody>
          <a:bodyPr>
            <a:noAutofit/>
          </a:bodyPr>
          <a:lstStyle/>
          <a:p>
            <a:pPr marL="45720" indent="0" algn="ctr">
              <a:buNone/>
            </a:pPr>
            <a:r>
              <a:rPr lang="en-US" sz="5400" dirty="0">
                <a:latin typeface="Californian FB" panose="0207040306080B030204" pitchFamily="18" charset="0"/>
              </a:rPr>
              <a:t>SUMMARY</a:t>
            </a:r>
          </a:p>
        </p:txBody>
      </p:sp>
      <p:graphicFrame>
        <p:nvGraphicFramePr>
          <p:cNvPr id="7" name="Diagram 6">
            <a:extLst>
              <a:ext uri="{FF2B5EF4-FFF2-40B4-BE49-F238E27FC236}">
                <a16:creationId xmlns:a16="http://schemas.microsoft.com/office/drawing/2014/main" id="{CCFAC5CC-CC8C-45D4-8E5D-57E9E78F7182}"/>
              </a:ext>
            </a:extLst>
          </p:cNvPr>
          <p:cNvGraphicFramePr/>
          <p:nvPr>
            <p:extLst>
              <p:ext uri="{D42A27DB-BD31-4B8C-83A1-F6EECF244321}">
                <p14:modId xmlns:p14="http://schemas.microsoft.com/office/powerpoint/2010/main" val="2725989816"/>
              </p:ext>
            </p:extLst>
          </p:nvPr>
        </p:nvGraphicFramePr>
        <p:xfrm>
          <a:off x="4305970" y="683571"/>
          <a:ext cx="8128000" cy="5500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218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609599" y="1719071"/>
            <a:ext cx="11432346" cy="4920879"/>
          </a:xfrm>
        </p:spPr>
        <p:txBody>
          <a:bodyPr>
            <a:noAutofit/>
          </a:bodyPr>
          <a:lstStyle/>
          <a:p>
            <a:r>
              <a:rPr lang="en-US" sz="1600" dirty="0">
                <a:latin typeface="Californian FB" panose="0207040306080B030204" pitchFamily="18" charset="0"/>
              </a:rPr>
              <a:t>[1] </a:t>
            </a:r>
            <a:r>
              <a:rPr lang="en-AU" sz="1600" dirty="0">
                <a:latin typeface="Californian FB" panose="0207040306080B030204" pitchFamily="18" charset="0"/>
              </a:rPr>
              <a:t>Carrie C. Wall, J. Michael Jech, Susan J. McLean; Increasing the accessibility of acoustic data through global access and imagery. </a:t>
            </a:r>
            <a:r>
              <a:rPr lang="en-AU" sz="1600" i="1" dirty="0">
                <a:latin typeface="Californian FB" panose="0207040306080B030204" pitchFamily="18" charset="0"/>
              </a:rPr>
              <a:t>ICES J Mar Sci</a:t>
            </a:r>
            <a:r>
              <a:rPr lang="en-AU" sz="1600" dirty="0">
                <a:latin typeface="Californian FB" panose="0207040306080B030204" pitchFamily="18" charset="0"/>
              </a:rPr>
              <a:t> 2016; 73 (8): 2093-2103. doi: 10.1093/icesjms/fsw014</a:t>
            </a:r>
          </a:p>
          <a:p>
            <a:r>
              <a:rPr lang="en-US" sz="1600" dirty="0">
                <a:latin typeface="Californian FB" panose="0207040306080B030204" pitchFamily="18" charset="0"/>
              </a:rPr>
              <a:t>[2]</a:t>
            </a:r>
            <a:r>
              <a:rPr lang="en-AU" sz="1600" dirty="0">
                <a:latin typeface="Californian FB" panose="0207040306080B030204" pitchFamily="18" charset="0"/>
              </a:rPr>
              <a:t> QPS B.V. (2016, October 18). </a:t>
            </a:r>
            <a:r>
              <a:rPr lang="en-AU" sz="1600" dirty="0" err="1">
                <a:latin typeface="Californian FB" panose="0207040306080B030204" pitchFamily="18" charset="0"/>
              </a:rPr>
              <a:t>Fledermaus</a:t>
            </a:r>
            <a:r>
              <a:rPr lang="en-AU" sz="1600" dirty="0">
                <a:latin typeface="Californian FB" panose="0207040306080B030204" pitchFamily="18" charset="0"/>
              </a:rPr>
              <a:t> 7.7.x Manual. SAAB.</a:t>
            </a:r>
            <a:endParaRPr lang="en-US" sz="1600" dirty="0">
              <a:latin typeface="Californian FB" panose="0207040306080B030204" pitchFamily="18" charset="0"/>
            </a:endParaRPr>
          </a:p>
          <a:p>
            <a:r>
              <a:rPr lang="en-US" sz="1600" dirty="0">
                <a:latin typeface="Californian FB" panose="0207040306080B030204" pitchFamily="18" charset="0"/>
              </a:rPr>
              <a:t>[3] </a:t>
            </a:r>
            <a:r>
              <a:rPr lang="en-AU" sz="1600" dirty="0">
                <a:solidFill>
                  <a:schemeClr val="tx2">
                    <a:lumMod val="75000"/>
                  </a:schemeClr>
                </a:solidFill>
                <a:latin typeface="Californian FB" panose="0207040306080B030204" pitchFamily="18" charset="0"/>
                <a:hlinkClick r:id="rId3"/>
              </a:rPr>
              <a:t>http://www.whoi.edu/oil/natural-oil-seeps</a:t>
            </a:r>
            <a:endParaRPr lang="en-AU" sz="1600" dirty="0">
              <a:solidFill>
                <a:schemeClr val="tx2">
                  <a:lumMod val="75000"/>
                </a:schemeClr>
              </a:solidFill>
              <a:latin typeface="Californian FB" panose="0207040306080B030204" pitchFamily="18" charset="0"/>
            </a:endParaRPr>
          </a:p>
          <a:p>
            <a:r>
              <a:rPr lang="en-US" sz="1600" dirty="0">
                <a:latin typeface="Californian FB" panose="0207040306080B030204" pitchFamily="18" charset="0"/>
              </a:rPr>
              <a:t>[4] </a:t>
            </a:r>
            <a:r>
              <a:rPr lang="en-US" sz="1600" dirty="0">
                <a:latin typeface="Californian FB" panose="0207040306080B030204" pitchFamily="18" charset="0"/>
                <a:hlinkClick r:id="rId4"/>
              </a:rPr>
              <a:t>http://response.restoration.noaa.gov/oil-and-chemical-spills/oil-spills/resources/what-are-natural-oil-seeps.html</a:t>
            </a:r>
            <a:endParaRPr lang="en-US" sz="1600" dirty="0">
              <a:latin typeface="Californian FB" panose="0207040306080B030204" pitchFamily="18" charset="0"/>
            </a:endParaRPr>
          </a:p>
          <a:p>
            <a:r>
              <a:rPr lang="en-US" sz="1600" dirty="0">
                <a:latin typeface="Californian FB" panose="0207040306080B030204" pitchFamily="18" charset="0"/>
              </a:rPr>
              <a:t>[5] https://www.nauticalcharts.noaa.gov/csdl/publications/TM_NOS-CS03_FY2003-Brown_SonarDataSystem.pdf</a:t>
            </a:r>
          </a:p>
          <a:p>
            <a:r>
              <a:rPr lang="en-US" sz="1600" dirty="0">
                <a:latin typeface="Californian FB" panose="0207040306080B030204" pitchFamily="18" charset="0"/>
              </a:rPr>
              <a:t>[6] </a:t>
            </a:r>
            <a:r>
              <a:rPr lang="en-US" sz="1600" dirty="0">
                <a:latin typeface="Californian FB" panose="0207040306080B030204" pitchFamily="18" charset="0"/>
                <a:hlinkClick r:id="rId5"/>
              </a:rPr>
              <a:t>http://www.qps.nl/display/qimera/Qimera_Midwater</a:t>
            </a:r>
            <a:endParaRPr lang="en-US" sz="1600" dirty="0">
              <a:latin typeface="Californian FB" panose="0207040306080B030204" pitchFamily="18" charset="0"/>
            </a:endParaRPr>
          </a:p>
          <a:p>
            <a:r>
              <a:rPr lang="en-AU" sz="1600" dirty="0">
                <a:latin typeface="Californian FB" panose="0207040306080B030204" pitchFamily="18" charset="0"/>
              </a:rPr>
              <a:t>[7] O’Sullivan, D., &amp; Unwin, D. (2010). </a:t>
            </a:r>
            <a:r>
              <a:rPr lang="en-AU" sz="1600" i="1" dirty="0">
                <a:latin typeface="Californian FB" panose="0207040306080B030204" pitchFamily="18" charset="0"/>
              </a:rPr>
              <a:t>Geographic Information Analysis.</a:t>
            </a:r>
            <a:r>
              <a:rPr lang="en-AU" sz="1600" dirty="0">
                <a:latin typeface="Californian FB" panose="0207040306080B030204" pitchFamily="18" charset="0"/>
              </a:rPr>
              <a:t> Hoboken, New Jersey: 2nd John Wiley and Sons</a:t>
            </a:r>
          </a:p>
          <a:p>
            <a:r>
              <a:rPr lang="en-AU" sz="1600" dirty="0">
                <a:latin typeface="Californian FB" panose="0207040306080B030204" pitchFamily="18" charset="0"/>
              </a:rPr>
              <a:t>[8] </a:t>
            </a:r>
            <a:r>
              <a:rPr lang="en-AU" sz="1600" dirty="0" err="1">
                <a:latin typeface="Californian FB" panose="0207040306080B030204" pitchFamily="18" charset="0"/>
                <a:hlinkClick r:id="rId6"/>
              </a:rPr>
              <a:t>ht</a:t>
            </a:r>
            <a:r>
              <a:rPr lang="en-US" sz="1600" dirty="0">
                <a:latin typeface="Californian FB" panose="0207040306080B030204" pitchFamily="18" charset="0"/>
                <a:hlinkClick r:id="rId6"/>
              </a:rPr>
              <a:t>tps://www.km.kongsberg.com/ks/web/nokbg0397.nsf/</a:t>
            </a:r>
          </a:p>
          <a:p>
            <a:pPr marL="45720" indent="0">
              <a:buNone/>
            </a:pPr>
            <a:r>
              <a:rPr lang="en-US" sz="1600" dirty="0" err="1">
                <a:latin typeface="Californian FB" panose="0207040306080B030204" pitchFamily="18" charset="0"/>
                <a:hlinkClick r:id="rId6"/>
              </a:rPr>
              <a:t>AllWeb</a:t>
            </a:r>
            <a:r>
              <a:rPr lang="en-US" sz="1600" dirty="0">
                <a:latin typeface="Californian FB" panose="0207040306080B030204" pitchFamily="18" charset="0"/>
                <a:hlinkClick r:id="rId6"/>
              </a:rPr>
              <a:t>/A915A71E90B6CFAEC12571B1003FE84D/</a:t>
            </a:r>
            <a:r>
              <a:rPr lang="en-US" sz="1600" dirty="0">
                <a:latin typeface="Californian FB" panose="0207040306080B030204" pitchFamily="18" charset="0"/>
              </a:rPr>
              <a:t>$file/306106_em_302_product_specification.pdf?OpenElement</a:t>
            </a:r>
          </a:p>
          <a:p>
            <a:r>
              <a:rPr lang="en-US" sz="1600" dirty="0">
                <a:latin typeface="Californian FB" panose="0207040306080B030204" pitchFamily="18" charset="0"/>
              </a:rPr>
              <a:t>[9] </a:t>
            </a:r>
            <a:r>
              <a:rPr lang="en-US" sz="1600" dirty="0">
                <a:latin typeface="Californian FB" panose="0207040306080B030204" pitchFamily="18" charset="0"/>
                <a:hlinkClick r:id="rId7"/>
              </a:rPr>
              <a:t>http://resources.esri.com/help/9.3/arcgisengine/java/gp_toolref/spatial_statistics_tools/how_hot_spot</a:t>
            </a:r>
          </a:p>
          <a:p>
            <a:pPr marL="45720" indent="0">
              <a:buNone/>
            </a:pPr>
            <a:r>
              <a:rPr lang="en-US" sz="1600" dirty="0">
                <a:latin typeface="Californian FB" panose="0207040306080B030204" pitchFamily="18" charset="0"/>
                <a:hlinkClick r:id="rId7"/>
              </a:rPr>
              <a:t>_analysis</a:t>
            </a:r>
            <a:r>
              <a:rPr lang="en-US" sz="1600" dirty="0">
                <a:latin typeface="Californian FB" panose="0207040306080B030204" pitchFamily="18" charset="0"/>
              </a:rPr>
              <a:t>_colon_getis_ord_gi_star_spatial_statistics_works.htm</a:t>
            </a:r>
          </a:p>
          <a:p>
            <a:r>
              <a:rPr lang="en-US" sz="1600" dirty="0">
                <a:latin typeface="Californian FB" panose="0207040306080B030204" pitchFamily="18" charset="0"/>
              </a:rPr>
              <a:t>[10] http://desktop.arcgis.com/en/arcmap/latest/manage-data/raster-and-images/accuracy-assessment-for-image-classification.htm</a:t>
            </a:r>
            <a:endParaRPr lang="en-US" sz="1600" baseline="30000" dirty="0">
              <a:latin typeface="Californian FB" panose="0207040306080B030204" pitchFamily="18" charset="0"/>
            </a:endParaRPr>
          </a:p>
          <a:p>
            <a:endParaRPr lang="en-US" sz="1600" dirty="0">
              <a:latin typeface="Californian FB" panose="0207040306080B030204" pitchFamily="18" charset="0"/>
            </a:endParaRPr>
          </a:p>
        </p:txBody>
      </p:sp>
      <p:sp>
        <p:nvSpPr>
          <p:cNvPr id="4" name="Title 3"/>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253696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Californian FB" panose="0207040306080B030204" pitchFamily="18" charset="0"/>
              </a:rPr>
              <a:t>Seeps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1759" y="4528014"/>
            <a:ext cx="3035575" cy="21828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3431" y="1552941"/>
            <a:ext cx="4462610" cy="29750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ontent Placeholder 3"/>
          <p:cNvSpPr>
            <a:spLocks noGrp="1"/>
          </p:cNvSpPr>
          <p:nvPr>
            <p:ph idx="1"/>
          </p:nvPr>
        </p:nvSpPr>
        <p:spPr>
          <a:xfrm>
            <a:off x="507998" y="1719071"/>
            <a:ext cx="7133023" cy="2990767"/>
          </a:xfrm>
        </p:spPr>
        <p:txBody>
          <a:bodyPr>
            <a:normAutofit lnSpcReduction="10000"/>
          </a:bodyPr>
          <a:lstStyle/>
          <a:p>
            <a:r>
              <a:rPr lang="en-US" dirty="0">
                <a:latin typeface="Californian FB" panose="0207040306080B030204" pitchFamily="18" charset="0"/>
              </a:rPr>
              <a:t>Seeps are natural gas and crude oil that enter the ocean through cracks and sediments along the seafloor. Seeps emit continuously into the ocean (similar to an oil spill and drift with currents)</a:t>
            </a:r>
          </a:p>
          <a:p>
            <a:r>
              <a:rPr lang="en-US" dirty="0">
                <a:latin typeface="Californian FB" panose="0207040306080B030204" pitchFamily="18" charset="0"/>
              </a:rPr>
              <a:t>Due to the warm environment caused by geologic activity,  the escaping methane gas produce bacteria that benthos consume </a:t>
            </a:r>
            <a:r>
              <a:rPr lang="en-US" baseline="30000" dirty="0">
                <a:latin typeface="Californian FB" panose="0207040306080B030204" pitchFamily="18" charset="0"/>
              </a:rPr>
              <a:t>[1]</a:t>
            </a:r>
          </a:p>
          <a:p>
            <a:endParaRPr lang="en-US" dirty="0">
              <a:latin typeface="Californian FB" panose="0207040306080B030204" pitchFamily="18" charset="0"/>
            </a:endParaRPr>
          </a:p>
          <a:p>
            <a:endParaRPr lang="en-US" dirty="0"/>
          </a:p>
          <a:p>
            <a:endParaRPr lang="en-US" dirty="0"/>
          </a:p>
          <a:p>
            <a:pPr marL="45720" indent="0">
              <a:buNone/>
            </a:pPr>
            <a:endParaRPr lang="en-US" dirty="0"/>
          </a:p>
        </p:txBody>
      </p:sp>
      <p:sp>
        <p:nvSpPr>
          <p:cNvPr id="8" name="Content Placeholder 3"/>
          <p:cNvSpPr txBox="1">
            <a:spLocks/>
          </p:cNvSpPr>
          <p:nvPr/>
        </p:nvSpPr>
        <p:spPr>
          <a:xfrm>
            <a:off x="7641021" y="4825724"/>
            <a:ext cx="4183117" cy="2097826"/>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Font typeface="Wingdings 2" pitchFamily="18" charset="2"/>
              <a:buChar char=""/>
              <a:defRPr sz="24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20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r"/>
            <a:r>
              <a:rPr lang="en-US" sz="2200" dirty="0">
                <a:latin typeface="Californian FB" panose="0207040306080B030204" pitchFamily="18" charset="0"/>
              </a:rPr>
              <a:t>Oil slick on the sea surface</a:t>
            </a:r>
          </a:p>
          <a:p>
            <a:pPr algn="r"/>
            <a:r>
              <a:rPr lang="en-US" sz="2200" dirty="0">
                <a:latin typeface="Californian FB" panose="0207040306080B030204" pitchFamily="18" charset="0"/>
              </a:rPr>
              <a:t>Estimated 160,000 tons of natural petroleum enter North American waters each year</a:t>
            </a:r>
            <a:r>
              <a:rPr lang="en-US" sz="2200" baseline="30000" dirty="0">
                <a:latin typeface="Californian FB" panose="0207040306080B030204" pitchFamily="18" charset="0"/>
              </a:rPr>
              <a:t> [4]</a:t>
            </a:r>
            <a:r>
              <a:rPr lang="en-US" sz="2200" dirty="0">
                <a:latin typeface="Californian FB" panose="0207040306080B030204" pitchFamily="18" charset="0"/>
              </a:rPr>
              <a:t> </a:t>
            </a:r>
            <a:r>
              <a:rPr lang="en-US" sz="2200" baseline="30000" dirty="0">
                <a:latin typeface="Californian FB" panose="0207040306080B030204" pitchFamily="18" charset="0"/>
              </a:rPr>
              <a:t> </a:t>
            </a:r>
          </a:p>
          <a:p>
            <a:pPr algn="r"/>
            <a:endParaRPr lang="en-US" sz="2200" dirty="0"/>
          </a:p>
          <a:p>
            <a:pPr marL="45720" indent="0" algn="r">
              <a:buFont typeface="Wingdings 2" pitchFamily="18" charset="2"/>
              <a:buNone/>
            </a:pPr>
            <a:endParaRPr lang="en-US" sz="2200"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593" y="4557777"/>
            <a:ext cx="3607088" cy="20680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258593" y="6339534"/>
            <a:ext cx="1152880" cy="276999"/>
          </a:xfrm>
          <a:prstGeom prst="rect">
            <a:avLst/>
          </a:prstGeom>
          <a:noFill/>
          <a:ln>
            <a:noFill/>
          </a:ln>
        </p:spPr>
        <p:txBody>
          <a:bodyPr wrap="none" rtlCol="0" anchor="ctr" anchorCtr="1">
            <a:spAutoFit/>
          </a:bodyPr>
          <a:lstStyle/>
          <a:p>
            <a:r>
              <a:rPr lang="en-US" sz="1200" i="1" dirty="0">
                <a:solidFill>
                  <a:schemeClr val="bg1"/>
                </a:solidFill>
                <a:latin typeface="Californian FB" panose="0207040306080B030204" pitchFamily="18" charset="0"/>
              </a:rPr>
              <a:t>Tubeworm bush</a:t>
            </a:r>
            <a:r>
              <a:rPr lang="en-US" sz="1200" i="1" baseline="30000" dirty="0">
                <a:solidFill>
                  <a:schemeClr val="bg1"/>
                </a:solidFill>
                <a:latin typeface="Californian FB" panose="0207040306080B030204" pitchFamily="18" charset="0"/>
              </a:rPr>
              <a:t>[4] </a:t>
            </a:r>
          </a:p>
        </p:txBody>
      </p:sp>
    </p:spTree>
    <p:extLst>
      <p:ext uri="{BB962C8B-B14F-4D97-AF65-F5344CB8AC3E}">
        <p14:creationId xmlns:p14="http://schemas.microsoft.com/office/powerpoint/2010/main" val="221132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Californian FB" panose="0207040306080B030204" pitchFamily="18" charset="0"/>
              </a:rPr>
              <a:t>STUDY AREA</a:t>
            </a:r>
          </a:p>
        </p:txBody>
      </p:sp>
      <p:sp>
        <p:nvSpPr>
          <p:cNvPr id="6" name="Content Placeholder 1"/>
          <p:cNvSpPr txBox="1">
            <a:spLocks/>
          </p:cNvSpPr>
          <p:nvPr/>
        </p:nvSpPr>
        <p:spPr>
          <a:xfrm>
            <a:off x="507999" y="1719071"/>
            <a:ext cx="3677921" cy="4716238"/>
          </a:xfrm>
          <a:prstGeom prst="rect">
            <a:avLst/>
          </a:prstGeom>
        </p:spPr>
        <p:txBody>
          <a:bodyPr vert="horz" lIns="91440" tIns="45720" rIns="91440" bIns="45720" rtlCol="0">
            <a:normAutofit fontScale="92500"/>
          </a:bodyPr>
          <a:lstStyle>
            <a:lvl1pPr marL="274320" indent="-228600" algn="l" defTabSz="914400" rtl="0" eaLnBrk="1" latinLnBrk="0" hangingPunct="1">
              <a:spcBef>
                <a:spcPct val="20000"/>
              </a:spcBef>
              <a:buClr>
                <a:schemeClr val="accent1"/>
              </a:buClr>
              <a:buFont typeface="Wingdings 2" pitchFamily="18" charset="2"/>
              <a:buChar char=""/>
              <a:defRPr sz="24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20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dirty="0">
                <a:latin typeface="Californian FB" panose="0207040306080B030204" pitchFamily="18" charset="0"/>
              </a:rPr>
              <a:t>Vessel</a:t>
            </a:r>
            <a:r>
              <a:rPr lang="fr-FR" dirty="0">
                <a:latin typeface="Californian FB" panose="0207040306080B030204" pitchFamily="18" charset="0"/>
              </a:rPr>
              <a:t>: </a:t>
            </a:r>
            <a:r>
              <a:rPr lang="fr-FR" i="1" dirty="0">
                <a:latin typeface="Californian FB" panose="0207040306080B030204" pitchFamily="18" charset="0"/>
              </a:rPr>
              <a:t>Fugro Discovery</a:t>
            </a:r>
          </a:p>
          <a:p>
            <a:r>
              <a:rPr lang="en-US" dirty="0">
                <a:latin typeface="Californian FB" panose="0207040306080B030204" pitchFamily="18" charset="0"/>
              </a:rPr>
              <a:t>Instrument: Kongsberg EM302</a:t>
            </a:r>
          </a:p>
          <a:p>
            <a:pPr lvl="1"/>
            <a:r>
              <a:rPr lang="en-US" sz="2200" dirty="0">
                <a:latin typeface="Californian FB" panose="0207040306080B030204" pitchFamily="18" charset="0"/>
              </a:rPr>
              <a:t>Seabed mapping with high resolution to depth of 7,000+ m </a:t>
            </a:r>
            <a:r>
              <a:rPr lang="en-US" sz="2200" baseline="30000" dirty="0">
                <a:latin typeface="Californian FB" panose="0207040306080B030204" pitchFamily="18" charset="0"/>
              </a:rPr>
              <a:t>[8]</a:t>
            </a:r>
            <a:r>
              <a:rPr lang="en-US" sz="2200" dirty="0">
                <a:latin typeface="Californian FB" panose="0207040306080B030204" pitchFamily="18" charset="0"/>
              </a:rPr>
              <a:t> </a:t>
            </a:r>
            <a:endParaRPr lang="fr-FR" sz="2200" dirty="0">
              <a:latin typeface="Californian FB" panose="0207040306080B030204" pitchFamily="18" charset="0"/>
            </a:endParaRPr>
          </a:p>
          <a:p>
            <a:r>
              <a:rPr lang="fr-FR" dirty="0">
                <a:latin typeface="Californian FB" panose="0207040306080B030204" pitchFamily="18" charset="0"/>
              </a:rPr>
              <a:t>Missing </a:t>
            </a:r>
            <a:r>
              <a:rPr lang="en-AU" dirty="0">
                <a:latin typeface="Californian FB" panose="0207040306080B030204" pitchFamily="18" charset="0"/>
              </a:rPr>
              <a:t>Malaysian Flight MH370 Survey offshore Australia from October 23, 2014 to August 11, 2016</a:t>
            </a:r>
            <a:endParaRPr lang="fr-FR" i="1" dirty="0">
              <a:latin typeface="Californian FB" panose="0207040306080B030204" pitchFamily="18" charset="0"/>
            </a:endParaRPr>
          </a:p>
          <a:p>
            <a:r>
              <a:rPr lang="en-US" dirty="0">
                <a:latin typeface="Californian FB" panose="0207040306080B030204" pitchFamily="18" charset="0"/>
              </a:rPr>
              <a:t>Southern Indian Ocean, Offshore Australia</a:t>
            </a:r>
            <a:endParaRPr lang="fr-FR" dirty="0">
              <a:latin typeface="Californian FB" panose="0207040306080B030204" pitchFamily="18"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8666" t="14785" r="20001" b="14627"/>
          <a:stretch/>
        </p:blipFill>
        <p:spPr>
          <a:xfrm>
            <a:off x="4399280" y="1863309"/>
            <a:ext cx="747776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4284655" y="6435309"/>
            <a:ext cx="1473480" cy="276999"/>
          </a:xfrm>
          <a:prstGeom prst="rect">
            <a:avLst/>
          </a:prstGeom>
          <a:noFill/>
          <a:ln>
            <a:noFill/>
          </a:ln>
        </p:spPr>
        <p:txBody>
          <a:bodyPr wrap="none" rtlCol="0" anchor="ctr" anchorCtr="1">
            <a:spAutoFit/>
          </a:bodyPr>
          <a:lstStyle/>
          <a:p>
            <a:r>
              <a:rPr lang="en-US" sz="1200" i="1" dirty="0">
                <a:solidFill>
                  <a:schemeClr val="accent1"/>
                </a:solidFill>
                <a:latin typeface="Californian FB" panose="0207040306080B030204" pitchFamily="18" charset="0"/>
              </a:rPr>
              <a:t>Image courtesy of Fugro</a:t>
            </a:r>
            <a:endParaRPr lang="en-US" sz="1200" i="1" baseline="30000" dirty="0">
              <a:solidFill>
                <a:schemeClr val="accent1"/>
              </a:solidFill>
              <a:latin typeface="Californian FB" panose="0207040306080B030204" pitchFamily="18" charset="0"/>
            </a:endParaRPr>
          </a:p>
        </p:txBody>
      </p:sp>
      <p:sp>
        <p:nvSpPr>
          <p:cNvPr id="2" name="Rectangle 1"/>
          <p:cNvSpPr/>
          <p:nvPr/>
        </p:nvSpPr>
        <p:spPr>
          <a:xfrm>
            <a:off x="7020910" y="4939862"/>
            <a:ext cx="115614" cy="115614"/>
          </a:xfrm>
          <a:prstGeom prst="rect">
            <a:avLst/>
          </a:prstGeom>
          <a:solidFill>
            <a:srgbClr val="FF0000">
              <a:alpha val="35000"/>
            </a:srgb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7" name="TextBox 6"/>
          <p:cNvSpPr txBox="1"/>
          <p:nvPr/>
        </p:nvSpPr>
        <p:spPr>
          <a:xfrm>
            <a:off x="7575212" y="5185378"/>
            <a:ext cx="1133644" cy="646331"/>
          </a:xfrm>
          <a:prstGeom prst="rect">
            <a:avLst/>
          </a:prstGeom>
          <a:solidFill>
            <a:schemeClr val="accent3">
              <a:alpha val="30000"/>
            </a:schemeClr>
          </a:solidFill>
          <a:ln/>
        </p:spPr>
        <p:style>
          <a:lnRef idx="2">
            <a:schemeClr val="accent3">
              <a:shade val="50000"/>
            </a:schemeClr>
          </a:lnRef>
          <a:fillRef idx="1">
            <a:schemeClr val="accent3"/>
          </a:fillRef>
          <a:effectRef idx="0">
            <a:schemeClr val="accent3"/>
          </a:effectRef>
          <a:fontRef idx="minor">
            <a:schemeClr val="lt1"/>
          </a:fontRef>
        </p:style>
        <p:txBody>
          <a:bodyPr wrap="none" rtlCol="0" anchor="ctr" anchorCtr="1">
            <a:spAutoFit/>
          </a:bodyPr>
          <a:lstStyle/>
          <a:p>
            <a:r>
              <a:rPr lang="en-US" sz="1200" dirty="0">
                <a:solidFill>
                  <a:schemeClr val="bg1">
                    <a:lumMod val="85000"/>
                  </a:schemeClr>
                </a:solidFill>
                <a:latin typeface="Californian FB" panose="0207040306080B030204" pitchFamily="18" charset="0"/>
              </a:rPr>
              <a:t>Broken Ridge</a:t>
            </a:r>
          </a:p>
          <a:p>
            <a:r>
              <a:rPr lang="en-US" sz="1200" dirty="0">
                <a:solidFill>
                  <a:srgbClr val="C00000"/>
                </a:solidFill>
                <a:latin typeface="Californian FB" panose="0207040306080B030204" pitchFamily="18" charset="0"/>
              </a:rPr>
              <a:t>Water </a:t>
            </a:r>
            <a:r>
              <a:rPr lang="en-US" sz="1200" dirty="0">
                <a:solidFill>
                  <a:srgbClr val="C00000">
                    <a:alpha val="50000"/>
                  </a:srgbClr>
                </a:solidFill>
                <a:latin typeface="Californian FB" panose="0207040306080B030204" pitchFamily="18" charset="0"/>
              </a:rPr>
              <a:t>Column</a:t>
            </a:r>
          </a:p>
          <a:p>
            <a:r>
              <a:rPr lang="en-US" sz="1200" dirty="0">
                <a:solidFill>
                  <a:srgbClr val="C00000"/>
                </a:solidFill>
                <a:latin typeface="Californian FB" panose="0207040306080B030204" pitchFamily="18" charset="0"/>
              </a:rPr>
              <a:t>Search Area</a:t>
            </a:r>
          </a:p>
        </p:txBody>
      </p:sp>
      <p:cxnSp>
        <p:nvCxnSpPr>
          <p:cNvPr id="9" name="Straight Connector 8"/>
          <p:cNvCxnSpPr>
            <a:stCxn id="2" idx="3"/>
            <a:endCxn id="7" idx="1"/>
          </p:cNvCxnSpPr>
          <p:nvPr/>
        </p:nvCxnSpPr>
        <p:spPr>
          <a:xfrm>
            <a:off x="7136524" y="4997669"/>
            <a:ext cx="438688" cy="510875"/>
          </a:xfrm>
          <a:prstGeom prst="line">
            <a:avLst/>
          </a:prstGeom>
          <a:ln>
            <a:solidFill>
              <a:schemeClr val="accent3">
                <a:alpha val="50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01450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endParaRPr lang="en-US" dirty="0">
              <a:latin typeface="Californian FB" panose="0207040306080B030204" pitchFamily="18" charset="0"/>
            </a:endParaRPr>
          </a:p>
          <a:p>
            <a:endParaRPr lang="en-US" dirty="0">
              <a:latin typeface="Californian FB" panose="0207040306080B030204" pitchFamily="18" charset="0"/>
            </a:endParaRPr>
          </a:p>
        </p:txBody>
      </p:sp>
      <p:sp>
        <p:nvSpPr>
          <p:cNvPr id="3" name="Title 2"/>
          <p:cNvSpPr>
            <a:spLocks noGrp="1"/>
          </p:cNvSpPr>
          <p:nvPr>
            <p:ph type="title"/>
          </p:nvPr>
        </p:nvSpPr>
        <p:spPr/>
        <p:txBody>
          <a:bodyPr/>
          <a:lstStyle/>
          <a:p>
            <a:r>
              <a:rPr lang="en-US" dirty="0">
                <a:latin typeface="Californian FB" panose="0207040306080B030204" pitchFamily="18" charset="0"/>
              </a:rPr>
              <a:t>Data acquisition</a:t>
            </a:r>
          </a:p>
        </p:txBody>
      </p:sp>
      <p:sp>
        <p:nvSpPr>
          <p:cNvPr id="4" name="Content Placeholder 1"/>
          <p:cNvSpPr txBox="1">
            <a:spLocks/>
          </p:cNvSpPr>
          <p:nvPr/>
        </p:nvSpPr>
        <p:spPr>
          <a:xfrm>
            <a:off x="507999" y="1719071"/>
            <a:ext cx="5316161" cy="4929888"/>
          </a:xfrm>
          <a:prstGeom prst="rect">
            <a:avLst/>
          </a:prstGeom>
        </p:spPr>
        <p:txBody>
          <a:bodyPr vert="horz" lIns="91440" tIns="45720" rIns="91440" bIns="45720" rtlCol="0">
            <a:normAutofit fontScale="92500" lnSpcReduction="20000"/>
          </a:bodyPr>
          <a:lstStyle>
            <a:lvl1pPr marL="274320" indent="-228600" algn="l" defTabSz="914400" rtl="0" eaLnBrk="1" latinLnBrk="0" hangingPunct="1">
              <a:spcBef>
                <a:spcPct val="20000"/>
              </a:spcBef>
              <a:buClr>
                <a:schemeClr val="accent1"/>
              </a:buClr>
              <a:buFont typeface="Wingdings 2" pitchFamily="18" charset="2"/>
              <a:buChar char=""/>
              <a:defRPr sz="24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20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nSpc>
                <a:spcPct val="120000"/>
              </a:lnSpc>
            </a:pPr>
            <a:r>
              <a:rPr lang="en-US" dirty="0">
                <a:latin typeface="Californian FB" panose="0207040306080B030204" pitchFamily="18" charset="0"/>
              </a:rPr>
              <a:t>Data are acquired by sonar beams in a straight line swath width that captures meters of the surveyed area using GPS horizontal positioning and local water-level datums for vertical positioning</a:t>
            </a:r>
          </a:p>
          <a:p>
            <a:pPr>
              <a:lnSpc>
                <a:spcPct val="120000"/>
              </a:lnSpc>
            </a:pPr>
            <a:r>
              <a:rPr lang="en-US" dirty="0">
                <a:latin typeface="Californian FB" panose="0207040306080B030204" pitchFamily="18" charset="0"/>
              </a:rPr>
              <a:t>Accurate and precise horizontal and vertical positioning of the vessel are required to obtain an accurate sample of the water depth, water column, and seafloor</a:t>
            </a:r>
          </a:p>
          <a:p>
            <a:pPr>
              <a:lnSpc>
                <a:spcPct val="120000"/>
              </a:lnSpc>
            </a:pPr>
            <a:r>
              <a:rPr lang="en-US" dirty="0">
                <a:latin typeface="Californian FB" panose="0207040306080B030204" pitchFamily="18" charset="0"/>
              </a:rPr>
              <a:t>4 dimensions (XYZ and Time) are used to calculate and correct sounding locations </a:t>
            </a:r>
            <a:r>
              <a:rPr lang="en-US" baseline="30000" dirty="0">
                <a:latin typeface="Californian FB" panose="0207040306080B030204" pitchFamily="18" charset="0"/>
              </a:rPr>
              <a:t>[5]</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8924" t="14152" r="32731" b="19180"/>
          <a:stretch/>
        </p:blipFill>
        <p:spPr>
          <a:xfrm>
            <a:off x="5978770" y="1799960"/>
            <a:ext cx="5894363"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5824160" y="6371960"/>
            <a:ext cx="1473480" cy="276999"/>
          </a:xfrm>
          <a:prstGeom prst="rect">
            <a:avLst/>
          </a:prstGeom>
          <a:noFill/>
          <a:ln>
            <a:noFill/>
          </a:ln>
        </p:spPr>
        <p:txBody>
          <a:bodyPr wrap="none" rtlCol="0" anchor="ctr" anchorCtr="1">
            <a:spAutoFit/>
          </a:bodyPr>
          <a:lstStyle/>
          <a:p>
            <a:r>
              <a:rPr lang="en-US" sz="1200" i="1" dirty="0">
                <a:solidFill>
                  <a:schemeClr val="accent1"/>
                </a:solidFill>
                <a:latin typeface="Californian FB" panose="0207040306080B030204" pitchFamily="18" charset="0"/>
              </a:rPr>
              <a:t>Image courtesy of Fugro</a:t>
            </a:r>
            <a:endParaRPr lang="en-US" sz="1200" i="1" baseline="30000" dirty="0">
              <a:solidFill>
                <a:schemeClr val="accent1"/>
              </a:solidFill>
              <a:latin typeface="Californian FB" panose="0207040306080B030204" pitchFamily="18" charset="0"/>
            </a:endParaRPr>
          </a:p>
        </p:txBody>
      </p:sp>
    </p:spTree>
    <p:extLst>
      <p:ext uri="{BB962C8B-B14F-4D97-AF65-F5344CB8AC3E}">
        <p14:creationId xmlns:p14="http://schemas.microsoft.com/office/powerpoint/2010/main" val="395214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7999" y="1719071"/>
            <a:ext cx="6821949" cy="4407408"/>
          </a:xfrm>
        </p:spPr>
        <p:txBody>
          <a:bodyPr/>
          <a:lstStyle/>
          <a:p>
            <a:r>
              <a:rPr lang="en-US" b="1" dirty="0">
                <a:latin typeface="Californian FB" panose="0207040306080B030204" pitchFamily="18" charset="0"/>
              </a:rPr>
              <a:t>Multi-Beam Echo Sounder</a:t>
            </a:r>
          </a:p>
          <a:p>
            <a:pPr lvl="1"/>
            <a:r>
              <a:rPr lang="en-US" dirty="0">
                <a:latin typeface="Californian FB" panose="0207040306080B030204" pitchFamily="18" charset="0"/>
              </a:rPr>
              <a:t>Sonar that emit sound waves in a fan shape beneath the ship’s hull. </a:t>
            </a:r>
          </a:p>
          <a:p>
            <a:pPr lvl="1"/>
            <a:r>
              <a:rPr lang="en-US" dirty="0">
                <a:latin typeface="Californian FB" panose="0207040306080B030204" pitchFamily="18" charset="0"/>
              </a:rPr>
              <a:t>Multibeam uses spatial filtering (beamforming), a signal processing technique for directional signal transmission where sound waves ping the seabed and reflect off to calculate the water depth</a:t>
            </a:r>
            <a:endParaRPr lang="en-AU" baseline="30000" dirty="0"/>
          </a:p>
          <a:p>
            <a:pPr marL="45720" indent="0">
              <a:buNone/>
            </a:pPr>
            <a:endParaRPr lang="en-AU" baseline="30000" dirty="0">
              <a:latin typeface="Californian FB" panose="0207040306080B030204" pitchFamily="18" charset="0"/>
            </a:endParaRPr>
          </a:p>
          <a:p>
            <a:r>
              <a:rPr lang="en-AU" dirty="0">
                <a:latin typeface="Californian FB" panose="0207040306080B030204" pitchFamily="18" charset="0"/>
              </a:rPr>
              <a:t>XYZ that is converted into a continuous raster</a:t>
            </a:r>
            <a:endParaRPr lang="en-US" dirty="0">
              <a:latin typeface="Californian FB" panose="0207040306080B030204" pitchFamily="18" charset="0"/>
            </a:endParaRPr>
          </a:p>
          <a:p>
            <a:pPr marL="45720" indent="0">
              <a:buNone/>
            </a:pPr>
            <a:endParaRPr lang="en-US" dirty="0">
              <a:latin typeface="Californian FB" panose="0207040306080B030204" pitchFamily="18" charset="0"/>
            </a:endParaRPr>
          </a:p>
          <a:p>
            <a:pPr marL="45720" indent="0">
              <a:buNone/>
            </a:pPr>
            <a:endParaRPr lang="en-US" dirty="0">
              <a:latin typeface="Californian FB" panose="0207040306080B030204" pitchFamily="18" charset="0"/>
            </a:endParaRPr>
          </a:p>
          <a:p>
            <a:endParaRPr lang="en-US" dirty="0">
              <a:latin typeface="Californian FB" panose="0207040306080B030204" pitchFamily="18" charset="0"/>
            </a:endParaRPr>
          </a:p>
        </p:txBody>
      </p:sp>
      <p:sp>
        <p:nvSpPr>
          <p:cNvPr id="3" name="Title 2"/>
          <p:cNvSpPr>
            <a:spLocks noGrp="1"/>
          </p:cNvSpPr>
          <p:nvPr>
            <p:ph type="title"/>
          </p:nvPr>
        </p:nvSpPr>
        <p:spPr/>
        <p:txBody>
          <a:bodyPr/>
          <a:lstStyle/>
          <a:p>
            <a:r>
              <a:rPr lang="en-US" dirty="0">
                <a:latin typeface="Californian FB" panose="0207040306080B030204" pitchFamily="18" charset="0"/>
              </a:rPr>
              <a:t>Multibeam echosounder sonar data</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4512" y="1797068"/>
            <a:ext cx="4260645" cy="3408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7456072" y="5205584"/>
            <a:ext cx="3408305" cy="461665"/>
          </a:xfrm>
          <a:prstGeom prst="rect">
            <a:avLst/>
          </a:prstGeom>
          <a:noFill/>
          <a:ln>
            <a:noFill/>
          </a:ln>
        </p:spPr>
        <p:txBody>
          <a:bodyPr wrap="none" rtlCol="0" anchor="ctr" anchorCtr="1">
            <a:spAutoFit/>
          </a:bodyPr>
          <a:lstStyle/>
          <a:p>
            <a:r>
              <a:rPr lang="en-US" sz="1200" i="1" dirty="0">
                <a:solidFill>
                  <a:schemeClr val="accent1"/>
                </a:solidFill>
                <a:latin typeface="Californian FB" panose="0207040306080B030204" pitchFamily="18" charset="0"/>
              </a:rPr>
              <a:t>Multibeam (left) and Sidescan sonar (right) data acquisition.</a:t>
            </a:r>
          </a:p>
          <a:p>
            <a:r>
              <a:rPr lang="en-US" sz="1200" i="1" dirty="0">
                <a:solidFill>
                  <a:schemeClr val="accent1"/>
                </a:solidFill>
                <a:latin typeface="Californian FB" panose="0207040306080B030204" pitchFamily="18" charset="0"/>
              </a:rPr>
              <a:t>Image courtesy of NOAA.</a:t>
            </a:r>
            <a:endParaRPr lang="en-US" sz="1200" i="1" baseline="30000" dirty="0">
              <a:solidFill>
                <a:schemeClr val="accent1"/>
              </a:solidFill>
              <a:latin typeface="Californian FB" panose="0207040306080B030204" pitchFamily="18" charset="0"/>
            </a:endParaRPr>
          </a:p>
        </p:txBody>
      </p:sp>
    </p:spTree>
    <p:extLst>
      <p:ext uri="{BB962C8B-B14F-4D97-AF65-F5344CB8AC3E}">
        <p14:creationId xmlns:p14="http://schemas.microsoft.com/office/powerpoint/2010/main" val="307552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95490" y="1705570"/>
            <a:ext cx="6416850" cy="49134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le 2"/>
          <p:cNvSpPr>
            <a:spLocks noGrp="1"/>
          </p:cNvSpPr>
          <p:nvPr>
            <p:ph type="title"/>
          </p:nvPr>
        </p:nvSpPr>
        <p:spPr/>
        <p:txBody>
          <a:bodyPr/>
          <a:lstStyle/>
          <a:p>
            <a:r>
              <a:rPr lang="en-US" dirty="0">
                <a:latin typeface="Californian FB" panose="0207040306080B030204" pitchFamily="18" charset="0"/>
              </a:rPr>
              <a:t>Water column data</a:t>
            </a:r>
          </a:p>
        </p:txBody>
      </p:sp>
      <p:sp>
        <p:nvSpPr>
          <p:cNvPr id="6" name="Content Placeholder 1"/>
          <p:cNvSpPr txBox="1">
            <a:spLocks/>
          </p:cNvSpPr>
          <p:nvPr/>
        </p:nvSpPr>
        <p:spPr>
          <a:xfrm>
            <a:off x="507999" y="1719071"/>
            <a:ext cx="4765041" cy="4407408"/>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4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20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dirty="0">
                <a:latin typeface="Californian FB" panose="0207040306080B030204" pitchFamily="18" charset="0"/>
              </a:rPr>
              <a:t>Captured with acoustic beams from multibeam sonars </a:t>
            </a:r>
          </a:p>
          <a:p>
            <a:r>
              <a:rPr lang="en-US" dirty="0">
                <a:latin typeface="Californian FB" panose="0207040306080B030204" pitchFamily="18" charset="0"/>
              </a:rPr>
              <a:t>Used to map marine life, oceanic processes, and seeps</a:t>
            </a:r>
            <a:r>
              <a:rPr lang="en-US" baseline="30000" dirty="0">
                <a:latin typeface="Californian FB" panose="0207040306080B030204" pitchFamily="18" charset="0"/>
              </a:rPr>
              <a:t>[3]</a:t>
            </a:r>
          </a:p>
          <a:p>
            <a:r>
              <a:rPr lang="en-US" dirty="0">
                <a:latin typeface="Californian FB" panose="0207040306080B030204" pitchFamily="18" charset="0"/>
              </a:rPr>
              <a:t>XYZ points in the water column</a:t>
            </a:r>
          </a:p>
        </p:txBody>
      </p:sp>
    </p:spTree>
    <p:extLst>
      <p:ext uri="{BB962C8B-B14F-4D97-AF65-F5344CB8AC3E}">
        <p14:creationId xmlns:p14="http://schemas.microsoft.com/office/powerpoint/2010/main" val="2176458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7999" y="1719070"/>
            <a:ext cx="11210524" cy="4935729"/>
          </a:xfrm>
        </p:spPr>
        <p:txBody>
          <a:bodyPr>
            <a:normAutofit fontScale="92500" lnSpcReduction="10000"/>
          </a:bodyPr>
          <a:lstStyle/>
          <a:p>
            <a:r>
              <a:rPr lang="en-US" sz="2600" dirty="0">
                <a:latin typeface="Californian FB" panose="0207040306080B030204" pitchFamily="18" charset="0"/>
              </a:rPr>
              <a:t>Manual Extractions</a:t>
            </a:r>
          </a:p>
          <a:p>
            <a:pPr lvl="1"/>
            <a:r>
              <a:rPr lang="en-US" sz="1900" dirty="0">
                <a:latin typeface="Californian FB" panose="0207040306080B030204" pitchFamily="18" charset="0"/>
              </a:rPr>
              <a:t>2D and 3D for ArcGIS</a:t>
            </a:r>
          </a:p>
          <a:p>
            <a:pPr lvl="1"/>
            <a:r>
              <a:rPr lang="en-US" sz="1900" dirty="0">
                <a:latin typeface="Californian FB" panose="0207040306080B030204" pitchFamily="18" charset="0"/>
              </a:rPr>
              <a:t>Visualizing in Fledermaus</a:t>
            </a:r>
          </a:p>
          <a:p>
            <a:r>
              <a:rPr lang="en-US" sz="2600" dirty="0">
                <a:latin typeface="Californian FB" panose="0207040306080B030204" pitchFamily="18" charset="0"/>
              </a:rPr>
              <a:t>Fledermaus FMMidWater</a:t>
            </a:r>
          </a:p>
          <a:p>
            <a:pPr lvl="1"/>
            <a:r>
              <a:rPr lang="en-AU" sz="1900" dirty="0">
                <a:latin typeface="Californian FB" panose="0207040306080B030204" pitchFamily="18" charset="0"/>
              </a:rPr>
              <a:t>Rapidly view and extract water column features from a range of sonar file by converting data into a Generic Water Column format (GWC) to use for further processing and visualization by threshold filtering</a:t>
            </a:r>
            <a:r>
              <a:rPr lang="en-AU" sz="1900" baseline="30000" dirty="0">
                <a:latin typeface="Californian FB" panose="0207040306080B030204" pitchFamily="18" charset="0"/>
              </a:rPr>
              <a:t>[2]</a:t>
            </a:r>
          </a:p>
          <a:p>
            <a:r>
              <a:rPr lang="en-US" sz="2600" dirty="0">
                <a:latin typeface="Californian FB" panose="0207040306080B030204" pitchFamily="18" charset="0"/>
              </a:rPr>
              <a:t> Research algorithms University of New Hampshire Center for Coastal and Ocean Mapping Joint Hydrographic Center (UNH CCOM-JHC) </a:t>
            </a:r>
          </a:p>
          <a:p>
            <a:pPr lvl="1"/>
            <a:r>
              <a:rPr lang="en-US" sz="1900" dirty="0">
                <a:latin typeface="Californian FB" panose="0207040306080B030204" pitchFamily="18" charset="0"/>
              </a:rPr>
              <a:t>Despeckle filter</a:t>
            </a:r>
          </a:p>
          <a:p>
            <a:pPr lvl="1"/>
            <a:r>
              <a:rPr lang="en-US" sz="1900" dirty="0">
                <a:latin typeface="Californian FB" panose="0207040306080B030204" pitchFamily="18" charset="0"/>
              </a:rPr>
              <a:t>Feature detection tool</a:t>
            </a:r>
          </a:p>
          <a:p>
            <a:r>
              <a:rPr lang="en-US" sz="2600" dirty="0">
                <a:latin typeface="Californian FB" panose="0207040306080B030204" pitchFamily="18" charset="0"/>
              </a:rPr>
              <a:t>Qimera Midwater </a:t>
            </a:r>
          </a:p>
          <a:p>
            <a:pPr lvl="1"/>
            <a:r>
              <a:rPr lang="en-US" sz="1900" dirty="0">
                <a:latin typeface="Californian FB" panose="0207040306080B030204" pitchFamily="18" charset="0"/>
              </a:rPr>
              <a:t>Add-on packages for water column processing</a:t>
            </a:r>
          </a:p>
          <a:p>
            <a:pPr lvl="1"/>
            <a:r>
              <a:rPr lang="en-US" sz="1900" dirty="0">
                <a:latin typeface="Californian FB" panose="0207040306080B030204" pitchFamily="18" charset="0"/>
              </a:rPr>
              <a:t>Extended FMMidWater Tool used to reduce sonar noise and converting the water column data sample into bathymetric format </a:t>
            </a:r>
            <a:r>
              <a:rPr lang="en-US" sz="1900" baseline="30000" dirty="0">
                <a:latin typeface="Californian FB" panose="0207040306080B030204" pitchFamily="18" charset="0"/>
              </a:rPr>
              <a:t>[6]</a:t>
            </a:r>
          </a:p>
          <a:p>
            <a:pPr lvl="1"/>
            <a:endParaRPr lang="en-US" sz="2200" dirty="0">
              <a:latin typeface="Californian FB" panose="0207040306080B030204" pitchFamily="18" charset="0"/>
            </a:endParaRPr>
          </a:p>
          <a:p>
            <a:endParaRPr lang="en-US" dirty="0">
              <a:latin typeface="Californian FB" panose="0207040306080B030204" pitchFamily="18" charset="0"/>
            </a:endParaRPr>
          </a:p>
        </p:txBody>
      </p:sp>
      <p:sp>
        <p:nvSpPr>
          <p:cNvPr id="3" name="Title 2"/>
          <p:cNvSpPr>
            <a:spLocks noGrp="1"/>
          </p:cNvSpPr>
          <p:nvPr>
            <p:ph type="title"/>
          </p:nvPr>
        </p:nvSpPr>
        <p:spPr/>
        <p:txBody>
          <a:bodyPr/>
          <a:lstStyle/>
          <a:p>
            <a:r>
              <a:rPr lang="en-US" dirty="0">
                <a:latin typeface="Californian FB" panose="0207040306080B030204" pitchFamily="18" charset="0"/>
              </a:rPr>
              <a:t>Existing seep extraction techniques</a:t>
            </a:r>
          </a:p>
        </p:txBody>
      </p:sp>
    </p:spTree>
    <p:extLst>
      <p:ext uri="{BB962C8B-B14F-4D97-AF65-F5344CB8AC3E}">
        <p14:creationId xmlns:p14="http://schemas.microsoft.com/office/powerpoint/2010/main" val="476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endParaRPr lang="en-US" dirty="0"/>
          </a:p>
        </p:txBody>
      </p:sp>
      <p:sp>
        <p:nvSpPr>
          <p:cNvPr id="3" name="Content Placeholder 2"/>
          <p:cNvSpPr>
            <a:spLocks noGrp="1"/>
          </p:cNvSpPr>
          <p:nvPr>
            <p:ph sz="half" idx="1"/>
          </p:nvPr>
        </p:nvSpPr>
        <p:spPr/>
        <p:txBody>
          <a:bodyPr/>
          <a:lstStyle/>
          <a:p>
            <a:r>
              <a:rPr lang="en-US" dirty="0">
                <a:latin typeface="Californian FB" panose="0207040306080B030204" pitchFamily="18" charset="0"/>
              </a:rPr>
              <a:t>Digitizing in 2D, lack of 3D visualizations in ArcGIS</a:t>
            </a:r>
          </a:p>
          <a:p>
            <a:r>
              <a:rPr lang="en-US" dirty="0">
                <a:latin typeface="Californian FB" panose="0207040306080B030204" pitchFamily="18" charset="0"/>
              </a:rPr>
              <a:t>Need for an extension to ArcGIS  environment</a:t>
            </a:r>
          </a:p>
          <a:p>
            <a:r>
              <a:rPr lang="en-US" dirty="0">
                <a:latin typeface="Californian FB" panose="0207040306080B030204" pitchFamily="18" charset="0"/>
              </a:rPr>
              <a:t>Need for improving water column data processes due to large amounts of data and noise</a:t>
            </a:r>
          </a:p>
          <a:p>
            <a:r>
              <a:rPr lang="en-US" dirty="0">
                <a:latin typeface="Californian FB" panose="0207040306080B030204" pitchFamily="18" charset="0"/>
              </a:rPr>
              <a:t>No web component</a:t>
            </a:r>
          </a:p>
          <a:p>
            <a:endParaRPr lang="en-US" dirty="0">
              <a:latin typeface="Californian FB" panose="0207040306080B030204" pitchFamily="18" charset="0"/>
            </a:endParaRPr>
          </a:p>
          <a:p>
            <a:endParaRPr lang="en-US" dirty="0">
              <a:latin typeface="Californian FB" panose="0207040306080B030204" pitchFamily="18" charset="0"/>
            </a:endParaRPr>
          </a:p>
        </p:txBody>
      </p:sp>
      <p:sp>
        <p:nvSpPr>
          <p:cNvPr id="4" name="Title 3"/>
          <p:cNvSpPr>
            <a:spLocks noGrp="1"/>
          </p:cNvSpPr>
          <p:nvPr>
            <p:ph type="title"/>
          </p:nvPr>
        </p:nvSpPr>
        <p:spPr/>
        <p:txBody>
          <a:bodyPr/>
          <a:lstStyle/>
          <a:p>
            <a:r>
              <a:rPr lang="en-US" dirty="0">
                <a:latin typeface="Californian FB" panose="0207040306080B030204" pitchFamily="18" charset="0"/>
              </a:rPr>
              <a:t>Need for additional analysis</a:t>
            </a:r>
          </a:p>
        </p:txBody>
      </p:sp>
    </p:spTree>
    <p:extLst>
      <p:ext uri="{BB962C8B-B14F-4D97-AF65-F5344CB8AC3E}">
        <p14:creationId xmlns:p14="http://schemas.microsoft.com/office/powerpoint/2010/main" val="31236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es training presentation">
  <a:themeElements>
    <a:clrScheme name="Custom 1">
      <a:dk1>
        <a:sysClr val="windowText" lastClr="000000"/>
      </a:dk1>
      <a:lt1>
        <a:sysClr val="window" lastClr="FFFFFF"/>
      </a:lt1>
      <a:dk2>
        <a:srgbClr val="775F55"/>
      </a:dk2>
      <a:lt2>
        <a:srgbClr val="EBDDC3"/>
      </a:lt2>
      <a:accent1>
        <a:srgbClr val="568278"/>
      </a:accent1>
      <a:accent2>
        <a:srgbClr val="DD8047"/>
      </a:accent2>
      <a:accent3>
        <a:srgbClr val="EFE0BD"/>
      </a:accent3>
      <a:accent4>
        <a:srgbClr val="D8B25C"/>
      </a:accent4>
      <a:accent5>
        <a:srgbClr val="7BA79D"/>
      </a:accent5>
      <a:accent6>
        <a:srgbClr val="968C8C"/>
      </a:accent6>
      <a:hlink>
        <a:srgbClr val="59473F"/>
      </a:hlink>
      <a:folHlink>
        <a:srgbClr val="704404"/>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spDef>
      <a:spPr>
        <a:ln>
          <a:noFill/>
        </a:ln>
      </a:spPr>
      <a:bodyPr rtlCol="0" anchor="ctr"/>
      <a:lstStyle>
        <a:defPPr algn="ctr">
          <a:defRPr dirty="0"/>
        </a:defPPr>
      </a:lstStyle>
      <a:style>
        <a:lnRef idx="3">
          <a:schemeClr val="lt1"/>
        </a:lnRef>
        <a:fillRef idx="1">
          <a:schemeClr val="accent3"/>
        </a:fillRef>
        <a:effectRef idx="1">
          <a:schemeClr val="accent3"/>
        </a:effectRef>
        <a:fontRef idx="minor">
          <a:schemeClr val="lt1"/>
        </a:fontRef>
      </a:style>
    </a:spDef>
    <a:lnDef>
      <a:spPr/>
      <a:bodyPr/>
      <a:lstStyle/>
      <a:style>
        <a:lnRef idx="1">
          <a:schemeClr val="accent3"/>
        </a:lnRef>
        <a:fillRef idx="0">
          <a:schemeClr val="accent3"/>
        </a:fillRef>
        <a:effectRef idx="0">
          <a:schemeClr val="accent3"/>
        </a:effectRef>
        <a:fontRef idx="minor">
          <a:schemeClr val="tx1"/>
        </a:fontRef>
      </a:style>
    </a:lnDef>
    <a:txDef>
      <a:spPr>
        <a:noFill/>
        <a:ln>
          <a:solidFill>
            <a:schemeClr val="accent4"/>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Sales training presentation" id="{B6AD0E1B-010F-4040-BECC-338DC7180AF6}" vid="{9250DCDA-9F4A-4BAF-B302-6C51082CF123}"/>
    </a:ext>
  </a:extLst>
</a:theme>
</file>

<file path=ppt/theme/theme2.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E24EA9C-70A4-43E8-A40F-9E8D971C57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1477</Words>
  <Application>Microsoft Office PowerPoint</Application>
  <PresentationFormat>Widescreen</PresentationFormat>
  <Paragraphs>289</Paragraphs>
  <Slides>29</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Californian FB</vt:lpstr>
      <vt:lpstr>Wingdings</vt:lpstr>
      <vt:lpstr>Wingdings 2</vt:lpstr>
      <vt:lpstr>Sales training presentation</vt:lpstr>
      <vt:lpstr>Statistical Analysis for Automated Seep Extraction in GIS  </vt:lpstr>
      <vt:lpstr>PowerPoint Presentation</vt:lpstr>
      <vt:lpstr>Seeps</vt:lpstr>
      <vt:lpstr>STUDY AREA</vt:lpstr>
      <vt:lpstr>Data acquisition</vt:lpstr>
      <vt:lpstr>Multibeam echosounder sonar data</vt:lpstr>
      <vt:lpstr>Water column data</vt:lpstr>
      <vt:lpstr>Existing seep extraction techniques</vt:lpstr>
      <vt:lpstr>Need for additional analysis</vt:lpstr>
      <vt:lpstr>objective</vt:lpstr>
      <vt:lpstr>Methodology overview</vt:lpstr>
      <vt:lpstr>What ARE THE CHARACTERISTICS OF a seep?</vt:lpstr>
      <vt:lpstr>Closer to the Seafloor (but not always the case)</vt:lpstr>
      <vt:lpstr>Linear</vt:lpstr>
      <vt:lpstr>condensed</vt:lpstr>
      <vt:lpstr>Related to benthic communities</vt:lpstr>
      <vt:lpstr>Disparate Amplitude Intensity</vt:lpstr>
      <vt:lpstr>criteria</vt:lpstr>
      <vt:lpstr>Spatial statistics</vt:lpstr>
      <vt:lpstr>Automated techniques</vt:lpstr>
      <vt:lpstr>results</vt:lpstr>
      <vt:lpstr>results</vt:lpstr>
      <vt:lpstr>Results</vt:lpstr>
      <vt:lpstr>ARCgiS JAVASCRIPT 4.2</vt:lpstr>
      <vt:lpstr>Accuracy Assessment</vt:lpstr>
      <vt:lpstr>Accuracy assessment</vt:lpstr>
      <vt:lpstr>Plans for the future</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2017-03-15T05:34:38Z</dcterms:created>
  <dcterms:modified xsi:type="dcterms:W3CDTF">2017-09-07T12:44:05Z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TC034605589991</vt:lpwstr>
  </property>
</Properties>
</file>