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60" r:id="rId5"/>
    <p:sldId id="262" r:id="rId6"/>
    <p:sldId id="263" r:id="rId7"/>
    <p:sldId id="264" r:id="rId8"/>
    <p:sldId id="261" r:id="rId9"/>
    <p:sldId id="265" r:id="rId10"/>
    <p:sldId id="266" r:id="rId11"/>
    <p:sldId id="267" r:id="rId12"/>
    <p:sldId id="268" r:id="rId13"/>
    <p:sldId id="270" r:id="rId14"/>
    <p:sldId id="273" r:id="rId15"/>
    <p:sldId id="271" r:id="rId16"/>
    <p:sldId id="292" r:id="rId17"/>
    <p:sldId id="275" r:id="rId18"/>
    <p:sldId id="274" r:id="rId19"/>
    <p:sldId id="276" r:id="rId20"/>
    <p:sldId id="284" r:id="rId21"/>
    <p:sldId id="285" r:id="rId22"/>
    <p:sldId id="277" r:id="rId23"/>
    <p:sldId id="278" r:id="rId24"/>
    <p:sldId id="279" r:id="rId25"/>
    <p:sldId id="280" r:id="rId26"/>
    <p:sldId id="289" r:id="rId27"/>
    <p:sldId id="286" r:id="rId28"/>
    <p:sldId id="281" r:id="rId29"/>
    <p:sldId id="282" r:id="rId30"/>
    <p:sldId id="29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27261" autoAdjust="0"/>
  </p:normalViewPr>
  <p:slideViewPr>
    <p:cSldViewPr snapToGrid="0">
      <p:cViewPr varScale="1">
        <p:scale>
          <a:sx n="23" d="100"/>
          <a:sy n="23" d="100"/>
        </p:scale>
        <p:origin x="2990" y="43"/>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4024f98ccb6693ea/MGIS%20Capstone/Needs%20Assessment%20Survey/Combined_resul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
          <c:y val="0"/>
          <c:w val="1"/>
          <c:h val="1"/>
        </c:manualLayout>
      </c:layout>
      <c:bubbleChart>
        <c:varyColors val="0"/>
        <c:ser>
          <c:idx val="0"/>
          <c:order val="0"/>
          <c:tx>
            <c:strRef>
              <c:f>[Combined_results.xlsx]Sheet3!$A$2</c:f>
              <c:strCache>
                <c:ptCount val="1"/>
                <c:pt idx="0">
                  <c:v>Computer Lab</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clip" horzOverflow="clip" vert="horz" wrap="square" lIns="36576" tIns="18288" rIns="36576" bIns="18288" anchor="ctr" anchorCtr="1">
                <a:spAutoFit/>
              </a:bodyPr>
              <a:lstStyle/>
              <a:p>
                <a:pPr>
                  <a:defRPr sz="1600" b="1"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a:solidFill>
                        <a:schemeClr val="dk1">
                          <a:lumMod val="50000"/>
                          <a:lumOff val="50000"/>
                        </a:schemeClr>
                      </a:solidFill>
                    </a:ln>
                    <a:effectLst/>
                  </c:spPr>
                </c15:leaderLines>
              </c:ext>
            </c:extLst>
          </c:dLbls>
          <c:xVal>
            <c:numRef>
              <c:f>[Combined_results.xlsx]Sheet3!$B$2</c:f>
              <c:numCache>
                <c:formatCode>General</c:formatCode>
                <c:ptCount val="1"/>
                <c:pt idx="0">
                  <c:v>75</c:v>
                </c:pt>
              </c:numCache>
            </c:numRef>
          </c:xVal>
          <c:yVal>
            <c:numRef>
              <c:f>[Combined_results.xlsx]Sheet3!$C$2</c:f>
              <c:numCache>
                <c:formatCode>General</c:formatCode>
                <c:ptCount val="1"/>
                <c:pt idx="0">
                  <c:v>80</c:v>
                </c:pt>
              </c:numCache>
            </c:numRef>
          </c:yVal>
          <c:bubbleSize>
            <c:numRef>
              <c:f>[Combined_results.xlsx]Sheet3!$D$2</c:f>
              <c:numCache>
                <c:formatCode>0.00%</c:formatCode>
                <c:ptCount val="1"/>
                <c:pt idx="0">
                  <c:v>0.73</c:v>
                </c:pt>
              </c:numCache>
            </c:numRef>
          </c:bubbleSize>
          <c:bubble3D val="1"/>
          <c:extLst>
            <c:ext xmlns:c16="http://schemas.microsoft.com/office/drawing/2014/chart" uri="{C3380CC4-5D6E-409C-BE32-E72D297353CC}">
              <c16:uniqueId val="{00000000-FBB8-43CD-BCE9-184C498415DD}"/>
            </c:ext>
          </c:extLst>
        </c:ser>
        <c:ser>
          <c:idx val="1"/>
          <c:order val="1"/>
          <c:tx>
            <c:strRef>
              <c:f>[Combined_results.xlsx]Sheet3!$A$3</c:f>
              <c:strCache>
                <c:ptCount val="1"/>
                <c:pt idx="0">
                  <c:v>Emergency Exits</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xVal>
            <c:numRef>
              <c:f>[Combined_results.xlsx]Sheet3!$B$3</c:f>
              <c:numCache>
                <c:formatCode>General</c:formatCode>
                <c:ptCount val="1"/>
                <c:pt idx="0">
                  <c:v>65</c:v>
                </c:pt>
              </c:numCache>
            </c:numRef>
          </c:xVal>
          <c:yVal>
            <c:numRef>
              <c:f>[Combined_results.xlsx]Sheet3!$C$3</c:f>
              <c:numCache>
                <c:formatCode>General</c:formatCode>
                <c:ptCount val="1"/>
                <c:pt idx="0">
                  <c:v>40</c:v>
                </c:pt>
              </c:numCache>
            </c:numRef>
          </c:yVal>
          <c:bubbleSize>
            <c:numRef>
              <c:f>[Combined_results.xlsx]Sheet3!$D$3</c:f>
              <c:numCache>
                <c:formatCode>0.00%</c:formatCode>
                <c:ptCount val="1"/>
                <c:pt idx="0">
                  <c:v>0.72</c:v>
                </c:pt>
              </c:numCache>
            </c:numRef>
          </c:bubbleSize>
          <c:bubble3D val="1"/>
          <c:extLst>
            <c:ext xmlns:c16="http://schemas.microsoft.com/office/drawing/2014/chart" uri="{C3380CC4-5D6E-409C-BE32-E72D297353CC}">
              <c16:uniqueId val="{00000001-FBB8-43CD-BCE9-184C498415DD}"/>
            </c:ext>
          </c:extLst>
        </c:ser>
        <c:ser>
          <c:idx val="2"/>
          <c:order val="2"/>
          <c:tx>
            <c:strRef>
              <c:f>[Combined_results.xlsx]Sheet3!$A$4</c:f>
              <c:strCache>
                <c:ptCount val="1"/>
                <c:pt idx="0">
                  <c:v>Admissions</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xVal>
            <c:numRef>
              <c:f>[Combined_results.xlsx]Sheet3!$B$4</c:f>
              <c:numCache>
                <c:formatCode>General</c:formatCode>
                <c:ptCount val="1"/>
                <c:pt idx="0">
                  <c:v>100</c:v>
                </c:pt>
              </c:numCache>
            </c:numRef>
          </c:xVal>
          <c:yVal>
            <c:numRef>
              <c:f>[Combined_results.xlsx]Sheet3!$C$4</c:f>
              <c:numCache>
                <c:formatCode>General</c:formatCode>
                <c:ptCount val="1"/>
                <c:pt idx="0">
                  <c:v>35</c:v>
                </c:pt>
              </c:numCache>
            </c:numRef>
          </c:yVal>
          <c:bubbleSize>
            <c:numRef>
              <c:f>[Combined_results.xlsx]Sheet3!$D$4</c:f>
              <c:numCache>
                <c:formatCode>0.00%</c:formatCode>
                <c:ptCount val="1"/>
                <c:pt idx="0">
                  <c:v>0.71</c:v>
                </c:pt>
              </c:numCache>
            </c:numRef>
          </c:bubbleSize>
          <c:bubble3D val="1"/>
          <c:extLst>
            <c:ext xmlns:c16="http://schemas.microsoft.com/office/drawing/2014/chart" uri="{C3380CC4-5D6E-409C-BE32-E72D297353CC}">
              <c16:uniqueId val="{00000002-FBB8-43CD-BCE9-184C498415DD}"/>
            </c:ext>
          </c:extLst>
        </c:ser>
        <c:ser>
          <c:idx val="3"/>
          <c:order val="3"/>
          <c:tx>
            <c:strRef>
              <c:f>[Combined_results.xlsx]Sheet3!$A$5</c:f>
              <c:strCache>
                <c:ptCount val="1"/>
                <c:pt idx="0">
                  <c:v>Registrar</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xVal>
            <c:numRef>
              <c:f>[Combined_results.xlsx]Sheet3!$B$5</c:f>
              <c:numCache>
                <c:formatCode>General</c:formatCode>
                <c:ptCount val="1"/>
                <c:pt idx="0">
                  <c:v>135</c:v>
                </c:pt>
              </c:numCache>
            </c:numRef>
          </c:xVal>
          <c:yVal>
            <c:numRef>
              <c:f>[Combined_results.xlsx]Sheet3!$C$5</c:f>
              <c:numCache>
                <c:formatCode>General</c:formatCode>
                <c:ptCount val="1"/>
                <c:pt idx="0">
                  <c:v>45</c:v>
                </c:pt>
              </c:numCache>
            </c:numRef>
          </c:yVal>
          <c:bubbleSize>
            <c:numRef>
              <c:f>[Combined_results.xlsx]Sheet3!$D$5</c:f>
              <c:numCache>
                <c:formatCode>0.00%</c:formatCode>
                <c:ptCount val="1"/>
                <c:pt idx="0">
                  <c:v>0.7</c:v>
                </c:pt>
              </c:numCache>
            </c:numRef>
          </c:bubbleSize>
          <c:bubble3D val="1"/>
          <c:extLst>
            <c:ext xmlns:c16="http://schemas.microsoft.com/office/drawing/2014/chart" uri="{C3380CC4-5D6E-409C-BE32-E72D297353CC}">
              <c16:uniqueId val="{00000003-FBB8-43CD-BCE9-184C498415DD}"/>
            </c:ext>
          </c:extLst>
        </c:ser>
        <c:ser>
          <c:idx val="4"/>
          <c:order val="4"/>
          <c:tx>
            <c:strRef>
              <c:f>[Combined_results.xlsx]Sheet3!$A$6</c:f>
              <c:strCache>
                <c:ptCount val="1"/>
                <c:pt idx="0">
                  <c:v>Financial Aid</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xVal>
            <c:numRef>
              <c:f>[Combined_results.xlsx]Sheet3!$B$6</c:f>
              <c:numCache>
                <c:formatCode>General</c:formatCode>
                <c:ptCount val="1"/>
                <c:pt idx="0">
                  <c:v>125</c:v>
                </c:pt>
              </c:numCache>
            </c:numRef>
          </c:xVal>
          <c:yVal>
            <c:numRef>
              <c:f>[Combined_results.xlsx]Sheet3!$C$6</c:f>
              <c:numCache>
                <c:formatCode>General</c:formatCode>
                <c:ptCount val="1"/>
                <c:pt idx="0">
                  <c:v>90</c:v>
                </c:pt>
              </c:numCache>
            </c:numRef>
          </c:yVal>
          <c:bubbleSize>
            <c:numRef>
              <c:f>[Combined_results.xlsx]Sheet3!$D$6</c:f>
              <c:numCache>
                <c:formatCode>0.00%</c:formatCode>
                <c:ptCount val="1"/>
                <c:pt idx="0">
                  <c:v>0.69</c:v>
                </c:pt>
              </c:numCache>
            </c:numRef>
          </c:bubbleSize>
          <c:bubble3D val="1"/>
          <c:extLst>
            <c:ext xmlns:c16="http://schemas.microsoft.com/office/drawing/2014/chart" uri="{C3380CC4-5D6E-409C-BE32-E72D297353CC}">
              <c16:uniqueId val="{00000004-FBB8-43CD-BCE9-184C498415DD}"/>
            </c:ext>
          </c:extLst>
        </c:ser>
        <c:ser>
          <c:idx val="5"/>
          <c:order val="5"/>
          <c:tx>
            <c:strRef>
              <c:f>[Combined_results.xlsx]Sheet3!$A$7</c:f>
              <c:strCache>
                <c:ptCount val="1"/>
                <c:pt idx="0">
                  <c:v>Business Office</c:v>
                </c:pt>
              </c:strCache>
            </c:strRef>
          </c:tx>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xVal>
            <c:numRef>
              <c:f>[Combined_results.xlsx]Sheet3!$B$7</c:f>
              <c:numCache>
                <c:formatCode>General</c:formatCode>
                <c:ptCount val="1"/>
                <c:pt idx="0">
                  <c:v>100</c:v>
                </c:pt>
              </c:numCache>
            </c:numRef>
          </c:xVal>
          <c:yVal>
            <c:numRef>
              <c:f>[Combined_results.xlsx]Sheet3!$C$7</c:f>
              <c:numCache>
                <c:formatCode>General</c:formatCode>
                <c:ptCount val="1"/>
                <c:pt idx="0">
                  <c:v>120</c:v>
                </c:pt>
              </c:numCache>
            </c:numRef>
          </c:yVal>
          <c:bubbleSize>
            <c:numRef>
              <c:f>[Combined_results.xlsx]Sheet3!$D$7</c:f>
              <c:numCache>
                <c:formatCode>0.00%</c:formatCode>
                <c:ptCount val="1"/>
                <c:pt idx="0">
                  <c:v>0.68</c:v>
                </c:pt>
              </c:numCache>
            </c:numRef>
          </c:bubbleSize>
          <c:bubble3D val="1"/>
          <c:extLst>
            <c:ext xmlns:c16="http://schemas.microsoft.com/office/drawing/2014/chart" uri="{C3380CC4-5D6E-409C-BE32-E72D297353CC}">
              <c16:uniqueId val="{00000005-FBB8-43CD-BCE9-184C498415DD}"/>
            </c:ext>
          </c:extLst>
        </c:ser>
        <c:ser>
          <c:idx val="6"/>
          <c:order val="6"/>
          <c:tx>
            <c:strRef>
              <c:f>[Combined_results.xlsx]Sheet3!$A$8</c:f>
              <c:strCache>
                <c:ptCount val="1"/>
                <c:pt idx="0">
                  <c:v>Emergency Phones</c:v>
                </c:pt>
              </c:strCache>
            </c:strRef>
          </c:tx>
          <c:spPr>
            <a:solidFill>
              <a:schemeClr val="accent1">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xVal>
            <c:numRef>
              <c:f>[Combined_results.xlsx]Sheet3!$B$8</c:f>
              <c:numCache>
                <c:formatCode>General</c:formatCode>
                <c:ptCount val="1"/>
                <c:pt idx="0">
                  <c:v>60</c:v>
                </c:pt>
              </c:numCache>
            </c:numRef>
          </c:xVal>
          <c:yVal>
            <c:numRef>
              <c:f>[Combined_results.xlsx]Sheet3!$C$8</c:f>
              <c:numCache>
                <c:formatCode>General</c:formatCode>
                <c:ptCount val="1"/>
                <c:pt idx="0">
                  <c:v>120</c:v>
                </c:pt>
              </c:numCache>
            </c:numRef>
          </c:yVal>
          <c:bubbleSize>
            <c:numRef>
              <c:f>[Combined_results.xlsx]Sheet3!$D$8</c:f>
              <c:numCache>
                <c:formatCode>0.00%</c:formatCode>
                <c:ptCount val="1"/>
                <c:pt idx="0">
                  <c:v>0.66</c:v>
                </c:pt>
              </c:numCache>
            </c:numRef>
          </c:bubbleSize>
          <c:bubble3D val="1"/>
          <c:extLst>
            <c:ext xmlns:c16="http://schemas.microsoft.com/office/drawing/2014/chart" uri="{C3380CC4-5D6E-409C-BE32-E72D297353CC}">
              <c16:uniqueId val="{00000006-FBB8-43CD-BCE9-184C498415DD}"/>
            </c:ext>
          </c:extLst>
        </c:ser>
        <c:ser>
          <c:idx val="7"/>
          <c:order val="7"/>
          <c:tx>
            <c:strRef>
              <c:f>[Combined_results.xlsx]Sheet3!$A$9</c:f>
              <c:strCache>
                <c:ptCount val="1"/>
                <c:pt idx="0">
                  <c:v>Restrooms</c:v>
                </c:pt>
              </c:strCache>
            </c:strRef>
          </c:tx>
          <c:spPr>
            <a:solidFill>
              <a:schemeClr val="accent2">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xVal>
            <c:numRef>
              <c:f>[Combined_results.xlsx]Sheet3!$B$9</c:f>
              <c:numCache>
                <c:formatCode>General</c:formatCode>
                <c:ptCount val="1"/>
                <c:pt idx="0">
                  <c:v>30</c:v>
                </c:pt>
              </c:numCache>
            </c:numRef>
          </c:xVal>
          <c:yVal>
            <c:numRef>
              <c:f>[Combined_results.xlsx]Sheet3!$C$9</c:f>
              <c:numCache>
                <c:formatCode>General</c:formatCode>
                <c:ptCount val="1"/>
                <c:pt idx="0">
                  <c:v>90</c:v>
                </c:pt>
              </c:numCache>
            </c:numRef>
          </c:yVal>
          <c:bubbleSize>
            <c:numRef>
              <c:f>[Combined_results.xlsx]Sheet3!$D$9</c:f>
              <c:numCache>
                <c:formatCode>0.00%</c:formatCode>
                <c:ptCount val="1"/>
                <c:pt idx="0">
                  <c:v>0.64</c:v>
                </c:pt>
              </c:numCache>
            </c:numRef>
          </c:bubbleSize>
          <c:bubble3D val="1"/>
          <c:extLst>
            <c:ext xmlns:c16="http://schemas.microsoft.com/office/drawing/2014/chart" uri="{C3380CC4-5D6E-409C-BE32-E72D297353CC}">
              <c16:uniqueId val="{00000008-FBB8-43CD-BCE9-184C498415DD}"/>
            </c:ext>
          </c:extLst>
        </c:ser>
        <c:ser>
          <c:idx val="8"/>
          <c:order val="8"/>
          <c:tx>
            <c:strRef>
              <c:f>[Combined_results.xlsx]Sheet3!$A$10</c:f>
              <c:strCache>
                <c:ptCount val="1"/>
                <c:pt idx="0">
                  <c:v>First Aid Station</c:v>
                </c:pt>
              </c:strCache>
            </c:strRef>
          </c:tx>
          <c:spPr>
            <a:solidFill>
              <a:schemeClr val="accent3">
                <a:lumMod val="60000"/>
                <a:alpha val="85000"/>
              </a:schemeClr>
            </a:solidFill>
            <a:ln w="9525" cap="flat" cmpd="sng" algn="ctr">
              <a:solidFill>
                <a:schemeClr val="lt1">
                  <a:alpha val="50000"/>
                </a:schemeClr>
              </a:solidFill>
              <a:round/>
            </a:ln>
            <a:effectLst/>
          </c:spPr>
          <c:invertIfNegative val="0"/>
          <c:dLbls>
            <c:dLbl>
              <c:idx val="0"/>
              <c:layout>
                <c:manualLayout>
                  <c:x val="-0.13989044847654916"/>
                  <c:y val="-2.670218208705220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9-FBB8-43CD-BCE9-184C498415DD}"/>
                </c:ext>
              </c:extLst>
            </c:dLbl>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xVal>
            <c:numRef>
              <c:f>[Combined_results.xlsx]Sheet3!$B$10</c:f>
              <c:numCache>
                <c:formatCode>General</c:formatCode>
                <c:ptCount val="1"/>
                <c:pt idx="0">
                  <c:v>30</c:v>
                </c:pt>
              </c:numCache>
            </c:numRef>
          </c:xVal>
          <c:yVal>
            <c:numRef>
              <c:f>[Combined_results.xlsx]Sheet3!$C$10</c:f>
              <c:numCache>
                <c:formatCode>General</c:formatCode>
                <c:ptCount val="1"/>
                <c:pt idx="0">
                  <c:v>50</c:v>
                </c:pt>
              </c:numCache>
            </c:numRef>
          </c:yVal>
          <c:bubbleSize>
            <c:numRef>
              <c:f>[Combined_results.xlsx]Sheet3!$D$10</c:f>
              <c:numCache>
                <c:formatCode>0.00%</c:formatCode>
                <c:ptCount val="1"/>
                <c:pt idx="0">
                  <c:v>0.63</c:v>
                </c:pt>
              </c:numCache>
            </c:numRef>
          </c:bubbleSize>
          <c:bubble3D val="1"/>
          <c:extLst>
            <c:ext xmlns:c16="http://schemas.microsoft.com/office/drawing/2014/chart" uri="{C3380CC4-5D6E-409C-BE32-E72D297353CC}">
              <c16:uniqueId val="{0000000A-FBB8-43CD-BCE9-184C498415DD}"/>
            </c:ext>
          </c:extLst>
        </c:ser>
        <c:ser>
          <c:idx val="9"/>
          <c:order val="9"/>
          <c:tx>
            <c:strRef>
              <c:f>[Combined_results.xlsx]Sheet3!$A$11</c:f>
              <c:strCache>
                <c:ptCount val="1"/>
                <c:pt idx="0">
                  <c:v>Testing Center</c:v>
                </c:pt>
              </c:strCache>
            </c:strRef>
          </c:tx>
          <c:spPr>
            <a:solidFill>
              <a:schemeClr val="accent4">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[Combined_results.xlsx]Sheet3!$B$11</c:f>
              <c:numCache>
                <c:formatCode>General</c:formatCode>
                <c:ptCount val="1"/>
                <c:pt idx="0">
                  <c:v>33</c:v>
                </c:pt>
              </c:numCache>
            </c:numRef>
          </c:xVal>
          <c:yVal>
            <c:numRef>
              <c:f>[Combined_results.xlsx]Sheet3!$C$11</c:f>
              <c:numCache>
                <c:formatCode>General</c:formatCode>
                <c:ptCount val="1"/>
                <c:pt idx="0">
                  <c:v>15</c:v>
                </c:pt>
              </c:numCache>
            </c:numRef>
          </c:yVal>
          <c:bubbleSize>
            <c:numRef>
              <c:f>[Combined_results.xlsx]Sheet3!$D$11</c:f>
              <c:numCache>
                <c:formatCode>0.00%</c:formatCode>
                <c:ptCount val="1"/>
                <c:pt idx="0">
                  <c:v>0.59</c:v>
                </c:pt>
              </c:numCache>
            </c:numRef>
          </c:bubbleSize>
          <c:bubble3D val="1"/>
          <c:extLst>
            <c:ext xmlns:c16="http://schemas.microsoft.com/office/drawing/2014/chart" uri="{C3380CC4-5D6E-409C-BE32-E72D297353CC}">
              <c16:uniqueId val="{0000000C-FBB8-43CD-BCE9-184C498415DD}"/>
            </c:ext>
          </c:extLst>
        </c:ser>
        <c:ser>
          <c:idx val="10"/>
          <c:order val="10"/>
          <c:tx>
            <c:strRef>
              <c:f>[Combined_results.xlsx]Sheet3!$A$12</c:f>
              <c:strCache>
                <c:ptCount val="1"/>
                <c:pt idx="0">
                  <c:v>Fire Extinguishers</c:v>
                </c:pt>
              </c:strCache>
            </c:strRef>
          </c:tx>
          <c:spPr>
            <a:solidFill>
              <a:schemeClr val="accent5">
                <a:lumMod val="60000"/>
                <a:alpha val="85000"/>
              </a:schemeClr>
            </a:solidFill>
            <a:ln w="9525" cap="flat" cmpd="sng" algn="ctr">
              <a:solidFill>
                <a:schemeClr val="lt1">
                  <a:alpha val="50000"/>
                </a:schemeClr>
              </a:solidFill>
              <a:round/>
            </a:ln>
            <a:effectLst/>
          </c:spPr>
          <c:invertIfNegative val="0"/>
          <c:dLbls>
            <c:dLbl>
              <c:idx val="0"/>
              <c:layout>
                <c:manualLayout>
                  <c:x val="-0.17167893415496976"/>
                  <c:y val="-8.9007565643079659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D-FBB8-43CD-BCE9-184C498415DD}"/>
                </c:ext>
              </c:extLst>
            </c:dLbl>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xVal>
            <c:numRef>
              <c:f>[Combined_results.xlsx]Sheet3!$B$12</c:f>
              <c:numCache>
                <c:formatCode>General</c:formatCode>
                <c:ptCount val="1"/>
                <c:pt idx="0">
                  <c:v>65</c:v>
                </c:pt>
              </c:numCache>
            </c:numRef>
          </c:xVal>
          <c:yVal>
            <c:numRef>
              <c:f>[Combined_results.xlsx]Sheet3!$C$12</c:f>
              <c:numCache>
                <c:formatCode>General</c:formatCode>
                <c:ptCount val="1"/>
                <c:pt idx="0">
                  <c:v>-5</c:v>
                </c:pt>
              </c:numCache>
            </c:numRef>
          </c:yVal>
          <c:bubbleSize>
            <c:numRef>
              <c:f>[Combined_results.xlsx]Sheet3!$D$12</c:f>
              <c:numCache>
                <c:formatCode>0.00%</c:formatCode>
                <c:ptCount val="1"/>
                <c:pt idx="0">
                  <c:v>0.57999999999999996</c:v>
                </c:pt>
              </c:numCache>
            </c:numRef>
          </c:bubbleSize>
          <c:bubble3D val="1"/>
          <c:extLst>
            <c:ext xmlns:c16="http://schemas.microsoft.com/office/drawing/2014/chart" uri="{C3380CC4-5D6E-409C-BE32-E72D297353CC}">
              <c16:uniqueId val="{0000000E-FBB8-43CD-BCE9-184C498415DD}"/>
            </c:ext>
          </c:extLst>
        </c:ser>
        <c:ser>
          <c:idx val="11"/>
          <c:order val="11"/>
          <c:tx>
            <c:strRef>
              <c:f>[Combined_results.xlsx]Sheet3!$A$13</c:f>
              <c:strCache>
                <c:ptCount val="1"/>
                <c:pt idx="0">
                  <c:v>Math Center</c:v>
                </c:pt>
              </c:strCache>
            </c:strRef>
          </c:tx>
          <c:spPr>
            <a:solidFill>
              <a:schemeClr val="accent6">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xVal>
            <c:numRef>
              <c:f>[Combined_results.xlsx]Sheet3!$B$13</c:f>
              <c:numCache>
                <c:formatCode>General</c:formatCode>
                <c:ptCount val="1"/>
                <c:pt idx="0">
                  <c:v>95</c:v>
                </c:pt>
              </c:numCache>
            </c:numRef>
          </c:xVal>
          <c:yVal>
            <c:numRef>
              <c:f>[Combined_results.xlsx]Sheet3!$C$13</c:f>
              <c:numCache>
                <c:formatCode>General</c:formatCode>
                <c:ptCount val="1"/>
                <c:pt idx="0">
                  <c:v>-10</c:v>
                </c:pt>
              </c:numCache>
            </c:numRef>
          </c:yVal>
          <c:bubbleSize>
            <c:numRef>
              <c:f>[Combined_results.xlsx]Sheet3!$D$13</c:f>
              <c:numCache>
                <c:formatCode>0.00%</c:formatCode>
                <c:ptCount val="1"/>
                <c:pt idx="0">
                  <c:v>0.57999999999999996</c:v>
                </c:pt>
              </c:numCache>
            </c:numRef>
          </c:bubbleSize>
          <c:bubble3D val="1"/>
          <c:extLst>
            <c:ext xmlns:c16="http://schemas.microsoft.com/office/drawing/2014/chart" uri="{C3380CC4-5D6E-409C-BE32-E72D297353CC}">
              <c16:uniqueId val="{00000010-FBB8-43CD-BCE9-184C498415DD}"/>
            </c:ext>
          </c:extLst>
        </c:ser>
        <c:ser>
          <c:idx val="12"/>
          <c:order val="12"/>
          <c:tx>
            <c:strRef>
              <c:f>[Combined_results.xlsx]Sheet3!$A$14</c:f>
              <c:strCache>
                <c:ptCount val="1"/>
                <c:pt idx="0">
                  <c:v>Writing Center</c:v>
                </c:pt>
              </c:strCache>
            </c:strRef>
          </c:tx>
          <c:spPr>
            <a:solidFill>
              <a:schemeClr val="accent1">
                <a:lumMod val="80000"/>
                <a:lumOff val="2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xVal>
            <c:numRef>
              <c:f>[Combined_results.xlsx]Sheet3!$B$14</c:f>
              <c:numCache>
                <c:formatCode>General</c:formatCode>
                <c:ptCount val="1"/>
                <c:pt idx="0">
                  <c:v>124</c:v>
                </c:pt>
              </c:numCache>
            </c:numRef>
          </c:xVal>
          <c:yVal>
            <c:numRef>
              <c:f>[Combined_results.xlsx]Sheet3!$C$14</c:f>
              <c:numCache>
                <c:formatCode>General</c:formatCode>
                <c:ptCount val="1"/>
                <c:pt idx="0">
                  <c:v>-5</c:v>
                </c:pt>
              </c:numCache>
            </c:numRef>
          </c:yVal>
          <c:bubbleSize>
            <c:numRef>
              <c:f>[Combined_results.xlsx]Sheet3!$D$14</c:f>
              <c:numCache>
                <c:formatCode>0.00%</c:formatCode>
                <c:ptCount val="1"/>
                <c:pt idx="0">
                  <c:v>0.55000000000000004</c:v>
                </c:pt>
              </c:numCache>
            </c:numRef>
          </c:bubbleSize>
          <c:bubble3D val="1"/>
          <c:extLst>
            <c:ext xmlns:c16="http://schemas.microsoft.com/office/drawing/2014/chart" uri="{C3380CC4-5D6E-409C-BE32-E72D297353CC}">
              <c16:uniqueId val="{00000012-FBB8-43CD-BCE9-184C498415DD}"/>
            </c:ext>
          </c:extLst>
        </c:ser>
        <c:ser>
          <c:idx val="13"/>
          <c:order val="13"/>
          <c:tx>
            <c:strRef>
              <c:f>[Combined_results.xlsx]Sheet3!$A$15</c:f>
              <c:strCache>
                <c:ptCount val="1"/>
                <c:pt idx="0">
                  <c:v>Bookstore</c:v>
                </c:pt>
              </c:strCache>
            </c:strRef>
          </c:tx>
          <c:spPr>
            <a:solidFill>
              <a:schemeClr val="accent2">
                <a:lumMod val="80000"/>
                <a:lumOff val="2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xVal>
            <c:numRef>
              <c:f>[Combined_results.xlsx]Sheet3!$B$15</c:f>
              <c:numCache>
                <c:formatCode>General</c:formatCode>
                <c:ptCount val="1"/>
                <c:pt idx="0">
                  <c:v>155</c:v>
                </c:pt>
              </c:numCache>
            </c:numRef>
          </c:xVal>
          <c:yVal>
            <c:numRef>
              <c:f>[Combined_results.xlsx]Sheet3!$C$15</c:f>
              <c:numCache>
                <c:formatCode>General</c:formatCode>
                <c:ptCount val="1"/>
                <c:pt idx="0">
                  <c:v>10</c:v>
                </c:pt>
              </c:numCache>
            </c:numRef>
          </c:yVal>
          <c:bubbleSize>
            <c:numRef>
              <c:f>[Combined_results.xlsx]Sheet3!$D$15</c:f>
              <c:numCache>
                <c:formatCode>0.00%</c:formatCode>
                <c:ptCount val="1"/>
                <c:pt idx="0">
                  <c:v>0.53</c:v>
                </c:pt>
              </c:numCache>
            </c:numRef>
          </c:bubbleSize>
          <c:bubble3D val="1"/>
          <c:extLst>
            <c:ext xmlns:c16="http://schemas.microsoft.com/office/drawing/2014/chart" uri="{C3380CC4-5D6E-409C-BE32-E72D297353CC}">
              <c16:uniqueId val="{00000013-FBB8-43CD-BCE9-184C498415DD}"/>
            </c:ext>
          </c:extLst>
        </c:ser>
        <c:ser>
          <c:idx val="14"/>
          <c:order val="14"/>
          <c:tx>
            <c:strRef>
              <c:f>[Combined_results.xlsx]Sheet3!$A$16</c:f>
              <c:strCache>
                <c:ptCount val="1"/>
                <c:pt idx="0">
                  <c:v>ADA evacuation points</c:v>
                </c:pt>
              </c:strCache>
            </c:strRef>
          </c:tx>
          <c:spPr>
            <a:solidFill>
              <a:schemeClr val="accent3">
                <a:lumMod val="80000"/>
                <a:lumOff val="2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xVal>
            <c:numRef>
              <c:f>[Combined_results.xlsx]Sheet3!$B$16</c:f>
              <c:numCache>
                <c:formatCode>General</c:formatCode>
                <c:ptCount val="1"/>
                <c:pt idx="0">
                  <c:v>165</c:v>
                </c:pt>
              </c:numCache>
            </c:numRef>
          </c:xVal>
          <c:yVal>
            <c:numRef>
              <c:f>[Combined_results.xlsx]Sheet3!$C$16</c:f>
              <c:numCache>
                <c:formatCode>General</c:formatCode>
                <c:ptCount val="1"/>
                <c:pt idx="0">
                  <c:v>45</c:v>
                </c:pt>
              </c:numCache>
            </c:numRef>
          </c:yVal>
          <c:bubbleSize>
            <c:numRef>
              <c:f>[Combined_results.xlsx]Sheet3!$D$16</c:f>
              <c:numCache>
                <c:formatCode>0.00%</c:formatCode>
                <c:ptCount val="1"/>
                <c:pt idx="0">
                  <c:v>0.51</c:v>
                </c:pt>
              </c:numCache>
            </c:numRef>
          </c:bubbleSize>
          <c:bubble3D val="1"/>
          <c:extLst>
            <c:ext xmlns:c16="http://schemas.microsoft.com/office/drawing/2014/chart" uri="{C3380CC4-5D6E-409C-BE32-E72D297353CC}">
              <c16:uniqueId val="{00000015-FBB8-43CD-BCE9-184C498415DD}"/>
            </c:ext>
          </c:extLst>
        </c:ser>
        <c:ser>
          <c:idx val="15"/>
          <c:order val="15"/>
          <c:tx>
            <c:strRef>
              <c:f>[Combined_results.xlsx]Sheet3!$A$17</c:f>
              <c:strCache>
                <c:ptCount val="1"/>
                <c:pt idx="0">
                  <c:v>Career Services</c:v>
                </c:pt>
              </c:strCache>
            </c:strRef>
          </c:tx>
          <c:spPr>
            <a:solidFill>
              <a:schemeClr val="accent4">
                <a:lumMod val="80000"/>
                <a:lumOff val="2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xVal>
            <c:numRef>
              <c:f>[Combined_results.xlsx]Sheet3!$B$17</c:f>
              <c:numCache>
                <c:formatCode>General</c:formatCode>
                <c:ptCount val="1"/>
                <c:pt idx="0">
                  <c:v>160</c:v>
                </c:pt>
              </c:numCache>
            </c:numRef>
          </c:xVal>
          <c:yVal>
            <c:numRef>
              <c:f>[Combined_results.xlsx]Sheet3!$C$17</c:f>
              <c:numCache>
                <c:formatCode>General</c:formatCode>
                <c:ptCount val="1"/>
                <c:pt idx="0">
                  <c:v>83</c:v>
                </c:pt>
              </c:numCache>
            </c:numRef>
          </c:yVal>
          <c:bubbleSize>
            <c:numRef>
              <c:f>[Combined_results.xlsx]Sheet3!$D$17</c:f>
              <c:numCache>
                <c:formatCode>0.00%</c:formatCode>
                <c:ptCount val="1"/>
                <c:pt idx="0">
                  <c:v>0.51</c:v>
                </c:pt>
              </c:numCache>
            </c:numRef>
          </c:bubbleSize>
          <c:bubble3D val="1"/>
          <c:extLst>
            <c:ext xmlns:c16="http://schemas.microsoft.com/office/drawing/2014/chart" uri="{C3380CC4-5D6E-409C-BE32-E72D297353CC}">
              <c16:uniqueId val="{00000016-FBB8-43CD-BCE9-184C498415DD}"/>
            </c:ext>
          </c:extLst>
        </c:ser>
        <c:ser>
          <c:idx val="16"/>
          <c:order val="16"/>
          <c:tx>
            <c:strRef>
              <c:f>[Combined_results.xlsx]Sheet3!$A$18</c:f>
              <c:strCache>
                <c:ptCount val="1"/>
                <c:pt idx="0">
                  <c:v>Stairs/Elevators</c:v>
                </c:pt>
              </c:strCache>
            </c:strRef>
          </c:tx>
          <c:spPr>
            <a:solidFill>
              <a:schemeClr val="accent5">
                <a:lumMod val="80000"/>
                <a:lumOff val="2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xVal>
            <c:numRef>
              <c:f>[Combined_results.xlsx]Sheet3!$B$18</c:f>
              <c:numCache>
                <c:formatCode>General</c:formatCode>
                <c:ptCount val="1"/>
                <c:pt idx="0">
                  <c:v>151</c:v>
                </c:pt>
              </c:numCache>
            </c:numRef>
          </c:xVal>
          <c:yVal>
            <c:numRef>
              <c:f>[Combined_results.xlsx]Sheet3!$C$18</c:f>
              <c:numCache>
                <c:formatCode>General</c:formatCode>
                <c:ptCount val="1"/>
                <c:pt idx="0">
                  <c:v>120</c:v>
                </c:pt>
              </c:numCache>
            </c:numRef>
          </c:yVal>
          <c:bubbleSize>
            <c:numRef>
              <c:f>[Combined_results.xlsx]Sheet3!$D$18</c:f>
              <c:numCache>
                <c:formatCode>0.00%</c:formatCode>
                <c:ptCount val="1"/>
                <c:pt idx="0">
                  <c:v>0.47</c:v>
                </c:pt>
              </c:numCache>
            </c:numRef>
          </c:bubbleSize>
          <c:bubble3D val="1"/>
          <c:extLst>
            <c:ext xmlns:c16="http://schemas.microsoft.com/office/drawing/2014/chart" uri="{C3380CC4-5D6E-409C-BE32-E72D297353CC}">
              <c16:uniqueId val="{00000017-FBB8-43CD-BCE9-184C498415DD}"/>
            </c:ext>
          </c:extLst>
        </c:ser>
        <c:ser>
          <c:idx val="17"/>
          <c:order val="17"/>
          <c:tx>
            <c:strRef>
              <c:f>[Combined_results.xlsx]Sheet3!$A$19</c:f>
              <c:strCache>
                <c:ptCount val="1"/>
                <c:pt idx="0">
                  <c:v>Disability Services</c:v>
                </c:pt>
              </c:strCache>
            </c:strRef>
          </c:tx>
          <c:spPr>
            <a:solidFill>
              <a:schemeClr val="accent6">
                <a:lumMod val="80000"/>
                <a:lumOff val="20000"/>
                <a:alpha val="85000"/>
              </a:schemeClr>
            </a:solidFill>
            <a:ln w="9525" cap="flat" cmpd="sng" algn="ctr">
              <a:solidFill>
                <a:schemeClr val="lt1">
                  <a:alpha val="50000"/>
                </a:schemeClr>
              </a:solidFill>
              <a:round/>
            </a:ln>
            <a:effectLst/>
          </c:spPr>
          <c:invertIfNegative val="0"/>
          <c:dLbls>
            <c:dLbl>
              <c:idx val="0"/>
              <c:layout>
                <c:manualLayout>
                  <c:x val="-0.11249800296702042"/>
                  <c:y val="-2.6702182087052224E-2"/>
                </c:manualLayout>
              </c:layout>
              <c:dLblPos val="r"/>
              <c:showLegendKey val="0"/>
              <c:showVal val="0"/>
              <c:showCatName val="0"/>
              <c:showSerName val="1"/>
              <c:showPercent val="0"/>
              <c:showBubbleSize val="0"/>
              <c:extLst>
                <c:ext xmlns:c15="http://schemas.microsoft.com/office/drawing/2012/chart" uri="{CE6537A1-D6FC-4f65-9D91-7224C49458BB}">
                  <c15:layout>
                    <c:manualLayout>
                      <c:w val="8.6204638822321128E-2"/>
                      <c:h val="8.278824959964115E-2"/>
                    </c:manualLayout>
                  </c15:layout>
                </c:ext>
                <c:ext xmlns:c16="http://schemas.microsoft.com/office/drawing/2014/chart" uri="{C3380CC4-5D6E-409C-BE32-E72D297353CC}">
                  <c16:uniqueId val="{00000018-FBB8-43CD-BCE9-184C498415DD}"/>
                </c:ext>
              </c:extLst>
            </c:dLbl>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xVal>
            <c:numRef>
              <c:f>[Combined_results.xlsx]Sheet3!$B$19</c:f>
              <c:numCache>
                <c:formatCode>General</c:formatCode>
                <c:ptCount val="1"/>
                <c:pt idx="0">
                  <c:v>128</c:v>
                </c:pt>
              </c:numCache>
            </c:numRef>
          </c:xVal>
          <c:yVal>
            <c:numRef>
              <c:f>[Combined_results.xlsx]Sheet3!$C$19</c:f>
              <c:numCache>
                <c:formatCode>General</c:formatCode>
                <c:ptCount val="1"/>
                <c:pt idx="0">
                  <c:v>150</c:v>
                </c:pt>
              </c:numCache>
            </c:numRef>
          </c:yVal>
          <c:bubbleSize>
            <c:numRef>
              <c:f>[Combined_results.xlsx]Sheet3!$D$19</c:f>
              <c:numCache>
                <c:formatCode>0.00%</c:formatCode>
                <c:ptCount val="1"/>
                <c:pt idx="0">
                  <c:v>0.45</c:v>
                </c:pt>
              </c:numCache>
            </c:numRef>
          </c:bubbleSize>
          <c:bubble3D val="1"/>
          <c:extLst>
            <c:ext xmlns:c16="http://schemas.microsoft.com/office/drawing/2014/chart" uri="{C3380CC4-5D6E-409C-BE32-E72D297353CC}">
              <c16:uniqueId val="{00000019-FBB8-43CD-BCE9-184C498415DD}"/>
            </c:ext>
          </c:extLst>
        </c:ser>
        <c:ser>
          <c:idx val="18"/>
          <c:order val="18"/>
          <c:tx>
            <c:strRef>
              <c:f>[Combined_results.xlsx]Sheet3!$A$20</c:f>
              <c:strCache>
                <c:ptCount val="1"/>
                <c:pt idx="0">
                  <c:v>Wellness Center</c:v>
                </c:pt>
              </c:strCache>
            </c:strRef>
          </c:tx>
          <c:spPr>
            <a:solidFill>
              <a:schemeClr val="accent1">
                <a:lumMod val="80000"/>
                <a:alpha val="85000"/>
              </a:schemeClr>
            </a:solidFill>
            <a:ln w="9525" cap="flat" cmpd="sng" algn="ctr">
              <a:solidFill>
                <a:schemeClr val="lt1">
                  <a:alpha val="50000"/>
                </a:schemeClr>
              </a:solidFill>
              <a:round/>
            </a:ln>
            <a:effectLst/>
          </c:spPr>
          <c:invertIfNegative val="0"/>
          <c:dLbls>
            <c:dLbl>
              <c:idx val="0"/>
              <c:layout>
                <c:manualLayout>
                  <c:x val="-0.11333618623758994"/>
                  <c:y val="-3.560302625723186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A-FBB8-43CD-BCE9-184C498415DD}"/>
                </c:ext>
              </c:extLst>
            </c:dLbl>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xVal>
            <c:numRef>
              <c:f>[Combined_results.xlsx]Sheet3!$B$20</c:f>
              <c:numCache>
                <c:formatCode>General</c:formatCode>
                <c:ptCount val="1"/>
                <c:pt idx="0">
                  <c:v>103</c:v>
                </c:pt>
              </c:numCache>
            </c:numRef>
          </c:xVal>
          <c:yVal>
            <c:numRef>
              <c:f>[Combined_results.xlsx]Sheet3!$C$20</c:f>
              <c:numCache>
                <c:formatCode>General</c:formatCode>
                <c:ptCount val="1"/>
                <c:pt idx="0">
                  <c:v>155</c:v>
                </c:pt>
              </c:numCache>
            </c:numRef>
          </c:yVal>
          <c:bubbleSize>
            <c:numRef>
              <c:f>[Combined_results.xlsx]Sheet3!$D$20</c:f>
              <c:numCache>
                <c:formatCode>0.00%</c:formatCode>
                <c:ptCount val="1"/>
                <c:pt idx="0">
                  <c:v>0.44</c:v>
                </c:pt>
              </c:numCache>
            </c:numRef>
          </c:bubbleSize>
          <c:bubble3D val="1"/>
          <c:extLst>
            <c:ext xmlns:c16="http://schemas.microsoft.com/office/drawing/2014/chart" uri="{C3380CC4-5D6E-409C-BE32-E72D297353CC}">
              <c16:uniqueId val="{0000001B-FBB8-43CD-BCE9-184C498415DD}"/>
            </c:ext>
          </c:extLst>
        </c:ser>
        <c:ser>
          <c:idx val="19"/>
          <c:order val="19"/>
          <c:tx>
            <c:strRef>
              <c:f>[Combined_results.xlsx]Sheet3!$A$21</c:f>
              <c:strCache>
                <c:ptCount val="1"/>
                <c:pt idx="0">
                  <c:v>Computer Help Desk</c:v>
                </c:pt>
              </c:strCache>
            </c:strRef>
          </c:tx>
          <c:spPr>
            <a:solidFill>
              <a:schemeClr val="accent2">
                <a:lumMod val="80000"/>
                <a:alpha val="85000"/>
              </a:schemeClr>
            </a:solidFill>
            <a:ln w="9525" cap="flat" cmpd="sng" algn="ctr">
              <a:solidFill>
                <a:schemeClr val="lt1">
                  <a:alpha val="50000"/>
                </a:schemeClr>
              </a:solidFill>
              <a:round/>
            </a:ln>
            <a:effectLst/>
          </c:spPr>
          <c:invertIfNegative val="0"/>
          <c:dLbls>
            <c:dLbl>
              <c:idx val="0"/>
              <c:layout>
                <c:manualLayout>
                  <c:x val="-0.1234766917722242"/>
                  <c:y val="-3.226533015148809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C-FBB8-43CD-BCE9-184C498415DD}"/>
                </c:ext>
              </c:extLst>
            </c:dLbl>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xVal>
            <c:numRef>
              <c:f>[Combined_results.xlsx]Sheet3!$B$21</c:f>
              <c:numCache>
                <c:formatCode>General</c:formatCode>
                <c:ptCount val="1"/>
                <c:pt idx="0">
                  <c:v>79</c:v>
                </c:pt>
              </c:numCache>
            </c:numRef>
          </c:xVal>
          <c:yVal>
            <c:numRef>
              <c:f>[Combined_results.xlsx]Sheet3!$C$21</c:f>
              <c:numCache>
                <c:formatCode>General</c:formatCode>
                <c:ptCount val="1"/>
                <c:pt idx="0">
                  <c:v>160</c:v>
                </c:pt>
              </c:numCache>
            </c:numRef>
          </c:yVal>
          <c:bubbleSize>
            <c:numRef>
              <c:f>[Combined_results.xlsx]Sheet3!$D$21</c:f>
              <c:numCache>
                <c:formatCode>0.00%</c:formatCode>
                <c:ptCount val="1"/>
                <c:pt idx="0">
                  <c:v>0.42</c:v>
                </c:pt>
              </c:numCache>
            </c:numRef>
          </c:bubbleSize>
          <c:bubble3D val="1"/>
          <c:extLst>
            <c:ext xmlns:c16="http://schemas.microsoft.com/office/drawing/2014/chart" uri="{C3380CC4-5D6E-409C-BE32-E72D297353CC}">
              <c16:uniqueId val="{0000001D-FBB8-43CD-BCE9-184C498415DD}"/>
            </c:ext>
          </c:extLst>
        </c:ser>
        <c:ser>
          <c:idx val="20"/>
          <c:order val="20"/>
          <c:tx>
            <c:strRef>
              <c:f>[Combined_results.xlsx]Sheet3!$A$22</c:f>
              <c:strCache>
                <c:ptCount val="1"/>
                <c:pt idx="0">
                  <c:v>Cafeteria</c:v>
                </c:pt>
              </c:strCache>
            </c:strRef>
          </c:tx>
          <c:spPr>
            <a:solidFill>
              <a:schemeClr val="accent3">
                <a:lumMod val="8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xVal>
            <c:numRef>
              <c:f>[Combined_results.xlsx]Sheet3!$B$22</c:f>
              <c:numCache>
                <c:formatCode>General</c:formatCode>
                <c:ptCount val="1"/>
                <c:pt idx="0">
                  <c:v>55</c:v>
                </c:pt>
              </c:numCache>
            </c:numRef>
          </c:xVal>
          <c:yVal>
            <c:numRef>
              <c:f>[Combined_results.xlsx]Sheet3!$C$22</c:f>
              <c:numCache>
                <c:formatCode>General</c:formatCode>
                <c:ptCount val="1"/>
                <c:pt idx="0">
                  <c:v>155</c:v>
                </c:pt>
              </c:numCache>
            </c:numRef>
          </c:yVal>
          <c:bubbleSize>
            <c:numRef>
              <c:f>[Combined_results.xlsx]Sheet3!$D$22</c:f>
              <c:numCache>
                <c:formatCode>0.00%</c:formatCode>
                <c:ptCount val="1"/>
                <c:pt idx="0">
                  <c:v>0.38</c:v>
                </c:pt>
              </c:numCache>
            </c:numRef>
          </c:bubbleSize>
          <c:bubble3D val="1"/>
          <c:extLst>
            <c:ext xmlns:c16="http://schemas.microsoft.com/office/drawing/2014/chart" uri="{C3380CC4-5D6E-409C-BE32-E72D297353CC}">
              <c16:uniqueId val="{0000001E-FBB8-43CD-BCE9-184C498415DD}"/>
            </c:ext>
          </c:extLst>
        </c:ser>
        <c:ser>
          <c:idx val="21"/>
          <c:order val="21"/>
          <c:tx>
            <c:strRef>
              <c:f>[Combined_results.xlsx]Sheet3!$A$23</c:f>
              <c:strCache>
                <c:ptCount val="1"/>
                <c:pt idx="0">
                  <c:v>Shuttle Bus Stop</c:v>
                </c:pt>
              </c:strCache>
            </c:strRef>
          </c:tx>
          <c:spPr>
            <a:solidFill>
              <a:schemeClr val="accent4">
                <a:lumMod val="80000"/>
                <a:alpha val="85000"/>
              </a:schemeClr>
            </a:solidFill>
            <a:ln w="9525" cap="flat" cmpd="sng" algn="ctr">
              <a:solidFill>
                <a:schemeClr val="lt1">
                  <a:alpha val="50000"/>
                </a:schemeClr>
              </a:solidFill>
              <a:round/>
            </a:ln>
            <a:effectLst/>
          </c:spPr>
          <c:invertIfNegative val="0"/>
          <c:dLbls>
            <c:dLbl>
              <c:idx val="0"/>
              <c:layout>
                <c:manualLayout>
                  <c:x val="-0.13264863631176538"/>
                  <c:y val="-4.4503782821540237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F-FBB8-43CD-BCE9-184C498415DD}"/>
                </c:ext>
              </c:extLst>
            </c:dLbl>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xVal>
            <c:numRef>
              <c:f>[Combined_results.xlsx]Sheet3!$B$23</c:f>
              <c:numCache>
                <c:formatCode>General</c:formatCode>
                <c:ptCount val="1"/>
                <c:pt idx="0">
                  <c:v>30</c:v>
                </c:pt>
              </c:numCache>
            </c:numRef>
          </c:xVal>
          <c:yVal>
            <c:numRef>
              <c:f>[Combined_results.xlsx]Sheet3!$C$23</c:f>
              <c:numCache>
                <c:formatCode>General</c:formatCode>
                <c:ptCount val="1"/>
                <c:pt idx="0">
                  <c:v>140</c:v>
                </c:pt>
              </c:numCache>
            </c:numRef>
          </c:yVal>
          <c:bubbleSize>
            <c:numRef>
              <c:f>[Combined_results.xlsx]Sheet3!$D$23</c:f>
              <c:numCache>
                <c:formatCode>0.00%</c:formatCode>
                <c:ptCount val="1"/>
                <c:pt idx="0">
                  <c:v>0.38</c:v>
                </c:pt>
              </c:numCache>
            </c:numRef>
          </c:bubbleSize>
          <c:bubble3D val="1"/>
          <c:extLst>
            <c:ext xmlns:c16="http://schemas.microsoft.com/office/drawing/2014/chart" uri="{C3380CC4-5D6E-409C-BE32-E72D297353CC}">
              <c16:uniqueId val="{00000020-FBB8-43CD-BCE9-184C498415DD}"/>
            </c:ext>
          </c:extLst>
        </c:ser>
        <c:ser>
          <c:idx val="22"/>
          <c:order val="22"/>
          <c:tx>
            <c:strRef>
              <c:f>[Combined_results.xlsx]Sheet3!$A$24</c:f>
              <c:strCache>
                <c:ptCount val="1"/>
                <c:pt idx="0">
                  <c:v>Dean of Instruction</c:v>
                </c:pt>
              </c:strCache>
            </c:strRef>
          </c:tx>
          <c:spPr>
            <a:solidFill>
              <a:schemeClr val="accent5">
                <a:lumMod val="80000"/>
                <a:alpha val="85000"/>
              </a:schemeClr>
            </a:solidFill>
            <a:ln w="9525" cap="flat" cmpd="sng" algn="ctr">
              <a:solidFill>
                <a:schemeClr val="lt1">
                  <a:alpha val="50000"/>
                </a:schemeClr>
              </a:solidFill>
              <a:round/>
            </a:ln>
            <a:effectLst/>
          </c:spPr>
          <c:invertIfNegative val="0"/>
          <c:dLbls>
            <c:dLbl>
              <c:idx val="0"/>
              <c:layout>
                <c:manualLayout>
                  <c:x val="-0.11969202898550728"/>
                  <c:y val="-1.112585809951326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1-FBB8-43CD-BCE9-184C498415DD}"/>
                </c:ext>
              </c:extLst>
            </c:dLbl>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xVal>
            <c:numRef>
              <c:f>[Combined_results.xlsx]Sheet3!$B$24</c:f>
              <c:numCache>
                <c:formatCode>General</c:formatCode>
                <c:ptCount val="1"/>
                <c:pt idx="0">
                  <c:v>10</c:v>
                </c:pt>
              </c:numCache>
            </c:numRef>
          </c:xVal>
          <c:yVal>
            <c:numRef>
              <c:f>[Combined_results.xlsx]Sheet3!$C$24</c:f>
              <c:numCache>
                <c:formatCode>General</c:formatCode>
                <c:ptCount val="1"/>
                <c:pt idx="0">
                  <c:v>115</c:v>
                </c:pt>
              </c:numCache>
            </c:numRef>
          </c:yVal>
          <c:bubbleSize>
            <c:numRef>
              <c:f>[Combined_results.xlsx]Sheet3!$D$24</c:f>
              <c:numCache>
                <c:formatCode>0.00%</c:formatCode>
                <c:ptCount val="1"/>
                <c:pt idx="0">
                  <c:v>0.37</c:v>
                </c:pt>
              </c:numCache>
            </c:numRef>
          </c:bubbleSize>
          <c:bubble3D val="1"/>
          <c:extLst>
            <c:ext xmlns:c16="http://schemas.microsoft.com/office/drawing/2014/chart" uri="{C3380CC4-5D6E-409C-BE32-E72D297353CC}">
              <c16:uniqueId val="{00000022-FBB8-43CD-BCE9-184C498415DD}"/>
            </c:ext>
          </c:extLst>
        </c:ser>
        <c:ser>
          <c:idx val="23"/>
          <c:order val="23"/>
          <c:tx>
            <c:strRef>
              <c:f>[Combined_results.xlsx]Sheet3!$A$25</c:f>
              <c:strCache>
                <c:ptCount val="1"/>
                <c:pt idx="0">
                  <c:v>Veteran Services</c:v>
                </c:pt>
              </c:strCache>
            </c:strRef>
          </c:tx>
          <c:spPr>
            <a:solidFill>
              <a:schemeClr val="accent6">
                <a:lumMod val="80000"/>
                <a:alpha val="85000"/>
              </a:schemeClr>
            </a:solidFill>
            <a:ln w="9525" cap="flat" cmpd="sng" algn="ctr">
              <a:solidFill>
                <a:schemeClr val="lt1">
                  <a:alpha val="50000"/>
                </a:schemeClr>
              </a:solidFill>
              <a:round/>
            </a:ln>
            <a:effectLst/>
          </c:spPr>
          <c:invertIfNegative val="0"/>
          <c:dLbls>
            <c:dLbl>
              <c:idx val="0"/>
              <c:layout>
                <c:manualLayout>
                  <c:x val="-0.11275597683441747"/>
                  <c:y val="-6.6755674232310564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3-FBB8-43CD-BCE9-184C498415DD}"/>
                </c:ext>
              </c:extLst>
            </c:dLbl>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xVal>
            <c:numRef>
              <c:f>[Combined_results.xlsx]Sheet3!$B$25</c:f>
              <c:numCache>
                <c:formatCode>General</c:formatCode>
                <c:ptCount val="1"/>
                <c:pt idx="0">
                  <c:v>0</c:v>
                </c:pt>
              </c:numCache>
            </c:numRef>
          </c:xVal>
          <c:yVal>
            <c:numRef>
              <c:f>[Combined_results.xlsx]Sheet3!$C$25</c:f>
              <c:numCache>
                <c:formatCode>General</c:formatCode>
                <c:ptCount val="1"/>
                <c:pt idx="0">
                  <c:v>90</c:v>
                </c:pt>
              </c:numCache>
            </c:numRef>
          </c:yVal>
          <c:bubbleSize>
            <c:numRef>
              <c:f>[Combined_results.xlsx]Sheet3!$D$25</c:f>
              <c:numCache>
                <c:formatCode>0.00%</c:formatCode>
                <c:ptCount val="1"/>
                <c:pt idx="0">
                  <c:v>0.36</c:v>
                </c:pt>
              </c:numCache>
            </c:numRef>
          </c:bubbleSize>
          <c:bubble3D val="1"/>
          <c:extLst>
            <c:ext xmlns:c16="http://schemas.microsoft.com/office/drawing/2014/chart" uri="{C3380CC4-5D6E-409C-BE32-E72D297353CC}">
              <c16:uniqueId val="{00000024-FBB8-43CD-BCE9-184C498415DD}"/>
            </c:ext>
          </c:extLst>
        </c:ser>
        <c:ser>
          <c:idx val="24"/>
          <c:order val="24"/>
          <c:tx>
            <c:strRef>
              <c:f>[Combined_results.xlsx]Sheet3!$A$26</c:f>
              <c:strCache>
                <c:ptCount val="1"/>
                <c:pt idx="0">
                  <c:v>Dean of Student Affairs</c:v>
                </c:pt>
              </c:strCache>
            </c:strRef>
          </c:tx>
          <c:spPr>
            <a:solidFill>
              <a:schemeClr val="accent1">
                <a:lumMod val="60000"/>
                <a:lumOff val="40000"/>
                <a:alpha val="85000"/>
              </a:schemeClr>
            </a:solidFill>
            <a:ln w="9525" cap="flat" cmpd="sng" algn="ctr">
              <a:solidFill>
                <a:schemeClr val="lt1">
                  <a:alpha val="50000"/>
                </a:schemeClr>
              </a:solidFill>
              <a:round/>
            </a:ln>
            <a:effectLst/>
          </c:spPr>
          <c:invertIfNegative val="0"/>
          <c:dLbls>
            <c:dLbl>
              <c:idx val="0"/>
              <c:layout>
                <c:manualLayout>
                  <c:x val="-0.13974416581079538"/>
                  <c:y val="-4.450378282153983E-3"/>
                </c:manualLayout>
              </c:layout>
              <c:tx>
                <c:rich>
                  <a:bodyPr/>
                  <a:lstStyle/>
                  <a:p>
                    <a:fld id="{1684456C-299B-4A22-9500-2FF01BB43A82}" type="SERIESNAME">
                      <a:rPr lang="en-US">
                        <a:solidFill>
                          <a:srgbClr val="000000"/>
                        </a:solidFill>
                      </a:rPr>
                      <a:pPr/>
                      <a:t>[SERIES NAME]</a:t>
                    </a:fld>
                    <a:endParaRPr lang="en-US"/>
                  </a:p>
                </c:rich>
              </c:tx>
              <c:dLblPos val="r"/>
              <c:showLegendKey val="0"/>
              <c:showVal val="0"/>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5-FBB8-43CD-BCE9-184C498415DD}"/>
                </c:ext>
              </c:extLst>
            </c:dLbl>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xVal>
            <c:numRef>
              <c:f>[Combined_results.xlsx]Sheet3!$B$26</c:f>
              <c:numCache>
                <c:formatCode>General</c:formatCode>
                <c:ptCount val="1"/>
                <c:pt idx="0">
                  <c:v>1</c:v>
                </c:pt>
              </c:numCache>
            </c:numRef>
          </c:xVal>
          <c:yVal>
            <c:numRef>
              <c:f>[Combined_results.xlsx]Sheet3!$C$26</c:f>
              <c:numCache>
                <c:formatCode>General</c:formatCode>
                <c:ptCount val="1"/>
                <c:pt idx="0">
                  <c:v>60</c:v>
                </c:pt>
              </c:numCache>
            </c:numRef>
          </c:yVal>
          <c:bubbleSize>
            <c:numRef>
              <c:f>[Combined_results.xlsx]Sheet3!$D$26</c:f>
              <c:numCache>
                <c:formatCode>0.00%</c:formatCode>
                <c:ptCount val="1"/>
                <c:pt idx="0">
                  <c:v>0.36</c:v>
                </c:pt>
              </c:numCache>
            </c:numRef>
          </c:bubbleSize>
          <c:bubble3D val="1"/>
          <c:extLst>
            <c:ext xmlns:c16="http://schemas.microsoft.com/office/drawing/2014/chart" uri="{C3380CC4-5D6E-409C-BE32-E72D297353CC}">
              <c16:uniqueId val="{00000026-FBB8-43CD-BCE9-184C498415DD}"/>
            </c:ext>
          </c:extLst>
        </c:ser>
        <c:ser>
          <c:idx val="25"/>
          <c:order val="25"/>
          <c:tx>
            <c:strRef>
              <c:f>[Combined_results.xlsx]Sheet3!$A$27</c:f>
              <c:strCache>
                <c:ptCount val="1"/>
                <c:pt idx="0">
                  <c:v>Gymnasium</c:v>
                </c:pt>
              </c:strCache>
            </c:strRef>
          </c:tx>
          <c:spPr>
            <a:solidFill>
              <a:schemeClr val="accent2">
                <a:lumMod val="60000"/>
                <a:lumOff val="4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xVal>
            <c:numRef>
              <c:f>[Combined_results.xlsx]Sheet3!$B$27</c:f>
              <c:numCache>
                <c:formatCode>General</c:formatCode>
                <c:ptCount val="1"/>
                <c:pt idx="0">
                  <c:v>3</c:v>
                </c:pt>
              </c:numCache>
            </c:numRef>
          </c:xVal>
          <c:yVal>
            <c:numRef>
              <c:f>[Combined_results.xlsx]Sheet3!$C$27</c:f>
              <c:numCache>
                <c:formatCode>General</c:formatCode>
                <c:ptCount val="1"/>
                <c:pt idx="0">
                  <c:v>30</c:v>
                </c:pt>
              </c:numCache>
            </c:numRef>
          </c:yVal>
          <c:bubbleSize>
            <c:numRef>
              <c:f>[Combined_results.xlsx]Sheet3!$D$27</c:f>
              <c:numCache>
                <c:formatCode>0.00%</c:formatCode>
                <c:ptCount val="1"/>
                <c:pt idx="0">
                  <c:v>0.32</c:v>
                </c:pt>
              </c:numCache>
            </c:numRef>
          </c:bubbleSize>
          <c:bubble3D val="1"/>
          <c:extLst>
            <c:ext xmlns:c16="http://schemas.microsoft.com/office/drawing/2014/chart" uri="{C3380CC4-5D6E-409C-BE32-E72D297353CC}">
              <c16:uniqueId val="{00000027-FBB8-43CD-BCE9-184C498415DD}"/>
            </c:ext>
          </c:extLst>
        </c:ser>
        <c:ser>
          <c:idx val="26"/>
          <c:order val="26"/>
          <c:tx>
            <c:strRef>
              <c:f>[Combined_results.xlsx]Sheet3!$A$28</c:f>
              <c:strCache>
                <c:ptCount val="1"/>
                <c:pt idx="0">
                  <c:v>Drinking Fountains</c:v>
                </c:pt>
              </c:strCache>
            </c:strRef>
          </c:tx>
          <c:spPr>
            <a:solidFill>
              <a:schemeClr val="accent3">
                <a:lumMod val="60000"/>
                <a:lumOff val="40000"/>
                <a:alpha val="85000"/>
              </a:schemeClr>
            </a:solidFill>
            <a:ln w="9525" cap="flat" cmpd="sng" algn="ctr">
              <a:solidFill>
                <a:schemeClr val="lt1">
                  <a:alpha val="50000"/>
                </a:schemeClr>
              </a:solidFill>
              <a:round/>
            </a:ln>
            <a:effectLst/>
          </c:spPr>
          <c:invertIfNegative val="0"/>
          <c:dLbls>
            <c:dLbl>
              <c:idx val="0"/>
              <c:layout>
                <c:manualLayout>
                  <c:x val="-0.11257260641332881"/>
                  <c:y val="-4.4503782821540645E-3"/>
                </c:manualLayout>
              </c:layout>
              <c:tx>
                <c:rich>
                  <a:bodyPr/>
                  <a:lstStyle/>
                  <a:p>
                    <a:fld id="{17EA8671-5239-47FE-81DF-969961A4233C}" type="SERIESNAME">
                      <a:rPr lang="en-US" smtClean="0">
                        <a:solidFill>
                          <a:srgbClr val="000000"/>
                        </a:solidFill>
                      </a:rPr>
                      <a:pPr/>
                      <a:t>[SERIES NAME]</a:t>
                    </a:fld>
                    <a:endParaRPr lang="en-US"/>
                  </a:p>
                </c:rich>
              </c:tx>
              <c:dLblPos val="r"/>
              <c:showLegendKey val="0"/>
              <c:showVal val="0"/>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8-FBB8-43CD-BCE9-184C498415DD}"/>
                </c:ext>
              </c:extLst>
            </c:dLbl>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xVal>
            <c:numRef>
              <c:f>[Combined_results.xlsx]Sheet3!$B$28</c:f>
              <c:numCache>
                <c:formatCode>General</c:formatCode>
                <c:ptCount val="1"/>
                <c:pt idx="0">
                  <c:v>7</c:v>
                </c:pt>
              </c:numCache>
            </c:numRef>
          </c:xVal>
          <c:yVal>
            <c:numRef>
              <c:f>[Combined_results.xlsx]Sheet3!$C$28</c:f>
              <c:numCache>
                <c:formatCode>General</c:formatCode>
                <c:ptCount val="1"/>
                <c:pt idx="0">
                  <c:v>5</c:v>
                </c:pt>
              </c:numCache>
            </c:numRef>
          </c:yVal>
          <c:bubbleSize>
            <c:numRef>
              <c:f>[Combined_results.xlsx]Sheet3!$D$28</c:f>
              <c:numCache>
                <c:formatCode>0.00%</c:formatCode>
                <c:ptCount val="1"/>
                <c:pt idx="0">
                  <c:v>0.2</c:v>
                </c:pt>
              </c:numCache>
            </c:numRef>
          </c:bubbleSize>
          <c:bubble3D val="1"/>
          <c:extLst>
            <c:ext xmlns:c16="http://schemas.microsoft.com/office/drawing/2014/chart" uri="{C3380CC4-5D6E-409C-BE32-E72D297353CC}">
              <c16:uniqueId val="{00000029-FBB8-43CD-BCE9-184C498415DD}"/>
            </c:ext>
          </c:extLst>
        </c:ser>
        <c:dLbls>
          <c:dLblPos val="ctr"/>
          <c:showLegendKey val="0"/>
          <c:showVal val="1"/>
          <c:showCatName val="0"/>
          <c:showSerName val="0"/>
          <c:showPercent val="0"/>
          <c:showBubbleSize val="0"/>
        </c:dLbls>
        <c:bubbleScale val="100"/>
        <c:showNegBubbles val="0"/>
        <c:axId val="171719808"/>
        <c:axId val="172264896"/>
      </c:bubbleChart>
      <c:valAx>
        <c:axId val="171719808"/>
        <c:scaling>
          <c:orientation val="minMax"/>
        </c:scaling>
        <c:delete val="1"/>
        <c:axPos val="b"/>
        <c:numFmt formatCode="General" sourceLinked="1"/>
        <c:majorTickMark val="none"/>
        <c:minorTickMark val="none"/>
        <c:tickLblPos val="nextTo"/>
        <c:crossAx val="172264896"/>
        <c:crosses val="autoZero"/>
        <c:crossBetween val="midCat"/>
      </c:valAx>
      <c:valAx>
        <c:axId val="172264896"/>
        <c:scaling>
          <c:orientation val="minMax"/>
        </c:scaling>
        <c:delete val="1"/>
        <c:axPos val="l"/>
        <c:numFmt formatCode="General" sourceLinked="1"/>
        <c:majorTickMark val="none"/>
        <c:minorTickMark val="none"/>
        <c:tickLblPos val="nextTo"/>
        <c:crossAx val="171719808"/>
        <c:crosses val="autoZero"/>
        <c:crossBetween val="midCat"/>
      </c:valAx>
      <c:spPr>
        <a:solidFill>
          <a:sysClr val="window" lastClr="FFFFFF"/>
        </a:solidFill>
        <a:ln w="12700" cap="flat" cmpd="sng" algn="ctr">
          <a:noFill/>
          <a:prstDash val="solid"/>
          <a:miter lim="800000"/>
        </a:ln>
        <a:effectLst/>
      </c:spPr>
    </c:plotArea>
    <c:plotVisOnly val="1"/>
    <c:dispBlanksAs val="gap"/>
    <c:showDLblsOverMax val="0"/>
  </c:chart>
  <c:spPr>
    <a:solidFill>
      <a:sysClr val="window" lastClr="FFFFFF"/>
    </a:solidFill>
    <a:ln w="12700" cap="flat" cmpd="sng" algn="ctr">
      <a:noFill/>
      <a:prstDash val="solid"/>
      <a:miter lim="800000"/>
    </a:ln>
    <a:effectLst/>
  </c:spPr>
  <c:txPr>
    <a:bodyPr/>
    <a:lstStyle/>
    <a:p>
      <a:pPr>
        <a:defRPr>
          <a:solidFill>
            <a:sysClr val="windowText" lastClr="000000"/>
          </a:solidFill>
          <a:latin typeface="+mn-lt"/>
          <a:ea typeface="+mn-ea"/>
          <a:cs typeface="+mn-cs"/>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a:t>Evaluation of Map App Concept</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'Combined Report'!$B$7:$B$10</c:f>
              <c:numCache>
                <c:formatCode>General</c:formatCode>
                <c:ptCount val="4"/>
              </c:numCache>
            </c:numRef>
          </c:cat>
          <c:val>
            <c:numRef>
              <c:f>'Combined Report'!$C$7:$C$10</c:f>
              <c:numCache>
                <c:formatCode>General</c:formatCode>
                <c:ptCount val="4"/>
                <c:pt idx="0">
                  <c:v>13</c:v>
                </c:pt>
                <c:pt idx="1">
                  <c:v>10</c:v>
                </c:pt>
                <c:pt idx="2">
                  <c:v>8</c:v>
                </c:pt>
                <c:pt idx="3">
                  <c:v>9</c:v>
                </c:pt>
              </c:numCache>
            </c:numRef>
          </c:val>
          <c:extLst>
            <c:ext xmlns:c16="http://schemas.microsoft.com/office/drawing/2014/chart" uri="{C3380CC4-5D6E-409C-BE32-E72D297353CC}">
              <c16:uniqueId val="{00000000-83B2-4DA5-8FE0-1DCFABB7B551}"/>
            </c:ext>
          </c:extLst>
        </c:ser>
        <c:ser>
          <c:idx val="1"/>
          <c:order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'Combined Report'!$B$7:$B$10</c:f>
              <c:numCache>
                <c:formatCode>General</c:formatCode>
                <c:ptCount val="4"/>
              </c:numCache>
            </c:numRef>
          </c:cat>
          <c:val>
            <c:numRef>
              <c:f>'Combined Report'!$D$7:$D$10</c:f>
              <c:numCache>
                <c:formatCode>General</c:formatCode>
                <c:ptCount val="4"/>
                <c:pt idx="0">
                  <c:v>57</c:v>
                </c:pt>
                <c:pt idx="1">
                  <c:v>56</c:v>
                </c:pt>
                <c:pt idx="2">
                  <c:v>27</c:v>
                </c:pt>
                <c:pt idx="3">
                  <c:v>51</c:v>
                </c:pt>
              </c:numCache>
            </c:numRef>
          </c:val>
          <c:extLst>
            <c:ext xmlns:c16="http://schemas.microsoft.com/office/drawing/2014/chart" uri="{C3380CC4-5D6E-409C-BE32-E72D297353CC}">
              <c16:uniqueId val="{00000001-83B2-4DA5-8FE0-1DCFABB7B551}"/>
            </c:ext>
          </c:extLst>
        </c:ser>
        <c:ser>
          <c:idx val="2"/>
          <c:order val="2"/>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'Combined Report'!$B$7:$B$10</c:f>
              <c:numCache>
                <c:formatCode>General</c:formatCode>
                <c:ptCount val="4"/>
              </c:numCache>
            </c:numRef>
          </c:cat>
          <c:val>
            <c:numRef>
              <c:f>'Combined Report'!$E$7:$E$10</c:f>
              <c:numCache>
                <c:formatCode>General</c:formatCode>
                <c:ptCount val="4"/>
                <c:pt idx="0">
                  <c:v>128</c:v>
                </c:pt>
                <c:pt idx="1">
                  <c:v>132</c:v>
                </c:pt>
                <c:pt idx="2">
                  <c:v>163</c:v>
                </c:pt>
                <c:pt idx="3">
                  <c:v>138</c:v>
                </c:pt>
              </c:numCache>
            </c:numRef>
          </c:val>
          <c:extLst>
            <c:ext xmlns:c16="http://schemas.microsoft.com/office/drawing/2014/chart" uri="{C3380CC4-5D6E-409C-BE32-E72D297353CC}">
              <c16:uniqueId val="{00000002-83B2-4DA5-8FE0-1DCFABB7B551}"/>
            </c:ext>
          </c:extLst>
        </c:ser>
        <c:dLbls>
          <c:dLblPos val="inEnd"/>
          <c:showLegendKey val="0"/>
          <c:showVal val="1"/>
          <c:showCatName val="0"/>
          <c:showSerName val="0"/>
          <c:showPercent val="0"/>
          <c:showBubbleSize val="0"/>
        </c:dLbls>
        <c:gapWidth val="115"/>
        <c:overlap val="-20"/>
        <c:axId val="172268256"/>
        <c:axId val="172268816"/>
      </c:barChart>
      <c:catAx>
        <c:axId val="172268256"/>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2268816"/>
        <c:crosses val="autoZero"/>
        <c:auto val="1"/>
        <c:lblAlgn val="ctr"/>
        <c:lblOffset val="100"/>
        <c:noMultiLvlLbl val="0"/>
      </c:catAx>
      <c:valAx>
        <c:axId val="1722688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2268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Map Testers (7 each)</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'[App Test results.xlsx]Copy'!$A$36</c:f>
              <c:strCache>
                <c:ptCount val="1"/>
                <c:pt idx="0">
                  <c:v>Experienced</c:v>
                </c:pt>
              </c:strCache>
            </c:strRef>
          </c:tx>
          <c:spPr>
            <a:solidFill>
              <a:schemeClr val="accent1"/>
            </a:solidFill>
            <a:ln>
              <a:noFill/>
            </a:ln>
            <a:effectLst/>
          </c:spPr>
          <c:invertIfNegative val="0"/>
          <c:dLbls>
            <c:dLbl>
              <c:idx val="0"/>
              <c:layout>
                <c:manualLayout>
                  <c:x val="-4.3340712878365935E-17"/>
                  <c:y val="0.11574074074074074"/>
                </c:manualLayout>
              </c:layout>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5A-4A4D-A9CC-90AFDB7795CB}"/>
                </c:ext>
              </c:extLst>
            </c:dLbl>
            <c:dLbl>
              <c:idx val="1"/>
              <c:layout>
                <c:manualLayout>
                  <c:x val="-4.7281323877068557E-3"/>
                  <c:y val="0.31018518518518517"/>
                </c:manualLayout>
              </c:layout>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5A-4A4D-A9CC-90AFDB7795C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'[App Test results.xlsx]Copy'!$B$35:$C$35</c:f>
              <c:strCache>
                <c:ptCount val="2"/>
                <c:pt idx="0">
                  <c:v>MAP 1</c:v>
                </c:pt>
                <c:pt idx="1">
                  <c:v>MAP 2</c:v>
                </c:pt>
              </c:strCache>
            </c:strRef>
          </c:cat>
          <c:val>
            <c:numRef>
              <c:f>'[App Test results.xlsx]Copy'!$B$36:$C$36</c:f>
              <c:numCache>
                <c:formatCode>General</c:formatCode>
                <c:ptCount val="2"/>
                <c:pt idx="0">
                  <c:v>2</c:v>
                </c:pt>
                <c:pt idx="1">
                  <c:v>4</c:v>
                </c:pt>
              </c:numCache>
            </c:numRef>
          </c:val>
          <c:extLst>
            <c:ext xmlns:c16="http://schemas.microsoft.com/office/drawing/2014/chart" uri="{C3380CC4-5D6E-409C-BE32-E72D297353CC}">
              <c16:uniqueId val="{00000002-7B5A-4A4D-A9CC-90AFDB7795CB}"/>
            </c:ext>
          </c:extLst>
        </c:ser>
        <c:ser>
          <c:idx val="1"/>
          <c:order val="1"/>
          <c:tx>
            <c:strRef>
              <c:f>'[App Test results.xlsx]Copy'!$A$37</c:f>
              <c:strCache>
                <c:ptCount val="1"/>
                <c:pt idx="0">
                  <c:v>Novice</c:v>
                </c:pt>
              </c:strCache>
            </c:strRef>
          </c:tx>
          <c:spPr>
            <a:solidFill>
              <a:schemeClr val="accent2"/>
            </a:solidFill>
            <a:ln>
              <a:noFill/>
            </a:ln>
            <a:effectLst/>
          </c:spPr>
          <c:invertIfNegative val="0"/>
          <c:dLbls>
            <c:dLbl>
              <c:idx val="0"/>
              <c:layout>
                <c:manualLayout>
                  <c:x val="4.7281323877068557E-3"/>
                  <c:y val="0.41666666666666669"/>
                </c:manualLayout>
              </c:layout>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B5A-4A4D-A9CC-90AFDB7795CB}"/>
                </c:ext>
              </c:extLst>
            </c:dLbl>
            <c:dLbl>
              <c:idx val="1"/>
              <c:layout>
                <c:manualLayout>
                  <c:x val="0"/>
                  <c:y val="0.20833333333333326"/>
                </c:manualLayout>
              </c:layout>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B5A-4A4D-A9CC-90AFDB7795C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'[App Test results.xlsx]Copy'!$B$35:$C$35</c:f>
              <c:strCache>
                <c:ptCount val="2"/>
                <c:pt idx="0">
                  <c:v>MAP 1</c:v>
                </c:pt>
                <c:pt idx="1">
                  <c:v>MAP 2</c:v>
                </c:pt>
              </c:strCache>
            </c:strRef>
          </c:cat>
          <c:val>
            <c:numRef>
              <c:f>'[App Test results.xlsx]Copy'!$B$37:$C$37</c:f>
              <c:numCache>
                <c:formatCode>General</c:formatCode>
                <c:ptCount val="2"/>
                <c:pt idx="0">
                  <c:v>5</c:v>
                </c:pt>
                <c:pt idx="1">
                  <c:v>3</c:v>
                </c:pt>
              </c:numCache>
            </c:numRef>
          </c:val>
          <c:extLst>
            <c:ext xmlns:c16="http://schemas.microsoft.com/office/drawing/2014/chart" uri="{C3380CC4-5D6E-409C-BE32-E72D297353CC}">
              <c16:uniqueId val="{00000005-7B5A-4A4D-A9CC-90AFDB7795CB}"/>
            </c:ext>
          </c:extLst>
        </c:ser>
        <c:dLbls>
          <c:showLegendKey val="0"/>
          <c:showVal val="0"/>
          <c:showCatName val="0"/>
          <c:showSerName val="0"/>
          <c:showPercent val="0"/>
          <c:showBubbleSize val="0"/>
        </c:dLbls>
        <c:gapWidth val="219"/>
        <c:overlap val="-27"/>
        <c:axId val="172271616"/>
        <c:axId val="172272176"/>
      </c:barChart>
      <c:catAx>
        <c:axId val="172271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2272176"/>
        <c:crosses val="autoZero"/>
        <c:auto val="1"/>
        <c:lblAlgn val="ctr"/>
        <c:lblOffset val="100"/>
        <c:noMultiLvlLbl val="0"/>
      </c:catAx>
      <c:valAx>
        <c:axId val="172272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2271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2">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a:latin typeface="Calibri"/>
    </cs:defRPr>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C4A547-A1D8-4778-A9C0-B3AD4B7EA7C4}" type="doc">
      <dgm:prSet loTypeId="urn:microsoft.com/office/officeart/2005/8/layout/hChevron3" loCatId="process" qsTypeId="urn:microsoft.com/office/officeart/2005/8/quickstyle/simple1" qsCatId="simple" csTypeId="urn:microsoft.com/office/officeart/2005/8/colors/accent1_2" csCatId="accent1" phldr="1"/>
      <dgm:spPr/>
    </dgm:pt>
    <dgm:pt modelId="{49208E01-0E1D-4738-95C0-6BDA91D29291}">
      <dgm:prSet phldrT="[Text]"/>
      <dgm:spPr/>
      <dgm:t>
        <a:bodyPr/>
        <a:lstStyle/>
        <a:p>
          <a:r>
            <a:rPr lang="en-US" dirty="0"/>
            <a:t>Cartographic Presentation</a:t>
          </a:r>
        </a:p>
      </dgm:t>
    </dgm:pt>
    <dgm:pt modelId="{2E470B8A-B5F4-4364-89E6-AEA7B7ED7240}" type="parTrans" cxnId="{521314BB-2AFA-4276-80E9-070828650BF6}">
      <dgm:prSet/>
      <dgm:spPr/>
      <dgm:t>
        <a:bodyPr/>
        <a:lstStyle/>
        <a:p>
          <a:endParaRPr lang="en-US"/>
        </a:p>
      </dgm:t>
    </dgm:pt>
    <dgm:pt modelId="{0E51D22E-1AB6-4599-BEE6-A93E27A97869}" type="sibTrans" cxnId="{521314BB-2AFA-4276-80E9-070828650BF6}">
      <dgm:prSet/>
      <dgm:spPr/>
      <dgm:t>
        <a:bodyPr/>
        <a:lstStyle/>
        <a:p>
          <a:endParaRPr lang="en-US"/>
        </a:p>
      </dgm:t>
    </dgm:pt>
    <dgm:pt modelId="{CD95F1A5-C5C7-4ACE-951D-6256A399DA46}">
      <dgm:prSet phldrT="[Text]"/>
      <dgm:spPr/>
      <dgm:t>
        <a:bodyPr/>
        <a:lstStyle/>
        <a:p>
          <a:r>
            <a:rPr lang="en-US" dirty="0"/>
            <a:t>Positioning</a:t>
          </a:r>
        </a:p>
      </dgm:t>
    </dgm:pt>
    <dgm:pt modelId="{367A7766-5F39-4C43-88CF-02FAB5E6B46B}" type="parTrans" cxnId="{7F57DD18-4623-420D-8D73-9E9CE438D217}">
      <dgm:prSet/>
      <dgm:spPr/>
      <dgm:t>
        <a:bodyPr/>
        <a:lstStyle/>
        <a:p>
          <a:endParaRPr lang="en-US"/>
        </a:p>
      </dgm:t>
    </dgm:pt>
    <dgm:pt modelId="{CE18EA96-4D1E-41CC-ACF6-2B1DF35B3F3D}" type="sibTrans" cxnId="{7F57DD18-4623-420D-8D73-9E9CE438D217}">
      <dgm:prSet/>
      <dgm:spPr/>
      <dgm:t>
        <a:bodyPr/>
        <a:lstStyle/>
        <a:p>
          <a:endParaRPr lang="en-US"/>
        </a:p>
      </dgm:t>
    </dgm:pt>
    <dgm:pt modelId="{28942B2E-B302-4370-87C2-2B5D921825EE}">
      <dgm:prSet phldrT="[Text]"/>
      <dgm:spPr/>
      <dgm:t>
        <a:bodyPr/>
        <a:lstStyle/>
        <a:p>
          <a:r>
            <a:rPr lang="en-US" dirty="0"/>
            <a:t>Point Symbol</a:t>
          </a:r>
        </a:p>
      </dgm:t>
    </dgm:pt>
    <dgm:pt modelId="{9249D013-B259-48CD-8B65-BC44C15AA2E1}" type="parTrans" cxnId="{794CABAE-1FD4-4E73-B53D-E479A51F18E6}">
      <dgm:prSet/>
      <dgm:spPr/>
      <dgm:t>
        <a:bodyPr/>
        <a:lstStyle/>
        <a:p>
          <a:endParaRPr lang="en-US"/>
        </a:p>
      </dgm:t>
    </dgm:pt>
    <dgm:pt modelId="{3F5886F4-18A2-4622-AAB4-938F071ED9DE}" type="sibTrans" cxnId="{794CABAE-1FD4-4E73-B53D-E479A51F18E6}">
      <dgm:prSet/>
      <dgm:spPr/>
      <dgm:t>
        <a:bodyPr/>
        <a:lstStyle/>
        <a:p>
          <a:endParaRPr lang="en-US"/>
        </a:p>
      </dgm:t>
    </dgm:pt>
    <dgm:pt modelId="{F330BC75-2EC7-4F56-A5DA-EC43AF3F0298}">
      <dgm:prSet phldrT="[Text]"/>
      <dgm:spPr/>
      <dgm:t>
        <a:bodyPr/>
        <a:lstStyle/>
        <a:p>
          <a:r>
            <a:rPr lang="en-US" dirty="0"/>
            <a:t>Building Map</a:t>
          </a:r>
        </a:p>
      </dgm:t>
    </dgm:pt>
    <dgm:pt modelId="{EDD06DD8-959C-4A21-849A-2AA13337708D}" type="parTrans" cxnId="{32C6F143-2215-48B8-A037-39FA433E0132}">
      <dgm:prSet/>
      <dgm:spPr/>
      <dgm:t>
        <a:bodyPr/>
        <a:lstStyle/>
        <a:p>
          <a:endParaRPr lang="en-US"/>
        </a:p>
      </dgm:t>
    </dgm:pt>
    <dgm:pt modelId="{52C7E974-D83A-4EF0-8BA0-946F1982EDC0}" type="sibTrans" cxnId="{32C6F143-2215-48B8-A037-39FA433E0132}">
      <dgm:prSet/>
      <dgm:spPr/>
      <dgm:t>
        <a:bodyPr/>
        <a:lstStyle/>
        <a:p>
          <a:endParaRPr lang="en-US"/>
        </a:p>
      </dgm:t>
    </dgm:pt>
    <dgm:pt modelId="{B2DCF20C-921A-4082-8207-EB8CF2D2C081}">
      <dgm:prSet phldrT="[Text]"/>
      <dgm:spPr/>
      <dgm:t>
        <a:bodyPr/>
        <a:lstStyle/>
        <a:p>
          <a:r>
            <a:rPr lang="en-US" dirty="0"/>
            <a:t>Route</a:t>
          </a:r>
        </a:p>
      </dgm:t>
    </dgm:pt>
    <dgm:pt modelId="{28007010-DD44-4CB5-B9C5-C3B12264F95D}" type="parTrans" cxnId="{58CEAD6E-DBFC-4515-BD97-632510EA6507}">
      <dgm:prSet/>
      <dgm:spPr/>
      <dgm:t>
        <a:bodyPr/>
        <a:lstStyle/>
        <a:p>
          <a:endParaRPr lang="en-US"/>
        </a:p>
      </dgm:t>
    </dgm:pt>
    <dgm:pt modelId="{913A1EEB-06B6-4C21-B595-1D5F81AFACAA}" type="sibTrans" cxnId="{58CEAD6E-DBFC-4515-BD97-632510EA6507}">
      <dgm:prSet/>
      <dgm:spPr/>
      <dgm:t>
        <a:bodyPr/>
        <a:lstStyle/>
        <a:p>
          <a:endParaRPr lang="en-US"/>
        </a:p>
      </dgm:t>
    </dgm:pt>
    <dgm:pt modelId="{A1538875-357E-4BCD-96AE-B6AEA51B926D}">
      <dgm:prSet phldrT="[Text]"/>
      <dgm:spPr/>
      <dgm:t>
        <a:bodyPr/>
        <a:lstStyle/>
        <a:p>
          <a:r>
            <a:rPr lang="en-US"/>
            <a:t>Spatial Data Model</a:t>
          </a:r>
          <a:endParaRPr lang="en-US" dirty="0"/>
        </a:p>
      </dgm:t>
    </dgm:pt>
    <dgm:pt modelId="{93921D46-A8F0-4B51-979A-FCEF1000B764}" type="parTrans" cxnId="{DF0F9F9D-829A-41EA-9723-363AC17589BB}">
      <dgm:prSet/>
      <dgm:spPr/>
    </dgm:pt>
    <dgm:pt modelId="{1C6AC6B8-59A7-4004-943C-F1E721A2D1B7}" type="sibTrans" cxnId="{DF0F9F9D-829A-41EA-9723-363AC17589BB}">
      <dgm:prSet/>
      <dgm:spPr/>
    </dgm:pt>
    <dgm:pt modelId="{4FAEEE91-054C-479F-9F1A-9B1BE4622620}" type="pres">
      <dgm:prSet presAssocID="{7EC4A547-A1D8-4778-A9C0-B3AD4B7EA7C4}" presName="Name0" presStyleCnt="0">
        <dgm:presLayoutVars>
          <dgm:dir/>
          <dgm:resizeHandles val="exact"/>
        </dgm:presLayoutVars>
      </dgm:prSet>
      <dgm:spPr/>
    </dgm:pt>
    <dgm:pt modelId="{5CAD2A8D-4087-4707-BC6E-FCFFE6D4A1A3}" type="pres">
      <dgm:prSet presAssocID="{49208E01-0E1D-4738-95C0-6BDA91D29291}" presName="parAndChTx" presStyleLbl="node1" presStyleIdx="0" presStyleCnt="3">
        <dgm:presLayoutVars>
          <dgm:bulletEnabled val="1"/>
        </dgm:presLayoutVars>
      </dgm:prSet>
      <dgm:spPr/>
    </dgm:pt>
    <dgm:pt modelId="{F9A45AD2-B6AE-4951-81C7-C217559FA1D1}" type="pres">
      <dgm:prSet presAssocID="{0E51D22E-1AB6-4599-BEE6-A93E27A97869}" presName="parAndChSpace" presStyleCnt="0"/>
      <dgm:spPr/>
    </dgm:pt>
    <dgm:pt modelId="{90F1CBD0-C90E-4F87-BA1D-0A5AC117FD91}" type="pres">
      <dgm:prSet presAssocID="{A1538875-357E-4BCD-96AE-B6AEA51B926D}" presName="parAndChTx" presStyleLbl="node1" presStyleIdx="1" presStyleCnt="3">
        <dgm:presLayoutVars>
          <dgm:bulletEnabled val="1"/>
        </dgm:presLayoutVars>
      </dgm:prSet>
      <dgm:spPr/>
    </dgm:pt>
    <dgm:pt modelId="{7F9C9EE7-D17B-4C32-A4F3-024D07B29E4E}" type="pres">
      <dgm:prSet presAssocID="{1C6AC6B8-59A7-4004-943C-F1E721A2D1B7}" presName="parAndChSpace" presStyleCnt="0"/>
      <dgm:spPr/>
    </dgm:pt>
    <dgm:pt modelId="{780BE468-6CF0-4955-8145-26A5E3DBB5EC}" type="pres">
      <dgm:prSet presAssocID="{CD95F1A5-C5C7-4ACE-951D-6256A399DA46}" presName="parAndChTx" presStyleLbl="node1" presStyleIdx="2" presStyleCnt="3">
        <dgm:presLayoutVars>
          <dgm:bulletEnabled val="1"/>
        </dgm:presLayoutVars>
      </dgm:prSet>
      <dgm:spPr/>
    </dgm:pt>
  </dgm:ptLst>
  <dgm:cxnLst>
    <dgm:cxn modelId="{AFEF6518-1CE7-43D1-9116-631E26BB2353}" type="presOf" srcId="{28942B2E-B302-4370-87C2-2B5D921825EE}" destId="{5CAD2A8D-4087-4707-BC6E-FCFFE6D4A1A3}" srcOrd="0" destOrd="1" presId="urn:microsoft.com/office/officeart/2005/8/layout/hChevron3"/>
    <dgm:cxn modelId="{58CEAD6E-DBFC-4515-BD97-632510EA6507}" srcId="{49208E01-0E1D-4738-95C0-6BDA91D29291}" destId="{B2DCF20C-921A-4082-8207-EB8CF2D2C081}" srcOrd="2" destOrd="0" parTransId="{28007010-DD44-4CB5-B9C5-C3B12264F95D}" sibTransId="{913A1EEB-06B6-4C21-B595-1D5F81AFACAA}"/>
    <dgm:cxn modelId="{7F57DD18-4623-420D-8D73-9E9CE438D217}" srcId="{7EC4A547-A1D8-4778-A9C0-B3AD4B7EA7C4}" destId="{CD95F1A5-C5C7-4ACE-951D-6256A399DA46}" srcOrd="2" destOrd="0" parTransId="{367A7766-5F39-4C43-88CF-02FAB5E6B46B}" sibTransId="{CE18EA96-4D1E-41CC-ACF6-2B1DF35B3F3D}"/>
    <dgm:cxn modelId="{67DB0082-AB2D-429E-984E-E21466C742CA}" type="presOf" srcId="{F330BC75-2EC7-4F56-A5DA-EC43AF3F0298}" destId="{5CAD2A8D-4087-4707-BC6E-FCFFE6D4A1A3}" srcOrd="0" destOrd="2" presId="urn:microsoft.com/office/officeart/2005/8/layout/hChevron3"/>
    <dgm:cxn modelId="{987D4E24-B0D1-4CF9-B55C-79DE6A5A0522}" type="presOf" srcId="{7EC4A547-A1D8-4778-A9C0-B3AD4B7EA7C4}" destId="{4FAEEE91-054C-479F-9F1A-9B1BE4622620}" srcOrd="0" destOrd="0" presId="urn:microsoft.com/office/officeart/2005/8/layout/hChevron3"/>
    <dgm:cxn modelId="{7A5FA412-ACBD-4427-BD63-3F062CC38F66}" type="presOf" srcId="{CD95F1A5-C5C7-4ACE-951D-6256A399DA46}" destId="{780BE468-6CF0-4955-8145-26A5E3DBB5EC}" srcOrd="0" destOrd="0" presId="urn:microsoft.com/office/officeart/2005/8/layout/hChevron3"/>
    <dgm:cxn modelId="{12B4F4CA-E74D-4FAE-B7DF-05B819077171}" type="presOf" srcId="{49208E01-0E1D-4738-95C0-6BDA91D29291}" destId="{5CAD2A8D-4087-4707-BC6E-FCFFE6D4A1A3}" srcOrd="0" destOrd="0" presId="urn:microsoft.com/office/officeart/2005/8/layout/hChevron3"/>
    <dgm:cxn modelId="{794CABAE-1FD4-4E73-B53D-E479A51F18E6}" srcId="{49208E01-0E1D-4738-95C0-6BDA91D29291}" destId="{28942B2E-B302-4370-87C2-2B5D921825EE}" srcOrd="0" destOrd="0" parTransId="{9249D013-B259-48CD-8B65-BC44C15AA2E1}" sibTransId="{3F5886F4-18A2-4622-AAB4-938F071ED9DE}"/>
    <dgm:cxn modelId="{7060696B-6788-41D9-A1F5-2537ABEB5233}" type="presOf" srcId="{A1538875-357E-4BCD-96AE-B6AEA51B926D}" destId="{90F1CBD0-C90E-4F87-BA1D-0A5AC117FD91}" srcOrd="0" destOrd="0" presId="urn:microsoft.com/office/officeart/2005/8/layout/hChevron3"/>
    <dgm:cxn modelId="{DF0F9F9D-829A-41EA-9723-363AC17589BB}" srcId="{7EC4A547-A1D8-4778-A9C0-B3AD4B7EA7C4}" destId="{A1538875-357E-4BCD-96AE-B6AEA51B926D}" srcOrd="1" destOrd="0" parTransId="{93921D46-A8F0-4B51-979A-FCEF1000B764}" sibTransId="{1C6AC6B8-59A7-4004-943C-F1E721A2D1B7}"/>
    <dgm:cxn modelId="{CF85A9A2-CF42-4EC4-AF7F-AA0F6793F515}" type="presOf" srcId="{B2DCF20C-921A-4082-8207-EB8CF2D2C081}" destId="{5CAD2A8D-4087-4707-BC6E-FCFFE6D4A1A3}" srcOrd="0" destOrd="3" presId="urn:microsoft.com/office/officeart/2005/8/layout/hChevron3"/>
    <dgm:cxn modelId="{521314BB-2AFA-4276-80E9-070828650BF6}" srcId="{7EC4A547-A1D8-4778-A9C0-B3AD4B7EA7C4}" destId="{49208E01-0E1D-4738-95C0-6BDA91D29291}" srcOrd="0" destOrd="0" parTransId="{2E470B8A-B5F4-4364-89E6-AEA7B7ED7240}" sibTransId="{0E51D22E-1AB6-4599-BEE6-A93E27A97869}"/>
    <dgm:cxn modelId="{32C6F143-2215-48B8-A037-39FA433E0132}" srcId="{49208E01-0E1D-4738-95C0-6BDA91D29291}" destId="{F330BC75-2EC7-4F56-A5DA-EC43AF3F0298}" srcOrd="1" destOrd="0" parTransId="{EDD06DD8-959C-4A21-849A-2AA13337708D}" sibTransId="{52C7E974-D83A-4EF0-8BA0-946F1982EDC0}"/>
    <dgm:cxn modelId="{74FE07A6-8C54-4EFD-A4F0-A0CCBE464675}" type="presParOf" srcId="{4FAEEE91-054C-479F-9F1A-9B1BE4622620}" destId="{5CAD2A8D-4087-4707-BC6E-FCFFE6D4A1A3}" srcOrd="0" destOrd="0" presId="urn:microsoft.com/office/officeart/2005/8/layout/hChevron3"/>
    <dgm:cxn modelId="{9BF9C0AE-630F-4EFF-AE6D-49EEAB26F09E}" type="presParOf" srcId="{4FAEEE91-054C-479F-9F1A-9B1BE4622620}" destId="{F9A45AD2-B6AE-4951-81C7-C217559FA1D1}" srcOrd="1" destOrd="0" presId="urn:microsoft.com/office/officeart/2005/8/layout/hChevron3"/>
    <dgm:cxn modelId="{6156F731-061F-4F64-8A69-949838CFEA7D}" type="presParOf" srcId="{4FAEEE91-054C-479F-9F1A-9B1BE4622620}" destId="{90F1CBD0-C90E-4F87-BA1D-0A5AC117FD91}" srcOrd="2" destOrd="0" presId="urn:microsoft.com/office/officeart/2005/8/layout/hChevron3"/>
    <dgm:cxn modelId="{D9008232-0FC5-4C4F-B61C-60913C8BDD42}" type="presParOf" srcId="{4FAEEE91-054C-479F-9F1A-9B1BE4622620}" destId="{7F9C9EE7-D17B-4C32-A4F3-024D07B29E4E}" srcOrd="3" destOrd="0" presId="urn:microsoft.com/office/officeart/2005/8/layout/hChevron3"/>
    <dgm:cxn modelId="{88245587-B7FA-4350-979D-A3DF088087A0}" type="presParOf" srcId="{4FAEEE91-054C-479F-9F1A-9B1BE4622620}" destId="{780BE468-6CF0-4955-8145-26A5E3DBB5EC}"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732262-66F0-4D68-9180-E56935176DE6}"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92B888AE-EC4F-4F4F-AD39-1D7F023F83F5}">
      <dgm:prSet phldrT="[Text]"/>
      <dgm:spPr/>
      <dgm:t>
        <a:bodyPr/>
        <a:lstStyle/>
        <a:p>
          <a:r>
            <a:rPr lang="en-US" dirty="0"/>
            <a:t>Needs Assessment</a:t>
          </a:r>
        </a:p>
      </dgm:t>
    </dgm:pt>
    <dgm:pt modelId="{D77DCAD5-E3F8-4AD5-862F-EB223B20F3D6}" type="parTrans" cxnId="{EADE18A0-7372-4A00-BC2F-162C5802456D}">
      <dgm:prSet/>
      <dgm:spPr/>
      <dgm:t>
        <a:bodyPr/>
        <a:lstStyle/>
        <a:p>
          <a:endParaRPr lang="en-US"/>
        </a:p>
      </dgm:t>
    </dgm:pt>
    <dgm:pt modelId="{91098138-693A-487A-BC56-320639E9E088}" type="sibTrans" cxnId="{EADE18A0-7372-4A00-BC2F-162C5802456D}">
      <dgm:prSet/>
      <dgm:spPr/>
      <dgm:t>
        <a:bodyPr/>
        <a:lstStyle/>
        <a:p>
          <a:endParaRPr lang="en-US"/>
        </a:p>
      </dgm:t>
    </dgm:pt>
    <dgm:pt modelId="{641FB36B-A0A7-48BF-B29C-45C776CD0C96}">
      <dgm:prSet phldrT="[Text]"/>
      <dgm:spPr/>
      <dgm:t>
        <a:bodyPr/>
        <a:lstStyle/>
        <a:p>
          <a:r>
            <a:rPr lang="en-US" dirty="0"/>
            <a:t>Identify Existing Symbols</a:t>
          </a:r>
        </a:p>
      </dgm:t>
    </dgm:pt>
    <dgm:pt modelId="{F09CA580-2F16-4569-8FA4-21C29E9BA568}" type="parTrans" cxnId="{93A96C9B-34D7-48AF-A11A-6278C9889497}">
      <dgm:prSet/>
      <dgm:spPr/>
      <dgm:t>
        <a:bodyPr/>
        <a:lstStyle/>
        <a:p>
          <a:endParaRPr lang="en-US"/>
        </a:p>
      </dgm:t>
    </dgm:pt>
    <dgm:pt modelId="{94299961-B416-4B25-879E-9DC499013615}" type="sibTrans" cxnId="{93A96C9B-34D7-48AF-A11A-6278C9889497}">
      <dgm:prSet/>
      <dgm:spPr/>
      <dgm:t>
        <a:bodyPr/>
        <a:lstStyle/>
        <a:p>
          <a:endParaRPr lang="en-US"/>
        </a:p>
      </dgm:t>
    </dgm:pt>
    <dgm:pt modelId="{DF498CA4-E0DB-47A4-9C3B-83D9300B8A70}">
      <dgm:prSet phldrT="[Text]"/>
      <dgm:spPr/>
      <dgm:t>
        <a:bodyPr/>
        <a:lstStyle/>
        <a:p>
          <a:r>
            <a:rPr lang="en-US" dirty="0"/>
            <a:t>Group Symbols by Theme</a:t>
          </a:r>
        </a:p>
      </dgm:t>
    </dgm:pt>
    <dgm:pt modelId="{B8FCF572-B987-4369-8AFA-E806669B9742}" type="parTrans" cxnId="{7F6618B0-2353-4991-85F3-9F1E4B92A01E}">
      <dgm:prSet/>
      <dgm:spPr/>
      <dgm:t>
        <a:bodyPr/>
        <a:lstStyle/>
        <a:p>
          <a:endParaRPr lang="en-US"/>
        </a:p>
      </dgm:t>
    </dgm:pt>
    <dgm:pt modelId="{11387DE8-B323-44B6-9C11-99DB773C4BFE}" type="sibTrans" cxnId="{7F6618B0-2353-4991-85F3-9F1E4B92A01E}">
      <dgm:prSet/>
      <dgm:spPr/>
      <dgm:t>
        <a:bodyPr/>
        <a:lstStyle/>
        <a:p>
          <a:endParaRPr lang="en-US"/>
        </a:p>
      </dgm:t>
    </dgm:pt>
    <dgm:pt modelId="{835E32D1-29BB-42C5-9C6D-F509C82D9CA2}">
      <dgm:prSet phldrT="[Text]"/>
      <dgm:spPr/>
      <dgm:t>
        <a:bodyPr/>
        <a:lstStyle/>
        <a:p>
          <a:r>
            <a:rPr lang="en-US" dirty="0"/>
            <a:t>Initial Symbol Design</a:t>
          </a:r>
        </a:p>
      </dgm:t>
    </dgm:pt>
    <dgm:pt modelId="{0DE46935-E0B8-45CD-81AC-810E72EFBDE6}" type="parTrans" cxnId="{A308020E-223A-4E6F-90C8-2A6BB181617D}">
      <dgm:prSet/>
      <dgm:spPr/>
      <dgm:t>
        <a:bodyPr/>
        <a:lstStyle/>
        <a:p>
          <a:endParaRPr lang="en-US"/>
        </a:p>
      </dgm:t>
    </dgm:pt>
    <dgm:pt modelId="{5744A034-0ED5-4ACE-800C-DAD40B0CE3C7}" type="sibTrans" cxnId="{A308020E-223A-4E6F-90C8-2A6BB181617D}">
      <dgm:prSet/>
      <dgm:spPr/>
      <dgm:t>
        <a:bodyPr/>
        <a:lstStyle/>
        <a:p>
          <a:endParaRPr lang="en-US"/>
        </a:p>
      </dgm:t>
    </dgm:pt>
    <dgm:pt modelId="{F9F07A03-26A8-49FE-BD1D-0B4D2251B0E5}">
      <dgm:prSet phldrT="[Text]"/>
      <dgm:spPr/>
      <dgm:t>
        <a:bodyPr/>
        <a:lstStyle/>
        <a:p>
          <a:r>
            <a:rPr lang="en-US" dirty="0"/>
            <a:t>Evaluate and Revise</a:t>
          </a:r>
        </a:p>
      </dgm:t>
    </dgm:pt>
    <dgm:pt modelId="{A71DF433-A70E-4491-BABF-F0A226E29494}" type="parTrans" cxnId="{0162BC86-290E-4191-925C-0C7AB7414C44}">
      <dgm:prSet/>
      <dgm:spPr/>
      <dgm:t>
        <a:bodyPr/>
        <a:lstStyle/>
        <a:p>
          <a:endParaRPr lang="en-US"/>
        </a:p>
      </dgm:t>
    </dgm:pt>
    <dgm:pt modelId="{2DC5BE0C-EE7E-424C-A850-4C98B38E1B76}" type="sibTrans" cxnId="{0162BC86-290E-4191-925C-0C7AB7414C44}">
      <dgm:prSet/>
      <dgm:spPr/>
      <dgm:t>
        <a:bodyPr/>
        <a:lstStyle/>
        <a:p>
          <a:endParaRPr lang="en-US"/>
        </a:p>
      </dgm:t>
    </dgm:pt>
    <dgm:pt modelId="{CECC406B-2BF8-47DE-9774-ED867FA3FD46}" type="pres">
      <dgm:prSet presAssocID="{CD732262-66F0-4D68-9180-E56935176DE6}" presName="Name0" presStyleCnt="0">
        <dgm:presLayoutVars>
          <dgm:dir/>
          <dgm:resizeHandles val="exact"/>
        </dgm:presLayoutVars>
      </dgm:prSet>
      <dgm:spPr/>
    </dgm:pt>
    <dgm:pt modelId="{E6F0AF9C-E372-4DA7-BADC-571FCBD37260}" type="pres">
      <dgm:prSet presAssocID="{CD732262-66F0-4D68-9180-E56935176DE6}" presName="cycle" presStyleCnt="0"/>
      <dgm:spPr/>
    </dgm:pt>
    <dgm:pt modelId="{678A926B-C290-4057-968B-E1B422C446A3}" type="pres">
      <dgm:prSet presAssocID="{92B888AE-EC4F-4F4F-AD39-1D7F023F83F5}" presName="nodeFirstNode" presStyleLbl="node1" presStyleIdx="0" presStyleCnt="5">
        <dgm:presLayoutVars>
          <dgm:bulletEnabled val="1"/>
        </dgm:presLayoutVars>
      </dgm:prSet>
      <dgm:spPr/>
    </dgm:pt>
    <dgm:pt modelId="{F44E9877-5A47-4259-9B95-BD420C303C58}" type="pres">
      <dgm:prSet presAssocID="{91098138-693A-487A-BC56-320639E9E088}" presName="sibTransFirstNode" presStyleLbl="bgShp" presStyleIdx="0" presStyleCnt="1"/>
      <dgm:spPr/>
    </dgm:pt>
    <dgm:pt modelId="{C5B8BFEB-DE62-4476-A825-E76E06ACE2ED}" type="pres">
      <dgm:prSet presAssocID="{641FB36B-A0A7-48BF-B29C-45C776CD0C96}" presName="nodeFollowingNodes" presStyleLbl="node1" presStyleIdx="1" presStyleCnt="5">
        <dgm:presLayoutVars>
          <dgm:bulletEnabled val="1"/>
        </dgm:presLayoutVars>
      </dgm:prSet>
      <dgm:spPr/>
    </dgm:pt>
    <dgm:pt modelId="{B607B429-5AEB-4317-BA2F-BD6523C9537D}" type="pres">
      <dgm:prSet presAssocID="{DF498CA4-E0DB-47A4-9C3B-83D9300B8A70}" presName="nodeFollowingNodes" presStyleLbl="node1" presStyleIdx="2" presStyleCnt="5">
        <dgm:presLayoutVars>
          <dgm:bulletEnabled val="1"/>
        </dgm:presLayoutVars>
      </dgm:prSet>
      <dgm:spPr/>
    </dgm:pt>
    <dgm:pt modelId="{B9AF7E8F-D91C-4FBB-AECB-9B9D690838D5}" type="pres">
      <dgm:prSet presAssocID="{835E32D1-29BB-42C5-9C6D-F509C82D9CA2}" presName="nodeFollowingNodes" presStyleLbl="node1" presStyleIdx="3" presStyleCnt="5">
        <dgm:presLayoutVars>
          <dgm:bulletEnabled val="1"/>
        </dgm:presLayoutVars>
      </dgm:prSet>
      <dgm:spPr/>
    </dgm:pt>
    <dgm:pt modelId="{0E336D7C-D045-4B6D-B423-BBE3EC3C94D6}" type="pres">
      <dgm:prSet presAssocID="{F9F07A03-26A8-49FE-BD1D-0B4D2251B0E5}" presName="nodeFollowingNodes" presStyleLbl="node1" presStyleIdx="4" presStyleCnt="5">
        <dgm:presLayoutVars>
          <dgm:bulletEnabled val="1"/>
        </dgm:presLayoutVars>
      </dgm:prSet>
      <dgm:spPr/>
    </dgm:pt>
  </dgm:ptLst>
  <dgm:cxnLst>
    <dgm:cxn modelId="{A14990FC-D884-4622-8064-60614B111CAC}" type="presOf" srcId="{92B888AE-EC4F-4F4F-AD39-1D7F023F83F5}" destId="{678A926B-C290-4057-968B-E1B422C446A3}" srcOrd="0" destOrd="0" presId="urn:microsoft.com/office/officeart/2005/8/layout/cycle3"/>
    <dgm:cxn modelId="{105E9967-B0A7-48A8-83F1-961868576F75}" type="presOf" srcId="{F9F07A03-26A8-49FE-BD1D-0B4D2251B0E5}" destId="{0E336D7C-D045-4B6D-B423-BBE3EC3C94D6}" srcOrd="0" destOrd="0" presId="urn:microsoft.com/office/officeart/2005/8/layout/cycle3"/>
    <dgm:cxn modelId="{6FCA0E4C-2427-490F-9CCD-D31CC5407BB9}" type="presOf" srcId="{DF498CA4-E0DB-47A4-9C3B-83D9300B8A70}" destId="{B607B429-5AEB-4317-BA2F-BD6523C9537D}" srcOrd="0" destOrd="0" presId="urn:microsoft.com/office/officeart/2005/8/layout/cycle3"/>
    <dgm:cxn modelId="{0162BC86-290E-4191-925C-0C7AB7414C44}" srcId="{CD732262-66F0-4D68-9180-E56935176DE6}" destId="{F9F07A03-26A8-49FE-BD1D-0B4D2251B0E5}" srcOrd="4" destOrd="0" parTransId="{A71DF433-A70E-4491-BABF-F0A226E29494}" sibTransId="{2DC5BE0C-EE7E-424C-A850-4C98B38E1B76}"/>
    <dgm:cxn modelId="{73BDDD43-26F9-48B7-B3EF-169BEE01CA54}" type="presOf" srcId="{91098138-693A-487A-BC56-320639E9E088}" destId="{F44E9877-5A47-4259-9B95-BD420C303C58}" srcOrd="0" destOrd="0" presId="urn:microsoft.com/office/officeart/2005/8/layout/cycle3"/>
    <dgm:cxn modelId="{E9BF8104-1F09-4639-AA4A-9A139933816F}" type="presOf" srcId="{641FB36B-A0A7-48BF-B29C-45C776CD0C96}" destId="{C5B8BFEB-DE62-4476-A825-E76E06ACE2ED}" srcOrd="0" destOrd="0" presId="urn:microsoft.com/office/officeart/2005/8/layout/cycle3"/>
    <dgm:cxn modelId="{7DAA8D19-EC2F-47B1-A9E6-00DEF4CECC9A}" type="presOf" srcId="{835E32D1-29BB-42C5-9C6D-F509C82D9CA2}" destId="{B9AF7E8F-D91C-4FBB-AECB-9B9D690838D5}" srcOrd="0" destOrd="0" presId="urn:microsoft.com/office/officeart/2005/8/layout/cycle3"/>
    <dgm:cxn modelId="{BB2912BD-6C68-4B22-B3FF-A901CA879562}" type="presOf" srcId="{CD732262-66F0-4D68-9180-E56935176DE6}" destId="{CECC406B-2BF8-47DE-9774-ED867FA3FD46}" srcOrd="0" destOrd="0" presId="urn:microsoft.com/office/officeart/2005/8/layout/cycle3"/>
    <dgm:cxn modelId="{A308020E-223A-4E6F-90C8-2A6BB181617D}" srcId="{CD732262-66F0-4D68-9180-E56935176DE6}" destId="{835E32D1-29BB-42C5-9C6D-F509C82D9CA2}" srcOrd="3" destOrd="0" parTransId="{0DE46935-E0B8-45CD-81AC-810E72EFBDE6}" sibTransId="{5744A034-0ED5-4ACE-800C-DAD40B0CE3C7}"/>
    <dgm:cxn modelId="{EADE18A0-7372-4A00-BC2F-162C5802456D}" srcId="{CD732262-66F0-4D68-9180-E56935176DE6}" destId="{92B888AE-EC4F-4F4F-AD39-1D7F023F83F5}" srcOrd="0" destOrd="0" parTransId="{D77DCAD5-E3F8-4AD5-862F-EB223B20F3D6}" sibTransId="{91098138-693A-487A-BC56-320639E9E088}"/>
    <dgm:cxn modelId="{7F6618B0-2353-4991-85F3-9F1E4B92A01E}" srcId="{CD732262-66F0-4D68-9180-E56935176DE6}" destId="{DF498CA4-E0DB-47A4-9C3B-83D9300B8A70}" srcOrd="2" destOrd="0" parTransId="{B8FCF572-B987-4369-8AFA-E806669B9742}" sibTransId="{11387DE8-B323-44B6-9C11-99DB773C4BFE}"/>
    <dgm:cxn modelId="{93A96C9B-34D7-48AF-A11A-6278C9889497}" srcId="{CD732262-66F0-4D68-9180-E56935176DE6}" destId="{641FB36B-A0A7-48BF-B29C-45C776CD0C96}" srcOrd="1" destOrd="0" parTransId="{F09CA580-2F16-4569-8FA4-21C29E9BA568}" sibTransId="{94299961-B416-4B25-879E-9DC499013615}"/>
    <dgm:cxn modelId="{BBB513D3-F4A7-4692-ABE9-4AD29126AF45}" type="presParOf" srcId="{CECC406B-2BF8-47DE-9774-ED867FA3FD46}" destId="{E6F0AF9C-E372-4DA7-BADC-571FCBD37260}" srcOrd="0" destOrd="0" presId="urn:microsoft.com/office/officeart/2005/8/layout/cycle3"/>
    <dgm:cxn modelId="{F1E9CC14-C2D7-40FF-9564-B3673D83E63D}" type="presParOf" srcId="{E6F0AF9C-E372-4DA7-BADC-571FCBD37260}" destId="{678A926B-C290-4057-968B-E1B422C446A3}" srcOrd="0" destOrd="0" presId="urn:microsoft.com/office/officeart/2005/8/layout/cycle3"/>
    <dgm:cxn modelId="{23360A2A-9699-4A9B-864B-9EFE9E6B02A7}" type="presParOf" srcId="{E6F0AF9C-E372-4DA7-BADC-571FCBD37260}" destId="{F44E9877-5A47-4259-9B95-BD420C303C58}" srcOrd="1" destOrd="0" presId="urn:microsoft.com/office/officeart/2005/8/layout/cycle3"/>
    <dgm:cxn modelId="{8B395E7A-CCEE-49DD-AABC-586A44DC8DBF}" type="presParOf" srcId="{E6F0AF9C-E372-4DA7-BADC-571FCBD37260}" destId="{C5B8BFEB-DE62-4476-A825-E76E06ACE2ED}" srcOrd="2" destOrd="0" presId="urn:microsoft.com/office/officeart/2005/8/layout/cycle3"/>
    <dgm:cxn modelId="{6F6542E3-27C2-4C56-96F1-994BC9D026E7}" type="presParOf" srcId="{E6F0AF9C-E372-4DA7-BADC-571FCBD37260}" destId="{B607B429-5AEB-4317-BA2F-BD6523C9537D}" srcOrd="3" destOrd="0" presId="urn:microsoft.com/office/officeart/2005/8/layout/cycle3"/>
    <dgm:cxn modelId="{8E4CFE1A-54A1-4D24-8F20-92BD1E9A6AA5}" type="presParOf" srcId="{E6F0AF9C-E372-4DA7-BADC-571FCBD37260}" destId="{B9AF7E8F-D91C-4FBB-AECB-9B9D690838D5}" srcOrd="4" destOrd="0" presId="urn:microsoft.com/office/officeart/2005/8/layout/cycle3"/>
    <dgm:cxn modelId="{B2240708-43A5-4D40-9427-0629647D6A32}" type="presParOf" srcId="{E6F0AF9C-E372-4DA7-BADC-571FCBD37260}" destId="{0E336D7C-D045-4B6D-B423-BBE3EC3C94D6}" srcOrd="5" destOrd="0" presId="urn:microsoft.com/office/officeart/2005/8/layout/cycle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EA797C-14DF-4F1C-AD21-20D4264DE65F}"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612E7118-0A24-45E4-BB85-F70616710AC5}">
      <dgm:prSet phldrT="[Text]" custT="1"/>
      <dgm:spPr/>
      <dgm:t>
        <a:bodyPr/>
        <a:lstStyle/>
        <a:p>
          <a:r>
            <a:rPr lang="en-US" sz="2300" dirty="0"/>
            <a:t>Campus Features</a:t>
          </a:r>
        </a:p>
      </dgm:t>
    </dgm:pt>
    <dgm:pt modelId="{435BBFB1-B10B-4579-80D0-7B5029C59A55}" type="parTrans" cxnId="{D49AC1E8-C708-4360-AB17-C5A933CB01FE}">
      <dgm:prSet/>
      <dgm:spPr/>
      <dgm:t>
        <a:bodyPr/>
        <a:lstStyle/>
        <a:p>
          <a:endParaRPr lang="en-US"/>
        </a:p>
      </dgm:t>
    </dgm:pt>
    <dgm:pt modelId="{878DF959-0702-4CBF-93EF-2EB8154B9182}" type="sibTrans" cxnId="{D49AC1E8-C708-4360-AB17-C5A933CB01FE}">
      <dgm:prSet/>
      <dgm:spPr/>
      <dgm:t>
        <a:bodyPr/>
        <a:lstStyle/>
        <a:p>
          <a:endParaRPr lang="en-US"/>
        </a:p>
      </dgm:t>
    </dgm:pt>
    <dgm:pt modelId="{235DFFA0-DC90-4EA7-9577-402DC983D3C4}">
      <dgm:prSet phldrT="[Text]" custT="1"/>
      <dgm:spPr/>
      <dgm:t>
        <a:bodyPr/>
        <a:lstStyle/>
        <a:p>
          <a:r>
            <a:rPr lang="en-US" sz="2300" b="0" i="0" u="none" dirty="0"/>
            <a:t>Library</a:t>
          </a:r>
          <a:endParaRPr lang="en-US" sz="2300" dirty="0"/>
        </a:p>
      </dgm:t>
    </dgm:pt>
    <dgm:pt modelId="{ED2482CC-AF43-408F-A40E-61DF37BD120A}" type="parTrans" cxnId="{F0D46AF7-D4B2-4AB9-9AFD-C18167EE9069}">
      <dgm:prSet/>
      <dgm:spPr/>
      <dgm:t>
        <a:bodyPr/>
        <a:lstStyle/>
        <a:p>
          <a:endParaRPr lang="en-US"/>
        </a:p>
      </dgm:t>
    </dgm:pt>
    <dgm:pt modelId="{A14B23DE-FB3E-4E53-A15C-9BC19959F77F}" type="sibTrans" cxnId="{F0D46AF7-D4B2-4AB9-9AFD-C18167EE9069}">
      <dgm:prSet/>
      <dgm:spPr/>
      <dgm:t>
        <a:bodyPr/>
        <a:lstStyle/>
        <a:p>
          <a:endParaRPr lang="en-US"/>
        </a:p>
      </dgm:t>
    </dgm:pt>
    <dgm:pt modelId="{8B422AE6-0F5C-4CFF-AA48-D9030A849174}">
      <dgm:prSet custT="1"/>
      <dgm:spPr/>
      <dgm:t>
        <a:bodyPr/>
        <a:lstStyle/>
        <a:p>
          <a:r>
            <a:rPr lang="en-US" sz="2300" b="0" i="0" u="none"/>
            <a:t>Bookstore</a:t>
          </a:r>
          <a:endParaRPr lang="en-US" sz="2300"/>
        </a:p>
      </dgm:t>
    </dgm:pt>
    <dgm:pt modelId="{98A3F636-539B-412F-9BF0-6EDF03AF1782}" type="parTrans" cxnId="{1806A3D3-AD37-4A62-9E5F-310A15287255}">
      <dgm:prSet/>
      <dgm:spPr/>
      <dgm:t>
        <a:bodyPr/>
        <a:lstStyle/>
        <a:p>
          <a:endParaRPr lang="en-US"/>
        </a:p>
      </dgm:t>
    </dgm:pt>
    <dgm:pt modelId="{9E0F27D6-DA69-440D-838C-D4F3BA56DEE8}" type="sibTrans" cxnId="{1806A3D3-AD37-4A62-9E5F-310A15287255}">
      <dgm:prSet/>
      <dgm:spPr/>
      <dgm:t>
        <a:bodyPr/>
        <a:lstStyle/>
        <a:p>
          <a:endParaRPr lang="en-US"/>
        </a:p>
      </dgm:t>
    </dgm:pt>
    <dgm:pt modelId="{1C5AF9F4-6E1F-4380-8534-8F1B4AB87763}">
      <dgm:prSet custT="1"/>
      <dgm:spPr/>
      <dgm:t>
        <a:bodyPr/>
        <a:lstStyle/>
        <a:p>
          <a:r>
            <a:rPr lang="en-US" sz="2300" b="0" i="0" u="none"/>
            <a:t>Gymnasium</a:t>
          </a:r>
          <a:endParaRPr lang="en-US" sz="2300"/>
        </a:p>
      </dgm:t>
    </dgm:pt>
    <dgm:pt modelId="{D7B4B631-E64B-4ED9-854D-3117C208498E}" type="parTrans" cxnId="{93D2B579-7A6B-4F69-98E4-E3A19ABADC0D}">
      <dgm:prSet/>
      <dgm:spPr/>
      <dgm:t>
        <a:bodyPr/>
        <a:lstStyle/>
        <a:p>
          <a:endParaRPr lang="en-US"/>
        </a:p>
      </dgm:t>
    </dgm:pt>
    <dgm:pt modelId="{067DC84B-2CAE-437C-A551-DD007DA51DB0}" type="sibTrans" cxnId="{93D2B579-7A6B-4F69-98E4-E3A19ABADC0D}">
      <dgm:prSet/>
      <dgm:spPr/>
      <dgm:t>
        <a:bodyPr/>
        <a:lstStyle/>
        <a:p>
          <a:endParaRPr lang="en-US"/>
        </a:p>
      </dgm:t>
    </dgm:pt>
    <dgm:pt modelId="{D1905BD9-9B8B-4E6A-A586-DCF3A9B70DCF}">
      <dgm:prSet custT="1"/>
      <dgm:spPr/>
      <dgm:t>
        <a:bodyPr/>
        <a:lstStyle/>
        <a:p>
          <a:r>
            <a:rPr lang="en-US" sz="2300" b="0" i="0" u="none"/>
            <a:t>Wellness Center</a:t>
          </a:r>
          <a:endParaRPr lang="en-US" sz="2300"/>
        </a:p>
      </dgm:t>
    </dgm:pt>
    <dgm:pt modelId="{F2008096-303A-4E42-A316-02B95CCCB0FB}" type="parTrans" cxnId="{E95C67B0-8005-4551-AC9F-5ECE548DDD06}">
      <dgm:prSet/>
      <dgm:spPr/>
      <dgm:t>
        <a:bodyPr/>
        <a:lstStyle/>
        <a:p>
          <a:endParaRPr lang="en-US"/>
        </a:p>
      </dgm:t>
    </dgm:pt>
    <dgm:pt modelId="{B67DE6DD-5E24-4642-B669-FB87D38A2172}" type="sibTrans" cxnId="{E95C67B0-8005-4551-AC9F-5ECE548DDD06}">
      <dgm:prSet/>
      <dgm:spPr/>
      <dgm:t>
        <a:bodyPr/>
        <a:lstStyle/>
        <a:p>
          <a:endParaRPr lang="en-US"/>
        </a:p>
      </dgm:t>
    </dgm:pt>
    <dgm:pt modelId="{7E08BC5A-6E9A-4903-AAB1-14F9BCD4E5D0}">
      <dgm:prSet custT="1"/>
      <dgm:spPr/>
      <dgm:t>
        <a:bodyPr/>
        <a:lstStyle/>
        <a:p>
          <a:r>
            <a:rPr lang="en-US" sz="2300" b="0" i="0" u="none"/>
            <a:t>Cafeteria</a:t>
          </a:r>
          <a:endParaRPr lang="en-US" sz="2300"/>
        </a:p>
      </dgm:t>
    </dgm:pt>
    <dgm:pt modelId="{E2A65B31-1B50-4C60-B290-29A96F7866F0}" type="parTrans" cxnId="{4FC560AC-C94B-4C23-807C-74A104934D09}">
      <dgm:prSet/>
      <dgm:spPr/>
      <dgm:t>
        <a:bodyPr/>
        <a:lstStyle/>
        <a:p>
          <a:endParaRPr lang="en-US"/>
        </a:p>
      </dgm:t>
    </dgm:pt>
    <dgm:pt modelId="{48968072-DFF2-49C4-BAC9-C0156CA7B42C}" type="sibTrans" cxnId="{4FC560AC-C94B-4C23-807C-74A104934D09}">
      <dgm:prSet/>
      <dgm:spPr/>
      <dgm:t>
        <a:bodyPr/>
        <a:lstStyle/>
        <a:p>
          <a:endParaRPr lang="en-US"/>
        </a:p>
      </dgm:t>
    </dgm:pt>
    <dgm:pt modelId="{83C9D1B5-AB3C-48F6-8C9F-544E52A4B1F2}">
      <dgm:prSet custT="1"/>
      <dgm:spPr/>
      <dgm:t>
        <a:bodyPr/>
        <a:lstStyle/>
        <a:p>
          <a:r>
            <a:rPr lang="en-US" sz="2300" b="0" i="0" u="none"/>
            <a:t>Conference Center</a:t>
          </a:r>
          <a:endParaRPr lang="en-US" sz="2300"/>
        </a:p>
      </dgm:t>
    </dgm:pt>
    <dgm:pt modelId="{354EBE0B-D37D-41DE-A517-11AB69D778F9}" type="parTrans" cxnId="{783933F2-7692-45FB-A6AB-24E791B14201}">
      <dgm:prSet/>
      <dgm:spPr/>
      <dgm:t>
        <a:bodyPr/>
        <a:lstStyle/>
        <a:p>
          <a:endParaRPr lang="en-US"/>
        </a:p>
      </dgm:t>
    </dgm:pt>
    <dgm:pt modelId="{7815BF03-620C-40AA-AE82-8FCEDEA24B77}" type="sibTrans" cxnId="{783933F2-7692-45FB-A6AB-24E791B14201}">
      <dgm:prSet/>
      <dgm:spPr/>
      <dgm:t>
        <a:bodyPr/>
        <a:lstStyle/>
        <a:p>
          <a:endParaRPr lang="en-US"/>
        </a:p>
      </dgm:t>
    </dgm:pt>
    <dgm:pt modelId="{DE2BF057-FADF-40B9-90D1-1CB608887F03}">
      <dgm:prSet custT="1"/>
      <dgm:spPr/>
      <dgm:t>
        <a:bodyPr/>
        <a:lstStyle/>
        <a:p>
          <a:r>
            <a:rPr lang="en-US" sz="2300" b="0" i="0" u="none" dirty="0"/>
            <a:t>Classrooms</a:t>
          </a:r>
          <a:endParaRPr lang="en-US" sz="2300" dirty="0"/>
        </a:p>
      </dgm:t>
    </dgm:pt>
    <dgm:pt modelId="{3AC4704A-87AF-43E7-AA0A-F2CFEAD5B925}" type="parTrans" cxnId="{2874166D-1A33-4582-92C2-7A48BA17598C}">
      <dgm:prSet/>
      <dgm:spPr/>
      <dgm:t>
        <a:bodyPr/>
        <a:lstStyle/>
        <a:p>
          <a:endParaRPr lang="en-US"/>
        </a:p>
      </dgm:t>
    </dgm:pt>
    <dgm:pt modelId="{C56C1AA2-EAA1-46E7-A0CA-23EEB7F6F03B}" type="sibTrans" cxnId="{2874166D-1A33-4582-92C2-7A48BA17598C}">
      <dgm:prSet/>
      <dgm:spPr/>
      <dgm:t>
        <a:bodyPr/>
        <a:lstStyle/>
        <a:p>
          <a:endParaRPr lang="en-US"/>
        </a:p>
      </dgm:t>
    </dgm:pt>
    <dgm:pt modelId="{05649363-143D-4725-B980-EC06C6618DA9}" type="pres">
      <dgm:prSet presAssocID="{EEEA797C-14DF-4F1C-AD21-20D4264DE65F}" presName="Name0" presStyleCnt="0">
        <dgm:presLayoutVars>
          <dgm:dir/>
          <dgm:animLvl val="lvl"/>
          <dgm:resizeHandles val="exact"/>
        </dgm:presLayoutVars>
      </dgm:prSet>
      <dgm:spPr/>
    </dgm:pt>
    <dgm:pt modelId="{665CDA42-A0B5-4C58-B767-48FF01C00484}" type="pres">
      <dgm:prSet presAssocID="{612E7118-0A24-45E4-BB85-F70616710AC5}" presName="linNode" presStyleCnt="0"/>
      <dgm:spPr/>
    </dgm:pt>
    <dgm:pt modelId="{804DF80D-2276-41AD-9A14-77000E8A890B}" type="pres">
      <dgm:prSet presAssocID="{612E7118-0A24-45E4-BB85-F70616710AC5}" presName="parTx" presStyleLbl="revTx" presStyleIdx="0" presStyleCnt="1">
        <dgm:presLayoutVars>
          <dgm:chMax val="1"/>
          <dgm:bulletEnabled val="1"/>
        </dgm:presLayoutVars>
      </dgm:prSet>
      <dgm:spPr/>
    </dgm:pt>
    <dgm:pt modelId="{307B2ADD-332B-42DF-B11E-881E69A47E7B}" type="pres">
      <dgm:prSet presAssocID="{612E7118-0A24-45E4-BB85-F70616710AC5}" presName="bracket" presStyleLbl="parChTrans1D1" presStyleIdx="0" presStyleCnt="1"/>
      <dgm:spPr/>
    </dgm:pt>
    <dgm:pt modelId="{D3E46F05-666D-4D61-A00E-FE070C2E0990}" type="pres">
      <dgm:prSet presAssocID="{612E7118-0A24-45E4-BB85-F70616710AC5}" presName="spH" presStyleCnt="0"/>
      <dgm:spPr/>
    </dgm:pt>
    <dgm:pt modelId="{B3E14ED4-D348-47AA-9A99-D1785363CD9B}" type="pres">
      <dgm:prSet presAssocID="{612E7118-0A24-45E4-BB85-F70616710AC5}" presName="desTx" presStyleLbl="node1" presStyleIdx="0" presStyleCnt="1">
        <dgm:presLayoutVars>
          <dgm:bulletEnabled val="1"/>
        </dgm:presLayoutVars>
      </dgm:prSet>
      <dgm:spPr/>
    </dgm:pt>
  </dgm:ptLst>
  <dgm:cxnLst>
    <dgm:cxn modelId="{FF9511BC-F7AA-47DD-874B-92E447B2FE3F}" type="presOf" srcId="{DE2BF057-FADF-40B9-90D1-1CB608887F03}" destId="{B3E14ED4-D348-47AA-9A99-D1785363CD9B}" srcOrd="0" destOrd="6" presId="urn:diagrams.loki3.com/BracketList"/>
    <dgm:cxn modelId="{30D23FBC-F065-47F7-B838-E69330711FC2}" type="presOf" srcId="{235DFFA0-DC90-4EA7-9577-402DC983D3C4}" destId="{B3E14ED4-D348-47AA-9A99-D1785363CD9B}" srcOrd="0" destOrd="0" presId="urn:diagrams.loki3.com/BracketList"/>
    <dgm:cxn modelId="{63F2ED56-0BD0-4E6F-B426-03783E87D174}" type="presOf" srcId="{7E08BC5A-6E9A-4903-AAB1-14F9BCD4E5D0}" destId="{B3E14ED4-D348-47AA-9A99-D1785363CD9B}" srcOrd="0" destOrd="4" presId="urn:diagrams.loki3.com/BracketList"/>
    <dgm:cxn modelId="{4FC560AC-C94B-4C23-807C-74A104934D09}" srcId="{612E7118-0A24-45E4-BB85-F70616710AC5}" destId="{7E08BC5A-6E9A-4903-AAB1-14F9BCD4E5D0}" srcOrd="4" destOrd="0" parTransId="{E2A65B31-1B50-4C60-B290-29A96F7866F0}" sibTransId="{48968072-DFF2-49C4-BAC9-C0156CA7B42C}"/>
    <dgm:cxn modelId="{F6B15594-3BAA-4446-A424-6E051E846A9C}" type="presOf" srcId="{83C9D1B5-AB3C-48F6-8C9F-544E52A4B1F2}" destId="{B3E14ED4-D348-47AA-9A99-D1785363CD9B}" srcOrd="0" destOrd="5" presId="urn:diagrams.loki3.com/BracketList"/>
    <dgm:cxn modelId="{B7FB2AFC-6F82-43E1-AB07-E66BEE0B2727}" type="presOf" srcId="{612E7118-0A24-45E4-BB85-F70616710AC5}" destId="{804DF80D-2276-41AD-9A14-77000E8A890B}" srcOrd="0" destOrd="0" presId="urn:diagrams.loki3.com/BracketList"/>
    <dgm:cxn modelId="{87571330-FF95-42AA-863E-64D0273DDD3C}" type="presOf" srcId="{D1905BD9-9B8B-4E6A-A586-DCF3A9B70DCF}" destId="{B3E14ED4-D348-47AA-9A99-D1785363CD9B}" srcOrd="0" destOrd="3" presId="urn:diagrams.loki3.com/BracketList"/>
    <dgm:cxn modelId="{783933F2-7692-45FB-A6AB-24E791B14201}" srcId="{612E7118-0A24-45E4-BB85-F70616710AC5}" destId="{83C9D1B5-AB3C-48F6-8C9F-544E52A4B1F2}" srcOrd="5" destOrd="0" parTransId="{354EBE0B-D37D-41DE-A517-11AB69D778F9}" sibTransId="{7815BF03-620C-40AA-AE82-8FCEDEA24B77}"/>
    <dgm:cxn modelId="{921BEBA7-D379-420C-AA08-3851F2637FEE}" type="presOf" srcId="{EEEA797C-14DF-4F1C-AD21-20D4264DE65F}" destId="{05649363-143D-4725-B980-EC06C6618DA9}" srcOrd="0" destOrd="0" presId="urn:diagrams.loki3.com/BracketList"/>
    <dgm:cxn modelId="{D49AC1E8-C708-4360-AB17-C5A933CB01FE}" srcId="{EEEA797C-14DF-4F1C-AD21-20D4264DE65F}" destId="{612E7118-0A24-45E4-BB85-F70616710AC5}" srcOrd="0" destOrd="0" parTransId="{435BBFB1-B10B-4579-80D0-7B5029C59A55}" sibTransId="{878DF959-0702-4CBF-93EF-2EB8154B9182}"/>
    <dgm:cxn modelId="{1806A3D3-AD37-4A62-9E5F-310A15287255}" srcId="{612E7118-0A24-45E4-BB85-F70616710AC5}" destId="{8B422AE6-0F5C-4CFF-AA48-D9030A849174}" srcOrd="1" destOrd="0" parTransId="{98A3F636-539B-412F-9BF0-6EDF03AF1782}" sibTransId="{9E0F27D6-DA69-440D-838C-D4F3BA56DEE8}"/>
    <dgm:cxn modelId="{E95C67B0-8005-4551-AC9F-5ECE548DDD06}" srcId="{612E7118-0A24-45E4-BB85-F70616710AC5}" destId="{D1905BD9-9B8B-4E6A-A586-DCF3A9B70DCF}" srcOrd="3" destOrd="0" parTransId="{F2008096-303A-4E42-A316-02B95CCCB0FB}" sibTransId="{B67DE6DD-5E24-4642-B669-FB87D38A2172}"/>
    <dgm:cxn modelId="{82D807D5-763F-4E91-81D9-F2CD3805EC1D}" type="presOf" srcId="{8B422AE6-0F5C-4CFF-AA48-D9030A849174}" destId="{B3E14ED4-D348-47AA-9A99-D1785363CD9B}" srcOrd="0" destOrd="1" presId="urn:diagrams.loki3.com/BracketList"/>
    <dgm:cxn modelId="{93D2B579-7A6B-4F69-98E4-E3A19ABADC0D}" srcId="{612E7118-0A24-45E4-BB85-F70616710AC5}" destId="{1C5AF9F4-6E1F-4380-8534-8F1B4AB87763}" srcOrd="2" destOrd="0" parTransId="{D7B4B631-E64B-4ED9-854D-3117C208498E}" sibTransId="{067DC84B-2CAE-437C-A551-DD007DA51DB0}"/>
    <dgm:cxn modelId="{64462BA5-889E-483E-908E-A83F9D421EC1}" type="presOf" srcId="{1C5AF9F4-6E1F-4380-8534-8F1B4AB87763}" destId="{B3E14ED4-D348-47AA-9A99-D1785363CD9B}" srcOrd="0" destOrd="2" presId="urn:diagrams.loki3.com/BracketList"/>
    <dgm:cxn modelId="{2874166D-1A33-4582-92C2-7A48BA17598C}" srcId="{612E7118-0A24-45E4-BB85-F70616710AC5}" destId="{DE2BF057-FADF-40B9-90D1-1CB608887F03}" srcOrd="6" destOrd="0" parTransId="{3AC4704A-87AF-43E7-AA0A-F2CFEAD5B925}" sibTransId="{C56C1AA2-EAA1-46E7-A0CA-23EEB7F6F03B}"/>
    <dgm:cxn modelId="{F0D46AF7-D4B2-4AB9-9AFD-C18167EE9069}" srcId="{612E7118-0A24-45E4-BB85-F70616710AC5}" destId="{235DFFA0-DC90-4EA7-9577-402DC983D3C4}" srcOrd="0" destOrd="0" parTransId="{ED2482CC-AF43-408F-A40E-61DF37BD120A}" sibTransId="{A14B23DE-FB3E-4E53-A15C-9BC19959F77F}"/>
    <dgm:cxn modelId="{D347B8A3-3619-4713-84DB-EF04DB305AC5}" type="presParOf" srcId="{05649363-143D-4725-B980-EC06C6618DA9}" destId="{665CDA42-A0B5-4C58-B767-48FF01C00484}" srcOrd="0" destOrd="0" presId="urn:diagrams.loki3.com/BracketList"/>
    <dgm:cxn modelId="{28AF7937-31BC-4FFF-8580-AA83400EF6BB}" type="presParOf" srcId="{665CDA42-A0B5-4C58-B767-48FF01C00484}" destId="{804DF80D-2276-41AD-9A14-77000E8A890B}" srcOrd="0" destOrd="0" presId="urn:diagrams.loki3.com/BracketList"/>
    <dgm:cxn modelId="{B53C2DA7-FEDC-432A-BC91-9000115A7C18}" type="presParOf" srcId="{665CDA42-A0B5-4C58-B767-48FF01C00484}" destId="{307B2ADD-332B-42DF-B11E-881E69A47E7B}" srcOrd="1" destOrd="0" presId="urn:diagrams.loki3.com/BracketList"/>
    <dgm:cxn modelId="{CCC6E7AD-6EAE-425A-A530-994C9B6C531B}" type="presParOf" srcId="{665CDA42-A0B5-4C58-B767-48FF01C00484}" destId="{D3E46F05-666D-4D61-A00E-FE070C2E0990}" srcOrd="2" destOrd="0" presId="urn:diagrams.loki3.com/BracketList"/>
    <dgm:cxn modelId="{02C36276-9BE6-44D6-B9F9-345E323E8624}" type="presParOf" srcId="{665CDA42-A0B5-4C58-B767-48FF01C00484}" destId="{B3E14ED4-D348-47AA-9A99-D1785363CD9B}"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9B60A6-7600-41EF-8944-BE1327585491}"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3454DC3A-1D46-43B9-80C2-9556D3541694}">
      <dgm:prSet phldrT="[Text]" custT="1"/>
      <dgm:spPr/>
      <dgm:t>
        <a:bodyPr/>
        <a:lstStyle/>
        <a:p>
          <a:r>
            <a:rPr lang="en-US" sz="2300" dirty="0"/>
            <a:t>Access ways</a:t>
          </a:r>
        </a:p>
      </dgm:t>
    </dgm:pt>
    <dgm:pt modelId="{3516E134-6D49-4215-BEC5-B4F25267A9F3}" type="parTrans" cxnId="{8B3FF65D-C6C0-4497-86DA-04FD0EED0EA3}">
      <dgm:prSet/>
      <dgm:spPr/>
      <dgm:t>
        <a:bodyPr/>
        <a:lstStyle/>
        <a:p>
          <a:endParaRPr lang="en-US"/>
        </a:p>
      </dgm:t>
    </dgm:pt>
    <dgm:pt modelId="{D5297F27-8229-48BA-841A-3207499384D5}" type="sibTrans" cxnId="{8B3FF65D-C6C0-4497-86DA-04FD0EED0EA3}">
      <dgm:prSet/>
      <dgm:spPr/>
      <dgm:t>
        <a:bodyPr/>
        <a:lstStyle/>
        <a:p>
          <a:endParaRPr lang="en-US"/>
        </a:p>
      </dgm:t>
    </dgm:pt>
    <dgm:pt modelId="{D569BD09-715E-45DA-AD69-F0B973AF704C}">
      <dgm:prSet phldrT="[Text]" custT="1"/>
      <dgm:spPr/>
      <dgm:t>
        <a:bodyPr/>
        <a:lstStyle/>
        <a:p>
          <a:r>
            <a:rPr lang="en-US" sz="2300" b="0" i="0" u="none" dirty="0"/>
            <a:t>Stairs</a:t>
          </a:r>
          <a:endParaRPr lang="en-US" sz="2300" dirty="0"/>
        </a:p>
      </dgm:t>
    </dgm:pt>
    <dgm:pt modelId="{F882C35A-206F-4FB4-BA66-692D94C19BC3}" type="parTrans" cxnId="{14030BD8-6F51-46EB-99E0-079CB6667458}">
      <dgm:prSet/>
      <dgm:spPr/>
      <dgm:t>
        <a:bodyPr/>
        <a:lstStyle/>
        <a:p>
          <a:endParaRPr lang="en-US"/>
        </a:p>
      </dgm:t>
    </dgm:pt>
    <dgm:pt modelId="{13779C5C-210E-4735-9967-8242EF2B86B7}" type="sibTrans" cxnId="{14030BD8-6F51-46EB-99E0-079CB6667458}">
      <dgm:prSet/>
      <dgm:spPr/>
      <dgm:t>
        <a:bodyPr/>
        <a:lstStyle/>
        <a:p>
          <a:endParaRPr lang="en-US"/>
        </a:p>
      </dgm:t>
    </dgm:pt>
    <dgm:pt modelId="{CDC7BD06-1E61-4D30-99D4-00986215787A}">
      <dgm:prSet custT="1"/>
      <dgm:spPr/>
      <dgm:t>
        <a:bodyPr/>
        <a:lstStyle/>
        <a:p>
          <a:r>
            <a:rPr lang="en-US" sz="2300" b="0" i="0" u="none"/>
            <a:t>Elevator</a:t>
          </a:r>
          <a:endParaRPr lang="en-US" sz="2300"/>
        </a:p>
      </dgm:t>
    </dgm:pt>
    <dgm:pt modelId="{1B1F43C5-1B78-4328-90A6-1E89D48F24A7}" type="parTrans" cxnId="{77CC961F-B47B-43E0-B492-B70E97AE1CB9}">
      <dgm:prSet/>
      <dgm:spPr/>
      <dgm:t>
        <a:bodyPr/>
        <a:lstStyle/>
        <a:p>
          <a:endParaRPr lang="en-US"/>
        </a:p>
      </dgm:t>
    </dgm:pt>
    <dgm:pt modelId="{5A86FA2B-B16F-41B0-8E21-0DCE6EB3C615}" type="sibTrans" cxnId="{77CC961F-B47B-43E0-B492-B70E97AE1CB9}">
      <dgm:prSet/>
      <dgm:spPr/>
      <dgm:t>
        <a:bodyPr/>
        <a:lstStyle/>
        <a:p>
          <a:endParaRPr lang="en-US"/>
        </a:p>
      </dgm:t>
    </dgm:pt>
    <dgm:pt modelId="{4FDD023F-5706-4220-8504-69D58688C0BE}">
      <dgm:prSet custT="1"/>
      <dgm:spPr/>
      <dgm:t>
        <a:bodyPr/>
        <a:lstStyle/>
        <a:p>
          <a:r>
            <a:rPr lang="en-US" sz="2300" b="0" i="0" u="none"/>
            <a:t>Main Entrance</a:t>
          </a:r>
          <a:endParaRPr lang="en-US" sz="2300"/>
        </a:p>
      </dgm:t>
    </dgm:pt>
    <dgm:pt modelId="{0125C529-DAC6-4239-B9A5-B266D9D68776}" type="parTrans" cxnId="{056894F6-A957-431B-AC6F-1F00F746D257}">
      <dgm:prSet/>
      <dgm:spPr/>
      <dgm:t>
        <a:bodyPr/>
        <a:lstStyle/>
        <a:p>
          <a:endParaRPr lang="en-US"/>
        </a:p>
      </dgm:t>
    </dgm:pt>
    <dgm:pt modelId="{81BB5C93-5DF3-4C32-96F6-892D1FBD3C18}" type="sibTrans" cxnId="{056894F6-A957-431B-AC6F-1F00F746D257}">
      <dgm:prSet/>
      <dgm:spPr/>
      <dgm:t>
        <a:bodyPr/>
        <a:lstStyle/>
        <a:p>
          <a:endParaRPr lang="en-US"/>
        </a:p>
      </dgm:t>
    </dgm:pt>
    <dgm:pt modelId="{1FF5E612-F342-4DDC-86CC-DE9578D5712F}">
      <dgm:prSet custT="1"/>
      <dgm:spPr/>
      <dgm:t>
        <a:bodyPr/>
        <a:lstStyle/>
        <a:p>
          <a:r>
            <a:rPr lang="en-US" sz="2300" b="0" i="0" u="none" dirty="0"/>
            <a:t>Walkways</a:t>
          </a:r>
          <a:endParaRPr lang="en-US" sz="2300" dirty="0"/>
        </a:p>
      </dgm:t>
    </dgm:pt>
    <dgm:pt modelId="{1B73E856-6AB8-4E86-83DA-4534F7467035}" type="parTrans" cxnId="{E34ABF4A-B634-49D8-A94A-08ED0D2317CF}">
      <dgm:prSet/>
      <dgm:spPr/>
      <dgm:t>
        <a:bodyPr/>
        <a:lstStyle/>
        <a:p>
          <a:endParaRPr lang="en-US"/>
        </a:p>
      </dgm:t>
    </dgm:pt>
    <dgm:pt modelId="{C0401390-51FE-4AF8-847A-C834B7252483}" type="sibTrans" cxnId="{E34ABF4A-B634-49D8-A94A-08ED0D2317CF}">
      <dgm:prSet/>
      <dgm:spPr/>
      <dgm:t>
        <a:bodyPr/>
        <a:lstStyle/>
        <a:p>
          <a:endParaRPr lang="en-US"/>
        </a:p>
      </dgm:t>
    </dgm:pt>
    <dgm:pt modelId="{F8548AAA-455D-4B17-9595-37FBFD3314FA}">
      <dgm:prSet custT="1"/>
      <dgm:spPr/>
      <dgm:t>
        <a:bodyPr/>
        <a:lstStyle/>
        <a:p>
          <a:r>
            <a:rPr lang="en-US" sz="2300" dirty="0"/>
            <a:t>Personal Needs</a:t>
          </a:r>
        </a:p>
      </dgm:t>
    </dgm:pt>
    <dgm:pt modelId="{3D22BF90-3E7E-40A2-AE67-3EFD85BDFEFB}" type="parTrans" cxnId="{B5AFC5B2-0226-4B87-8D92-AC97E558A123}">
      <dgm:prSet/>
      <dgm:spPr/>
      <dgm:t>
        <a:bodyPr/>
        <a:lstStyle/>
        <a:p>
          <a:endParaRPr lang="en-US"/>
        </a:p>
      </dgm:t>
    </dgm:pt>
    <dgm:pt modelId="{5E7BD0E5-A477-44FA-A7ED-0334CEE1FAFA}" type="sibTrans" cxnId="{B5AFC5B2-0226-4B87-8D92-AC97E558A123}">
      <dgm:prSet/>
      <dgm:spPr/>
      <dgm:t>
        <a:bodyPr/>
        <a:lstStyle/>
        <a:p>
          <a:endParaRPr lang="en-US"/>
        </a:p>
      </dgm:t>
    </dgm:pt>
    <dgm:pt modelId="{AEAF6DCB-9C35-486A-83B1-74E8594EF4DF}">
      <dgm:prSet custT="1"/>
      <dgm:spPr/>
      <dgm:t>
        <a:bodyPr/>
        <a:lstStyle/>
        <a:p>
          <a:r>
            <a:rPr lang="en-US" sz="2300" b="0" i="0" u="none" dirty="0"/>
            <a:t>Women’s Restroom</a:t>
          </a:r>
          <a:endParaRPr lang="en-US" sz="2300" dirty="0"/>
        </a:p>
      </dgm:t>
    </dgm:pt>
    <dgm:pt modelId="{5F93BD29-B43E-46C1-A36C-621976F0D045}" type="parTrans" cxnId="{F24E42D2-1BED-4F74-B150-1CA93DA0D8F9}">
      <dgm:prSet/>
      <dgm:spPr/>
      <dgm:t>
        <a:bodyPr/>
        <a:lstStyle/>
        <a:p>
          <a:endParaRPr lang="en-US"/>
        </a:p>
      </dgm:t>
    </dgm:pt>
    <dgm:pt modelId="{3FE9E52F-735B-4C28-BA95-A690D9A8175A}" type="sibTrans" cxnId="{F24E42D2-1BED-4F74-B150-1CA93DA0D8F9}">
      <dgm:prSet/>
      <dgm:spPr/>
      <dgm:t>
        <a:bodyPr/>
        <a:lstStyle/>
        <a:p>
          <a:endParaRPr lang="en-US"/>
        </a:p>
      </dgm:t>
    </dgm:pt>
    <dgm:pt modelId="{35A67C2A-E6C3-49E5-8E7D-549E67FA577E}">
      <dgm:prSet custT="1"/>
      <dgm:spPr/>
      <dgm:t>
        <a:bodyPr/>
        <a:lstStyle/>
        <a:p>
          <a:r>
            <a:rPr lang="en-US" sz="2300" b="0" i="0" u="none" dirty="0"/>
            <a:t>Men’s Restroom</a:t>
          </a:r>
          <a:endParaRPr lang="en-US" sz="2300" dirty="0"/>
        </a:p>
      </dgm:t>
    </dgm:pt>
    <dgm:pt modelId="{C72B293B-3425-4F3B-8143-26712F3486EE}" type="parTrans" cxnId="{DFAC2F96-ADB5-4260-8B5A-E51E3066292D}">
      <dgm:prSet/>
      <dgm:spPr/>
      <dgm:t>
        <a:bodyPr/>
        <a:lstStyle/>
        <a:p>
          <a:endParaRPr lang="en-US"/>
        </a:p>
      </dgm:t>
    </dgm:pt>
    <dgm:pt modelId="{642F760A-E0EC-4400-AB6F-40DB35BA2B24}" type="sibTrans" cxnId="{DFAC2F96-ADB5-4260-8B5A-E51E3066292D}">
      <dgm:prSet/>
      <dgm:spPr/>
      <dgm:t>
        <a:bodyPr/>
        <a:lstStyle/>
        <a:p>
          <a:endParaRPr lang="en-US"/>
        </a:p>
      </dgm:t>
    </dgm:pt>
    <dgm:pt modelId="{C20CD15A-6A07-4770-B61D-0A5CCC011646}">
      <dgm:prSet custT="1"/>
      <dgm:spPr/>
      <dgm:t>
        <a:bodyPr/>
        <a:lstStyle/>
        <a:p>
          <a:r>
            <a:rPr lang="en-US" sz="2300" b="0" i="0" u="none" dirty="0"/>
            <a:t>Lactation Room</a:t>
          </a:r>
          <a:endParaRPr lang="en-US" sz="2300" dirty="0"/>
        </a:p>
      </dgm:t>
    </dgm:pt>
    <dgm:pt modelId="{3EFC1FE1-6A49-477A-994D-2595A27A6AF6}" type="parTrans" cxnId="{018E25AF-4E26-4457-BA35-2764DFF3012D}">
      <dgm:prSet/>
      <dgm:spPr/>
      <dgm:t>
        <a:bodyPr/>
        <a:lstStyle/>
        <a:p>
          <a:endParaRPr lang="en-US"/>
        </a:p>
      </dgm:t>
    </dgm:pt>
    <dgm:pt modelId="{AB9A5955-5CA0-4365-BD3E-A6628C0B74BA}" type="sibTrans" cxnId="{018E25AF-4E26-4457-BA35-2764DFF3012D}">
      <dgm:prSet/>
      <dgm:spPr/>
      <dgm:t>
        <a:bodyPr/>
        <a:lstStyle/>
        <a:p>
          <a:endParaRPr lang="en-US"/>
        </a:p>
      </dgm:t>
    </dgm:pt>
    <dgm:pt modelId="{82F44DF0-2CD4-49BC-90C4-AA0CBD460D65}" type="pres">
      <dgm:prSet presAssocID="{1C9B60A6-7600-41EF-8944-BE1327585491}" presName="Name0" presStyleCnt="0">
        <dgm:presLayoutVars>
          <dgm:dir/>
          <dgm:animLvl val="lvl"/>
          <dgm:resizeHandles val="exact"/>
        </dgm:presLayoutVars>
      </dgm:prSet>
      <dgm:spPr/>
    </dgm:pt>
    <dgm:pt modelId="{B096B0E8-C3FD-4E2F-817A-6B7CAC8A0759}" type="pres">
      <dgm:prSet presAssocID="{3454DC3A-1D46-43B9-80C2-9556D3541694}" presName="linNode" presStyleCnt="0"/>
      <dgm:spPr/>
    </dgm:pt>
    <dgm:pt modelId="{EC5CC2AD-6317-4216-8E5C-14DED048A93D}" type="pres">
      <dgm:prSet presAssocID="{3454DC3A-1D46-43B9-80C2-9556D3541694}" presName="parTx" presStyleLbl="revTx" presStyleIdx="0" presStyleCnt="2">
        <dgm:presLayoutVars>
          <dgm:chMax val="1"/>
          <dgm:bulletEnabled val="1"/>
        </dgm:presLayoutVars>
      </dgm:prSet>
      <dgm:spPr/>
    </dgm:pt>
    <dgm:pt modelId="{FABC50F0-B36A-444C-9DCE-DE52F0F7E310}" type="pres">
      <dgm:prSet presAssocID="{3454DC3A-1D46-43B9-80C2-9556D3541694}" presName="bracket" presStyleLbl="parChTrans1D1" presStyleIdx="0" presStyleCnt="2"/>
      <dgm:spPr/>
    </dgm:pt>
    <dgm:pt modelId="{30297604-B04D-4F49-85C9-7CF91EA3816C}" type="pres">
      <dgm:prSet presAssocID="{3454DC3A-1D46-43B9-80C2-9556D3541694}" presName="spH" presStyleCnt="0"/>
      <dgm:spPr/>
    </dgm:pt>
    <dgm:pt modelId="{CE56F6AD-B446-4EEC-88D3-6EA1EC45129D}" type="pres">
      <dgm:prSet presAssocID="{3454DC3A-1D46-43B9-80C2-9556D3541694}" presName="desTx" presStyleLbl="node1" presStyleIdx="0" presStyleCnt="2">
        <dgm:presLayoutVars>
          <dgm:bulletEnabled val="1"/>
        </dgm:presLayoutVars>
      </dgm:prSet>
      <dgm:spPr/>
    </dgm:pt>
    <dgm:pt modelId="{D562A7D9-C12A-4080-B2F2-26F7E98644D8}" type="pres">
      <dgm:prSet presAssocID="{D5297F27-8229-48BA-841A-3207499384D5}" presName="spV" presStyleCnt="0"/>
      <dgm:spPr/>
    </dgm:pt>
    <dgm:pt modelId="{967A2427-C1C8-464D-BD74-30C34FEC1929}" type="pres">
      <dgm:prSet presAssocID="{F8548AAA-455D-4B17-9595-37FBFD3314FA}" presName="linNode" presStyleCnt="0"/>
      <dgm:spPr/>
    </dgm:pt>
    <dgm:pt modelId="{52C7BF05-8FC0-4CCB-9544-C9EEB05F4433}" type="pres">
      <dgm:prSet presAssocID="{F8548AAA-455D-4B17-9595-37FBFD3314FA}" presName="parTx" presStyleLbl="revTx" presStyleIdx="1" presStyleCnt="2">
        <dgm:presLayoutVars>
          <dgm:chMax val="1"/>
          <dgm:bulletEnabled val="1"/>
        </dgm:presLayoutVars>
      </dgm:prSet>
      <dgm:spPr/>
    </dgm:pt>
    <dgm:pt modelId="{A2C22033-1505-4DE0-BC78-5E15FE915C1A}" type="pres">
      <dgm:prSet presAssocID="{F8548AAA-455D-4B17-9595-37FBFD3314FA}" presName="bracket" presStyleLbl="parChTrans1D1" presStyleIdx="1" presStyleCnt="2"/>
      <dgm:spPr/>
    </dgm:pt>
    <dgm:pt modelId="{8E139256-207F-460C-87A8-70C2BCDA481C}" type="pres">
      <dgm:prSet presAssocID="{F8548AAA-455D-4B17-9595-37FBFD3314FA}" presName="spH" presStyleCnt="0"/>
      <dgm:spPr/>
    </dgm:pt>
    <dgm:pt modelId="{76964FA2-97A7-4C60-9092-77849F27AEAB}" type="pres">
      <dgm:prSet presAssocID="{F8548AAA-455D-4B17-9595-37FBFD3314FA}" presName="desTx" presStyleLbl="node1" presStyleIdx="1" presStyleCnt="2">
        <dgm:presLayoutVars>
          <dgm:bulletEnabled val="1"/>
        </dgm:presLayoutVars>
      </dgm:prSet>
      <dgm:spPr/>
    </dgm:pt>
  </dgm:ptLst>
  <dgm:cxnLst>
    <dgm:cxn modelId="{F24E42D2-1BED-4F74-B150-1CA93DA0D8F9}" srcId="{F8548AAA-455D-4B17-9595-37FBFD3314FA}" destId="{AEAF6DCB-9C35-486A-83B1-74E8594EF4DF}" srcOrd="0" destOrd="0" parTransId="{5F93BD29-B43E-46C1-A36C-621976F0D045}" sibTransId="{3FE9E52F-735B-4C28-BA95-A690D9A8175A}"/>
    <dgm:cxn modelId="{2B7F1DC5-591E-4506-9B36-302522E204CC}" type="presOf" srcId="{AEAF6DCB-9C35-486A-83B1-74E8594EF4DF}" destId="{76964FA2-97A7-4C60-9092-77849F27AEAB}" srcOrd="0" destOrd="0" presId="urn:diagrams.loki3.com/BracketList"/>
    <dgm:cxn modelId="{A94128E4-7DBD-47CB-9D7C-116BFBBDBE60}" type="presOf" srcId="{1C9B60A6-7600-41EF-8944-BE1327585491}" destId="{82F44DF0-2CD4-49BC-90C4-AA0CBD460D65}" srcOrd="0" destOrd="0" presId="urn:diagrams.loki3.com/BracketList"/>
    <dgm:cxn modelId="{14030BD8-6F51-46EB-99E0-079CB6667458}" srcId="{3454DC3A-1D46-43B9-80C2-9556D3541694}" destId="{D569BD09-715E-45DA-AD69-F0B973AF704C}" srcOrd="0" destOrd="0" parTransId="{F882C35A-206F-4FB4-BA66-692D94C19BC3}" sibTransId="{13779C5C-210E-4735-9967-8242EF2B86B7}"/>
    <dgm:cxn modelId="{453054EF-86C4-44E0-A85A-D5CB3A1D0B1A}" type="presOf" srcId="{35A67C2A-E6C3-49E5-8E7D-549E67FA577E}" destId="{76964FA2-97A7-4C60-9092-77849F27AEAB}" srcOrd="0" destOrd="1" presId="urn:diagrams.loki3.com/BracketList"/>
    <dgm:cxn modelId="{C7C0BC5F-1BEF-4DB0-BE65-17891D92B1DB}" type="presOf" srcId="{3454DC3A-1D46-43B9-80C2-9556D3541694}" destId="{EC5CC2AD-6317-4216-8E5C-14DED048A93D}" srcOrd="0" destOrd="0" presId="urn:diagrams.loki3.com/BracketList"/>
    <dgm:cxn modelId="{018E25AF-4E26-4457-BA35-2764DFF3012D}" srcId="{F8548AAA-455D-4B17-9595-37FBFD3314FA}" destId="{C20CD15A-6A07-4770-B61D-0A5CCC011646}" srcOrd="2" destOrd="0" parTransId="{3EFC1FE1-6A49-477A-994D-2595A27A6AF6}" sibTransId="{AB9A5955-5CA0-4365-BD3E-A6628C0B74BA}"/>
    <dgm:cxn modelId="{A46C363A-1ACD-4328-9DD5-64A0476B8CC9}" type="presOf" srcId="{C20CD15A-6A07-4770-B61D-0A5CCC011646}" destId="{76964FA2-97A7-4C60-9092-77849F27AEAB}" srcOrd="0" destOrd="2" presId="urn:diagrams.loki3.com/BracketList"/>
    <dgm:cxn modelId="{E34ABF4A-B634-49D8-A94A-08ED0D2317CF}" srcId="{3454DC3A-1D46-43B9-80C2-9556D3541694}" destId="{1FF5E612-F342-4DDC-86CC-DE9578D5712F}" srcOrd="3" destOrd="0" parTransId="{1B73E856-6AB8-4E86-83DA-4534F7467035}" sibTransId="{C0401390-51FE-4AF8-847A-C834B7252483}"/>
    <dgm:cxn modelId="{056894F6-A957-431B-AC6F-1F00F746D257}" srcId="{3454DC3A-1D46-43B9-80C2-9556D3541694}" destId="{4FDD023F-5706-4220-8504-69D58688C0BE}" srcOrd="2" destOrd="0" parTransId="{0125C529-DAC6-4239-B9A5-B266D9D68776}" sibTransId="{81BB5C93-5DF3-4C32-96F6-892D1FBD3C18}"/>
    <dgm:cxn modelId="{B5AFC5B2-0226-4B87-8D92-AC97E558A123}" srcId="{1C9B60A6-7600-41EF-8944-BE1327585491}" destId="{F8548AAA-455D-4B17-9595-37FBFD3314FA}" srcOrd="1" destOrd="0" parTransId="{3D22BF90-3E7E-40A2-AE67-3EFD85BDFEFB}" sibTransId="{5E7BD0E5-A477-44FA-A7ED-0334CEE1FAFA}"/>
    <dgm:cxn modelId="{77CC961F-B47B-43E0-B492-B70E97AE1CB9}" srcId="{3454DC3A-1D46-43B9-80C2-9556D3541694}" destId="{CDC7BD06-1E61-4D30-99D4-00986215787A}" srcOrd="1" destOrd="0" parTransId="{1B1F43C5-1B78-4328-90A6-1E89D48F24A7}" sibTransId="{5A86FA2B-B16F-41B0-8E21-0DCE6EB3C615}"/>
    <dgm:cxn modelId="{4041E75F-FFBB-4C09-87C0-2614EB994640}" type="presOf" srcId="{1FF5E612-F342-4DDC-86CC-DE9578D5712F}" destId="{CE56F6AD-B446-4EEC-88D3-6EA1EC45129D}" srcOrd="0" destOrd="3" presId="urn:diagrams.loki3.com/BracketList"/>
    <dgm:cxn modelId="{98A42F4F-48FF-421C-8B7B-A624701F5AA1}" type="presOf" srcId="{CDC7BD06-1E61-4D30-99D4-00986215787A}" destId="{CE56F6AD-B446-4EEC-88D3-6EA1EC45129D}" srcOrd="0" destOrd="1" presId="urn:diagrams.loki3.com/BracketList"/>
    <dgm:cxn modelId="{DC24420D-BDB7-43DE-8E95-1229A2758812}" type="presOf" srcId="{F8548AAA-455D-4B17-9595-37FBFD3314FA}" destId="{52C7BF05-8FC0-4CCB-9544-C9EEB05F4433}" srcOrd="0" destOrd="0" presId="urn:diagrams.loki3.com/BracketList"/>
    <dgm:cxn modelId="{90AEB5A0-9B13-49A3-9B02-F8ABD8729D7A}" type="presOf" srcId="{D569BD09-715E-45DA-AD69-F0B973AF704C}" destId="{CE56F6AD-B446-4EEC-88D3-6EA1EC45129D}" srcOrd="0" destOrd="0" presId="urn:diagrams.loki3.com/BracketList"/>
    <dgm:cxn modelId="{317A1DD0-F5FE-4FFE-9637-2B2AD625BEEF}" type="presOf" srcId="{4FDD023F-5706-4220-8504-69D58688C0BE}" destId="{CE56F6AD-B446-4EEC-88D3-6EA1EC45129D}" srcOrd="0" destOrd="2" presId="urn:diagrams.loki3.com/BracketList"/>
    <dgm:cxn modelId="{8B3FF65D-C6C0-4497-86DA-04FD0EED0EA3}" srcId="{1C9B60A6-7600-41EF-8944-BE1327585491}" destId="{3454DC3A-1D46-43B9-80C2-9556D3541694}" srcOrd="0" destOrd="0" parTransId="{3516E134-6D49-4215-BEC5-B4F25267A9F3}" sibTransId="{D5297F27-8229-48BA-841A-3207499384D5}"/>
    <dgm:cxn modelId="{DFAC2F96-ADB5-4260-8B5A-E51E3066292D}" srcId="{F8548AAA-455D-4B17-9595-37FBFD3314FA}" destId="{35A67C2A-E6C3-49E5-8E7D-549E67FA577E}" srcOrd="1" destOrd="0" parTransId="{C72B293B-3425-4F3B-8143-26712F3486EE}" sibTransId="{642F760A-E0EC-4400-AB6F-40DB35BA2B24}"/>
    <dgm:cxn modelId="{395081BC-D486-48BA-8387-6BF1E15959A4}" type="presParOf" srcId="{82F44DF0-2CD4-49BC-90C4-AA0CBD460D65}" destId="{B096B0E8-C3FD-4E2F-817A-6B7CAC8A0759}" srcOrd="0" destOrd="0" presId="urn:diagrams.loki3.com/BracketList"/>
    <dgm:cxn modelId="{10037622-5F0B-4EF2-BAD5-00BCBAD10B0F}" type="presParOf" srcId="{B096B0E8-C3FD-4E2F-817A-6B7CAC8A0759}" destId="{EC5CC2AD-6317-4216-8E5C-14DED048A93D}" srcOrd="0" destOrd="0" presId="urn:diagrams.loki3.com/BracketList"/>
    <dgm:cxn modelId="{7EB7F96B-1153-43D3-ACA9-3F03DFC37545}" type="presParOf" srcId="{B096B0E8-C3FD-4E2F-817A-6B7CAC8A0759}" destId="{FABC50F0-B36A-444C-9DCE-DE52F0F7E310}" srcOrd="1" destOrd="0" presId="urn:diagrams.loki3.com/BracketList"/>
    <dgm:cxn modelId="{9C8F0EEA-8770-4E18-9202-5A464A14AED8}" type="presParOf" srcId="{B096B0E8-C3FD-4E2F-817A-6B7CAC8A0759}" destId="{30297604-B04D-4F49-85C9-7CF91EA3816C}" srcOrd="2" destOrd="0" presId="urn:diagrams.loki3.com/BracketList"/>
    <dgm:cxn modelId="{F1E29247-2EDB-495D-A82B-FF97AD3191F8}" type="presParOf" srcId="{B096B0E8-C3FD-4E2F-817A-6B7CAC8A0759}" destId="{CE56F6AD-B446-4EEC-88D3-6EA1EC45129D}" srcOrd="3" destOrd="0" presId="urn:diagrams.loki3.com/BracketList"/>
    <dgm:cxn modelId="{B655BBC4-5730-478B-A692-84D2E4A32477}" type="presParOf" srcId="{82F44DF0-2CD4-49BC-90C4-AA0CBD460D65}" destId="{D562A7D9-C12A-4080-B2F2-26F7E98644D8}" srcOrd="1" destOrd="0" presId="urn:diagrams.loki3.com/BracketList"/>
    <dgm:cxn modelId="{8D92EC96-E042-4EF2-B642-F2C9BCBDFF20}" type="presParOf" srcId="{82F44DF0-2CD4-49BC-90C4-AA0CBD460D65}" destId="{967A2427-C1C8-464D-BD74-30C34FEC1929}" srcOrd="2" destOrd="0" presId="urn:diagrams.loki3.com/BracketList"/>
    <dgm:cxn modelId="{F23A9912-A5AE-4328-AB8A-BA94C301D68E}" type="presParOf" srcId="{967A2427-C1C8-464D-BD74-30C34FEC1929}" destId="{52C7BF05-8FC0-4CCB-9544-C9EEB05F4433}" srcOrd="0" destOrd="0" presId="urn:diagrams.loki3.com/BracketList"/>
    <dgm:cxn modelId="{B869D7DF-2FC7-4CD4-B924-F2C7781C3D0F}" type="presParOf" srcId="{967A2427-C1C8-464D-BD74-30C34FEC1929}" destId="{A2C22033-1505-4DE0-BC78-5E15FE915C1A}" srcOrd="1" destOrd="0" presId="urn:diagrams.loki3.com/BracketList"/>
    <dgm:cxn modelId="{DF53A2A3-4A4F-48CE-A7B1-BB38153E7227}" type="presParOf" srcId="{967A2427-C1C8-464D-BD74-30C34FEC1929}" destId="{8E139256-207F-460C-87A8-70C2BCDA481C}" srcOrd="2" destOrd="0" presId="urn:diagrams.loki3.com/BracketList"/>
    <dgm:cxn modelId="{05475AC1-FAFA-4A2D-B71F-5D439CB5EAC1}" type="presParOf" srcId="{967A2427-C1C8-464D-BD74-30C34FEC1929}" destId="{76964FA2-97A7-4C60-9092-77849F27AEAB}" srcOrd="3" destOrd="0" presId="urn:diagrams.loki3.com/Bracke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FBC740-A4AC-487D-9BA9-E58606825BD4}"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B0176AA4-F3FA-45F3-B264-0FE9DD075F00}">
      <dgm:prSet phldrT="[Text]"/>
      <dgm:spPr/>
      <dgm:t>
        <a:bodyPr/>
        <a:lstStyle/>
        <a:p>
          <a:r>
            <a:rPr lang="en-US" dirty="0"/>
            <a:t>Student and Faculty Services</a:t>
          </a:r>
        </a:p>
      </dgm:t>
    </dgm:pt>
    <dgm:pt modelId="{8533D2FA-3798-42F3-B878-20A3B3B0175F}" type="parTrans" cxnId="{4A945BCA-135C-4076-8CD5-5A61CB6A3FEF}">
      <dgm:prSet/>
      <dgm:spPr/>
      <dgm:t>
        <a:bodyPr/>
        <a:lstStyle/>
        <a:p>
          <a:endParaRPr lang="en-US"/>
        </a:p>
      </dgm:t>
    </dgm:pt>
    <dgm:pt modelId="{A8E86AE8-B703-4FC4-A16A-A44ACD2A2D76}" type="sibTrans" cxnId="{4A945BCA-135C-4076-8CD5-5A61CB6A3FEF}">
      <dgm:prSet/>
      <dgm:spPr/>
      <dgm:t>
        <a:bodyPr/>
        <a:lstStyle/>
        <a:p>
          <a:endParaRPr lang="en-US"/>
        </a:p>
      </dgm:t>
    </dgm:pt>
    <dgm:pt modelId="{1B1EE3BD-1314-420C-9E99-BFB3F62FD408}">
      <dgm:prSet phldrT="[Text]"/>
      <dgm:spPr/>
      <dgm:t>
        <a:bodyPr/>
        <a:lstStyle/>
        <a:p>
          <a:r>
            <a:rPr lang="en-US" b="0" i="0" u="none" dirty="0"/>
            <a:t>Registrar</a:t>
          </a:r>
          <a:endParaRPr lang="en-US" dirty="0"/>
        </a:p>
      </dgm:t>
    </dgm:pt>
    <dgm:pt modelId="{0668B8A6-D1E2-453C-80D1-18932866F3AB}" type="parTrans" cxnId="{C20DFE77-FF3F-49FE-BB34-AA5AA7B177D8}">
      <dgm:prSet/>
      <dgm:spPr/>
      <dgm:t>
        <a:bodyPr/>
        <a:lstStyle/>
        <a:p>
          <a:endParaRPr lang="en-US"/>
        </a:p>
      </dgm:t>
    </dgm:pt>
    <dgm:pt modelId="{482B5E97-2445-4827-A443-D85C01EEEE1D}" type="sibTrans" cxnId="{C20DFE77-FF3F-49FE-BB34-AA5AA7B177D8}">
      <dgm:prSet/>
      <dgm:spPr/>
      <dgm:t>
        <a:bodyPr/>
        <a:lstStyle/>
        <a:p>
          <a:endParaRPr lang="en-US"/>
        </a:p>
      </dgm:t>
    </dgm:pt>
    <dgm:pt modelId="{FB84F7C5-1880-43B4-8815-01F8F749E023}">
      <dgm:prSet/>
      <dgm:spPr/>
      <dgm:t>
        <a:bodyPr/>
        <a:lstStyle/>
        <a:p>
          <a:r>
            <a:rPr lang="en-US" b="0" i="0" u="none"/>
            <a:t>Admissions</a:t>
          </a:r>
        </a:p>
      </dgm:t>
    </dgm:pt>
    <dgm:pt modelId="{04F7EB20-8257-45A9-A753-BD80357F1796}" type="parTrans" cxnId="{F8D31083-BC28-4541-B3EA-83D03B35C053}">
      <dgm:prSet/>
      <dgm:spPr/>
      <dgm:t>
        <a:bodyPr/>
        <a:lstStyle/>
        <a:p>
          <a:endParaRPr lang="en-US"/>
        </a:p>
      </dgm:t>
    </dgm:pt>
    <dgm:pt modelId="{9FA6DD1A-D980-4433-8902-FF293CEEDA05}" type="sibTrans" cxnId="{F8D31083-BC28-4541-B3EA-83D03B35C053}">
      <dgm:prSet/>
      <dgm:spPr/>
      <dgm:t>
        <a:bodyPr/>
        <a:lstStyle/>
        <a:p>
          <a:endParaRPr lang="en-US"/>
        </a:p>
      </dgm:t>
    </dgm:pt>
    <dgm:pt modelId="{185E0916-9308-48D0-976A-E1F873568A82}">
      <dgm:prSet/>
      <dgm:spPr/>
      <dgm:t>
        <a:bodyPr/>
        <a:lstStyle/>
        <a:p>
          <a:r>
            <a:rPr lang="en-US" b="0" i="0" u="none"/>
            <a:t>Advisement Center</a:t>
          </a:r>
        </a:p>
      </dgm:t>
    </dgm:pt>
    <dgm:pt modelId="{2C117F26-B7FE-4396-B456-F6EA16B1D22D}" type="parTrans" cxnId="{CBCEC4C9-6970-48F1-A4EE-0A46F6692F08}">
      <dgm:prSet/>
      <dgm:spPr/>
      <dgm:t>
        <a:bodyPr/>
        <a:lstStyle/>
        <a:p>
          <a:endParaRPr lang="en-US"/>
        </a:p>
      </dgm:t>
    </dgm:pt>
    <dgm:pt modelId="{1E13D2F3-4DC6-4020-89BB-77A85A9FE4AF}" type="sibTrans" cxnId="{CBCEC4C9-6970-48F1-A4EE-0A46F6692F08}">
      <dgm:prSet/>
      <dgm:spPr/>
      <dgm:t>
        <a:bodyPr/>
        <a:lstStyle/>
        <a:p>
          <a:endParaRPr lang="en-US"/>
        </a:p>
      </dgm:t>
    </dgm:pt>
    <dgm:pt modelId="{C81467A5-3E71-4F26-AD42-2EF3A322BB0E}">
      <dgm:prSet/>
      <dgm:spPr/>
      <dgm:t>
        <a:bodyPr/>
        <a:lstStyle/>
        <a:p>
          <a:r>
            <a:rPr lang="en-US" b="0" i="0" u="none" dirty="0"/>
            <a:t>Financial Aid</a:t>
          </a:r>
        </a:p>
      </dgm:t>
    </dgm:pt>
    <dgm:pt modelId="{51C77DE1-C46D-4D8F-9E1E-6011E0F10DD3}" type="parTrans" cxnId="{473F949D-35E9-4281-8D08-84DBF15BEB93}">
      <dgm:prSet/>
      <dgm:spPr/>
      <dgm:t>
        <a:bodyPr/>
        <a:lstStyle/>
        <a:p>
          <a:endParaRPr lang="en-US"/>
        </a:p>
      </dgm:t>
    </dgm:pt>
    <dgm:pt modelId="{FEA7733C-F9F9-45C0-9179-C722B6D84A9F}" type="sibTrans" cxnId="{473F949D-35E9-4281-8D08-84DBF15BEB93}">
      <dgm:prSet/>
      <dgm:spPr/>
      <dgm:t>
        <a:bodyPr/>
        <a:lstStyle/>
        <a:p>
          <a:endParaRPr lang="en-US"/>
        </a:p>
      </dgm:t>
    </dgm:pt>
    <dgm:pt modelId="{5122C7D0-C131-4E9C-9883-739B3DF8D64F}">
      <dgm:prSet/>
      <dgm:spPr/>
      <dgm:t>
        <a:bodyPr/>
        <a:lstStyle/>
        <a:p>
          <a:r>
            <a:rPr lang="en-US" b="0" i="0" u="none"/>
            <a:t>Business Office</a:t>
          </a:r>
        </a:p>
      </dgm:t>
    </dgm:pt>
    <dgm:pt modelId="{59E9D002-BE21-4383-870A-60C088C568CA}" type="parTrans" cxnId="{54810CAB-2973-49CC-9E0D-DED771D554E5}">
      <dgm:prSet/>
      <dgm:spPr/>
      <dgm:t>
        <a:bodyPr/>
        <a:lstStyle/>
        <a:p>
          <a:endParaRPr lang="en-US"/>
        </a:p>
      </dgm:t>
    </dgm:pt>
    <dgm:pt modelId="{3ED53713-948F-4F0E-86BD-9563EB6D20E1}" type="sibTrans" cxnId="{54810CAB-2973-49CC-9E0D-DED771D554E5}">
      <dgm:prSet/>
      <dgm:spPr/>
      <dgm:t>
        <a:bodyPr/>
        <a:lstStyle/>
        <a:p>
          <a:endParaRPr lang="en-US"/>
        </a:p>
      </dgm:t>
    </dgm:pt>
    <dgm:pt modelId="{18D5E358-B899-4751-8A04-F08973B9AB0F}">
      <dgm:prSet/>
      <dgm:spPr/>
      <dgm:t>
        <a:bodyPr/>
        <a:lstStyle/>
        <a:p>
          <a:r>
            <a:rPr lang="en-US" b="0" i="0" u="none"/>
            <a:t>Veteran Services</a:t>
          </a:r>
        </a:p>
      </dgm:t>
    </dgm:pt>
    <dgm:pt modelId="{BA4B1C3E-B4B0-4DAE-8117-C7BAE4E36B57}" type="parTrans" cxnId="{CE1EE4FC-E507-4423-B40B-D683DBA14167}">
      <dgm:prSet/>
      <dgm:spPr/>
      <dgm:t>
        <a:bodyPr/>
        <a:lstStyle/>
        <a:p>
          <a:endParaRPr lang="en-US"/>
        </a:p>
      </dgm:t>
    </dgm:pt>
    <dgm:pt modelId="{3E835A94-033F-4EA9-9728-8B28006ED43C}" type="sibTrans" cxnId="{CE1EE4FC-E507-4423-B40B-D683DBA14167}">
      <dgm:prSet/>
      <dgm:spPr/>
      <dgm:t>
        <a:bodyPr/>
        <a:lstStyle/>
        <a:p>
          <a:endParaRPr lang="en-US"/>
        </a:p>
      </dgm:t>
    </dgm:pt>
    <dgm:pt modelId="{1C4FE3FB-3F17-40A9-9F93-D7D866026C17}">
      <dgm:prSet/>
      <dgm:spPr/>
      <dgm:t>
        <a:bodyPr/>
        <a:lstStyle/>
        <a:p>
          <a:r>
            <a:rPr lang="en-US" b="0" i="0" u="none" dirty="0"/>
            <a:t>Career Center</a:t>
          </a:r>
        </a:p>
      </dgm:t>
    </dgm:pt>
    <dgm:pt modelId="{62B1791D-4872-45FF-87AF-F452D06D6E86}" type="parTrans" cxnId="{6BEBED34-1786-472B-A54F-9C9269EA3E05}">
      <dgm:prSet/>
      <dgm:spPr/>
      <dgm:t>
        <a:bodyPr/>
        <a:lstStyle/>
        <a:p>
          <a:endParaRPr lang="en-US"/>
        </a:p>
      </dgm:t>
    </dgm:pt>
    <dgm:pt modelId="{503BDCAE-C065-41B9-B904-A56580DFF2A4}" type="sibTrans" cxnId="{6BEBED34-1786-472B-A54F-9C9269EA3E05}">
      <dgm:prSet/>
      <dgm:spPr/>
      <dgm:t>
        <a:bodyPr/>
        <a:lstStyle/>
        <a:p>
          <a:endParaRPr lang="en-US"/>
        </a:p>
      </dgm:t>
    </dgm:pt>
    <dgm:pt modelId="{1E2B8331-73F1-48B8-BAD7-FCDE7533A938}">
      <dgm:prSet/>
      <dgm:spPr/>
      <dgm:t>
        <a:bodyPr/>
        <a:lstStyle/>
        <a:p>
          <a:r>
            <a:rPr lang="en-US" b="0" i="0" u="none" dirty="0"/>
            <a:t>Disability Support Services</a:t>
          </a:r>
        </a:p>
      </dgm:t>
    </dgm:pt>
    <dgm:pt modelId="{1A85741F-4A1F-4376-ABCB-026F7978F7BB}" type="parTrans" cxnId="{59492802-CCAD-42CF-A660-D8B9837BFB0D}">
      <dgm:prSet/>
      <dgm:spPr/>
      <dgm:t>
        <a:bodyPr/>
        <a:lstStyle/>
        <a:p>
          <a:endParaRPr lang="en-US"/>
        </a:p>
      </dgm:t>
    </dgm:pt>
    <dgm:pt modelId="{B5109A25-7233-4708-9155-BAC65700EC0B}" type="sibTrans" cxnId="{59492802-CCAD-42CF-A660-D8B9837BFB0D}">
      <dgm:prSet/>
      <dgm:spPr/>
      <dgm:t>
        <a:bodyPr/>
        <a:lstStyle/>
        <a:p>
          <a:endParaRPr lang="en-US"/>
        </a:p>
      </dgm:t>
    </dgm:pt>
    <dgm:pt modelId="{9A793254-E20F-428E-B3FB-61EE2BEF4557}">
      <dgm:prSet/>
      <dgm:spPr/>
      <dgm:t>
        <a:bodyPr/>
        <a:lstStyle/>
        <a:p>
          <a:r>
            <a:rPr lang="en-US" b="0" i="0" u="none"/>
            <a:t>Workforce Development </a:t>
          </a:r>
        </a:p>
      </dgm:t>
    </dgm:pt>
    <dgm:pt modelId="{D14A13B3-F3C5-4CCE-A633-982DC39B99BB}" type="parTrans" cxnId="{EBB71934-FA7E-4E6E-BE81-CB5E338EEE9C}">
      <dgm:prSet/>
      <dgm:spPr/>
      <dgm:t>
        <a:bodyPr/>
        <a:lstStyle/>
        <a:p>
          <a:endParaRPr lang="en-US"/>
        </a:p>
      </dgm:t>
    </dgm:pt>
    <dgm:pt modelId="{38E66910-D3C7-44C2-887C-31AA6361E0CA}" type="sibTrans" cxnId="{EBB71934-FA7E-4E6E-BE81-CB5E338EEE9C}">
      <dgm:prSet/>
      <dgm:spPr/>
      <dgm:t>
        <a:bodyPr/>
        <a:lstStyle/>
        <a:p>
          <a:endParaRPr lang="en-US"/>
        </a:p>
      </dgm:t>
    </dgm:pt>
    <dgm:pt modelId="{115077AE-60D3-450E-948D-1A51A69C5B6B}">
      <dgm:prSet/>
      <dgm:spPr/>
      <dgm:t>
        <a:bodyPr/>
        <a:lstStyle/>
        <a:p>
          <a:r>
            <a:rPr lang="en-US" b="0" i="0" u="none"/>
            <a:t>Human Resources</a:t>
          </a:r>
        </a:p>
      </dgm:t>
    </dgm:pt>
    <dgm:pt modelId="{25D749B2-AC1A-4D5E-8432-4F756B40B01D}" type="parTrans" cxnId="{738C1A1D-C625-4942-8B93-40E66EE8D96A}">
      <dgm:prSet/>
      <dgm:spPr/>
      <dgm:t>
        <a:bodyPr/>
        <a:lstStyle/>
        <a:p>
          <a:endParaRPr lang="en-US"/>
        </a:p>
      </dgm:t>
    </dgm:pt>
    <dgm:pt modelId="{85B24AA9-EE96-4C28-A624-7E46E2BF0A58}" type="sibTrans" cxnId="{738C1A1D-C625-4942-8B93-40E66EE8D96A}">
      <dgm:prSet/>
      <dgm:spPr/>
      <dgm:t>
        <a:bodyPr/>
        <a:lstStyle/>
        <a:p>
          <a:endParaRPr lang="en-US"/>
        </a:p>
      </dgm:t>
    </dgm:pt>
    <dgm:pt modelId="{2E432512-AE66-43D4-9A6E-28D855DB3B48}">
      <dgm:prSet/>
      <dgm:spPr/>
      <dgm:t>
        <a:bodyPr/>
        <a:lstStyle/>
        <a:p>
          <a:r>
            <a:rPr lang="en-US" b="0" i="0" u="none"/>
            <a:t>DEMEP</a:t>
          </a:r>
        </a:p>
      </dgm:t>
    </dgm:pt>
    <dgm:pt modelId="{750E90B9-772C-4214-A2AC-6A7EA482FEA3}" type="parTrans" cxnId="{BB45EA98-3D6B-478C-BAC8-A9DEB2DDC3A6}">
      <dgm:prSet/>
      <dgm:spPr/>
      <dgm:t>
        <a:bodyPr/>
        <a:lstStyle/>
        <a:p>
          <a:endParaRPr lang="en-US"/>
        </a:p>
      </dgm:t>
    </dgm:pt>
    <dgm:pt modelId="{10F586DF-4BDD-4174-AE0A-9558C6A9FF83}" type="sibTrans" cxnId="{BB45EA98-3D6B-478C-BAC8-A9DEB2DDC3A6}">
      <dgm:prSet/>
      <dgm:spPr/>
      <dgm:t>
        <a:bodyPr/>
        <a:lstStyle/>
        <a:p>
          <a:endParaRPr lang="en-US"/>
        </a:p>
      </dgm:t>
    </dgm:pt>
    <dgm:pt modelId="{99FD1B39-8EAD-4754-9779-017E2D5294A2}">
      <dgm:prSet/>
      <dgm:spPr/>
      <dgm:t>
        <a:bodyPr/>
        <a:lstStyle/>
        <a:p>
          <a:r>
            <a:rPr lang="en-US" b="0" i="0" u="none"/>
            <a:t>Student Government</a:t>
          </a:r>
        </a:p>
      </dgm:t>
    </dgm:pt>
    <dgm:pt modelId="{B07FFD48-1864-4DB9-9221-7894329B1D13}" type="parTrans" cxnId="{4C191C8B-3A3C-4957-8360-47801446C5E4}">
      <dgm:prSet/>
      <dgm:spPr/>
      <dgm:t>
        <a:bodyPr/>
        <a:lstStyle/>
        <a:p>
          <a:endParaRPr lang="en-US"/>
        </a:p>
      </dgm:t>
    </dgm:pt>
    <dgm:pt modelId="{4050896F-F7D1-4012-B3D4-888B37563E89}" type="sibTrans" cxnId="{4C191C8B-3A3C-4957-8360-47801446C5E4}">
      <dgm:prSet/>
      <dgm:spPr/>
      <dgm:t>
        <a:bodyPr/>
        <a:lstStyle/>
        <a:p>
          <a:endParaRPr lang="en-US"/>
        </a:p>
      </dgm:t>
    </dgm:pt>
    <dgm:pt modelId="{9D9605EC-1F90-4841-8D86-E6C621F984CF}">
      <dgm:prSet/>
      <dgm:spPr/>
      <dgm:t>
        <a:bodyPr/>
        <a:lstStyle/>
        <a:p>
          <a:r>
            <a:rPr lang="en-US" b="0" i="0" u="none"/>
            <a:t>Dean’s Offices</a:t>
          </a:r>
        </a:p>
      </dgm:t>
    </dgm:pt>
    <dgm:pt modelId="{5E736EED-C4FC-4738-ACE3-F400B2A13899}" type="parTrans" cxnId="{F52358F7-38F9-446A-BE49-44E6810349B4}">
      <dgm:prSet/>
      <dgm:spPr/>
      <dgm:t>
        <a:bodyPr/>
        <a:lstStyle/>
        <a:p>
          <a:endParaRPr lang="en-US"/>
        </a:p>
      </dgm:t>
    </dgm:pt>
    <dgm:pt modelId="{718F1638-46D9-45E5-99AE-2EEA87DD838D}" type="sibTrans" cxnId="{F52358F7-38F9-446A-BE49-44E6810349B4}">
      <dgm:prSet/>
      <dgm:spPr/>
      <dgm:t>
        <a:bodyPr/>
        <a:lstStyle/>
        <a:p>
          <a:endParaRPr lang="en-US"/>
        </a:p>
      </dgm:t>
    </dgm:pt>
    <dgm:pt modelId="{7054BA6B-04C5-46FD-B81F-5EBDA55B4FF8}">
      <dgm:prSet/>
      <dgm:spPr/>
      <dgm:t>
        <a:bodyPr/>
        <a:lstStyle/>
        <a:p>
          <a:r>
            <a:rPr lang="en-US" b="0" i="0" u="none" dirty="0"/>
            <a:t>Faculty Offices</a:t>
          </a:r>
          <a:endParaRPr lang="en-US" dirty="0"/>
        </a:p>
      </dgm:t>
    </dgm:pt>
    <dgm:pt modelId="{EB6F8C94-AFBC-47B2-A71A-6DB3EE1F0F57}" type="parTrans" cxnId="{AD8C5A0B-003A-49DC-ACAB-490975A4B7B4}">
      <dgm:prSet/>
      <dgm:spPr/>
      <dgm:t>
        <a:bodyPr/>
        <a:lstStyle/>
        <a:p>
          <a:endParaRPr lang="en-US"/>
        </a:p>
      </dgm:t>
    </dgm:pt>
    <dgm:pt modelId="{DAFA1987-F3E0-40D2-8D86-2A799FD6313B}" type="sibTrans" cxnId="{AD8C5A0B-003A-49DC-ACAB-490975A4B7B4}">
      <dgm:prSet/>
      <dgm:spPr/>
      <dgm:t>
        <a:bodyPr/>
        <a:lstStyle/>
        <a:p>
          <a:endParaRPr lang="en-US"/>
        </a:p>
      </dgm:t>
    </dgm:pt>
    <dgm:pt modelId="{6C004DE3-D9D7-4217-9141-F1602FBA4234}" type="pres">
      <dgm:prSet presAssocID="{9EFBC740-A4AC-487D-9BA9-E58606825BD4}" presName="Name0" presStyleCnt="0">
        <dgm:presLayoutVars>
          <dgm:dir/>
          <dgm:animLvl val="lvl"/>
          <dgm:resizeHandles val="exact"/>
        </dgm:presLayoutVars>
      </dgm:prSet>
      <dgm:spPr/>
    </dgm:pt>
    <dgm:pt modelId="{F6F576C3-FAC7-4A8B-AF80-6617FB8ABF10}" type="pres">
      <dgm:prSet presAssocID="{B0176AA4-F3FA-45F3-B264-0FE9DD075F00}" presName="linNode" presStyleCnt="0"/>
      <dgm:spPr/>
    </dgm:pt>
    <dgm:pt modelId="{B08E300D-0B53-4C4C-B305-4D291E2CA975}" type="pres">
      <dgm:prSet presAssocID="{B0176AA4-F3FA-45F3-B264-0FE9DD075F00}" presName="parTx" presStyleLbl="revTx" presStyleIdx="0" presStyleCnt="1">
        <dgm:presLayoutVars>
          <dgm:chMax val="1"/>
          <dgm:bulletEnabled val="1"/>
        </dgm:presLayoutVars>
      </dgm:prSet>
      <dgm:spPr/>
    </dgm:pt>
    <dgm:pt modelId="{0952D03D-97B7-4F2C-B92E-23F7C96AAD52}" type="pres">
      <dgm:prSet presAssocID="{B0176AA4-F3FA-45F3-B264-0FE9DD075F00}" presName="bracket" presStyleLbl="parChTrans1D1" presStyleIdx="0" presStyleCnt="1"/>
      <dgm:spPr/>
    </dgm:pt>
    <dgm:pt modelId="{0D0E582E-7FA9-4029-92D7-7F16696792E2}" type="pres">
      <dgm:prSet presAssocID="{B0176AA4-F3FA-45F3-B264-0FE9DD075F00}" presName="spH" presStyleCnt="0"/>
      <dgm:spPr/>
    </dgm:pt>
    <dgm:pt modelId="{15DC00DA-EE92-4708-978E-E80FFC5F312E}" type="pres">
      <dgm:prSet presAssocID="{B0176AA4-F3FA-45F3-B264-0FE9DD075F00}" presName="desTx" presStyleLbl="node1" presStyleIdx="0" presStyleCnt="1" custLinFactNeighborX="-88794" custLinFactNeighborY="-365">
        <dgm:presLayoutVars>
          <dgm:bulletEnabled val="1"/>
        </dgm:presLayoutVars>
      </dgm:prSet>
      <dgm:spPr/>
    </dgm:pt>
  </dgm:ptLst>
  <dgm:cxnLst>
    <dgm:cxn modelId="{0891A2C5-082E-4EBF-9226-E57FEA66D01D}" type="presOf" srcId="{2E432512-AE66-43D4-9A6E-28D855DB3B48}" destId="{15DC00DA-EE92-4708-978E-E80FFC5F312E}" srcOrd="0" destOrd="10" presId="urn:diagrams.loki3.com/BracketList"/>
    <dgm:cxn modelId="{C20DFE77-FF3F-49FE-BB34-AA5AA7B177D8}" srcId="{B0176AA4-F3FA-45F3-B264-0FE9DD075F00}" destId="{1B1EE3BD-1314-420C-9E99-BFB3F62FD408}" srcOrd="0" destOrd="0" parTransId="{0668B8A6-D1E2-453C-80D1-18932866F3AB}" sibTransId="{482B5E97-2445-4827-A443-D85C01EEEE1D}"/>
    <dgm:cxn modelId="{738C1A1D-C625-4942-8B93-40E66EE8D96A}" srcId="{B0176AA4-F3FA-45F3-B264-0FE9DD075F00}" destId="{115077AE-60D3-450E-948D-1A51A69C5B6B}" srcOrd="9" destOrd="0" parTransId="{25D749B2-AC1A-4D5E-8432-4F756B40B01D}" sibTransId="{85B24AA9-EE96-4C28-A624-7E46E2BF0A58}"/>
    <dgm:cxn modelId="{C3F22CD3-AC68-47D8-9296-196560E43194}" type="presOf" srcId="{7054BA6B-04C5-46FD-B81F-5EBDA55B4FF8}" destId="{15DC00DA-EE92-4708-978E-E80FFC5F312E}" srcOrd="0" destOrd="13" presId="urn:diagrams.loki3.com/BracketList"/>
    <dgm:cxn modelId="{4C191C8B-3A3C-4957-8360-47801446C5E4}" srcId="{B0176AA4-F3FA-45F3-B264-0FE9DD075F00}" destId="{99FD1B39-8EAD-4754-9779-017E2D5294A2}" srcOrd="11" destOrd="0" parTransId="{B07FFD48-1864-4DB9-9221-7894329B1D13}" sibTransId="{4050896F-F7D1-4012-B3D4-888B37563E89}"/>
    <dgm:cxn modelId="{6BEBED34-1786-472B-A54F-9C9269EA3E05}" srcId="{B0176AA4-F3FA-45F3-B264-0FE9DD075F00}" destId="{1C4FE3FB-3F17-40A9-9F93-D7D866026C17}" srcOrd="6" destOrd="0" parTransId="{62B1791D-4872-45FF-87AF-F452D06D6E86}" sibTransId="{503BDCAE-C065-41B9-B904-A56580DFF2A4}"/>
    <dgm:cxn modelId="{ED57DF44-A624-4EA5-B0B0-C544A4E53D50}" type="presOf" srcId="{115077AE-60D3-450E-948D-1A51A69C5B6B}" destId="{15DC00DA-EE92-4708-978E-E80FFC5F312E}" srcOrd="0" destOrd="9" presId="urn:diagrams.loki3.com/BracketList"/>
    <dgm:cxn modelId="{F36F5835-6D95-46AF-8772-1D81DC0B04F0}" type="presOf" srcId="{99FD1B39-8EAD-4754-9779-017E2D5294A2}" destId="{15DC00DA-EE92-4708-978E-E80FFC5F312E}" srcOrd="0" destOrd="11" presId="urn:diagrams.loki3.com/BracketList"/>
    <dgm:cxn modelId="{BDEE4E7E-65DB-4F5D-9C69-1B7F1701C2FF}" type="presOf" srcId="{1B1EE3BD-1314-420C-9E99-BFB3F62FD408}" destId="{15DC00DA-EE92-4708-978E-E80FFC5F312E}" srcOrd="0" destOrd="0" presId="urn:diagrams.loki3.com/BracketList"/>
    <dgm:cxn modelId="{BB45EA98-3D6B-478C-BAC8-A9DEB2DDC3A6}" srcId="{B0176AA4-F3FA-45F3-B264-0FE9DD075F00}" destId="{2E432512-AE66-43D4-9A6E-28D855DB3B48}" srcOrd="10" destOrd="0" parTransId="{750E90B9-772C-4214-A2AC-6A7EA482FEA3}" sibTransId="{10F586DF-4BDD-4174-AE0A-9558C6A9FF83}"/>
    <dgm:cxn modelId="{F4005DAD-EB9A-453F-AEC7-06C6244C5031}" type="presOf" srcId="{C81467A5-3E71-4F26-AD42-2EF3A322BB0E}" destId="{15DC00DA-EE92-4708-978E-E80FFC5F312E}" srcOrd="0" destOrd="3" presId="urn:diagrams.loki3.com/BracketList"/>
    <dgm:cxn modelId="{F52358F7-38F9-446A-BE49-44E6810349B4}" srcId="{B0176AA4-F3FA-45F3-B264-0FE9DD075F00}" destId="{9D9605EC-1F90-4841-8D86-E6C621F984CF}" srcOrd="12" destOrd="0" parTransId="{5E736EED-C4FC-4738-ACE3-F400B2A13899}" sibTransId="{718F1638-46D9-45E5-99AE-2EEA87DD838D}"/>
    <dgm:cxn modelId="{EBB71934-FA7E-4E6E-BE81-CB5E338EEE9C}" srcId="{B0176AA4-F3FA-45F3-B264-0FE9DD075F00}" destId="{9A793254-E20F-428E-B3FB-61EE2BEF4557}" srcOrd="8" destOrd="0" parTransId="{D14A13B3-F3C5-4CCE-A633-982DC39B99BB}" sibTransId="{38E66910-D3C7-44C2-887C-31AA6361E0CA}"/>
    <dgm:cxn modelId="{473F949D-35E9-4281-8D08-84DBF15BEB93}" srcId="{B0176AA4-F3FA-45F3-B264-0FE9DD075F00}" destId="{C81467A5-3E71-4F26-AD42-2EF3A322BB0E}" srcOrd="3" destOrd="0" parTransId="{51C77DE1-C46D-4D8F-9E1E-6011E0F10DD3}" sibTransId="{FEA7733C-F9F9-45C0-9179-C722B6D84A9F}"/>
    <dgm:cxn modelId="{59492802-CCAD-42CF-A660-D8B9837BFB0D}" srcId="{B0176AA4-F3FA-45F3-B264-0FE9DD075F00}" destId="{1E2B8331-73F1-48B8-BAD7-FCDE7533A938}" srcOrd="7" destOrd="0" parTransId="{1A85741F-4A1F-4376-ABCB-026F7978F7BB}" sibTransId="{B5109A25-7233-4708-9155-BAC65700EC0B}"/>
    <dgm:cxn modelId="{A2059F40-FA0B-4B5D-8C82-37D27BD83E9D}" type="presOf" srcId="{9D9605EC-1F90-4841-8D86-E6C621F984CF}" destId="{15DC00DA-EE92-4708-978E-E80FFC5F312E}" srcOrd="0" destOrd="12" presId="urn:diagrams.loki3.com/BracketList"/>
    <dgm:cxn modelId="{4A945BCA-135C-4076-8CD5-5A61CB6A3FEF}" srcId="{9EFBC740-A4AC-487D-9BA9-E58606825BD4}" destId="{B0176AA4-F3FA-45F3-B264-0FE9DD075F00}" srcOrd="0" destOrd="0" parTransId="{8533D2FA-3798-42F3-B878-20A3B3B0175F}" sibTransId="{A8E86AE8-B703-4FC4-A16A-A44ACD2A2D76}"/>
    <dgm:cxn modelId="{886B032C-4460-4171-AE40-7CA01D709CAF}" type="presOf" srcId="{9A793254-E20F-428E-B3FB-61EE2BEF4557}" destId="{15DC00DA-EE92-4708-978E-E80FFC5F312E}" srcOrd="0" destOrd="8" presId="urn:diagrams.loki3.com/BracketList"/>
    <dgm:cxn modelId="{6E52530C-8875-4952-8151-3BA3329B387A}" type="presOf" srcId="{18D5E358-B899-4751-8A04-F08973B9AB0F}" destId="{15DC00DA-EE92-4708-978E-E80FFC5F312E}" srcOrd="0" destOrd="5" presId="urn:diagrams.loki3.com/BracketList"/>
    <dgm:cxn modelId="{CF408918-A2E5-4FA7-A70B-68B46C6C7EFD}" type="presOf" srcId="{9EFBC740-A4AC-487D-9BA9-E58606825BD4}" destId="{6C004DE3-D9D7-4217-9141-F1602FBA4234}" srcOrd="0" destOrd="0" presId="urn:diagrams.loki3.com/BracketList"/>
    <dgm:cxn modelId="{CE441D83-1C7C-4E3F-8959-8B3BBABB0EE5}" type="presOf" srcId="{FB84F7C5-1880-43B4-8815-01F8F749E023}" destId="{15DC00DA-EE92-4708-978E-E80FFC5F312E}" srcOrd="0" destOrd="1" presId="urn:diagrams.loki3.com/BracketList"/>
    <dgm:cxn modelId="{6121A7EA-F178-470C-BE76-7628E83CE1B0}" type="presOf" srcId="{B0176AA4-F3FA-45F3-B264-0FE9DD075F00}" destId="{B08E300D-0B53-4C4C-B305-4D291E2CA975}" srcOrd="0" destOrd="0" presId="urn:diagrams.loki3.com/BracketList"/>
    <dgm:cxn modelId="{CE1EE4FC-E507-4423-B40B-D683DBA14167}" srcId="{B0176AA4-F3FA-45F3-B264-0FE9DD075F00}" destId="{18D5E358-B899-4751-8A04-F08973B9AB0F}" srcOrd="5" destOrd="0" parTransId="{BA4B1C3E-B4B0-4DAE-8117-C7BAE4E36B57}" sibTransId="{3E835A94-033F-4EA9-9728-8B28006ED43C}"/>
    <dgm:cxn modelId="{43CF6216-FAB0-46E1-8314-42A4B9B69527}" type="presOf" srcId="{1C4FE3FB-3F17-40A9-9F93-D7D866026C17}" destId="{15DC00DA-EE92-4708-978E-E80FFC5F312E}" srcOrd="0" destOrd="6" presId="urn:diagrams.loki3.com/BracketList"/>
    <dgm:cxn modelId="{F63A219E-ED59-4B09-9E90-D2372F5BDF44}" type="presOf" srcId="{5122C7D0-C131-4E9C-9883-739B3DF8D64F}" destId="{15DC00DA-EE92-4708-978E-E80FFC5F312E}" srcOrd="0" destOrd="4" presId="urn:diagrams.loki3.com/BracketList"/>
    <dgm:cxn modelId="{F8D31083-BC28-4541-B3EA-83D03B35C053}" srcId="{B0176AA4-F3FA-45F3-B264-0FE9DD075F00}" destId="{FB84F7C5-1880-43B4-8815-01F8F749E023}" srcOrd="1" destOrd="0" parTransId="{04F7EB20-8257-45A9-A753-BD80357F1796}" sibTransId="{9FA6DD1A-D980-4433-8902-FF293CEEDA05}"/>
    <dgm:cxn modelId="{54810CAB-2973-49CC-9E0D-DED771D554E5}" srcId="{B0176AA4-F3FA-45F3-B264-0FE9DD075F00}" destId="{5122C7D0-C131-4E9C-9883-739B3DF8D64F}" srcOrd="4" destOrd="0" parTransId="{59E9D002-BE21-4383-870A-60C088C568CA}" sibTransId="{3ED53713-948F-4F0E-86BD-9563EB6D20E1}"/>
    <dgm:cxn modelId="{37C71495-A385-4450-B547-BEB8DA4CC2AB}" type="presOf" srcId="{185E0916-9308-48D0-976A-E1F873568A82}" destId="{15DC00DA-EE92-4708-978E-E80FFC5F312E}" srcOrd="0" destOrd="2" presId="urn:diagrams.loki3.com/BracketList"/>
    <dgm:cxn modelId="{B786CB51-88A6-4604-A382-2B4F4C6FA7CF}" type="presOf" srcId="{1E2B8331-73F1-48B8-BAD7-FCDE7533A938}" destId="{15DC00DA-EE92-4708-978E-E80FFC5F312E}" srcOrd="0" destOrd="7" presId="urn:diagrams.loki3.com/BracketList"/>
    <dgm:cxn modelId="{AD8C5A0B-003A-49DC-ACAB-490975A4B7B4}" srcId="{B0176AA4-F3FA-45F3-B264-0FE9DD075F00}" destId="{7054BA6B-04C5-46FD-B81F-5EBDA55B4FF8}" srcOrd="13" destOrd="0" parTransId="{EB6F8C94-AFBC-47B2-A71A-6DB3EE1F0F57}" sibTransId="{DAFA1987-F3E0-40D2-8D86-2A799FD6313B}"/>
    <dgm:cxn modelId="{CBCEC4C9-6970-48F1-A4EE-0A46F6692F08}" srcId="{B0176AA4-F3FA-45F3-B264-0FE9DD075F00}" destId="{185E0916-9308-48D0-976A-E1F873568A82}" srcOrd="2" destOrd="0" parTransId="{2C117F26-B7FE-4396-B456-F6EA16B1D22D}" sibTransId="{1E13D2F3-4DC6-4020-89BB-77A85A9FE4AF}"/>
    <dgm:cxn modelId="{C40CA7B6-19E5-49FD-B374-68A26A46B80D}" type="presParOf" srcId="{6C004DE3-D9D7-4217-9141-F1602FBA4234}" destId="{F6F576C3-FAC7-4A8B-AF80-6617FB8ABF10}" srcOrd="0" destOrd="0" presId="urn:diagrams.loki3.com/BracketList"/>
    <dgm:cxn modelId="{41CC462C-F657-425F-A574-DD4ADF56AAFD}" type="presParOf" srcId="{F6F576C3-FAC7-4A8B-AF80-6617FB8ABF10}" destId="{B08E300D-0B53-4C4C-B305-4D291E2CA975}" srcOrd="0" destOrd="0" presId="urn:diagrams.loki3.com/BracketList"/>
    <dgm:cxn modelId="{468EF56A-4FB9-48ED-A2B2-28539D996D3F}" type="presParOf" srcId="{F6F576C3-FAC7-4A8B-AF80-6617FB8ABF10}" destId="{0952D03D-97B7-4F2C-B92E-23F7C96AAD52}" srcOrd="1" destOrd="0" presId="urn:diagrams.loki3.com/BracketList"/>
    <dgm:cxn modelId="{E26959B1-7C34-4DA4-9CA1-2926BBEF2EF9}" type="presParOf" srcId="{F6F576C3-FAC7-4A8B-AF80-6617FB8ABF10}" destId="{0D0E582E-7FA9-4029-92D7-7F16696792E2}" srcOrd="2" destOrd="0" presId="urn:diagrams.loki3.com/BracketList"/>
    <dgm:cxn modelId="{21EDF5B2-EC31-4FB3-AD8C-77B9B026013B}" type="presParOf" srcId="{F6F576C3-FAC7-4A8B-AF80-6617FB8ABF10}" destId="{15DC00DA-EE92-4708-978E-E80FFC5F312E}" srcOrd="3" destOrd="0" presId="urn:diagrams.loki3.com/Bracket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72556D-F7FF-40AC-91D2-D4E6FBFA088C}"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3411C762-CED5-41F4-B3BC-1D12FF478A79}">
      <dgm:prSet phldrT="[Text]" custT="1"/>
      <dgm:spPr/>
      <dgm:t>
        <a:bodyPr/>
        <a:lstStyle/>
        <a:p>
          <a:r>
            <a:rPr lang="en-US" sz="2300" dirty="0"/>
            <a:t>General Amenities</a:t>
          </a:r>
        </a:p>
      </dgm:t>
    </dgm:pt>
    <dgm:pt modelId="{8F94099D-D7A7-4C72-A86B-81882218A984}" type="parTrans" cxnId="{4D845690-ECF0-44BC-9BE4-8085C19C7847}">
      <dgm:prSet/>
      <dgm:spPr/>
      <dgm:t>
        <a:bodyPr/>
        <a:lstStyle/>
        <a:p>
          <a:endParaRPr lang="en-US"/>
        </a:p>
      </dgm:t>
    </dgm:pt>
    <dgm:pt modelId="{367680D5-DD85-47E2-ABFE-DE9F9AF97044}" type="sibTrans" cxnId="{4D845690-ECF0-44BC-9BE4-8085C19C7847}">
      <dgm:prSet/>
      <dgm:spPr/>
      <dgm:t>
        <a:bodyPr/>
        <a:lstStyle/>
        <a:p>
          <a:endParaRPr lang="en-US"/>
        </a:p>
      </dgm:t>
    </dgm:pt>
    <dgm:pt modelId="{F838186B-9548-4E75-B2AB-9A4B4F971D7A}">
      <dgm:prSet phldrT="[Text]" custT="1"/>
      <dgm:spPr/>
      <dgm:t>
        <a:bodyPr/>
        <a:lstStyle/>
        <a:p>
          <a:r>
            <a:rPr lang="en-US" sz="2300" b="0" i="0" u="none" dirty="0"/>
            <a:t>Vending Machine</a:t>
          </a:r>
          <a:endParaRPr lang="en-US" sz="2300" dirty="0"/>
        </a:p>
      </dgm:t>
    </dgm:pt>
    <dgm:pt modelId="{CA842607-5F47-4C74-A00A-BC1EEE521162}" type="parTrans" cxnId="{0D8D90B0-9527-41C3-8D14-46EDE393A9A4}">
      <dgm:prSet/>
      <dgm:spPr/>
      <dgm:t>
        <a:bodyPr/>
        <a:lstStyle/>
        <a:p>
          <a:endParaRPr lang="en-US"/>
        </a:p>
      </dgm:t>
    </dgm:pt>
    <dgm:pt modelId="{3D5BC290-84E4-43DA-8ACE-F55B49E4FAEA}" type="sibTrans" cxnId="{0D8D90B0-9527-41C3-8D14-46EDE393A9A4}">
      <dgm:prSet/>
      <dgm:spPr/>
      <dgm:t>
        <a:bodyPr/>
        <a:lstStyle/>
        <a:p>
          <a:endParaRPr lang="en-US"/>
        </a:p>
      </dgm:t>
    </dgm:pt>
    <dgm:pt modelId="{49E70B51-07E5-42FD-B326-68E03A5CDEE1}">
      <dgm:prSet custT="1"/>
      <dgm:spPr/>
      <dgm:t>
        <a:bodyPr/>
        <a:lstStyle/>
        <a:p>
          <a:r>
            <a:rPr lang="en-US" sz="2300" b="0" i="0" u="none"/>
            <a:t>Drinking Fountain</a:t>
          </a:r>
          <a:endParaRPr lang="en-US" sz="2300"/>
        </a:p>
      </dgm:t>
    </dgm:pt>
    <dgm:pt modelId="{14E10D26-D3C1-4043-8F0C-B964EC30A1DD}" type="parTrans" cxnId="{4CC13A9D-34B5-4723-A86C-56B755B8262E}">
      <dgm:prSet/>
      <dgm:spPr/>
      <dgm:t>
        <a:bodyPr/>
        <a:lstStyle/>
        <a:p>
          <a:endParaRPr lang="en-US"/>
        </a:p>
      </dgm:t>
    </dgm:pt>
    <dgm:pt modelId="{B48192BA-549B-4EBF-9B5E-AE300723A3A7}" type="sibTrans" cxnId="{4CC13A9D-34B5-4723-A86C-56B755B8262E}">
      <dgm:prSet/>
      <dgm:spPr/>
      <dgm:t>
        <a:bodyPr/>
        <a:lstStyle/>
        <a:p>
          <a:endParaRPr lang="en-US"/>
        </a:p>
      </dgm:t>
    </dgm:pt>
    <dgm:pt modelId="{00ACA4E1-123E-4382-A5E6-9009ED2CE2B7}">
      <dgm:prSet custT="1"/>
      <dgm:spPr/>
      <dgm:t>
        <a:bodyPr/>
        <a:lstStyle/>
        <a:p>
          <a:r>
            <a:rPr lang="en-US" sz="2300" b="0" i="0" u="none"/>
            <a:t>Pay Phone</a:t>
          </a:r>
          <a:endParaRPr lang="en-US" sz="2300"/>
        </a:p>
      </dgm:t>
    </dgm:pt>
    <dgm:pt modelId="{2D015746-1238-437C-BE77-923FC4B0EA00}" type="parTrans" cxnId="{BD9657C8-38D7-4D52-9BFD-73296AB5D4CB}">
      <dgm:prSet/>
      <dgm:spPr/>
      <dgm:t>
        <a:bodyPr/>
        <a:lstStyle/>
        <a:p>
          <a:endParaRPr lang="en-US"/>
        </a:p>
      </dgm:t>
    </dgm:pt>
    <dgm:pt modelId="{AE0B13AD-7B16-4FA8-BD5A-164BADE9B7F2}" type="sibTrans" cxnId="{BD9657C8-38D7-4D52-9BFD-73296AB5D4CB}">
      <dgm:prSet/>
      <dgm:spPr/>
      <dgm:t>
        <a:bodyPr/>
        <a:lstStyle/>
        <a:p>
          <a:endParaRPr lang="en-US"/>
        </a:p>
      </dgm:t>
    </dgm:pt>
    <dgm:pt modelId="{26576E65-1EA0-457D-BF15-BC2D60086715}">
      <dgm:prSet custT="1"/>
      <dgm:spPr/>
      <dgm:t>
        <a:bodyPr/>
        <a:lstStyle/>
        <a:p>
          <a:r>
            <a:rPr lang="en-US" sz="2300" b="0" i="0" u="none"/>
            <a:t>ATM Machine Kiosk</a:t>
          </a:r>
          <a:endParaRPr lang="en-US" sz="2300"/>
        </a:p>
      </dgm:t>
    </dgm:pt>
    <dgm:pt modelId="{DFE6BD86-D1F7-4352-9A9F-C37CD22DA0FB}" type="parTrans" cxnId="{36B013DF-6169-46C3-B1FB-4CCB67D31E5F}">
      <dgm:prSet/>
      <dgm:spPr/>
      <dgm:t>
        <a:bodyPr/>
        <a:lstStyle/>
        <a:p>
          <a:endParaRPr lang="en-US"/>
        </a:p>
      </dgm:t>
    </dgm:pt>
    <dgm:pt modelId="{E31A9E30-C3C3-48C1-A7D3-A9A20010AB9E}" type="sibTrans" cxnId="{36B013DF-6169-46C3-B1FB-4CCB67D31E5F}">
      <dgm:prSet/>
      <dgm:spPr/>
      <dgm:t>
        <a:bodyPr/>
        <a:lstStyle/>
        <a:p>
          <a:endParaRPr lang="en-US"/>
        </a:p>
      </dgm:t>
    </dgm:pt>
    <dgm:pt modelId="{2837296C-B76E-47BB-820A-8AE766ECD47E}">
      <dgm:prSet custT="1"/>
      <dgm:spPr/>
      <dgm:t>
        <a:bodyPr/>
        <a:lstStyle/>
        <a:p>
          <a:r>
            <a:rPr lang="en-US" sz="2300" b="0" i="0" u="none"/>
            <a:t>Self Service Kiosk</a:t>
          </a:r>
          <a:endParaRPr lang="en-US" sz="2300"/>
        </a:p>
      </dgm:t>
    </dgm:pt>
    <dgm:pt modelId="{C621BB24-CFC9-4EAD-808B-703A986B5024}" type="parTrans" cxnId="{ED801107-57C5-4593-AD82-42F76166733A}">
      <dgm:prSet/>
      <dgm:spPr/>
      <dgm:t>
        <a:bodyPr/>
        <a:lstStyle/>
        <a:p>
          <a:endParaRPr lang="en-US"/>
        </a:p>
      </dgm:t>
    </dgm:pt>
    <dgm:pt modelId="{D657275F-EEAE-425F-BCF6-DD5D7186D310}" type="sibTrans" cxnId="{ED801107-57C5-4593-AD82-42F76166733A}">
      <dgm:prSet/>
      <dgm:spPr/>
      <dgm:t>
        <a:bodyPr/>
        <a:lstStyle/>
        <a:p>
          <a:endParaRPr lang="en-US"/>
        </a:p>
      </dgm:t>
    </dgm:pt>
    <dgm:pt modelId="{A25D4164-34A2-41B3-9022-25EC06C8C94F}">
      <dgm:prSet custT="1"/>
      <dgm:spPr/>
      <dgm:t>
        <a:bodyPr/>
        <a:lstStyle/>
        <a:p>
          <a:r>
            <a:rPr lang="en-US" sz="2300" b="0" i="0" u="none"/>
            <a:t>Waste Center</a:t>
          </a:r>
          <a:endParaRPr lang="en-US" sz="2300"/>
        </a:p>
      </dgm:t>
    </dgm:pt>
    <dgm:pt modelId="{A35FB947-5107-43C2-B506-916AFF0DC69E}" type="parTrans" cxnId="{E0B89022-7EFA-4628-B0CC-8BD1924EBC79}">
      <dgm:prSet/>
      <dgm:spPr/>
      <dgm:t>
        <a:bodyPr/>
        <a:lstStyle/>
        <a:p>
          <a:endParaRPr lang="en-US"/>
        </a:p>
      </dgm:t>
    </dgm:pt>
    <dgm:pt modelId="{633DCCF2-1FD9-4253-99CC-8E9BB72D4556}" type="sibTrans" cxnId="{E0B89022-7EFA-4628-B0CC-8BD1924EBC79}">
      <dgm:prSet/>
      <dgm:spPr/>
      <dgm:t>
        <a:bodyPr/>
        <a:lstStyle/>
        <a:p>
          <a:endParaRPr lang="en-US"/>
        </a:p>
      </dgm:t>
    </dgm:pt>
    <dgm:pt modelId="{FE210555-E17B-4403-BCE6-8598EE5FF3FE}">
      <dgm:prSet custT="1"/>
      <dgm:spPr/>
      <dgm:t>
        <a:bodyPr/>
        <a:lstStyle/>
        <a:p>
          <a:r>
            <a:rPr lang="en-US" sz="2300" b="0" i="0" u="none"/>
            <a:t>Sign/Bulletin Board</a:t>
          </a:r>
          <a:endParaRPr lang="en-US" sz="2300"/>
        </a:p>
      </dgm:t>
    </dgm:pt>
    <dgm:pt modelId="{DD326A3C-C865-4CFA-AA24-F8EE58143E95}" type="parTrans" cxnId="{DA7D874E-2931-40E9-A1FF-0CF806C99EEA}">
      <dgm:prSet/>
      <dgm:spPr/>
      <dgm:t>
        <a:bodyPr/>
        <a:lstStyle/>
        <a:p>
          <a:endParaRPr lang="en-US"/>
        </a:p>
      </dgm:t>
    </dgm:pt>
    <dgm:pt modelId="{93D58425-66FD-4B29-BCC4-C6B2BB70526E}" type="sibTrans" cxnId="{DA7D874E-2931-40E9-A1FF-0CF806C99EEA}">
      <dgm:prSet/>
      <dgm:spPr/>
      <dgm:t>
        <a:bodyPr/>
        <a:lstStyle/>
        <a:p>
          <a:endParaRPr lang="en-US"/>
        </a:p>
      </dgm:t>
    </dgm:pt>
    <dgm:pt modelId="{874492F6-844F-41C1-9193-807C9E021A59}">
      <dgm:prSet custT="1"/>
      <dgm:spPr/>
      <dgm:t>
        <a:bodyPr/>
        <a:lstStyle/>
        <a:p>
          <a:r>
            <a:rPr lang="en-US" sz="2300" b="0" i="0" u="none"/>
            <a:t>Digital Signage</a:t>
          </a:r>
          <a:endParaRPr lang="en-US" sz="2300"/>
        </a:p>
      </dgm:t>
    </dgm:pt>
    <dgm:pt modelId="{31BFCBB7-8C1C-4B6B-9E2C-3CCF88363119}" type="parTrans" cxnId="{B129D4F9-CE3B-47B8-9305-9269AC0D7D92}">
      <dgm:prSet/>
      <dgm:spPr/>
      <dgm:t>
        <a:bodyPr/>
        <a:lstStyle/>
        <a:p>
          <a:endParaRPr lang="en-US"/>
        </a:p>
      </dgm:t>
    </dgm:pt>
    <dgm:pt modelId="{281B22E9-A8F2-4493-9672-52F594D81893}" type="sibTrans" cxnId="{B129D4F9-CE3B-47B8-9305-9269AC0D7D92}">
      <dgm:prSet/>
      <dgm:spPr/>
      <dgm:t>
        <a:bodyPr/>
        <a:lstStyle/>
        <a:p>
          <a:endParaRPr lang="en-US"/>
        </a:p>
      </dgm:t>
    </dgm:pt>
    <dgm:pt modelId="{C310F323-CCB8-4B73-8659-D4200CED0F59}" type="pres">
      <dgm:prSet presAssocID="{FF72556D-F7FF-40AC-91D2-D4E6FBFA088C}" presName="Name0" presStyleCnt="0">
        <dgm:presLayoutVars>
          <dgm:dir/>
          <dgm:animLvl val="lvl"/>
          <dgm:resizeHandles val="exact"/>
        </dgm:presLayoutVars>
      </dgm:prSet>
      <dgm:spPr/>
    </dgm:pt>
    <dgm:pt modelId="{35325C5C-026E-4480-9FF8-C39C48608B84}" type="pres">
      <dgm:prSet presAssocID="{3411C762-CED5-41F4-B3BC-1D12FF478A79}" presName="linNode" presStyleCnt="0"/>
      <dgm:spPr/>
    </dgm:pt>
    <dgm:pt modelId="{0E4C817E-039A-4B62-81F9-F45B8460B4AC}" type="pres">
      <dgm:prSet presAssocID="{3411C762-CED5-41F4-B3BC-1D12FF478A79}" presName="parTx" presStyleLbl="revTx" presStyleIdx="0" presStyleCnt="1">
        <dgm:presLayoutVars>
          <dgm:chMax val="1"/>
          <dgm:bulletEnabled val="1"/>
        </dgm:presLayoutVars>
      </dgm:prSet>
      <dgm:spPr/>
    </dgm:pt>
    <dgm:pt modelId="{2D1E7786-4194-408D-9789-F35CFE870A58}" type="pres">
      <dgm:prSet presAssocID="{3411C762-CED5-41F4-B3BC-1D12FF478A79}" presName="bracket" presStyleLbl="parChTrans1D1" presStyleIdx="0" presStyleCnt="1"/>
      <dgm:spPr/>
    </dgm:pt>
    <dgm:pt modelId="{E80422F2-9385-4752-B7BF-B6C35C43EFEB}" type="pres">
      <dgm:prSet presAssocID="{3411C762-CED5-41F4-B3BC-1D12FF478A79}" presName="spH" presStyleCnt="0"/>
      <dgm:spPr/>
    </dgm:pt>
    <dgm:pt modelId="{1A1137CF-5427-4446-9495-145C3D56577E}" type="pres">
      <dgm:prSet presAssocID="{3411C762-CED5-41F4-B3BC-1D12FF478A79}" presName="desTx" presStyleLbl="node1" presStyleIdx="0" presStyleCnt="1">
        <dgm:presLayoutVars>
          <dgm:bulletEnabled val="1"/>
        </dgm:presLayoutVars>
      </dgm:prSet>
      <dgm:spPr/>
    </dgm:pt>
  </dgm:ptLst>
  <dgm:cxnLst>
    <dgm:cxn modelId="{4D845690-ECF0-44BC-9BE4-8085C19C7847}" srcId="{FF72556D-F7FF-40AC-91D2-D4E6FBFA088C}" destId="{3411C762-CED5-41F4-B3BC-1D12FF478A79}" srcOrd="0" destOrd="0" parTransId="{8F94099D-D7A7-4C72-A86B-81882218A984}" sibTransId="{367680D5-DD85-47E2-ABFE-DE9F9AF97044}"/>
    <dgm:cxn modelId="{FF73774A-43B4-4634-800C-B2573EFF166C}" type="presOf" srcId="{A25D4164-34A2-41B3-9022-25EC06C8C94F}" destId="{1A1137CF-5427-4446-9495-145C3D56577E}" srcOrd="0" destOrd="5" presId="urn:diagrams.loki3.com/BracketList"/>
    <dgm:cxn modelId="{ED801107-57C5-4593-AD82-42F76166733A}" srcId="{3411C762-CED5-41F4-B3BC-1D12FF478A79}" destId="{2837296C-B76E-47BB-820A-8AE766ECD47E}" srcOrd="4" destOrd="0" parTransId="{C621BB24-CFC9-4EAD-808B-703A986B5024}" sibTransId="{D657275F-EEAE-425F-BCF6-DD5D7186D310}"/>
    <dgm:cxn modelId="{4CC13A9D-34B5-4723-A86C-56B755B8262E}" srcId="{3411C762-CED5-41F4-B3BC-1D12FF478A79}" destId="{49E70B51-07E5-42FD-B326-68E03A5CDEE1}" srcOrd="1" destOrd="0" parTransId="{14E10D26-D3C1-4043-8F0C-B964EC30A1DD}" sibTransId="{B48192BA-549B-4EBF-9B5E-AE300723A3A7}"/>
    <dgm:cxn modelId="{456E49F6-D371-4294-B286-E6A3C303614F}" type="presOf" srcId="{FE210555-E17B-4403-BCE6-8598EE5FF3FE}" destId="{1A1137CF-5427-4446-9495-145C3D56577E}" srcOrd="0" destOrd="6" presId="urn:diagrams.loki3.com/BracketList"/>
    <dgm:cxn modelId="{3B30FE58-76D9-4F83-9E67-9E189B62304B}" type="presOf" srcId="{3411C762-CED5-41F4-B3BC-1D12FF478A79}" destId="{0E4C817E-039A-4B62-81F9-F45B8460B4AC}" srcOrd="0" destOrd="0" presId="urn:diagrams.loki3.com/BracketList"/>
    <dgm:cxn modelId="{36B013DF-6169-46C3-B1FB-4CCB67D31E5F}" srcId="{3411C762-CED5-41F4-B3BC-1D12FF478A79}" destId="{26576E65-1EA0-457D-BF15-BC2D60086715}" srcOrd="3" destOrd="0" parTransId="{DFE6BD86-D1F7-4352-9A9F-C37CD22DA0FB}" sibTransId="{E31A9E30-C3C3-48C1-A7D3-A9A20010AB9E}"/>
    <dgm:cxn modelId="{ED64655D-C6FC-4225-95FF-A66BD634261A}" type="presOf" srcId="{00ACA4E1-123E-4382-A5E6-9009ED2CE2B7}" destId="{1A1137CF-5427-4446-9495-145C3D56577E}" srcOrd="0" destOrd="2" presId="urn:diagrams.loki3.com/BracketList"/>
    <dgm:cxn modelId="{E0B89022-7EFA-4628-B0CC-8BD1924EBC79}" srcId="{3411C762-CED5-41F4-B3BC-1D12FF478A79}" destId="{A25D4164-34A2-41B3-9022-25EC06C8C94F}" srcOrd="5" destOrd="0" parTransId="{A35FB947-5107-43C2-B506-916AFF0DC69E}" sibTransId="{633DCCF2-1FD9-4253-99CC-8E9BB72D4556}"/>
    <dgm:cxn modelId="{B129D4F9-CE3B-47B8-9305-9269AC0D7D92}" srcId="{3411C762-CED5-41F4-B3BC-1D12FF478A79}" destId="{874492F6-844F-41C1-9193-807C9E021A59}" srcOrd="7" destOrd="0" parTransId="{31BFCBB7-8C1C-4B6B-9E2C-3CCF88363119}" sibTransId="{281B22E9-A8F2-4493-9672-52F594D81893}"/>
    <dgm:cxn modelId="{DA7D874E-2931-40E9-A1FF-0CF806C99EEA}" srcId="{3411C762-CED5-41F4-B3BC-1D12FF478A79}" destId="{FE210555-E17B-4403-BCE6-8598EE5FF3FE}" srcOrd="6" destOrd="0" parTransId="{DD326A3C-C865-4CFA-AA24-F8EE58143E95}" sibTransId="{93D58425-66FD-4B29-BCC4-C6B2BB70526E}"/>
    <dgm:cxn modelId="{BD9657C8-38D7-4D52-9BFD-73296AB5D4CB}" srcId="{3411C762-CED5-41F4-B3BC-1D12FF478A79}" destId="{00ACA4E1-123E-4382-A5E6-9009ED2CE2B7}" srcOrd="2" destOrd="0" parTransId="{2D015746-1238-437C-BE77-923FC4B0EA00}" sibTransId="{AE0B13AD-7B16-4FA8-BD5A-164BADE9B7F2}"/>
    <dgm:cxn modelId="{FDEB428E-31BE-43EE-9023-BA09A06D8E74}" type="presOf" srcId="{F838186B-9548-4E75-B2AB-9A4B4F971D7A}" destId="{1A1137CF-5427-4446-9495-145C3D56577E}" srcOrd="0" destOrd="0" presId="urn:diagrams.loki3.com/BracketList"/>
    <dgm:cxn modelId="{C48B3C1B-07E2-4D66-B2B6-E1006D31DD8F}" type="presOf" srcId="{2837296C-B76E-47BB-820A-8AE766ECD47E}" destId="{1A1137CF-5427-4446-9495-145C3D56577E}" srcOrd="0" destOrd="4" presId="urn:diagrams.loki3.com/BracketList"/>
    <dgm:cxn modelId="{6F4DE5EF-B8CD-4D37-AB12-BDFBCC77E7F3}" type="presOf" srcId="{49E70B51-07E5-42FD-B326-68E03A5CDEE1}" destId="{1A1137CF-5427-4446-9495-145C3D56577E}" srcOrd="0" destOrd="1" presId="urn:diagrams.loki3.com/BracketList"/>
    <dgm:cxn modelId="{0D8D90B0-9527-41C3-8D14-46EDE393A9A4}" srcId="{3411C762-CED5-41F4-B3BC-1D12FF478A79}" destId="{F838186B-9548-4E75-B2AB-9A4B4F971D7A}" srcOrd="0" destOrd="0" parTransId="{CA842607-5F47-4C74-A00A-BC1EEE521162}" sibTransId="{3D5BC290-84E4-43DA-8ACE-F55B49E4FAEA}"/>
    <dgm:cxn modelId="{9D7C047C-B4A5-4C6A-92DB-125379D0207D}" type="presOf" srcId="{26576E65-1EA0-457D-BF15-BC2D60086715}" destId="{1A1137CF-5427-4446-9495-145C3D56577E}" srcOrd="0" destOrd="3" presId="urn:diagrams.loki3.com/BracketList"/>
    <dgm:cxn modelId="{4DF49285-45AB-4918-8209-89B980359BD5}" type="presOf" srcId="{874492F6-844F-41C1-9193-807C9E021A59}" destId="{1A1137CF-5427-4446-9495-145C3D56577E}" srcOrd="0" destOrd="7" presId="urn:diagrams.loki3.com/BracketList"/>
    <dgm:cxn modelId="{4CF524F8-2C8D-4755-AB03-24E132BEC2E3}" type="presOf" srcId="{FF72556D-F7FF-40AC-91D2-D4E6FBFA088C}" destId="{C310F323-CCB8-4B73-8659-D4200CED0F59}" srcOrd="0" destOrd="0" presId="urn:diagrams.loki3.com/BracketList"/>
    <dgm:cxn modelId="{A5434C06-0313-443C-BEEA-E51E8D21B3CF}" type="presParOf" srcId="{C310F323-CCB8-4B73-8659-D4200CED0F59}" destId="{35325C5C-026E-4480-9FF8-C39C48608B84}" srcOrd="0" destOrd="0" presId="urn:diagrams.loki3.com/BracketList"/>
    <dgm:cxn modelId="{5632C321-8414-4C23-AA1E-7187F3AD91A6}" type="presParOf" srcId="{35325C5C-026E-4480-9FF8-C39C48608B84}" destId="{0E4C817E-039A-4B62-81F9-F45B8460B4AC}" srcOrd="0" destOrd="0" presId="urn:diagrams.loki3.com/BracketList"/>
    <dgm:cxn modelId="{B17F4312-B54C-425C-9206-B4523926FDD0}" type="presParOf" srcId="{35325C5C-026E-4480-9FF8-C39C48608B84}" destId="{2D1E7786-4194-408D-9789-F35CFE870A58}" srcOrd="1" destOrd="0" presId="urn:diagrams.loki3.com/BracketList"/>
    <dgm:cxn modelId="{3D911EF7-BBF8-4895-B15F-ED7A3FEBE147}" type="presParOf" srcId="{35325C5C-026E-4480-9FF8-C39C48608B84}" destId="{E80422F2-9385-4752-B7BF-B6C35C43EFEB}" srcOrd="2" destOrd="0" presId="urn:diagrams.loki3.com/BracketList"/>
    <dgm:cxn modelId="{0FC28D4B-0838-48DB-BB69-E0878AA09D10}" type="presParOf" srcId="{35325C5C-026E-4480-9FF8-C39C48608B84}" destId="{1A1137CF-5427-4446-9495-145C3D56577E}" srcOrd="3" destOrd="0" presId="urn:diagrams.loki3.com/BracketList"/>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C87D1E3-09B1-493D-B9C5-99DDB200E245}"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8DE72746-7750-4CD1-B87D-6866A0412FE4}">
      <dgm:prSet phldrT="[Text]" custT="1"/>
      <dgm:spPr/>
      <dgm:t>
        <a:bodyPr/>
        <a:lstStyle/>
        <a:p>
          <a:r>
            <a:rPr lang="en-US" sz="2300" dirty="0"/>
            <a:t>Campus Safety</a:t>
          </a:r>
        </a:p>
      </dgm:t>
    </dgm:pt>
    <dgm:pt modelId="{FD22302E-F328-4C22-B8FF-A34F86D44FC9}" type="parTrans" cxnId="{9077A88C-1B09-4657-8449-E04B100EC427}">
      <dgm:prSet/>
      <dgm:spPr/>
      <dgm:t>
        <a:bodyPr/>
        <a:lstStyle/>
        <a:p>
          <a:endParaRPr lang="en-US" sz="2300"/>
        </a:p>
      </dgm:t>
    </dgm:pt>
    <dgm:pt modelId="{F2DD3A80-14C0-4E3D-B008-00542897CEDB}" type="sibTrans" cxnId="{9077A88C-1B09-4657-8449-E04B100EC427}">
      <dgm:prSet/>
      <dgm:spPr/>
      <dgm:t>
        <a:bodyPr/>
        <a:lstStyle/>
        <a:p>
          <a:endParaRPr lang="en-US" sz="2300"/>
        </a:p>
      </dgm:t>
    </dgm:pt>
    <dgm:pt modelId="{64F66093-FF57-473A-AF3A-42CA047D96BD}">
      <dgm:prSet phldrT="[Text]" custT="1"/>
      <dgm:spPr/>
      <dgm:t>
        <a:bodyPr/>
        <a:lstStyle/>
        <a:p>
          <a:r>
            <a:rPr lang="en-US" sz="2300" b="0" i="0" u="none" dirty="0"/>
            <a:t>Emergency Exit</a:t>
          </a:r>
          <a:endParaRPr lang="en-US" sz="2300" dirty="0"/>
        </a:p>
      </dgm:t>
    </dgm:pt>
    <dgm:pt modelId="{A6D0D71A-1A76-4997-A3D2-1AD5873FB221}" type="parTrans" cxnId="{77702E88-84EC-471D-8945-C013769E99C5}">
      <dgm:prSet/>
      <dgm:spPr/>
      <dgm:t>
        <a:bodyPr/>
        <a:lstStyle/>
        <a:p>
          <a:endParaRPr lang="en-US" sz="2300"/>
        </a:p>
      </dgm:t>
    </dgm:pt>
    <dgm:pt modelId="{D6A74BC9-6502-4CA3-B757-64898EFDFDD1}" type="sibTrans" cxnId="{77702E88-84EC-471D-8945-C013769E99C5}">
      <dgm:prSet/>
      <dgm:spPr/>
      <dgm:t>
        <a:bodyPr/>
        <a:lstStyle/>
        <a:p>
          <a:endParaRPr lang="en-US" sz="2300"/>
        </a:p>
      </dgm:t>
    </dgm:pt>
    <dgm:pt modelId="{194F7CCB-1C07-4FC6-ACEB-C9866A9F593D}">
      <dgm:prSet custT="1"/>
      <dgm:spPr/>
      <dgm:t>
        <a:bodyPr/>
        <a:lstStyle/>
        <a:p>
          <a:r>
            <a:rPr lang="en-US" sz="2300" b="0" i="0" u="none"/>
            <a:t>ADA Evacuation Point</a:t>
          </a:r>
          <a:endParaRPr lang="en-US" sz="2300"/>
        </a:p>
      </dgm:t>
    </dgm:pt>
    <dgm:pt modelId="{A57DA591-32AD-4450-82A8-F6165014208D}" type="parTrans" cxnId="{6FDA0975-4EFB-4AB5-821F-E3F618725408}">
      <dgm:prSet/>
      <dgm:spPr/>
      <dgm:t>
        <a:bodyPr/>
        <a:lstStyle/>
        <a:p>
          <a:endParaRPr lang="en-US" sz="2300"/>
        </a:p>
      </dgm:t>
    </dgm:pt>
    <dgm:pt modelId="{658DA951-462E-4AE6-82A8-94D4B626A348}" type="sibTrans" cxnId="{6FDA0975-4EFB-4AB5-821F-E3F618725408}">
      <dgm:prSet/>
      <dgm:spPr/>
      <dgm:t>
        <a:bodyPr/>
        <a:lstStyle/>
        <a:p>
          <a:endParaRPr lang="en-US" sz="2300"/>
        </a:p>
      </dgm:t>
    </dgm:pt>
    <dgm:pt modelId="{84E7D0B9-6B6E-4618-B771-BA0DE9B1ED3C}">
      <dgm:prSet custT="1"/>
      <dgm:spPr/>
      <dgm:t>
        <a:bodyPr/>
        <a:lstStyle/>
        <a:p>
          <a:r>
            <a:rPr lang="en-US" sz="2300" b="0" i="0" u="none"/>
            <a:t>First Aid Station</a:t>
          </a:r>
          <a:endParaRPr lang="en-US" sz="2300"/>
        </a:p>
      </dgm:t>
    </dgm:pt>
    <dgm:pt modelId="{0C082EE8-27B4-4FF3-8AC1-AD8A88772C5B}" type="parTrans" cxnId="{94DD37A6-39EE-4C51-8039-3672809018F9}">
      <dgm:prSet/>
      <dgm:spPr/>
      <dgm:t>
        <a:bodyPr/>
        <a:lstStyle/>
        <a:p>
          <a:endParaRPr lang="en-US" sz="2300"/>
        </a:p>
      </dgm:t>
    </dgm:pt>
    <dgm:pt modelId="{1AA362F3-AB1E-410C-9CC8-CE0D07A362B4}" type="sibTrans" cxnId="{94DD37A6-39EE-4C51-8039-3672809018F9}">
      <dgm:prSet/>
      <dgm:spPr/>
      <dgm:t>
        <a:bodyPr/>
        <a:lstStyle/>
        <a:p>
          <a:endParaRPr lang="en-US" sz="2300"/>
        </a:p>
      </dgm:t>
    </dgm:pt>
    <dgm:pt modelId="{DE3F4DAA-0F98-482A-8121-4F1E31AA0342}">
      <dgm:prSet custT="1"/>
      <dgm:spPr/>
      <dgm:t>
        <a:bodyPr/>
        <a:lstStyle/>
        <a:p>
          <a:r>
            <a:rPr lang="en-US" sz="2300" b="0" i="0" u="none"/>
            <a:t>Emergency Assistance Phone</a:t>
          </a:r>
          <a:endParaRPr lang="en-US" sz="2300"/>
        </a:p>
      </dgm:t>
    </dgm:pt>
    <dgm:pt modelId="{4C2EEFF1-E9FA-4535-9CF3-56D1E1D6FE38}" type="parTrans" cxnId="{A56347DD-EC83-4021-83F8-C2593624E3E4}">
      <dgm:prSet/>
      <dgm:spPr/>
      <dgm:t>
        <a:bodyPr/>
        <a:lstStyle/>
        <a:p>
          <a:endParaRPr lang="en-US" sz="2300"/>
        </a:p>
      </dgm:t>
    </dgm:pt>
    <dgm:pt modelId="{5BE665A1-C9B8-4BEB-99C5-1BF2FA076AB5}" type="sibTrans" cxnId="{A56347DD-EC83-4021-83F8-C2593624E3E4}">
      <dgm:prSet/>
      <dgm:spPr/>
      <dgm:t>
        <a:bodyPr/>
        <a:lstStyle/>
        <a:p>
          <a:endParaRPr lang="en-US" sz="2300"/>
        </a:p>
      </dgm:t>
    </dgm:pt>
    <dgm:pt modelId="{36F67EA8-2D42-4B41-8349-7EBED6508875}">
      <dgm:prSet custT="1"/>
      <dgm:spPr/>
      <dgm:t>
        <a:bodyPr/>
        <a:lstStyle/>
        <a:p>
          <a:r>
            <a:rPr lang="en-US" sz="2300" b="0" i="0" u="none"/>
            <a:t>Fire Extinguisher</a:t>
          </a:r>
          <a:endParaRPr lang="en-US" sz="2300"/>
        </a:p>
      </dgm:t>
    </dgm:pt>
    <dgm:pt modelId="{0796AB0C-1D12-4D4F-B250-6DE133122585}" type="parTrans" cxnId="{733EB8A9-4D52-4830-B883-395FC694D341}">
      <dgm:prSet/>
      <dgm:spPr/>
      <dgm:t>
        <a:bodyPr/>
        <a:lstStyle/>
        <a:p>
          <a:endParaRPr lang="en-US" sz="2300"/>
        </a:p>
      </dgm:t>
    </dgm:pt>
    <dgm:pt modelId="{4637CA80-FDDA-4B3C-BE3D-C5CD479EBF39}" type="sibTrans" cxnId="{733EB8A9-4D52-4830-B883-395FC694D341}">
      <dgm:prSet/>
      <dgm:spPr/>
      <dgm:t>
        <a:bodyPr/>
        <a:lstStyle/>
        <a:p>
          <a:endParaRPr lang="en-US" sz="2300"/>
        </a:p>
      </dgm:t>
    </dgm:pt>
    <dgm:pt modelId="{E6F5D94F-5C92-4C19-8F69-75D962634B73}">
      <dgm:prSet custT="1"/>
      <dgm:spPr/>
      <dgm:t>
        <a:bodyPr/>
        <a:lstStyle/>
        <a:p>
          <a:r>
            <a:rPr lang="en-US" sz="2300" b="0" i="0" u="none"/>
            <a:t>Automated External Defibrillator (AED)</a:t>
          </a:r>
          <a:endParaRPr lang="en-US" sz="2300"/>
        </a:p>
      </dgm:t>
    </dgm:pt>
    <dgm:pt modelId="{415ECCCA-F5FA-46AB-B233-44877CE3BBC6}" type="parTrans" cxnId="{77248023-3991-41CD-AE9A-5844234A94EB}">
      <dgm:prSet/>
      <dgm:spPr/>
      <dgm:t>
        <a:bodyPr/>
        <a:lstStyle/>
        <a:p>
          <a:endParaRPr lang="en-US" sz="2300"/>
        </a:p>
      </dgm:t>
    </dgm:pt>
    <dgm:pt modelId="{A58E9093-E51C-4AB8-85A5-C66DC96F7077}" type="sibTrans" cxnId="{77248023-3991-41CD-AE9A-5844234A94EB}">
      <dgm:prSet/>
      <dgm:spPr/>
      <dgm:t>
        <a:bodyPr/>
        <a:lstStyle/>
        <a:p>
          <a:endParaRPr lang="en-US" sz="2300"/>
        </a:p>
      </dgm:t>
    </dgm:pt>
    <dgm:pt modelId="{AD860E45-F5AB-42DC-B7D7-4A917FD317C2}">
      <dgm:prSet custT="1"/>
      <dgm:spPr/>
      <dgm:t>
        <a:bodyPr/>
        <a:lstStyle/>
        <a:p>
          <a:r>
            <a:rPr lang="en-US" sz="2300" b="0" i="0" u="none"/>
            <a:t>Public Safety Reception</a:t>
          </a:r>
          <a:endParaRPr lang="en-US" sz="2300"/>
        </a:p>
      </dgm:t>
    </dgm:pt>
    <dgm:pt modelId="{A1499735-13C1-484C-9548-1A9BD08F9B3B}" type="parTrans" cxnId="{0D03587B-BDC4-4518-A4A1-74C4C4B48A2B}">
      <dgm:prSet/>
      <dgm:spPr/>
      <dgm:t>
        <a:bodyPr/>
        <a:lstStyle/>
        <a:p>
          <a:endParaRPr lang="en-US" sz="2300"/>
        </a:p>
      </dgm:t>
    </dgm:pt>
    <dgm:pt modelId="{52DEF7AA-AD82-4AF7-A208-7036223F7C2E}" type="sibTrans" cxnId="{0D03587B-BDC4-4518-A4A1-74C4C4B48A2B}">
      <dgm:prSet/>
      <dgm:spPr/>
      <dgm:t>
        <a:bodyPr/>
        <a:lstStyle/>
        <a:p>
          <a:endParaRPr lang="en-US" sz="2300"/>
        </a:p>
      </dgm:t>
    </dgm:pt>
    <dgm:pt modelId="{08058762-E79D-4141-91C4-DE91C6D8EDB5}">
      <dgm:prSet custT="1"/>
      <dgm:spPr/>
      <dgm:t>
        <a:bodyPr/>
        <a:lstStyle/>
        <a:p>
          <a:r>
            <a:rPr lang="en-US" sz="2300" b="0" i="0" u="none" dirty="0"/>
            <a:t>Public Safety Office</a:t>
          </a:r>
          <a:endParaRPr lang="en-US" sz="2300" dirty="0"/>
        </a:p>
      </dgm:t>
    </dgm:pt>
    <dgm:pt modelId="{0E4D036F-5145-4939-9C68-F879274CCC0D}" type="parTrans" cxnId="{227EC715-D042-4ED2-B712-EFB1584AA25B}">
      <dgm:prSet/>
      <dgm:spPr/>
      <dgm:t>
        <a:bodyPr/>
        <a:lstStyle/>
        <a:p>
          <a:endParaRPr lang="en-US" sz="2300"/>
        </a:p>
      </dgm:t>
    </dgm:pt>
    <dgm:pt modelId="{02FB9CA6-F958-47A2-9789-CD7FEF7DC4BE}" type="sibTrans" cxnId="{227EC715-D042-4ED2-B712-EFB1584AA25B}">
      <dgm:prSet/>
      <dgm:spPr/>
      <dgm:t>
        <a:bodyPr/>
        <a:lstStyle/>
        <a:p>
          <a:endParaRPr lang="en-US" sz="2300"/>
        </a:p>
      </dgm:t>
    </dgm:pt>
    <dgm:pt modelId="{F970D5DD-37EA-4FD9-B492-E361D8086C29}" type="pres">
      <dgm:prSet presAssocID="{2C87D1E3-09B1-493D-B9C5-99DDB200E245}" presName="Name0" presStyleCnt="0">
        <dgm:presLayoutVars>
          <dgm:dir/>
          <dgm:animLvl val="lvl"/>
          <dgm:resizeHandles val="exact"/>
        </dgm:presLayoutVars>
      </dgm:prSet>
      <dgm:spPr/>
    </dgm:pt>
    <dgm:pt modelId="{E90507C1-C373-4401-BF10-810D4A8A1103}" type="pres">
      <dgm:prSet presAssocID="{8DE72746-7750-4CD1-B87D-6866A0412FE4}" presName="linNode" presStyleCnt="0"/>
      <dgm:spPr/>
    </dgm:pt>
    <dgm:pt modelId="{52923477-E772-4F5E-B96C-6822DCB00FCD}" type="pres">
      <dgm:prSet presAssocID="{8DE72746-7750-4CD1-B87D-6866A0412FE4}" presName="parTx" presStyleLbl="revTx" presStyleIdx="0" presStyleCnt="1">
        <dgm:presLayoutVars>
          <dgm:chMax val="1"/>
          <dgm:bulletEnabled val="1"/>
        </dgm:presLayoutVars>
      </dgm:prSet>
      <dgm:spPr/>
    </dgm:pt>
    <dgm:pt modelId="{239FAA68-E949-4EE3-ADD3-CBD2FBF8673B}" type="pres">
      <dgm:prSet presAssocID="{8DE72746-7750-4CD1-B87D-6866A0412FE4}" presName="bracket" presStyleLbl="parChTrans1D1" presStyleIdx="0" presStyleCnt="1"/>
      <dgm:spPr/>
    </dgm:pt>
    <dgm:pt modelId="{2655DAA7-0AEF-47A6-80FB-740A547935DC}" type="pres">
      <dgm:prSet presAssocID="{8DE72746-7750-4CD1-B87D-6866A0412FE4}" presName="spH" presStyleCnt="0"/>
      <dgm:spPr/>
    </dgm:pt>
    <dgm:pt modelId="{A9C1063C-92E1-49B3-AEE7-5527B2F79A3E}" type="pres">
      <dgm:prSet presAssocID="{8DE72746-7750-4CD1-B87D-6866A0412FE4}" presName="desTx" presStyleLbl="node1" presStyleIdx="0" presStyleCnt="1">
        <dgm:presLayoutVars>
          <dgm:bulletEnabled val="1"/>
        </dgm:presLayoutVars>
      </dgm:prSet>
      <dgm:spPr/>
    </dgm:pt>
  </dgm:ptLst>
  <dgm:cxnLst>
    <dgm:cxn modelId="{958101F9-5BF5-4CA3-9FAB-5DA2D3FA52AC}" type="presOf" srcId="{64F66093-FF57-473A-AF3A-42CA047D96BD}" destId="{A9C1063C-92E1-49B3-AEE7-5527B2F79A3E}" srcOrd="0" destOrd="0" presId="urn:diagrams.loki3.com/BracketList"/>
    <dgm:cxn modelId="{77248023-3991-41CD-AE9A-5844234A94EB}" srcId="{8DE72746-7750-4CD1-B87D-6866A0412FE4}" destId="{E6F5D94F-5C92-4C19-8F69-75D962634B73}" srcOrd="5" destOrd="0" parTransId="{415ECCCA-F5FA-46AB-B233-44877CE3BBC6}" sibTransId="{A58E9093-E51C-4AB8-85A5-C66DC96F7077}"/>
    <dgm:cxn modelId="{C8F75A6F-EF94-4995-8062-41484E73763B}" type="presOf" srcId="{E6F5D94F-5C92-4C19-8F69-75D962634B73}" destId="{A9C1063C-92E1-49B3-AEE7-5527B2F79A3E}" srcOrd="0" destOrd="5" presId="urn:diagrams.loki3.com/BracketList"/>
    <dgm:cxn modelId="{864649D8-4FEC-404D-A11E-43357A9BFABD}" type="presOf" srcId="{36F67EA8-2D42-4B41-8349-7EBED6508875}" destId="{A9C1063C-92E1-49B3-AEE7-5527B2F79A3E}" srcOrd="0" destOrd="4" presId="urn:diagrams.loki3.com/BracketList"/>
    <dgm:cxn modelId="{6E9EB9C8-BE40-44C7-90B1-E323E80F33A9}" type="presOf" srcId="{84E7D0B9-6B6E-4618-B771-BA0DE9B1ED3C}" destId="{A9C1063C-92E1-49B3-AEE7-5527B2F79A3E}" srcOrd="0" destOrd="2" presId="urn:diagrams.loki3.com/BracketList"/>
    <dgm:cxn modelId="{77702E88-84EC-471D-8945-C013769E99C5}" srcId="{8DE72746-7750-4CD1-B87D-6866A0412FE4}" destId="{64F66093-FF57-473A-AF3A-42CA047D96BD}" srcOrd="0" destOrd="0" parTransId="{A6D0D71A-1A76-4997-A3D2-1AD5873FB221}" sibTransId="{D6A74BC9-6502-4CA3-B757-64898EFDFDD1}"/>
    <dgm:cxn modelId="{94DD37A6-39EE-4C51-8039-3672809018F9}" srcId="{8DE72746-7750-4CD1-B87D-6866A0412FE4}" destId="{84E7D0B9-6B6E-4618-B771-BA0DE9B1ED3C}" srcOrd="2" destOrd="0" parTransId="{0C082EE8-27B4-4FF3-8AC1-AD8A88772C5B}" sibTransId="{1AA362F3-AB1E-410C-9CC8-CE0D07A362B4}"/>
    <dgm:cxn modelId="{A56347DD-EC83-4021-83F8-C2593624E3E4}" srcId="{8DE72746-7750-4CD1-B87D-6866A0412FE4}" destId="{DE3F4DAA-0F98-482A-8121-4F1E31AA0342}" srcOrd="3" destOrd="0" parTransId="{4C2EEFF1-E9FA-4535-9CF3-56D1E1D6FE38}" sibTransId="{5BE665A1-C9B8-4BEB-99C5-1BF2FA076AB5}"/>
    <dgm:cxn modelId="{29283F8F-1704-4E00-8CBE-71D1E59A97E3}" type="presOf" srcId="{DE3F4DAA-0F98-482A-8121-4F1E31AA0342}" destId="{A9C1063C-92E1-49B3-AEE7-5527B2F79A3E}" srcOrd="0" destOrd="3" presId="urn:diagrams.loki3.com/BracketList"/>
    <dgm:cxn modelId="{227EC715-D042-4ED2-B712-EFB1584AA25B}" srcId="{8DE72746-7750-4CD1-B87D-6866A0412FE4}" destId="{08058762-E79D-4141-91C4-DE91C6D8EDB5}" srcOrd="7" destOrd="0" parTransId="{0E4D036F-5145-4939-9C68-F879274CCC0D}" sibTransId="{02FB9CA6-F958-47A2-9789-CD7FEF7DC4BE}"/>
    <dgm:cxn modelId="{0D03587B-BDC4-4518-A4A1-74C4C4B48A2B}" srcId="{8DE72746-7750-4CD1-B87D-6866A0412FE4}" destId="{AD860E45-F5AB-42DC-B7D7-4A917FD317C2}" srcOrd="6" destOrd="0" parTransId="{A1499735-13C1-484C-9548-1A9BD08F9B3B}" sibTransId="{52DEF7AA-AD82-4AF7-A208-7036223F7C2E}"/>
    <dgm:cxn modelId="{271F85B5-D9E0-42A2-9CCD-12AD6F6E97B8}" type="presOf" srcId="{2C87D1E3-09B1-493D-B9C5-99DDB200E245}" destId="{F970D5DD-37EA-4FD9-B492-E361D8086C29}" srcOrd="0" destOrd="0" presId="urn:diagrams.loki3.com/BracketList"/>
    <dgm:cxn modelId="{9077A88C-1B09-4657-8449-E04B100EC427}" srcId="{2C87D1E3-09B1-493D-B9C5-99DDB200E245}" destId="{8DE72746-7750-4CD1-B87D-6866A0412FE4}" srcOrd="0" destOrd="0" parTransId="{FD22302E-F328-4C22-B8FF-A34F86D44FC9}" sibTransId="{F2DD3A80-14C0-4E3D-B008-00542897CEDB}"/>
    <dgm:cxn modelId="{733EB8A9-4D52-4830-B883-395FC694D341}" srcId="{8DE72746-7750-4CD1-B87D-6866A0412FE4}" destId="{36F67EA8-2D42-4B41-8349-7EBED6508875}" srcOrd="4" destOrd="0" parTransId="{0796AB0C-1D12-4D4F-B250-6DE133122585}" sibTransId="{4637CA80-FDDA-4B3C-BE3D-C5CD479EBF39}"/>
    <dgm:cxn modelId="{171F988C-4F69-474E-94D4-7D0756E74479}" type="presOf" srcId="{194F7CCB-1C07-4FC6-ACEB-C9866A9F593D}" destId="{A9C1063C-92E1-49B3-AEE7-5527B2F79A3E}" srcOrd="0" destOrd="1" presId="urn:diagrams.loki3.com/BracketList"/>
    <dgm:cxn modelId="{80E2A35D-E9EF-4044-A96C-9284BB3085FC}" type="presOf" srcId="{8DE72746-7750-4CD1-B87D-6866A0412FE4}" destId="{52923477-E772-4F5E-B96C-6822DCB00FCD}" srcOrd="0" destOrd="0" presId="urn:diagrams.loki3.com/BracketList"/>
    <dgm:cxn modelId="{506A2B7A-0011-43D3-991D-B8D4E70E1A88}" type="presOf" srcId="{AD860E45-F5AB-42DC-B7D7-4A917FD317C2}" destId="{A9C1063C-92E1-49B3-AEE7-5527B2F79A3E}" srcOrd="0" destOrd="6" presId="urn:diagrams.loki3.com/BracketList"/>
    <dgm:cxn modelId="{987B6817-C474-4E9E-9D71-32605991251A}" type="presOf" srcId="{08058762-E79D-4141-91C4-DE91C6D8EDB5}" destId="{A9C1063C-92E1-49B3-AEE7-5527B2F79A3E}" srcOrd="0" destOrd="7" presId="urn:diagrams.loki3.com/BracketList"/>
    <dgm:cxn modelId="{6FDA0975-4EFB-4AB5-821F-E3F618725408}" srcId="{8DE72746-7750-4CD1-B87D-6866A0412FE4}" destId="{194F7CCB-1C07-4FC6-ACEB-C9866A9F593D}" srcOrd="1" destOrd="0" parTransId="{A57DA591-32AD-4450-82A8-F6165014208D}" sibTransId="{658DA951-462E-4AE6-82A8-94D4B626A348}"/>
    <dgm:cxn modelId="{333ED5C3-10F1-44A2-9B99-EB8A0AFF03C5}" type="presParOf" srcId="{F970D5DD-37EA-4FD9-B492-E361D8086C29}" destId="{E90507C1-C373-4401-BF10-810D4A8A1103}" srcOrd="0" destOrd="0" presId="urn:diagrams.loki3.com/BracketList"/>
    <dgm:cxn modelId="{44CEB440-BC00-4263-94D2-870770B98C72}" type="presParOf" srcId="{E90507C1-C373-4401-BF10-810D4A8A1103}" destId="{52923477-E772-4F5E-B96C-6822DCB00FCD}" srcOrd="0" destOrd="0" presId="urn:diagrams.loki3.com/BracketList"/>
    <dgm:cxn modelId="{3F22129A-B41B-4843-9397-BECC5C778BA5}" type="presParOf" srcId="{E90507C1-C373-4401-BF10-810D4A8A1103}" destId="{239FAA68-E949-4EE3-ADD3-CBD2FBF8673B}" srcOrd="1" destOrd="0" presId="urn:diagrams.loki3.com/BracketList"/>
    <dgm:cxn modelId="{2DB05220-6A75-45B8-9314-DBA4F2065B84}" type="presParOf" srcId="{E90507C1-C373-4401-BF10-810D4A8A1103}" destId="{2655DAA7-0AEF-47A6-80FB-740A547935DC}" srcOrd="2" destOrd="0" presId="urn:diagrams.loki3.com/BracketList"/>
    <dgm:cxn modelId="{DF9CC8AF-B316-48C6-8479-5D6C6C906BFC}" type="presParOf" srcId="{E90507C1-C373-4401-BF10-810D4A8A1103}" destId="{A9C1063C-92E1-49B3-AEE7-5527B2F79A3E}" srcOrd="3" destOrd="0" presId="urn:diagrams.loki3.com/BracketList"/>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23E6818-489C-41A5-B361-AF1A289B6BEE}"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E3817E69-AF9F-47AC-9718-DE84C65F7AC7}">
      <dgm:prSet phldrT="[Text]" custT="1"/>
      <dgm:spPr/>
      <dgm:t>
        <a:bodyPr/>
        <a:lstStyle/>
        <a:p>
          <a:r>
            <a:rPr lang="en-US" sz="2300" dirty="0"/>
            <a:t>Student Community</a:t>
          </a:r>
        </a:p>
      </dgm:t>
    </dgm:pt>
    <dgm:pt modelId="{1AFA5495-0A8C-47C3-B6A4-838EC1C9B53C}" type="parTrans" cxnId="{8AFEB019-5DDB-4991-A16F-00899AEAD8A2}">
      <dgm:prSet/>
      <dgm:spPr/>
      <dgm:t>
        <a:bodyPr/>
        <a:lstStyle/>
        <a:p>
          <a:endParaRPr lang="en-US"/>
        </a:p>
      </dgm:t>
    </dgm:pt>
    <dgm:pt modelId="{776B0198-923A-4F93-BBCA-1233928096F2}" type="sibTrans" cxnId="{8AFEB019-5DDB-4991-A16F-00899AEAD8A2}">
      <dgm:prSet/>
      <dgm:spPr/>
      <dgm:t>
        <a:bodyPr/>
        <a:lstStyle/>
        <a:p>
          <a:endParaRPr lang="en-US"/>
        </a:p>
      </dgm:t>
    </dgm:pt>
    <dgm:pt modelId="{90A942AC-D529-40E8-8499-7D8CA4D1D5E9}">
      <dgm:prSet phldrT="[Text]" custT="1"/>
      <dgm:spPr/>
      <dgm:t>
        <a:bodyPr/>
        <a:lstStyle/>
        <a:p>
          <a:r>
            <a:rPr lang="en-US" sz="2300" b="0" i="0" u="none" dirty="0"/>
            <a:t>Study Spots with plugs</a:t>
          </a:r>
          <a:endParaRPr lang="en-US" sz="2300" dirty="0"/>
        </a:p>
      </dgm:t>
    </dgm:pt>
    <dgm:pt modelId="{62C0D414-B7FD-4BD1-ADB7-DDF64E194DBC}" type="parTrans" cxnId="{AF43D0A3-6EB8-448B-BAEE-A17CE00FF1EE}">
      <dgm:prSet/>
      <dgm:spPr/>
      <dgm:t>
        <a:bodyPr/>
        <a:lstStyle/>
        <a:p>
          <a:endParaRPr lang="en-US"/>
        </a:p>
      </dgm:t>
    </dgm:pt>
    <dgm:pt modelId="{4ED98B5F-A1ED-4A27-9726-6D1B2ACD1068}" type="sibTrans" cxnId="{AF43D0A3-6EB8-448B-BAEE-A17CE00FF1EE}">
      <dgm:prSet/>
      <dgm:spPr/>
      <dgm:t>
        <a:bodyPr/>
        <a:lstStyle/>
        <a:p>
          <a:endParaRPr lang="en-US"/>
        </a:p>
      </dgm:t>
    </dgm:pt>
    <dgm:pt modelId="{6E8238E5-AC25-48E0-A018-90DB58C05650}">
      <dgm:prSet phldrT="[Text]" custT="1"/>
      <dgm:spPr/>
      <dgm:t>
        <a:bodyPr/>
        <a:lstStyle/>
        <a:p>
          <a:r>
            <a:rPr lang="en-US" sz="2300" dirty="0"/>
            <a:t>Transportation</a:t>
          </a:r>
        </a:p>
      </dgm:t>
    </dgm:pt>
    <dgm:pt modelId="{0DE2235A-1A8C-46E8-8DB2-14C500F850D7}" type="parTrans" cxnId="{336297B2-8F2A-4375-AF23-40A08A54075A}">
      <dgm:prSet/>
      <dgm:spPr/>
      <dgm:t>
        <a:bodyPr/>
        <a:lstStyle/>
        <a:p>
          <a:endParaRPr lang="en-US"/>
        </a:p>
      </dgm:t>
    </dgm:pt>
    <dgm:pt modelId="{B5CFFD22-ECC6-4355-8CCE-917C5EA31497}" type="sibTrans" cxnId="{336297B2-8F2A-4375-AF23-40A08A54075A}">
      <dgm:prSet/>
      <dgm:spPr/>
      <dgm:t>
        <a:bodyPr/>
        <a:lstStyle/>
        <a:p>
          <a:endParaRPr lang="en-US"/>
        </a:p>
      </dgm:t>
    </dgm:pt>
    <dgm:pt modelId="{1F743E8E-90A4-497F-9A80-53238DDB09AD}">
      <dgm:prSet phldrT="[Text]" custT="1"/>
      <dgm:spPr/>
      <dgm:t>
        <a:bodyPr/>
        <a:lstStyle/>
        <a:p>
          <a:r>
            <a:rPr lang="en-US" sz="2300" b="0" i="0" u="none" dirty="0"/>
            <a:t>Shuttle Bus Stop</a:t>
          </a:r>
          <a:endParaRPr lang="en-US" sz="2300" dirty="0"/>
        </a:p>
      </dgm:t>
    </dgm:pt>
    <dgm:pt modelId="{AD342C68-154E-4B78-ACCB-40885EDE05EF}" type="parTrans" cxnId="{5048ACBC-08A2-416A-8A5C-54F855AAE351}">
      <dgm:prSet/>
      <dgm:spPr/>
      <dgm:t>
        <a:bodyPr/>
        <a:lstStyle/>
        <a:p>
          <a:endParaRPr lang="en-US"/>
        </a:p>
      </dgm:t>
    </dgm:pt>
    <dgm:pt modelId="{DE1E4EBB-DE77-4B5D-89B9-C488F6B30F72}" type="sibTrans" cxnId="{5048ACBC-08A2-416A-8A5C-54F855AAE351}">
      <dgm:prSet/>
      <dgm:spPr/>
      <dgm:t>
        <a:bodyPr/>
        <a:lstStyle/>
        <a:p>
          <a:endParaRPr lang="en-US"/>
        </a:p>
      </dgm:t>
    </dgm:pt>
    <dgm:pt modelId="{9C6F6244-B355-4A7D-9E12-28021CD9CC60}">
      <dgm:prSet custT="1"/>
      <dgm:spPr/>
      <dgm:t>
        <a:bodyPr/>
        <a:lstStyle/>
        <a:p>
          <a:r>
            <a:rPr lang="en-US" sz="2300" b="0" i="0" u="none"/>
            <a:t>Study Spots</a:t>
          </a:r>
          <a:endParaRPr lang="en-US" sz="2300"/>
        </a:p>
      </dgm:t>
    </dgm:pt>
    <dgm:pt modelId="{3A8C4E45-CA0E-43AD-9B17-F42B23B05DD7}" type="parTrans" cxnId="{AF546F3C-D320-4ED2-B7A4-8B022A2D4229}">
      <dgm:prSet/>
      <dgm:spPr/>
      <dgm:t>
        <a:bodyPr/>
        <a:lstStyle/>
        <a:p>
          <a:endParaRPr lang="en-US"/>
        </a:p>
      </dgm:t>
    </dgm:pt>
    <dgm:pt modelId="{FB90964C-928C-424B-B20D-05E02C0B7CC8}" type="sibTrans" cxnId="{AF546F3C-D320-4ED2-B7A4-8B022A2D4229}">
      <dgm:prSet/>
      <dgm:spPr/>
      <dgm:t>
        <a:bodyPr/>
        <a:lstStyle/>
        <a:p>
          <a:endParaRPr lang="en-US"/>
        </a:p>
      </dgm:t>
    </dgm:pt>
    <dgm:pt modelId="{C6BFE9E8-68FF-4B1E-9331-B371933B433A}">
      <dgm:prSet custT="1"/>
      <dgm:spPr/>
      <dgm:t>
        <a:bodyPr/>
        <a:lstStyle/>
        <a:p>
          <a:r>
            <a:rPr lang="en-US" sz="2300" b="0" i="0" u="none" dirty="0"/>
            <a:t>BYOL Spots</a:t>
          </a:r>
          <a:endParaRPr lang="en-US" sz="2300" dirty="0"/>
        </a:p>
      </dgm:t>
    </dgm:pt>
    <dgm:pt modelId="{B82B1E08-5B04-467F-9CA5-7D527547A2F0}" type="parTrans" cxnId="{8AFE9A68-CC99-45B9-9EED-14E7E0FF0582}">
      <dgm:prSet/>
      <dgm:spPr/>
      <dgm:t>
        <a:bodyPr/>
        <a:lstStyle/>
        <a:p>
          <a:endParaRPr lang="en-US"/>
        </a:p>
      </dgm:t>
    </dgm:pt>
    <dgm:pt modelId="{E58DF6AC-43FB-4DC0-8741-63525FE45DA4}" type="sibTrans" cxnId="{8AFE9A68-CC99-45B9-9EED-14E7E0FF0582}">
      <dgm:prSet/>
      <dgm:spPr/>
      <dgm:t>
        <a:bodyPr/>
        <a:lstStyle/>
        <a:p>
          <a:endParaRPr lang="en-US"/>
        </a:p>
      </dgm:t>
    </dgm:pt>
    <dgm:pt modelId="{43257462-BBD5-4992-8BEE-B7AF67370464}">
      <dgm:prSet custT="1"/>
      <dgm:spPr/>
      <dgm:t>
        <a:bodyPr/>
        <a:lstStyle/>
        <a:p>
          <a:r>
            <a:rPr lang="en-US" sz="2300" b="0" i="0" u="none"/>
            <a:t>DART Bus Stop</a:t>
          </a:r>
          <a:endParaRPr lang="en-US" sz="2300"/>
        </a:p>
      </dgm:t>
    </dgm:pt>
    <dgm:pt modelId="{A77C7646-FEC5-4E49-AE09-8B03BE560FE6}" type="parTrans" cxnId="{31E47C29-E0A4-4F0E-8F99-139A93DB3C2D}">
      <dgm:prSet/>
      <dgm:spPr/>
      <dgm:t>
        <a:bodyPr/>
        <a:lstStyle/>
        <a:p>
          <a:endParaRPr lang="en-US"/>
        </a:p>
      </dgm:t>
    </dgm:pt>
    <dgm:pt modelId="{FDFACDCA-E4F1-4175-A146-3F620F583707}" type="sibTrans" cxnId="{31E47C29-E0A4-4F0E-8F99-139A93DB3C2D}">
      <dgm:prSet/>
      <dgm:spPr/>
      <dgm:t>
        <a:bodyPr/>
        <a:lstStyle/>
        <a:p>
          <a:endParaRPr lang="en-US"/>
        </a:p>
      </dgm:t>
    </dgm:pt>
    <dgm:pt modelId="{F960DBAB-BCD6-4C42-9215-46FAFEAEA72E}">
      <dgm:prSet custT="1"/>
      <dgm:spPr/>
      <dgm:t>
        <a:bodyPr/>
        <a:lstStyle/>
        <a:p>
          <a:r>
            <a:rPr lang="en-US" sz="2300" b="0" i="0" u="none"/>
            <a:t>Dart Bus Schedule Stand</a:t>
          </a:r>
          <a:endParaRPr lang="en-US" sz="2300"/>
        </a:p>
      </dgm:t>
    </dgm:pt>
    <dgm:pt modelId="{6B1A9EB1-2270-4DFF-BC81-DD1EAE6F81D8}" type="parTrans" cxnId="{4321ED8A-AEA8-43B7-A264-B3E352908B73}">
      <dgm:prSet/>
      <dgm:spPr/>
      <dgm:t>
        <a:bodyPr/>
        <a:lstStyle/>
        <a:p>
          <a:endParaRPr lang="en-US"/>
        </a:p>
      </dgm:t>
    </dgm:pt>
    <dgm:pt modelId="{53299546-9B96-4112-8C9D-719C22904285}" type="sibTrans" cxnId="{4321ED8A-AEA8-43B7-A264-B3E352908B73}">
      <dgm:prSet/>
      <dgm:spPr/>
      <dgm:t>
        <a:bodyPr/>
        <a:lstStyle/>
        <a:p>
          <a:endParaRPr lang="en-US"/>
        </a:p>
      </dgm:t>
    </dgm:pt>
    <dgm:pt modelId="{65C7F9E9-C52A-444C-8688-136FC81FD778}">
      <dgm:prSet custT="1"/>
      <dgm:spPr/>
      <dgm:t>
        <a:bodyPr/>
        <a:lstStyle/>
        <a:p>
          <a:r>
            <a:rPr lang="en-US" sz="2300" b="0" i="0" u="none"/>
            <a:t>Staff Parking</a:t>
          </a:r>
          <a:endParaRPr lang="en-US" sz="2300"/>
        </a:p>
      </dgm:t>
    </dgm:pt>
    <dgm:pt modelId="{42387AA3-5D6D-495C-821A-07B78589B1E3}" type="parTrans" cxnId="{EB3FCAB0-E906-485E-86BF-D24F65A73E09}">
      <dgm:prSet/>
      <dgm:spPr/>
      <dgm:t>
        <a:bodyPr/>
        <a:lstStyle/>
        <a:p>
          <a:endParaRPr lang="en-US"/>
        </a:p>
      </dgm:t>
    </dgm:pt>
    <dgm:pt modelId="{3CFF960A-921C-4D06-B697-7AE845AC3BD7}" type="sibTrans" cxnId="{EB3FCAB0-E906-485E-86BF-D24F65A73E09}">
      <dgm:prSet/>
      <dgm:spPr/>
      <dgm:t>
        <a:bodyPr/>
        <a:lstStyle/>
        <a:p>
          <a:endParaRPr lang="en-US"/>
        </a:p>
      </dgm:t>
    </dgm:pt>
    <dgm:pt modelId="{93AC3707-F021-440A-8165-3FE4437B8120}">
      <dgm:prSet custT="1"/>
      <dgm:spPr/>
      <dgm:t>
        <a:bodyPr/>
        <a:lstStyle/>
        <a:p>
          <a:r>
            <a:rPr lang="en-US" sz="2300" b="0" i="0" u="none" dirty="0"/>
            <a:t>Parking</a:t>
          </a:r>
          <a:endParaRPr lang="en-US" sz="2300" dirty="0"/>
        </a:p>
      </dgm:t>
    </dgm:pt>
    <dgm:pt modelId="{E900A8E8-C406-4973-8044-97CA33DBD80B}" type="parTrans" cxnId="{8C8253D1-525B-4B85-90B9-C7ECBB7A95C8}">
      <dgm:prSet/>
      <dgm:spPr/>
      <dgm:t>
        <a:bodyPr/>
        <a:lstStyle/>
        <a:p>
          <a:endParaRPr lang="en-US"/>
        </a:p>
      </dgm:t>
    </dgm:pt>
    <dgm:pt modelId="{A03B6EA2-7C96-4E45-98E0-14D3857CBAB5}" type="sibTrans" cxnId="{8C8253D1-525B-4B85-90B9-C7ECBB7A95C8}">
      <dgm:prSet/>
      <dgm:spPr/>
      <dgm:t>
        <a:bodyPr/>
        <a:lstStyle/>
        <a:p>
          <a:endParaRPr lang="en-US"/>
        </a:p>
      </dgm:t>
    </dgm:pt>
    <dgm:pt modelId="{3AA4F4E0-0A78-4CE2-91DD-9E7C766D9EB0}">
      <dgm:prSet custT="1"/>
      <dgm:spPr/>
      <dgm:t>
        <a:bodyPr/>
        <a:lstStyle/>
        <a:p>
          <a:r>
            <a:rPr lang="en-US" sz="2300" b="0" i="0" u="none" dirty="0"/>
            <a:t>ADA Parking</a:t>
          </a:r>
          <a:endParaRPr lang="en-US" sz="2300" dirty="0"/>
        </a:p>
      </dgm:t>
    </dgm:pt>
    <dgm:pt modelId="{4975F217-0B17-4059-9C1F-7060A8186233}" type="parTrans" cxnId="{CE2CCE21-CF86-46A6-9DFB-86AA9F1D21BD}">
      <dgm:prSet/>
      <dgm:spPr/>
      <dgm:t>
        <a:bodyPr/>
        <a:lstStyle/>
        <a:p>
          <a:endParaRPr lang="en-US"/>
        </a:p>
      </dgm:t>
    </dgm:pt>
    <dgm:pt modelId="{A3E2D5BB-EA80-43B7-BA2A-503C78DB0BD2}" type="sibTrans" cxnId="{CE2CCE21-CF86-46A6-9DFB-86AA9F1D21BD}">
      <dgm:prSet/>
      <dgm:spPr/>
      <dgm:t>
        <a:bodyPr/>
        <a:lstStyle/>
        <a:p>
          <a:endParaRPr lang="en-US"/>
        </a:p>
      </dgm:t>
    </dgm:pt>
    <dgm:pt modelId="{033BA971-DD60-4D9D-A95C-CD8900D75AEF}" type="pres">
      <dgm:prSet presAssocID="{023E6818-489C-41A5-B361-AF1A289B6BEE}" presName="Name0" presStyleCnt="0">
        <dgm:presLayoutVars>
          <dgm:dir/>
          <dgm:animLvl val="lvl"/>
          <dgm:resizeHandles val="exact"/>
        </dgm:presLayoutVars>
      </dgm:prSet>
      <dgm:spPr/>
    </dgm:pt>
    <dgm:pt modelId="{76408A6D-4C0A-4CA6-B1EC-DAA8A1F0622C}" type="pres">
      <dgm:prSet presAssocID="{E3817E69-AF9F-47AC-9718-DE84C65F7AC7}" presName="linNode" presStyleCnt="0"/>
      <dgm:spPr/>
    </dgm:pt>
    <dgm:pt modelId="{4B3B2856-4131-4594-8957-91361D630EB3}" type="pres">
      <dgm:prSet presAssocID="{E3817E69-AF9F-47AC-9718-DE84C65F7AC7}" presName="parTx" presStyleLbl="revTx" presStyleIdx="0" presStyleCnt="2">
        <dgm:presLayoutVars>
          <dgm:chMax val="1"/>
          <dgm:bulletEnabled val="1"/>
        </dgm:presLayoutVars>
      </dgm:prSet>
      <dgm:spPr/>
    </dgm:pt>
    <dgm:pt modelId="{5A27676A-5459-4196-876C-CE0C93950B9B}" type="pres">
      <dgm:prSet presAssocID="{E3817E69-AF9F-47AC-9718-DE84C65F7AC7}" presName="bracket" presStyleLbl="parChTrans1D1" presStyleIdx="0" presStyleCnt="2"/>
      <dgm:spPr/>
    </dgm:pt>
    <dgm:pt modelId="{32885561-5A46-4E98-B8EF-6FC60C6071BF}" type="pres">
      <dgm:prSet presAssocID="{E3817E69-AF9F-47AC-9718-DE84C65F7AC7}" presName="spH" presStyleCnt="0"/>
      <dgm:spPr/>
    </dgm:pt>
    <dgm:pt modelId="{8A974720-61DB-4A47-A137-879E67B98815}" type="pres">
      <dgm:prSet presAssocID="{E3817E69-AF9F-47AC-9718-DE84C65F7AC7}" presName="desTx" presStyleLbl="node1" presStyleIdx="0" presStyleCnt="2">
        <dgm:presLayoutVars>
          <dgm:bulletEnabled val="1"/>
        </dgm:presLayoutVars>
      </dgm:prSet>
      <dgm:spPr/>
    </dgm:pt>
    <dgm:pt modelId="{68DA060C-B4FE-4074-9DE3-722F21473A36}" type="pres">
      <dgm:prSet presAssocID="{776B0198-923A-4F93-BBCA-1233928096F2}" presName="spV" presStyleCnt="0"/>
      <dgm:spPr/>
    </dgm:pt>
    <dgm:pt modelId="{A441FBC1-654F-4D6D-9288-EE9F80FD4220}" type="pres">
      <dgm:prSet presAssocID="{6E8238E5-AC25-48E0-A018-90DB58C05650}" presName="linNode" presStyleCnt="0"/>
      <dgm:spPr/>
    </dgm:pt>
    <dgm:pt modelId="{9FB83D6E-970D-4FDB-89E4-FEB233365268}" type="pres">
      <dgm:prSet presAssocID="{6E8238E5-AC25-48E0-A018-90DB58C05650}" presName="parTx" presStyleLbl="revTx" presStyleIdx="1" presStyleCnt="2">
        <dgm:presLayoutVars>
          <dgm:chMax val="1"/>
          <dgm:bulletEnabled val="1"/>
        </dgm:presLayoutVars>
      </dgm:prSet>
      <dgm:spPr/>
    </dgm:pt>
    <dgm:pt modelId="{6A836756-4FAE-488F-A1B1-1507F5B47381}" type="pres">
      <dgm:prSet presAssocID="{6E8238E5-AC25-48E0-A018-90DB58C05650}" presName="bracket" presStyleLbl="parChTrans1D1" presStyleIdx="1" presStyleCnt="2"/>
      <dgm:spPr/>
    </dgm:pt>
    <dgm:pt modelId="{4D0A0D58-B622-46AA-82F5-D44E07E2A537}" type="pres">
      <dgm:prSet presAssocID="{6E8238E5-AC25-48E0-A018-90DB58C05650}" presName="spH" presStyleCnt="0"/>
      <dgm:spPr/>
    </dgm:pt>
    <dgm:pt modelId="{51D2323E-D11F-46CB-8949-05DB8EAE31DC}" type="pres">
      <dgm:prSet presAssocID="{6E8238E5-AC25-48E0-A018-90DB58C05650}" presName="desTx" presStyleLbl="node1" presStyleIdx="1" presStyleCnt="2">
        <dgm:presLayoutVars>
          <dgm:bulletEnabled val="1"/>
        </dgm:presLayoutVars>
      </dgm:prSet>
      <dgm:spPr/>
    </dgm:pt>
  </dgm:ptLst>
  <dgm:cxnLst>
    <dgm:cxn modelId="{8C8253D1-525B-4B85-90B9-C7ECBB7A95C8}" srcId="{6E8238E5-AC25-48E0-A018-90DB58C05650}" destId="{93AC3707-F021-440A-8165-3FE4437B8120}" srcOrd="4" destOrd="0" parTransId="{E900A8E8-C406-4973-8044-97CA33DBD80B}" sibTransId="{A03B6EA2-7C96-4E45-98E0-14D3857CBAB5}"/>
    <dgm:cxn modelId="{A0B783A9-8F18-4945-87B9-443305FC9046}" type="presOf" srcId="{93AC3707-F021-440A-8165-3FE4437B8120}" destId="{51D2323E-D11F-46CB-8949-05DB8EAE31DC}" srcOrd="0" destOrd="4" presId="urn:diagrams.loki3.com/BracketList"/>
    <dgm:cxn modelId="{5048ACBC-08A2-416A-8A5C-54F855AAE351}" srcId="{6E8238E5-AC25-48E0-A018-90DB58C05650}" destId="{1F743E8E-90A4-497F-9A80-53238DDB09AD}" srcOrd="0" destOrd="0" parTransId="{AD342C68-154E-4B78-ACCB-40885EDE05EF}" sibTransId="{DE1E4EBB-DE77-4B5D-89B9-C488F6B30F72}"/>
    <dgm:cxn modelId="{8AFE9A68-CC99-45B9-9EED-14E7E0FF0582}" srcId="{E3817E69-AF9F-47AC-9718-DE84C65F7AC7}" destId="{C6BFE9E8-68FF-4B1E-9331-B371933B433A}" srcOrd="2" destOrd="0" parTransId="{B82B1E08-5B04-467F-9CA5-7D527547A2F0}" sibTransId="{E58DF6AC-43FB-4DC0-8741-63525FE45DA4}"/>
    <dgm:cxn modelId="{7555E779-623F-441D-99AD-2CE2E03D919C}" type="presOf" srcId="{6E8238E5-AC25-48E0-A018-90DB58C05650}" destId="{9FB83D6E-970D-4FDB-89E4-FEB233365268}" srcOrd="0" destOrd="0" presId="urn:diagrams.loki3.com/BracketList"/>
    <dgm:cxn modelId="{31E47C29-E0A4-4F0E-8F99-139A93DB3C2D}" srcId="{6E8238E5-AC25-48E0-A018-90DB58C05650}" destId="{43257462-BBD5-4992-8BEE-B7AF67370464}" srcOrd="1" destOrd="0" parTransId="{A77C7646-FEC5-4E49-AE09-8B03BE560FE6}" sibTransId="{FDFACDCA-E4F1-4175-A146-3F620F583707}"/>
    <dgm:cxn modelId="{8AFEB019-5DDB-4991-A16F-00899AEAD8A2}" srcId="{023E6818-489C-41A5-B361-AF1A289B6BEE}" destId="{E3817E69-AF9F-47AC-9718-DE84C65F7AC7}" srcOrd="0" destOrd="0" parTransId="{1AFA5495-0A8C-47C3-B6A4-838EC1C9B53C}" sibTransId="{776B0198-923A-4F93-BBCA-1233928096F2}"/>
    <dgm:cxn modelId="{AF546F3C-D320-4ED2-B7A4-8B022A2D4229}" srcId="{E3817E69-AF9F-47AC-9718-DE84C65F7AC7}" destId="{9C6F6244-B355-4A7D-9E12-28021CD9CC60}" srcOrd="1" destOrd="0" parTransId="{3A8C4E45-CA0E-43AD-9B17-F42B23B05DD7}" sibTransId="{FB90964C-928C-424B-B20D-05E02C0B7CC8}"/>
    <dgm:cxn modelId="{A58EF999-5F03-4165-AAB9-9E1145BBC3AD}" type="presOf" srcId="{1F743E8E-90A4-497F-9A80-53238DDB09AD}" destId="{51D2323E-D11F-46CB-8949-05DB8EAE31DC}" srcOrd="0" destOrd="0" presId="urn:diagrams.loki3.com/BracketList"/>
    <dgm:cxn modelId="{2884C9D7-A5F1-4AC1-A4D2-0197AE445971}" type="presOf" srcId="{43257462-BBD5-4992-8BEE-B7AF67370464}" destId="{51D2323E-D11F-46CB-8949-05DB8EAE31DC}" srcOrd="0" destOrd="1" presId="urn:diagrams.loki3.com/BracketList"/>
    <dgm:cxn modelId="{260D8FD8-2A1A-4896-9CFB-0BA43747A388}" type="presOf" srcId="{023E6818-489C-41A5-B361-AF1A289B6BEE}" destId="{033BA971-DD60-4D9D-A95C-CD8900D75AEF}" srcOrd="0" destOrd="0" presId="urn:diagrams.loki3.com/BracketList"/>
    <dgm:cxn modelId="{AA384B95-FC31-4471-A14D-28AF912B0703}" type="presOf" srcId="{C6BFE9E8-68FF-4B1E-9331-B371933B433A}" destId="{8A974720-61DB-4A47-A137-879E67B98815}" srcOrd="0" destOrd="2" presId="urn:diagrams.loki3.com/BracketList"/>
    <dgm:cxn modelId="{F26FB372-57EC-4693-BBF5-982A37C1F75B}" type="presOf" srcId="{3AA4F4E0-0A78-4CE2-91DD-9E7C766D9EB0}" destId="{51D2323E-D11F-46CB-8949-05DB8EAE31DC}" srcOrd="0" destOrd="5" presId="urn:diagrams.loki3.com/BracketList"/>
    <dgm:cxn modelId="{87F9DDD3-A01E-4353-8B46-7A9F65657BE0}" type="presOf" srcId="{E3817E69-AF9F-47AC-9718-DE84C65F7AC7}" destId="{4B3B2856-4131-4594-8957-91361D630EB3}" srcOrd="0" destOrd="0" presId="urn:diagrams.loki3.com/BracketList"/>
    <dgm:cxn modelId="{64F21146-665E-4750-B4D0-F40126469B0B}" type="presOf" srcId="{90A942AC-D529-40E8-8499-7D8CA4D1D5E9}" destId="{8A974720-61DB-4A47-A137-879E67B98815}" srcOrd="0" destOrd="0" presId="urn:diagrams.loki3.com/BracketList"/>
    <dgm:cxn modelId="{336297B2-8F2A-4375-AF23-40A08A54075A}" srcId="{023E6818-489C-41A5-B361-AF1A289B6BEE}" destId="{6E8238E5-AC25-48E0-A018-90DB58C05650}" srcOrd="1" destOrd="0" parTransId="{0DE2235A-1A8C-46E8-8DB2-14C500F850D7}" sibTransId="{B5CFFD22-ECC6-4355-8CCE-917C5EA31497}"/>
    <dgm:cxn modelId="{423B6638-D10A-4659-9835-963D702D2CB4}" type="presOf" srcId="{65C7F9E9-C52A-444C-8688-136FC81FD778}" destId="{51D2323E-D11F-46CB-8949-05DB8EAE31DC}" srcOrd="0" destOrd="3" presId="urn:diagrams.loki3.com/BracketList"/>
    <dgm:cxn modelId="{AF43D0A3-6EB8-448B-BAEE-A17CE00FF1EE}" srcId="{E3817E69-AF9F-47AC-9718-DE84C65F7AC7}" destId="{90A942AC-D529-40E8-8499-7D8CA4D1D5E9}" srcOrd="0" destOrd="0" parTransId="{62C0D414-B7FD-4BD1-ADB7-DDF64E194DBC}" sibTransId="{4ED98B5F-A1ED-4A27-9726-6D1B2ACD1068}"/>
    <dgm:cxn modelId="{FF8CAC34-2EB7-4FE5-BE63-716C6E6F0C41}" type="presOf" srcId="{F960DBAB-BCD6-4C42-9215-46FAFEAEA72E}" destId="{51D2323E-D11F-46CB-8949-05DB8EAE31DC}" srcOrd="0" destOrd="2" presId="urn:diagrams.loki3.com/BracketList"/>
    <dgm:cxn modelId="{4321ED8A-AEA8-43B7-A264-B3E352908B73}" srcId="{6E8238E5-AC25-48E0-A018-90DB58C05650}" destId="{F960DBAB-BCD6-4C42-9215-46FAFEAEA72E}" srcOrd="2" destOrd="0" parTransId="{6B1A9EB1-2270-4DFF-BC81-DD1EAE6F81D8}" sibTransId="{53299546-9B96-4112-8C9D-719C22904285}"/>
    <dgm:cxn modelId="{EB3FCAB0-E906-485E-86BF-D24F65A73E09}" srcId="{6E8238E5-AC25-48E0-A018-90DB58C05650}" destId="{65C7F9E9-C52A-444C-8688-136FC81FD778}" srcOrd="3" destOrd="0" parTransId="{42387AA3-5D6D-495C-821A-07B78589B1E3}" sibTransId="{3CFF960A-921C-4D06-B697-7AE845AC3BD7}"/>
    <dgm:cxn modelId="{B3706D51-4B7E-4B9B-A35E-58A5140D7720}" type="presOf" srcId="{9C6F6244-B355-4A7D-9E12-28021CD9CC60}" destId="{8A974720-61DB-4A47-A137-879E67B98815}" srcOrd="0" destOrd="1" presId="urn:diagrams.loki3.com/BracketList"/>
    <dgm:cxn modelId="{CE2CCE21-CF86-46A6-9DFB-86AA9F1D21BD}" srcId="{6E8238E5-AC25-48E0-A018-90DB58C05650}" destId="{3AA4F4E0-0A78-4CE2-91DD-9E7C766D9EB0}" srcOrd="5" destOrd="0" parTransId="{4975F217-0B17-4059-9C1F-7060A8186233}" sibTransId="{A3E2D5BB-EA80-43B7-BA2A-503C78DB0BD2}"/>
    <dgm:cxn modelId="{6D70F83E-085A-49C9-AAC3-81C402F2926A}" type="presParOf" srcId="{033BA971-DD60-4D9D-A95C-CD8900D75AEF}" destId="{76408A6D-4C0A-4CA6-B1EC-DAA8A1F0622C}" srcOrd="0" destOrd="0" presId="urn:diagrams.loki3.com/BracketList"/>
    <dgm:cxn modelId="{B0C7BCE7-F97F-4A6E-A9EF-1CEB40A36448}" type="presParOf" srcId="{76408A6D-4C0A-4CA6-B1EC-DAA8A1F0622C}" destId="{4B3B2856-4131-4594-8957-91361D630EB3}" srcOrd="0" destOrd="0" presId="urn:diagrams.loki3.com/BracketList"/>
    <dgm:cxn modelId="{9939B6AC-0837-472E-9474-33220DCA8CAF}" type="presParOf" srcId="{76408A6D-4C0A-4CA6-B1EC-DAA8A1F0622C}" destId="{5A27676A-5459-4196-876C-CE0C93950B9B}" srcOrd="1" destOrd="0" presId="urn:diagrams.loki3.com/BracketList"/>
    <dgm:cxn modelId="{2BB89F17-72E2-43A5-AB65-F086F4852D20}" type="presParOf" srcId="{76408A6D-4C0A-4CA6-B1EC-DAA8A1F0622C}" destId="{32885561-5A46-4E98-B8EF-6FC60C6071BF}" srcOrd="2" destOrd="0" presId="urn:diagrams.loki3.com/BracketList"/>
    <dgm:cxn modelId="{DCD26773-4BE8-4419-898F-5B20A1592E8E}" type="presParOf" srcId="{76408A6D-4C0A-4CA6-B1EC-DAA8A1F0622C}" destId="{8A974720-61DB-4A47-A137-879E67B98815}" srcOrd="3" destOrd="0" presId="urn:diagrams.loki3.com/BracketList"/>
    <dgm:cxn modelId="{5DBC622F-9DB1-48A5-81F2-1FDB06B720C1}" type="presParOf" srcId="{033BA971-DD60-4D9D-A95C-CD8900D75AEF}" destId="{68DA060C-B4FE-4074-9DE3-722F21473A36}" srcOrd="1" destOrd="0" presId="urn:diagrams.loki3.com/BracketList"/>
    <dgm:cxn modelId="{480E8DD1-672A-4BC8-86DD-127F734B29FD}" type="presParOf" srcId="{033BA971-DD60-4D9D-A95C-CD8900D75AEF}" destId="{A441FBC1-654F-4D6D-9288-EE9F80FD4220}" srcOrd="2" destOrd="0" presId="urn:diagrams.loki3.com/BracketList"/>
    <dgm:cxn modelId="{0998D582-E74F-4F63-BC46-7A6C6FFF5728}" type="presParOf" srcId="{A441FBC1-654F-4D6D-9288-EE9F80FD4220}" destId="{9FB83D6E-970D-4FDB-89E4-FEB233365268}" srcOrd="0" destOrd="0" presId="urn:diagrams.loki3.com/BracketList"/>
    <dgm:cxn modelId="{88FB0434-0A1D-46DB-914D-8A1E50A90F38}" type="presParOf" srcId="{A441FBC1-654F-4D6D-9288-EE9F80FD4220}" destId="{6A836756-4FAE-488F-A1B1-1507F5B47381}" srcOrd="1" destOrd="0" presId="urn:diagrams.loki3.com/BracketList"/>
    <dgm:cxn modelId="{B4C52D82-FBAA-45E7-A3E9-524809E88BEE}" type="presParOf" srcId="{A441FBC1-654F-4D6D-9288-EE9F80FD4220}" destId="{4D0A0D58-B622-46AA-82F5-D44E07E2A537}" srcOrd="2" destOrd="0" presId="urn:diagrams.loki3.com/BracketList"/>
    <dgm:cxn modelId="{B5C87DC7-89AD-4CED-A023-1840FAC67771}" type="presParOf" srcId="{A441FBC1-654F-4D6D-9288-EE9F80FD4220}" destId="{51D2323E-D11F-46CB-8949-05DB8EAE31DC}" srcOrd="3" destOrd="0" presId="urn:diagrams.loki3.com/BracketList"/>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FCBB931-45CF-435E-B9E3-162EA17AD80E}"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1735F750-1BDF-45E8-A9B5-CDD64712179C}">
      <dgm:prSet phldrT="[Text]" custT="1"/>
      <dgm:spPr/>
      <dgm:t>
        <a:bodyPr/>
        <a:lstStyle/>
        <a:p>
          <a:r>
            <a:rPr lang="en-US" sz="2300" dirty="0"/>
            <a:t>Academic Help Centers</a:t>
          </a:r>
        </a:p>
      </dgm:t>
    </dgm:pt>
    <dgm:pt modelId="{AD850D37-FC8F-4F6D-BF98-8608146DFD4E}" type="parTrans" cxnId="{5E1DB0E2-F61C-4B96-B98E-C7FFEA42C413}">
      <dgm:prSet/>
      <dgm:spPr/>
      <dgm:t>
        <a:bodyPr/>
        <a:lstStyle/>
        <a:p>
          <a:endParaRPr lang="en-US"/>
        </a:p>
      </dgm:t>
    </dgm:pt>
    <dgm:pt modelId="{88A6972B-7439-4194-88DB-6EC523F992C9}" type="sibTrans" cxnId="{5E1DB0E2-F61C-4B96-B98E-C7FFEA42C413}">
      <dgm:prSet/>
      <dgm:spPr/>
      <dgm:t>
        <a:bodyPr/>
        <a:lstStyle/>
        <a:p>
          <a:endParaRPr lang="en-US"/>
        </a:p>
      </dgm:t>
    </dgm:pt>
    <dgm:pt modelId="{2380F7A6-E865-4A34-AF47-6DE0DAF68776}">
      <dgm:prSet phldrT="[Text]" custT="1"/>
      <dgm:spPr/>
      <dgm:t>
        <a:bodyPr/>
        <a:lstStyle/>
        <a:p>
          <a:r>
            <a:rPr lang="en-US" sz="2300" b="0" i="0" u="none" dirty="0"/>
            <a:t>Open Computer Lab</a:t>
          </a:r>
          <a:endParaRPr lang="en-US" sz="2300" dirty="0"/>
        </a:p>
      </dgm:t>
    </dgm:pt>
    <dgm:pt modelId="{A8936512-E136-4B01-9635-CD5B40388066}" type="parTrans" cxnId="{7811F20B-C8AF-49D1-A788-31BA4C2CA57B}">
      <dgm:prSet/>
      <dgm:spPr/>
      <dgm:t>
        <a:bodyPr/>
        <a:lstStyle/>
        <a:p>
          <a:endParaRPr lang="en-US"/>
        </a:p>
      </dgm:t>
    </dgm:pt>
    <dgm:pt modelId="{E3EBAADF-EE52-4D75-92AC-2D69B113F51D}" type="sibTrans" cxnId="{7811F20B-C8AF-49D1-A788-31BA4C2CA57B}">
      <dgm:prSet/>
      <dgm:spPr/>
      <dgm:t>
        <a:bodyPr/>
        <a:lstStyle/>
        <a:p>
          <a:endParaRPr lang="en-US"/>
        </a:p>
      </dgm:t>
    </dgm:pt>
    <dgm:pt modelId="{5B056B42-5695-4014-95BA-DDB5B8E9AB0F}">
      <dgm:prSet custT="1"/>
      <dgm:spPr/>
      <dgm:t>
        <a:bodyPr/>
        <a:lstStyle/>
        <a:p>
          <a:r>
            <a:rPr lang="en-US" sz="2300" b="0" i="0" u="none"/>
            <a:t>Computer Help Desk</a:t>
          </a:r>
          <a:endParaRPr lang="en-US" sz="2300"/>
        </a:p>
      </dgm:t>
    </dgm:pt>
    <dgm:pt modelId="{EA3AAECF-EABE-4F68-8774-F77E1A425C51}" type="parTrans" cxnId="{154C088B-8B7B-43F8-925A-E2C93CCA2511}">
      <dgm:prSet/>
      <dgm:spPr/>
      <dgm:t>
        <a:bodyPr/>
        <a:lstStyle/>
        <a:p>
          <a:endParaRPr lang="en-US"/>
        </a:p>
      </dgm:t>
    </dgm:pt>
    <dgm:pt modelId="{6878C2DD-EF39-4CEA-B839-10752BBA755E}" type="sibTrans" cxnId="{154C088B-8B7B-43F8-925A-E2C93CCA2511}">
      <dgm:prSet/>
      <dgm:spPr/>
      <dgm:t>
        <a:bodyPr/>
        <a:lstStyle/>
        <a:p>
          <a:endParaRPr lang="en-US"/>
        </a:p>
      </dgm:t>
    </dgm:pt>
    <dgm:pt modelId="{5C7DE569-9110-446F-B017-38AC9BEBC39A}">
      <dgm:prSet custT="1"/>
      <dgm:spPr/>
      <dgm:t>
        <a:bodyPr/>
        <a:lstStyle/>
        <a:p>
          <a:r>
            <a:rPr lang="en-US" sz="2300" b="0" i="0" u="none"/>
            <a:t>Testing Center</a:t>
          </a:r>
          <a:endParaRPr lang="en-US" sz="2300"/>
        </a:p>
      </dgm:t>
    </dgm:pt>
    <dgm:pt modelId="{1A1EB984-AEB6-4709-87E7-6945F4AF9EEA}" type="parTrans" cxnId="{0E6486D6-9B8E-41BF-BE04-0EDEECB1A82E}">
      <dgm:prSet/>
      <dgm:spPr/>
      <dgm:t>
        <a:bodyPr/>
        <a:lstStyle/>
        <a:p>
          <a:endParaRPr lang="en-US"/>
        </a:p>
      </dgm:t>
    </dgm:pt>
    <dgm:pt modelId="{FA3390BF-4C4F-463E-82A2-2477422A33FF}" type="sibTrans" cxnId="{0E6486D6-9B8E-41BF-BE04-0EDEECB1A82E}">
      <dgm:prSet/>
      <dgm:spPr/>
      <dgm:t>
        <a:bodyPr/>
        <a:lstStyle/>
        <a:p>
          <a:endParaRPr lang="en-US"/>
        </a:p>
      </dgm:t>
    </dgm:pt>
    <dgm:pt modelId="{83B70717-C0CA-4573-9DAB-6C42D23009D7}">
      <dgm:prSet custT="1"/>
      <dgm:spPr/>
      <dgm:t>
        <a:bodyPr/>
        <a:lstStyle/>
        <a:p>
          <a:r>
            <a:rPr lang="en-US" sz="2300" b="0" i="0" u="none"/>
            <a:t>Science Student Learning Center</a:t>
          </a:r>
          <a:endParaRPr lang="en-US" sz="2300"/>
        </a:p>
      </dgm:t>
    </dgm:pt>
    <dgm:pt modelId="{80B284FA-6AD2-41C5-A6A7-8A7DE38503FD}" type="parTrans" cxnId="{27602EF1-2AA4-4F0B-B47F-8FB80372B60E}">
      <dgm:prSet/>
      <dgm:spPr/>
      <dgm:t>
        <a:bodyPr/>
        <a:lstStyle/>
        <a:p>
          <a:endParaRPr lang="en-US"/>
        </a:p>
      </dgm:t>
    </dgm:pt>
    <dgm:pt modelId="{654A2194-88E8-4245-9EC6-7A59E9D69AD5}" type="sibTrans" cxnId="{27602EF1-2AA4-4F0B-B47F-8FB80372B60E}">
      <dgm:prSet/>
      <dgm:spPr/>
      <dgm:t>
        <a:bodyPr/>
        <a:lstStyle/>
        <a:p>
          <a:endParaRPr lang="en-US"/>
        </a:p>
      </dgm:t>
    </dgm:pt>
    <dgm:pt modelId="{546D7AA6-C245-429D-B3EE-D881BFA88978}">
      <dgm:prSet custT="1"/>
      <dgm:spPr/>
      <dgm:t>
        <a:bodyPr/>
        <a:lstStyle/>
        <a:p>
          <a:r>
            <a:rPr lang="en-US" sz="2300" b="0" i="0" u="none"/>
            <a:t>Math Success Center</a:t>
          </a:r>
          <a:endParaRPr lang="en-US" sz="2300"/>
        </a:p>
      </dgm:t>
    </dgm:pt>
    <dgm:pt modelId="{299CE6D5-4394-4925-9E93-14BC2C93F1A9}" type="parTrans" cxnId="{46406C78-1244-4339-860F-2229D4D52488}">
      <dgm:prSet/>
      <dgm:spPr/>
      <dgm:t>
        <a:bodyPr/>
        <a:lstStyle/>
        <a:p>
          <a:endParaRPr lang="en-US"/>
        </a:p>
      </dgm:t>
    </dgm:pt>
    <dgm:pt modelId="{BFF336F6-3675-4313-9E3B-DE4504A02ABA}" type="sibTrans" cxnId="{46406C78-1244-4339-860F-2229D4D52488}">
      <dgm:prSet/>
      <dgm:spPr/>
      <dgm:t>
        <a:bodyPr/>
        <a:lstStyle/>
        <a:p>
          <a:endParaRPr lang="en-US"/>
        </a:p>
      </dgm:t>
    </dgm:pt>
    <dgm:pt modelId="{D0D84919-D767-49D9-B2EC-D87990064D89}">
      <dgm:prSet custT="1"/>
      <dgm:spPr/>
      <dgm:t>
        <a:bodyPr/>
        <a:lstStyle/>
        <a:p>
          <a:r>
            <a:rPr lang="en-US" sz="2300" b="0" i="0" u="none"/>
            <a:t>Math/Physics Tutoring Center</a:t>
          </a:r>
          <a:endParaRPr lang="en-US" sz="2300"/>
        </a:p>
      </dgm:t>
    </dgm:pt>
    <dgm:pt modelId="{23948918-AF84-42B9-8F57-471D98C9AF63}" type="parTrans" cxnId="{0FAC1136-323B-4EA5-ABC1-668079716A9C}">
      <dgm:prSet/>
      <dgm:spPr/>
      <dgm:t>
        <a:bodyPr/>
        <a:lstStyle/>
        <a:p>
          <a:endParaRPr lang="en-US"/>
        </a:p>
      </dgm:t>
    </dgm:pt>
    <dgm:pt modelId="{222E2EC1-8970-4FD4-A629-E0A1D59CE0A9}" type="sibTrans" cxnId="{0FAC1136-323B-4EA5-ABC1-668079716A9C}">
      <dgm:prSet/>
      <dgm:spPr/>
      <dgm:t>
        <a:bodyPr/>
        <a:lstStyle/>
        <a:p>
          <a:endParaRPr lang="en-US"/>
        </a:p>
      </dgm:t>
    </dgm:pt>
    <dgm:pt modelId="{38F1116A-9589-4799-93BA-190701EF34F4}">
      <dgm:prSet custT="1"/>
      <dgm:spPr/>
      <dgm:t>
        <a:bodyPr/>
        <a:lstStyle/>
        <a:p>
          <a:r>
            <a:rPr lang="en-US" sz="2300" b="0" i="0" u="none" dirty="0"/>
            <a:t>Writing Center</a:t>
          </a:r>
          <a:endParaRPr lang="en-US" sz="2300" dirty="0"/>
        </a:p>
      </dgm:t>
    </dgm:pt>
    <dgm:pt modelId="{ECAD1198-B206-4C7F-88C0-3972AE5AD233}" type="parTrans" cxnId="{165FBB57-A61C-4FD9-9407-F8444243FC6B}">
      <dgm:prSet/>
      <dgm:spPr/>
      <dgm:t>
        <a:bodyPr/>
        <a:lstStyle/>
        <a:p>
          <a:endParaRPr lang="en-US"/>
        </a:p>
      </dgm:t>
    </dgm:pt>
    <dgm:pt modelId="{9C7D94D7-CA4C-414E-9FA6-7254F632A5B6}" type="sibTrans" cxnId="{165FBB57-A61C-4FD9-9407-F8444243FC6B}">
      <dgm:prSet/>
      <dgm:spPr/>
      <dgm:t>
        <a:bodyPr/>
        <a:lstStyle/>
        <a:p>
          <a:endParaRPr lang="en-US"/>
        </a:p>
      </dgm:t>
    </dgm:pt>
    <dgm:pt modelId="{91A6FBC5-DB4E-4055-A30F-983C64ECA1FE}" type="pres">
      <dgm:prSet presAssocID="{9FCBB931-45CF-435E-B9E3-162EA17AD80E}" presName="Name0" presStyleCnt="0">
        <dgm:presLayoutVars>
          <dgm:dir/>
          <dgm:animLvl val="lvl"/>
          <dgm:resizeHandles val="exact"/>
        </dgm:presLayoutVars>
      </dgm:prSet>
      <dgm:spPr/>
    </dgm:pt>
    <dgm:pt modelId="{EAF339B9-D0BB-42BF-80CB-F5235E39816E}" type="pres">
      <dgm:prSet presAssocID="{1735F750-1BDF-45E8-A9B5-CDD64712179C}" presName="linNode" presStyleCnt="0"/>
      <dgm:spPr/>
    </dgm:pt>
    <dgm:pt modelId="{0A4BC284-2FE3-4129-BE1C-B74D6180FCEC}" type="pres">
      <dgm:prSet presAssocID="{1735F750-1BDF-45E8-A9B5-CDD64712179C}" presName="parTx" presStyleLbl="revTx" presStyleIdx="0" presStyleCnt="1">
        <dgm:presLayoutVars>
          <dgm:chMax val="1"/>
          <dgm:bulletEnabled val="1"/>
        </dgm:presLayoutVars>
      </dgm:prSet>
      <dgm:spPr/>
    </dgm:pt>
    <dgm:pt modelId="{A560DFDA-C742-43EA-94A5-AE218D86CCD0}" type="pres">
      <dgm:prSet presAssocID="{1735F750-1BDF-45E8-A9B5-CDD64712179C}" presName="bracket" presStyleLbl="parChTrans1D1" presStyleIdx="0" presStyleCnt="1"/>
      <dgm:spPr/>
    </dgm:pt>
    <dgm:pt modelId="{2992983B-DDD8-4294-AF32-1CC5AD5054A0}" type="pres">
      <dgm:prSet presAssocID="{1735F750-1BDF-45E8-A9B5-CDD64712179C}" presName="spH" presStyleCnt="0"/>
      <dgm:spPr/>
    </dgm:pt>
    <dgm:pt modelId="{090B8E07-6435-4D66-B535-D7855CCAD093}" type="pres">
      <dgm:prSet presAssocID="{1735F750-1BDF-45E8-A9B5-CDD64712179C}" presName="desTx" presStyleLbl="node1" presStyleIdx="0" presStyleCnt="1" custLinFactNeighborX="-15152" custLinFactNeighborY="1009">
        <dgm:presLayoutVars>
          <dgm:bulletEnabled val="1"/>
        </dgm:presLayoutVars>
      </dgm:prSet>
      <dgm:spPr/>
    </dgm:pt>
  </dgm:ptLst>
  <dgm:cxnLst>
    <dgm:cxn modelId="{154C088B-8B7B-43F8-925A-E2C93CCA2511}" srcId="{1735F750-1BDF-45E8-A9B5-CDD64712179C}" destId="{5B056B42-5695-4014-95BA-DDB5B8E9AB0F}" srcOrd="1" destOrd="0" parTransId="{EA3AAECF-EABE-4F68-8774-F77E1A425C51}" sibTransId="{6878C2DD-EF39-4CEA-B839-10752BBA755E}"/>
    <dgm:cxn modelId="{165FBB57-A61C-4FD9-9407-F8444243FC6B}" srcId="{1735F750-1BDF-45E8-A9B5-CDD64712179C}" destId="{38F1116A-9589-4799-93BA-190701EF34F4}" srcOrd="6" destOrd="0" parTransId="{ECAD1198-B206-4C7F-88C0-3972AE5AD233}" sibTransId="{9C7D94D7-CA4C-414E-9FA6-7254F632A5B6}"/>
    <dgm:cxn modelId="{27602EF1-2AA4-4F0B-B47F-8FB80372B60E}" srcId="{1735F750-1BDF-45E8-A9B5-CDD64712179C}" destId="{83B70717-C0CA-4573-9DAB-6C42D23009D7}" srcOrd="3" destOrd="0" parTransId="{80B284FA-6AD2-41C5-A6A7-8A7DE38503FD}" sibTransId="{654A2194-88E8-4245-9EC6-7A59E9D69AD5}"/>
    <dgm:cxn modelId="{7811F20B-C8AF-49D1-A788-31BA4C2CA57B}" srcId="{1735F750-1BDF-45E8-A9B5-CDD64712179C}" destId="{2380F7A6-E865-4A34-AF47-6DE0DAF68776}" srcOrd="0" destOrd="0" parTransId="{A8936512-E136-4B01-9635-CD5B40388066}" sibTransId="{E3EBAADF-EE52-4D75-92AC-2D69B113F51D}"/>
    <dgm:cxn modelId="{1409F038-A65B-4EF6-B6C0-70E3F1816C3F}" type="presOf" srcId="{83B70717-C0CA-4573-9DAB-6C42D23009D7}" destId="{090B8E07-6435-4D66-B535-D7855CCAD093}" srcOrd="0" destOrd="3" presId="urn:diagrams.loki3.com/BracketList"/>
    <dgm:cxn modelId="{5E1DB0E2-F61C-4B96-B98E-C7FFEA42C413}" srcId="{9FCBB931-45CF-435E-B9E3-162EA17AD80E}" destId="{1735F750-1BDF-45E8-A9B5-CDD64712179C}" srcOrd="0" destOrd="0" parTransId="{AD850D37-FC8F-4F6D-BF98-8608146DFD4E}" sibTransId="{88A6972B-7439-4194-88DB-6EC523F992C9}"/>
    <dgm:cxn modelId="{3A97C7E5-FF17-4F30-99F5-2D4A5253618F}" type="presOf" srcId="{546D7AA6-C245-429D-B3EE-D881BFA88978}" destId="{090B8E07-6435-4D66-B535-D7855CCAD093}" srcOrd="0" destOrd="4" presId="urn:diagrams.loki3.com/BracketList"/>
    <dgm:cxn modelId="{05CD0290-B370-47FD-BBE8-442A3B37CB93}" type="presOf" srcId="{9FCBB931-45CF-435E-B9E3-162EA17AD80E}" destId="{91A6FBC5-DB4E-4055-A30F-983C64ECA1FE}" srcOrd="0" destOrd="0" presId="urn:diagrams.loki3.com/BracketList"/>
    <dgm:cxn modelId="{0E6486D6-9B8E-41BF-BE04-0EDEECB1A82E}" srcId="{1735F750-1BDF-45E8-A9B5-CDD64712179C}" destId="{5C7DE569-9110-446F-B017-38AC9BEBC39A}" srcOrd="2" destOrd="0" parTransId="{1A1EB984-AEB6-4709-87E7-6945F4AF9EEA}" sibTransId="{FA3390BF-4C4F-463E-82A2-2477422A33FF}"/>
    <dgm:cxn modelId="{013BE19E-DB3C-4850-B624-BF27F999927A}" type="presOf" srcId="{1735F750-1BDF-45E8-A9B5-CDD64712179C}" destId="{0A4BC284-2FE3-4129-BE1C-B74D6180FCEC}" srcOrd="0" destOrd="0" presId="urn:diagrams.loki3.com/BracketList"/>
    <dgm:cxn modelId="{87347ECA-B49C-4763-998A-7DE97A421E7B}" type="presOf" srcId="{2380F7A6-E865-4A34-AF47-6DE0DAF68776}" destId="{090B8E07-6435-4D66-B535-D7855CCAD093}" srcOrd="0" destOrd="0" presId="urn:diagrams.loki3.com/BracketList"/>
    <dgm:cxn modelId="{C2E9D1A2-9229-4947-88A2-51FD17A87254}" type="presOf" srcId="{38F1116A-9589-4799-93BA-190701EF34F4}" destId="{090B8E07-6435-4D66-B535-D7855CCAD093}" srcOrd="0" destOrd="6" presId="urn:diagrams.loki3.com/BracketList"/>
    <dgm:cxn modelId="{B6B0E018-BCAC-45DA-BE08-99966BED4E82}" type="presOf" srcId="{D0D84919-D767-49D9-B2EC-D87990064D89}" destId="{090B8E07-6435-4D66-B535-D7855CCAD093}" srcOrd="0" destOrd="5" presId="urn:diagrams.loki3.com/BracketList"/>
    <dgm:cxn modelId="{0FAC1136-323B-4EA5-ABC1-668079716A9C}" srcId="{1735F750-1BDF-45E8-A9B5-CDD64712179C}" destId="{D0D84919-D767-49D9-B2EC-D87990064D89}" srcOrd="5" destOrd="0" parTransId="{23948918-AF84-42B9-8F57-471D98C9AF63}" sibTransId="{222E2EC1-8970-4FD4-A629-E0A1D59CE0A9}"/>
    <dgm:cxn modelId="{46406C78-1244-4339-860F-2229D4D52488}" srcId="{1735F750-1BDF-45E8-A9B5-CDD64712179C}" destId="{546D7AA6-C245-429D-B3EE-D881BFA88978}" srcOrd="4" destOrd="0" parTransId="{299CE6D5-4394-4925-9E93-14BC2C93F1A9}" sibTransId="{BFF336F6-3675-4313-9E3B-DE4504A02ABA}"/>
    <dgm:cxn modelId="{63B254C2-441B-44AA-A02C-635FB88B155B}" type="presOf" srcId="{5B056B42-5695-4014-95BA-DDB5B8E9AB0F}" destId="{090B8E07-6435-4D66-B535-D7855CCAD093}" srcOrd="0" destOrd="1" presId="urn:diagrams.loki3.com/BracketList"/>
    <dgm:cxn modelId="{F7446356-EB81-4413-B44D-226D7CA9228D}" type="presOf" srcId="{5C7DE569-9110-446F-B017-38AC9BEBC39A}" destId="{090B8E07-6435-4D66-B535-D7855CCAD093}" srcOrd="0" destOrd="2" presId="urn:diagrams.loki3.com/BracketList"/>
    <dgm:cxn modelId="{E69C42ED-5A72-4370-AC0C-744227070AFA}" type="presParOf" srcId="{91A6FBC5-DB4E-4055-A30F-983C64ECA1FE}" destId="{EAF339B9-D0BB-42BF-80CB-F5235E39816E}" srcOrd="0" destOrd="0" presId="urn:diagrams.loki3.com/BracketList"/>
    <dgm:cxn modelId="{DE9DA910-5241-4249-99CB-A66F31E350BB}" type="presParOf" srcId="{EAF339B9-D0BB-42BF-80CB-F5235E39816E}" destId="{0A4BC284-2FE3-4129-BE1C-B74D6180FCEC}" srcOrd="0" destOrd="0" presId="urn:diagrams.loki3.com/BracketList"/>
    <dgm:cxn modelId="{CF5E239A-9967-4C96-980B-F00E73BC4146}" type="presParOf" srcId="{EAF339B9-D0BB-42BF-80CB-F5235E39816E}" destId="{A560DFDA-C742-43EA-94A5-AE218D86CCD0}" srcOrd="1" destOrd="0" presId="urn:diagrams.loki3.com/BracketList"/>
    <dgm:cxn modelId="{3820BEFE-2D98-4FA6-BEB5-C638F8CEB5DD}" type="presParOf" srcId="{EAF339B9-D0BB-42BF-80CB-F5235E39816E}" destId="{2992983B-DDD8-4294-AF32-1CC5AD5054A0}" srcOrd="2" destOrd="0" presId="urn:diagrams.loki3.com/BracketList"/>
    <dgm:cxn modelId="{BA5667E7-F729-4BE1-AACC-DEC57E7ADB7D}" type="presParOf" srcId="{EAF339B9-D0BB-42BF-80CB-F5235E39816E}" destId="{090B8E07-6435-4D66-B535-D7855CCAD093}" srcOrd="3" destOrd="0" presId="urn:diagrams.loki3.com/BracketList"/>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D2A8D-4087-4707-BC6E-FCFFE6D4A1A3}">
      <dsp:nvSpPr>
        <dsp:cNvPr id="0" name=""/>
        <dsp:cNvSpPr/>
      </dsp:nvSpPr>
      <dsp:spPr>
        <a:xfrm>
          <a:off x="4621" y="559306"/>
          <a:ext cx="4040906" cy="3232725"/>
        </a:xfrm>
        <a:prstGeom prst="homePlate">
          <a:avLst>
            <a:gd name="adj" fmla="val 2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554" tIns="93980" rIns="570217" bIns="93980" numCol="1" spcCol="1270" anchor="t" anchorCtr="0">
          <a:noAutofit/>
        </a:bodyPr>
        <a:lstStyle/>
        <a:p>
          <a:pPr marL="0" lvl="0" indent="0" algn="l" defTabSz="1644650">
            <a:lnSpc>
              <a:spcPct val="90000"/>
            </a:lnSpc>
            <a:spcBef>
              <a:spcPct val="0"/>
            </a:spcBef>
            <a:spcAft>
              <a:spcPct val="35000"/>
            </a:spcAft>
            <a:buNone/>
          </a:pPr>
          <a:r>
            <a:rPr lang="en-US" sz="3700" kern="1200" dirty="0"/>
            <a:t>Cartographic Presentation</a:t>
          </a:r>
        </a:p>
        <a:p>
          <a:pPr marL="285750" lvl="1" indent="-285750" algn="l" defTabSz="1289050">
            <a:lnSpc>
              <a:spcPct val="90000"/>
            </a:lnSpc>
            <a:spcBef>
              <a:spcPct val="0"/>
            </a:spcBef>
            <a:spcAft>
              <a:spcPct val="15000"/>
            </a:spcAft>
            <a:buChar char="•"/>
          </a:pPr>
          <a:r>
            <a:rPr lang="en-US" sz="2900" kern="1200" dirty="0"/>
            <a:t>Point Symbol</a:t>
          </a:r>
        </a:p>
        <a:p>
          <a:pPr marL="285750" lvl="1" indent="-285750" algn="l" defTabSz="1289050">
            <a:lnSpc>
              <a:spcPct val="90000"/>
            </a:lnSpc>
            <a:spcBef>
              <a:spcPct val="0"/>
            </a:spcBef>
            <a:spcAft>
              <a:spcPct val="15000"/>
            </a:spcAft>
            <a:buChar char="•"/>
          </a:pPr>
          <a:r>
            <a:rPr lang="en-US" sz="2900" kern="1200" dirty="0"/>
            <a:t>Building Map</a:t>
          </a:r>
        </a:p>
        <a:p>
          <a:pPr marL="285750" lvl="1" indent="-285750" algn="l" defTabSz="1289050">
            <a:lnSpc>
              <a:spcPct val="90000"/>
            </a:lnSpc>
            <a:spcBef>
              <a:spcPct val="0"/>
            </a:spcBef>
            <a:spcAft>
              <a:spcPct val="15000"/>
            </a:spcAft>
            <a:buChar char="•"/>
          </a:pPr>
          <a:r>
            <a:rPr lang="en-US" sz="2900" kern="1200" dirty="0"/>
            <a:t>Route</a:t>
          </a:r>
        </a:p>
      </dsp:txBody>
      <dsp:txXfrm>
        <a:off x="4621" y="559306"/>
        <a:ext cx="3636815" cy="3232725"/>
      </dsp:txXfrm>
    </dsp:sp>
    <dsp:sp modelId="{90F1CBD0-C90E-4F87-BA1D-0A5AC117FD91}">
      <dsp:nvSpPr>
        <dsp:cNvPr id="0" name=""/>
        <dsp:cNvSpPr/>
      </dsp:nvSpPr>
      <dsp:spPr>
        <a:xfrm>
          <a:off x="3237346" y="559306"/>
          <a:ext cx="4040906" cy="3232725"/>
        </a:xfrm>
        <a:prstGeom prst="chevron">
          <a:avLst>
            <a:gd name="adj" fmla="val 2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554" tIns="93980" rIns="142554" bIns="93980" numCol="1" spcCol="1270" anchor="ctr" anchorCtr="0">
          <a:noAutofit/>
        </a:bodyPr>
        <a:lstStyle/>
        <a:p>
          <a:pPr marL="0" lvl="0" indent="0" algn="ctr" defTabSz="1644650">
            <a:lnSpc>
              <a:spcPct val="90000"/>
            </a:lnSpc>
            <a:spcBef>
              <a:spcPct val="0"/>
            </a:spcBef>
            <a:spcAft>
              <a:spcPct val="35000"/>
            </a:spcAft>
            <a:buNone/>
          </a:pPr>
          <a:r>
            <a:rPr lang="en-US" sz="3700" kern="1200"/>
            <a:t>Spatial Data Model</a:t>
          </a:r>
          <a:endParaRPr lang="en-US" sz="3700" kern="1200" dirty="0"/>
        </a:p>
      </dsp:txBody>
      <dsp:txXfrm>
        <a:off x="4045527" y="559306"/>
        <a:ext cx="2424544" cy="3232725"/>
      </dsp:txXfrm>
    </dsp:sp>
    <dsp:sp modelId="{780BE468-6CF0-4955-8145-26A5E3DBB5EC}">
      <dsp:nvSpPr>
        <dsp:cNvPr id="0" name=""/>
        <dsp:cNvSpPr/>
      </dsp:nvSpPr>
      <dsp:spPr>
        <a:xfrm>
          <a:off x="6470072" y="559306"/>
          <a:ext cx="4040906" cy="3232725"/>
        </a:xfrm>
        <a:prstGeom prst="chevron">
          <a:avLst>
            <a:gd name="adj" fmla="val 2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554" tIns="93980" rIns="142554" bIns="93980" numCol="1" spcCol="1270" anchor="ctr" anchorCtr="0">
          <a:noAutofit/>
        </a:bodyPr>
        <a:lstStyle/>
        <a:p>
          <a:pPr marL="0" lvl="0" indent="0" algn="ctr" defTabSz="1644650">
            <a:lnSpc>
              <a:spcPct val="90000"/>
            </a:lnSpc>
            <a:spcBef>
              <a:spcPct val="0"/>
            </a:spcBef>
            <a:spcAft>
              <a:spcPct val="35000"/>
            </a:spcAft>
            <a:buNone/>
          </a:pPr>
          <a:r>
            <a:rPr lang="en-US" sz="3700" kern="1200" dirty="0"/>
            <a:t>Positioning</a:t>
          </a:r>
        </a:p>
      </dsp:txBody>
      <dsp:txXfrm>
        <a:off x="7278253" y="559306"/>
        <a:ext cx="2424544" cy="32327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E9877-5A47-4259-9B95-BD420C303C58}">
      <dsp:nvSpPr>
        <dsp:cNvPr id="0" name=""/>
        <dsp:cNvSpPr/>
      </dsp:nvSpPr>
      <dsp:spPr>
        <a:xfrm>
          <a:off x="3104102" y="-27825"/>
          <a:ext cx="4307394" cy="4307394"/>
        </a:xfrm>
        <a:prstGeom prst="circularArrow">
          <a:avLst>
            <a:gd name="adj1" fmla="val 5544"/>
            <a:gd name="adj2" fmla="val 330680"/>
            <a:gd name="adj3" fmla="val 13736417"/>
            <a:gd name="adj4" fmla="val 17410056"/>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8A926B-C290-4057-968B-E1B422C446A3}">
      <dsp:nvSpPr>
        <dsp:cNvPr id="0" name=""/>
        <dsp:cNvSpPr/>
      </dsp:nvSpPr>
      <dsp:spPr>
        <a:xfrm>
          <a:off x="4232169" y="1414"/>
          <a:ext cx="2051260" cy="10256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Needs Assessment</a:t>
          </a:r>
        </a:p>
      </dsp:txBody>
      <dsp:txXfrm>
        <a:off x="4282236" y="51481"/>
        <a:ext cx="1951126" cy="925496"/>
      </dsp:txXfrm>
    </dsp:sp>
    <dsp:sp modelId="{C5B8BFEB-DE62-4476-A825-E76E06ACE2ED}">
      <dsp:nvSpPr>
        <dsp:cNvPr id="0" name=""/>
        <dsp:cNvSpPr/>
      </dsp:nvSpPr>
      <dsp:spPr>
        <a:xfrm>
          <a:off x="5979109" y="1270641"/>
          <a:ext cx="2051260" cy="10256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Identify Existing Symbols</a:t>
          </a:r>
        </a:p>
      </dsp:txBody>
      <dsp:txXfrm>
        <a:off x="6029176" y="1320708"/>
        <a:ext cx="1951126" cy="925496"/>
      </dsp:txXfrm>
    </dsp:sp>
    <dsp:sp modelId="{B607B429-5AEB-4317-BA2F-BD6523C9537D}">
      <dsp:nvSpPr>
        <dsp:cNvPr id="0" name=""/>
        <dsp:cNvSpPr/>
      </dsp:nvSpPr>
      <dsp:spPr>
        <a:xfrm>
          <a:off x="5311838" y="3324292"/>
          <a:ext cx="2051260" cy="10256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Group Symbols by Theme</a:t>
          </a:r>
        </a:p>
      </dsp:txBody>
      <dsp:txXfrm>
        <a:off x="5361905" y="3374359"/>
        <a:ext cx="1951126" cy="925496"/>
      </dsp:txXfrm>
    </dsp:sp>
    <dsp:sp modelId="{B9AF7E8F-D91C-4FBB-AECB-9B9D690838D5}">
      <dsp:nvSpPr>
        <dsp:cNvPr id="0" name=""/>
        <dsp:cNvSpPr/>
      </dsp:nvSpPr>
      <dsp:spPr>
        <a:xfrm>
          <a:off x="3152501" y="3324292"/>
          <a:ext cx="2051260" cy="10256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Initial Symbol Design</a:t>
          </a:r>
        </a:p>
      </dsp:txBody>
      <dsp:txXfrm>
        <a:off x="3202568" y="3374359"/>
        <a:ext cx="1951126" cy="925496"/>
      </dsp:txXfrm>
    </dsp:sp>
    <dsp:sp modelId="{0E336D7C-D045-4B6D-B423-BBE3EC3C94D6}">
      <dsp:nvSpPr>
        <dsp:cNvPr id="0" name=""/>
        <dsp:cNvSpPr/>
      </dsp:nvSpPr>
      <dsp:spPr>
        <a:xfrm>
          <a:off x="2485229" y="1270641"/>
          <a:ext cx="2051260" cy="10256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Evaluate and Revise</a:t>
          </a:r>
        </a:p>
      </dsp:txBody>
      <dsp:txXfrm>
        <a:off x="2535296" y="1320708"/>
        <a:ext cx="1951126" cy="9254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DF80D-2276-41AD-9A14-77000E8A890B}">
      <dsp:nvSpPr>
        <dsp:cNvPr id="0" name=""/>
        <dsp:cNvSpPr/>
      </dsp:nvSpPr>
      <dsp:spPr>
        <a:xfrm>
          <a:off x="0" y="2065833"/>
          <a:ext cx="203200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58420" rIns="163576" bIns="58420" numCol="1" spcCol="1270" anchor="ctr" anchorCtr="0">
          <a:noAutofit/>
        </a:bodyPr>
        <a:lstStyle/>
        <a:p>
          <a:pPr marL="0" lvl="0" indent="0" algn="r" defTabSz="1022350">
            <a:lnSpc>
              <a:spcPct val="90000"/>
            </a:lnSpc>
            <a:spcBef>
              <a:spcPct val="0"/>
            </a:spcBef>
            <a:spcAft>
              <a:spcPct val="35000"/>
            </a:spcAft>
            <a:buNone/>
          </a:pPr>
          <a:r>
            <a:rPr lang="en-US" sz="2300" kern="1200" dirty="0"/>
            <a:t>Campus Features</a:t>
          </a:r>
        </a:p>
      </dsp:txBody>
      <dsp:txXfrm>
        <a:off x="0" y="2065833"/>
        <a:ext cx="2032000" cy="1287000"/>
      </dsp:txXfrm>
    </dsp:sp>
    <dsp:sp modelId="{307B2ADD-332B-42DF-B11E-881E69A47E7B}">
      <dsp:nvSpPr>
        <dsp:cNvPr id="0" name=""/>
        <dsp:cNvSpPr/>
      </dsp:nvSpPr>
      <dsp:spPr>
        <a:xfrm>
          <a:off x="2031999" y="1301677"/>
          <a:ext cx="406400" cy="2815312"/>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E14ED4-D348-47AA-9A99-D1785363CD9B}">
      <dsp:nvSpPr>
        <dsp:cNvPr id="0" name=""/>
        <dsp:cNvSpPr/>
      </dsp:nvSpPr>
      <dsp:spPr>
        <a:xfrm>
          <a:off x="2600959" y="1301677"/>
          <a:ext cx="5527040" cy="28153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en-US" sz="2300" b="0" i="0" u="none" kern="1200" dirty="0"/>
            <a:t>Library</a:t>
          </a:r>
          <a:endParaRPr lang="en-US" sz="2300" kern="1200" dirty="0"/>
        </a:p>
        <a:p>
          <a:pPr marL="228600" lvl="1" indent="-228600" algn="l" defTabSz="1022350">
            <a:lnSpc>
              <a:spcPct val="90000"/>
            </a:lnSpc>
            <a:spcBef>
              <a:spcPct val="0"/>
            </a:spcBef>
            <a:spcAft>
              <a:spcPct val="15000"/>
            </a:spcAft>
            <a:buChar char="•"/>
          </a:pPr>
          <a:r>
            <a:rPr lang="en-US" sz="2300" b="0" i="0" u="none" kern="1200"/>
            <a:t>Bookstore</a:t>
          </a:r>
          <a:endParaRPr lang="en-US" sz="2300" kern="1200"/>
        </a:p>
        <a:p>
          <a:pPr marL="228600" lvl="1" indent="-228600" algn="l" defTabSz="1022350">
            <a:lnSpc>
              <a:spcPct val="90000"/>
            </a:lnSpc>
            <a:spcBef>
              <a:spcPct val="0"/>
            </a:spcBef>
            <a:spcAft>
              <a:spcPct val="15000"/>
            </a:spcAft>
            <a:buChar char="•"/>
          </a:pPr>
          <a:r>
            <a:rPr lang="en-US" sz="2300" b="0" i="0" u="none" kern="1200"/>
            <a:t>Gymnasium</a:t>
          </a:r>
          <a:endParaRPr lang="en-US" sz="2300" kern="1200"/>
        </a:p>
        <a:p>
          <a:pPr marL="228600" lvl="1" indent="-228600" algn="l" defTabSz="1022350">
            <a:lnSpc>
              <a:spcPct val="90000"/>
            </a:lnSpc>
            <a:spcBef>
              <a:spcPct val="0"/>
            </a:spcBef>
            <a:spcAft>
              <a:spcPct val="15000"/>
            </a:spcAft>
            <a:buChar char="•"/>
          </a:pPr>
          <a:r>
            <a:rPr lang="en-US" sz="2300" b="0" i="0" u="none" kern="1200"/>
            <a:t>Wellness Center</a:t>
          </a:r>
          <a:endParaRPr lang="en-US" sz="2300" kern="1200"/>
        </a:p>
        <a:p>
          <a:pPr marL="228600" lvl="1" indent="-228600" algn="l" defTabSz="1022350">
            <a:lnSpc>
              <a:spcPct val="90000"/>
            </a:lnSpc>
            <a:spcBef>
              <a:spcPct val="0"/>
            </a:spcBef>
            <a:spcAft>
              <a:spcPct val="15000"/>
            </a:spcAft>
            <a:buChar char="•"/>
          </a:pPr>
          <a:r>
            <a:rPr lang="en-US" sz="2300" b="0" i="0" u="none" kern="1200"/>
            <a:t>Cafeteria</a:t>
          </a:r>
          <a:endParaRPr lang="en-US" sz="2300" kern="1200"/>
        </a:p>
        <a:p>
          <a:pPr marL="228600" lvl="1" indent="-228600" algn="l" defTabSz="1022350">
            <a:lnSpc>
              <a:spcPct val="90000"/>
            </a:lnSpc>
            <a:spcBef>
              <a:spcPct val="0"/>
            </a:spcBef>
            <a:spcAft>
              <a:spcPct val="15000"/>
            </a:spcAft>
            <a:buChar char="•"/>
          </a:pPr>
          <a:r>
            <a:rPr lang="en-US" sz="2300" b="0" i="0" u="none" kern="1200"/>
            <a:t>Conference Center</a:t>
          </a:r>
          <a:endParaRPr lang="en-US" sz="2300" kern="1200"/>
        </a:p>
        <a:p>
          <a:pPr marL="228600" lvl="1" indent="-228600" algn="l" defTabSz="1022350">
            <a:lnSpc>
              <a:spcPct val="90000"/>
            </a:lnSpc>
            <a:spcBef>
              <a:spcPct val="0"/>
            </a:spcBef>
            <a:spcAft>
              <a:spcPct val="15000"/>
            </a:spcAft>
            <a:buChar char="•"/>
          </a:pPr>
          <a:r>
            <a:rPr lang="en-US" sz="2300" b="0" i="0" u="none" kern="1200" dirty="0"/>
            <a:t>Classrooms</a:t>
          </a:r>
          <a:endParaRPr lang="en-US" sz="2300" kern="1200" dirty="0"/>
        </a:p>
      </dsp:txBody>
      <dsp:txXfrm>
        <a:off x="2600959" y="1301677"/>
        <a:ext cx="5527040" cy="28153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CC2AD-6317-4216-8E5C-14DED048A93D}">
      <dsp:nvSpPr>
        <dsp:cNvPr id="0" name=""/>
        <dsp:cNvSpPr/>
      </dsp:nvSpPr>
      <dsp:spPr>
        <a:xfrm>
          <a:off x="0" y="1305333"/>
          <a:ext cx="203200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58420" rIns="163576" bIns="58420" numCol="1" spcCol="1270" anchor="ctr" anchorCtr="0">
          <a:noAutofit/>
        </a:bodyPr>
        <a:lstStyle/>
        <a:p>
          <a:pPr marL="0" lvl="0" indent="0" algn="r" defTabSz="1022350">
            <a:lnSpc>
              <a:spcPct val="90000"/>
            </a:lnSpc>
            <a:spcBef>
              <a:spcPct val="0"/>
            </a:spcBef>
            <a:spcAft>
              <a:spcPct val="35000"/>
            </a:spcAft>
            <a:buNone/>
          </a:pPr>
          <a:r>
            <a:rPr lang="en-US" sz="2300" kern="1200" dirty="0"/>
            <a:t>Access ways</a:t>
          </a:r>
        </a:p>
      </dsp:txBody>
      <dsp:txXfrm>
        <a:off x="0" y="1305333"/>
        <a:ext cx="2032000" cy="1287000"/>
      </dsp:txXfrm>
    </dsp:sp>
    <dsp:sp modelId="{FABC50F0-B36A-444C-9DCE-DE52F0F7E310}">
      <dsp:nvSpPr>
        <dsp:cNvPr id="0" name=""/>
        <dsp:cNvSpPr/>
      </dsp:nvSpPr>
      <dsp:spPr>
        <a:xfrm>
          <a:off x="2031999" y="1124349"/>
          <a:ext cx="406400" cy="1648968"/>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56F6AD-B446-4EEC-88D3-6EA1EC45129D}">
      <dsp:nvSpPr>
        <dsp:cNvPr id="0" name=""/>
        <dsp:cNvSpPr/>
      </dsp:nvSpPr>
      <dsp:spPr>
        <a:xfrm>
          <a:off x="2600959" y="1124349"/>
          <a:ext cx="5527040" cy="16489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en-US" sz="2300" b="0" i="0" u="none" kern="1200" dirty="0"/>
            <a:t>Stairs</a:t>
          </a:r>
          <a:endParaRPr lang="en-US" sz="2300" kern="1200" dirty="0"/>
        </a:p>
        <a:p>
          <a:pPr marL="228600" lvl="1" indent="-228600" algn="l" defTabSz="1022350">
            <a:lnSpc>
              <a:spcPct val="90000"/>
            </a:lnSpc>
            <a:spcBef>
              <a:spcPct val="0"/>
            </a:spcBef>
            <a:spcAft>
              <a:spcPct val="15000"/>
            </a:spcAft>
            <a:buChar char="•"/>
          </a:pPr>
          <a:r>
            <a:rPr lang="en-US" sz="2300" b="0" i="0" u="none" kern="1200"/>
            <a:t>Elevator</a:t>
          </a:r>
          <a:endParaRPr lang="en-US" sz="2300" kern="1200"/>
        </a:p>
        <a:p>
          <a:pPr marL="228600" lvl="1" indent="-228600" algn="l" defTabSz="1022350">
            <a:lnSpc>
              <a:spcPct val="90000"/>
            </a:lnSpc>
            <a:spcBef>
              <a:spcPct val="0"/>
            </a:spcBef>
            <a:spcAft>
              <a:spcPct val="15000"/>
            </a:spcAft>
            <a:buChar char="•"/>
          </a:pPr>
          <a:r>
            <a:rPr lang="en-US" sz="2300" b="0" i="0" u="none" kern="1200"/>
            <a:t>Main Entrance</a:t>
          </a:r>
          <a:endParaRPr lang="en-US" sz="2300" kern="1200"/>
        </a:p>
        <a:p>
          <a:pPr marL="228600" lvl="1" indent="-228600" algn="l" defTabSz="1022350">
            <a:lnSpc>
              <a:spcPct val="90000"/>
            </a:lnSpc>
            <a:spcBef>
              <a:spcPct val="0"/>
            </a:spcBef>
            <a:spcAft>
              <a:spcPct val="15000"/>
            </a:spcAft>
            <a:buChar char="•"/>
          </a:pPr>
          <a:r>
            <a:rPr lang="en-US" sz="2300" b="0" i="0" u="none" kern="1200" dirty="0"/>
            <a:t>Walkways</a:t>
          </a:r>
          <a:endParaRPr lang="en-US" sz="2300" kern="1200" dirty="0"/>
        </a:p>
      </dsp:txBody>
      <dsp:txXfrm>
        <a:off x="2600959" y="1124349"/>
        <a:ext cx="5527040" cy="1648968"/>
      </dsp:txXfrm>
    </dsp:sp>
    <dsp:sp modelId="{52C7BF05-8FC0-4CCB-9544-C9EEB05F4433}">
      <dsp:nvSpPr>
        <dsp:cNvPr id="0" name=""/>
        <dsp:cNvSpPr/>
      </dsp:nvSpPr>
      <dsp:spPr>
        <a:xfrm>
          <a:off x="0" y="3007317"/>
          <a:ext cx="203200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58420" rIns="163576" bIns="58420" numCol="1" spcCol="1270" anchor="ctr" anchorCtr="0">
          <a:noAutofit/>
        </a:bodyPr>
        <a:lstStyle/>
        <a:p>
          <a:pPr marL="0" lvl="0" indent="0" algn="r" defTabSz="1022350">
            <a:lnSpc>
              <a:spcPct val="90000"/>
            </a:lnSpc>
            <a:spcBef>
              <a:spcPct val="0"/>
            </a:spcBef>
            <a:spcAft>
              <a:spcPct val="35000"/>
            </a:spcAft>
            <a:buNone/>
          </a:pPr>
          <a:r>
            <a:rPr lang="en-US" sz="2300" kern="1200" dirty="0"/>
            <a:t>Personal Needs</a:t>
          </a:r>
        </a:p>
      </dsp:txBody>
      <dsp:txXfrm>
        <a:off x="0" y="3007317"/>
        <a:ext cx="2032000" cy="1287000"/>
      </dsp:txXfrm>
    </dsp:sp>
    <dsp:sp modelId="{A2C22033-1505-4DE0-BC78-5E15FE915C1A}">
      <dsp:nvSpPr>
        <dsp:cNvPr id="0" name=""/>
        <dsp:cNvSpPr/>
      </dsp:nvSpPr>
      <dsp:spPr>
        <a:xfrm>
          <a:off x="2031999" y="3007317"/>
          <a:ext cx="406400" cy="1287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964FA2-97A7-4C60-9092-77849F27AEAB}">
      <dsp:nvSpPr>
        <dsp:cNvPr id="0" name=""/>
        <dsp:cNvSpPr/>
      </dsp:nvSpPr>
      <dsp:spPr>
        <a:xfrm>
          <a:off x="2600959" y="3007317"/>
          <a:ext cx="5527040" cy="12870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en-US" sz="2300" b="0" i="0" u="none" kern="1200" dirty="0"/>
            <a:t>Women’s Restroom</a:t>
          </a:r>
          <a:endParaRPr lang="en-US" sz="2300" kern="1200" dirty="0"/>
        </a:p>
        <a:p>
          <a:pPr marL="228600" lvl="1" indent="-228600" algn="l" defTabSz="1022350">
            <a:lnSpc>
              <a:spcPct val="90000"/>
            </a:lnSpc>
            <a:spcBef>
              <a:spcPct val="0"/>
            </a:spcBef>
            <a:spcAft>
              <a:spcPct val="15000"/>
            </a:spcAft>
            <a:buChar char="•"/>
          </a:pPr>
          <a:r>
            <a:rPr lang="en-US" sz="2300" b="0" i="0" u="none" kern="1200" dirty="0"/>
            <a:t>Men’s Restroom</a:t>
          </a:r>
          <a:endParaRPr lang="en-US" sz="2300" kern="1200" dirty="0"/>
        </a:p>
        <a:p>
          <a:pPr marL="228600" lvl="1" indent="-228600" algn="l" defTabSz="1022350">
            <a:lnSpc>
              <a:spcPct val="90000"/>
            </a:lnSpc>
            <a:spcBef>
              <a:spcPct val="0"/>
            </a:spcBef>
            <a:spcAft>
              <a:spcPct val="15000"/>
            </a:spcAft>
            <a:buChar char="•"/>
          </a:pPr>
          <a:r>
            <a:rPr lang="en-US" sz="2300" b="0" i="0" u="none" kern="1200" dirty="0"/>
            <a:t>Lactation Room</a:t>
          </a:r>
          <a:endParaRPr lang="en-US" sz="2300" kern="1200" dirty="0"/>
        </a:p>
      </dsp:txBody>
      <dsp:txXfrm>
        <a:off x="2600959" y="3007317"/>
        <a:ext cx="5527040" cy="1287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E300D-0B53-4C4C-B305-4D291E2CA975}">
      <dsp:nvSpPr>
        <dsp:cNvPr id="0" name=""/>
        <dsp:cNvSpPr/>
      </dsp:nvSpPr>
      <dsp:spPr>
        <a:xfrm>
          <a:off x="5134" y="2397329"/>
          <a:ext cx="2626332" cy="768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58420" rIns="163576" bIns="58420" numCol="1" spcCol="1270" anchor="ctr" anchorCtr="0">
          <a:noAutofit/>
        </a:bodyPr>
        <a:lstStyle/>
        <a:p>
          <a:pPr marL="0" lvl="0" indent="0" algn="r" defTabSz="1022350">
            <a:lnSpc>
              <a:spcPct val="90000"/>
            </a:lnSpc>
            <a:spcBef>
              <a:spcPct val="0"/>
            </a:spcBef>
            <a:spcAft>
              <a:spcPct val="35000"/>
            </a:spcAft>
            <a:buNone/>
          </a:pPr>
          <a:r>
            <a:rPr lang="en-US" sz="2300" kern="1200" dirty="0"/>
            <a:t>Student and Faculty Services</a:t>
          </a:r>
        </a:p>
      </dsp:txBody>
      <dsp:txXfrm>
        <a:off x="5134" y="2397329"/>
        <a:ext cx="2626332" cy="768487"/>
      </dsp:txXfrm>
    </dsp:sp>
    <dsp:sp modelId="{0952D03D-97B7-4F2C-B92E-23F7C96AAD52}">
      <dsp:nvSpPr>
        <dsp:cNvPr id="0" name=""/>
        <dsp:cNvSpPr/>
      </dsp:nvSpPr>
      <dsp:spPr>
        <a:xfrm>
          <a:off x="2631467" y="91867"/>
          <a:ext cx="525266" cy="5379412"/>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DC00DA-EE92-4708-978E-E80FFC5F312E}">
      <dsp:nvSpPr>
        <dsp:cNvPr id="0" name=""/>
        <dsp:cNvSpPr/>
      </dsp:nvSpPr>
      <dsp:spPr>
        <a:xfrm>
          <a:off x="3180278" y="72232"/>
          <a:ext cx="7143624" cy="53794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en-US" sz="2300" b="0" i="0" u="none" kern="1200" dirty="0"/>
            <a:t>Registrar</a:t>
          </a:r>
          <a:endParaRPr lang="en-US" sz="2300" kern="1200" dirty="0"/>
        </a:p>
        <a:p>
          <a:pPr marL="228600" lvl="1" indent="-228600" algn="l" defTabSz="1022350">
            <a:lnSpc>
              <a:spcPct val="90000"/>
            </a:lnSpc>
            <a:spcBef>
              <a:spcPct val="0"/>
            </a:spcBef>
            <a:spcAft>
              <a:spcPct val="15000"/>
            </a:spcAft>
            <a:buChar char="•"/>
          </a:pPr>
          <a:r>
            <a:rPr lang="en-US" sz="2300" b="0" i="0" u="none" kern="1200"/>
            <a:t>Admissions</a:t>
          </a:r>
        </a:p>
        <a:p>
          <a:pPr marL="228600" lvl="1" indent="-228600" algn="l" defTabSz="1022350">
            <a:lnSpc>
              <a:spcPct val="90000"/>
            </a:lnSpc>
            <a:spcBef>
              <a:spcPct val="0"/>
            </a:spcBef>
            <a:spcAft>
              <a:spcPct val="15000"/>
            </a:spcAft>
            <a:buChar char="•"/>
          </a:pPr>
          <a:r>
            <a:rPr lang="en-US" sz="2300" b="0" i="0" u="none" kern="1200"/>
            <a:t>Advisement Center</a:t>
          </a:r>
        </a:p>
        <a:p>
          <a:pPr marL="228600" lvl="1" indent="-228600" algn="l" defTabSz="1022350">
            <a:lnSpc>
              <a:spcPct val="90000"/>
            </a:lnSpc>
            <a:spcBef>
              <a:spcPct val="0"/>
            </a:spcBef>
            <a:spcAft>
              <a:spcPct val="15000"/>
            </a:spcAft>
            <a:buChar char="•"/>
          </a:pPr>
          <a:r>
            <a:rPr lang="en-US" sz="2300" b="0" i="0" u="none" kern="1200" dirty="0"/>
            <a:t>Financial Aid</a:t>
          </a:r>
        </a:p>
        <a:p>
          <a:pPr marL="228600" lvl="1" indent="-228600" algn="l" defTabSz="1022350">
            <a:lnSpc>
              <a:spcPct val="90000"/>
            </a:lnSpc>
            <a:spcBef>
              <a:spcPct val="0"/>
            </a:spcBef>
            <a:spcAft>
              <a:spcPct val="15000"/>
            </a:spcAft>
            <a:buChar char="•"/>
          </a:pPr>
          <a:r>
            <a:rPr lang="en-US" sz="2300" b="0" i="0" u="none" kern="1200"/>
            <a:t>Business Office</a:t>
          </a:r>
        </a:p>
        <a:p>
          <a:pPr marL="228600" lvl="1" indent="-228600" algn="l" defTabSz="1022350">
            <a:lnSpc>
              <a:spcPct val="90000"/>
            </a:lnSpc>
            <a:spcBef>
              <a:spcPct val="0"/>
            </a:spcBef>
            <a:spcAft>
              <a:spcPct val="15000"/>
            </a:spcAft>
            <a:buChar char="•"/>
          </a:pPr>
          <a:r>
            <a:rPr lang="en-US" sz="2300" b="0" i="0" u="none" kern="1200"/>
            <a:t>Veteran Services</a:t>
          </a:r>
        </a:p>
        <a:p>
          <a:pPr marL="228600" lvl="1" indent="-228600" algn="l" defTabSz="1022350">
            <a:lnSpc>
              <a:spcPct val="90000"/>
            </a:lnSpc>
            <a:spcBef>
              <a:spcPct val="0"/>
            </a:spcBef>
            <a:spcAft>
              <a:spcPct val="15000"/>
            </a:spcAft>
            <a:buChar char="•"/>
          </a:pPr>
          <a:r>
            <a:rPr lang="en-US" sz="2300" b="0" i="0" u="none" kern="1200" dirty="0"/>
            <a:t>Career Center</a:t>
          </a:r>
        </a:p>
        <a:p>
          <a:pPr marL="228600" lvl="1" indent="-228600" algn="l" defTabSz="1022350">
            <a:lnSpc>
              <a:spcPct val="90000"/>
            </a:lnSpc>
            <a:spcBef>
              <a:spcPct val="0"/>
            </a:spcBef>
            <a:spcAft>
              <a:spcPct val="15000"/>
            </a:spcAft>
            <a:buChar char="•"/>
          </a:pPr>
          <a:r>
            <a:rPr lang="en-US" sz="2300" b="0" i="0" u="none" kern="1200" dirty="0"/>
            <a:t>Disability Support Services</a:t>
          </a:r>
        </a:p>
        <a:p>
          <a:pPr marL="228600" lvl="1" indent="-228600" algn="l" defTabSz="1022350">
            <a:lnSpc>
              <a:spcPct val="90000"/>
            </a:lnSpc>
            <a:spcBef>
              <a:spcPct val="0"/>
            </a:spcBef>
            <a:spcAft>
              <a:spcPct val="15000"/>
            </a:spcAft>
            <a:buChar char="•"/>
          </a:pPr>
          <a:r>
            <a:rPr lang="en-US" sz="2300" b="0" i="0" u="none" kern="1200"/>
            <a:t>Workforce Development </a:t>
          </a:r>
        </a:p>
        <a:p>
          <a:pPr marL="228600" lvl="1" indent="-228600" algn="l" defTabSz="1022350">
            <a:lnSpc>
              <a:spcPct val="90000"/>
            </a:lnSpc>
            <a:spcBef>
              <a:spcPct val="0"/>
            </a:spcBef>
            <a:spcAft>
              <a:spcPct val="15000"/>
            </a:spcAft>
            <a:buChar char="•"/>
          </a:pPr>
          <a:r>
            <a:rPr lang="en-US" sz="2300" b="0" i="0" u="none" kern="1200"/>
            <a:t>Human Resources</a:t>
          </a:r>
        </a:p>
        <a:p>
          <a:pPr marL="228600" lvl="1" indent="-228600" algn="l" defTabSz="1022350">
            <a:lnSpc>
              <a:spcPct val="90000"/>
            </a:lnSpc>
            <a:spcBef>
              <a:spcPct val="0"/>
            </a:spcBef>
            <a:spcAft>
              <a:spcPct val="15000"/>
            </a:spcAft>
            <a:buChar char="•"/>
          </a:pPr>
          <a:r>
            <a:rPr lang="en-US" sz="2300" b="0" i="0" u="none" kern="1200"/>
            <a:t>DEMEP</a:t>
          </a:r>
        </a:p>
        <a:p>
          <a:pPr marL="228600" lvl="1" indent="-228600" algn="l" defTabSz="1022350">
            <a:lnSpc>
              <a:spcPct val="90000"/>
            </a:lnSpc>
            <a:spcBef>
              <a:spcPct val="0"/>
            </a:spcBef>
            <a:spcAft>
              <a:spcPct val="15000"/>
            </a:spcAft>
            <a:buChar char="•"/>
          </a:pPr>
          <a:r>
            <a:rPr lang="en-US" sz="2300" b="0" i="0" u="none" kern="1200"/>
            <a:t>Student Government</a:t>
          </a:r>
        </a:p>
        <a:p>
          <a:pPr marL="228600" lvl="1" indent="-228600" algn="l" defTabSz="1022350">
            <a:lnSpc>
              <a:spcPct val="90000"/>
            </a:lnSpc>
            <a:spcBef>
              <a:spcPct val="0"/>
            </a:spcBef>
            <a:spcAft>
              <a:spcPct val="15000"/>
            </a:spcAft>
            <a:buChar char="•"/>
          </a:pPr>
          <a:r>
            <a:rPr lang="en-US" sz="2300" b="0" i="0" u="none" kern="1200"/>
            <a:t>Dean’s Offices</a:t>
          </a:r>
        </a:p>
        <a:p>
          <a:pPr marL="228600" lvl="1" indent="-228600" algn="l" defTabSz="1022350">
            <a:lnSpc>
              <a:spcPct val="90000"/>
            </a:lnSpc>
            <a:spcBef>
              <a:spcPct val="0"/>
            </a:spcBef>
            <a:spcAft>
              <a:spcPct val="15000"/>
            </a:spcAft>
            <a:buChar char="•"/>
          </a:pPr>
          <a:r>
            <a:rPr lang="en-US" sz="2300" b="0" i="0" u="none" kern="1200" dirty="0"/>
            <a:t>Faculty Offices</a:t>
          </a:r>
          <a:endParaRPr lang="en-US" sz="2300" kern="1200" dirty="0"/>
        </a:p>
      </dsp:txBody>
      <dsp:txXfrm>
        <a:off x="3180278" y="72232"/>
        <a:ext cx="7143624" cy="53794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C817E-039A-4B62-81F9-F45B8460B4AC}">
      <dsp:nvSpPr>
        <dsp:cNvPr id="0" name=""/>
        <dsp:cNvSpPr/>
      </dsp:nvSpPr>
      <dsp:spPr>
        <a:xfrm>
          <a:off x="0" y="2065833"/>
          <a:ext cx="203200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58420" rIns="163576" bIns="58420" numCol="1" spcCol="1270" anchor="ctr" anchorCtr="0">
          <a:noAutofit/>
        </a:bodyPr>
        <a:lstStyle/>
        <a:p>
          <a:pPr marL="0" lvl="0" indent="0" algn="r" defTabSz="1022350">
            <a:lnSpc>
              <a:spcPct val="90000"/>
            </a:lnSpc>
            <a:spcBef>
              <a:spcPct val="0"/>
            </a:spcBef>
            <a:spcAft>
              <a:spcPct val="35000"/>
            </a:spcAft>
            <a:buNone/>
          </a:pPr>
          <a:r>
            <a:rPr lang="en-US" sz="2300" kern="1200" dirty="0"/>
            <a:t>General Amenities</a:t>
          </a:r>
        </a:p>
      </dsp:txBody>
      <dsp:txXfrm>
        <a:off x="0" y="2065833"/>
        <a:ext cx="2032000" cy="1287000"/>
      </dsp:txXfrm>
    </dsp:sp>
    <dsp:sp modelId="{2D1E7786-4194-408D-9789-F35CFE870A58}">
      <dsp:nvSpPr>
        <dsp:cNvPr id="0" name=""/>
        <dsp:cNvSpPr/>
      </dsp:nvSpPr>
      <dsp:spPr>
        <a:xfrm>
          <a:off x="2031999" y="1140802"/>
          <a:ext cx="406400" cy="3137062"/>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1137CF-5427-4446-9495-145C3D56577E}">
      <dsp:nvSpPr>
        <dsp:cNvPr id="0" name=""/>
        <dsp:cNvSpPr/>
      </dsp:nvSpPr>
      <dsp:spPr>
        <a:xfrm>
          <a:off x="2600959" y="1140802"/>
          <a:ext cx="5527040" cy="31370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en-US" sz="2300" b="0" i="0" u="none" kern="1200" dirty="0"/>
            <a:t>Vending Machine</a:t>
          </a:r>
          <a:endParaRPr lang="en-US" sz="2300" kern="1200" dirty="0"/>
        </a:p>
        <a:p>
          <a:pPr marL="228600" lvl="1" indent="-228600" algn="l" defTabSz="1022350">
            <a:lnSpc>
              <a:spcPct val="90000"/>
            </a:lnSpc>
            <a:spcBef>
              <a:spcPct val="0"/>
            </a:spcBef>
            <a:spcAft>
              <a:spcPct val="15000"/>
            </a:spcAft>
            <a:buChar char="•"/>
          </a:pPr>
          <a:r>
            <a:rPr lang="en-US" sz="2300" b="0" i="0" u="none" kern="1200"/>
            <a:t>Drinking Fountain</a:t>
          </a:r>
          <a:endParaRPr lang="en-US" sz="2300" kern="1200"/>
        </a:p>
        <a:p>
          <a:pPr marL="228600" lvl="1" indent="-228600" algn="l" defTabSz="1022350">
            <a:lnSpc>
              <a:spcPct val="90000"/>
            </a:lnSpc>
            <a:spcBef>
              <a:spcPct val="0"/>
            </a:spcBef>
            <a:spcAft>
              <a:spcPct val="15000"/>
            </a:spcAft>
            <a:buChar char="•"/>
          </a:pPr>
          <a:r>
            <a:rPr lang="en-US" sz="2300" b="0" i="0" u="none" kern="1200"/>
            <a:t>Pay Phone</a:t>
          </a:r>
          <a:endParaRPr lang="en-US" sz="2300" kern="1200"/>
        </a:p>
        <a:p>
          <a:pPr marL="228600" lvl="1" indent="-228600" algn="l" defTabSz="1022350">
            <a:lnSpc>
              <a:spcPct val="90000"/>
            </a:lnSpc>
            <a:spcBef>
              <a:spcPct val="0"/>
            </a:spcBef>
            <a:spcAft>
              <a:spcPct val="15000"/>
            </a:spcAft>
            <a:buChar char="•"/>
          </a:pPr>
          <a:r>
            <a:rPr lang="en-US" sz="2300" b="0" i="0" u="none" kern="1200"/>
            <a:t>ATM Machine Kiosk</a:t>
          </a:r>
          <a:endParaRPr lang="en-US" sz="2300" kern="1200"/>
        </a:p>
        <a:p>
          <a:pPr marL="228600" lvl="1" indent="-228600" algn="l" defTabSz="1022350">
            <a:lnSpc>
              <a:spcPct val="90000"/>
            </a:lnSpc>
            <a:spcBef>
              <a:spcPct val="0"/>
            </a:spcBef>
            <a:spcAft>
              <a:spcPct val="15000"/>
            </a:spcAft>
            <a:buChar char="•"/>
          </a:pPr>
          <a:r>
            <a:rPr lang="en-US" sz="2300" b="0" i="0" u="none" kern="1200"/>
            <a:t>Self Service Kiosk</a:t>
          </a:r>
          <a:endParaRPr lang="en-US" sz="2300" kern="1200"/>
        </a:p>
        <a:p>
          <a:pPr marL="228600" lvl="1" indent="-228600" algn="l" defTabSz="1022350">
            <a:lnSpc>
              <a:spcPct val="90000"/>
            </a:lnSpc>
            <a:spcBef>
              <a:spcPct val="0"/>
            </a:spcBef>
            <a:spcAft>
              <a:spcPct val="15000"/>
            </a:spcAft>
            <a:buChar char="•"/>
          </a:pPr>
          <a:r>
            <a:rPr lang="en-US" sz="2300" b="0" i="0" u="none" kern="1200"/>
            <a:t>Waste Center</a:t>
          </a:r>
          <a:endParaRPr lang="en-US" sz="2300" kern="1200"/>
        </a:p>
        <a:p>
          <a:pPr marL="228600" lvl="1" indent="-228600" algn="l" defTabSz="1022350">
            <a:lnSpc>
              <a:spcPct val="90000"/>
            </a:lnSpc>
            <a:spcBef>
              <a:spcPct val="0"/>
            </a:spcBef>
            <a:spcAft>
              <a:spcPct val="15000"/>
            </a:spcAft>
            <a:buChar char="•"/>
          </a:pPr>
          <a:r>
            <a:rPr lang="en-US" sz="2300" b="0" i="0" u="none" kern="1200"/>
            <a:t>Sign/Bulletin Board</a:t>
          </a:r>
          <a:endParaRPr lang="en-US" sz="2300" kern="1200"/>
        </a:p>
        <a:p>
          <a:pPr marL="228600" lvl="1" indent="-228600" algn="l" defTabSz="1022350">
            <a:lnSpc>
              <a:spcPct val="90000"/>
            </a:lnSpc>
            <a:spcBef>
              <a:spcPct val="0"/>
            </a:spcBef>
            <a:spcAft>
              <a:spcPct val="15000"/>
            </a:spcAft>
            <a:buChar char="•"/>
          </a:pPr>
          <a:r>
            <a:rPr lang="en-US" sz="2300" b="0" i="0" u="none" kern="1200"/>
            <a:t>Digital Signage</a:t>
          </a:r>
          <a:endParaRPr lang="en-US" sz="2300" kern="1200"/>
        </a:p>
      </dsp:txBody>
      <dsp:txXfrm>
        <a:off x="2600959" y="1140802"/>
        <a:ext cx="5527040" cy="31370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23477-E772-4F5E-B96C-6822DCB00FCD}">
      <dsp:nvSpPr>
        <dsp:cNvPr id="0" name=""/>
        <dsp:cNvSpPr/>
      </dsp:nvSpPr>
      <dsp:spPr>
        <a:xfrm>
          <a:off x="0" y="1438711"/>
          <a:ext cx="203200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58420" rIns="163576" bIns="58420" numCol="1" spcCol="1270" anchor="ctr" anchorCtr="0">
          <a:noAutofit/>
        </a:bodyPr>
        <a:lstStyle/>
        <a:p>
          <a:pPr marL="0" lvl="0" indent="0" algn="r" defTabSz="1022350">
            <a:lnSpc>
              <a:spcPct val="90000"/>
            </a:lnSpc>
            <a:spcBef>
              <a:spcPct val="0"/>
            </a:spcBef>
            <a:spcAft>
              <a:spcPct val="35000"/>
            </a:spcAft>
            <a:buNone/>
          </a:pPr>
          <a:r>
            <a:rPr lang="en-US" sz="2300" kern="1200" dirty="0"/>
            <a:t>Campus Safety</a:t>
          </a:r>
        </a:p>
      </dsp:txBody>
      <dsp:txXfrm>
        <a:off x="0" y="1438711"/>
        <a:ext cx="2032000" cy="1287000"/>
      </dsp:txXfrm>
    </dsp:sp>
    <dsp:sp modelId="{239FAA68-E949-4EE3-ADD3-CBD2FBF8673B}">
      <dsp:nvSpPr>
        <dsp:cNvPr id="0" name=""/>
        <dsp:cNvSpPr/>
      </dsp:nvSpPr>
      <dsp:spPr>
        <a:xfrm>
          <a:off x="2031999" y="513680"/>
          <a:ext cx="406400" cy="3137062"/>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C1063C-92E1-49B3-AEE7-5527B2F79A3E}">
      <dsp:nvSpPr>
        <dsp:cNvPr id="0" name=""/>
        <dsp:cNvSpPr/>
      </dsp:nvSpPr>
      <dsp:spPr>
        <a:xfrm>
          <a:off x="2600959" y="513680"/>
          <a:ext cx="5527040" cy="31370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en-US" sz="2300" b="0" i="0" u="none" kern="1200" dirty="0"/>
            <a:t>Emergency Exit</a:t>
          </a:r>
          <a:endParaRPr lang="en-US" sz="2300" kern="1200" dirty="0"/>
        </a:p>
        <a:p>
          <a:pPr marL="228600" lvl="1" indent="-228600" algn="l" defTabSz="1022350">
            <a:lnSpc>
              <a:spcPct val="90000"/>
            </a:lnSpc>
            <a:spcBef>
              <a:spcPct val="0"/>
            </a:spcBef>
            <a:spcAft>
              <a:spcPct val="15000"/>
            </a:spcAft>
            <a:buChar char="•"/>
          </a:pPr>
          <a:r>
            <a:rPr lang="en-US" sz="2300" b="0" i="0" u="none" kern="1200"/>
            <a:t>ADA Evacuation Point</a:t>
          </a:r>
          <a:endParaRPr lang="en-US" sz="2300" kern="1200"/>
        </a:p>
        <a:p>
          <a:pPr marL="228600" lvl="1" indent="-228600" algn="l" defTabSz="1022350">
            <a:lnSpc>
              <a:spcPct val="90000"/>
            </a:lnSpc>
            <a:spcBef>
              <a:spcPct val="0"/>
            </a:spcBef>
            <a:spcAft>
              <a:spcPct val="15000"/>
            </a:spcAft>
            <a:buChar char="•"/>
          </a:pPr>
          <a:r>
            <a:rPr lang="en-US" sz="2300" b="0" i="0" u="none" kern="1200"/>
            <a:t>First Aid Station</a:t>
          </a:r>
          <a:endParaRPr lang="en-US" sz="2300" kern="1200"/>
        </a:p>
        <a:p>
          <a:pPr marL="228600" lvl="1" indent="-228600" algn="l" defTabSz="1022350">
            <a:lnSpc>
              <a:spcPct val="90000"/>
            </a:lnSpc>
            <a:spcBef>
              <a:spcPct val="0"/>
            </a:spcBef>
            <a:spcAft>
              <a:spcPct val="15000"/>
            </a:spcAft>
            <a:buChar char="•"/>
          </a:pPr>
          <a:r>
            <a:rPr lang="en-US" sz="2300" b="0" i="0" u="none" kern="1200"/>
            <a:t>Emergency Assistance Phone</a:t>
          </a:r>
          <a:endParaRPr lang="en-US" sz="2300" kern="1200"/>
        </a:p>
        <a:p>
          <a:pPr marL="228600" lvl="1" indent="-228600" algn="l" defTabSz="1022350">
            <a:lnSpc>
              <a:spcPct val="90000"/>
            </a:lnSpc>
            <a:spcBef>
              <a:spcPct val="0"/>
            </a:spcBef>
            <a:spcAft>
              <a:spcPct val="15000"/>
            </a:spcAft>
            <a:buChar char="•"/>
          </a:pPr>
          <a:r>
            <a:rPr lang="en-US" sz="2300" b="0" i="0" u="none" kern="1200"/>
            <a:t>Fire Extinguisher</a:t>
          </a:r>
          <a:endParaRPr lang="en-US" sz="2300" kern="1200"/>
        </a:p>
        <a:p>
          <a:pPr marL="228600" lvl="1" indent="-228600" algn="l" defTabSz="1022350">
            <a:lnSpc>
              <a:spcPct val="90000"/>
            </a:lnSpc>
            <a:spcBef>
              <a:spcPct val="0"/>
            </a:spcBef>
            <a:spcAft>
              <a:spcPct val="15000"/>
            </a:spcAft>
            <a:buChar char="•"/>
          </a:pPr>
          <a:r>
            <a:rPr lang="en-US" sz="2300" b="0" i="0" u="none" kern="1200"/>
            <a:t>Automated External Defibrillator (AED)</a:t>
          </a:r>
          <a:endParaRPr lang="en-US" sz="2300" kern="1200"/>
        </a:p>
        <a:p>
          <a:pPr marL="228600" lvl="1" indent="-228600" algn="l" defTabSz="1022350">
            <a:lnSpc>
              <a:spcPct val="90000"/>
            </a:lnSpc>
            <a:spcBef>
              <a:spcPct val="0"/>
            </a:spcBef>
            <a:spcAft>
              <a:spcPct val="15000"/>
            </a:spcAft>
            <a:buChar char="•"/>
          </a:pPr>
          <a:r>
            <a:rPr lang="en-US" sz="2300" b="0" i="0" u="none" kern="1200"/>
            <a:t>Public Safety Reception</a:t>
          </a:r>
          <a:endParaRPr lang="en-US" sz="2300" kern="1200"/>
        </a:p>
        <a:p>
          <a:pPr marL="228600" lvl="1" indent="-228600" algn="l" defTabSz="1022350">
            <a:lnSpc>
              <a:spcPct val="90000"/>
            </a:lnSpc>
            <a:spcBef>
              <a:spcPct val="0"/>
            </a:spcBef>
            <a:spcAft>
              <a:spcPct val="15000"/>
            </a:spcAft>
            <a:buChar char="•"/>
          </a:pPr>
          <a:r>
            <a:rPr lang="en-US" sz="2300" b="0" i="0" u="none" kern="1200" dirty="0"/>
            <a:t>Public Safety Office</a:t>
          </a:r>
          <a:endParaRPr lang="en-US" sz="2300" kern="1200" dirty="0"/>
        </a:p>
      </dsp:txBody>
      <dsp:txXfrm>
        <a:off x="2600959" y="513680"/>
        <a:ext cx="5527040" cy="31370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3B2856-4131-4594-8957-91361D630EB3}">
      <dsp:nvSpPr>
        <dsp:cNvPr id="0" name=""/>
        <dsp:cNvSpPr/>
      </dsp:nvSpPr>
      <dsp:spPr>
        <a:xfrm>
          <a:off x="0" y="762380"/>
          <a:ext cx="2074978"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58420" rIns="163576" bIns="58420" numCol="1" spcCol="1270" anchor="ctr" anchorCtr="0">
          <a:noAutofit/>
        </a:bodyPr>
        <a:lstStyle/>
        <a:p>
          <a:pPr marL="0" lvl="0" indent="0" algn="r" defTabSz="1022350">
            <a:lnSpc>
              <a:spcPct val="90000"/>
            </a:lnSpc>
            <a:spcBef>
              <a:spcPct val="0"/>
            </a:spcBef>
            <a:spcAft>
              <a:spcPct val="35000"/>
            </a:spcAft>
            <a:buNone/>
          </a:pPr>
          <a:r>
            <a:rPr lang="en-US" sz="2300" kern="1200" dirty="0"/>
            <a:t>Student Community</a:t>
          </a:r>
        </a:p>
      </dsp:txBody>
      <dsp:txXfrm>
        <a:off x="0" y="762380"/>
        <a:ext cx="2074978" cy="1287000"/>
      </dsp:txXfrm>
    </dsp:sp>
    <dsp:sp modelId="{5A27676A-5459-4196-876C-CE0C93950B9B}">
      <dsp:nvSpPr>
        <dsp:cNvPr id="0" name=""/>
        <dsp:cNvSpPr/>
      </dsp:nvSpPr>
      <dsp:spPr>
        <a:xfrm>
          <a:off x="2074978" y="762380"/>
          <a:ext cx="414995" cy="1287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974720-61DB-4A47-A137-879E67B98815}">
      <dsp:nvSpPr>
        <dsp:cNvPr id="0" name=""/>
        <dsp:cNvSpPr/>
      </dsp:nvSpPr>
      <dsp:spPr>
        <a:xfrm>
          <a:off x="2655972" y="762380"/>
          <a:ext cx="5643940" cy="12870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en-US" sz="2300" b="0" i="0" u="none" kern="1200" dirty="0"/>
            <a:t>Study Spots with plugs</a:t>
          </a:r>
          <a:endParaRPr lang="en-US" sz="2300" kern="1200" dirty="0"/>
        </a:p>
        <a:p>
          <a:pPr marL="228600" lvl="1" indent="-228600" algn="l" defTabSz="1022350">
            <a:lnSpc>
              <a:spcPct val="90000"/>
            </a:lnSpc>
            <a:spcBef>
              <a:spcPct val="0"/>
            </a:spcBef>
            <a:spcAft>
              <a:spcPct val="15000"/>
            </a:spcAft>
            <a:buChar char="•"/>
          </a:pPr>
          <a:r>
            <a:rPr lang="en-US" sz="2300" b="0" i="0" u="none" kern="1200"/>
            <a:t>Study Spots</a:t>
          </a:r>
          <a:endParaRPr lang="en-US" sz="2300" kern="1200"/>
        </a:p>
        <a:p>
          <a:pPr marL="228600" lvl="1" indent="-228600" algn="l" defTabSz="1022350">
            <a:lnSpc>
              <a:spcPct val="90000"/>
            </a:lnSpc>
            <a:spcBef>
              <a:spcPct val="0"/>
            </a:spcBef>
            <a:spcAft>
              <a:spcPct val="15000"/>
            </a:spcAft>
            <a:buChar char="•"/>
          </a:pPr>
          <a:r>
            <a:rPr lang="en-US" sz="2300" b="0" i="0" u="none" kern="1200" dirty="0"/>
            <a:t>BYOL Spots</a:t>
          </a:r>
          <a:endParaRPr lang="en-US" sz="2300" kern="1200" dirty="0"/>
        </a:p>
      </dsp:txBody>
      <dsp:txXfrm>
        <a:off x="2655972" y="762380"/>
        <a:ext cx="5643940" cy="1287000"/>
      </dsp:txXfrm>
    </dsp:sp>
    <dsp:sp modelId="{9FB83D6E-970D-4FDB-89E4-FEB233365268}">
      <dsp:nvSpPr>
        <dsp:cNvPr id="0" name=""/>
        <dsp:cNvSpPr/>
      </dsp:nvSpPr>
      <dsp:spPr>
        <a:xfrm>
          <a:off x="0" y="2826333"/>
          <a:ext cx="2074978"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58420" rIns="163576" bIns="58420" numCol="1" spcCol="1270" anchor="ctr" anchorCtr="0">
          <a:noAutofit/>
        </a:bodyPr>
        <a:lstStyle/>
        <a:p>
          <a:pPr marL="0" lvl="0" indent="0" algn="r" defTabSz="1022350">
            <a:lnSpc>
              <a:spcPct val="90000"/>
            </a:lnSpc>
            <a:spcBef>
              <a:spcPct val="0"/>
            </a:spcBef>
            <a:spcAft>
              <a:spcPct val="35000"/>
            </a:spcAft>
            <a:buNone/>
          </a:pPr>
          <a:r>
            <a:rPr lang="en-US" sz="2300" kern="1200" dirty="0"/>
            <a:t>Transportation</a:t>
          </a:r>
        </a:p>
      </dsp:txBody>
      <dsp:txXfrm>
        <a:off x="0" y="2826333"/>
        <a:ext cx="2074978" cy="1287000"/>
      </dsp:txXfrm>
    </dsp:sp>
    <dsp:sp modelId="{6A836756-4FAE-488F-A1B1-1507F5B47381}">
      <dsp:nvSpPr>
        <dsp:cNvPr id="0" name=""/>
        <dsp:cNvSpPr/>
      </dsp:nvSpPr>
      <dsp:spPr>
        <a:xfrm>
          <a:off x="2074978" y="2283380"/>
          <a:ext cx="414995" cy="2372906"/>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D2323E-D11F-46CB-8949-05DB8EAE31DC}">
      <dsp:nvSpPr>
        <dsp:cNvPr id="0" name=""/>
        <dsp:cNvSpPr/>
      </dsp:nvSpPr>
      <dsp:spPr>
        <a:xfrm>
          <a:off x="2655972" y="2283380"/>
          <a:ext cx="5643940" cy="23729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en-US" sz="2300" b="0" i="0" u="none" kern="1200" dirty="0"/>
            <a:t>Shuttle Bus Stop</a:t>
          </a:r>
          <a:endParaRPr lang="en-US" sz="2300" kern="1200" dirty="0"/>
        </a:p>
        <a:p>
          <a:pPr marL="228600" lvl="1" indent="-228600" algn="l" defTabSz="1022350">
            <a:lnSpc>
              <a:spcPct val="90000"/>
            </a:lnSpc>
            <a:spcBef>
              <a:spcPct val="0"/>
            </a:spcBef>
            <a:spcAft>
              <a:spcPct val="15000"/>
            </a:spcAft>
            <a:buChar char="•"/>
          </a:pPr>
          <a:r>
            <a:rPr lang="en-US" sz="2300" b="0" i="0" u="none" kern="1200"/>
            <a:t>DART Bus Stop</a:t>
          </a:r>
          <a:endParaRPr lang="en-US" sz="2300" kern="1200"/>
        </a:p>
        <a:p>
          <a:pPr marL="228600" lvl="1" indent="-228600" algn="l" defTabSz="1022350">
            <a:lnSpc>
              <a:spcPct val="90000"/>
            </a:lnSpc>
            <a:spcBef>
              <a:spcPct val="0"/>
            </a:spcBef>
            <a:spcAft>
              <a:spcPct val="15000"/>
            </a:spcAft>
            <a:buChar char="•"/>
          </a:pPr>
          <a:r>
            <a:rPr lang="en-US" sz="2300" b="0" i="0" u="none" kern="1200"/>
            <a:t>Dart Bus Schedule Stand</a:t>
          </a:r>
          <a:endParaRPr lang="en-US" sz="2300" kern="1200"/>
        </a:p>
        <a:p>
          <a:pPr marL="228600" lvl="1" indent="-228600" algn="l" defTabSz="1022350">
            <a:lnSpc>
              <a:spcPct val="90000"/>
            </a:lnSpc>
            <a:spcBef>
              <a:spcPct val="0"/>
            </a:spcBef>
            <a:spcAft>
              <a:spcPct val="15000"/>
            </a:spcAft>
            <a:buChar char="•"/>
          </a:pPr>
          <a:r>
            <a:rPr lang="en-US" sz="2300" b="0" i="0" u="none" kern="1200"/>
            <a:t>Staff Parking</a:t>
          </a:r>
          <a:endParaRPr lang="en-US" sz="2300" kern="1200"/>
        </a:p>
        <a:p>
          <a:pPr marL="228600" lvl="1" indent="-228600" algn="l" defTabSz="1022350">
            <a:lnSpc>
              <a:spcPct val="90000"/>
            </a:lnSpc>
            <a:spcBef>
              <a:spcPct val="0"/>
            </a:spcBef>
            <a:spcAft>
              <a:spcPct val="15000"/>
            </a:spcAft>
            <a:buChar char="•"/>
          </a:pPr>
          <a:r>
            <a:rPr lang="en-US" sz="2300" b="0" i="0" u="none" kern="1200" dirty="0"/>
            <a:t>Parking</a:t>
          </a:r>
          <a:endParaRPr lang="en-US" sz="2300" kern="1200" dirty="0"/>
        </a:p>
        <a:p>
          <a:pPr marL="228600" lvl="1" indent="-228600" algn="l" defTabSz="1022350">
            <a:lnSpc>
              <a:spcPct val="90000"/>
            </a:lnSpc>
            <a:spcBef>
              <a:spcPct val="0"/>
            </a:spcBef>
            <a:spcAft>
              <a:spcPct val="15000"/>
            </a:spcAft>
            <a:buChar char="•"/>
          </a:pPr>
          <a:r>
            <a:rPr lang="en-US" sz="2300" b="0" i="0" u="none" kern="1200" dirty="0"/>
            <a:t>ADA Parking</a:t>
          </a:r>
          <a:endParaRPr lang="en-US" sz="2300" kern="1200" dirty="0"/>
        </a:p>
      </dsp:txBody>
      <dsp:txXfrm>
        <a:off x="2655972" y="2283380"/>
        <a:ext cx="5643940" cy="23729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4BC284-2FE3-4129-BE1C-B74D6180FCEC}">
      <dsp:nvSpPr>
        <dsp:cNvPr id="0" name=""/>
        <dsp:cNvSpPr/>
      </dsp:nvSpPr>
      <dsp:spPr>
        <a:xfrm>
          <a:off x="0" y="2065833"/>
          <a:ext cx="203200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58420" rIns="163576" bIns="58420" numCol="1" spcCol="1270" anchor="ctr" anchorCtr="0">
          <a:noAutofit/>
        </a:bodyPr>
        <a:lstStyle/>
        <a:p>
          <a:pPr marL="0" lvl="0" indent="0" algn="r" defTabSz="1022350">
            <a:lnSpc>
              <a:spcPct val="90000"/>
            </a:lnSpc>
            <a:spcBef>
              <a:spcPct val="0"/>
            </a:spcBef>
            <a:spcAft>
              <a:spcPct val="35000"/>
            </a:spcAft>
            <a:buNone/>
          </a:pPr>
          <a:r>
            <a:rPr lang="en-US" sz="2300" kern="1200" dirty="0"/>
            <a:t>Academic Help Centers</a:t>
          </a:r>
        </a:p>
      </dsp:txBody>
      <dsp:txXfrm>
        <a:off x="0" y="2065833"/>
        <a:ext cx="2032000" cy="1287000"/>
      </dsp:txXfrm>
    </dsp:sp>
    <dsp:sp modelId="{A560DFDA-C742-43EA-94A5-AE218D86CCD0}">
      <dsp:nvSpPr>
        <dsp:cNvPr id="0" name=""/>
        <dsp:cNvSpPr/>
      </dsp:nvSpPr>
      <dsp:spPr>
        <a:xfrm>
          <a:off x="2031999" y="1301677"/>
          <a:ext cx="406400" cy="2815312"/>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0B8E07-6435-4D66-B535-D7855CCAD093}">
      <dsp:nvSpPr>
        <dsp:cNvPr id="0" name=""/>
        <dsp:cNvSpPr/>
      </dsp:nvSpPr>
      <dsp:spPr>
        <a:xfrm>
          <a:off x="2576328" y="1330083"/>
          <a:ext cx="5527040" cy="28153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en-US" sz="2300" b="0" i="0" u="none" kern="1200" dirty="0"/>
            <a:t>Open Computer Lab</a:t>
          </a:r>
          <a:endParaRPr lang="en-US" sz="2300" kern="1200" dirty="0"/>
        </a:p>
        <a:p>
          <a:pPr marL="228600" lvl="1" indent="-228600" algn="l" defTabSz="1022350">
            <a:lnSpc>
              <a:spcPct val="90000"/>
            </a:lnSpc>
            <a:spcBef>
              <a:spcPct val="0"/>
            </a:spcBef>
            <a:spcAft>
              <a:spcPct val="15000"/>
            </a:spcAft>
            <a:buChar char="•"/>
          </a:pPr>
          <a:r>
            <a:rPr lang="en-US" sz="2300" b="0" i="0" u="none" kern="1200"/>
            <a:t>Computer Help Desk</a:t>
          </a:r>
          <a:endParaRPr lang="en-US" sz="2300" kern="1200"/>
        </a:p>
        <a:p>
          <a:pPr marL="228600" lvl="1" indent="-228600" algn="l" defTabSz="1022350">
            <a:lnSpc>
              <a:spcPct val="90000"/>
            </a:lnSpc>
            <a:spcBef>
              <a:spcPct val="0"/>
            </a:spcBef>
            <a:spcAft>
              <a:spcPct val="15000"/>
            </a:spcAft>
            <a:buChar char="•"/>
          </a:pPr>
          <a:r>
            <a:rPr lang="en-US" sz="2300" b="0" i="0" u="none" kern="1200"/>
            <a:t>Testing Center</a:t>
          </a:r>
          <a:endParaRPr lang="en-US" sz="2300" kern="1200"/>
        </a:p>
        <a:p>
          <a:pPr marL="228600" lvl="1" indent="-228600" algn="l" defTabSz="1022350">
            <a:lnSpc>
              <a:spcPct val="90000"/>
            </a:lnSpc>
            <a:spcBef>
              <a:spcPct val="0"/>
            </a:spcBef>
            <a:spcAft>
              <a:spcPct val="15000"/>
            </a:spcAft>
            <a:buChar char="•"/>
          </a:pPr>
          <a:r>
            <a:rPr lang="en-US" sz="2300" b="0" i="0" u="none" kern="1200"/>
            <a:t>Science Student Learning Center</a:t>
          </a:r>
          <a:endParaRPr lang="en-US" sz="2300" kern="1200"/>
        </a:p>
        <a:p>
          <a:pPr marL="228600" lvl="1" indent="-228600" algn="l" defTabSz="1022350">
            <a:lnSpc>
              <a:spcPct val="90000"/>
            </a:lnSpc>
            <a:spcBef>
              <a:spcPct val="0"/>
            </a:spcBef>
            <a:spcAft>
              <a:spcPct val="15000"/>
            </a:spcAft>
            <a:buChar char="•"/>
          </a:pPr>
          <a:r>
            <a:rPr lang="en-US" sz="2300" b="0" i="0" u="none" kern="1200"/>
            <a:t>Math Success Center</a:t>
          </a:r>
          <a:endParaRPr lang="en-US" sz="2300" kern="1200"/>
        </a:p>
        <a:p>
          <a:pPr marL="228600" lvl="1" indent="-228600" algn="l" defTabSz="1022350">
            <a:lnSpc>
              <a:spcPct val="90000"/>
            </a:lnSpc>
            <a:spcBef>
              <a:spcPct val="0"/>
            </a:spcBef>
            <a:spcAft>
              <a:spcPct val="15000"/>
            </a:spcAft>
            <a:buChar char="•"/>
          </a:pPr>
          <a:r>
            <a:rPr lang="en-US" sz="2300" b="0" i="0" u="none" kern="1200"/>
            <a:t>Math/Physics Tutoring Center</a:t>
          </a:r>
          <a:endParaRPr lang="en-US" sz="2300" kern="1200"/>
        </a:p>
        <a:p>
          <a:pPr marL="228600" lvl="1" indent="-228600" algn="l" defTabSz="1022350">
            <a:lnSpc>
              <a:spcPct val="90000"/>
            </a:lnSpc>
            <a:spcBef>
              <a:spcPct val="0"/>
            </a:spcBef>
            <a:spcAft>
              <a:spcPct val="15000"/>
            </a:spcAft>
            <a:buChar char="•"/>
          </a:pPr>
          <a:r>
            <a:rPr lang="en-US" sz="2300" b="0" i="0" u="none" kern="1200" dirty="0"/>
            <a:t>Writing Center</a:t>
          </a:r>
          <a:endParaRPr lang="en-US" sz="2300" kern="1200" dirty="0"/>
        </a:p>
      </dsp:txBody>
      <dsp:txXfrm>
        <a:off x="2576328" y="1330083"/>
        <a:ext cx="5527040" cy="281531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6.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7.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8.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9.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C34325-F24B-4C64-8FCF-1D49B62A42AD}" type="datetimeFigureOut">
              <a:rPr lang="en-US" smtClean="0"/>
              <a:t>4/13/2016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FE99F1-0601-46BC-8720-AF4B3697533D}" type="slidenum">
              <a:rPr lang="en-US" smtClean="0"/>
              <a:t>‹#›</a:t>
            </a:fld>
            <a:endParaRPr lang="en-US"/>
          </a:p>
        </p:txBody>
      </p:sp>
    </p:spTree>
    <p:extLst>
      <p:ext uri="{BB962C8B-B14F-4D97-AF65-F5344CB8AC3E}">
        <p14:creationId xmlns:p14="http://schemas.microsoft.com/office/powerpoint/2010/main" val="34990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Have you ever been lost finding your way around a building?  Like in a hospital, or an airport, mall or a large school?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an ongoing challenge at the Stanton Campus of Delaware Tech and the focus of this project</a:t>
            </a:r>
          </a:p>
          <a:p>
            <a:r>
              <a:rPr lang="en-US" sz="1200" kern="1200" dirty="0">
                <a:solidFill>
                  <a:schemeClr val="tx1"/>
                </a:solidFill>
                <a:effectLst/>
                <a:latin typeface="+mn-lt"/>
                <a:ea typeface="+mn-ea"/>
                <a:cs typeface="+mn-cs"/>
              </a:rPr>
              <a:t>In which I developed a proof of concept map application </a:t>
            </a:r>
          </a:p>
          <a:p>
            <a:r>
              <a:rPr lang="en-US" sz="1200" kern="1200" dirty="0">
                <a:solidFill>
                  <a:schemeClr val="tx1"/>
                </a:solidFill>
                <a:effectLst/>
                <a:latin typeface="+mn-lt"/>
                <a:ea typeface="+mn-ea"/>
                <a:cs typeface="+mn-cs"/>
              </a:rPr>
              <a:t>with indoor navigation for the school.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project was conducted as a capstone for the Masters of Geographic Information Systems at Penn State. </a:t>
            </a:r>
            <a:endParaRPr lang="en-US" dirty="0"/>
          </a:p>
        </p:txBody>
      </p:sp>
      <p:sp>
        <p:nvSpPr>
          <p:cNvPr id="4" name="Slide Number Placeholder 3"/>
          <p:cNvSpPr>
            <a:spLocks noGrp="1"/>
          </p:cNvSpPr>
          <p:nvPr>
            <p:ph type="sldNum" sz="quarter" idx="10"/>
          </p:nvPr>
        </p:nvSpPr>
        <p:spPr/>
        <p:txBody>
          <a:bodyPr/>
          <a:lstStyle/>
          <a:p>
            <a:fld id="{7FFE99F1-0601-46BC-8720-AF4B3697533D}" type="slidenum">
              <a:rPr lang="en-US" smtClean="0"/>
              <a:t>1</a:t>
            </a:fld>
            <a:endParaRPr lang="en-US" dirty="0"/>
          </a:p>
        </p:txBody>
      </p:sp>
    </p:spTree>
    <p:extLst>
      <p:ext uri="{BB962C8B-B14F-4D97-AF65-F5344CB8AC3E}">
        <p14:creationId xmlns:p14="http://schemas.microsoft.com/office/powerpoint/2010/main" val="2614684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that you are familiar with the research, the following slides</a:t>
            </a:r>
            <a:r>
              <a:rPr lang="en-US" baseline="0" dirty="0"/>
              <a:t> will discuss my findings from each of the stages of project development.</a:t>
            </a:r>
            <a:endParaRPr lang="en-US" dirty="0"/>
          </a:p>
        </p:txBody>
      </p:sp>
      <p:sp>
        <p:nvSpPr>
          <p:cNvPr id="4" name="Slide Number Placeholder 3"/>
          <p:cNvSpPr>
            <a:spLocks noGrp="1"/>
          </p:cNvSpPr>
          <p:nvPr>
            <p:ph type="sldNum" sz="quarter" idx="10"/>
          </p:nvPr>
        </p:nvSpPr>
        <p:spPr/>
        <p:txBody>
          <a:bodyPr/>
          <a:lstStyle/>
          <a:p>
            <a:fld id="{7FFE99F1-0601-46BC-8720-AF4B3697533D}" type="slidenum">
              <a:rPr lang="en-US" smtClean="0"/>
              <a:t>10</a:t>
            </a:fld>
            <a:endParaRPr lang="en-US"/>
          </a:p>
        </p:txBody>
      </p:sp>
    </p:spTree>
    <p:extLst>
      <p:ext uri="{BB962C8B-B14F-4D97-AF65-F5344CB8AC3E}">
        <p14:creationId xmlns:p14="http://schemas.microsoft.com/office/powerpoint/2010/main" val="1563013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needs assessment stage included:</a:t>
            </a:r>
          </a:p>
          <a:p>
            <a:pPr lvl="0"/>
            <a:r>
              <a:rPr lang="en-US" sz="1200" kern="1200" dirty="0">
                <a:solidFill>
                  <a:schemeClr val="tx1"/>
                </a:solidFill>
                <a:effectLst/>
                <a:latin typeface="+mn-lt"/>
                <a:ea typeface="+mn-ea"/>
                <a:cs typeface="+mn-cs"/>
              </a:rPr>
              <a:t>evaluation of current maps </a:t>
            </a:r>
            <a:r>
              <a:rPr lang="en-US" sz="1200" kern="1200" dirty="0" err="1">
                <a:solidFill>
                  <a:schemeClr val="tx1"/>
                </a:solidFill>
                <a:effectLst/>
                <a:latin typeface="+mn-lt"/>
                <a:ea typeface="+mn-ea"/>
                <a:cs typeface="+mn-cs"/>
              </a:rPr>
              <a:t>collegewide</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identifying students and visitors as the target audience, </a:t>
            </a:r>
          </a:p>
          <a:p>
            <a:pPr lvl="0"/>
            <a:r>
              <a:rPr lang="en-US" sz="1200" kern="1200" dirty="0">
                <a:solidFill>
                  <a:schemeClr val="tx1"/>
                </a:solidFill>
                <a:effectLst/>
                <a:latin typeface="+mn-lt"/>
                <a:ea typeface="+mn-ea"/>
                <a:cs typeface="+mn-cs"/>
              </a:rPr>
              <a:t>simulating common scenarios,</a:t>
            </a:r>
          </a:p>
          <a:p>
            <a:pPr lvl="0"/>
            <a:r>
              <a:rPr lang="en-US" sz="1200" kern="1200" dirty="0">
                <a:solidFill>
                  <a:schemeClr val="tx1"/>
                </a:solidFill>
                <a:effectLst/>
                <a:latin typeface="+mn-lt"/>
                <a:ea typeface="+mn-ea"/>
                <a:cs typeface="+mn-cs"/>
              </a:rPr>
              <a:t>and conducting a survey to identify the needs and desires of the future users.  </a:t>
            </a:r>
          </a:p>
          <a:p>
            <a:endParaRPr lang="en-US" dirty="0"/>
          </a:p>
        </p:txBody>
      </p:sp>
      <p:sp>
        <p:nvSpPr>
          <p:cNvPr id="4" name="Slide Number Placeholder 3"/>
          <p:cNvSpPr>
            <a:spLocks noGrp="1"/>
          </p:cNvSpPr>
          <p:nvPr>
            <p:ph type="sldNum" sz="quarter" idx="10"/>
          </p:nvPr>
        </p:nvSpPr>
        <p:spPr/>
        <p:txBody>
          <a:bodyPr/>
          <a:lstStyle/>
          <a:p>
            <a:fld id="{8DAEC444-603B-4F09-9A06-5917518DD901}" type="slidenum">
              <a:rPr lang="en-US" smtClean="0"/>
              <a:t>11</a:t>
            </a:fld>
            <a:endParaRPr lang="en-US"/>
          </a:p>
        </p:txBody>
      </p:sp>
    </p:spTree>
    <p:extLst>
      <p:ext uri="{BB962C8B-B14F-4D97-AF65-F5344CB8AC3E}">
        <p14:creationId xmlns:p14="http://schemas.microsoft.com/office/powerpoint/2010/main" val="857991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were 196 responses to the survey, 82% of which were students.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They were asked to rank possible app features and tools.</a:t>
            </a:r>
          </a:p>
          <a:p>
            <a:r>
              <a:rPr lang="en-US" sz="1200" kern="1200" dirty="0">
                <a:solidFill>
                  <a:schemeClr val="tx1"/>
                </a:solidFill>
                <a:effectLst/>
                <a:latin typeface="+mn-lt"/>
                <a:ea typeface="+mn-ea"/>
                <a:cs typeface="+mn-cs"/>
              </a:rPr>
              <a:t>On the left side of this slide are the results.</a:t>
            </a:r>
          </a:p>
          <a:p>
            <a:r>
              <a:rPr lang="en-US" sz="1200" kern="1200" dirty="0">
                <a:solidFill>
                  <a:schemeClr val="tx1"/>
                </a:solidFill>
                <a:effectLst/>
                <a:latin typeface="+mn-lt"/>
                <a:ea typeface="+mn-ea"/>
                <a:cs typeface="+mn-cs"/>
              </a:rPr>
              <a:t>The top desired feature is the ability to search for locations of room numbers, services for students and a “you are here” feature.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this same survey, they were also asked to rank school services to be located.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graphic on the right shows the percent of responses that were ranked highest importance.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top services are the Open Computer Lab, Emergency Exits and Admissions.</a:t>
            </a:r>
          </a:p>
          <a:p>
            <a:endParaRPr lang="en-US" dirty="0"/>
          </a:p>
        </p:txBody>
      </p:sp>
      <p:sp>
        <p:nvSpPr>
          <p:cNvPr id="4" name="Slide Number Placeholder 3"/>
          <p:cNvSpPr>
            <a:spLocks noGrp="1"/>
          </p:cNvSpPr>
          <p:nvPr>
            <p:ph type="sldNum" sz="quarter" idx="10"/>
          </p:nvPr>
        </p:nvSpPr>
        <p:spPr/>
        <p:txBody>
          <a:bodyPr/>
          <a:lstStyle/>
          <a:p>
            <a:fld id="{8DAEC444-603B-4F09-9A06-5917518DD901}" type="slidenum">
              <a:rPr lang="en-US" smtClean="0"/>
              <a:t>12</a:t>
            </a:fld>
            <a:endParaRPr lang="en-US"/>
          </a:p>
        </p:txBody>
      </p:sp>
    </p:spTree>
    <p:extLst>
      <p:ext uri="{BB962C8B-B14F-4D97-AF65-F5344CB8AC3E}">
        <p14:creationId xmlns:p14="http://schemas.microsoft.com/office/powerpoint/2010/main" val="1357336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survey results show that the map app concept is definitely considered </a:t>
            </a:r>
          </a:p>
          <a:p>
            <a:pPr lvl="0"/>
            <a:r>
              <a:rPr lang="en-US" sz="1200" kern="1200" dirty="0">
                <a:solidFill>
                  <a:schemeClr val="tx1"/>
                </a:solidFill>
                <a:effectLst/>
                <a:latin typeface="+mn-lt"/>
                <a:ea typeface="+mn-ea"/>
                <a:cs typeface="+mn-cs"/>
              </a:rPr>
              <a:t>valuable, </a:t>
            </a:r>
          </a:p>
          <a:p>
            <a:pPr lvl="0"/>
            <a:r>
              <a:rPr lang="en-US" sz="1200" kern="1200" dirty="0">
                <a:solidFill>
                  <a:schemeClr val="tx1"/>
                </a:solidFill>
                <a:effectLst/>
                <a:latin typeface="+mn-lt"/>
                <a:ea typeface="+mn-ea"/>
                <a:cs typeface="+mn-cs"/>
              </a:rPr>
              <a:t>helpful, </a:t>
            </a:r>
          </a:p>
          <a:p>
            <a:pPr lvl="0"/>
            <a:r>
              <a:rPr lang="en-US" sz="1200" kern="1200" dirty="0">
                <a:solidFill>
                  <a:schemeClr val="tx1"/>
                </a:solidFill>
                <a:effectLst/>
                <a:latin typeface="+mn-lt"/>
                <a:ea typeface="+mn-ea"/>
                <a:cs typeface="+mn-cs"/>
              </a:rPr>
              <a:t>problem solving </a:t>
            </a:r>
          </a:p>
          <a:p>
            <a:pPr lvl="0"/>
            <a:r>
              <a:rPr lang="en-US" sz="1200" kern="1200" dirty="0">
                <a:solidFill>
                  <a:schemeClr val="tx1"/>
                </a:solidFill>
                <a:effectLst/>
                <a:latin typeface="+mn-lt"/>
                <a:ea typeface="+mn-ea"/>
                <a:cs typeface="+mn-cs"/>
              </a:rPr>
              <a:t>and necessary by a majority of the respondents.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60% of them are likely or very likely to use the app, </a:t>
            </a:r>
          </a:p>
          <a:p>
            <a:r>
              <a:rPr lang="en-US" sz="1200" kern="1200" dirty="0">
                <a:solidFill>
                  <a:schemeClr val="tx1"/>
                </a:solidFill>
                <a:effectLst/>
                <a:latin typeface="+mn-lt"/>
                <a:ea typeface="+mn-ea"/>
                <a:cs typeface="+mn-cs"/>
              </a:rPr>
              <a:t>but 70% said they would not pay for the app.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Since it is not likely that the app would produce any revenue to offset development costs, I’ve been considering the most economic options during proof-of-concept development.</a:t>
            </a:r>
            <a:endParaRPr lang="en-US" dirty="0"/>
          </a:p>
        </p:txBody>
      </p:sp>
      <p:sp>
        <p:nvSpPr>
          <p:cNvPr id="4" name="Slide Number Placeholder 3"/>
          <p:cNvSpPr>
            <a:spLocks noGrp="1"/>
          </p:cNvSpPr>
          <p:nvPr>
            <p:ph type="sldNum" sz="quarter" idx="10"/>
          </p:nvPr>
        </p:nvSpPr>
        <p:spPr/>
        <p:txBody>
          <a:bodyPr/>
          <a:lstStyle/>
          <a:p>
            <a:fld id="{8DAEC444-603B-4F09-9A06-5917518DD901}" type="slidenum">
              <a:rPr lang="en-US" smtClean="0"/>
              <a:t>13</a:t>
            </a:fld>
            <a:endParaRPr lang="en-US"/>
          </a:p>
        </p:txBody>
      </p:sp>
    </p:spTree>
    <p:extLst>
      <p:ext uri="{BB962C8B-B14F-4D97-AF65-F5344CB8AC3E}">
        <p14:creationId xmlns:p14="http://schemas.microsoft.com/office/powerpoint/2010/main" val="3408680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From the results of the needs assessment, an online card sorting exercise was conducted.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study participants were Delaware Tech Engineering Technology students who major in Architectural, Civil, or Environmental Engineering Technology or GIS.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group of students was selected because of their knowledge of mapping.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first study had 26 student participants who created and named the symbol groups you see scrolling on the slide.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card sort was conducted with feature name and description only.  The outcome of this exercise guided the initial symbol designs</a:t>
            </a:r>
            <a:endParaRPr lang="en-US" dirty="0"/>
          </a:p>
        </p:txBody>
      </p:sp>
      <p:sp>
        <p:nvSpPr>
          <p:cNvPr id="4" name="Slide Number Placeholder 3"/>
          <p:cNvSpPr>
            <a:spLocks noGrp="1"/>
          </p:cNvSpPr>
          <p:nvPr>
            <p:ph type="sldNum" sz="quarter" idx="10"/>
          </p:nvPr>
        </p:nvSpPr>
        <p:spPr/>
        <p:txBody>
          <a:bodyPr/>
          <a:lstStyle/>
          <a:p>
            <a:fld id="{7FFE99F1-0601-46BC-8720-AF4B3697533D}" type="slidenum">
              <a:rPr lang="en-US" smtClean="0"/>
              <a:t>14</a:t>
            </a:fld>
            <a:endParaRPr lang="en-US"/>
          </a:p>
        </p:txBody>
      </p:sp>
    </p:spTree>
    <p:extLst>
      <p:ext uri="{BB962C8B-B14F-4D97-AF65-F5344CB8AC3E}">
        <p14:creationId xmlns:p14="http://schemas.microsoft.com/office/powerpoint/2010/main" val="1706219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project focused on creating pictorial symbols for the building features and landmarks necessary for navigation.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this next stage students ran through a series of online surveys </a:t>
            </a:r>
          </a:p>
          <a:p>
            <a:r>
              <a:rPr lang="en-US" sz="1200" kern="1200" dirty="0">
                <a:solidFill>
                  <a:schemeClr val="tx1"/>
                </a:solidFill>
                <a:effectLst/>
                <a:latin typeface="+mn-lt"/>
                <a:ea typeface="+mn-ea"/>
                <a:cs typeface="+mn-cs"/>
              </a:rPr>
              <a:t>to determine which symbols were best recognized.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Following ISO standard 3864, the required benchmark is a 67% comprehension rate.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Symbols were either designed or collected </a:t>
            </a:r>
          </a:p>
          <a:p>
            <a:r>
              <a:rPr lang="en-US" sz="1200" kern="1200" dirty="0">
                <a:solidFill>
                  <a:schemeClr val="tx1"/>
                </a:solidFill>
                <a:effectLst/>
                <a:latin typeface="+mn-lt"/>
                <a:ea typeface="+mn-ea"/>
                <a:cs typeface="+mn-cs"/>
              </a:rPr>
              <a:t>from the existing Delaware Tech maps </a:t>
            </a:r>
          </a:p>
          <a:p>
            <a:r>
              <a:rPr lang="en-US" sz="1200" kern="1200" dirty="0">
                <a:solidFill>
                  <a:schemeClr val="tx1"/>
                </a:solidFill>
                <a:effectLst/>
                <a:latin typeface="+mn-lt"/>
                <a:ea typeface="+mn-ea"/>
                <a:cs typeface="+mn-cs"/>
              </a:rPr>
              <a:t>and other well known symbol sets, </a:t>
            </a:r>
          </a:p>
          <a:p>
            <a:r>
              <a:rPr lang="en-US" sz="1200" kern="1200" dirty="0">
                <a:solidFill>
                  <a:schemeClr val="tx1"/>
                </a:solidFill>
                <a:effectLst/>
                <a:latin typeface="+mn-lt"/>
                <a:ea typeface="+mn-ea"/>
                <a:cs typeface="+mn-cs"/>
              </a:rPr>
              <a:t>then modified by color and shape </a:t>
            </a:r>
          </a:p>
          <a:p>
            <a:r>
              <a:rPr lang="en-US" sz="1200" kern="1200" dirty="0">
                <a:solidFill>
                  <a:schemeClr val="tx1"/>
                </a:solidFill>
                <a:effectLst/>
                <a:latin typeface="+mn-lt"/>
                <a:ea typeface="+mn-ea"/>
                <a:cs typeface="+mn-cs"/>
              </a:rPr>
              <a:t>to fit into their symbol categories.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FFE99F1-0601-46BC-8720-AF4B3697533D}" type="slidenum">
              <a:rPr lang="en-US" smtClean="0"/>
              <a:t>15</a:t>
            </a:fld>
            <a:endParaRPr lang="en-US"/>
          </a:p>
        </p:txBody>
      </p:sp>
    </p:spTree>
    <p:extLst>
      <p:ext uri="{BB962C8B-B14F-4D97-AF65-F5344CB8AC3E}">
        <p14:creationId xmlns:p14="http://schemas.microsoft.com/office/powerpoint/2010/main" val="504619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Test 1 there were 62 features tested.  </a:t>
            </a:r>
          </a:p>
          <a:p>
            <a:r>
              <a:rPr lang="en-US" sz="1200" kern="1200" dirty="0">
                <a:solidFill>
                  <a:schemeClr val="tx1"/>
                </a:solidFill>
                <a:effectLst/>
                <a:latin typeface="+mn-lt"/>
                <a:ea typeface="+mn-ea"/>
                <a:cs typeface="+mn-cs"/>
              </a:rPr>
              <a:t>The students were provided 3 different symbol choices for each feature and asked to select the symbol that best represented the feature. 42 symbols were selected.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were 20 feature symbols that needed to be re-designed and re-evaluated.  They were put forth in a second open-ended online test in which students were provided a symbol and asked to “explain what the symbol communicates”. Test 2 produced 15 symbols that were recognized by 78% or more of the students.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were 5 symbols that clearly need to be re-designed in a future study.</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FFE99F1-0601-46BC-8720-AF4B3697533D}" type="slidenum">
              <a:rPr lang="en-US" smtClean="0"/>
              <a:t>16</a:t>
            </a:fld>
            <a:endParaRPr lang="en-US"/>
          </a:p>
        </p:txBody>
      </p:sp>
    </p:spTree>
    <p:extLst>
      <p:ext uri="{BB962C8B-B14F-4D97-AF65-F5344CB8AC3E}">
        <p14:creationId xmlns:p14="http://schemas.microsoft.com/office/powerpoint/2010/main" val="2458439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favorite of which is this symbol I designed for the science and technology</a:t>
            </a:r>
            <a:r>
              <a:rPr lang="en-US" baseline="0" dirty="0"/>
              <a:t> labs, which one student said it communicates: </a:t>
            </a:r>
            <a:r>
              <a:rPr lang="en-US" dirty="0"/>
              <a:t>“Aliens Attack Students!” </a:t>
            </a:r>
          </a:p>
        </p:txBody>
      </p:sp>
      <p:sp>
        <p:nvSpPr>
          <p:cNvPr id="4" name="Slide Number Placeholder 3"/>
          <p:cNvSpPr>
            <a:spLocks noGrp="1"/>
          </p:cNvSpPr>
          <p:nvPr>
            <p:ph type="sldNum" sz="quarter" idx="10"/>
          </p:nvPr>
        </p:nvSpPr>
        <p:spPr/>
        <p:txBody>
          <a:bodyPr/>
          <a:lstStyle/>
          <a:p>
            <a:fld id="{7FFE99F1-0601-46BC-8720-AF4B3697533D}" type="slidenum">
              <a:rPr lang="en-US" smtClean="0"/>
              <a:t>17</a:t>
            </a:fld>
            <a:endParaRPr lang="en-US"/>
          </a:p>
        </p:txBody>
      </p:sp>
    </p:spTree>
    <p:extLst>
      <p:ext uri="{BB962C8B-B14F-4D97-AF65-F5344CB8AC3E}">
        <p14:creationId xmlns:p14="http://schemas.microsoft.com/office/powerpoint/2010/main" val="7850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final symbol</a:t>
            </a:r>
            <a:r>
              <a:rPr lang="en-US" sz="1200" kern="1200" baseline="0" dirty="0">
                <a:solidFill>
                  <a:schemeClr val="tx1"/>
                </a:solidFill>
                <a:effectLst/>
                <a:latin typeface="+mn-lt"/>
                <a:ea typeface="+mn-ea"/>
                <a:cs typeface="+mn-cs"/>
              </a:rPr>
              <a:t> set</a:t>
            </a:r>
            <a:r>
              <a:rPr lang="en-US" sz="1200" kern="1200" dirty="0">
                <a:solidFill>
                  <a:schemeClr val="tx1"/>
                </a:solidFill>
                <a:effectLst/>
                <a:latin typeface="+mn-lt"/>
                <a:ea typeface="+mn-ea"/>
                <a:cs typeface="+mn-cs"/>
              </a:rPr>
              <a:t> was the outcome of a second card sorting exercise in which 30 Engineering Technology students participated.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Only the Career Center and Library symbols were categorized differently.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They were omitted from the final map to be reevaluated and redesigned in the future.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symbols shown here are a sampling of the final symbols in their groups.</a:t>
            </a:r>
          </a:p>
          <a:p>
            <a:endParaRPr lang="en-US" dirty="0"/>
          </a:p>
        </p:txBody>
      </p:sp>
      <p:sp>
        <p:nvSpPr>
          <p:cNvPr id="4" name="Slide Number Placeholder 3"/>
          <p:cNvSpPr>
            <a:spLocks noGrp="1"/>
          </p:cNvSpPr>
          <p:nvPr>
            <p:ph type="sldNum" sz="quarter" idx="10"/>
          </p:nvPr>
        </p:nvSpPr>
        <p:spPr/>
        <p:txBody>
          <a:bodyPr/>
          <a:lstStyle/>
          <a:p>
            <a:fld id="{7FFE99F1-0601-46BC-8720-AF4B3697533D}" type="slidenum">
              <a:rPr lang="en-US" smtClean="0"/>
              <a:t>18</a:t>
            </a:fld>
            <a:endParaRPr lang="en-US"/>
          </a:p>
        </p:txBody>
      </p:sp>
    </p:spTree>
    <p:extLst>
      <p:ext uri="{BB962C8B-B14F-4D97-AF65-F5344CB8AC3E}">
        <p14:creationId xmlns:p14="http://schemas.microsoft.com/office/powerpoint/2010/main" val="210959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develop the building maps, I was provided CAD  and PDF files of the site and building.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compiled everything in CAD first and ground </a:t>
            </a:r>
            <a:r>
              <a:rPr lang="en-US" sz="1200" kern="1200" dirty="0" err="1">
                <a:solidFill>
                  <a:schemeClr val="tx1"/>
                </a:solidFill>
                <a:effectLst/>
                <a:latin typeface="+mn-lt"/>
                <a:ea typeface="+mn-ea"/>
                <a:cs typeface="+mn-cs"/>
              </a:rPr>
              <a:t>truthed</a:t>
            </a:r>
            <a:r>
              <a:rPr lang="en-US" sz="1200" kern="1200" dirty="0">
                <a:solidFill>
                  <a:schemeClr val="tx1"/>
                </a:solidFill>
                <a:effectLst/>
                <a:latin typeface="+mn-lt"/>
                <a:ea typeface="+mn-ea"/>
                <a:cs typeface="+mn-cs"/>
              </a:rPr>
              <a:t> the data.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Then I used the Data Interoperability extension in ArcGIS Desktop to import the CAD data.</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Based upon the recommendations in the literature review, there were three different maps developed.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This </a:t>
            </a:r>
            <a:r>
              <a:rPr lang="en-US" sz="1200" kern="1200" dirty="0">
                <a:solidFill>
                  <a:schemeClr val="tx1"/>
                </a:solidFill>
                <a:effectLst/>
                <a:latin typeface="+mn-lt"/>
                <a:ea typeface="+mn-ea"/>
                <a:cs typeface="+mn-cs"/>
              </a:rPr>
              <a:t>first map is a simplified architectural floor plan displayed in two-dimension.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Rooms were color coded by use category that correlates with the point symbol categories previously created.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FFE99F1-0601-46BC-8720-AF4B3697533D}" type="slidenum">
              <a:rPr lang="en-US" smtClean="0"/>
              <a:t>19</a:t>
            </a:fld>
            <a:endParaRPr lang="en-US"/>
          </a:p>
        </p:txBody>
      </p:sp>
    </p:spTree>
    <p:extLst>
      <p:ext uri="{BB962C8B-B14F-4D97-AF65-F5344CB8AC3E}">
        <p14:creationId xmlns:p14="http://schemas.microsoft.com/office/powerpoint/2010/main" val="2122591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this presentation I will provide an overview of:</a:t>
            </a:r>
          </a:p>
          <a:p>
            <a:pPr lvl="0"/>
            <a:r>
              <a:rPr lang="en-US" sz="1200" kern="1200" dirty="0">
                <a:solidFill>
                  <a:schemeClr val="tx1"/>
                </a:solidFill>
                <a:effectLst/>
                <a:latin typeface="+mn-lt"/>
                <a:ea typeface="+mn-ea"/>
                <a:cs typeface="+mn-cs"/>
              </a:rPr>
              <a:t>the project objectives, </a:t>
            </a:r>
          </a:p>
          <a:p>
            <a:pPr lvl="0"/>
            <a:r>
              <a:rPr lang="en-US" sz="1200" kern="1200" dirty="0">
                <a:solidFill>
                  <a:schemeClr val="tx1"/>
                </a:solidFill>
                <a:effectLst/>
                <a:latin typeface="+mn-lt"/>
                <a:ea typeface="+mn-ea"/>
                <a:cs typeface="+mn-cs"/>
              </a:rPr>
              <a:t>the scope of the problem, </a:t>
            </a:r>
          </a:p>
          <a:p>
            <a:pPr lvl="0"/>
            <a:r>
              <a:rPr lang="en-US" sz="1200" kern="1200" dirty="0">
                <a:solidFill>
                  <a:schemeClr val="tx1"/>
                </a:solidFill>
                <a:effectLst/>
                <a:latin typeface="+mn-lt"/>
                <a:ea typeface="+mn-ea"/>
                <a:cs typeface="+mn-cs"/>
              </a:rPr>
              <a:t>a brief summary of the research guiding my design methodology, </a:t>
            </a:r>
          </a:p>
          <a:p>
            <a:pPr lvl="0"/>
            <a:r>
              <a:rPr lang="en-US" sz="1200" kern="1200" dirty="0">
                <a:solidFill>
                  <a:schemeClr val="tx1"/>
                </a:solidFill>
                <a:effectLst/>
                <a:latin typeface="+mn-lt"/>
                <a:ea typeface="+mn-ea"/>
                <a:cs typeface="+mn-cs"/>
              </a:rPr>
              <a:t>then we will move onto my findings and conclusion.</a:t>
            </a:r>
          </a:p>
          <a:p>
            <a:endParaRPr lang="en-US" dirty="0"/>
          </a:p>
        </p:txBody>
      </p:sp>
      <p:sp>
        <p:nvSpPr>
          <p:cNvPr id="4" name="Slide Number Placeholder 3"/>
          <p:cNvSpPr>
            <a:spLocks noGrp="1"/>
          </p:cNvSpPr>
          <p:nvPr>
            <p:ph type="sldNum" sz="quarter" idx="10"/>
          </p:nvPr>
        </p:nvSpPr>
        <p:spPr/>
        <p:txBody>
          <a:bodyPr/>
          <a:lstStyle/>
          <a:p>
            <a:fld id="{7FFE99F1-0601-46BC-8720-AF4B3697533D}" type="slidenum">
              <a:rPr lang="en-US" smtClean="0"/>
              <a:t>2</a:t>
            </a:fld>
            <a:endParaRPr lang="en-US" dirty="0"/>
          </a:p>
        </p:txBody>
      </p:sp>
    </p:spTree>
    <p:extLst>
      <p:ext uri="{BB962C8B-B14F-4D97-AF65-F5344CB8AC3E}">
        <p14:creationId xmlns:p14="http://schemas.microsoft.com/office/powerpoint/2010/main" val="2678718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second map is a more symbolic and abstract map </a:t>
            </a:r>
          </a:p>
          <a:p>
            <a:r>
              <a:rPr lang="en-US" sz="1200" kern="1200" dirty="0">
                <a:solidFill>
                  <a:schemeClr val="tx1"/>
                </a:solidFill>
                <a:effectLst/>
                <a:latin typeface="+mn-lt"/>
                <a:ea typeface="+mn-ea"/>
                <a:cs typeface="+mn-cs"/>
              </a:rPr>
              <a:t>meant to focus more on the corridors as routes </a:t>
            </a:r>
          </a:p>
          <a:p>
            <a:r>
              <a:rPr lang="en-US" sz="1200" kern="1200" dirty="0">
                <a:solidFill>
                  <a:schemeClr val="tx1"/>
                </a:solidFill>
                <a:effectLst/>
                <a:latin typeface="+mn-lt"/>
                <a:ea typeface="+mn-ea"/>
                <a:cs typeface="+mn-cs"/>
              </a:rPr>
              <a:t>and less on the classroom structure, </a:t>
            </a:r>
          </a:p>
          <a:p>
            <a:r>
              <a:rPr lang="en-US" sz="1200" kern="1200" dirty="0">
                <a:solidFill>
                  <a:schemeClr val="tx1"/>
                </a:solidFill>
                <a:effectLst/>
                <a:latin typeface="+mn-lt"/>
                <a:ea typeface="+mn-ea"/>
                <a:cs typeface="+mn-cs"/>
              </a:rPr>
              <a:t>while still maintaining proper topology with minimal distortion.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this map each of the room symbols were located at their doorway access location along the hallways.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map is also displayed in two-dimension and follows the same color scheme as Map 1.</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FFE99F1-0601-46BC-8720-AF4B3697533D}" type="slidenum">
              <a:rPr lang="en-US" smtClean="0"/>
              <a:t>20</a:t>
            </a:fld>
            <a:endParaRPr lang="en-US"/>
          </a:p>
        </p:txBody>
      </p:sp>
    </p:spTree>
    <p:extLst>
      <p:ext uri="{BB962C8B-B14F-4D97-AF65-F5344CB8AC3E}">
        <p14:creationId xmlns:p14="http://schemas.microsoft.com/office/powerpoint/2010/main" val="3410397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third map was developed from the same simple architectural plans as Map 1,  </a:t>
            </a:r>
          </a:p>
          <a:p>
            <a:r>
              <a:rPr lang="en-US" sz="1200" kern="1200" dirty="0">
                <a:solidFill>
                  <a:schemeClr val="tx1"/>
                </a:solidFill>
                <a:effectLst/>
                <a:latin typeface="+mn-lt"/>
                <a:ea typeface="+mn-ea"/>
                <a:cs typeface="+mn-cs"/>
              </a:rPr>
              <a:t>but developed into a three-dimensional map.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map was created using ArcGIS Pro.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floor elevations are exaggerated by 3 times for clarity when changing levels.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polygons for the walls are shown using an extrusion.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simplicity, I elected to leave out door symbols and instead just show a gap in the walls where the room entrance would be.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these images you can see the blue line showing the 3D routing.</a:t>
            </a:r>
          </a:p>
          <a:p>
            <a:endParaRPr lang="en-US" dirty="0"/>
          </a:p>
        </p:txBody>
      </p:sp>
      <p:sp>
        <p:nvSpPr>
          <p:cNvPr id="4" name="Slide Number Placeholder 3"/>
          <p:cNvSpPr>
            <a:spLocks noGrp="1"/>
          </p:cNvSpPr>
          <p:nvPr>
            <p:ph type="sldNum" sz="quarter" idx="10"/>
          </p:nvPr>
        </p:nvSpPr>
        <p:spPr/>
        <p:txBody>
          <a:bodyPr/>
          <a:lstStyle/>
          <a:p>
            <a:fld id="{7FFE99F1-0601-46BC-8720-AF4B3697533D}" type="slidenum">
              <a:rPr lang="en-US" smtClean="0"/>
              <a:t>21</a:t>
            </a:fld>
            <a:endParaRPr lang="en-US"/>
          </a:p>
        </p:txBody>
      </p:sp>
    </p:spTree>
    <p:extLst>
      <p:ext uri="{BB962C8B-B14F-4D97-AF65-F5344CB8AC3E}">
        <p14:creationId xmlns:p14="http://schemas.microsoft.com/office/powerpoint/2010/main" val="6178664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the purpose of this proof of concept, a single route was designed.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route began at the entrance of the school and traveled through the split-level portion of the building to the second floor.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Landmarks were identified at all decision points and at select points along the path for maintenance.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route also has directional signage at most of the decision points that support the route.</a:t>
            </a:r>
          </a:p>
          <a:p>
            <a:endParaRPr lang="en-US" baseline="0" dirty="0"/>
          </a:p>
        </p:txBody>
      </p:sp>
      <p:sp>
        <p:nvSpPr>
          <p:cNvPr id="4" name="Slide Number Placeholder 3"/>
          <p:cNvSpPr>
            <a:spLocks noGrp="1"/>
          </p:cNvSpPr>
          <p:nvPr>
            <p:ph type="sldNum" sz="quarter" idx="10"/>
          </p:nvPr>
        </p:nvSpPr>
        <p:spPr/>
        <p:txBody>
          <a:bodyPr/>
          <a:lstStyle/>
          <a:p>
            <a:fld id="{7FFE99F1-0601-46BC-8720-AF4B3697533D}" type="slidenum">
              <a:rPr lang="en-US" smtClean="0"/>
              <a:t>22</a:t>
            </a:fld>
            <a:endParaRPr lang="en-US"/>
          </a:p>
        </p:txBody>
      </p:sp>
    </p:spTree>
    <p:extLst>
      <p:ext uri="{BB962C8B-B14F-4D97-AF65-F5344CB8AC3E}">
        <p14:creationId xmlns:p14="http://schemas.microsoft.com/office/powerpoint/2010/main" val="2201313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order to map the interior and exterior features with enough detail and flexibility to suit the needs of all our campuses</a:t>
            </a:r>
          </a:p>
          <a:p>
            <a:r>
              <a:rPr lang="en-US" sz="1200" kern="1200" dirty="0">
                <a:solidFill>
                  <a:schemeClr val="tx1"/>
                </a:solidFill>
                <a:effectLst/>
                <a:latin typeface="+mn-lt"/>
                <a:ea typeface="+mn-ea"/>
                <a:cs typeface="+mn-cs"/>
              </a:rPr>
              <a:t>I used the “Buildings” feature dataset </a:t>
            </a:r>
          </a:p>
          <a:p>
            <a:r>
              <a:rPr lang="en-US" sz="1200" kern="1200" dirty="0">
                <a:solidFill>
                  <a:schemeClr val="tx1"/>
                </a:solidFill>
                <a:effectLst/>
                <a:latin typeface="+mn-lt"/>
                <a:ea typeface="+mn-ea"/>
                <a:cs typeface="+mn-cs"/>
              </a:rPr>
              <a:t>from the Building Interior Spatial Data Model for interior features </a:t>
            </a:r>
          </a:p>
          <a:p>
            <a:r>
              <a:rPr lang="en-US" sz="1200" kern="1200" dirty="0">
                <a:solidFill>
                  <a:schemeClr val="tx1"/>
                </a:solidFill>
                <a:effectLst/>
                <a:latin typeface="+mn-lt"/>
                <a:ea typeface="+mn-ea"/>
                <a:cs typeface="+mn-cs"/>
              </a:rPr>
              <a:t>and the “Facilities/Streets” dataset from the </a:t>
            </a:r>
          </a:p>
          <a:p>
            <a:r>
              <a:rPr lang="en-US" sz="1200" kern="1200" dirty="0">
                <a:solidFill>
                  <a:schemeClr val="tx1"/>
                </a:solidFill>
                <a:effectLst/>
                <a:latin typeface="+mn-lt"/>
                <a:ea typeface="+mn-ea"/>
                <a:cs typeface="+mn-cs"/>
              </a:rPr>
              <a:t>Local Government Base Map Model </a:t>
            </a:r>
          </a:p>
          <a:p>
            <a:r>
              <a:rPr lang="en-US" sz="1200" kern="1200" dirty="0">
                <a:solidFill>
                  <a:schemeClr val="tx1"/>
                </a:solidFill>
                <a:effectLst/>
                <a:latin typeface="+mn-lt"/>
                <a:ea typeface="+mn-ea"/>
                <a:cs typeface="+mn-cs"/>
              </a:rPr>
              <a:t>for exterior features.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also added a Landmarks feature class to aid in navigation.  </a:t>
            </a:r>
          </a:p>
          <a:p>
            <a:r>
              <a:rPr lang="en-US" sz="1200" kern="1200" dirty="0">
                <a:solidFill>
                  <a:schemeClr val="tx1"/>
                </a:solidFill>
                <a:effectLst/>
                <a:latin typeface="+mn-lt"/>
                <a:ea typeface="+mn-ea"/>
                <a:cs typeface="+mn-cs"/>
              </a:rPr>
              <a:t>And a topology to ensure data accuracy.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Routing was developed in a separate geodatabase modeled after the Draft Campus Routing Data Model.</a:t>
            </a:r>
          </a:p>
          <a:p>
            <a:endParaRPr lang="en-US" baseline="0" dirty="0"/>
          </a:p>
        </p:txBody>
      </p:sp>
      <p:sp>
        <p:nvSpPr>
          <p:cNvPr id="4" name="Slide Number Placeholder 3"/>
          <p:cNvSpPr>
            <a:spLocks noGrp="1"/>
          </p:cNvSpPr>
          <p:nvPr>
            <p:ph type="sldNum" sz="quarter" idx="10"/>
          </p:nvPr>
        </p:nvSpPr>
        <p:spPr/>
        <p:txBody>
          <a:bodyPr/>
          <a:lstStyle/>
          <a:p>
            <a:fld id="{7FFE99F1-0601-46BC-8720-AF4B3697533D}" type="slidenum">
              <a:rPr lang="en-US" smtClean="0"/>
              <a:t>23</a:t>
            </a:fld>
            <a:endParaRPr lang="en-US"/>
          </a:p>
        </p:txBody>
      </p:sp>
    </p:spTree>
    <p:extLst>
      <p:ext uri="{BB962C8B-B14F-4D97-AF65-F5344CB8AC3E}">
        <p14:creationId xmlns:p14="http://schemas.microsoft.com/office/powerpoint/2010/main" val="37000489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proof of concept development, </a:t>
            </a:r>
          </a:p>
          <a:p>
            <a:r>
              <a:rPr lang="en-US" sz="1200" kern="1200" dirty="0">
                <a:solidFill>
                  <a:schemeClr val="tx1"/>
                </a:solidFill>
                <a:effectLst/>
                <a:latin typeface="+mn-lt"/>
                <a:ea typeface="+mn-ea"/>
                <a:cs typeface="+mn-cs"/>
              </a:rPr>
              <a:t>Indoor Atlas provided the best value </a:t>
            </a:r>
          </a:p>
          <a:p>
            <a:r>
              <a:rPr lang="en-US" sz="1200" kern="1200" dirty="0">
                <a:solidFill>
                  <a:schemeClr val="tx1"/>
                </a:solidFill>
                <a:effectLst/>
                <a:latin typeface="+mn-lt"/>
                <a:ea typeface="+mn-ea"/>
                <a:cs typeface="+mn-cs"/>
              </a:rPr>
              <a:t>and required the least amount of infrastructure.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Their technology uses a combination of </a:t>
            </a:r>
            <a:r>
              <a:rPr lang="en-US" sz="1200" kern="1200" dirty="0" err="1">
                <a:solidFill>
                  <a:schemeClr val="tx1"/>
                </a:solidFill>
                <a:effectLst/>
                <a:latin typeface="+mn-lt"/>
                <a:ea typeface="+mn-ea"/>
                <a:cs typeface="+mn-cs"/>
              </a:rPr>
              <a:t>wi-fi</a:t>
            </a:r>
            <a:r>
              <a:rPr lang="en-US" sz="1200" kern="1200" dirty="0">
                <a:solidFill>
                  <a:schemeClr val="tx1"/>
                </a:solidFill>
                <a:effectLst/>
                <a:latin typeface="+mn-lt"/>
                <a:ea typeface="+mn-ea"/>
                <a:cs typeface="+mn-cs"/>
              </a:rPr>
              <a:t> and magnetic field variations for positioning.</a:t>
            </a:r>
          </a:p>
          <a:p>
            <a:r>
              <a:rPr lang="en-US" sz="1200" kern="1200" dirty="0">
                <a:solidFill>
                  <a:schemeClr val="tx1"/>
                </a:solidFill>
                <a:effectLst/>
                <a:latin typeface="+mn-lt"/>
                <a:ea typeface="+mn-ea"/>
                <a:cs typeface="+mn-cs"/>
              </a:rPr>
              <a:t>Due to inconsistent internet access in areas of the college, </a:t>
            </a:r>
          </a:p>
          <a:p>
            <a:r>
              <a:rPr lang="en-US" sz="1200" kern="1200" dirty="0">
                <a:solidFill>
                  <a:schemeClr val="tx1"/>
                </a:solidFill>
                <a:effectLst/>
                <a:latin typeface="+mn-lt"/>
                <a:ea typeface="+mn-ea"/>
                <a:cs typeface="+mn-cs"/>
              </a:rPr>
              <a:t>The system identified my location incorrectly a number of times.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school will need to invest in more Wi-Fi hotspots to allow for positioning to work.</a:t>
            </a:r>
          </a:p>
          <a:p>
            <a:r>
              <a:rPr lang="en-US" sz="1200" kern="1200" dirty="0">
                <a:solidFill>
                  <a:schemeClr val="tx1"/>
                </a:solidFill>
                <a:effectLst/>
                <a:latin typeface="+mn-lt"/>
                <a:ea typeface="+mn-ea"/>
                <a:cs typeface="+mn-cs"/>
              </a:rPr>
              <a:t>Because of this, I opted to develop an app that did not include positioning.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decided it was better to have users test the app by just following a route with turn-by-turn instructions rather than have the user be informed that they are in the wrong location.</a:t>
            </a:r>
          </a:p>
          <a:p>
            <a:endParaRPr lang="en-US" baseline="0" dirty="0"/>
          </a:p>
        </p:txBody>
      </p:sp>
      <p:sp>
        <p:nvSpPr>
          <p:cNvPr id="4" name="Slide Number Placeholder 3"/>
          <p:cNvSpPr>
            <a:spLocks noGrp="1"/>
          </p:cNvSpPr>
          <p:nvPr>
            <p:ph type="sldNum" sz="quarter" idx="10"/>
          </p:nvPr>
        </p:nvSpPr>
        <p:spPr/>
        <p:txBody>
          <a:bodyPr/>
          <a:lstStyle/>
          <a:p>
            <a:fld id="{7FFE99F1-0601-46BC-8720-AF4B3697533D}" type="slidenum">
              <a:rPr lang="en-US" smtClean="0"/>
              <a:t>24</a:t>
            </a:fld>
            <a:endParaRPr lang="en-US"/>
          </a:p>
        </p:txBody>
      </p:sp>
    </p:spTree>
    <p:extLst>
      <p:ext uri="{BB962C8B-B14F-4D97-AF65-F5344CB8AC3E}">
        <p14:creationId xmlns:p14="http://schemas.microsoft.com/office/powerpoint/2010/main" val="668312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Since it was determined that positioning was not going to work and I was struggling with Android App development, I opted to work with Web </a:t>
            </a:r>
            <a:r>
              <a:rPr lang="en-US" baseline="0" dirty="0" err="1"/>
              <a:t>AppBuilder</a:t>
            </a:r>
            <a:r>
              <a:rPr lang="en-US" baseline="0" dirty="0"/>
              <a:t> </a:t>
            </a:r>
            <a:r>
              <a:rPr lang="en-US" baseline="0"/>
              <a:t>for ArcGIS </a:t>
            </a:r>
            <a:r>
              <a:rPr lang="en-US" baseline="0" dirty="0"/>
              <a:t>v 1.3 and create web apps that will load on any device with internet access.  Map 1 and Map 2 were easily created and customized with a geocoding service to locate the classrooms within the building and a routing service to provide turn-by-turn instructions.  </a:t>
            </a:r>
            <a:endParaRPr lang="en-US" dirty="0"/>
          </a:p>
        </p:txBody>
      </p:sp>
      <p:sp>
        <p:nvSpPr>
          <p:cNvPr id="4" name="Slide Number Placeholder 3"/>
          <p:cNvSpPr>
            <a:spLocks noGrp="1"/>
          </p:cNvSpPr>
          <p:nvPr>
            <p:ph type="sldNum" sz="quarter" idx="10"/>
          </p:nvPr>
        </p:nvSpPr>
        <p:spPr/>
        <p:txBody>
          <a:bodyPr/>
          <a:lstStyle/>
          <a:p>
            <a:fld id="{7FFE99F1-0601-46BC-8720-AF4B3697533D}" type="slidenum">
              <a:rPr lang="en-US" smtClean="0"/>
              <a:t>25</a:t>
            </a:fld>
            <a:endParaRPr lang="en-US"/>
          </a:p>
        </p:txBody>
      </p:sp>
    </p:spTree>
    <p:extLst>
      <p:ext uri="{BB962C8B-B14F-4D97-AF65-F5344CB8AC3E}">
        <p14:creationId xmlns:p14="http://schemas.microsoft.com/office/powerpoint/2010/main" val="9102088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All services are hosted with ArcGIS for Server 10.3.1 on Amazon Web Services.</a:t>
            </a:r>
            <a:endParaRPr lang="en-US" dirty="0"/>
          </a:p>
        </p:txBody>
      </p:sp>
      <p:sp>
        <p:nvSpPr>
          <p:cNvPr id="4" name="Slide Number Placeholder 3"/>
          <p:cNvSpPr>
            <a:spLocks noGrp="1"/>
          </p:cNvSpPr>
          <p:nvPr>
            <p:ph type="sldNum" sz="quarter" idx="10"/>
          </p:nvPr>
        </p:nvSpPr>
        <p:spPr/>
        <p:txBody>
          <a:bodyPr/>
          <a:lstStyle/>
          <a:p>
            <a:fld id="{7FFE99F1-0601-46BC-8720-AF4B3697533D}" type="slidenum">
              <a:rPr lang="en-US" smtClean="0"/>
              <a:t>26</a:t>
            </a:fld>
            <a:endParaRPr lang="en-US"/>
          </a:p>
        </p:txBody>
      </p:sp>
    </p:spTree>
    <p:extLst>
      <p:ext uri="{BB962C8B-B14F-4D97-AF65-F5344CB8AC3E}">
        <p14:creationId xmlns:p14="http://schemas.microsoft.com/office/powerpoint/2010/main" val="17669213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Map 3 proved to be much more challenging.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used the BETA version of Web </a:t>
            </a:r>
            <a:r>
              <a:rPr lang="en-US" sz="1200" kern="1200" dirty="0" err="1">
                <a:solidFill>
                  <a:schemeClr val="tx1"/>
                </a:solidFill>
                <a:effectLst/>
                <a:latin typeface="+mn-lt"/>
                <a:ea typeface="+mn-ea"/>
                <a:cs typeface="+mn-cs"/>
              </a:rPr>
              <a:t>AppBuilder</a:t>
            </a:r>
            <a:r>
              <a:rPr lang="en-US" sz="1200" kern="1200" dirty="0">
                <a:solidFill>
                  <a:schemeClr val="tx1"/>
                </a:solidFill>
                <a:effectLst/>
                <a:latin typeface="+mn-lt"/>
                <a:ea typeface="+mn-ea"/>
                <a:cs typeface="+mn-cs"/>
              </a:rPr>
              <a:t> (Developer Edition) V2.0, </a:t>
            </a:r>
          </a:p>
          <a:p>
            <a:r>
              <a:rPr lang="en-US" sz="1200" kern="1200" dirty="0">
                <a:solidFill>
                  <a:schemeClr val="tx1"/>
                </a:solidFill>
                <a:effectLst/>
                <a:latin typeface="+mn-lt"/>
                <a:ea typeface="+mn-ea"/>
                <a:cs typeface="+mn-cs"/>
              </a:rPr>
              <a:t>which actually just came out of BETA on March 31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3D visualization was exported from ArcGIS Pro as a web scene to ArcGIS Online and integrated in a 3D web app without routing capability. </a:t>
            </a:r>
          </a:p>
          <a:p>
            <a:r>
              <a:rPr lang="en-US" sz="1200" kern="1200" dirty="0">
                <a:solidFill>
                  <a:schemeClr val="tx1"/>
                </a:solidFill>
                <a:effectLst/>
                <a:latin typeface="+mn-lt"/>
                <a:ea typeface="+mn-ea"/>
                <a:cs typeface="+mn-cs"/>
              </a:rPr>
              <a:t>The app loads with some minor visual issues on most web browsers, </a:t>
            </a:r>
          </a:p>
          <a:p>
            <a:r>
              <a:rPr lang="en-US" sz="1200" kern="1200" dirty="0">
                <a:solidFill>
                  <a:schemeClr val="tx1"/>
                </a:solidFill>
                <a:effectLst/>
                <a:latin typeface="+mn-lt"/>
                <a:ea typeface="+mn-ea"/>
                <a:cs typeface="+mn-cs"/>
              </a:rPr>
              <a:t>but when loaded on a mobile device the image appears but navigating the map is close to impossible.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Tested on an iOS device as well as an Android device with no luck.</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FE99F1-0601-46BC-8720-AF4B3697533D}" type="slidenum">
              <a:rPr lang="en-US" smtClean="0"/>
              <a:t>27</a:t>
            </a:fld>
            <a:endParaRPr lang="en-US"/>
          </a:p>
        </p:txBody>
      </p:sp>
    </p:spTree>
    <p:extLst>
      <p:ext uri="{BB962C8B-B14F-4D97-AF65-F5344CB8AC3E}">
        <p14:creationId xmlns:p14="http://schemas.microsoft.com/office/powerpoint/2010/main" val="12685933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map apps 1 and 2 the route was </a:t>
            </a:r>
            <a:r>
              <a:rPr lang="en-US" sz="1200" kern="1200" dirty="0">
                <a:solidFill>
                  <a:schemeClr val="tx1"/>
                </a:solidFill>
                <a:effectLst/>
                <a:latin typeface="+mn-lt"/>
                <a:ea typeface="+mn-ea"/>
                <a:cs typeface="+mn-cs"/>
              </a:rPr>
              <a:t>tested by a total of 14 study participants.  Participants consisted of 6 students who have been at the school for more than a year and presumably know their way around the school.  The second group of participants were</a:t>
            </a:r>
            <a:r>
              <a:rPr lang="en-US" sz="1200" kern="1200" baseline="0" dirty="0">
                <a:solidFill>
                  <a:schemeClr val="tx1"/>
                </a:solidFill>
                <a:effectLst/>
                <a:latin typeface="+mn-lt"/>
                <a:ea typeface="+mn-ea"/>
                <a:cs typeface="+mn-cs"/>
              </a:rPr>
              <a:t> students and visitors who are</a:t>
            </a:r>
            <a:r>
              <a:rPr lang="en-US" sz="1200" kern="1200" dirty="0">
                <a:solidFill>
                  <a:schemeClr val="tx1"/>
                </a:solidFill>
                <a:effectLst/>
                <a:latin typeface="+mn-lt"/>
                <a:ea typeface="+mn-ea"/>
                <a:cs typeface="+mn-cs"/>
              </a:rPr>
              <a:t> new to the school, most of</a:t>
            </a:r>
            <a:r>
              <a:rPr lang="en-US" sz="1200" kern="1200" baseline="0" dirty="0">
                <a:solidFill>
                  <a:schemeClr val="tx1"/>
                </a:solidFill>
                <a:effectLst/>
                <a:latin typeface="+mn-lt"/>
                <a:ea typeface="+mn-ea"/>
                <a:cs typeface="+mn-cs"/>
              </a:rPr>
              <a:t> the participants have never been in the building before and therefore</a:t>
            </a:r>
            <a:r>
              <a:rPr lang="en-US" sz="1200" kern="1200" dirty="0">
                <a:solidFill>
                  <a:schemeClr val="tx1"/>
                </a:solidFill>
                <a:effectLst/>
                <a:latin typeface="+mn-lt"/>
                <a:ea typeface="+mn-ea"/>
                <a:cs typeface="+mn-cs"/>
              </a:rPr>
              <a:t> have little knowledge of how to navigate the complex split-level school building.  The participants wore a head mounted camera to record their activity.</a:t>
            </a:r>
            <a:r>
              <a:rPr lang="en-US" sz="1200" kern="1200" baseline="0" dirty="0">
                <a:solidFill>
                  <a:schemeClr val="tx1"/>
                </a:solidFill>
                <a:effectLst/>
                <a:latin typeface="+mn-lt"/>
                <a:ea typeface="+mn-ea"/>
                <a:cs typeface="+mn-cs"/>
              </a:rPr>
              <a:t>  The videos were then </a:t>
            </a:r>
            <a:r>
              <a:rPr lang="en-US" sz="1200" kern="1200" dirty="0">
                <a:solidFill>
                  <a:schemeClr val="tx1"/>
                </a:solidFill>
                <a:effectLst/>
                <a:latin typeface="+mn-lt"/>
                <a:ea typeface="+mn-ea"/>
                <a:cs typeface="+mn-cs"/>
              </a:rPr>
              <a:t>observed as they followed the route on the app for moments of uncertainty and for veering off the route.  Times were recorded from start of navigation to finish, and the participants were in</a:t>
            </a:r>
            <a:r>
              <a:rPr lang="en-US" sz="1200" kern="1200" baseline="0" dirty="0">
                <a:solidFill>
                  <a:schemeClr val="tx1"/>
                </a:solidFill>
                <a:effectLst/>
                <a:latin typeface="+mn-lt"/>
                <a:ea typeface="+mn-ea"/>
                <a:cs typeface="+mn-cs"/>
              </a:rPr>
              <a:t>terviewed after for their thoughts.</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 only 14 participants, the quantitative data collected</a:t>
            </a:r>
            <a:r>
              <a:rPr lang="en-US" sz="1200" kern="1200" baseline="0" dirty="0">
                <a:solidFill>
                  <a:schemeClr val="tx1"/>
                </a:solidFill>
                <a:effectLst/>
                <a:latin typeface="+mn-lt"/>
                <a:ea typeface="+mn-ea"/>
                <a:cs typeface="+mn-cs"/>
              </a:rPr>
              <a:t> is not really statistically valid, but I do find it interesting that the average time to complete the route only differs by 30 seconds.  Although participants using Map 1 took longer, they veered off course less, a total of 3 times with Map1 and 5 times with Map2.  These differenced are fairly insignificant with the small sample set, what I find more telling is that a majority of participants veered off course at the top of the first flight of stairs using either map.  This spot seems to be the most confusing along the route but has the best signage at that decision point.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From their interviews, a majority of the participants found the map easy to use.  9 of the participants mentioned confusion at the stairs and requested better visualization of the stairs.  When asked to suggest improvements, 8 of the participants requested a you are here feature so the map would show where you are walking along the route.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FFE99F1-0601-46BC-8720-AF4B3697533D}" type="slidenum">
              <a:rPr lang="en-US" smtClean="0"/>
              <a:t>28</a:t>
            </a:fld>
            <a:endParaRPr lang="en-US"/>
          </a:p>
        </p:txBody>
      </p:sp>
    </p:spTree>
    <p:extLst>
      <p:ext uri="{BB962C8B-B14F-4D97-AF65-F5344CB8AC3E}">
        <p14:creationId xmlns:p14="http://schemas.microsoft.com/office/powerpoint/2010/main" val="35918097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Testing of the app at the end was limited by the ability to get participants into the building when it</a:t>
            </a:r>
            <a:r>
              <a:rPr lang="en-US" baseline="0" dirty="0"/>
              <a:t> wasn’t heavily populated.</a:t>
            </a:r>
          </a:p>
          <a:p>
            <a:endParaRPr lang="en-US" baseline="0" dirty="0"/>
          </a:p>
          <a:p>
            <a:r>
              <a:rPr lang="en-US" baseline="0" dirty="0"/>
              <a:t>Hearing the feedback from the participants about the confusion at each of the stairs, I still believe a 3D map app will reduce that confusion significantly.  With the ability to develop 3D web maps just recently becoming available, it is likely this function will soon be available on a mobile device.  At that point, the comparison of the different visualizations should be studied further.</a:t>
            </a:r>
          </a:p>
          <a:p>
            <a:endParaRPr lang="en-US" baseline="0" dirty="0"/>
          </a:p>
          <a:p>
            <a:r>
              <a:rPr lang="en-US" dirty="0"/>
              <a:t>If the college</a:t>
            </a:r>
            <a:r>
              <a:rPr lang="en-US" baseline="0" dirty="0"/>
              <a:t> elects to implement this GIS system there are 7 symbols that will need to be re-designed and re-evaluated.  Additionally, with the release of a newer version of Indoor Atlas’s positioning system, additional tests should be completed to determine if this is a viable option for positioning on campus.</a:t>
            </a:r>
          </a:p>
          <a:p>
            <a:endParaRPr lang="en-US" baseline="0" dirty="0"/>
          </a:p>
          <a:p>
            <a:r>
              <a:rPr lang="en-US" baseline="0" dirty="0"/>
              <a:t>Overall, both visualizations of map 1 and map 2 demonstrate the ability of a visitor with no knowledge of the school to be able to find their way by following the route in the application.  Additional studies on best way to communicate floor changes and how to limit disorientation after changing floors would be helpful to strengthen the growing number of indoor navigation applications being developed.</a:t>
            </a:r>
            <a:endParaRPr lang="en-US" dirty="0"/>
          </a:p>
        </p:txBody>
      </p:sp>
      <p:sp>
        <p:nvSpPr>
          <p:cNvPr id="4" name="Slide Number Placeholder 3"/>
          <p:cNvSpPr>
            <a:spLocks noGrp="1"/>
          </p:cNvSpPr>
          <p:nvPr>
            <p:ph type="sldNum" sz="quarter" idx="10"/>
          </p:nvPr>
        </p:nvSpPr>
        <p:spPr/>
        <p:txBody>
          <a:bodyPr/>
          <a:lstStyle/>
          <a:p>
            <a:fld id="{7FFE99F1-0601-46BC-8720-AF4B3697533D}" type="slidenum">
              <a:rPr lang="en-US" smtClean="0"/>
              <a:t>29</a:t>
            </a:fld>
            <a:endParaRPr lang="en-US"/>
          </a:p>
        </p:txBody>
      </p:sp>
    </p:spTree>
    <p:extLst>
      <p:ext uri="{BB962C8B-B14F-4D97-AF65-F5344CB8AC3E}">
        <p14:creationId xmlns:p14="http://schemas.microsoft.com/office/powerpoint/2010/main" val="3559889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Stanton campus is a complicated building to navigate.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aren’t any maps available of the interior of the building.  </a:t>
            </a:r>
          </a:p>
          <a:p>
            <a:r>
              <a:rPr lang="en-US" sz="1200" kern="1200" dirty="0">
                <a:solidFill>
                  <a:schemeClr val="tx1"/>
                </a:solidFill>
                <a:effectLst/>
                <a:latin typeface="+mn-lt"/>
                <a:ea typeface="+mn-ea"/>
                <a:cs typeface="+mn-cs"/>
              </a:rPr>
              <a:t>And students and visitors tend to get lost.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counter-act that, faculty and staff volunteer to help direct students to their classes during the first week of each semester.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research completed in this project demonstrates the need for navigational assistance on the Stanton Campus as well as provides a suggested solution.</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8DAEC444-603B-4F09-9A06-5917518DD901}" type="slidenum">
              <a:rPr lang="en-US" smtClean="0"/>
              <a:t>3</a:t>
            </a:fld>
            <a:endParaRPr lang="en-US"/>
          </a:p>
        </p:txBody>
      </p:sp>
    </p:spTree>
    <p:extLst>
      <p:ext uri="{BB962C8B-B14F-4D97-AF65-F5344CB8AC3E}">
        <p14:creationId xmlns:p14="http://schemas.microsoft.com/office/powerpoint/2010/main" val="4192652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Research shows that the design of an indoor navigation system has 3 basic stages:  </a:t>
            </a:r>
          </a:p>
          <a:p>
            <a:pPr lvl="0"/>
            <a:r>
              <a:rPr lang="en-US" sz="1200" kern="1200" dirty="0">
                <a:solidFill>
                  <a:schemeClr val="tx1"/>
                </a:solidFill>
                <a:effectLst/>
                <a:latin typeface="+mn-lt"/>
                <a:ea typeface="+mn-ea"/>
                <a:cs typeface="+mn-cs"/>
              </a:rPr>
              <a:t>Design of the cartographic presentation </a:t>
            </a:r>
          </a:p>
          <a:p>
            <a:pPr lvl="0"/>
            <a:r>
              <a:rPr lang="en-US" sz="1200" kern="1200" dirty="0">
                <a:solidFill>
                  <a:schemeClr val="tx1"/>
                </a:solidFill>
                <a:effectLst/>
                <a:latin typeface="+mn-lt"/>
                <a:ea typeface="+mn-ea"/>
                <a:cs typeface="+mn-cs"/>
              </a:rPr>
              <a:t>specifically point symbols, </a:t>
            </a:r>
          </a:p>
          <a:p>
            <a:pPr lvl="0"/>
            <a:r>
              <a:rPr lang="en-US" sz="1200" kern="1200" dirty="0">
                <a:solidFill>
                  <a:schemeClr val="tx1"/>
                </a:solidFill>
                <a:effectLst/>
                <a:latin typeface="+mn-lt"/>
                <a:ea typeface="+mn-ea"/>
                <a:cs typeface="+mn-cs"/>
              </a:rPr>
              <a:t>building map </a:t>
            </a:r>
          </a:p>
          <a:p>
            <a:pPr lvl="0"/>
            <a:r>
              <a:rPr lang="en-US" sz="1200" kern="1200" dirty="0">
                <a:solidFill>
                  <a:schemeClr val="tx1"/>
                </a:solidFill>
                <a:effectLst/>
                <a:latin typeface="+mn-lt"/>
                <a:ea typeface="+mn-ea"/>
                <a:cs typeface="+mn-cs"/>
              </a:rPr>
              <a:t>and routing;</a:t>
            </a:r>
          </a:p>
          <a:p>
            <a:pPr lvl="0"/>
            <a:r>
              <a:rPr lang="en-US" sz="1200" kern="1200" dirty="0">
                <a:solidFill>
                  <a:schemeClr val="tx1"/>
                </a:solidFill>
                <a:effectLst/>
                <a:latin typeface="+mn-lt"/>
                <a:ea typeface="+mn-ea"/>
                <a:cs typeface="+mn-cs"/>
              </a:rPr>
              <a:t>identification and development of the spatial data model </a:t>
            </a:r>
          </a:p>
          <a:p>
            <a:pPr lvl="0"/>
            <a:r>
              <a:rPr lang="en-US" sz="1200" kern="1200" dirty="0">
                <a:solidFill>
                  <a:schemeClr val="tx1"/>
                </a:solidFill>
                <a:effectLst/>
                <a:latin typeface="+mn-lt"/>
                <a:ea typeface="+mn-ea"/>
                <a:cs typeface="+mn-cs"/>
              </a:rPr>
              <a:t>and selection and integration of a positioning system.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following slides will highlight key points in the research on these steps that helped form this project.</a:t>
            </a:r>
          </a:p>
        </p:txBody>
      </p:sp>
      <p:sp>
        <p:nvSpPr>
          <p:cNvPr id="4" name="Slide Number Placeholder 3"/>
          <p:cNvSpPr>
            <a:spLocks noGrp="1"/>
          </p:cNvSpPr>
          <p:nvPr>
            <p:ph type="sldNum" sz="quarter" idx="10"/>
          </p:nvPr>
        </p:nvSpPr>
        <p:spPr/>
        <p:txBody>
          <a:bodyPr/>
          <a:lstStyle/>
          <a:p>
            <a:fld id="{7FFE99F1-0601-46BC-8720-AF4B3697533D}" type="slidenum">
              <a:rPr lang="en-US" smtClean="0"/>
              <a:t>4</a:t>
            </a:fld>
            <a:endParaRPr lang="en-US"/>
          </a:p>
        </p:txBody>
      </p:sp>
    </p:spTree>
    <p:extLst>
      <p:ext uri="{BB962C8B-B14F-4D97-AF65-F5344CB8AC3E}">
        <p14:creationId xmlns:p14="http://schemas.microsoft.com/office/powerpoint/2010/main" val="3080844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study by Robinson and associates suggests that the point symbol design process includes:</a:t>
            </a:r>
          </a:p>
          <a:p>
            <a:pPr lvl="0"/>
            <a:r>
              <a:rPr lang="en-US" sz="1200" kern="1200" dirty="0">
                <a:solidFill>
                  <a:schemeClr val="tx1"/>
                </a:solidFill>
                <a:effectLst/>
                <a:latin typeface="+mn-lt"/>
                <a:ea typeface="+mn-ea"/>
                <a:cs typeface="+mn-cs"/>
              </a:rPr>
              <a:t>a needs assessment, </a:t>
            </a:r>
          </a:p>
          <a:p>
            <a:pPr lvl="0"/>
            <a:r>
              <a:rPr lang="en-US" sz="1200" kern="1200" dirty="0">
                <a:solidFill>
                  <a:schemeClr val="tx1"/>
                </a:solidFill>
                <a:effectLst/>
                <a:latin typeface="+mn-lt"/>
                <a:ea typeface="+mn-ea"/>
                <a:cs typeface="+mn-cs"/>
              </a:rPr>
              <a:t>identifying and evaluating existing symbols, </a:t>
            </a:r>
          </a:p>
          <a:p>
            <a:pPr lvl="0"/>
            <a:r>
              <a:rPr lang="en-US" sz="1200" kern="1200" dirty="0">
                <a:solidFill>
                  <a:schemeClr val="tx1"/>
                </a:solidFill>
                <a:effectLst/>
                <a:latin typeface="+mn-lt"/>
                <a:ea typeface="+mn-ea"/>
                <a:cs typeface="+mn-cs"/>
              </a:rPr>
              <a:t>grouping symbols by theme, </a:t>
            </a:r>
          </a:p>
          <a:p>
            <a:pPr lvl="0"/>
            <a:r>
              <a:rPr lang="en-US" sz="1200" kern="1200" dirty="0">
                <a:solidFill>
                  <a:schemeClr val="tx1"/>
                </a:solidFill>
                <a:effectLst/>
                <a:latin typeface="+mn-lt"/>
                <a:ea typeface="+mn-ea"/>
                <a:cs typeface="+mn-cs"/>
              </a:rPr>
              <a:t>initial symbol design, </a:t>
            </a:r>
          </a:p>
          <a:p>
            <a:pPr lvl="0"/>
            <a:r>
              <a:rPr lang="en-US" sz="1200" kern="1200" dirty="0">
                <a:solidFill>
                  <a:schemeClr val="tx1"/>
                </a:solidFill>
                <a:effectLst/>
                <a:latin typeface="+mn-lt"/>
                <a:ea typeface="+mn-ea"/>
                <a:cs typeface="+mn-cs"/>
              </a:rPr>
              <a:t>symbol evaluation </a:t>
            </a:r>
          </a:p>
          <a:p>
            <a:pPr lvl="0"/>
            <a:r>
              <a:rPr lang="en-US" sz="1200" kern="1200" dirty="0">
                <a:solidFill>
                  <a:schemeClr val="tx1"/>
                </a:solidFill>
                <a:effectLst/>
                <a:latin typeface="+mn-lt"/>
                <a:ea typeface="+mn-ea"/>
                <a:cs typeface="+mn-cs"/>
              </a:rPr>
              <a:t>and symbol design revisions.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study demonstrated a successful method to collaboratively develop symbol standards with the ultimate users of the symbols.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They used card sorting activities – which you see here</a:t>
            </a:r>
          </a:p>
          <a:p>
            <a:r>
              <a:rPr lang="en-US" sz="1200" kern="1200" dirty="0">
                <a:solidFill>
                  <a:schemeClr val="tx1"/>
                </a:solidFill>
                <a:effectLst/>
                <a:latin typeface="+mn-lt"/>
                <a:ea typeface="+mn-ea"/>
                <a:cs typeface="+mn-cs"/>
              </a:rPr>
              <a:t>And surveys.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used the steps outlined in this study as a framework </a:t>
            </a:r>
          </a:p>
          <a:p>
            <a:r>
              <a:rPr lang="en-US" sz="1200" kern="1200" dirty="0">
                <a:solidFill>
                  <a:schemeClr val="tx1"/>
                </a:solidFill>
                <a:effectLst/>
                <a:latin typeface="+mn-lt"/>
                <a:ea typeface="+mn-ea"/>
                <a:cs typeface="+mn-cs"/>
              </a:rPr>
              <a:t>for the point symbol design stage of this project </a:t>
            </a:r>
          </a:p>
          <a:p>
            <a:r>
              <a:rPr lang="en-US" sz="1200" kern="1200" dirty="0">
                <a:solidFill>
                  <a:schemeClr val="tx1"/>
                </a:solidFill>
                <a:effectLst/>
                <a:latin typeface="+mn-lt"/>
                <a:ea typeface="+mn-ea"/>
                <a:cs typeface="+mn-cs"/>
              </a:rPr>
              <a:t>and included students in the development of the symbols.</a:t>
            </a:r>
          </a:p>
          <a:p>
            <a:endParaRPr lang="en-US" baseline="0" dirty="0"/>
          </a:p>
        </p:txBody>
      </p:sp>
      <p:sp>
        <p:nvSpPr>
          <p:cNvPr id="4" name="Slide Number Placeholder 3"/>
          <p:cNvSpPr>
            <a:spLocks noGrp="1"/>
          </p:cNvSpPr>
          <p:nvPr>
            <p:ph type="sldNum" sz="quarter" idx="10"/>
          </p:nvPr>
        </p:nvSpPr>
        <p:spPr/>
        <p:txBody>
          <a:bodyPr/>
          <a:lstStyle/>
          <a:p>
            <a:fld id="{7FFE99F1-0601-46BC-8720-AF4B3697533D}" type="slidenum">
              <a:rPr lang="en-US" smtClean="0"/>
              <a:t>5</a:t>
            </a:fld>
            <a:endParaRPr lang="en-US"/>
          </a:p>
        </p:txBody>
      </p:sp>
    </p:spTree>
    <p:extLst>
      <p:ext uri="{BB962C8B-B14F-4D97-AF65-F5344CB8AC3E}">
        <p14:creationId xmlns:p14="http://schemas.microsoft.com/office/powerpoint/2010/main" val="34390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studies cited state that a simplified architectural plan or a schematic map are preferred over a detailed architectural floor plan for navigation.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that maintaining proper topology is more important than map precision, as long as distortion is minimized.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research contains general cartographic recommendations for visualizing simple, one-story buildings.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Lacking in the overall body of research are solid methods for visualizing complex or multi-story buildings.  </a:t>
            </a:r>
          </a:p>
          <a:p>
            <a:endParaRPr lang="en-US" baseline="0" dirty="0"/>
          </a:p>
        </p:txBody>
      </p:sp>
      <p:sp>
        <p:nvSpPr>
          <p:cNvPr id="4" name="Slide Number Placeholder 3"/>
          <p:cNvSpPr>
            <a:spLocks noGrp="1"/>
          </p:cNvSpPr>
          <p:nvPr>
            <p:ph type="sldNum" sz="quarter" idx="10"/>
          </p:nvPr>
        </p:nvSpPr>
        <p:spPr/>
        <p:txBody>
          <a:bodyPr/>
          <a:lstStyle/>
          <a:p>
            <a:fld id="{7FFE99F1-0601-46BC-8720-AF4B3697533D}" type="slidenum">
              <a:rPr lang="en-US" smtClean="0"/>
              <a:t>6</a:t>
            </a:fld>
            <a:endParaRPr lang="en-US"/>
          </a:p>
        </p:txBody>
      </p:sp>
    </p:spTree>
    <p:extLst>
      <p:ext uri="{BB962C8B-B14F-4D97-AF65-F5344CB8AC3E}">
        <p14:creationId xmlns:p14="http://schemas.microsoft.com/office/powerpoint/2010/main" val="24433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Often when we give directions we might say something like </a:t>
            </a:r>
          </a:p>
          <a:p>
            <a:r>
              <a:rPr lang="en-US" sz="1200" kern="1200" dirty="0">
                <a:solidFill>
                  <a:schemeClr val="tx1"/>
                </a:solidFill>
                <a:effectLst/>
                <a:latin typeface="+mn-lt"/>
                <a:ea typeface="+mn-ea"/>
                <a:cs typeface="+mn-cs"/>
              </a:rPr>
              <a:t>“Pass the big Red House on your right then make a left at the 7-11”.</a:t>
            </a:r>
          </a:p>
          <a:p>
            <a:r>
              <a:rPr lang="en-US" sz="1200" kern="1200" dirty="0">
                <a:solidFill>
                  <a:schemeClr val="tx1"/>
                </a:solidFill>
                <a:effectLst/>
                <a:latin typeface="+mn-lt"/>
                <a:ea typeface="+mn-ea"/>
                <a:cs typeface="+mn-cs"/>
              </a:rPr>
              <a:t>The Big Red House and 7-11 are landmarks that we store in our own mental map of an area.</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purpose of a map and navigation system is to guide someone to a specific location, but it is also to aid users in developing their own mental map of the area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study by Xu and associates shows that landmarks are essential to this process. </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Decision landmarks are located at critical junctures and turning points, like my 7-11 example.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Where maintenance landmarks are located along routes to assure a user they are still on the correct path, like the Big Red House.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Studies by </a:t>
            </a:r>
            <a:r>
              <a:rPr lang="en-US" sz="1200" kern="1200" dirty="0" err="1">
                <a:solidFill>
                  <a:schemeClr val="tx1"/>
                </a:solidFill>
                <a:effectLst/>
                <a:latin typeface="+mn-lt"/>
                <a:ea typeface="+mn-ea"/>
                <a:cs typeface="+mn-cs"/>
              </a:rPr>
              <a:t>Radoczky</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Holscher</a:t>
            </a:r>
            <a:r>
              <a:rPr lang="en-US" sz="1200" kern="1200" dirty="0">
                <a:solidFill>
                  <a:schemeClr val="tx1"/>
                </a:solidFill>
                <a:effectLst/>
                <a:latin typeface="+mn-lt"/>
                <a:ea typeface="+mn-ea"/>
                <a:cs typeface="+mn-cs"/>
              </a:rPr>
              <a:t>  show that there is a need </a:t>
            </a:r>
          </a:p>
          <a:p>
            <a:r>
              <a:rPr lang="en-US" sz="1200" kern="1200" dirty="0">
                <a:solidFill>
                  <a:schemeClr val="tx1"/>
                </a:solidFill>
                <a:effectLst/>
                <a:latin typeface="+mn-lt"/>
                <a:ea typeface="+mn-ea"/>
                <a:cs typeface="+mn-cs"/>
              </a:rPr>
              <a:t>for a higher density of landmarks for indoor navigation </a:t>
            </a:r>
          </a:p>
          <a:p>
            <a:r>
              <a:rPr lang="en-US" sz="1200" kern="1200" dirty="0">
                <a:solidFill>
                  <a:schemeClr val="tx1"/>
                </a:solidFill>
                <a:effectLst/>
                <a:latin typeface="+mn-lt"/>
                <a:ea typeface="+mn-ea"/>
                <a:cs typeface="+mn-cs"/>
              </a:rPr>
              <a:t>than outdoor navigation, </a:t>
            </a:r>
          </a:p>
          <a:p>
            <a:r>
              <a:rPr lang="en-US" sz="1200" kern="1200" dirty="0">
                <a:solidFill>
                  <a:schemeClr val="tx1"/>
                </a:solidFill>
                <a:effectLst/>
                <a:latin typeface="+mn-lt"/>
                <a:ea typeface="+mn-ea"/>
                <a:cs typeface="+mn-cs"/>
              </a:rPr>
              <a:t>particularly when changing floors. </a:t>
            </a:r>
            <a:endParaRPr lang="en-US" baseline="0" dirty="0"/>
          </a:p>
        </p:txBody>
      </p:sp>
      <p:sp>
        <p:nvSpPr>
          <p:cNvPr id="4" name="Slide Number Placeholder 3"/>
          <p:cNvSpPr>
            <a:spLocks noGrp="1"/>
          </p:cNvSpPr>
          <p:nvPr>
            <p:ph type="sldNum" sz="quarter" idx="10"/>
          </p:nvPr>
        </p:nvSpPr>
        <p:spPr/>
        <p:txBody>
          <a:bodyPr/>
          <a:lstStyle/>
          <a:p>
            <a:fld id="{7FFE99F1-0601-46BC-8720-AF4B3697533D}" type="slidenum">
              <a:rPr lang="en-US" smtClean="0"/>
              <a:t>7</a:t>
            </a:fld>
            <a:endParaRPr lang="en-US"/>
          </a:p>
        </p:txBody>
      </p:sp>
    </p:spTree>
    <p:extLst>
      <p:ext uri="{BB962C8B-B14F-4D97-AF65-F5344CB8AC3E}">
        <p14:creationId xmlns:p14="http://schemas.microsoft.com/office/powerpoint/2010/main" val="63335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 standard data model currently exists for indoor/outdoor navigation maps.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These</a:t>
            </a:r>
            <a:r>
              <a:rPr lang="en-US" sz="1200" kern="1200" dirty="0">
                <a:solidFill>
                  <a:schemeClr val="tx1"/>
                </a:solidFill>
                <a:effectLst/>
                <a:latin typeface="+mn-lt"/>
                <a:ea typeface="+mn-ea"/>
                <a:cs typeface="+mn-cs"/>
              </a:rPr>
              <a:t> are several models that could be used as a foundation.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All of these models provide framework for the interior of buildings, some with more detail than others.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Only the Local government Base Map and </a:t>
            </a:r>
            <a:r>
              <a:rPr lang="en-US" sz="1200" kern="1200" dirty="0" err="1">
                <a:solidFill>
                  <a:schemeClr val="tx1"/>
                </a:solidFill>
                <a:effectLst/>
                <a:latin typeface="+mn-lt"/>
                <a:ea typeface="+mn-ea"/>
                <a:cs typeface="+mn-cs"/>
              </a:rPr>
              <a:t>CityGML</a:t>
            </a:r>
            <a:r>
              <a:rPr lang="en-US" sz="1200" kern="1200" dirty="0">
                <a:solidFill>
                  <a:schemeClr val="tx1"/>
                </a:solidFill>
                <a:effectLst/>
                <a:latin typeface="+mn-lt"/>
                <a:ea typeface="+mn-ea"/>
                <a:cs typeface="+mn-cs"/>
              </a:rPr>
              <a:t> models provide any structure for exterior elements such as parking and walkways.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ideal spatial model for this project will provide enough detail both interior and exterior to allow routing on other Delaware Tech campuses in which there are multiple buildings. </a:t>
            </a:r>
            <a:endParaRPr lang="en-US" dirty="0"/>
          </a:p>
        </p:txBody>
      </p:sp>
      <p:sp>
        <p:nvSpPr>
          <p:cNvPr id="4" name="Slide Number Placeholder 3"/>
          <p:cNvSpPr>
            <a:spLocks noGrp="1"/>
          </p:cNvSpPr>
          <p:nvPr>
            <p:ph type="sldNum" sz="quarter" idx="10"/>
          </p:nvPr>
        </p:nvSpPr>
        <p:spPr/>
        <p:txBody>
          <a:bodyPr/>
          <a:lstStyle/>
          <a:p>
            <a:fld id="{7FFE99F1-0601-46BC-8720-AF4B3697533D}" type="slidenum">
              <a:rPr lang="en-US" smtClean="0"/>
              <a:t>8</a:t>
            </a:fld>
            <a:endParaRPr lang="en-US"/>
          </a:p>
        </p:txBody>
      </p:sp>
    </p:spTree>
    <p:extLst>
      <p:ext uri="{BB962C8B-B14F-4D97-AF65-F5344CB8AC3E}">
        <p14:creationId xmlns:p14="http://schemas.microsoft.com/office/powerpoint/2010/main" val="2157286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Indoor positioning systems have the ability to support a </a:t>
            </a:r>
          </a:p>
          <a:p>
            <a:r>
              <a:rPr lang="en-US" sz="1200" kern="1200" dirty="0">
                <a:solidFill>
                  <a:schemeClr val="tx1"/>
                </a:solidFill>
                <a:effectLst/>
                <a:latin typeface="+mn-lt"/>
                <a:ea typeface="+mn-ea"/>
                <a:cs typeface="+mn-cs"/>
              </a:rPr>
              <a:t>“You Are Here” feature within a building when using </a:t>
            </a:r>
          </a:p>
          <a:p>
            <a:r>
              <a:rPr lang="en-US" sz="1200" kern="1200" dirty="0">
                <a:solidFill>
                  <a:schemeClr val="tx1"/>
                </a:solidFill>
                <a:effectLst/>
                <a:latin typeface="+mn-lt"/>
                <a:ea typeface="+mn-ea"/>
                <a:cs typeface="+mn-cs"/>
              </a:rPr>
              <a:t>native Android and iOS mobile apps.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IPS systems use a combination of signals as shown on the slide </a:t>
            </a:r>
          </a:p>
          <a:p>
            <a:r>
              <a:rPr lang="en-US" sz="1200" kern="1200" dirty="0">
                <a:solidFill>
                  <a:schemeClr val="tx1"/>
                </a:solidFill>
                <a:effectLst/>
                <a:latin typeface="+mn-lt"/>
                <a:ea typeface="+mn-ea"/>
                <a:cs typeface="+mn-cs"/>
              </a:rPr>
              <a:t>to identify positions within a building.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are a variety of commercial IPS systems available that allow upload of floorplan images in their own navigation apps.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Several also offer developer tools to embed their positioning system in custom navigation apps.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All of the IPS systems shown here provide a version of this functionality.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FE99F1-0601-46BC-8720-AF4B3697533D}" type="slidenum">
              <a:rPr lang="en-US" smtClean="0"/>
              <a:t>9</a:t>
            </a:fld>
            <a:endParaRPr lang="en-US"/>
          </a:p>
        </p:txBody>
      </p:sp>
    </p:spTree>
    <p:extLst>
      <p:ext uri="{BB962C8B-B14F-4D97-AF65-F5344CB8AC3E}">
        <p14:creationId xmlns:p14="http://schemas.microsoft.com/office/powerpoint/2010/main" val="461729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9EEE432-F738-43FD-8DC1-D7DC67FDC488}" type="datetimeFigureOut">
              <a:rPr lang="en-US" smtClean="0"/>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2678E-A4B7-42D0-82E4-80BC2ED1619C}" type="slidenum">
              <a:rPr lang="en-US" smtClean="0"/>
              <a:t>‹#›</a:t>
            </a:fld>
            <a:endParaRPr lang="en-US"/>
          </a:p>
        </p:txBody>
      </p:sp>
    </p:spTree>
    <p:extLst>
      <p:ext uri="{BB962C8B-B14F-4D97-AF65-F5344CB8AC3E}">
        <p14:creationId xmlns:p14="http://schemas.microsoft.com/office/powerpoint/2010/main" val="1330409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EEE432-F738-43FD-8DC1-D7DC67FDC488}" type="datetimeFigureOut">
              <a:rPr lang="en-US" smtClean="0"/>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2678E-A4B7-42D0-82E4-80BC2ED1619C}" type="slidenum">
              <a:rPr lang="en-US" smtClean="0"/>
              <a:t>‹#›</a:t>
            </a:fld>
            <a:endParaRPr lang="en-US"/>
          </a:p>
        </p:txBody>
      </p:sp>
    </p:spTree>
    <p:extLst>
      <p:ext uri="{BB962C8B-B14F-4D97-AF65-F5344CB8AC3E}">
        <p14:creationId xmlns:p14="http://schemas.microsoft.com/office/powerpoint/2010/main" val="1468287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EEE432-F738-43FD-8DC1-D7DC67FDC488}" type="datetimeFigureOut">
              <a:rPr lang="en-US" smtClean="0"/>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2678E-A4B7-42D0-82E4-80BC2ED1619C}" type="slidenum">
              <a:rPr lang="en-US" smtClean="0"/>
              <a:t>‹#›</a:t>
            </a:fld>
            <a:endParaRPr lang="en-US"/>
          </a:p>
        </p:txBody>
      </p:sp>
    </p:spTree>
    <p:extLst>
      <p:ext uri="{BB962C8B-B14F-4D97-AF65-F5344CB8AC3E}">
        <p14:creationId xmlns:p14="http://schemas.microsoft.com/office/powerpoint/2010/main" val="145724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EEE432-F738-43FD-8DC1-D7DC67FDC488}" type="datetimeFigureOut">
              <a:rPr lang="en-US" smtClean="0"/>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2678E-A4B7-42D0-82E4-80BC2ED1619C}" type="slidenum">
              <a:rPr lang="en-US" smtClean="0"/>
              <a:t>‹#›</a:t>
            </a:fld>
            <a:endParaRPr lang="en-US"/>
          </a:p>
        </p:txBody>
      </p:sp>
    </p:spTree>
    <p:extLst>
      <p:ext uri="{BB962C8B-B14F-4D97-AF65-F5344CB8AC3E}">
        <p14:creationId xmlns:p14="http://schemas.microsoft.com/office/powerpoint/2010/main" val="4100093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9EEE432-F738-43FD-8DC1-D7DC67FDC488}" type="datetimeFigureOut">
              <a:rPr lang="en-US" smtClean="0"/>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2678E-A4B7-42D0-82E4-80BC2ED1619C}" type="slidenum">
              <a:rPr lang="en-US" smtClean="0"/>
              <a:t>‹#›</a:t>
            </a:fld>
            <a:endParaRPr lang="en-US"/>
          </a:p>
        </p:txBody>
      </p:sp>
    </p:spTree>
    <p:extLst>
      <p:ext uri="{BB962C8B-B14F-4D97-AF65-F5344CB8AC3E}">
        <p14:creationId xmlns:p14="http://schemas.microsoft.com/office/powerpoint/2010/main" val="1163562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EEE432-F738-43FD-8DC1-D7DC67FDC488}" type="datetimeFigureOut">
              <a:rPr lang="en-US" smtClean="0"/>
              <a:t>4/13/2016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52678E-A4B7-42D0-82E4-80BC2ED1619C}" type="slidenum">
              <a:rPr lang="en-US" smtClean="0"/>
              <a:t>‹#›</a:t>
            </a:fld>
            <a:endParaRPr lang="en-US"/>
          </a:p>
        </p:txBody>
      </p:sp>
    </p:spTree>
    <p:extLst>
      <p:ext uri="{BB962C8B-B14F-4D97-AF65-F5344CB8AC3E}">
        <p14:creationId xmlns:p14="http://schemas.microsoft.com/office/powerpoint/2010/main" val="3501051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EEE432-F738-43FD-8DC1-D7DC67FDC488}" type="datetimeFigureOut">
              <a:rPr lang="en-US" smtClean="0"/>
              <a:t>4/13/2016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52678E-A4B7-42D0-82E4-80BC2ED1619C}" type="slidenum">
              <a:rPr lang="en-US" smtClean="0"/>
              <a:t>‹#›</a:t>
            </a:fld>
            <a:endParaRPr lang="en-US"/>
          </a:p>
        </p:txBody>
      </p:sp>
    </p:spTree>
    <p:extLst>
      <p:ext uri="{BB962C8B-B14F-4D97-AF65-F5344CB8AC3E}">
        <p14:creationId xmlns:p14="http://schemas.microsoft.com/office/powerpoint/2010/main" val="3342189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EEE432-F738-43FD-8DC1-D7DC67FDC488}" type="datetimeFigureOut">
              <a:rPr lang="en-US" smtClean="0"/>
              <a:t>4/13/2016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52678E-A4B7-42D0-82E4-80BC2ED1619C}" type="slidenum">
              <a:rPr lang="en-US" smtClean="0"/>
              <a:t>‹#›</a:t>
            </a:fld>
            <a:endParaRPr lang="en-US"/>
          </a:p>
        </p:txBody>
      </p:sp>
    </p:spTree>
    <p:extLst>
      <p:ext uri="{BB962C8B-B14F-4D97-AF65-F5344CB8AC3E}">
        <p14:creationId xmlns:p14="http://schemas.microsoft.com/office/powerpoint/2010/main" val="661890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EEE432-F738-43FD-8DC1-D7DC67FDC488}" type="datetimeFigureOut">
              <a:rPr lang="en-US" smtClean="0"/>
              <a:t>4/13/2016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52678E-A4B7-42D0-82E4-80BC2ED1619C}" type="slidenum">
              <a:rPr lang="en-US" smtClean="0"/>
              <a:t>‹#›</a:t>
            </a:fld>
            <a:endParaRPr lang="en-US"/>
          </a:p>
        </p:txBody>
      </p:sp>
    </p:spTree>
    <p:extLst>
      <p:ext uri="{BB962C8B-B14F-4D97-AF65-F5344CB8AC3E}">
        <p14:creationId xmlns:p14="http://schemas.microsoft.com/office/powerpoint/2010/main" val="29333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EEE432-F738-43FD-8DC1-D7DC67FDC488}" type="datetimeFigureOut">
              <a:rPr lang="en-US" smtClean="0"/>
              <a:t>4/13/2016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52678E-A4B7-42D0-82E4-80BC2ED1619C}" type="slidenum">
              <a:rPr lang="en-US" smtClean="0"/>
              <a:t>‹#›</a:t>
            </a:fld>
            <a:endParaRPr lang="en-US"/>
          </a:p>
        </p:txBody>
      </p:sp>
    </p:spTree>
    <p:extLst>
      <p:ext uri="{BB962C8B-B14F-4D97-AF65-F5344CB8AC3E}">
        <p14:creationId xmlns:p14="http://schemas.microsoft.com/office/powerpoint/2010/main" val="3985217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EEE432-F738-43FD-8DC1-D7DC67FDC488}" type="datetimeFigureOut">
              <a:rPr lang="en-US" smtClean="0"/>
              <a:t>4/13/2016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52678E-A4B7-42D0-82E4-80BC2ED1619C}" type="slidenum">
              <a:rPr lang="en-US" smtClean="0"/>
              <a:t>‹#›</a:t>
            </a:fld>
            <a:endParaRPr lang="en-US"/>
          </a:p>
        </p:txBody>
      </p:sp>
    </p:spTree>
    <p:extLst>
      <p:ext uri="{BB962C8B-B14F-4D97-AF65-F5344CB8AC3E}">
        <p14:creationId xmlns:p14="http://schemas.microsoft.com/office/powerpoint/2010/main" val="2724471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EEE432-F738-43FD-8DC1-D7DC67FDC488}" type="datetimeFigureOut">
              <a:rPr lang="en-US" smtClean="0"/>
              <a:t>4/13/2016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52678E-A4B7-42D0-82E4-80BC2ED1619C}" type="slidenum">
              <a:rPr lang="en-US" smtClean="0"/>
              <a:t>‹#›</a:t>
            </a:fld>
            <a:endParaRPr lang="en-US"/>
          </a:p>
        </p:txBody>
      </p:sp>
    </p:spTree>
    <p:extLst>
      <p:ext uri="{BB962C8B-B14F-4D97-AF65-F5344CB8AC3E}">
        <p14:creationId xmlns:p14="http://schemas.microsoft.com/office/powerpoint/2010/main" val="1207042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18" Type="http://schemas.openxmlformats.org/officeDocument/2006/relationships/diagramData" Target="../diagrams/data6.xml"/><Relationship Id="rId26" Type="http://schemas.openxmlformats.org/officeDocument/2006/relationships/diagramColors" Target="../diagrams/colors7.xml"/><Relationship Id="rId3" Type="http://schemas.openxmlformats.org/officeDocument/2006/relationships/diagramData" Target="../diagrams/data3.xml"/><Relationship Id="rId21" Type="http://schemas.openxmlformats.org/officeDocument/2006/relationships/diagramColors" Target="../diagrams/colors6.xml"/><Relationship Id="rId34" Type="http://schemas.openxmlformats.org/officeDocument/2006/relationships/diagramLayout" Target="../diagrams/layout9.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5" Type="http://schemas.openxmlformats.org/officeDocument/2006/relationships/diagramQuickStyle" Target="../diagrams/quickStyle7.xml"/><Relationship Id="rId33" Type="http://schemas.openxmlformats.org/officeDocument/2006/relationships/diagramData" Target="../diagrams/data9.xml"/><Relationship Id="rId2" Type="http://schemas.openxmlformats.org/officeDocument/2006/relationships/notesSlide" Target="../notesSlides/notesSlide14.xml"/><Relationship Id="rId16" Type="http://schemas.openxmlformats.org/officeDocument/2006/relationships/diagramColors" Target="../diagrams/colors5.xml"/><Relationship Id="rId20" Type="http://schemas.openxmlformats.org/officeDocument/2006/relationships/diagramQuickStyle" Target="../diagrams/quickStyle6.xml"/><Relationship Id="rId29" Type="http://schemas.openxmlformats.org/officeDocument/2006/relationships/diagramLayout" Target="../diagrams/layout8.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24" Type="http://schemas.openxmlformats.org/officeDocument/2006/relationships/diagramLayout" Target="../diagrams/layout7.xml"/><Relationship Id="rId32" Type="http://schemas.microsoft.com/office/2007/relationships/diagramDrawing" Target="../diagrams/drawing8.xml"/><Relationship Id="rId37" Type="http://schemas.microsoft.com/office/2007/relationships/diagramDrawing" Target="../diagrams/drawing9.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23" Type="http://schemas.openxmlformats.org/officeDocument/2006/relationships/diagramData" Target="../diagrams/data7.xml"/><Relationship Id="rId28" Type="http://schemas.openxmlformats.org/officeDocument/2006/relationships/diagramData" Target="../diagrams/data8.xml"/><Relationship Id="rId36" Type="http://schemas.openxmlformats.org/officeDocument/2006/relationships/diagramColors" Target="../diagrams/colors9.xml"/><Relationship Id="rId10" Type="http://schemas.openxmlformats.org/officeDocument/2006/relationships/diagramQuickStyle" Target="../diagrams/quickStyle4.xml"/><Relationship Id="rId19" Type="http://schemas.openxmlformats.org/officeDocument/2006/relationships/diagramLayout" Target="../diagrams/layout6.xml"/><Relationship Id="rId31" Type="http://schemas.openxmlformats.org/officeDocument/2006/relationships/diagramColors" Target="../diagrams/colors8.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 Id="rId22" Type="http://schemas.microsoft.com/office/2007/relationships/diagramDrawing" Target="../diagrams/drawing6.xml"/><Relationship Id="rId27" Type="http://schemas.microsoft.com/office/2007/relationships/diagramDrawing" Target="../diagrams/drawing7.xml"/><Relationship Id="rId30" Type="http://schemas.openxmlformats.org/officeDocument/2006/relationships/diagramQuickStyle" Target="../diagrams/quickStyle8.xml"/><Relationship Id="rId35"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indooratlas.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dtcc-s-gis.maps.arcgis.com/apps/webappviewer/index.html?id=134c96ff559440dea6ed7bfd025d4f1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dtcc-s-gis.maps.arcgis.com/apps/webappviewer/index.html?id=96b97e822d924769bb2534e44c81dca4"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dtcc-s-gis.maps.arcgis.com/apps/webappviewer3d/index.html?id=85558d5ff0eb431caba95ac1c5826df7" TargetMode="Externa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slideLayout" Target="../slideLayouts/slideLayout2.xml"/><Relationship Id="rId7" Type="http://schemas.openxmlformats.org/officeDocument/2006/relationships/diagramLayout" Target="../diagrams/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diagramData" Target="../diagrams/data2.xml"/><Relationship Id="rId5" Type="http://schemas.openxmlformats.org/officeDocument/2006/relationships/image" Target="../media/image2.png"/><Relationship Id="rId10" Type="http://schemas.microsoft.com/office/2007/relationships/diagramDrawing" Target="../diagrams/drawing2.xml"/><Relationship Id="rId4" Type="http://schemas.openxmlformats.org/officeDocument/2006/relationships/notesSlide" Target="../notesSlides/notesSlide5.xml"/><Relationship Id="rId9" Type="http://schemas.openxmlformats.org/officeDocument/2006/relationships/diagramColors" Target="../diagrams/colors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An Analysis of Symbol Design for an Indoor Navigation System</a:t>
            </a:r>
          </a:p>
        </p:txBody>
      </p:sp>
      <p:sp>
        <p:nvSpPr>
          <p:cNvPr id="3" name="Subtitle 2"/>
          <p:cNvSpPr>
            <a:spLocks noGrp="1"/>
          </p:cNvSpPr>
          <p:nvPr>
            <p:ph type="subTitle" idx="1"/>
          </p:nvPr>
        </p:nvSpPr>
        <p:spPr/>
        <p:txBody>
          <a:bodyPr/>
          <a:lstStyle/>
          <a:p>
            <a:r>
              <a:rPr lang="en-US" dirty="0"/>
              <a:t>Kymberlie Kelly</a:t>
            </a:r>
            <a:br>
              <a:rPr lang="en-US" dirty="0"/>
            </a:br>
            <a:r>
              <a:rPr lang="en-US" dirty="0"/>
              <a:t>Instructor/Advisor</a:t>
            </a:r>
            <a:br>
              <a:rPr lang="en-US" dirty="0"/>
            </a:br>
            <a:r>
              <a:rPr lang="en-US" dirty="0"/>
              <a:t>Civil Engineering Technology, Surveying and Geomatics, GIS Technology</a:t>
            </a:r>
            <a:br>
              <a:rPr lang="en-US" dirty="0"/>
            </a:br>
            <a:r>
              <a:rPr lang="en-US" dirty="0"/>
              <a:t>Delaware Technical Community College</a:t>
            </a:r>
          </a:p>
        </p:txBody>
      </p:sp>
      <p:sp>
        <p:nvSpPr>
          <p:cNvPr id="4" name="TextBox 3"/>
          <p:cNvSpPr txBox="1"/>
          <p:nvPr/>
        </p:nvSpPr>
        <p:spPr>
          <a:xfrm>
            <a:off x="328613" y="5657850"/>
            <a:ext cx="5486400" cy="923330"/>
          </a:xfrm>
          <a:prstGeom prst="rect">
            <a:avLst/>
          </a:prstGeom>
          <a:noFill/>
        </p:spPr>
        <p:txBody>
          <a:bodyPr wrap="square" rtlCol="0">
            <a:spAutoFit/>
          </a:bodyPr>
          <a:lstStyle/>
          <a:p>
            <a:r>
              <a:rPr lang="en-US" dirty="0"/>
              <a:t>Pennsylvania State University</a:t>
            </a:r>
          </a:p>
          <a:p>
            <a:r>
              <a:rPr lang="en-US" dirty="0"/>
              <a:t>Masters of Geographic Information Systems</a:t>
            </a:r>
          </a:p>
          <a:p>
            <a:r>
              <a:rPr lang="en-US" dirty="0"/>
              <a:t>Academic Advisor: Dr. Fritz Kessler</a:t>
            </a:r>
          </a:p>
        </p:txBody>
      </p:sp>
    </p:spTree>
    <p:extLst>
      <p:ext uri="{BB962C8B-B14F-4D97-AF65-F5344CB8AC3E}">
        <p14:creationId xmlns:p14="http://schemas.microsoft.com/office/powerpoint/2010/main" val="1325872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Development</a:t>
            </a:r>
          </a:p>
        </p:txBody>
      </p:sp>
      <p:sp>
        <p:nvSpPr>
          <p:cNvPr id="3" name="Content Placeholder 2"/>
          <p:cNvSpPr>
            <a:spLocks noGrp="1"/>
          </p:cNvSpPr>
          <p:nvPr>
            <p:ph idx="1"/>
          </p:nvPr>
        </p:nvSpPr>
        <p:spPr/>
        <p:txBody>
          <a:bodyPr/>
          <a:lstStyle/>
          <a:p>
            <a:r>
              <a:rPr lang="en-US" dirty="0"/>
              <a:t>Needs Assessment</a:t>
            </a:r>
          </a:p>
          <a:p>
            <a:r>
              <a:rPr lang="en-US" dirty="0"/>
              <a:t>Point Symbol Design</a:t>
            </a:r>
          </a:p>
          <a:p>
            <a:r>
              <a:rPr lang="en-US" dirty="0"/>
              <a:t>Building Map Design</a:t>
            </a:r>
          </a:p>
          <a:p>
            <a:r>
              <a:rPr lang="en-US" dirty="0"/>
              <a:t>Route Design</a:t>
            </a:r>
          </a:p>
          <a:p>
            <a:r>
              <a:rPr lang="en-US" dirty="0"/>
              <a:t>Spatial Data Model</a:t>
            </a:r>
          </a:p>
          <a:p>
            <a:r>
              <a:rPr lang="en-US" dirty="0"/>
              <a:t>Positioning</a:t>
            </a:r>
          </a:p>
          <a:p>
            <a:r>
              <a:rPr lang="en-US" dirty="0"/>
              <a:t>App Development</a:t>
            </a:r>
          </a:p>
          <a:p>
            <a:r>
              <a:rPr lang="en-US" dirty="0"/>
              <a:t>Testing and Evaluation</a:t>
            </a:r>
          </a:p>
        </p:txBody>
      </p:sp>
    </p:spTree>
    <p:extLst>
      <p:ext uri="{BB962C8B-B14F-4D97-AF65-F5344CB8AC3E}">
        <p14:creationId xmlns:p14="http://schemas.microsoft.com/office/powerpoint/2010/main" val="2209014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Needs Assessment</a:t>
            </a:r>
          </a:p>
        </p:txBody>
      </p:sp>
      <p:sp>
        <p:nvSpPr>
          <p:cNvPr id="3" name="Content Placeholder 2"/>
          <p:cNvSpPr>
            <a:spLocks noGrp="1"/>
          </p:cNvSpPr>
          <p:nvPr>
            <p:ph sz="half" idx="1"/>
          </p:nvPr>
        </p:nvSpPr>
        <p:spPr>
          <a:xfrm>
            <a:off x="838200" y="1825625"/>
            <a:ext cx="3657600" cy="4351338"/>
          </a:xfrm>
        </p:spPr>
        <p:txBody>
          <a:bodyPr>
            <a:normAutofit/>
          </a:bodyPr>
          <a:lstStyle/>
          <a:p>
            <a:r>
              <a:rPr lang="en-US" dirty="0"/>
              <a:t>Evaluate current college/campus maps</a:t>
            </a:r>
          </a:p>
          <a:p>
            <a:r>
              <a:rPr lang="en-US" dirty="0"/>
              <a:t>Identify the target audience</a:t>
            </a:r>
          </a:p>
          <a:p>
            <a:r>
              <a:rPr lang="en-US" dirty="0"/>
              <a:t>Simulate common scenarios</a:t>
            </a:r>
          </a:p>
          <a:p>
            <a:r>
              <a:rPr lang="en-US" dirty="0"/>
              <a:t>Survey students, faculty and administrators</a:t>
            </a:r>
          </a:p>
        </p:txBody>
      </p:sp>
      <p:pic>
        <p:nvPicPr>
          <p:cNvPr id="6" name="Content Placeholder 5"/>
          <p:cNvPicPr>
            <a:picLocks noGrp="1"/>
          </p:cNvPicPr>
          <p:nvPr>
            <p:ph sz="half" idx="2"/>
          </p:nvPr>
        </p:nvPicPr>
        <p:blipFill>
          <a:blip r:embed="rId3" cstate="print">
            <a:extLst>
              <a:ext uri="{28A0092B-C50C-407E-A947-70E740481C1C}">
                <a14:useLocalDpi xmlns:a14="http://schemas.microsoft.com/office/drawing/2010/main"/>
              </a:ext>
            </a:extLst>
          </a:blip>
          <a:stretch>
            <a:fillRect/>
          </a:stretch>
        </p:blipFill>
        <p:spPr>
          <a:xfrm>
            <a:off x="4637149" y="1825624"/>
            <a:ext cx="6716651" cy="3355975"/>
          </a:xfrm>
          <a:prstGeom prst="rect">
            <a:avLst/>
          </a:prstGeom>
        </p:spPr>
      </p:pic>
      <p:sp>
        <p:nvSpPr>
          <p:cNvPr id="4" name="TextBox 3"/>
          <p:cNvSpPr txBox="1"/>
          <p:nvPr/>
        </p:nvSpPr>
        <p:spPr>
          <a:xfrm>
            <a:off x="4648200" y="5334000"/>
            <a:ext cx="6705600" cy="646331"/>
          </a:xfrm>
          <a:prstGeom prst="rect">
            <a:avLst/>
          </a:prstGeom>
          <a:noFill/>
        </p:spPr>
        <p:txBody>
          <a:bodyPr wrap="square" rtlCol="0">
            <a:spAutoFit/>
          </a:bodyPr>
          <a:lstStyle/>
          <a:p>
            <a:r>
              <a:rPr lang="en-US" sz="1200" dirty="0"/>
              <a:t>Comparison of Delaware Tech’s Four Campus Maps (Delaware Technical Community College, 2014c; Delaware Technical Community College, 2014a; Delaware Technical Community College, 2014b; Delaware Technical Community College, 2014d)</a:t>
            </a:r>
          </a:p>
        </p:txBody>
      </p:sp>
    </p:spTree>
    <p:extLst>
      <p:ext uri="{BB962C8B-B14F-4D97-AF65-F5344CB8AC3E}">
        <p14:creationId xmlns:p14="http://schemas.microsoft.com/office/powerpoint/2010/main" val="2295543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4196255860"/>
              </p:ext>
            </p:extLst>
          </p:nvPr>
        </p:nvGraphicFramePr>
        <p:xfrm>
          <a:off x="4014787" y="60210"/>
          <a:ext cx="8715375" cy="709545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Needs Assessment</a:t>
            </a:r>
          </a:p>
        </p:txBody>
      </p:sp>
      <p:sp>
        <p:nvSpPr>
          <p:cNvPr id="5" name="Content Placeholder 3"/>
          <p:cNvSpPr>
            <a:spLocks noGrp="1"/>
          </p:cNvSpPr>
          <p:nvPr>
            <p:ph sz="half" idx="2"/>
          </p:nvPr>
        </p:nvSpPr>
        <p:spPr>
          <a:xfrm>
            <a:off x="442913" y="1428750"/>
            <a:ext cx="4433887" cy="5040630"/>
          </a:xfrm>
        </p:spPr>
        <p:txBody>
          <a:bodyPr>
            <a:noAutofit/>
          </a:bodyPr>
          <a:lstStyle/>
          <a:p>
            <a:pPr marL="0" indent="0">
              <a:buNone/>
            </a:pPr>
            <a:r>
              <a:rPr lang="en-US" sz="1800" dirty="0"/>
              <a:t>Features ranked in order of importance:</a:t>
            </a:r>
          </a:p>
          <a:p>
            <a:pPr lvl="0">
              <a:spcBef>
                <a:spcPts val="1200"/>
              </a:spcBef>
            </a:pPr>
            <a:r>
              <a:rPr lang="en-US" sz="1800" dirty="0"/>
              <a:t>Ability to search for locations of room numbers.</a:t>
            </a:r>
          </a:p>
          <a:p>
            <a:pPr lvl="0">
              <a:spcBef>
                <a:spcPts val="1200"/>
              </a:spcBef>
            </a:pPr>
            <a:r>
              <a:rPr lang="en-US" sz="1800" dirty="0"/>
              <a:t>Ability to search for locations of services for students.</a:t>
            </a:r>
          </a:p>
          <a:p>
            <a:pPr lvl="0">
              <a:spcBef>
                <a:spcPts val="1200"/>
              </a:spcBef>
            </a:pPr>
            <a:r>
              <a:rPr lang="en-US" sz="1800" dirty="0"/>
              <a:t>“You are here” feature.</a:t>
            </a:r>
          </a:p>
          <a:p>
            <a:pPr lvl="0">
              <a:spcBef>
                <a:spcPts val="1200"/>
              </a:spcBef>
            </a:pPr>
            <a:r>
              <a:rPr lang="en-US" sz="1800" dirty="0"/>
              <a:t>Turn-by-turn directions with ADA accessible options.</a:t>
            </a:r>
          </a:p>
          <a:p>
            <a:pPr lvl="0">
              <a:spcBef>
                <a:spcPts val="1200"/>
              </a:spcBef>
            </a:pPr>
            <a:r>
              <a:rPr lang="en-US" sz="1800" dirty="0"/>
              <a:t>Vocal turn-by-turn directions.</a:t>
            </a:r>
          </a:p>
          <a:p>
            <a:pPr lvl="0">
              <a:spcBef>
                <a:spcPts val="1200"/>
              </a:spcBef>
            </a:pPr>
            <a:r>
              <a:rPr lang="en-US" sz="1800" dirty="0"/>
              <a:t>Ability to save a route.</a:t>
            </a:r>
          </a:p>
          <a:p>
            <a:pPr lvl="0">
              <a:spcBef>
                <a:spcPts val="1200"/>
              </a:spcBef>
            </a:pPr>
            <a:r>
              <a:rPr lang="en-US" sz="1800" dirty="0"/>
              <a:t>Ability to print a map.</a:t>
            </a:r>
          </a:p>
          <a:p>
            <a:pPr lvl="0">
              <a:spcBef>
                <a:spcPts val="1200"/>
              </a:spcBef>
            </a:pPr>
            <a:r>
              <a:rPr lang="en-US" sz="1800" dirty="0"/>
              <a:t>Distance/Mileage tracking.</a:t>
            </a:r>
          </a:p>
          <a:p>
            <a:pPr lvl="0">
              <a:spcBef>
                <a:spcPts val="1200"/>
              </a:spcBef>
            </a:pPr>
            <a:r>
              <a:rPr lang="en-US" sz="1800" dirty="0"/>
              <a:t>Links to department or service webpages.</a:t>
            </a:r>
          </a:p>
          <a:p>
            <a:pPr lvl="0">
              <a:spcBef>
                <a:spcPts val="1200"/>
              </a:spcBef>
            </a:pPr>
            <a:r>
              <a:rPr lang="en-US" sz="1800" dirty="0"/>
              <a:t>Identification of evacuation routes by wing, by floor and for ADA Access.</a:t>
            </a:r>
          </a:p>
          <a:p>
            <a:pPr>
              <a:spcBef>
                <a:spcPts val="1200"/>
              </a:spcBef>
            </a:pPr>
            <a:endParaRPr lang="en-US" sz="1800" dirty="0"/>
          </a:p>
        </p:txBody>
      </p:sp>
    </p:spTree>
    <p:extLst>
      <p:ext uri="{BB962C8B-B14F-4D97-AF65-F5344CB8AC3E}">
        <p14:creationId xmlns:p14="http://schemas.microsoft.com/office/powerpoint/2010/main" val="447929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Needs Assessment</a:t>
            </a:r>
          </a:p>
        </p:txBody>
      </p:sp>
      <p:graphicFrame>
        <p:nvGraphicFramePr>
          <p:cNvPr id="9" name="Chart 8"/>
          <p:cNvGraphicFramePr>
            <a:graphicFrameLocks/>
          </p:cNvGraphicFramePr>
          <p:nvPr>
            <p:extLst>
              <p:ext uri="{D42A27DB-BD31-4B8C-83A1-F6EECF244321}">
                <p14:modId xmlns:p14="http://schemas.microsoft.com/office/powerpoint/2010/main" val="1473138142"/>
              </p:ext>
            </p:extLst>
          </p:nvPr>
        </p:nvGraphicFramePr>
        <p:xfrm>
          <a:off x="2328862" y="1690688"/>
          <a:ext cx="5672138" cy="4752975"/>
        </p:xfrm>
        <a:graphic>
          <a:graphicData uri="http://schemas.openxmlformats.org/drawingml/2006/chart">
            <c:chart xmlns:c="http://schemas.openxmlformats.org/drawingml/2006/chart" xmlns:r="http://schemas.openxmlformats.org/officeDocument/2006/relationships" r:id="rId3"/>
          </a:graphicData>
        </a:graphic>
      </p:graphicFrame>
      <p:sp>
        <p:nvSpPr>
          <p:cNvPr id="11" name="Content Placeholder 2"/>
          <p:cNvSpPr>
            <a:spLocks noGrp="1"/>
          </p:cNvSpPr>
          <p:nvPr>
            <p:ph sz="half" idx="1"/>
          </p:nvPr>
        </p:nvSpPr>
        <p:spPr>
          <a:xfrm>
            <a:off x="8001000" y="1825625"/>
            <a:ext cx="3352800" cy="2974975"/>
          </a:xfrm>
        </p:spPr>
        <p:txBody>
          <a:bodyPr>
            <a:normAutofit fontScale="92500" lnSpcReduction="10000"/>
          </a:bodyPr>
          <a:lstStyle/>
          <a:p>
            <a:r>
              <a:rPr lang="en-US" dirty="0"/>
              <a:t>196 responses</a:t>
            </a:r>
          </a:p>
          <a:p>
            <a:r>
              <a:rPr lang="en-US" dirty="0"/>
              <a:t>60% likely or very likely to use the app</a:t>
            </a:r>
          </a:p>
          <a:p>
            <a:r>
              <a:rPr lang="en-US" dirty="0"/>
              <a:t>70% would not pay for the app</a:t>
            </a:r>
          </a:p>
          <a:p>
            <a:r>
              <a:rPr lang="en-US" dirty="0"/>
              <a:t>52% iPhone</a:t>
            </a:r>
          </a:p>
          <a:p>
            <a:r>
              <a:rPr lang="en-US" dirty="0"/>
              <a:t>44% Android phone</a:t>
            </a:r>
          </a:p>
        </p:txBody>
      </p:sp>
      <p:sp>
        <p:nvSpPr>
          <p:cNvPr id="3" name="TextBox 2"/>
          <p:cNvSpPr txBox="1"/>
          <p:nvPr/>
        </p:nvSpPr>
        <p:spPr>
          <a:xfrm>
            <a:off x="171450" y="2271713"/>
            <a:ext cx="2328863" cy="923330"/>
          </a:xfrm>
          <a:prstGeom prst="rect">
            <a:avLst/>
          </a:prstGeom>
          <a:noFill/>
        </p:spPr>
        <p:txBody>
          <a:bodyPr wrap="square" rtlCol="0">
            <a:spAutoFit/>
          </a:bodyPr>
          <a:lstStyle/>
          <a:p>
            <a:pPr algn="r"/>
            <a:r>
              <a:rPr lang="en-US" dirty="0"/>
              <a:t>VALUABLE</a:t>
            </a:r>
            <a:br>
              <a:rPr lang="en-US" dirty="0"/>
            </a:br>
            <a:br>
              <a:rPr lang="en-US" dirty="0"/>
            </a:br>
            <a:r>
              <a:rPr lang="en-US" dirty="0"/>
              <a:t>WORTHLESS</a:t>
            </a:r>
          </a:p>
        </p:txBody>
      </p:sp>
      <p:sp>
        <p:nvSpPr>
          <p:cNvPr id="6" name="TextBox 5"/>
          <p:cNvSpPr txBox="1"/>
          <p:nvPr/>
        </p:nvSpPr>
        <p:spPr>
          <a:xfrm>
            <a:off x="171450" y="3195043"/>
            <a:ext cx="2328863" cy="923330"/>
          </a:xfrm>
          <a:prstGeom prst="rect">
            <a:avLst/>
          </a:prstGeom>
          <a:noFill/>
        </p:spPr>
        <p:txBody>
          <a:bodyPr wrap="square" rtlCol="0">
            <a:spAutoFit/>
          </a:bodyPr>
          <a:lstStyle/>
          <a:p>
            <a:pPr algn="r"/>
            <a:r>
              <a:rPr lang="en-US" dirty="0"/>
              <a:t>HELPFUL</a:t>
            </a:r>
          </a:p>
          <a:p>
            <a:pPr algn="r"/>
            <a:endParaRPr lang="en-US" dirty="0"/>
          </a:p>
          <a:p>
            <a:pPr algn="r"/>
            <a:r>
              <a:rPr lang="en-US" dirty="0"/>
              <a:t>UNHELPFUL</a:t>
            </a:r>
          </a:p>
        </p:txBody>
      </p:sp>
      <p:sp>
        <p:nvSpPr>
          <p:cNvPr id="7" name="TextBox 6"/>
          <p:cNvSpPr txBox="1"/>
          <p:nvPr/>
        </p:nvSpPr>
        <p:spPr>
          <a:xfrm>
            <a:off x="0" y="4224338"/>
            <a:ext cx="2500313" cy="923330"/>
          </a:xfrm>
          <a:prstGeom prst="rect">
            <a:avLst/>
          </a:prstGeom>
          <a:noFill/>
        </p:spPr>
        <p:txBody>
          <a:bodyPr wrap="square" rtlCol="0">
            <a:spAutoFit/>
          </a:bodyPr>
          <a:lstStyle/>
          <a:p>
            <a:pPr algn="r"/>
            <a:r>
              <a:rPr lang="en-US" dirty="0"/>
              <a:t>PROBLEM SOLVING</a:t>
            </a:r>
          </a:p>
          <a:p>
            <a:pPr algn="r"/>
            <a:endParaRPr lang="en-US" dirty="0"/>
          </a:p>
          <a:p>
            <a:pPr algn="r"/>
            <a:r>
              <a:rPr lang="en-US" dirty="0"/>
              <a:t>NOT PROBLEM SOLVING</a:t>
            </a:r>
          </a:p>
        </p:txBody>
      </p:sp>
      <p:sp>
        <p:nvSpPr>
          <p:cNvPr id="8" name="TextBox 7"/>
          <p:cNvSpPr txBox="1"/>
          <p:nvPr/>
        </p:nvSpPr>
        <p:spPr>
          <a:xfrm>
            <a:off x="171449" y="5147668"/>
            <a:ext cx="2328863" cy="923330"/>
          </a:xfrm>
          <a:prstGeom prst="rect">
            <a:avLst/>
          </a:prstGeom>
          <a:noFill/>
        </p:spPr>
        <p:txBody>
          <a:bodyPr wrap="square" rtlCol="0">
            <a:spAutoFit/>
          </a:bodyPr>
          <a:lstStyle/>
          <a:p>
            <a:pPr algn="r"/>
            <a:r>
              <a:rPr lang="en-US" dirty="0"/>
              <a:t>NECESSARY</a:t>
            </a:r>
          </a:p>
          <a:p>
            <a:pPr algn="r"/>
            <a:endParaRPr lang="en-US" dirty="0"/>
          </a:p>
          <a:p>
            <a:pPr algn="r"/>
            <a:r>
              <a:rPr lang="en-US" dirty="0"/>
              <a:t>UNNECESSARY</a:t>
            </a:r>
          </a:p>
        </p:txBody>
      </p:sp>
    </p:spTree>
    <p:extLst>
      <p:ext uri="{BB962C8B-B14F-4D97-AF65-F5344CB8AC3E}">
        <p14:creationId xmlns:p14="http://schemas.microsoft.com/office/powerpoint/2010/main" val="224509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6"/>
            <a:ext cx="10515600" cy="811186"/>
          </a:xfrm>
        </p:spPr>
        <p:txBody>
          <a:bodyPr/>
          <a:lstStyle/>
          <a:p>
            <a:r>
              <a:rPr lang="en-US" dirty="0"/>
              <a:t>Symbol Groups</a:t>
            </a:r>
          </a:p>
        </p:txBody>
      </p:sp>
      <p:graphicFrame>
        <p:nvGraphicFramePr>
          <p:cNvPr id="11" name="Diagram 10"/>
          <p:cNvGraphicFramePr/>
          <p:nvPr>
            <p:extLst>
              <p:ext uri="{D42A27DB-BD31-4B8C-83A1-F6EECF244321}">
                <p14:modId xmlns:p14="http://schemas.microsoft.com/office/powerpoint/2010/main" val="664134090"/>
              </p:ext>
            </p:extLst>
          </p:nvPr>
        </p:nvGraphicFramePr>
        <p:xfrm>
          <a:off x="957442" y="110406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p:cNvGraphicFramePr/>
          <p:nvPr>
            <p:extLst>
              <p:ext uri="{D42A27DB-BD31-4B8C-83A1-F6EECF244321}">
                <p14:modId xmlns:p14="http://schemas.microsoft.com/office/powerpoint/2010/main" val="117037546"/>
              </p:ext>
            </p:extLst>
          </p:nvPr>
        </p:nvGraphicFramePr>
        <p:xfrm>
          <a:off x="957441" y="1031831"/>
          <a:ext cx="8128000"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5" name="Content Placeholder 14"/>
          <p:cNvGraphicFramePr>
            <a:graphicFrameLocks noGrp="1"/>
          </p:cNvGraphicFramePr>
          <p:nvPr>
            <p:ph idx="1"/>
            <p:extLst>
              <p:ext uri="{D42A27DB-BD31-4B8C-83A1-F6EECF244321}">
                <p14:modId xmlns:p14="http://schemas.microsoft.com/office/powerpoint/2010/main" val="2866965873"/>
              </p:ext>
            </p:extLst>
          </p:nvPr>
        </p:nvGraphicFramePr>
        <p:xfrm>
          <a:off x="322006" y="959590"/>
          <a:ext cx="10515600" cy="556314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6" name="Diagram 15"/>
          <p:cNvGraphicFramePr/>
          <p:nvPr>
            <p:extLst>
              <p:ext uri="{D42A27DB-BD31-4B8C-83A1-F6EECF244321}">
                <p14:modId xmlns:p14="http://schemas.microsoft.com/office/powerpoint/2010/main" val="3371625936"/>
              </p:ext>
            </p:extLst>
          </p:nvPr>
        </p:nvGraphicFramePr>
        <p:xfrm>
          <a:off x="939699" y="1104070"/>
          <a:ext cx="8128000" cy="5418667"/>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7" name="Diagram 16"/>
          <p:cNvGraphicFramePr/>
          <p:nvPr>
            <p:extLst>
              <p:ext uri="{D42A27DB-BD31-4B8C-83A1-F6EECF244321}">
                <p14:modId xmlns:p14="http://schemas.microsoft.com/office/powerpoint/2010/main" val="1267061704"/>
              </p:ext>
            </p:extLst>
          </p:nvPr>
        </p:nvGraphicFramePr>
        <p:xfrm>
          <a:off x="939699" y="1731193"/>
          <a:ext cx="8128000" cy="4164423"/>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18" name="Diagram 17"/>
          <p:cNvGraphicFramePr/>
          <p:nvPr>
            <p:extLst>
              <p:ext uri="{D42A27DB-BD31-4B8C-83A1-F6EECF244321}">
                <p14:modId xmlns:p14="http://schemas.microsoft.com/office/powerpoint/2010/main" val="442245216"/>
              </p:ext>
            </p:extLst>
          </p:nvPr>
        </p:nvGraphicFramePr>
        <p:xfrm>
          <a:off x="939699" y="1397378"/>
          <a:ext cx="8299913" cy="5418667"/>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12" name="Diagram 11"/>
          <p:cNvGraphicFramePr/>
          <p:nvPr>
            <p:extLst>
              <p:ext uri="{D42A27DB-BD31-4B8C-83A1-F6EECF244321}">
                <p14:modId xmlns:p14="http://schemas.microsoft.com/office/powerpoint/2010/main" val="4202939095"/>
              </p:ext>
            </p:extLst>
          </p:nvPr>
        </p:nvGraphicFramePr>
        <p:xfrm>
          <a:off x="957441" y="1104068"/>
          <a:ext cx="8128000" cy="5418667"/>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spTree>
    <p:extLst>
      <p:ext uri="{BB962C8B-B14F-4D97-AF65-F5344CB8AC3E}">
        <p14:creationId xmlns:p14="http://schemas.microsoft.com/office/powerpoint/2010/main" val="147837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xit" presetSubtype="0" fill="hold" grpId="1" nodeType="afterEffect">
                                  <p:stCondLst>
                                    <p:cond delay="5000"/>
                                  </p:stCondLst>
                                  <p:childTnLst>
                                    <p:set>
                                      <p:cBhvr>
                                        <p:cTn id="11" dur="1" fill="hold">
                                          <p:stCondLst>
                                            <p:cond delay="0"/>
                                          </p:stCondLst>
                                        </p:cTn>
                                        <p:tgtEl>
                                          <p:spTgt spid="15"/>
                                        </p:tgtEl>
                                        <p:attrNameLst>
                                          <p:attrName>style.visibility</p:attrName>
                                        </p:attrNameLst>
                                      </p:cBhvr>
                                      <p:to>
                                        <p:strVal val="hidden"/>
                                      </p:to>
                                    </p:set>
                                  </p:childTnLst>
                                </p:cTn>
                              </p:par>
                            </p:childTnLst>
                          </p:cTn>
                        </p:par>
                        <p:par>
                          <p:cTn id="12" fill="hold">
                            <p:stCondLst>
                              <p:cond delay="5500"/>
                            </p:stCondLst>
                            <p:childTnLst>
                              <p:par>
                                <p:cTn id="13" presetID="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par>
                          <p:cTn id="17" fill="hold">
                            <p:stCondLst>
                              <p:cond delay="6000"/>
                            </p:stCondLst>
                            <p:childTnLst>
                              <p:par>
                                <p:cTn id="18" presetID="1" presetClass="exit" presetSubtype="0" fill="hold" grpId="1" nodeType="afterEffect">
                                  <p:stCondLst>
                                    <p:cond delay="5000"/>
                                  </p:stCondLst>
                                  <p:childTnLst>
                                    <p:set>
                                      <p:cBhvr>
                                        <p:cTn id="19" dur="1" fill="hold">
                                          <p:stCondLst>
                                            <p:cond delay="0"/>
                                          </p:stCondLst>
                                        </p:cTn>
                                        <p:tgtEl>
                                          <p:spTgt spid="17"/>
                                        </p:tgtEl>
                                        <p:attrNameLst>
                                          <p:attrName>style.visibility</p:attrName>
                                        </p:attrNameLst>
                                      </p:cBhvr>
                                      <p:to>
                                        <p:strVal val="hidden"/>
                                      </p:to>
                                    </p:set>
                                  </p:childTnLst>
                                </p:cTn>
                              </p:par>
                              <p:par>
                                <p:cTn id="20" presetID="2" presetClass="entr" presetSubtype="4" fill="hold" grpId="0" nodeType="withEffect">
                                  <p:stCondLst>
                                    <p:cond delay="500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childTnLst>
                          </p:cTn>
                        </p:par>
                        <p:par>
                          <p:cTn id="24" fill="hold">
                            <p:stCondLst>
                              <p:cond delay="11500"/>
                            </p:stCondLst>
                            <p:childTnLst>
                              <p:par>
                                <p:cTn id="25" presetID="1" presetClass="exit" presetSubtype="0" fill="hold" grpId="1" nodeType="afterEffect">
                                  <p:stCondLst>
                                    <p:cond delay="5000"/>
                                  </p:stCondLst>
                                  <p:childTnLst>
                                    <p:set>
                                      <p:cBhvr>
                                        <p:cTn id="26" dur="1" fill="hold">
                                          <p:stCondLst>
                                            <p:cond delay="0"/>
                                          </p:stCondLst>
                                        </p:cTn>
                                        <p:tgtEl>
                                          <p:spTgt spid="16"/>
                                        </p:tgtEl>
                                        <p:attrNameLst>
                                          <p:attrName>style.visibility</p:attrName>
                                        </p:attrNameLst>
                                      </p:cBhvr>
                                      <p:to>
                                        <p:strVal val="hidden"/>
                                      </p:to>
                                    </p:set>
                                  </p:childTnLst>
                                </p:cTn>
                              </p:par>
                              <p:par>
                                <p:cTn id="27" presetID="2" presetClass="entr" presetSubtype="4" fill="hold" grpId="0" nodeType="withEffect">
                                  <p:stCondLst>
                                    <p:cond delay="500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par>
                          <p:cTn id="31" fill="hold">
                            <p:stCondLst>
                              <p:cond delay="17000"/>
                            </p:stCondLst>
                            <p:childTnLst>
                              <p:par>
                                <p:cTn id="32" presetID="1" presetClass="exit" presetSubtype="0" fill="hold" grpId="1" nodeType="afterEffect">
                                  <p:stCondLst>
                                    <p:cond delay="5000"/>
                                  </p:stCondLst>
                                  <p:childTnLst>
                                    <p:set>
                                      <p:cBhvr>
                                        <p:cTn id="33" dur="1" fill="hold">
                                          <p:stCondLst>
                                            <p:cond delay="0"/>
                                          </p:stCondLst>
                                        </p:cTn>
                                        <p:tgtEl>
                                          <p:spTgt spid="11"/>
                                        </p:tgtEl>
                                        <p:attrNameLst>
                                          <p:attrName>style.visibility</p:attrName>
                                        </p:attrNameLst>
                                      </p:cBhvr>
                                      <p:to>
                                        <p:strVal val="hidden"/>
                                      </p:to>
                                    </p:set>
                                  </p:childTnLst>
                                </p:cTn>
                              </p:par>
                              <p:par>
                                <p:cTn id="34" presetID="2" presetClass="entr" presetSubtype="4" fill="hold" grpId="0" nodeType="withEffect">
                                  <p:stCondLst>
                                    <p:cond delay="500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22500"/>
                            </p:stCondLst>
                            <p:childTnLst>
                              <p:par>
                                <p:cTn id="39" presetID="1" presetClass="exit" presetSubtype="0" fill="hold" grpId="1" nodeType="afterEffect">
                                  <p:stCondLst>
                                    <p:cond delay="5000"/>
                                  </p:stCondLst>
                                  <p:childTnLst>
                                    <p:set>
                                      <p:cBhvr>
                                        <p:cTn id="40" dur="1" fill="hold">
                                          <p:stCondLst>
                                            <p:cond delay="0"/>
                                          </p:stCondLst>
                                        </p:cTn>
                                        <p:tgtEl>
                                          <p:spTgt spid="12"/>
                                        </p:tgtEl>
                                        <p:attrNameLst>
                                          <p:attrName>style.visibility</p:attrName>
                                        </p:attrNameLst>
                                      </p:cBhvr>
                                      <p:to>
                                        <p:strVal val="hidden"/>
                                      </p:to>
                                    </p:set>
                                  </p:childTnLst>
                                </p:cTn>
                              </p:par>
                              <p:par>
                                <p:cTn id="41" presetID="2" presetClass="entr" presetSubtype="4" fill="hold" grpId="0" nodeType="withEffect">
                                  <p:stCondLst>
                                    <p:cond delay="500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par>
                          <p:cTn id="45" fill="hold">
                            <p:stCondLst>
                              <p:cond delay="28000"/>
                            </p:stCondLst>
                            <p:childTnLst>
                              <p:par>
                                <p:cTn id="46" presetID="1" presetClass="exit" presetSubtype="0" fill="hold" grpId="1" nodeType="afterEffect">
                                  <p:stCondLst>
                                    <p:cond delay="5000"/>
                                  </p:stCondLst>
                                  <p:childTnLst>
                                    <p:set>
                                      <p:cBhvr>
                                        <p:cTn id="47" dur="1" fill="hold">
                                          <p:stCondLst>
                                            <p:cond delay="0"/>
                                          </p:stCondLst>
                                        </p:cTn>
                                        <p:tgtEl>
                                          <p:spTgt spid="18"/>
                                        </p:tgtEl>
                                        <p:attrNameLst>
                                          <p:attrName>style.visibility</p:attrName>
                                        </p:attrNameLst>
                                      </p:cBhvr>
                                      <p:to>
                                        <p:strVal val="hidden"/>
                                      </p:to>
                                    </p:set>
                                  </p:childTnLst>
                                </p:cTn>
                              </p:par>
                              <p:par>
                                <p:cTn id="48" presetID="2" presetClass="entr" presetSubtype="4" fill="hold" grpId="0" nodeType="withEffect">
                                  <p:stCondLst>
                                    <p:cond delay="500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1" grpId="1">
        <p:bldAsOne/>
      </p:bldGraphic>
      <p:bldGraphic spid="13" grpId="0">
        <p:bldAsOne/>
      </p:bldGraphic>
      <p:bldGraphic spid="15" grpId="0">
        <p:bldAsOne/>
      </p:bldGraphic>
      <p:bldGraphic spid="15" grpId="1">
        <p:bldAsOne/>
      </p:bldGraphic>
      <p:bldGraphic spid="16" grpId="0">
        <p:bldAsOne/>
      </p:bldGraphic>
      <p:bldGraphic spid="16" grpId="1">
        <p:bldAsOne/>
      </p:bldGraphic>
      <p:bldGraphic spid="17" grpId="0">
        <p:bldAsOne/>
      </p:bldGraphic>
      <p:bldGraphic spid="17" grpId="1">
        <p:bldAsOne/>
      </p:bldGraphic>
      <p:bldGraphic spid="18" grpId="0">
        <p:bldAsOne/>
      </p:bldGraphic>
      <p:bldGraphic spid="18" grpId="1">
        <p:bldAsOne/>
      </p:bldGraphic>
      <p:bldGraphic spid="12" grpId="0">
        <p:bldAsOne/>
      </p:bldGraphic>
      <p:bldGraphic spid="12" grpId="1">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Symbol Design</a:t>
            </a:r>
          </a:p>
        </p:txBody>
      </p:sp>
      <p:sp>
        <p:nvSpPr>
          <p:cNvPr id="6" name="Content Placeholder 5"/>
          <p:cNvSpPr>
            <a:spLocks noGrp="1"/>
          </p:cNvSpPr>
          <p:nvPr>
            <p:ph sz="half" idx="1"/>
          </p:nvPr>
        </p:nvSpPr>
        <p:spPr>
          <a:xfrm>
            <a:off x="838200" y="1825625"/>
            <a:ext cx="5181600" cy="2517775"/>
          </a:xfrm>
        </p:spPr>
        <p:txBody>
          <a:bodyPr>
            <a:normAutofit/>
          </a:bodyPr>
          <a:lstStyle/>
          <a:p>
            <a:r>
              <a:rPr lang="en-US" dirty="0"/>
              <a:t>Designed and Collected from:</a:t>
            </a:r>
          </a:p>
          <a:p>
            <a:pPr lvl="1"/>
            <a:r>
              <a:rPr lang="en-US" dirty="0"/>
              <a:t>Existing Delaware Tech Maps</a:t>
            </a:r>
          </a:p>
          <a:p>
            <a:pPr lvl="1"/>
            <a:r>
              <a:rPr lang="en-US" dirty="0"/>
              <a:t>National Parks Service</a:t>
            </a:r>
          </a:p>
          <a:p>
            <a:pPr lvl="1"/>
            <a:r>
              <a:rPr lang="en-US" dirty="0"/>
              <a:t>Homeland Security</a:t>
            </a:r>
          </a:p>
          <a:p>
            <a:pPr lvl="1"/>
            <a:r>
              <a:rPr lang="en-US" dirty="0"/>
              <a:t>ANSI</a:t>
            </a:r>
          </a:p>
          <a:p>
            <a:pPr lvl="1"/>
            <a:r>
              <a:rPr lang="en-US" dirty="0"/>
              <a:t>AIGA Symbol Signs</a:t>
            </a:r>
          </a:p>
        </p:txBody>
      </p:sp>
      <p:sp>
        <p:nvSpPr>
          <p:cNvPr id="8" name="Content Placeholder 7"/>
          <p:cNvSpPr>
            <a:spLocks noGrp="1"/>
          </p:cNvSpPr>
          <p:nvPr>
            <p:ph sz="half" idx="2"/>
          </p:nvPr>
        </p:nvSpPr>
        <p:spPr>
          <a:xfrm>
            <a:off x="5780314" y="1825625"/>
            <a:ext cx="5573486" cy="2517775"/>
          </a:xfrm>
        </p:spPr>
        <p:txBody>
          <a:bodyPr>
            <a:normAutofit/>
          </a:bodyPr>
          <a:lstStyle/>
          <a:p>
            <a:pPr marL="0" indent="0">
              <a:buNone/>
            </a:pPr>
            <a:r>
              <a:rPr lang="en-US" dirty="0"/>
              <a:t>Organization for International Standardization's ISO 3864: </a:t>
            </a:r>
          </a:p>
          <a:p>
            <a:r>
              <a:rPr lang="en-US" dirty="0"/>
              <a:t>67% comprehension rate</a:t>
            </a:r>
          </a:p>
        </p:txBody>
      </p:sp>
    </p:spTree>
    <p:extLst>
      <p:ext uri="{BB962C8B-B14F-4D97-AF65-F5344CB8AC3E}">
        <p14:creationId xmlns:p14="http://schemas.microsoft.com/office/powerpoint/2010/main" val="426479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Symbol Design</a:t>
            </a:r>
          </a:p>
        </p:txBody>
      </p:sp>
      <p:sp>
        <p:nvSpPr>
          <p:cNvPr id="8" name="Content Placeholder 7"/>
          <p:cNvSpPr>
            <a:spLocks noGrp="1"/>
          </p:cNvSpPr>
          <p:nvPr>
            <p:ph sz="half" idx="2"/>
          </p:nvPr>
        </p:nvSpPr>
        <p:spPr>
          <a:xfrm>
            <a:off x="6096000" y="1788550"/>
            <a:ext cx="5573486" cy="2517775"/>
          </a:xfrm>
        </p:spPr>
        <p:txBody>
          <a:bodyPr>
            <a:normAutofit/>
          </a:bodyPr>
          <a:lstStyle/>
          <a:p>
            <a:r>
              <a:rPr lang="en-US" dirty="0"/>
              <a:t>Test 1:  62 features tested</a:t>
            </a:r>
          </a:p>
          <a:p>
            <a:pPr lvl="1"/>
            <a:r>
              <a:rPr lang="en-US" dirty="0"/>
              <a:t>42 symbols &gt; 67%  comprehension</a:t>
            </a:r>
          </a:p>
          <a:p>
            <a:r>
              <a:rPr lang="en-US" dirty="0"/>
              <a:t>Test 2: 20 re-evaluated</a:t>
            </a:r>
          </a:p>
          <a:p>
            <a:pPr lvl="1"/>
            <a:r>
              <a:rPr lang="en-US" dirty="0"/>
              <a:t>15 symbols &gt; 67% comprehension</a:t>
            </a:r>
          </a:p>
          <a:p>
            <a:r>
              <a:rPr lang="en-US" dirty="0"/>
              <a:t>5 symbols need to be redesigned</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120" t="16851" r="6235" b="9717"/>
          <a:stretch/>
        </p:blipFill>
        <p:spPr>
          <a:xfrm>
            <a:off x="838200" y="2055961"/>
            <a:ext cx="4131129" cy="1404257"/>
          </a:xfrm>
          <a:prstGeom prst="rect">
            <a:avLst/>
          </a:prstGeom>
        </p:spPr>
      </p:pic>
      <p:sp>
        <p:nvSpPr>
          <p:cNvPr id="3" name="TextBox 2"/>
          <p:cNvSpPr txBox="1"/>
          <p:nvPr/>
        </p:nvSpPr>
        <p:spPr>
          <a:xfrm>
            <a:off x="-606879" y="3381524"/>
            <a:ext cx="7021285" cy="461665"/>
          </a:xfrm>
          <a:prstGeom prst="rect">
            <a:avLst/>
          </a:prstGeom>
          <a:noFill/>
        </p:spPr>
        <p:txBody>
          <a:bodyPr wrap="square" rtlCol="0">
            <a:spAutoFit/>
          </a:bodyPr>
          <a:lstStyle/>
          <a:p>
            <a:pPr algn="ctr"/>
            <a:r>
              <a:rPr lang="en-US" sz="2400" dirty="0"/>
              <a:t>Which symbol best represents Library?</a:t>
            </a:r>
          </a:p>
        </p:txBody>
      </p:sp>
    </p:spTree>
    <p:extLst>
      <p:ext uri="{BB962C8B-B14F-4D97-AF65-F5344CB8AC3E}">
        <p14:creationId xmlns:p14="http://schemas.microsoft.com/office/powerpoint/2010/main" val="1361331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538246" y="2368171"/>
            <a:ext cx="3543301" cy="3643314"/>
          </a:xfrm>
          <a:prstGeom prst="rect">
            <a:avLst/>
          </a:prstGeom>
        </p:spPr>
      </p:pic>
      <p:sp>
        <p:nvSpPr>
          <p:cNvPr id="6" name="TextBox 5"/>
          <p:cNvSpPr txBox="1"/>
          <p:nvPr/>
        </p:nvSpPr>
        <p:spPr>
          <a:xfrm rot="21002704">
            <a:off x="460958" y="979689"/>
            <a:ext cx="9697627" cy="1015663"/>
          </a:xfrm>
          <a:prstGeom prst="rect">
            <a:avLst/>
          </a:prstGeom>
          <a:noFill/>
          <a:effectLst>
            <a:outerShdw blurRad="50800" dist="38100" dir="2700000" algn="tl" rotWithShape="0">
              <a:schemeClr val="tx1">
                <a:alpha val="40000"/>
              </a:schemeClr>
            </a:outerShdw>
          </a:effectLst>
        </p:spPr>
        <p:txBody>
          <a:bodyPr wrap="square" rtlCol="0">
            <a:spAutoFit/>
          </a:bodyPr>
          <a:lstStyle/>
          <a:p>
            <a:r>
              <a:rPr lang="en-US" sz="6000" dirty="0">
                <a:latin typeface="Eras Bold ITC" panose="020B0907030504020204" pitchFamily="34" charset="0"/>
              </a:rPr>
              <a:t>Aliens Attack Students!</a:t>
            </a:r>
          </a:p>
        </p:txBody>
      </p:sp>
    </p:spTree>
    <p:extLst>
      <p:ext uri="{BB962C8B-B14F-4D97-AF65-F5344CB8AC3E}">
        <p14:creationId xmlns:p14="http://schemas.microsoft.com/office/powerpoint/2010/main" val="408140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3" cstate="hqprint">
            <a:extLst>
              <a:ext uri="{28A0092B-C50C-407E-A947-70E740481C1C}">
                <a14:useLocalDpi xmlns:a14="http://schemas.microsoft.com/office/drawing/2010/main"/>
              </a:ext>
            </a:extLst>
          </a:blip>
          <a:srcRect/>
          <a:stretch/>
        </p:blipFill>
        <p:spPr>
          <a:xfrm>
            <a:off x="700084" y="1300162"/>
            <a:ext cx="10753457" cy="5500688"/>
          </a:xfrm>
        </p:spPr>
      </p:pic>
      <p:sp>
        <p:nvSpPr>
          <p:cNvPr id="5" name="Title 4"/>
          <p:cNvSpPr>
            <a:spLocks noGrp="1"/>
          </p:cNvSpPr>
          <p:nvPr>
            <p:ph type="title"/>
          </p:nvPr>
        </p:nvSpPr>
        <p:spPr/>
        <p:txBody>
          <a:bodyPr/>
          <a:lstStyle/>
          <a:p>
            <a:r>
              <a:rPr lang="en-US" dirty="0"/>
              <a:t>Final Symbol Set</a:t>
            </a:r>
          </a:p>
        </p:txBody>
      </p:sp>
    </p:spTree>
    <p:extLst>
      <p:ext uri="{BB962C8B-B14F-4D97-AF65-F5344CB8AC3E}">
        <p14:creationId xmlns:p14="http://schemas.microsoft.com/office/powerpoint/2010/main" val="3895152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702560" y="1366923"/>
            <a:ext cx="6786880" cy="5272161"/>
          </a:xfrm>
        </p:spPr>
      </p:pic>
      <p:pic>
        <p:nvPicPr>
          <p:cNvPr id="5" name="Picture 4"/>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2702560" y="1366923"/>
            <a:ext cx="6781800" cy="5272161"/>
          </a:xfrm>
          <a:prstGeom prst="rect">
            <a:avLst/>
          </a:prstGeom>
        </p:spPr>
      </p:pic>
      <p:pic>
        <p:nvPicPr>
          <p:cNvPr id="6" name="Picture 5"/>
          <p:cNvPicPr>
            <a:picLocks noChangeAspect="1"/>
          </p:cNvPicPr>
          <p:nvPr/>
        </p:nvPicPr>
        <p:blipFill rotWithShape="1">
          <a:blip r:embed="rId5" cstate="hqprint">
            <a:extLst>
              <a:ext uri="{28A0092B-C50C-407E-A947-70E740481C1C}">
                <a14:useLocalDpi xmlns:a14="http://schemas.microsoft.com/office/drawing/2010/main"/>
              </a:ext>
            </a:extLst>
          </a:blip>
          <a:srcRect t="-46"/>
          <a:stretch/>
        </p:blipFill>
        <p:spPr>
          <a:xfrm>
            <a:off x="2702560" y="1364504"/>
            <a:ext cx="6781800" cy="527458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721858" y="1364504"/>
            <a:ext cx="6765042" cy="5274580"/>
          </a:xfrm>
          <a:prstGeom prst="rect">
            <a:avLst/>
          </a:prstGeom>
        </p:spPr>
      </p:pic>
      <p:sp>
        <p:nvSpPr>
          <p:cNvPr id="2" name="Title 1"/>
          <p:cNvSpPr>
            <a:spLocks noGrp="1"/>
          </p:cNvSpPr>
          <p:nvPr>
            <p:ph type="title"/>
          </p:nvPr>
        </p:nvSpPr>
        <p:spPr/>
        <p:txBody>
          <a:bodyPr/>
          <a:lstStyle/>
          <a:p>
            <a:r>
              <a:rPr lang="en-US" dirty="0"/>
              <a:t>Building Map Design</a:t>
            </a:r>
          </a:p>
        </p:txBody>
      </p:sp>
    </p:spTree>
    <p:extLst>
      <p:ext uri="{BB962C8B-B14F-4D97-AF65-F5344CB8AC3E}">
        <p14:creationId xmlns:p14="http://schemas.microsoft.com/office/powerpoint/2010/main" val="1139170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10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1000"/>
                            </p:stCondLst>
                            <p:childTnLst>
                              <p:par>
                                <p:cTn id="13" presetID="10" presetClass="entr" presetSubtype="0" fill="hold" nodeType="afterEffect">
                                  <p:stCondLst>
                                    <p:cond delay="10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21500"/>
                            </p:stCondLst>
                            <p:childTnLst>
                              <p:par>
                                <p:cTn id="17" presetID="10" presetClass="entr" presetSubtype="0" fill="hold" nodeType="afterEffect">
                                  <p:stCondLst>
                                    <p:cond delay="100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Outline</a:t>
            </a:r>
          </a:p>
        </p:txBody>
      </p:sp>
      <p:sp>
        <p:nvSpPr>
          <p:cNvPr id="3" name="Content Placeholder 2"/>
          <p:cNvSpPr>
            <a:spLocks noGrp="1"/>
          </p:cNvSpPr>
          <p:nvPr>
            <p:ph idx="1"/>
          </p:nvPr>
        </p:nvSpPr>
        <p:spPr/>
        <p:txBody>
          <a:bodyPr/>
          <a:lstStyle/>
          <a:p>
            <a:r>
              <a:rPr lang="en-US" dirty="0"/>
              <a:t>Project Objectives</a:t>
            </a:r>
          </a:p>
          <a:p>
            <a:r>
              <a:rPr lang="en-US" dirty="0"/>
              <a:t>Scope of Problem</a:t>
            </a:r>
          </a:p>
          <a:p>
            <a:r>
              <a:rPr lang="en-US" dirty="0"/>
              <a:t>Research</a:t>
            </a:r>
          </a:p>
          <a:p>
            <a:r>
              <a:rPr lang="en-US" dirty="0"/>
              <a:t>Design Methodology</a:t>
            </a:r>
          </a:p>
          <a:p>
            <a:r>
              <a:rPr lang="en-US" dirty="0"/>
              <a:t>Testing and Evaluation</a:t>
            </a:r>
          </a:p>
          <a:p>
            <a:r>
              <a:rPr lang="en-US" dirty="0"/>
              <a:t>Results</a:t>
            </a:r>
          </a:p>
          <a:p>
            <a:r>
              <a:rPr lang="en-US" dirty="0"/>
              <a:t>Conclusion</a:t>
            </a:r>
          </a:p>
        </p:txBody>
      </p:sp>
    </p:spTree>
    <p:extLst>
      <p:ext uri="{BB962C8B-B14F-4D97-AF65-F5344CB8AC3E}">
        <p14:creationId xmlns:p14="http://schemas.microsoft.com/office/powerpoint/2010/main" val="333736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076341" y="1690688"/>
            <a:ext cx="10039318" cy="4011612"/>
          </a:xfrm>
        </p:spPr>
      </p:pic>
      <p:sp>
        <p:nvSpPr>
          <p:cNvPr id="2" name="Title 1"/>
          <p:cNvSpPr>
            <a:spLocks noGrp="1"/>
          </p:cNvSpPr>
          <p:nvPr>
            <p:ph type="title"/>
          </p:nvPr>
        </p:nvSpPr>
        <p:spPr/>
        <p:txBody>
          <a:bodyPr/>
          <a:lstStyle/>
          <a:p>
            <a:r>
              <a:rPr lang="en-US" dirty="0"/>
              <a:t>Building Map Design</a:t>
            </a:r>
          </a:p>
        </p:txBody>
      </p:sp>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05062" y="1690688"/>
            <a:ext cx="7381875" cy="475198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05062" y="1690687"/>
            <a:ext cx="7390006" cy="4751987"/>
          </a:xfrm>
          <a:prstGeom prst="rect">
            <a:avLst/>
          </a:prstGeom>
        </p:spPr>
      </p:pic>
    </p:spTree>
    <p:extLst>
      <p:ext uri="{BB962C8B-B14F-4D97-AF65-F5344CB8AC3E}">
        <p14:creationId xmlns:p14="http://schemas.microsoft.com/office/powerpoint/2010/main" val="236867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xit" presetSubtype="0" fill="hold" nodeType="afterEffect">
                                  <p:stCondLst>
                                    <p:cond delay="10000"/>
                                  </p:stCondLst>
                                  <p:childTnLst>
                                    <p:set>
                                      <p:cBhvr>
                                        <p:cTn id="10" dur="1" fill="hold">
                                          <p:stCondLst>
                                            <p:cond delay="0"/>
                                          </p:stCondLst>
                                        </p:cTn>
                                        <p:tgtEl>
                                          <p:spTgt spid="4"/>
                                        </p:tgtEl>
                                        <p:attrNameLst>
                                          <p:attrName>style.visibility</p:attrName>
                                        </p:attrNameLst>
                                      </p:cBhvr>
                                      <p:to>
                                        <p:strVal val="hidden"/>
                                      </p:to>
                                    </p:set>
                                  </p:childTnLst>
                                </p:cTn>
                              </p:par>
                            </p:childTnLst>
                          </p:cTn>
                        </p:par>
                        <p:par>
                          <p:cTn id="11" fill="hold">
                            <p:stCondLst>
                              <p:cond delay="105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p:stCondLst>
                              <p:cond delay="11000"/>
                            </p:stCondLst>
                            <p:childTnLst>
                              <p:par>
                                <p:cTn id="16" presetID="10" presetClass="entr" presetSubtype="0" fill="hold" nodeType="afterEffect">
                                  <p:stCondLst>
                                    <p:cond delay="100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702560" y="1699624"/>
            <a:ext cx="6786880" cy="4606758"/>
          </a:xfrm>
        </p:spPr>
      </p:pic>
      <p:pic>
        <p:nvPicPr>
          <p:cNvPr id="8" name="Picture 7"/>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2702560" y="1676477"/>
            <a:ext cx="6786880" cy="4601482"/>
          </a:xfrm>
          <a:prstGeom prst="rect">
            <a:avLst/>
          </a:prstGeom>
        </p:spPr>
      </p:pic>
      <p:pic>
        <p:nvPicPr>
          <p:cNvPr id="3" name="Picture 2"/>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2702560" y="1671202"/>
            <a:ext cx="6786880" cy="4606757"/>
          </a:xfrm>
          <a:prstGeom prst="rect">
            <a:avLst/>
          </a:prstGeom>
        </p:spPr>
      </p:pic>
      <p:pic>
        <p:nvPicPr>
          <p:cNvPr id="9" name="Picture 8"/>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2702560" y="1690688"/>
            <a:ext cx="6786880" cy="4601483"/>
          </a:xfrm>
          <a:prstGeom prst="rect">
            <a:avLst/>
          </a:prstGeom>
        </p:spPr>
      </p:pic>
      <p:sp>
        <p:nvSpPr>
          <p:cNvPr id="2" name="Title 1"/>
          <p:cNvSpPr>
            <a:spLocks noGrp="1"/>
          </p:cNvSpPr>
          <p:nvPr>
            <p:ph type="title"/>
          </p:nvPr>
        </p:nvSpPr>
        <p:spPr/>
        <p:txBody>
          <a:bodyPr/>
          <a:lstStyle/>
          <a:p>
            <a:r>
              <a:rPr lang="en-US" dirty="0"/>
              <a:t>Building Map Design</a:t>
            </a:r>
          </a:p>
        </p:txBody>
      </p:sp>
    </p:spTree>
    <p:extLst>
      <p:ext uri="{BB962C8B-B14F-4D97-AF65-F5344CB8AC3E}">
        <p14:creationId xmlns:p14="http://schemas.microsoft.com/office/powerpoint/2010/main" val="231750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10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1000"/>
                            </p:stCondLst>
                            <p:childTnLst>
                              <p:par>
                                <p:cTn id="13" presetID="10" presetClass="entr" presetSubtype="0" fill="hold" nodeType="afterEffect">
                                  <p:stCondLst>
                                    <p:cond delay="100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21500"/>
                            </p:stCondLst>
                            <p:childTnLst>
                              <p:par>
                                <p:cTn id="17" presetID="10" presetClass="entr" presetSubtype="0" fill="hold" nodeType="afterEffect">
                                  <p:stCondLst>
                                    <p:cond delay="100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Route Design</a:t>
            </a:r>
          </a:p>
        </p:txBody>
      </p:sp>
      <p:pic>
        <p:nvPicPr>
          <p:cNvPr id="8" name="Picture 7"/>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54948" y="3657378"/>
            <a:ext cx="2088253" cy="2986310"/>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8537486" y="1080415"/>
            <a:ext cx="2854180" cy="4086225"/>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168189" y="5590904"/>
            <a:ext cx="6100763" cy="852362"/>
          </a:xfrm>
          <a:prstGeom prst="rect">
            <a:avLst/>
          </a:prstGeom>
        </p:spPr>
      </p:pic>
      <p:pic>
        <p:nvPicPr>
          <p:cNvPr id="11" name="Picture 10"/>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3582825" y="2935972"/>
            <a:ext cx="2838322" cy="2214561"/>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5808719" y="365125"/>
            <a:ext cx="2316317" cy="2386012"/>
          </a:xfrm>
          <a:prstGeom prst="rect">
            <a:avLst/>
          </a:prstGeom>
        </p:spPr>
      </p:pic>
    </p:spTree>
    <p:extLst>
      <p:ext uri="{BB962C8B-B14F-4D97-AF65-F5344CB8AC3E}">
        <p14:creationId xmlns:p14="http://schemas.microsoft.com/office/powerpoint/2010/main" val="209619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Spatial Data Model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6074" y="1295400"/>
            <a:ext cx="4579852" cy="5200650"/>
          </a:xfrm>
          <a:prstGeom prst="rect">
            <a:avLst/>
          </a:prstGeom>
        </p:spPr>
      </p:pic>
    </p:spTree>
    <p:extLst>
      <p:ext uri="{BB962C8B-B14F-4D97-AF65-F5344CB8AC3E}">
        <p14:creationId xmlns:p14="http://schemas.microsoft.com/office/powerpoint/2010/main" val="189346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Positioning</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6984456" y="1690688"/>
            <a:ext cx="3225141" cy="3072371"/>
          </a:xfrm>
        </p:spPr>
      </p:pic>
      <p:sp>
        <p:nvSpPr>
          <p:cNvPr id="5" name="TextBox 4"/>
          <p:cNvSpPr txBox="1"/>
          <p:nvPr/>
        </p:nvSpPr>
        <p:spPr>
          <a:xfrm>
            <a:off x="6984455" y="4763059"/>
            <a:ext cx="3496815" cy="538238"/>
          </a:xfrm>
          <a:prstGeom prst="rect">
            <a:avLst/>
          </a:prstGeom>
          <a:noFill/>
        </p:spPr>
        <p:txBody>
          <a:bodyPr wrap="square" rtlCol="0">
            <a:spAutoFit/>
          </a:bodyPr>
          <a:lstStyle/>
          <a:p>
            <a:r>
              <a:rPr lang="en-US" sz="1400" dirty="0" err="1"/>
              <a:t>IndoorAtlas</a:t>
            </a:r>
            <a:r>
              <a:rPr lang="en-US" sz="1400" dirty="0"/>
              <a:t>, Geomagnetic Fields, Retrieved from </a:t>
            </a:r>
            <a:r>
              <a:rPr lang="en-US" sz="1400" dirty="0">
                <a:hlinkClick r:id="rId4"/>
              </a:rPr>
              <a:t>https://www.indooratlas.com/</a:t>
            </a:r>
            <a:endParaRPr lang="en-US" sz="1400" dirty="0"/>
          </a:p>
        </p:txBody>
      </p:sp>
      <p:sp>
        <p:nvSpPr>
          <p:cNvPr id="7" name="TextBox 6"/>
          <p:cNvSpPr txBox="1"/>
          <p:nvPr/>
        </p:nvSpPr>
        <p:spPr>
          <a:xfrm>
            <a:off x="838199" y="1690688"/>
            <a:ext cx="3867151"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err="1"/>
              <a:t>IndoorAtlas</a:t>
            </a:r>
            <a:endParaRPr lang="en-US" sz="2800" dirty="0"/>
          </a:p>
          <a:p>
            <a:pPr marL="285750" indent="-285750">
              <a:buFont typeface="Arial" panose="020B0604020202020204" pitchFamily="34" charset="0"/>
              <a:buChar char="•"/>
            </a:pPr>
            <a:r>
              <a:rPr lang="en-US" sz="2800" dirty="0"/>
              <a:t>Wi-Fi and Magnetic Field mapping</a:t>
            </a:r>
          </a:p>
          <a:p>
            <a:pPr marL="285750" indent="-285750">
              <a:buFont typeface="Arial" panose="020B0604020202020204" pitchFamily="34" charset="0"/>
              <a:buChar char="•"/>
            </a:pPr>
            <a:r>
              <a:rPr lang="en-US" sz="2800" dirty="0"/>
              <a:t>Needs consistent internet connection</a:t>
            </a:r>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3064751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409700"/>
            <a:ext cx="9738360" cy="5219700"/>
          </a:xfrm>
          <a:prstGeom prst="rect">
            <a:avLst/>
          </a:prstGeom>
        </p:spPr>
      </p:pic>
      <p:sp>
        <p:nvSpPr>
          <p:cNvPr id="2" name="Title 1"/>
          <p:cNvSpPr>
            <a:spLocks noGrp="1"/>
          </p:cNvSpPr>
          <p:nvPr>
            <p:ph type="title"/>
          </p:nvPr>
        </p:nvSpPr>
        <p:spPr/>
        <p:txBody>
          <a:bodyPr/>
          <a:lstStyle/>
          <a:p>
            <a:r>
              <a:rPr lang="en-US" dirty="0"/>
              <a:t>App Development</a:t>
            </a:r>
          </a:p>
        </p:txBody>
      </p:sp>
      <p:sp>
        <p:nvSpPr>
          <p:cNvPr id="3" name="Content Placeholder 2"/>
          <p:cNvSpPr>
            <a:spLocks noGrp="1"/>
          </p:cNvSpPr>
          <p:nvPr>
            <p:ph idx="1"/>
          </p:nvPr>
        </p:nvSpPr>
        <p:spPr>
          <a:xfrm>
            <a:off x="5707380" y="780596"/>
            <a:ext cx="4869180" cy="493033"/>
          </a:xfrm>
        </p:spPr>
        <p:txBody>
          <a:bodyPr/>
          <a:lstStyle/>
          <a:p>
            <a:pPr marL="0" indent="0" algn="r">
              <a:buNone/>
            </a:pPr>
            <a:r>
              <a:rPr lang="en-US" dirty="0">
                <a:hlinkClick r:id="rId4"/>
              </a:rPr>
              <a:t>Map 1</a:t>
            </a:r>
            <a:endParaRPr lang="en-US" dirty="0"/>
          </a:p>
        </p:txBody>
      </p:sp>
    </p:spTree>
    <p:extLst>
      <p:ext uri="{BB962C8B-B14F-4D97-AF65-F5344CB8AC3E}">
        <p14:creationId xmlns:p14="http://schemas.microsoft.com/office/powerpoint/2010/main" val="241599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409974"/>
            <a:ext cx="9738360" cy="5219152"/>
          </a:xfrm>
          <a:prstGeom prst="rect">
            <a:avLst/>
          </a:prstGeom>
        </p:spPr>
      </p:pic>
      <p:sp>
        <p:nvSpPr>
          <p:cNvPr id="2" name="Title 1"/>
          <p:cNvSpPr>
            <a:spLocks noGrp="1"/>
          </p:cNvSpPr>
          <p:nvPr>
            <p:ph type="title"/>
          </p:nvPr>
        </p:nvSpPr>
        <p:spPr/>
        <p:txBody>
          <a:bodyPr/>
          <a:lstStyle/>
          <a:p>
            <a:r>
              <a:rPr lang="en-US" dirty="0"/>
              <a:t>App Development</a:t>
            </a:r>
          </a:p>
        </p:txBody>
      </p:sp>
      <p:sp>
        <p:nvSpPr>
          <p:cNvPr id="3" name="Content Placeholder 2"/>
          <p:cNvSpPr>
            <a:spLocks noGrp="1"/>
          </p:cNvSpPr>
          <p:nvPr>
            <p:ph idx="1"/>
          </p:nvPr>
        </p:nvSpPr>
        <p:spPr>
          <a:xfrm>
            <a:off x="5707380" y="780596"/>
            <a:ext cx="4869180" cy="493033"/>
          </a:xfrm>
        </p:spPr>
        <p:txBody>
          <a:bodyPr/>
          <a:lstStyle/>
          <a:p>
            <a:pPr marL="0" indent="0" algn="r">
              <a:buNone/>
            </a:pPr>
            <a:r>
              <a:rPr lang="en-US" dirty="0">
                <a:hlinkClick r:id="rId4"/>
              </a:rPr>
              <a:t>Map 2</a:t>
            </a:r>
            <a:endParaRPr lang="en-US" dirty="0"/>
          </a:p>
        </p:txBody>
      </p:sp>
    </p:spTree>
    <p:extLst>
      <p:ext uri="{BB962C8B-B14F-4D97-AF65-F5344CB8AC3E}">
        <p14:creationId xmlns:p14="http://schemas.microsoft.com/office/powerpoint/2010/main" val="1100171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 Development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514420"/>
            <a:ext cx="9738360" cy="5010260"/>
          </a:xfrm>
          <a:prstGeom prst="rect">
            <a:avLst/>
          </a:prstGeom>
        </p:spPr>
      </p:pic>
      <p:sp>
        <p:nvSpPr>
          <p:cNvPr id="6" name="Content Placeholder 2"/>
          <p:cNvSpPr txBox="1">
            <a:spLocks/>
          </p:cNvSpPr>
          <p:nvPr/>
        </p:nvSpPr>
        <p:spPr>
          <a:xfrm>
            <a:off x="5707380" y="780596"/>
            <a:ext cx="4869180" cy="4930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dirty="0">
                <a:hlinkClick r:id="rId4"/>
              </a:rPr>
              <a:t>Map 3</a:t>
            </a:r>
            <a:endParaRPr lang="en-US" dirty="0"/>
          </a:p>
        </p:txBody>
      </p:sp>
    </p:spTree>
    <p:extLst>
      <p:ext uri="{BB962C8B-B14F-4D97-AF65-F5344CB8AC3E}">
        <p14:creationId xmlns:p14="http://schemas.microsoft.com/office/powerpoint/2010/main" val="276816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sz="half" idx="2"/>
            <p:extLst>
              <p:ext uri="{D42A27DB-BD31-4B8C-83A1-F6EECF244321}">
                <p14:modId xmlns:p14="http://schemas.microsoft.com/office/powerpoint/2010/main" val="2941089943"/>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Testing and Evaluation</a:t>
            </a:r>
          </a:p>
        </p:txBody>
      </p:sp>
      <p:graphicFrame>
        <p:nvGraphicFramePr>
          <p:cNvPr id="10" name="Content Placeholder 9"/>
          <p:cNvGraphicFramePr>
            <a:graphicFrameLocks noGrp="1"/>
          </p:cNvGraphicFramePr>
          <p:nvPr>
            <p:ph sz="half" idx="1"/>
            <p:extLst>
              <p:ext uri="{D42A27DB-BD31-4B8C-83A1-F6EECF244321}">
                <p14:modId xmlns:p14="http://schemas.microsoft.com/office/powerpoint/2010/main" val="1321516154"/>
              </p:ext>
            </p:extLst>
          </p:nvPr>
        </p:nvGraphicFramePr>
        <p:xfrm>
          <a:off x="6172200" y="1825625"/>
          <a:ext cx="5835432" cy="2966720"/>
        </p:xfrm>
        <a:graphic>
          <a:graphicData uri="http://schemas.openxmlformats.org/drawingml/2006/table">
            <a:tbl>
              <a:tblPr firstRow="1" bandRow="1">
                <a:tableStyleId>{5C22544A-7EE6-4342-B048-85BDC9FD1C3A}</a:tableStyleId>
              </a:tblPr>
              <a:tblGrid>
                <a:gridCol w="2760218">
                  <a:extLst>
                    <a:ext uri="{9D8B030D-6E8A-4147-A177-3AD203B41FA5}">
                      <a16:colId xmlns:a16="http://schemas.microsoft.com/office/drawing/2014/main" val="2679985340"/>
                    </a:ext>
                  </a:extLst>
                </a:gridCol>
                <a:gridCol w="1567543">
                  <a:extLst>
                    <a:ext uri="{9D8B030D-6E8A-4147-A177-3AD203B41FA5}">
                      <a16:colId xmlns:a16="http://schemas.microsoft.com/office/drawing/2014/main" val="1498788366"/>
                    </a:ext>
                  </a:extLst>
                </a:gridCol>
                <a:gridCol w="1507671">
                  <a:extLst>
                    <a:ext uri="{9D8B030D-6E8A-4147-A177-3AD203B41FA5}">
                      <a16:colId xmlns:a16="http://schemas.microsoft.com/office/drawing/2014/main" val="1651481194"/>
                    </a:ext>
                  </a:extLst>
                </a:gridCol>
              </a:tblGrid>
              <a:tr h="370840">
                <a:tc>
                  <a:txBody>
                    <a:bodyPr/>
                    <a:lstStyle/>
                    <a:p>
                      <a:endParaRPr lang="en-US" dirty="0"/>
                    </a:p>
                  </a:txBody>
                  <a:tcPr/>
                </a:tc>
                <a:tc>
                  <a:txBody>
                    <a:bodyPr/>
                    <a:lstStyle/>
                    <a:p>
                      <a:pPr algn="ctr"/>
                      <a:r>
                        <a:rPr lang="en-US" dirty="0"/>
                        <a:t>MAP</a:t>
                      </a:r>
                      <a:r>
                        <a:rPr lang="en-US" baseline="0" dirty="0"/>
                        <a:t> 1</a:t>
                      </a:r>
                      <a:endParaRPr lang="en-US" dirty="0"/>
                    </a:p>
                  </a:txBody>
                  <a:tcPr/>
                </a:tc>
                <a:tc>
                  <a:txBody>
                    <a:bodyPr/>
                    <a:lstStyle/>
                    <a:p>
                      <a:pPr algn="ctr"/>
                      <a:r>
                        <a:rPr lang="en-US" dirty="0"/>
                        <a:t>MAP 2</a:t>
                      </a:r>
                    </a:p>
                  </a:txBody>
                  <a:tcPr/>
                </a:tc>
                <a:extLst>
                  <a:ext uri="{0D108BD9-81ED-4DB2-BD59-A6C34878D82A}">
                    <a16:rowId xmlns:a16="http://schemas.microsoft.com/office/drawing/2014/main" val="3843290202"/>
                  </a:ext>
                </a:extLst>
              </a:tr>
              <a:tr h="370840">
                <a:tc>
                  <a:txBody>
                    <a:bodyPr/>
                    <a:lstStyle/>
                    <a:p>
                      <a:r>
                        <a:rPr lang="en-US" dirty="0"/>
                        <a:t>Average Route</a:t>
                      </a:r>
                      <a:r>
                        <a:rPr lang="en-US" baseline="0" dirty="0"/>
                        <a:t> Time</a:t>
                      </a:r>
                      <a:endParaRPr lang="en-US" dirty="0"/>
                    </a:p>
                  </a:txBody>
                  <a:tcPr/>
                </a:tc>
                <a:tc>
                  <a:txBody>
                    <a:bodyPr/>
                    <a:lstStyle/>
                    <a:p>
                      <a:pPr algn="ctr"/>
                      <a:r>
                        <a:rPr lang="en-US" dirty="0"/>
                        <a:t>4</a:t>
                      </a:r>
                      <a:r>
                        <a:rPr lang="en-US" baseline="0" dirty="0"/>
                        <a:t>:29</a:t>
                      </a:r>
                      <a:endParaRPr lang="en-US" dirty="0"/>
                    </a:p>
                  </a:txBody>
                  <a:tcPr/>
                </a:tc>
                <a:tc>
                  <a:txBody>
                    <a:bodyPr/>
                    <a:lstStyle/>
                    <a:p>
                      <a:pPr algn="ctr"/>
                      <a:r>
                        <a:rPr lang="en-US" dirty="0"/>
                        <a:t>3:59</a:t>
                      </a:r>
                    </a:p>
                  </a:txBody>
                  <a:tcPr/>
                </a:tc>
                <a:extLst>
                  <a:ext uri="{0D108BD9-81ED-4DB2-BD59-A6C34878D82A}">
                    <a16:rowId xmlns:a16="http://schemas.microsoft.com/office/drawing/2014/main" val="3061858458"/>
                  </a:ext>
                </a:extLst>
              </a:tr>
              <a:tr h="370840">
                <a:tc>
                  <a:txBody>
                    <a:bodyPr/>
                    <a:lstStyle/>
                    <a:p>
                      <a:r>
                        <a:rPr lang="en-US" dirty="0"/>
                        <a:t>Ave. Time to Begin Walking</a:t>
                      </a:r>
                    </a:p>
                  </a:txBody>
                  <a:tcPr/>
                </a:tc>
                <a:tc>
                  <a:txBody>
                    <a:bodyPr/>
                    <a:lstStyle/>
                    <a:p>
                      <a:pPr algn="ctr"/>
                      <a:r>
                        <a:rPr lang="en-US" dirty="0"/>
                        <a:t>15 seconds</a:t>
                      </a:r>
                    </a:p>
                  </a:txBody>
                  <a:tcPr/>
                </a:tc>
                <a:tc>
                  <a:txBody>
                    <a:bodyPr/>
                    <a:lstStyle/>
                    <a:p>
                      <a:pPr algn="ctr"/>
                      <a:r>
                        <a:rPr lang="en-US" dirty="0"/>
                        <a:t>13 seconds</a:t>
                      </a:r>
                    </a:p>
                  </a:txBody>
                  <a:tcPr/>
                </a:tc>
                <a:extLst>
                  <a:ext uri="{0D108BD9-81ED-4DB2-BD59-A6C34878D82A}">
                    <a16:rowId xmlns:a16="http://schemas.microsoft.com/office/drawing/2014/main" val="1151008737"/>
                  </a:ext>
                </a:extLst>
              </a:tr>
              <a:tr h="370840">
                <a:tc>
                  <a:txBody>
                    <a:bodyPr/>
                    <a:lstStyle/>
                    <a:p>
                      <a:r>
                        <a:rPr lang="en-US" dirty="0"/>
                        <a:t>Total</a:t>
                      </a:r>
                      <a:r>
                        <a:rPr lang="en-US" baseline="0" dirty="0"/>
                        <a:t> </a:t>
                      </a:r>
                      <a:r>
                        <a:rPr lang="en-US" dirty="0"/>
                        <a:t>Veer off Course</a:t>
                      </a:r>
                    </a:p>
                  </a:txBody>
                  <a:tcPr/>
                </a:tc>
                <a:tc>
                  <a:txBody>
                    <a:bodyPr/>
                    <a:lstStyle/>
                    <a:p>
                      <a:pPr algn="ctr"/>
                      <a:r>
                        <a:rPr lang="en-US" dirty="0"/>
                        <a:t>3</a:t>
                      </a:r>
                    </a:p>
                  </a:txBody>
                  <a:tcPr/>
                </a:tc>
                <a:tc>
                  <a:txBody>
                    <a:bodyPr/>
                    <a:lstStyle/>
                    <a:p>
                      <a:pPr algn="ctr"/>
                      <a:r>
                        <a:rPr lang="en-US" dirty="0"/>
                        <a:t>5</a:t>
                      </a:r>
                    </a:p>
                  </a:txBody>
                  <a:tcPr/>
                </a:tc>
                <a:extLst>
                  <a:ext uri="{0D108BD9-81ED-4DB2-BD59-A6C34878D82A}">
                    <a16:rowId xmlns:a16="http://schemas.microsoft.com/office/drawing/2014/main" val="1805076572"/>
                  </a:ext>
                </a:extLst>
              </a:tr>
              <a:tr h="370840">
                <a:tc>
                  <a:txBody>
                    <a:bodyPr/>
                    <a:lstStyle/>
                    <a:p>
                      <a:r>
                        <a:rPr lang="en-US" dirty="0"/>
                        <a:t>Veer at Beginning</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743322651"/>
                  </a:ext>
                </a:extLst>
              </a:tr>
              <a:tr h="370840">
                <a:tc>
                  <a:txBody>
                    <a:bodyPr/>
                    <a:lstStyle/>
                    <a:p>
                      <a:r>
                        <a:rPr lang="en-US" dirty="0"/>
                        <a:t>Veer at Top</a:t>
                      </a:r>
                      <a:r>
                        <a:rPr lang="en-US" baseline="0" dirty="0"/>
                        <a:t> of Stairs (A)</a:t>
                      </a:r>
                      <a:endParaRPr lang="en-US" dirty="0"/>
                    </a:p>
                  </a:txBody>
                  <a:tcPr/>
                </a:tc>
                <a:tc>
                  <a:txBody>
                    <a:bodyPr/>
                    <a:lstStyle/>
                    <a:p>
                      <a:pPr algn="ctr"/>
                      <a:r>
                        <a:rPr lang="en-US" dirty="0"/>
                        <a:t>3</a:t>
                      </a:r>
                    </a:p>
                  </a:txBody>
                  <a:tcPr/>
                </a:tc>
                <a:tc>
                  <a:txBody>
                    <a:bodyPr/>
                    <a:lstStyle/>
                    <a:p>
                      <a:pPr algn="ctr"/>
                      <a:r>
                        <a:rPr lang="en-US" dirty="0"/>
                        <a:t>2</a:t>
                      </a:r>
                    </a:p>
                  </a:txBody>
                  <a:tcPr/>
                </a:tc>
                <a:extLst>
                  <a:ext uri="{0D108BD9-81ED-4DB2-BD59-A6C34878D82A}">
                    <a16:rowId xmlns:a16="http://schemas.microsoft.com/office/drawing/2014/main" val="2474544743"/>
                  </a:ext>
                </a:extLst>
              </a:tr>
              <a:tr h="370840">
                <a:tc>
                  <a:txBody>
                    <a:bodyPr/>
                    <a:lstStyle/>
                    <a:p>
                      <a:r>
                        <a:rPr lang="en-US" dirty="0"/>
                        <a:t>Veer at Top of Stairs (B)</a:t>
                      </a:r>
                    </a:p>
                  </a:txBody>
                  <a:tcPr/>
                </a:tc>
                <a:tc>
                  <a:txBody>
                    <a:bodyPr/>
                    <a:lstStyle/>
                    <a:p>
                      <a:pPr algn="ctr"/>
                      <a:r>
                        <a:rPr lang="en-US" dirty="0"/>
                        <a:t>0</a:t>
                      </a:r>
                    </a:p>
                  </a:txBody>
                  <a:tcPr/>
                </a:tc>
                <a:tc>
                  <a:txBody>
                    <a:bodyPr/>
                    <a:lstStyle/>
                    <a:p>
                      <a:pPr algn="ctr"/>
                      <a:r>
                        <a:rPr lang="en-US" dirty="0"/>
                        <a:t>2</a:t>
                      </a:r>
                    </a:p>
                  </a:txBody>
                  <a:tcPr/>
                </a:tc>
                <a:extLst>
                  <a:ext uri="{0D108BD9-81ED-4DB2-BD59-A6C34878D82A}">
                    <a16:rowId xmlns:a16="http://schemas.microsoft.com/office/drawing/2014/main" val="660390314"/>
                  </a:ext>
                </a:extLst>
              </a:tr>
              <a:tr h="370840">
                <a:tc>
                  <a:txBody>
                    <a:bodyPr/>
                    <a:lstStyle/>
                    <a:p>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169430586"/>
                  </a:ext>
                </a:extLst>
              </a:tr>
            </a:tbl>
          </a:graphicData>
        </a:graphic>
      </p:graphicFrame>
    </p:spTree>
    <p:extLst>
      <p:ext uri="{BB962C8B-B14F-4D97-AF65-F5344CB8AC3E}">
        <p14:creationId xmlns:p14="http://schemas.microsoft.com/office/powerpoint/2010/main" val="987145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r>
              <a:rPr lang="en-US" dirty="0"/>
              <a:t>Limited number of participants for final map testing.</a:t>
            </a:r>
          </a:p>
          <a:p>
            <a:r>
              <a:rPr lang="en-US" dirty="0"/>
              <a:t>More testing when 3D mobile functionality improves.</a:t>
            </a:r>
          </a:p>
          <a:p>
            <a:r>
              <a:rPr lang="en-US" dirty="0"/>
              <a:t>7 symbols need re-design and re-evaluation.</a:t>
            </a:r>
          </a:p>
          <a:p>
            <a:r>
              <a:rPr lang="en-US" dirty="0"/>
              <a:t>Additional testing of </a:t>
            </a:r>
            <a:r>
              <a:rPr lang="en-US" dirty="0" err="1"/>
              <a:t>IndoorAtlas</a:t>
            </a:r>
            <a:r>
              <a:rPr lang="en-US" dirty="0"/>
              <a:t> newest version.</a:t>
            </a:r>
          </a:p>
          <a:p>
            <a:r>
              <a:rPr lang="en-US" dirty="0"/>
              <a:t>Additional studies on changing floors.</a:t>
            </a:r>
          </a:p>
          <a:p>
            <a:endParaRPr lang="en-US" dirty="0"/>
          </a:p>
        </p:txBody>
      </p:sp>
    </p:spTree>
    <p:extLst>
      <p:ext uri="{BB962C8B-B14F-4D97-AF65-F5344CB8AC3E}">
        <p14:creationId xmlns:p14="http://schemas.microsoft.com/office/powerpoint/2010/main" val="357200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Problem</a:t>
            </a:r>
          </a:p>
        </p:txBody>
      </p:sp>
      <p:grpSp>
        <p:nvGrpSpPr>
          <p:cNvPr id="9" name="Group 8"/>
          <p:cNvGrpSpPr/>
          <p:nvPr/>
        </p:nvGrpSpPr>
        <p:grpSpPr>
          <a:xfrm>
            <a:off x="4945145" y="42864"/>
            <a:ext cx="7113516" cy="6700838"/>
            <a:chOff x="6096000" y="838200"/>
            <a:chExt cx="5334000" cy="5024557"/>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l="14623" t="311" r="5617" b="9548"/>
            <a:stretch/>
          </p:blipFill>
          <p:spPr>
            <a:xfrm>
              <a:off x="6096000" y="838200"/>
              <a:ext cx="5334000" cy="4622800"/>
            </a:xfrm>
            <a:prstGeom prst="rect">
              <a:avLst/>
            </a:prstGeom>
          </p:spPr>
        </p:pic>
        <p:sp>
          <p:nvSpPr>
            <p:cNvPr id="7" name="Up Arrow 6"/>
            <p:cNvSpPr/>
            <p:nvPr/>
          </p:nvSpPr>
          <p:spPr>
            <a:xfrm>
              <a:off x="8305800" y="5232400"/>
              <a:ext cx="228600" cy="330200"/>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8" name="TextBox 7"/>
            <p:cNvSpPr txBox="1"/>
            <p:nvPr/>
          </p:nvSpPr>
          <p:spPr>
            <a:xfrm>
              <a:off x="7391400" y="5554980"/>
              <a:ext cx="1981200"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Main Entrance</a:t>
              </a:r>
            </a:p>
          </p:txBody>
        </p:sp>
      </p:grpSp>
      <p:sp>
        <p:nvSpPr>
          <p:cNvPr id="3" name="Content Placeholder 2"/>
          <p:cNvSpPr>
            <a:spLocks noGrp="1"/>
          </p:cNvSpPr>
          <p:nvPr>
            <p:ph sz="half" idx="1"/>
          </p:nvPr>
        </p:nvSpPr>
        <p:spPr/>
        <p:txBody>
          <a:bodyPr>
            <a:noAutofit/>
          </a:bodyPr>
          <a:lstStyle/>
          <a:p>
            <a:pPr marL="0" indent="0">
              <a:buNone/>
            </a:pPr>
            <a:r>
              <a:rPr lang="en-US" sz="2000" dirty="0"/>
              <a:t>Delaware Technical Community College, </a:t>
            </a:r>
            <a:br>
              <a:rPr lang="en-US" sz="2000" dirty="0"/>
            </a:br>
            <a:r>
              <a:rPr lang="en-US" sz="2000" dirty="0"/>
              <a:t>Stanton Campus:</a:t>
            </a:r>
          </a:p>
          <a:p>
            <a:r>
              <a:rPr lang="en-US" sz="1800" dirty="0"/>
              <a:t>No interior maps available</a:t>
            </a:r>
          </a:p>
          <a:p>
            <a:r>
              <a:rPr lang="en-US" sz="1800" dirty="0"/>
              <a:t>Complex, multi-story split level building</a:t>
            </a:r>
          </a:p>
          <a:p>
            <a:r>
              <a:rPr lang="en-US" sz="1800" dirty="0"/>
              <a:t>Students and visitors get lost</a:t>
            </a:r>
          </a:p>
          <a:p>
            <a:r>
              <a:rPr lang="en-US" sz="1800" dirty="0"/>
              <a:t>Faculty/staff volunteers to escort</a:t>
            </a:r>
          </a:p>
          <a:p>
            <a:pPr marL="0" indent="0">
              <a:buNone/>
            </a:pPr>
            <a:r>
              <a:rPr lang="en-US" sz="2000" dirty="0"/>
              <a:t>Primary Goal:</a:t>
            </a:r>
          </a:p>
          <a:p>
            <a:r>
              <a:rPr lang="en-US" sz="1800" dirty="0"/>
              <a:t>Demonstrate need for navigational assistance</a:t>
            </a:r>
          </a:p>
          <a:p>
            <a:r>
              <a:rPr lang="en-US" sz="1800" dirty="0"/>
              <a:t>Provide suggested solution</a:t>
            </a:r>
          </a:p>
        </p:txBody>
      </p:sp>
    </p:spTree>
    <p:extLst>
      <p:ext uri="{BB962C8B-B14F-4D97-AF65-F5344CB8AC3E}">
        <p14:creationId xmlns:p14="http://schemas.microsoft.com/office/powerpoint/2010/main" val="349479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8800" dirty="0"/>
              <a:t>Thank You!</a:t>
            </a:r>
          </a:p>
        </p:txBody>
      </p:sp>
      <p:sp>
        <p:nvSpPr>
          <p:cNvPr id="5" name="Text Placeholder 4"/>
          <p:cNvSpPr>
            <a:spLocks noGrp="1"/>
          </p:cNvSpPr>
          <p:nvPr>
            <p:ph type="subTitle" idx="1"/>
          </p:nvPr>
        </p:nvSpPr>
        <p:spPr>
          <a:xfrm>
            <a:off x="1524000" y="3602038"/>
            <a:ext cx="9144000" cy="672782"/>
          </a:xfrm>
        </p:spPr>
        <p:txBody>
          <a:bodyPr>
            <a:normAutofit lnSpcReduction="10000"/>
          </a:bodyPr>
          <a:lstStyle/>
          <a:p>
            <a:r>
              <a:rPr lang="en-US" sz="4400" dirty="0"/>
              <a:t>Questions?</a:t>
            </a:r>
          </a:p>
          <a:p>
            <a:endParaRPr lang="en-US" sz="4400" dirty="0"/>
          </a:p>
        </p:txBody>
      </p:sp>
      <p:sp>
        <p:nvSpPr>
          <p:cNvPr id="2" name="TextBox 1"/>
          <p:cNvSpPr txBox="1"/>
          <p:nvPr/>
        </p:nvSpPr>
        <p:spPr>
          <a:xfrm>
            <a:off x="800100" y="5120640"/>
            <a:ext cx="10458450" cy="954107"/>
          </a:xfrm>
          <a:prstGeom prst="rect">
            <a:avLst/>
          </a:prstGeom>
          <a:noFill/>
        </p:spPr>
        <p:txBody>
          <a:bodyPr wrap="square" rtlCol="0">
            <a:spAutoFit/>
          </a:bodyPr>
          <a:lstStyle/>
          <a:p>
            <a:pPr algn="ctr"/>
            <a:r>
              <a:rPr lang="en-US" sz="2800" dirty="0"/>
              <a:t>Kym Kelly</a:t>
            </a:r>
          </a:p>
          <a:p>
            <a:pPr algn="ctr"/>
            <a:r>
              <a:rPr lang="en-US" sz="2800" dirty="0"/>
              <a:t>kkelly10@dtcc.edu</a:t>
            </a:r>
          </a:p>
        </p:txBody>
      </p:sp>
    </p:spTree>
    <p:extLst>
      <p:ext uri="{BB962C8B-B14F-4D97-AF65-F5344CB8AC3E}">
        <p14:creationId xmlns:p14="http://schemas.microsoft.com/office/powerpoint/2010/main" val="66390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Design of an Indoor Navigation System</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7015179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839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ardSorting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43797" y="1353713"/>
            <a:ext cx="8603094" cy="4607360"/>
          </a:xfrm>
          <a:prstGeom prst="rect">
            <a:avLst/>
          </a:prstGeom>
        </p:spPr>
      </p:pic>
      <p:sp>
        <p:nvSpPr>
          <p:cNvPr id="2" name="Title 1"/>
          <p:cNvSpPr>
            <a:spLocks noGrp="1"/>
          </p:cNvSpPr>
          <p:nvPr>
            <p:ph type="title"/>
          </p:nvPr>
        </p:nvSpPr>
        <p:spPr/>
        <p:txBody>
          <a:bodyPr/>
          <a:lstStyle/>
          <a:p>
            <a:r>
              <a:rPr lang="en-US" dirty="0"/>
              <a:t>Point Symbol Design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97308966"/>
              </p:ext>
            </p:extLst>
          </p:nvPr>
        </p:nvGraphicFramePr>
        <p:xfrm>
          <a:off x="838200" y="1353712"/>
          <a:ext cx="10515600" cy="435133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TextBox 2"/>
          <p:cNvSpPr txBox="1"/>
          <p:nvPr/>
        </p:nvSpPr>
        <p:spPr>
          <a:xfrm>
            <a:off x="580103" y="5961073"/>
            <a:ext cx="11267768" cy="954107"/>
          </a:xfrm>
          <a:prstGeom prst="rect">
            <a:avLst/>
          </a:prstGeom>
          <a:noFill/>
        </p:spPr>
        <p:txBody>
          <a:bodyPr wrap="square" rtlCol="0">
            <a:spAutoFit/>
          </a:bodyPr>
          <a:lstStyle/>
          <a:p>
            <a:r>
              <a:rPr lang="en-US" sz="1400" dirty="0"/>
              <a:t>Studies Cited:</a:t>
            </a:r>
          </a:p>
          <a:p>
            <a:r>
              <a:rPr lang="en-US" sz="1400" b="1" dirty="0"/>
              <a:t>Robinson, A. C., Roth, R. E., Blanford, J., </a:t>
            </a:r>
            <a:r>
              <a:rPr lang="en-US" sz="1400" b="1" dirty="0" err="1"/>
              <a:t>Pezanowski</a:t>
            </a:r>
            <a:r>
              <a:rPr lang="en-US" sz="1400" b="1" dirty="0"/>
              <a:t>, S., &amp; </a:t>
            </a:r>
            <a:r>
              <a:rPr lang="en-US" sz="1400" b="1" dirty="0" err="1"/>
              <a:t>MacEachren</a:t>
            </a:r>
            <a:r>
              <a:rPr lang="en-US" sz="1400" b="1" dirty="0"/>
              <a:t>, A. M. </a:t>
            </a:r>
            <a:r>
              <a:rPr lang="en-US" sz="1400" dirty="0"/>
              <a:t>(2012). Developing map symbol standards through an iterative collaboration process. </a:t>
            </a:r>
            <a:r>
              <a:rPr lang="en-US" sz="1400" i="1" dirty="0"/>
              <a:t>Environment and Planning B: Planning and Design, 39</a:t>
            </a:r>
            <a:r>
              <a:rPr lang="en-US" sz="1400" dirty="0"/>
              <a:t>(6), 1034-1048.</a:t>
            </a:r>
          </a:p>
          <a:p>
            <a:endParaRPr lang="en-US" sz="1400" dirty="0"/>
          </a:p>
        </p:txBody>
      </p:sp>
    </p:spTree>
    <p:extLst>
      <p:ext uri="{BB962C8B-B14F-4D97-AF65-F5344CB8AC3E}">
        <p14:creationId xmlns:p14="http://schemas.microsoft.com/office/powerpoint/2010/main" val="2975274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1500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1500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mediacall" presetSubtype="0" fill="hold" nodeType="withEffect">
                                  <p:stCondLst>
                                    <p:cond delay="15000"/>
                                  </p:stCondLst>
                                  <p:childTnLst>
                                    <p:cmd type="call" cmd="playFrom(0.0)">
                                      <p:cBhvr>
                                        <p:cTn id="10" dur="35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5"/>
                </p:tgtEl>
              </p:cMediaNode>
            </p:video>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3" cstate="hqprint">
            <a:extLst>
              <a:ext uri="{28A0092B-C50C-407E-A947-70E740481C1C}">
                <a14:useLocalDpi xmlns:a14="http://schemas.microsoft.com/office/drawing/2010/main"/>
              </a:ext>
            </a:extLst>
          </a:blip>
          <a:stretch>
            <a:fillRect/>
          </a:stretch>
        </p:blipFill>
        <p:spPr>
          <a:xfrm>
            <a:off x="5486401" y="190021"/>
            <a:ext cx="6679732" cy="5161611"/>
          </a:xfrm>
        </p:spPr>
      </p:pic>
      <p:sp>
        <p:nvSpPr>
          <p:cNvPr id="2" name="Title 1"/>
          <p:cNvSpPr>
            <a:spLocks noGrp="1"/>
          </p:cNvSpPr>
          <p:nvPr>
            <p:ph type="title"/>
          </p:nvPr>
        </p:nvSpPr>
        <p:spPr/>
        <p:txBody>
          <a:bodyPr/>
          <a:lstStyle/>
          <a:p>
            <a:r>
              <a:rPr lang="en-US" dirty="0"/>
              <a:t>Building Map Design</a:t>
            </a:r>
          </a:p>
        </p:txBody>
      </p:sp>
      <p:sp>
        <p:nvSpPr>
          <p:cNvPr id="3" name="Content Placeholder 2"/>
          <p:cNvSpPr>
            <a:spLocks noGrp="1"/>
          </p:cNvSpPr>
          <p:nvPr>
            <p:ph sz="half" idx="1"/>
          </p:nvPr>
        </p:nvSpPr>
        <p:spPr/>
        <p:txBody>
          <a:bodyPr/>
          <a:lstStyle/>
          <a:p>
            <a:r>
              <a:rPr lang="en-US" dirty="0"/>
              <a:t>Simplified Architectural Plan</a:t>
            </a:r>
          </a:p>
          <a:p>
            <a:r>
              <a:rPr lang="en-US" dirty="0"/>
              <a:t>Schematic Map</a:t>
            </a:r>
          </a:p>
          <a:p>
            <a:r>
              <a:rPr lang="en-US" dirty="0"/>
              <a:t>Proper Topology&gt;Map Precision</a:t>
            </a:r>
          </a:p>
          <a:p>
            <a:r>
              <a:rPr lang="en-US" dirty="0"/>
              <a:t>Multi-story?</a:t>
            </a:r>
          </a:p>
        </p:txBody>
      </p:sp>
      <p:sp>
        <p:nvSpPr>
          <p:cNvPr id="4" name="TextBox 3"/>
          <p:cNvSpPr txBox="1"/>
          <p:nvPr/>
        </p:nvSpPr>
        <p:spPr>
          <a:xfrm>
            <a:off x="608241" y="5128741"/>
            <a:ext cx="11198942" cy="1600438"/>
          </a:xfrm>
          <a:prstGeom prst="rect">
            <a:avLst/>
          </a:prstGeom>
          <a:noFill/>
        </p:spPr>
        <p:txBody>
          <a:bodyPr wrap="square" rtlCol="0">
            <a:spAutoFit/>
          </a:bodyPr>
          <a:lstStyle/>
          <a:p>
            <a:r>
              <a:rPr lang="en-US" sz="1400" dirty="0"/>
              <a:t>Studies Cited:</a:t>
            </a:r>
          </a:p>
          <a:p>
            <a:pPr>
              <a:defRPr/>
            </a:pPr>
            <a:r>
              <a:rPr lang="en-US" sz="1400" b="1" dirty="0" err="1"/>
              <a:t>Radoczky</a:t>
            </a:r>
            <a:r>
              <a:rPr lang="en-US" sz="1400" b="1" dirty="0"/>
              <a:t>, V. </a:t>
            </a:r>
            <a:r>
              <a:rPr lang="en-US" sz="1400" dirty="0"/>
              <a:t>(2007). How to design a pedestrian navigation system for indoor and outdoor environments. In G. C. Gartner, </a:t>
            </a:r>
            <a:r>
              <a:rPr lang="en-US" sz="1400" i="1" dirty="0"/>
              <a:t>Location Based Services and </a:t>
            </a:r>
            <a:r>
              <a:rPr lang="en-US" sz="1400" i="1" dirty="0" err="1"/>
              <a:t>TeleCartography</a:t>
            </a:r>
            <a:r>
              <a:rPr lang="en-US" sz="1400" i="1" dirty="0"/>
              <a:t> - Lecture Notes in </a:t>
            </a:r>
            <a:r>
              <a:rPr lang="en-US" sz="1400" i="1" dirty="0" err="1"/>
              <a:t>Geoinformation</a:t>
            </a:r>
            <a:r>
              <a:rPr lang="en-US" sz="1400" i="1" dirty="0"/>
              <a:t> and Cartography</a:t>
            </a:r>
            <a:r>
              <a:rPr lang="en-US" sz="1400" dirty="0"/>
              <a:t> (pp. 301-316). Springer Berlin Heidelberg.</a:t>
            </a:r>
          </a:p>
          <a:p>
            <a:pPr>
              <a:defRPr/>
            </a:pPr>
            <a:r>
              <a:rPr lang="en-US" sz="1400" b="1" dirty="0" err="1"/>
              <a:t>Agrawala</a:t>
            </a:r>
            <a:r>
              <a:rPr lang="en-US" sz="1400" b="1" dirty="0"/>
              <a:t>, M., &amp; </a:t>
            </a:r>
            <a:r>
              <a:rPr lang="en-US" sz="1400" b="1" dirty="0" err="1"/>
              <a:t>Stolte</a:t>
            </a:r>
            <a:r>
              <a:rPr lang="en-US" sz="1400" b="1" dirty="0"/>
              <a:t>, C. </a:t>
            </a:r>
            <a:r>
              <a:rPr lang="en-US" sz="1400" dirty="0"/>
              <a:t>(2000). A Design and Implementation for Effective Computer-Generated Route Maps. </a:t>
            </a:r>
            <a:r>
              <a:rPr lang="en-US" sz="1400" i="1" dirty="0"/>
              <a:t>Technical Report SS-00-01</a:t>
            </a:r>
            <a:r>
              <a:rPr lang="en-US" sz="1400" dirty="0"/>
              <a:t> (pp. 61-65). Menlo Park: AAAI Press.</a:t>
            </a:r>
          </a:p>
          <a:p>
            <a:pPr>
              <a:defRPr/>
            </a:pPr>
            <a:r>
              <a:rPr lang="en-US" sz="1400" b="1" dirty="0" err="1"/>
              <a:t>Klippel</a:t>
            </a:r>
            <a:r>
              <a:rPr lang="en-US" sz="1400" b="1" dirty="0"/>
              <a:t>, A., </a:t>
            </a:r>
            <a:r>
              <a:rPr lang="en-US" sz="1400" b="1" dirty="0" err="1"/>
              <a:t>Tappe</a:t>
            </a:r>
            <a:r>
              <a:rPr lang="en-US" sz="1400" b="1" dirty="0"/>
              <a:t>, H., </a:t>
            </a:r>
            <a:r>
              <a:rPr lang="en-US" sz="1400" b="1" dirty="0" err="1"/>
              <a:t>Kulik</a:t>
            </a:r>
            <a:r>
              <a:rPr lang="en-US" sz="1400" b="1" dirty="0"/>
              <a:t>, L., &amp; Lee, P. U. </a:t>
            </a:r>
            <a:r>
              <a:rPr lang="en-US" sz="1400" dirty="0"/>
              <a:t>(2005). Wayfinding </a:t>
            </a:r>
            <a:r>
              <a:rPr lang="en-US" sz="1400" dirty="0" err="1"/>
              <a:t>choremes</a:t>
            </a:r>
            <a:r>
              <a:rPr lang="en-US" sz="1400" dirty="0"/>
              <a:t>—a language for modeling conceptual route knowledge. </a:t>
            </a:r>
            <a:r>
              <a:rPr lang="en-US" sz="1400" i="1" dirty="0"/>
              <a:t>Journal of Visual Languages &amp; Computing, 16</a:t>
            </a:r>
            <a:r>
              <a:rPr lang="en-US" sz="1400" dirty="0"/>
              <a:t>(4), 311-329. </a:t>
            </a:r>
          </a:p>
        </p:txBody>
      </p:sp>
    </p:spTree>
    <p:extLst>
      <p:ext uri="{BB962C8B-B14F-4D97-AF65-F5344CB8AC3E}">
        <p14:creationId xmlns:p14="http://schemas.microsoft.com/office/powerpoint/2010/main" val="180007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Route Design</a:t>
            </a:r>
          </a:p>
        </p:txBody>
      </p:sp>
      <p:sp>
        <p:nvSpPr>
          <p:cNvPr id="4" name="Content Placeholder 3"/>
          <p:cNvSpPr>
            <a:spLocks noGrp="1"/>
          </p:cNvSpPr>
          <p:nvPr>
            <p:ph sz="half" idx="1"/>
          </p:nvPr>
        </p:nvSpPr>
        <p:spPr>
          <a:xfrm>
            <a:off x="838200" y="1825625"/>
            <a:ext cx="6148388" cy="4351338"/>
          </a:xfrm>
        </p:spPr>
        <p:txBody>
          <a:bodyPr/>
          <a:lstStyle/>
          <a:p>
            <a:r>
              <a:rPr lang="en-US" dirty="0"/>
              <a:t>Decision Landmarks</a:t>
            </a:r>
          </a:p>
          <a:p>
            <a:r>
              <a:rPr lang="en-US" dirty="0"/>
              <a:t>Maintenance Landmarks</a:t>
            </a:r>
          </a:p>
          <a:p>
            <a:r>
              <a:rPr lang="en-US" dirty="0"/>
              <a:t>More Indoors</a:t>
            </a:r>
          </a:p>
          <a:p>
            <a:r>
              <a:rPr lang="en-US" dirty="0"/>
              <a:t>Landmarks needed at floor changes</a:t>
            </a:r>
          </a:p>
          <a:p>
            <a:endParaRPr lang="en-US"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a:ext>
            </a:extLst>
          </a:blip>
          <a:stretch>
            <a:fillRect/>
          </a:stretch>
        </p:blipFill>
        <p:spPr>
          <a:xfrm>
            <a:off x="7795760" y="173556"/>
            <a:ext cx="2749657" cy="5026082"/>
          </a:xfrm>
        </p:spPr>
      </p:pic>
      <p:sp>
        <p:nvSpPr>
          <p:cNvPr id="3" name="TextBox 2"/>
          <p:cNvSpPr txBox="1"/>
          <p:nvPr/>
        </p:nvSpPr>
        <p:spPr>
          <a:xfrm>
            <a:off x="486228" y="5042118"/>
            <a:ext cx="11219543" cy="1815882"/>
          </a:xfrm>
          <a:prstGeom prst="rect">
            <a:avLst/>
          </a:prstGeom>
          <a:noFill/>
        </p:spPr>
        <p:txBody>
          <a:bodyPr wrap="square" rtlCol="0">
            <a:spAutoFit/>
          </a:bodyPr>
          <a:lstStyle/>
          <a:p>
            <a:r>
              <a:rPr lang="en-US" sz="1400" dirty="0"/>
              <a:t>Studies Cited:</a:t>
            </a:r>
          </a:p>
          <a:p>
            <a:r>
              <a:rPr lang="en-US" sz="1400" b="1" dirty="0"/>
              <a:t>Xu, J., </a:t>
            </a:r>
            <a:r>
              <a:rPr lang="en-US" sz="1400" b="1" dirty="0" err="1"/>
              <a:t>Evensmoen</a:t>
            </a:r>
            <a:r>
              <a:rPr lang="en-US" sz="1400" b="1" dirty="0"/>
              <a:t>, H. R., Lehn, H., </a:t>
            </a:r>
            <a:r>
              <a:rPr lang="en-US" sz="1400" b="1" dirty="0" err="1"/>
              <a:t>Pintzka</a:t>
            </a:r>
            <a:r>
              <a:rPr lang="en-US" sz="1400" b="1" dirty="0"/>
              <a:t>, C. W., &amp; </a:t>
            </a:r>
            <a:r>
              <a:rPr lang="en-US" sz="1400" b="1" dirty="0" err="1"/>
              <a:t>Håberg</a:t>
            </a:r>
            <a:r>
              <a:rPr lang="en-US" sz="1400" b="1" dirty="0"/>
              <a:t>, A. K. </a:t>
            </a:r>
            <a:r>
              <a:rPr lang="en-US" sz="1400" dirty="0"/>
              <a:t>(2010). Persistent posterior and transient anterior medial temporal lobe activity during navigation. </a:t>
            </a:r>
            <a:r>
              <a:rPr lang="en-US" sz="1400" i="1" dirty="0" err="1"/>
              <a:t>NeuroImage</a:t>
            </a:r>
            <a:r>
              <a:rPr lang="en-US" sz="1400" i="1" dirty="0"/>
              <a:t>, 52</a:t>
            </a:r>
            <a:r>
              <a:rPr lang="en-US" sz="1400" dirty="0"/>
              <a:t>, 1654-1666.</a:t>
            </a:r>
          </a:p>
          <a:p>
            <a:r>
              <a:rPr lang="en-US" sz="1400" b="1" dirty="0" err="1"/>
              <a:t>Radoczky</a:t>
            </a:r>
            <a:r>
              <a:rPr lang="en-US" sz="1400" b="1" dirty="0"/>
              <a:t>, V. </a:t>
            </a:r>
            <a:r>
              <a:rPr lang="en-US" sz="1400" dirty="0"/>
              <a:t>(2007). How to design a pedestrian navigation system for indoor and outdoor environments. In G. C. Gartner, </a:t>
            </a:r>
            <a:r>
              <a:rPr lang="en-US" sz="1400" i="1" dirty="0"/>
              <a:t>Location Based Services and </a:t>
            </a:r>
            <a:r>
              <a:rPr lang="en-US" sz="1400" i="1" dirty="0" err="1"/>
              <a:t>TeleCartography</a:t>
            </a:r>
            <a:r>
              <a:rPr lang="en-US" sz="1400" i="1" dirty="0"/>
              <a:t> - Lecture Notes in </a:t>
            </a:r>
            <a:r>
              <a:rPr lang="en-US" sz="1400" i="1" dirty="0" err="1"/>
              <a:t>Geoinformation</a:t>
            </a:r>
            <a:r>
              <a:rPr lang="en-US" sz="1400" i="1" dirty="0"/>
              <a:t> and Cartography</a:t>
            </a:r>
            <a:r>
              <a:rPr lang="en-US" sz="1400" dirty="0"/>
              <a:t> (pp. 301-316). Springer Berlin Heidelberg.</a:t>
            </a:r>
          </a:p>
          <a:p>
            <a:r>
              <a:rPr lang="en-US" sz="1400" b="1" dirty="0" err="1"/>
              <a:t>Hölscher</a:t>
            </a:r>
            <a:r>
              <a:rPr lang="en-US" sz="1400" b="1" dirty="0"/>
              <a:t>, C., </a:t>
            </a:r>
            <a:r>
              <a:rPr lang="en-US" sz="1400" b="1" dirty="0" err="1"/>
              <a:t>Meilinger</a:t>
            </a:r>
            <a:r>
              <a:rPr lang="en-US" sz="1400" b="1" dirty="0"/>
              <a:t>, T., </a:t>
            </a:r>
            <a:r>
              <a:rPr lang="en-US" sz="1400" b="1" dirty="0" err="1"/>
              <a:t>Vrachliotis</a:t>
            </a:r>
            <a:r>
              <a:rPr lang="en-US" sz="1400" b="1" dirty="0"/>
              <a:t>, G., </a:t>
            </a:r>
            <a:r>
              <a:rPr lang="en-US" sz="1400" b="1" dirty="0" err="1"/>
              <a:t>Brösamle</a:t>
            </a:r>
            <a:r>
              <a:rPr lang="en-US" sz="1400" b="1" dirty="0"/>
              <a:t>, M., &amp; </a:t>
            </a:r>
            <a:r>
              <a:rPr lang="en-US" sz="1400" b="1" dirty="0" err="1"/>
              <a:t>Knauff</a:t>
            </a:r>
            <a:r>
              <a:rPr lang="en-US" sz="1400" b="1" dirty="0"/>
              <a:t>, M. </a:t>
            </a:r>
            <a:r>
              <a:rPr lang="en-US" sz="1400" dirty="0"/>
              <a:t>(2006). Up the down staircase: Wayfinding strategies in multi-level buildings. </a:t>
            </a:r>
            <a:r>
              <a:rPr lang="en-US" sz="1400" i="1" dirty="0"/>
              <a:t>Journal of Environmental Psychology, 26</a:t>
            </a:r>
            <a:r>
              <a:rPr lang="en-US" sz="1400" dirty="0"/>
              <a:t>, 284-299.</a:t>
            </a:r>
          </a:p>
          <a:p>
            <a:endParaRPr lang="en-US" sz="1400" dirty="0"/>
          </a:p>
        </p:txBody>
      </p:sp>
    </p:spTree>
    <p:extLst>
      <p:ext uri="{BB962C8B-B14F-4D97-AF65-F5344CB8AC3E}">
        <p14:creationId xmlns:p14="http://schemas.microsoft.com/office/powerpoint/2010/main" val="131405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Spatial Data Model</a:t>
            </a:r>
          </a:p>
        </p:txBody>
      </p:sp>
      <p:sp>
        <p:nvSpPr>
          <p:cNvPr id="4" name="Can 3"/>
          <p:cNvSpPr/>
          <p:nvPr/>
        </p:nvSpPr>
        <p:spPr>
          <a:xfrm>
            <a:off x="2609850" y="1690689"/>
            <a:ext cx="1814512" cy="184308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t>Building Interior Spatial Data Model</a:t>
            </a:r>
          </a:p>
          <a:p>
            <a:pPr algn="ctr"/>
            <a:r>
              <a:rPr lang="en-US" sz="2000" dirty="0"/>
              <a:t>(BISDM)</a:t>
            </a:r>
          </a:p>
        </p:txBody>
      </p:sp>
      <p:sp>
        <p:nvSpPr>
          <p:cNvPr id="6" name="Can 5"/>
          <p:cNvSpPr/>
          <p:nvPr/>
        </p:nvSpPr>
        <p:spPr>
          <a:xfrm>
            <a:off x="5076825" y="1690689"/>
            <a:ext cx="1814512" cy="184308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t>Facilities Information Spatial Data Model (FISDM)</a:t>
            </a:r>
          </a:p>
        </p:txBody>
      </p:sp>
      <p:sp>
        <p:nvSpPr>
          <p:cNvPr id="7" name="Can 6"/>
          <p:cNvSpPr/>
          <p:nvPr/>
        </p:nvSpPr>
        <p:spPr>
          <a:xfrm>
            <a:off x="7543800" y="1690688"/>
            <a:ext cx="1814512" cy="184308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t>Local Government Base Map Model</a:t>
            </a:r>
          </a:p>
        </p:txBody>
      </p:sp>
      <p:sp>
        <p:nvSpPr>
          <p:cNvPr id="8" name="Can 7"/>
          <p:cNvSpPr/>
          <p:nvPr/>
        </p:nvSpPr>
        <p:spPr>
          <a:xfrm>
            <a:off x="3795712" y="3937795"/>
            <a:ext cx="1814512" cy="184308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t>Campus Routing Data Model Draft</a:t>
            </a:r>
          </a:p>
        </p:txBody>
      </p:sp>
      <p:sp>
        <p:nvSpPr>
          <p:cNvPr id="9" name="Can 8"/>
          <p:cNvSpPr/>
          <p:nvPr/>
        </p:nvSpPr>
        <p:spPr>
          <a:xfrm>
            <a:off x="6243636" y="3937794"/>
            <a:ext cx="1814512" cy="184308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err="1"/>
              <a:t>CityGML</a:t>
            </a:r>
            <a:r>
              <a:rPr lang="en-US" sz="2000" dirty="0"/>
              <a:t> </a:t>
            </a:r>
          </a:p>
          <a:p>
            <a:pPr algn="ctr"/>
            <a:r>
              <a:rPr lang="en-US" sz="2000" dirty="0"/>
              <a:t>(Geography Markup Language)</a:t>
            </a:r>
          </a:p>
        </p:txBody>
      </p:sp>
    </p:spTree>
    <p:extLst>
      <p:ext uri="{BB962C8B-B14F-4D97-AF65-F5344CB8AC3E}">
        <p14:creationId xmlns:p14="http://schemas.microsoft.com/office/powerpoint/2010/main" val="413433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Positioning</a:t>
            </a:r>
          </a:p>
        </p:txBody>
      </p:sp>
      <p:sp>
        <p:nvSpPr>
          <p:cNvPr id="4" name="Content Placeholder 3"/>
          <p:cNvSpPr>
            <a:spLocks noGrp="1"/>
          </p:cNvSpPr>
          <p:nvPr>
            <p:ph sz="half" idx="1"/>
          </p:nvPr>
        </p:nvSpPr>
        <p:spPr/>
        <p:txBody>
          <a:bodyPr/>
          <a:lstStyle/>
          <a:p>
            <a:r>
              <a:rPr lang="en-US" dirty="0"/>
              <a:t>Cellular phone network</a:t>
            </a:r>
          </a:p>
          <a:p>
            <a:r>
              <a:rPr lang="en-US" dirty="0" err="1"/>
              <a:t>WiFi</a:t>
            </a:r>
            <a:r>
              <a:rPr lang="en-US" dirty="0"/>
              <a:t> hotspots</a:t>
            </a:r>
          </a:p>
          <a:p>
            <a:r>
              <a:rPr lang="en-US" dirty="0"/>
              <a:t>Bluetooth beacons</a:t>
            </a:r>
          </a:p>
          <a:p>
            <a:r>
              <a:rPr lang="en-US" dirty="0"/>
              <a:t>RFID tags</a:t>
            </a:r>
          </a:p>
          <a:p>
            <a:r>
              <a:rPr lang="en-US" dirty="0"/>
              <a:t>Magnetic fields</a:t>
            </a:r>
          </a:p>
          <a:p>
            <a:r>
              <a:rPr lang="en-US" dirty="0"/>
              <a:t>Acoustic signals</a:t>
            </a:r>
          </a:p>
          <a:p>
            <a:r>
              <a:rPr lang="en-US" dirty="0"/>
              <a:t>Accelerometer</a:t>
            </a:r>
          </a:p>
          <a:p>
            <a:r>
              <a:rPr lang="en-US" dirty="0"/>
              <a:t>Gyroscope</a:t>
            </a:r>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7358063" y="1233490"/>
            <a:ext cx="3497825" cy="3180253"/>
          </a:xfrm>
        </p:spPr>
      </p:pic>
      <p:sp>
        <p:nvSpPr>
          <p:cNvPr id="6" name="TextBox 5"/>
          <p:cNvSpPr txBox="1"/>
          <p:nvPr/>
        </p:nvSpPr>
        <p:spPr>
          <a:xfrm>
            <a:off x="8615364" y="2370631"/>
            <a:ext cx="971550" cy="923330"/>
          </a:xfrm>
          <a:prstGeom prst="rect">
            <a:avLst/>
          </a:prstGeom>
          <a:noFill/>
          <a:effectLst>
            <a:outerShdw blurRad="25400" dist="38100" dir="2700000" algn="tl" rotWithShape="0">
              <a:prstClr val="black">
                <a:alpha val="40000"/>
              </a:prstClr>
            </a:outerShdw>
          </a:effectLst>
        </p:spPr>
        <p:txBody>
          <a:bodyPr wrap="square" rtlCol="0">
            <a:spAutoFit/>
          </a:bodyPr>
          <a:lstStyle/>
          <a:p>
            <a:pPr algn="ctr"/>
            <a:r>
              <a:rPr lang="en-US" dirty="0">
                <a:solidFill>
                  <a:schemeClr val="bg1"/>
                </a:solidFill>
              </a:rPr>
              <a:t>YOU ARE HERE</a:t>
            </a:r>
          </a:p>
        </p:txBody>
      </p:sp>
      <p:sp>
        <p:nvSpPr>
          <p:cNvPr id="7" name="TextBox 6"/>
          <p:cNvSpPr txBox="1"/>
          <p:nvPr/>
        </p:nvSpPr>
        <p:spPr>
          <a:xfrm>
            <a:off x="7472366" y="4870941"/>
            <a:ext cx="1508351" cy="923330"/>
          </a:xfrm>
          <a:prstGeom prst="rect">
            <a:avLst/>
          </a:prstGeom>
          <a:noFill/>
        </p:spPr>
        <p:txBody>
          <a:bodyPr wrap="square" rtlCol="0">
            <a:spAutoFit/>
          </a:bodyPr>
          <a:lstStyle/>
          <a:p>
            <a:pPr algn="ctr"/>
            <a:r>
              <a:rPr lang="en-US" dirty="0"/>
              <a:t>Meridian </a:t>
            </a:r>
          </a:p>
          <a:p>
            <a:pPr algn="ctr"/>
            <a:r>
              <a:rPr lang="en-US" dirty="0" err="1"/>
              <a:t>Infsoft</a:t>
            </a:r>
            <a:endParaRPr lang="en-US" dirty="0"/>
          </a:p>
          <a:p>
            <a:pPr algn="ctr"/>
            <a:r>
              <a:rPr lang="en-US" dirty="0"/>
              <a:t>Cartogram</a:t>
            </a:r>
          </a:p>
        </p:txBody>
      </p:sp>
      <p:sp>
        <p:nvSpPr>
          <p:cNvPr id="8" name="TextBox 7"/>
          <p:cNvSpPr txBox="1"/>
          <p:nvPr/>
        </p:nvSpPr>
        <p:spPr>
          <a:xfrm>
            <a:off x="9215442" y="4870941"/>
            <a:ext cx="1508351" cy="923330"/>
          </a:xfrm>
          <a:prstGeom prst="rect">
            <a:avLst/>
          </a:prstGeom>
          <a:noFill/>
        </p:spPr>
        <p:txBody>
          <a:bodyPr wrap="square" rtlCol="0">
            <a:spAutoFit/>
          </a:bodyPr>
          <a:lstStyle/>
          <a:p>
            <a:pPr algn="ctr"/>
            <a:r>
              <a:rPr lang="en-US" dirty="0" err="1"/>
              <a:t>Eyedog</a:t>
            </a:r>
            <a:endParaRPr lang="en-US" dirty="0"/>
          </a:p>
          <a:p>
            <a:pPr algn="ctr"/>
            <a:r>
              <a:rPr lang="en-US" dirty="0" err="1"/>
              <a:t>IndoorAtlas</a:t>
            </a:r>
            <a:endParaRPr lang="en-US" dirty="0"/>
          </a:p>
          <a:p>
            <a:pPr algn="ctr"/>
            <a:r>
              <a:rPr lang="en-US" dirty="0" err="1"/>
              <a:t>Geometri</a:t>
            </a:r>
            <a:endParaRPr lang="en-US" dirty="0"/>
          </a:p>
        </p:txBody>
      </p:sp>
      <p:sp>
        <p:nvSpPr>
          <p:cNvPr id="5" name="TextBox 4"/>
          <p:cNvSpPr txBox="1"/>
          <p:nvPr/>
        </p:nvSpPr>
        <p:spPr>
          <a:xfrm>
            <a:off x="6917635" y="4513133"/>
            <a:ext cx="4436165" cy="369332"/>
          </a:xfrm>
          <a:prstGeom prst="rect">
            <a:avLst/>
          </a:prstGeom>
          <a:noFill/>
        </p:spPr>
        <p:txBody>
          <a:bodyPr wrap="square" rtlCol="0">
            <a:spAutoFit/>
          </a:bodyPr>
          <a:lstStyle/>
          <a:p>
            <a:r>
              <a:rPr lang="en-US" dirty="0"/>
              <a:t>Commercial Indoor Positioning Systems (IPS):</a:t>
            </a:r>
          </a:p>
        </p:txBody>
      </p:sp>
    </p:spTree>
    <p:extLst>
      <p:ext uri="{BB962C8B-B14F-4D97-AF65-F5344CB8AC3E}">
        <p14:creationId xmlns:p14="http://schemas.microsoft.com/office/powerpoint/2010/main" val="271161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4311</TotalTime>
  <Words>2444</Words>
  <Application>Microsoft Office PowerPoint</Application>
  <PresentationFormat>Widescreen</PresentationFormat>
  <Paragraphs>541</Paragraphs>
  <Slides>30</Slides>
  <Notes>29</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Eras Bold ITC</vt:lpstr>
      <vt:lpstr>Office Theme</vt:lpstr>
      <vt:lpstr>An Analysis of Symbol Design for an Indoor Navigation System</vt:lpstr>
      <vt:lpstr>Presentation Outline</vt:lpstr>
      <vt:lpstr>Scope of Problem</vt:lpstr>
      <vt:lpstr>Design of an Indoor Navigation System</vt:lpstr>
      <vt:lpstr>Point Symbol Design</vt:lpstr>
      <vt:lpstr>Building Map Design</vt:lpstr>
      <vt:lpstr>Route Design</vt:lpstr>
      <vt:lpstr>Spatial Data Model</vt:lpstr>
      <vt:lpstr>Positioning</vt:lpstr>
      <vt:lpstr>Project Development</vt:lpstr>
      <vt:lpstr>Needs Assessment</vt:lpstr>
      <vt:lpstr>Needs Assessment</vt:lpstr>
      <vt:lpstr>Needs Assessment</vt:lpstr>
      <vt:lpstr>Symbol Groups</vt:lpstr>
      <vt:lpstr>Symbol Design</vt:lpstr>
      <vt:lpstr>Symbol Design</vt:lpstr>
      <vt:lpstr>PowerPoint Presentation</vt:lpstr>
      <vt:lpstr>Final Symbol Set</vt:lpstr>
      <vt:lpstr>Building Map Design</vt:lpstr>
      <vt:lpstr>Building Map Design</vt:lpstr>
      <vt:lpstr>Building Map Design</vt:lpstr>
      <vt:lpstr>Route Design</vt:lpstr>
      <vt:lpstr>Spatial Data Model</vt:lpstr>
      <vt:lpstr>Positioning</vt:lpstr>
      <vt:lpstr>App Development</vt:lpstr>
      <vt:lpstr>App Development</vt:lpstr>
      <vt:lpstr>App Development</vt:lpstr>
      <vt:lpstr>Testing and Evaluation</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Kym Kelly</dc:creator>
  <cp:lastModifiedBy>Kym Kelly</cp:lastModifiedBy>
  <cp:revision>164</cp:revision>
  <dcterms:created xsi:type="dcterms:W3CDTF">2016-04-07T09:25:19Z</dcterms:created>
  <dcterms:modified xsi:type="dcterms:W3CDTF">2016-04-14T03:24:20Z</dcterms:modified>
</cp:coreProperties>
</file>