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8"/>
  </p:notesMasterIdLst>
  <p:sldIdLst>
    <p:sldId id="256" r:id="rId2"/>
    <p:sldId id="257" r:id="rId3"/>
    <p:sldId id="279" r:id="rId4"/>
    <p:sldId id="265" r:id="rId5"/>
    <p:sldId id="274" r:id="rId6"/>
    <p:sldId id="262" r:id="rId7"/>
    <p:sldId id="280" r:id="rId8"/>
    <p:sldId id="286" r:id="rId9"/>
    <p:sldId id="281" r:id="rId10"/>
    <p:sldId id="272" r:id="rId11"/>
    <p:sldId id="283" r:id="rId12"/>
    <p:sldId id="278" r:id="rId13"/>
    <p:sldId id="258" r:id="rId14"/>
    <p:sldId id="282" r:id="rId15"/>
    <p:sldId id="261" r:id="rId16"/>
    <p:sldId id="285" r:id="rId17"/>
    <p:sldId id="287" r:id="rId18"/>
    <p:sldId id="284" r:id="rId19"/>
    <p:sldId id="267" r:id="rId20"/>
    <p:sldId id="266" r:id="rId21"/>
    <p:sldId id="289" r:id="rId22"/>
    <p:sldId id="277" r:id="rId23"/>
    <p:sldId id="268" r:id="rId24"/>
    <p:sldId id="269" r:id="rId25"/>
    <p:sldId id="270" r:id="rId26"/>
    <p:sldId id="275" r:id="rId2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1" autoAdjust="0"/>
    <p:restoredTop sz="74623" autoAdjust="0"/>
  </p:normalViewPr>
  <p:slideViewPr>
    <p:cSldViewPr snapToGrid="0">
      <p:cViewPr varScale="1">
        <p:scale>
          <a:sx n="73" d="100"/>
          <a:sy n="73" d="100"/>
        </p:scale>
        <p:origin x="87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51C0C-92AA-49FC-B86E-AC01DDB5E5C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5EEEEC-6B91-4840-8F9B-166660D1A917}">
      <dgm:prSet/>
      <dgm:spPr/>
      <dgm:t>
        <a:bodyPr/>
        <a:lstStyle/>
        <a:p>
          <a:pPr>
            <a:lnSpc>
              <a:spcPct val="100000"/>
            </a:lnSpc>
          </a:pPr>
          <a:r>
            <a:rPr lang="en-US" dirty="0"/>
            <a:t>Food access and food deserts</a:t>
          </a:r>
        </a:p>
      </dgm:t>
    </dgm:pt>
    <dgm:pt modelId="{207A9C70-C0D2-4103-920F-95D9329767FD}" type="parTrans" cxnId="{C2C77D33-7C7D-4C7C-8B09-31032F728B0E}">
      <dgm:prSet/>
      <dgm:spPr/>
      <dgm:t>
        <a:bodyPr/>
        <a:lstStyle/>
        <a:p>
          <a:endParaRPr lang="en-US"/>
        </a:p>
      </dgm:t>
    </dgm:pt>
    <dgm:pt modelId="{60EF502C-95FB-4B14-9971-60B95A3D8BAC}" type="sibTrans" cxnId="{C2C77D33-7C7D-4C7C-8B09-31032F728B0E}">
      <dgm:prSet/>
      <dgm:spPr/>
      <dgm:t>
        <a:bodyPr/>
        <a:lstStyle/>
        <a:p>
          <a:endParaRPr lang="en-US"/>
        </a:p>
      </dgm:t>
    </dgm:pt>
    <dgm:pt modelId="{EA9AEB7A-D33B-480B-874E-1C06965E742D}">
      <dgm:prSet/>
      <dgm:spPr/>
      <dgm:t>
        <a:bodyPr/>
        <a:lstStyle/>
        <a:p>
          <a:pPr>
            <a:lnSpc>
              <a:spcPct val="100000"/>
            </a:lnSpc>
          </a:pPr>
          <a:r>
            <a:rPr lang="en-US" dirty="0"/>
            <a:t>Transport accessibility and GTFS</a:t>
          </a:r>
        </a:p>
      </dgm:t>
    </dgm:pt>
    <dgm:pt modelId="{D744BF35-2146-41ED-8467-3C1F49C89202}" type="parTrans" cxnId="{A6915397-165F-4ADE-9FFE-DD8F9EC71C88}">
      <dgm:prSet/>
      <dgm:spPr/>
      <dgm:t>
        <a:bodyPr/>
        <a:lstStyle/>
        <a:p>
          <a:endParaRPr lang="en-US"/>
        </a:p>
      </dgm:t>
    </dgm:pt>
    <dgm:pt modelId="{F1DE263A-C0C9-488E-9BFB-D97E59409D57}" type="sibTrans" cxnId="{A6915397-165F-4ADE-9FFE-DD8F9EC71C88}">
      <dgm:prSet/>
      <dgm:spPr/>
      <dgm:t>
        <a:bodyPr/>
        <a:lstStyle/>
        <a:p>
          <a:endParaRPr lang="en-US"/>
        </a:p>
      </dgm:t>
    </dgm:pt>
    <dgm:pt modelId="{FAD7B405-B3CC-4549-8FF3-3883592F48BB}">
      <dgm:prSet/>
      <dgm:spPr/>
      <dgm:t>
        <a:bodyPr/>
        <a:lstStyle/>
        <a:p>
          <a:pPr>
            <a:lnSpc>
              <a:spcPct val="100000"/>
            </a:lnSpc>
          </a:pPr>
          <a:r>
            <a:rPr lang="en-US"/>
            <a:t>Overview of Fairfax County,  VA</a:t>
          </a:r>
        </a:p>
      </dgm:t>
    </dgm:pt>
    <dgm:pt modelId="{08A5C06B-3EC3-427C-90F2-2174E447A247}" type="parTrans" cxnId="{E5C7FA60-AE37-4C76-B0F1-5A86BAE48450}">
      <dgm:prSet/>
      <dgm:spPr/>
      <dgm:t>
        <a:bodyPr/>
        <a:lstStyle/>
        <a:p>
          <a:endParaRPr lang="en-US"/>
        </a:p>
      </dgm:t>
    </dgm:pt>
    <dgm:pt modelId="{CF541A59-955F-4720-9FE1-D61AFC5A6FBF}" type="sibTrans" cxnId="{E5C7FA60-AE37-4C76-B0F1-5A86BAE48450}">
      <dgm:prSet/>
      <dgm:spPr/>
      <dgm:t>
        <a:bodyPr/>
        <a:lstStyle/>
        <a:p>
          <a:endParaRPr lang="en-US"/>
        </a:p>
      </dgm:t>
    </dgm:pt>
    <dgm:pt modelId="{5D13692B-F754-41FC-9406-5BEC618DC809}">
      <dgm:prSet/>
      <dgm:spPr/>
      <dgm:t>
        <a:bodyPr/>
        <a:lstStyle/>
        <a:p>
          <a:pPr>
            <a:lnSpc>
              <a:spcPct val="100000"/>
            </a:lnSpc>
          </a:pPr>
          <a:r>
            <a:rPr lang="en-US"/>
            <a:t>Project Details</a:t>
          </a:r>
        </a:p>
      </dgm:t>
    </dgm:pt>
    <dgm:pt modelId="{1D6611E6-8472-4AE4-84F2-BC7E92508393}" type="parTrans" cxnId="{8AC92AD6-F846-488F-829F-3AE5126FD1F6}">
      <dgm:prSet/>
      <dgm:spPr/>
      <dgm:t>
        <a:bodyPr/>
        <a:lstStyle/>
        <a:p>
          <a:endParaRPr lang="en-US"/>
        </a:p>
      </dgm:t>
    </dgm:pt>
    <dgm:pt modelId="{C6F4CC48-C18D-41F8-B3D2-4C73FB1CF4C2}" type="sibTrans" cxnId="{8AC92AD6-F846-488F-829F-3AE5126FD1F6}">
      <dgm:prSet/>
      <dgm:spPr/>
      <dgm:t>
        <a:bodyPr/>
        <a:lstStyle/>
        <a:p>
          <a:endParaRPr lang="en-US"/>
        </a:p>
      </dgm:t>
    </dgm:pt>
    <dgm:pt modelId="{8C1F4812-E170-44DE-8116-0630F40AAB84}" type="pres">
      <dgm:prSet presAssocID="{35C51C0C-92AA-49FC-B86E-AC01DDB5E5CE}" presName="root" presStyleCnt="0">
        <dgm:presLayoutVars>
          <dgm:dir/>
          <dgm:resizeHandles val="exact"/>
        </dgm:presLayoutVars>
      </dgm:prSet>
      <dgm:spPr/>
    </dgm:pt>
    <dgm:pt modelId="{9E208796-974A-4683-BE2E-C95BCC39777A}" type="pres">
      <dgm:prSet presAssocID="{FA5EEEEC-6B91-4840-8F9B-166660D1A917}" presName="compNode" presStyleCnt="0"/>
      <dgm:spPr/>
    </dgm:pt>
    <dgm:pt modelId="{41260D3B-97DD-466B-87C5-6A127EC65CD5}" type="pres">
      <dgm:prSet presAssocID="{FA5EEEEC-6B91-4840-8F9B-166660D1A917}" presName="bgRect" presStyleLbl="bgShp" presStyleIdx="0" presStyleCnt="4" custScaleX="59794" custLinFactNeighborX="-18592" custLinFactNeighborY="-197"/>
      <dgm:spPr>
        <a:ln w="76200">
          <a:solidFill>
            <a:schemeClr val="accent1">
              <a:lumMod val="75000"/>
            </a:schemeClr>
          </a:solidFill>
        </a:ln>
      </dgm:spPr>
    </dgm:pt>
    <dgm:pt modelId="{AA4D0C27-0576-4DF1-830E-2198D68350C3}" type="pres">
      <dgm:prSet presAssocID="{FA5EEEEC-6B91-4840-8F9B-166660D1A9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pple"/>
        </a:ext>
      </dgm:extLst>
    </dgm:pt>
    <dgm:pt modelId="{C1EDD0F7-BFB1-4D55-9770-0E761C526B2A}" type="pres">
      <dgm:prSet presAssocID="{FA5EEEEC-6B91-4840-8F9B-166660D1A917}" presName="spaceRect" presStyleCnt="0"/>
      <dgm:spPr/>
    </dgm:pt>
    <dgm:pt modelId="{055AFEE3-579A-4146-8EEA-BFB17DD606EF}" type="pres">
      <dgm:prSet presAssocID="{FA5EEEEC-6B91-4840-8F9B-166660D1A917}" presName="parTx" presStyleLbl="revTx" presStyleIdx="0" presStyleCnt="4">
        <dgm:presLayoutVars>
          <dgm:chMax val="0"/>
          <dgm:chPref val="0"/>
        </dgm:presLayoutVars>
      </dgm:prSet>
      <dgm:spPr/>
    </dgm:pt>
    <dgm:pt modelId="{28BD5F1C-4E03-4BAF-BD56-F9746AC226B6}" type="pres">
      <dgm:prSet presAssocID="{60EF502C-95FB-4B14-9971-60B95A3D8BAC}" presName="sibTrans" presStyleCnt="0"/>
      <dgm:spPr/>
    </dgm:pt>
    <dgm:pt modelId="{58AD5AE1-BA9D-4D6B-AF70-9BB8EB9903DC}" type="pres">
      <dgm:prSet presAssocID="{EA9AEB7A-D33B-480B-874E-1C06965E742D}" presName="compNode" presStyleCnt="0"/>
      <dgm:spPr/>
    </dgm:pt>
    <dgm:pt modelId="{3371FD72-4E19-425B-B969-D9A61526072F}" type="pres">
      <dgm:prSet presAssocID="{EA9AEB7A-D33B-480B-874E-1C06965E742D}" presName="bgRect" presStyleLbl="bgShp" presStyleIdx="1" presStyleCnt="4" custScaleX="59794" custLinFactNeighborX="-21297" custLinFactNeighborY="-3979"/>
      <dgm:spPr/>
    </dgm:pt>
    <dgm:pt modelId="{E6998528-A65A-46B6-97AC-575F1869361F}" type="pres">
      <dgm:prSet presAssocID="{EA9AEB7A-D33B-480B-874E-1C06965E742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r"/>
        </a:ext>
      </dgm:extLst>
    </dgm:pt>
    <dgm:pt modelId="{7E60659E-974F-489A-BED3-28537F942CE7}" type="pres">
      <dgm:prSet presAssocID="{EA9AEB7A-D33B-480B-874E-1C06965E742D}" presName="spaceRect" presStyleCnt="0"/>
      <dgm:spPr/>
    </dgm:pt>
    <dgm:pt modelId="{991C71D9-E1FA-4D0A-BB4F-1F017BC5B6BA}" type="pres">
      <dgm:prSet presAssocID="{EA9AEB7A-D33B-480B-874E-1C06965E742D}" presName="parTx" presStyleLbl="revTx" presStyleIdx="1" presStyleCnt="4">
        <dgm:presLayoutVars>
          <dgm:chMax val="0"/>
          <dgm:chPref val="0"/>
        </dgm:presLayoutVars>
      </dgm:prSet>
      <dgm:spPr/>
    </dgm:pt>
    <dgm:pt modelId="{657E3903-4193-482E-9441-2569EE6661F0}" type="pres">
      <dgm:prSet presAssocID="{F1DE263A-C0C9-488E-9BFB-D97E59409D57}" presName="sibTrans" presStyleCnt="0"/>
      <dgm:spPr/>
    </dgm:pt>
    <dgm:pt modelId="{CEA3BF4A-3053-4CA8-B4EC-88D6BB945B33}" type="pres">
      <dgm:prSet presAssocID="{FAD7B405-B3CC-4549-8FF3-3883592F48BB}" presName="compNode" presStyleCnt="0"/>
      <dgm:spPr/>
    </dgm:pt>
    <dgm:pt modelId="{5F2895A0-CB4B-4F86-BA30-705899E51273}" type="pres">
      <dgm:prSet presAssocID="{FAD7B405-B3CC-4549-8FF3-3883592F48BB}" presName="bgRect" presStyleLbl="bgShp" presStyleIdx="2" presStyleCnt="4" custScaleX="59794" custLinFactNeighborX="-21297" custLinFactNeighborY="-3979"/>
      <dgm:spPr/>
    </dgm:pt>
    <dgm:pt modelId="{E1EF519B-92CD-470E-B3F6-78A35F463E2A}" type="pres">
      <dgm:prSet presAssocID="{FAD7B405-B3CC-4549-8FF3-3883592F48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r"/>
        </a:ext>
      </dgm:extLst>
    </dgm:pt>
    <dgm:pt modelId="{5ED327F7-A23B-4390-9059-C48BCE640980}" type="pres">
      <dgm:prSet presAssocID="{FAD7B405-B3CC-4549-8FF3-3883592F48BB}" presName="spaceRect" presStyleCnt="0"/>
      <dgm:spPr/>
    </dgm:pt>
    <dgm:pt modelId="{87E4A0A4-EC56-4E52-8D7E-AB44DD338FA4}" type="pres">
      <dgm:prSet presAssocID="{FAD7B405-B3CC-4549-8FF3-3883592F48BB}" presName="parTx" presStyleLbl="revTx" presStyleIdx="2" presStyleCnt="4">
        <dgm:presLayoutVars>
          <dgm:chMax val="0"/>
          <dgm:chPref val="0"/>
        </dgm:presLayoutVars>
      </dgm:prSet>
      <dgm:spPr/>
    </dgm:pt>
    <dgm:pt modelId="{41755DD2-41B4-45F6-8959-95C07F62DB74}" type="pres">
      <dgm:prSet presAssocID="{CF541A59-955F-4720-9FE1-D61AFC5A6FBF}" presName="sibTrans" presStyleCnt="0"/>
      <dgm:spPr/>
    </dgm:pt>
    <dgm:pt modelId="{1EBF9915-0918-4764-B88B-C8238DDDF4E1}" type="pres">
      <dgm:prSet presAssocID="{5D13692B-F754-41FC-9406-5BEC618DC809}" presName="compNode" presStyleCnt="0"/>
      <dgm:spPr/>
    </dgm:pt>
    <dgm:pt modelId="{8E7BF24A-88C7-4B96-B906-09AB2049DAA4}" type="pres">
      <dgm:prSet presAssocID="{5D13692B-F754-41FC-9406-5BEC618DC809}" presName="bgRect" presStyleLbl="bgShp" presStyleIdx="3" presStyleCnt="4" custScaleX="59794" custLinFactNeighborX="-21297" custLinFactNeighborY="-3979"/>
      <dgm:spPr/>
    </dgm:pt>
    <dgm:pt modelId="{48C4F86C-7082-424A-9CAA-97C86F8F2C96}" type="pres">
      <dgm:prSet presAssocID="{5D13692B-F754-41FC-9406-5BEC618DC80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ily Calendar"/>
        </a:ext>
      </dgm:extLst>
    </dgm:pt>
    <dgm:pt modelId="{00E92E7B-368C-4FEF-8924-3588A00A27DB}" type="pres">
      <dgm:prSet presAssocID="{5D13692B-F754-41FC-9406-5BEC618DC809}" presName="spaceRect" presStyleCnt="0"/>
      <dgm:spPr/>
    </dgm:pt>
    <dgm:pt modelId="{50344AD3-DCD1-4004-8076-9788F9803829}" type="pres">
      <dgm:prSet presAssocID="{5D13692B-F754-41FC-9406-5BEC618DC809}" presName="parTx" presStyleLbl="revTx" presStyleIdx="3" presStyleCnt="4">
        <dgm:presLayoutVars>
          <dgm:chMax val="0"/>
          <dgm:chPref val="0"/>
        </dgm:presLayoutVars>
      </dgm:prSet>
      <dgm:spPr/>
    </dgm:pt>
  </dgm:ptLst>
  <dgm:cxnLst>
    <dgm:cxn modelId="{54CDA822-D59D-4ACD-8126-9BA08E86BCDE}" type="presOf" srcId="{FAD7B405-B3CC-4549-8FF3-3883592F48BB}" destId="{87E4A0A4-EC56-4E52-8D7E-AB44DD338FA4}" srcOrd="0" destOrd="0" presId="urn:microsoft.com/office/officeart/2018/2/layout/IconVerticalSolidList"/>
    <dgm:cxn modelId="{C2C77D33-7C7D-4C7C-8B09-31032F728B0E}" srcId="{35C51C0C-92AA-49FC-B86E-AC01DDB5E5CE}" destId="{FA5EEEEC-6B91-4840-8F9B-166660D1A917}" srcOrd="0" destOrd="0" parTransId="{207A9C70-C0D2-4103-920F-95D9329767FD}" sibTransId="{60EF502C-95FB-4B14-9971-60B95A3D8BAC}"/>
    <dgm:cxn modelId="{E5C7FA60-AE37-4C76-B0F1-5A86BAE48450}" srcId="{35C51C0C-92AA-49FC-B86E-AC01DDB5E5CE}" destId="{FAD7B405-B3CC-4549-8FF3-3883592F48BB}" srcOrd="2" destOrd="0" parTransId="{08A5C06B-3EC3-427C-90F2-2174E447A247}" sibTransId="{CF541A59-955F-4720-9FE1-D61AFC5A6FBF}"/>
    <dgm:cxn modelId="{BD21004D-2F47-4BE8-B7D3-B660D7D0229C}" type="presOf" srcId="{35C51C0C-92AA-49FC-B86E-AC01DDB5E5CE}" destId="{8C1F4812-E170-44DE-8116-0630F40AAB84}" srcOrd="0" destOrd="0" presId="urn:microsoft.com/office/officeart/2018/2/layout/IconVerticalSolidList"/>
    <dgm:cxn modelId="{D437736E-1A61-4B3E-B47B-337D732FE694}" type="presOf" srcId="{5D13692B-F754-41FC-9406-5BEC618DC809}" destId="{50344AD3-DCD1-4004-8076-9788F9803829}" srcOrd="0" destOrd="0" presId="urn:microsoft.com/office/officeart/2018/2/layout/IconVerticalSolidList"/>
    <dgm:cxn modelId="{A6915397-165F-4ADE-9FFE-DD8F9EC71C88}" srcId="{35C51C0C-92AA-49FC-B86E-AC01DDB5E5CE}" destId="{EA9AEB7A-D33B-480B-874E-1C06965E742D}" srcOrd="1" destOrd="0" parTransId="{D744BF35-2146-41ED-8467-3C1F49C89202}" sibTransId="{F1DE263A-C0C9-488E-9BFB-D97E59409D57}"/>
    <dgm:cxn modelId="{896916A4-4D9F-4D24-BCA9-C54FA8DB6FD5}" type="presOf" srcId="{FA5EEEEC-6B91-4840-8F9B-166660D1A917}" destId="{055AFEE3-579A-4146-8EEA-BFB17DD606EF}" srcOrd="0" destOrd="0" presId="urn:microsoft.com/office/officeart/2018/2/layout/IconVerticalSolidList"/>
    <dgm:cxn modelId="{93D0BAD5-1017-44BD-99CE-E51758B13585}" type="presOf" srcId="{EA9AEB7A-D33B-480B-874E-1C06965E742D}" destId="{991C71D9-E1FA-4D0A-BB4F-1F017BC5B6BA}" srcOrd="0" destOrd="0" presId="urn:microsoft.com/office/officeart/2018/2/layout/IconVerticalSolidList"/>
    <dgm:cxn modelId="{8AC92AD6-F846-488F-829F-3AE5126FD1F6}" srcId="{35C51C0C-92AA-49FC-B86E-AC01DDB5E5CE}" destId="{5D13692B-F754-41FC-9406-5BEC618DC809}" srcOrd="3" destOrd="0" parTransId="{1D6611E6-8472-4AE4-84F2-BC7E92508393}" sibTransId="{C6F4CC48-C18D-41F8-B3D2-4C73FB1CF4C2}"/>
    <dgm:cxn modelId="{A9CCBC3A-78E2-4943-AE61-4F86BBADA64A}" type="presParOf" srcId="{8C1F4812-E170-44DE-8116-0630F40AAB84}" destId="{9E208796-974A-4683-BE2E-C95BCC39777A}" srcOrd="0" destOrd="0" presId="urn:microsoft.com/office/officeart/2018/2/layout/IconVerticalSolidList"/>
    <dgm:cxn modelId="{26DB5B24-2123-4317-8F84-ABAF432B8BB7}" type="presParOf" srcId="{9E208796-974A-4683-BE2E-C95BCC39777A}" destId="{41260D3B-97DD-466B-87C5-6A127EC65CD5}" srcOrd="0" destOrd="0" presId="urn:microsoft.com/office/officeart/2018/2/layout/IconVerticalSolidList"/>
    <dgm:cxn modelId="{8857ADF0-2C74-49F3-9724-FF7EB41EBC9E}" type="presParOf" srcId="{9E208796-974A-4683-BE2E-C95BCC39777A}" destId="{AA4D0C27-0576-4DF1-830E-2198D68350C3}" srcOrd="1" destOrd="0" presId="urn:microsoft.com/office/officeart/2018/2/layout/IconVerticalSolidList"/>
    <dgm:cxn modelId="{14E2E032-2CA7-4A89-8EAC-E03E61A7F5C8}" type="presParOf" srcId="{9E208796-974A-4683-BE2E-C95BCC39777A}" destId="{C1EDD0F7-BFB1-4D55-9770-0E761C526B2A}" srcOrd="2" destOrd="0" presId="urn:microsoft.com/office/officeart/2018/2/layout/IconVerticalSolidList"/>
    <dgm:cxn modelId="{C3E35B53-7309-4958-90C9-F6EF801BB5E4}" type="presParOf" srcId="{9E208796-974A-4683-BE2E-C95BCC39777A}" destId="{055AFEE3-579A-4146-8EEA-BFB17DD606EF}" srcOrd="3" destOrd="0" presId="urn:microsoft.com/office/officeart/2018/2/layout/IconVerticalSolidList"/>
    <dgm:cxn modelId="{14E30D12-24A9-4885-A293-C24463FF5B26}" type="presParOf" srcId="{8C1F4812-E170-44DE-8116-0630F40AAB84}" destId="{28BD5F1C-4E03-4BAF-BD56-F9746AC226B6}" srcOrd="1" destOrd="0" presId="urn:microsoft.com/office/officeart/2018/2/layout/IconVerticalSolidList"/>
    <dgm:cxn modelId="{DB3306E4-50E0-4BD0-9E67-64E0AB2CB753}" type="presParOf" srcId="{8C1F4812-E170-44DE-8116-0630F40AAB84}" destId="{58AD5AE1-BA9D-4D6B-AF70-9BB8EB9903DC}" srcOrd="2" destOrd="0" presId="urn:microsoft.com/office/officeart/2018/2/layout/IconVerticalSolidList"/>
    <dgm:cxn modelId="{CF8AC98F-17AC-4FBA-B073-EC1E94736DAA}" type="presParOf" srcId="{58AD5AE1-BA9D-4D6B-AF70-9BB8EB9903DC}" destId="{3371FD72-4E19-425B-B969-D9A61526072F}" srcOrd="0" destOrd="0" presId="urn:microsoft.com/office/officeart/2018/2/layout/IconVerticalSolidList"/>
    <dgm:cxn modelId="{A09BC755-1AFD-4298-A591-9AE3406C70EC}" type="presParOf" srcId="{58AD5AE1-BA9D-4D6B-AF70-9BB8EB9903DC}" destId="{E6998528-A65A-46B6-97AC-575F1869361F}" srcOrd="1" destOrd="0" presId="urn:microsoft.com/office/officeart/2018/2/layout/IconVerticalSolidList"/>
    <dgm:cxn modelId="{99528326-DFB2-4DC9-BB36-681B77444AF2}" type="presParOf" srcId="{58AD5AE1-BA9D-4D6B-AF70-9BB8EB9903DC}" destId="{7E60659E-974F-489A-BED3-28537F942CE7}" srcOrd="2" destOrd="0" presId="urn:microsoft.com/office/officeart/2018/2/layout/IconVerticalSolidList"/>
    <dgm:cxn modelId="{68255EC5-9777-4EFF-AC8A-7495A339E3CE}" type="presParOf" srcId="{58AD5AE1-BA9D-4D6B-AF70-9BB8EB9903DC}" destId="{991C71D9-E1FA-4D0A-BB4F-1F017BC5B6BA}" srcOrd="3" destOrd="0" presId="urn:microsoft.com/office/officeart/2018/2/layout/IconVerticalSolidList"/>
    <dgm:cxn modelId="{CE140B93-7C26-4D72-A366-896630DCBE54}" type="presParOf" srcId="{8C1F4812-E170-44DE-8116-0630F40AAB84}" destId="{657E3903-4193-482E-9441-2569EE6661F0}" srcOrd="3" destOrd="0" presId="urn:microsoft.com/office/officeart/2018/2/layout/IconVerticalSolidList"/>
    <dgm:cxn modelId="{28E3D4C4-746E-4297-A32D-DA70377F4C0F}" type="presParOf" srcId="{8C1F4812-E170-44DE-8116-0630F40AAB84}" destId="{CEA3BF4A-3053-4CA8-B4EC-88D6BB945B33}" srcOrd="4" destOrd="0" presId="urn:microsoft.com/office/officeart/2018/2/layout/IconVerticalSolidList"/>
    <dgm:cxn modelId="{A0CE4A37-C7DB-44AC-B1E1-631385BD2ABD}" type="presParOf" srcId="{CEA3BF4A-3053-4CA8-B4EC-88D6BB945B33}" destId="{5F2895A0-CB4B-4F86-BA30-705899E51273}" srcOrd="0" destOrd="0" presId="urn:microsoft.com/office/officeart/2018/2/layout/IconVerticalSolidList"/>
    <dgm:cxn modelId="{595F0005-1F9F-48D9-A693-6124EC9E8D26}" type="presParOf" srcId="{CEA3BF4A-3053-4CA8-B4EC-88D6BB945B33}" destId="{E1EF519B-92CD-470E-B3F6-78A35F463E2A}" srcOrd="1" destOrd="0" presId="urn:microsoft.com/office/officeart/2018/2/layout/IconVerticalSolidList"/>
    <dgm:cxn modelId="{6898A822-6141-4815-82EE-9013BE8B654F}" type="presParOf" srcId="{CEA3BF4A-3053-4CA8-B4EC-88D6BB945B33}" destId="{5ED327F7-A23B-4390-9059-C48BCE640980}" srcOrd="2" destOrd="0" presId="urn:microsoft.com/office/officeart/2018/2/layout/IconVerticalSolidList"/>
    <dgm:cxn modelId="{FEE97058-522F-477E-9734-8B2ED212E9E3}" type="presParOf" srcId="{CEA3BF4A-3053-4CA8-B4EC-88D6BB945B33}" destId="{87E4A0A4-EC56-4E52-8D7E-AB44DD338FA4}" srcOrd="3" destOrd="0" presId="urn:microsoft.com/office/officeart/2018/2/layout/IconVerticalSolidList"/>
    <dgm:cxn modelId="{D4A1545C-F0E4-4AF9-9F01-504733A5060B}" type="presParOf" srcId="{8C1F4812-E170-44DE-8116-0630F40AAB84}" destId="{41755DD2-41B4-45F6-8959-95C07F62DB74}" srcOrd="5" destOrd="0" presId="urn:microsoft.com/office/officeart/2018/2/layout/IconVerticalSolidList"/>
    <dgm:cxn modelId="{7754096F-0AA2-4CC4-BA30-B96544145196}" type="presParOf" srcId="{8C1F4812-E170-44DE-8116-0630F40AAB84}" destId="{1EBF9915-0918-4764-B88B-C8238DDDF4E1}" srcOrd="6" destOrd="0" presId="urn:microsoft.com/office/officeart/2018/2/layout/IconVerticalSolidList"/>
    <dgm:cxn modelId="{7BB832C9-008D-408C-8E1B-AC0840018F93}" type="presParOf" srcId="{1EBF9915-0918-4764-B88B-C8238DDDF4E1}" destId="{8E7BF24A-88C7-4B96-B906-09AB2049DAA4}" srcOrd="0" destOrd="0" presId="urn:microsoft.com/office/officeart/2018/2/layout/IconVerticalSolidList"/>
    <dgm:cxn modelId="{4E5AD1C6-9D2A-4E83-B936-C3AC64D3EAC1}" type="presParOf" srcId="{1EBF9915-0918-4764-B88B-C8238DDDF4E1}" destId="{48C4F86C-7082-424A-9CAA-97C86F8F2C96}" srcOrd="1" destOrd="0" presId="urn:microsoft.com/office/officeart/2018/2/layout/IconVerticalSolidList"/>
    <dgm:cxn modelId="{2028E1FB-0880-4612-A807-C9A280E89EFB}" type="presParOf" srcId="{1EBF9915-0918-4764-B88B-C8238DDDF4E1}" destId="{00E92E7B-368C-4FEF-8924-3588A00A27DB}" srcOrd="2" destOrd="0" presId="urn:microsoft.com/office/officeart/2018/2/layout/IconVerticalSolidList"/>
    <dgm:cxn modelId="{CDC67E21-0E44-4D42-8D9B-AD27458F7AF8}" type="presParOf" srcId="{1EBF9915-0918-4764-B88B-C8238DDDF4E1}" destId="{50344AD3-DCD1-4004-8076-9788F98038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C51C0C-92AA-49FC-B86E-AC01DDB5E5C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5EEEEC-6B91-4840-8F9B-166660D1A917}">
      <dgm:prSet/>
      <dgm:spPr/>
      <dgm:t>
        <a:bodyPr/>
        <a:lstStyle/>
        <a:p>
          <a:pPr>
            <a:lnSpc>
              <a:spcPct val="100000"/>
            </a:lnSpc>
          </a:pPr>
          <a:r>
            <a:rPr lang="en-US" dirty="0"/>
            <a:t>Food access and food deserts</a:t>
          </a:r>
        </a:p>
      </dgm:t>
    </dgm:pt>
    <dgm:pt modelId="{207A9C70-C0D2-4103-920F-95D9329767FD}" type="parTrans" cxnId="{C2C77D33-7C7D-4C7C-8B09-31032F728B0E}">
      <dgm:prSet/>
      <dgm:spPr/>
      <dgm:t>
        <a:bodyPr/>
        <a:lstStyle/>
        <a:p>
          <a:endParaRPr lang="en-US"/>
        </a:p>
      </dgm:t>
    </dgm:pt>
    <dgm:pt modelId="{60EF502C-95FB-4B14-9971-60B95A3D8BAC}" type="sibTrans" cxnId="{C2C77D33-7C7D-4C7C-8B09-31032F728B0E}">
      <dgm:prSet/>
      <dgm:spPr/>
      <dgm:t>
        <a:bodyPr/>
        <a:lstStyle/>
        <a:p>
          <a:endParaRPr lang="en-US"/>
        </a:p>
      </dgm:t>
    </dgm:pt>
    <dgm:pt modelId="{EA9AEB7A-D33B-480B-874E-1C06965E742D}">
      <dgm:prSet/>
      <dgm:spPr/>
      <dgm:t>
        <a:bodyPr/>
        <a:lstStyle/>
        <a:p>
          <a:pPr>
            <a:lnSpc>
              <a:spcPct val="100000"/>
            </a:lnSpc>
          </a:pPr>
          <a:r>
            <a:rPr lang="en-US" dirty="0"/>
            <a:t>Transport accessibility and GTFS</a:t>
          </a:r>
        </a:p>
      </dgm:t>
    </dgm:pt>
    <dgm:pt modelId="{D744BF35-2146-41ED-8467-3C1F49C89202}" type="parTrans" cxnId="{A6915397-165F-4ADE-9FFE-DD8F9EC71C88}">
      <dgm:prSet/>
      <dgm:spPr/>
      <dgm:t>
        <a:bodyPr/>
        <a:lstStyle/>
        <a:p>
          <a:endParaRPr lang="en-US"/>
        </a:p>
      </dgm:t>
    </dgm:pt>
    <dgm:pt modelId="{F1DE263A-C0C9-488E-9BFB-D97E59409D57}" type="sibTrans" cxnId="{A6915397-165F-4ADE-9FFE-DD8F9EC71C88}">
      <dgm:prSet/>
      <dgm:spPr/>
      <dgm:t>
        <a:bodyPr/>
        <a:lstStyle/>
        <a:p>
          <a:endParaRPr lang="en-US"/>
        </a:p>
      </dgm:t>
    </dgm:pt>
    <dgm:pt modelId="{FAD7B405-B3CC-4549-8FF3-3883592F48BB}">
      <dgm:prSet/>
      <dgm:spPr/>
      <dgm:t>
        <a:bodyPr/>
        <a:lstStyle/>
        <a:p>
          <a:pPr>
            <a:lnSpc>
              <a:spcPct val="100000"/>
            </a:lnSpc>
          </a:pPr>
          <a:r>
            <a:rPr lang="en-US"/>
            <a:t>Overview of Fairfax County,  VA</a:t>
          </a:r>
        </a:p>
      </dgm:t>
    </dgm:pt>
    <dgm:pt modelId="{08A5C06B-3EC3-427C-90F2-2174E447A247}" type="parTrans" cxnId="{E5C7FA60-AE37-4C76-B0F1-5A86BAE48450}">
      <dgm:prSet/>
      <dgm:spPr/>
      <dgm:t>
        <a:bodyPr/>
        <a:lstStyle/>
        <a:p>
          <a:endParaRPr lang="en-US"/>
        </a:p>
      </dgm:t>
    </dgm:pt>
    <dgm:pt modelId="{CF541A59-955F-4720-9FE1-D61AFC5A6FBF}" type="sibTrans" cxnId="{E5C7FA60-AE37-4C76-B0F1-5A86BAE48450}">
      <dgm:prSet/>
      <dgm:spPr/>
      <dgm:t>
        <a:bodyPr/>
        <a:lstStyle/>
        <a:p>
          <a:endParaRPr lang="en-US"/>
        </a:p>
      </dgm:t>
    </dgm:pt>
    <dgm:pt modelId="{5D13692B-F754-41FC-9406-5BEC618DC809}">
      <dgm:prSet/>
      <dgm:spPr/>
      <dgm:t>
        <a:bodyPr/>
        <a:lstStyle/>
        <a:p>
          <a:pPr>
            <a:lnSpc>
              <a:spcPct val="100000"/>
            </a:lnSpc>
          </a:pPr>
          <a:r>
            <a:rPr lang="en-US"/>
            <a:t>Project Details</a:t>
          </a:r>
        </a:p>
      </dgm:t>
    </dgm:pt>
    <dgm:pt modelId="{1D6611E6-8472-4AE4-84F2-BC7E92508393}" type="parTrans" cxnId="{8AC92AD6-F846-488F-829F-3AE5126FD1F6}">
      <dgm:prSet/>
      <dgm:spPr/>
      <dgm:t>
        <a:bodyPr/>
        <a:lstStyle/>
        <a:p>
          <a:endParaRPr lang="en-US"/>
        </a:p>
      </dgm:t>
    </dgm:pt>
    <dgm:pt modelId="{C6F4CC48-C18D-41F8-B3D2-4C73FB1CF4C2}" type="sibTrans" cxnId="{8AC92AD6-F846-488F-829F-3AE5126FD1F6}">
      <dgm:prSet/>
      <dgm:spPr/>
      <dgm:t>
        <a:bodyPr/>
        <a:lstStyle/>
        <a:p>
          <a:endParaRPr lang="en-US"/>
        </a:p>
      </dgm:t>
    </dgm:pt>
    <dgm:pt modelId="{8C1F4812-E170-44DE-8116-0630F40AAB84}" type="pres">
      <dgm:prSet presAssocID="{35C51C0C-92AA-49FC-B86E-AC01DDB5E5CE}" presName="root" presStyleCnt="0">
        <dgm:presLayoutVars>
          <dgm:dir/>
          <dgm:resizeHandles val="exact"/>
        </dgm:presLayoutVars>
      </dgm:prSet>
      <dgm:spPr/>
    </dgm:pt>
    <dgm:pt modelId="{9E208796-974A-4683-BE2E-C95BCC39777A}" type="pres">
      <dgm:prSet presAssocID="{FA5EEEEC-6B91-4840-8F9B-166660D1A917}" presName="compNode" presStyleCnt="0"/>
      <dgm:spPr/>
    </dgm:pt>
    <dgm:pt modelId="{41260D3B-97DD-466B-87C5-6A127EC65CD5}" type="pres">
      <dgm:prSet presAssocID="{FA5EEEEC-6B91-4840-8F9B-166660D1A917}" presName="bgRect" presStyleLbl="bgShp" presStyleIdx="0" presStyleCnt="4" custScaleX="59794" custLinFactNeighborX="-18592" custLinFactNeighborY="-197"/>
      <dgm:spPr>
        <a:ln w="76200">
          <a:noFill/>
        </a:ln>
      </dgm:spPr>
    </dgm:pt>
    <dgm:pt modelId="{AA4D0C27-0576-4DF1-830E-2198D68350C3}" type="pres">
      <dgm:prSet presAssocID="{FA5EEEEC-6B91-4840-8F9B-166660D1A9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pple"/>
        </a:ext>
      </dgm:extLst>
    </dgm:pt>
    <dgm:pt modelId="{C1EDD0F7-BFB1-4D55-9770-0E761C526B2A}" type="pres">
      <dgm:prSet presAssocID="{FA5EEEEC-6B91-4840-8F9B-166660D1A917}" presName="spaceRect" presStyleCnt="0"/>
      <dgm:spPr/>
    </dgm:pt>
    <dgm:pt modelId="{055AFEE3-579A-4146-8EEA-BFB17DD606EF}" type="pres">
      <dgm:prSet presAssocID="{FA5EEEEC-6B91-4840-8F9B-166660D1A917}" presName="parTx" presStyleLbl="revTx" presStyleIdx="0" presStyleCnt="4">
        <dgm:presLayoutVars>
          <dgm:chMax val="0"/>
          <dgm:chPref val="0"/>
        </dgm:presLayoutVars>
      </dgm:prSet>
      <dgm:spPr/>
    </dgm:pt>
    <dgm:pt modelId="{28BD5F1C-4E03-4BAF-BD56-F9746AC226B6}" type="pres">
      <dgm:prSet presAssocID="{60EF502C-95FB-4B14-9971-60B95A3D8BAC}" presName="sibTrans" presStyleCnt="0"/>
      <dgm:spPr/>
    </dgm:pt>
    <dgm:pt modelId="{58AD5AE1-BA9D-4D6B-AF70-9BB8EB9903DC}" type="pres">
      <dgm:prSet presAssocID="{EA9AEB7A-D33B-480B-874E-1C06965E742D}" presName="compNode" presStyleCnt="0"/>
      <dgm:spPr/>
    </dgm:pt>
    <dgm:pt modelId="{3371FD72-4E19-425B-B969-D9A61526072F}" type="pres">
      <dgm:prSet presAssocID="{EA9AEB7A-D33B-480B-874E-1C06965E742D}" presName="bgRect" presStyleLbl="bgShp" presStyleIdx="1" presStyleCnt="4" custScaleX="59794" custLinFactNeighborX="-21297" custLinFactNeighborY="-3979"/>
      <dgm:spPr>
        <a:ln w="76200">
          <a:solidFill>
            <a:schemeClr val="accent1">
              <a:lumMod val="75000"/>
            </a:schemeClr>
          </a:solidFill>
        </a:ln>
      </dgm:spPr>
    </dgm:pt>
    <dgm:pt modelId="{E6998528-A65A-46B6-97AC-575F1869361F}" type="pres">
      <dgm:prSet presAssocID="{EA9AEB7A-D33B-480B-874E-1C06965E742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r"/>
        </a:ext>
      </dgm:extLst>
    </dgm:pt>
    <dgm:pt modelId="{7E60659E-974F-489A-BED3-28537F942CE7}" type="pres">
      <dgm:prSet presAssocID="{EA9AEB7A-D33B-480B-874E-1C06965E742D}" presName="spaceRect" presStyleCnt="0"/>
      <dgm:spPr/>
    </dgm:pt>
    <dgm:pt modelId="{991C71D9-E1FA-4D0A-BB4F-1F017BC5B6BA}" type="pres">
      <dgm:prSet presAssocID="{EA9AEB7A-D33B-480B-874E-1C06965E742D}" presName="parTx" presStyleLbl="revTx" presStyleIdx="1" presStyleCnt="4">
        <dgm:presLayoutVars>
          <dgm:chMax val="0"/>
          <dgm:chPref val="0"/>
        </dgm:presLayoutVars>
      </dgm:prSet>
      <dgm:spPr/>
    </dgm:pt>
    <dgm:pt modelId="{657E3903-4193-482E-9441-2569EE6661F0}" type="pres">
      <dgm:prSet presAssocID="{F1DE263A-C0C9-488E-9BFB-D97E59409D57}" presName="sibTrans" presStyleCnt="0"/>
      <dgm:spPr/>
    </dgm:pt>
    <dgm:pt modelId="{CEA3BF4A-3053-4CA8-B4EC-88D6BB945B33}" type="pres">
      <dgm:prSet presAssocID="{FAD7B405-B3CC-4549-8FF3-3883592F48BB}" presName="compNode" presStyleCnt="0"/>
      <dgm:spPr/>
    </dgm:pt>
    <dgm:pt modelId="{5F2895A0-CB4B-4F86-BA30-705899E51273}" type="pres">
      <dgm:prSet presAssocID="{FAD7B405-B3CC-4549-8FF3-3883592F48BB}" presName="bgRect" presStyleLbl="bgShp" presStyleIdx="2" presStyleCnt="4" custScaleX="59794" custLinFactNeighborX="-21297" custLinFactNeighborY="-3979"/>
      <dgm:spPr/>
    </dgm:pt>
    <dgm:pt modelId="{E1EF519B-92CD-470E-B3F6-78A35F463E2A}" type="pres">
      <dgm:prSet presAssocID="{FAD7B405-B3CC-4549-8FF3-3883592F48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r"/>
        </a:ext>
      </dgm:extLst>
    </dgm:pt>
    <dgm:pt modelId="{5ED327F7-A23B-4390-9059-C48BCE640980}" type="pres">
      <dgm:prSet presAssocID="{FAD7B405-B3CC-4549-8FF3-3883592F48BB}" presName="spaceRect" presStyleCnt="0"/>
      <dgm:spPr/>
    </dgm:pt>
    <dgm:pt modelId="{87E4A0A4-EC56-4E52-8D7E-AB44DD338FA4}" type="pres">
      <dgm:prSet presAssocID="{FAD7B405-B3CC-4549-8FF3-3883592F48BB}" presName="parTx" presStyleLbl="revTx" presStyleIdx="2" presStyleCnt="4">
        <dgm:presLayoutVars>
          <dgm:chMax val="0"/>
          <dgm:chPref val="0"/>
        </dgm:presLayoutVars>
      </dgm:prSet>
      <dgm:spPr/>
    </dgm:pt>
    <dgm:pt modelId="{41755DD2-41B4-45F6-8959-95C07F62DB74}" type="pres">
      <dgm:prSet presAssocID="{CF541A59-955F-4720-9FE1-D61AFC5A6FBF}" presName="sibTrans" presStyleCnt="0"/>
      <dgm:spPr/>
    </dgm:pt>
    <dgm:pt modelId="{1EBF9915-0918-4764-B88B-C8238DDDF4E1}" type="pres">
      <dgm:prSet presAssocID="{5D13692B-F754-41FC-9406-5BEC618DC809}" presName="compNode" presStyleCnt="0"/>
      <dgm:spPr/>
    </dgm:pt>
    <dgm:pt modelId="{8E7BF24A-88C7-4B96-B906-09AB2049DAA4}" type="pres">
      <dgm:prSet presAssocID="{5D13692B-F754-41FC-9406-5BEC618DC809}" presName="bgRect" presStyleLbl="bgShp" presStyleIdx="3" presStyleCnt="4" custScaleX="59794" custLinFactNeighborX="-21297" custLinFactNeighborY="-3979"/>
      <dgm:spPr/>
    </dgm:pt>
    <dgm:pt modelId="{48C4F86C-7082-424A-9CAA-97C86F8F2C96}" type="pres">
      <dgm:prSet presAssocID="{5D13692B-F754-41FC-9406-5BEC618DC80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ily Calendar"/>
        </a:ext>
      </dgm:extLst>
    </dgm:pt>
    <dgm:pt modelId="{00E92E7B-368C-4FEF-8924-3588A00A27DB}" type="pres">
      <dgm:prSet presAssocID="{5D13692B-F754-41FC-9406-5BEC618DC809}" presName="spaceRect" presStyleCnt="0"/>
      <dgm:spPr/>
    </dgm:pt>
    <dgm:pt modelId="{50344AD3-DCD1-4004-8076-9788F9803829}" type="pres">
      <dgm:prSet presAssocID="{5D13692B-F754-41FC-9406-5BEC618DC809}" presName="parTx" presStyleLbl="revTx" presStyleIdx="3" presStyleCnt="4">
        <dgm:presLayoutVars>
          <dgm:chMax val="0"/>
          <dgm:chPref val="0"/>
        </dgm:presLayoutVars>
      </dgm:prSet>
      <dgm:spPr/>
    </dgm:pt>
  </dgm:ptLst>
  <dgm:cxnLst>
    <dgm:cxn modelId="{54CDA822-D59D-4ACD-8126-9BA08E86BCDE}" type="presOf" srcId="{FAD7B405-B3CC-4549-8FF3-3883592F48BB}" destId="{87E4A0A4-EC56-4E52-8D7E-AB44DD338FA4}" srcOrd="0" destOrd="0" presId="urn:microsoft.com/office/officeart/2018/2/layout/IconVerticalSolidList"/>
    <dgm:cxn modelId="{C2C77D33-7C7D-4C7C-8B09-31032F728B0E}" srcId="{35C51C0C-92AA-49FC-B86E-AC01DDB5E5CE}" destId="{FA5EEEEC-6B91-4840-8F9B-166660D1A917}" srcOrd="0" destOrd="0" parTransId="{207A9C70-C0D2-4103-920F-95D9329767FD}" sibTransId="{60EF502C-95FB-4B14-9971-60B95A3D8BAC}"/>
    <dgm:cxn modelId="{E5C7FA60-AE37-4C76-B0F1-5A86BAE48450}" srcId="{35C51C0C-92AA-49FC-B86E-AC01DDB5E5CE}" destId="{FAD7B405-B3CC-4549-8FF3-3883592F48BB}" srcOrd="2" destOrd="0" parTransId="{08A5C06B-3EC3-427C-90F2-2174E447A247}" sibTransId="{CF541A59-955F-4720-9FE1-D61AFC5A6FBF}"/>
    <dgm:cxn modelId="{BD21004D-2F47-4BE8-B7D3-B660D7D0229C}" type="presOf" srcId="{35C51C0C-92AA-49FC-B86E-AC01DDB5E5CE}" destId="{8C1F4812-E170-44DE-8116-0630F40AAB84}" srcOrd="0" destOrd="0" presId="urn:microsoft.com/office/officeart/2018/2/layout/IconVerticalSolidList"/>
    <dgm:cxn modelId="{D437736E-1A61-4B3E-B47B-337D732FE694}" type="presOf" srcId="{5D13692B-F754-41FC-9406-5BEC618DC809}" destId="{50344AD3-DCD1-4004-8076-9788F9803829}" srcOrd="0" destOrd="0" presId="urn:microsoft.com/office/officeart/2018/2/layout/IconVerticalSolidList"/>
    <dgm:cxn modelId="{A6915397-165F-4ADE-9FFE-DD8F9EC71C88}" srcId="{35C51C0C-92AA-49FC-B86E-AC01DDB5E5CE}" destId="{EA9AEB7A-D33B-480B-874E-1C06965E742D}" srcOrd="1" destOrd="0" parTransId="{D744BF35-2146-41ED-8467-3C1F49C89202}" sibTransId="{F1DE263A-C0C9-488E-9BFB-D97E59409D57}"/>
    <dgm:cxn modelId="{896916A4-4D9F-4D24-BCA9-C54FA8DB6FD5}" type="presOf" srcId="{FA5EEEEC-6B91-4840-8F9B-166660D1A917}" destId="{055AFEE3-579A-4146-8EEA-BFB17DD606EF}" srcOrd="0" destOrd="0" presId="urn:microsoft.com/office/officeart/2018/2/layout/IconVerticalSolidList"/>
    <dgm:cxn modelId="{93D0BAD5-1017-44BD-99CE-E51758B13585}" type="presOf" srcId="{EA9AEB7A-D33B-480B-874E-1C06965E742D}" destId="{991C71D9-E1FA-4D0A-BB4F-1F017BC5B6BA}" srcOrd="0" destOrd="0" presId="urn:microsoft.com/office/officeart/2018/2/layout/IconVerticalSolidList"/>
    <dgm:cxn modelId="{8AC92AD6-F846-488F-829F-3AE5126FD1F6}" srcId="{35C51C0C-92AA-49FC-B86E-AC01DDB5E5CE}" destId="{5D13692B-F754-41FC-9406-5BEC618DC809}" srcOrd="3" destOrd="0" parTransId="{1D6611E6-8472-4AE4-84F2-BC7E92508393}" sibTransId="{C6F4CC48-C18D-41F8-B3D2-4C73FB1CF4C2}"/>
    <dgm:cxn modelId="{A9CCBC3A-78E2-4943-AE61-4F86BBADA64A}" type="presParOf" srcId="{8C1F4812-E170-44DE-8116-0630F40AAB84}" destId="{9E208796-974A-4683-BE2E-C95BCC39777A}" srcOrd="0" destOrd="0" presId="urn:microsoft.com/office/officeart/2018/2/layout/IconVerticalSolidList"/>
    <dgm:cxn modelId="{26DB5B24-2123-4317-8F84-ABAF432B8BB7}" type="presParOf" srcId="{9E208796-974A-4683-BE2E-C95BCC39777A}" destId="{41260D3B-97DD-466B-87C5-6A127EC65CD5}" srcOrd="0" destOrd="0" presId="urn:microsoft.com/office/officeart/2018/2/layout/IconVerticalSolidList"/>
    <dgm:cxn modelId="{8857ADF0-2C74-49F3-9724-FF7EB41EBC9E}" type="presParOf" srcId="{9E208796-974A-4683-BE2E-C95BCC39777A}" destId="{AA4D0C27-0576-4DF1-830E-2198D68350C3}" srcOrd="1" destOrd="0" presId="urn:microsoft.com/office/officeart/2018/2/layout/IconVerticalSolidList"/>
    <dgm:cxn modelId="{14E2E032-2CA7-4A89-8EAC-E03E61A7F5C8}" type="presParOf" srcId="{9E208796-974A-4683-BE2E-C95BCC39777A}" destId="{C1EDD0F7-BFB1-4D55-9770-0E761C526B2A}" srcOrd="2" destOrd="0" presId="urn:microsoft.com/office/officeart/2018/2/layout/IconVerticalSolidList"/>
    <dgm:cxn modelId="{C3E35B53-7309-4958-90C9-F6EF801BB5E4}" type="presParOf" srcId="{9E208796-974A-4683-BE2E-C95BCC39777A}" destId="{055AFEE3-579A-4146-8EEA-BFB17DD606EF}" srcOrd="3" destOrd="0" presId="urn:microsoft.com/office/officeart/2018/2/layout/IconVerticalSolidList"/>
    <dgm:cxn modelId="{14E30D12-24A9-4885-A293-C24463FF5B26}" type="presParOf" srcId="{8C1F4812-E170-44DE-8116-0630F40AAB84}" destId="{28BD5F1C-4E03-4BAF-BD56-F9746AC226B6}" srcOrd="1" destOrd="0" presId="urn:microsoft.com/office/officeart/2018/2/layout/IconVerticalSolidList"/>
    <dgm:cxn modelId="{DB3306E4-50E0-4BD0-9E67-64E0AB2CB753}" type="presParOf" srcId="{8C1F4812-E170-44DE-8116-0630F40AAB84}" destId="{58AD5AE1-BA9D-4D6B-AF70-9BB8EB9903DC}" srcOrd="2" destOrd="0" presId="urn:microsoft.com/office/officeart/2018/2/layout/IconVerticalSolidList"/>
    <dgm:cxn modelId="{CF8AC98F-17AC-4FBA-B073-EC1E94736DAA}" type="presParOf" srcId="{58AD5AE1-BA9D-4D6B-AF70-9BB8EB9903DC}" destId="{3371FD72-4E19-425B-B969-D9A61526072F}" srcOrd="0" destOrd="0" presId="urn:microsoft.com/office/officeart/2018/2/layout/IconVerticalSolidList"/>
    <dgm:cxn modelId="{A09BC755-1AFD-4298-A591-9AE3406C70EC}" type="presParOf" srcId="{58AD5AE1-BA9D-4D6B-AF70-9BB8EB9903DC}" destId="{E6998528-A65A-46B6-97AC-575F1869361F}" srcOrd="1" destOrd="0" presId="urn:microsoft.com/office/officeart/2018/2/layout/IconVerticalSolidList"/>
    <dgm:cxn modelId="{99528326-DFB2-4DC9-BB36-681B77444AF2}" type="presParOf" srcId="{58AD5AE1-BA9D-4D6B-AF70-9BB8EB9903DC}" destId="{7E60659E-974F-489A-BED3-28537F942CE7}" srcOrd="2" destOrd="0" presId="urn:microsoft.com/office/officeart/2018/2/layout/IconVerticalSolidList"/>
    <dgm:cxn modelId="{68255EC5-9777-4EFF-AC8A-7495A339E3CE}" type="presParOf" srcId="{58AD5AE1-BA9D-4D6B-AF70-9BB8EB9903DC}" destId="{991C71D9-E1FA-4D0A-BB4F-1F017BC5B6BA}" srcOrd="3" destOrd="0" presId="urn:microsoft.com/office/officeart/2018/2/layout/IconVerticalSolidList"/>
    <dgm:cxn modelId="{CE140B93-7C26-4D72-A366-896630DCBE54}" type="presParOf" srcId="{8C1F4812-E170-44DE-8116-0630F40AAB84}" destId="{657E3903-4193-482E-9441-2569EE6661F0}" srcOrd="3" destOrd="0" presId="urn:microsoft.com/office/officeart/2018/2/layout/IconVerticalSolidList"/>
    <dgm:cxn modelId="{28E3D4C4-746E-4297-A32D-DA70377F4C0F}" type="presParOf" srcId="{8C1F4812-E170-44DE-8116-0630F40AAB84}" destId="{CEA3BF4A-3053-4CA8-B4EC-88D6BB945B33}" srcOrd="4" destOrd="0" presId="urn:microsoft.com/office/officeart/2018/2/layout/IconVerticalSolidList"/>
    <dgm:cxn modelId="{A0CE4A37-C7DB-44AC-B1E1-631385BD2ABD}" type="presParOf" srcId="{CEA3BF4A-3053-4CA8-B4EC-88D6BB945B33}" destId="{5F2895A0-CB4B-4F86-BA30-705899E51273}" srcOrd="0" destOrd="0" presId="urn:microsoft.com/office/officeart/2018/2/layout/IconVerticalSolidList"/>
    <dgm:cxn modelId="{595F0005-1F9F-48D9-A693-6124EC9E8D26}" type="presParOf" srcId="{CEA3BF4A-3053-4CA8-B4EC-88D6BB945B33}" destId="{E1EF519B-92CD-470E-B3F6-78A35F463E2A}" srcOrd="1" destOrd="0" presId="urn:microsoft.com/office/officeart/2018/2/layout/IconVerticalSolidList"/>
    <dgm:cxn modelId="{6898A822-6141-4815-82EE-9013BE8B654F}" type="presParOf" srcId="{CEA3BF4A-3053-4CA8-B4EC-88D6BB945B33}" destId="{5ED327F7-A23B-4390-9059-C48BCE640980}" srcOrd="2" destOrd="0" presId="urn:microsoft.com/office/officeart/2018/2/layout/IconVerticalSolidList"/>
    <dgm:cxn modelId="{FEE97058-522F-477E-9734-8B2ED212E9E3}" type="presParOf" srcId="{CEA3BF4A-3053-4CA8-B4EC-88D6BB945B33}" destId="{87E4A0A4-EC56-4E52-8D7E-AB44DD338FA4}" srcOrd="3" destOrd="0" presId="urn:microsoft.com/office/officeart/2018/2/layout/IconVerticalSolidList"/>
    <dgm:cxn modelId="{D4A1545C-F0E4-4AF9-9F01-504733A5060B}" type="presParOf" srcId="{8C1F4812-E170-44DE-8116-0630F40AAB84}" destId="{41755DD2-41B4-45F6-8959-95C07F62DB74}" srcOrd="5" destOrd="0" presId="urn:microsoft.com/office/officeart/2018/2/layout/IconVerticalSolidList"/>
    <dgm:cxn modelId="{7754096F-0AA2-4CC4-BA30-B96544145196}" type="presParOf" srcId="{8C1F4812-E170-44DE-8116-0630F40AAB84}" destId="{1EBF9915-0918-4764-B88B-C8238DDDF4E1}" srcOrd="6" destOrd="0" presId="urn:microsoft.com/office/officeart/2018/2/layout/IconVerticalSolidList"/>
    <dgm:cxn modelId="{7BB832C9-008D-408C-8E1B-AC0840018F93}" type="presParOf" srcId="{1EBF9915-0918-4764-B88B-C8238DDDF4E1}" destId="{8E7BF24A-88C7-4B96-B906-09AB2049DAA4}" srcOrd="0" destOrd="0" presId="urn:microsoft.com/office/officeart/2018/2/layout/IconVerticalSolidList"/>
    <dgm:cxn modelId="{4E5AD1C6-9D2A-4E83-B936-C3AC64D3EAC1}" type="presParOf" srcId="{1EBF9915-0918-4764-B88B-C8238DDDF4E1}" destId="{48C4F86C-7082-424A-9CAA-97C86F8F2C96}" srcOrd="1" destOrd="0" presId="urn:microsoft.com/office/officeart/2018/2/layout/IconVerticalSolidList"/>
    <dgm:cxn modelId="{2028E1FB-0880-4612-A807-C9A280E89EFB}" type="presParOf" srcId="{1EBF9915-0918-4764-B88B-C8238DDDF4E1}" destId="{00E92E7B-368C-4FEF-8924-3588A00A27DB}" srcOrd="2" destOrd="0" presId="urn:microsoft.com/office/officeart/2018/2/layout/IconVerticalSolidList"/>
    <dgm:cxn modelId="{CDC67E21-0E44-4D42-8D9B-AD27458F7AF8}" type="presParOf" srcId="{1EBF9915-0918-4764-B88B-C8238DDDF4E1}" destId="{50344AD3-DCD1-4004-8076-9788F98038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C51C0C-92AA-49FC-B86E-AC01DDB5E5C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5EEEEC-6B91-4840-8F9B-166660D1A917}">
      <dgm:prSet/>
      <dgm:spPr/>
      <dgm:t>
        <a:bodyPr/>
        <a:lstStyle/>
        <a:p>
          <a:pPr>
            <a:lnSpc>
              <a:spcPct val="100000"/>
            </a:lnSpc>
          </a:pPr>
          <a:r>
            <a:rPr lang="en-US" dirty="0"/>
            <a:t>Food access and food deserts</a:t>
          </a:r>
        </a:p>
      </dgm:t>
    </dgm:pt>
    <dgm:pt modelId="{207A9C70-C0D2-4103-920F-95D9329767FD}" type="parTrans" cxnId="{C2C77D33-7C7D-4C7C-8B09-31032F728B0E}">
      <dgm:prSet/>
      <dgm:spPr/>
      <dgm:t>
        <a:bodyPr/>
        <a:lstStyle/>
        <a:p>
          <a:endParaRPr lang="en-US"/>
        </a:p>
      </dgm:t>
    </dgm:pt>
    <dgm:pt modelId="{60EF502C-95FB-4B14-9971-60B95A3D8BAC}" type="sibTrans" cxnId="{C2C77D33-7C7D-4C7C-8B09-31032F728B0E}">
      <dgm:prSet/>
      <dgm:spPr/>
      <dgm:t>
        <a:bodyPr/>
        <a:lstStyle/>
        <a:p>
          <a:endParaRPr lang="en-US"/>
        </a:p>
      </dgm:t>
    </dgm:pt>
    <dgm:pt modelId="{EA9AEB7A-D33B-480B-874E-1C06965E742D}">
      <dgm:prSet/>
      <dgm:spPr/>
      <dgm:t>
        <a:bodyPr/>
        <a:lstStyle/>
        <a:p>
          <a:pPr>
            <a:lnSpc>
              <a:spcPct val="100000"/>
            </a:lnSpc>
          </a:pPr>
          <a:r>
            <a:rPr lang="en-US" dirty="0"/>
            <a:t>Transport accessibility and GTFS</a:t>
          </a:r>
        </a:p>
      </dgm:t>
    </dgm:pt>
    <dgm:pt modelId="{D744BF35-2146-41ED-8467-3C1F49C89202}" type="parTrans" cxnId="{A6915397-165F-4ADE-9FFE-DD8F9EC71C88}">
      <dgm:prSet/>
      <dgm:spPr/>
      <dgm:t>
        <a:bodyPr/>
        <a:lstStyle/>
        <a:p>
          <a:endParaRPr lang="en-US"/>
        </a:p>
      </dgm:t>
    </dgm:pt>
    <dgm:pt modelId="{F1DE263A-C0C9-488E-9BFB-D97E59409D57}" type="sibTrans" cxnId="{A6915397-165F-4ADE-9FFE-DD8F9EC71C88}">
      <dgm:prSet/>
      <dgm:spPr/>
      <dgm:t>
        <a:bodyPr/>
        <a:lstStyle/>
        <a:p>
          <a:endParaRPr lang="en-US"/>
        </a:p>
      </dgm:t>
    </dgm:pt>
    <dgm:pt modelId="{FAD7B405-B3CC-4549-8FF3-3883592F48BB}">
      <dgm:prSet/>
      <dgm:spPr/>
      <dgm:t>
        <a:bodyPr/>
        <a:lstStyle/>
        <a:p>
          <a:pPr>
            <a:lnSpc>
              <a:spcPct val="100000"/>
            </a:lnSpc>
          </a:pPr>
          <a:r>
            <a:rPr lang="en-US"/>
            <a:t>Overview of Fairfax County,  VA</a:t>
          </a:r>
        </a:p>
      </dgm:t>
    </dgm:pt>
    <dgm:pt modelId="{08A5C06B-3EC3-427C-90F2-2174E447A247}" type="parTrans" cxnId="{E5C7FA60-AE37-4C76-B0F1-5A86BAE48450}">
      <dgm:prSet/>
      <dgm:spPr/>
      <dgm:t>
        <a:bodyPr/>
        <a:lstStyle/>
        <a:p>
          <a:endParaRPr lang="en-US"/>
        </a:p>
      </dgm:t>
    </dgm:pt>
    <dgm:pt modelId="{CF541A59-955F-4720-9FE1-D61AFC5A6FBF}" type="sibTrans" cxnId="{E5C7FA60-AE37-4C76-B0F1-5A86BAE48450}">
      <dgm:prSet/>
      <dgm:spPr/>
      <dgm:t>
        <a:bodyPr/>
        <a:lstStyle/>
        <a:p>
          <a:endParaRPr lang="en-US"/>
        </a:p>
      </dgm:t>
    </dgm:pt>
    <dgm:pt modelId="{5D13692B-F754-41FC-9406-5BEC618DC809}">
      <dgm:prSet/>
      <dgm:spPr/>
      <dgm:t>
        <a:bodyPr/>
        <a:lstStyle/>
        <a:p>
          <a:pPr>
            <a:lnSpc>
              <a:spcPct val="100000"/>
            </a:lnSpc>
          </a:pPr>
          <a:r>
            <a:rPr lang="en-US"/>
            <a:t>Project Details</a:t>
          </a:r>
        </a:p>
      </dgm:t>
    </dgm:pt>
    <dgm:pt modelId="{1D6611E6-8472-4AE4-84F2-BC7E92508393}" type="parTrans" cxnId="{8AC92AD6-F846-488F-829F-3AE5126FD1F6}">
      <dgm:prSet/>
      <dgm:spPr/>
      <dgm:t>
        <a:bodyPr/>
        <a:lstStyle/>
        <a:p>
          <a:endParaRPr lang="en-US"/>
        </a:p>
      </dgm:t>
    </dgm:pt>
    <dgm:pt modelId="{C6F4CC48-C18D-41F8-B3D2-4C73FB1CF4C2}" type="sibTrans" cxnId="{8AC92AD6-F846-488F-829F-3AE5126FD1F6}">
      <dgm:prSet/>
      <dgm:spPr/>
      <dgm:t>
        <a:bodyPr/>
        <a:lstStyle/>
        <a:p>
          <a:endParaRPr lang="en-US"/>
        </a:p>
      </dgm:t>
    </dgm:pt>
    <dgm:pt modelId="{8C1F4812-E170-44DE-8116-0630F40AAB84}" type="pres">
      <dgm:prSet presAssocID="{35C51C0C-92AA-49FC-B86E-AC01DDB5E5CE}" presName="root" presStyleCnt="0">
        <dgm:presLayoutVars>
          <dgm:dir/>
          <dgm:resizeHandles val="exact"/>
        </dgm:presLayoutVars>
      </dgm:prSet>
      <dgm:spPr/>
    </dgm:pt>
    <dgm:pt modelId="{9E208796-974A-4683-BE2E-C95BCC39777A}" type="pres">
      <dgm:prSet presAssocID="{FA5EEEEC-6B91-4840-8F9B-166660D1A917}" presName="compNode" presStyleCnt="0"/>
      <dgm:spPr/>
    </dgm:pt>
    <dgm:pt modelId="{41260D3B-97DD-466B-87C5-6A127EC65CD5}" type="pres">
      <dgm:prSet presAssocID="{FA5EEEEC-6B91-4840-8F9B-166660D1A917}" presName="bgRect" presStyleLbl="bgShp" presStyleIdx="0" presStyleCnt="4" custScaleX="59794" custLinFactNeighborX="-18592" custLinFactNeighborY="-197"/>
      <dgm:spPr>
        <a:ln w="76200">
          <a:noFill/>
        </a:ln>
      </dgm:spPr>
    </dgm:pt>
    <dgm:pt modelId="{AA4D0C27-0576-4DF1-830E-2198D68350C3}" type="pres">
      <dgm:prSet presAssocID="{FA5EEEEC-6B91-4840-8F9B-166660D1A9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pple"/>
        </a:ext>
      </dgm:extLst>
    </dgm:pt>
    <dgm:pt modelId="{C1EDD0F7-BFB1-4D55-9770-0E761C526B2A}" type="pres">
      <dgm:prSet presAssocID="{FA5EEEEC-6B91-4840-8F9B-166660D1A917}" presName="spaceRect" presStyleCnt="0"/>
      <dgm:spPr/>
    </dgm:pt>
    <dgm:pt modelId="{055AFEE3-579A-4146-8EEA-BFB17DD606EF}" type="pres">
      <dgm:prSet presAssocID="{FA5EEEEC-6B91-4840-8F9B-166660D1A917}" presName="parTx" presStyleLbl="revTx" presStyleIdx="0" presStyleCnt="4">
        <dgm:presLayoutVars>
          <dgm:chMax val="0"/>
          <dgm:chPref val="0"/>
        </dgm:presLayoutVars>
      </dgm:prSet>
      <dgm:spPr/>
    </dgm:pt>
    <dgm:pt modelId="{28BD5F1C-4E03-4BAF-BD56-F9746AC226B6}" type="pres">
      <dgm:prSet presAssocID="{60EF502C-95FB-4B14-9971-60B95A3D8BAC}" presName="sibTrans" presStyleCnt="0"/>
      <dgm:spPr/>
    </dgm:pt>
    <dgm:pt modelId="{58AD5AE1-BA9D-4D6B-AF70-9BB8EB9903DC}" type="pres">
      <dgm:prSet presAssocID="{EA9AEB7A-D33B-480B-874E-1C06965E742D}" presName="compNode" presStyleCnt="0"/>
      <dgm:spPr/>
    </dgm:pt>
    <dgm:pt modelId="{3371FD72-4E19-425B-B969-D9A61526072F}" type="pres">
      <dgm:prSet presAssocID="{EA9AEB7A-D33B-480B-874E-1C06965E742D}" presName="bgRect" presStyleLbl="bgShp" presStyleIdx="1" presStyleCnt="4" custScaleX="59794" custLinFactNeighborX="-21297" custLinFactNeighborY="-3979"/>
      <dgm:spPr>
        <a:ln w="76200">
          <a:noFill/>
        </a:ln>
      </dgm:spPr>
    </dgm:pt>
    <dgm:pt modelId="{E6998528-A65A-46B6-97AC-575F1869361F}" type="pres">
      <dgm:prSet presAssocID="{EA9AEB7A-D33B-480B-874E-1C06965E742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r"/>
        </a:ext>
      </dgm:extLst>
    </dgm:pt>
    <dgm:pt modelId="{7E60659E-974F-489A-BED3-28537F942CE7}" type="pres">
      <dgm:prSet presAssocID="{EA9AEB7A-D33B-480B-874E-1C06965E742D}" presName="spaceRect" presStyleCnt="0"/>
      <dgm:spPr/>
    </dgm:pt>
    <dgm:pt modelId="{991C71D9-E1FA-4D0A-BB4F-1F017BC5B6BA}" type="pres">
      <dgm:prSet presAssocID="{EA9AEB7A-D33B-480B-874E-1C06965E742D}" presName="parTx" presStyleLbl="revTx" presStyleIdx="1" presStyleCnt="4">
        <dgm:presLayoutVars>
          <dgm:chMax val="0"/>
          <dgm:chPref val="0"/>
        </dgm:presLayoutVars>
      </dgm:prSet>
      <dgm:spPr/>
    </dgm:pt>
    <dgm:pt modelId="{657E3903-4193-482E-9441-2569EE6661F0}" type="pres">
      <dgm:prSet presAssocID="{F1DE263A-C0C9-488E-9BFB-D97E59409D57}" presName="sibTrans" presStyleCnt="0"/>
      <dgm:spPr/>
    </dgm:pt>
    <dgm:pt modelId="{CEA3BF4A-3053-4CA8-B4EC-88D6BB945B33}" type="pres">
      <dgm:prSet presAssocID="{FAD7B405-B3CC-4549-8FF3-3883592F48BB}" presName="compNode" presStyleCnt="0"/>
      <dgm:spPr/>
    </dgm:pt>
    <dgm:pt modelId="{5F2895A0-CB4B-4F86-BA30-705899E51273}" type="pres">
      <dgm:prSet presAssocID="{FAD7B405-B3CC-4549-8FF3-3883592F48BB}" presName="bgRect" presStyleLbl="bgShp" presStyleIdx="2" presStyleCnt="4" custScaleX="59794" custLinFactNeighborX="-21297" custLinFactNeighborY="-3979"/>
      <dgm:spPr>
        <a:ln w="76200">
          <a:solidFill>
            <a:schemeClr val="accent1">
              <a:lumMod val="75000"/>
            </a:schemeClr>
          </a:solidFill>
        </a:ln>
      </dgm:spPr>
    </dgm:pt>
    <dgm:pt modelId="{E1EF519B-92CD-470E-B3F6-78A35F463E2A}" type="pres">
      <dgm:prSet presAssocID="{FAD7B405-B3CC-4549-8FF3-3883592F48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r"/>
        </a:ext>
      </dgm:extLst>
    </dgm:pt>
    <dgm:pt modelId="{5ED327F7-A23B-4390-9059-C48BCE640980}" type="pres">
      <dgm:prSet presAssocID="{FAD7B405-B3CC-4549-8FF3-3883592F48BB}" presName="spaceRect" presStyleCnt="0"/>
      <dgm:spPr/>
    </dgm:pt>
    <dgm:pt modelId="{87E4A0A4-EC56-4E52-8D7E-AB44DD338FA4}" type="pres">
      <dgm:prSet presAssocID="{FAD7B405-B3CC-4549-8FF3-3883592F48BB}" presName="parTx" presStyleLbl="revTx" presStyleIdx="2" presStyleCnt="4">
        <dgm:presLayoutVars>
          <dgm:chMax val="0"/>
          <dgm:chPref val="0"/>
        </dgm:presLayoutVars>
      </dgm:prSet>
      <dgm:spPr/>
    </dgm:pt>
    <dgm:pt modelId="{41755DD2-41B4-45F6-8959-95C07F62DB74}" type="pres">
      <dgm:prSet presAssocID="{CF541A59-955F-4720-9FE1-D61AFC5A6FBF}" presName="sibTrans" presStyleCnt="0"/>
      <dgm:spPr/>
    </dgm:pt>
    <dgm:pt modelId="{1EBF9915-0918-4764-B88B-C8238DDDF4E1}" type="pres">
      <dgm:prSet presAssocID="{5D13692B-F754-41FC-9406-5BEC618DC809}" presName="compNode" presStyleCnt="0"/>
      <dgm:spPr/>
    </dgm:pt>
    <dgm:pt modelId="{8E7BF24A-88C7-4B96-B906-09AB2049DAA4}" type="pres">
      <dgm:prSet presAssocID="{5D13692B-F754-41FC-9406-5BEC618DC809}" presName="bgRect" presStyleLbl="bgShp" presStyleIdx="3" presStyleCnt="4" custScaleX="59794" custLinFactNeighborX="-21297" custLinFactNeighborY="-3979"/>
      <dgm:spPr/>
    </dgm:pt>
    <dgm:pt modelId="{48C4F86C-7082-424A-9CAA-97C86F8F2C96}" type="pres">
      <dgm:prSet presAssocID="{5D13692B-F754-41FC-9406-5BEC618DC80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ily Calendar"/>
        </a:ext>
      </dgm:extLst>
    </dgm:pt>
    <dgm:pt modelId="{00E92E7B-368C-4FEF-8924-3588A00A27DB}" type="pres">
      <dgm:prSet presAssocID="{5D13692B-F754-41FC-9406-5BEC618DC809}" presName="spaceRect" presStyleCnt="0"/>
      <dgm:spPr/>
    </dgm:pt>
    <dgm:pt modelId="{50344AD3-DCD1-4004-8076-9788F9803829}" type="pres">
      <dgm:prSet presAssocID="{5D13692B-F754-41FC-9406-5BEC618DC809}" presName="parTx" presStyleLbl="revTx" presStyleIdx="3" presStyleCnt="4">
        <dgm:presLayoutVars>
          <dgm:chMax val="0"/>
          <dgm:chPref val="0"/>
        </dgm:presLayoutVars>
      </dgm:prSet>
      <dgm:spPr/>
    </dgm:pt>
  </dgm:ptLst>
  <dgm:cxnLst>
    <dgm:cxn modelId="{54CDA822-D59D-4ACD-8126-9BA08E86BCDE}" type="presOf" srcId="{FAD7B405-B3CC-4549-8FF3-3883592F48BB}" destId="{87E4A0A4-EC56-4E52-8D7E-AB44DD338FA4}" srcOrd="0" destOrd="0" presId="urn:microsoft.com/office/officeart/2018/2/layout/IconVerticalSolidList"/>
    <dgm:cxn modelId="{C2C77D33-7C7D-4C7C-8B09-31032F728B0E}" srcId="{35C51C0C-92AA-49FC-B86E-AC01DDB5E5CE}" destId="{FA5EEEEC-6B91-4840-8F9B-166660D1A917}" srcOrd="0" destOrd="0" parTransId="{207A9C70-C0D2-4103-920F-95D9329767FD}" sibTransId="{60EF502C-95FB-4B14-9971-60B95A3D8BAC}"/>
    <dgm:cxn modelId="{E5C7FA60-AE37-4C76-B0F1-5A86BAE48450}" srcId="{35C51C0C-92AA-49FC-B86E-AC01DDB5E5CE}" destId="{FAD7B405-B3CC-4549-8FF3-3883592F48BB}" srcOrd="2" destOrd="0" parTransId="{08A5C06B-3EC3-427C-90F2-2174E447A247}" sibTransId="{CF541A59-955F-4720-9FE1-D61AFC5A6FBF}"/>
    <dgm:cxn modelId="{BD21004D-2F47-4BE8-B7D3-B660D7D0229C}" type="presOf" srcId="{35C51C0C-92AA-49FC-B86E-AC01DDB5E5CE}" destId="{8C1F4812-E170-44DE-8116-0630F40AAB84}" srcOrd="0" destOrd="0" presId="urn:microsoft.com/office/officeart/2018/2/layout/IconVerticalSolidList"/>
    <dgm:cxn modelId="{D437736E-1A61-4B3E-B47B-337D732FE694}" type="presOf" srcId="{5D13692B-F754-41FC-9406-5BEC618DC809}" destId="{50344AD3-DCD1-4004-8076-9788F9803829}" srcOrd="0" destOrd="0" presId="urn:microsoft.com/office/officeart/2018/2/layout/IconVerticalSolidList"/>
    <dgm:cxn modelId="{A6915397-165F-4ADE-9FFE-DD8F9EC71C88}" srcId="{35C51C0C-92AA-49FC-B86E-AC01DDB5E5CE}" destId="{EA9AEB7A-D33B-480B-874E-1C06965E742D}" srcOrd="1" destOrd="0" parTransId="{D744BF35-2146-41ED-8467-3C1F49C89202}" sibTransId="{F1DE263A-C0C9-488E-9BFB-D97E59409D57}"/>
    <dgm:cxn modelId="{896916A4-4D9F-4D24-BCA9-C54FA8DB6FD5}" type="presOf" srcId="{FA5EEEEC-6B91-4840-8F9B-166660D1A917}" destId="{055AFEE3-579A-4146-8EEA-BFB17DD606EF}" srcOrd="0" destOrd="0" presId="urn:microsoft.com/office/officeart/2018/2/layout/IconVerticalSolidList"/>
    <dgm:cxn modelId="{93D0BAD5-1017-44BD-99CE-E51758B13585}" type="presOf" srcId="{EA9AEB7A-D33B-480B-874E-1C06965E742D}" destId="{991C71D9-E1FA-4D0A-BB4F-1F017BC5B6BA}" srcOrd="0" destOrd="0" presId="urn:microsoft.com/office/officeart/2018/2/layout/IconVerticalSolidList"/>
    <dgm:cxn modelId="{8AC92AD6-F846-488F-829F-3AE5126FD1F6}" srcId="{35C51C0C-92AA-49FC-B86E-AC01DDB5E5CE}" destId="{5D13692B-F754-41FC-9406-5BEC618DC809}" srcOrd="3" destOrd="0" parTransId="{1D6611E6-8472-4AE4-84F2-BC7E92508393}" sibTransId="{C6F4CC48-C18D-41F8-B3D2-4C73FB1CF4C2}"/>
    <dgm:cxn modelId="{A9CCBC3A-78E2-4943-AE61-4F86BBADA64A}" type="presParOf" srcId="{8C1F4812-E170-44DE-8116-0630F40AAB84}" destId="{9E208796-974A-4683-BE2E-C95BCC39777A}" srcOrd="0" destOrd="0" presId="urn:microsoft.com/office/officeart/2018/2/layout/IconVerticalSolidList"/>
    <dgm:cxn modelId="{26DB5B24-2123-4317-8F84-ABAF432B8BB7}" type="presParOf" srcId="{9E208796-974A-4683-BE2E-C95BCC39777A}" destId="{41260D3B-97DD-466B-87C5-6A127EC65CD5}" srcOrd="0" destOrd="0" presId="urn:microsoft.com/office/officeart/2018/2/layout/IconVerticalSolidList"/>
    <dgm:cxn modelId="{8857ADF0-2C74-49F3-9724-FF7EB41EBC9E}" type="presParOf" srcId="{9E208796-974A-4683-BE2E-C95BCC39777A}" destId="{AA4D0C27-0576-4DF1-830E-2198D68350C3}" srcOrd="1" destOrd="0" presId="urn:microsoft.com/office/officeart/2018/2/layout/IconVerticalSolidList"/>
    <dgm:cxn modelId="{14E2E032-2CA7-4A89-8EAC-E03E61A7F5C8}" type="presParOf" srcId="{9E208796-974A-4683-BE2E-C95BCC39777A}" destId="{C1EDD0F7-BFB1-4D55-9770-0E761C526B2A}" srcOrd="2" destOrd="0" presId="urn:microsoft.com/office/officeart/2018/2/layout/IconVerticalSolidList"/>
    <dgm:cxn modelId="{C3E35B53-7309-4958-90C9-F6EF801BB5E4}" type="presParOf" srcId="{9E208796-974A-4683-BE2E-C95BCC39777A}" destId="{055AFEE3-579A-4146-8EEA-BFB17DD606EF}" srcOrd="3" destOrd="0" presId="urn:microsoft.com/office/officeart/2018/2/layout/IconVerticalSolidList"/>
    <dgm:cxn modelId="{14E30D12-24A9-4885-A293-C24463FF5B26}" type="presParOf" srcId="{8C1F4812-E170-44DE-8116-0630F40AAB84}" destId="{28BD5F1C-4E03-4BAF-BD56-F9746AC226B6}" srcOrd="1" destOrd="0" presId="urn:microsoft.com/office/officeart/2018/2/layout/IconVerticalSolidList"/>
    <dgm:cxn modelId="{DB3306E4-50E0-4BD0-9E67-64E0AB2CB753}" type="presParOf" srcId="{8C1F4812-E170-44DE-8116-0630F40AAB84}" destId="{58AD5AE1-BA9D-4D6B-AF70-9BB8EB9903DC}" srcOrd="2" destOrd="0" presId="urn:microsoft.com/office/officeart/2018/2/layout/IconVerticalSolidList"/>
    <dgm:cxn modelId="{CF8AC98F-17AC-4FBA-B073-EC1E94736DAA}" type="presParOf" srcId="{58AD5AE1-BA9D-4D6B-AF70-9BB8EB9903DC}" destId="{3371FD72-4E19-425B-B969-D9A61526072F}" srcOrd="0" destOrd="0" presId="urn:microsoft.com/office/officeart/2018/2/layout/IconVerticalSolidList"/>
    <dgm:cxn modelId="{A09BC755-1AFD-4298-A591-9AE3406C70EC}" type="presParOf" srcId="{58AD5AE1-BA9D-4D6B-AF70-9BB8EB9903DC}" destId="{E6998528-A65A-46B6-97AC-575F1869361F}" srcOrd="1" destOrd="0" presId="urn:microsoft.com/office/officeart/2018/2/layout/IconVerticalSolidList"/>
    <dgm:cxn modelId="{99528326-DFB2-4DC9-BB36-681B77444AF2}" type="presParOf" srcId="{58AD5AE1-BA9D-4D6B-AF70-9BB8EB9903DC}" destId="{7E60659E-974F-489A-BED3-28537F942CE7}" srcOrd="2" destOrd="0" presId="urn:microsoft.com/office/officeart/2018/2/layout/IconVerticalSolidList"/>
    <dgm:cxn modelId="{68255EC5-9777-4EFF-AC8A-7495A339E3CE}" type="presParOf" srcId="{58AD5AE1-BA9D-4D6B-AF70-9BB8EB9903DC}" destId="{991C71D9-E1FA-4D0A-BB4F-1F017BC5B6BA}" srcOrd="3" destOrd="0" presId="urn:microsoft.com/office/officeart/2018/2/layout/IconVerticalSolidList"/>
    <dgm:cxn modelId="{CE140B93-7C26-4D72-A366-896630DCBE54}" type="presParOf" srcId="{8C1F4812-E170-44DE-8116-0630F40AAB84}" destId="{657E3903-4193-482E-9441-2569EE6661F0}" srcOrd="3" destOrd="0" presId="urn:microsoft.com/office/officeart/2018/2/layout/IconVerticalSolidList"/>
    <dgm:cxn modelId="{28E3D4C4-746E-4297-A32D-DA70377F4C0F}" type="presParOf" srcId="{8C1F4812-E170-44DE-8116-0630F40AAB84}" destId="{CEA3BF4A-3053-4CA8-B4EC-88D6BB945B33}" srcOrd="4" destOrd="0" presId="urn:microsoft.com/office/officeart/2018/2/layout/IconVerticalSolidList"/>
    <dgm:cxn modelId="{A0CE4A37-C7DB-44AC-B1E1-631385BD2ABD}" type="presParOf" srcId="{CEA3BF4A-3053-4CA8-B4EC-88D6BB945B33}" destId="{5F2895A0-CB4B-4F86-BA30-705899E51273}" srcOrd="0" destOrd="0" presId="urn:microsoft.com/office/officeart/2018/2/layout/IconVerticalSolidList"/>
    <dgm:cxn modelId="{595F0005-1F9F-48D9-A693-6124EC9E8D26}" type="presParOf" srcId="{CEA3BF4A-3053-4CA8-B4EC-88D6BB945B33}" destId="{E1EF519B-92CD-470E-B3F6-78A35F463E2A}" srcOrd="1" destOrd="0" presId="urn:microsoft.com/office/officeart/2018/2/layout/IconVerticalSolidList"/>
    <dgm:cxn modelId="{6898A822-6141-4815-82EE-9013BE8B654F}" type="presParOf" srcId="{CEA3BF4A-3053-4CA8-B4EC-88D6BB945B33}" destId="{5ED327F7-A23B-4390-9059-C48BCE640980}" srcOrd="2" destOrd="0" presId="urn:microsoft.com/office/officeart/2018/2/layout/IconVerticalSolidList"/>
    <dgm:cxn modelId="{FEE97058-522F-477E-9734-8B2ED212E9E3}" type="presParOf" srcId="{CEA3BF4A-3053-4CA8-B4EC-88D6BB945B33}" destId="{87E4A0A4-EC56-4E52-8D7E-AB44DD338FA4}" srcOrd="3" destOrd="0" presId="urn:microsoft.com/office/officeart/2018/2/layout/IconVerticalSolidList"/>
    <dgm:cxn modelId="{D4A1545C-F0E4-4AF9-9F01-504733A5060B}" type="presParOf" srcId="{8C1F4812-E170-44DE-8116-0630F40AAB84}" destId="{41755DD2-41B4-45F6-8959-95C07F62DB74}" srcOrd="5" destOrd="0" presId="urn:microsoft.com/office/officeart/2018/2/layout/IconVerticalSolidList"/>
    <dgm:cxn modelId="{7754096F-0AA2-4CC4-BA30-B96544145196}" type="presParOf" srcId="{8C1F4812-E170-44DE-8116-0630F40AAB84}" destId="{1EBF9915-0918-4764-B88B-C8238DDDF4E1}" srcOrd="6" destOrd="0" presId="urn:microsoft.com/office/officeart/2018/2/layout/IconVerticalSolidList"/>
    <dgm:cxn modelId="{7BB832C9-008D-408C-8E1B-AC0840018F93}" type="presParOf" srcId="{1EBF9915-0918-4764-B88B-C8238DDDF4E1}" destId="{8E7BF24A-88C7-4B96-B906-09AB2049DAA4}" srcOrd="0" destOrd="0" presId="urn:microsoft.com/office/officeart/2018/2/layout/IconVerticalSolidList"/>
    <dgm:cxn modelId="{4E5AD1C6-9D2A-4E83-B936-C3AC64D3EAC1}" type="presParOf" srcId="{1EBF9915-0918-4764-B88B-C8238DDDF4E1}" destId="{48C4F86C-7082-424A-9CAA-97C86F8F2C96}" srcOrd="1" destOrd="0" presId="urn:microsoft.com/office/officeart/2018/2/layout/IconVerticalSolidList"/>
    <dgm:cxn modelId="{2028E1FB-0880-4612-A807-C9A280E89EFB}" type="presParOf" srcId="{1EBF9915-0918-4764-B88B-C8238DDDF4E1}" destId="{00E92E7B-368C-4FEF-8924-3588A00A27DB}" srcOrd="2" destOrd="0" presId="urn:microsoft.com/office/officeart/2018/2/layout/IconVerticalSolidList"/>
    <dgm:cxn modelId="{CDC67E21-0E44-4D42-8D9B-AD27458F7AF8}" type="presParOf" srcId="{1EBF9915-0918-4764-B88B-C8238DDDF4E1}" destId="{50344AD3-DCD1-4004-8076-9788F98038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C51C0C-92AA-49FC-B86E-AC01DDB5E5C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5EEEEC-6B91-4840-8F9B-166660D1A917}">
      <dgm:prSet/>
      <dgm:spPr/>
      <dgm:t>
        <a:bodyPr/>
        <a:lstStyle/>
        <a:p>
          <a:pPr>
            <a:lnSpc>
              <a:spcPct val="100000"/>
            </a:lnSpc>
          </a:pPr>
          <a:r>
            <a:rPr lang="en-US" dirty="0"/>
            <a:t>Food access and food deserts</a:t>
          </a:r>
        </a:p>
      </dgm:t>
    </dgm:pt>
    <dgm:pt modelId="{207A9C70-C0D2-4103-920F-95D9329767FD}" type="parTrans" cxnId="{C2C77D33-7C7D-4C7C-8B09-31032F728B0E}">
      <dgm:prSet/>
      <dgm:spPr/>
      <dgm:t>
        <a:bodyPr/>
        <a:lstStyle/>
        <a:p>
          <a:endParaRPr lang="en-US"/>
        </a:p>
      </dgm:t>
    </dgm:pt>
    <dgm:pt modelId="{60EF502C-95FB-4B14-9971-60B95A3D8BAC}" type="sibTrans" cxnId="{C2C77D33-7C7D-4C7C-8B09-31032F728B0E}">
      <dgm:prSet/>
      <dgm:spPr/>
      <dgm:t>
        <a:bodyPr/>
        <a:lstStyle/>
        <a:p>
          <a:endParaRPr lang="en-US"/>
        </a:p>
      </dgm:t>
    </dgm:pt>
    <dgm:pt modelId="{EA9AEB7A-D33B-480B-874E-1C06965E742D}">
      <dgm:prSet/>
      <dgm:spPr/>
      <dgm:t>
        <a:bodyPr/>
        <a:lstStyle/>
        <a:p>
          <a:pPr>
            <a:lnSpc>
              <a:spcPct val="100000"/>
            </a:lnSpc>
          </a:pPr>
          <a:r>
            <a:rPr lang="en-US" dirty="0"/>
            <a:t>Transport accessibility and GTFS</a:t>
          </a:r>
        </a:p>
      </dgm:t>
    </dgm:pt>
    <dgm:pt modelId="{D744BF35-2146-41ED-8467-3C1F49C89202}" type="parTrans" cxnId="{A6915397-165F-4ADE-9FFE-DD8F9EC71C88}">
      <dgm:prSet/>
      <dgm:spPr/>
      <dgm:t>
        <a:bodyPr/>
        <a:lstStyle/>
        <a:p>
          <a:endParaRPr lang="en-US"/>
        </a:p>
      </dgm:t>
    </dgm:pt>
    <dgm:pt modelId="{F1DE263A-C0C9-488E-9BFB-D97E59409D57}" type="sibTrans" cxnId="{A6915397-165F-4ADE-9FFE-DD8F9EC71C88}">
      <dgm:prSet/>
      <dgm:spPr/>
      <dgm:t>
        <a:bodyPr/>
        <a:lstStyle/>
        <a:p>
          <a:endParaRPr lang="en-US"/>
        </a:p>
      </dgm:t>
    </dgm:pt>
    <dgm:pt modelId="{FAD7B405-B3CC-4549-8FF3-3883592F48BB}">
      <dgm:prSet/>
      <dgm:spPr/>
      <dgm:t>
        <a:bodyPr/>
        <a:lstStyle/>
        <a:p>
          <a:pPr>
            <a:lnSpc>
              <a:spcPct val="100000"/>
            </a:lnSpc>
          </a:pPr>
          <a:r>
            <a:rPr lang="en-US"/>
            <a:t>Overview of Fairfax County,  VA</a:t>
          </a:r>
        </a:p>
      </dgm:t>
    </dgm:pt>
    <dgm:pt modelId="{08A5C06B-3EC3-427C-90F2-2174E447A247}" type="parTrans" cxnId="{E5C7FA60-AE37-4C76-B0F1-5A86BAE48450}">
      <dgm:prSet/>
      <dgm:spPr/>
      <dgm:t>
        <a:bodyPr/>
        <a:lstStyle/>
        <a:p>
          <a:endParaRPr lang="en-US"/>
        </a:p>
      </dgm:t>
    </dgm:pt>
    <dgm:pt modelId="{CF541A59-955F-4720-9FE1-D61AFC5A6FBF}" type="sibTrans" cxnId="{E5C7FA60-AE37-4C76-B0F1-5A86BAE48450}">
      <dgm:prSet/>
      <dgm:spPr/>
      <dgm:t>
        <a:bodyPr/>
        <a:lstStyle/>
        <a:p>
          <a:endParaRPr lang="en-US"/>
        </a:p>
      </dgm:t>
    </dgm:pt>
    <dgm:pt modelId="{5D13692B-F754-41FC-9406-5BEC618DC809}">
      <dgm:prSet/>
      <dgm:spPr/>
      <dgm:t>
        <a:bodyPr/>
        <a:lstStyle/>
        <a:p>
          <a:pPr>
            <a:lnSpc>
              <a:spcPct val="100000"/>
            </a:lnSpc>
          </a:pPr>
          <a:r>
            <a:rPr lang="en-US"/>
            <a:t>Project Details</a:t>
          </a:r>
        </a:p>
      </dgm:t>
    </dgm:pt>
    <dgm:pt modelId="{1D6611E6-8472-4AE4-84F2-BC7E92508393}" type="parTrans" cxnId="{8AC92AD6-F846-488F-829F-3AE5126FD1F6}">
      <dgm:prSet/>
      <dgm:spPr/>
      <dgm:t>
        <a:bodyPr/>
        <a:lstStyle/>
        <a:p>
          <a:endParaRPr lang="en-US"/>
        </a:p>
      </dgm:t>
    </dgm:pt>
    <dgm:pt modelId="{C6F4CC48-C18D-41F8-B3D2-4C73FB1CF4C2}" type="sibTrans" cxnId="{8AC92AD6-F846-488F-829F-3AE5126FD1F6}">
      <dgm:prSet/>
      <dgm:spPr/>
      <dgm:t>
        <a:bodyPr/>
        <a:lstStyle/>
        <a:p>
          <a:endParaRPr lang="en-US"/>
        </a:p>
      </dgm:t>
    </dgm:pt>
    <dgm:pt modelId="{8C1F4812-E170-44DE-8116-0630F40AAB84}" type="pres">
      <dgm:prSet presAssocID="{35C51C0C-92AA-49FC-B86E-AC01DDB5E5CE}" presName="root" presStyleCnt="0">
        <dgm:presLayoutVars>
          <dgm:dir/>
          <dgm:resizeHandles val="exact"/>
        </dgm:presLayoutVars>
      </dgm:prSet>
      <dgm:spPr/>
    </dgm:pt>
    <dgm:pt modelId="{9E208796-974A-4683-BE2E-C95BCC39777A}" type="pres">
      <dgm:prSet presAssocID="{FA5EEEEC-6B91-4840-8F9B-166660D1A917}" presName="compNode" presStyleCnt="0"/>
      <dgm:spPr/>
    </dgm:pt>
    <dgm:pt modelId="{41260D3B-97DD-466B-87C5-6A127EC65CD5}" type="pres">
      <dgm:prSet presAssocID="{FA5EEEEC-6B91-4840-8F9B-166660D1A917}" presName="bgRect" presStyleLbl="bgShp" presStyleIdx="0" presStyleCnt="4" custScaleX="59794" custLinFactNeighborX="-18592" custLinFactNeighborY="-197"/>
      <dgm:spPr>
        <a:ln w="76200">
          <a:noFill/>
        </a:ln>
      </dgm:spPr>
    </dgm:pt>
    <dgm:pt modelId="{AA4D0C27-0576-4DF1-830E-2198D68350C3}" type="pres">
      <dgm:prSet presAssocID="{FA5EEEEC-6B91-4840-8F9B-166660D1A9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pple"/>
        </a:ext>
      </dgm:extLst>
    </dgm:pt>
    <dgm:pt modelId="{C1EDD0F7-BFB1-4D55-9770-0E761C526B2A}" type="pres">
      <dgm:prSet presAssocID="{FA5EEEEC-6B91-4840-8F9B-166660D1A917}" presName="spaceRect" presStyleCnt="0"/>
      <dgm:spPr/>
    </dgm:pt>
    <dgm:pt modelId="{055AFEE3-579A-4146-8EEA-BFB17DD606EF}" type="pres">
      <dgm:prSet presAssocID="{FA5EEEEC-6B91-4840-8F9B-166660D1A917}" presName="parTx" presStyleLbl="revTx" presStyleIdx="0" presStyleCnt="4">
        <dgm:presLayoutVars>
          <dgm:chMax val="0"/>
          <dgm:chPref val="0"/>
        </dgm:presLayoutVars>
      </dgm:prSet>
      <dgm:spPr/>
    </dgm:pt>
    <dgm:pt modelId="{28BD5F1C-4E03-4BAF-BD56-F9746AC226B6}" type="pres">
      <dgm:prSet presAssocID="{60EF502C-95FB-4B14-9971-60B95A3D8BAC}" presName="sibTrans" presStyleCnt="0"/>
      <dgm:spPr/>
    </dgm:pt>
    <dgm:pt modelId="{58AD5AE1-BA9D-4D6B-AF70-9BB8EB9903DC}" type="pres">
      <dgm:prSet presAssocID="{EA9AEB7A-D33B-480B-874E-1C06965E742D}" presName="compNode" presStyleCnt="0"/>
      <dgm:spPr/>
    </dgm:pt>
    <dgm:pt modelId="{3371FD72-4E19-425B-B969-D9A61526072F}" type="pres">
      <dgm:prSet presAssocID="{EA9AEB7A-D33B-480B-874E-1C06965E742D}" presName="bgRect" presStyleLbl="bgShp" presStyleIdx="1" presStyleCnt="4" custScaleX="59794" custLinFactNeighborX="-21297" custLinFactNeighborY="-3979"/>
      <dgm:spPr>
        <a:ln w="76200">
          <a:noFill/>
        </a:ln>
      </dgm:spPr>
    </dgm:pt>
    <dgm:pt modelId="{E6998528-A65A-46B6-97AC-575F1869361F}" type="pres">
      <dgm:prSet presAssocID="{EA9AEB7A-D33B-480B-874E-1C06965E742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r"/>
        </a:ext>
      </dgm:extLst>
    </dgm:pt>
    <dgm:pt modelId="{7E60659E-974F-489A-BED3-28537F942CE7}" type="pres">
      <dgm:prSet presAssocID="{EA9AEB7A-D33B-480B-874E-1C06965E742D}" presName="spaceRect" presStyleCnt="0"/>
      <dgm:spPr/>
    </dgm:pt>
    <dgm:pt modelId="{991C71D9-E1FA-4D0A-BB4F-1F017BC5B6BA}" type="pres">
      <dgm:prSet presAssocID="{EA9AEB7A-D33B-480B-874E-1C06965E742D}" presName="parTx" presStyleLbl="revTx" presStyleIdx="1" presStyleCnt="4">
        <dgm:presLayoutVars>
          <dgm:chMax val="0"/>
          <dgm:chPref val="0"/>
        </dgm:presLayoutVars>
      </dgm:prSet>
      <dgm:spPr/>
    </dgm:pt>
    <dgm:pt modelId="{657E3903-4193-482E-9441-2569EE6661F0}" type="pres">
      <dgm:prSet presAssocID="{F1DE263A-C0C9-488E-9BFB-D97E59409D57}" presName="sibTrans" presStyleCnt="0"/>
      <dgm:spPr/>
    </dgm:pt>
    <dgm:pt modelId="{CEA3BF4A-3053-4CA8-B4EC-88D6BB945B33}" type="pres">
      <dgm:prSet presAssocID="{FAD7B405-B3CC-4549-8FF3-3883592F48BB}" presName="compNode" presStyleCnt="0"/>
      <dgm:spPr/>
    </dgm:pt>
    <dgm:pt modelId="{5F2895A0-CB4B-4F86-BA30-705899E51273}" type="pres">
      <dgm:prSet presAssocID="{FAD7B405-B3CC-4549-8FF3-3883592F48BB}" presName="bgRect" presStyleLbl="bgShp" presStyleIdx="2" presStyleCnt="4" custScaleX="59794" custLinFactNeighborX="-21297" custLinFactNeighborY="-3979"/>
      <dgm:spPr>
        <a:ln w="76200">
          <a:noFill/>
        </a:ln>
      </dgm:spPr>
    </dgm:pt>
    <dgm:pt modelId="{E1EF519B-92CD-470E-B3F6-78A35F463E2A}" type="pres">
      <dgm:prSet presAssocID="{FAD7B405-B3CC-4549-8FF3-3883592F48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rker"/>
        </a:ext>
      </dgm:extLst>
    </dgm:pt>
    <dgm:pt modelId="{5ED327F7-A23B-4390-9059-C48BCE640980}" type="pres">
      <dgm:prSet presAssocID="{FAD7B405-B3CC-4549-8FF3-3883592F48BB}" presName="spaceRect" presStyleCnt="0"/>
      <dgm:spPr/>
    </dgm:pt>
    <dgm:pt modelId="{87E4A0A4-EC56-4E52-8D7E-AB44DD338FA4}" type="pres">
      <dgm:prSet presAssocID="{FAD7B405-B3CC-4549-8FF3-3883592F48BB}" presName="parTx" presStyleLbl="revTx" presStyleIdx="2" presStyleCnt="4">
        <dgm:presLayoutVars>
          <dgm:chMax val="0"/>
          <dgm:chPref val="0"/>
        </dgm:presLayoutVars>
      </dgm:prSet>
      <dgm:spPr/>
    </dgm:pt>
    <dgm:pt modelId="{41755DD2-41B4-45F6-8959-95C07F62DB74}" type="pres">
      <dgm:prSet presAssocID="{CF541A59-955F-4720-9FE1-D61AFC5A6FBF}" presName="sibTrans" presStyleCnt="0"/>
      <dgm:spPr/>
    </dgm:pt>
    <dgm:pt modelId="{1EBF9915-0918-4764-B88B-C8238DDDF4E1}" type="pres">
      <dgm:prSet presAssocID="{5D13692B-F754-41FC-9406-5BEC618DC809}" presName="compNode" presStyleCnt="0"/>
      <dgm:spPr/>
    </dgm:pt>
    <dgm:pt modelId="{8E7BF24A-88C7-4B96-B906-09AB2049DAA4}" type="pres">
      <dgm:prSet presAssocID="{5D13692B-F754-41FC-9406-5BEC618DC809}" presName="bgRect" presStyleLbl="bgShp" presStyleIdx="3" presStyleCnt="4" custScaleX="59794" custLinFactNeighborX="-21297" custLinFactNeighborY="-3979"/>
      <dgm:spPr>
        <a:ln w="76200">
          <a:solidFill>
            <a:schemeClr val="accent1">
              <a:lumMod val="75000"/>
            </a:schemeClr>
          </a:solidFill>
        </a:ln>
      </dgm:spPr>
    </dgm:pt>
    <dgm:pt modelId="{48C4F86C-7082-424A-9CAA-97C86F8F2C96}" type="pres">
      <dgm:prSet presAssocID="{5D13692B-F754-41FC-9406-5BEC618DC80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ily Calendar"/>
        </a:ext>
      </dgm:extLst>
    </dgm:pt>
    <dgm:pt modelId="{00E92E7B-368C-4FEF-8924-3588A00A27DB}" type="pres">
      <dgm:prSet presAssocID="{5D13692B-F754-41FC-9406-5BEC618DC809}" presName="spaceRect" presStyleCnt="0"/>
      <dgm:spPr/>
    </dgm:pt>
    <dgm:pt modelId="{50344AD3-DCD1-4004-8076-9788F9803829}" type="pres">
      <dgm:prSet presAssocID="{5D13692B-F754-41FC-9406-5BEC618DC809}" presName="parTx" presStyleLbl="revTx" presStyleIdx="3" presStyleCnt="4">
        <dgm:presLayoutVars>
          <dgm:chMax val="0"/>
          <dgm:chPref val="0"/>
        </dgm:presLayoutVars>
      </dgm:prSet>
      <dgm:spPr/>
    </dgm:pt>
  </dgm:ptLst>
  <dgm:cxnLst>
    <dgm:cxn modelId="{54CDA822-D59D-4ACD-8126-9BA08E86BCDE}" type="presOf" srcId="{FAD7B405-B3CC-4549-8FF3-3883592F48BB}" destId="{87E4A0A4-EC56-4E52-8D7E-AB44DD338FA4}" srcOrd="0" destOrd="0" presId="urn:microsoft.com/office/officeart/2018/2/layout/IconVerticalSolidList"/>
    <dgm:cxn modelId="{C2C77D33-7C7D-4C7C-8B09-31032F728B0E}" srcId="{35C51C0C-92AA-49FC-B86E-AC01DDB5E5CE}" destId="{FA5EEEEC-6B91-4840-8F9B-166660D1A917}" srcOrd="0" destOrd="0" parTransId="{207A9C70-C0D2-4103-920F-95D9329767FD}" sibTransId="{60EF502C-95FB-4B14-9971-60B95A3D8BAC}"/>
    <dgm:cxn modelId="{E5C7FA60-AE37-4C76-B0F1-5A86BAE48450}" srcId="{35C51C0C-92AA-49FC-B86E-AC01DDB5E5CE}" destId="{FAD7B405-B3CC-4549-8FF3-3883592F48BB}" srcOrd="2" destOrd="0" parTransId="{08A5C06B-3EC3-427C-90F2-2174E447A247}" sibTransId="{CF541A59-955F-4720-9FE1-D61AFC5A6FBF}"/>
    <dgm:cxn modelId="{BD21004D-2F47-4BE8-B7D3-B660D7D0229C}" type="presOf" srcId="{35C51C0C-92AA-49FC-B86E-AC01DDB5E5CE}" destId="{8C1F4812-E170-44DE-8116-0630F40AAB84}" srcOrd="0" destOrd="0" presId="urn:microsoft.com/office/officeart/2018/2/layout/IconVerticalSolidList"/>
    <dgm:cxn modelId="{D437736E-1A61-4B3E-B47B-337D732FE694}" type="presOf" srcId="{5D13692B-F754-41FC-9406-5BEC618DC809}" destId="{50344AD3-DCD1-4004-8076-9788F9803829}" srcOrd="0" destOrd="0" presId="urn:microsoft.com/office/officeart/2018/2/layout/IconVerticalSolidList"/>
    <dgm:cxn modelId="{A6915397-165F-4ADE-9FFE-DD8F9EC71C88}" srcId="{35C51C0C-92AA-49FC-B86E-AC01DDB5E5CE}" destId="{EA9AEB7A-D33B-480B-874E-1C06965E742D}" srcOrd="1" destOrd="0" parTransId="{D744BF35-2146-41ED-8467-3C1F49C89202}" sibTransId="{F1DE263A-C0C9-488E-9BFB-D97E59409D57}"/>
    <dgm:cxn modelId="{896916A4-4D9F-4D24-BCA9-C54FA8DB6FD5}" type="presOf" srcId="{FA5EEEEC-6B91-4840-8F9B-166660D1A917}" destId="{055AFEE3-579A-4146-8EEA-BFB17DD606EF}" srcOrd="0" destOrd="0" presId="urn:microsoft.com/office/officeart/2018/2/layout/IconVerticalSolidList"/>
    <dgm:cxn modelId="{93D0BAD5-1017-44BD-99CE-E51758B13585}" type="presOf" srcId="{EA9AEB7A-D33B-480B-874E-1C06965E742D}" destId="{991C71D9-E1FA-4D0A-BB4F-1F017BC5B6BA}" srcOrd="0" destOrd="0" presId="urn:microsoft.com/office/officeart/2018/2/layout/IconVerticalSolidList"/>
    <dgm:cxn modelId="{8AC92AD6-F846-488F-829F-3AE5126FD1F6}" srcId="{35C51C0C-92AA-49FC-B86E-AC01DDB5E5CE}" destId="{5D13692B-F754-41FC-9406-5BEC618DC809}" srcOrd="3" destOrd="0" parTransId="{1D6611E6-8472-4AE4-84F2-BC7E92508393}" sibTransId="{C6F4CC48-C18D-41F8-B3D2-4C73FB1CF4C2}"/>
    <dgm:cxn modelId="{A9CCBC3A-78E2-4943-AE61-4F86BBADA64A}" type="presParOf" srcId="{8C1F4812-E170-44DE-8116-0630F40AAB84}" destId="{9E208796-974A-4683-BE2E-C95BCC39777A}" srcOrd="0" destOrd="0" presId="urn:microsoft.com/office/officeart/2018/2/layout/IconVerticalSolidList"/>
    <dgm:cxn modelId="{26DB5B24-2123-4317-8F84-ABAF432B8BB7}" type="presParOf" srcId="{9E208796-974A-4683-BE2E-C95BCC39777A}" destId="{41260D3B-97DD-466B-87C5-6A127EC65CD5}" srcOrd="0" destOrd="0" presId="urn:microsoft.com/office/officeart/2018/2/layout/IconVerticalSolidList"/>
    <dgm:cxn modelId="{8857ADF0-2C74-49F3-9724-FF7EB41EBC9E}" type="presParOf" srcId="{9E208796-974A-4683-BE2E-C95BCC39777A}" destId="{AA4D0C27-0576-4DF1-830E-2198D68350C3}" srcOrd="1" destOrd="0" presId="urn:microsoft.com/office/officeart/2018/2/layout/IconVerticalSolidList"/>
    <dgm:cxn modelId="{14E2E032-2CA7-4A89-8EAC-E03E61A7F5C8}" type="presParOf" srcId="{9E208796-974A-4683-BE2E-C95BCC39777A}" destId="{C1EDD0F7-BFB1-4D55-9770-0E761C526B2A}" srcOrd="2" destOrd="0" presId="urn:microsoft.com/office/officeart/2018/2/layout/IconVerticalSolidList"/>
    <dgm:cxn modelId="{C3E35B53-7309-4958-90C9-F6EF801BB5E4}" type="presParOf" srcId="{9E208796-974A-4683-BE2E-C95BCC39777A}" destId="{055AFEE3-579A-4146-8EEA-BFB17DD606EF}" srcOrd="3" destOrd="0" presId="urn:microsoft.com/office/officeart/2018/2/layout/IconVerticalSolidList"/>
    <dgm:cxn modelId="{14E30D12-24A9-4885-A293-C24463FF5B26}" type="presParOf" srcId="{8C1F4812-E170-44DE-8116-0630F40AAB84}" destId="{28BD5F1C-4E03-4BAF-BD56-F9746AC226B6}" srcOrd="1" destOrd="0" presId="urn:microsoft.com/office/officeart/2018/2/layout/IconVerticalSolidList"/>
    <dgm:cxn modelId="{DB3306E4-50E0-4BD0-9E67-64E0AB2CB753}" type="presParOf" srcId="{8C1F4812-E170-44DE-8116-0630F40AAB84}" destId="{58AD5AE1-BA9D-4D6B-AF70-9BB8EB9903DC}" srcOrd="2" destOrd="0" presId="urn:microsoft.com/office/officeart/2018/2/layout/IconVerticalSolidList"/>
    <dgm:cxn modelId="{CF8AC98F-17AC-4FBA-B073-EC1E94736DAA}" type="presParOf" srcId="{58AD5AE1-BA9D-4D6B-AF70-9BB8EB9903DC}" destId="{3371FD72-4E19-425B-B969-D9A61526072F}" srcOrd="0" destOrd="0" presId="urn:microsoft.com/office/officeart/2018/2/layout/IconVerticalSolidList"/>
    <dgm:cxn modelId="{A09BC755-1AFD-4298-A591-9AE3406C70EC}" type="presParOf" srcId="{58AD5AE1-BA9D-4D6B-AF70-9BB8EB9903DC}" destId="{E6998528-A65A-46B6-97AC-575F1869361F}" srcOrd="1" destOrd="0" presId="urn:microsoft.com/office/officeart/2018/2/layout/IconVerticalSolidList"/>
    <dgm:cxn modelId="{99528326-DFB2-4DC9-BB36-681B77444AF2}" type="presParOf" srcId="{58AD5AE1-BA9D-4D6B-AF70-9BB8EB9903DC}" destId="{7E60659E-974F-489A-BED3-28537F942CE7}" srcOrd="2" destOrd="0" presId="urn:microsoft.com/office/officeart/2018/2/layout/IconVerticalSolidList"/>
    <dgm:cxn modelId="{68255EC5-9777-4EFF-AC8A-7495A339E3CE}" type="presParOf" srcId="{58AD5AE1-BA9D-4D6B-AF70-9BB8EB9903DC}" destId="{991C71D9-E1FA-4D0A-BB4F-1F017BC5B6BA}" srcOrd="3" destOrd="0" presId="urn:microsoft.com/office/officeart/2018/2/layout/IconVerticalSolidList"/>
    <dgm:cxn modelId="{CE140B93-7C26-4D72-A366-896630DCBE54}" type="presParOf" srcId="{8C1F4812-E170-44DE-8116-0630F40AAB84}" destId="{657E3903-4193-482E-9441-2569EE6661F0}" srcOrd="3" destOrd="0" presId="urn:microsoft.com/office/officeart/2018/2/layout/IconVerticalSolidList"/>
    <dgm:cxn modelId="{28E3D4C4-746E-4297-A32D-DA70377F4C0F}" type="presParOf" srcId="{8C1F4812-E170-44DE-8116-0630F40AAB84}" destId="{CEA3BF4A-3053-4CA8-B4EC-88D6BB945B33}" srcOrd="4" destOrd="0" presId="urn:microsoft.com/office/officeart/2018/2/layout/IconVerticalSolidList"/>
    <dgm:cxn modelId="{A0CE4A37-C7DB-44AC-B1E1-631385BD2ABD}" type="presParOf" srcId="{CEA3BF4A-3053-4CA8-B4EC-88D6BB945B33}" destId="{5F2895A0-CB4B-4F86-BA30-705899E51273}" srcOrd="0" destOrd="0" presId="urn:microsoft.com/office/officeart/2018/2/layout/IconVerticalSolidList"/>
    <dgm:cxn modelId="{595F0005-1F9F-48D9-A693-6124EC9E8D26}" type="presParOf" srcId="{CEA3BF4A-3053-4CA8-B4EC-88D6BB945B33}" destId="{E1EF519B-92CD-470E-B3F6-78A35F463E2A}" srcOrd="1" destOrd="0" presId="urn:microsoft.com/office/officeart/2018/2/layout/IconVerticalSolidList"/>
    <dgm:cxn modelId="{6898A822-6141-4815-82EE-9013BE8B654F}" type="presParOf" srcId="{CEA3BF4A-3053-4CA8-B4EC-88D6BB945B33}" destId="{5ED327F7-A23B-4390-9059-C48BCE640980}" srcOrd="2" destOrd="0" presId="urn:microsoft.com/office/officeart/2018/2/layout/IconVerticalSolidList"/>
    <dgm:cxn modelId="{FEE97058-522F-477E-9734-8B2ED212E9E3}" type="presParOf" srcId="{CEA3BF4A-3053-4CA8-B4EC-88D6BB945B33}" destId="{87E4A0A4-EC56-4E52-8D7E-AB44DD338FA4}" srcOrd="3" destOrd="0" presId="urn:microsoft.com/office/officeart/2018/2/layout/IconVerticalSolidList"/>
    <dgm:cxn modelId="{D4A1545C-F0E4-4AF9-9F01-504733A5060B}" type="presParOf" srcId="{8C1F4812-E170-44DE-8116-0630F40AAB84}" destId="{41755DD2-41B4-45F6-8959-95C07F62DB74}" srcOrd="5" destOrd="0" presId="urn:microsoft.com/office/officeart/2018/2/layout/IconVerticalSolidList"/>
    <dgm:cxn modelId="{7754096F-0AA2-4CC4-BA30-B96544145196}" type="presParOf" srcId="{8C1F4812-E170-44DE-8116-0630F40AAB84}" destId="{1EBF9915-0918-4764-B88B-C8238DDDF4E1}" srcOrd="6" destOrd="0" presId="urn:microsoft.com/office/officeart/2018/2/layout/IconVerticalSolidList"/>
    <dgm:cxn modelId="{7BB832C9-008D-408C-8E1B-AC0840018F93}" type="presParOf" srcId="{1EBF9915-0918-4764-B88B-C8238DDDF4E1}" destId="{8E7BF24A-88C7-4B96-B906-09AB2049DAA4}" srcOrd="0" destOrd="0" presId="urn:microsoft.com/office/officeart/2018/2/layout/IconVerticalSolidList"/>
    <dgm:cxn modelId="{4E5AD1C6-9D2A-4E83-B936-C3AC64D3EAC1}" type="presParOf" srcId="{1EBF9915-0918-4764-B88B-C8238DDDF4E1}" destId="{48C4F86C-7082-424A-9CAA-97C86F8F2C96}" srcOrd="1" destOrd="0" presId="urn:microsoft.com/office/officeart/2018/2/layout/IconVerticalSolidList"/>
    <dgm:cxn modelId="{2028E1FB-0880-4612-A807-C9A280E89EFB}" type="presParOf" srcId="{1EBF9915-0918-4764-B88B-C8238DDDF4E1}" destId="{00E92E7B-368C-4FEF-8924-3588A00A27DB}" srcOrd="2" destOrd="0" presId="urn:microsoft.com/office/officeart/2018/2/layout/IconVerticalSolidList"/>
    <dgm:cxn modelId="{CDC67E21-0E44-4D42-8D9B-AD27458F7AF8}" type="presParOf" srcId="{1EBF9915-0918-4764-B88B-C8238DDDF4E1}" destId="{50344AD3-DCD1-4004-8076-9788F98038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60D3B-97DD-466B-87C5-6A127EC65CD5}">
      <dsp:nvSpPr>
        <dsp:cNvPr id="0" name=""/>
        <dsp:cNvSpPr/>
      </dsp:nvSpPr>
      <dsp:spPr>
        <a:xfrm>
          <a:off x="0" y="2"/>
          <a:ext cx="4864346" cy="840569"/>
        </a:xfrm>
        <a:prstGeom prst="roundRect">
          <a:avLst>
            <a:gd name="adj" fmla="val 10000"/>
          </a:avLst>
        </a:prstGeom>
        <a:solidFill>
          <a:schemeClr val="accent1">
            <a:tint val="40000"/>
            <a:hueOff val="0"/>
            <a:satOff val="0"/>
            <a:lumOff val="0"/>
            <a:alphaOff val="0"/>
          </a:schemeClr>
        </a:solidFill>
        <a:ln w="76200">
          <a:solidFill>
            <a:schemeClr val="accent1">
              <a:lumMod val="75000"/>
            </a:schemeClr>
          </a:solidFill>
        </a:ln>
        <a:effectLst/>
      </dsp:spPr>
      <dsp:style>
        <a:lnRef idx="0">
          <a:scrgbClr r="0" g="0" b="0"/>
        </a:lnRef>
        <a:fillRef idx="1">
          <a:scrgbClr r="0" g="0" b="0"/>
        </a:fillRef>
        <a:effectRef idx="0">
          <a:scrgbClr r="0" g="0" b="0"/>
        </a:effectRef>
        <a:fontRef idx="minor"/>
      </dsp:style>
    </dsp:sp>
    <dsp:sp modelId="{AA4D0C27-0576-4DF1-830E-2198D68350C3}">
      <dsp:nvSpPr>
        <dsp:cNvPr id="0" name=""/>
        <dsp:cNvSpPr/>
      </dsp:nvSpPr>
      <dsp:spPr>
        <a:xfrm>
          <a:off x="127136" y="190786"/>
          <a:ext cx="462313" cy="4623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AFEE3-579A-4146-8EEA-BFB17DD606EF}">
      <dsp:nvSpPr>
        <dsp:cNvPr id="0" name=""/>
        <dsp:cNvSpPr/>
      </dsp:nvSpPr>
      <dsp:spPr>
        <a:xfrm>
          <a:off x="843721" y="1658"/>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dirty="0"/>
            <a:t>Food access and food deserts</a:t>
          </a:r>
        </a:p>
      </dsp:txBody>
      <dsp:txXfrm>
        <a:off x="843721" y="1658"/>
        <a:ext cx="7164317" cy="840569"/>
      </dsp:txXfrm>
    </dsp:sp>
    <dsp:sp modelId="{3371FD72-4E19-425B-B969-D9A61526072F}">
      <dsp:nvSpPr>
        <dsp:cNvPr id="0" name=""/>
        <dsp:cNvSpPr/>
      </dsp:nvSpPr>
      <dsp:spPr>
        <a:xfrm>
          <a:off x="0" y="1018923"/>
          <a:ext cx="4864346" cy="84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98528-A65A-46B6-97AC-575F1869361F}">
      <dsp:nvSpPr>
        <dsp:cNvPr id="0" name=""/>
        <dsp:cNvSpPr/>
      </dsp:nvSpPr>
      <dsp:spPr>
        <a:xfrm>
          <a:off x="127136" y="1241498"/>
          <a:ext cx="462313" cy="4623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C71D9-E1FA-4D0A-BB4F-1F017BC5B6BA}">
      <dsp:nvSpPr>
        <dsp:cNvPr id="0" name=""/>
        <dsp:cNvSpPr/>
      </dsp:nvSpPr>
      <dsp:spPr>
        <a:xfrm>
          <a:off x="843721" y="1052370"/>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dirty="0"/>
            <a:t>Transport accessibility and GTFS</a:t>
          </a:r>
        </a:p>
      </dsp:txBody>
      <dsp:txXfrm>
        <a:off x="843721" y="1052370"/>
        <a:ext cx="7164317" cy="840569"/>
      </dsp:txXfrm>
    </dsp:sp>
    <dsp:sp modelId="{5F2895A0-CB4B-4F86-BA30-705899E51273}">
      <dsp:nvSpPr>
        <dsp:cNvPr id="0" name=""/>
        <dsp:cNvSpPr/>
      </dsp:nvSpPr>
      <dsp:spPr>
        <a:xfrm>
          <a:off x="0" y="2069635"/>
          <a:ext cx="4864346" cy="84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F519B-92CD-470E-B3F6-78A35F463E2A}">
      <dsp:nvSpPr>
        <dsp:cNvPr id="0" name=""/>
        <dsp:cNvSpPr/>
      </dsp:nvSpPr>
      <dsp:spPr>
        <a:xfrm>
          <a:off x="127136" y="2292209"/>
          <a:ext cx="462313" cy="4623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4A0A4-EC56-4E52-8D7E-AB44DD338FA4}">
      <dsp:nvSpPr>
        <dsp:cNvPr id="0" name=""/>
        <dsp:cNvSpPr/>
      </dsp:nvSpPr>
      <dsp:spPr>
        <a:xfrm>
          <a:off x="843721" y="2103081"/>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a:t>Overview of Fairfax County,  VA</a:t>
          </a:r>
        </a:p>
      </dsp:txBody>
      <dsp:txXfrm>
        <a:off x="843721" y="2103081"/>
        <a:ext cx="7164317" cy="840569"/>
      </dsp:txXfrm>
    </dsp:sp>
    <dsp:sp modelId="{8E7BF24A-88C7-4B96-B906-09AB2049DAA4}">
      <dsp:nvSpPr>
        <dsp:cNvPr id="0" name=""/>
        <dsp:cNvSpPr/>
      </dsp:nvSpPr>
      <dsp:spPr>
        <a:xfrm>
          <a:off x="0" y="3120346"/>
          <a:ext cx="4864346" cy="84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C4F86C-7082-424A-9CAA-97C86F8F2C96}">
      <dsp:nvSpPr>
        <dsp:cNvPr id="0" name=""/>
        <dsp:cNvSpPr/>
      </dsp:nvSpPr>
      <dsp:spPr>
        <a:xfrm>
          <a:off x="127136" y="3342921"/>
          <a:ext cx="462313" cy="4623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44AD3-DCD1-4004-8076-9788F9803829}">
      <dsp:nvSpPr>
        <dsp:cNvPr id="0" name=""/>
        <dsp:cNvSpPr/>
      </dsp:nvSpPr>
      <dsp:spPr>
        <a:xfrm>
          <a:off x="843721" y="3153793"/>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a:t>Project Details</a:t>
          </a:r>
        </a:p>
      </dsp:txBody>
      <dsp:txXfrm>
        <a:off x="843721" y="3153793"/>
        <a:ext cx="7164317" cy="840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60D3B-97DD-466B-87C5-6A127EC65CD5}">
      <dsp:nvSpPr>
        <dsp:cNvPr id="0" name=""/>
        <dsp:cNvSpPr/>
      </dsp:nvSpPr>
      <dsp:spPr>
        <a:xfrm>
          <a:off x="0" y="2"/>
          <a:ext cx="4864346" cy="840569"/>
        </a:xfrm>
        <a:prstGeom prst="roundRect">
          <a:avLst>
            <a:gd name="adj" fmla="val 10000"/>
          </a:avLst>
        </a:prstGeom>
        <a:solidFill>
          <a:schemeClr val="accent1">
            <a:tint val="40000"/>
            <a:hueOff val="0"/>
            <a:satOff val="0"/>
            <a:lumOff val="0"/>
            <a:alphaOff val="0"/>
          </a:schemeClr>
        </a:solidFill>
        <a:ln w="76200">
          <a:noFill/>
        </a:ln>
        <a:effectLst/>
      </dsp:spPr>
      <dsp:style>
        <a:lnRef idx="0">
          <a:scrgbClr r="0" g="0" b="0"/>
        </a:lnRef>
        <a:fillRef idx="1">
          <a:scrgbClr r="0" g="0" b="0"/>
        </a:fillRef>
        <a:effectRef idx="0">
          <a:scrgbClr r="0" g="0" b="0"/>
        </a:effectRef>
        <a:fontRef idx="minor"/>
      </dsp:style>
    </dsp:sp>
    <dsp:sp modelId="{AA4D0C27-0576-4DF1-830E-2198D68350C3}">
      <dsp:nvSpPr>
        <dsp:cNvPr id="0" name=""/>
        <dsp:cNvSpPr/>
      </dsp:nvSpPr>
      <dsp:spPr>
        <a:xfrm>
          <a:off x="127136" y="190786"/>
          <a:ext cx="462313" cy="4623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AFEE3-579A-4146-8EEA-BFB17DD606EF}">
      <dsp:nvSpPr>
        <dsp:cNvPr id="0" name=""/>
        <dsp:cNvSpPr/>
      </dsp:nvSpPr>
      <dsp:spPr>
        <a:xfrm>
          <a:off x="843721" y="1658"/>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dirty="0"/>
            <a:t>Food access and food deserts</a:t>
          </a:r>
        </a:p>
      </dsp:txBody>
      <dsp:txXfrm>
        <a:off x="843721" y="1658"/>
        <a:ext cx="7164317" cy="840569"/>
      </dsp:txXfrm>
    </dsp:sp>
    <dsp:sp modelId="{3371FD72-4E19-425B-B969-D9A61526072F}">
      <dsp:nvSpPr>
        <dsp:cNvPr id="0" name=""/>
        <dsp:cNvSpPr/>
      </dsp:nvSpPr>
      <dsp:spPr>
        <a:xfrm>
          <a:off x="0" y="1018923"/>
          <a:ext cx="4864346" cy="840569"/>
        </a:xfrm>
        <a:prstGeom prst="roundRect">
          <a:avLst>
            <a:gd name="adj" fmla="val 10000"/>
          </a:avLst>
        </a:prstGeom>
        <a:solidFill>
          <a:schemeClr val="accent1">
            <a:tint val="40000"/>
            <a:hueOff val="0"/>
            <a:satOff val="0"/>
            <a:lumOff val="0"/>
            <a:alphaOff val="0"/>
          </a:schemeClr>
        </a:solidFill>
        <a:ln w="76200">
          <a:solidFill>
            <a:schemeClr val="accent1">
              <a:lumMod val="75000"/>
            </a:schemeClr>
          </a:solidFill>
        </a:ln>
        <a:effectLst/>
      </dsp:spPr>
      <dsp:style>
        <a:lnRef idx="0">
          <a:scrgbClr r="0" g="0" b="0"/>
        </a:lnRef>
        <a:fillRef idx="1">
          <a:scrgbClr r="0" g="0" b="0"/>
        </a:fillRef>
        <a:effectRef idx="0">
          <a:scrgbClr r="0" g="0" b="0"/>
        </a:effectRef>
        <a:fontRef idx="minor"/>
      </dsp:style>
    </dsp:sp>
    <dsp:sp modelId="{E6998528-A65A-46B6-97AC-575F1869361F}">
      <dsp:nvSpPr>
        <dsp:cNvPr id="0" name=""/>
        <dsp:cNvSpPr/>
      </dsp:nvSpPr>
      <dsp:spPr>
        <a:xfrm>
          <a:off x="127136" y="1241498"/>
          <a:ext cx="462313" cy="4623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C71D9-E1FA-4D0A-BB4F-1F017BC5B6BA}">
      <dsp:nvSpPr>
        <dsp:cNvPr id="0" name=""/>
        <dsp:cNvSpPr/>
      </dsp:nvSpPr>
      <dsp:spPr>
        <a:xfrm>
          <a:off x="843721" y="1052370"/>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dirty="0"/>
            <a:t>Transport accessibility and GTFS</a:t>
          </a:r>
        </a:p>
      </dsp:txBody>
      <dsp:txXfrm>
        <a:off x="843721" y="1052370"/>
        <a:ext cx="7164317" cy="840569"/>
      </dsp:txXfrm>
    </dsp:sp>
    <dsp:sp modelId="{5F2895A0-CB4B-4F86-BA30-705899E51273}">
      <dsp:nvSpPr>
        <dsp:cNvPr id="0" name=""/>
        <dsp:cNvSpPr/>
      </dsp:nvSpPr>
      <dsp:spPr>
        <a:xfrm>
          <a:off x="0" y="2069635"/>
          <a:ext cx="4864346" cy="84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F519B-92CD-470E-B3F6-78A35F463E2A}">
      <dsp:nvSpPr>
        <dsp:cNvPr id="0" name=""/>
        <dsp:cNvSpPr/>
      </dsp:nvSpPr>
      <dsp:spPr>
        <a:xfrm>
          <a:off x="127136" y="2292209"/>
          <a:ext cx="462313" cy="4623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4A0A4-EC56-4E52-8D7E-AB44DD338FA4}">
      <dsp:nvSpPr>
        <dsp:cNvPr id="0" name=""/>
        <dsp:cNvSpPr/>
      </dsp:nvSpPr>
      <dsp:spPr>
        <a:xfrm>
          <a:off x="843721" y="2103081"/>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a:t>Overview of Fairfax County,  VA</a:t>
          </a:r>
        </a:p>
      </dsp:txBody>
      <dsp:txXfrm>
        <a:off x="843721" y="2103081"/>
        <a:ext cx="7164317" cy="840569"/>
      </dsp:txXfrm>
    </dsp:sp>
    <dsp:sp modelId="{8E7BF24A-88C7-4B96-B906-09AB2049DAA4}">
      <dsp:nvSpPr>
        <dsp:cNvPr id="0" name=""/>
        <dsp:cNvSpPr/>
      </dsp:nvSpPr>
      <dsp:spPr>
        <a:xfrm>
          <a:off x="0" y="3120346"/>
          <a:ext cx="4864346" cy="84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C4F86C-7082-424A-9CAA-97C86F8F2C96}">
      <dsp:nvSpPr>
        <dsp:cNvPr id="0" name=""/>
        <dsp:cNvSpPr/>
      </dsp:nvSpPr>
      <dsp:spPr>
        <a:xfrm>
          <a:off x="127136" y="3342921"/>
          <a:ext cx="462313" cy="4623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44AD3-DCD1-4004-8076-9788F9803829}">
      <dsp:nvSpPr>
        <dsp:cNvPr id="0" name=""/>
        <dsp:cNvSpPr/>
      </dsp:nvSpPr>
      <dsp:spPr>
        <a:xfrm>
          <a:off x="843721" y="3153793"/>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a:t>Project Details</a:t>
          </a:r>
        </a:p>
      </dsp:txBody>
      <dsp:txXfrm>
        <a:off x="843721" y="3153793"/>
        <a:ext cx="7164317" cy="840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60D3B-97DD-466B-87C5-6A127EC65CD5}">
      <dsp:nvSpPr>
        <dsp:cNvPr id="0" name=""/>
        <dsp:cNvSpPr/>
      </dsp:nvSpPr>
      <dsp:spPr>
        <a:xfrm>
          <a:off x="0" y="2"/>
          <a:ext cx="4864346" cy="840569"/>
        </a:xfrm>
        <a:prstGeom prst="roundRect">
          <a:avLst>
            <a:gd name="adj" fmla="val 10000"/>
          </a:avLst>
        </a:prstGeom>
        <a:solidFill>
          <a:schemeClr val="accent1">
            <a:tint val="40000"/>
            <a:hueOff val="0"/>
            <a:satOff val="0"/>
            <a:lumOff val="0"/>
            <a:alphaOff val="0"/>
          </a:schemeClr>
        </a:solidFill>
        <a:ln w="76200">
          <a:noFill/>
        </a:ln>
        <a:effectLst/>
      </dsp:spPr>
      <dsp:style>
        <a:lnRef idx="0">
          <a:scrgbClr r="0" g="0" b="0"/>
        </a:lnRef>
        <a:fillRef idx="1">
          <a:scrgbClr r="0" g="0" b="0"/>
        </a:fillRef>
        <a:effectRef idx="0">
          <a:scrgbClr r="0" g="0" b="0"/>
        </a:effectRef>
        <a:fontRef idx="minor"/>
      </dsp:style>
    </dsp:sp>
    <dsp:sp modelId="{AA4D0C27-0576-4DF1-830E-2198D68350C3}">
      <dsp:nvSpPr>
        <dsp:cNvPr id="0" name=""/>
        <dsp:cNvSpPr/>
      </dsp:nvSpPr>
      <dsp:spPr>
        <a:xfrm>
          <a:off x="127136" y="190786"/>
          <a:ext cx="462313" cy="4623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AFEE3-579A-4146-8EEA-BFB17DD606EF}">
      <dsp:nvSpPr>
        <dsp:cNvPr id="0" name=""/>
        <dsp:cNvSpPr/>
      </dsp:nvSpPr>
      <dsp:spPr>
        <a:xfrm>
          <a:off x="843721" y="1658"/>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dirty="0"/>
            <a:t>Food access and food deserts</a:t>
          </a:r>
        </a:p>
      </dsp:txBody>
      <dsp:txXfrm>
        <a:off x="843721" y="1658"/>
        <a:ext cx="7164317" cy="840569"/>
      </dsp:txXfrm>
    </dsp:sp>
    <dsp:sp modelId="{3371FD72-4E19-425B-B969-D9A61526072F}">
      <dsp:nvSpPr>
        <dsp:cNvPr id="0" name=""/>
        <dsp:cNvSpPr/>
      </dsp:nvSpPr>
      <dsp:spPr>
        <a:xfrm>
          <a:off x="0" y="1018923"/>
          <a:ext cx="4864346" cy="840569"/>
        </a:xfrm>
        <a:prstGeom prst="roundRect">
          <a:avLst>
            <a:gd name="adj" fmla="val 10000"/>
          </a:avLst>
        </a:prstGeom>
        <a:solidFill>
          <a:schemeClr val="accent1">
            <a:tint val="40000"/>
            <a:hueOff val="0"/>
            <a:satOff val="0"/>
            <a:lumOff val="0"/>
            <a:alphaOff val="0"/>
          </a:schemeClr>
        </a:solidFill>
        <a:ln w="76200">
          <a:noFill/>
        </a:ln>
        <a:effectLst/>
      </dsp:spPr>
      <dsp:style>
        <a:lnRef idx="0">
          <a:scrgbClr r="0" g="0" b="0"/>
        </a:lnRef>
        <a:fillRef idx="1">
          <a:scrgbClr r="0" g="0" b="0"/>
        </a:fillRef>
        <a:effectRef idx="0">
          <a:scrgbClr r="0" g="0" b="0"/>
        </a:effectRef>
        <a:fontRef idx="minor"/>
      </dsp:style>
    </dsp:sp>
    <dsp:sp modelId="{E6998528-A65A-46B6-97AC-575F1869361F}">
      <dsp:nvSpPr>
        <dsp:cNvPr id="0" name=""/>
        <dsp:cNvSpPr/>
      </dsp:nvSpPr>
      <dsp:spPr>
        <a:xfrm>
          <a:off x="127136" y="1241498"/>
          <a:ext cx="462313" cy="4623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C71D9-E1FA-4D0A-BB4F-1F017BC5B6BA}">
      <dsp:nvSpPr>
        <dsp:cNvPr id="0" name=""/>
        <dsp:cNvSpPr/>
      </dsp:nvSpPr>
      <dsp:spPr>
        <a:xfrm>
          <a:off x="843721" y="1052370"/>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dirty="0"/>
            <a:t>Transport accessibility and GTFS</a:t>
          </a:r>
        </a:p>
      </dsp:txBody>
      <dsp:txXfrm>
        <a:off x="843721" y="1052370"/>
        <a:ext cx="7164317" cy="840569"/>
      </dsp:txXfrm>
    </dsp:sp>
    <dsp:sp modelId="{5F2895A0-CB4B-4F86-BA30-705899E51273}">
      <dsp:nvSpPr>
        <dsp:cNvPr id="0" name=""/>
        <dsp:cNvSpPr/>
      </dsp:nvSpPr>
      <dsp:spPr>
        <a:xfrm>
          <a:off x="0" y="2069635"/>
          <a:ext cx="4864346" cy="840569"/>
        </a:xfrm>
        <a:prstGeom prst="roundRect">
          <a:avLst>
            <a:gd name="adj" fmla="val 10000"/>
          </a:avLst>
        </a:prstGeom>
        <a:solidFill>
          <a:schemeClr val="accent1">
            <a:tint val="40000"/>
            <a:hueOff val="0"/>
            <a:satOff val="0"/>
            <a:lumOff val="0"/>
            <a:alphaOff val="0"/>
          </a:schemeClr>
        </a:solidFill>
        <a:ln w="76200">
          <a:solidFill>
            <a:schemeClr val="accent1">
              <a:lumMod val="75000"/>
            </a:schemeClr>
          </a:solidFill>
        </a:ln>
        <a:effectLst/>
      </dsp:spPr>
      <dsp:style>
        <a:lnRef idx="0">
          <a:scrgbClr r="0" g="0" b="0"/>
        </a:lnRef>
        <a:fillRef idx="1">
          <a:scrgbClr r="0" g="0" b="0"/>
        </a:fillRef>
        <a:effectRef idx="0">
          <a:scrgbClr r="0" g="0" b="0"/>
        </a:effectRef>
        <a:fontRef idx="minor"/>
      </dsp:style>
    </dsp:sp>
    <dsp:sp modelId="{E1EF519B-92CD-470E-B3F6-78A35F463E2A}">
      <dsp:nvSpPr>
        <dsp:cNvPr id="0" name=""/>
        <dsp:cNvSpPr/>
      </dsp:nvSpPr>
      <dsp:spPr>
        <a:xfrm>
          <a:off x="127136" y="2292209"/>
          <a:ext cx="462313" cy="4623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4A0A4-EC56-4E52-8D7E-AB44DD338FA4}">
      <dsp:nvSpPr>
        <dsp:cNvPr id="0" name=""/>
        <dsp:cNvSpPr/>
      </dsp:nvSpPr>
      <dsp:spPr>
        <a:xfrm>
          <a:off x="843721" y="2103081"/>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a:t>Overview of Fairfax County,  VA</a:t>
          </a:r>
        </a:p>
      </dsp:txBody>
      <dsp:txXfrm>
        <a:off x="843721" y="2103081"/>
        <a:ext cx="7164317" cy="840569"/>
      </dsp:txXfrm>
    </dsp:sp>
    <dsp:sp modelId="{8E7BF24A-88C7-4B96-B906-09AB2049DAA4}">
      <dsp:nvSpPr>
        <dsp:cNvPr id="0" name=""/>
        <dsp:cNvSpPr/>
      </dsp:nvSpPr>
      <dsp:spPr>
        <a:xfrm>
          <a:off x="0" y="3120346"/>
          <a:ext cx="4864346" cy="8405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C4F86C-7082-424A-9CAA-97C86F8F2C96}">
      <dsp:nvSpPr>
        <dsp:cNvPr id="0" name=""/>
        <dsp:cNvSpPr/>
      </dsp:nvSpPr>
      <dsp:spPr>
        <a:xfrm>
          <a:off x="127136" y="3342921"/>
          <a:ext cx="462313" cy="4623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44AD3-DCD1-4004-8076-9788F9803829}">
      <dsp:nvSpPr>
        <dsp:cNvPr id="0" name=""/>
        <dsp:cNvSpPr/>
      </dsp:nvSpPr>
      <dsp:spPr>
        <a:xfrm>
          <a:off x="843721" y="3153793"/>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a:t>Project Details</a:t>
          </a:r>
        </a:p>
      </dsp:txBody>
      <dsp:txXfrm>
        <a:off x="843721" y="3153793"/>
        <a:ext cx="7164317" cy="8405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60D3B-97DD-466B-87C5-6A127EC65CD5}">
      <dsp:nvSpPr>
        <dsp:cNvPr id="0" name=""/>
        <dsp:cNvSpPr/>
      </dsp:nvSpPr>
      <dsp:spPr>
        <a:xfrm>
          <a:off x="0" y="2"/>
          <a:ext cx="4864346" cy="840569"/>
        </a:xfrm>
        <a:prstGeom prst="roundRect">
          <a:avLst>
            <a:gd name="adj" fmla="val 10000"/>
          </a:avLst>
        </a:prstGeom>
        <a:solidFill>
          <a:schemeClr val="accent1">
            <a:tint val="40000"/>
            <a:hueOff val="0"/>
            <a:satOff val="0"/>
            <a:lumOff val="0"/>
            <a:alphaOff val="0"/>
          </a:schemeClr>
        </a:solidFill>
        <a:ln w="76200">
          <a:noFill/>
        </a:ln>
        <a:effectLst/>
      </dsp:spPr>
      <dsp:style>
        <a:lnRef idx="0">
          <a:scrgbClr r="0" g="0" b="0"/>
        </a:lnRef>
        <a:fillRef idx="1">
          <a:scrgbClr r="0" g="0" b="0"/>
        </a:fillRef>
        <a:effectRef idx="0">
          <a:scrgbClr r="0" g="0" b="0"/>
        </a:effectRef>
        <a:fontRef idx="minor"/>
      </dsp:style>
    </dsp:sp>
    <dsp:sp modelId="{AA4D0C27-0576-4DF1-830E-2198D68350C3}">
      <dsp:nvSpPr>
        <dsp:cNvPr id="0" name=""/>
        <dsp:cNvSpPr/>
      </dsp:nvSpPr>
      <dsp:spPr>
        <a:xfrm>
          <a:off x="127136" y="190786"/>
          <a:ext cx="462313" cy="4623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AFEE3-579A-4146-8EEA-BFB17DD606EF}">
      <dsp:nvSpPr>
        <dsp:cNvPr id="0" name=""/>
        <dsp:cNvSpPr/>
      </dsp:nvSpPr>
      <dsp:spPr>
        <a:xfrm>
          <a:off x="843721" y="1658"/>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dirty="0"/>
            <a:t>Food access and food deserts</a:t>
          </a:r>
        </a:p>
      </dsp:txBody>
      <dsp:txXfrm>
        <a:off x="843721" y="1658"/>
        <a:ext cx="7164317" cy="840569"/>
      </dsp:txXfrm>
    </dsp:sp>
    <dsp:sp modelId="{3371FD72-4E19-425B-B969-D9A61526072F}">
      <dsp:nvSpPr>
        <dsp:cNvPr id="0" name=""/>
        <dsp:cNvSpPr/>
      </dsp:nvSpPr>
      <dsp:spPr>
        <a:xfrm>
          <a:off x="0" y="1018923"/>
          <a:ext cx="4864346" cy="840569"/>
        </a:xfrm>
        <a:prstGeom prst="roundRect">
          <a:avLst>
            <a:gd name="adj" fmla="val 10000"/>
          </a:avLst>
        </a:prstGeom>
        <a:solidFill>
          <a:schemeClr val="accent1">
            <a:tint val="40000"/>
            <a:hueOff val="0"/>
            <a:satOff val="0"/>
            <a:lumOff val="0"/>
            <a:alphaOff val="0"/>
          </a:schemeClr>
        </a:solidFill>
        <a:ln w="76200">
          <a:noFill/>
        </a:ln>
        <a:effectLst/>
      </dsp:spPr>
      <dsp:style>
        <a:lnRef idx="0">
          <a:scrgbClr r="0" g="0" b="0"/>
        </a:lnRef>
        <a:fillRef idx="1">
          <a:scrgbClr r="0" g="0" b="0"/>
        </a:fillRef>
        <a:effectRef idx="0">
          <a:scrgbClr r="0" g="0" b="0"/>
        </a:effectRef>
        <a:fontRef idx="minor"/>
      </dsp:style>
    </dsp:sp>
    <dsp:sp modelId="{E6998528-A65A-46B6-97AC-575F1869361F}">
      <dsp:nvSpPr>
        <dsp:cNvPr id="0" name=""/>
        <dsp:cNvSpPr/>
      </dsp:nvSpPr>
      <dsp:spPr>
        <a:xfrm>
          <a:off x="127136" y="1241498"/>
          <a:ext cx="462313" cy="4623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C71D9-E1FA-4D0A-BB4F-1F017BC5B6BA}">
      <dsp:nvSpPr>
        <dsp:cNvPr id="0" name=""/>
        <dsp:cNvSpPr/>
      </dsp:nvSpPr>
      <dsp:spPr>
        <a:xfrm>
          <a:off x="843721" y="1052370"/>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dirty="0"/>
            <a:t>Transport accessibility and GTFS</a:t>
          </a:r>
        </a:p>
      </dsp:txBody>
      <dsp:txXfrm>
        <a:off x="843721" y="1052370"/>
        <a:ext cx="7164317" cy="840569"/>
      </dsp:txXfrm>
    </dsp:sp>
    <dsp:sp modelId="{5F2895A0-CB4B-4F86-BA30-705899E51273}">
      <dsp:nvSpPr>
        <dsp:cNvPr id="0" name=""/>
        <dsp:cNvSpPr/>
      </dsp:nvSpPr>
      <dsp:spPr>
        <a:xfrm>
          <a:off x="0" y="2069635"/>
          <a:ext cx="4864346" cy="840569"/>
        </a:xfrm>
        <a:prstGeom prst="roundRect">
          <a:avLst>
            <a:gd name="adj" fmla="val 10000"/>
          </a:avLst>
        </a:prstGeom>
        <a:solidFill>
          <a:schemeClr val="accent1">
            <a:tint val="40000"/>
            <a:hueOff val="0"/>
            <a:satOff val="0"/>
            <a:lumOff val="0"/>
            <a:alphaOff val="0"/>
          </a:schemeClr>
        </a:solidFill>
        <a:ln w="76200">
          <a:noFill/>
        </a:ln>
        <a:effectLst/>
      </dsp:spPr>
      <dsp:style>
        <a:lnRef idx="0">
          <a:scrgbClr r="0" g="0" b="0"/>
        </a:lnRef>
        <a:fillRef idx="1">
          <a:scrgbClr r="0" g="0" b="0"/>
        </a:fillRef>
        <a:effectRef idx="0">
          <a:scrgbClr r="0" g="0" b="0"/>
        </a:effectRef>
        <a:fontRef idx="minor"/>
      </dsp:style>
    </dsp:sp>
    <dsp:sp modelId="{E1EF519B-92CD-470E-B3F6-78A35F463E2A}">
      <dsp:nvSpPr>
        <dsp:cNvPr id="0" name=""/>
        <dsp:cNvSpPr/>
      </dsp:nvSpPr>
      <dsp:spPr>
        <a:xfrm>
          <a:off x="127136" y="2292209"/>
          <a:ext cx="462313" cy="4623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4A0A4-EC56-4E52-8D7E-AB44DD338FA4}">
      <dsp:nvSpPr>
        <dsp:cNvPr id="0" name=""/>
        <dsp:cNvSpPr/>
      </dsp:nvSpPr>
      <dsp:spPr>
        <a:xfrm>
          <a:off x="843721" y="2103081"/>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a:t>Overview of Fairfax County,  VA</a:t>
          </a:r>
        </a:p>
      </dsp:txBody>
      <dsp:txXfrm>
        <a:off x="843721" y="2103081"/>
        <a:ext cx="7164317" cy="840569"/>
      </dsp:txXfrm>
    </dsp:sp>
    <dsp:sp modelId="{8E7BF24A-88C7-4B96-B906-09AB2049DAA4}">
      <dsp:nvSpPr>
        <dsp:cNvPr id="0" name=""/>
        <dsp:cNvSpPr/>
      </dsp:nvSpPr>
      <dsp:spPr>
        <a:xfrm>
          <a:off x="0" y="3120346"/>
          <a:ext cx="4864346" cy="840569"/>
        </a:xfrm>
        <a:prstGeom prst="roundRect">
          <a:avLst>
            <a:gd name="adj" fmla="val 10000"/>
          </a:avLst>
        </a:prstGeom>
        <a:solidFill>
          <a:schemeClr val="accent1">
            <a:tint val="40000"/>
            <a:hueOff val="0"/>
            <a:satOff val="0"/>
            <a:lumOff val="0"/>
            <a:alphaOff val="0"/>
          </a:schemeClr>
        </a:solidFill>
        <a:ln w="76200">
          <a:solidFill>
            <a:schemeClr val="accent1">
              <a:lumMod val="75000"/>
            </a:schemeClr>
          </a:solidFill>
        </a:ln>
        <a:effectLst/>
      </dsp:spPr>
      <dsp:style>
        <a:lnRef idx="0">
          <a:scrgbClr r="0" g="0" b="0"/>
        </a:lnRef>
        <a:fillRef idx="1">
          <a:scrgbClr r="0" g="0" b="0"/>
        </a:fillRef>
        <a:effectRef idx="0">
          <a:scrgbClr r="0" g="0" b="0"/>
        </a:effectRef>
        <a:fontRef idx="minor"/>
      </dsp:style>
    </dsp:sp>
    <dsp:sp modelId="{48C4F86C-7082-424A-9CAA-97C86F8F2C96}">
      <dsp:nvSpPr>
        <dsp:cNvPr id="0" name=""/>
        <dsp:cNvSpPr/>
      </dsp:nvSpPr>
      <dsp:spPr>
        <a:xfrm>
          <a:off x="127136" y="3342921"/>
          <a:ext cx="462313" cy="4623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344AD3-DCD1-4004-8076-9788F9803829}">
      <dsp:nvSpPr>
        <dsp:cNvPr id="0" name=""/>
        <dsp:cNvSpPr/>
      </dsp:nvSpPr>
      <dsp:spPr>
        <a:xfrm>
          <a:off x="843721" y="3153793"/>
          <a:ext cx="7164317"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60" tIns="88960" rIns="88960" bIns="88960" numCol="1" spcCol="1270" anchor="ctr" anchorCtr="0">
          <a:noAutofit/>
        </a:bodyPr>
        <a:lstStyle/>
        <a:p>
          <a:pPr marL="0" lvl="0" indent="0" algn="l" defTabSz="977900">
            <a:lnSpc>
              <a:spcPct val="100000"/>
            </a:lnSpc>
            <a:spcBef>
              <a:spcPct val="0"/>
            </a:spcBef>
            <a:spcAft>
              <a:spcPct val="35000"/>
            </a:spcAft>
            <a:buNone/>
          </a:pPr>
          <a:r>
            <a:rPr lang="en-US" sz="2200" kern="1200"/>
            <a:t>Project Details</a:t>
          </a:r>
        </a:p>
      </dsp:txBody>
      <dsp:txXfrm>
        <a:off x="843721" y="3153793"/>
        <a:ext cx="7164317" cy="8405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3" y="1"/>
            <a:ext cx="3077739" cy="471054"/>
          </a:xfrm>
          <a:prstGeom prst="rect">
            <a:avLst/>
          </a:prstGeom>
        </p:spPr>
        <p:txBody>
          <a:bodyPr vert="horz" lIns="94229" tIns="47114" rIns="94229" bIns="47114" rtlCol="0"/>
          <a:lstStyle>
            <a:lvl1pPr algn="r">
              <a:defRPr sz="1200"/>
            </a:lvl1pPr>
          </a:lstStyle>
          <a:p>
            <a:fld id="{EC9CC2DD-35BE-4606-B83C-31E48EF5DA41}" type="datetimeFigureOut">
              <a:rPr lang="en-US" smtClean="0"/>
              <a:t>7/16/2021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9" tIns="47114" rIns="94229" bIns="47114" rtlCol="0" anchor="b"/>
          <a:lstStyle>
            <a:lvl1pPr algn="r">
              <a:defRPr sz="1200"/>
            </a:lvl1pPr>
          </a:lstStyle>
          <a:p>
            <a:fld id="{B48C04D1-B0DD-44D6-BCA8-5B383AA275E4}" type="slidenum">
              <a:rPr lang="en-US" smtClean="0"/>
              <a:t>‹#›</a:t>
            </a:fld>
            <a:endParaRPr lang="en-US"/>
          </a:p>
        </p:txBody>
      </p:sp>
    </p:spTree>
    <p:extLst>
      <p:ext uri="{BB962C8B-B14F-4D97-AF65-F5344CB8AC3E}">
        <p14:creationId xmlns:p14="http://schemas.microsoft.com/office/powerpoint/2010/main" val="896049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1</a:t>
            </a:fld>
            <a:endParaRPr lang="en-US"/>
          </a:p>
        </p:txBody>
      </p:sp>
    </p:spTree>
    <p:extLst>
      <p:ext uri="{BB962C8B-B14F-4D97-AF65-F5344CB8AC3E}">
        <p14:creationId xmlns:p14="http://schemas.microsoft.com/office/powerpoint/2010/main" val="3467628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10</a:t>
            </a:fld>
            <a:endParaRPr lang="en-US"/>
          </a:p>
        </p:txBody>
      </p:sp>
    </p:spTree>
    <p:extLst>
      <p:ext uri="{BB962C8B-B14F-4D97-AF65-F5344CB8AC3E}">
        <p14:creationId xmlns:p14="http://schemas.microsoft.com/office/powerpoint/2010/main" val="343283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11</a:t>
            </a:fld>
            <a:endParaRPr lang="en-US"/>
          </a:p>
        </p:txBody>
      </p:sp>
    </p:spTree>
    <p:extLst>
      <p:ext uri="{BB962C8B-B14F-4D97-AF65-F5344CB8AC3E}">
        <p14:creationId xmlns:p14="http://schemas.microsoft.com/office/powerpoint/2010/main" val="3909050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12</a:t>
            </a:fld>
            <a:endParaRPr lang="en-US"/>
          </a:p>
        </p:txBody>
      </p:sp>
    </p:spTree>
    <p:extLst>
      <p:ext uri="{BB962C8B-B14F-4D97-AF65-F5344CB8AC3E}">
        <p14:creationId xmlns:p14="http://schemas.microsoft.com/office/powerpoint/2010/main" val="3839202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13</a:t>
            </a:fld>
            <a:endParaRPr lang="en-US"/>
          </a:p>
        </p:txBody>
      </p:sp>
    </p:spTree>
    <p:extLst>
      <p:ext uri="{BB962C8B-B14F-4D97-AF65-F5344CB8AC3E}">
        <p14:creationId xmlns:p14="http://schemas.microsoft.com/office/powerpoint/2010/main" val="3934390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14</a:t>
            </a:fld>
            <a:endParaRPr lang="en-US"/>
          </a:p>
        </p:txBody>
      </p:sp>
    </p:spTree>
    <p:extLst>
      <p:ext uri="{BB962C8B-B14F-4D97-AF65-F5344CB8AC3E}">
        <p14:creationId xmlns:p14="http://schemas.microsoft.com/office/powerpoint/2010/main" val="3502718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15</a:t>
            </a:fld>
            <a:endParaRPr lang="en-US"/>
          </a:p>
        </p:txBody>
      </p:sp>
    </p:spTree>
    <p:extLst>
      <p:ext uri="{BB962C8B-B14F-4D97-AF65-F5344CB8AC3E}">
        <p14:creationId xmlns:p14="http://schemas.microsoft.com/office/powerpoint/2010/main" val="918307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16</a:t>
            </a:fld>
            <a:endParaRPr lang="en-US"/>
          </a:p>
        </p:txBody>
      </p:sp>
    </p:spTree>
    <p:extLst>
      <p:ext uri="{BB962C8B-B14F-4D97-AF65-F5344CB8AC3E}">
        <p14:creationId xmlns:p14="http://schemas.microsoft.com/office/powerpoint/2010/main" val="3747761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17</a:t>
            </a:fld>
            <a:endParaRPr lang="en-US"/>
          </a:p>
        </p:txBody>
      </p:sp>
    </p:spTree>
    <p:extLst>
      <p:ext uri="{BB962C8B-B14F-4D97-AF65-F5344CB8AC3E}">
        <p14:creationId xmlns:p14="http://schemas.microsoft.com/office/powerpoint/2010/main" val="3809085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18</a:t>
            </a:fld>
            <a:endParaRPr lang="en-US"/>
          </a:p>
        </p:txBody>
      </p:sp>
    </p:spTree>
    <p:extLst>
      <p:ext uri="{BB962C8B-B14F-4D97-AF65-F5344CB8AC3E}">
        <p14:creationId xmlns:p14="http://schemas.microsoft.com/office/powerpoint/2010/main" val="1474853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B48C04D1-B0DD-44D6-BCA8-5B383AA275E4}" type="slidenum">
              <a:rPr lang="en-US" smtClean="0"/>
              <a:t>19</a:t>
            </a:fld>
            <a:endParaRPr lang="en-US"/>
          </a:p>
        </p:txBody>
      </p:sp>
    </p:spTree>
    <p:extLst>
      <p:ext uri="{BB962C8B-B14F-4D97-AF65-F5344CB8AC3E}">
        <p14:creationId xmlns:p14="http://schemas.microsoft.com/office/powerpoint/2010/main" val="420438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2</a:t>
            </a:fld>
            <a:endParaRPr lang="en-US"/>
          </a:p>
        </p:txBody>
      </p:sp>
    </p:spTree>
    <p:extLst>
      <p:ext uri="{BB962C8B-B14F-4D97-AF65-F5344CB8AC3E}">
        <p14:creationId xmlns:p14="http://schemas.microsoft.com/office/powerpoint/2010/main" val="498016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20</a:t>
            </a:fld>
            <a:endParaRPr lang="en-US"/>
          </a:p>
        </p:txBody>
      </p:sp>
    </p:spTree>
    <p:extLst>
      <p:ext uri="{BB962C8B-B14F-4D97-AF65-F5344CB8AC3E}">
        <p14:creationId xmlns:p14="http://schemas.microsoft.com/office/powerpoint/2010/main" val="1569778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21</a:t>
            </a:fld>
            <a:endParaRPr lang="en-US"/>
          </a:p>
        </p:txBody>
      </p:sp>
    </p:spTree>
    <p:extLst>
      <p:ext uri="{BB962C8B-B14F-4D97-AF65-F5344CB8AC3E}">
        <p14:creationId xmlns:p14="http://schemas.microsoft.com/office/powerpoint/2010/main" val="2517395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22</a:t>
            </a:fld>
            <a:endParaRPr lang="en-US"/>
          </a:p>
        </p:txBody>
      </p:sp>
    </p:spTree>
    <p:extLst>
      <p:ext uri="{BB962C8B-B14F-4D97-AF65-F5344CB8AC3E}">
        <p14:creationId xmlns:p14="http://schemas.microsoft.com/office/powerpoint/2010/main" val="2286541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sz="1800" b="0" i="0" u="none" strike="noStrike" dirty="0">
                <a:solidFill>
                  <a:srgbClr val="000000"/>
                </a:solidFill>
                <a:effectLst/>
                <a:latin typeface="Arial" panose="020B0604020202020204" pitchFamily="34" charset="0"/>
              </a:rPr>
              <a:t> </a:t>
            </a:r>
            <a:endParaRPr lang="en-US" sz="2800" b="0" dirty="0">
              <a:effectLst/>
            </a:endParaRPr>
          </a:p>
          <a:p>
            <a:br>
              <a:rPr lang="en-US" sz="2800" dirty="0"/>
            </a:br>
            <a:endParaRPr lang="en-US" sz="1800" b="0" i="0" u="none" strike="noStrike" dirty="0">
              <a:solidFill>
                <a:srgbClr val="000000"/>
              </a:solidFill>
              <a:effectLst/>
              <a:latin typeface="Arial" panose="020B0604020202020204" pitchFamily="34" charset="0"/>
            </a:endParaRPr>
          </a:p>
          <a:p>
            <a:pPr defTabSz="942289"/>
            <a:endParaRPr lang="en-US" sz="1800" b="0" i="0" u="none" strike="noStrike" dirty="0">
              <a:solidFill>
                <a:srgbClr val="000000"/>
              </a:solidFill>
              <a:effectLst/>
              <a:latin typeface="Arial" panose="020B0604020202020204" pitchFamily="34" charset="0"/>
            </a:endParaRPr>
          </a:p>
          <a:p>
            <a:pPr defTabSz="942289"/>
            <a:endParaRPr lang="en-US" dirty="0">
              <a:solidFill>
                <a:srgbClr val="404040"/>
              </a:solidFill>
              <a:latin typeface="Arial" panose="020B0604020202020204" pitchFamily="34" charset="0"/>
            </a:endParaRPr>
          </a:p>
          <a:p>
            <a:pPr defTabSz="942289"/>
            <a:endParaRPr lang="en-US" dirty="0">
              <a:solidFill>
                <a:srgbClr val="404040"/>
              </a:solidFill>
              <a:latin typeface="Arial" panose="020B0604020202020204" pitchFamily="34" charset="0"/>
            </a:endParaRPr>
          </a:p>
          <a:p>
            <a:pPr defTabSz="942289"/>
            <a:endParaRPr lang="en-US" dirty="0">
              <a:solidFill>
                <a:srgbClr val="404040"/>
              </a:solidFill>
            </a:endParaRPr>
          </a:p>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23</a:t>
            </a:fld>
            <a:endParaRPr lang="en-US"/>
          </a:p>
        </p:txBody>
      </p:sp>
    </p:spTree>
    <p:extLst>
      <p:ext uri="{BB962C8B-B14F-4D97-AF65-F5344CB8AC3E}">
        <p14:creationId xmlns:p14="http://schemas.microsoft.com/office/powerpoint/2010/main" val="1170587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24</a:t>
            </a:fld>
            <a:endParaRPr lang="en-US"/>
          </a:p>
        </p:txBody>
      </p:sp>
    </p:spTree>
    <p:extLst>
      <p:ext uri="{BB962C8B-B14F-4D97-AF65-F5344CB8AC3E}">
        <p14:creationId xmlns:p14="http://schemas.microsoft.com/office/powerpoint/2010/main" val="4294937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C04D1-B0DD-44D6-BCA8-5B383AA275E4}" type="slidenum">
              <a:rPr lang="en-US" smtClean="0"/>
              <a:t>25</a:t>
            </a:fld>
            <a:endParaRPr lang="en-US"/>
          </a:p>
        </p:txBody>
      </p:sp>
    </p:spTree>
    <p:extLst>
      <p:ext uri="{BB962C8B-B14F-4D97-AF65-F5344CB8AC3E}">
        <p14:creationId xmlns:p14="http://schemas.microsoft.com/office/powerpoint/2010/main" val="1355486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8C04D1-B0DD-44D6-BCA8-5B383AA275E4}" type="slidenum">
              <a:rPr lang="en-US" smtClean="0"/>
              <a:t>26</a:t>
            </a:fld>
            <a:endParaRPr lang="en-US"/>
          </a:p>
        </p:txBody>
      </p:sp>
    </p:spTree>
    <p:extLst>
      <p:ext uri="{BB962C8B-B14F-4D97-AF65-F5344CB8AC3E}">
        <p14:creationId xmlns:p14="http://schemas.microsoft.com/office/powerpoint/2010/main" val="169368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3</a:t>
            </a:fld>
            <a:endParaRPr lang="en-US"/>
          </a:p>
        </p:txBody>
      </p:sp>
    </p:spTree>
    <p:extLst>
      <p:ext uri="{BB962C8B-B14F-4D97-AF65-F5344CB8AC3E}">
        <p14:creationId xmlns:p14="http://schemas.microsoft.com/office/powerpoint/2010/main" val="417335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4</a:t>
            </a:fld>
            <a:endParaRPr lang="en-US"/>
          </a:p>
        </p:txBody>
      </p:sp>
    </p:spTree>
    <p:extLst>
      <p:ext uri="{BB962C8B-B14F-4D97-AF65-F5344CB8AC3E}">
        <p14:creationId xmlns:p14="http://schemas.microsoft.com/office/powerpoint/2010/main" val="1803918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5</a:t>
            </a:fld>
            <a:endParaRPr lang="en-US"/>
          </a:p>
        </p:txBody>
      </p:sp>
    </p:spTree>
    <p:extLst>
      <p:ext uri="{BB962C8B-B14F-4D97-AF65-F5344CB8AC3E}">
        <p14:creationId xmlns:p14="http://schemas.microsoft.com/office/powerpoint/2010/main" val="347560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6</a:t>
            </a:fld>
            <a:endParaRPr lang="en-US"/>
          </a:p>
        </p:txBody>
      </p:sp>
    </p:spTree>
    <p:extLst>
      <p:ext uri="{BB962C8B-B14F-4D97-AF65-F5344CB8AC3E}">
        <p14:creationId xmlns:p14="http://schemas.microsoft.com/office/powerpoint/2010/main" val="2190396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7</a:t>
            </a:fld>
            <a:endParaRPr lang="en-US"/>
          </a:p>
        </p:txBody>
      </p:sp>
    </p:spTree>
    <p:extLst>
      <p:ext uri="{BB962C8B-B14F-4D97-AF65-F5344CB8AC3E}">
        <p14:creationId xmlns:p14="http://schemas.microsoft.com/office/powerpoint/2010/main" val="1514246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8</a:t>
            </a:fld>
            <a:endParaRPr lang="en-US"/>
          </a:p>
        </p:txBody>
      </p:sp>
    </p:spTree>
    <p:extLst>
      <p:ext uri="{BB962C8B-B14F-4D97-AF65-F5344CB8AC3E}">
        <p14:creationId xmlns:p14="http://schemas.microsoft.com/office/powerpoint/2010/main" val="4215078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8C04D1-B0DD-44D6-BCA8-5B383AA275E4}" type="slidenum">
              <a:rPr lang="en-US" smtClean="0"/>
              <a:t>9</a:t>
            </a:fld>
            <a:endParaRPr lang="en-US"/>
          </a:p>
        </p:txBody>
      </p:sp>
    </p:spTree>
    <p:extLst>
      <p:ext uri="{BB962C8B-B14F-4D97-AF65-F5344CB8AC3E}">
        <p14:creationId xmlns:p14="http://schemas.microsoft.com/office/powerpoint/2010/main" val="3121308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7/16/2021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7/16/2021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7/16/2021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erning.com/archive/car-ownership-numbers-of-vehicles-by-city-map.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1016/j.jtrangeo.2015.09.008" TargetMode="External"/><Relationship Id="rId3" Type="http://schemas.openxmlformats.org/officeDocument/2006/relationships/hyperlink" Target="http://www.locationaware.usf.edu/wp-content/uploads/2010/02/The-Many-Uses-of-GTFS-Data-%E2%80%93-ITS-America-submission-abbreviated.pdf" TargetMode="External"/><Relationship Id="rId7" Type="http://schemas.openxmlformats.org/officeDocument/2006/relationships/hyperlink" Target="https://doi.org/10.1016/j.apgeog.2014.06.012" TargetMode="External"/><Relationship Id="rId12" Type="http://schemas.openxmlformats.org/officeDocument/2006/relationships/hyperlink" Target="https://doi.org/10.1016/j.apgeog.2017.03.01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fairfaxcounty.gov/connector/" TargetMode="External"/><Relationship Id="rId11" Type="http://schemas.openxmlformats.org/officeDocument/2006/relationships/hyperlink" Target="https://doi.org/10.1080/00330124.2016.1237293" TargetMode="External"/><Relationship Id="rId5" Type="http://schemas.openxmlformats.org/officeDocument/2006/relationships/hyperlink" Target="https://doi.org/10.1016/j.tra.2016.07.003" TargetMode="External"/><Relationship Id="rId10" Type="http://schemas.openxmlformats.org/officeDocument/2006/relationships/hyperlink" Target="https://doi.org/10.1016/j.apgeog.2021.102461" TargetMode="External"/><Relationship Id="rId4" Type="http://schemas.openxmlformats.org/officeDocument/2006/relationships/hyperlink" Target="https://doi.org/10.1016/j.tra.2017.06.011" TargetMode="External"/><Relationship Id="rId9" Type="http://schemas.openxmlformats.org/officeDocument/2006/relationships/hyperlink" Target="https://www.wmata.com/about/upload/2019-Metro-Snapshot-Fact-Sheet.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www.ers.usda.gov/webdocs/publications/45014/30940_err14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apps.ams.usda.gov/fooddeserts/foodDeserts.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rs.usda.gov/data-products/food-access-research-atlas/go-to-the-atlas.asp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18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3748-522F-4036-B60A-3576DBD7A186}"/>
              </a:ext>
            </a:extLst>
          </p:cNvPr>
          <p:cNvSpPr>
            <a:spLocks noGrp="1"/>
          </p:cNvSpPr>
          <p:nvPr>
            <p:ph type="ctrTitle"/>
          </p:nvPr>
        </p:nvSpPr>
        <p:spPr>
          <a:xfrm>
            <a:off x="2201662" y="1749287"/>
            <a:ext cx="6702641" cy="1482185"/>
          </a:xfrm>
        </p:spPr>
        <p:txBody>
          <a:bodyPr>
            <a:normAutofit/>
          </a:bodyPr>
          <a:lstStyle/>
          <a:p>
            <a:r>
              <a:rPr lang="en-US" sz="2000" b="1" dirty="0">
                <a:solidFill>
                  <a:srgbClr val="000000"/>
                </a:solidFill>
                <a:latin typeface="Arial" panose="020B0604020202020204" pitchFamily="34" charset="0"/>
                <a:cs typeface="Arial" panose="020B0604020202020204" pitchFamily="34" charset="0"/>
              </a:rPr>
              <a:t>A Spatial Analysis of </a:t>
            </a:r>
            <a:r>
              <a:rPr lang="en-US" sz="2000" b="1" i="0" u="none" strike="noStrike" dirty="0">
                <a:solidFill>
                  <a:srgbClr val="000000"/>
                </a:solidFill>
                <a:effectLst/>
                <a:latin typeface="Arial" panose="020B0604020202020204" pitchFamily="34" charset="0"/>
                <a:cs typeface="Arial" panose="020B0604020202020204" pitchFamily="34" charset="0"/>
              </a:rPr>
              <a:t>Supermarket Accessibility In Fairfax County, Virginia Using General Transit Feed Specification (GTFS) Data</a:t>
            </a:r>
            <a:endParaRPr lang="en-US" sz="2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5F57E00-869B-4279-98F6-FE1636E4702C}"/>
              </a:ext>
            </a:extLst>
          </p:cNvPr>
          <p:cNvSpPr>
            <a:spLocks noGrp="1"/>
          </p:cNvSpPr>
          <p:nvPr>
            <p:ph type="subTitle" idx="1"/>
          </p:nvPr>
        </p:nvSpPr>
        <p:spPr>
          <a:xfrm>
            <a:off x="4075190" y="3429000"/>
            <a:ext cx="3130680" cy="1239894"/>
          </a:xfrm>
          <a:solidFill>
            <a:schemeClr val="tx1"/>
          </a:solidFill>
          <a:ln w="25400">
            <a:solidFill>
              <a:schemeClr val="accent1"/>
            </a:solidFill>
          </a:ln>
        </p:spPr>
        <p:txBody>
          <a:bodyPr>
            <a:normAutofit fontScale="92500"/>
          </a:bodyPr>
          <a:lstStyle/>
          <a:p>
            <a:r>
              <a:rPr lang="en-US" dirty="0">
                <a:solidFill>
                  <a:schemeClr val="bg1">
                    <a:lumMod val="85000"/>
                    <a:lumOff val="15000"/>
                  </a:schemeClr>
                </a:solidFill>
                <a:latin typeface="Arial" panose="020B0604020202020204" pitchFamily="34" charset="0"/>
                <a:cs typeface="Arial" panose="020B0604020202020204" pitchFamily="34" charset="0"/>
              </a:rPr>
              <a:t>Ryan Kemna</a:t>
            </a:r>
          </a:p>
          <a:p>
            <a:r>
              <a:rPr lang="en-US" dirty="0">
                <a:solidFill>
                  <a:schemeClr val="bg1">
                    <a:lumMod val="85000"/>
                    <a:lumOff val="15000"/>
                  </a:schemeClr>
                </a:solidFill>
                <a:latin typeface="Arial" panose="020B0604020202020204" pitchFamily="34" charset="0"/>
                <a:cs typeface="Arial" panose="020B0604020202020204" pitchFamily="34" charset="0"/>
              </a:rPr>
              <a:t>July 16, 2021</a:t>
            </a:r>
          </a:p>
          <a:p>
            <a:r>
              <a:rPr lang="en-US" dirty="0">
                <a:solidFill>
                  <a:schemeClr val="bg1">
                    <a:lumMod val="85000"/>
                    <a:lumOff val="15000"/>
                  </a:schemeClr>
                </a:solidFill>
                <a:latin typeface="Arial" panose="020B0604020202020204" pitchFamily="34" charset="0"/>
                <a:cs typeface="Arial" panose="020B0604020202020204" pitchFamily="34" charset="0"/>
              </a:rPr>
              <a:t>Advisor: Dr. Karl </a:t>
            </a:r>
            <a:r>
              <a:rPr lang="en-US" dirty="0" err="1">
                <a:solidFill>
                  <a:schemeClr val="bg1">
                    <a:lumMod val="85000"/>
                    <a:lumOff val="15000"/>
                  </a:schemeClr>
                </a:solidFill>
                <a:latin typeface="Arial" panose="020B0604020202020204" pitchFamily="34" charset="0"/>
                <a:cs typeface="Arial" panose="020B0604020202020204" pitchFamily="34" charset="0"/>
              </a:rPr>
              <a:t>Zimmerer</a:t>
            </a:r>
            <a:endParaRPr lang="en-US" dirty="0">
              <a:solidFill>
                <a:schemeClr val="bg1">
                  <a:lumMod val="85000"/>
                  <a:lumOff val="15000"/>
                </a:schemeClr>
              </a:solidFill>
              <a:latin typeface="Arial" panose="020B0604020202020204" pitchFamily="34" charset="0"/>
              <a:cs typeface="Arial" panose="020B0604020202020204" pitchFamily="34" charset="0"/>
            </a:endParaRPr>
          </a:p>
        </p:txBody>
      </p:sp>
      <p:pic>
        <p:nvPicPr>
          <p:cNvPr id="5" name="Picture 4" descr="A picture containing person, wall, indoor, smiling&#10;&#10;Description automatically generated">
            <a:extLst>
              <a:ext uri="{FF2B5EF4-FFF2-40B4-BE49-F238E27FC236}">
                <a16:creationId xmlns:a16="http://schemas.microsoft.com/office/drawing/2014/main" id="{D70A5667-DC0C-410F-A13D-2E744BA9FEE6}"/>
              </a:ext>
            </a:extLst>
          </p:cNvPr>
          <p:cNvPicPr>
            <a:picLocks noChangeAspect="1"/>
          </p:cNvPicPr>
          <p:nvPr/>
        </p:nvPicPr>
        <p:blipFill>
          <a:blip r:embed="rId4"/>
          <a:stretch>
            <a:fillRect/>
          </a:stretch>
        </p:blipFill>
        <p:spPr>
          <a:xfrm>
            <a:off x="10318582" y="248193"/>
            <a:ext cx="1568619" cy="2272937"/>
          </a:xfrm>
          <a:prstGeom prst="rect">
            <a:avLst/>
          </a:prstGeom>
        </p:spPr>
      </p:pic>
    </p:spTree>
    <p:extLst>
      <p:ext uri="{BB962C8B-B14F-4D97-AF65-F5344CB8AC3E}">
        <p14:creationId xmlns:p14="http://schemas.microsoft.com/office/powerpoint/2010/main" val="415554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able&#10;&#10;Description automatically generated">
            <a:extLst>
              <a:ext uri="{FF2B5EF4-FFF2-40B4-BE49-F238E27FC236}">
                <a16:creationId xmlns:a16="http://schemas.microsoft.com/office/drawing/2014/main" id="{EF08BCF4-D79C-444A-A10F-75574B5DA3E8}"/>
              </a:ext>
            </a:extLst>
          </p:cNvPr>
          <p:cNvPicPr>
            <a:picLocks noChangeAspect="1"/>
          </p:cNvPicPr>
          <p:nvPr/>
        </p:nvPicPr>
        <p:blipFill>
          <a:blip r:embed="rId3"/>
          <a:stretch>
            <a:fillRect/>
          </a:stretch>
        </p:blipFill>
        <p:spPr>
          <a:xfrm>
            <a:off x="2715665" y="1571551"/>
            <a:ext cx="6323231" cy="3714898"/>
          </a:xfrm>
          <a:prstGeom prst="rect">
            <a:avLst/>
          </a:prstGeom>
        </p:spPr>
      </p:pic>
    </p:spTree>
    <p:extLst>
      <p:ext uri="{BB962C8B-B14F-4D97-AF65-F5344CB8AC3E}">
        <p14:creationId xmlns:p14="http://schemas.microsoft.com/office/powerpoint/2010/main" val="290575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2">
            <a:extLst>
              <a:ext uri="{FF2B5EF4-FFF2-40B4-BE49-F238E27FC236}">
                <a16:creationId xmlns:a16="http://schemas.microsoft.com/office/drawing/2014/main" id="{D2386A7D-9F1C-453E-ABB1-CA616D20D62E}"/>
              </a:ext>
            </a:extLst>
          </p:cNvPr>
          <p:cNvGraphicFramePr>
            <a:graphicFrameLocks noGrp="1"/>
          </p:cNvGraphicFramePr>
          <p:nvPr>
            <p:ph idx="1"/>
            <p:extLst>
              <p:ext uri="{D42A27DB-BD31-4B8C-83A1-F6EECF244321}">
                <p14:modId xmlns:p14="http://schemas.microsoft.com/office/powerpoint/2010/main" val="3261521484"/>
              </p:ext>
            </p:extLst>
          </p:nvPr>
        </p:nvGraphicFramePr>
        <p:xfrm>
          <a:off x="3668049" y="1430989"/>
          <a:ext cx="8135175" cy="3996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7286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F2EF9D9B-2575-474A-94E0-A83DC3B7434F}"/>
              </a:ext>
            </a:extLst>
          </p:cNvPr>
          <p:cNvPicPr>
            <a:picLocks noGrp="1" noChangeAspect="1"/>
          </p:cNvPicPr>
          <p:nvPr>
            <p:ph idx="1"/>
          </p:nvPr>
        </p:nvPicPr>
        <p:blipFill>
          <a:blip r:embed="rId3"/>
          <a:stretch>
            <a:fillRect/>
          </a:stretch>
        </p:blipFill>
        <p:spPr>
          <a:xfrm>
            <a:off x="1072716" y="804334"/>
            <a:ext cx="10046568" cy="5249332"/>
          </a:xfrm>
          <a:prstGeom prst="rect">
            <a:avLst/>
          </a:prstGeom>
        </p:spPr>
      </p:pic>
    </p:spTree>
    <p:extLst>
      <p:ext uri="{BB962C8B-B14F-4D97-AF65-F5344CB8AC3E}">
        <p14:creationId xmlns:p14="http://schemas.microsoft.com/office/powerpoint/2010/main" val="76749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CD49B9-68D9-4BC2-923B-24351F8619F9}"/>
              </a:ext>
            </a:extLst>
          </p:cNvPr>
          <p:cNvSpPr>
            <a:spLocks noGrp="1"/>
          </p:cNvSpPr>
          <p:nvPr>
            <p:ph idx="1"/>
          </p:nvPr>
        </p:nvSpPr>
        <p:spPr>
          <a:xfrm>
            <a:off x="1706062" y="1970249"/>
            <a:ext cx="8779512" cy="2879256"/>
          </a:xfrm>
        </p:spPr>
        <p:txBody>
          <a:bodyPr>
            <a:normAutofit fontScale="92500" lnSpcReduction="10000"/>
          </a:bodyPr>
          <a:lstStyle/>
          <a:p>
            <a:pPr marL="0" indent="0">
              <a:lnSpc>
                <a:spcPct val="90000"/>
              </a:lnSpc>
              <a:buNone/>
            </a:pPr>
            <a:endParaRPr lang="en-US" dirty="0">
              <a:solidFill>
                <a:srgbClr val="404040"/>
              </a:solidFill>
            </a:endParaRPr>
          </a:p>
          <a:p>
            <a:pPr>
              <a:lnSpc>
                <a:spcPct val="90000"/>
              </a:lnSpc>
            </a:pPr>
            <a:r>
              <a:rPr lang="en-US" dirty="0">
                <a:solidFill>
                  <a:srgbClr val="404040"/>
                </a:solidFill>
              </a:rPr>
              <a:t>County population:  1,147,532</a:t>
            </a:r>
          </a:p>
          <a:p>
            <a:pPr>
              <a:lnSpc>
                <a:spcPct val="90000"/>
              </a:lnSpc>
            </a:pPr>
            <a:r>
              <a:rPr lang="en-US" dirty="0">
                <a:solidFill>
                  <a:srgbClr val="404040"/>
                </a:solidFill>
              </a:rPr>
              <a:t>Daily bus riders (weekday) – </a:t>
            </a:r>
          </a:p>
          <a:p>
            <a:pPr lvl="1">
              <a:lnSpc>
                <a:spcPct val="90000"/>
              </a:lnSpc>
            </a:pPr>
            <a:r>
              <a:rPr lang="en-US" dirty="0">
                <a:solidFill>
                  <a:srgbClr val="404040"/>
                </a:solidFill>
              </a:rPr>
              <a:t>Fairfax Connector: 27,782</a:t>
            </a:r>
          </a:p>
          <a:p>
            <a:pPr lvl="1">
              <a:lnSpc>
                <a:spcPct val="90000"/>
              </a:lnSpc>
            </a:pPr>
            <a:r>
              <a:rPr lang="en-US" dirty="0">
                <a:solidFill>
                  <a:srgbClr val="404040"/>
                </a:solidFill>
              </a:rPr>
              <a:t>Metrobus (in Northern Virginia):   54,914 (includes all </a:t>
            </a:r>
            <a:r>
              <a:rPr lang="en-US" dirty="0" err="1">
                <a:solidFill>
                  <a:srgbClr val="404040"/>
                </a:solidFill>
              </a:rPr>
              <a:t>NoVa</a:t>
            </a:r>
            <a:r>
              <a:rPr lang="en-US" dirty="0">
                <a:solidFill>
                  <a:srgbClr val="404040"/>
                </a:solidFill>
              </a:rPr>
              <a:t>, not just FFX County)</a:t>
            </a:r>
          </a:p>
          <a:p>
            <a:pPr marL="228600" lvl="1" indent="0">
              <a:lnSpc>
                <a:spcPct val="90000"/>
              </a:lnSpc>
              <a:buNone/>
            </a:pPr>
            <a:endParaRPr lang="en-US" dirty="0">
              <a:solidFill>
                <a:srgbClr val="404040"/>
              </a:solidFill>
            </a:endParaRPr>
          </a:p>
          <a:p>
            <a:pPr marL="228600" lvl="1" indent="0">
              <a:lnSpc>
                <a:spcPct val="90000"/>
              </a:lnSpc>
              <a:buNone/>
            </a:pPr>
            <a:r>
              <a:rPr lang="en-US" dirty="0">
                <a:solidFill>
                  <a:srgbClr val="404040"/>
                </a:solidFill>
              </a:rPr>
              <a:t>82,696/1,147,532 = </a:t>
            </a:r>
            <a:r>
              <a:rPr lang="en-US" sz="2200" b="1" dirty="0">
                <a:solidFill>
                  <a:srgbClr val="404040"/>
                </a:solidFill>
              </a:rPr>
              <a:t>7.2%</a:t>
            </a:r>
            <a:r>
              <a:rPr lang="en-US" dirty="0">
                <a:solidFill>
                  <a:srgbClr val="404040"/>
                </a:solidFill>
              </a:rPr>
              <a:t> of the population rides the bus on a typical day</a:t>
            </a:r>
          </a:p>
          <a:p>
            <a:pPr marL="228600" lvl="1" indent="0">
              <a:lnSpc>
                <a:spcPct val="90000"/>
              </a:lnSpc>
              <a:buNone/>
            </a:pPr>
            <a:endParaRPr lang="en-US" dirty="0">
              <a:solidFill>
                <a:srgbClr val="404040"/>
              </a:solidFill>
            </a:endParaRPr>
          </a:p>
          <a:p>
            <a:pPr marL="228600" lvl="1" indent="0">
              <a:lnSpc>
                <a:spcPct val="90000"/>
              </a:lnSpc>
              <a:buNone/>
            </a:pPr>
            <a:r>
              <a:rPr lang="en-US" sz="1200" dirty="0">
                <a:solidFill>
                  <a:srgbClr val="404040"/>
                </a:solidFill>
              </a:rPr>
              <a:t>Sources:  American Community Survey 1-year estimates, novatransit.org, 2019 data</a:t>
            </a:r>
            <a:endParaRPr lang="en-US" dirty="0">
              <a:solidFill>
                <a:srgbClr val="404040"/>
              </a:solidFill>
            </a:endParaRPr>
          </a:p>
          <a:p>
            <a:pPr lvl="8">
              <a:lnSpc>
                <a:spcPct val="90000"/>
              </a:lnSpc>
            </a:pPr>
            <a:endParaRPr lang="en-US" dirty="0">
              <a:solidFill>
                <a:srgbClr val="404040"/>
              </a:solidFill>
            </a:endParaRPr>
          </a:p>
          <a:p>
            <a:pPr marL="228600" lvl="1" indent="0">
              <a:lnSpc>
                <a:spcPct val="90000"/>
              </a:lnSpc>
              <a:buNone/>
            </a:pPr>
            <a:endParaRPr lang="en-US" dirty="0">
              <a:solidFill>
                <a:srgbClr val="404040"/>
              </a:solidFill>
            </a:endParaRPr>
          </a:p>
          <a:p>
            <a:pPr marL="1654175" lvl="8" indent="0">
              <a:lnSpc>
                <a:spcPct val="90000"/>
              </a:lnSpc>
              <a:buNone/>
            </a:pPr>
            <a:endParaRPr lang="en-US" dirty="0">
              <a:solidFill>
                <a:srgbClr val="404040"/>
              </a:solidFill>
            </a:endParaRPr>
          </a:p>
          <a:p>
            <a:pPr marL="1654175" lvl="8" indent="0">
              <a:lnSpc>
                <a:spcPct val="90000"/>
              </a:lnSpc>
              <a:buNone/>
            </a:pPr>
            <a:endParaRPr lang="en-US" dirty="0">
              <a:solidFill>
                <a:srgbClr val="404040"/>
              </a:solidFill>
            </a:endParaRPr>
          </a:p>
        </p:txBody>
      </p:sp>
      <p:sp>
        <p:nvSpPr>
          <p:cNvPr id="11" name="Title 1">
            <a:extLst>
              <a:ext uri="{FF2B5EF4-FFF2-40B4-BE49-F238E27FC236}">
                <a16:creationId xmlns:a16="http://schemas.microsoft.com/office/drawing/2014/main" id="{B4202132-7FE8-408C-93DD-E4529BD6231D}"/>
              </a:ext>
            </a:extLst>
          </p:cNvPr>
          <p:cNvSpPr>
            <a:spLocks noGrp="1"/>
          </p:cNvSpPr>
          <p:nvPr>
            <p:ph type="title"/>
          </p:nvPr>
        </p:nvSpPr>
        <p:spPr>
          <a:xfrm>
            <a:off x="2230954" y="457013"/>
            <a:ext cx="7729728" cy="1188720"/>
          </a:xfrm>
          <a:solidFill>
            <a:srgbClr val="FFFFFF"/>
          </a:solidFill>
        </p:spPr>
        <p:txBody>
          <a:bodyPr>
            <a:normAutofit/>
          </a:bodyPr>
          <a:lstStyle/>
          <a:p>
            <a:r>
              <a:rPr lang="en-US" sz="2600" dirty="0"/>
              <a:t>Fairfax County:  Who Rides the Bus?</a:t>
            </a:r>
          </a:p>
        </p:txBody>
      </p:sp>
    </p:spTree>
    <p:extLst>
      <p:ext uri="{BB962C8B-B14F-4D97-AF65-F5344CB8AC3E}">
        <p14:creationId xmlns:p14="http://schemas.microsoft.com/office/powerpoint/2010/main" val="172537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B44C07C-BB22-4ACD-ADF2-791BC3811D02}"/>
              </a:ext>
            </a:extLst>
          </p:cNvPr>
          <p:cNvSpPr>
            <a:spLocks noGrp="1"/>
          </p:cNvSpPr>
          <p:nvPr>
            <p:ph type="title"/>
          </p:nvPr>
        </p:nvSpPr>
        <p:spPr>
          <a:xfrm>
            <a:off x="2230954" y="457013"/>
            <a:ext cx="7729728" cy="1188720"/>
          </a:xfrm>
          <a:solidFill>
            <a:srgbClr val="FFFFFF"/>
          </a:solidFill>
        </p:spPr>
        <p:txBody>
          <a:bodyPr>
            <a:normAutofit/>
          </a:bodyPr>
          <a:lstStyle/>
          <a:p>
            <a:r>
              <a:rPr lang="en-US" sz="2600" dirty="0"/>
              <a:t>Fairfax County:  Who Rides the Bus?</a:t>
            </a:r>
          </a:p>
        </p:txBody>
      </p:sp>
      <p:sp>
        <p:nvSpPr>
          <p:cNvPr id="4" name="Content Placeholder 3">
            <a:extLst>
              <a:ext uri="{FF2B5EF4-FFF2-40B4-BE49-F238E27FC236}">
                <a16:creationId xmlns:a16="http://schemas.microsoft.com/office/drawing/2014/main" id="{C18F01AA-A451-4D3F-8149-636C69F1DF85}"/>
              </a:ext>
            </a:extLst>
          </p:cNvPr>
          <p:cNvSpPr>
            <a:spLocks noGrp="1"/>
          </p:cNvSpPr>
          <p:nvPr>
            <p:ph idx="1"/>
          </p:nvPr>
        </p:nvSpPr>
        <p:spPr>
          <a:xfrm>
            <a:off x="2231136" y="1828800"/>
            <a:ext cx="7729728" cy="4131732"/>
          </a:xfrm>
        </p:spPr>
        <p:txBody>
          <a:bodyPr>
            <a:normAutofit fontScale="25000" lnSpcReduction="20000"/>
          </a:bodyPr>
          <a:lstStyle/>
          <a:p>
            <a:r>
              <a:rPr lang="en-US" sz="6400" dirty="0">
                <a:latin typeface="+mj-lt"/>
              </a:rPr>
              <a:t>2.2% of households in Fairfax County didn’t own a car in 2018</a:t>
            </a:r>
          </a:p>
          <a:p>
            <a:r>
              <a:rPr lang="en-US" sz="6400" dirty="0">
                <a:latin typeface="+mj-lt"/>
              </a:rPr>
              <a:t>21.7% owned 3 cars</a:t>
            </a:r>
          </a:p>
          <a:p>
            <a:pPr marL="0" indent="0">
              <a:buNone/>
            </a:pPr>
            <a:endParaRPr lang="en-US" sz="6400" i="1" dirty="0">
              <a:latin typeface="+mj-lt"/>
            </a:endParaRPr>
          </a:p>
          <a:p>
            <a:pPr marL="0" indent="0">
              <a:buNone/>
            </a:pPr>
            <a:r>
              <a:rPr lang="en-US" sz="6400" i="1" dirty="0">
                <a:latin typeface="+mj-lt"/>
              </a:rPr>
              <a:t>By comparison, in Washington DC:</a:t>
            </a:r>
          </a:p>
          <a:p>
            <a:r>
              <a:rPr lang="en-US" sz="6400" dirty="0">
                <a:latin typeface="+mj-lt"/>
              </a:rPr>
              <a:t>37.2% of households didn’t own a car in 2016</a:t>
            </a:r>
          </a:p>
          <a:p>
            <a:r>
              <a:rPr lang="en-US" sz="6400" dirty="0">
                <a:latin typeface="+mj-lt"/>
              </a:rPr>
              <a:t>DC trails only NYC metro area in no-vehicle households (NYC, Newark, Jersey City)</a:t>
            </a:r>
          </a:p>
          <a:p>
            <a:endParaRPr lang="en-US" sz="6400" dirty="0">
              <a:latin typeface="+mj-lt"/>
            </a:endParaRPr>
          </a:p>
          <a:p>
            <a:pPr>
              <a:lnSpc>
                <a:spcPct val="90000"/>
              </a:lnSpc>
            </a:pPr>
            <a:r>
              <a:rPr lang="en-US" sz="6400" dirty="0">
                <a:solidFill>
                  <a:srgbClr val="404040"/>
                </a:solidFill>
                <a:latin typeface="+mj-lt"/>
              </a:rPr>
              <a:t>The geographic distribution of car ownership isn’t equal.</a:t>
            </a:r>
          </a:p>
          <a:p>
            <a:pPr>
              <a:lnSpc>
                <a:spcPct val="90000"/>
              </a:lnSpc>
            </a:pPr>
            <a:r>
              <a:rPr lang="en-US" sz="6400" b="0" i="0" dirty="0">
                <a:solidFill>
                  <a:srgbClr val="404040"/>
                </a:solidFill>
                <a:effectLst/>
                <a:latin typeface="+mj-lt"/>
              </a:rPr>
              <a:t>Though</a:t>
            </a:r>
            <a:r>
              <a:rPr lang="en-US" sz="6400" dirty="0">
                <a:solidFill>
                  <a:srgbClr val="404040"/>
                </a:solidFill>
                <a:latin typeface="+mj-lt"/>
              </a:rPr>
              <a:t> county-wide only 2.2% of households don’t own a vehicle, by census tract the percentage varies from 0% to 10%</a:t>
            </a:r>
          </a:p>
          <a:p>
            <a:pPr>
              <a:lnSpc>
                <a:spcPct val="90000"/>
              </a:lnSpc>
            </a:pPr>
            <a:endParaRPr lang="en-US" sz="6400" dirty="0">
              <a:solidFill>
                <a:srgbClr val="404040"/>
              </a:solidFill>
              <a:latin typeface="+mj-lt"/>
            </a:endParaRPr>
          </a:p>
          <a:p>
            <a:pPr marL="0" indent="0">
              <a:lnSpc>
                <a:spcPct val="90000"/>
              </a:lnSpc>
              <a:buNone/>
            </a:pPr>
            <a:r>
              <a:rPr lang="en-US" sz="4400" dirty="0"/>
              <a:t>Sources:  ACS 1-year estimates, </a:t>
            </a:r>
            <a:r>
              <a:rPr lang="en-US" sz="4400" dirty="0">
                <a:solidFill>
                  <a:srgbClr val="404040"/>
                </a:solidFill>
                <a:latin typeface="+mj-lt"/>
              </a:rPr>
              <a:t>ACS table DP04, </a:t>
            </a:r>
            <a:r>
              <a:rPr lang="en-US" sz="4400" i="1" dirty="0">
                <a:solidFill>
                  <a:srgbClr val="404040"/>
                </a:solidFill>
                <a:latin typeface="+mj-lt"/>
              </a:rPr>
              <a:t>Selected Housing Characteristics,</a:t>
            </a:r>
            <a:r>
              <a:rPr lang="en-US" sz="4400" dirty="0"/>
              <a:t> </a:t>
            </a:r>
            <a:r>
              <a:rPr lang="en-US" sz="4400" dirty="0">
                <a:hlinkClick r:id="rId3"/>
              </a:rPr>
              <a:t>https://www.governing.com/archive/car-ownership-numbers-of-vehicles-by-city-map.html</a:t>
            </a:r>
            <a:endParaRPr lang="en-US" sz="6400" dirty="0">
              <a:solidFill>
                <a:srgbClr val="404040"/>
              </a:solidFill>
              <a:latin typeface="+mj-lt"/>
            </a:endParaRPr>
          </a:p>
          <a:p>
            <a:pPr>
              <a:lnSpc>
                <a:spcPct val="90000"/>
              </a:lnSpc>
            </a:pPr>
            <a:endParaRPr lang="en-US" sz="6400" dirty="0">
              <a:solidFill>
                <a:srgbClr val="404040"/>
              </a:solidFill>
              <a:latin typeface="+mj-lt"/>
            </a:endParaRPr>
          </a:p>
          <a:p>
            <a:pPr>
              <a:lnSpc>
                <a:spcPct val="90000"/>
              </a:lnSpc>
            </a:pPr>
            <a:endParaRPr lang="en-US" sz="6400" dirty="0">
              <a:solidFill>
                <a:srgbClr val="404040"/>
              </a:solidFill>
              <a:latin typeface="+mj-lt"/>
            </a:endParaRPr>
          </a:p>
          <a:p>
            <a:pPr marL="0" indent="0">
              <a:buNone/>
            </a:pPr>
            <a:endParaRPr lang="en-US" sz="6600" dirty="0"/>
          </a:p>
          <a:p>
            <a:pPr marL="0" indent="0">
              <a:buNone/>
            </a:pPr>
            <a:endParaRPr lang="en-US" dirty="0"/>
          </a:p>
        </p:txBody>
      </p:sp>
    </p:spTree>
    <p:extLst>
      <p:ext uri="{BB962C8B-B14F-4D97-AF65-F5344CB8AC3E}">
        <p14:creationId xmlns:p14="http://schemas.microsoft.com/office/powerpoint/2010/main" val="169760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3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ext&#10;&#10;Description automatically generated">
            <a:extLst>
              <a:ext uri="{FF2B5EF4-FFF2-40B4-BE49-F238E27FC236}">
                <a16:creationId xmlns:a16="http://schemas.microsoft.com/office/drawing/2014/main" id="{349FCB22-143A-4978-ADA2-25D546DAC183}"/>
              </a:ext>
            </a:extLst>
          </p:cNvPr>
          <p:cNvPicPr>
            <a:picLocks noChangeAspect="1"/>
          </p:cNvPicPr>
          <p:nvPr/>
        </p:nvPicPr>
        <p:blipFill>
          <a:blip r:embed="rId3"/>
          <a:stretch>
            <a:fillRect/>
          </a:stretch>
        </p:blipFill>
        <p:spPr>
          <a:xfrm>
            <a:off x="3064043" y="1124712"/>
            <a:ext cx="6063914" cy="4608576"/>
          </a:xfrm>
          <a:prstGeom prst="rect">
            <a:avLst/>
          </a:prstGeom>
        </p:spPr>
      </p:pic>
      <p:sp>
        <p:nvSpPr>
          <p:cNvPr id="19" name="TextBox 18">
            <a:extLst>
              <a:ext uri="{FF2B5EF4-FFF2-40B4-BE49-F238E27FC236}">
                <a16:creationId xmlns:a16="http://schemas.microsoft.com/office/drawing/2014/main" id="{C7D10BC2-8F1F-4390-B73F-3787CF5FB01D}"/>
              </a:ext>
            </a:extLst>
          </p:cNvPr>
          <p:cNvSpPr txBox="1"/>
          <p:nvPr/>
        </p:nvSpPr>
        <p:spPr>
          <a:xfrm>
            <a:off x="806196" y="5591663"/>
            <a:ext cx="5396947" cy="461665"/>
          </a:xfrm>
          <a:prstGeom prst="rect">
            <a:avLst/>
          </a:prstGeom>
          <a:noFill/>
        </p:spPr>
        <p:txBody>
          <a:bodyPr wrap="square" rtlCol="0">
            <a:spAutoFit/>
          </a:bodyPr>
          <a:lstStyle/>
          <a:p>
            <a:r>
              <a:rPr lang="en-US" sz="1200" b="1" dirty="0"/>
              <a:t>Source:  </a:t>
            </a:r>
            <a:r>
              <a:rPr lang="en-US" sz="1200" dirty="0"/>
              <a:t>National Equity Atlas, </a:t>
            </a:r>
          </a:p>
          <a:p>
            <a:r>
              <a:rPr lang="en-US" sz="1200" dirty="0"/>
              <a:t>https://nationalequityatlas.org/sites/default/files/Fairfax-Profile-6June2015-final.pdf</a:t>
            </a:r>
          </a:p>
        </p:txBody>
      </p:sp>
    </p:spTree>
    <p:extLst>
      <p:ext uri="{BB962C8B-B14F-4D97-AF65-F5344CB8AC3E}">
        <p14:creationId xmlns:p14="http://schemas.microsoft.com/office/powerpoint/2010/main" val="306910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art, bar chart&#10;&#10;Description automatically generated">
            <a:extLst>
              <a:ext uri="{FF2B5EF4-FFF2-40B4-BE49-F238E27FC236}">
                <a16:creationId xmlns:a16="http://schemas.microsoft.com/office/drawing/2014/main" id="{9C4F617A-068B-4C41-B57E-B6F05BF3D58F}"/>
              </a:ext>
            </a:extLst>
          </p:cNvPr>
          <p:cNvPicPr>
            <a:picLocks noChangeAspect="1"/>
          </p:cNvPicPr>
          <p:nvPr/>
        </p:nvPicPr>
        <p:blipFill>
          <a:blip r:embed="rId3"/>
          <a:stretch>
            <a:fillRect/>
          </a:stretch>
        </p:blipFill>
        <p:spPr>
          <a:xfrm>
            <a:off x="3160601" y="1124712"/>
            <a:ext cx="5870798" cy="4608576"/>
          </a:xfrm>
          <a:prstGeom prst="rect">
            <a:avLst/>
          </a:prstGeom>
        </p:spPr>
      </p:pic>
      <p:sp>
        <p:nvSpPr>
          <p:cNvPr id="14" name="TextBox 13">
            <a:extLst>
              <a:ext uri="{FF2B5EF4-FFF2-40B4-BE49-F238E27FC236}">
                <a16:creationId xmlns:a16="http://schemas.microsoft.com/office/drawing/2014/main" id="{7F3B143E-6F59-41A2-AF77-3E3525D3AFC9}"/>
              </a:ext>
            </a:extLst>
          </p:cNvPr>
          <p:cNvSpPr txBox="1"/>
          <p:nvPr/>
        </p:nvSpPr>
        <p:spPr>
          <a:xfrm>
            <a:off x="806196" y="5591663"/>
            <a:ext cx="5396947" cy="461665"/>
          </a:xfrm>
          <a:prstGeom prst="rect">
            <a:avLst/>
          </a:prstGeom>
          <a:noFill/>
        </p:spPr>
        <p:txBody>
          <a:bodyPr wrap="square" rtlCol="0">
            <a:spAutoFit/>
          </a:bodyPr>
          <a:lstStyle/>
          <a:p>
            <a:r>
              <a:rPr lang="en-US" sz="1200" b="1" dirty="0"/>
              <a:t>Source:  </a:t>
            </a:r>
            <a:r>
              <a:rPr lang="en-US" sz="1200" dirty="0"/>
              <a:t>National Equity Atlas, </a:t>
            </a:r>
          </a:p>
          <a:p>
            <a:r>
              <a:rPr lang="en-US" sz="1200" dirty="0"/>
              <a:t>https://nationalequityatlas.org/sites/default/files/Fairfax-Profile-6June2015-final.pdf</a:t>
            </a:r>
          </a:p>
        </p:txBody>
      </p:sp>
    </p:spTree>
    <p:extLst>
      <p:ext uri="{BB962C8B-B14F-4D97-AF65-F5344CB8AC3E}">
        <p14:creationId xmlns:p14="http://schemas.microsoft.com/office/powerpoint/2010/main" val="2343829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25989-0067-4AFA-A254-13A4628632C2}"/>
              </a:ext>
            </a:extLst>
          </p:cNvPr>
          <p:cNvSpPr>
            <a:spLocks noGrp="1"/>
          </p:cNvSpPr>
          <p:nvPr>
            <p:ph idx="1"/>
          </p:nvPr>
        </p:nvSpPr>
        <p:spPr>
          <a:xfrm>
            <a:off x="703852" y="1594435"/>
            <a:ext cx="5963317" cy="3263206"/>
          </a:xfrm>
        </p:spPr>
        <p:txBody>
          <a:bodyPr>
            <a:noAutofit/>
          </a:bodyPr>
          <a:lstStyle/>
          <a:p>
            <a:pPr>
              <a:lnSpc>
                <a:spcPct val="90000"/>
              </a:lnSpc>
            </a:pPr>
            <a:r>
              <a:rPr lang="en-US" sz="1600" b="0" i="0" dirty="0">
                <a:effectLst/>
                <a:latin typeface="+mj-lt"/>
              </a:rPr>
              <a:t>To be eligible for TOPS, you must be a resident of Fairfax County or the City of Fairfax, plus meet one of the following criteria:</a:t>
            </a:r>
          </a:p>
          <a:p>
            <a:pPr>
              <a:lnSpc>
                <a:spcPct val="90000"/>
              </a:lnSpc>
              <a:buFont typeface="Arial" panose="020B0604020202020204" pitchFamily="34" charset="0"/>
              <a:buChar char="•"/>
            </a:pPr>
            <a:r>
              <a:rPr lang="en-US" sz="1600" b="0" i="0" dirty="0">
                <a:effectLst/>
                <a:latin typeface="+mj-lt"/>
              </a:rPr>
              <a:t>Fifty years of age or older, with an annual income of $50,000 or less per household.</a:t>
            </a:r>
          </a:p>
          <a:p>
            <a:pPr>
              <a:lnSpc>
                <a:spcPct val="90000"/>
              </a:lnSpc>
              <a:buFont typeface="Arial" panose="020B0604020202020204" pitchFamily="34" charset="0"/>
              <a:buChar char="•"/>
            </a:pPr>
            <a:r>
              <a:rPr lang="en-US" sz="1600" b="0" i="0" dirty="0">
                <a:effectLst/>
                <a:latin typeface="+mj-lt"/>
              </a:rPr>
              <a:t>Registered user of </a:t>
            </a:r>
            <a:r>
              <a:rPr lang="en-US" sz="1600" b="0" i="0" dirty="0" err="1">
                <a:effectLst/>
                <a:latin typeface="+mj-lt"/>
              </a:rPr>
              <a:t>MetroAccess</a:t>
            </a:r>
            <a:r>
              <a:rPr lang="en-US" sz="1600" b="0" i="0" dirty="0">
                <a:effectLst/>
                <a:latin typeface="+mj-lt"/>
              </a:rPr>
              <a:t>.</a:t>
            </a:r>
          </a:p>
          <a:p>
            <a:pPr>
              <a:lnSpc>
                <a:spcPct val="90000"/>
              </a:lnSpc>
              <a:buFont typeface="Arial" panose="020B0604020202020204" pitchFamily="34" charset="0"/>
              <a:buChar char="•"/>
            </a:pPr>
            <a:r>
              <a:rPr lang="en-US" sz="1600" b="0" i="0" dirty="0">
                <a:effectLst/>
                <a:latin typeface="+mj-lt"/>
              </a:rPr>
              <a:t>Recipient of Supplemental Security Income (SSI) or Social Security Disability Insurance (SSDI).</a:t>
            </a:r>
          </a:p>
          <a:p>
            <a:pPr>
              <a:lnSpc>
                <a:spcPct val="90000"/>
              </a:lnSpc>
              <a:buFont typeface="Arial" panose="020B0604020202020204" pitchFamily="34" charset="0"/>
              <a:buChar char="•"/>
            </a:pPr>
            <a:r>
              <a:rPr lang="en-US" sz="1600" b="0" i="0" dirty="0">
                <a:effectLst/>
                <a:latin typeface="+mj-lt"/>
              </a:rPr>
              <a:t>Annual income that meets the 225% federal poverty levels by household size.</a:t>
            </a:r>
          </a:p>
          <a:p>
            <a:pPr>
              <a:lnSpc>
                <a:spcPct val="90000"/>
              </a:lnSpc>
            </a:pPr>
            <a:r>
              <a:rPr lang="en-US" sz="1600" b="0" i="0" dirty="0">
                <a:effectLst/>
                <a:latin typeface="+mj-lt"/>
              </a:rPr>
              <a:t>Program participants are eligible for two subsidies per year (one every six months). Each subsidy will provide $100 in benefits at a cost to the participant of $20. These subsidies may be used for an expanded menu of transportation options that includes taxicabs, rideshare services (Uber and Lyft), public transportation via </a:t>
            </a:r>
            <a:r>
              <a:rPr lang="en-US" sz="1600" b="0" i="0" dirty="0" err="1">
                <a:effectLst/>
                <a:latin typeface="+mj-lt"/>
              </a:rPr>
              <a:t>SmarTrip</a:t>
            </a:r>
            <a:r>
              <a:rPr lang="en-US" sz="1600" b="0" i="0" dirty="0">
                <a:effectLst/>
                <a:latin typeface="+mj-lt"/>
              </a:rPr>
              <a:t> card (bus and rail), and Capital </a:t>
            </a:r>
            <a:r>
              <a:rPr lang="en-US" sz="1600" b="0" i="0" dirty="0" err="1">
                <a:effectLst/>
                <a:latin typeface="+mj-lt"/>
              </a:rPr>
              <a:t>BikeShare</a:t>
            </a:r>
            <a:r>
              <a:rPr lang="en-US" sz="1600" b="0" i="0" dirty="0">
                <a:effectLst/>
                <a:latin typeface="+mj-lt"/>
              </a:rPr>
              <a:t> rentals.</a:t>
            </a:r>
          </a:p>
          <a:p>
            <a:pPr>
              <a:lnSpc>
                <a:spcPct val="90000"/>
              </a:lnSpc>
            </a:pPr>
            <a:endParaRPr lang="en-US" sz="1600" dirty="0"/>
          </a:p>
        </p:txBody>
      </p:sp>
      <p:sp>
        <p:nvSpPr>
          <p:cNvPr id="28" name="Rectangle 27">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person, sign&#10;&#10;Description automatically generated">
            <a:extLst>
              <a:ext uri="{FF2B5EF4-FFF2-40B4-BE49-F238E27FC236}">
                <a16:creationId xmlns:a16="http://schemas.microsoft.com/office/drawing/2014/main" id="{59DB1DEC-6221-4DBC-A0E4-9E30C88F1AA9}"/>
              </a:ext>
            </a:extLst>
          </p:cNvPr>
          <p:cNvPicPr>
            <a:picLocks noChangeAspect="1"/>
          </p:cNvPicPr>
          <p:nvPr/>
        </p:nvPicPr>
        <p:blipFill>
          <a:blip r:embed="rId3"/>
          <a:stretch>
            <a:fillRect/>
          </a:stretch>
        </p:blipFill>
        <p:spPr>
          <a:xfrm>
            <a:off x="7715890" y="1768763"/>
            <a:ext cx="3328416" cy="3328416"/>
          </a:xfrm>
          <a:prstGeom prst="rect">
            <a:avLst/>
          </a:prstGeom>
        </p:spPr>
      </p:pic>
    </p:spTree>
    <p:extLst>
      <p:ext uri="{BB962C8B-B14F-4D97-AF65-F5344CB8AC3E}">
        <p14:creationId xmlns:p14="http://schemas.microsoft.com/office/powerpoint/2010/main" val="3248580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2">
            <a:extLst>
              <a:ext uri="{FF2B5EF4-FFF2-40B4-BE49-F238E27FC236}">
                <a16:creationId xmlns:a16="http://schemas.microsoft.com/office/drawing/2014/main" id="{D2386A7D-9F1C-453E-ABB1-CA616D20D62E}"/>
              </a:ext>
            </a:extLst>
          </p:cNvPr>
          <p:cNvGraphicFramePr>
            <a:graphicFrameLocks noGrp="1"/>
          </p:cNvGraphicFramePr>
          <p:nvPr>
            <p:ph idx="1"/>
            <p:extLst>
              <p:ext uri="{D42A27DB-BD31-4B8C-83A1-F6EECF244321}">
                <p14:modId xmlns:p14="http://schemas.microsoft.com/office/powerpoint/2010/main" val="954058940"/>
              </p:ext>
            </p:extLst>
          </p:nvPr>
        </p:nvGraphicFramePr>
        <p:xfrm>
          <a:off x="3668049" y="1430989"/>
          <a:ext cx="8135175" cy="3996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141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4DB61-9E42-4EA8-92E3-A31F5F93CC14}"/>
              </a:ext>
            </a:extLst>
          </p:cNvPr>
          <p:cNvSpPr>
            <a:spLocks noGrp="1"/>
          </p:cNvSpPr>
          <p:nvPr>
            <p:ph type="title"/>
          </p:nvPr>
        </p:nvSpPr>
        <p:spPr>
          <a:xfrm>
            <a:off x="2231136" y="467418"/>
            <a:ext cx="7729728" cy="1188720"/>
          </a:xfrm>
          <a:solidFill>
            <a:srgbClr val="FFFFFF"/>
          </a:solidFill>
        </p:spPr>
        <p:txBody>
          <a:bodyPr>
            <a:normAutofit/>
          </a:bodyPr>
          <a:lstStyle/>
          <a:p>
            <a:r>
              <a:rPr lang="en-US" dirty="0"/>
              <a:t>Goals and objectives</a:t>
            </a:r>
          </a:p>
        </p:txBody>
      </p:sp>
      <p:sp>
        <p:nvSpPr>
          <p:cNvPr id="3" name="Content Placeholder 2">
            <a:extLst>
              <a:ext uri="{FF2B5EF4-FFF2-40B4-BE49-F238E27FC236}">
                <a16:creationId xmlns:a16="http://schemas.microsoft.com/office/drawing/2014/main" id="{F3AEF768-D78F-41CE-98BB-099B3A231051}"/>
              </a:ext>
            </a:extLst>
          </p:cNvPr>
          <p:cNvSpPr>
            <a:spLocks noGrp="1"/>
          </p:cNvSpPr>
          <p:nvPr>
            <p:ph idx="1"/>
          </p:nvPr>
        </p:nvSpPr>
        <p:spPr>
          <a:xfrm>
            <a:off x="1706062" y="2291262"/>
            <a:ext cx="8779512" cy="2879256"/>
          </a:xfrm>
        </p:spPr>
        <p:txBody>
          <a:bodyPr>
            <a:normAutofit/>
          </a:bodyPr>
          <a:lstStyle/>
          <a:p>
            <a:pPr marL="0" indent="0">
              <a:buNone/>
            </a:pPr>
            <a:r>
              <a:rPr lang="en-US" sz="2400" dirty="0">
                <a:solidFill>
                  <a:srgbClr val="404040"/>
                </a:solidFill>
              </a:rPr>
              <a:t>Are there areas of Fairfax County where it’s more difficult to access a grocery store using public transit?</a:t>
            </a:r>
          </a:p>
          <a:p>
            <a:endParaRPr lang="en-US" dirty="0">
              <a:solidFill>
                <a:srgbClr val="404040"/>
              </a:solidFill>
            </a:endParaRPr>
          </a:p>
          <a:p>
            <a:r>
              <a:rPr lang="en-US" dirty="0">
                <a:solidFill>
                  <a:srgbClr val="404040"/>
                </a:solidFill>
              </a:rPr>
              <a:t>Quantify access by Census block group using demographic variables</a:t>
            </a:r>
          </a:p>
          <a:p>
            <a:r>
              <a:rPr lang="en-US" dirty="0">
                <a:solidFill>
                  <a:srgbClr val="404040"/>
                </a:solidFill>
              </a:rPr>
              <a:t>Examine differences in access to individual supermarkets or “classes” of supermarkets</a:t>
            </a:r>
          </a:p>
          <a:p>
            <a:r>
              <a:rPr lang="en-US" dirty="0">
                <a:solidFill>
                  <a:srgbClr val="404040"/>
                </a:solidFill>
              </a:rPr>
              <a:t>Compare network analysis between datasets – Fairfax County GIS and OpenStreetMap</a:t>
            </a:r>
          </a:p>
        </p:txBody>
      </p:sp>
    </p:spTree>
    <p:extLst>
      <p:ext uri="{BB962C8B-B14F-4D97-AF65-F5344CB8AC3E}">
        <p14:creationId xmlns:p14="http://schemas.microsoft.com/office/powerpoint/2010/main" val="194017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2">
            <a:extLst>
              <a:ext uri="{FF2B5EF4-FFF2-40B4-BE49-F238E27FC236}">
                <a16:creationId xmlns:a16="http://schemas.microsoft.com/office/drawing/2014/main" id="{D2386A7D-9F1C-453E-ABB1-CA616D20D62E}"/>
              </a:ext>
            </a:extLst>
          </p:cNvPr>
          <p:cNvGraphicFramePr>
            <a:graphicFrameLocks noGrp="1"/>
          </p:cNvGraphicFramePr>
          <p:nvPr>
            <p:ph idx="1"/>
            <p:extLst>
              <p:ext uri="{D42A27DB-BD31-4B8C-83A1-F6EECF244321}">
                <p14:modId xmlns:p14="http://schemas.microsoft.com/office/powerpoint/2010/main" val="1985424776"/>
              </p:ext>
            </p:extLst>
          </p:nvPr>
        </p:nvGraphicFramePr>
        <p:xfrm>
          <a:off x="3668049" y="1430989"/>
          <a:ext cx="8135175" cy="3996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765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4DB61-9E42-4EA8-92E3-A31F5F93CC14}"/>
              </a:ext>
            </a:extLst>
          </p:cNvPr>
          <p:cNvSpPr>
            <a:spLocks noGrp="1"/>
          </p:cNvSpPr>
          <p:nvPr>
            <p:ph type="title"/>
          </p:nvPr>
        </p:nvSpPr>
        <p:spPr>
          <a:xfrm>
            <a:off x="2231136" y="467418"/>
            <a:ext cx="7729728" cy="1188720"/>
          </a:xfrm>
          <a:solidFill>
            <a:srgbClr val="FFFFFF"/>
          </a:solidFill>
        </p:spPr>
        <p:txBody>
          <a:bodyPr>
            <a:normAutofit/>
          </a:bodyPr>
          <a:lstStyle/>
          <a:p>
            <a:r>
              <a:rPr lang="en-US" dirty="0"/>
              <a:t>Methods</a:t>
            </a:r>
          </a:p>
        </p:txBody>
      </p:sp>
      <p:sp>
        <p:nvSpPr>
          <p:cNvPr id="3" name="Content Placeholder 2">
            <a:extLst>
              <a:ext uri="{FF2B5EF4-FFF2-40B4-BE49-F238E27FC236}">
                <a16:creationId xmlns:a16="http://schemas.microsoft.com/office/drawing/2014/main" id="{F3AEF768-D78F-41CE-98BB-099B3A231051}"/>
              </a:ext>
            </a:extLst>
          </p:cNvPr>
          <p:cNvSpPr>
            <a:spLocks noGrp="1"/>
          </p:cNvSpPr>
          <p:nvPr>
            <p:ph idx="1"/>
          </p:nvPr>
        </p:nvSpPr>
        <p:spPr>
          <a:xfrm>
            <a:off x="1706062" y="2291262"/>
            <a:ext cx="8779512" cy="2879256"/>
          </a:xfrm>
        </p:spPr>
        <p:txBody>
          <a:bodyPr>
            <a:normAutofit/>
          </a:bodyPr>
          <a:lstStyle/>
          <a:p>
            <a:r>
              <a:rPr lang="en-US" dirty="0">
                <a:solidFill>
                  <a:srgbClr val="404040"/>
                </a:solidFill>
              </a:rPr>
              <a:t>Create a Network dataset from street data and GTFS data</a:t>
            </a:r>
          </a:p>
          <a:p>
            <a:r>
              <a:rPr lang="en-US" dirty="0">
                <a:solidFill>
                  <a:srgbClr val="404040"/>
                </a:solidFill>
              </a:rPr>
              <a:t>Use census block group as start point and geocoded supermarket as end point to measure transit trip (O-D cost matrix analysis or closest facility for trip length, Service Area analysis to determine area reachable within a defined time) </a:t>
            </a:r>
          </a:p>
          <a:p>
            <a:r>
              <a:rPr lang="en-US" dirty="0">
                <a:solidFill>
                  <a:srgbClr val="404040"/>
                </a:solidFill>
              </a:rPr>
              <a:t>Python script to run analysis for each census block group in Fairfax County (~700 block groups)</a:t>
            </a:r>
          </a:p>
          <a:p>
            <a:endParaRPr lang="en-US" dirty="0">
              <a:solidFill>
                <a:srgbClr val="404040"/>
              </a:solidFill>
            </a:endParaRPr>
          </a:p>
          <a:p>
            <a:endParaRPr lang="en-US" dirty="0">
              <a:solidFill>
                <a:srgbClr val="404040"/>
              </a:solidFill>
            </a:endParaRPr>
          </a:p>
        </p:txBody>
      </p:sp>
    </p:spTree>
    <p:extLst>
      <p:ext uri="{BB962C8B-B14F-4D97-AF65-F5344CB8AC3E}">
        <p14:creationId xmlns:p14="http://schemas.microsoft.com/office/powerpoint/2010/main" val="134216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Content Placeholder 8" descr="Chart&#10;&#10;Description automatically generated">
            <a:extLst>
              <a:ext uri="{FF2B5EF4-FFF2-40B4-BE49-F238E27FC236}">
                <a16:creationId xmlns:a16="http://schemas.microsoft.com/office/drawing/2014/main" id="{85A3A4B4-0BE5-4F58-BD15-9480BBF7248D}"/>
              </a:ext>
            </a:extLst>
          </p:cNvPr>
          <p:cNvPicPr>
            <a:picLocks noGrp="1" noChangeAspect="1"/>
          </p:cNvPicPr>
          <p:nvPr>
            <p:ph idx="1"/>
          </p:nvPr>
        </p:nvPicPr>
        <p:blipFill>
          <a:blip r:embed="rId3"/>
          <a:stretch>
            <a:fillRect/>
          </a:stretch>
        </p:blipFill>
        <p:spPr>
          <a:xfrm>
            <a:off x="2119460" y="69891"/>
            <a:ext cx="8117845" cy="6718218"/>
          </a:xfrm>
          <a:prstGeom prst="rect">
            <a:avLst/>
          </a:prstGeom>
        </p:spPr>
      </p:pic>
    </p:spTree>
    <p:extLst>
      <p:ext uri="{BB962C8B-B14F-4D97-AF65-F5344CB8AC3E}">
        <p14:creationId xmlns:p14="http://schemas.microsoft.com/office/powerpoint/2010/main" val="3940296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FA333CA-339B-49AC-A7DB-0D5649152152}"/>
              </a:ext>
            </a:extLst>
          </p:cNvPr>
          <p:cNvSpPr>
            <a:spLocks noGrp="1"/>
          </p:cNvSpPr>
          <p:nvPr>
            <p:ph idx="1"/>
          </p:nvPr>
        </p:nvSpPr>
        <p:spPr>
          <a:xfrm>
            <a:off x="1954540" y="2027079"/>
            <a:ext cx="8779512" cy="4318261"/>
          </a:xfrm>
        </p:spPr>
        <p:txBody>
          <a:bodyPr numCol="2">
            <a:normAutofit/>
          </a:bodyPr>
          <a:lstStyle/>
          <a:p>
            <a:pPr marL="0" indent="0">
              <a:lnSpc>
                <a:spcPct val="90000"/>
              </a:lnSpc>
              <a:buNone/>
            </a:pPr>
            <a:r>
              <a:rPr lang="en-US" sz="1900" dirty="0">
                <a:solidFill>
                  <a:srgbClr val="404040"/>
                </a:solidFill>
              </a:rPr>
              <a:t>   </a:t>
            </a:r>
            <a:r>
              <a:rPr lang="en-US" sz="1900" b="1" dirty="0">
                <a:solidFill>
                  <a:srgbClr val="404040"/>
                </a:solidFill>
              </a:rPr>
              <a:t>Geocoded supermarket locations</a:t>
            </a:r>
          </a:p>
          <a:p>
            <a:pPr lvl="1">
              <a:lnSpc>
                <a:spcPct val="90000"/>
              </a:lnSpc>
            </a:pPr>
            <a:r>
              <a:rPr lang="en-US" sz="1900" dirty="0">
                <a:solidFill>
                  <a:srgbClr val="404040"/>
                </a:solidFill>
              </a:rPr>
              <a:t>Google maps or</a:t>
            </a:r>
          </a:p>
          <a:p>
            <a:pPr lvl="1">
              <a:lnSpc>
                <a:spcPct val="90000"/>
              </a:lnSpc>
            </a:pPr>
            <a:r>
              <a:rPr lang="en-US" sz="1900" dirty="0">
                <a:solidFill>
                  <a:srgbClr val="404040"/>
                </a:solidFill>
              </a:rPr>
              <a:t>Orbis business directory</a:t>
            </a:r>
          </a:p>
          <a:p>
            <a:pPr marL="228600" lvl="1" indent="0">
              <a:lnSpc>
                <a:spcPct val="90000"/>
              </a:lnSpc>
              <a:buNone/>
            </a:pPr>
            <a:r>
              <a:rPr lang="en-US" sz="1900" b="1" dirty="0">
                <a:solidFill>
                  <a:srgbClr val="404040"/>
                </a:solidFill>
              </a:rPr>
              <a:t>Census data</a:t>
            </a:r>
          </a:p>
          <a:p>
            <a:pPr lvl="1">
              <a:lnSpc>
                <a:spcPct val="90000"/>
              </a:lnSpc>
            </a:pPr>
            <a:r>
              <a:rPr lang="en-US" sz="1900" dirty="0">
                <a:solidFill>
                  <a:srgbClr val="404040"/>
                </a:solidFill>
              </a:rPr>
              <a:t>Block group boundaries (create centroids)</a:t>
            </a:r>
          </a:p>
          <a:p>
            <a:pPr lvl="1">
              <a:lnSpc>
                <a:spcPct val="90000"/>
              </a:lnSpc>
            </a:pPr>
            <a:r>
              <a:rPr lang="en-US" sz="1900" dirty="0">
                <a:solidFill>
                  <a:srgbClr val="404040"/>
                </a:solidFill>
              </a:rPr>
              <a:t>Demographic data from American Community Survey (ACS) – i.e. household income, car ownership</a:t>
            </a:r>
          </a:p>
          <a:p>
            <a:pPr marL="0" indent="0">
              <a:lnSpc>
                <a:spcPct val="90000"/>
              </a:lnSpc>
              <a:buNone/>
            </a:pPr>
            <a:r>
              <a:rPr lang="en-US" sz="1900" dirty="0">
                <a:solidFill>
                  <a:srgbClr val="404040"/>
                </a:solidFill>
              </a:rPr>
              <a:t>   </a:t>
            </a:r>
          </a:p>
          <a:p>
            <a:pPr marL="0" indent="0">
              <a:lnSpc>
                <a:spcPct val="90000"/>
              </a:lnSpc>
              <a:buNone/>
            </a:pPr>
            <a:endParaRPr lang="en-US" sz="1900" dirty="0">
              <a:solidFill>
                <a:srgbClr val="404040"/>
              </a:solidFill>
            </a:endParaRPr>
          </a:p>
          <a:p>
            <a:pPr marL="0" indent="0">
              <a:lnSpc>
                <a:spcPct val="90000"/>
              </a:lnSpc>
              <a:buNone/>
            </a:pPr>
            <a:endParaRPr lang="en-US" sz="1900" dirty="0">
              <a:solidFill>
                <a:srgbClr val="404040"/>
              </a:solidFill>
            </a:endParaRPr>
          </a:p>
          <a:p>
            <a:pPr marL="0" indent="0">
              <a:lnSpc>
                <a:spcPct val="90000"/>
              </a:lnSpc>
              <a:buNone/>
            </a:pPr>
            <a:r>
              <a:rPr lang="en-US" sz="1900" dirty="0">
                <a:solidFill>
                  <a:srgbClr val="404040"/>
                </a:solidFill>
              </a:rPr>
              <a:t> </a:t>
            </a:r>
            <a:r>
              <a:rPr lang="en-US" sz="1900" b="1" dirty="0">
                <a:solidFill>
                  <a:srgbClr val="404040"/>
                </a:solidFill>
              </a:rPr>
              <a:t>Street centerlines </a:t>
            </a:r>
          </a:p>
          <a:p>
            <a:pPr lvl="1">
              <a:lnSpc>
                <a:spcPct val="90000"/>
              </a:lnSpc>
            </a:pPr>
            <a:r>
              <a:rPr lang="en-US" sz="1900" dirty="0">
                <a:solidFill>
                  <a:srgbClr val="404040"/>
                </a:solidFill>
              </a:rPr>
              <a:t>Fairfax County GIS</a:t>
            </a:r>
          </a:p>
          <a:p>
            <a:pPr lvl="1">
              <a:lnSpc>
                <a:spcPct val="90000"/>
              </a:lnSpc>
            </a:pPr>
            <a:r>
              <a:rPr lang="en-US" sz="1900" dirty="0">
                <a:solidFill>
                  <a:srgbClr val="404040"/>
                </a:solidFill>
              </a:rPr>
              <a:t>OpenStreetMap (OSM)</a:t>
            </a:r>
          </a:p>
          <a:p>
            <a:pPr marL="228600" lvl="1" indent="0">
              <a:lnSpc>
                <a:spcPct val="90000"/>
              </a:lnSpc>
              <a:buNone/>
            </a:pPr>
            <a:r>
              <a:rPr lang="en-US" sz="1900" b="1" dirty="0">
                <a:solidFill>
                  <a:srgbClr val="404040"/>
                </a:solidFill>
              </a:rPr>
              <a:t>GTFS data</a:t>
            </a:r>
          </a:p>
          <a:p>
            <a:pPr lvl="1">
              <a:lnSpc>
                <a:spcPct val="90000"/>
              </a:lnSpc>
            </a:pPr>
            <a:r>
              <a:rPr lang="en-US" sz="1900" dirty="0">
                <a:solidFill>
                  <a:srgbClr val="404040"/>
                </a:solidFill>
              </a:rPr>
              <a:t>WMATA</a:t>
            </a:r>
          </a:p>
          <a:p>
            <a:pPr lvl="1">
              <a:lnSpc>
                <a:spcPct val="90000"/>
              </a:lnSpc>
            </a:pPr>
            <a:r>
              <a:rPr lang="en-US" sz="1900" dirty="0">
                <a:solidFill>
                  <a:srgbClr val="404040"/>
                </a:solidFill>
              </a:rPr>
              <a:t>Fairfax Connector</a:t>
            </a:r>
          </a:p>
          <a:p>
            <a:pPr marL="228600" lvl="1" indent="0">
              <a:lnSpc>
                <a:spcPct val="90000"/>
              </a:lnSpc>
              <a:buNone/>
            </a:pPr>
            <a:endParaRPr lang="en-US" sz="900" dirty="0">
              <a:solidFill>
                <a:srgbClr val="404040"/>
              </a:solidFill>
            </a:endParaRPr>
          </a:p>
          <a:p>
            <a:pPr lvl="1">
              <a:lnSpc>
                <a:spcPct val="90000"/>
              </a:lnSpc>
            </a:pPr>
            <a:endParaRPr lang="en-US" sz="900" dirty="0">
              <a:solidFill>
                <a:srgbClr val="404040"/>
              </a:solidFill>
            </a:endParaRPr>
          </a:p>
          <a:p>
            <a:pPr marL="228600" lvl="1" indent="0">
              <a:lnSpc>
                <a:spcPct val="90000"/>
              </a:lnSpc>
              <a:buNone/>
            </a:pPr>
            <a:endParaRPr lang="en-US" sz="900" dirty="0">
              <a:solidFill>
                <a:srgbClr val="404040"/>
              </a:solidFill>
            </a:endParaRPr>
          </a:p>
        </p:txBody>
      </p:sp>
      <p:sp>
        <p:nvSpPr>
          <p:cNvPr id="9" name="Title 1">
            <a:extLst>
              <a:ext uri="{FF2B5EF4-FFF2-40B4-BE49-F238E27FC236}">
                <a16:creationId xmlns:a16="http://schemas.microsoft.com/office/drawing/2014/main" id="{042A1217-D8FA-497B-9FFD-F6BA0A346B3F}"/>
              </a:ext>
            </a:extLst>
          </p:cNvPr>
          <p:cNvSpPr>
            <a:spLocks noGrp="1"/>
          </p:cNvSpPr>
          <p:nvPr>
            <p:ph type="title"/>
          </p:nvPr>
        </p:nvSpPr>
        <p:spPr>
          <a:xfrm>
            <a:off x="2230954" y="457013"/>
            <a:ext cx="7729728" cy="1188720"/>
          </a:xfrm>
          <a:solidFill>
            <a:srgbClr val="FFFFFF"/>
          </a:solidFill>
        </p:spPr>
        <p:txBody>
          <a:bodyPr>
            <a:normAutofit/>
          </a:bodyPr>
          <a:lstStyle/>
          <a:p>
            <a:r>
              <a:rPr lang="en-US" sz="2600" dirty="0" err="1"/>
              <a:t>ProjecT</a:t>
            </a:r>
            <a:r>
              <a:rPr lang="en-US" sz="2600" dirty="0"/>
              <a:t> data</a:t>
            </a:r>
          </a:p>
        </p:txBody>
      </p:sp>
    </p:spTree>
    <p:extLst>
      <p:ext uri="{BB962C8B-B14F-4D97-AF65-F5344CB8AC3E}">
        <p14:creationId xmlns:p14="http://schemas.microsoft.com/office/powerpoint/2010/main" val="2744106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EF3302-DCAA-4025-A9DE-E16EDECD24C8}"/>
              </a:ext>
            </a:extLst>
          </p:cNvPr>
          <p:cNvSpPr>
            <a:spLocks noGrp="1"/>
          </p:cNvSpPr>
          <p:nvPr>
            <p:ph type="title"/>
          </p:nvPr>
        </p:nvSpPr>
        <p:spPr>
          <a:xfrm>
            <a:off x="2231136" y="467418"/>
            <a:ext cx="7729728" cy="1188720"/>
          </a:xfrm>
          <a:solidFill>
            <a:srgbClr val="FFFFFF"/>
          </a:solidFill>
        </p:spPr>
        <p:txBody>
          <a:bodyPr>
            <a:normAutofit/>
          </a:bodyPr>
          <a:lstStyle/>
          <a:p>
            <a:r>
              <a:rPr lang="en-US" dirty="0"/>
              <a:t>Expected results</a:t>
            </a:r>
          </a:p>
        </p:txBody>
      </p:sp>
      <p:sp>
        <p:nvSpPr>
          <p:cNvPr id="3" name="Content Placeholder 2">
            <a:extLst>
              <a:ext uri="{FF2B5EF4-FFF2-40B4-BE49-F238E27FC236}">
                <a16:creationId xmlns:a16="http://schemas.microsoft.com/office/drawing/2014/main" id="{1275A844-DAB6-463B-A984-67C5FA0D4196}"/>
              </a:ext>
            </a:extLst>
          </p:cNvPr>
          <p:cNvSpPr>
            <a:spLocks noGrp="1"/>
          </p:cNvSpPr>
          <p:nvPr>
            <p:ph idx="1"/>
          </p:nvPr>
        </p:nvSpPr>
        <p:spPr>
          <a:xfrm>
            <a:off x="1706062" y="2291262"/>
            <a:ext cx="8779512" cy="2879256"/>
          </a:xfrm>
        </p:spPr>
        <p:txBody>
          <a:bodyPr>
            <a:normAutofit/>
          </a:bodyPr>
          <a:lstStyle/>
          <a:p>
            <a:pPr marL="0" indent="0" rtl="0">
              <a:lnSpc>
                <a:spcPct val="90000"/>
              </a:lnSpc>
              <a:spcBef>
                <a:spcPts val="0"/>
              </a:spcBef>
              <a:spcAft>
                <a:spcPts val="0"/>
              </a:spcAft>
              <a:buNone/>
            </a:pPr>
            <a:r>
              <a:rPr lang="en-US" dirty="0">
                <a:solidFill>
                  <a:srgbClr val="404040"/>
                </a:solidFill>
                <a:latin typeface="+mj-lt"/>
              </a:rPr>
              <a:t>L</a:t>
            </a:r>
            <a:r>
              <a:rPr lang="en-US" b="0" i="0" u="none" strike="noStrike" dirty="0">
                <a:solidFill>
                  <a:srgbClr val="404040"/>
                </a:solidFill>
                <a:effectLst/>
                <a:latin typeface="+mj-lt"/>
              </a:rPr>
              <a:t>ower-income census block </a:t>
            </a:r>
            <a:r>
              <a:rPr lang="en-US" b="0" i="0" u="none" strike="noStrike" dirty="0">
                <a:solidFill>
                  <a:schemeClr val="tx1">
                    <a:lumMod val="75000"/>
                    <a:lumOff val="25000"/>
                  </a:schemeClr>
                </a:solidFill>
                <a:effectLst/>
                <a:latin typeface="+mj-lt"/>
              </a:rPr>
              <a:t>groups</a:t>
            </a:r>
            <a:r>
              <a:rPr lang="en-US" b="0" i="0" u="none" strike="noStrike" dirty="0">
                <a:solidFill>
                  <a:srgbClr val="404040"/>
                </a:solidFill>
                <a:effectLst/>
                <a:latin typeface="+mj-lt"/>
              </a:rPr>
              <a:t> will have better access to grocery stores than higher income block groups. </a:t>
            </a:r>
            <a:br>
              <a:rPr lang="en-US" b="0" dirty="0">
                <a:solidFill>
                  <a:srgbClr val="404040"/>
                </a:solidFill>
                <a:effectLst/>
                <a:latin typeface="+mj-lt"/>
              </a:rPr>
            </a:br>
            <a:endParaRPr lang="en-US" b="0" i="0" u="none" strike="noStrike" dirty="0">
              <a:solidFill>
                <a:srgbClr val="404040"/>
              </a:solidFill>
              <a:effectLst/>
              <a:latin typeface="+mj-lt"/>
            </a:endParaRPr>
          </a:p>
          <a:p>
            <a:pPr marL="0" indent="0" rtl="0">
              <a:lnSpc>
                <a:spcPct val="90000"/>
              </a:lnSpc>
              <a:spcBef>
                <a:spcPts val="0"/>
              </a:spcBef>
              <a:spcAft>
                <a:spcPts val="0"/>
              </a:spcAft>
              <a:buNone/>
            </a:pPr>
            <a:r>
              <a:rPr lang="en-US" b="0" i="0" u="none" strike="noStrike" dirty="0">
                <a:solidFill>
                  <a:schemeClr val="tx1">
                    <a:lumMod val="75000"/>
                    <a:lumOff val="25000"/>
                  </a:schemeClr>
                </a:solidFill>
                <a:effectLst/>
                <a:latin typeface="+mj-lt"/>
              </a:rPr>
              <a:t>Access will decrease as the size of the store increases.</a:t>
            </a:r>
          </a:p>
          <a:p>
            <a:pPr marL="0" indent="0" rtl="0">
              <a:lnSpc>
                <a:spcPct val="90000"/>
              </a:lnSpc>
              <a:spcBef>
                <a:spcPts val="0"/>
              </a:spcBef>
              <a:spcAft>
                <a:spcPts val="0"/>
              </a:spcAft>
              <a:buNone/>
            </a:pPr>
            <a:endParaRPr lang="en-US" dirty="0">
              <a:solidFill>
                <a:schemeClr val="tx1">
                  <a:lumMod val="75000"/>
                  <a:lumOff val="25000"/>
                </a:schemeClr>
              </a:solidFill>
              <a:latin typeface="+mj-lt"/>
            </a:endParaRPr>
          </a:p>
          <a:p>
            <a:pPr marL="0" indent="0" rtl="0">
              <a:lnSpc>
                <a:spcPct val="90000"/>
              </a:lnSpc>
              <a:spcBef>
                <a:spcPts val="0"/>
              </a:spcBef>
              <a:spcAft>
                <a:spcPts val="0"/>
              </a:spcAft>
              <a:buNone/>
            </a:pPr>
            <a:r>
              <a:rPr lang="en-US" dirty="0">
                <a:solidFill>
                  <a:schemeClr val="tx1">
                    <a:lumMod val="75000"/>
                    <a:lumOff val="25000"/>
                  </a:schemeClr>
                </a:solidFill>
                <a:latin typeface="+mj-lt"/>
              </a:rPr>
              <a:t>There will be better</a:t>
            </a:r>
            <a:r>
              <a:rPr lang="en-US" b="0" i="0" u="none" strike="noStrike" dirty="0">
                <a:solidFill>
                  <a:schemeClr val="tx1">
                    <a:lumMod val="75000"/>
                    <a:lumOff val="25000"/>
                  </a:schemeClr>
                </a:solidFill>
                <a:effectLst/>
                <a:latin typeface="+mj-lt"/>
              </a:rPr>
              <a:t> access for OpenStreetMap routes since the OSM database contains more paths in the vicinity of supermarkets.</a:t>
            </a:r>
          </a:p>
          <a:p>
            <a:pPr marL="0" indent="0" rtl="0">
              <a:lnSpc>
                <a:spcPct val="90000"/>
              </a:lnSpc>
              <a:spcBef>
                <a:spcPts val="0"/>
              </a:spcBef>
              <a:spcAft>
                <a:spcPts val="0"/>
              </a:spcAft>
              <a:buNone/>
            </a:pPr>
            <a:br>
              <a:rPr lang="en-US" sz="1500" dirty="0">
                <a:solidFill>
                  <a:srgbClr val="404040"/>
                </a:solidFill>
              </a:rPr>
            </a:br>
            <a:endParaRPr lang="en-US" sz="1500" dirty="0">
              <a:solidFill>
                <a:srgbClr val="404040"/>
              </a:solidFill>
            </a:endParaRPr>
          </a:p>
        </p:txBody>
      </p:sp>
    </p:spTree>
    <p:extLst>
      <p:ext uri="{BB962C8B-B14F-4D97-AF65-F5344CB8AC3E}">
        <p14:creationId xmlns:p14="http://schemas.microsoft.com/office/powerpoint/2010/main" val="3550150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EF3302-DCAA-4025-A9DE-E16EDECD24C8}"/>
              </a:ext>
            </a:extLst>
          </p:cNvPr>
          <p:cNvSpPr>
            <a:spLocks noGrp="1"/>
          </p:cNvSpPr>
          <p:nvPr>
            <p:ph type="title"/>
          </p:nvPr>
        </p:nvSpPr>
        <p:spPr>
          <a:xfrm>
            <a:off x="2231136" y="467418"/>
            <a:ext cx="7729728" cy="1188720"/>
          </a:xfrm>
          <a:solidFill>
            <a:srgbClr val="FFFFFF"/>
          </a:solidFill>
        </p:spPr>
        <p:txBody>
          <a:bodyPr>
            <a:normAutofit/>
          </a:bodyPr>
          <a:lstStyle/>
          <a:p>
            <a:r>
              <a:rPr lang="en-US" dirty="0"/>
              <a:t>Timeline/presentation venue</a:t>
            </a:r>
          </a:p>
        </p:txBody>
      </p:sp>
      <p:sp>
        <p:nvSpPr>
          <p:cNvPr id="3" name="Content Placeholder 2">
            <a:extLst>
              <a:ext uri="{FF2B5EF4-FFF2-40B4-BE49-F238E27FC236}">
                <a16:creationId xmlns:a16="http://schemas.microsoft.com/office/drawing/2014/main" id="{1275A844-DAB6-463B-A984-67C5FA0D4196}"/>
              </a:ext>
            </a:extLst>
          </p:cNvPr>
          <p:cNvSpPr>
            <a:spLocks noGrp="1"/>
          </p:cNvSpPr>
          <p:nvPr>
            <p:ph idx="1"/>
          </p:nvPr>
        </p:nvSpPr>
        <p:spPr>
          <a:xfrm>
            <a:off x="1706244" y="2008764"/>
            <a:ext cx="8779512" cy="2879256"/>
          </a:xfrm>
        </p:spPr>
        <p:txBody>
          <a:bodyPr>
            <a:normAutofit lnSpcReduction="10000"/>
          </a:bodyPr>
          <a:lstStyle/>
          <a:p>
            <a:pPr marL="0" indent="0" rtl="0">
              <a:lnSpc>
                <a:spcPct val="90000"/>
              </a:lnSpc>
              <a:spcBef>
                <a:spcPts val="0"/>
              </a:spcBef>
              <a:spcAft>
                <a:spcPts val="0"/>
              </a:spcAft>
              <a:buNone/>
            </a:pPr>
            <a:r>
              <a:rPr lang="en-US" sz="2400" b="1" i="0" u="none" strike="noStrike" dirty="0">
                <a:solidFill>
                  <a:srgbClr val="404040"/>
                </a:solidFill>
                <a:effectLst/>
                <a:latin typeface="+mj-lt"/>
              </a:rPr>
              <a:t>Timeline:</a:t>
            </a:r>
            <a:endParaRPr lang="en-US" sz="2400" b="0" i="0" u="none" strike="noStrike" dirty="0">
              <a:solidFill>
                <a:srgbClr val="000000"/>
              </a:solidFill>
              <a:effectLst/>
              <a:latin typeface="Arial" panose="020B0604020202020204" pitchFamily="34" charset="0"/>
            </a:endParaRPr>
          </a:p>
          <a:p>
            <a:pPr rtl="0">
              <a:lnSpc>
                <a:spcPct val="90000"/>
              </a:lnSpc>
              <a:spcBef>
                <a:spcPts val="0"/>
              </a:spcBef>
              <a:spcAft>
                <a:spcPts val="0"/>
              </a:spcAft>
            </a:pPr>
            <a:endParaRPr lang="en-US" sz="1800" b="0" i="0" u="none" strike="noStrike" dirty="0">
              <a:solidFill>
                <a:srgbClr val="000000"/>
              </a:solidFill>
              <a:effectLst/>
              <a:latin typeface="Arial" panose="020B0604020202020204" pitchFamily="34" charset="0"/>
            </a:endParaRPr>
          </a:p>
          <a:p>
            <a:pPr rtl="0">
              <a:lnSpc>
                <a:spcPct val="90000"/>
              </a:lnSpc>
              <a:spcBef>
                <a:spcPts val="0"/>
              </a:spcBef>
              <a:spcAft>
                <a:spcPts val="0"/>
              </a:spcAft>
            </a:pPr>
            <a:r>
              <a:rPr lang="en-US" b="1" i="1" dirty="0">
                <a:solidFill>
                  <a:srgbClr val="000000"/>
                </a:solidFill>
                <a:latin typeface="+mj-lt"/>
              </a:rPr>
              <a:t>August:  </a:t>
            </a:r>
            <a:r>
              <a:rPr lang="en-US" dirty="0">
                <a:solidFill>
                  <a:srgbClr val="000000"/>
                </a:solidFill>
                <a:latin typeface="+mj-lt"/>
              </a:rPr>
              <a:t>Incorporate peer feedback, access data</a:t>
            </a:r>
          </a:p>
          <a:p>
            <a:pPr rtl="0">
              <a:lnSpc>
                <a:spcPct val="90000"/>
              </a:lnSpc>
              <a:spcBef>
                <a:spcPts val="0"/>
              </a:spcBef>
              <a:spcAft>
                <a:spcPts val="0"/>
              </a:spcAft>
            </a:pPr>
            <a:r>
              <a:rPr lang="en-US" b="1" i="1" dirty="0">
                <a:solidFill>
                  <a:srgbClr val="000000"/>
                </a:solidFill>
                <a:latin typeface="+mj-lt"/>
              </a:rPr>
              <a:t>Late August/September:</a:t>
            </a:r>
            <a:r>
              <a:rPr lang="en-US" dirty="0">
                <a:solidFill>
                  <a:srgbClr val="000000"/>
                </a:solidFill>
                <a:latin typeface="+mj-lt"/>
              </a:rPr>
              <a:t>  Build network datasets, create Python script and run models</a:t>
            </a:r>
          </a:p>
          <a:p>
            <a:pPr rtl="0">
              <a:lnSpc>
                <a:spcPct val="90000"/>
              </a:lnSpc>
              <a:spcBef>
                <a:spcPts val="0"/>
              </a:spcBef>
              <a:spcAft>
                <a:spcPts val="0"/>
              </a:spcAft>
            </a:pPr>
            <a:r>
              <a:rPr lang="en-US" b="1" i="1" dirty="0">
                <a:solidFill>
                  <a:srgbClr val="000000"/>
                </a:solidFill>
                <a:latin typeface="+mj-lt"/>
              </a:rPr>
              <a:t>October:   </a:t>
            </a:r>
            <a:r>
              <a:rPr lang="en-US" dirty="0">
                <a:solidFill>
                  <a:srgbClr val="000000"/>
                </a:solidFill>
                <a:latin typeface="+mj-lt"/>
              </a:rPr>
              <a:t>Analyze results using demographic data, resolve issues</a:t>
            </a:r>
          </a:p>
          <a:p>
            <a:pPr rtl="0">
              <a:lnSpc>
                <a:spcPct val="90000"/>
              </a:lnSpc>
              <a:spcBef>
                <a:spcPts val="0"/>
              </a:spcBef>
              <a:spcAft>
                <a:spcPts val="0"/>
              </a:spcAft>
            </a:pPr>
            <a:r>
              <a:rPr lang="en-US" b="1" i="1" dirty="0">
                <a:solidFill>
                  <a:srgbClr val="000000"/>
                </a:solidFill>
                <a:latin typeface="+mj-lt"/>
              </a:rPr>
              <a:t>November:  </a:t>
            </a:r>
            <a:r>
              <a:rPr lang="en-US" dirty="0">
                <a:solidFill>
                  <a:srgbClr val="000000"/>
                </a:solidFill>
                <a:latin typeface="+mj-lt"/>
              </a:rPr>
              <a:t>Finish final paper, attend conference </a:t>
            </a:r>
          </a:p>
          <a:p>
            <a:pPr marL="0" indent="0" rtl="0">
              <a:lnSpc>
                <a:spcPct val="90000"/>
              </a:lnSpc>
              <a:spcBef>
                <a:spcPts val="0"/>
              </a:spcBef>
              <a:spcAft>
                <a:spcPts val="0"/>
              </a:spcAft>
              <a:buNone/>
            </a:pPr>
            <a:br>
              <a:rPr lang="en-US" sz="1400" b="0" dirty="0">
                <a:solidFill>
                  <a:srgbClr val="404040"/>
                </a:solidFill>
                <a:effectLst/>
              </a:rPr>
            </a:br>
            <a:r>
              <a:rPr lang="en-US" sz="2400" b="1" i="0" u="none" strike="noStrike" dirty="0">
                <a:solidFill>
                  <a:srgbClr val="404040"/>
                </a:solidFill>
                <a:effectLst/>
                <a:latin typeface="+mj-lt"/>
              </a:rPr>
              <a:t>Presentation Venue:   </a:t>
            </a:r>
          </a:p>
          <a:p>
            <a:pPr rtl="0">
              <a:lnSpc>
                <a:spcPct val="90000"/>
              </a:lnSpc>
              <a:spcBef>
                <a:spcPts val="0"/>
              </a:spcBef>
              <a:spcAft>
                <a:spcPts val="0"/>
              </a:spcAft>
            </a:pPr>
            <a:endParaRPr lang="en-US" sz="1400" dirty="0">
              <a:solidFill>
                <a:srgbClr val="404040"/>
              </a:solidFill>
              <a:latin typeface="Arial" panose="020B0604020202020204" pitchFamily="34" charset="0"/>
            </a:endParaRPr>
          </a:p>
          <a:p>
            <a:pPr>
              <a:lnSpc>
                <a:spcPct val="90000"/>
              </a:lnSpc>
              <a:spcBef>
                <a:spcPts val="0"/>
              </a:spcBef>
            </a:pPr>
            <a:r>
              <a:rPr lang="en-US" b="1" i="0" u="none" strike="noStrike" dirty="0">
                <a:solidFill>
                  <a:srgbClr val="404040"/>
                </a:solidFill>
                <a:effectLst/>
                <a:latin typeface="+mj-lt"/>
              </a:rPr>
              <a:t>Central Pennsylvania GIS Day Conference</a:t>
            </a:r>
            <a:r>
              <a:rPr lang="en-US" b="0" i="0" u="none" strike="noStrike" dirty="0">
                <a:solidFill>
                  <a:srgbClr val="404040"/>
                </a:solidFill>
                <a:effectLst/>
                <a:latin typeface="+mj-lt"/>
              </a:rPr>
              <a:t>, which will be held on </a:t>
            </a:r>
            <a:r>
              <a:rPr lang="en-US" b="1" i="0" u="none" strike="noStrike" dirty="0">
                <a:solidFill>
                  <a:srgbClr val="404040"/>
                </a:solidFill>
                <a:effectLst/>
                <a:latin typeface="+mj-lt"/>
              </a:rPr>
              <a:t>November 17, 2021 </a:t>
            </a:r>
            <a:r>
              <a:rPr lang="en-US" b="0" i="0" u="none" strike="noStrike" dirty="0">
                <a:solidFill>
                  <a:srgbClr val="404040"/>
                </a:solidFill>
                <a:effectLst/>
                <a:latin typeface="+mj-lt"/>
              </a:rPr>
              <a:t>at </a:t>
            </a:r>
            <a:r>
              <a:rPr lang="en-US" b="1" i="0" u="none" strike="noStrike" dirty="0">
                <a:solidFill>
                  <a:srgbClr val="404040"/>
                </a:solidFill>
                <a:effectLst/>
                <a:latin typeface="+mj-lt"/>
              </a:rPr>
              <a:t>Harrisburg University </a:t>
            </a:r>
            <a:r>
              <a:rPr lang="en-US" b="0" i="0" u="none" strike="noStrike" dirty="0">
                <a:solidFill>
                  <a:srgbClr val="404040"/>
                </a:solidFill>
                <a:effectLst/>
                <a:latin typeface="+mj-lt"/>
              </a:rPr>
              <a:t>in Harrisburg, PA</a:t>
            </a:r>
            <a:br>
              <a:rPr lang="en-US" sz="1400" dirty="0">
                <a:solidFill>
                  <a:srgbClr val="404040"/>
                </a:solidFill>
              </a:rPr>
            </a:br>
            <a:endParaRPr lang="en-US" sz="1400" dirty="0">
              <a:solidFill>
                <a:srgbClr val="404040"/>
              </a:solidFill>
            </a:endParaRPr>
          </a:p>
        </p:txBody>
      </p:sp>
    </p:spTree>
    <p:extLst>
      <p:ext uri="{BB962C8B-B14F-4D97-AF65-F5344CB8AC3E}">
        <p14:creationId xmlns:p14="http://schemas.microsoft.com/office/powerpoint/2010/main" val="3777163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7EA2-4090-4DC5-8C2A-569F5394AEEA}"/>
              </a:ext>
            </a:extLst>
          </p:cNvPr>
          <p:cNvSpPr>
            <a:spLocks noGrp="1"/>
          </p:cNvSpPr>
          <p:nvPr>
            <p:ph type="title"/>
          </p:nvPr>
        </p:nvSpPr>
        <p:spPr>
          <a:xfrm>
            <a:off x="2231136" y="964692"/>
            <a:ext cx="7729728" cy="506299"/>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6A371233-84C1-4C15-926B-4F1A39D389C7}"/>
              </a:ext>
            </a:extLst>
          </p:cNvPr>
          <p:cNvSpPr>
            <a:spLocks noGrp="1"/>
          </p:cNvSpPr>
          <p:nvPr>
            <p:ph idx="1"/>
          </p:nvPr>
        </p:nvSpPr>
        <p:spPr>
          <a:xfrm>
            <a:off x="2231136" y="1743522"/>
            <a:ext cx="7729728" cy="4498252"/>
          </a:xfrm>
        </p:spPr>
        <p:txBody>
          <a:bodyPr>
            <a:normAutofit fontScale="55000" lnSpcReduction="20000"/>
          </a:bodyPr>
          <a:lstStyle/>
          <a:p>
            <a:pPr marL="0" indent="0">
              <a:spcBef>
                <a:spcPts val="0"/>
              </a:spcBef>
              <a:buNone/>
            </a:pPr>
            <a:r>
              <a:rPr lang="en-US" sz="1800" b="0" i="0" u="none" strike="noStrike" dirty="0">
                <a:solidFill>
                  <a:srgbClr val="000000"/>
                </a:solidFill>
                <a:effectLst/>
                <a:latin typeface="Arial" panose="020B0604020202020204" pitchFamily="34" charset="0"/>
              </a:rPr>
              <a:t>Antrim, Aaron, and Sean J. Barbeau. “THE MANY USES OF GTFS DATA – OPENING THE DOOR TO TRANSIT AND MULTIMODAL APPLICATIONS,” 2013. </a:t>
            </a:r>
            <a:r>
              <a:rPr lang="en-US" sz="1800" b="0" i="0" u="sng" strike="noStrike" dirty="0">
                <a:solidFill>
                  <a:srgbClr val="1155CC"/>
                </a:solidFill>
                <a:effectLst/>
                <a:latin typeface="Arial" panose="020B0604020202020204" pitchFamily="34" charset="0"/>
                <a:hlinkClick r:id="rId3"/>
              </a:rPr>
              <a:t>http://www.locationaware.usf.edu/wp-content/uploads/2010/02/The-Many-Uses-of-GTFS-Data-%E2%80%93-ITS-America-submission-abbreviated.pdf</a:t>
            </a:r>
            <a:r>
              <a:rPr lang="en-US" sz="1800" b="0" i="0" u="none" strike="noStrike" dirty="0">
                <a:solidFill>
                  <a:srgbClr val="000000"/>
                </a:solidFill>
                <a:effectLst/>
                <a:latin typeface="Arial" panose="020B0604020202020204" pitchFamily="34" charset="0"/>
              </a:rPr>
              <a:t>.</a:t>
            </a:r>
            <a:endParaRPr lang="en-US" b="0" dirty="0">
              <a:effectLst/>
            </a:endParaRPr>
          </a:p>
          <a:p>
            <a:pPr marL="0" indent="0" rtl="0">
              <a:spcBef>
                <a:spcPts val="0"/>
              </a:spcBef>
              <a:spcAft>
                <a:spcPts val="0"/>
              </a:spcAft>
              <a:buNone/>
            </a:pPr>
            <a:br>
              <a:rPr lang="en-US" b="0" dirty="0">
                <a:effectLst/>
              </a:rPr>
            </a:br>
            <a:r>
              <a:rPr lang="en-US" sz="1800" b="0" i="0" u="none" strike="noStrike" dirty="0" err="1">
                <a:solidFill>
                  <a:srgbClr val="000000"/>
                </a:solidFill>
                <a:effectLst/>
                <a:latin typeface="Arial" panose="020B0604020202020204" pitchFamily="34" charset="0"/>
              </a:rPr>
              <a:t>Boarnet</a:t>
            </a:r>
            <a:r>
              <a:rPr lang="en-US" sz="1800" b="0" i="0" u="none" strike="noStrike" dirty="0">
                <a:solidFill>
                  <a:srgbClr val="000000"/>
                </a:solidFill>
                <a:effectLst/>
                <a:latin typeface="Arial" panose="020B0604020202020204" pitchFamily="34" charset="0"/>
              </a:rPr>
              <a:t>, Marlon G., Genevieve Giuliano, </a:t>
            </a:r>
            <a:r>
              <a:rPr lang="en-US" sz="1800" b="0" i="0" u="none" strike="noStrike" dirty="0" err="1">
                <a:solidFill>
                  <a:srgbClr val="000000"/>
                </a:solidFill>
                <a:effectLst/>
                <a:latin typeface="Arial" panose="020B0604020202020204" pitchFamily="34" charset="0"/>
              </a:rPr>
              <a:t>Yuting</a:t>
            </a:r>
            <a:r>
              <a:rPr lang="en-US" sz="1800" b="0" i="0" u="none" strike="noStrike" dirty="0">
                <a:solidFill>
                  <a:srgbClr val="000000"/>
                </a:solidFill>
                <a:effectLst/>
                <a:latin typeface="Arial" panose="020B0604020202020204" pitchFamily="34" charset="0"/>
              </a:rPr>
              <a:t> Hou, and </a:t>
            </a:r>
            <a:r>
              <a:rPr lang="en-US" sz="1800" b="0" i="0" u="none" strike="noStrike" dirty="0" err="1">
                <a:solidFill>
                  <a:srgbClr val="000000"/>
                </a:solidFill>
                <a:effectLst/>
                <a:latin typeface="Arial" panose="020B0604020202020204" pitchFamily="34" charset="0"/>
              </a:rPr>
              <a:t>Eun</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Jin</a:t>
            </a:r>
            <a:r>
              <a:rPr lang="en-US" sz="1800" b="0" i="0" u="none" strike="noStrike" dirty="0">
                <a:solidFill>
                  <a:srgbClr val="000000"/>
                </a:solidFill>
                <a:effectLst/>
                <a:latin typeface="Arial" panose="020B0604020202020204" pitchFamily="34" charset="0"/>
              </a:rPr>
              <a:t> Shin. “First/Last Mile Transit Access as an Equity Planning Issue.” Transportation Research Part A: Policy and Practice 103 (September 2017): 296–310. </a:t>
            </a:r>
            <a:r>
              <a:rPr lang="en-US" sz="1800" b="0" i="0" u="sng" strike="noStrike" dirty="0">
                <a:solidFill>
                  <a:srgbClr val="1155CC"/>
                </a:solidFill>
                <a:effectLst/>
                <a:latin typeface="Arial" panose="020B0604020202020204" pitchFamily="34" charset="0"/>
                <a:hlinkClick r:id="rId4"/>
              </a:rPr>
              <a:t>https://doi.org/10.1016/j.tra.2017.06.011</a:t>
            </a:r>
            <a:r>
              <a:rPr lang="en-US" sz="1800" b="0" i="0" u="none" strike="noStrike" dirty="0">
                <a:solidFill>
                  <a:srgbClr val="000000"/>
                </a:solidFill>
                <a:effectLst/>
                <a:latin typeface="Arial" panose="020B0604020202020204" pitchFamily="34" charset="0"/>
              </a:rPr>
              <a:t>.</a:t>
            </a:r>
            <a:endParaRPr lang="en-US" b="0" dirty="0">
              <a:effectLst/>
            </a:endParaRPr>
          </a:p>
          <a:p>
            <a:pPr marL="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El-</a:t>
            </a:r>
            <a:r>
              <a:rPr lang="en-US" sz="1800" b="0" i="0" u="none" strike="noStrike" dirty="0" err="1">
                <a:solidFill>
                  <a:srgbClr val="000000"/>
                </a:solidFill>
                <a:effectLst/>
                <a:latin typeface="Arial" panose="020B0604020202020204" pitchFamily="34" charset="0"/>
              </a:rPr>
              <a:t>Geneidy</a:t>
            </a:r>
            <a:r>
              <a:rPr lang="en-US" sz="1800" b="0" i="0" u="none" strike="noStrike" dirty="0">
                <a:solidFill>
                  <a:srgbClr val="000000"/>
                </a:solidFill>
                <a:effectLst/>
                <a:latin typeface="Arial" panose="020B0604020202020204" pitchFamily="34" charset="0"/>
              </a:rPr>
              <a:t>, Ahmed, David Levinson, Ehab Diab, Genevieve </a:t>
            </a:r>
            <a:r>
              <a:rPr lang="en-US" sz="1800" b="0" i="0" u="none" strike="noStrike" dirty="0" err="1">
                <a:solidFill>
                  <a:srgbClr val="000000"/>
                </a:solidFill>
                <a:effectLst/>
                <a:latin typeface="Arial" panose="020B0604020202020204" pitchFamily="34" charset="0"/>
              </a:rPr>
              <a:t>Boisjoly</a:t>
            </a:r>
            <a:r>
              <a:rPr lang="en-US" sz="1800" b="0" i="0" u="none" strike="noStrike" dirty="0">
                <a:solidFill>
                  <a:srgbClr val="000000"/>
                </a:solidFill>
                <a:effectLst/>
                <a:latin typeface="Arial" panose="020B0604020202020204" pitchFamily="34" charset="0"/>
              </a:rPr>
              <a:t>, David </a:t>
            </a:r>
            <a:r>
              <a:rPr lang="en-US" sz="1800" b="0" i="0" u="none" strike="noStrike" dirty="0" err="1">
                <a:solidFill>
                  <a:srgbClr val="000000"/>
                </a:solidFill>
                <a:effectLst/>
                <a:latin typeface="Arial" panose="020B0604020202020204" pitchFamily="34" charset="0"/>
              </a:rPr>
              <a:t>Verbich</a:t>
            </a:r>
            <a:r>
              <a:rPr lang="en-US" sz="1800" b="0" i="0" u="none" strike="noStrike" dirty="0">
                <a:solidFill>
                  <a:srgbClr val="000000"/>
                </a:solidFill>
                <a:effectLst/>
                <a:latin typeface="Arial" panose="020B0604020202020204" pitchFamily="34" charset="0"/>
              </a:rPr>
              <a:t>, and Charis Loong. “The Cost of Equity: Assessing Transit Accessibility and Social Disparity Using Total Travel Cost.” Transportation Research Part A: Policy and Practice 91 (September 2016): 302–16. </a:t>
            </a:r>
            <a:r>
              <a:rPr lang="en-US" sz="1800" b="0" i="0" u="sng" strike="noStrike" dirty="0">
                <a:solidFill>
                  <a:srgbClr val="1155CC"/>
                </a:solidFill>
                <a:effectLst/>
                <a:latin typeface="Arial" panose="020B0604020202020204" pitchFamily="34" charset="0"/>
                <a:hlinkClick r:id="rId5"/>
              </a:rPr>
              <a:t>https://doi.org/10.1016/j.tra.2016.07.003</a:t>
            </a:r>
            <a:r>
              <a:rPr lang="en-US" sz="1800" b="0" i="0" u="none" strike="noStrike" dirty="0">
                <a:solidFill>
                  <a:srgbClr val="000000"/>
                </a:solidFill>
                <a:effectLst/>
                <a:latin typeface="Arial" panose="020B0604020202020204" pitchFamily="34" charset="0"/>
              </a:rPr>
              <a:t>.</a:t>
            </a:r>
            <a:endParaRPr lang="en-US" b="0" dirty="0">
              <a:effectLst/>
            </a:endParaRPr>
          </a:p>
          <a:p>
            <a:pPr marL="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“Fairfax Connector.” Accessed June 11, 2021. </a:t>
            </a:r>
            <a:r>
              <a:rPr lang="en-US" sz="1800" b="0" i="0" u="sng" strike="noStrike" dirty="0">
                <a:solidFill>
                  <a:srgbClr val="1155CC"/>
                </a:solidFill>
                <a:effectLst/>
                <a:latin typeface="Arial" panose="020B0604020202020204" pitchFamily="34" charset="0"/>
                <a:hlinkClick r:id="rId6"/>
              </a:rPr>
              <a:t>https://www.fairfaxcounty.gov/connector/</a:t>
            </a:r>
            <a:r>
              <a:rPr lang="en-US" sz="1800" b="0" i="0" u="none" strike="noStrike" dirty="0">
                <a:solidFill>
                  <a:srgbClr val="000000"/>
                </a:solidFill>
                <a:effectLst/>
                <a:latin typeface="Arial" panose="020B0604020202020204" pitchFamily="34" charset="0"/>
              </a:rPr>
              <a:t>.</a:t>
            </a:r>
            <a:endParaRPr lang="en-US" b="0" dirty="0">
              <a:effectLst/>
            </a:endParaRPr>
          </a:p>
          <a:p>
            <a:pPr marL="0" indent="0">
              <a:spcBef>
                <a:spcPts val="0"/>
              </a:spcBef>
              <a:buNone/>
            </a:pPr>
            <a:br>
              <a:rPr lang="en-US" b="0" dirty="0">
                <a:effectLst/>
              </a:rPr>
            </a:br>
            <a:r>
              <a:rPr lang="en-US" sz="1800" b="0" i="0" u="none" strike="noStrike" dirty="0">
                <a:solidFill>
                  <a:srgbClr val="000000"/>
                </a:solidFill>
                <a:effectLst/>
                <a:latin typeface="Arial" panose="020B0604020202020204" pitchFamily="34" charset="0"/>
              </a:rPr>
              <a:t>Farber, Steven, Melinda Z. Morang, and Michael J. Widener. “Temporal Variability in Transit-Based Accessibility to Supermarkets.” Applied Geography 53 (September 2014): 149–59. </a:t>
            </a:r>
            <a:r>
              <a:rPr lang="en-US" sz="1800" b="0" i="0" u="sng" strike="noStrike" dirty="0">
                <a:solidFill>
                  <a:srgbClr val="1155CC"/>
                </a:solidFill>
                <a:effectLst/>
                <a:latin typeface="Arial" panose="020B0604020202020204" pitchFamily="34" charset="0"/>
                <a:hlinkClick r:id="rId7"/>
              </a:rPr>
              <a:t>https://doi.org/10.1016/j.apgeog.2014.06.012</a:t>
            </a:r>
            <a:r>
              <a:rPr lang="en-US" sz="1800" b="0" i="0" u="none" strike="noStrike" dirty="0">
                <a:solidFill>
                  <a:srgbClr val="000000"/>
                </a:solidFill>
                <a:effectLst/>
                <a:latin typeface="Arial" panose="020B0604020202020204" pitchFamily="34" charset="0"/>
              </a:rPr>
              <a:t>.</a:t>
            </a:r>
            <a:endParaRPr lang="en-US" b="0" dirty="0">
              <a:effectLst/>
            </a:endParaRPr>
          </a:p>
          <a:p>
            <a:pPr marL="0" indent="0" rtl="0">
              <a:spcBef>
                <a:spcPts val="0"/>
              </a:spcBef>
              <a:spcAft>
                <a:spcPts val="0"/>
              </a:spcAft>
              <a:buNone/>
            </a:pPr>
            <a:br>
              <a:rPr lang="en-US" b="0" dirty="0">
                <a:effectLst/>
              </a:rPr>
            </a:br>
            <a:r>
              <a:rPr lang="en-US" sz="1800" b="0" i="0" u="none" strike="noStrike" dirty="0" err="1">
                <a:solidFill>
                  <a:srgbClr val="000000"/>
                </a:solidFill>
                <a:effectLst/>
                <a:latin typeface="Arial" panose="020B0604020202020204" pitchFamily="34" charset="0"/>
              </a:rPr>
              <a:t>Fransen</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Koos</a:t>
            </a:r>
            <a:r>
              <a:rPr lang="en-US" sz="1800" b="0" i="0" u="none" strike="noStrike" dirty="0">
                <a:solidFill>
                  <a:srgbClr val="000000"/>
                </a:solidFill>
                <a:effectLst/>
                <a:latin typeface="Arial" panose="020B0604020202020204" pitchFamily="34" charset="0"/>
              </a:rPr>
              <a:t>, Tijs </a:t>
            </a:r>
            <a:r>
              <a:rPr lang="en-US" sz="1800" b="0" i="0" u="none" strike="noStrike" dirty="0" err="1">
                <a:solidFill>
                  <a:srgbClr val="000000"/>
                </a:solidFill>
                <a:effectLst/>
                <a:latin typeface="Arial" panose="020B0604020202020204" pitchFamily="34" charset="0"/>
              </a:rPr>
              <a:t>Neutens</a:t>
            </a:r>
            <a:r>
              <a:rPr lang="en-US" sz="1800" b="0" i="0" u="none" strike="noStrike" dirty="0">
                <a:solidFill>
                  <a:srgbClr val="000000"/>
                </a:solidFill>
                <a:effectLst/>
                <a:latin typeface="Arial" panose="020B0604020202020204" pitchFamily="34" charset="0"/>
              </a:rPr>
              <a:t>, Steven Farber, Philippe De </a:t>
            </a:r>
            <a:r>
              <a:rPr lang="en-US" sz="1800" b="0" i="0" u="none" strike="noStrike" dirty="0" err="1">
                <a:solidFill>
                  <a:srgbClr val="000000"/>
                </a:solidFill>
                <a:effectLst/>
                <a:latin typeface="Arial" panose="020B0604020202020204" pitchFamily="34" charset="0"/>
              </a:rPr>
              <a:t>Maeyer</a:t>
            </a:r>
            <a:r>
              <a:rPr lang="en-US" sz="1800" b="0" i="0" u="none" strike="noStrike" dirty="0">
                <a:solidFill>
                  <a:srgbClr val="000000"/>
                </a:solidFill>
                <a:effectLst/>
                <a:latin typeface="Arial" panose="020B0604020202020204" pitchFamily="34" charset="0"/>
              </a:rPr>
              <a:t>, Greet </a:t>
            </a:r>
            <a:r>
              <a:rPr lang="en-US" sz="1800" b="0" i="0" u="none" strike="noStrike" dirty="0" err="1">
                <a:solidFill>
                  <a:srgbClr val="000000"/>
                </a:solidFill>
                <a:effectLst/>
                <a:latin typeface="Arial" panose="020B0604020202020204" pitchFamily="34" charset="0"/>
              </a:rPr>
              <a:t>Deruyter</a:t>
            </a:r>
            <a:r>
              <a:rPr lang="en-US" sz="1800" b="0" i="0" u="none" strike="noStrike" dirty="0">
                <a:solidFill>
                  <a:srgbClr val="000000"/>
                </a:solidFill>
                <a:effectLst/>
                <a:latin typeface="Arial" panose="020B0604020202020204" pitchFamily="34" charset="0"/>
              </a:rPr>
              <a:t>, and Frank </a:t>
            </a:r>
            <a:r>
              <a:rPr lang="en-US" sz="1800" b="0" i="0" u="none" strike="noStrike" dirty="0" err="1">
                <a:solidFill>
                  <a:srgbClr val="000000"/>
                </a:solidFill>
                <a:effectLst/>
                <a:latin typeface="Arial" panose="020B0604020202020204" pitchFamily="34" charset="0"/>
              </a:rPr>
              <a:t>Witlox</a:t>
            </a:r>
            <a:r>
              <a:rPr lang="en-US" sz="1800" b="0" i="0" u="none" strike="noStrike" dirty="0">
                <a:solidFill>
                  <a:srgbClr val="000000"/>
                </a:solidFill>
                <a:effectLst/>
                <a:latin typeface="Arial" panose="020B0604020202020204" pitchFamily="34" charset="0"/>
              </a:rPr>
              <a:t>. “Identifying Public Transport Gaps Using Time-Dependent Accessibility Levels.” Journal of Transport Geography 48 (October 2015): 176–87. </a:t>
            </a:r>
            <a:r>
              <a:rPr lang="en-US" sz="1800" b="0" i="0" u="sng" strike="noStrike" dirty="0">
                <a:solidFill>
                  <a:srgbClr val="1155CC"/>
                </a:solidFill>
                <a:effectLst/>
                <a:latin typeface="Arial" panose="020B0604020202020204" pitchFamily="34" charset="0"/>
                <a:hlinkClick r:id="rId8"/>
              </a:rPr>
              <a:t>https://doi.org/10.1016/j.jtrangeo.2015.09.008</a:t>
            </a:r>
            <a:r>
              <a:rPr lang="en-US" sz="1800" b="0" i="0" u="none" strike="noStrike" dirty="0">
                <a:solidFill>
                  <a:srgbClr val="000000"/>
                </a:solidFill>
                <a:effectLst/>
                <a:latin typeface="Arial" panose="020B0604020202020204" pitchFamily="34" charset="0"/>
              </a:rPr>
              <a:t>.</a:t>
            </a:r>
            <a:endParaRPr lang="en-US" b="0" dirty="0">
              <a:effectLst/>
            </a:endParaRPr>
          </a:p>
          <a:p>
            <a:pPr marL="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“Metro </a:t>
            </a:r>
            <a:r>
              <a:rPr lang="en-US" sz="1800" b="0" i="0" u="none" strike="noStrike" dirty="0" err="1">
                <a:solidFill>
                  <a:srgbClr val="000000"/>
                </a:solidFill>
                <a:effectLst/>
                <a:latin typeface="Arial" panose="020B0604020202020204" pitchFamily="34" charset="0"/>
              </a:rPr>
              <a:t>Snapshop</a:t>
            </a:r>
            <a:r>
              <a:rPr lang="en-US" sz="1800" b="0" i="0" u="none" strike="noStrike" dirty="0">
                <a:solidFill>
                  <a:srgbClr val="000000"/>
                </a:solidFill>
                <a:effectLst/>
                <a:latin typeface="Arial" panose="020B0604020202020204" pitchFamily="34" charset="0"/>
              </a:rPr>
              <a:t> Fact Sheet 2019.” Accessed June 11, 2021. </a:t>
            </a:r>
            <a:r>
              <a:rPr lang="en-US" sz="1800" b="0" i="0" u="sng" strike="noStrike" dirty="0">
                <a:solidFill>
                  <a:srgbClr val="1155CC"/>
                </a:solidFill>
                <a:effectLst/>
                <a:latin typeface="Arial" panose="020B0604020202020204" pitchFamily="34" charset="0"/>
                <a:hlinkClick r:id="rId9"/>
              </a:rPr>
              <a:t>https://www.wmata.com/about/upload/2019-Metro-Snapshot-Fact-Sheet.pdf</a:t>
            </a:r>
            <a:r>
              <a:rPr lang="en-US" sz="1800" b="0" i="0" u="none" strike="noStrike" dirty="0">
                <a:solidFill>
                  <a:srgbClr val="000000"/>
                </a:solidFill>
                <a:effectLst/>
                <a:latin typeface="Arial" panose="020B0604020202020204" pitchFamily="34" charset="0"/>
              </a:rPr>
              <a:t>.</a:t>
            </a:r>
            <a:endParaRPr lang="en-US" b="0" dirty="0">
              <a:effectLst/>
            </a:endParaRPr>
          </a:p>
          <a:p>
            <a:pPr marL="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Swayne, Madison R.E., and Bryce C. Lowery. “Integrating Transit Data and Travel Time into Food Security Analysis: A Case Study of San Diego, California.” Applied Geography 131 (June 2021): 102461. </a:t>
            </a:r>
            <a:r>
              <a:rPr lang="en-US" sz="1800" b="0" i="0" u="sng" strike="noStrike" dirty="0">
                <a:solidFill>
                  <a:srgbClr val="1155CC"/>
                </a:solidFill>
                <a:effectLst/>
                <a:latin typeface="Arial" panose="020B0604020202020204" pitchFamily="34" charset="0"/>
                <a:hlinkClick r:id="rId10"/>
              </a:rPr>
              <a:t>https://doi.org/10.1016/j.apgeog.2021.102461</a:t>
            </a:r>
            <a:r>
              <a:rPr lang="en-US" sz="1800" b="0" i="0" u="none" strike="noStrike" dirty="0">
                <a:solidFill>
                  <a:srgbClr val="000000"/>
                </a:solidFill>
                <a:effectLst/>
                <a:latin typeface="Arial" panose="020B0604020202020204" pitchFamily="34" charset="0"/>
              </a:rPr>
              <a:t>.</a:t>
            </a:r>
            <a:endParaRPr lang="en-US" b="0" dirty="0">
              <a:effectLst/>
            </a:endParaRPr>
          </a:p>
          <a:p>
            <a:pPr marL="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Widener, Michael J. “Comparing Measures of Accessibility to Urban Supermarkets for Transit and Auto Users.” The Professional Geographer 69, no. 3 (July 3, 2017): 362–71. </a:t>
            </a:r>
            <a:r>
              <a:rPr lang="en-US" sz="1800" b="0" i="0" u="sng" strike="noStrike" dirty="0">
                <a:solidFill>
                  <a:srgbClr val="1155CC"/>
                </a:solidFill>
                <a:effectLst/>
                <a:latin typeface="Arial" panose="020B0604020202020204" pitchFamily="34" charset="0"/>
                <a:hlinkClick r:id="rId11"/>
              </a:rPr>
              <a:t>https://doi.org/10.1080/00330124.2016.1237293</a:t>
            </a:r>
            <a:r>
              <a:rPr lang="en-US" sz="1800" b="0" i="0" u="none" strike="noStrike" dirty="0">
                <a:solidFill>
                  <a:srgbClr val="000000"/>
                </a:solidFill>
                <a:effectLst/>
                <a:latin typeface="Arial" panose="020B0604020202020204" pitchFamily="34" charset="0"/>
              </a:rPr>
              <a:t>.</a:t>
            </a:r>
            <a:endParaRPr lang="en-US" b="0" dirty="0">
              <a:effectLst/>
            </a:endParaRPr>
          </a:p>
          <a:p>
            <a:pPr marL="0" indent="0" rtl="0">
              <a:spcBef>
                <a:spcPts val="0"/>
              </a:spcBef>
              <a:spcAft>
                <a:spcPts val="0"/>
              </a:spcAft>
              <a:buNone/>
            </a:pPr>
            <a:br>
              <a:rPr lang="en-US" b="0" dirty="0">
                <a:effectLst/>
              </a:rPr>
            </a:br>
            <a:r>
              <a:rPr lang="en-US" sz="1800" b="0" i="0" u="none" strike="noStrike" dirty="0">
                <a:solidFill>
                  <a:srgbClr val="000000"/>
                </a:solidFill>
                <a:effectLst/>
                <a:latin typeface="Arial" panose="020B0604020202020204" pitchFamily="34" charset="0"/>
              </a:rPr>
              <a:t>Widener, Michael J., Leia Minaker, Steven Farber, Jeff Allen, Brigitte Vitali, Paul C. Coleman, and Brian Cook. “How Do Changes in the Daily Food and Transportation Environments Affect Grocery Store Accessibility?” Applied Geography 83 (June 2017): 46–62. </a:t>
            </a:r>
            <a:r>
              <a:rPr lang="en-US" sz="1800" b="0" i="0" u="sng" strike="noStrike" dirty="0">
                <a:solidFill>
                  <a:srgbClr val="1155CC"/>
                </a:solidFill>
                <a:effectLst/>
                <a:latin typeface="Arial" panose="020B0604020202020204" pitchFamily="34" charset="0"/>
                <a:hlinkClick r:id="rId12"/>
              </a:rPr>
              <a:t>https://doi.org/10.1016/j.apgeog.2017.03.018</a:t>
            </a:r>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en-US" dirty="0"/>
          </a:p>
        </p:txBody>
      </p:sp>
    </p:spTree>
    <p:extLst>
      <p:ext uri="{BB962C8B-B14F-4D97-AF65-F5344CB8AC3E}">
        <p14:creationId xmlns:p14="http://schemas.microsoft.com/office/powerpoint/2010/main" val="1400984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69668-9A93-4DDD-99F1-00BB4244FCD1}"/>
              </a:ext>
            </a:extLst>
          </p:cNvPr>
          <p:cNvSpPr>
            <a:spLocks noGrp="1"/>
          </p:cNvSpPr>
          <p:nvPr>
            <p:ph type="title"/>
          </p:nvPr>
        </p:nvSpPr>
        <p:spPr>
          <a:xfrm>
            <a:off x="2231136" y="467418"/>
            <a:ext cx="7729728" cy="1188720"/>
          </a:xfrm>
          <a:solidFill>
            <a:srgbClr val="FFFFFF"/>
          </a:solidFill>
        </p:spPr>
        <p:txBody>
          <a:bodyPr>
            <a:normAutofit/>
          </a:bodyPr>
          <a:lstStyle/>
          <a:p>
            <a:r>
              <a:rPr lang="en-US" dirty="0"/>
              <a:t>Contact</a:t>
            </a:r>
          </a:p>
        </p:txBody>
      </p:sp>
      <p:sp>
        <p:nvSpPr>
          <p:cNvPr id="3" name="Content Placeholder 2">
            <a:extLst>
              <a:ext uri="{FF2B5EF4-FFF2-40B4-BE49-F238E27FC236}">
                <a16:creationId xmlns:a16="http://schemas.microsoft.com/office/drawing/2014/main" id="{33DFC15F-500B-4BA5-A25F-39943E85EC97}"/>
              </a:ext>
            </a:extLst>
          </p:cNvPr>
          <p:cNvSpPr>
            <a:spLocks noGrp="1"/>
          </p:cNvSpPr>
          <p:nvPr>
            <p:ph idx="1"/>
          </p:nvPr>
        </p:nvSpPr>
        <p:spPr>
          <a:xfrm>
            <a:off x="4474716" y="2632842"/>
            <a:ext cx="8779512" cy="2879256"/>
          </a:xfrm>
        </p:spPr>
        <p:txBody>
          <a:bodyPr>
            <a:noAutofit/>
          </a:bodyPr>
          <a:lstStyle/>
          <a:p>
            <a:pPr marL="0" indent="0">
              <a:buNone/>
            </a:pPr>
            <a:r>
              <a:rPr lang="en-US" sz="2600" dirty="0">
                <a:solidFill>
                  <a:srgbClr val="404040"/>
                </a:solidFill>
              </a:rPr>
              <a:t>Ryan Kemna</a:t>
            </a:r>
          </a:p>
          <a:p>
            <a:pPr marL="0" indent="0">
              <a:buNone/>
            </a:pPr>
            <a:r>
              <a:rPr lang="en-US" sz="2600" dirty="0">
                <a:solidFill>
                  <a:srgbClr val="404040"/>
                </a:solidFill>
              </a:rPr>
              <a:t>rfk5296@psu.edu</a:t>
            </a:r>
          </a:p>
        </p:txBody>
      </p:sp>
    </p:spTree>
    <p:extLst>
      <p:ext uri="{BB962C8B-B14F-4D97-AF65-F5344CB8AC3E}">
        <p14:creationId xmlns:p14="http://schemas.microsoft.com/office/powerpoint/2010/main" val="416768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4C7A0A66-7F63-48C8-BB6E-6A4B0C724E20}"/>
              </a:ext>
            </a:extLst>
          </p:cNvPr>
          <p:cNvPicPr>
            <a:picLocks noChangeAspect="1"/>
          </p:cNvPicPr>
          <p:nvPr/>
        </p:nvPicPr>
        <p:blipFill>
          <a:blip r:embed="rId3"/>
          <a:stretch>
            <a:fillRect/>
          </a:stretch>
        </p:blipFill>
        <p:spPr>
          <a:xfrm>
            <a:off x="384313" y="3037821"/>
            <a:ext cx="5741632" cy="1777684"/>
          </a:xfrm>
          <a:prstGeom prst="rect">
            <a:avLst/>
          </a:prstGeom>
        </p:spPr>
      </p:pic>
      <p:pic>
        <p:nvPicPr>
          <p:cNvPr id="13" name="Picture 12" descr="Text&#10;&#10;Description automatically generated">
            <a:extLst>
              <a:ext uri="{FF2B5EF4-FFF2-40B4-BE49-F238E27FC236}">
                <a16:creationId xmlns:a16="http://schemas.microsoft.com/office/drawing/2014/main" id="{3DF6D948-7E3D-4BAC-874D-36C6AF9D6163}"/>
              </a:ext>
            </a:extLst>
          </p:cNvPr>
          <p:cNvPicPr>
            <a:picLocks noChangeAspect="1"/>
          </p:cNvPicPr>
          <p:nvPr/>
        </p:nvPicPr>
        <p:blipFill>
          <a:blip r:embed="rId4"/>
          <a:stretch>
            <a:fillRect/>
          </a:stretch>
        </p:blipFill>
        <p:spPr>
          <a:xfrm>
            <a:off x="242830" y="4958314"/>
            <a:ext cx="8657070" cy="1737511"/>
          </a:xfrm>
          <a:prstGeom prst="rect">
            <a:avLst/>
          </a:prstGeom>
        </p:spPr>
      </p:pic>
      <p:pic>
        <p:nvPicPr>
          <p:cNvPr id="15" name="Picture 14" descr="Text&#10;&#10;Description automatically generated">
            <a:extLst>
              <a:ext uri="{FF2B5EF4-FFF2-40B4-BE49-F238E27FC236}">
                <a16:creationId xmlns:a16="http://schemas.microsoft.com/office/drawing/2014/main" id="{8219FE00-699E-4888-9B79-100377ED7EC6}"/>
              </a:ext>
            </a:extLst>
          </p:cNvPr>
          <p:cNvPicPr>
            <a:picLocks noChangeAspect="1"/>
          </p:cNvPicPr>
          <p:nvPr/>
        </p:nvPicPr>
        <p:blipFill>
          <a:blip r:embed="rId5"/>
          <a:stretch>
            <a:fillRect/>
          </a:stretch>
        </p:blipFill>
        <p:spPr>
          <a:xfrm>
            <a:off x="242830" y="81816"/>
            <a:ext cx="8215072" cy="2606266"/>
          </a:xfrm>
          <a:prstGeom prst="rect">
            <a:avLst/>
          </a:prstGeom>
        </p:spPr>
      </p:pic>
      <p:pic>
        <p:nvPicPr>
          <p:cNvPr id="9" name="Picture 8" descr="Text&#10;&#10;Description automatically generated">
            <a:extLst>
              <a:ext uri="{FF2B5EF4-FFF2-40B4-BE49-F238E27FC236}">
                <a16:creationId xmlns:a16="http://schemas.microsoft.com/office/drawing/2014/main" id="{29813CC6-8123-4B4D-A88E-A8BB9244B4C7}"/>
              </a:ext>
            </a:extLst>
          </p:cNvPr>
          <p:cNvPicPr>
            <a:picLocks noChangeAspect="1"/>
          </p:cNvPicPr>
          <p:nvPr/>
        </p:nvPicPr>
        <p:blipFill>
          <a:blip r:embed="rId6"/>
          <a:stretch>
            <a:fillRect/>
          </a:stretch>
        </p:blipFill>
        <p:spPr>
          <a:xfrm>
            <a:off x="2260260" y="1701365"/>
            <a:ext cx="8215072" cy="1414555"/>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140E6CF8-6247-4907-9283-020E9A590471}"/>
              </a:ext>
            </a:extLst>
          </p:cNvPr>
          <p:cNvPicPr>
            <a:picLocks noChangeAspect="1"/>
          </p:cNvPicPr>
          <p:nvPr/>
        </p:nvPicPr>
        <p:blipFill>
          <a:blip r:embed="rId7"/>
          <a:stretch>
            <a:fillRect/>
          </a:stretch>
        </p:blipFill>
        <p:spPr>
          <a:xfrm>
            <a:off x="6251078" y="3926663"/>
            <a:ext cx="5556609" cy="1459489"/>
          </a:xfrm>
          <a:prstGeom prst="rect">
            <a:avLst/>
          </a:prstGeom>
        </p:spPr>
      </p:pic>
    </p:spTree>
    <p:extLst>
      <p:ext uri="{BB962C8B-B14F-4D97-AF65-F5344CB8AC3E}">
        <p14:creationId xmlns:p14="http://schemas.microsoft.com/office/powerpoint/2010/main" val="219617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8E1D35-4792-4936-AE28-B2DA2A155087}"/>
              </a:ext>
            </a:extLst>
          </p:cNvPr>
          <p:cNvSpPr>
            <a:spLocks noGrp="1"/>
          </p:cNvSpPr>
          <p:nvPr>
            <p:ph idx="1"/>
          </p:nvPr>
        </p:nvSpPr>
        <p:spPr>
          <a:xfrm>
            <a:off x="1706062" y="1843590"/>
            <a:ext cx="8779512" cy="3326928"/>
          </a:xfrm>
        </p:spPr>
        <p:txBody>
          <a:bodyPr>
            <a:normAutofit/>
          </a:bodyPr>
          <a:lstStyle/>
          <a:p>
            <a:pPr marL="0" indent="0">
              <a:buNone/>
            </a:pPr>
            <a:r>
              <a:rPr lang="en-US" b="0" dirty="0">
                <a:solidFill>
                  <a:srgbClr val="404040"/>
                </a:solidFill>
                <a:effectLst/>
                <a:latin typeface="+mj-lt"/>
              </a:rPr>
              <a:t>The US Department of Agriculture considers a census tract to be a food desert if it is low income (</a:t>
            </a:r>
            <a:r>
              <a:rPr lang="en-US" b="1" dirty="0">
                <a:solidFill>
                  <a:srgbClr val="404040"/>
                </a:solidFill>
                <a:effectLst/>
                <a:latin typeface="+mj-lt"/>
              </a:rPr>
              <a:t>poverty rate greater than or equal to 20% </a:t>
            </a:r>
            <a:r>
              <a:rPr lang="en-US" b="0" dirty="0">
                <a:solidFill>
                  <a:srgbClr val="404040"/>
                </a:solidFill>
                <a:effectLst/>
                <a:latin typeface="+mj-lt"/>
              </a:rPr>
              <a:t>or median family income at 80% or lower of the area median family income) and at least </a:t>
            </a:r>
            <a:r>
              <a:rPr lang="en-US" b="1" dirty="0">
                <a:solidFill>
                  <a:srgbClr val="404040"/>
                </a:solidFill>
                <a:effectLst/>
                <a:latin typeface="+mj-lt"/>
              </a:rPr>
              <a:t>one-third of tract residents live more than 1 mile away (or 10 miles away in the case of rural areas) from a supermarket </a:t>
            </a:r>
            <a:r>
              <a:rPr lang="en-US" b="0" dirty="0">
                <a:solidFill>
                  <a:srgbClr val="404040"/>
                </a:solidFill>
                <a:effectLst/>
                <a:latin typeface="+mj-lt"/>
              </a:rPr>
              <a:t>or large grocery store.</a:t>
            </a:r>
          </a:p>
          <a:p>
            <a:pPr marL="285750" indent="-285750">
              <a:buFont typeface="Arial" panose="020B0604020202020204" pitchFamily="34" charset="0"/>
              <a:buChar char="•"/>
            </a:pPr>
            <a:r>
              <a:rPr lang="en-US" sz="1800" dirty="0">
                <a:solidFill>
                  <a:srgbClr val="404040"/>
                </a:solidFill>
              </a:rPr>
              <a:t>USDA identifies 6,529 tracts that meet the definition of “food desert” </a:t>
            </a:r>
          </a:p>
          <a:p>
            <a:pPr marL="285750" indent="-285750">
              <a:buFont typeface="Arial" panose="020B0604020202020204" pitchFamily="34" charset="0"/>
              <a:buChar char="•"/>
            </a:pPr>
            <a:r>
              <a:rPr lang="en-US" dirty="0">
                <a:solidFill>
                  <a:srgbClr val="404040"/>
                </a:solidFill>
              </a:rPr>
              <a:t>T</a:t>
            </a:r>
            <a:r>
              <a:rPr lang="en-US" sz="1800" dirty="0">
                <a:solidFill>
                  <a:srgbClr val="404040"/>
                </a:solidFill>
              </a:rPr>
              <a:t>here were about </a:t>
            </a:r>
            <a:r>
              <a:rPr lang="en-US" sz="1800" b="0" i="0" dirty="0">
                <a:solidFill>
                  <a:srgbClr val="404040"/>
                </a:solidFill>
                <a:effectLst/>
                <a:latin typeface="Roboto" panose="02000000000000000000" pitchFamily="2" charset="0"/>
              </a:rPr>
              <a:t>74,000 </a:t>
            </a:r>
            <a:r>
              <a:rPr lang="en-US" sz="1800" i="0" dirty="0">
                <a:solidFill>
                  <a:srgbClr val="404040"/>
                </a:solidFill>
                <a:effectLst/>
                <a:latin typeface="Roboto" panose="02000000000000000000" pitchFamily="2" charset="0"/>
              </a:rPr>
              <a:t>tracts in th</a:t>
            </a:r>
            <a:r>
              <a:rPr lang="en-US" sz="1800" dirty="0">
                <a:solidFill>
                  <a:srgbClr val="404040"/>
                </a:solidFill>
                <a:latin typeface="Roboto" panose="02000000000000000000" pitchFamily="2" charset="0"/>
              </a:rPr>
              <a:t>e US in the 2010 Census</a:t>
            </a:r>
            <a:endParaRPr lang="en-US" sz="800" i="1" dirty="0">
              <a:solidFill>
                <a:srgbClr val="404040"/>
              </a:solidFill>
            </a:endParaRPr>
          </a:p>
          <a:p>
            <a:pPr marL="0" indent="0">
              <a:lnSpc>
                <a:spcPct val="120000"/>
              </a:lnSpc>
              <a:buNone/>
            </a:pPr>
            <a:r>
              <a:rPr lang="en-US" sz="1200" dirty="0">
                <a:solidFill>
                  <a:srgbClr val="404040"/>
                </a:solidFill>
              </a:rPr>
              <a:t>sources</a:t>
            </a:r>
            <a:r>
              <a:rPr lang="en-US" sz="1200" i="1" dirty="0">
                <a:solidFill>
                  <a:srgbClr val="404040"/>
                </a:solidFill>
              </a:rPr>
              <a:t>: </a:t>
            </a:r>
            <a:r>
              <a:rPr lang="en-US" sz="1200" dirty="0">
                <a:solidFill>
                  <a:srgbClr val="404040"/>
                </a:solidFill>
                <a:hlinkClick r:id="rId3"/>
              </a:rPr>
              <a:t>https://www.ers.usda.gov/webdocs/publications/45014/30940_err140.pdf</a:t>
            </a:r>
            <a:r>
              <a:rPr lang="en-US" sz="1200" dirty="0">
                <a:solidFill>
                  <a:srgbClr val="404040"/>
                </a:solidFill>
              </a:rPr>
              <a:t>, </a:t>
            </a:r>
            <a:r>
              <a:rPr lang="en-US" sz="1200" b="0" i="0" u="sng" dirty="0">
                <a:solidFill>
                  <a:srgbClr val="404040"/>
                </a:solidFill>
                <a:effectLst/>
                <a:latin typeface="Helvetica" panose="020B0604020202020204" pitchFamily="34" charset="0"/>
                <a:hlinkClick r:id="rId4"/>
              </a:rPr>
              <a:t>http://apps.ams.usda.gov/fooddeserts/foodDeserts.aspx</a:t>
            </a:r>
            <a:endParaRPr lang="en-US" sz="1200" dirty="0">
              <a:solidFill>
                <a:srgbClr val="404040"/>
              </a:solidFill>
            </a:endParaRPr>
          </a:p>
          <a:p>
            <a:pPr marL="0" indent="0">
              <a:buNone/>
            </a:pPr>
            <a:endParaRPr lang="en-US" dirty="0">
              <a:solidFill>
                <a:srgbClr val="404040"/>
              </a:solidFill>
            </a:endParaRPr>
          </a:p>
        </p:txBody>
      </p:sp>
      <p:sp>
        <p:nvSpPr>
          <p:cNvPr id="9" name="Title 1">
            <a:extLst>
              <a:ext uri="{FF2B5EF4-FFF2-40B4-BE49-F238E27FC236}">
                <a16:creationId xmlns:a16="http://schemas.microsoft.com/office/drawing/2014/main" id="{161AEBA3-57C7-49DC-BDA9-5AE03036B32E}"/>
              </a:ext>
            </a:extLst>
          </p:cNvPr>
          <p:cNvSpPr>
            <a:spLocks noGrp="1"/>
          </p:cNvSpPr>
          <p:nvPr>
            <p:ph type="title"/>
          </p:nvPr>
        </p:nvSpPr>
        <p:spPr>
          <a:xfrm>
            <a:off x="2231136" y="467418"/>
            <a:ext cx="7729728" cy="1188720"/>
          </a:xfrm>
          <a:solidFill>
            <a:srgbClr val="FFFFFF"/>
          </a:solidFill>
        </p:spPr>
        <p:txBody>
          <a:bodyPr>
            <a:normAutofit/>
          </a:bodyPr>
          <a:lstStyle/>
          <a:p>
            <a:r>
              <a:rPr lang="en-US" dirty="0"/>
              <a:t>USDA food deserts</a:t>
            </a:r>
          </a:p>
        </p:txBody>
      </p:sp>
    </p:spTree>
    <p:extLst>
      <p:ext uri="{BB962C8B-B14F-4D97-AF65-F5344CB8AC3E}">
        <p14:creationId xmlns:p14="http://schemas.microsoft.com/office/powerpoint/2010/main" val="62435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99016B0F-8520-417D-9FB5-C6B07C1C5F86}"/>
              </a:ext>
            </a:extLst>
          </p:cNvPr>
          <p:cNvPicPr>
            <a:picLocks noGrp="1" noChangeAspect="1"/>
          </p:cNvPicPr>
          <p:nvPr>
            <p:ph idx="1"/>
          </p:nvPr>
        </p:nvPicPr>
        <p:blipFill rotWithShape="1">
          <a:blip r:embed="rId3"/>
          <a:srcRect t="442"/>
          <a:stretch/>
        </p:blipFill>
        <p:spPr>
          <a:xfrm>
            <a:off x="20" y="-9321"/>
            <a:ext cx="12191980" cy="6857990"/>
          </a:xfrm>
          <a:prstGeom prst="rect">
            <a:avLst/>
          </a:prstGeom>
        </p:spPr>
      </p:pic>
      <p:sp>
        <p:nvSpPr>
          <p:cNvPr id="6" name="TextBox 5">
            <a:extLst>
              <a:ext uri="{FF2B5EF4-FFF2-40B4-BE49-F238E27FC236}">
                <a16:creationId xmlns:a16="http://schemas.microsoft.com/office/drawing/2014/main" id="{A5E1822E-D16A-44DA-8487-D76288F1B29B}"/>
              </a:ext>
            </a:extLst>
          </p:cNvPr>
          <p:cNvSpPr txBox="1"/>
          <p:nvPr/>
        </p:nvSpPr>
        <p:spPr>
          <a:xfrm>
            <a:off x="121298" y="6260842"/>
            <a:ext cx="4814596" cy="461665"/>
          </a:xfrm>
          <a:prstGeom prst="rect">
            <a:avLst/>
          </a:prstGeom>
          <a:noFill/>
        </p:spPr>
        <p:txBody>
          <a:bodyPr wrap="square" rtlCol="0">
            <a:spAutoFit/>
          </a:bodyPr>
          <a:lstStyle/>
          <a:p>
            <a:r>
              <a:rPr lang="en-US" sz="1200" dirty="0"/>
              <a:t>Source: USDA, </a:t>
            </a:r>
            <a:r>
              <a:rPr lang="en-US" sz="1200" dirty="0">
                <a:hlinkClick r:id="rId4"/>
              </a:rPr>
              <a:t>https://www.ers.usda.gov/data-products/food-access-research-atlas/go-to-the-atlas.aspx</a:t>
            </a:r>
            <a:endParaRPr lang="en-US" sz="1200" dirty="0"/>
          </a:p>
        </p:txBody>
      </p:sp>
    </p:spTree>
    <p:extLst>
      <p:ext uri="{BB962C8B-B14F-4D97-AF65-F5344CB8AC3E}">
        <p14:creationId xmlns:p14="http://schemas.microsoft.com/office/powerpoint/2010/main" val="211101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FA3F94-EC9A-45F7-8468-C11D59BB52E1}"/>
              </a:ext>
            </a:extLst>
          </p:cNvPr>
          <p:cNvSpPr txBox="1"/>
          <p:nvPr/>
        </p:nvSpPr>
        <p:spPr>
          <a:xfrm>
            <a:off x="1812433" y="586898"/>
            <a:ext cx="7977611" cy="8433078"/>
          </a:xfrm>
          <a:prstGeom prst="rect">
            <a:avLst/>
          </a:prstGeom>
          <a:noFill/>
        </p:spPr>
        <p:txBody>
          <a:bodyPr wrap="square">
            <a:spAutoFit/>
          </a:bodyPr>
          <a:lstStyle/>
          <a:p>
            <a:pPr marL="0" indent="0">
              <a:buNone/>
            </a:pPr>
            <a:r>
              <a:rPr lang="en-US" sz="1600" b="1" dirty="0"/>
              <a:t>1) Data on improved health outcomes when supermarkets are opened in food deserts is inconclusive.</a:t>
            </a:r>
          </a:p>
          <a:p>
            <a:pPr marL="0" indent="0">
              <a:buNone/>
            </a:pPr>
            <a:endParaRPr lang="en-US" sz="1200" b="0" i="0" dirty="0">
              <a:solidFill>
                <a:srgbClr val="202020"/>
              </a:solidFill>
              <a:effectLst/>
              <a:latin typeface="Helvetica" panose="020B0604020202020204" pitchFamily="34" charset="0"/>
            </a:endParaRPr>
          </a:p>
          <a:p>
            <a:pPr marL="0" indent="0">
              <a:buNone/>
            </a:pPr>
            <a:r>
              <a:rPr lang="en-US" sz="1400" b="0" i="0" dirty="0">
                <a:solidFill>
                  <a:srgbClr val="202020"/>
                </a:solidFill>
                <a:effectLst/>
                <a:latin typeface="+mj-lt"/>
              </a:rPr>
              <a:t>“One study examined the effect of a new supermarket in a Philadelphia food desert.   After opening, just over half of the residents of the neighborhood with the new supermarket used the supermarket for shopping; about a quarter of the residents used it as their primary source for food shopping.   When compared to residents of a control neighborhood that was also a food desert, the new supermarket was associated with a perception of improved food access among residents in that neighborhood, but it was not associated with any improvements in fruit/vegetable intake or changes in BMI.”</a:t>
            </a:r>
          </a:p>
          <a:p>
            <a:pPr marL="0" indent="0">
              <a:buNone/>
            </a:pPr>
            <a:endParaRPr lang="en-US" sz="1200" dirty="0"/>
          </a:p>
          <a:p>
            <a:pPr marL="0" indent="0">
              <a:buNone/>
            </a:pPr>
            <a:r>
              <a:rPr lang="en-US" sz="1600" b="1" dirty="0">
                <a:latin typeface="+mj-lt"/>
              </a:rPr>
              <a:t>2) </a:t>
            </a:r>
            <a:r>
              <a:rPr lang="en-US" sz="1600" b="1" i="0" dirty="0">
                <a:solidFill>
                  <a:srgbClr val="202020"/>
                </a:solidFill>
                <a:effectLst/>
                <a:latin typeface="+mj-lt"/>
              </a:rPr>
              <a:t>People may not shop within their own neighborhoods even when a supermarket is present. </a:t>
            </a:r>
          </a:p>
          <a:p>
            <a:pPr marL="0" indent="0">
              <a:buNone/>
            </a:pPr>
            <a:endParaRPr lang="en-US" sz="1200" dirty="0">
              <a:solidFill>
                <a:srgbClr val="202020"/>
              </a:solidFill>
              <a:latin typeface="Helvetica" panose="020B0604020202020204" pitchFamily="34" charset="0"/>
            </a:endParaRPr>
          </a:p>
          <a:p>
            <a:pPr marL="0" indent="0">
              <a:buNone/>
            </a:pPr>
            <a:r>
              <a:rPr lang="en-US" sz="1400" b="0" i="0" dirty="0">
                <a:solidFill>
                  <a:srgbClr val="202020"/>
                </a:solidFill>
                <a:effectLst/>
                <a:latin typeface="+mj-lt"/>
              </a:rPr>
              <a:t>“In one study in France, only 30% of participants shopped for food at the supermarket closest to their home.”</a:t>
            </a:r>
          </a:p>
          <a:p>
            <a:pPr marL="0" indent="0">
              <a:buNone/>
            </a:pPr>
            <a:r>
              <a:rPr lang="en-US" sz="1200" i="1" dirty="0">
                <a:latin typeface="+mj-lt"/>
              </a:rPr>
              <a:t>Source:  “Moving Beyond ‘Food Deserts’: Reorienting United States Policies to Reduce Disparities in Diet Quality”,</a:t>
            </a:r>
            <a:r>
              <a:rPr lang="en-US" sz="1200" i="1" dirty="0">
                <a:solidFill>
                  <a:srgbClr val="202020"/>
                </a:solidFill>
                <a:latin typeface="+mj-lt"/>
              </a:rPr>
              <a:t> (Block and Subramanian, 2015)</a:t>
            </a:r>
          </a:p>
          <a:p>
            <a:pPr marL="0" indent="0">
              <a:buNone/>
            </a:pPr>
            <a:endParaRPr lang="en-US" sz="1200" i="1" dirty="0">
              <a:solidFill>
                <a:srgbClr val="202020"/>
              </a:solidFill>
              <a:latin typeface="+mj-lt"/>
            </a:endParaRPr>
          </a:p>
          <a:p>
            <a:pPr marL="0" indent="0">
              <a:buNone/>
            </a:pPr>
            <a:r>
              <a:rPr lang="en-US" sz="1200" i="1" dirty="0">
                <a:solidFill>
                  <a:srgbClr val="202020"/>
                </a:solidFill>
                <a:latin typeface="+mj-lt"/>
              </a:rPr>
              <a:t>                                  ----------------------------------------------------------------------------------------------------------------</a:t>
            </a:r>
          </a:p>
          <a:p>
            <a:endParaRPr lang="en-US" b="1" i="0" dirty="0">
              <a:solidFill>
                <a:srgbClr val="2E2E2E"/>
              </a:solidFill>
              <a:effectLst/>
              <a:latin typeface="NexusSerif"/>
            </a:endParaRPr>
          </a:p>
          <a:p>
            <a:r>
              <a:rPr lang="en-US" b="1" i="0" dirty="0">
                <a:solidFill>
                  <a:srgbClr val="2E2E2E"/>
                </a:solidFill>
                <a:effectLst/>
                <a:latin typeface="NexusSerif"/>
              </a:rPr>
              <a:t>“While academic and policy research often defines access to food stores using simple Euclidean distance or road network metrics, dense urban areas with large public transit systems call for more sophisticated methods of determining access” (Farber et al., 2014)</a:t>
            </a:r>
            <a:endParaRPr lang="en-US" b="1" dirty="0"/>
          </a:p>
          <a:p>
            <a:pPr marL="0" indent="0">
              <a:buNone/>
            </a:pPr>
            <a:endParaRPr lang="en-US" sz="1200" i="1" dirty="0">
              <a:latin typeface="+mj-lt"/>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1783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2">
            <a:extLst>
              <a:ext uri="{FF2B5EF4-FFF2-40B4-BE49-F238E27FC236}">
                <a16:creationId xmlns:a16="http://schemas.microsoft.com/office/drawing/2014/main" id="{D2386A7D-9F1C-453E-ABB1-CA616D20D62E}"/>
              </a:ext>
            </a:extLst>
          </p:cNvPr>
          <p:cNvGraphicFramePr>
            <a:graphicFrameLocks noGrp="1"/>
          </p:cNvGraphicFramePr>
          <p:nvPr>
            <p:ph idx="1"/>
            <p:extLst>
              <p:ext uri="{D42A27DB-BD31-4B8C-83A1-F6EECF244321}">
                <p14:modId xmlns:p14="http://schemas.microsoft.com/office/powerpoint/2010/main" val="119402575"/>
              </p:ext>
            </p:extLst>
          </p:nvPr>
        </p:nvGraphicFramePr>
        <p:xfrm>
          <a:off x="3668049" y="1430989"/>
          <a:ext cx="8135175" cy="3996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096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9941D1-1C71-4C89-866D-2F0F93FCD8BB}"/>
              </a:ext>
            </a:extLst>
          </p:cNvPr>
          <p:cNvSpPr>
            <a:spLocks noGrp="1"/>
          </p:cNvSpPr>
          <p:nvPr>
            <p:ph type="title"/>
          </p:nvPr>
        </p:nvSpPr>
        <p:spPr>
          <a:xfrm>
            <a:off x="2231136" y="466344"/>
            <a:ext cx="7729728" cy="1188720"/>
          </a:xfrm>
          <a:solidFill>
            <a:srgbClr val="FFFFFF"/>
          </a:solidFill>
        </p:spPr>
        <p:txBody>
          <a:bodyPr>
            <a:normAutofit/>
          </a:bodyPr>
          <a:lstStyle/>
          <a:p>
            <a:r>
              <a:rPr lang="en-US" dirty="0"/>
              <a:t>Literature Review</a:t>
            </a:r>
          </a:p>
        </p:txBody>
      </p:sp>
      <p:sp>
        <p:nvSpPr>
          <p:cNvPr id="3" name="Content Placeholder 2">
            <a:extLst>
              <a:ext uri="{FF2B5EF4-FFF2-40B4-BE49-F238E27FC236}">
                <a16:creationId xmlns:a16="http://schemas.microsoft.com/office/drawing/2014/main" id="{C9AB69A0-4EF4-4D8C-B2D6-A39616AD259E}"/>
              </a:ext>
            </a:extLst>
          </p:cNvPr>
          <p:cNvSpPr>
            <a:spLocks noGrp="1"/>
          </p:cNvSpPr>
          <p:nvPr>
            <p:ph idx="1"/>
          </p:nvPr>
        </p:nvSpPr>
        <p:spPr>
          <a:xfrm>
            <a:off x="1706062" y="1842516"/>
            <a:ext cx="9142560" cy="3869662"/>
          </a:xfrm>
        </p:spPr>
        <p:txBody>
          <a:bodyPr>
            <a:normAutofit/>
          </a:bodyPr>
          <a:lstStyle/>
          <a:p>
            <a:pPr marL="0" indent="0">
              <a:lnSpc>
                <a:spcPct val="90000"/>
              </a:lnSpc>
              <a:buNone/>
            </a:pPr>
            <a:r>
              <a:rPr lang="en-US" sz="2000" dirty="0">
                <a:solidFill>
                  <a:srgbClr val="404040"/>
                </a:solidFill>
              </a:rPr>
              <a:t>Accessibility is “</a:t>
            </a:r>
            <a:r>
              <a:rPr lang="en-US" sz="2000" b="0" i="0" dirty="0">
                <a:solidFill>
                  <a:srgbClr val="202124"/>
                </a:solidFill>
                <a:effectLst/>
                <a:latin typeface="Roboto" panose="02000000000000000000" pitchFamily="2" charset="0"/>
              </a:rPr>
              <a:t>the opportunity which an individual or type of person at a given location possesses to take part in a particular activity or set of activities” (</a:t>
            </a:r>
            <a:r>
              <a:rPr lang="en-US" sz="2000" dirty="0">
                <a:solidFill>
                  <a:srgbClr val="404040"/>
                </a:solidFill>
              </a:rPr>
              <a:t>Hansen,1959)</a:t>
            </a:r>
          </a:p>
          <a:p>
            <a:pPr marL="0" indent="0">
              <a:lnSpc>
                <a:spcPct val="90000"/>
              </a:lnSpc>
              <a:buNone/>
            </a:pPr>
            <a:endParaRPr lang="en-US" b="1" dirty="0">
              <a:solidFill>
                <a:srgbClr val="404040"/>
              </a:solidFill>
              <a:latin typeface="+mj-lt"/>
            </a:endParaRPr>
          </a:p>
          <a:p>
            <a:pPr marL="0" indent="0">
              <a:lnSpc>
                <a:spcPct val="90000"/>
              </a:lnSpc>
              <a:buNone/>
            </a:pPr>
            <a:r>
              <a:rPr lang="en-US" b="1" dirty="0">
                <a:solidFill>
                  <a:srgbClr val="404040"/>
                </a:solidFill>
                <a:latin typeface="+mj-lt"/>
              </a:rPr>
              <a:t>Activities: </a:t>
            </a:r>
            <a:r>
              <a:rPr lang="en-US" dirty="0">
                <a:solidFill>
                  <a:srgbClr val="404040"/>
                </a:solidFill>
                <a:latin typeface="+mj-lt"/>
              </a:rPr>
              <a:t> </a:t>
            </a:r>
          </a:p>
          <a:p>
            <a:pPr lvl="2">
              <a:lnSpc>
                <a:spcPct val="90000"/>
              </a:lnSpc>
            </a:pPr>
            <a:r>
              <a:rPr lang="en-US" dirty="0">
                <a:solidFill>
                  <a:srgbClr val="404040"/>
                </a:solidFill>
                <a:latin typeface="+mj-lt"/>
              </a:rPr>
              <a:t>Places of employment, health care facilities, supermarkets</a:t>
            </a:r>
          </a:p>
          <a:p>
            <a:pPr marL="0" indent="0">
              <a:lnSpc>
                <a:spcPct val="90000"/>
              </a:lnSpc>
              <a:buNone/>
            </a:pPr>
            <a:r>
              <a:rPr lang="en-US" b="1" dirty="0">
                <a:solidFill>
                  <a:srgbClr val="404040"/>
                </a:solidFill>
                <a:latin typeface="+mj-lt"/>
              </a:rPr>
              <a:t>Areas of analysis:</a:t>
            </a:r>
          </a:p>
          <a:p>
            <a:pPr lvl="2">
              <a:lnSpc>
                <a:spcPct val="90000"/>
              </a:lnSpc>
            </a:pPr>
            <a:r>
              <a:rPr lang="en-US" dirty="0">
                <a:solidFill>
                  <a:srgbClr val="404040"/>
                </a:solidFill>
                <a:latin typeface="+mj-lt"/>
              </a:rPr>
              <a:t>Network analysis by aggregation unit and overlay demographic data</a:t>
            </a:r>
            <a:endParaRPr lang="en-US" b="0" i="0" u="none" strike="noStrike" dirty="0">
              <a:solidFill>
                <a:srgbClr val="404040"/>
              </a:solidFill>
              <a:effectLst/>
              <a:latin typeface="+mj-lt"/>
            </a:endParaRPr>
          </a:p>
          <a:p>
            <a:pPr lvl="2">
              <a:lnSpc>
                <a:spcPct val="90000"/>
              </a:lnSpc>
            </a:pPr>
            <a:r>
              <a:rPr lang="en-US" dirty="0">
                <a:solidFill>
                  <a:srgbClr val="404040"/>
                </a:solidFill>
                <a:latin typeface="+mj-lt"/>
              </a:rPr>
              <a:t>Time-of-day analysis (</a:t>
            </a:r>
            <a:r>
              <a:rPr lang="en-US" b="0" i="0" u="none" strike="noStrike" dirty="0">
                <a:solidFill>
                  <a:srgbClr val="404040"/>
                </a:solidFill>
                <a:effectLst/>
                <a:latin typeface="+mj-lt"/>
              </a:rPr>
              <a:t>Farber et al., 2014</a:t>
            </a:r>
            <a:r>
              <a:rPr lang="en-US" dirty="0">
                <a:solidFill>
                  <a:srgbClr val="404040"/>
                </a:solidFill>
                <a:latin typeface="+mj-lt"/>
              </a:rPr>
              <a:t>)</a:t>
            </a:r>
            <a:endParaRPr lang="en-US" b="0" i="0" u="none" strike="noStrike" dirty="0">
              <a:solidFill>
                <a:srgbClr val="404040"/>
              </a:solidFill>
              <a:effectLst/>
              <a:latin typeface="+mj-lt"/>
            </a:endParaRPr>
          </a:p>
          <a:p>
            <a:pPr lvl="2">
              <a:lnSpc>
                <a:spcPct val="90000"/>
              </a:lnSpc>
            </a:pPr>
            <a:r>
              <a:rPr lang="en-US" dirty="0">
                <a:solidFill>
                  <a:srgbClr val="404040"/>
                </a:solidFill>
                <a:latin typeface="+mj-lt"/>
              </a:rPr>
              <a:t>Transit fare comparison (</a:t>
            </a:r>
            <a:r>
              <a:rPr lang="en-US" b="0" i="0" u="none" strike="noStrike" dirty="0">
                <a:solidFill>
                  <a:srgbClr val="404040"/>
                </a:solidFill>
                <a:effectLst/>
                <a:latin typeface="+mj-lt"/>
              </a:rPr>
              <a:t>El-</a:t>
            </a:r>
            <a:r>
              <a:rPr lang="en-US" b="0" i="0" u="none" strike="noStrike" dirty="0" err="1">
                <a:solidFill>
                  <a:srgbClr val="404040"/>
                </a:solidFill>
                <a:effectLst/>
                <a:latin typeface="+mj-lt"/>
              </a:rPr>
              <a:t>Geneidy</a:t>
            </a:r>
            <a:r>
              <a:rPr lang="en-US" b="0" i="0" u="none" strike="noStrike" dirty="0">
                <a:solidFill>
                  <a:srgbClr val="404040"/>
                </a:solidFill>
                <a:effectLst/>
                <a:latin typeface="+mj-lt"/>
              </a:rPr>
              <a:t> et al., 2016)</a:t>
            </a:r>
          </a:p>
        </p:txBody>
      </p:sp>
    </p:spTree>
    <p:extLst>
      <p:ext uri="{BB962C8B-B14F-4D97-AF65-F5344CB8AC3E}">
        <p14:creationId xmlns:p14="http://schemas.microsoft.com/office/powerpoint/2010/main" val="1287378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907F8-00E4-4F8E-B778-789F34738B43}"/>
              </a:ext>
            </a:extLst>
          </p:cNvPr>
          <p:cNvSpPr>
            <a:spLocks noGrp="1"/>
          </p:cNvSpPr>
          <p:nvPr>
            <p:ph type="title"/>
          </p:nvPr>
        </p:nvSpPr>
        <p:spPr>
          <a:xfrm>
            <a:off x="2231136" y="467418"/>
            <a:ext cx="7729728" cy="1188720"/>
          </a:xfrm>
          <a:solidFill>
            <a:srgbClr val="FFFFFF"/>
          </a:solidFill>
        </p:spPr>
        <p:txBody>
          <a:bodyPr>
            <a:normAutofit/>
          </a:bodyPr>
          <a:lstStyle/>
          <a:p>
            <a:r>
              <a:rPr lang="en-US" dirty="0"/>
              <a:t>General Transit feed specification</a:t>
            </a:r>
          </a:p>
        </p:txBody>
      </p:sp>
      <p:sp>
        <p:nvSpPr>
          <p:cNvPr id="3" name="Content Placeholder 2">
            <a:extLst>
              <a:ext uri="{FF2B5EF4-FFF2-40B4-BE49-F238E27FC236}">
                <a16:creationId xmlns:a16="http://schemas.microsoft.com/office/drawing/2014/main" id="{2386B9E8-D3FD-4837-8F3D-73761F6DE91D}"/>
              </a:ext>
            </a:extLst>
          </p:cNvPr>
          <p:cNvSpPr>
            <a:spLocks noGrp="1"/>
          </p:cNvSpPr>
          <p:nvPr>
            <p:ph idx="1"/>
          </p:nvPr>
        </p:nvSpPr>
        <p:spPr>
          <a:xfrm>
            <a:off x="1706062" y="2291262"/>
            <a:ext cx="8779512" cy="2879256"/>
          </a:xfrm>
        </p:spPr>
        <p:txBody>
          <a:bodyPr>
            <a:normAutofit/>
          </a:bodyPr>
          <a:lstStyle/>
          <a:p>
            <a:r>
              <a:rPr lang="en-US" dirty="0">
                <a:solidFill>
                  <a:srgbClr val="404040"/>
                </a:solidFill>
              </a:rPr>
              <a:t>GTFS started as Google Transit Feed Specification in 2005</a:t>
            </a:r>
          </a:p>
          <a:p>
            <a:r>
              <a:rPr lang="en-US" dirty="0">
                <a:solidFill>
                  <a:srgbClr val="404040"/>
                </a:solidFill>
              </a:rPr>
              <a:t>Changed to </a:t>
            </a:r>
            <a:r>
              <a:rPr lang="en-US" b="1" i="1" dirty="0">
                <a:solidFill>
                  <a:srgbClr val="404040"/>
                </a:solidFill>
              </a:rPr>
              <a:t>General</a:t>
            </a:r>
            <a:r>
              <a:rPr lang="en-US" dirty="0">
                <a:solidFill>
                  <a:srgbClr val="404040"/>
                </a:solidFill>
              </a:rPr>
              <a:t> Transit Feed Specification in 2010</a:t>
            </a:r>
          </a:p>
          <a:p>
            <a:r>
              <a:rPr lang="en-US" dirty="0">
                <a:solidFill>
                  <a:srgbClr val="404040"/>
                </a:solidFill>
              </a:rPr>
              <a:t>It’s a data specification that is used by 400+ cities worldwide</a:t>
            </a:r>
          </a:p>
          <a:p>
            <a:r>
              <a:rPr lang="en-US" dirty="0">
                <a:solidFill>
                  <a:srgbClr val="404040"/>
                </a:solidFill>
              </a:rPr>
              <a:t>Can be used with </a:t>
            </a:r>
            <a:r>
              <a:rPr lang="en-US" dirty="0" err="1">
                <a:solidFill>
                  <a:srgbClr val="404040"/>
                </a:solidFill>
              </a:rPr>
              <a:t>Ersi</a:t>
            </a:r>
            <a:r>
              <a:rPr lang="en-US" dirty="0">
                <a:solidFill>
                  <a:srgbClr val="404040"/>
                </a:solidFill>
              </a:rPr>
              <a:t> Network Analyst to model transit trips</a:t>
            </a:r>
          </a:p>
          <a:p>
            <a:r>
              <a:rPr lang="en-US" dirty="0">
                <a:solidFill>
                  <a:srgbClr val="404040"/>
                </a:solidFill>
              </a:rPr>
              <a:t>Used by companies and organizations for trip planning, ridesharing, measuring accessibility</a:t>
            </a:r>
          </a:p>
          <a:p>
            <a:r>
              <a:rPr lang="en-US" dirty="0">
                <a:solidFill>
                  <a:srgbClr val="404040"/>
                </a:solidFill>
              </a:rPr>
              <a:t>It’s a series of text files</a:t>
            </a:r>
          </a:p>
        </p:txBody>
      </p:sp>
    </p:spTree>
    <p:extLst>
      <p:ext uri="{BB962C8B-B14F-4D97-AF65-F5344CB8AC3E}">
        <p14:creationId xmlns:p14="http://schemas.microsoft.com/office/powerpoint/2010/main" val="324010582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27034</TotalTime>
  <Words>1873</Words>
  <Application>Microsoft Office PowerPoint</Application>
  <PresentationFormat>Widescreen</PresentationFormat>
  <Paragraphs>191</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Gill Sans MT</vt:lpstr>
      <vt:lpstr>Helvetica</vt:lpstr>
      <vt:lpstr>NexusSerif</vt:lpstr>
      <vt:lpstr>Roboto</vt:lpstr>
      <vt:lpstr>Parcel</vt:lpstr>
      <vt:lpstr>A Spatial Analysis of Supermarket Accessibility In Fairfax County, Virginia Using General Transit Feed Specification (GTFS) Data</vt:lpstr>
      <vt:lpstr>PowerPoint Presentation</vt:lpstr>
      <vt:lpstr>PowerPoint Presentation</vt:lpstr>
      <vt:lpstr>USDA food deserts</vt:lpstr>
      <vt:lpstr>PowerPoint Presentation</vt:lpstr>
      <vt:lpstr>PowerPoint Presentation</vt:lpstr>
      <vt:lpstr>PowerPoint Presentation</vt:lpstr>
      <vt:lpstr>Literature Review</vt:lpstr>
      <vt:lpstr>General Transit feed specification</vt:lpstr>
      <vt:lpstr>PowerPoint Presentation</vt:lpstr>
      <vt:lpstr>PowerPoint Presentation</vt:lpstr>
      <vt:lpstr>PowerPoint Presentation</vt:lpstr>
      <vt:lpstr>Fairfax County:  Who Rides the Bus?</vt:lpstr>
      <vt:lpstr>Fairfax County:  Who Rides the Bus?</vt:lpstr>
      <vt:lpstr>PowerPoint Presentation</vt:lpstr>
      <vt:lpstr>PowerPoint Presentation</vt:lpstr>
      <vt:lpstr>PowerPoint Presentation</vt:lpstr>
      <vt:lpstr>PowerPoint Presentation</vt:lpstr>
      <vt:lpstr>Goals and objectives</vt:lpstr>
      <vt:lpstr>Methods</vt:lpstr>
      <vt:lpstr>PowerPoint Presentation</vt:lpstr>
      <vt:lpstr>ProjecT data</vt:lpstr>
      <vt:lpstr>Expected results</vt:lpstr>
      <vt:lpstr>Timeline/presentation venue</vt:lpstr>
      <vt:lpstr>references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Kemna, Ryan F</dc:creator>
  <cp:lastModifiedBy>Kemna, Ryan F</cp:lastModifiedBy>
  <cp:revision>122</cp:revision>
  <dcterms:created xsi:type="dcterms:W3CDTF">2021-06-26T00:04:06Z</dcterms:created>
  <dcterms:modified xsi:type="dcterms:W3CDTF">2021-07-18T18:03:30Z</dcterms:modified>
</cp:coreProperties>
</file>