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5"/>
  </p:sldMasterIdLst>
  <p:notesMasterIdLst>
    <p:notesMasterId r:id="rId52"/>
  </p:notesMasterIdLst>
  <p:sldIdLst>
    <p:sldId id="256" r:id="rId26"/>
    <p:sldId id="273" r:id="rId27"/>
    <p:sldId id="263" r:id="rId28"/>
    <p:sldId id="281" r:id="rId29"/>
    <p:sldId id="268" r:id="rId30"/>
    <p:sldId id="277" r:id="rId31"/>
    <p:sldId id="278" r:id="rId32"/>
    <p:sldId id="279" r:id="rId33"/>
    <p:sldId id="280" r:id="rId34"/>
    <p:sldId id="266" r:id="rId35"/>
    <p:sldId id="265" r:id="rId36"/>
    <p:sldId id="267" r:id="rId37"/>
    <p:sldId id="270" r:id="rId38"/>
    <p:sldId id="271" r:id="rId39"/>
    <p:sldId id="275" r:id="rId40"/>
    <p:sldId id="272" r:id="rId41"/>
    <p:sldId id="258" r:id="rId42"/>
    <p:sldId id="259" r:id="rId43"/>
    <p:sldId id="276" r:id="rId44"/>
    <p:sldId id="262" r:id="rId45"/>
    <p:sldId id="284" r:id="rId46"/>
    <p:sldId id="261" r:id="rId47"/>
    <p:sldId id="274" r:id="rId48"/>
    <p:sldId id="282" r:id="rId49"/>
    <p:sldId id="264" r:id="rId50"/>
    <p:sldId id="28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2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StateOwnedMiles!$B$1</c:f>
              <c:strCache>
                <c:ptCount val="1"/>
                <c:pt idx="0">
                  <c:v>State Owned</c:v>
                </c:pt>
              </c:strCache>
            </c:strRef>
          </c:tx>
          <c:invertIfNegative val="0"/>
          <c:cat>
            <c:strRef>
              <c:f>StateOwnedMiles!$A$2:$A$52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Dist. of Columbia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Wisconsin</c:v>
                </c:pt>
                <c:pt idx="50">
                  <c:v>Wyoming</c:v>
                </c:pt>
              </c:strCache>
            </c:strRef>
          </c:cat>
          <c:val>
            <c:numRef>
              <c:f>StateOwnedMiles!$B$2:$B$52</c:f>
              <c:numCache>
                <c:formatCode>_(* #,##0_);_(* \(#,##0\);_ "-"</c:formatCode>
                <c:ptCount val="51"/>
                <c:pt idx="0">
                  <c:v>10894.251</c:v>
                </c:pt>
                <c:pt idx="1">
                  <c:v>5609.8280000000004</c:v>
                </c:pt>
                <c:pt idx="2">
                  <c:v>6751.1739999999991</c:v>
                </c:pt>
                <c:pt idx="3">
                  <c:v>16395.37</c:v>
                </c:pt>
                <c:pt idx="4">
                  <c:v>15126.688</c:v>
                </c:pt>
                <c:pt idx="5">
                  <c:v>9063.1830000000009</c:v>
                </c:pt>
                <c:pt idx="6">
                  <c:v>3720.21</c:v>
                </c:pt>
                <c:pt idx="7">
                  <c:v>5379.08</c:v>
                </c:pt>
                <c:pt idx="8">
                  <c:v>1374.7649999999999</c:v>
                </c:pt>
                <c:pt idx="9">
                  <c:v>12079.022000000001</c:v>
                </c:pt>
                <c:pt idx="10">
                  <c:v>17912.189999999999</c:v>
                </c:pt>
                <c:pt idx="11">
                  <c:v>948.19</c:v>
                </c:pt>
                <c:pt idx="12">
                  <c:v>4986.0540000000001</c:v>
                </c:pt>
                <c:pt idx="13">
                  <c:v>15991.5</c:v>
                </c:pt>
                <c:pt idx="14">
                  <c:v>11006.437000000002</c:v>
                </c:pt>
                <c:pt idx="15">
                  <c:v>8891.8689999999988</c:v>
                </c:pt>
                <c:pt idx="16">
                  <c:v>10316.486000000001</c:v>
                </c:pt>
                <c:pt idx="17">
                  <c:v>27624.867999999999</c:v>
                </c:pt>
                <c:pt idx="18">
                  <c:v>16659.637000000002</c:v>
                </c:pt>
                <c:pt idx="19">
                  <c:v>8375.19</c:v>
                </c:pt>
                <c:pt idx="20">
                  <c:v>5155.1450000000004</c:v>
                </c:pt>
                <c:pt idx="21">
                  <c:v>3018.9760000000001</c:v>
                </c:pt>
                <c:pt idx="22">
                  <c:v>9652.005000000001</c:v>
                </c:pt>
                <c:pt idx="23">
                  <c:v>11833.175999999999</c:v>
                </c:pt>
                <c:pt idx="24">
                  <c:v>10885.73</c:v>
                </c:pt>
                <c:pt idx="25">
                  <c:v>33884.441999999995</c:v>
                </c:pt>
                <c:pt idx="26">
                  <c:v>11000.507</c:v>
                </c:pt>
                <c:pt idx="27">
                  <c:v>9948.26</c:v>
                </c:pt>
                <c:pt idx="28">
                  <c:v>5296.7660000000005</c:v>
                </c:pt>
                <c:pt idx="29">
                  <c:v>3925.2090000000003</c:v>
                </c:pt>
                <c:pt idx="30">
                  <c:v>2326.2000000000003</c:v>
                </c:pt>
                <c:pt idx="31">
                  <c:v>11936.753999999999</c:v>
                </c:pt>
                <c:pt idx="32">
                  <c:v>15029.320000000002</c:v>
                </c:pt>
                <c:pt idx="33">
                  <c:v>79332.907999999996</c:v>
                </c:pt>
                <c:pt idx="34">
                  <c:v>7377.5929999999998</c:v>
                </c:pt>
                <c:pt idx="35">
                  <c:v>19235.832000000002</c:v>
                </c:pt>
                <c:pt idx="36">
                  <c:v>12266.41</c:v>
                </c:pt>
                <c:pt idx="37">
                  <c:v>7662.38</c:v>
                </c:pt>
                <c:pt idx="38">
                  <c:v>39791.354999999996</c:v>
                </c:pt>
                <c:pt idx="39">
                  <c:v>1099.0450000000001</c:v>
                </c:pt>
                <c:pt idx="40">
                  <c:v>41392.9</c:v>
                </c:pt>
                <c:pt idx="41">
                  <c:v>7805.6570000000002</c:v>
                </c:pt>
                <c:pt idx="42">
                  <c:v>13885.195</c:v>
                </c:pt>
                <c:pt idx="43">
                  <c:v>80268.28899999999</c:v>
                </c:pt>
                <c:pt idx="44">
                  <c:v>5866.3609999999999</c:v>
                </c:pt>
                <c:pt idx="45">
                  <c:v>2618.6010000000001</c:v>
                </c:pt>
                <c:pt idx="46">
                  <c:v>58296.074000000001</c:v>
                </c:pt>
                <c:pt idx="47">
                  <c:v>7054.26</c:v>
                </c:pt>
                <c:pt idx="48">
                  <c:v>34558.18</c:v>
                </c:pt>
                <c:pt idx="49">
                  <c:v>11766.179999999998</c:v>
                </c:pt>
                <c:pt idx="50">
                  <c:v>6846.1689999999999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18528"/>
        <c:axId val="219923584"/>
      </c:barChart>
      <c:catAx>
        <c:axId val="20851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9923584"/>
        <c:crosses val="autoZero"/>
        <c:auto val="1"/>
        <c:lblAlgn val="ctr"/>
        <c:lblOffset val="100"/>
        <c:noMultiLvlLbl val="0"/>
      </c:catAx>
      <c:valAx>
        <c:axId val="219923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Miles</a:t>
                </a:r>
              </a:p>
            </c:rich>
          </c:tx>
          <c:layout/>
          <c:overlay val="0"/>
        </c:title>
        <c:numFmt formatCode="_(* #,##0_);_(* \(#,##0\);_ &quot;-&quot;" sourceLinked="1"/>
        <c:majorTickMark val="out"/>
        <c:minorTickMark val="none"/>
        <c:tickLblPos val="nextTo"/>
        <c:crossAx val="2085185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294B8-582E-40C6-A229-76E30284610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BEB1E9-2B02-4F72-9628-648441E92193}">
      <dgm:prSet phldrT="[Text]"/>
      <dgm:spPr/>
      <dgm:t>
        <a:bodyPr/>
        <a:lstStyle/>
        <a:p>
          <a:r>
            <a:rPr lang="en-US" dirty="0" smtClean="0"/>
            <a:t>Process Data</a:t>
          </a:r>
          <a:endParaRPr lang="en-US" dirty="0"/>
        </a:p>
      </dgm:t>
    </dgm:pt>
    <dgm:pt modelId="{FC0EF0AB-745B-48F7-A83D-E544452CD091}" type="parTrans" cxnId="{44E64401-5A0E-4DD2-AE51-658BCBEB659E}">
      <dgm:prSet/>
      <dgm:spPr/>
      <dgm:t>
        <a:bodyPr/>
        <a:lstStyle/>
        <a:p>
          <a:endParaRPr lang="en-US"/>
        </a:p>
      </dgm:t>
    </dgm:pt>
    <dgm:pt modelId="{9E007773-D1C8-44AF-B7A8-A124043E3EEB}" type="sibTrans" cxnId="{44E64401-5A0E-4DD2-AE51-658BCBEB659E}">
      <dgm:prSet/>
      <dgm:spPr/>
      <dgm:t>
        <a:bodyPr/>
        <a:lstStyle/>
        <a:p>
          <a:endParaRPr lang="en-US"/>
        </a:p>
      </dgm:t>
    </dgm:pt>
    <dgm:pt modelId="{EBA2A9B3-11BD-4F63-93C9-BF21B6FE7D2C}">
      <dgm:prSet phldrT="[Text]"/>
      <dgm:spPr/>
      <dgm:t>
        <a:bodyPr/>
        <a:lstStyle/>
        <a:p>
          <a:r>
            <a:rPr lang="en-US" dirty="0" smtClean="0"/>
            <a:t>Validate Results</a:t>
          </a:r>
          <a:endParaRPr lang="en-US" dirty="0"/>
        </a:p>
      </dgm:t>
    </dgm:pt>
    <dgm:pt modelId="{9EFD2957-2B96-47F5-85F8-085B688F6D62}" type="parTrans" cxnId="{A4C58A28-BD22-42B2-9D2F-067EDCADB08E}">
      <dgm:prSet/>
      <dgm:spPr/>
      <dgm:t>
        <a:bodyPr/>
        <a:lstStyle/>
        <a:p>
          <a:endParaRPr lang="en-US"/>
        </a:p>
      </dgm:t>
    </dgm:pt>
    <dgm:pt modelId="{197E78EB-1DEC-4475-AB85-D4C4FAE026B3}" type="sibTrans" cxnId="{A4C58A28-BD22-42B2-9D2F-067EDCADB08E}">
      <dgm:prSet/>
      <dgm:spPr/>
      <dgm:t>
        <a:bodyPr/>
        <a:lstStyle/>
        <a:p>
          <a:endParaRPr lang="en-US"/>
        </a:p>
      </dgm:t>
    </dgm:pt>
    <dgm:pt modelId="{8612E1F6-F58D-42EC-B9D2-6B3E4AB7583E}">
      <dgm:prSet phldrT="[Text]"/>
      <dgm:spPr/>
      <dgm:t>
        <a:bodyPr/>
        <a:lstStyle/>
        <a:p>
          <a:r>
            <a:rPr lang="en-US" dirty="0" smtClean="0"/>
            <a:t>Refine Approach</a:t>
          </a:r>
          <a:endParaRPr lang="en-US" dirty="0"/>
        </a:p>
      </dgm:t>
    </dgm:pt>
    <dgm:pt modelId="{003D99A7-A0D2-421A-BF1B-BE4787635C63}" type="parTrans" cxnId="{6D65A2AA-89C8-4185-B77D-BF2BD274AEA7}">
      <dgm:prSet/>
      <dgm:spPr/>
      <dgm:t>
        <a:bodyPr/>
        <a:lstStyle/>
        <a:p>
          <a:endParaRPr lang="en-US"/>
        </a:p>
      </dgm:t>
    </dgm:pt>
    <dgm:pt modelId="{DB950739-1774-4ECB-AFDB-43DB3D44AB6A}" type="sibTrans" cxnId="{6D65A2AA-89C8-4185-B77D-BF2BD274AEA7}">
      <dgm:prSet/>
      <dgm:spPr/>
      <dgm:t>
        <a:bodyPr/>
        <a:lstStyle/>
        <a:p>
          <a:endParaRPr lang="en-US"/>
        </a:p>
      </dgm:t>
    </dgm:pt>
    <dgm:pt modelId="{C122877E-41F7-4B90-99A8-A3B525B26437}" type="pres">
      <dgm:prSet presAssocID="{4E9294B8-582E-40C6-A229-76E3028461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ED16F-940B-46F1-92D5-89864A7EE4E3}" type="pres">
      <dgm:prSet presAssocID="{04BEB1E9-2B02-4F72-9628-648441E921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0BD54-3163-4E2F-AE0F-28323496AA21}" type="pres">
      <dgm:prSet presAssocID="{9E007773-D1C8-44AF-B7A8-A124043E3EE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07998AB-D72F-4DEB-94B2-AC119242136F}" type="pres">
      <dgm:prSet presAssocID="{9E007773-D1C8-44AF-B7A8-A124043E3EE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DD8CBF8-8853-47CC-BE74-6FF13449960C}" type="pres">
      <dgm:prSet presAssocID="{EBA2A9B3-11BD-4F63-93C9-BF21B6FE7D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17C1C-0513-4302-95E4-98916EB2254B}" type="pres">
      <dgm:prSet presAssocID="{197E78EB-1DEC-4475-AB85-D4C4FAE026B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B76F0F9-ADC5-43E7-A746-6EB894E5ACBA}" type="pres">
      <dgm:prSet presAssocID="{197E78EB-1DEC-4475-AB85-D4C4FAE026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7AA4EE7-1375-4034-91E3-EC3AC6CFBFA4}" type="pres">
      <dgm:prSet presAssocID="{8612E1F6-F58D-42EC-B9D2-6B3E4AB7583E}" presName="node" presStyleLbl="node1" presStyleIdx="2" presStyleCnt="3" custRadScaleRad="98560" custRadScaleInc="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28ED0-8B50-45C4-B639-EF75BF5C6088}" type="pres">
      <dgm:prSet presAssocID="{DB950739-1774-4ECB-AFDB-43DB3D44AB6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887E8F5-F1B5-497F-944C-25D9A8B2BA32}" type="pres">
      <dgm:prSet presAssocID="{DB950739-1774-4ECB-AFDB-43DB3D44AB6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82B8729-B6B1-4084-9A2B-A4D6D9A1FFE7}" type="presOf" srcId="{8612E1F6-F58D-42EC-B9D2-6B3E4AB7583E}" destId="{C7AA4EE7-1375-4034-91E3-EC3AC6CFBFA4}" srcOrd="0" destOrd="0" presId="urn:microsoft.com/office/officeart/2005/8/layout/cycle2"/>
    <dgm:cxn modelId="{EB1F1985-5081-42E3-A2A1-016E72A21CB5}" type="presOf" srcId="{DB950739-1774-4ECB-AFDB-43DB3D44AB6A}" destId="{EAB28ED0-8B50-45C4-B639-EF75BF5C6088}" srcOrd="0" destOrd="0" presId="urn:microsoft.com/office/officeart/2005/8/layout/cycle2"/>
    <dgm:cxn modelId="{BD74959D-2AD0-4C52-8D6A-605EB25448B4}" type="presOf" srcId="{9E007773-D1C8-44AF-B7A8-A124043E3EEB}" destId="{9C00BD54-3163-4E2F-AE0F-28323496AA21}" srcOrd="0" destOrd="0" presId="urn:microsoft.com/office/officeart/2005/8/layout/cycle2"/>
    <dgm:cxn modelId="{3195A732-6BD2-4FFA-AED3-ACEA9BE8A1CC}" type="presOf" srcId="{4E9294B8-582E-40C6-A229-76E302846103}" destId="{C122877E-41F7-4B90-99A8-A3B525B26437}" srcOrd="0" destOrd="0" presId="urn:microsoft.com/office/officeart/2005/8/layout/cycle2"/>
    <dgm:cxn modelId="{9CCD72DE-C870-43E2-A29C-B4355983CB7C}" type="presOf" srcId="{197E78EB-1DEC-4475-AB85-D4C4FAE026B3}" destId="{06617C1C-0513-4302-95E4-98916EB2254B}" srcOrd="0" destOrd="0" presId="urn:microsoft.com/office/officeart/2005/8/layout/cycle2"/>
    <dgm:cxn modelId="{F15204C4-9AF1-4ED9-B6D1-6E01227AE9BB}" type="presOf" srcId="{04BEB1E9-2B02-4F72-9628-648441E92193}" destId="{FD1ED16F-940B-46F1-92D5-89864A7EE4E3}" srcOrd="0" destOrd="0" presId="urn:microsoft.com/office/officeart/2005/8/layout/cycle2"/>
    <dgm:cxn modelId="{DE46AC45-EF71-4F9E-84A2-506D0AAA40D3}" type="presOf" srcId="{EBA2A9B3-11BD-4F63-93C9-BF21B6FE7D2C}" destId="{5DD8CBF8-8853-47CC-BE74-6FF13449960C}" srcOrd="0" destOrd="0" presId="urn:microsoft.com/office/officeart/2005/8/layout/cycle2"/>
    <dgm:cxn modelId="{BD03B6EE-E48F-49B7-A6B2-548A9652EBEB}" type="presOf" srcId="{197E78EB-1DEC-4475-AB85-D4C4FAE026B3}" destId="{DB76F0F9-ADC5-43E7-A746-6EB894E5ACBA}" srcOrd="1" destOrd="0" presId="urn:microsoft.com/office/officeart/2005/8/layout/cycle2"/>
    <dgm:cxn modelId="{A4C58A28-BD22-42B2-9D2F-067EDCADB08E}" srcId="{4E9294B8-582E-40C6-A229-76E302846103}" destId="{EBA2A9B3-11BD-4F63-93C9-BF21B6FE7D2C}" srcOrd="1" destOrd="0" parTransId="{9EFD2957-2B96-47F5-85F8-085B688F6D62}" sibTransId="{197E78EB-1DEC-4475-AB85-D4C4FAE026B3}"/>
    <dgm:cxn modelId="{44E64401-5A0E-4DD2-AE51-658BCBEB659E}" srcId="{4E9294B8-582E-40C6-A229-76E302846103}" destId="{04BEB1E9-2B02-4F72-9628-648441E92193}" srcOrd="0" destOrd="0" parTransId="{FC0EF0AB-745B-48F7-A83D-E544452CD091}" sibTransId="{9E007773-D1C8-44AF-B7A8-A124043E3EEB}"/>
    <dgm:cxn modelId="{6D65A2AA-89C8-4185-B77D-BF2BD274AEA7}" srcId="{4E9294B8-582E-40C6-A229-76E302846103}" destId="{8612E1F6-F58D-42EC-B9D2-6B3E4AB7583E}" srcOrd="2" destOrd="0" parTransId="{003D99A7-A0D2-421A-BF1B-BE4787635C63}" sibTransId="{DB950739-1774-4ECB-AFDB-43DB3D44AB6A}"/>
    <dgm:cxn modelId="{4E810F07-3951-4EFE-A156-6836DE8DAB46}" type="presOf" srcId="{DB950739-1774-4ECB-AFDB-43DB3D44AB6A}" destId="{D887E8F5-F1B5-497F-944C-25D9A8B2BA32}" srcOrd="1" destOrd="0" presId="urn:microsoft.com/office/officeart/2005/8/layout/cycle2"/>
    <dgm:cxn modelId="{CC0E6840-90D8-43B1-9049-86C9D45F8E8D}" type="presOf" srcId="{9E007773-D1C8-44AF-B7A8-A124043E3EEB}" destId="{F07998AB-D72F-4DEB-94B2-AC119242136F}" srcOrd="1" destOrd="0" presId="urn:microsoft.com/office/officeart/2005/8/layout/cycle2"/>
    <dgm:cxn modelId="{6C6730F8-AA90-4126-AD3B-E7003F66A507}" type="presParOf" srcId="{C122877E-41F7-4B90-99A8-A3B525B26437}" destId="{FD1ED16F-940B-46F1-92D5-89864A7EE4E3}" srcOrd="0" destOrd="0" presId="urn:microsoft.com/office/officeart/2005/8/layout/cycle2"/>
    <dgm:cxn modelId="{BEA2FEDC-EB48-4F9A-BAC8-AF76C8E6B5FF}" type="presParOf" srcId="{C122877E-41F7-4B90-99A8-A3B525B26437}" destId="{9C00BD54-3163-4E2F-AE0F-28323496AA21}" srcOrd="1" destOrd="0" presId="urn:microsoft.com/office/officeart/2005/8/layout/cycle2"/>
    <dgm:cxn modelId="{3E85FA8A-88DE-496F-BC77-4810279BB0F8}" type="presParOf" srcId="{9C00BD54-3163-4E2F-AE0F-28323496AA21}" destId="{F07998AB-D72F-4DEB-94B2-AC119242136F}" srcOrd="0" destOrd="0" presId="urn:microsoft.com/office/officeart/2005/8/layout/cycle2"/>
    <dgm:cxn modelId="{6E6E7A27-BACC-46EC-B11D-F28C7FB72F3A}" type="presParOf" srcId="{C122877E-41F7-4B90-99A8-A3B525B26437}" destId="{5DD8CBF8-8853-47CC-BE74-6FF13449960C}" srcOrd="2" destOrd="0" presId="urn:microsoft.com/office/officeart/2005/8/layout/cycle2"/>
    <dgm:cxn modelId="{3BB830A0-65DD-4D88-8D31-EFB587E38CA8}" type="presParOf" srcId="{C122877E-41F7-4B90-99A8-A3B525B26437}" destId="{06617C1C-0513-4302-95E4-98916EB2254B}" srcOrd="3" destOrd="0" presId="urn:microsoft.com/office/officeart/2005/8/layout/cycle2"/>
    <dgm:cxn modelId="{C2D77E4E-9326-49B3-BA01-7F8750AA3AC2}" type="presParOf" srcId="{06617C1C-0513-4302-95E4-98916EB2254B}" destId="{DB76F0F9-ADC5-43E7-A746-6EB894E5ACBA}" srcOrd="0" destOrd="0" presId="urn:microsoft.com/office/officeart/2005/8/layout/cycle2"/>
    <dgm:cxn modelId="{8B850E8D-9A30-4BC0-9B39-5DAE562FC930}" type="presParOf" srcId="{C122877E-41F7-4B90-99A8-A3B525B26437}" destId="{C7AA4EE7-1375-4034-91E3-EC3AC6CFBFA4}" srcOrd="4" destOrd="0" presId="urn:microsoft.com/office/officeart/2005/8/layout/cycle2"/>
    <dgm:cxn modelId="{9AE5020B-EDA9-4A1D-B654-BA934AFC0AAD}" type="presParOf" srcId="{C122877E-41F7-4B90-99A8-A3B525B26437}" destId="{EAB28ED0-8B50-45C4-B639-EF75BF5C6088}" srcOrd="5" destOrd="0" presId="urn:microsoft.com/office/officeart/2005/8/layout/cycle2"/>
    <dgm:cxn modelId="{9E59EBA0-18E2-4C8D-8FD2-C85555EA5897}" type="presParOf" srcId="{EAB28ED0-8B50-45C4-B639-EF75BF5C6088}" destId="{D887E8F5-F1B5-497F-944C-25D9A8B2BA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63CFC-A545-449E-856E-1439FF17735C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62D61257-CE8D-4B91-A3D2-FCF0347B302C}">
      <dgm:prSet phldrT="[Text]"/>
      <dgm:spPr/>
      <dgm:t>
        <a:bodyPr/>
        <a:lstStyle/>
        <a:p>
          <a:r>
            <a:rPr lang="en-US" dirty="0" smtClean="0"/>
            <a:t>Jan</a:t>
          </a:r>
          <a:endParaRPr lang="en-US" dirty="0"/>
        </a:p>
      </dgm:t>
    </dgm:pt>
    <dgm:pt modelId="{E412A625-1B2B-435B-9916-E7AEE64E091E}" type="parTrans" cxnId="{4EE976AC-2BD5-4FB5-88D3-D1D921E8D74B}">
      <dgm:prSet/>
      <dgm:spPr/>
      <dgm:t>
        <a:bodyPr/>
        <a:lstStyle/>
        <a:p>
          <a:endParaRPr lang="en-US"/>
        </a:p>
      </dgm:t>
    </dgm:pt>
    <dgm:pt modelId="{99CE3BAB-9011-40A0-8981-43DDC55CB2AA}" type="sibTrans" cxnId="{4EE976AC-2BD5-4FB5-88D3-D1D921E8D74B}">
      <dgm:prSet/>
      <dgm:spPr/>
      <dgm:t>
        <a:bodyPr/>
        <a:lstStyle/>
        <a:p>
          <a:endParaRPr lang="en-US"/>
        </a:p>
      </dgm:t>
    </dgm:pt>
    <dgm:pt modelId="{3CF6C236-5AB2-4E1D-BD02-CECD27E41D7C}">
      <dgm:prSet phldrT="[Text]"/>
      <dgm:spPr/>
      <dgm:t>
        <a:bodyPr/>
        <a:lstStyle/>
        <a:p>
          <a:r>
            <a:rPr lang="en-US" dirty="0" smtClean="0"/>
            <a:t>Feb</a:t>
          </a:r>
          <a:endParaRPr lang="en-US" dirty="0"/>
        </a:p>
      </dgm:t>
    </dgm:pt>
    <dgm:pt modelId="{8C22D6EA-FB59-45F5-BB06-D777D4F25684}" type="parTrans" cxnId="{80DCCC6D-D1D2-46ED-B18A-9E01ADC3CA8D}">
      <dgm:prSet/>
      <dgm:spPr/>
      <dgm:t>
        <a:bodyPr/>
        <a:lstStyle/>
        <a:p>
          <a:endParaRPr lang="en-US"/>
        </a:p>
      </dgm:t>
    </dgm:pt>
    <dgm:pt modelId="{DE2FF44C-2196-4A8E-AFAF-BA4B61367916}" type="sibTrans" cxnId="{80DCCC6D-D1D2-46ED-B18A-9E01ADC3CA8D}">
      <dgm:prSet/>
      <dgm:spPr/>
      <dgm:t>
        <a:bodyPr/>
        <a:lstStyle/>
        <a:p>
          <a:endParaRPr lang="en-US"/>
        </a:p>
      </dgm:t>
    </dgm:pt>
    <dgm:pt modelId="{840CBFA2-B5E2-4AAC-9E22-778F6BA83B77}">
      <dgm:prSet phldrT="[Text]"/>
      <dgm:spPr/>
      <dgm:t>
        <a:bodyPr/>
        <a:lstStyle/>
        <a:p>
          <a:r>
            <a:rPr lang="en-US" dirty="0" smtClean="0"/>
            <a:t>Mar</a:t>
          </a:r>
          <a:endParaRPr lang="en-US" dirty="0"/>
        </a:p>
      </dgm:t>
    </dgm:pt>
    <dgm:pt modelId="{14393D4A-86ED-435E-B21E-E9FD37694D39}" type="parTrans" cxnId="{EB59CFA5-DEB5-42F0-8D10-8EFC4D4A237B}">
      <dgm:prSet/>
      <dgm:spPr/>
      <dgm:t>
        <a:bodyPr/>
        <a:lstStyle/>
        <a:p>
          <a:endParaRPr lang="en-US"/>
        </a:p>
      </dgm:t>
    </dgm:pt>
    <dgm:pt modelId="{161F6D35-3D59-48EA-A908-7B56C21BC396}" type="sibTrans" cxnId="{EB59CFA5-DEB5-42F0-8D10-8EFC4D4A237B}">
      <dgm:prSet/>
      <dgm:spPr/>
      <dgm:t>
        <a:bodyPr/>
        <a:lstStyle/>
        <a:p>
          <a:endParaRPr lang="en-US"/>
        </a:p>
      </dgm:t>
    </dgm:pt>
    <dgm:pt modelId="{68819FF5-C6DB-41A3-A6CA-E1030A625E69}">
      <dgm:prSet phldrT="[Text]"/>
      <dgm:spPr/>
      <dgm:t>
        <a:bodyPr/>
        <a:lstStyle/>
        <a:p>
          <a:r>
            <a:rPr lang="en-US" dirty="0" smtClean="0"/>
            <a:t>Apr</a:t>
          </a:r>
          <a:endParaRPr lang="en-US" dirty="0"/>
        </a:p>
      </dgm:t>
    </dgm:pt>
    <dgm:pt modelId="{BBC137BF-179A-4078-9B3A-55DA90740DFF}" type="parTrans" cxnId="{4B77124C-C4AA-4DE3-907E-4869EDDF7909}">
      <dgm:prSet/>
      <dgm:spPr/>
      <dgm:t>
        <a:bodyPr/>
        <a:lstStyle/>
        <a:p>
          <a:endParaRPr lang="en-US"/>
        </a:p>
      </dgm:t>
    </dgm:pt>
    <dgm:pt modelId="{629AE5F6-CB8C-44FE-8199-38AE62925E5A}" type="sibTrans" cxnId="{4B77124C-C4AA-4DE3-907E-4869EDDF7909}">
      <dgm:prSet/>
      <dgm:spPr/>
      <dgm:t>
        <a:bodyPr/>
        <a:lstStyle/>
        <a:p>
          <a:endParaRPr lang="en-US"/>
        </a:p>
      </dgm:t>
    </dgm:pt>
    <dgm:pt modelId="{B0B382B2-6149-46C4-AF89-8501FF4B0587}">
      <dgm:prSet phldrT="[Text]"/>
      <dgm:spPr/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E3D2CEFF-9B40-40F9-9A71-F1BE3EDEA34B}" type="parTrans" cxnId="{DE67610B-FC27-41B2-9AD1-6C3D36F12E5B}">
      <dgm:prSet/>
      <dgm:spPr/>
      <dgm:t>
        <a:bodyPr/>
        <a:lstStyle/>
        <a:p>
          <a:endParaRPr lang="en-US"/>
        </a:p>
      </dgm:t>
    </dgm:pt>
    <dgm:pt modelId="{E2F0F624-BE99-4451-965E-067909C47DFF}" type="sibTrans" cxnId="{DE67610B-FC27-41B2-9AD1-6C3D36F12E5B}">
      <dgm:prSet/>
      <dgm:spPr/>
      <dgm:t>
        <a:bodyPr/>
        <a:lstStyle/>
        <a:p>
          <a:endParaRPr lang="en-US"/>
        </a:p>
      </dgm:t>
    </dgm:pt>
    <dgm:pt modelId="{3D42E3DB-511E-4EF5-984A-B21B50760CA8}">
      <dgm:prSet phldrT="[Text]"/>
      <dgm:spPr/>
      <dgm:t>
        <a:bodyPr/>
        <a:lstStyle/>
        <a:p>
          <a:r>
            <a:rPr lang="en-US" dirty="0" smtClean="0"/>
            <a:t>Jun</a:t>
          </a:r>
          <a:endParaRPr lang="en-US" dirty="0"/>
        </a:p>
      </dgm:t>
    </dgm:pt>
    <dgm:pt modelId="{B448837C-FAAF-4E59-B9D9-B80AA3C15456}" type="parTrans" cxnId="{252FE9D9-CA11-4807-821E-AD0D5B156DCD}">
      <dgm:prSet/>
      <dgm:spPr/>
      <dgm:t>
        <a:bodyPr/>
        <a:lstStyle/>
        <a:p>
          <a:endParaRPr lang="en-US"/>
        </a:p>
      </dgm:t>
    </dgm:pt>
    <dgm:pt modelId="{B11FAAF6-FEB4-4858-A77D-0A4EE4BA0941}" type="sibTrans" cxnId="{252FE9D9-CA11-4807-821E-AD0D5B156DCD}">
      <dgm:prSet/>
      <dgm:spPr/>
      <dgm:t>
        <a:bodyPr/>
        <a:lstStyle/>
        <a:p>
          <a:endParaRPr lang="en-US"/>
        </a:p>
      </dgm:t>
    </dgm:pt>
    <dgm:pt modelId="{EC1EA6C8-D245-47C0-B93B-1D11C55596D4}">
      <dgm:prSet phldrT="[Text]"/>
      <dgm:spPr/>
      <dgm:t>
        <a:bodyPr/>
        <a:lstStyle/>
        <a:p>
          <a:r>
            <a:rPr lang="en-US" dirty="0" smtClean="0"/>
            <a:t>Jul</a:t>
          </a:r>
          <a:endParaRPr lang="en-US" dirty="0"/>
        </a:p>
      </dgm:t>
    </dgm:pt>
    <dgm:pt modelId="{60181416-8759-4758-AF99-F1F2CB1B6831}" type="parTrans" cxnId="{0C75E89F-0AE3-4560-B375-C2CCE6DA9692}">
      <dgm:prSet/>
      <dgm:spPr/>
      <dgm:t>
        <a:bodyPr/>
        <a:lstStyle/>
        <a:p>
          <a:endParaRPr lang="en-US"/>
        </a:p>
      </dgm:t>
    </dgm:pt>
    <dgm:pt modelId="{6BFF3B0C-4A25-492B-8CAC-6E434F505939}" type="sibTrans" cxnId="{0C75E89F-0AE3-4560-B375-C2CCE6DA9692}">
      <dgm:prSet/>
      <dgm:spPr/>
      <dgm:t>
        <a:bodyPr/>
        <a:lstStyle/>
        <a:p>
          <a:endParaRPr lang="en-US"/>
        </a:p>
      </dgm:t>
    </dgm:pt>
    <dgm:pt modelId="{688B489C-10F9-4429-BF76-90542A6AA637}">
      <dgm:prSet phldrT="[Text]"/>
      <dgm:spPr/>
      <dgm:t>
        <a:bodyPr/>
        <a:lstStyle/>
        <a:p>
          <a:r>
            <a:rPr lang="en-US" dirty="0" smtClean="0"/>
            <a:t>Aug</a:t>
          </a:r>
          <a:endParaRPr lang="en-US" dirty="0"/>
        </a:p>
      </dgm:t>
    </dgm:pt>
    <dgm:pt modelId="{4ABD3C0E-8D52-441A-A0DF-05391D2284B2}" type="parTrans" cxnId="{D0E86BDA-7173-4D07-88D5-9547BAC57FCF}">
      <dgm:prSet/>
      <dgm:spPr/>
      <dgm:t>
        <a:bodyPr/>
        <a:lstStyle/>
        <a:p>
          <a:endParaRPr lang="en-US"/>
        </a:p>
      </dgm:t>
    </dgm:pt>
    <dgm:pt modelId="{95F4CFDE-2FA4-4261-A1C8-E3B3785EAA1A}" type="sibTrans" cxnId="{D0E86BDA-7173-4D07-88D5-9547BAC57FCF}">
      <dgm:prSet/>
      <dgm:spPr/>
      <dgm:t>
        <a:bodyPr/>
        <a:lstStyle/>
        <a:p>
          <a:endParaRPr lang="en-US"/>
        </a:p>
      </dgm:t>
    </dgm:pt>
    <dgm:pt modelId="{478FE19D-F900-40A6-887A-427C1594F6EF}">
      <dgm:prSet phldrT="[Text]"/>
      <dgm:spPr/>
      <dgm:t>
        <a:bodyPr/>
        <a:lstStyle/>
        <a:p>
          <a:r>
            <a:rPr lang="en-US" dirty="0" smtClean="0"/>
            <a:t>Sep</a:t>
          </a:r>
          <a:endParaRPr lang="en-US" dirty="0"/>
        </a:p>
      </dgm:t>
    </dgm:pt>
    <dgm:pt modelId="{B1EC5C44-CEF8-425A-8859-8E9187578644}" type="parTrans" cxnId="{56A2804F-DE83-446D-AF3B-396FA94C33B1}">
      <dgm:prSet/>
      <dgm:spPr/>
      <dgm:t>
        <a:bodyPr/>
        <a:lstStyle/>
        <a:p>
          <a:endParaRPr lang="en-US"/>
        </a:p>
      </dgm:t>
    </dgm:pt>
    <dgm:pt modelId="{90873611-B10B-437C-BE52-046CEB34095E}" type="sibTrans" cxnId="{56A2804F-DE83-446D-AF3B-396FA94C33B1}">
      <dgm:prSet/>
      <dgm:spPr/>
      <dgm:t>
        <a:bodyPr/>
        <a:lstStyle/>
        <a:p>
          <a:endParaRPr lang="en-US"/>
        </a:p>
      </dgm:t>
    </dgm:pt>
    <dgm:pt modelId="{B49B1D60-F3D1-4563-AA52-1AB47DE70A58}">
      <dgm:prSet phldrT="[Text]"/>
      <dgm:spPr/>
      <dgm:t>
        <a:bodyPr/>
        <a:lstStyle/>
        <a:p>
          <a:r>
            <a:rPr lang="en-US" dirty="0" smtClean="0"/>
            <a:t>Oct</a:t>
          </a:r>
          <a:endParaRPr lang="en-US" dirty="0"/>
        </a:p>
      </dgm:t>
    </dgm:pt>
    <dgm:pt modelId="{67A81385-0CD8-4975-9803-60EB0B592D02}" type="parTrans" cxnId="{5FF77F7D-AF80-436D-BC28-2A6A360B8188}">
      <dgm:prSet/>
      <dgm:spPr/>
      <dgm:t>
        <a:bodyPr/>
        <a:lstStyle/>
        <a:p>
          <a:endParaRPr lang="en-US"/>
        </a:p>
      </dgm:t>
    </dgm:pt>
    <dgm:pt modelId="{B88F2887-236E-4187-97AF-9023779AE1B3}" type="sibTrans" cxnId="{5FF77F7D-AF80-436D-BC28-2A6A360B8188}">
      <dgm:prSet/>
      <dgm:spPr/>
      <dgm:t>
        <a:bodyPr/>
        <a:lstStyle/>
        <a:p>
          <a:endParaRPr lang="en-US"/>
        </a:p>
      </dgm:t>
    </dgm:pt>
    <dgm:pt modelId="{2A5C1E1E-8E38-4C7F-B6F2-B33A97DF9913}">
      <dgm:prSet phldrT="[Text]"/>
      <dgm:spPr/>
      <dgm:t>
        <a:bodyPr/>
        <a:lstStyle/>
        <a:p>
          <a:r>
            <a:rPr lang="en-US" dirty="0" smtClean="0"/>
            <a:t>Nov</a:t>
          </a:r>
          <a:endParaRPr lang="en-US" dirty="0"/>
        </a:p>
      </dgm:t>
    </dgm:pt>
    <dgm:pt modelId="{29BE6619-9173-4774-8EB9-F200936045B9}" type="parTrans" cxnId="{69571DE4-737C-46EE-8BFE-36B021B79AEB}">
      <dgm:prSet/>
      <dgm:spPr/>
      <dgm:t>
        <a:bodyPr/>
        <a:lstStyle/>
        <a:p>
          <a:endParaRPr lang="en-US"/>
        </a:p>
      </dgm:t>
    </dgm:pt>
    <dgm:pt modelId="{1D6C510B-B5EB-45D4-A989-85E706D22025}" type="sibTrans" cxnId="{69571DE4-737C-46EE-8BFE-36B021B79AEB}">
      <dgm:prSet/>
      <dgm:spPr/>
      <dgm:t>
        <a:bodyPr/>
        <a:lstStyle/>
        <a:p>
          <a:endParaRPr lang="en-US"/>
        </a:p>
      </dgm:t>
    </dgm:pt>
    <dgm:pt modelId="{D0852B6B-A81F-4649-8338-A71A1A5FE6F8}">
      <dgm:prSet phldrT="[Text]"/>
      <dgm:spPr/>
      <dgm:t>
        <a:bodyPr/>
        <a:lstStyle/>
        <a:p>
          <a:r>
            <a:rPr lang="en-US" dirty="0" smtClean="0"/>
            <a:t>Dec</a:t>
          </a:r>
          <a:endParaRPr lang="en-US" dirty="0"/>
        </a:p>
      </dgm:t>
    </dgm:pt>
    <dgm:pt modelId="{11F483D3-89F2-4E9C-A634-86493CFCFB61}" type="parTrans" cxnId="{DBC96E3B-F849-4951-8A3E-4EBB412C8743}">
      <dgm:prSet/>
      <dgm:spPr/>
      <dgm:t>
        <a:bodyPr/>
        <a:lstStyle/>
        <a:p>
          <a:endParaRPr lang="en-US"/>
        </a:p>
      </dgm:t>
    </dgm:pt>
    <dgm:pt modelId="{945F3D51-C089-4D80-9859-2BE632A9EA6C}" type="sibTrans" cxnId="{DBC96E3B-F849-4951-8A3E-4EBB412C8743}">
      <dgm:prSet/>
      <dgm:spPr/>
      <dgm:t>
        <a:bodyPr/>
        <a:lstStyle/>
        <a:p>
          <a:endParaRPr lang="en-US"/>
        </a:p>
      </dgm:t>
    </dgm:pt>
    <dgm:pt modelId="{D6938119-78A8-43E2-BFE5-9012AA6F8530}" type="pres">
      <dgm:prSet presAssocID="{04E63CFC-A545-449E-856E-1439FF17735C}" presName="Name0" presStyleCnt="0">
        <dgm:presLayoutVars>
          <dgm:dir/>
          <dgm:resizeHandles val="exact"/>
        </dgm:presLayoutVars>
      </dgm:prSet>
      <dgm:spPr/>
    </dgm:pt>
    <dgm:pt modelId="{C257DD33-B486-4556-99B4-CF60CF26EFD3}" type="pres">
      <dgm:prSet presAssocID="{62D61257-CE8D-4B91-A3D2-FCF0347B302C}" presName="parTxOnly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A5F4C-D497-4D38-A88E-2715A0A4EA13}" type="pres">
      <dgm:prSet presAssocID="{99CE3BAB-9011-40A0-8981-43DDC55CB2AA}" presName="parSpace" presStyleCnt="0"/>
      <dgm:spPr/>
    </dgm:pt>
    <dgm:pt modelId="{4D4888FB-2768-4364-9AC2-BD7BB44A6CC3}" type="pres">
      <dgm:prSet presAssocID="{3CF6C236-5AB2-4E1D-BD02-CECD27E41D7C}" presName="parTxOnly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F4B94-522C-43BC-A6C2-431BAC2D706F}" type="pres">
      <dgm:prSet presAssocID="{DE2FF44C-2196-4A8E-AFAF-BA4B61367916}" presName="parSpace" presStyleCnt="0"/>
      <dgm:spPr/>
    </dgm:pt>
    <dgm:pt modelId="{70FD6FE0-678D-4FE8-8D40-643C049624FA}" type="pres">
      <dgm:prSet presAssocID="{840CBFA2-B5E2-4AAC-9E22-778F6BA83B77}" presName="parTxOnly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4DD41-09AB-42D9-B5EA-7440D705007C}" type="pres">
      <dgm:prSet presAssocID="{161F6D35-3D59-48EA-A908-7B56C21BC396}" presName="parSpace" presStyleCnt="0"/>
      <dgm:spPr/>
    </dgm:pt>
    <dgm:pt modelId="{F0126E35-4052-4835-8DAE-F6AA2BB844B6}" type="pres">
      <dgm:prSet presAssocID="{68819FF5-C6DB-41A3-A6CA-E1030A625E69}" presName="parTxOnly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AF34B-258F-41D4-AE1C-E723830E1ED2}" type="pres">
      <dgm:prSet presAssocID="{629AE5F6-CB8C-44FE-8199-38AE62925E5A}" presName="parSpace" presStyleCnt="0"/>
      <dgm:spPr/>
    </dgm:pt>
    <dgm:pt modelId="{361DA251-B3FD-47D3-81E4-1A879C012ADD}" type="pres">
      <dgm:prSet presAssocID="{B0B382B2-6149-46C4-AF89-8501FF4B0587}" presName="parTxOnly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43B0E-5285-4AEF-9BE2-3DF18D1C5335}" type="pres">
      <dgm:prSet presAssocID="{E2F0F624-BE99-4451-965E-067909C47DFF}" presName="parSpace" presStyleCnt="0"/>
      <dgm:spPr/>
    </dgm:pt>
    <dgm:pt modelId="{1B6E86F8-3C26-46CC-B080-9E3E2F779878}" type="pres">
      <dgm:prSet presAssocID="{3D42E3DB-511E-4EF5-984A-B21B50760CA8}" presName="parTxOnly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999A-9500-48EE-B8EC-B851CA9C072E}" type="pres">
      <dgm:prSet presAssocID="{B11FAAF6-FEB4-4858-A77D-0A4EE4BA0941}" presName="parSpace" presStyleCnt="0"/>
      <dgm:spPr/>
    </dgm:pt>
    <dgm:pt modelId="{155E7074-0D0B-4D8C-B01E-E9DD1AC4BF9D}" type="pres">
      <dgm:prSet presAssocID="{EC1EA6C8-D245-47C0-B93B-1D11C55596D4}" presName="parTxOnly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14F2F-E66B-457D-9450-4FC1101BD2FF}" type="pres">
      <dgm:prSet presAssocID="{6BFF3B0C-4A25-492B-8CAC-6E434F505939}" presName="parSpace" presStyleCnt="0"/>
      <dgm:spPr/>
    </dgm:pt>
    <dgm:pt modelId="{49EB0497-9C3D-4660-95EF-2A17D7489508}" type="pres">
      <dgm:prSet presAssocID="{688B489C-10F9-4429-BF76-90542A6AA637}" presName="parTxOnly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4730B-2914-4177-999D-CAF0EDBA1B74}" type="pres">
      <dgm:prSet presAssocID="{95F4CFDE-2FA4-4261-A1C8-E3B3785EAA1A}" presName="parSpace" presStyleCnt="0"/>
      <dgm:spPr/>
    </dgm:pt>
    <dgm:pt modelId="{0D86DAD2-8405-4A8F-872A-10B79625E7E8}" type="pres">
      <dgm:prSet presAssocID="{478FE19D-F900-40A6-887A-427C1594F6EF}" presName="parTxOnly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BD24-3A9C-42C3-A95A-2FC7AFE82583}" type="pres">
      <dgm:prSet presAssocID="{90873611-B10B-437C-BE52-046CEB34095E}" presName="parSpace" presStyleCnt="0"/>
      <dgm:spPr/>
    </dgm:pt>
    <dgm:pt modelId="{EFA723A9-20F2-49CD-9841-DD109B5A6843}" type="pres">
      <dgm:prSet presAssocID="{B49B1D60-F3D1-4563-AA52-1AB47DE70A58}" presName="parTxOnly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C99BB-A62B-4BE9-8CDD-425D050B3AC5}" type="pres">
      <dgm:prSet presAssocID="{B88F2887-236E-4187-97AF-9023779AE1B3}" presName="parSpace" presStyleCnt="0"/>
      <dgm:spPr/>
    </dgm:pt>
    <dgm:pt modelId="{C326021A-0439-485E-B461-6333EDE23777}" type="pres">
      <dgm:prSet presAssocID="{2A5C1E1E-8E38-4C7F-B6F2-B33A97DF9913}" presName="parTxOnly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6DE28-6FE6-47CD-B6F6-2E74DC5EFB3C}" type="pres">
      <dgm:prSet presAssocID="{1D6C510B-B5EB-45D4-A989-85E706D22025}" presName="parSpace" presStyleCnt="0"/>
      <dgm:spPr/>
    </dgm:pt>
    <dgm:pt modelId="{192D7B18-23A7-4AC5-81DB-974E0A5883DF}" type="pres">
      <dgm:prSet presAssocID="{D0852B6B-A81F-4649-8338-A71A1A5FE6F8}" presName="parTxOnly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812BF-0B46-4716-97F3-6B27F1C13BAF}" type="presOf" srcId="{688B489C-10F9-4429-BF76-90542A6AA637}" destId="{49EB0497-9C3D-4660-95EF-2A17D7489508}" srcOrd="0" destOrd="0" presId="urn:microsoft.com/office/officeart/2005/8/layout/hChevron3"/>
    <dgm:cxn modelId="{35497000-0A17-4735-93F3-B1741E026AB0}" type="presOf" srcId="{B49B1D60-F3D1-4563-AA52-1AB47DE70A58}" destId="{EFA723A9-20F2-49CD-9841-DD109B5A6843}" srcOrd="0" destOrd="0" presId="urn:microsoft.com/office/officeart/2005/8/layout/hChevron3"/>
    <dgm:cxn modelId="{69571DE4-737C-46EE-8BFE-36B021B79AEB}" srcId="{04E63CFC-A545-449E-856E-1439FF17735C}" destId="{2A5C1E1E-8E38-4C7F-B6F2-B33A97DF9913}" srcOrd="10" destOrd="0" parTransId="{29BE6619-9173-4774-8EB9-F200936045B9}" sibTransId="{1D6C510B-B5EB-45D4-A989-85E706D22025}"/>
    <dgm:cxn modelId="{4B77124C-C4AA-4DE3-907E-4869EDDF7909}" srcId="{04E63CFC-A545-449E-856E-1439FF17735C}" destId="{68819FF5-C6DB-41A3-A6CA-E1030A625E69}" srcOrd="3" destOrd="0" parTransId="{BBC137BF-179A-4078-9B3A-55DA90740DFF}" sibTransId="{629AE5F6-CB8C-44FE-8199-38AE62925E5A}"/>
    <dgm:cxn modelId="{C47E38CF-357F-4C2A-8657-51295353F927}" type="presOf" srcId="{D0852B6B-A81F-4649-8338-A71A1A5FE6F8}" destId="{192D7B18-23A7-4AC5-81DB-974E0A5883DF}" srcOrd="0" destOrd="0" presId="urn:microsoft.com/office/officeart/2005/8/layout/hChevron3"/>
    <dgm:cxn modelId="{5641AA19-6DE0-41D6-B5C9-4D50012793CA}" type="presOf" srcId="{478FE19D-F900-40A6-887A-427C1594F6EF}" destId="{0D86DAD2-8405-4A8F-872A-10B79625E7E8}" srcOrd="0" destOrd="0" presId="urn:microsoft.com/office/officeart/2005/8/layout/hChevron3"/>
    <dgm:cxn modelId="{252FE9D9-CA11-4807-821E-AD0D5B156DCD}" srcId="{04E63CFC-A545-449E-856E-1439FF17735C}" destId="{3D42E3DB-511E-4EF5-984A-B21B50760CA8}" srcOrd="5" destOrd="0" parTransId="{B448837C-FAAF-4E59-B9D9-B80AA3C15456}" sibTransId="{B11FAAF6-FEB4-4858-A77D-0A4EE4BA0941}"/>
    <dgm:cxn modelId="{39A37CCC-B0FD-485C-A055-D4B95F2E913E}" type="presOf" srcId="{840CBFA2-B5E2-4AAC-9E22-778F6BA83B77}" destId="{70FD6FE0-678D-4FE8-8D40-643C049624FA}" srcOrd="0" destOrd="0" presId="urn:microsoft.com/office/officeart/2005/8/layout/hChevron3"/>
    <dgm:cxn modelId="{EB59CFA5-DEB5-42F0-8D10-8EFC4D4A237B}" srcId="{04E63CFC-A545-449E-856E-1439FF17735C}" destId="{840CBFA2-B5E2-4AAC-9E22-778F6BA83B77}" srcOrd="2" destOrd="0" parTransId="{14393D4A-86ED-435E-B21E-E9FD37694D39}" sibTransId="{161F6D35-3D59-48EA-A908-7B56C21BC396}"/>
    <dgm:cxn modelId="{623F9714-6A47-4EB6-9954-E96F658C5EC0}" type="presOf" srcId="{3D42E3DB-511E-4EF5-984A-B21B50760CA8}" destId="{1B6E86F8-3C26-46CC-B080-9E3E2F779878}" srcOrd="0" destOrd="0" presId="urn:microsoft.com/office/officeart/2005/8/layout/hChevron3"/>
    <dgm:cxn modelId="{4EE976AC-2BD5-4FB5-88D3-D1D921E8D74B}" srcId="{04E63CFC-A545-449E-856E-1439FF17735C}" destId="{62D61257-CE8D-4B91-A3D2-FCF0347B302C}" srcOrd="0" destOrd="0" parTransId="{E412A625-1B2B-435B-9916-E7AEE64E091E}" sibTransId="{99CE3BAB-9011-40A0-8981-43DDC55CB2AA}"/>
    <dgm:cxn modelId="{E3CA9015-419E-405F-9D2B-99118AC4905E}" type="presOf" srcId="{3CF6C236-5AB2-4E1D-BD02-CECD27E41D7C}" destId="{4D4888FB-2768-4364-9AC2-BD7BB44A6CC3}" srcOrd="0" destOrd="0" presId="urn:microsoft.com/office/officeart/2005/8/layout/hChevron3"/>
    <dgm:cxn modelId="{CBCD2D35-63E3-47EF-89FF-95D47BA9B14A}" type="presOf" srcId="{B0B382B2-6149-46C4-AF89-8501FF4B0587}" destId="{361DA251-B3FD-47D3-81E4-1A879C012ADD}" srcOrd="0" destOrd="0" presId="urn:microsoft.com/office/officeart/2005/8/layout/hChevron3"/>
    <dgm:cxn modelId="{0C75E89F-0AE3-4560-B375-C2CCE6DA9692}" srcId="{04E63CFC-A545-449E-856E-1439FF17735C}" destId="{EC1EA6C8-D245-47C0-B93B-1D11C55596D4}" srcOrd="6" destOrd="0" parTransId="{60181416-8759-4758-AF99-F1F2CB1B6831}" sibTransId="{6BFF3B0C-4A25-492B-8CAC-6E434F505939}"/>
    <dgm:cxn modelId="{D0E86BDA-7173-4D07-88D5-9547BAC57FCF}" srcId="{04E63CFC-A545-449E-856E-1439FF17735C}" destId="{688B489C-10F9-4429-BF76-90542A6AA637}" srcOrd="7" destOrd="0" parTransId="{4ABD3C0E-8D52-441A-A0DF-05391D2284B2}" sibTransId="{95F4CFDE-2FA4-4261-A1C8-E3B3785EAA1A}"/>
    <dgm:cxn modelId="{DE67610B-FC27-41B2-9AD1-6C3D36F12E5B}" srcId="{04E63CFC-A545-449E-856E-1439FF17735C}" destId="{B0B382B2-6149-46C4-AF89-8501FF4B0587}" srcOrd="4" destOrd="0" parTransId="{E3D2CEFF-9B40-40F9-9A71-F1BE3EDEA34B}" sibTransId="{E2F0F624-BE99-4451-965E-067909C47DFF}"/>
    <dgm:cxn modelId="{3D4F4227-5ACB-4AA2-9C5A-72FFD8A0609E}" type="presOf" srcId="{62D61257-CE8D-4B91-A3D2-FCF0347B302C}" destId="{C257DD33-B486-4556-99B4-CF60CF26EFD3}" srcOrd="0" destOrd="0" presId="urn:microsoft.com/office/officeart/2005/8/layout/hChevron3"/>
    <dgm:cxn modelId="{5FF77F7D-AF80-436D-BC28-2A6A360B8188}" srcId="{04E63CFC-A545-449E-856E-1439FF17735C}" destId="{B49B1D60-F3D1-4563-AA52-1AB47DE70A58}" srcOrd="9" destOrd="0" parTransId="{67A81385-0CD8-4975-9803-60EB0B592D02}" sibTransId="{B88F2887-236E-4187-97AF-9023779AE1B3}"/>
    <dgm:cxn modelId="{56A2804F-DE83-446D-AF3B-396FA94C33B1}" srcId="{04E63CFC-A545-449E-856E-1439FF17735C}" destId="{478FE19D-F900-40A6-887A-427C1594F6EF}" srcOrd="8" destOrd="0" parTransId="{B1EC5C44-CEF8-425A-8859-8E9187578644}" sibTransId="{90873611-B10B-437C-BE52-046CEB34095E}"/>
    <dgm:cxn modelId="{F59D9C6A-9DF7-4A31-988F-2DB34821B5D9}" type="presOf" srcId="{2A5C1E1E-8E38-4C7F-B6F2-B33A97DF9913}" destId="{C326021A-0439-485E-B461-6333EDE23777}" srcOrd="0" destOrd="0" presId="urn:microsoft.com/office/officeart/2005/8/layout/hChevron3"/>
    <dgm:cxn modelId="{24100385-04F1-4CFD-A313-270A9D5C2E1B}" type="presOf" srcId="{EC1EA6C8-D245-47C0-B93B-1D11C55596D4}" destId="{155E7074-0D0B-4D8C-B01E-E9DD1AC4BF9D}" srcOrd="0" destOrd="0" presId="urn:microsoft.com/office/officeart/2005/8/layout/hChevron3"/>
    <dgm:cxn modelId="{D5E3883F-3904-4120-9DF3-C6A41504266E}" type="presOf" srcId="{04E63CFC-A545-449E-856E-1439FF17735C}" destId="{D6938119-78A8-43E2-BFE5-9012AA6F8530}" srcOrd="0" destOrd="0" presId="urn:microsoft.com/office/officeart/2005/8/layout/hChevron3"/>
    <dgm:cxn modelId="{DBC96E3B-F849-4951-8A3E-4EBB412C8743}" srcId="{04E63CFC-A545-449E-856E-1439FF17735C}" destId="{D0852B6B-A81F-4649-8338-A71A1A5FE6F8}" srcOrd="11" destOrd="0" parTransId="{11F483D3-89F2-4E9C-A634-86493CFCFB61}" sibTransId="{945F3D51-C089-4D80-9859-2BE632A9EA6C}"/>
    <dgm:cxn modelId="{80DCCC6D-D1D2-46ED-B18A-9E01ADC3CA8D}" srcId="{04E63CFC-A545-449E-856E-1439FF17735C}" destId="{3CF6C236-5AB2-4E1D-BD02-CECD27E41D7C}" srcOrd="1" destOrd="0" parTransId="{8C22D6EA-FB59-45F5-BB06-D777D4F25684}" sibTransId="{DE2FF44C-2196-4A8E-AFAF-BA4B61367916}"/>
    <dgm:cxn modelId="{4A54B137-F236-4846-84C8-30212963B873}" type="presOf" srcId="{68819FF5-C6DB-41A3-A6CA-E1030A625E69}" destId="{F0126E35-4052-4835-8DAE-F6AA2BB844B6}" srcOrd="0" destOrd="0" presId="urn:microsoft.com/office/officeart/2005/8/layout/hChevron3"/>
    <dgm:cxn modelId="{C5D8CD9E-3765-4577-B77B-9EA1CBCC9A79}" type="presParOf" srcId="{D6938119-78A8-43E2-BFE5-9012AA6F8530}" destId="{C257DD33-B486-4556-99B4-CF60CF26EFD3}" srcOrd="0" destOrd="0" presId="urn:microsoft.com/office/officeart/2005/8/layout/hChevron3"/>
    <dgm:cxn modelId="{4AD159F0-80C0-4C29-A6D4-BABB66D9F6E5}" type="presParOf" srcId="{D6938119-78A8-43E2-BFE5-9012AA6F8530}" destId="{07CA5F4C-D497-4D38-A88E-2715A0A4EA13}" srcOrd="1" destOrd="0" presId="urn:microsoft.com/office/officeart/2005/8/layout/hChevron3"/>
    <dgm:cxn modelId="{1B60B96F-7C13-4AAB-B242-86D921DFD31F}" type="presParOf" srcId="{D6938119-78A8-43E2-BFE5-9012AA6F8530}" destId="{4D4888FB-2768-4364-9AC2-BD7BB44A6CC3}" srcOrd="2" destOrd="0" presId="urn:microsoft.com/office/officeart/2005/8/layout/hChevron3"/>
    <dgm:cxn modelId="{3B758CBB-AD8B-4EBB-8731-EA2A8D2A7A71}" type="presParOf" srcId="{D6938119-78A8-43E2-BFE5-9012AA6F8530}" destId="{B6DF4B94-522C-43BC-A6C2-431BAC2D706F}" srcOrd="3" destOrd="0" presId="urn:microsoft.com/office/officeart/2005/8/layout/hChevron3"/>
    <dgm:cxn modelId="{CEC2E02E-7D2F-48AB-83F2-37E1D27370E8}" type="presParOf" srcId="{D6938119-78A8-43E2-BFE5-9012AA6F8530}" destId="{70FD6FE0-678D-4FE8-8D40-643C049624FA}" srcOrd="4" destOrd="0" presId="urn:microsoft.com/office/officeart/2005/8/layout/hChevron3"/>
    <dgm:cxn modelId="{126C74FF-56AD-41E2-90D7-2AF53A424AA6}" type="presParOf" srcId="{D6938119-78A8-43E2-BFE5-9012AA6F8530}" destId="{4184DD41-09AB-42D9-B5EA-7440D705007C}" srcOrd="5" destOrd="0" presId="urn:microsoft.com/office/officeart/2005/8/layout/hChevron3"/>
    <dgm:cxn modelId="{0F1E0503-FE42-496E-A075-9820601A7152}" type="presParOf" srcId="{D6938119-78A8-43E2-BFE5-9012AA6F8530}" destId="{F0126E35-4052-4835-8DAE-F6AA2BB844B6}" srcOrd="6" destOrd="0" presId="urn:microsoft.com/office/officeart/2005/8/layout/hChevron3"/>
    <dgm:cxn modelId="{60A93389-728A-4AB8-8023-887C2FED632C}" type="presParOf" srcId="{D6938119-78A8-43E2-BFE5-9012AA6F8530}" destId="{683AF34B-258F-41D4-AE1C-E723830E1ED2}" srcOrd="7" destOrd="0" presId="urn:microsoft.com/office/officeart/2005/8/layout/hChevron3"/>
    <dgm:cxn modelId="{3A5B3DBB-0F8B-42BB-8164-393A21C8993B}" type="presParOf" srcId="{D6938119-78A8-43E2-BFE5-9012AA6F8530}" destId="{361DA251-B3FD-47D3-81E4-1A879C012ADD}" srcOrd="8" destOrd="0" presId="urn:microsoft.com/office/officeart/2005/8/layout/hChevron3"/>
    <dgm:cxn modelId="{5B4902E4-FB08-4B5F-8F97-064022925DB9}" type="presParOf" srcId="{D6938119-78A8-43E2-BFE5-9012AA6F8530}" destId="{D3443B0E-5285-4AEF-9BE2-3DF18D1C5335}" srcOrd="9" destOrd="0" presId="urn:microsoft.com/office/officeart/2005/8/layout/hChevron3"/>
    <dgm:cxn modelId="{61197D44-7DEB-43A9-ADF1-BC84664839EC}" type="presParOf" srcId="{D6938119-78A8-43E2-BFE5-9012AA6F8530}" destId="{1B6E86F8-3C26-46CC-B080-9E3E2F779878}" srcOrd="10" destOrd="0" presId="urn:microsoft.com/office/officeart/2005/8/layout/hChevron3"/>
    <dgm:cxn modelId="{3F6769E4-C9AD-4F01-9770-927C1098160E}" type="presParOf" srcId="{D6938119-78A8-43E2-BFE5-9012AA6F8530}" destId="{0E40999A-9500-48EE-B8EC-B851CA9C072E}" srcOrd="11" destOrd="0" presId="urn:microsoft.com/office/officeart/2005/8/layout/hChevron3"/>
    <dgm:cxn modelId="{B02679B5-E851-4A95-BDB2-9084DBE08A82}" type="presParOf" srcId="{D6938119-78A8-43E2-BFE5-9012AA6F8530}" destId="{155E7074-0D0B-4D8C-B01E-E9DD1AC4BF9D}" srcOrd="12" destOrd="0" presId="urn:microsoft.com/office/officeart/2005/8/layout/hChevron3"/>
    <dgm:cxn modelId="{B07CA13C-BFEC-4264-AD1B-778B6AC102AF}" type="presParOf" srcId="{D6938119-78A8-43E2-BFE5-9012AA6F8530}" destId="{66314F2F-E66B-457D-9450-4FC1101BD2FF}" srcOrd="13" destOrd="0" presId="urn:microsoft.com/office/officeart/2005/8/layout/hChevron3"/>
    <dgm:cxn modelId="{81FE4D06-C900-4441-907B-4056899A9A74}" type="presParOf" srcId="{D6938119-78A8-43E2-BFE5-9012AA6F8530}" destId="{49EB0497-9C3D-4660-95EF-2A17D7489508}" srcOrd="14" destOrd="0" presId="urn:microsoft.com/office/officeart/2005/8/layout/hChevron3"/>
    <dgm:cxn modelId="{1E63C184-5EA8-4218-8BDC-EEDC9F5A49AC}" type="presParOf" srcId="{D6938119-78A8-43E2-BFE5-9012AA6F8530}" destId="{54A4730B-2914-4177-999D-CAF0EDBA1B74}" srcOrd="15" destOrd="0" presId="urn:microsoft.com/office/officeart/2005/8/layout/hChevron3"/>
    <dgm:cxn modelId="{CA3EAD28-1271-49AA-904E-565AB70FB6B7}" type="presParOf" srcId="{D6938119-78A8-43E2-BFE5-9012AA6F8530}" destId="{0D86DAD2-8405-4A8F-872A-10B79625E7E8}" srcOrd="16" destOrd="0" presId="urn:microsoft.com/office/officeart/2005/8/layout/hChevron3"/>
    <dgm:cxn modelId="{E43EFBA4-B528-4984-B581-E7AED99326EE}" type="presParOf" srcId="{D6938119-78A8-43E2-BFE5-9012AA6F8530}" destId="{E8CFBD24-3A9C-42C3-A95A-2FC7AFE82583}" srcOrd="17" destOrd="0" presId="urn:microsoft.com/office/officeart/2005/8/layout/hChevron3"/>
    <dgm:cxn modelId="{C9E8E88F-A188-4552-B20C-CCCD310F524D}" type="presParOf" srcId="{D6938119-78A8-43E2-BFE5-9012AA6F8530}" destId="{EFA723A9-20F2-49CD-9841-DD109B5A6843}" srcOrd="18" destOrd="0" presId="urn:microsoft.com/office/officeart/2005/8/layout/hChevron3"/>
    <dgm:cxn modelId="{99E6930E-F221-4161-B7F2-3CEFC2185DA1}" type="presParOf" srcId="{D6938119-78A8-43E2-BFE5-9012AA6F8530}" destId="{888C99BB-A62B-4BE9-8CDD-425D050B3AC5}" srcOrd="19" destOrd="0" presId="urn:microsoft.com/office/officeart/2005/8/layout/hChevron3"/>
    <dgm:cxn modelId="{FD5B0210-D6F9-4ADF-9E56-9BFB1432A54E}" type="presParOf" srcId="{D6938119-78A8-43E2-BFE5-9012AA6F8530}" destId="{C326021A-0439-485E-B461-6333EDE23777}" srcOrd="20" destOrd="0" presId="urn:microsoft.com/office/officeart/2005/8/layout/hChevron3"/>
    <dgm:cxn modelId="{2D4DA026-EC35-40B4-9EAE-69D739E5CDF7}" type="presParOf" srcId="{D6938119-78A8-43E2-BFE5-9012AA6F8530}" destId="{60B6DE28-6FE6-47CD-B6F6-2E74DC5EFB3C}" srcOrd="21" destOrd="0" presId="urn:microsoft.com/office/officeart/2005/8/layout/hChevron3"/>
    <dgm:cxn modelId="{E4226695-480E-49E1-9999-62CC43EEB187}" type="presParOf" srcId="{D6938119-78A8-43E2-BFE5-9012AA6F8530}" destId="{192D7B18-23A7-4AC5-81DB-974E0A5883DF}" srcOrd="2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ED16F-940B-46F1-92D5-89864A7EE4E3}">
      <dsp:nvSpPr>
        <dsp:cNvPr id="0" name=""/>
        <dsp:cNvSpPr/>
      </dsp:nvSpPr>
      <dsp:spPr>
        <a:xfrm>
          <a:off x="1573857" y="587"/>
          <a:ext cx="1424285" cy="14242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Process Data</a:t>
          </a:r>
          <a:endParaRPr lang="en-US" sz="1700" kern="1200" dirty="0"/>
        </a:p>
      </dsp:txBody>
      <dsp:txXfrm>
        <a:off x="1782439" y="209169"/>
        <a:ext cx="1007121" cy="1007121"/>
      </dsp:txXfrm>
    </dsp:sp>
    <dsp:sp modelId="{9C00BD54-3163-4E2F-AE0F-28323496AA21}">
      <dsp:nvSpPr>
        <dsp:cNvPr id="0" name=""/>
        <dsp:cNvSpPr/>
      </dsp:nvSpPr>
      <dsp:spPr>
        <a:xfrm rot="3600000">
          <a:off x="2626023" y="1388686"/>
          <a:ext cx="378010" cy="48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654374" y="1435720"/>
        <a:ext cx="264607" cy="288418"/>
      </dsp:txXfrm>
    </dsp:sp>
    <dsp:sp modelId="{5DD8CBF8-8853-47CC-BE74-6FF13449960C}">
      <dsp:nvSpPr>
        <dsp:cNvPr id="0" name=""/>
        <dsp:cNvSpPr/>
      </dsp:nvSpPr>
      <dsp:spPr>
        <a:xfrm>
          <a:off x="2642613" y="1851727"/>
          <a:ext cx="1424285" cy="1424285"/>
        </a:xfrm>
        <a:prstGeom prst="ellipse">
          <a:avLst/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Validate Results</a:t>
          </a:r>
          <a:endParaRPr lang="en-US" sz="1700" kern="1200" dirty="0"/>
        </a:p>
      </dsp:txBody>
      <dsp:txXfrm>
        <a:off x="2851195" y="2060309"/>
        <a:ext cx="1007121" cy="1007121"/>
      </dsp:txXfrm>
    </dsp:sp>
    <dsp:sp modelId="{06617C1C-0513-4302-95E4-98916EB2254B}">
      <dsp:nvSpPr>
        <dsp:cNvPr id="0" name=""/>
        <dsp:cNvSpPr/>
      </dsp:nvSpPr>
      <dsp:spPr>
        <a:xfrm rot="10816034">
          <a:off x="2118790" y="2318620"/>
          <a:ext cx="370176" cy="48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229842" y="2415018"/>
        <a:ext cx="259123" cy="288418"/>
      </dsp:txXfrm>
    </dsp:sp>
    <dsp:sp modelId="{C7AA4EE7-1375-4034-91E3-EC3AC6CFBFA4}">
      <dsp:nvSpPr>
        <dsp:cNvPr id="0" name=""/>
        <dsp:cNvSpPr/>
      </dsp:nvSpPr>
      <dsp:spPr>
        <a:xfrm>
          <a:off x="519905" y="1841826"/>
          <a:ext cx="1424285" cy="1424285"/>
        </a:xfrm>
        <a:prstGeom prst="ellipse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Refine Approach</a:t>
          </a:r>
          <a:endParaRPr lang="en-US" sz="1700" kern="1200" dirty="0"/>
        </a:p>
      </dsp:txBody>
      <dsp:txXfrm>
        <a:off x="728487" y="2050408"/>
        <a:ext cx="1007121" cy="1007121"/>
      </dsp:txXfrm>
    </dsp:sp>
    <dsp:sp modelId="{EAB28ED0-8B50-45C4-B639-EF75BF5C6088}">
      <dsp:nvSpPr>
        <dsp:cNvPr id="0" name=""/>
        <dsp:cNvSpPr/>
      </dsp:nvSpPr>
      <dsp:spPr>
        <a:xfrm rot="17987246">
          <a:off x="1569052" y="1402078"/>
          <a:ext cx="369550" cy="48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96947" y="1546325"/>
        <a:ext cx="258685" cy="288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7DD33-B486-4556-99B4-CF60CF26EFD3}">
      <dsp:nvSpPr>
        <dsp:cNvPr id="0" name=""/>
        <dsp:cNvSpPr/>
      </dsp:nvSpPr>
      <dsp:spPr>
        <a:xfrm>
          <a:off x="4520" y="251333"/>
          <a:ext cx="838832" cy="33553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Jan</a:t>
          </a:r>
          <a:endParaRPr lang="en-US" sz="1700" kern="1200" dirty="0"/>
        </a:p>
      </dsp:txBody>
      <dsp:txXfrm>
        <a:off x="4520" y="251333"/>
        <a:ext cx="754949" cy="335533"/>
      </dsp:txXfrm>
    </dsp:sp>
    <dsp:sp modelId="{4D4888FB-2768-4364-9AC2-BD7BB44A6CC3}">
      <dsp:nvSpPr>
        <dsp:cNvPr id="0" name=""/>
        <dsp:cNvSpPr/>
      </dsp:nvSpPr>
      <dsp:spPr>
        <a:xfrm>
          <a:off x="675586" y="251333"/>
          <a:ext cx="838832" cy="335533"/>
        </a:xfrm>
        <a:prstGeom prst="chevron">
          <a:avLst/>
        </a:prstGeom>
        <a:solidFill>
          <a:schemeClr val="accent2">
            <a:hueOff val="1079238"/>
            <a:satOff val="-7066"/>
            <a:lumOff val="15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Feb</a:t>
          </a:r>
          <a:endParaRPr lang="en-US" sz="1700" kern="1200" dirty="0"/>
        </a:p>
      </dsp:txBody>
      <dsp:txXfrm>
        <a:off x="843353" y="251333"/>
        <a:ext cx="503299" cy="335533"/>
      </dsp:txXfrm>
    </dsp:sp>
    <dsp:sp modelId="{70FD6FE0-678D-4FE8-8D40-643C049624FA}">
      <dsp:nvSpPr>
        <dsp:cNvPr id="0" name=""/>
        <dsp:cNvSpPr/>
      </dsp:nvSpPr>
      <dsp:spPr>
        <a:xfrm>
          <a:off x="1346652" y="251333"/>
          <a:ext cx="838832" cy="335533"/>
        </a:xfrm>
        <a:prstGeom prst="chevron">
          <a:avLst/>
        </a:prstGeom>
        <a:solidFill>
          <a:schemeClr val="accent2">
            <a:hueOff val="2158475"/>
            <a:satOff val="-14131"/>
            <a:lumOff val="3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</a:t>
          </a:r>
          <a:endParaRPr lang="en-US" sz="1700" kern="1200" dirty="0"/>
        </a:p>
      </dsp:txBody>
      <dsp:txXfrm>
        <a:off x="1514419" y="251333"/>
        <a:ext cx="503299" cy="335533"/>
      </dsp:txXfrm>
    </dsp:sp>
    <dsp:sp modelId="{F0126E35-4052-4835-8DAE-F6AA2BB844B6}">
      <dsp:nvSpPr>
        <dsp:cNvPr id="0" name=""/>
        <dsp:cNvSpPr/>
      </dsp:nvSpPr>
      <dsp:spPr>
        <a:xfrm>
          <a:off x="2017718" y="251333"/>
          <a:ext cx="838832" cy="335533"/>
        </a:xfrm>
        <a:prstGeom prst="chevron">
          <a:avLst/>
        </a:prstGeom>
        <a:solidFill>
          <a:schemeClr val="accent2">
            <a:hueOff val="3237713"/>
            <a:satOff val="-21197"/>
            <a:lumOff val="46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Apr</a:t>
          </a:r>
          <a:endParaRPr lang="en-US" sz="1700" kern="1200" dirty="0"/>
        </a:p>
      </dsp:txBody>
      <dsp:txXfrm>
        <a:off x="2185485" y="251333"/>
        <a:ext cx="503299" cy="335533"/>
      </dsp:txXfrm>
    </dsp:sp>
    <dsp:sp modelId="{361DA251-B3FD-47D3-81E4-1A879C012ADD}">
      <dsp:nvSpPr>
        <dsp:cNvPr id="0" name=""/>
        <dsp:cNvSpPr/>
      </dsp:nvSpPr>
      <dsp:spPr>
        <a:xfrm>
          <a:off x="2688784" y="251333"/>
          <a:ext cx="838832" cy="335533"/>
        </a:xfrm>
        <a:prstGeom prst="chevron">
          <a:avLst/>
        </a:prstGeom>
        <a:solidFill>
          <a:schemeClr val="accent2">
            <a:hueOff val="4316950"/>
            <a:satOff val="-28262"/>
            <a:lumOff val="62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May</a:t>
          </a:r>
          <a:endParaRPr lang="en-US" sz="1700" kern="1200" dirty="0"/>
        </a:p>
      </dsp:txBody>
      <dsp:txXfrm>
        <a:off x="2856551" y="251333"/>
        <a:ext cx="503299" cy="335533"/>
      </dsp:txXfrm>
    </dsp:sp>
    <dsp:sp modelId="{1B6E86F8-3C26-46CC-B080-9E3E2F779878}">
      <dsp:nvSpPr>
        <dsp:cNvPr id="0" name=""/>
        <dsp:cNvSpPr/>
      </dsp:nvSpPr>
      <dsp:spPr>
        <a:xfrm>
          <a:off x="3359850" y="251333"/>
          <a:ext cx="838832" cy="335533"/>
        </a:xfrm>
        <a:prstGeom prst="chevron">
          <a:avLst/>
        </a:prstGeom>
        <a:solidFill>
          <a:schemeClr val="accent2">
            <a:hueOff val="5396188"/>
            <a:satOff val="-35328"/>
            <a:lumOff val="77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Jun</a:t>
          </a:r>
          <a:endParaRPr lang="en-US" sz="1700" kern="1200" dirty="0"/>
        </a:p>
      </dsp:txBody>
      <dsp:txXfrm>
        <a:off x="3527617" y="251333"/>
        <a:ext cx="503299" cy="335533"/>
      </dsp:txXfrm>
    </dsp:sp>
    <dsp:sp modelId="{155E7074-0D0B-4D8C-B01E-E9DD1AC4BF9D}">
      <dsp:nvSpPr>
        <dsp:cNvPr id="0" name=""/>
        <dsp:cNvSpPr/>
      </dsp:nvSpPr>
      <dsp:spPr>
        <a:xfrm>
          <a:off x="4030916" y="251333"/>
          <a:ext cx="838832" cy="335533"/>
        </a:xfrm>
        <a:prstGeom prst="chevron">
          <a:avLst/>
        </a:prstGeom>
        <a:solidFill>
          <a:schemeClr val="accent2">
            <a:hueOff val="6475426"/>
            <a:satOff val="-42393"/>
            <a:lumOff val="93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Jul</a:t>
          </a:r>
          <a:endParaRPr lang="en-US" sz="1700" kern="1200" dirty="0"/>
        </a:p>
      </dsp:txBody>
      <dsp:txXfrm>
        <a:off x="4198683" y="251333"/>
        <a:ext cx="503299" cy="335533"/>
      </dsp:txXfrm>
    </dsp:sp>
    <dsp:sp modelId="{49EB0497-9C3D-4660-95EF-2A17D7489508}">
      <dsp:nvSpPr>
        <dsp:cNvPr id="0" name=""/>
        <dsp:cNvSpPr/>
      </dsp:nvSpPr>
      <dsp:spPr>
        <a:xfrm>
          <a:off x="4701982" y="251333"/>
          <a:ext cx="838832" cy="335533"/>
        </a:xfrm>
        <a:prstGeom prst="chevron">
          <a:avLst/>
        </a:prstGeom>
        <a:solidFill>
          <a:schemeClr val="accent2">
            <a:hueOff val="7554663"/>
            <a:satOff val="-49459"/>
            <a:lumOff val="108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Aug</a:t>
          </a:r>
          <a:endParaRPr lang="en-US" sz="1700" kern="1200" dirty="0"/>
        </a:p>
      </dsp:txBody>
      <dsp:txXfrm>
        <a:off x="4869749" y="251333"/>
        <a:ext cx="503299" cy="335533"/>
      </dsp:txXfrm>
    </dsp:sp>
    <dsp:sp modelId="{0D86DAD2-8405-4A8F-872A-10B79625E7E8}">
      <dsp:nvSpPr>
        <dsp:cNvPr id="0" name=""/>
        <dsp:cNvSpPr/>
      </dsp:nvSpPr>
      <dsp:spPr>
        <a:xfrm>
          <a:off x="5373048" y="251333"/>
          <a:ext cx="838832" cy="335533"/>
        </a:xfrm>
        <a:prstGeom prst="chevron">
          <a:avLst/>
        </a:prstGeom>
        <a:solidFill>
          <a:schemeClr val="accent2">
            <a:hueOff val="8633901"/>
            <a:satOff val="-56524"/>
            <a:lumOff val="124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Sep</a:t>
          </a:r>
          <a:endParaRPr lang="en-US" sz="1700" kern="1200" dirty="0"/>
        </a:p>
      </dsp:txBody>
      <dsp:txXfrm>
        <a:off x="5540815" y="251333"/>
        <a:ext cx="503299" cy="335533"/>
      </dsp:txXfrm>
    </dsp:sp>
    <dsp:sp modelId="{EFA723A9-20F2-49CD-9841-DD109B5A6843}">
      <dsp:nvSpPr>
        <dsp:cNvPr id="0" name=""/>
        <dsp:cNvSpPr/>
      </dsp:nvSpPr>
      <dsp:spPr>
        <a:xfrm>
          <a:off x="6044114" y="251333"/>
          <a:ext cx="838832" cy="335533"/>
        </a:xfrm>
        <a:prstGeom prst="chevron">
          <a:avLst/>
        </a:prstGeom>
        <a:solidFill>
          <a:schemeClr val="accent2">
            <a:hueOff val="9713138"/>
            <a:satOff val="-63590"/>
            <a:lumOff val="139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Oct</a:t>
          </a:r>
          <a:endParaRPr lang="en-US" sz="1700" kern="1200" dirty="0"/>
        </a:p>
      </dsp:txBody>
      <dsp:txXfrm>
        <a:off x="6211881" y="251333"/>
        <a:ext cx="503299" cy="335533"/>
      </dsp:txXfrm>
    </dsp:sp>
    <dsp:sp modelId="{C326021A-0439-485E-B461-6333EDE23777}">
      <dsp:nvSpPr>
        <dsp:cNvPr id="0" name=""/>
        <dsp:cNvSpPr/>
      </dsp:nvSpPr>
      <dsp:spPr>
        <a:xfrm>
          <a:off x="6715180" y="251333"/>
          <a:ext cx="838832" cy="335533"/>
        </a:xfrm>
        <a:prstGeom prst="chevron">
          <a:avLst/>
        </a:prstGeom>
        <a:solidFill>
          <a:schemeClr val="accent2">
            <a:hueOff val="10792376"/>
            <a:satOff val="-70655"/>
            <a:lumOff val="155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Nov</a:t>
          </a:r>
          <a:endParaRPr lang="en-US" sz="1700" kern="1200" dirty="0"/>
        </a:p>
      </dsp:txBody>
      <dsp:txXfrm>
        <a:off x="6882947" y="251333"/>
        <a:ext cx="503299" cy="335533"/>
      </dsp:txXfrm>
    </dsp:sp>
    <dsp:sp modelId="{192D7B18-23A7-4AC5-81DB-974E0A5883DF}">
      <dsp:nvSpPr>
        <dsp:cNvPr id="0" name=""/>
        <dsp:cNvSpPr/>
      </dsp:nvSpPr>
      <dsp:spPr>
        <a:xfrm>
          <a:off x="7386246" y="251333"/>
          <a:ext cx="838832" cy="335533"/>
        </a:xfrm>
        <a:prstGeom prst="chevron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Dec</a:t>
          </a:r>
          <a:endParaRPr lang="en-US" sz="1700" kern="1200" dirty="0"/>
        </a:p>
      </dsp:txBody>
      <dsp:txXfrm>
        <a:off x="7554013" y="251333"/>
        <a:ext cx="503299" cy="335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48F98-DC5E-4C8F-B574-49F5461D813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C0EF8-F79F-48F5-B064-D311442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18626F-027B-439A-9D12-805B78216867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7308B4-D86E-4CAB-9E7C-6057EBC1CE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ved=0CAcQjRw&amp;url=http://carcrashday.blogspot.com/2014/07/car-crash-warwick-pa.html&amp;ei=HuyQVO2NGofuoASixILYAg&amp;bvm=bv.82001339,d.cGU&amp;psig=AFQjCNHbSb0uHAGIspVNJ2J39k92LotZLg&amp;ust=14188700806269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frm=1&amp;source=images&amp;cd=&amp;cad=rja&amp;uact=8&amp;ved=0CAcQjRw&amp;url=https://www.fhwa.dot.gov/publications/publicroads/09mar/05.cfm&amp;ei=9vmJVMOLLaS_sQTF54CwAw&amp;bvm=bv.81456516,d.cWc&amp;psig=AFQjCNEyE1FQUaTpfY43ndoIr0VKMlEAoA&amp;ust=141841493172282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frm=1&amp;source=images&amp;cd=&amp;cad=rja&amp;uact=8&amp;ved=0CAcQjRw&amp;url=http://www.reviewcivilpe.com/horizontal-curves-definitions-and-formulas/&amp;ei=RPmQVLOzIoTisATvzYLICA&amp;psig=AFQjCNHNzgoYzs9zqn5VzsHyKFJ2sLLchA&amp;ust=14188732880899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frm=1&amp;source=images&amp;cd=&amp;cad=rja&amp;uact=8&amp;ved=0CAcQjRw&amp;url=http://ec.europa.eu/transport/road_safety/specialist/knowledge/road/getting_initial_safety_design_principles_right/index_en.htm&amp;ei=zPiQVP6wDcLIsASn-IGwAw&amp;psig=AFQjCNHNzgoYzs9zqn5VzsHyKFJ2sLLchA&amp;ust=14188732880899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6480048" cy="2301240"/>
          </a:xfrm>
        </p:spPr>
        <p:txBody>
          <a:bodyPr/>
          <a:lstStyle/>
          <a:p>
            <a:pPr algn="ctr"/>
            <a:r>
              <a:rPr lang="en-US" dirty="0" smtClean="0"/>
              <a:t>Using GIS to Inventory and Characterize  Horizontal Curvature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 Highway Statistics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120,000 miles of total roadway</a:t>
            </a:r>
          </a:p>
          <a:p>
            <a:r>
              <a:rPr lang="en-US" dirty="0" smtClean="0"/>
              <a:t>40,000 miles of roadway owned by the state</a:t>
            </a:r>
          </a:p>
          <a:p>
            <a:r>
              <a:rPr lang="en-US" dirty="0" smtClean="0"/>
              <a:t>124,149 reportable traffic crashes</a:t>
            </a:r>
          </a:p>
          <a:p>
            <a:r>
              <a:rPr lang="en-US" dirty="0" smtClean="0"/>
              <a:t>1208 fatalities</a:t>
            </a:r>
          </a:p>
          <a:p>
            <a:r>
              <a:rPr lang="en-US" dirty="0" smtClean="0"/>
              <a:t>83,089 injuries</a:t>
            </a:r>
          </a:p>
          <a:p>
            <a:r>
              <a:rPr lang="en-US" dirty="0" smtClean="0"/>
              <a:t>99.5 billion vehicle miles traveled</a:t>
            </a:r>
          </a:p>
          <a:p>
            <a:r>
              <a:rPr lang="en-US" dirty="0" smtClean="0"/>
              <a:t>1.21 deaths per hundred million vehicle miles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31817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PennDOT</a:t>
            </a:r>
            <a:r>
              <a:rPr lang="en-US" dirty="0" smtClean="0"/>
              <a:t>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31817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USDOT Federal Highway Administration (2012)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928753"/>
              </p:ext>
            </p:extLst>
          </p:nvPr>
        </p:nvGraphicFramePr>
        <p:xfrm>
          <a:off x="41910" y="1488757"/>
          <a:ext cx="9025890" cy="380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934200" y="24384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State Owned Roadway Miles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750" y="541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Texas, North Carolina and Virginia have substantially more miles of state owned roadway than Pennsylvania.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Our Roads Safer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DOTs have a limited budget for safety improvements.</a:t>
            </a:r>
          </a:p>
          <a:p>
            <a:r>
              <a:rPr lang="en-US" dirty="0" smtClean="0"/>
              <a:t>The better the most dangerous sections of roadway can be identified, the more effectively available funding can be used to improve highway safety.</a:t>
            </a:r>
          </a:p>
          <a:p>
            <a:r>
              <a:rPr lang="en-US" dirty="0" smtClean="0"/>
              <a:t>Two general approaches</a:t>
            </a:r>
          </a:p>
          <a:p>
            <a:pPr lvl="1"/>
            <a:r>
              <a:rPr lang="en-US" dirty="0" smtClean="0"/>
              <a:t>Look at crash data</a:t>
            </a:r>
          </a:p>
          <a:p>
            <a:pPr lvl="1"/>
            <a:r>
              <a:rPr lang="en-US" dirty="0" smtClean="0"/>
              <a:t>Look at roadway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Roadway Characteristics in Highway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Highway Safety Manual (HSM) – Published by AASHTO (American </a:t>
            </a:r>
            <a:r>
              <a:rPr lang="en-US" dirty="0"/>
              <a:t>Association of State Highway &amp; Transportation </a:t>
            </a:r>
            <a:r>
              <a:rPr lang="en-US" dirty="0" smtClean="0"/>
              <a:t>Officials)</a:t>
            </a:r>
          </a:p>
          <a:p>
            <a:r>
              <a:rPr lang="en-US" dirty="0" smtClean="0"/>
              <a:t>Presents methods of estimating expected crash rates from roadway characteristics, crash data and traffic volume.</a:t>
            </a:r>
          </a:p>
          <a:p>
            <a:r>
              <a:rPr lang="en-US" dirty="0" smtClean="0"/>
              <a:t>These methods can be used to:</a:t>
            </a:r>
          </a:p>
          <a:p>
            <a:pPr lvl="1"/>
            <a:r>
              <a:rPr lang="en-US" dirty="0" smtClean="0"/>
              <a:t>Screen the roadway network</a:t>
            </a:r>
          </a:p>
          <a:p>
            <a:pPr lvl="1"/>
            <a:r>
              <a:rPr lang="en-US" dirty="0" smtClean="0"/>
              <a:t>Estimate the impacts of roadway improvements</a:t>
            </a:r>
          </a:p>
          <a:p>
            <a:pPr lvl="1"/>
            <a:r>
              <a:rPr lang="en-US" dirty="0" smtClean="0"/>
              <a:t>Evaluate alternatives during roadway design.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2819400" cy="2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Key Highway Safety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SPF – Safety Performance Function</a:t>
            </a:r>
            <a:br>
              <a:rPr lang="en-US" dirty="0" smtClean="0"/>
            </a:br>
            <a:r>
              <a:rPr lang="en-US" dirty="0" smtClean="0"/>
              <a:t>(crash prediction models)</a:t>
            </a:r>
          </a:p>
          <a:p>
            <a:r>
              <a:rPr lang="en-US" dirty="0" smtClean="0"/>
              <a:t>CMF – Crash Modification Factor</a:t>
            </a:r>
            <a:br>
              <a:rPr lang="en-US" dirty="0" smtClean="0"/>
            </a:br>
            <a:r>
              <a:rPr lang="en-US" dirty="0" smtClean="0"/>
              <a:t>Also known as an Accident Modification Factor (AMF)</a:t>
            </a:r>
            <a:br>
              <a:rPr lang="en-US" dirty="0" smtClean="0"/>
            </a:b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1800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predicted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</a:t>
            </a: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1800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spf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x (CMF</a:t>
            </a:r>
            <a:r>
              <a:rPr lang="en-US" sz="18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1x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x CMF</a:t>
            </a:r>
            <a:r>
              <a:rPr lang="en-US" sz="18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2x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x … x </a:t>
            </a: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CMF</a:t>
            </a:r>
            <a:r>
              <a:rPr lang="en-US" sz="1800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yz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x </a:t>
            </a:r>
            <a:r>
              <a:rPr lang="en-US" sz="1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1800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1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Counter Measure – A safety improvement designed to reduce crash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AMF for Horizontal Curve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0" t="28635" r="10878" b="17163"/>
          <a:stretch/>
        </p:blipFill>
        <p:spPr bwMode="auto">
          <a:xfrm>
            <a:off x="894945" y="1752600"/>
            <a:ext cx="7198468" cy="37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1817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Highway Safety Manual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Horizontal Curve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HSM provides a model for using horizontal curvature to better screen a roadway network.</a:t>
            </a:r>
          </a:p>
          <a:p>
            <a:r>
              <a:rPr lang="en-US" dirty="0" smtClean="0"/>
              <a:t>However, DOTs generally lack an inventory of characterized horizontal curves on there roadway networks.</a:t>
            </a:r>
          </a:p>
          <a:p>
            <a:pPr lvl="1"/>
            <a:r>
              <a:rPr lang="en-US" dirty="0" smtClean="0"/>
              <a:t>Information on horizontal curvature and other roadway characteristics </a:t>
            </a:r>
            <a:r>
              <a:rPr lang="en-US" dirty="0" smtClean="0"/>
              <a:t>often does not exist and when it does exist is generally buried </a:t>
            </a:r>
            <a:r>
              <a:rPr lang="en-US" dirty="0" smtClean="0"/>
              <a:t>in highway design documents </a:t>
            </a:r>
            <a:r>
              <a:rPr lang="en-US" dirty="0" smtClean="0"/>
              <a:t>and </a:t>
            </a:r>
            <a:r>
              <a:rPr lang="en-US" dirty="0" smtClean="0"/>
              <a:t>is not readily available for use by safety engineers.</a:t>
            </a:r>
          </a:p>
        </p:txBody>
      </p:sp>
    </p:spTree>
    <p:extLst>
      <p:ext uri="{BB962C8B-B14F-4D97-AF65-F5344CB8AC3E}">
        <p14:creationId xmlns:p14="http://schemas.microsoft.com/office/powerpoint/2010/main" val="28526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3048000"/>
          </a:xfrm>
        </p:spPr>
        <p:txBody>
          <a:bodyPr/>
          <a:lstStyle/>
          <a:p>
            <a:r>
              <a:rPr lang="en-US" dirty="0" smtClean="0"/>
              <a:t>A tool will be developed in ArcGIS using Python.</a:t>
            </a:r>
          </a:p>
          <a:p>
            <a:r>
              <a:rPr lang="en-US" dirty="0" smtClean="0"/>
              <a:t>The tool will step through the vertices of roadway features and:</a:t>
            </a:r>
          </a:p>
          <a:p>
            <a:pPr lvl="1"/>
            <a:r>
              <a:rPr lang="en-US" dirty="0" smtClean="0"/>
              <a:t>Create a spatial inventory of horizontal curves</a:t>
            </a:r>
          </a:p>
          <a:p>
            <a:pPr lvl="1"/>
            <a:r>
              <a:rPr lang="en-US" dirty="0" smtClean="0"/>
              <a:t>Determine the radius and length of each curve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7242" y="4828595"/>
            <a:ext cx="2203547" cy="1368624"/>
            <a:chOff x="1828800" y="4572001"/>
            <a:chExt cx="2590800" cy="1828800"/>
          </a:xfrm>
        </p:grpSpPr>
        <p:sp>
          <p:nvSpPr>
            <p:cNvPr id="4" name="Oval 3"/>
            <p:cNvSpPr/>
            <p:nvPr/>
          </p:nvSpPr>
          <p:spPr>
            <a:xfrm>
              <a:off x="2286000" y="586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4200" y="5562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57600" y="5105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828800" y="5200651"/>
              <a:ext cx="2438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133600" y="4572001"/>
              <a:ext cx="228600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98746" y="5505451"/>
              <a:ext cx="774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</a:rPr>
                <a:t>(X</a:t>
              </a:r>
              <a:r>
                <a:rPr lang="en-US" sz="1400" baseline="-25000" dirty="0" smtClean="0">
                  <a:solidFill>
                    <a:srgbClr val="00B0F0"/>
                  </a:solidFill>
                </a:rPr>
                <a:t>1</a:t>
              </a:r>
              <a:r>
                <a:rPr lang="en-US" sz="1400" dirty="0" smtClean="0">
                  <a:solidFill>
                    <a:srgbClr val="00B0F0"/>
                  </a:solidFill>
                </a:rPr>
                <a:t>, Y</a:t>
              </a:r>
              <a:r>
                <a:rPr lang="en-US" sz="1400" baseline="-25000" dirty="0" smtClean="0">
                  <a:solidFill>
                    <a:srgbClr val="00B0F0"/>
                  </a:solidFill>
                </a:rPr>
                <a:t>1</a:t>
              </a:r>
              <a:r>
                <a:rPr lang="en-US" sz="1400" dirty="0" smtClean="0">
                  <a:solidFill>
                    <a:srgbClr val="00B0F0"/>
                  </a:solidFill>
                </a:rPr>
                <a:t>)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9768" y="5713511"/>
              <a:ext cx="774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</a:rPr>
                <a:t>(X</a:t>
              </a:r>
              <a:r>
                <a:rPr lang="en-US" sz="1400" baseline="-25000" dirty="0" smtClean="0">
                  <a:solidFill>
                    <a:srgbClr val="00B0F0"/>
                  </a:solidFill>
                </a:rPr>
                <a:t>2</a:t>
              </a:r>
              <a:r>
                <a:rPr lang="en-US" sz="1400" dirty="0" smtClean="0">
                  <a:solidFill>
                    <a:srgbClr val="00B0F0"/>
                  </a:solidFill>
                </a:rPr>
                <a:t>, Y</a:t>
              </a:r>
              <a:r>
                <a:rPr lang="en-US" sz="1400" baseline="-25000" dirty="0" smtClean="0">
                  <a:solidFill>
                    <a:srgbClr val="00B0F0"/>
                  </a:solidFill>
                </a:rPr>
                <a:t>2</a:t>
              </a:r>
              <a:r>
                <a:rPr lang="en-US" sz="1400" dirty="0" smtClean="0">
                  <a:solidFill>
                    <a:srgbClr val="00B0F0"/>
                  </a:solidFill>
                </a:rPr>
                <a:t>)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724400"/>
              <a:ext cx="774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</a:rPr>
                <a:t>(X</a:t>
              </a:r>
              <a:r>
                <a:rPr lang="en-US" sz="14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1400" dirty="0" smtClean="0">
                  <a:solidFill>
                    <a:srgbClr val="00B0F0"/>
                  </a:solidFill>
                </a:rPr>
                <a:t>, Y</a:t>
              </a:r>
              <a:r>
                <a:rPr lang="en-US" sz="1400" baseline="-25000" dirty="0" smtClean="0">
                  <a:solidFill>
                    <a:srgbClr val="00B0F0"/>
                  </a:solidFill>
                </a:rPr>
                <a:t>3</a:t>
              </a:r>
              <a:r>
                <a:rPr lang="en-US" sz="1400" dirty="0" smtClean="0">
                  <a:solidFill>
                    <a:srgbClr val="00B0F0"/>
                  </a:solidFill>
                </a:rPr>
                <a:t>)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906194">
              <a:off x="3181803" y="5185083"/>
              <a:ext cx="533400" cy="512861"/>
            </a:xfrm>
            <a:prstGeom prst="arc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33070"/>
              </p:ext>
            </p:extLst>
          </p:nvPr>
        </p:nvGraphicFramePr>
        <p:xfrm>
          <a:off x="3282853" y="4706037"/>
          <a:ext cx="5403947" cy="827844"/>
        </p:xfrm>
        <a:graphic>
          <a:graphicData uri="http://schemas.openxmlformats.org/drawingml/2006/table">
            <a:tbl>
              <a:tblPr/>
              <a:tblGrid>
                <a:gridCol w="1395402"/>
                <a:gridCol w="1686355"/>
                <a:gridCol w="1144311"/>
                <a:gridCol w="1177879"/>
              </a:tblGrid>
              <a:tr h="352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LRS Key Start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LRS Key End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Length (miles)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Radius (feet)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01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0015</a:t>
                      </a:r>
                      <a:r>
                        <a:rPr lang="en-US" sz="1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0470</a:t>
                      </a:r>
                      <a:r>
                        <a:rPr lang="en-US" sz="1400" b="0" i="0" u="none" strike="noStrike" dirty="0">
                          <a:solidFill>
                            <a:srgbClr val="FF66CC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01</a:t>
                      </a:r>
                      <a:r>
                        <a:rPr lang="en-US" sz="14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0015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0480</a:t>
                      </a:r>
                      <a:r>
                        <a:rPr lang="en-US" sz="1400" b="0" i="0" u="none" strike="noStrike" dirty="0" smtClean="0">
                          <a:solidFill>
                            <a:srgbClr val="FF66CC"/>
                          </a:solidFill>
                          <a:effectLst/>
                          <a:latin typeface="Calibri"/>
                        </a:rPr>
                        <a:t>0250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0.4216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01</a:t>
                      </a:r>
                      <a:r>
                        <a:rPr lang="en-US" sz="14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0015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0490</a:t>
                      </a:r>
                      <a:r>
                        <a:rPr lang="en-US" sz="1400" b="0" i="0" u="none" strike="noStrike" dirty="0" smtClean="0">
                          <a:solidFill>
                            <a:srgbClr val="FF66CC"/>
                          </a:solidFill>
                          <a:effectLst/>
                          <a:latin typeface="Calibri"/>
                        </a:rPr>
                        <a:t>0073</a:t>
                      </a:r>
                      <a:endParaRPr lang="en-US" sz="1400" b="0" i="0" u="none" strike="noStrike" dirty="0">
                        <a:solidFill>
                          <a:srgbClr val="FF66CC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01</a:t>
                      </a:r>
                      <a:r>
                        <a:rPr lang="en-US" sz="14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0015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0490</a:t>
                      </a:r>
                      <a:r>
                        <a:rPr lang="en-US" sz="1400" b="0" i="0" u="none" strike="noStrike" dirty="0" smtClean="0">
                          <a:solidFill>
                            <a:srgbClr val="FF66CC"/>
                          </a:solidFill>
                          <a:effectLst/>
                          <a:latin typeface="Calibri"/>
                        </a:rPr>
                        <a:t>1248</a:t>
                      </a:r>
                      <a:endParaRPr lang="en-US" sz="1400" b="0" i="0" u="none" strike="noStrike" dirty="0">
                        <a:solidFill>
                          <a:srgbClr val="FF66CC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0.2233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0" y="5880465"/>
            <a:ext cx="2850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LRS Key - </a:t>
            </a:r>
            <a:r>
              <a:rPr lang="en-US" dirty="0" smtClean="0">
                <a:solidFill>
                  <a:srgbClr val="00FF00"/>
                </a:solidFill>
                <a:latin typeface="Calibri"/>
              </a:rPr>
              <a:t>CC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RRRR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SSSS</a:t>
            </a:r>
            <a:r>
              <a:rPr lang="en-US" dirty="0" smtClean="0">
                <a:solidFill>
                  <a:srgbClr val="FF66CC"/>
                </a:solidFill>
                <a:latin typeface="Calibri"/>
              </a:rPr>
              <a:t>OOOO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Roadway Centerline Data – </a:t>
            </a:r>
            <a:r>
              <a:rPr lang="en-US" dirty="0" err="1"/>
              <a:t>PennDOT</a:t>
            </a:r>
            <a:r>
              <a:rPr lang="en-US" dirty="0"/>
              <a:t> Bureau of Planning and Research</a:t>
            </a:r>
          </a:p>
          <a:p>
            <a:r>
              <a:rPr lang="en-US" dirty="0" smtClean="0"/>
              <a:t>Crash Data – </a:t>
            </a:r>
            <a:r>
              <a:rPr lang="en-US" dirty="0" err="1" smtClean="0"/>
              <a:t>PennDOT</a:t>
            </a:r>
            <a:r>
              <a:rPr lang="en-US" dirty="0" smtClean="0"/>
              <a:t> Bureau of Maintenance and Operations</a:t>
            </a:r>
          </a:p>
          <a:p>
            <a:r>
              <a:rPr lang="en-US" dirty="0" smtClean="0"/>
              <a:t>Manually determined horizontal curves on rural two lane roads – PSU Professor Eric Donnelly</a:t>
            </a:r>
          </a:p>
          <a:p>
            <a:r>
              <a:rPr lang="en-US" dirty="0" smtClean="0"/>
              <a:t>Roadway Design Documents – </a:t>
            </a:r>
            <a:r>
              <a:rPr lang="en-US" dirty="0" err="1" smtClean="0"/>
              <a:t>PennDOT</a:t>
            </a:r>
            <a:r>
              <a:rPr lang="en-US" dirty="0" smtClean="0"/>
              <a:t> Engineering District Offices</a:t>
            </a:r>
          </a:p>
        </p:txBody>
      </p:sp>
    </p:spTree>
    <p:extLst>
      <p:ext uri="{BB962C8B-B14F-4D97-AF65-F5344CB8AC3E}">
        <p14:creationId xmlns:p14="http://schemas.microsoft.com/office/powerpoint/2010/main" val="1791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ESRI – Curve Calculator</a:t>
            </a:r>
          </a:p>
          <a:p>
            <a:r>
              <a:rPr lang="en-US" dirty="0"/>
              <a:t>FDOT – Curve </a:t>
            </a:r>
            <a:r>
              <a:rPr lang="en-US" dirty="0" smtClean="0"/>
              <a:t>Extension</a:t>
            </a:r>
          </a:p>
          <a:p>
            <a:r>
              <a:rPr lang="en-US" dirty="0" smtClean="0"/>
              <a:t>NHDOT - Curve Finder</a:t>
            </a:r>
            <a:endParaRPr lang="en-US" dirty="0"/>
          </a:p>
          <a:p>
            <a:r>
              <a:rPr lang="en-US" dirty="0" smtClean="0"/>
              <a:t>Dr</a:t>
            </a:r>
            <a:r>
              <a:rPr lang="en-US" dirty="0" smtClean="0"/>
              <a:t>. Jeffery Dickey – LSU</a:t>
            </a:r>
          </a:p>
          <a:p>
            <a:pPr lvl="1"/>
            <a:r>
              <a:rPr lang="en-US" dirty="0" smtClean="0"/>
              <a:t>Developed an Excel based tool that characterizes horizontal </a:t>
            </a:r>
            <a:r>
              <a:rPr lang="en-US" dirty="0" smtClean="0"/>
              <a:t>curvature</a:t>
            </a:r>
          </a:p>
          <a:p>
            <a:r>
              <a:rPr lang="en-US" dirty="0" smtClean="0"/>
              <a:t>Dr</a:t>
            </a:r>
            <a:r>
              <a:rPr lang="en-US" dirty="0" smtClean="0"/>
              <a:t>. Eric Donnell – PSU</a:t>
            </a:r>
          </a:p>
          <a:p>
            <a:pPr lvl="1"/>
            <a:r>
              <a:rPr lang="en-US" dirty="0" smtClean="0"/>
              <a:t>Examined 10,000 miles of rural roadway in PA and manually characterized horizontal curvature</a:t>
            </a:r>
          </a:p>
        </p:txBody>
      </p:sp>
    </p:spTree>
    <p:extLst>
      <p:ext uri="{BB962C8B-B14F-4D97-AF65-F5344CB8AC3E}">
        <p14:creationId xmlns:p14="http://schemas.microsoft.com/office/powerpoint/2010/main" val="20376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038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Improving highway safety is a priority for all state transportation departments.</a:t>
            </a:r>
          </a:p>
          <a:p>
            <a:r>
              <a:rPr lang="en-US" dirty="0" smtClean="0"/>
              <a:t>Key roadway characteristics can be used to identify sections which would most benefit from safety improvements.</a:t>
            </a:r>
          </a:p>
          <a:p>
            <a:r>
              <a:rPr lang="en-US" dirty="0" smtClean="0"/>
              <a:t>Roadway curvature is an important roadway characteristic for predicting highway safety.</a:t>
            </a:r>
          </a:p>
        </p:txBody>
      </p:sp>
      <p:pic>
        <p:nvPicPr>
          <p:cNvPr id="1027" name="Picture 3" descr="http://my1970z28.com/pics/etc/etc/delete/Warwick-Crash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97788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52600"/>
            <a:ext cx="22380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Manually determined horizontal curve data will be used to examine the validity of the approach.</a:t>
            </a:r>
          </a:p>
          <a:p>
            <a:r>
              <a:rPr lang="en-US" dirty="0" smtClean="0"/>
              <a:t>The algorithms in the tool will incorporate parameters which can be adjusted to bring the results of the model into agreement with the manually determined curve data.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9091484"/>
              </p:ext>
            </p:extLst>
          </p:nvPr>
        </p:nvGraphicFramePr>
        <p:xfrm>
          <a:off x="4495800" y="1981200"/>
          <a:ext cx="457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304800"/>
            <a:ext cx="7467600" cy="1143000"/>
          </a:xfrm>
        </p:spPr>
        <p:txBody>
          <a:bodyPr/>
          <a:lstStyle/>
          <a:p>
            <a:r>
              <a:rPr lang="en-US" dirty="0" smtClean="0"/>
              <a:t>Timeline (2015)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7336699"/>
              </p:ext>
            </p:extLst>
          </p:nvPr>
        </p:nvGraphicFramePr>
        <p:xfrm>
          <a:off x="381000" y="3200400"/>
          <a:ext cx="8229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304800" y="1600200"/>
            <a:ext cx="1454727" cy="838200"/>
          </a:xfrm>
          <a:prstGeom prst="borderCallout1">
            <a:avLst>
              <a:gd name="adj1" fmla="val 111007"/>
              <a:gd name="adj2" fmla="val 49434"/>
              <a:gd name="adj3" fmla="val 154354"/>
              <a:gd name="adj4" fmla="val 49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Assemble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812655" y="2546205"/>
            <a:ext cx="381000" cy="12321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2074717" y="4848224"/>
            <a:ext cx="1454727" cy="866775"/>
          </a:xfrm>
          <a:prstGeom prst="borderCallout1">
            <a:avLst>
              <a:gd name="adj1" fmla="val -88993"/>
              <a:gd name="adj2" fmla="val 50089"/>
              <a:gd name="adj3" fmla="val -8796"/>
              <a:gd name="adj4" fmla="val 49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</a:t>
            </a:r>
            <a:br>
              <a:rPr lang="en-US" dirty="0" smtClean="0"/>
            </a:b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2602056" y="3135456"/>
            <a:ext cx="381000" cy="18824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4252912" y="2576512"/>
            <a:ext cx="381000" cy="1171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733800" y="1600200"/>
            <a:ext cx="1454727" cy="838200"/>
          </a:xfrm>
          <a:prstGeom prst="borderCallout1">
            <a:avLst>
              <a:gd name="adj1" fmla="val 111007"/>
              <a:gd name="adj2" fmla="val 49434"/>
              <a:gd name="adj3" fmla="val 155490"/>
              <a:gd name="adj4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Validate and Refine Tool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5642266" y="3451514"/>
            <a:ext cx="381000" cy="12884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4724400" y="4848224"/>
            <a:ext cx="2286000" cy="866776"/>
          </a:xfrm>
          <a:prstGeom prst="borderCallout1">
            <a:avLst>
              <a:gd name="adj1" fmla="val -46384"/>
              <a:gd name="adj2" fmla="val 49435"/>
              <a:gd name="adj3" fmla="val -8796"/>
              <a:gd name="adj4" fmla="val 49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 Paper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Prep for Conference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6194714" y="1600200"/>
            <a:ext cx="2667000" cy="857250"/>
          </a:xfrm>
          <a:prstGeom prst="borderCallout1">
            <a:avLst>
              <a:gd name="adj1" fmla="val 111007"/>
              <a:gd name="adj2" fmla="val 49434"/>
              <a:gd name="adj3" fmla="val 147156"/>
              <a:gd name="adj4" fmla="val 49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Paper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600" dirty="0" smtClean="0"/>
              <a:t>&amp;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Present at Conference 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5400000">
            <a:off x="7337714" y="2232314"/>
            <a:ext cx="381000" cy="18599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&amp;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Potential Journals</a:t>
            </a:r>
          </a:p>
          <a:p>
            <a:pPr lvl="1"/>
            <a:r>
              <a:rPr lang="en-US" dirty="0"/>
              <a:t>SAE International Journal of Transportation </a:t>
            </a:r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Journal </a:t>
            </a:r>
            <a:r>
              <a:rPr lang="en-US" dirty="0"/>
              <a:t>of Transportation Safety and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/>
              <a:t>Journal of Transportation Planning and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/>
              <a:t>URISA Journal </a:t>
            </a:r>
          </a:p>
          <a:p>
            <a:r>
              <a:rPr lang="en-US" dirty="0" smtClean="0"/>
              <a:t>Potential Conferences</a:t>
            </a:r>
          </a:p>
          <a:p>
            <a:pPr lvl="1"/>
            <a:r>
              <a:rPr lang="en-US" dirty="0" smtClean="0"/>
              <a:t>Transportation Engineering and Safety Conference (December 2015 in State College PA)</a:t>
            </a:r>
          </a:p>
        </p:txBody>
      </p:sp>
      <p:pic>
        <p:nvPicPr>
          <p:cNvPr id="7170" name="Picture 2" descr="http://technical.sanguinebio.com/wp-content/uploads/2013/07/Immunology_conferen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419600"/>
            <a:ext cx="2286000" cy="16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83" y="1461637"/>
            <a:ext cx="1447800" cy="19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71" y="2362200"/>
            <a:ext cx="141316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Automating Grade Determination Along a Road 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is also an important roadway characteristic.</a:t>
            </a:r>
          </a:p>
          <a:p>
            <a:r>
              <a:rPr lang="en-US" dirty="0" smtClean="0"/>
              <a:t>LiDAR </a:t>
            </a:r>
            <a:r>
              <a:rPr lang="en-US" dirty="0" smtClean="0"/>
              <a:t>(light detection and ranging) data </a:t>
            </a:r>
            <a:r>
              <a:rPr lang="en-US" dirty="0" smtClean="0"/>
              <a:t>will be used with PA </a:t>
            </a:r>
            <a:r>
              <a:rPr lang="en-US" dirty="0" smtClean="0"/>
              <a:t>highway centerline data to associate elevation data with the </a:t>
            </a:r>
            <a:r>
              <a:rPr lang="en-US" dirty="0" smtClean="0"/>
              <a:t>roadway network at regular </a:t>
            </a:r>
            <a:r>
              <a:rPr lang="en-US" dirty="0" smtClean="0"/>
              <a:t>intervals. </a:t>
            </a:r>
            <a:endParaRPr lang="en-US" dirty="0" smtClean="0"/>
          </a:p>
          <a:p>
            <a:r>
              <a:rPr lang="en-US" dirty="0" smtClean="0"/>
              <a:t>The elevation data will be used to calculate grade.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Beth King (PSU)</a:t>
            </a:r>
          </a:p>
          <a:p>
            <a:r>
              <a:rPr lang="en-US" dirty="0" smtClean="0"/>
              <a:t>Eric Donnell (PSU)</a:t>
            </a:r>
          </a:p>
          <a:p>
            <a:r>
              <a:rPr lang="en-US" dirty="0" smtClean="0"/>
              <a:t>Gary Modi (</a:t>
            </a:r>
            <a:r>
              <a:rPr lang="en-US" dirty="0" err="1" smtClean="0"/>
              <a:t>PennDOT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Federal Highway Administration (2014</a:t>
            </a:r>
            <a:r>
              <a:rPr lang="en-US" dirty="0" smtClean="0"/>
              <a:t>). “Highway </a:t>
            </a:r>
            <a:r>
              <a:rPr lang="en-US" dirty="0" smtClean="0"/>
              <a:t>Performance Monitoring System Field Manual”</a:t>
            </a:r>
            <a:endParaRPr lang="en-US" dirty="0" smtClean="0"/>
          </a:p>
          <a:p>
            <a:r>
              <a:rPr lang="en-US" dirty="0" smtClean="0"/>
              <a:t>American </a:t>
            </a:r>
            <a:r>
              <a:rPr lang="en-US" dirty="0"/>
              <a:t>Association of State Highway and Transportation </a:t>
            </a:r>
            <a:r>
              <a:rPr lang="en-US" dirty="0" smtClean="0"/>
              <a:t>Officials (AASHTO) (2009). “Highway </a:t>
            </a:r>
            <a:r>
              <a:rPr lang="en-US" dirty="0"/>
              <a:t>Safety </a:t>
            </a:r>
            <a:r>
              <a:rPr lang="en-US" dirty="0" smtClean="0"/>
              <a:t>Manual”</a:t>
            </a:r>
            <a:endParaRPr lang="en-US" dirty="0" smtClean="0"/>
          </a:p>
          <a:p>
            <a:r>
              <a:rPr lang="en-US" dirty="0" smtClean="0"/>
              <a:t>Donnell, E. (2013).</a:t>
            </a:r>
            <a:r>
              <a:rPr lang="en-US" dirty="0" smtClean="0"/>
              <a:t> “Safety Performance Functions for Two-Lane Rural Highways and Intersections in Pennsylvania”, Presentation at the December 2013 Transportation Engineering and Conference, State College PA</a:t>
            </a:r>
            <a:endParaRPr lang="en-US" dirty="0" smtClean="0"/>
          </a:p>
          <a:p>
            <a:r>
              <a:rPr lang="en-US" dirty="0" smtClean="0"/>
              <a:t>Federal Highway Administration, (2012). “Highway Statistics”</a:t>
            </a:r>
            <a:endParaRPr lang="en-US" dirty="0"/>
          </a:p>
          <a:p>
            <a:r>
              <a:rPr lang="en-US" dirty="0" smtClean="0"/>
              <a:t>Pennsylvania Department of Transportation (2013). “Crash Facts and Statistics”</a:t>
            </a:r>
          </a:p>
          <a:p>
            <a:r>
              <a:rPr lang="en-US" dirty="0" err="1"/>
              <a:t>Khattak</a:t>
            </a:r>
            <a:r>
              <a:rPr lang="en-US" dirty="0"/>
              <a:t>, A. and </a:t>
            </a:r>
            <a:r>
              <a:rPr lang="en-US" dirty="0" err="1"/>
              <a:t>Shamayleh</a:t>
            </a:r>
            <a:r>
              <a:rPr lang="en-US" dirty="0"/>
              <a:t>, H. (2005). ”Highway Safety Assessment through Geographic Information System-Based Data Visualization.” </a:t>
            </a:r>
            <a:r>
              <a:rPr lang="en-US" i="1" dirty="0"/>
              <a:t>J. </a:t>
            </a:r>
            <a:r>
              <a:rPr lang="en-US" i="1" dirty="0" err="1"/>
              <a:t>Comput</a:t>
            </a:r>
            <a:r>
              <a:rPr lang="en-US" i="1" dirty="0"/>
              <a:t>. Civ. Eng.</a:t>
            </a:r>
            <a:r>
              <a:rPr lang="en-US" dirty="0"/>
              <a:t>, 19(4), 407–411</a:t>
            </a:r>
            <a:endParaRPr lang="en-US" dirty="0"/>
          </a:p>
          <a:p>
            <a:r>
              <a:rPr lang="en-US" dirty="0" err="1" smtClean="0"/>
              <a:t>Rasdorf</a:t>
            </a:r>
            <a:r>
              <a:rPr lang="en-US" dirty="0"/>
              <a:t>, </a:t>
            </a:r>
            <a:r>
              <a:rPr lang="en-US" dirty="0" smtClean="0"/>
              <a:t>W., Findley</a:t>
            </a:r>
            <a:r>
              <a:rPr lang="en-US" dirty="0"/>
              <a:t>, </a:t>
            </a:r>
            <a:r>
              <a:rPr lang="en-US" dirty="0" smtClean="0"/>
              <a:t>D., </a:t>
            </a:r>
            <a:r>
              <a:rPr lang="en-US" dirty="0" err="1" smtClean="0"/>
              <a:t>Zegeer</a:t>
            </a:r>
            <a:r>
              <a:rPr lang="en-US" dirty="0"/>
              <a:t>, </a:t>
            </a:r>
            <a:r>
              <a:rPr lang="en-US" dirty="0" smtClean="0"/>
              <a:t>C., </a:t>
            </a:r>
            <a:r>
              <a:rPr lang="en-US" dirty="0" err="1" smtClean="0"/>
              <a:t>Sundstrom</a:t>
            </a:r>
            <a:r>
              <a:rPr lang="en-US" dirty="0"/>
              <a:t>, </a:t>
            </a:r>
            <a:r>
              <a:rPr lang="en-US" dirty="0" smtClean="0"/>
              <a:t>C., Hummer</a:t>
            </a:r>
            <a:r>
              <a:rPr lang="en-US" dirty="0"/>
              <a:t>, </a:t>
            </a:r>
            <a:r>
              <a:rPr lang="en-US" dirty="0" smtClean="0"/>
              <a:t>J. (2012</a:t>
            </a:r>
            <a:r>
              <a:rPr lang="en-US" dirty="0" smtClean="0"/>
              <a:t>). </a:t>
            </a:r>
            <a:r>
              <a:rPr lang="en-US" dirty="0" smtClean="0"/>
              <a:t>“Evaluation </a:t>
            </a:r>
            <a:r>
              <a:rPr lang="en-US" dirty="0"/>
              <a:t>of GIS Applications for </a:t>
            </a:r>
            <a:r>
              <a:rPr lang="en-US" dirty="0" smtClean="0"/>
              <a:t>Horizontal Curve </a:t>
            </a:r>
            <a:r>
              <a:rPr lang="en-US" dirty="0"/>
              <a:t>Data </a:t>
            </a:r>
            <a:r>
              <a:rPr lang="en-US" dirty="0" smtClean="0"/>
              <a:t>Collection”,</a:t>
            </a:r>
            <a:r>
              <a:rPr lang="en-US" dirty="0" smtClean="0"/>
              <a:t> </a:t>
            </a: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Comput</a:t>
            </a:r>
            <a:r>
              <a:rPr lang="en-US" dirty="0"/>
              <a:t>. Civ. Eng. 2012.26:191-203.</a:t>
            </a:r>
          </a:p>
        </p:txBody>
      </p:sp>
    </p:spTree>
    <p:extLst>
      <p:ext uri="{BB962C8B-B14F-4D97-AF65-F5344CB8AC3E}">
        <p14:creationId xmlns:p14="http://schemas.microsoft.com/office/powerpoint/2010/main" val="1984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981200"/>
            <a:ext cx="41857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Comments?</a:t>
            </a:r>
            <a:endParaRPr lang="en-US" sz="54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5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To develop a tool which can automate the identification and characterization of horizontal curves in a roadway network from its centerline data.</a:t>
            </a:r>
          </a:p>
        </p:txBody>
      </p:sp>
    </p:spTree>
    <p:extLst>
      <p:ext uri="{BB962C8B-B14F-4D97-AF65-F5344CB8AC3E}">
        <p14:creationId xmlns:p14="http://schemas.microsoft.com/office/powerpoint/2010/main" val="130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Roadway Curvature</a:t>
            </a:r>
          </a:p>
          <a:p>
            <a:r>
              <a:rPr lang="en-US" dirty="0" smtClean="0"/>
              <a:t>PA Highway Safety</a:t>
            </a:r>
          </a:p>
          <a:p>
            <a:r>
              <a:rPr lang="en-US" dirty="0" smtClean="0"/>
              <a:t>The Highway Safety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619250"/>
            <a:ext cx="8229600" cy="29527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Curves are roadway features that serve as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transitions</a:t>
            </a:r>
            <a:r>
              <a:rPr lang="en-US" dirty="0" smtClean="0"/>
              <a:t> between straight sections of roadway.</a:t>
            </a:r>
          </a:p>
          <a:p>
            <a:r>
              <a:rPr lang="en-US" dirty="0" smtClean="0"/>
              <a:t>There are two distinct types of roadway curves:</a:t>
            </a:r>
          </a:p>
          <a:p>
            <a:pPr lvl="1"/>
            <a:r>
              <a:rPr lang="en-US" dirty="0" smtClean="0"/>
              <a:t>Vertical Curves</a:t>
            </a:r>
          </a:p>
          <a:p>
            <a:pPr lvl="1"/>
            <a:r>
              <a:rPr lang="en-US" dirty="0" smtClean="0"/>
              <a:t>Horizontal Curves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xQVFBUWFxgYGBgYGBgaGBgUGBQXFhgVFBcYHCYfFxwjGRQWHy8gIycpLCwsFx4xNTAqNSYrLCkBCQoKDgwOGg8PGiwkHyQsLCwqLCwsLCwsLCwsLCwsLCwsLCwsLCwsLCwsLCwsLCwsLCwsKSwpLCwsLCwsLCwpLP/AABEIAMEBBgMBIgACEQEDEQH/xAAcAAABBQEBAQAAAAAAAAAAAAADAAECBAUGBwj/xABDEAABAwIEAwUGBAQFAgYDAAABAAIRAyEEEjFBBVFhBiJxgZETMqGxwfBCUtHhBxQjcjNigsLxFZI0Q3Oys9IkU6L/xAAZAQADAQEBAAAAAAAAAAAAAAAAAQIDBAX/xAApEQACAgICAgAFBAMAAAAAAAAAAQIREiEDMUFREyJxsdEEYYHxkaHw/9oADAMBAAIRAxEAPwDzTgglki8bT8xyV7BMzHaJ320WT2crmYuJi426xutx1YB5c1th+EyY+UpLs55aZaPA6zWF/syWiZe2HMsYPeHiPUc1BpItvN9UGrxyoMoDnQ24AMAE/ijnaOsLQwuLFZt2ONTmwDvDk5g1jn4pkmnwniuIuKVStr+AuPKTHku+7Ldoqz2tpvoVS1sN9sJIj81TNfzXluDxBpu9yWySQeQ1uCCOsLq8J2ucyg5rqJYCzuuYXZiGvByf1HGG2I3iTyguLS7F0erMYiuC827L8fqVsY2m+uRlES0tLasONVwJLpDnEtFge7mFtV6OHqmaxdok1SaUKUgUF2GcVHMoOqIeYoSByDZ04KE0qYcigTJpKIKRKVDsklKhKUoAmkohyHisY2m0veQGiJJIAEuDRckDUhAWGCSz6vHqDRJrUjppUYTcxoD1Vd3a3Dgvb7QTTc1urYcXRemZ7wE3O0IFkjYTRdZr+0mHlgFVjs7oGVwIFiZPS0W3IWhKAtE0lFxsoj0QFkygVzpPojtdKHUaELsJbQIHn+yY1Eiw7XUTTI1WmjLYi6fu/wCyU7D/AITHwhNmTomwrXQkhZ0kUPI+TuDOh3n9wtdtQudBdETtr0WbwohoJOsW+/qrb8STF9PX91zFy2zUwLmNIJbmgyZuJGuYWsRtK3Oxj6wxbBRexjzOXOJDyQYpWv3oidpXMUiHM3keniVoU8QKTmuDi1whwLTBB6EHnupyaZmbXFO0b6jnOI9nU0e6SJ1aGubFgGyIHmqLp9kKj2vDX5mUnBvdc5pbmGU3Iyk3BsfNZr+KFxnck3Jlxk6kk+N1YwvFHxkzm7s23ID/AE6RaChP2KvZu9nOJHCYlhqMBLS2Q5rM+U/1AGuIJYe/0NokLtqX8Tw97gynIcWtpX3LrufzlpEAesXXnlHhVaqIa01Ccr3iQS4nMGkNbd51tqMwmBdavY7hT/5+jTrNeyHRJlj2mmMwm14GW2neF4N9E2CtdHth1TJpSlaGw6SZJACTpBMgZKUpTJJAPKSZJAElEidbjqlKSAAYqi0tJLZy3EQ0g6S134bH/lcnweH8QxYLnljzSJiGh00Rk9oG7EECBEyJsYXYVnw1x5NJ9AT9FynZTE+0xeNqNDTTe+g68yCKECxHNp1jYpol9o6qlnAA7uWwES2BppcQByjwUng84ThJIZEE+KfMkUMkqqJuieZPCFJ5Jw4hFBZO6cBQ9oU5f0RQWiZCSWfZMCkULKnSJSQI+T4gzcC2ym6g4gOuU3tzEdPFRa9zR3SR9T4LEC/g6mTob68uRkaLQNFr2gSGkwRymN9ws6c7Gy86i1vMogaY7pJDbjTUD9VDIC/yuYHmJnxAGpQ3YbQj1+idtc5zIAkzbw5I5YQczfduegdfXloltAFwuMewANc5kkjygjnyJv11XsP8Pq1OrhQ0jO+k4XdDoMQ005nKAGxaDZeOPf3ZI1Iibtzfi6xHJeqfwp44ypR/lwGtLA58kgOdLtMsd6GiS4mfprDXYLs7xKU5p+az+Kcbo4ZgqVnhrSQAfekn8obd3ktS3ovyqp4izPkJANgJN5cYFtdbeYXmHaTtvXqVKrWPc2i5uUNEGWmL5hcExPMTC53EcceWgF73ZRLQSTEAARO8BTmRkdT2v7Wuq4pww73hlIFp2HtBLHZCPzAxzMLo+wPal+JD6dUguaBktfIO6cxFifd63XjmGrkyCQM0ZpMCBLzmjXTQfMr0LsZ2gbRqtZVaDUeW0xWa6WumAGlogaRD+WolVoi9nqAKdch2x7XmgwtolucAhzrHKZLCwj8LxYjWeiyex/at1MU6dVxLHavqPP8ASaJiBfV35unJBplR6LKcFBwmIbUYHsMtcJBgiRe9/BTDxznwv+yCiQSlRM9B43+A/VRLBvfx/TRAWRrOlpaJMggx1BGumi5jsThhSxOOpTPs3UGk8yKbzPj3vgurBv5ff1XLdksaypjuJOY4Oaa1KHNMg5aRBhwsYIPoUyX2jq5SBTJwkUJLKpSkKkJDohCSmXqDqoAJuY2AknoBuUxUJMsbgHGqlemHupxIkxIEmo9sNzWcA1kkg6rZBTEh0ghVq7WCXGJMDck8mtF3HoEA0nVPf7rPyA3d/wCq4bf5G25l2iAHOMLjFJofFi4uysndrXBpLz4CBFzNklYGkCwFhGgA0AjZJAHyxSGnUR8b+alRaMwB0nXUDloo0KP5gY59VYwrQZBvG/LrOywbBkqdLvHujKCJAdIB6bmfFSw5LH3GugJ2205KznDhNgbtneNr/qot7tj02OosSPipsiyy9/dnUDpptynfroq0klwaCWkiNN9/HUwOii/FAkm8fPr1Q6GIdrE6gGJ11I5FCjiJaLlOmB72/uzf4j1W32cx7aNRpNerQLczi6mA+ZJsGiBHjIO6wKdTMbiAJIFhGkwALa9EV1fM2LTGummnwuqVpgz0bAVq1ZlTEUsX7c02Eup1SWucyXOqMIYe4DDS0jQkQRC5fHcYpVGCXVPZspZaLc3/AJxIGdwMw2M1m7/AHA8SKH9RrnZx3WtYYJa4G8kEQDBiL+qyqozVDYk5iXOkFzpJMWsbnULTJVokJWrAE5XzFpuCR4HSUEGLmetvRQxEjRtzNg4WF9etvihB2YgDvHkLgHnJ1soAOWB22+pj4DyWjhC9r2imZOdpiLF02JnxWc2g8DvDQnTUCNYGttlZwziDAJjTpPPmllQM6jHcZOeoJJL3ZHuLu7UawAFr2gSHAh1wZj1Wf/MB0SA0NkAMnu94uAiTnhpIEmeeiougiTfnr5HW95Pml7cZm20/Qx5ykuRsR6h2H42arBSqiagGYGxApmCAQTqJECLSBaF10FeGUuKvpzltIIJgA8+Rja/hylPT43UkvD3ZiNRI7vKx0P0T+LopTo9nxfEqdL/EqMZAJguAMDUxqh4HirK7S6k4ObMTexH+W0eZXi5xrw0BpAaC4w5ua56EGxIHxWt2b7bOwzXfia6O7AEviAc0Ta5Ov1VrkTHkdF2z4rXDYP8ASZmezvE5nge69uWwb3TpuRJMrjuz/H6uHdVfSdZ5bmBFszaczG5bNiN5tzsdqu0LMRXzhj22DYc6RZxAf0sdBvKwMM8GpUJJb3ye6bg5Nuki/RGVsX7nsvBe0wLSK3diIqOIl5cGnLA377bDaJhdBn6EeX6LwvGcQpvI9kDTDAADqcxGriNTOYTsCtLhvFJJdWxD2PDmvYQHPAfES8AiS20dJ2VpgptHsHtOqQeuC4t/ErNT/wDxxldmhzn5XQ2IDgAYBLj5R1tHgPbprqlJjw7KG5HGzi98iHuJuD7030TtDcj0DMo1Hx8fQCSV5vxb+IDzLGtFPvNgioTGUyS7YgnLYcjqsjA9rKjGPYXl4cL53FzS0gggA+PPZO0GR6L2Lqt/6dhyDDfZkybR33HvE8pWl/NOf/hi353A5f8AQ2xf42b1Oi867K8Xp4elRNXM6m4U4Ey2mSwu9pljvRAExIuVqu/iW59djaNAva52UlxOcy6JZFtNih1YKWjtKOGDTmJLnkQXOguI5CAA0dGgBFXCdqP4oMoVAzDinWInO4k5QZs1pB728kWFlyL/AOKGMD3OY4AOizhnaDzbOk/onQOaPaAEl8+8S7R4rFEe1q1HxcAGADEWaIASRonN+jCaTF5jz+Pl8lE4Y0/eBE+IsdIRpc0Gmd4gAg3k218fVExdUhrWn3twQfEG/QbfuuU1C0aJEFrSZ3i0bx11VgF5dduW2rrSeXlf4Km+q1zDq1wbIINp5eH1QK2KBuQ6crbzEGOZnVQ02TRp4rBjLOkemUyYyj59FXacosdbSQcrgdQevLwuhYXHln0nQ9D1Vkd3LDwWPtB2mZyi8wSRPRKmuxNAKzxOYzLrEEDw6eiE0203Hl0++Sag+5E2BM8jfTpZWKmJFstgQZ+tz926rRWhhsBiiHEAd0y3lY6xyMCJUMTiIHd7uoABBIEzqBc6XUab80mf2+Cp1qfK8anT/hUtioVTEuNrk9PHTnstLDOLGXjpG+l58ZVHB4cnTa9zF9o5ozH5XybkREzvefBNrwDL1MFvec7ym9/kg1MVLh3Rr105RzVZ9XMZMfRSJESQRa3jtc9Clj7EWxXDRckHx1KJnnKdDIO8GdAfoseuDIm3L6A9VbptnKCTNhA6mLxuEUgNYcSd3GkNs0iwykySZcYuZMXSJYTEREb7nayzQwZoJuLTztv1RWWuTpYjfyOiiURE8Qy5AHLMbXBGwnXwQiNMsiNJ08fFWalSdII5dFQxRiLZZtvaN1URoVSqSBM7i82GvzU+GNOZ88zP6IRyi4O/U25iR80bA1YNTkXH16Kn0OhmVMrxMkXJtv8ATTVbODxjRkeCG1CYbIzZiCAM4d3QLxJGyy6nebJLjaJGuw15KOH7szDpZINyWnUASRcERInUqobIaos4ms72jpGRxM3FpImBa3hAHRVWVni94gxHpsgYvEveZkwY/FN4ub9fmrNCm60k/wBoufE8tdESagrY0nLSI1ceaj8ziSbRMD5RARXVIa4CJLTcctvBBFHWJ5i/yCerW7pB/KdLag/qk2mNLYWliv6TAXWaBYnS0fVFoYru22IvJIgTaNwqlJ49kBuBuAdeW5H6qbMSwACQCebXjqRACVDoBiMJIJBvy09FSa6x+/VbNWI0Oux26SCsv2QJAv193TfktoN1siiNFhPumPCbeKdaLWMAs6OmX1NiUlm5bKManjQ0C3e3P+U7eabEVg8gyBbrqFFlNoAcQSPd6A/rF1B2WbadeSzo1LGHqtIJMTBBFr9VXxLct7FvPziD1UcKwvdDGlxAmBFhIGp0uQPEpuI4Zwc/MQHNMFpsQ4WcD1lRaurCvIxrbzqfuyLQxRMAkhs+U848Cq+GZmYfjyH1TUyABzmZn75KhNlx1cB8WA+E+qlUpuOUg7X1tpdVH0Xm4Y7LMg5TlvtOk+aMK3dm9tvh5JiZce+GAOGp/DqVXfXefeBibCPSwRqOJgxJ0+es8x0UaNcA9SZnpt/b5KlYg9bFOpsyxJN+Zbz2gckHFYlzoLs08oiBz8OiIS2JJBJvqJ5257KpXfnPNNIAzXaaq/Xp/wBOT3T+XcjYG+uioYNwbdwBHJNiK+YGTqU3sCzTrSO8T05En6IuZsggRBF9jcaXvusyRHyVmgQ43Hh0vyU0Kix7OrmLshFPO5oJ90uB0B3KarUc4aEQReDEePogYjDZajvEnymUX+TB0JE9dx8kmDom3GlloJHUbdEq1V1SlAGrpiL22Cb+TIBzQ4W08PgmiIDTAkWnQ7xKQGfTxFtSCbeUckfC4mBzOaR481dHDWlpyzJEt7ztQdB+iJwTgvtAHl2VgJmLucdcoH1NvFVkWtkfaOIkRa0Qdeo0VMVDpy+uy6+vw8O0GXlB+JOpKdvZSm/DvdSq1DXaMxpZRJE95zIPfAbJtfu6KXyLjVyEoZOkcnhaBe6APHw6raqVW4enmIc4WBIF+UmTp06o2GwwDbGQbza/X0WBhsE7GPc57i2m0wAPkJtMXJXnz5PjtuWoo9CHGuJa3Jlt2Op1SfZOOaJLYI0/Fy8efjrQxFTyP7fFa/B+CGiw5ozu1jYDQfXz6IHGeHd0ubA6fEkdOfInqr4eeMZYJ68EcnC5LN9+SiyoMsbyPRGo1xB5hUK1N7HOa4ZS2xa4AHMDBGk2Qw47W52C9BnDRtOIjqb2uqVLEE2yb7R80FmIIvFvAHw/4T065BmDfmNeiSdElw1yAMwvp0hJBqAnvZgNrgfBMnkvY0CwNRmXK8yNY5dfFAxTMp7hO4v4aW1VVt1YpkQQfsKaNGgfBOImjVd3Z9ow03f2vLcxEg3tHmqfEcT7as+plLQ9xdEzA5Zjr4rQqUf6jDEiW38943VWnSG/w3Klcccs/JWToemIbYkCed9theOqhW1GsW10utJmHBDGt31nqY87LVr8IYKeptEEi0tdBEazaNOapoz6KdTjxOFbRDdMrM0nQVDUkti57wAnQaaqgyn3XE6k+XSOS1/+h+0u1wdB5Rawi/mruK7M14ljJDzcDy01tMmVEIwhaWrd/wAsblkc/gmgm9/hK9CFb+RwGGGHFMVqpfUqF7Gv7tg1sOB/ML9CsAdkq7C93sy1oFzaMu/vX0Gy6HCVGYmix9Si3cAGTlExEiOS64JPyZytB3dqi6m55FJ7mU2ug06MNea9NkCGCe6Xm9vd6qvwTibMZi6dHE4TCCnVMOcykxrwS06OadZAEwmxWDw1Kk5xpANdlDg3NJ74y6ut3oPkm4Zh8MH52UnsdT713Ot7wkd4g6FaYInKRxnFeEmjiq1F1/ZVHsmdQ0kA+Y+aqYygGxB8vkZ3/Zeg8R4C7H1HYqk7K2uGuAeCDma0MfZoOrmEzO6ou7AuDg1+Z2YuDMgm8FwzFwEczY2BXN5NaZw9GlmK1cHgA4y57aQB1fm7xAkhoY0n7C0KvBsPTp/+JYDBtlf3iLgNJaPD6q6cPSosFJ4zuyCsHeza/K18EAzvzA3VLbFIgzsg+s176NbD1ACMwD3Nc0uBN21GDXK70KwK7XMc5rmkFpykHYi1/ML0LstxnB05DQD7RsFhplofGtSdsrS+MuuY6Sn4p2coY1xfRLaIDi15u8vqD3i7OQWxMRpZDil0JKzz844uLQABI18/hohYmpLhbYn4GT8F3Y/hzTLQDXdIBAIa0a6GJ+CK3sC1rMorOv3ZyNmDIMX6z4rN62isWcLgHgVWtuO8Iv15rY7PCKbwNqjh6LoG9hcN7b/FIqCHZAW2Nu8GkzeNLgyVn9lMFSfRqF1RjSar4zEC0AgxmHP/AJTBonmQcRjchae9OYQWzIOxB2IIW5/0ij/+9vP3meGs2mQmbwWhInEA3gQWamwFjfVLvsTVHO43FZXkm2b3rQMx/GAOc3trJ3M1eAYJ1Jha8AEukQQbZReQugdw6nmJfmgOqiZZGWkYzQdD9iVR4g0Mf/SBykCxNmuvN/y2kjUE2sbef+p4sU1Hz4O3h5LfzeCNWryuToOf6Dqi8Q4lTp4N9P2R9pUdTDqhIuBUD8jREtb3dNzcyVoYLCUMrzLnOZBcQ5svHduIHdbLoAm0He6B2n4fTDA0Zp9pSNyCMrqhbaJPmVfB+likm+yOXmcnS6Oa7SP9piaz2NMVH5hvGYAlviCSqbeEO9mXl7ANA2e+TyyC48TZekVuAUi10uJzEjYEd/JIjTRVj2ToCxc46mS4WiOnX4LsisUkc72cJhqIEW8+Xgj4nh0mXBzdATB9INp9F2L+zeHhzgDY2Gbppppf4I1TslQLgYeDGoedgNiCLyqVCZwGKwQa6G/1G7EAtnS5B0PMX8Ul2XEOzdJsQX6kXcNg3/KOaSr5SaPJ6FF5mBMCStGnwas4jKw3jWw9SvRKPZqobu9nS6GM3Szb+q3cPhmU2ZSGvPMsDfUyXO9QuaMpy6VGybfg82wPZR7ntDiSZBim0uNjudIXQYT+HtJsZgR/e6SPFjPkV1ftTECw/K0BrfQa+aaVfw35YY+zPwXAaFLRs+Qb8pPxV6mxrfdYxvg0fMyVJrFMM6K1BIaSRMVDzRaTC4wLn7Jnko0MOXaRa5vFtyTsOvzVxjQBlb7u5Iu7f/t6eZ5BOe8Y9/YqtWzP4w0U8NWfAdlY48hpFtzqF503tj3cxbSza5Q1432dMdV6PxvB1a9GpSD6TW1G5ZLX5gLcjB0WNwns5Uw9AUS3C1QHF8vFSS4mxIykWEDyWsW4mUlZyze2LXsJcyn/AGEuJOmktLfinwvaijeKTWWuA4DMOUBvetz5rrh2ba94e/B4RzgItUe1p/ub7PKT1IQeM9kzVpOFHB0KNUuaRUFUQIIkZcgsQrzZGCNPh2LpjD0i1j2NLAQ3NoDfl5+ar1OL3aWtiHHUEiMjgNxNyPRa3C8CG4alSqwHsptbnbeHAXDvzNneJHwQMXw0tOVzRcS1wDcpH5gYghc8rfRTs4bjnZ+m4uewNYWsLsrcwYTLpsZgkDYxZb3D8WfY025w7uN97Lmu3mRtp5I3EuDnLUygOLmFstibNdcjz2QcNkbTa1wghrQbkXDQDa/Jc820qb+5L12Gc4kzlbMjQU77bDqjDE1QO6XAdLD0AQDXEnXrMT5CBHqhiowmA+DeZG/qsHft/wCf6Jv9yy7F1Dq53/c75JHEOIuTqNzz8UCoA0RnadryPmoNw8j32weTm/rZZPNeSdo5XtCXHG5czu8aW5FoFvmo9nyP5eqABYuItf3dj5Lqv+kMd3sjXE72JjXWZUG9mcrSynScJnRrjciJ6ro+NcUmUpFPhLM9O7jcv/Jtfdp5KeJoQGw4mXs2Z+YX9zbVGocJqUWhrgQQSZyka+KH/KunUfFZSn812DYOtRcG3cHGXEC187xvlsSqlZ+ILnlzagJpicrgWtHtRIpBp972c394kzyWi/BusRBIIPo4HVV6lJzXtBDpc4kf1LTGnu2F9FzcjlOWlZ18HJFLbIYbvGoAXezh3szUzF0RTzRn70Zpieqhx9k+xPd71am2wsPeKu08M4kZgYAIkuDiZcDc20UMVwvOWbZHh/jANumq04ZOKSZjzTTnaegnsu9lzA2J0/zA39VI4Yx740MW5qQwV58lP+R6BDm/Zhb9gG4OR7w2/VJ2GOYd8b/RF/lD9hQOAvPjtz/4Rk/YCdh5/GPvVJIYUjn6JIzfsW/Zr508yma1Ea1eydgzQpAJ8sJPsgZNoVilh5aHZgGbnW/5QI7x6eqIMK1rGuqNcOTCbv6uA9xvxKhUqucZdtYAe60cmjZc65Hy6h15f4/78FUo9hH181gMrZmLXP5nxYn4DZNnUA+FF1VbRioqkZttjuqeqi4yhOqJmOVhReoFW2uWbRerbHIEFqtlAYGFvs6rc1MnzaT+Jv1bofFGzKvW5pAUuM8PfTI0dTImR+IcxzHTULMdQEHTXmJE8wV0eEx+UFjxnpk3G4P5mHY/NUuLcAAiowyx0w5oEE8ngjuu5rl5eLLaIlCzDq4QuIi51tr4+NlSxODcXTM6zbltO/mtBpvpli1yZ0t43UnUidx96eIXD8yMXHwYr6DzNjtqfleyDUw1tfCwnyhbjw38Vp9Y18UN1KRY89Ry5qvifsI58Nfe5cAILdx481dp457Yyuc3rNtJgwrulstkF1Mbk3i1oEeU3VfEi+x/KixS7RV2j/EqDwqOvGwg+Fkan2qrkSXEi8SGm2m4nWVRLW8jHKeqeQNPvn8VLl6E5ejQHHHE3aCOrWfVqpVsc01qRyC2aR3QD6NCiCECq7+qzwKfG9/w/sCkzYZiaZ1a4en7WUalRmzneg+HeVTOOScHossgyHxGLptEl1S2vdn5OSoY+g42qPPg2/p7SUOvSDhDtPvkg0sG1pkTpFzO62i+PB33/oWRd/mmfmP/AGn6PQn4tvN3of8A7KGaOXoEg5ZWGRNuIb+Yj/ST/uToJjoki0GR0GRThCzeStYPAOqd73KY1ef9vP5L1Z8kYK5M71G+iWEoB7oLjOzWiXH6AdSVabRbRJJh9XabtZ483ffVQdjGsBZRBaN3fid57feiqhYKE+V3K1H1+fx/Rbaj12Ec4l0uMk6kqYcggpZl1pJKkZMIXIbnKJKG4oAd2ilTCHMosoANTR2clVpOR2lMTLLSouUWpzogRXqNR8FjzTJBGZjveYdHD6HqoOQHJMpFji3AGvb7WiSWf/0zo8bjqubdhXNf3j3SLRPvEx5fuuiwOPfSdmYY57gjk4bhaOI4czEtL6IyvF30rerPv0KxnxqRLjZyTg0e+AeRm7Tzt8laqMY9gdli1457HLNosg1+HuDrG35dwZ5n4ygU8zSRB1vpEzofNcE4OOmZ24+ND1QBp3htaJ30VU0gZ2/YXV17BGhEz18Bt1QqtPSHDrPnGqx6M3vooVKR5IRby+7rRLDvrPn0I8rqu+k2JmJ5/qmqIpMrEyq1U/1WeBVt1ibfTXZUXuPtm7QCFpx9v6P7Cpl1rwpirCDkH392Ttkdfms6JDe0lOQoZpOn34J2hTQD5UsqadoKfxCAIFgSRLJIsZ29XD02tDqjGtb+GmAMzv7zv4aDclUsVjXVDfutGjRoP1VZ9QudmcZJ3PyHIdExcvR4f0+HzS2/t9Pz2enKd6QRIBDlPK6zMIWqBTZk2ZADkJPdbZQL00oAeVIVEOU5QAam5Ga5V2ogKYiyHJ86E0qWZAiTihuUg5RlAwbip4fEuY4OacrhofuxUCVDMpYzoX0mYxstysrjUfheBv8AvqN5FxyuO4c9jiDIIN2kR4wY+Kt0qzgQQYIuDvPRdDRrsxrclSG1gO64fi8Bv1b5jks5RTVMHGziGEgdNPP7KaoIBsOQn72lX+JcGfTqFrpa7bWCObTuP3WSKzwSHsIg2IvNjEQZjy/RcM+Jx+hzyhXROrTmInp+iG3DAaXgfv8AqpPxEjTUQD8yU+fx5+HPy09VztGbRCvSOU5SAbRPPruYVH+UmqJkDIb8zM/VaBIPl5ddOqmDbSevhoB6qozcRpmcaOicVLHorjsODqAORB0/ZCxWFJAy+OsgkcuSNMWmVxVn7+Snn+90J7SJBEHl96KDap3MhGInEth3K/z/AGSz2sqpxEpxXvrPwKmhUWAJ/wCUyGMQOf0SQKjosycHVDUs69s7yYSLlDMmLkASLkxPgoSkSgCUpgUyZpSAnmTsddNKUpjDBTaboQN04N0CLDSnzIIKkHJiCZkiUMlSiyAGcoFqkVHN99EhjKQfB3nY8j06oZKcJDOlwfEWYpnscRAf+F+knodndNCsHjPA30nZX6H3XAWP6HogAyug4XxwPb7HEw5hsHHblnPydqFDV6BqzialM8wDtvPgN1mufUzSQAAAIk3uNRvpPku6472adSlw79PnaW/3froubxGBcL3iDBA31AI1HKbrmlxOPRk4eCrSxIdYgt2vrHhvYfBWPaNJsQIi09I05SNeqz8Q0wSAdgPCZJG5NvKFTc1+YPbzudJtyPl9hYYryYyTRtVKQdtEbfDXyJQzTynQ9BF+emqrYDGlrpdrJLi4C5mcsDbX1Wt/OMMWIm39ozaDpqokq6GoplF0QCdTcc948UCrhWncZvuPvor1fh2Y/wBN4JnQwDfw0+VkGpgXAgnug2LtramVOwcH4MxrMpvaNSnseSuNpXc17YIn6W6beqrPw19Jj9dfRNbFTBTHh1/dJTII906W/W/JJMzaOkG3h9FGnr6pJL1zuE5M7fxCZJMCbUM7eKSSQEjqPD6pDb72TJJASCRSSTGTb9UQa/fNMkgQSmpjb72TpJgQ380RJJAhVdfMfJRGn3yTpJDAv1UTskkkAVuh8Qou2SSSZSO24f8A+Ab/AOh/tK89raH72TpKH0D7M/Gat8Xf+xZzvePj/uTpLhfZzTK//mFarND4H5FJJRLsldlilp/qHyV6l/hffNJJJdGkejOGv+k//MVB/vj72KdJHkbK2H953l9UkklQn2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UExQVFBUWFxgYGBgYGBgaGBgUGBQXFhgVFBcYHCYfFxwjGRQWHy8gIycpLCwsFx4xNTAqNSYrLCkBCQoKDgwOGg8PGiwkHyQsLCwqLCwsLCwsLCwsLCwsLCwsLCwsLCwsLCwsLCwsLCwsLCwsKSwpLCwsLCwsLCwpLP/AABEIAMEBBgMBIgACEQEDEQH/xAAcAAABBQEBAQAAAAAAAAAAAAADAAECBAUGBwj/xABDEAABAwIEAwUGBAQFAgYDAAABAAIRAyEEEjFBBVFhBiJxgZETMqGxwfBCUtHhBxQjcjNigsLxFZI0Q3Oys9IkU6L/xAAZAQADAQEBAAAAAAAAAAAAAAAAAQIDBAX/xAApEQACAgICAgAFBAMAAAAAAAAAAQIREiEDMUFREyJxsdEEYYHxkaHw/9oADAMBAAIRAxEAPwDzTgglki8bT8xyV7BMzHaJ320WT2crmYuJi426xutx1YB5c1th+EyY+UpLs55aZaPA6zWF/syWiZe2HMsYPeHiPUc1BpItvN9UGrxyoMoDnQ24AMAE/ijnaOsLQwuLFZt2ONTmwDvDk5g1jn4pkmnwniuIuKVStr+AuPKTHku+7Ldoqz2tpvoVS1sN9sJIj81TNfzXluDxBpu9yWySQeQ1uCCOsLq8J2ucyg5rqJYCzuuYXZiGvByf1HGG2I3iTyguLS7F0erMYiuC827L8fqVsY2m+uRlES0tLasONVwJLpDnEtFge7mFtV6OHqmaxdok1SaUKUgUF2GcVHMoOqIeYoSByDZ04KE0qYcigTJpKIKRKVDsklKhKUoAmkohyHisY2m0veQGiJJIAEuDRckDUhAWGCSz6vHqDRJrUjppUYTcxoD1Vd3a3Dgvb7QTTc1urYcXRemZ7wE3O0IFkjYTRdZr+0mHlgFVjs7oGVwIFiZPS0W3IWhKAtE0lFxsoj0QFkygVzpPojtdKHUaELsJbQIHn+yY1Eiw7XUTTI1WmjLYi6fu/wCyU7D/AITHwhNmTomwrXQkhZ0kUPI+TuDOh3n9wtdtQudBdETtr0WbwohoJOsW+/qrb8STF9PX91zFy2zUwLmNIJbmgyZuJGuYWsRtK3Oxj6wxbBRexjzOXOJDyQYpWv3oidpXMUiHM3keniVoU8QKTmuDi1whwLTBB6EHnupyaZmbXFO0b6jnOI9nU0e6SJ1aGubFgGyIHmqLp9kKj2vDX5mUnBvdc5pbmGU3Iyk3BsfNZr+KFxnck3Jlxk6kk+N1YwvFHxkzm7s23ID/AE6RaChP2KvZu9nOJHCYlhqMBLS2Q5rM+U/1AGuIJYe/0NokLtqX8Tw97gynIcWtpX3LrufzlpEAesXXnlHhVaqIa01Ccr3iQS4nMGkNbd51tqMwmBdavY7hT/5+jTrNeyHRJlj2mmMwm14GW2neF4N9E2CtdHth1TJpSlaGw6SZJACTpBMgZKUpTJJAPKSZJAElEidbjqlKSAAYqi0tJLZy3EQ0g6S134bH/lcnweH8QxYLnljzSJiGh00Rk9oG7EECBEyJsYXYVnw1x5NJ9AT9FynZTE+0xeNqNDTTe+g68yCKECxHNp1jYpol9o6qlnAA7uWwES2BppcQByjwUng84ThJIZEE+KfMkUMkqqJuieZPCFJ5Jw4hFBZO6cBQ9oU5f0RQWiZCSWfZMCkULKnSJSQI+T4gzcC2ym6g4gOuU3tzEdPFRa9zR3SR9T4LEC/g6mTob68uRkaLQNFr2gSGkwRymN9ws6c7Gy86i1vMogaY7pJDbjTUD9VDIC/yuYHmJnxAGpQ3YbQj1+idtc5zIAkzbw5I5YQczfduegdfXloltAFwuMewANc5kkjygjnyJv11XsP8Pq1OrhQ0jO+k4XdDoMQ005nKAGxaDZeOPf3ZI1Iibtzfi6xHJeqfwp44ypR/lwGtLA58kgOdLtMsd6GiS4mfprDXYLs7xKU5p+az+Kcbo4ZgqVnhrSQAfekn8obd3ktS3ovyqp4izPkJANgJN5cYFtdbeYXmHaTtvXqVKrWPc2i5uUNEGWmL5hcExPMTC53EcceWgF73ZRLQSTEAARO8BTmRkdT2v7Wuq4pww73hlIFp2HtBLHZCPzAxzMLo+wPal+JD6dUguaBktfIO6cxFifd63XjmGrkyCQM0ZpMCBLzmjXTQfMr0LsZ2gbRqtZVaDUeW0xWa6WumAGlogaRD+WolVoi9nqAKdch2x7XmgwtolucAhzrHKZLCwj8LxYjWeiyex/at1MU6dVxLHavqPP8ASaJiBfV35unJBplR6LKcFBwmIbUYHsMtcJBgiRe9/BTDxznwv+yCiQSlRM9B43+A/VRLBvfx/TRAWRrOlpaJMggx1BGumi5jsThhSxOOpTPs3UGk8yKbzPj3vgurBv5ff1XLdksaypjuJOY4Oaa1KHNMg5aRBhwsYIPoUyX2jq5SBTJwkUJLKpSkKkJDohCSmXqDqoAJuY2AknoBuUxUJMsbgHGqlemHupxIkxIEmo9sNzWcA1kkg6rZBTEh0ghVq7WCXGJMDck8mtF3HoEA0nVPf7rPyA3d/wCq4bf5G25l2iAHOMLjFJofFi4uysndrXBpLz4CBFzNklYGkCwFhGgA0AjZJAHyxSGnUR8b+alRaMwB0nXUDloo0KP5gY59VYwrQZBvG/LrOywbBkqdLvHujKCJAdIB6bmfFSw5LH3GugJ2205KznDhNgbtneNr/qot7tj02OosSPipsiyy9/dnUDpptynfroq0klwaCWkiNN9/HUwOii/FAkm8fPr1Q6GIdrE6gGJ11I5FCjiJaLlOmB72/uzf4j1W32cx7aNRpNerQLczi6mA+ZJsGiBHjIO6wKdTMbiAJIFhGkwALa9EV1fM2LTGummnwuqVpgz0bAVq1ZlTEUsX7c02Eup1SWucyXOqMIYe4DDS0jQkQRC5fHcYpVGCXVPZspZaLc3/AJxIGdwMw2M1m7/AHA8SKH9RrnZx3WtYYJa4G8kEQDBiL+qyqozVDYk5iXOkFzpJMWsbnULTJVokJWrAE5XzFpuCR4HSUEGLmetvRQxEjRtzNg4WF9etvihB2YgDvHkLgHnJ1soAOWB22+pj4DyWjhC9r2imZOdpiLF02JnxWc2g8DvDQnTUCNYGttlZwziDAJjTpPPmllQM6jHcZOeoJJL3ZHuLu7UawAFr2gSHAh1wZj1Wf/MB0SA0NkAMnu94uAiTnhpIEmeeiougiTfnr5HW95Pml7cZm20/Qx5ykuRsR6h2H42arBSqiagGYGxApmCAQTqJECLSBaF10FeGUuKvpzltIIJgA8+Rja/hylPT43UkvD3ZiNRI7vKx0P0T+LopTo9nxfEqdL/EqMZAJguAMDUxqh4HirK7S6k4ObMTexH+W0eZXi5xrw0BpAaC4w5ua56EGxIHxWt2b7bOwzXfia6O7AEviAc0Ta5Ov1VrkTHkdF2z4rXDYP8ASZmezvE5nge69uWwb3TpuRJMrjuz/H6uHdVfSdZ5bmBFszaczG5bNiN5tzsdqu0LMRXzhj22DYc6RZxAf0sdBvKwMM8GpUJJb3ye6bg5Nuki/RGVsX7nsvBe0wLSK3diIqOIl5cGnLA377bDaJhdBn6EeX6LwvGcQpvI9kDTDAADqcxGriNTOYTsCtLhvFJJdWxD2PDmvYQHPAfES8AiS20dJ2VpgptHsHtOqQeuC4t/ErNT/wDxxldmhzn5XQ2IDgAYBLj5R1tHgPbprqlJjw7KG5HGzi98iHuJuD7030TtDcj0DMo1Hx8fQCSV5vxb+IDzLGtFPvNgioTGUyS7YgnLYcjqsjA9rKjGPYXl4cL53FzS0gggA+PPZO0GR6L2Lqt/6dhyDDfZkybR33HvE8pWl/NOf/hi353A5f8AQ2xf42b1Oi867K8Xp4elRNXM6m4U4Ey2mSwu9pljvRAExIuVqu/iW59djaNAva52UlxOcy6JZFtNih1YKWjtKOGDTmJLnkQXOguI5CAA0dGgBFXCdqP4oMoVAzDinWInO4k5QZs1pB728kWFlyL/AOKGMD3OY4AOizhnaDzbOk/onQOaPaAEl8+8S7R4rFEe1q1HxcAGADEWaIASRonN+jCaTF5jz+Pl8lE4Y0/eBE+IsdIRpc0Gmd4gAg3k218fVExdUhrWn3twQfEG/QbfuuU1C0aJEFrSZ3i0bx11VgF5dduW2rrSeXlf4Km+q1zDq1wbIINp5eH1QK2KBuQ6crbzEGOZnVQ02TRp4rBjLOkemUyYyj59FXacosdbSQcrgdQevLwuhYXHln0nQ9D1Vkd3LDwWPtB2mZyi8wSRPRKmuxNAKzxOYzLrEEDw6eiE0203Hl0++Sag+5E2BM8jfTpZWKmJFstgQZ+tz926rRWhhsBiiHEAd0y3lY6xyMCJUMTiIHd7uoABBIEzqBc6XUab80mf2+Cp1qfK8anT/hUtioVTEuNrk9PHTnstLDOLGXjpG+l58ZVHB4cnTa9zF9o5ozH5XybkREzvefBNrwDL1MFvec7ym9/kg1MVLh3Rr105RzVZ9XMZMfRSJESQRa3jtc9Clj7EWxXDRckHx1KJnnKdDIO8GdAfoseuDIm3L6A9VbptnKCTNhA6mLxuEUgNYcSd3GkNs0iwykySZcYuZMXSJYTEREb7nayzQwZoJuLTztv1RWWuTpYjfyOiiURE8Qy5AHLMbXBGwnXwQiNMsiNJ08fFWalSdII5dFQxRiLZZtvaN1URoVSqSBM7i82GvzU+GNOZ88zP6IRyi4O/U25iR80bA1YNTkXH16Kn0OhmVMrxMkXJtv8ATTVbODxjRkeCG1CYbIzZiCAM4d3QLxJGyy6nebJLjaJGuw15KOH7szDpZINyWnUASRcERInUqobIaos4ms72jpGRxM3FpImBa3hAHRVWVni94gxHpsgYvEveZkwY/FN4ub9fmrNCm60k/wBoufE8tdESagrY0nLSI1ceaj8ziSbRMD5RARXVIa4CJLTcctvBBFHWJ5i/yCerW7pB/KdLag/qk2mNLYWliv6TAXWaBYnS0fVFoYru22IvJIgTaNwqlJ49kBuBuAdeW5H6qbMSwACQCebXjqRACVDoBiMJIJBvy09FSa6x+/VbNWI0Oux26SCsv2QJAv193TfktoN1siiNFhPumPCbeKdaLWMAs6OmX1NiUlm5bKManjQ0C3e3P+U7eabEVg8gyBbrqFFlNoAcQSPd6A/rF1B2WbadeSzo1LGHqtIJMTBBFr9VXxLct7FvPziD1UcKwvdDGlxAmBFhIGp0uQPEpuI4Zwc/MQHNMFpsQ4WcD1lRaurCvIxrbzqfuyLQxRMAkhs+U848Cq+GZmYfjyH1TUyABzmZn75KhNlx1cB8WA+E+qlUpuOUg7X1tpdVH0Xm4Y7LMg5TlvtOk+aMK3dm9tvh5JiZce+GAOGp/DqVXfXefeBibCPSwRqOJgxJ0+es8x0UaNcA9SZnpt/b5KlYg9bFOpsyxJN+Zbz2gckHFYlzoLs08oiBz8OiIS2JJBJvqJ5257KpXfnPNNIAzXaaq/Xp/wBOT3T+XcjYG+uioYNwbdwBHJNiK+YGTqU3sCzTrSO8T05En6IuZsggRBF9jcaXvusyRHyVmgQ43Hh0vyU0Kix7OrmLshFPO5oJ90uB0B3KarUc4aEQReDEePogYjDZajvEnymUX+TB0JE9dx8kmDom3GlloJHUbdEq1V1SlAGrpiL22Cb+TIBzQ4W08PgmiIDTAkWnQ7xKQGfTxFtSCbeUckfC4mBzOaR481dHDWlpyzJEt7ztQdB+iJwTgvtAHl2VgJmLucdcoH1NvFVkWtkfaOIkRa0Qdeo0VMVDpy+uy6+vw8O0GXlB+JOpKdvZSm/DvdSq1DXaMxpZRJE95zIPfAbJtfu6KXyLjVyEoZOkcnhaBe6APHw6raqVW4enmIc4WBIF+UmTp06o2GwwDbGQbza/X0WBhsE7GPc57i2m0wAPkJtMXJXnz5PjtuWoo9CHGuJa3Jlt2Op1SfZOOaJLYI0/Fy8efjrQxFTyP7fFa/B+CGiw5ozu1jYDQfXz6IHGeHd0ubA6fEkdOfInqr4eeMZYJ68EcnC5LN9+SiyoMsbyPRGo1xB5hUK1N7HOa4ZS2xa4AHMDBGk2Qw47W52C9BnDRtOIjqb2uqVLEE2yb7R80FmIIvFvAHw/4T065BmDfmNeiSdElw1yAMwvp0hJBqAnvZgNrgfBMnkvY0CwNRmXK8yNY5dfFAxTMp7hO4v4aW1VVt1YpkQQfsKaNGgfBOImjVd3Z9ow03f2vLcxEg3tHmqfEcT7as+plLQ9xdEzA5Zjr4rQqUf6jDEiW38943VWnSG/w3Klcccs/JWToemIbYkCed9theOqhW1GsW10utJmHBDGt31nqY87LVr8IYKeptEEi0tdBEazaNOapoz6KdTjxOFbRDdMrM0nQVDUkti57wAnQaaqgyn3XE6k+XSOS1/+h+0u1wdB5Rawi/mruK7M14ljJDzcDy01tMmVEIwhaWrd/wAsblkc/gmgm9/hK9CFb+RwGGGHFMVqpfUqF7Gv7tg1sOB/ML9CsAdkq7C93sy1oFzaMu/vX0Gy6HCVGYmix9Si3cAGTlExEiOS64JPyZytB3dqi6m55FJ7mU2ug06MNea9NkCGCe6Xm9vd6qvwTibMZi6dHE4TCCnVMOcykxrwS06OadZAEwmxWDw1Kk5xpANdlDg3NJ74y6ut3oPkm4Zh8MH52UnsdT713Ot7wkd4g6FaYInKRxnFeEmjiq1F1/ZVHsmdQ0kA+Y+aqYygGxB8vkZ3/Zeg8R4C7H1HYqk7K2uGuAeCDma0MfZoOrmEzO6ou7AuDg1+Z2YuDMgm8FwzFwEczY2BXN5NaZw9GlmK1cHgA4y57aQB1fm7xAkhoY0n7C0KvBsPTp/+JYDBtlf3iLgNJaPD6q6cPSosFJ4zuyCsHeza/K18EAzvzA3VLbFIgzsg+s176NbD1ACMwD3Nc0uBN21GDXK70KwK7XMc5rmkFpykHYi1/ML0LstxnB05DQD7RsFhplofGtSdsrS+MuuY6Sn4p2coY1xfRLaIDi15u8vqD3i7OQWxMRpZDil0JKzz844uLQABI18/hohYmpLhbYn4GT8F3Y/hzTLQDXdIBAIa0a6GJ+CK3sC1rMorOv3ZyNmDIMX6z4rN62isWcLgHgVWtuO8Iv15rY7PCKbwNqjh6LoG9hcN7b/FIqCHZAW2Nu8GkzeNLgyVn9lMFSfRqF1RjSar4zEC0AgxmHP/AJTBonmQcRjchae9OYQWzIOxB2IIW5/0ij/+9vP3meGs2mQmbwWhInEA3gQWamwFjfVLvsTVHO43FZXkm2b3rQMx/GAOc3trJ3M1eAYJ1Jha8AEukQQbZReQugdw6nmJfmgOqiZZGWkYzQdD9iVR4g0Mf/SBykCxNmuvN/y2kjUE2sbef+p4sU1Hz4O3h5LfzeCNWryuToOf6Dqi8Q4lTp4N9P2R9pUdTDqhIuBUD8jREtb3dNzcyVoYLCUMrzLnOZBcQ5svHduIHdbLoAm0He6B2n4fTDA0Zp9pSNyCMrqhbaJPmVfB+likm+yOXmcnS6Oa7SP9piaz2NMVH5hvGYAlviCSqbeEO9mXl7ANA2e+TyyC48TZekVuAUi10uJzEjYEd/JIjTRVj2ToCxc46mS4WiOnX4LsisUkc72cJhqIEW8+Xgj4nh0mXBzdATB9INp9F2L+zeHhzgDY2Gbppppf4I1TslQLgYeDGoedgNiCLyqVCZwGKwQa6G/1G7EAtnS5B0PMX8Ul2XEOzdJsQX6kXcNg3/KOaSr5SaPJ6FF5mBMCStGnwas4jKw3jWw9SvRKPZqobu9nS6GM3Szb+q3cPhmU2ZSGvPMsDfUyXO9QuaMpy6VGybfg82wPZR7ntDiSZBim0uNjudIXQYT+HtJsZgR/e6SPFjPkV1ftTECw/K0BrfQa+aaVfw35YY+zPwXAaFLRs+Qb8pPxV6mxrfdYxvg0fMyVJrFMM6K1BIaSRMVDzRaTC4wLn7Jnko0MOXaRa5vFtyTsOvzVxjQBlb7u5Iu7f/t6eZ5BOe8Y9/YqtWzP4w0U8NWfAdlY48hpFtzqF503tj3cxbSza5Q1432dMdV6PxvB1a9GpSD6TW1G5ZLX5gLcjB0WNwns5Uw9AUS3C1QHF8vFSS4mxIykWEDyWsW4mUlZyze2LXsJcyn/AGEuJOmktLfinwvaijeKTWWuA4DMOUBvetz5rrh2ba94e/B4RzgItUe1p/ub7PKT1IQeM9kzVpOFHB0KNUuaRUFUQIIkZcgsQrzZGCNPh2LpjD0i1j2NLAQ3NoDfl5+ar1OL3aWtiHHUEiMjgNxNyPRa3C8CG4alSqwHsptbnbeHAXDvzNneJHwQMXw0tOVzRcS1wDcpH5gYghc8rfRTs4bjnZ+m4uewNYWsLsrcwYTLpsZgkDYxZb3D8WfY025w7uN97Lmu3mRtp5I3EuDnLUygOLmFstibNdcjz2QcNkbTa1wghrQbkXDQDa/Jc820qb+5L12Gc4kzlbMjQU77bDqjDE1QO6XAdLD0AQDXEnXrMT5CBHqhiowmA+DeZG/qsHft/wCf6Jv9yy7F1Dq53/c75JHEOIuTqNzz8UCoA0RnadryPmoNw8j32weTm/rZZPNeSdo5XtCXHG5czu8aW5FoFvmo9nyP5eqABYuItf3dj5Lqv+kMd3sjXE72JjXWZUG9mcrSynScJnRrjciJ6ro+NcUmUpFPhLM9O7jcv/Jtfdp5KeJoQGw4mXs2Z+YX9zbVGocJqUWhrgQQSZyka+KH/KunUfFZSn812DYOtRcG3cHGXEC187xvlsSqlZ+ILnlzagJpicrgWtHtRIpBp972c394kzyWi/BusRBIIPo4HVV6lJzXtBDpc4kf1LTGnu2F9FzcjlOWlZ18HJFLbIYbvGoAXezh3szUzF0RTzRn70Zpieqhx9k+xPd71am2wsPeKu08M4kZgYAIkuDiZcDc20UMVwvOWbZHh/jANumq04ZOKSZjzTTnaegnsu9lzA2J0/zA39VI4Yx740MW5qQwV58lP+R6BDm/Zhb9gG4OR7w2/VJ2GOYd8b/RF/lD9hQOAvPjtz/4Rk/YCdh5/GPvVJIYUjn6JIzfsW/Zr508yma1Ea1eydgzQpAJ8sJPsgZNoVilh5aHZgGbnW/5QI7x6eqIMK1rGuqNcOTCbv6uA9xvxKhUqucZdtYAe60cmjZc65Hy6h15f4/78FUo9hH181gMrZmLXP5nxYn4DZNnUA+FF1VbRioqkZttjuqeqi4yhOqJmOVhReoFW2uWbRerbHIEFqtlAYGFvs6rc1MnzaT+Jv1bofFGzKvW5pAUuM8PfTI0dTImR+IcxzHTULMdQEHTXmJE8wV0eEx+UFjxnpk3G4P5mHY/NUuLcAAiowyx0w5oEE8ngjuu5rl5eLLaIlCzDq4QuIi51tr4+NlSxODcXTM6zbltO/mtBpvpli1yZ0t43UnUidx96eIXD8yMXHwYr6DzNjtqfleyDUw1tfCwnyhbjw38Vp9Y18UN1KRY89Ry5qvifsI58Nfe5cAILdx481dp457Yyuc3rNtJgwrulstkF1Mbk3i1oEeU3VfEi+x/KixS7RV2j/EqDwqOvGwg+Fkan2qrkSXEi8SGm2m4nWVRLW8jHKeqeQNPvn8VLl6E5ejQHHHE3aCOrWfVqpVsc01qRyC2aR3QD6NCiCECq7+qzwKfG9/w/sCkzYZiaZ1a4en7WUalRmzneg+HeVTOOScHossgyHxGLptEl1S2vdn5OSoY+g42qPPg2/p7SUOvSDhDtPvkg0sG1pkTpFzO62i+PB33/oWRd/mmfmP/AGn6PQn4tvN3of8A7KGaOXoEg5ZWGRNuIb+Yj/ST/uToJjoki0GR0GRThCzeStYPAOqd73KY1ef9vP5L1Z8kYK5M71G+iWEoB7oLjOzWiXH6AdSVabRbRJJh9XabtZ483ffVQdjGsBZRBaN3fid57feiqhYKE+V3K1H1+fx/Rbaj12Ec4l0uMk6kqYcggpZl1pJKkZMIXIbnKJKG4oAd2ilTCHMosoANTR2clVpOR2lMTLLSouUWpzogRXqNR8FjzTJBGZjveYdHD6HqoOQHJMpFji3AGvb7WiSWf/0zo8bjqubdhXNf3j3SLRPvEx5fuuiwOPfSdmYY57gjk4bhaOI4czEtL6IyvF30rerPv0KxnxqRLjZyTg0e+AeRm7Tzt8laqMY9gdli1457HLNosg1+HuDrG35dwZ5n4ygU8zSRB1vpEzofNcE4OOmZ24+ND1QBp3htaJ30VU0gZ2/YXV17BGhEz18Bt1QqtPSHDrPnGqx6M3vooVKR5IRby+7rRLDvrPn0I8rqu+k2JmJ5/qmqIpMrEyq1U/1WeBVt1ibfTXZUXuPtm7QCFpx9v6P7Cpl1rwpirCDkH392Ttkdfms6JDe0lOQoZpOn34J2hTQD5UsqadoKfxCAIFgSRLJIsZ29XD02tDqjGtb+GmAMzv7zv4aDclUsVjXVDfutGjRoP1VZ9QudmcZJ3PyHIdExcvR4f0+HzS2/t9Pz2enKd6QRIBDlPK6zMIWqBTZk2ZADkJPdbZQL00oAeVIVEOU5QAam5Ga5V2ogKYiyHJ86E0qWZAiTihuUg5RlAwbip4fEuY4OacrhofuxUCVDMpYzoX0mYxstysrjUfheBv8AvqN5FxyuO4c9jiDIIN2kR4wY+Kt0qzgQQYIuDvPRdDRrsxrclSG1gO64fi8Bv1b5jks5RTVMHGziGEgdNPP7KaoIBsOQn72lX+JcGfTqFrpa7bWCObTuP3WSKzwSHsIg2IvNjEQZjy/RcM+Jx+hzyhXROrTmInp+iG3DAaXgfv8AqpPxEjTUQD8yU+fx5+HPy09VztGbRCvSOU5SAbRPPruYVH+UmqJkDIb8zM/VaBIPl5ddOqmDbSevhoB6qozcRpmcaOicVLHorjsODqAORB0/ZCxWFJAy+OsgkcuSNMWmVxVn7+Snn+90J7SJBEHl96KDap3MhGInEth3K/z/AGSz2sqpxEpxXvrPwKmhUWAJ/wCUyGMQOf0SQKjosycHVDUs69s7yYSLlDMmLkASLkxPgoSkSgCUpgUyZpSAnmTsddNKUpjDBTaboQN04N0CLDSnzIIKkHJiCZkiUMlSiyAGcoFqkVHN99EhjKQfB3nY8j06oZKcJDOlwfEWYpnscRAf+F+knodndNCsHjPA30nZX6H3XAWP6HogAyug4XxwPb7HEw5hsHHblnPydqFDV6BqzialM8wDtvPgN1mufUzSQAAAIk3uNRvpPku6472adSlw79PnaW/3froubxGBcL3iDBA31AI1HKbrmlxOPRk4eCrSxIdYgt2vrHhvYfBWPaNJsQIi09I05SNeqz8Q0wSAdgPCZJG5NvKFTc1+YPbzudJtyPl9hYYryYyTRtVKQdtEbfDXyJQzTynQ9BF+emqrYDGlrpdrJLi4C5mcsDbX1Wt/OMMWIm39ozaDpqokq6GoplF0QCdTcc948UCrhWncZvuPvor1fh2Y/wBN4JnQwDfw0+VkGpgXAgnug2LtramVOwcH4MxrMpvaNSnseSuNpXc17YIn6W6beqrPw19Jj9dfRNbFTBTHh1/dJTII906W/W/JJMzaOkG3h9FGnr6pJL1zuE5M7fxCZJMCbUM7eKSSQEjqPD6pDb72TJJASCRSSTGTb9UQa/fNMkgQSmpjb72TpJgQ380RJJAhVdfMfJRGn3yTpJDAv1UTskkkAVuh8Qou2SSSZSO24f8A+Ab/AOh/tK89raH72TpKH0D7M/Gat8Xf+xZzvePj/uTpLhfZzTK//mFarND4H5FJJRLsldlilp/qHyV6l/hffNJJJdGkejOGv+k//MVB/vj72KdJHkbK2H953l9UkklQn2f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UUExQVFBUWFxgYGBgYGBgaGBgUGBQXFhgVFBcYHCYfFxwjGRQWHy8gIycpLCwsFx4xNTAqNSYrLCkBCQoKDgwOGg8PGiwkHyQsLCwqLCwsLCwsLCwsLCwsLCwsLCwsLCwsLCwsLCwsLCwsLCwsKSwpLCwsLCwsLCwpLP/AABEIAMEBBgMBIgACEQEDEQH/xAAcAAABBQEBAQAAAAAAAAAAAAADAAECBAUGBwj/xABDEAABAwIEAwUGBAQFAgYDAAABAAIRAyEEEjFBBVFhBiJxgZETMqGxwfBCUtHhBxQjcjNigsLxFZI0Q3Oys9IkU6L/xAAZAQADAQEBAAAAAAAAAAAAAAAAAQIDBAX/xAApEQACAgICAgAFBAMAAAAAAAAAAQIREiEDMUFREyJxsdEEYYHxkaHw/9oADAMBAAIRAxEAPwDzTgglki8bT8xyV7BMzHaJ320WT2crmYuJi426xutx1YB5c1th+EyY+UpLs55aZaPA6zWF/syWiZe2HMsYPeHiPUc1BpItvN9UGrxyoMoDnQ24AMAE/ijnaOsLQwuLFZt2ONTmwDvDk5g1jn4pkmnwniuIuKVStr+AuPKTHku+7Ldoqz2tpvoVS1sN9sJIj81TNfzXluDxBpu9yWySQeQ1uCCOsLq8J2ucyg5rqJYCzuuYXZiGvByf1HGG2I3iTyguLS7F0erMYiuC827L8fqVsY2m+uRlES0tLasONVwJLpDnEtFge7mFtV6OHqmaxdok1SaUKUgUF2GcVHMoOqIeYoSByDZ04KE0qYcigTJpKIKRKVDsklKhKUoAmkohyHisY2m0veQGiJJIAEuDRckDUhAWGCSz6vHqDRJrUjppUYTcxoD1Vd3a3Dgvb7QTTc1urYcXRemZ7wE3O0IFkjYTRdZr+0mHlgFVjs7oGVwIFiZPS0W3IWhKAtE0lFxsoj0QFkygVzpPojtdKHUaELsJbQIHn+yY1Eiw7XUTTI1WmjLYi6fu/wCyU7D/AITHwhNmTomwrXQkhZ0kUPI+TuDOh3n9wtdtQudBdETtr0WbwohoJOsW+/qrb8STF9PX91zFy2zUwLmNIJbmgyZuJGuYWsRtK3Oxj6wxbBRexjzOXOJDyQYpWv3oidpXMUiHM3keniVoU8QKTmuDi1whwLTBB6EHnupyaZmbXFO0b6jnOI9nU0e6SJ1aGubFgGyIHmqLp9kKj2vDX5mUnBvdc5pbmGU3Iyk3BsfNZr+KFxnck3Jlxk6kk+N1YwvFHxkzm7s23ID/AE6RaChP2KvZu9nOJHCYlhqMBLS2Q5rM+U/1AGuIJYe/0NokLtqX8Tw97gynIcWtpX3LrufzlpEAesXXnlHhVaqIa01Ccr3iQS4nMGkNbd51tqMwmBdavY7hT/5+jTrNeyHRJlj2mmMwm14GW2neF4N9E2CtdHth1TJpSlaGw6SZJACTpBMgZKUpTJJAPKSZJAElEidbjqlKSAAYqi0tJLZy3EQ0g6S134bH/lcnweH8QxYLnljzSJiGh00Rk9oG7EECBEyJsYXYVnw1x5NJ9AT9FynZTE+0xeNqNDTTe+g68yCKECxHNp1jYpol9o6qlnAA7uWwES2BppcQByjwUng84ThJIZEE+KfMkUMkqqJuieZPCFJ5Jw4hFBZO6cBQ9oU5f0RQWiZCSWfZMCkULKnSJSQI+T4gzcC2ym6g4gOuU3tzEdPFRa9zR3SR9T4LEC/g6mTob68uRkaLQNFr2gSGkwRymN9ws6c7Gy86i1vMogaY7pJDbjTUD9VDIC/yuYHmJnxAGpQ3YbQj1+idtc5zIAkzbw5I5YQczfduegdfXloltAFwuMewANc5kkjygjnyJv11XsP8Pq1OrhQ0jO+k4XdDoMQ005nKAGxaDZeOPf3ZI1Iibtzfi6xHJeqfwp44ypR/lwGtLA58kgOdLtMsd6GiS4mfprDXYLs7xKU5p+az+Kcbo4ZgqVnhrSQAfekn8obd3ktS3ovyqp4izPkJANgJN5cYFtdbeYXmHaTtvXqVKrWPc2i5uUNEGWmL5hcExPMTC53EcceWgF73ZRLQSTEAARO8BTmRkdT2v7Wuq4pww73hlIFp2HtBLHZCPzAxzMLo+wPal+JD6dUguaBktfIO6cxFifd63XjmGrkyCQM0ZpMCBLzmjXTQfMr0LsZ2gbRqtZVaDUeW0xWa6WumAGlogaRD+WolVoi9nqAKdch2x7XmgwtolucAhzrHKZLCwj8LxYjWeiyex/at1MU6dVxLHavqPP8ASaJiBfV35unJBplR6LKcFBwmIbUYHsMtcJBgiRe9/BTDxznwv+yCiQSlRM9B43+A/VRLBvfx/TRAWRrOlpaJMggx1BGumi5jsThhSxOOpTPs3UGk8yKbzPj3vgurBv5ff1XLdksaypjuJOY4Oaa1KHNMg5aRBhwsYIPoUyX2jq5SBTJwkUJLKpSkKkJDohCSmXqDqoAJuY2AknoBuUxUJMsbgHGqlemHupxIkxIEmo9sNzWcA1kkg6rZBTEh0ghVq7WCXGJMDck8mtF3HoEA0nVPf7rPyA3d/wCq4bf5G25l2iAHOMLjFJofFi4uysndrXBpLz4CBFzNklYGkCwFhGgA0AjZJAHyxSGnUR8b+alRaMwB0nXUDloo0KP5gY59VYwrQZBvG/LrOywbBkqdLvHujKCJAdIB6bmfFSw5LH3GugJ2205KznDhNgbtneNr/qot7tj02OosSPipsiyy9/dnUDpptynfroq0klwaCWkiNN9/HUwOii/FAkm8fPr1Q6GIdrE6gGJ11I5FCjiJaLlOmB72/uzf4j1W32cx7aNRpNerQLczi6mA+ZJsGiBHjIO6wKdTMbiAJIFhGkwALa9EV1fM2LTGummnwuqVpgz0bAVq1ZlTEUsX7c02Eup1SWucyXOqMIYe4DDS0jQkQRC5fHcYpVGCXVPZspZaLc3/AJxIGdwMw2M1m7/AHA8SKH9RrnZx3WtYYJa4G8kEQDBiL+qyqozVDYk5iXOkFzpJMWsbnULTJVokJWrAE5XzFpuCR4HSUEGLmetvRQxEjRtzNg4WF9etvihB2YgDvHkLgHnJ1soAOWB22+pj4DyWjhC9r2imZOdpiLF02JnxWc2g8DvDQnTUCNYGttlZwziDAJjTpPPmllQM6jHcZOeoJJL3ZHuLu7UawAFr2gSHAh1wZj1Wf/MB0SA0NkAMnu94uAiTnhpIEmeeiougiTfnr5HW95Pml7cZm20/Qx5ykuRsR6h2H42arBSqiagGYGxApmCAQTqJECLSBaF10FeGUuKvpzltIIJgA8+Rja/hylPT43UkvD3ZiNRI7vKx0P0T+LopTo9nxfEqdL/EqMZAJguAMDUxqh4HirK7S6k4ObMTexH+W0eZXi5xrw0BpAaC4w5ua56EGxIHxWt2b7bOwzXfia6O7AEviAc0Ta5Ov1VrkTHkdF2z4rXDYP8ASZmezvE5nge69uWwb3TpuRJMrjuz/H6uHdVfSdZ5bmBFszaczG5bNiN5tzsdqu0LMRXzhj22DYc6RZxAf0sdBvKwMM8GpUJJb3ye6bg5Nuki/RGVsX7nsvBe0wLSK3diIqOIl5cGnLA377bDaJhdBn6EeX6LwvGcQpvI9kDTDAADqcxGriNTOYTsCtLhvFJJdWxD2PDmvYQHPAfES8AiS20dJ2VpgptHsHtOqQeuC4t/ErNT/wDxxldmhzn5XQ2IDgAYBLj5R1tHgPbprqlJjw7KG5HGzi98iHuJuD7030TtDcj0DMo1Hx8fQCSV5vxb+IDzLGtFPvNgioTGUyS7YgnLYcjqsjA9rKjGPYXl4cL53FzS0gggA+PPZO0GR6L2Lqt/6dhyDDfZkybR33HvE8pWl/NOf/hi353A5f8AQ2xf42b1Oi867K8Xp4elRNXM6m4U4Ey2mSwu9pljvRAExIuVqu/iW59djaNAva52UlxOcy6JZFtNih1YKWjtKOGDTmJLnkQXOguI5CAA0dGgBFXCdqP4oMoVAzDinWInO4k5QZs1pB728kWFlyL/AOKGMD3OY4AOizhnaDzbOk/onQOaPaAEl8+8S7R4rFEe1q1HxcAGADEWaIASRonN+jCaTF5jz+Pl8lE4Y0/eBE+IsdIRpc0Gmd4gAg3k218fVExdUhrWn3twQfEG/QbfuuU1C0aJEFrSZ3i0bx11VgF5dduW2rrSeXlf4Km+q1zDq1wbIINp5eH1QK2KBuQ6crbzEGOZnVQ02TRp4rBjLOkemUyYyj59FXacosdbSQcrgdQevLwuhYXHln0nQ9D1Vkd3LDwWPtB2mZyi8wSRPRKmuxNAKzxOYzLrEEDw6eiE0203Hl0++Sag+5E2BM8jfTpZWKmJFstgQZ+tz926rRWhhsBiiHEAd0y3lY6xyMCJUMTiIHd7uoABBIEzqBc6XUab80mf2+Cp1qfK8anT/hUtioVTEuNrk9PHTnstLDOLGXjpG+l58ZVHB4cnTa9zF9o5ozH5XybkREzvefBNrwDL1MFvec7ym9/kg1MVLh3Rr105RzVZ9XMZMfRSJESQRa3jtc9Clj7EWxXDRckHx1KJnnKdDIO8GdAfoseuDIm3L6A9VbptnKCTNhA6mLxuEUgNYcSd3GkNs0iwykySZcYuZMXSJYTEREb7nayzQwZoJuLTztv1RWWuTpYjfyOiiURE8Qy5AHLMbXBGwnXwQiNMsiNJ08fFWalSdII5dFQxRiLZZtvaN1URoVSqSBM7i82GvzU+GNOZ88zP6IRyi4O/U25iR80bA1YNTkXH16Kn0OhmVMrxMkXJtv8ATTVbODxjRkeCG1CYbIzZiCAM4d3QLxJGyy6nebJLjaJGuw15KOH7szDpZINyWnUASRcERInUqobIaos4ms72jpGRxM3FpImBa3hAHRVWVni94gxHpsgYvEveZkwY/FN4ub9fmrNCm60k/wBoufE8tdESagrY0nLSI1ceaj8ziSbRMD5RARXVIa4CJLTcctvBBFHWJ5i/yCerW7pB/KdLag/qk2mNLYWliv6TAXWaBYnS0fVFoYru22IvJIgTaNwqlJ49kBuBuAdeW5H6qbMSwACQCebXjqRACVDoBiMJIJBvy09FSa6x+/VbNWI0Oux26SCsv2QJAv193TfktoN1siiNFhPumPCbeKdaLWMAs6OmX1NiUlm5bKManjQ0C3e3P+U7eabEVg8gyBbrqFFlNoAcQSPd6A/rF1B2WbadeSzo1LGHqtIJMTBBFr9VXxLct7FvPziD1UcKwvdDGlxAmBFhIGp0uQPEpuI4Zwc/MQHNMFpsQ4WcD1lRaurCvIxrbzqfuyLQxRMAkhs+U848Cq+GZmYfjyH1TUyABzmZn75KhNlx1cB8WA+E+qlUpuOUg7X1tpdVH0Xm4Y7LMg5TlvtOk+aMK3dm9tvh5JiZce+GAOGp/DqVXfXefeBibCPSwRqOJgxJ0+es8x0UaNcA9SZnpt/b5KlYg9bFOpsyxJN+Zbz2gckHFYlzoLs08oiBz8OiIS2JJBJvqJ5257KpXfnPNNIAzXaaq/Xp/wBOT3T+XcjYG+uioYNwbdwBHJNiK+YGTqU3sCzTrSO8T05En6IuZsggRBF9jcaXvusyRHyVmgQ43Hh0vyU0Kix7OrmLshFPO5oJ90uB0B3KarUc4aEQReDEePogYjDZajvEnymUX+TB0JE9dx8kmDom3GlloJHUbdEq1V1SlAGrpiL22Cb+TIBzQ4W08PgmiIDTAkWnQ7xKQGfTxFtSCbeUckfC4mBzOaR481dHDWlpyzJEt7ztQdB+iJwTgvtAHl2VgJmLucdcoH1NvFVkWtkfaOIkRa0Qdeo0VMVDpy+uy6+vw8O0GXlB+JOpKdvZSm/DvdSq1DXaMxpZRJE95zIPfAbJtfu6KXyLjVyEoZOkcnhaBe6APHw6raqVW4enmIc4WBIF+UmTp06o2GwwDbGQbza/X0WBhsE7GPc57i2m0wAPkJtMXJXnz5PjtuWoo9CHGuJa3Jlt2Op1SfZOOaJLYI0/Fy8efjrQxFTyP7fFa/B+CGiw5ozu1jYDQfXz6IHGeHd0ubA6fEkdOfInqr4eeMZYJ68EcnC5LN9+SiyoMsbyPRGo1xB5hUK1N7HOa4ZS2xa4AHMDBGk2Qw47W52C9BnDRtOIjqb2uqVLEE2yb7R80FmIIvFvAHw/4T065BmDfmNeiSdElw1yAMwvp0hJBqAnvZgNrgfBMnkvY0CwNRmXK8yNY5dfFAxTMp7hO4v4aW1VVt1YpkQQfsKaNGgfBOImjVd3Z9ow03f2vLcxEg3tHmqfEcT7as+plLQ9xdEzA5Zjr4rQqUf6jDEiW38943VWnSG/w3Klcccs/JWToemIbYkCed9theOqhW1GsW10utJmHBDGt31nqY87LVr8IYKeptEEi0tdBEazaNOapoz6KdTjxOFbRDdMrM0nQVDUkti57wAnQaaqgyn3XE6k+XSOS1/+h+0u1wdB5Rawi/mruK7M14ljJDzcDy01tMmVEIwhaWrd/wAsblkc/gmgm9/hK9CFb+RwGGGHFMVqpfUqF7Gv7tg1sOB/ML9CsAdkq7C93sy1oFzaMu/vX0Gy6HCVGYmix9Si3cAGTlExEiOS64JPyZytB3dqi6m55FJ7mU2ug06MNea9NkCGCe6Xm9vd6qvwTibMZi6dHE4TCCnVMOcykxrwS06OadZAEwmxWDw1Kk5xpANdlDg3NJ74y6ut3oPkm4Zh8MH52UnsdT713Ot7wkd4g6FaYInKRxnFeEmjiq1F1/ZVHsmdQ0kA+Y+aqYygGxB8vkZ3/Zeg8R4C7H1HYqk7K2uGuAeCDma0MfZoOrmEzO6ou7AuDg1+Z2YuDMgm8FwzFwEczY2BXN5NaZw9GlmK1cHgA4y57aQB1fm7xAkhoY0n7C0KvBsPTp/+JYDBtlf3iLgNJaPD6q6cPSosFJ4zuyCsHeza/K18EAzvzA3VLbFIgzsg+s176NbD1ACMwD3Nc0uBN21GDXK70KwK7XMc5rmkFpykHYi1/ML0LstxnB05DQD7RsFhplofGtSdsrS+MuuY6Sn4p2coY1xfRLaIDi15u8vqD3i7OQWxMRpZDil0JKzz844uLQABI18/hohYmpLhbYn4GT8F3Y/hzTLQDXdIBAIa0a6GJ+CK3sC1rMorOv3ZyNmDIMX6z4rN62isWcLgHgVWtuO8Iv15rY7PCKbwNqjh6LoG9hcN7b/FIqCHZAW2Nu8GkzeNLgyVn9lMFSfRqF1RjSar4zEC0AgxmHP/AJTBonmQcRjchae9OYQWzIOxB2IIW5/0ij/+9vP3meGs2mQmbwWhInEA3gQWamwFjfVLvsTVHO43FZXkm2b3rQMx/GAOc3trJ3M1eAYJ1Jha8AEukQQbZReQugdw6nmJfmgOqiZZGWkYzQdD9iVR4g0Mf/SBykCxNmuvN/y2kjUE2sbef+p4sU1Hz4O3h5LfzeCNWryuToOf6Dqi8Q4lTp4N9P2R9pUdTDqhIuBUD8jREtb3dNzcyVoYLCUMrzLnOZBcQ5svHduIHdbLoAm0He6B2n4fTDA0Zp9pSNyCMrqhbaJPmVfB+likm+yOXmcnS6Oa7SP9piaz2NMVH5hvGYAlviCSqbeEO9mXl7ANA2e+TyyC48TZekVuAUi10uJzEjYEd/JIjTRVj2ToCxc46mS4WiOnX4LsisUkc72cJhqIEW8+Xgj4nh0mXBzdATB9INp9F2L+zeHhzgDY2Gbppppf4I1TslQLgYeDGoedgNiCLyqVCZwGKwQa6G/1G7EAtnS5B0PMX8Ul2XEOzdJsQX6kXcNg3/KOaSr5SaPJ6FF5mBMCStGnwas4jKw3jWw9SvRKPZqobu9nS6GM3Szb+q3cPhmU2ZSGvPMsDfUyXO9QuaMpy6VGybfg82wPZR7ntDiSZBim0uNjudIXQYT+HtJsZgR/e6SPFjPkV1ftTECw/K0BrfQa+aaVfw35YY+zPwXAaFLRs+Qb8pPxV6mxrfdYxvg0fMyVJrFMM6K1BIaSRMVDzRaTC4wLn7Jnko0MOXaRa5vFtyTsOvzVxjQBlb7u5Iu7f/t6eZ5BOe8Y9/YqtWzP4w0U8NWfAdlY48hpFtzqF503tj3cxbSza5Q1432dMdV6PxvB1a9GpSD6TW1G5ZLX5gLcjB0WNwns5Uw9AUS3C1QHF8vFSS4mxIykWEDyWsW4mUlZyze2LXsJcyn/AGEuJOmktLfinwvaijeKTWWuA4DMOUBvetz5rrh2ba94e/B4RzgItUe1p/ub7PKT1IQeM9kzVpOFHB0KNUuaRUFUQIIkZcgsQrzZGCNPh2LpjD0i1j2NLAQ3NoDfl5+ar1OL3aWtiHHUEiMjgNxNyPRa3C8CG4alSqwHsptbnbeHAXDvzNneJHwQMXw0tOVzRcS1wDcpH5gYghc8rfRTs4bjnZ+m4uewNYWsLsrcwYTLpsZgkDYxZb3D8WfY025w7uN97Lmu3mRtp5I3EuDnLUygOLmFstibNdcjz2QcNkbTa1wghrQbkXDQDa/Jc820qb+5L12Gc4kzlbMjQU77bDqjDE1QO6XAdLD0AQDXEnXrMT5CBHqhiowmA+DeZG/qsHft/wCf6Jv9yy7F1Dq53/c75JHEOIuTqNzz8UCoA0RnadryPmoNw8j32weTm/rZZPNeSdo5XtCXHG5czu8aW5FoFvmo9nyP5eqABYuItf3dj5Lqv+kMd3sjXE72JjXWZUG9mcrSynScJnRrjciJ6ro+NcUmUpFPhLM9O7jcv/Jtfdp5KeJoQGw4mXs2Z+YX9zbVGocJqUWhrgQQSZyka+KH/KunUfFZSn812DYOtRcG3cHGXEC187xvlsSqlZ+ILnlzagJpicrgWtHtRIpBp972c394kzyWi/BusRBIIPo4HVV6lJzXtBDpc4kf1LTGnu2F9FzcjlOWlZ18HJFLbIYbvGoAXezh3szUzF0RTzRn70Zpieqhx9k+xPd71am2wsPeKu08M4kZgYAIkuDiZcDc20UMVwvOWbZHh/jANumq04ZOKSZjzTTnaegnsu9lzA2J0/zA39VI4Yx740MW5qQwV58lP+R6BDm/Zhb9gG4OR7w2/VJ2GOYd8b/RF/lD9hQOAvPjtz/4Rk/YCdh5/GPvVJIYUjn6JIzfsW/Zr508yma1Ea1eydgzQpAJ8sJPsgZNoVilh5aHZgGbnW/5QI7x6eqIMK1rGuqNcOTCbv6uA9xvxKhUqucZdtYAe60cmjZc65Hy6h15f4/78FUo9hH181gMrZmLXP5nxYn4DZNnUA+FF1VbRioqkZttjuqeqi4yhOqJmOVhReoFW2uWbRerbHIEFqtlAYGFvs6rc1MnzaT+Jv1bofFGzKvW5pAUuM8PfTI0dTImR+IcxzHTULMdQEHTXmJE8wV0eEx+UFjxnpk3G4P5mHY/NUuLcAAiowyx0w5oEE8ngjuu5rl5eLLaIlCzDq4QuIi51tr4+NlSxODcXTM6zbltO/mtBpvpli1yZ0t43UnUidx96eIXD8yMXHwYr6DzNjtqfleyDUw1tfCwnyhbjw38Vp9Y18UN1KRY89Ry5qvifsI58Nfe5cAILdx481dp457Yyuc3rNtJgwrulstkF1Mbk3i1oEeU3VfEi+x/KixS7RV2j/EqDwqOvGwg+Fkan2qrkSXEi8SGm2m4nWVRLW8jHKeqeQNPvn8VLl6E5ejQHHHE3aCOrWfVqpVsc01qRyC2aR3QD6NCiCECq7+qzwKfG9/w/sCkzYZiaZ1a4en7WUalRmzneg+HeVTOOScHossgyHxGLptEl1S2vdn5OSoY+g42qPPg2/p7SUOvSDhDtPvkg0sG1pkTpFzO62i+PB33/oWRd/mmfmP/AGn6PQn4tvN3of8A7KGaOXoEg5ZWGRNuIb+Yj/ST/uToJjoki0GR0GRThCzeStYPAOqd73KY1ef9vP5L1Z8kYK5M71G+iWEoB7oLjOzWiXH6AdSVabRbRJJh9XabtZ483ffVQdjGsBZRBaN3fid57feiqhYKE+V3K1H1+fx/Rbaj12Ec4l0uMk6kqYcggpZl1pJKkZMIXIbnKJKG4oAd2ilTCHMosoANTR2clVpOR2lMTLLSouUWpzogRXqNR8FjzTJBGZjveYdHD6HqoOQHJMpFji3AGvb7WiSWf/0zo8bjqubdhXNf3j3SLRPvEx5fuuiwOPfSdmYY57gjk4bhaOI4czEtL6IyvF30rerPv0KxnxqRLjZyTg0e+AeRm7Tzt8laqMY9gdli1457HLNosg1+HuDrG35dwZ5n4ygU8zSRB1vpEzofNcE4OOmZ24+ND1QBp3htaJ30VU0gZ2/YXV17BGhEz18Bt1QqtPSHDrPnGqx6M3vooVKR5IRby+7rRLDvrPn0I8rqu+k2JmJ5/qmqIpMrEyq1U/1WeBVt1ibfTXZUXuPtm7QCFpx9v6P7Cpl1rwpirCDkH392Ttkdfms6JDe0lOQoZpOn34J2hTQD5UsqadoKfxCAIFgSRLJIsZ29XD02tDqjGtb+GmAMzv7zv4aDclUsVjXVDfutGjRoP1VZ9QudmcZJ3PyHIdExcvR4f0+HzS2/t9Pz2enKd6QRIBDlPK6zMIWqBTZk2ZADkJPdbZQL00oAeVIVEOU5QAam5Ga5V2ogKYiyHJ86E0qWZAiTihuUg5RlAwbip4fEuY4OacrhofuxUCVDMpYzoX0mYxstysrjUfheBv8AvqN5FxyuO4c9jiDIIN2kR4wY+Kt0qzgQQYIuDvPRdDRrsxrclSG1gO64fi8Bv1b5jks5RTVMHGziGEgdNPP7KaoIBsOQn72lX+JcGfTqFrpa7bWCObTuP3WSKzwSHsIg2IvNjEQZjy/RcM+Jx+hzyhXROrTmInp+iG3DAaXgfv8AqpPxEjTUQD8yU+fx5+HPy09VztGbRCvSOU5SAbRPPruYVH+UmqJkDIb8zM/VaBIPl5ddOqmDbSevhoB6qozcRpmcaOicVLHorjsODqAORB0/ZCxWFJAy+OsgkcuSNMWmVxVn7+Snn+90J7SJBEHl96KDap3MhGInEth3K/z/AGSz2sqpxEpxXvrPwKmhUWAJ/wCUyGMQOf0SQKjosycHVDUs69s7yYSLlDMmLkASLkxPgoSkSgCUpgUyZpSAnmTsddNKUpjDBTaboQN04N0CLDSnzIIKkHJiCZkiUMlSiyAGcoFqkVHN99EhjKQfB3nY8j06oZKcJDOlwfEWYpnscRAf+F+knodndNCsHjPA30nZX6H3XAWP6HogAyug4XxwPb7HEw5hsHHblnPydqFDV6BqzialM8wDtvPgN1mufUzSQAAAIk3uNRvpPku6472adSlw79PnaW/3froubxGBcL3iDBA31AI1HKbrmlxOPRk4eCrSxIdYgt2vrHhvYfBWPaNJsQIi09I05SNeqz8Q0wSAdgPCZJG5NvKFTc1+YPbzudJtyPl9hYYryYyTRtVKQdtEbfDXyJQzTynQ9BF+emqrYDGlrpdrJLi4C5mcsDbX1Wt/OMMWIm39ozaDpqokq6GoplF0QCdTcc948UCrhWncZvuPvor1fh2Y/wBN4JnQwDfw0+VkGpgXAgnug2LtramVOwcH4MxrMpvaNSnseSuNpXc17YIn6W6beqrPw19Jj9dfRNbFTBTHh1/dJTII906W/W/JJMzaOkG3h9FGnr6pJL1zuE5M7fxCZJMCbUM7eKSSQEjqPD6pDb72TJJASCRSSTGTb9UQa/fNMkgQSmpjb72TpJgQ380RJJAhVdfMfJRGn3yTpJDAv1UTskkkAVuh8Qou2SSSZSO24f8A+Ab/AOh/tK89raH72TpKH0D7M/Gat8Xf+xZzvePj/uTpLhfZzTK//mFarND4H5FJJRLsldlilp/qHyV6l/hffNJJJdGkejOGv+k//MVB/vj72KdJHkbK2H953l9UkklQn2f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BUUExQVFBUWFxgYGBgYGBgaGBgUGBQXFhgVFBcYHCYfFxwjGRQWHy8gIycpLCwsFx4xNTAqNSYrLCkBCQoKDgwOGg8PGiwkHyQsLCwqLCwsLCwsLCwsLCwsLCwsLCwsLCwsLCwsLCwsLCwsLCwsKSwpLCwsLCwsLCwpLP/AABEIAMEBBgMBIgACEQEDEQH/xAAcAAABBQEBAQAAAAAAAAAAAAADAAECBAUGBwj/xABDEAABAwIEAwUGBAQFAgYDAAABAAIRAyEEEjFBBVFhBiJxgZETMqGxwfBCUtHhBxQjcjNigsLxFZI0Q3Oys9IkU6L/xAAZAQADAQEBAAAAAAAAAAAAAAAAAQIDBAX/xAApEQACAgICAgAFBAMAAAAAAAAAAQIREiEDMUFREyJxsdEEYYHxkaHw/9oADAMBAAIRAxEAPwDzTgglki8bT8xyV7BMzHaJ320WT2crmYuJi426xutx1YB5c1th+EyY+UpLs55aZaPA6zWF/syWiZe2HMsYPeHiPUc1BpItvN9UGrxyoMoDnQ24AMAE/ijnaOsLQwuLFZt2ONTmwDvDk5g1jn4pkmnwniuIuKVStr+AuPKTHku+7Ldoqz2tpvoVS1sN9sJIj81TNfzXluDxBpu9yWySQeQ1uCCOsLq8J2ucyg5rqJYCzuuYXZiGvByf1HGG2I3iTyguLS7F0erMYiuC827L8fqVsY2m+uRlES0tLasONVwJLpDnEtFge7mFtV6OHqmaxdok1SaUKUgUF2GcVHMoOqIeYoSByDZ04KE0qYcigTJpKIKRKVDsklKhKUoAmkohyHisY2m0veQGiJJIAEuDRckDUhAWGCSz6vHqDRJrUjppUYTcxoD1Vd3a3Dgvb7QTTc1urYcXRemZ7wE3O0IFkjYTRdZr+0mHlgFVjs7oGVwIFiZPS0W3IWhKAtE0lFxsoj0QFkygVzpPojtdKHUaELsJbQIHn+yY1Eiw7XUTTI1WmjLYi6fu/wCyU7D/AITHwhNmTomwrXQkhZ0kUPI+TuDOh3n9wtdtQudBdETtr0WbwohoJOsW+/qrb8STF9PX91zFy2zUwLmNIJbmgyZuJGuYWsRtK3Oxj6wxbBRexjzOXOJDyQYpWv3oidpXMUiHM3keniVoU8QKTmuDi1whwLTBB6EHnupyaZmbXFO0b6jnOI9nU0e6SJ1aGubFgGyIHmqLp9kKj2vDX5mUnBvdc5pbmGU3Iyk3BsfNZr+KFxnck3Jlxk6kk+N1YwvFHxkzm7s23ID/AE6RaChP2KvZu9nOJHCYlhqMBLS2Q5rM+U/1AGuIJYe/0NokLtqX8Tw97gynIcWtpX3LrufzlpEAesXXnlHhVaqIa01Ccr3iQS4nMGkNbd51tqMwmBdavY7hT/5+jTrNeyHRJlj2mmMwm14GW2neF4N9E2CtdHth1TJpSlaGw6SZJACTpBMgZKUpTJJAPKSZJAElEidbjqlKSAAYqi0tJLZy3EQ0g6S134bH/lcnweH8QxYLnljzSJiGh00Rk9oG7EECBEyJsYXYVnw1x5NJ9AT9FynZTE+0xeNqNDTTe+g68yCKECxHNp1jYpol9o6qlnAA7uWwES2BppcQByjwUng84ThJIZEE+KfMkUMkqqJuieZPCFJ5Jw4hFBZO6cBQ9oU5f0RQWiZCSWfZMCkULKnSJSQI+T4gzcC2ym6g4gOuU3tzEdPFRa9zR3SR9T4LEC/g6mTob68uRkaLQNFr2gSGkwRymN9ws6c7Gy86i1vMogaY7pJDbjTUD9VDIC/yuYHmJnxAGpQ3YbQj1+idtc5zIAkzbw5I5YQczfduegdfXloltAFwuMewANc5kkjygjnyJv11XsP8Pq1OrhQ0jO+k4XdDoMQ005nKAGxaDZeOPf3ZI1Iibtzfi6xHJeqfwp44ypR/lwGtLA58kgOdLtMsd6GiS4mfprDXYLs7xKU5p+az+Kcbo4ZgqVnhrSQAfekn8obd3ktS3ovyqp4izPkJANgJN5cYFtdbeYXmHaTtvXqVKrWPc2i5uUNEGWmL5hcExPMTC53EcceWgF73ZRLQSTEAARO8BTmRkdT2v7Wuq4pww73hlIFp2HtBLHZCPzAxzMLo+wPal+JD6dUguaBktfIO6cxFifd63XjmGrkyCQM0ZpMCBLzmjXTQfMr0LsZ2gbRqtZVaDUeW0xWa6WumAGlogaRD+WolVoi9nqAKdch2x7XmgwtolucAhzrHKZLCwj8LxYjWeiyex/at1MU6dVxLHavqPP8ASaJiBfV35unJBplR6LKcFBwmIbUYHsMtcJBgiRe9/BTDxznwv+yCiQSlRM9B43+A/VRLBvfx/TRAWRrOlpaJMggx1BGumi5jsThhSxOOpTPs3UGk8yKbzPj3vgurBv5ff1XLdksaypjuJOY4Oaa1KHNMg5aRBhwsYIPoUyX2jq5SBTJwkUJLKpSkKkJDohCSmXqDqoAJuY2AknoBuUxUJMsbgHGqlemHupxIkxIEmo9sNzWcA1kkg6rZBTEh0ghVq7WCXGJMDck8mtF3HoEA0nVPf7rPyA3d/wCq4bf5G25l2iAHOMLjFJofFi4uysndrXBpLz4CBFzNklYGkCwFhGgA0AjZJAHyxSGnUR8b+alRaMwB0nXUDloo0KP5gY59VYwrQZBvG/LrOywbBkqdLvHujKCJAdIB6bmfFSw5LH3GugJ2205KznDhNgbtneNr/qot7tj02OosSPipsiyy9/dnUDpptynfroq0klwaCWkiNN9/HUwOii/FAkm8fPr1Q6GIdrE6gGJ11I5FCjiJaLlOmB72/uzf4j1W32cx7aNRpNerQLczi6mA+ZJsGiBHjIO6wKdTMbiAJIFhGkwALa9EV1fM2LTGummnwuqVpgz0bAVq1ZlTEUsX7c02Eup1SWucyXOqMIYe4DDS0jQkQRC5fHcYpVGCXVPZspZaLc3/AJxIGdwMw2M1m7/AHA8SKH9RrnZx3WtYYJa4G8kEQDBiL+qyqozVDYk5iXOkFzpJMWsbnULTJVokJWrAE5XzFpuCR4HSUEGLmetvRQxEjRtzNg4WF9etvihB2YgDvHkLgHnJ1soAOWB22+pj4DyWjhC9r2imZOdpiLF02JnxWc2g8DvDQnTUCNYGttlZwziDAJjTpPPmllQM6jHcZOeoJJL3ZHuLu7UawAFr2gSHAh1wZj1Wf/MB0SA0NkAMnu94uAiTnhpIEmeeiougiTfnr5HW95Pml7cZm20/Qx5ykuRsR6h2H42arBSqiagGYGxApmCAQTqJECLSBaF10FeGUuKvpzltIIJgA8+Rja/hylPT43UkvD3ZiNRI7vKx0P0T+LopTo9nxfEqdL/EqMZAJguAMDUxqh4HirK7S6k4ObMTexH+W0eZXi5xrw0BpAaC4w5ua56EGxIHxWt2b7bOwzXfia6O7AEviAc0Ta5Ov1VrkTHkdF2z4rXDYP8ASZmezvE5nge69uWwb3TpuRJMrjuz/H6uHdVfSdZ5bmBFszaczG5bNiN5tzsdqu0LMRXzhj22DYc6RZxAf0sdBvKwMM8GpUJJb3ye6bg5Nuki/RGVsX7nsvBe0wLSK3diIqOIl5cGnLA377bDaJhdBn6EeX6LwvGcQpvI9kDTDAADqcxGriNTOYTsCtLhvFJJdWxD2PDmvYQHPAfES8AiS20dJ2VpgptHsHtOqQeuC4t/ErNT/wDxxldmhzn5XQ2IDgAYBLj5R1tHgPbprqlJjw7KG5HGzi98iHuJuD7030TtDcj0DMo1Hx8fQCSV5vxb+IDzLGtFPvNgioTGUyS7YgnLYcjqsjA9rKjGPYXl4cL53FzS0gggA+PPZO0GR6L2Lqt/6dhyDDfZkybR33HvE8pWl/NOf/hi353A5f8AQ2xf42b1Oi867K8Xp4elRNXM6m4U4Ey2mSwu9pljvRAExIuVqu/iW59djaNAva52UlxOcy6JZFtNih1YKWjtKOGDTmJLnkQXOguI5CAA0dGgBFXCdqP4oMoVAzDinWInO4k5QZs1pB728kWFlyL/AOKGMD3OY4AOizhnaDzbOk/onQOaPaAEl8+8S7R4rFEe1q1HxcAGADEWaIASRonN+jCaTF5jz+Pl8lE4Y0/eBE+IsdIRpc0Gmd4gAg3k218fVExdUhrWn3twQfEG/QbfuuU1C0aJEFrSZ3i0bx11VgF5dduW2rrSeXlf4Km+q1zDq1wbIINp5eH1QK2KBuQ6crbzEGOZnVQ02TRp4rBjLOkemUyYyj59FXacosdbSQcrgdQevLwuhYXHln0nQ9D1Vkd3LDwWPtB2mZyi8wSRPRKmuxNAKzxOYzLrEEDw6eiE0203Hl0++Sag+5E2BM8jfTpZWKmJFstgQZ+tz926rRWhhsBiiHEAd0y3lY6xyMCJUMTiIHd7uoABBIEzqBc6XUab80mf2+Cp1qfK8anT/hUtioVTEuNrk9PHTnstLDOLGXjpG+l58ZVHB4cnTa9zF9o5ozH5XybkREzvefBNrwDL1MFvec7ym9/kg1MVLh3Rr105RzVZ9XMZMfRSJESQRa3jtc9Clj7EWxXDRckHx1KJnnKdDIO8GdAfoseuDIm3L6A9VbptnKCTNhA6mLxuEUgNYcSd3GkNs0iwykySZcYuZMXSJYTEREb7nayzQwZoJuLTztv1RWWuTpYjfyOiiURE8Qy5AHLMbXBGwnXwQiNMsiNJ08fFWalSdII5dFQxRiLZZtvaN1URoVSqSBM7i82GvzU+GNOZ88zP6IRyi4O/U25iR80bA1YNTkXH16Kn0OhmVMrxMkXJtv8ATTVbODxjRkeCG1CYbIzZiCAM4d3QLxJGyy6nebJLjaJGuw15KOH7szDpZINyWnUASRcERInUqobIaos4ms72jpGRxM3FpImBa3hAHRVWVni94gxHpsgYvEveZkwY/FN4ub9fmrNCm60k/wBoufE8tdESagrY0nLSI1ceaj8ziSbRMD5RARXVIa4CJLTcctvBBFHWJ5i/yCerW7pB/KdLag/qk2mNLYWliv6TAXWaBYnS0fVFoYru22IvJIgTaNwqlJ49kBuBuAdeW5H6qbMSwACQCebXjqRACVDoBiMJIJBvy09FSa6x+/VbNWI0Oux26SCsv2QJAv193TfktoN1siiNFhPumPCbeKdaLWMAs6OmX1NiUlm5bKManjQ0C3e3P+U7eabEVg8gyBbrqFFlNoAcQSPd6A/rF1B2WbadeSzo1LGHqtIJMTBBFr9VXxLct7FvPziD1UcKwvdDGlxAmBFhIGp0uQPEpuI4Zwc/MQHNMFpsQ4WcD1lRaurCvIxrbzqfuyLQxRMAkhs+U848Cq+GZmYfjyH1TUyABzmZn75KhNlx1cB8WA+E+qlUpuOUg7X1tpdVH0Xm4Y7LMg5TlvtOk+aMK3dm9tvh5JiZce+GAOGp/DqVXfXefeBibCPSwRqOJgxJ0+es8x0UaNcA9SZnpt/b5KlYg9bFOpsyxJN+Zbz2gckHFYlzoLs08oiBz8OiIS2JJBJvqJ5257KpXfnPNNIAzXaaq/Xp/wBOT3T+XcjYG+uioYNwbdwBHJNiK+YGTqU3sCzTrSO8T05En6IuZsggRBF9jcaXvusyRHyVmgQ43Hh0vyU0Kix7OrmLshFPO5oJ90uB0B3KarUc4aEQReDEePogYjDZajvEnymUX+TB0JE9dx8kmDom3GlloJHUbdEq1V1SlAGrpiL22Cb+TIBzQ4W08PgmiIDTAkWnQ7xKQGfTxFtSCbeUckfC4mBzOaR481dHDWlpyzJEt7ztQdB+iJwTgvtAHl2VgJmLucdcoH1NvFVkWtkfaOIkRa0Qdeo0VMVDpy+uy6+vw8O0GXlB+JOpKdvZSm/DvdSq1DXaMxpZRJE95zIPfAbJtfu6KXyLjVyEoZOkcnhaBe6APHw6raqVW4enmIc4WBIF+UmTp06o2GwwDbGQbza/X0WBhsE7GPc57i2m0wAPkJtMXJXnz5PjtuWoo9CHGuJa3Jlt2Op1SfZOOaJLYI0/Fy8efjrQxFTyP7fFa/B+CGiw5ozu1jYDQfXz6IHGeHd0ubA6fEkdOfInqr4eeMZYJ68EcnC5LN9+SiyoMsbyPRGo1xB5hUK1N7HOa4ZS2xa4AHMDBGk2Qw47W52C9BnDRtOIjqb2uqVLEE2yb7R80FmIIvFvAHw/4T065BmDfmNeiSdElw1yAMwvp0hJBqAnvZgNrgfBMnkvY0CwNRmXK8yNY5dfFAxTMp7hO4v4aW1VVt1YpkQQfsKaNGgfBOImjVd3Z9ow03f2vLcxEg3tHmqfEcT7as+plLQ9xdEzA5Zjr4rQqUf6jDEiW38943VWnSG/w3Klcccs/JWToemIbYkCed9theOqhW1GsW10utJmHBDGt31nqY87LVr8IYKeptEEi0tdBEazaNOapoz6KdTjxOFbRDdMrM0nQVDUkti57wAnQaaqgyn3XE6k+XSOS1/+h+0u1wdB5Rawi/mruK7M14ljJDzcDy01tMmVEIwhaWrd/wAsblkc/gmgm9/hK9CFb+RwGGGHFMVqpfUqF7Gv7tg1sOB/ML9CsAdkq7C93sy1oFzaMu/vX0Gy6HCVGYmix9Si3cAGTlExEiOS64JPyZytB3dqi6m55FJ7mU2ug06MNea9NkCGCe6Xm9vd6qvwTibMZi6dHE4TCCnVMOcykxrwS06OadZAEwmxWDw1Kk5xpANdlDg3NJ74y6ut3oPkm4Zh8MH52UnsdT713Ot7wkd4g6FaYInKRxnFeEmjiq1F1/ZVHsmdQ0kA+Y+aqYygGxB8vkZ3/Zeg8R4C7H1HYqk7K2uGuAeCDma0MfZoOrmEzO6ou7AuDg1+Z2YuDMgm8FwzFwEczY2BXN5NaZw9GlmK1cHgA4y57aQB1fm7xAkhoY0n7C0KvBsPTp/+JYDBtlf3iLgNJaPD6q6cPSosFJ4zuyCsHeza/K18EAzvzA3VLbFIgzsg+s176NbD1ACMwD3Nc0uBN21GDXK70KwK7XMc5rmkFpykHYi1/ML0LstxnB05DQD7RsFhplofGtSdsrS+MuuY6Sn4p2coY1xfRLaIDi15u8vqD3i7OQWxMRpZDil0JKzz844uLQABI18/hohYmpLhbYn4GT8F3Y/hzTLQDXdIBAIa0a6GJ+CK3sC1rMorOv3ZyNmDIMX6z4rN62isWcLgHgVWtuO8Iv15rY7PCKbwNqjh6LoG9hcN7b/FIqCHZAW2Nu8GkzeNLgyVn9lMFSfRqF1RjSar4zEC0AgxmHP/AJTBonmQcRjchae9OYQWzIOxB2IIW5/0ij/+9vP3meGs2mQmbwWhInEA3gQWamwFjfVLvsTVHO43FZXkm2b3rQMx/GAOc3trJ3M1eAYJ1Jha8AEukQQbZReQugdw6nmJfmgOqiZZGWkYzQdD9iVR4g0Mf/SBykCxNmuvN/y2kjUE2sbef+p4sU1Hz4O3h5LfzeCNWryuToOf6Dqi8Q4lTp4N9P2R9pUdTDqhIuBUD8jREtb3dNzcyVoYLCUMrzLnOZBcQ5svHduIHdbLoAm0He6B2n4fTDA0Zp9pSNyCMrqhbaJPmVfB+likm+yOXmcnS6Oa7SP9piaz2NMVH5hvGYAlviCSqbeEO9mXl7ANA2e+TyyC48TZekVuAUi10uJzEjYEd/JIjTRVj2ToCxc46mS4WiOnX4LsisUkc72cJhqIEW8+Xgj4nh0mXBzdATB9INp9F2L+zeHhzgDY2Gbppppf4I1TslQLgYeDGoedgNiCLyqVCZwGKwQa6G/1G7EAtnS5B0PMX8Ul2XEOzdJsQX6kXcNg3/KOaSr5SaPJ6FF5mBMCStGnwas4jKw3jWw9SvRKPZqobu9nS6GM3Szb+q3cPhmU2ZSGvPMsDfUyXO9QuaMpy6VGybfg82wPZR7ntDiSZBim0uNjudIXQYT+HtJsZgR/e6SPFjPkV1ftTECw/K0BrfQa+aaVfw35YY+zPwXAaFLRs+Qb8pPxV6mxrfdYxvg0fMyVJrFMM6K1BIaSRMVDzRaTC4wLn7Jnko0MOXaRa5vFtyTsOvzVxjQBlb7u5Iu7f/t6eZ5BOe8Y9/YqtWzP4w0U8NWfAdlY48hpFtzqF503tj3cxbSza5Q1432dMdV6PxvB1a9GpSD6TW1G5ZLX5gLcjB0WNwns5Uw9AUS3C1QHF8vFSS4mxIykWEDyWsW4mUlZyze2LXsJcyn/AGEuJOmktLfinwvaijeKTWWuA4DMOUBvetz5rrh2ba94e/B4RzgItUe1p/ub7PKT1IQeM9kzVpOFHB0KNUuaRUFUQIIkZcgsQrzZGCNPh2LpjD0i1j2NLAQ3NoDfl5+ar1OL3aWtiHHUEiMjgNxNyPRa3C8CG4alSqwHsptbnbeHAXDvzNneJHwQMXw0tOVzRcS1wDcpH5gYghc8rfRTs4bjnZ+m4uewNYWsLsrcwYTLpsZgkDYxZb3D8WfY025w7uN97Lmu3mRtp5I3EuDnLUygOLmFstibNdcjz2QcNkbTa1wghrQbkXDQDa/Jc820qb+5L12Gc4kzlbMjQU77bDqjDE1QO6XAdLD0AQDXEnXrMT5CBHqhiowmA+DeZG/qsHft/wCf6Jv9yy7F1Dq53/c75JHEOIuTqNzz8UCoA0RnadryPmoNw8j32weTm/rZZPNeSdo5XtCXHG5czu8aW5FoFvmo9nyP5eqABYuItf3dj5Lqv+kMd3sjXE72JjXWZUG9mcrSynScJnRrjciJ6ro+NcUmUpFPhLM9O7jcv/Jtfdp5KeJoQGw4mXs2Z+YX9zbVGocJqUWhrgQQSZyka+KH/KunUfFZSn812DYOtRcG3cHGXEC187xvlsSqlZ+ILnlzagJpicrgWtHtRIpBp972c394kzyWi/BusRBIIPo4HVV6lJzXtBDpc4kf1LTGnu2F9FzcjlOWlZ18HJFLbIYbvGoAXezh3szUzF0RTzRn70Zpieqhx9k+xPd71am2wsPeKu08M4kZgYAIkuDiZcDc20UMVwvOWbZHh/jANumq04ZOKSZjzTTnaegnsu9lzA2J0/zA39VI4Yx740MW5qQwV58lP+R6BDm/Zhb9gG4OR7w2/VJ2GOYd8b/RF/lD9hQOAvPjtz/4Rk/YCdh5/GPvVJIYUjn6JIzfsW/Zr508yma1Ea1eydgzQpAJ8sJPsgZNoVilh5aHZgGbnW/5QI7x6eqIMK1rGuqNcOTCbv6uA9xvxKhUqucZdtYAe60cmjZc65Hy6h15f4/78FUo9hH181gMrZmLXP5nxYn4DZNnUA+FF1VbRioqkZttjuqeqi4yhOqJmOVhReoFW2uWbRerbHIEFqtlAYGFvs6rc1MnzaT+Jv1bofFGzKvW5pAUuM8PfTI0dTImR+IcxzHTULMdQEHTXmJE8wV0eEx+UFjxnpk3G4P5mHY/NUuLcAAiowyx0w5oEE8ngjuu5rl5eLLaIlCzDq4QuIi51tr4+NlSxODcXTM6zbltO/mtBpvpli1yZ0t43UnUidx96eIXD8yMXHwYr6DzNjtqfleyDUw1tfCwnyhbjw38Vp9Y18UN1KRY89Ry5qvifsI58Nfe5cAILdx481dp457Yyuc3rNtJgwrulstkF1Mbk3i1oEeU3VfEi+x/KixS7RV2j/EqDwqOvGwg+Fkan2qrkSXEi8SGm2m4nWVRLW8jHKeqeQNPvn8VLl6E5ejQHHHE3aCOrWfVqpVsc01qRyC2aR3QD6NCiCECq7+qzwKfG9/w/sCkzYZiaZ1a4en7WUalRmzneg+HeVTOOScHossgyHxGLptEl1S2vdn5OSoY+g42qPPg2/p7SUOvSDhDtPvkg0sG1pkTpFzO62i+PB33/oWRd/mmfmP/AGn6PQn4tvN3of8A7KGaOXoEg5ZWGRNuIb+Yj/ST/uToJjoki0GR0GRThCzeStYPAOqd73KY1ef9vP5L1Z8kYK5M71G+iWEoB7oLjOzWiXH6AdSVabRbRJJh9XabtZ483ffVQdjGsBZRBaN3fid57feiqhYKE+V3K1H1+fx/Rbaj12Ec4l0uMk6kqYcggpZl1pJKkZMIXIbnKJKG4oAd2ilTCHMosoANTR2clVpOR2lMTLLSouUWpzogRXqNR8FjzTJBGZjveYdHD6HqoOQHJMpFji3AGvb7WiSWf/0zo8bjqubdhXNf3j3SLRPvEx5fuuiwOPfSdmYY57gjk4bhaOI4czEtL6IyvF30rerPv0KxnxqRLjZyTg0e+AeRm7Tzt8laqMY9gdli1457HLNosg1+HuDrG35dwZ5n4ygU8zSRB1vpEzofNcE4OOmZ24+ND1QBp3htaJ30VU0gZ2/YXV17BGhEz18Bt1QqtPSHDrPnGqx6M3vooVKR5IRby+7rRLDvrPn0I8rqu+k2JmJ5/qmqIpMrEyq1U/1WeBVt1ibfTXZUXuPtm7QCFpx9v6P7Cpl1rwpirCDkH392Ttkdfms6JDe0lOQoZpOn34J2hTQD5UsqadoKfxCAIFgSRLJIsZ29XD02tDqjGtb+GmAMzv7zv4aDclUsVjXVDfutGjRoP1VZ9QudmcZJ3PyHIdExcvR4f0+HzS2/t9Pz2enKd6QRIBDlPK6zMIWqBTZk2ZADkJPdbZQL00oAeVIVEOU5QAam5Ga5V2ogKYiyHJ86E0qWZAiTihuUg5RlAwbip4fEuY4OacrhofuxUCVDMpYzoX0mYxstysrjUfheBv8AvqN5FxyuO4c9jiDIIN2kR4wY+Kt0qzgQQYIuDvPRdDRrsxrclSG1gO64fi8Bv1b5jks5RTVMHGziGEgdNPP7KaoIBsOQn72lX+JcGfTqFrpa7bWCObTuP3WSKzwSHsIg2IvNjEQZjy/RcM+Jx+hzyhXROrTmInp+iG3DAaXgfv8AqpPxEjTUQD8yU+fx5+HPy09VztGbRCvSOU5SAbRPPruYVH+UmqJkDIb8zM/VaBIPl5ddOqmDbSevhoB6qozcRpmcaOicVLHorjsODqAORB0/ZCxWFJAy+OsgkcuSNMWmVxVn7+Snn+90J7SJBEHl96KDap3MhGInEth3K/z/AGSz2sqpxEpxXvrPwKmhUWAJ/wCUyGMQOf0SQKjosycHVDUs69s7yYSLlDMmLkASLkxPgoSkSgCUpgUyZpSAnmTsddNKUpjDBTaboQN04N0CLDSnzIIKkHJiCZkiUMlSiyAGcoFqkVHN99EhjKQfB3nY8j06oZKcJDOlwfEWYpnscRAf+F+knodndNCsHjPA30nZX6H3XAWP6HogAyug4XxwPb7HEw5hsHHblnPydqFDV6BqzialM8wDtvPgN1mufUzSQAAAIk3uNRvpPku6472adSlw79PnaW/3froubxGBcL3iDBA31AI1HKbrmlxOPRk4eCrSxIdYgt2vrHhvYfBWPaNJsQIi09I05SNeqz8Q0wSAdgPCZJG5NvKFTc1+YPbzudJtyPl9hYYryYyTRtVKQdtEbfDXyJQzTynQ9BF+emqrYDGlrpdrJLi4C5mcsDbX1Wt/OMMWIm39ozaDpqokq6GoplF0QCdTcc948UCrhWncZvuPvor1fh2Y/wBN4JnQwDfw0+VkGpgXAgnug2LtramVOwcH4MxrMpvaNSnseSuNpXc17YIn6W6beqrPw19Jj9dfRNbFTBTHh1/dJTII906W/W/JJMzaOkG3h9FGnr6pJL1zuE5M7fxCZJMCbUM7eKSSQEjqPD6pDb72TJJASCRSSTGTb9UQa/fNMkgQSmpjb72TpJgQ380RJJAhVdfMfJRGn3yTpJDAv1UTskkkAVuh8Qou2SSSZSO24f8A+Ab/AOh/tK89raH72TpKH0D7M/Gat8Xf+xZzvePj/uTpLhfZzTK//mFarND4H5FJJRLsldlilp/qHyV6l/hffNJJJdGkejOGv+k//MVB/vj72KdJHkbK2H953l9UkklQn2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1347788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46404"/>
            <a:ext cx="3331874" cy="24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Curves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7600" y="1789813"/>
            <a:ext cx="8226800" cy="3635415"/>
            <a:chOff x="345700" y="1883775"/>
            <a:chExt cx="8226800" cy="3635415"/>
          </a:xfrm>
        </p:grpSpPr>
        <p:pic>
          <p:nvPicPr>
            <p:cNvPr id="2050" name="Picture 2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73264">
              <a:off x="6326283" y="2437647"/>
              <a:ext cx="1830629" cy="1149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c 4"/>
            <p:cNvSpPr/>
            <p:nvPr/>
          </p:nvSpPr>
          <p:spPr>
            <a:xfrm rot="8084945">
              <a:off x="3841876" y="1841088"/>
              <a:ext cx="3063853" cy="314922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515100" y="2524125"/>
              <a:ext cx="205740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18924577">
              <a:off x="345700" y="2398232"/>
              <a:ext cx="3091876" cy="312095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5" idx="2"/>
            </p:cNvCxnSpPr>
            <p:nvPr/>
          </p:nvCxnSpPr>
          <p:spPr>
            <a:xfrm>
              <a:off x="2971800" y="2863886"/>
              <a:ext cx="1323521" cy="1639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9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Curves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28887"/>
            <a:ext cx="783902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Characterizing Horizontal Curves</a:t>
            </a:r>
            <a:endParaRPr lang="en-US" dirty="0"/>
          </a:p>
        </p:txBody>
      </p:sp>
      <p:pic>
        <p:nvPicPr>
          <p:cNvPr id="4100" name="Picture 4" descr="http://www.reviewcivilpe.com/pressfolder/wp-content/uploads/2012/03/horizontal-curv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24600" cy="49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Super Elevation</a:t>
            </a:r>
            <a:endParaRPr lang="en-US" dirty="0"/>
          </a:p>
        </p:txBody>
      </p:sp>
      <p:pic>
        <p:nvPicPr>
          <p:cNvPr id="5" name="Picture 2" descr="http://ec.europa.eu/transport/road_safety/specialist/knowledge/images/road_image01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1400" cy="46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40CD749-B755-488A-A002-BB611CEF6EA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9C8112F-417B-4DD0-BB03-C185A2F7324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9011932-D946-4961-8CA7-8A60C4A395B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FD921C3-50FE-4109-ADC4-18A46F2E8C8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4B23EDB-6CDB-42E7-9BFD-2DE4D943AD9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733E60C-A568-44AB-93FE-28F94301B00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A9106B5-5C54-4ACD-9D81-A182CCF518F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1893B62-9325-48F5-A90C-149E1013198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2E2C92A-5138-4101-B279-08ED26CFDA5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5B2D907-4755-4D36-AB54-BC988DDD395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553C02F-6FFC-4379-BC65-045A733DCB5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531D674-B4E7-4221-BEDF-458DCB16CCE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4D718D8-8F9D-4452-8466-CDD2FDB7D74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719A4AB-E908-4A6C-B9EC-22B6D63C220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9B3DEF5-FE82-44C0-B003-D45E3579DE3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9EB7A84-FA75-414F-98AA-CE3B1AD076F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EB60DE8-DEDE-4D73-AA21-4297EB64E45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2C3BC60-7017-4B4E-BC0D-6E3B75F697B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CA6F3D3-2EA3-4EF7-AF86-283265235AC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88C3091-4CEB-4717-A2CA-9781249C895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127F7FF-FB79-407F-88BB-28FB97B6B10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B704217-4D1C-43AB-A153-7FD4E726280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F392823-80A0-47B8-A3CF-2F98726CCFB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25CCC7B-2CAE-4590-87D5-A8994B5B479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2797</TotalTime>
  <Words>938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Using GIS to Inventory and Characterize  Horizontal Curvature</vt:lpstr>
      <vt:lpstr>Overview</vt:lpstr>
      <vt:lpstr>Objective</vt:lpstr>
      <vt:lpstr>Background</vt:lpstr>
      <vt:lpstr>Roadway Curvature</vt:lpstr>
      <vt:lpstr>Vertical Curves</vt:lpstr>
      <vt:lpstr>Horizontal Curves</vt:lpstr>
      <vt:lpstr>Characterizing Horizontal Curves</vt:lpstr>
      <vt:lpstr>Super Elevation</vt:lpstr>
      <vt:lpstr>PA Highway Statistics (2013)</vt:lpstr>
      <vt:lpstr>State Owned Roadway Miles</vt:lpstr>
      <vt:lpstr>Making Our Roads Safer </vt:lpstr>
      <vt:lpstr>Using Roadway Characteristics in Highway Safety</vt:lpstr>
      <vt:lpstr>Some Key Highway Safety Terms</vt:lpstr>
      <vt:lpstr>AMF for Horizontal Curve</vt:lpstr>
      <vt:lpstr>Existing Horizontal Curve Data</vt:lpstr>
      <vt:lpstr>Methodology</vt:lpstr>
      <vt:lpstr>Data Sources</vt:lpstr>
      <vt:lpstr>Other Efforts</vt:lpstr>
      <vt:lpstr>Validation of Approach</vt:lpstr>
      <vt:lpstr>Timeline (2015)</vt:lpstr>
      <vt:lpstr>Publications &amp; Conferences</vt:lpstr>
      <vt:lpstr>Automating Grade Determination Along a Road Network </vt:lpstr>
      <vt:lpstr>Acknowledgements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GIS to Identify Highway Curvature</dc:title>
  <dc:creator>JD Kronicz</dc:creator>
  <cp:lastModifiedBy>JD Kronicz</cp:lastModifiedBy>
  <cp:revision>77</cp:revision>
  <dcterms:created xsi:type="dcterms:W3CDTF">2014-11-26T19:05:22Z</dcterms:created>
  <dcterms:modified xsi:type="dcterms:W3CDTF">2014-12-18T15:18:03Z</dcterms:modified>
</cp:coreProperties>
</file>