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72" r:id="rId1"/>
  </p:sldMasterIdLst>
  <p:notesMasterIdLst>
    <p:notesMasterId r:id="rId23"/>
  </p:notesMasterIdLst>
  <p:sldIdLst>
    <p:sldId id="256" r:id="rId2"/>
    <p:sldId id="266" r:id="rId3"/>
    <p:sldId id="257" r:id="rId4"/>
    <p:sldId id="275" r:id="rId5"/>
    <p:sldId id="272" r:id="rId6"/>
    <p:sldId id="267" r:id="rId7"/>
    <p:sldId id="276" r:id="rId8"/>
    <p:sldId id="258" r:id="rId9"/>
    <p:sldId id="277" r:id="rId10"/>
    <p:sldId id="270" r:id="rId11"/>
    <p:sldId id="259" r:id="rId12"/>
    <p:sldId id="268" r:id="rId13"/>
    <p:sldId id="273" r:id="rId14"/>
    <p:sldId id="261" r:id="rId15"/>
    <p:sldId id="271" r:id="rId16"/>
    <p:sldId id="278" r:id="rId17"/>
    <p:sldId id="279" r:id="rId18"/>
    <p:sldId id="264" r:id="rId19"/>
    <p:sldId id="263" r:id="rId20"/>
    <p:sldId id="280" r:id="rId21"/>
    <p:sldId id="265" r:id="rId22"/>
  </p:sldIdLst>
  <p:sldSz cx="9144000" cy="6858000" type="screen4x3"/>
  <p:notesSz cx="7315200" cy="96012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60" d="100"/>
          <a:sy n="160" d="100"/>
        </p:scale>
        <p:origin x="-120" y="7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xmlns="" val="334707165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05" name="Shape 10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17" name="Shape 117"/>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23" name="Shape 123"/>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23" name="Shape 123"/>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17" name="Shape 117"/>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35" name="Shape 13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35" name="Shape 13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35" name="Shape 13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35" name="Shape 13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53" name="Shape 153"/>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47" name="Shape 147"/>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11" name="Shape 111"/>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47" name="Shape 147"/>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59" name="Shape 159"/>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11" name="Shape 111"/>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11" name="Shape 111"/>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11" name="Shape 111"/>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11" name="Shape 111"/>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11" name="Shape 111"/>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17" name="Shape 117"/>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dirty="0"/>
          </a:p>
        </p:txBody>
      </p:sp>
      <p:sp>
        <p:nvSpPr>
          <p:cNvPr id="117" name="Shape 117"/>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ebdemo.balsamiq.co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hyperlink" Target="http://webdemo.balsamiq.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webdemo.balsamiq.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webdemo.balsamiq.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webdemo.balsamiq.com/"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ebdemo.balsamiq.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earthexplorer.usgs.gov/" TargetMode="External"/><Relationship Id="rId5" Type="http://schemas.openxmlformats.org/officeDocument/2006/relationships/hyperlink" Target="http://www.nwo.usace.army.mil/Missions/DamandLakeProjects/MissouriRiverDams/Garrison.aspx" TargetMode="External"/><Relationship Id="rId4" Type="http://schemas.openxmlformats.org/officeDocument/2006/relationships/hyperlink" Target="http://www.pasda.psu.edu/"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ctrTitle"/>
          </p:nvPr>
        </p:nvSpPr>
        <p:spPr>
          <a:prstGeom prst="rect">
            <a:avLst/>
          </a:prstGeom>
          <a:noFill/>
          <a:ln>
            <a:noFill/>
          </a:ln>
        </p:spPr>
        <p:txBody>
          <a:bodyPr lIns="91425" tIns="45700" rIns="91425" bIns="45700" anchor="t" anchorCtr="0">
            <a:noAutofit/>
          </a:bodyPr>
          <a:lstStyle/>
          <a:p>
            <a:pPr marL="0" marR="0" lvl="0" indent="0" algn="r" rtl="0">
              <a:spcBef>
                <a:spcPts val="0"/>
              </a:spcBef>
              <a:buClr>
                <a:schemeClr val="dk1"/>
              </a:buClr>
              <a:buSzPct val="25000"/>
              <a:buFont typeface="Domine"/>
              <a:buNone/>
            </a:pPr>
            <a:r>
              <a:rPr lang="en-US" sz="2400" b="0" i="0" u="none" strike="noStrike" cap="none" baseline="0" dirty="0">
                <a:solidFill>
                  <a:schemeClr val="dk1"/>
                </a:solidFill>
                <a:latin typeface="Domine"/>
                <a:ea typeface="Domine"/>
                <a:cs typeface="Domine"/>
                <a:sym typeface="Domine"/>
              </a:rPr>
              <a:t>Building Spatial Search Capabilities for the Omaha District Geospatial Data Catalog</a:t>
            </a:r>
          </a:p>
        </p:txBody>
      </p:sp>
      <p:sp>
        <p:nvSpPr>
          <p:cNvPr id="102" name="Shape 102"/>
          <p:cNvSpPr txBox="1">
            <a:spLocks noGrp="1"/>
          </p:cNvSpPr>
          <p:nvPr>
            <p:ph type="subTitle" idx="1"/>
          </p:nvPr>
        </p:nvSpPr>
        <p:spPr>
          <a:prstGeom prst="rect">
            <a:avLst/>
          </a:prstGeom>
          <a:noFill/>
          <a:ln>
            <a:noFill/>
          </a:ln>
        </p:spPr>
        <p:txBody>
          <a:bodyPr lIns="91425" tIns="45700" rIns="91425" bIns="45700" anchor="t" anchorCtr="0">
            <a:noAutofit/>
          </a:bodyPr>
          <a:lstStyle/>
          <a:p>
            <a:pPr marL="0" marR="0" lvl="0" indent="0" algn="r" rtl="0">
              <a:lnSpc>
                <a:spcPct val="80000"/>
              </a:lnSpc>
              <a:spcBef>
                <a:spcPts val="0"/>
              </a:spcBef>
              <a:buClr>
                <a:schemeClr val="accent1"/>
              </a:buClr>
              <a:buSzPct val="25000"/>
              <a:buFont typeface="Domine"/>
              <a:buNone/>
            </a:pPr>
            <a:r>
              <a:rPr lang="en-US" sz="1700" b="0" i="0" u="none" strike="noStrike" cap="none" baseline="0" dirty="0">
                <a:solidFill>
                  <a:schemeClr val="dk2"/>
                </a:solidFill>
                <a:latin typeface="Domine"/>
                <a:ea typeface="Domine"/>
                <a:cs typeface="Domine"/>
                <a:sym typeface="Domine"/>
              </a:rPr>
              <a:t>Mary LaMagna </a:t>
            </a:r>
            <a:r>
              <a:rPr lang="en-US" sz="1700" b="0" i="0" u="none" strike="noStrike" cap="none" baseline="0" dirty="0" smtClean="0">
                <a:solidFill>
                  <a:schemeClr val="dk2"/>
                </a:solidFill>
                <a:latin typeface="Domine"/>
                <a:ea typeface="Domine"/>
                <a:cs typeface="Domine"/>
                <a:sym typeface="Domine"/>
              </a:rPr>
              <a:t>Reiter</a:t>
            </a:r>
          </a:p>
          <a:p>
            <a:pPr marL="0" marR="0" lvl="0" indent="0" algn="r" rtl="0">
              <a:lnSpc>
                <a:spcPct val="80000"/>
              </a:lnSpc>
              <a:spcBef>
                <a:spcPts val="0"/>
              </a:spcBef>
              <a:buClr>
                <a:schemeClr val="accent1"/>
              </a:buClr>
              <a:buSzPct val="25000"/>
              <a:buFont typeface="Domine"/>
              <a:buNone/>
            </a:pPr>
            <a:r>
              <a:rPr lang="en-US" sz="1700" dirty="0" smtClean="0">
                <a:solidFill>
                  <a:schemeClr val="dk2"/>
                </a:solidFill>
                <a:latin typeface="Domine"/>
                <a:ea typeface="Domine"/>
                <a:cs typeface="Domine"/>
                <a:sym typeface="Domine"/>
              </a:rPr>
              <a:t>GIS Analyst, Contractor</a:t>
            </a:r>
            <a:r>
              <a:rPr lang="en-US" sz="1700" b="0" i="0" u="none" strike="noStrike" cap="none" baseline="0" dirty="0">
                <a:solidFill>
                  <a:schemeClr val="dk2"/>
                </a:solidFill>
                <a:latin typeface="Domine"/>
                <a:ea typeface="Domine"/>
                <a:cs typeface="Domine"/>
                <a:sym typeface="Domine"/>
              </a:rPr>
              <a:t/>
            </a:r>
            <a:br>
              <a:rPr lang="en-US" sz="1700" b="0" i="0" u="none" strike="noStrike" cap="none" baseline="0" dirty="0">
                <a:solidFill>
                  <a:schemeClr val="dk2"/>
                </a:solidFill>
                <a:latin typeface="Domine"/>
                <a:ea typeface="Domine"/>
                <a:cs typeface="Domine"/>
                <a:sym typeface="Domine"/>
              </a:rPr>
            </a:br>
            <a:r>
              <a:rPr lang="en-US" sz="1700" b="0" i="0" u="none" strike="noStrike" cap="none" baseline="0" dirty="0">
                <a:solidFill>
                  <a:schemeClr val="dk2"/>
                </a:solidFill>
                <a:latin typeface="Domine"/>
                <a:ea typeface="Domine"/>
                <a:cs typeface="Domine"/>
                <a:sym typeface="Domine"/>
              </a:rPr>
              <a:t>GEOG 596A</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Shape 114"/>
          <p:cNvSpPr txBox="1">
            <a:spLocks noGrp="1"/>
          </p:cNvSpPr>
          <p:nvPr>
            <p:ph idx="1"/>
          </p:nvPr>
        </p:nvSpPr>
        <p:spPr>
          <a:xfrm>
            <a:off x="457200" y="1417320"/>
            <a:ext cx="8229600" cy="51054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76000"/>
              <a:buNone/>
            </a:pPr>
            <a:r>
              <a:rPr lang="en-US" sz="2600" dirty="0" smtClean="0">
                <a:solidFill>
                  <a:schemeClr val="dk1"/>
                </a:solidFill>
                <a:latin typeface="Cabin"/>
                <a:ea typeface="Cabin"/>
                <a:cs typeface="Cabin"/>
                <a:sym typeface="Cabin"/>
              </a:rPr>
              <a:t>The NWO-GDC will utilize existing GSC infrastructure:</a:t>
            </a:r>
          </a:p>
          <a:p>
            <a:pPr marL="0" marR="0" lvl="0" indent="0" algn="l" rtl="0">
              <a:spcBef>
                <a:spcPts val="0"/>
              </a:spcBef>
              <a:buClr>
                <a:schemeClr val="accent1"/>
              </a:buClr>
              <a:buSzPct val="76000"/>
              <a:buNone/>
            </a:pPr>
            <a:endParaRPr lang="en-US" sz="1400" dirty="0">
              <a:solidFill>
                <a:schemeClr val="dk1"/>
              </a:solidFill>
              <a:latin typeface="Cabin"/>
              <a:ea typeface="Cabin"/>
              <a:cs typeface="Cabin"/>
              <a:sym typeface="Cabin"/>
            </a:endParaRPr>
          </a:p>
          <a:p>
            <a:pPr marL="883920" lvl="2" indent="-342900">
              <a:buClr>
                <a:schemeClr val="accent2"/>
              </a:buClr>
              <a:buSzPct val="76000"/>
              <a:buFont typeface="Wingdings" panose="05000000000000000000" pitchFamily="2" charset="2"/>
              <a:buChar char="q"/>
            </a:pPr>
            <a:r>
              <a:rPr lang="en-US" sz="2300" dirty="0" smtClean="0">
                <a:solidFill>
                  <a:schemeClr val="dk2"/>
                </a:solidFill>
                <a:latin typeface="Cabin"/>
                <a:ea typeface="Cabin"/>
                <a:cs typeface="Cabin"/>
                <a:sym typeface="Cabin"/>
              </a:rPr>
              <a:t>Oracle Application Express (APEX) front end</a:t>
            </a:r>
          </a:p>
          <a:p>
            <a:pPr marL="541020" lvl="2" indent="0">
              <a:buClr>
                <a:schemeClr val="accent2"/>
              </a:buClr>
              <a:buSzPct val="76000"/>
              <a:buNone/>
            </a:pPr>
            <a:endParaRPr lang="en-US" sz="1400" dirty="0" smtClean="0">
              <a:solidFill>
                <a:schemeClr val="dk2"/>
              </a:solidFill>
              <a:latin typeface="Cabin"/>
              <a:ea typeface="Cabin"/>
              <a:cs typeface="Cabin"/>
              <a:sym typeface="Cabin"/>
            </a:endParaRPr>
          </a:p>
          <a:p>
            <a:pPr marL="883920" lvl="2" indent="-342900">
              <a:buClr>
                <a:schemeClr val="accent2"/>
              </a:buClr>
              <a:buSzPct val="76000"/>
              <a:buFont typeface="Wingdings" panose="05000000000000000000" pitchFamily="2" charset="2"/>
              <a:buChar char="q"/>
            </a:pPr>
            <a:r>
              <a:rPr lang="en-US" sz="2300" dirty="0" smtClean="0">
                <a:solidFill>
                  <a:schemeClr val="dk2"/>
                </a:solidFill>
                <a:latin typeface="Cabin"/>
                <a:ea typeface="Cabin"/>
                <a:cs typeface="Cabin"/>
                <a:sym typeface="Cabin"/>
              </a:rPr>
              <a:t>GSC’s NWO Web Map Interface</a:t>
            </a:r>
            <a:endParaRPr lang="en-US" sz="2300" dirty="0">
              <a:solidFill>
                <a:schemeClr val="dk2"/>
              </a:solidFill>
              <a:latin typeface="Cabin"/>
              <a:ea typeface="Cabin"/>
              <a:cs typeface="Cabin"/>
              <a:sym typeface="Cabin"/>
            </a:endParaRPr>
          </a:p>
          <a:p>
            <a:pPr marL="1432560" lvl="4" indent="-342900">
              <a:buClr>
                <a:schemeClr val="accent4"/>
              </a:buClr>
              <a:buSzPct val="76000"/>
              <a:buFont typeface="Wingdings" panose="05000000000000000000" pitchFamily="2" charset="2"/>
              <a:buChar char="q"/>
            </a:pPr>
            <a:r>
              <a:rPr lang="en-US" sz="2000" dirty="0" smtClean="0">
                <a:solidFill>
                  <a:schemeClr val="tx1"/>
                </a:solidFill>
                <a:latin typeface="Cabin"/>
                <a:ea typeface="Cabin"/>
                <a:cs typeface="Cabin"/>
                <a:sym typeface="Cabin"/>
              </a:rPr>
              <a:t>ArcGIS API for JavaScript</a:t>
            </a:r>
            <a:endParaRPr lang="en-US" sz="2000" dirty="0">
              <a:solidFill>
                <a:schemeClr val="tx1"/>
              </a:solidFill>
              <a:latin typeface="Cabin"/>
              <a:ea typeface="Cabin"/>
              <a:cs typeface="Cabin"/>
              <a:sym typeface="Cabin"/>
            </a:endParaRPr>
          </a:p>
          <a:p>
            <a:pPr marL="1432560" lvl="4" indent="-342900">
              <a:buClr>
                <a:schemeClr val="accent4"/>
              </a:buClr>
              <a:buSzPct val="76000"/>
              <a:buFont typeface="Wingdings" panose="05000000000000000000" pitchFamily="2" charset="2"/>
              <a:buChar char="q"/>
            </a:pPr>
            <a:r>
              <a:rPr lang="en-US" sz="2000" dirty="0" smtClean="0">
                <a:solidFill>
                  <a:schemeClr val="tx1"/>
                </a:solidFill>
                <a:latin typeface="Cabin"/>
                <a:ea typeface="Cabin"/>
                <a:cs typeface="Cabin"/>
                <a:sym typeface="Cabin"/>
              </a:rPr>
              <a:t>ArcGIS for Server 10.1</a:t>
            </a:r>
            <a:endParaRPr lang="en-US" sz="2000" dirty="0">
              <a:solidFill>
                <a:schemeClr val="tx1"/>
              </a:solidFill>
              <a:latin typeface="Cabin"/>
              <a:ea typeface="Cabin"/>
              <a:cs typeface="Cabin"/>
              <a:sym typeface="Cabin"/>
            </a:endParaRPr>
          </a:p>
          <a:p>
            <a:pPr marL="1432560" lvl="4" indent="-342900">
              <a:buClr>
                <a:schemeClr val="accent4"/>
              </a:buClr>
              <a:buSzPct val="76000"/>
              <a:buFont typeface="Wingdings" panose="05000000000000000000" pitchFamily="2" charset="2"/>
              <a:buChar char="q"/>
            </a:pPr>
            <a:r>
              <a:rPr lang="en-US" sz="2000" dirty="0" smtClean="0">
                <a:solidFill>
                  <a:schemeClr val="tx1"/>
                </a:solidFill>
                <a:latin typeface="Cabin"/>
                <a:ea typeface="Cabin"/>
                <a:cs typeface="Cabin"/>
                <a:sym typeface="Cabin"/>
              </a:rPr>
              <a:t>ESRI’s Spatial Data Engine technology</a:t>
            </a:r>
          </a:p>
          <a:p>
            <a:pPr marL="1432560" lvl="4" indent="-342900">
              <a:buClr>
                <a:schemeClr val="accent4"/>
              </a:buClr>
              <a:buSzPct val="76000"/>
              <a:buFont typeface="Wingdings" panose="05000000000000000000" pitchFamily="2" charset="2"/>
              <a:buChar char="q"/>
            </a:pPr>
            <a:r>
              <a:rPr lang="en-US" sz="2000" dirty="0" smtClean="0">
                <a:solidFill>
                  <a:schemeClr val="tx1"/>
                </a:solidFill>
                <a:latin typeface="Cabin"/>
                <a:ea typeface="Cabin"/>
                <a:cs typeface="Cabin"/>
                <a:sym typeface="Cabin"/>
              </a:rPr>
              <a:t>Oracle 11g Database</a:t>
            </a:r>
            <a:endParaRPr lang="en-US" sz="2000" dirty="0">
              <a:solidFill>
                <a:schemeClr val="tx1"/>
              </a:solidFill>
              <a:latin typeface="Cabin"/>
              <a:ea typeface="Cabin"/>
              <a:cs typeface="Cabin"/>
              <a:sym typeface="Cabin"/>
            </a:endParaRPr>
          </a:p>
          <a:p>
            <a:pPr marL="0" indent="-7620">
              <a:buSzPct val="76000"/>
              <a:buNone/>
            </a:pPr>
            <a:endParaRPr lang="en-US" sz="1400" dirty="0" smtClean="0">
              <a:solidFill>
                <a:schemeClr val="tx1"/>
              </a:solidFill>
              <a:latin typeface="Cabin"/>
              <a:ea typeface="Cabin"/>
              <a:cs typeface="Cabin"/>
              <a:sym typeface="Cabin"/>
            </a:endParaRPr>
          </a:p>
          <a:p>
            <a:pPr marL="0" indent="-7620">
              <a:buSzPct val="76000"/>
              <a:buNone/>
            </a:pPr>
            <a:r>
              <a:rPr lang="en-US" sz="2600" dirty="0" smtClean="0">
                <a:solidFill>
                  <a:schemeClr val="dk1"/>
                </a:solidFill>
                <a:latin typeface="Cabin"/>
                <a:ea typeface="Cabin"/>
                <a:cs typeface="Cabin"/>
                <a:sym typeface="Cabin"/>
              </a:rPr>
              <a:t>The spatial search will leverage available tools within the API for JavaScript to intersect tiled catalog indexes served through ArcGIS for Server.</a:t>
            </a:r>
            <a:endParaRPr lang="en-US" sz="2600" dirty="0">
              <a:solidFill>
                <a:schemeClr val="tx1"/>
              </a:solidFill>
              <a:latin typeface="Cabin"/>
              <a:ea typeface="Cabin"/>
              <a:cs typeface="Cabin"/>
              <a:sym typeface="Cabin"/>
            </a:endParaRPr>
          </a:p>
        </p:txBody>
      </p:sp>
      <p:sp>
        <p:nvSpPr>
          <p:cNvPr id="113" name="Shape 113"/>
          <p:cNvSpPr txBox="1">
            <a:spLocks noGrp="1"/>
          </p:cNvSpPr>
          <p:nvPr>
            <p:ph type="title"/>
          </p:nvPr>
        </p:nvSpPr>
        <p:spPr>
          <a:xfrm>
            <a:off x="457200" y="182880"/>
            <a:ext cx="8229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Domine"/>
              <a:buNone/>
            </a:pPr>
            <a:r>
              <a:rPr lang="en-US" sz="3200" b="0" dirty="0" smtClean="0">
                <a:solidFill>
                  <a:schemeClr val="dk2"/>
                </a:solidFill>
                <a:effectLst/>
                <a:latin typeface="Domine"/>
                <a:ea typeface="Domine"/>
                <a:cs typeface="Domine"/>
                <a:sym typeface="Domine"/>
              </a:rPr>
              <a:t>Technical Specifications</a:t>
            </a:r>
            <a:endParaRPr lang="en-US" sz="3200" b="0" i="0" u="none" strike="noStrike" cap="none" baseline="0" dirty="0">
              <a:solidFill>
                <a:schemeClr val="dk2"/>
              </a:solidFill>
              <a:effectLst/>
              <a:latin typeface="Domine"/>
              <a:ea typeface="Domine"/>
              <a:cs typeface="Domine"/>
              <a:sym typeface="Domine"/>
            </a:endParaRPr>
          </a:p>
        </p:txBody>
      </p:sp>
    </p:spTree>
    <p:extLst>
      <p:ext uri="{BB962C8B-B14F-4D97-AF65-F5344CB8AC3E}">
        <p14:creationId xmlns:p14="http://schemas.microsoft.com/office/powerpoint/2010/main" xmlns="" val="643017095"/>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Shape 120"/>
          <p:cNvSpPr txBox="1">
            <a:spLocks noGrp="1"/>
          </p:cNvSpPr>
          <p:nvPr>
            <p:ph idx="1"/>
          </p:nvPr>
        </p:nvSpPr>
        <p:spPr>
          <a:xfrm>
            <a:off x="457200" y="1417320"/>
            <a:ext cx="8229600" cy="3352800"/>
          </a:xfrm>
          <a:prstGeom prst="rect">
            <a:avLst/>
          </a:prstGeom>
          <a:noFill/>
          <a:ln>
            <a:noFill/>
          </a:ln>
        </p:spPr>
        <p:txBody>
          <a:bodyPr lIns="91425" tIns="45700" rIns="91425" bIns="45700" anchor="t" anchorCtr="0">
            <a:noAutofit/>
          </a:bodyPr>
          <a:lstStyle/>
          <a:p>
            <a:pPr marL="457200" marR="0" lvl="0" indent="-457200" algn="l" rtl="0">
              <a:spcBef>
                <a:spcPts val="0"/>
              </a:spcBef>
              <a:buClr>
                <a:schemeClr val="accent1"/>
              </a:buClr>
              <a:buSzPct val="76000"/>
              <a:buFont typeface="Wingdings" panose="05000000000000000000" pitchFamily="2" charset="2"/>
              <a:buChar char="q"/>
            </a:pPr>
            <a:r>
              <a:rPr lang="en-US" sz="2600" b="0" i="0" u="none" strike="noStrike" cap="none" baseline="0" dirty="0" smtClean="0">
                <a:solidFill>
                  <a:schemeClr val="dk1"/>
                </a:solidFill>
                <a:latin typeface="Cabin"/>
                <a:ea typeface="Cabin"/>
                <a:cs typeface="Cabin"/>
                <a:sym typeface="Cabin"/>
              </a:rPr>
              <a:t>The spatial </a:t>
            </a:r>
            <a:r>
              <a:rPr lang="en-US" sz="2600" dirty="0">
                <a:solidFill>
                  <a:schemeClr val="dk1"/>
                </a:solidFill>
                <a:latin typeface="Cabin"/>
                <a:ea typeface="Cabin"/>
                <a:cs typeface="Cabin"/>
                <a:sym typeface="Cabin"/>
              </a:rPr>
              <a:t>s</a:t>
            </a:r>
            <a:r>
              <a:rPr lang="en-US" sz="2600" b="0" i="0" u="none" strike="noStrike" cap="none" baseline="0" dirty="0" smtClean="0">
                <a:solidFill>
                  <a:schemeClr val="dk1"/>
                </a:solidFill>
                <a:latin typeface="Cabin"/>
                <a:ea typeface="Cabin"/>
                <a:cs typeface="Cabin"/>
                <a:sym typeface="Cabin"/>
              </a:rPr>
              <a:t>earch tools will </a:t>
            </a:r>
            <a:r>
              <a:rPr lang="en-US" sz="2600" b="0" i="0" u="none" strike="noStrike" cap="none" baseline="0" dirty="0">
                <a:solidFill>
                  <a:schemeClr val="dk1"/>
                </a:solidFill>
                <a:latin typeface="Cabin"/>
                <a:ea typeface="Cabin"/>
                <a:cs typeface="Cabin"/>
                <a:sym typeface="Cabin"/>
              </a:rPr>
              <a:t>search for available data by</a:t>
            </a:r>
            <a:r>
              <a:rPr lang="en-US" sz="2600" b="0" i="0" u="none" strike="noStrike" cap="none" baseline="0" dirty="0" smtClean="0">
                <a:solidFill>
                  <a:schemeClr val="dk1"/>
                </a:solidFill>
                <a:latin typeface="Cabin"/>
                <a:ea typeface="Cabin"/>
                <a:cs typeface="Cabin"/>
                <a:sym typeface="Cabin"/>
              </a:rPr>
              <a:t>:</a:t>
            </a:r>
            <a:endParaRPr lang="en-US" sz="2600" b="0" i="0" u="none" strike="noStrike" cap="none" baseline="0" dirty="0">
              <a:solidFill>
                <a:schemeClr val="dk1"/>
              </a:solidFill>
              <a:latin typeface="Cabin"/>
              <a:ea typeface="Cabin"/>
              <a:cs typeface="Cabin"/>
              <a:sym typeface="Cabin"/>
            </a:endParaRPr>
          </a:p>
          <a:p>
            <a:pPr marL="883920" lvl="2" indent="-342900">
              <a:buClr>
                <a:schemeClr val="accent2"/>
              </a:buClr>
              <a:buSzPct val="76000"/>
              <a:buFont typeface="Wingdings" panose="05000000000000000000" pitchFamily="2" charset="2"/>
              <a:buChar char="q"/>
            </a:pPr>
            <a:r>
              <a:rPr lang="en-US" sz="2300" b="0" i="0" u="none" strike="noStrike" cap="none" baseline="0" dirty="0" smtClean="0">
                <a:solidFill>
                  <a:schemeClr val="dk2"/>
                </a:solidFill>
                <a:latin typeface="Cabin"/>
                <a:ea typeface="Cabin"/>
                <a:cs typeface="Cabin"/>
                <a:sym typeface="Cabin"/>
              </a:rPr>
              <a:t>User drawn inputs on the map interface:</a:t>
            </a:r>
          </a:p>
          <a:p>
            <a:pPr marL="1432560" lvl="4" indent="-342900">
              <a:buClr>
                <a:srgbClr val="BBBBBB"/>
              </a:buClr>
              <a:buSzPct val="76000"/>
              <a:buFont typeface="Wingdings" panose="05000000000000000000" pitchFamily="2" charset="2"/>
              <a:buChar char="q"/>
            </a:pPr>
            <a:r>
              <a:rPr lang="en-US" sz="2000" b="0" i="0" u="none" strike="noStrike" cap="none" baseline="0" dirty="0" smtClean="0">
                <a:solidFill>
                  <a:schemeClr val="tx1"/>
                </a:solidFill>
                <a:latin typeface="Cabin"/>
                <a:ea typeface="Cabin"/>
                <a:cs typeface="Cabin"/>
                <a:sym typeface="Cabin"/>
              </a:rPr>
              <a:t>Point</a:t>
            </a:r>
          </a:p>
          <a:p>
            <a:pPr marL="1432560" lvl="4" indent="-342900">
              <a:buClr>
                <a:srgbClr val="BBBBBB"/>
              </a:buClr>
              <a:buSzPct val="76000"/>
              <a:buFont typeface="Wingdings" panose="05000000000000000000" pitchFamily="2" charset="2"/>
              <a:buChar char="q"/>
            </a:pPr>
            <a:r>
              <a:rPr lang="en-US" sz="2000" dirty="0" smtClean="0">
                <a:solidFill>
                  <a:schemeClr val="tx1"/>
                </a:solidFill>
                <a:latin typeface="Cabin"/>
                <a:ea typeface="Cabin"/>
                <a:cs typeface="Cabin"/>
                <a:sym typeface="Cabin"/>
              </a:rPr>
              <a:t>Line </a:t>
            </a:r>
            <a:r>
              <a:rPr lang="en-US" sz="1600" dirty="0" smtClean="0">
                <a:solidFill>
                  <a:schemeClr val="tx1"/>
                </a:solidFill>
                <a:latin typeface="Cabin"/>
                <a:ea typeface="Cabin"/>
                <a:cs typeface="Cabin"/>
                <a:sym typeface="Cabin"/>
              </a:rPr>
              <a:t>(</a:t>
            </a:r>
            <a:r>
              <a:rPr lang="en-US" sz="1600" dirty="0" smtClean="0">
                <a:solidFill>
                  <a:schemeClr val="dk2"/>
                </a:solidFill>
                <a:latin typeface="Cabin"/>
                <a:ea typeface="Cabin"/>
                <a:cs typeface="Cabin"/>
                <a:sym typeface="Cabin"/>
              </a:rPr>
              <a:t>USGS, </a:t>
            </a:r>
            <a:r>
              <a:rPr lang="en-US" sz="1600" dirty="0" smtClean="0">
                <a:solidFill>
                  <a:schemeClr val="dk1"/>
                </a:solidFill>
                <a:latin typeface="Cabin"/>
                <a:ea typeface="Cabin"/>
                <a:cs typeface="Cabin"/>
                <a:sym typeface="Cabin"/>
              </a:rPr>
              <a:t>2014)</a:t>
            </a:r>
            <a:endParaRPr lang="en-US" sz="1600" dirty="0" smtClean="0">
              <a:solidFill>
                <a:schemeClr val="tx1"/>
              </a:solidFill>
              <a:latin typeface="Cabin"/>
              <a:ea typeface="Cabin"/>
              <a:cs typeface="Cabin"/>
              <a:sym typeface="Cabin"/>
            </a:endParaRPr>
          </a:p>
          <a:p>
            <a:pPr marL="1432560" lvl="4" indent="-342900">
              <a:buClr>
                <a:srgbClr val="BBBBBB"/>
              </a:buClr>
              <a:buSzPct val="76000"/>
              <a:buFont typeface="Wingdings" panose="05000000000000000000" pitchFamily="2" charset="2"/>
              <a:buChar char="q"/>
            </a:pPr>
            <a:r>
              <a:rPr lang="en-US" sz="2000" dirty="0" smtClean="0">
                <a:solidFill>
                  <a:schemeClr val="tx1"/>
                </a:solidFill>
                <a:latin typeface="Cabin"/>
                <a:ea typeface="Cabin"/>
                <a:cs typeface="Cabin"/>
                <a:sym typeface="Cabin"/>
              </a:rPr>
              <a:t>Polygon</a:t>
            </a:r>
            <a:endParaRPr lang="en-US" sz="2000" b="0" i="0" u="none" strike="noStrike" cap="none" baseline="0" dirty="0">
              <a:solidFill>
                <a:schemeClr val="tx1"/>
              </a:solidFill>
              <a:latin typeface="Cabin"/>
              <a:ea typeface="Cabin"/>
              <a:cs typeface="Cabin"/>
              <a:sym typeface="Cabin"/>
            </a:endParaRPr>
          </a:p>
          <a:p>
            <a:pPr marL="883920" lvl="2" indent="-342900">
              <a:buClr>
                <a:schemeClr val="accent2"/>
              </a:buClr>
              <a:buSzPct val="76000"/>
              <a:buFont typeface="Wingdings" panose="05000000000000000000" pitchFamily="2" charset="2"/>
              <a:buChar char="q"/>
            </a:pPr>
            <a:r>
              <a:rPr lang="en-US" sz="2300" b="0" i="0" u="none" strike="noStrike" cap="none" baseline="0" dirty="0" smtClean="0">
                <a:solidFill>
                  <a:schemeClr val="dk2"/>
                </a:solidFill>
                <a:latin typeface="Cabin"/>
                <a:ea typeface="Cabin"/>
                <a:cs typeface="Cabin"/>
                <a:sym typeface="Cabin"/>
              </a:rPr>
              <a:t>Uploading</a:t>
            </a:r>
            <a:r>
              <a:rPr lang="en-US" sz="2300" b="0" i="0" u="none" strike="noStrike" cap="none" dirty="0" smtClean="0">
                <a:solidFill>
                  <a:schemeClr val="dk2"/>
                </a:solidFill>
                <a:latin typeface="Cabin"/>
                <a:ea typeface="Cabin"/>
                <a:cs typeface="Cabin"/>
                <a:sym typeface="Cabin"/>
              </a:rPr>
              <a:t> </a:t>
            </a:r>
            <a:r>
              <a:rPr lang="en-US" sz="2300" b="0" i="0" u="none" strike="noStrike" cap="none" baseline="0" dirty="0" smtClean="0">
                <a:solidFill>
                  <a:schemeClr val="dk2"/>
                </a:solidFill>
                <a:latin typeface="Cabin"/>
                <a:ea typeface="Cabin"/>
                <a:cs typeface="Cabin"/>
                <a:sym typeface="Cabin"/>
              </a:rPr>
              <a:t>an existing shapefile </a:t>
            </a:r>
            <a:r>
              <a:rPr lang="en-US" sz="2300" b="0" i="0" u="none" strike="noStrike" cap="none" baseline="0" dirty="0">
                <a:solidFill>
                  <a:schemeClr val="dk2"/>
                </a:solidFill>
                <a:latin typeface="Cabin"/>
                <a:ea typeface="Cabin"/>
                <a:cs typeface="Cabin"/>
                <a:sym typeface="Cabin"/>
              </a:rPr>
              <a:t>or </a:t>
            </a:r>
            <a:r>
              <a:rPr lang="en-US" sz="2300" b="0" i="0" u="none" strike="noStrike" cap="none" baseline="0" dirty="0" smtClean="0">
                <a:solidFill>
                  <a:schemeClr val="dk2"/>
                </a:solidFill>
                <a:latin typeface="Cabin"/>
                <a:ea typeface="Cabin"/>
                <a:cs typeface="Cabin"/>
                <a:sym typeface="Cabin"/>
              </a:rPr>
              <a:t>KML/KMZ </a:t>
            </a:r>
            <a:r>
              <a:rPr lang="en-US" sz="1600" b="0" i="0" u="none" strike="noStrike" cap="none" baseline="0" dirty="0" smtClean="0">
                <a:solidFill>
                  <a:schemeClr val="dk2"/>
                </a:solidFill>
                <a:latin typeface="Cabin"/>
                <a:ea typeface="Cabin"/>
                <a:cs typeface="Cabin"/>
                <a:sym typeface="Cabin"/>
              </a:rPr>
              <a:t>(USGS,</a:t>
            </a:r>
            <a:r>
              <a:rPr lang="en-US" sz="1600" b="0" i="0" u="none" strike="noStrike" cap="none" dirty="0" smtClean="0">
                <a:solidFill>
                  <a:schemeClr val="dk2"/>
                </a:solidFill>
                <a:latin typeface="Cabin"/>
                <a:ea typeface="Cabin"/>
                <a:cs typeface="Cabin"/>
                <a:sym typeface="Cabin"/>
              </a:rPr>
              <a:t> </a:t>
            </a:r>
            <a:r>
              <a:rPr lang="en-US" sz="1600" dirty="0" smtClean="0">
                <a:solidFill>
                  <a:schemeClr val="dk1"/>
                </a:solidFill>
                <a:latin typeface="Cabin"/>
                <a:ea typeface="Cabin"/>
                <a:cs typeface="Cabin"/>
                <a:sym typeface="Cabin"/>
              </a:rPr>
              <a:t>2014)</a:t>
            </a:r>
            <a:endParaRPr lang="en-US" sz="1600" b="0" i="0" u="none" strike="noStrike" cap="none" baseline="0" dirty="0">
              <a:solidFill>
                <a:schemeClr val="dk2"/>
              </a:solidFill>
              <a:latin typeface="Cabin"/>
              <a:ea typeface="Cabin"/>
              <a:cs typeface="Cabin"/>
              <a:sym typeface="Cabin"/>
            </a:endParaRPr>
          </a:p>
          <a:p>
            <a:pPr marL="883920" lvl="2" indent="-342900">
              <a:buClr>
                <a:schemeClr val="accent2"/>
              </a:buClr>
              <a:buSzPct val="76000"/>
              <a:buFont typeface="Wingdings" panose="05000000000000000000" pitchFamily="2" charset="2"/>
              <a:buChar char="q"/>
            </a:pPr>
            <a:r>
              <a:rPr lang="en-US" sz="2300" b="0" i="0" u="none" strike="noStrike" cap="none" baseline="0" dirty="0">
                <a:solidFill>
                  <a:schemeClr val="dk2"/>
                </a:solidFill>
                <a:latin typeface="Cabin"/>
                <a:ea typeface="Cabin"/>
                <a:cs typeface="Cabin"/>
                <a:sym typeface="Cabin"/>
              </a:rPr>
              <a:t>User </a:t>
            </a:r>
            <a:r>
              <a:rPr lang="en-US" sz="2300" b="0" i="0" u="none" strike="noStrike" cap="none" baseline="0" dirty="0" smtClean="0">
                <a:solidFill>
                  <a:schemeClr val="dk2"/>
                </a:solidFill>
                <a:latin typeface="Cabin"/>
                <a:ea typeface="Cabin"/>
                <a:cs typeface="Cabin"/>
                <a:sym typeface="Cabin"/>
              </a:rPr>
              <a:t>defined attributes:</a:t>
            </a:r>
            <a:endParaRPr lang="en-US" sz="2300" b="0" i="0" u="none" strike="noStrike" cap="none" baseline="0" dirty="0">
              <a:solidFill>
                <a:schemeClr val="dk2"/>
              </a:solidFill>
              <a:latin typeface="Cabin"/>
              <a:ea typeface="Cabin"/>
              <a:cs typeface="Cabin"/>
              <a:sym typeface="Cabin"/>
            </a:endParaRPr>
          </a:p>
        </p:txBody>
      </p:sp>
      <p:sp>
        <p:nvSpPr>
          <p:cNvPr id="119" name="Shape 119"/>
          <p:cNvSpPr txBox="1">
            <a:spLocks noGrp="1"/>
          </p:cNvSpPr>
          <p:nvPr>
            <p:ph type="title"/>
          </p:nvPr>
        </p:nvSpPr>
        <p:spPr>
          <a:xfrm>
            <a:off x="457200" y="182880"/>
            <a:ext cx="8229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Domine"/>
              <a:buNone/>
            </a:pPr>
            <a:r>
              <a:rPr lang="en-US" sz="3200" b="0" dirty="0" smtClean="0">
                <a:solidFill>
                  <a:schemeClr val="dk2"/>
                </a:solidFill>
                <a:effectLst/>
                <a:latin typeface="Domine"/>
                <a:ea typeface="Domine"/>
                <a:cs typeface="Domine"/>
                <a:sym typeface="Domine"/>
              </a:rPr>
              <a:t>Features of the NWO-GDC spatial search</a:t>
            </a:r>
            <a:endParaRPr lang="en-US" sz="3200" b="0" i="0" u="none" strike="noStrike" cap="none" baseline="0" dirty="0">
              <a:solidFill>
                <a:schemeClr val="dk2"/>
              </a:solidFill>
              <a:effectLst/>
              <a:latin typeface="Domine"/>
              <a:ea typeface="Domine"/>
              <a:cs typeface="Domine"/>
              <a:sym typeface="Domine"/>
            </a:endParaRPr>
          </a:p>
        </p:txBody>
      </p:sp>
      <p:sp>
        <p:nvSpPr>
          <p:cNvPr id="2" name="Rectangle 1"/>
          <p:cNvSpPr/>
          <p:nvPr/>
        </p:nvSpPr>
        <p:spPr>
          <a:xfrm>
            <a:off x="457200" y="4501024"/>
            <a:ext cx="8305800" cy="1823576"/>
          </a:xfrm>
          <a:prstGeom prst="rect">
            <a:avLst/>
          </a:prstGeom>
        </p:spPr>
        <p:txBody>
          <a:bodyPr wrap="square" numCol="2">
            <a:spAutoFit/>
          </a:bodyPr>
          <a:lstStyle/>
          <a:p>
            <a:pPr marL="1475740" lvl="4" indent="-342900">
              <a:spcBef>
                <a:spcPts val="500"/>
              </a:spcBef>
              <a:buClr>
                <a:srgbClr val="BBBBBB"/>
              </a:buClr>
              <a:buSzPct val="76000"/>
              <a:buFont typeface="Wingdings" panose="05000000000000000000" pitchFamily="2" charset="2"/>
              <a:buChar char="q"/>
            </a:pPr>
            <a:r>
              <a:rPr lang="en-US" sz="2000" dirty="0">
                <a:solidFill>
                  <a:schemeClr val="dk1"/>
                </a:solidFill>
                <a:latin typeface="Cabin"/>
                <a:ea typeface="Cabin"/>
                <a:cs typeface="Cabin"/>
                <a:sym typeface="Cabin"/>
              </a:rPr>
              <a:t>City</a:t>
            </a:r>
          </a:p>
          <a:p>
            <a:pPr marL="1475740" lvl="4" indent="-342900">
              <a:spcBef>
                <a:spcPts val="500"/>
              </a:spcBef>
              <a:buClr>
                <a:srgbClr val="BBBBBB"/>
              </a:buClr>
              <a:buSzPct val="76000"/>
              <a:buFont typeface="Wingdings" panose="05000000000000000000" pitchFamily="2" charset="2"/>
              <a:buChar char="q"/>
            </a:pPr>
            <a:r>
              <a:rPr lang="en-US" sz="2000" dirty="0" smtClean="0">
                <a:solidFill>
                  <a:schemeClr val="dk1"/>
                </a:solidFill>
                <a:latin typeface="Cabin"/>
                <a:ea typeface="Cabin"/>
                <a:cs typeface="Cabin"/>
                <a:sym typeface="Cabin"/>
              </a:rPr>
              <a:t>County</a:t>
            </a:r>
          </a:p>
          <a:p>
            <a:pPr marL="1475740" lvl="4" indent="-342900">
              <a:spcBef>
                <a:spcPts val="500"/>
              </a:spcBef>
              <a:buClr>
                <a:srgbClr val="BBBBBB"/>
              </a:buClr>
              <a:buSzPct val="76000"/>
              <a:buFont typeface="Wingdings" panose="05000000000000000000" pitchFamily="2" charset="2"/>
              <a:buChar char="q"/>
            </a:pPr>
            <a:r>
              <a:rPr lang="en-US" sz="2000" dirty="0" smtClean="0">
                <a:solidFill>
                  <a:schemeClr val="dk1"/>
                </a:solidFill>
                <a:latin typeface="Cabin"/>
                <a:ea typeface="Cabin"/>
                <a:cs typeface="Cabin"/>
                <a:sym typeface="Cabin"/>
              </a:rPr>
              <a:t>Federal Levee System</a:t>
            </a:r>
            <a:endParaRPr lang="en-US" sz="2000" dirty="0">
              <a:solidFill>
                <a:schemeClr val="dk1"/>
              </a:solidFill>
              <a:latin typeface="Cabin"/>
              <a:ea typeface="Cabin"/>
              <a:cs typeface="Cabin"/>
              <a:sym typeface="Cabin"/>
            </a:endParaRPr>
          </a:p>
          <a:p>
            <a:pPr marL="1475740" lvl="4" indent="-342900">
              <a:spcBef>
                <a:spcPts val="500"/>
              </a:spcBef>
              <a:buClr>
                <a:srgbClr val="BBBBBB"/>
              </a:buClr>
              <a:buSzPct val="76000"/>
              <a:buFont typeface="Wingdings" panose="05000000000000000000" pitchFamily="2" charset="2"/>
              <a:buChar char="q"/>
            </a:pPr>
            <a:r>
              <a:rPr lang="en-US" sz="2000" dirty="0">
                <a:solidFill>
                  <a:schemeClr val="dk1"/>
                </a:solidFill>
                <a:latin typeface="Cabin"/>
                <a:ea typeface="Cabin"/>
                <a:cs typeface="Cabin"/>
                <a:sym typeface="Cabin"/>
              </a:rPr>
              <a:t>Public Land Survey </a:t>
            </a:r>
            <a:r>
              <a:rPr lang="en-US" sz="2000" dirty="0" smtClean="0">
                <a:solidFill>
                  <a:schemeClr val="dk1"/>
                </a:solidFill>
                <a:latin typeface="Cabin"/>
                <a:ea typeface="Cabin"/>
                <a:cs typeface="Cabin"/>
                <a:sym typeface="Cabin"/>
              </a:rPr>
              <a:t>System (PLSS)</a:t>
            </a:r>
          </a:p>
          <a:p>
            <a:pPr marL="1475740" lvl="4" indent="-342900">
              <a:spcBef>
                <a:spcPts val="500"/>
              </a:spcBef>
              <a:buClr>
                <a:srgbClr val="BBBBBB"/>
              </a:buClr>
              <a:buSzPct val="76000"/>
              <a:buFont typeface="Wingdings" panose="05000000000000000000" pitchFamily="2" charset="2"/>
              <a:buChar char="q"/>
            </a:pPr>
            <a:r>
              <a:rPr lang="en-US" sz="2000" dirty="0" smtClean="0">
                <a:solidFill>
                  <a:schemeClr val="dk1"/>
                </a:solidFill>
                <a:latin typeface="Cabin"/>
                <a:ea typeface="Cabin"/>
                <a:cs typeface="Cabin"/>
                <a:sym typeface="Cabin"/>
              </a:rPr>
              <a:t>Missouri </a:t>
            </a:r>
            <a:r>
              <a:rPr lang="en-US" sz="2000" dirty="0">
                <a:solidFill>
                  <a:schemeClr val="dk1"/>
                </a:solidFill>
                <a:latin typeface="Cabin"/>
                <a:ea typeface="Cabin"/>
                <a:cs typeface="Cabin"/>
                <a:sym typeface="Cabin"/>
              </a:rPr>
              <a:t>River Bend Name</a:t>
            </a:r>
          </a:p>
          <a:p>
            <a:pPr marL="1475740" lvl="4" indent="-342900">
              <a:spcBef>
                <a:spcPts val="500"/>
              </a:spcBef>
              <a:buClr>
                <a:srgbClr val="BBBBBB"/>
              </a:buClr>
              <a:buSzPct val="76000"/>
              <a:buFont typeface="Wingdings" panose="05000000000000000000" pitchFamily="2" charset="2"/>
              <a:buChar char="q"/>
            </a:pPr>
            <a:r>
              <a:rPr lang="en-US" sz="2000" dirty="0">
                <a:solidFill>
                  <a:schemeClr val="dk1"/>
                </a:solidFill>
                <a:latin typeface="Cabin"/>
                <a:ea typeface="Cabin"/>
                <a:cs typeface="Cabin"/>
                <a:sym typeface="Cabin"/>
              </a:rPr>
              <a:t>River Mile</a:t>
            </a:r>
          </a:p>
          <a:p>
            <a:pPr marL="1475740" lvl="4" indent="-342900">
              <a:spcBef>
                <a:spcPts val="500"/>
              </a:spcBef>
              <a:buClr>
                <a:srgbClr val="BBBBBB"/>
              </a:buClr>
              <a:buSzPct val="76000"/>
              <a:buFont typeface="Wingdings" panose="05000000000000000000" pitchFamily="2" charset="2"/>
              <a:buChar char="q"/>
            </a:pPr>
            <a:r>
              <a:rPr lang="en-US" sz="2000" dirty="0">
                <a:solidFill>
                  <a:schemeClr val="dk1"/>
                </a:solidFill>
                <a:latin typeface="Cabin"/>
                <a:ea typeface="Cabin"/>
                <a:cs typeface="Cabin"/>
                <a:sym typeface="Cabin"/>
              </a:rPr>
              <a:t>USGS 24k Quad Name</a:t>
            </a:r>
            <a:endParaRPr lang="en-US" dirty="0"/>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57200" y="-457200"/>
            <a:ext cx="8229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Domine"/>
              <a:buNone/>
            </a:pPr>
            <a:r>
              <a:rPr lang="en-US" sz="3200" b="0" dirty="0" smtClean="0">
                <a:solidFill>
                  <a:schemeClr val="dk2"/>
                </a:solidFill>
                <a:effectLst/>
                <a:latin typeface="Domine"/>
                <a:ea typeface="Domine"/>
                <a:cs typeface="Domine"/>
                <a:sym typeface="Domine"/>
              </a:rPr>
              <a:t>Features of the NWO-GDC spatial search</a:t>
            </a:r>
            <a:endParaRPr lang="en-US" sz="3200" b="0" i="0" u="none" strike="noStrike" cap="none" baseline="0" dirty="0">
              <a:solidFill>
                <a:schemeClr val="dk2"/>
              </a:solidFill>
              <a:effectLst/>
              <a:latin typeface="Domine"/>
              <a:ea typeface="Domine"/>
              <a:cs typeface="Domine"/>
              <a:sym typeface="Domine"/>
            </a:endParaRPr>
          </a:p>
        </p:txBody>
      </p:sp>
      <p:pic>
        <p:nvPicPr>
          <p:cNvPr id="3" name="Picture 2"/>
          <p:cNvPicPr>
            <a:picLocks noChangeAspect="1"/>
          </p:cNvPicPr>
          <p:nvPr/>
        </p:nvPicPr>
        <p:blipFill>
          <a:blip r:embed="rId3"/>
          <a:stretch>
            <a:fillRect/>
          </a:stretch>
        </p:blipFill>
        <p:spPr>
          <a:xfrm>
            <a:off x="1268578" y="762000"/>
            <a:ext cx="6462979" cy="5524805"/>
          </a:xfrm>
          <a:prstGeom prst="rect">
            <a:avLst/>
          </a:prstGeom>
          <a:ln>
            <a:solidFill>
              <a:schemeClr val="tx2"/>
            </a:solidFill>
          </a:ln>
        </p:spPr>
      </p:pic>
      <p:sp>
        <p:nvSpPr>
          <p:cNvPr id="4" name="TextBox 3"/>
          <p:cNvSpPr txBox="1"/>
          <p:nvPr/>
        </p:nvSpPr>
        <p:spPr>
          <a:xfrm>
            <a:off x="3048000" y="6400800"/>
            <a:ext cx="4343400" cy="246221"/>
          </a:xfrm>
          <a:prstGeom prst="rect">
            <a:avLst/>
          </a:prstGeom>
          <a:noFill/>
        </p:spPr>
        <p:txBody>
          <a:bodyPr wrap="square" rtlCol="0">
            <a:spAutoFit/>
          </a:bodyPr>
          <a:lstStyle/>
          <a:p>
            <a:r>
              <a:rPr lang="en-US" sz="1000" dirty="0" smtClean="0">
                <a:latin typeface="+mn-lt"/>
              </a:rPr>
              <a:t>Created with Balsamiq Mockups (</a:t>
            </a:r>
            <a:r>
              <a:rPr lang="en-US" sz="1000" dirty="0" smtClean="0">
                <a:latin typeface="+mn-lt"/>
                <a:hlinkClick r:id="rId4"/>
              </a:rPr>
              <a:t>http://webdemo.balsamiq.com/</a:t>
            </a:r>
            <a:r>
              <a:rPr lang="en-US" sz="1000" dirty="0" smtClean="0">
                <a:latin typeface="+mn-lt"/>
              </a:rPr>
              <a:t>) </a:t>
            </a:r>
            <a:endParaRPr lang="en-US" sz="1000" dirty="0">
              <a:latin typeface="+mn-lt"/>
            </a:endParaRPr>
          </a:p>
        </p:txBody>
      </p:sp>
    </p:spTree>
    <p:extLst>
      <p:ext uri="{BB962C8B-B14F-4D97-AF65-F5344CB8AC3E}">
        <p14:creationId xmlns:p14="http://schemas.microsoft.com/office/powerpoint/2010/main" xmlns="" val="3668576682"/>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Shape 114"/>
          <p:cNvSpPr txBox="1">
            <a:spLocks noGrp="1"/>
          </p:cNvSpPr>
          <p:nvPr>
            <p:ph idx="1"/>
          </p:nvPr>
        </p:nvSpPr>
        <p:spPr>
          <a:xfrm>
            <a:off x="457200" y="1417320"/>
            <a:ext cx="8229600" cy="51054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76000"/>
              <a:buNone/>
            </a:pPr>
            <a:r>
              <a:rPr lang="en-US" sz="2600" dirty="0" smtClean="0">
                <a:solidFill>
                  <a:schemeClr val="dk1"/>
                </a:solidFill>
                <a:latin typeface="Cabin"/>
                <a:ea typeface="Cabin"/>
                <a:cs typeface="Cabin"/>
                <a:sym typeface="Cabin"/>
              </a:rPr>
              <a:t>Search results will be classified by their data location status:</a:t>
            </a:r>
          </a:p>
          <a:p>
            <a:pPr marL="0" marR="0" lvl="0" indent="0" algn="l" rtl="0">
              <a:spcBef>
                <a:spcPts val="0"/>
              </a:spcBef>
              <a:buClr>
                <a:schemeClr val="accent1"/>
              </a:buClr>
              <a:buSzPct val="76000"/>
              <a:buNone/>
            </a:pPr>
            <a:endParaRPr lang="en-US" sz="1800" dirty="0">
              <a:solidFill>
                <a:schemeClr val="dk1"/>
              </a:solidFill>
              <a:latin typeface="Cabin"/>
              <a:ea typeface="Cabin"/>
              <a:cs typeface="Cabin"/>
              <a:sym typeface="Cabin"/>
            </a:endParaRPr>
          </a:p>
          <a:p>
            <a:pPr marL="883920" lvl="2" indent="-342900">
              <a:buClr>
                <a:schemeClr val="accent2"/>
              </a:buClr>
              <a:buSzPct val="76000"/>
              <a:buFont typeface="Wingdings" panose="05000000000000000000" pitchFamily="2" charset="2"/>
              <a:buChar char="q"/>
            </a:pPr>
            <a:r>
              <a:rPr lang="en-US" sz="2300" dirty="0" smtClean="0">
                <a:solidFill>
                  <a:schemeClr val="dk2"/>
                </a:solidFill>
                <a:latin typeface="Cabin"/>
                <a:ea typeface="Cabin"/>
                <a:cs typeface="Cabin"/>
                <a:sym typeface="Cabin"/>
              </a:rPr>
              <a:t>Online – Data that is stored on the GSC’s GIS servers</a:t>
            </a:r>
          </a:p>
          <a:p>
            <a:pPr marL="883920" lvl="2" indent="-342900">
              <a:buClr>
                <a:schemeClr val="accent2"/>
              </a:buClr>
              <a:buSzPct val="76000"/>
              <a:buFont typeface="Wingdings" panose="05000000000000000000" pitchFamily="2" charset="2"/>
              <a:buChar char="q"/>
            </a:pPr>
            <a:endParaRPr lang="en-US" sz="2300" dirty="0">
              <a:solidFill>
                <a:schemeClr val="dk2"/>
              </a:solidFill>
              <a:latin typeface="Cabin"/>
              <a:ea typeface="Cabin"/>
              <a:cs typeface="Cabin"/>
              <a:sym typeface="Cabin"/>
            </a:endParaRPr>
          </a:p>
          <a:p>
            <a:pPr marL="883920" lvl="2" indent="-342900">
              <a:buClr>
                <a:schemeClr val="accent2"/>
              </a:buClr>
              <a:buSzPct val="76000"/>
              <a:buFont typeface="Wingdings" panose="05000000000000000000" pitchFamily="2" charset="2"/>
              <a:buChar char="q"/>
            </a:pPr>
            <a:r>
              <a:rPr lang="en-US" sz="2300" dirty="0" smtClean="0">
                <a:solidFill>
                  <a:schemeClr val="dk2"/>
                </a:solidFill>
                <a:latin typeface="Cabin"/>
                <a:ea typeface="Cabin"/>
                <a:cs typeface="Cabin"/>
                <a:sym typeface="Cabin"/>
              </a:rPr>
              <a:t>Offline – Data that is stored on external hard drives or other media and is not directly accessible over the network.</a:t>
            </a:r>
            <a:endParaRPr lang="en-US" sz="2300" dirty="0">
              <a:solidFill>
                <a:schemeClr val="dk2"/>
              </a:solidFill>
              <a:latin typeface="Cabin"/>
              <a:ea typeface="Cabin"/>
              <a:cs typeface="Cabin"/>
              <a:sym typeface="Cabin"/>
            </a:endParaRPr>
          </a:p>
          <a:p>
            <a:pPr marL="0" indent="-7620">
              <a:buSzPct val="76000"/>
              <a:buNone/>
            </a:pPr>
            <a:endParaRPr lang="en-US" sz="1800" dirty="0" smtClean="0">
              <a:solidFill>
                <a:schemeClr val="tx1"/>
              </a:solidFill>
              <a:latin typeface="Cabin"/>
              <a:ea typeface="Cabin"/>
              <a:cs typeface="Cabin"/>
              <a:sym typeface="Cabin"/>
            </a:endParaRPr>
          </a:p>
          <a:p>
            <a:pPr marL="0" indent="-7620">
              <a:buSzPct val="76000"/>
              <a:buNone/>
            </a:pPr>
            <a:r>
              <a:rPr lang="en-US" sz="2600" dirty="0" smtClean="0">
                <a:solidFill>
                  <a:schemeClr val="dk1"/>
                </a:solidFill>
                <a:latin typeface="Cabin"/>
                <a:ea typeface="Cabin"/>
                <a:cs typeface="Cabin"/>
                <a:sym typeface="Cabin"/>
              </a:rPr>
              <a:t>Regardless of classification, the functionality on the proceeding slide will be available for all search results.</a:t>
            </a:r>
            <a:endParaRPr lang="en-US" sz="2600" dirty="0">
              <a:solidFill>
                <a:schemeClr val="tx1"/>
              </a:solidFill>
              <a:latin typeface="Cabin"/>
              <a:ea typeface="Cabin"/>
              <a:cs typeface="Cabin"/>
              <a:sym typeface="Cabin"/>
            </a:endParaRPr>
          </a:p>
        </p:txBody>
      </p:sp>
      <p:sp>
        <p:nvSpPr>
          <p:cNvPr id="113" name="Shape 113"/>
          <p:cNvSpPr txBox="1">
            <a:spLocks noGrp="1"/>
          </p:cNvSpPr>
          <p:nvPr>
            <p:ph type="title"/>
          </p:nvPr>
        </p:nvSpPr>
        <p:spPr>
          <a:xfrm>
            <a:off x="457200" y="182880"/>
            <a:ext cx="8229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Domine"/>
              <a:buNone/>
            </a:pPr>
            <a:r>
              <a:rPr lang="en-US" sz="3200" b="0" dirty="0" smtClean="0">
                <a:solidFill>
                  <a:schemeClr val="dk2"/>
                </a:solidFill>
                <a:effectLst/>
                <a:latin typeface="Domine"/>
                <a:ea typeface="Domine"/>
                <a:cs typeface="Domine"/>
                <a:sym typeface="Domine"/>
              </a:rPr>
              <a:t>Result(s) Handling</a:t>
            </a:r>
            <a:endParaRPr lang="en-US" sz="3200" b="0" u="none" strike="noStrike" cap="none" baseline="0" dirty="0">
              <a:solidFill>
                <a:schemeClr val="dk2"/>
              </a:solidFill>
              <a:effectLst/>
              <a:latin typeface="Domine"/>
              <a:ea typeface="Domine"/>
              <a:cs typeface="Domine"/>
              <a:sym typeface="Domine"/>
            </a:endParaRPr>
          </a:p>
        </p:txBody>
      </p:sp>
    </p:spTree>
    <p:extLst>
      <p:ext uri="{BB962C8B-B14F-4D97-AF65-F5344CB8AC3E}">
        <p14:creationId xmlns:p14="http://schemas.microsoft.com/office/powerpoint/2010/main" xmlns="" val="1194713872"/>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7" name="Shape 119"/>
          <p:cNvSpPr txBox="1">
            <a:spLocks noGrp="1"/>
          </p:cNvSpPr>
          <p:nvPr>
            <p:ph type="title"/>
          </p:nvPr>
        </p:nvSpPr>
        <p:spPr>
          <a:xfrm>
            <a:off x="457200" y="152400"/>
            <a:ext cx="8229600" cy="990599"/>
          </a:xfrm>
          <a:prstGeom prst="rect">
            <a:avLst/>
          </a:prstGeom>
          <a:noFill/>
          <a:ln>
            <a:noFill/>
          </a:ln>
        </p:spPr>
        <p:txBody>
          <a:bodyPr lIns="91425" tIns="45700" rIns="91425" bIns="45700" anchor="b" anchorCtr="0">
            <a:noAutofit/>
          </a:bodyPr>
          <a:lstStyle/>
          <a:p>
            <a:pPr lvl="0" algn="l">
              <a:buSzPct val="25000"/>
            </a:pPr>
            <a:r>
              <a:rPr lang="en-US" sz="3200" dirty="0">
                <a:solidFill>
                  <a:schemeClr val="dk2"/>
                </a:solidFill>
                <a:latin typeface="Domine"/>
                <a:ea typeface="Domine"/>
                <a:cs typeface="Domine"/>
                <a:sym typeface="Domine"/>
              </a:rPr>
              <a:t>Result(s) </a:t>
            </a:r>
            <a:r>
              <a:rPr lang="en-US" sz="3200" dirty="0" smtClean="0">
                <a:solidFill>
                  <a:schemeClr val="dk2"/>
                </a:solidFill>
                <a:latin typeface="Domine"/>
                <a:ea typeface="Domine"/>
                <a:cs typeface="Domine"/>
                <a:sym typeface="Domine"/>
              </a:rPr>
              <a:t>Handling </a:t>
            </a:r>
            <a:r>
              <a:rPr lang="en-US" sz="1800" dirty="0" smtClean="0">
                <a:solidFill>
                  <a:schemeClr val="dk2"/>
                </a:solidFill>
                <a:latin typeface="Domine"/>
                <a:ea typeface="Domine"/>
                <a:cs typeface="Domine"/>
                <a:sym typeface="Domine"/>
              </a:rPr>
              <a:t>(cont.)</a:t>
            </a:r>
            <a:endParaRPr lang="en-US" sz="1800" b="0" i="0" u="none" strike="noStrike" cap="none" baseline="0" dirty="0">
              <a:solidFill>
                <a:schemeClr val="dk2"/>
              </a:solidFill>
              <a:latin typeface="Domine"/>
              <a:ea typeface="Domine"/>
              <a:cs typeface="Domine"/>
              <a:sym typeface="Domine"/>
            </a:endParaRPr>
          </a:p>
        </p:txBody>
      </p:sp>
      <p:sp>
        <p:nvSpPr>
          <p:cNvPr id="132" name="Shape 132"/>
          <p:cNvSpPr txBox="1">
            <a:spLocks noGrp="1"/>
          </p:cNvSpPr>
          <p:nvPr>
            <p:ph type="body" idx="2"/>
          </p:nvPr>
        </p:nvSpPr>
        <p:spPr>
          <a:xfrm>
            <a:off x="6019800" y="1295400"/>
            <a:ext cx="3048000" cy="5257800"/>
          </a:xfrm>
          <a:prstGeom prst="rect">
            <a:avLst/>
          </a:prstGeom>
          <a:noFill/>
          <a:ln>
            <a:noFill/>
          </a:ln>
        </p:spPr>
        <p:txBody>
          <a:bodyPr lIns="91425" tIns="45700" rIns="91425" bIns="45700" anchor="t" anchorCtr="0">
            <a:noAutofit/>
          </a:bodyPr>
          <a:lstStyle/>
          <a:p>
            <a:pPr marL="285750" indent="-285750" algn="l">
              <a:lnSpc>
                <a:spcPct val="90000"/>
              </a:lnSpc>
              <a:spcBef>
                <a:spcPts val="600"/>
              </a:spcBef>
              <a:buClr>
                <a:schemeClr val="accent1"/>
              </a:buClr>
              <a:buSzPct val="76000"/>
              <a:buFont typeface="Arial" panose="020B0604020202020204" pitchFamily="34" charset="0"/>
              <a:buChar char="•"/>
            </a:pPr>
            <a:r>
              <a:rPr lang="en-US" dirty="0">
                <a:solidFill>
                  <a:schemeClr val="dk1"/>
                </a:solidFill>
                <a:ea typeface="Cabin"/>
                <a:cs typeface="Arial" panose="020B0604020202020204" pitchFamily="34" charset="0"/>
                <a:sym typeface="Cabin"/>
              </a:rPr>
              <a:t>Returned </a:t>
            </a:r>
            <a:r>
              <a:rPr lang="en-US" dirty="0" smtClean="0">
                <a:solidFill>
                  <a:schemeClr val="dk1"/>
                </a:solidFill>
                <a:ea typeface="Cabin"/>
                <a:cs typeface="Arial" panose="020B0604020202020204" pitchFamily="34" charset="0"/>
                <a:sym typeface="Cabin"/>
              </a:rPr>
              <a:t>tiled indexes </a:t>
            </a:r>
            <a:r>
              <a:rPr lang="en-US" dirty="0">
                <a:solidFill>
                  <a:schemeClr val="dk1"/>
                </a:solidFill>
                <a:ea typeface="Cabin"/>
                <a:cs typeface="Arial" panose="020B0604020202020204" pitchFamily="34" charset="0"/>
                <a:sym typeface="Cabin"/>
              </a:rPr>
              <a:t>will be shown on the embedded map document and can be toggled on or off. </a:t>
            </a:r>
            <a:endParaRPr lang="en-US" dirty="0" smtClean="0">
              <a:solidFill>
                <a:schemeClr val="dk1"/>
              </a:solidFill>
              <a:ea typeface="Cabin"/>
              <a:cs typeface="Arial" panose="020B0604020202020204" pitchFamily="34" charset="0"/>
              <a:sym typeface="Cabin"/>
            </a:endParaRPr>
          </a:p>
          <a:p>
            <a:pPr marL="285750" indent="-285750" algn="l">
              <a:lnSpc>
                <a:spcPct val="90000"/>
              </a:lnSpc>
              <a:spcBef>
                <a:spcPts val="600"/>
              </a:spcBef>
              <a:buClr>
                <a:schemeClr val="accent1"/>
              </a:buClr>
              <a:buSzPct val="76000"/>
            </a:pPr>
            <a:endParaRPr lang="en-US" dirty="0">
              <a:solidFill>
                <a:schemeClr val="dk1"/>
              </a:solidFill>
              <a:ea typeface="Cabin"/>
              <a:cs typeface="Arial" panose="020B0604020202020204" pitchFamily="34" charset="0"/>
              <a:sym typeface="Cabin"/>
            </a:endParaRPr>
          </a:p>
          <a:p>
            <a:pPr marL="285750" indent="-285750" algn="l">
              <a:lnSpc>
                <a:spcPct val="90000"/>
              </a:lnSpc>
              <a:spcBef>
                <a:spcPts val="600"/>
              </a:spcBef>
              <a:buClr>
                <a:schemeClr val="accent1"/>
              </a:buClr>
              <a:buSzPct val="76000"/>
              <a:buFont typeface="Arial" panose="020B0604020202020204" pitchFamily="34" charset="0"/>
              <a:buChar char="•"/>
            </a:pPr>
            <a:r>
              <a:rPr lang="en-US" b="0" i="0" u="none" strike="noStrike" cap="none" baseline="0" dirty="0" smtClean="0">
                <a:solidFill>
                  <a:schemeClr val="dk1"/>
                </a:solidFill>
                <a:ea typeface="Cabin"/>
                <a:cs typeface="Arial" panose="020B0604020202020204" pitchFamily="34" charset="0"/>
                <a:sym typeface="Cabin"/>
              </a:rPr>
              <a:t>Basic </a:t>
            </a:r>
            <a:r>
              <a:rPr lang="en-US" b="0" i="0" u="none" strike="noStrike" cap="none" baseline="0" dirty="0">
                <a:solidFill>
                  <a:schemeClr val="dk1"/>
                </a:solidFill>
                <a:ea typeface="Cabin"/>
                <a:cs typeface="Arial" panose="020B0604020202020204" pitchFamily="34" charset="0"/>
                <a:sym typeface="Cabin"/>
              </a:rPr>
              <a:t>details for each result will be displayed </a:t>
            </a:r>
            <a:r>
              <a:rPr lang="en-US" b="0" i="0" u="none" strike="noStrike" cap="none" baseline="0" dirty="0" smtClean="0">
                <a:solidFill>
                  <a:schemeClr val="dk1"/>
                </a:solidFill>
                <a:ea typeface="Cabin"/>
                <a:cs typeface="Arial" panose="020B0604020202020204" pitchFamily="34" charset="0"/>
                <a:sym typeface="Cabin"/>
              </a:rPr>
              <a:t>including:</a:t>
            </a:r>
          </a:p>
          <a:p>
            <a:pPr marL="834390" lvl="1" indent="-285750">
              <a:lnSpc>
                <a:spcPct val="90000"/>
              </a:lnSpc>
              <a:spcBef>
                <a:spcPts val="600"/>
              </a:spcBef>
              <a:buClr>
                <a:schemeClr val="accent1"/>
              </a:buClr>
              <a:buSzPct val="76000"/>
              <a:buFont typeface="Arial" panose="020B0604020202020204" pitchFamily="34" charset="0"/>
              <a:buChar char="•"/>
            </a:pPr>
            <a:r>
              <a:rPr lang="en-US" dirty="0">
                <a:solidFill>
                  <a:schemeClr val="dk1"/>
                </a:solidFill>
                <a:ea typeface="Cabin"/>
                <a:cs typeface="Arial" panose="020B0604020202020204" pitchFamily="34" charset="0"/>
                <a:sym typeface="Cabin"/>
              </a:rPr>
              <a:t>D</a:t>
            </a:r>
            <a:r>
              <a:rPr lang="en-US" b="0" i="0" u="none" strike="noStrike" cap="none" baseline="0" dirty="0" smtClean="0">
                <a:solidFill>
                  <a:schemeClr val="dk1"/>
                </a:solidFill>
                <a:ea typeface="Cabin"/>
                <a:cs typeface="Arial" panose="020B0604020202020204" pitchFamily="34" charset="0"/>
                <a:sym typeface="Cabin"/>
              </a:rPr>
              <a:t>ata type</a:t>
            </a:r>
          </a:p>
          <a:p>
            <a:pPr marL="834390" lvl="1" indent="-285750">
              <a:lnSpc>
                <a:spcPct val="90000"/>
              </a:lnSpc>
              <a:spcBef>
                <a:spcPts val="600"/>
              </a:spcBef>
              <a:buClr>
                <a:schemeClr val="accent1"/>
              </a:buClr>
              <a:buSzPct val="76000"/>
              <a:buFont typeface="Arial" panose="020B0604020202020204" pitchFamily="34" charset="0"/>
              <a:buChar char="•"/>
            </a:pPr>
            <a:r>
              <a:rPr lang="en-US" dirty="0">
                <a:solidFill>
                  <a:schemeClr val="dk1"/>
                </a:solidFill>
                <a:ea typeface="Cabin"/>
                <a:cs typeface="Arial" panose="020B0604020202020204" pitchFamily="34" charset="0"/>
                <a:sym typeface="Cabin"/>
              </a:rPr>
              <a:t>P</a:t>
            </a:r>
            <a:r>
              <a:rPr lang="en-US" b="0" i="0" u="none" strike="noStrike" cap="none" baseline="0" dirty="0" smtClean="0">
                <a:solidFill>
                  <a:schemeClr val="dk1"/>
                </a:solidFill>
                <a:ea typeface="Cabin"/>
                <a:cs typeface="Arial" panose="020B0604020202020204" pitchFamily="34" charset="0"/>
                <a:sym typeface="Cabin"/>
              </a:rPr>
              <a:t>roject description</a:t>
            </a:r>
          </a:p>
          <a:p>
            <a:pPr marL="834390" lvl="1" indent="-285750">
              <a:lnSpc>
                <a:spcPct val="90000"/>
              </a:lnSpc>
              <a:spcBef>
                <a:spcPts val="600"/>
              </a:spcBef>
              <a:buClr>
                <a:schemeClr val="accent1"/>
              </a:buClr>
              <a:buSzPct val="76000"/>
              <a:buFont typeface="Arial" panose="020B0604020202020204" pitchFamily="34" charset="0"/>
              <a:buChar char="•"/>
            </a:pPr>
            <a:r>
              <a:rPr lang="en-US" dirty="0">
                <a:solidFill>
                  <a:schemeClr val="dk1"/>
                </a:solidFill>
                <a:ea typeface="Cabin"/>
                <a:cs typeface="Arial" panose="020B0604020202020204" pitchFamily="34" charset="0"/>
                <a:sym typeface="Cabin"/>
              </a:rPr>
              <a:t>D</a:t>
            </a:r>
            <a:r>
              <a:rPr lang="en-US" b="0" i="0" u="none" strike="noStrike" cap="none" baseline="0" dirty="0" smtClean="0">
                <a:solidFill>
                  <a:schemeClr val="dk1"/>
                </a:solidFill>
                <a:ea typeface="Cabin"/>
                <a:cs typeface="Arial" panose="020B0604020202020204" pitchFamily="34" charset="0"/>
                <a:sym typeface="Cabin"/>
              </a:rPr>
              <a:t>ata </a:t>
            </a:r>
            <a:r>
              <a:rPr lang="en-US" b="0" i="0" u="none" strike="noStrike" cap="none" baseline="0" dirty="0">
                <a:solidFill>
                  <a:schemeClr val="dk1"/>
                </a:solidFill>
                <a:ea typeface="Cabin"/>
                <a:cs typeface="Arial" panose="020B0604020202020204" pitchFamily="34" charset="0"/>
                <a:sym typeface="Cabin"/>
              </a:rPr>
              <a:t>collection start </a:t>
            </a:r>
            <a:r>
              <a:rPr lang="en-US" b="0" i="0" u="none" strike="noStrike" cap="none" baseline="0" dirty="0" smtClean="0">
                <a:solidFill>
                  <a:schemeClr val="dk1"/>
                </a:solidFill>
                <a:ea typeface="Cabin"/>
                <a:cs typeface="Arial" panose="020B0604020202020204" pitchFamily="34" charset="0"/>
                <a:sym typeface="Cabin"/>
              </a:rPr>
              <a:t>date</a:t>
            </a:r>
          </a:p>
          <a:p>
            <a:pPr marL="834390" lvl="1" indent="-285750">
              <a:lnSpc>
                <a:spcPct val="90000"/>
              </a:lnSpc>
              <a:spcBef>
                <a:spcPts val="600"/>
              </a:spcBef>
              <a:buClr>
                <a:schemeClr val="accent1"/>
              </a:buClr>
              <a:buSzPct val="76000"/>
              <a:buFont typeface="Arial" panose="020B0604020202020204" pitchFamily="34" charset="0"/>
              <a:buChar char="•"/>
            </a:pPr>
            <a:r>
              <a:rPr lang="en-US" dirty="0">
                <a:solidFill>
                  <a:schemeClr val="dk1"/>
                </a:solidFill>
                <a:ea typeface="Cabin"/>
                <a:cs typeface="Arial" panose="020B0604020202020204" pitchFamily="34" charset="0"/>
                <a:sym typeface="Cabin"/>
              </a:rPr>
              <a:t>D</a:t>
            </a:r>
            <a:r>
              <a:rPr lang="en-US" b="0" i="0" u="none" strike="noStrike" cap="none" baseline="0" dirty="0" smtClean="0">
                <a:solidFill>
                  <a:schemeClr val="dk1"/>
                </a:solidFill>
                <a:ea typeface="Cabin"/>
                <a:cs typeface="Arial" panose="020B0604020202020204" pitchFamily="34" charset="0"/>
                <a:sym typeface="Cabin"/>
              </a:rPr>
              <a:t>ata </a:t>
            </a:r>
            <a:r>
              <a:rPr lang="en-US" b="0" i="0" u="none" strike="noStrike" cap="none" baseline="0" dirty="0">
                <a:solidFill>
                  <a:schemeClr val="dk1"/>
                </a:solidFill>
                <a:ea typeface="Cabin"/>
                <a:cs typeface="Arial" panose="020B0604020202020204" pitchFamily="34" charset="0"/>
                <a:sym typeface="Cabin"/>
              </a:rPr>
              <a:t>collection end </a:t>
            </a:r>
            <a:r>
              <a:rPr lang="en-US" b="0" i="0" u="none" strike="noStrike" cap="none" baseline="0" dirty="0" smtClean="0">
                <a:solidFill>
                  <a:schemeClr val="dk1"/>
                </a:solidFill>
                <a:ea typeface="Cabin"/>
                <a:cs typeface="Arial" panose="020B0604020202020204" pitchFamily="34" charset="0"/>
                <a:sym typeface="Cabin"/>
              </a:rPr>
              <a:t>date</a:t>
            </a:r>
          </a:p>
          <a:p>
            <a:pPr marL="834390" lvl="1" indent="-285750">
              <a:lnSpc>
                <a:spcPct val="90000"/>
              </a:lnSpc>
              <a:spcBef>
                <a:spcPts val="600"/>
              </a:spcBef>
              <a:buClr>
                <a:schemeClr val="accent1"/>
              </a:buClr>
              <a:buSzPct val="76000"/>
              <a:buFont typeface="Arial" panose="020B0604020202020204" pitchFamily="34" charset="0"/>
              <a:buChar char="•"/>
            </a:pPr>
            <a:r>
              <a:rPr lang="en-US" dirty="0">
                <a:solidFill>
                  <a:schemeClr val="dk1"/>
                </a:solidFill>
                <a:ea typeface="Cabin"/>
                <a:cs typeface="Arial" panose="020B0604020202020204" pitchFamily="34" charset="0"/>
                <a:sym typeface="Cabin"/>
              </a:rPr>
              <a:t>C</a:t>
            </a:r>
            <a:r>
              <a:rPr lang="en-US" b="0" i="0" u="none" strike="noStrike" cap="none" baseline="0" dirty="0" smtClean="0">
                <a:solidFill>
                  <a:schemeClr val="dk1"/>
                </a:solidFill>
                <a:ea typeface="Cabin"/>
                <a:cs typeface="Arial" panose="020B0604020202020204" pitchFamily="34" charset="0"/>
                <a:sym typeface="Cabin"/>
              </a:rPr>
              <a:t>ontract information</a:t>
            </a:r>
          </a:p>
          <a:p>
            <a:pPr marL="834390" lvl="1" indent="-285750">
              <a:lnSpc>
                <a:spcPct val="90000"/>
              </a:lnSpc>
              <a:spcBef>
                <a:spcPts val="600"/>
              </a:spcBef>
              <a:buClr>
                <a:schemeClr val="accent1"/>
              </a:buClr>
              <a:buSzPct val="76000"/>
              <a:buFont typeface="Arial" panose="020B0604020202020204" pitchFamily="34" charset="0"/>
              <a:buChar char="•"/>
            </a:pPr>
            <a:r>
              <a:rPr lang="en-US" dirty="0">
                <a:solidFill>
                  <a:schemeClr val="dk1"/>
                </a:solidFill>
                <a:ea typeface="Cabin"/>
                <a:cs typeface="Arial" panose="020B0604020202020204" pitchFamily="34" charset="0"/>
                <a:sym typeface="Cabin"/>
              </a:rPr>
              <a:t>P</a:t>
            </a:r>
            <a:r>
              <a:rPr lang="en-US" b="0" i="0" u="none" strike="noStrike" cap="none" baseline="0" dirty="0" smtClean="0">
                <a:solidFill>
                  <a:schemeClr val="dk1"/>
                </a:solidFill>
                <a:ea typeface="Cabin"/>
                <a:cs typeface="Arial" panose="020B0604020202020204" pitchFamily="34" charset="0"/>
                <a:sym typeface="Cabin"/>
              </a:rPr>
              <a:t>roject </a:t>
            </a:r>
            <a:r>
              <a:rPr lang="en-US" b="0" i="0" u="none" strike="noStrike" cap="none" baseline="0" dirty="0">
                <a:solidFill>
                  <a:schemeClr val="dk1"/>
                </a:solidFill>
                <a:ea typeface="Cabin"/>
                <a:cs typeface="Arial" panose="020B0604020202020204" pitchFamily="34" charset="0"/>
                <a:sym typeface="Cabin"/>
              </a:rPr>
              <a:t>manager contact information. </a:t>
            </a:r>
            <a:endParaRPr lang="en-US" b="0" i="0" u="none" strike="noStrike" cap="none" baseline="0" dirty="0" smtClean="0">
              <a:solidFill>
                <a:schemeClr val="dk1"/>
              </a:solidFill>
              <a:ea typeface="Cabin"/>
              <a:cs typeface="Arial" panose="020B0604020202020204" pitchFamily="34" charset="0"/>
              <a:sym typeface="Cabin"/>
            </a:endParaRPr>
          </a:p>
          <a:p>
            <a:pPr marL="834390" lvl="1" indent="-285750">
              <a:lnSpc>
                <a:spcPct val="90000"/>
              </a:lnSpc>
              <a:spcBef>
                <a:spcPts val="600"/>
              </a:spcBef>
              <a:buClr>
                <a:schemeClr val="accent1"/>
              </a:buClr>
              <a:buSzPct val="76000"/>
              <a:buFont typeface="Arial" panose="020B0604020202020204" pitchFamily="34" charset="0"/>
              <a:buChar char="•"/>
            </a:pPr>
            <a:endParaRPr lang="en-US" dirty="0">
              <a:solidFill>
                <a:schemeClr val="dk1"/>
              </a:solidFill>
              <a:ea typeface="Cabin"/>
              <a:cs typeface="Arial" panose="020B0604020202020204" pitchFamily="34" charset="0"/>
              <a:sym typeface="Cabin"/>
            </a:endParaRPr>
          </a:p>
          <a:p>
            <a:pPr marL="285750" indent="-285750" algn="l">
              <a:lnSpc>
                <a:spcPct val="90000"/>
              </a:lnSpc>
              <a:spcBef>
                <a:spcPts val="600"/>
              </a:spcBef>
              <a:buClr>
                <a:schemeClr val="accent1"/>
              </a:buClr>
              <a:buSzPct val="76000"/>
              <a:buFont typeface="Arial" panose="020B0604020202020204" pitchFamily="34" charset="0"/>
              <a:buChar char="•"/>
            </a:pPr>
            <a:r>
              <a:rPr lang="en-US" b="0" i="0" u="none" strike="noStrike" cap="none" baseline="0" dirty="0" smtClean="0">
                <a:solidFill>
                  <a:schemeClr val="dk1"/>
                </a:solidFill>
                <a:ea typeface="Cabin"/>
                <a:cs typeface="Arial" panose="020B0604020202020204" pitchFamily="34" charset="0"/>
                <a:sym typeface="Cabin"/>
              </a:rPr>
              <a:t>Other metadata </a:t>
            </a:r>
            <a:r>
              <a:rPr lang="en-US" b="0" i="0" u="none" strike="noStrike" cap="none" baseline="0" dirty="0">
                <a:solidFill>
                  <a:schemeClr val="dk1"/>
                </a:solidFill>
                <a:ea typeface="Cabin"/>
                <a:cs typeface="Arial" panose="020B0604020202020204" pitchFamily="34" charset="0"/>
                <a:sym typeface="Cabin"/>
              </a:rPr>
              <a:t>will be viewable through the link under </a:t>
            </a:r>
            <a:r>
              <a:rPr lang="en-US" b="0" i="0" u="none" strike="noStrike" cap="none" baseline="0" dirty="0" smtClean="0">
                <a:solidFill>
                  <a:schemeClr val="dk1"/>
                </a:solidFill>
                <a:ea typeface="Cabin"/>
                <a:cs typeface="Arial" panose="020B0604020202020204" pitchFamily="34" charset="0"/>
                <a:sym typeface="Cabin"/>
              </a:rPr>
              <a:t>the</a:t>
            </a:r>
            <a:r>
              <a:rPr lang="en-US" b="0" i="0" u="none" strike="noStrike" cap="none" dirty="0" smtClean="0">
                <a:solidFill>
                  <a:schemeClr val="dk1"/>
                </a:solidFill>
                <a:ea typeface="Cabin"/>
                <a:cs typeface="Arial" panose="020B0604020202020204" pitchFamily="34" charset="0"/>
                <a:sym typeface="Cabin"/>
              </a:rPr>
              <a:t> </a:t>
            </a:r>
            <a:r>
              <a:rPr lang="en-US" b="0" i="0" u="none" strike="noStrike" cap="none" baseline="0" dirty="0" smtClean="0">
                <a:solidFill>
                  <a:schemeClr val="dk1"/>
                </a:solidFill>
                <a:ea typeface="Cabin"/>
                <a:cs typeface="Arial" panose="020B0604020202020204" pitchFamily="34" charset="0"/>
                <a:sym typeface="Cabin"/>
              </a:rPr>
              <a:t>“Metadata</a:t>
            </a:r>
            <a:r>
              <a:rPr lang="en-US" b="0" i="0" u="none" strike="noStrike" cap="none" baseline="0" dirty="0">
                <a:solidFill>
                  <a:schemeClr val="dk1"/>
                </a:solidFill>
                <a:ea typeface="Cabin"/>
                <a:cs typeface="Arial" panose="020B0604020202020204" pitchFamily="34" charset="0"/>
                <a:sym typeface="Cabin"/>
              </a:rPr>
              <a:t>” column. </a:t>
            </a:r>
          </a:p>
        </p:txBody>
      </p:sp>
      <p:pic>
        <p:nvPicPr>
          <p:cNvPr id="2" name="Picture 1"/>
          <p:cNvPicPr>
            <a:picLocks noChangeAspect="1"/>
          </p:cNvPicPr>
          <p:nvPr/>
        </p:nvPicPr>
        <p:blipFill>
          <a:blip r:embed="rId3"/>
          <a:stretch>
            <a:fillRect/>
          </a:stretch>
        </p:blipFill>
        <p:spPr>
          <a:xfrm>
            <a:off x="232117" y="1295400"/>
            <a:ext cx="5624009" cy="4357088"/>
          </a:xfrm>
          <a:prstGeom prst="rect">
            <a:avLst/>
          </a:prstGeom>
          <a:ln>
            <a:solidFill>
              <a:schemeClr val="bg2"/>
            </a:solidFill>
          </a:ln>
        </p:spPr>
      </p:pic>
      <p:sp>
        <p:nvSpPr>
          <p:cNvPr id="5" name="TextBox 4"/>
          <p:cNvSpPr txBox="1"/>
          <p:nvPr/>
        </p:nvSpPr>
        <p:spPr>
          <a:xfrm>
            <a:off x="872421" y="5867400"/>
            <a:ext cx="4343400" cy="246221"/>
          </a:xfrm>
          <a:prstGeom prst="rect">
            <a:avLst/>
          </a:prstGeom>
          <a:noFill/>
        </p:spPr>
        <p:txBody>
          <a:bodyPr wrap="square" rtlCol="0">
            <a:spAutoFit/>
          </a:bodyPr>
          <a:lstStyle/>
          <a:p>
            <a:r>
              <a:rPr lang="en-US" sz="1000" dirty="0" smtClean="0">
                <a:latin typeface="+mn-lt"/>
              </a:rPr>
              <a:t>Created with Balsamiq Mockups (</a:t>
            </a:r>
            <a:r>
              <a:rPr lang="en-US" sz="1000" dirty="0" smtClean="0">
                <a:latin typeface="+mn-lt"/>
                <a:hlinkClick r:id="rId4"/>
              </a:rPr>
              <a:t>http://webdemo.balsamiq.com/</a:t>
            </a:r>
            <a:r>
              <a:rPr lang="en-US" sz="1000" dirty="0" smtClean="0">
                <a:latin typeface="+mn-lt"/>
              </a:rPr>
              <a:t>) </a:t>
            </a:r>
            <a:endParaRPr lang="en-US" sz="1000" dirty="0">
              <a:latin typeface="+mn-lt"/>
            </a:endParaRP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7" name="Shape 119"/>
          <p:cNvSpPr txBox="1">
            <a:spLocks noGrp="1"/>
          </p:cNvSpPr>
          <p:nvPr>
            <p:ph type="title"/>
          </p:nvPr>
        </p:nvSpPr>
        <p:spPr>
          <a:xfrm>
            <a:off x="457200" y="137160"/>
            <a:ext cx="8229600" cy="1143000"/>
          </a:xfrm>
          <a:prstGeom prst="rect">
            <a:avLst/>
          </a:prstGeom>
          <a:noFill/>
          <a:ln>
            <a:noFill/>
          </a:ln>
        </p:spPr>
        <p:txBody>
          <a:bodyPr lIns="91425" tIns="45700" rIns="91425" bIns="45700" anchor="b" anchorCtr="0">
            <a:noAutofit/>
          </a:bodyPr>
          <a:lstStyle/>
          <a:p>
            <a:pPr lvl="0">
              <a:buSzPct val="25000"/>
            </a:pPr>
            <a:r>
              <a:rPr lang="en-US" sz="3200" b="0" dirty="0">
                <a:solidFill>
                  <a:schemeClr val="dk2"/>
                </a:solidFill>
                <a:effectLst/>
                <a:latin typeface="Domine"/>
                <a:ea typeface="Domine"/>
                <a:cs typeface="Domine"/>
                <a:sym typeface="Domine"/>
              </a:rPr>
              <a:t>“</a:t>
            </a:r>
            <a:r>
              <a:rPr lang="en-US" sz="3200" b="0" dirty="0" smtClean="0">
                <a:solidFill>
                  <a:schemeClr val="dk2"/>
                </a:solidFill>
                <a:effectLst/>
                <a:latin typeface="Domine"/>
                <a:ea typeface="Domine"/>
                <a:cs typeface="Domine"/>
                <a:sym typeface="Domine"/>
              </a:rPr>
              <a:t>Offline” </a:t>
            </a:r>
            <a:r>
              <a:rPr lang="en-US" sz="3200" b="0" dirty="0">
                <a:solidFill>
                  <a:schemeClr val="dk2"/>
                </a:solidFill>
                <a:effectLst/>
                <a:latin typeface="Domine"/>
                <a:ea typeface="Domine"/>
                <a:cs typeface="Domine"/>
                <a:sym typeface="Domine"/>
              </a:rPr>
              <a:t>Data Results</a:t>
            </a:r>
            <a:endParaRPr lang="en-US" sz="1800" b="0" i="0" u="none" strike="noStrike" cap="none" baseline="0" dirty="0">
              <a:solidFill>
                <a:schemeClr val="dk2"/>
              </a:solidFill>
              <a:effectLst/>
              <a:latin typeface="Domine"/>
              <a:ea typeface="Domine"/>
              <a:cs typeface="Domine"/>
              <a:sym typeface="Domine"/>
            </a:endParaRPr>
          </a:p>
        </p:txBody>
      </p:sp>
      <p:sp>
        <p:nvSpPr>
          <p:cNvPr id="132" name="Shape 132"/>
          <p:cNvSpPr txBox="1">
            <a:spLocks noGrp="1"/>
          </p:cNvSpPr>
          <p:nvPr>
            <p:ph type="body" idx="1"/>
          </p:nvPr>
        </p:nvSpPr>
        <p:spPr>
          <a:xfrm>
            <a:off x="457200" y="1344168"/>
            <a:ext cx="8229600" cy="685799"/>
          </a:xfrm>
          <a:prstGeom prst="rect">
            <a:avLst/>
          </a:prstGeom>
          <a:noFill/>
          <a:ln>
            <a:noFill/>
          </a:ln>
        </p:spPr>
        <p:txBody>
          <a:bodyPr lIns="91425" tIns="45700" rIns="91425" bIns="45700" anchor="t" anchorCtr="0">
            <a:noAutofit/>
          </a:bodyPr>
          <a:lstStyle/>
          <a:p>
            <a:pPr marR="0" lvl="0" algn="l" rtl="0">
              <a:lnSpc>
                <a:spcPct val="90000"/>
              </a:lnSpc>
              <a:spcBef>
                <a:spcPts val="600"/>
              </a:spcBef>
              <a:buClr>
                <a:schemeClr val="accent1"/>
              </a:buClr>
              <a:buSzPct val="76000"/>
            </a:pPr>
            <a:r>
              <a:rPr lang="en-US" sz="2600" b="0" i="0" u="none" strike="noStrike" cap="none" baseline="0" dirty="0" smtClean="0">
                <a:solidFill>
                  <a:schemeClr val="dk1"/>
                </a:solidFill>
                <a:latin typeface="Cabin"/>
                <a:ea typeface="Cabin"/>
                <a:cs typeface="Arial" panose="020B0604020202020204" pitchFamily="34" charset="0"/>
                <a:sym typeface="Cabin"/>
              </a:rPr>
              <a:t>The key difference between “Offline” and “Online” results will</a:t>
            </a:r>
            <a:r>
              <a:rPr lang="en-US" sz="2600" b="0" i="0" u="none" strike="noStrike" cap="none" dirty="0" smtClean="0">
                <a:solidFill>
                  <a:schemeClr val="dk1"/>
                </a:solidFill>
                <a:latin typeface="Cabin"/>
                <a:ea typeface="Cabin"/>
                <a:cs typeface="Arial" panose="020B0604020202020204" pitchFamily="34" charset="0"/>
                <a:sym typeface="Cabin"/>
              </a:rPr>
              <a:t> be in the options presented in the “Get Data” window.</a:t>
            </a:r>
            <a:endParaRPr lang="en-US" sz="2600" b="0" i="0" u="none" strike="noStrike" cap="none" baseline="0" dirty="0">
              <a:solidFill>
                <a:schemeClr val="dk1"/>
              </a:solidFill>
              <a:latin typeface="Cabin"/>
              <a:ea typeface="Cabin"/>
              <a:cs typeface="Arial" panose="020B0604020202020204" pitchFamily="34" charset="0"/>
              <a:sym typeface="Cabin"/>
            </a:endParaRPr>
          </a:p>
        </p:txBody>
      </p:sp>
      <p:sp>
        <p:nvSpPr>
          <p:cNvPr id="5" name="Text Placeholder 4"/>
          <p:cNvSpPr>
            <a:spLocks noGrp="1"/>
          </p:cNvSpPr>
          <p:nvPr>
            <p:ph type="body" sz="half" idx="3"/>
          </p:nvPr>
        </p:nvSpPr>
        <p:spPr>
          <a:xfrm>
            <a:off x="4648200" y="2590800"/>
            <a:ext cx="4038599" cy="3581399"/>
          </a:xfrm>
        </p:spPr>
        <p:txBody>
          <a:bodyPr>
            <a:normAutofit fontScale="70000" lnSpcReduction="20000"/>
          </a:bodyPr>
          <a:lstStyle/>
          <a:p>
            <a:pPr>
              <a:buClr>
                <a:schemeClr val="bg1"/>
              </a:buClr>
            </a:pPr>
            <a:r>
              <a:rPr lang="en-US" sz="2300" dirty="0" smtClean="0"/>
              <a:t>Since “Offline” data can only be obtained with GSC assistance, these options will be presented to contact a GSC staff member:</a:t>
            </a:r>
          </a:p>
          <a:p>
            <a:pPr>
              <a:buClr>
                <a:schemeClr val="bg1"/>
              </a:buClr>
            </a:pPr>
            <a:endParaRPr lang="en-US" sz="2300" dirty="0" smtClean="0"/>
          </a:p>
          <a:p>
            <a:pPr>
              <a:buClr>
                <a:schemeClr val="bg1"/>
              </a:buClr>
              <a:buFont typeface="Arial" panose="020B0604020202020204" pitchFamily="34" charset="0"/>
              <a:buChar char="•"/>
            </a:pPr>
            <a:r>
              <a:rPr lang="en-US" sz="2300" dirty="0" smtClean="0"/>
              <a:t>    “E-mail the GSC” link:</a:t>
            </a:r>
            <a:r>
              <a:rPr lang="en-US" dirty="0" smtClean="0"/>
              <a:t/>
            </a:r>
            <a:br>
              <a:rPr lang="en-US" dirty="0" smtClean="0"/>
            </a:br>
            <a:endParaRPr lang="en-US" dirty="0" smtClean="0"/>
          </a:p>
          <a:p>
            <a:pPr lvl="1">
              <a:buClr>
                <a:schemeClr val="tx1"/>
              </a:buClr>
              <a:buFont typeface="Arial" panose="020B0604020202020204" pitchFamily="34" charset="0"/>
              <a:buChar char="•"/>
            </a:pPr>
            <a:r>
              <a:rPr lang="en-US" dirty="0" smtClean="0"/>
              <a:t>Auto-populates an e-mail with the basic details of the desired result.</a:t>
            </a:r>
            <a:br>
              <a:rPr lang="en-US" dirty="0" smtClean="0"/>
            </a:br>
            <a:endParaRPr lang="en-US" dirty="0" smtClean="0"/>
          </a:p>
          <a:p>
            <a:pPr lvl="1">
              <a:buClr>
                <a:schemeClr val="tx1"/>
              </a:buClr>
              <a:buFont typeface="Arial" panose="020B0604020202020204" pitchFamily="34" charset="0"/>
              <a:buChar char="•"/>
            </a:pPr>
            <a:r>
              <a:rPr lang="en-US" dirty="0" smtClean="0"/>
              <a:t>Provides GSC staff members with the necessary information for locating the data on media.</a:t>
            </a:r>
          </a:p>
          <a:p>
            <a:pPr lvl="1">
              <a:buClr>
                <a:schemeClr val="bg1"/>
              </a:buClr>
              <a:buFont typeface="Arial" panose="020B0604020202020204" pitchFamily="34" charset="0"/>
              <a:buChar char="•"/>
            </a:pPr>
            <a:endParaRPr lang="en-US" dirty="0" smtClean="0"/>
          </a:p>
          <a:p>
            <a:pPr>
              <a:buClr>
                <a:schemeClr val="bg1"/>
              </a:buClr>
              <a:buFont typeface="Arial" panose="020B0604020202020204" pitchFamily="34" charset="0"/>
              <a:buChar char="•"/>
            </a:pPr>
            <a:r>
              <a:rPr lang="en-US" dirty="0" smtClean="0"/>
              <a:t>     </a:t>
            </a:r>
            <a:r>
              <a:rPr lang="en-US" sz="2300" dirty="0" smtClean="0"/>
              <a:t>List of GSC staff member phone</a:t>
            </a:r>
            <a:br>
              <a:rPr lang="en-US" sz="2300" dirty="0" smtClean="0"/>
            </a:br>
            <a:r>
              <a:rPr lang="en-US" sz="2300" dirty="0" smtClean="0"/>
              <a:t>      numbers.</a:t>
            </a:r>
            <a:endParaRPr lang="en-US" sz="2300" dirty="0"/>
          </a:p>
        </p:txBody>
      </p:sp>
      <p:pic>
        <p:nvPicPr>
          <p:cNvPr id="6" name="Picture 5"/>
          <p:cNvPicPr>
            <a:picLocks noChangeAspect="1"/>
          </p:cNvPicPr>
          <p:nvPr/>
        </p:nvPicPr>
        <p:blipFill>
          <a:blip r:embed="rId3"/>
          <a:stretch>
            <a:fillRect/>
          </a:stretch>
        </p:blipFill>
        <p:spPr>
          <a:xfrm>
            <a:off x="402021" y="2600420"/>
            <a:ext cx="3386959" cy="3247834"/>
          </a:xfrm>
          <a:prstGeom prst="rect">
            <a:avLst/>
          </a:prstGeom>
          <a:ln>
            <a:noFill/>
          </a:ln>
        </p:spPr>
      </p:pic>
      <p:sp>
        <p:nvSpPr>
          <p:cNvPr id="8" name="TextBox 7"/>
          <p:cNvSpPr txBox="1"/>
          <p:nvPr/>
        </p:nvSpPr>
        <p:spPr>
          <a:xfrm>
            <a:off x="952500" y="5943600"/>
            <a:ext cx="2286000" cy="400110"/>
          </a:xfrm>
          <a:prstGeom prst="rect">
            <a:avLst/>
          </a:prstGeom>
          <a:noFill/>
        </p:spPr>
        <p:txBody>
          <a:bodyPr wrap="square" rtlCol="0">
            <a:spAutoFit/>
          </a:bodyPr>
          <a:lstStyle/>
          <a:p>
            <a:r>
              <a:rPr lang="en-US" sz="1000" dirty="0" smtClean="0">
                <a:latin typeface="+mn-lt"/>
              </a:rPr>
              <a:t>Created with Balsamiq Mockups</a:t>
            </a:r>
            <a:br>
              <a:rPr lang="en-US" sz="1000" dirty="0" smtClean="0">
                <a:latin typeface="+mn-lt"/>
              </a:rPr>
            </a:br>
            <a:r>
              <a:rPr lang="en-US" sz="1000" dirty="0" smtClean="0">
                <a:latin typeface="+mn-lt"/>
              </a:rPr>
              <a:t>(</a:t>
            </a:r>
            <a:r>
              <a:rPr lang="en-US" sz="1000" dirty="0" smtClean="0">
                <a:latin typeface="+mn-lt"/>
                <a:hlinkClick r:id="rId4"/>
              </a:rPr>
              <a:t>http://webdemo.balsamiq.com/</a:t>
            </a:r>
            <a:r>
              <a:rPr lang="en-US" sz="1000" dirty="0" smtClean="0">
                <a:latin typeface="+mn-lt"/>
              </a:rPr>
              <a:t>) </a:t>
            </a:r>
            <a:endParaRPr lang="en-US" sz="1000" dirty="0">
              <a:latin typeface="+mn-lt"/>
            </a:endParaRPr>
          </a:p>
        </p:txBody>
      </p:sp>
    </p:spTree>
    <p:extLst>
      <p:ext uri="{BB962C8B-B14F-4D97-AF65-F5344CB8AC3E}">
        <p14:creationId xmlns:p14="http://schemas.microsoft.com/office/powerpoint/2010/main" xmlns="" val="1779973363"/>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7" name="Shape 119"/>
          <p:cNvSpPr txBox="1">
            <a:spLocks noGrp="1"/>
          </p:cNvSpPr>
          <p:nvPr>
            <p:ph type="title"/>
          </p:nvPr>
        </p:nvSpPr>
        <p:spPr>
          <a:xfrm>
            <a:off x="457200" y="137160"/>
            <a:ext cx="8229600" cy="1143000"/>
          </a:xfrm>
          <a:prstGeom prst="rect">
            <a:avLst/>
          </a:prstGeom>
          <a:noFill/>
          <a:ln>
            <a:noFill/>
          </a:ln>
        </p:spPr>
        <p:txBody>
          <a:bodyPr lIns="91425" tIns="45700" rIns="91425" bIns="45700" anchor="b" anchorCtr="0">
            <a:noAutofit/>
          </a:bodyPr>
          <a:lstStyle/>
          <a:p>
            <a:pPr lvl="0">
              <a:buSzPct val="25000"/>
            </a:pPr>
            <a:r>
              <a:rPr lang="en-US" sz="3200" b="0" dirty="0">
                <a:solidFill>
                  <a:schemeClr val="dk2"/>
                </a:solidFill>
                <a:effectLst/>
                <a:latin typeface="Domine"/>
                <a:ea typeface="Domine"/>
                <a:cs typeface="Domine"/>
                <a:sym typeface="Domine"/>
              </a:rPr>
              <a:t>“</a:t>
            </a:r>
            <a:r>
              <a:rPr lang="en-US" sz="3200" b="0" dirty="0" smtClean="0">
                <a:solidFill>
                  <a:schemeClr val="dk2"/>
                </a:solidFill>
                <a:effectLst/>
                <a:latin typeface="Domine"/>
                <a:ea typeface="Domine"/>
                <a:cs typeface="Domine"/>
                <a:sym typeface="Domine"/>
              </a:rPr>
              <a:t>Online” </a:t>
            </a:r>
            <a:r>
              <a:rPr lang="en-US" sz="3200" b="0" dirty="0">
                <a:solidFill>
                  <a:schemeClr val="dk2"/>
                </a:solidFill>
                <a:effectLst/>
                <a:latin typeface="Domine"/>
                <a:ea typeface="Domine"/>
                <a:cs typeface="Domine"/>
                <a:sym typeface="Domine"/>
              </a:rPr>
              <a:t>Data Results</a:t>
            </a:r>
            <a:endParaRPr lang="en-US" sz="1800" b="0" i="0" u="none" strike="noStrike" cap="none" baseline="0" dirty="0">
              <a:solidFill>
                <a:schemeClr val="dk2"/>
              </a:solidFill>
              <a:effectLst/>
              <a:latin typeface="Domine"/>
              <a:ea typeface="Domine"/>
              <a:cs typeface="Domine"/>
              <a:sym typeface="Domine"/>
            </a:endParaRPr>
          </a:p>
        </p:txBody>
      </p:sp>
      <p:sp>
        <p:nvSpPr>
          <p:cNvPr id="5" name="Text Placeholder 4"/>
          <p:cNvSpPr>
            <a:spLocks noGrp="1"/>
          </p:cNvSpPr>
          <p:nvPr>
            <p:ph type="body" sz="half" idx="3"/>
          </p:nvPr>
        </p:nvSpPr>
        <p:spPr>
          <a:xfrm>
            <a:off x="762001" y="1417320"/>
            <a:ext cx="4038599" cy="4907280"/>
          </a:xfrm>
        </p:spPr>
        <p:txBody>
          <a:bodyPr>
            <a:noAutofit/>
          </a:bodyPr>
          <a:lstStyle/>
          <a:p>
            <a:pPr>
              <a:buSzPct val="76000"/>
            </a:pPr>
            <a:r>
              <a:rPr lang="en-US" sz="1600" dirty="0" smtClean="0">
                <a:ea typeface="Cabin"/>
                <a:cs typeface="Arial" panose="020B0604020202020204" pitchFamily="34" charset="0"/>
                <a:sym typeface="Cabin"/>
              </a:rPr>
              <a:t>“Online” data can be accessed through the following options:</a:t>
            </a:r>
          </a:p>
          <a:p>
            <a:pPr>
              <a:buClr>
                <a:schemeClr val="bg1"/>
              </a:buClr>
            </a:pPr>
            <a:endParaRPr lang="en-US" sz="900" dirty="0" smtClean="0"/>
          </a:p>
          <a:p>
            <a:pPr marL="285750" indent="-285750">
              <a:buClr>
                <a:schemeClr val="bg1"/>
              </a:buClr>
              <a:buSzPct val="76000"/>
              <a:buFont typeface="Arial" pitchFamily="34" charset="0"/>
              <a:buChar char="•"/>
            </a:pPr>
            <a:r>
              <a:rPr lang="en-US" sz="1600" dirty="0" smtClean="0">
                <a:ea typeface="Cabin"/>
                <a:cs typeface="Arial" panose="020B0604020202020204" pitchFamily="34" charset="0"/>
                <a:sym typeface="Cabin"/>
              </a:rPr>
              <a:t>Clicking the direct path to flat files at the online project location. </a:t>
            </a:r>
          </a:p>
          <a:p>
            <a:pPr lvl="1">
              <a:buClr>
                <a:schemeClr val="bg1"/>
              </a:buClr>
              <a:buSzPct val="76000"/>
              <a:buFont typeface="Arial" pitchFamily="34" charset="0"/>
              <a:buChar char="•"/>
            </a:pPr>
            <a:endParaRPr lang="en-US" sz="900" dirty="0" smtClean="0">
              <a:ea typeface="Cabin"/>
              <a:cs typeface="Arial" panose="020B0604020202020204" pitchFamily="34" charset="0"/>
              <a:sym typeface="Cabin"/>
            </a:endParaRPr>
          </a:p>
          <a:p>
            <a:pPr marL="285750" lvl="0" indent="-285750">
              <a:spcBef>
                <a:spcPts val="600"/>
              </a:spcBef>
              <a:buClr>
                <a:schemeClr val="bg1"/>
              </a:buClr>
              <a:buSzPct val="76000"/>
              <a:buFont typeface="Arial" pitchFamily="34" charset="0"/>
              <a:buChar char="•"/>
            </a:pPr>
            <a:r>
              <a:rPr lang="en-US" sz="1600" dirty="0" smtClean="0">
                <a:ea typeface="Cabin"/>
                <a:cs typeface="Arial" panose="020B0604020202020204" pitchFamily="34" charset="0"/>
                <a:sym typeface="Cabin"/>
              </a:rPr>
              <a:t>Adding the data to the NWO Web Map Interface if it meets the following conditions:</a:t>
            </a:r>
          </a:p>
          <a:p>
            <a:pPr marL="285750" lvl="0" indent="-285750">
              <a:spcBef>
                <a:spcPts val="600"/>
              </a:spcBef>
              <a:buClr>
                <a:schemeClr val="bg1"/>
              </a:buClr>
              <a:buSzPct val="76000"/>
              <a:buFont typeface="Arial" pitchFamily="34" charset="0"/>
              <a:buChar char="•"/>
            </a:pPr>
            <a:endParaRPr lang="en-US" sz="900" dirty="0" smtClean="0">
              <a:ea typeface="Cabin"/>
              <a:cs typeface="Arial" panose="020B0604020202020204" pitchFamily="34" charset="0"/>
              <a:sym typeface="Cabin"/>
            </a:endParaRPr>
          </a:p>
          <a:p>
            <a:pPr marL="560070" lvl="1" indent="-285750">
              <a:spcBef>
                <a:spcPts val="600"/>
              </a:spcBef>
              <a:buClrTx/>
              <a:buSzPct val="76000"/>
              <a:buFont typeface="Arial" panose="020B0604020202020204" pitchFamily="34" charset="0"/>
              <a:buChar char="•"/>
            </a:pPr>
            <a:r>
              <a:rPr lang="en-US" sz="1400" dirty="0" smtClean="0">
                <a:solidFill>
                  <a:schemeClr val="dk1"/>
                </a:solidFill>
                <a:ea typeface="Cabin"/>
                <a:cs typeface="Arial" panose="020B0604020202020204" pitchFamily="34" charset="0"/>
                <a:sym typeface="Cabin"/>
              </a:rPr>
              <a:t>If the desired data is in shapefile format.</a:t>
            </a:r>
          </a:p>
          <a:p>
            <a:pPr marL="560070" lvl="1" indent="-285750">
              <a:spcBef>
                <a:spcPts val="600"/>
              </a:spcBef>
              <a:buClrTx/>
              <a:buSzPct val="76000"/>
              <a:buFont typeface="Arial" panose="020B0604020202020204" pitchFamily="34" charset="0"/>
              <a:buChar char="•"/>
            </a:pPr>
            <a:endParaRPr lang="en-US" sz="800" dirty="0" smtClean="0">
              <a:solidFill>
                <a:schemeClr val="dk1"/>
              </a:solidFill>
              <a:ea typeface="Cabin"/>
              <a:cs typeface="Arial" panose="020B0604020202020204" pitchFamily="34" charset="0"/>
              <a:sym typeface="Cabin"/>
            </a:endParaRPr>
          </a:p>
          <a:p>
            <a:pPr marL="560070" lvl="1" indent="-285750">
              <a:spcBef>
                <a:spcPts val="600"/>
              </a:spcBef>
              <a:buClrTx/>
              <a:buSzPct val="76000"/>
              <a:buFont typeface="Arial" panose="020B0604020202020204" pitchFamily="34" charset="0"/>
              <a:buChar char="•"/>
            </a:pPr>
            <a:r>
              <a:rPr lang="en-US" sz="1400" dirty="0" smtClean="0">
                <a:solidFill>
                  <a:schemeClr val="dk1"/>
                </a:solidFill>
                <a:ea typeface="Cabin"/>
                <a:cs typeface="Arial" panose="020B0604020202020204" pitchFamily="34" charset="0"/>
                <a:sym typeface="Cabin"/>
              </a:rPr>
              <a:t>If the data is already available as a service </a:t>
            </a:r>
            <a:r>
              <a:rPr lang="en-US" sz="1000" b="0" dirty="0" smtClean="0">
                <a:solidFill>
                  <a:schemeClr val="dk1"/>
                </a:solidFill>
                <a:ea typeface="Cabin"/>
                <a:cs typeface="Arial" panose="020B0604020202020204" pitchFamily="34" charset="0"/>
                <a:sym typeface="Cabin"/>
              </a:rPr>
              <a:t>(Penn State Institutes of Energy and the Environment, 2013).</a:t>
            </a:r>
          </a:p>
          <a:p>
            <a:pPr marL="274320" lvl="1" indent="0">
              <a:spcBef>
                <a:spcPts val="600"/>
              </a:spcBef>
              <a:buSzPct val="76000"/>
            </a:pPr>
            <a:endParaRPr lang="en-US" sz="900" b="0" dirty="0" smtClean="0">
              <a:solidFill>
                <a:schemeClr val="dk1"/>
              </a:solidFill>
              <a:ea typeface="Cabin"/>
              <a:cs typeface="Arial" panose="020B0604020202020204" pitchFamily="34" charset="0"/>
              <a:sym typeface="Cabin"/>
            </a:endParaRPr>
          </a:p>
          <a:p>
            <a:pPr>
              <a:buClr>
                <a:schemeClr val="bg1"/>
              </a:buClr>
              <a:buFont typeface="Arial" panose="020B0604020202020204" pitchFamily="34" charset="0"/>
              <a:buChar char="•"/>
            </a:pPr>
            <a:r>
              <a:rPr lang="en-US" sz="1600" dirty="0" smtClean="0"/>
              <a:t>    Clicking the “E-mail the GSC” link</a:t>
            </a:r>
            <a:br>
              <a:rPr lang="en-US" sz="1600" dirty="0" smtClean="0"/>
            </a:br>
            <a:endParaRPr lang="en-US" sz="1000" dirty="0" smtClean="0"/>
          </a:p>
          <a:p>
            <a:pPr lvl="1">
              <a:buClrTx/>
              <a:buFont typeface="Arial" panose="020B0604020202020204" pitchFamily="34" charset="0"/>
              <a:buChar char="•"/>
            </a:pPr>
            <a:r>
              <a:rPr lang="en-US" sz="1400" dirty="0" smtClean="0"/>
              <a:t>Auto-populates an e-mail with the basic details of the desired result.</a:t>
            </a:r>
            <a:endParaRPr lang="en-US" sz="1400" dirty="0"/>
          </a:p>
        </p:txBody>
      </p:sp>
      <p:pic>
        <p:nvPicPr>
          <p:cNvPr id="9" name="Picture 8"/>
          <p:cNvPicPr>
            <a:picLocks noChangeAspect="1"/>
          </p:cNvPicPr>
          <p:nvPr/>
        </p:nvPicPr>
        <p:blipFill>
          <a:blip r:embed="rId3"/>
          <a:stretch>
            <a:fillRect/>
          </a:stretch>
        </p:blipFill>
        <p:spPr>
          <a:xfrm>
            <a:off x="5638800" y="1417320"/>
            <a:ext cx="2861440" cy="3280236"/>
          </a:xfrm>
          <a:prstGeom prst="rect">
            <a:avLst/>
          </a:prstGeom>
          <a:ln>
            <a:noFill/>
          </a:ln>
        </p:spPr>
      </p:pic>
      <p:sp>
        <p:nvSpPr>
          <p:cNvPr id="6" name="TextBox 5"/>
          <p:cNvSpPr txBox="1"/>
          <p:nvPr/>
        </p:nvSpPr>
        <p:spPr>
          <a:xfrm>
            <a:off x="5926520" y="4800600"/>
            <a:ext cx="2286000" cy="400110"/>
          </a:xfrm>
          <a:prstGeom prst="rect">
            <a:avLst/>
          </a:prstGeom>
          <a:noFill/>
        </p:spPr>
        <p:txBody>
          <a:bodyPr wrap="square" rtlCol="0">
            <a:spAutoFit/>
          </a:bodyPr>
          <a:lstStyle/>
          <a:p>
            <a:r>
              <a:rPr lang="en-US" sz="1000" dirty="0" smtClean="0">
                <a:latin typeface="+mn-lt"/>
              </a:rPr>
              <a:t>Created with Balsamiq Mockups</a:t>
            </a:r>
            <a:br>
              <a:rPr lang="en-US" sz="1000" dirty="0" smtClean="0">
                <a:latin typeface="+mn-lt"/>
              </a:rPr>
            </a:br>
            <a:r>
              <a:rPr lang="en-US" sz="1000" dirty="0" smtClean="0">
                <a:latin typeface="+mn-lt"/>
              </a:rPr>
              <a:t>(</a:t>
            </a:r>
            <a:r>
              <a:rPr lang="en-US" sz="1000" dirty="0" smtClean="0">
                <a:latin typeface="+mn-lt"/>
                <a:hlinkClick r:id="rId4"/>
              </a:rPr>
              <a:t>http://webdemo.balsamiq.com/</a:t>
            </a:r>
            <a:r>
              <a:rPr lang="en-US" sz="1000" dirty="0" smtClean="0">
                <a:latin typeface="+mn-lt"/>
              </a:rPr>
              <a:t>) </a:t>
            </a:r>
            <a:endParaRPr lang="en-US" sz="1000" dirty="0">
              <a:latin typeface="+mn-lt"/>
            </a:endParaRPr>
          </a:p>
        </p:txBody>
      </p:sp>
    </p:spTree>
    <p:extLst>
      <p:ext uri="{BB962C8B-B14F-4D97-AF65-F5344CB8AC3E}">
        <p14:creationId xmlns:p14="http://schemas.microsoft.com/office/powerpoint/2010/main" xmlns="" val="1779973363"/>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7" name="Shape 119"/>
          <p:cNvSpPr txBox="1">
            <a:spLocks noGrp="1"/>
          </p:cNvSpPr>
          <p:nvPr>
            <p:ph type="title"/>
          </p:nvPr>
        </p:nvSpPr>
        <p:spPr>
          <a:xfrm>
            <a:off x="457200" y="137160"/>
            <a:ext cx="8229600" cy="1143000"/>
          </a:xfrm>
          <a:prstGeom prst="rect">
            <a:avLst/>
          </a:prstGeom>
          <a:noFill/>
          <a:ln>
            <a:noFill/>
          </a:ln>
        </p:spPr>
        <p:txBody>
          <a:bodyPr lIns="91425" tIns="45700" rIns="91425" bIns="45700" anchor="b" anchorCtr="0">
            <a:noAutofit/>
          </a:bodyPr>
          <a:lstStyle/>
          <a:p>
            <a:pPr lvl="0">
              <a:buSzPct val="25000"/>
            </a:pPr>
            <a:r>
              <a:rPr lang="en-US" sz="3200" b="0" dirty="0">
                <a:solidFill>
                  <a:schemeClr val="dk2"/>
                </a:solidFill>
                <a:effectLst/>
                <a:latin typeface="Domine"/>
                <a:ea typeface="Domine"/>
                <a:cs typeface="Domine"/>
                <a:sym typeface="Domine"/>
              </a:rPr>
              <a:t>“</a:t>
            </a:r>
            <a:r>
              <a:rPr lang="en-US" sz="3200" b="0" dirty="0" smtClean="0">
                <a:solidFill>
                  <a:schemeClr val="dk2"/>
                </a:solidFill>
                <a:effectLst/>
                <a:latin typeface="Domine"/>
                <a:ea typeface="Domine"/>
                <a:cs typeface="Domine"/>
                <a:sym typeface="Domine"/>
              </a:rPr>
              <a:t>Online” </a:t>
            </a:r>
            <a:r>
              <a:rPr lang="en-US" sz="3200" b="0" dirty="0">
                <a:solidFill>
                  <a:schemeClr val="dk2"/>
                </a:solidFill>
                <a:effectLst/>
                <a:latin typeface="Domine"/>
                <a:ea typeface="Domine"/>
                <a:cs typeface="Domine"/>
                <a:sym typeface="Domine"/>
              </a:rPr>
              <a:t>Data </a:t>
            </a:r>
            <a:r>
              <a:rPr lang="en-US" sz="3200" b="0" dirty="0" smtClean="0">
                <a:solidFill>
                  <a:schemeClr val="dk2"/>
                </a:solidFill>
                <a:effectLst/>
                <a:latin typeface="Domine"/>
                <a:ea typeface="Domine"/>
                <a:cs typeface="Domine"/>
                <a:sym typeface="Domine"/>
              </a:rPr>
              <a:t>Results </a:t>
            </a:r>
            <a:r>
              <a:rPr lang="en-US" sz="1800" b="0" dirty="0" smtClean="0">
                <a:solidFill>
                  <a:schemeClr val="dk2"/>
                </a:solidFill>
                <a:effectLst/>
                <a:latin typeface="Domine"/>
                <a:ea typeface="Domine"/>
                <a:cs typeface="Domine"/>
                <a:sym typeface="Domine"/>
              </a:rPr>
              <a:t>(cont.)</a:t>
            </a:r>
            <a:endParaRPr lang="en-US" sz="1800" b="0" i="0" u="none" strike="noStrike" cap="none" baseline="0" dirty="0">
              <a:solidFill>
                <a:schemeClr val="dk2"/>
              </a:solidFill>
              <a:effectLst/>
              <a:latin typeface="Domine"/>
              <a:ea typeface="Domine"/>
              <a:cs typeface="Domine"/>
              <a:sym typeface="Domine"/>
            </a:endParaRPr>
          </a:p>
        </p:txBody>
      </p:sp>
      <p:sp>
        <p:nvSpPr>
          <p:cNvPr id="5" name="Text Placeholder 4"/>
          <p:cNvSpPr>
            <a:spLocks noGrp="1"/>
          </p:cNvSpPr>
          <p:nvPr>
            <p:ph type="body" sz="half" idx="3"/>
          </p:nvPr>
        </p:nvSpPr>
        <p:spPr>
          <a:xfrm>
            <a:off x="762001" y="1417320"/>
            <a:ext cx="4038599" cy="4907280"/>
          </a:xfrm>
        </p:spPr>
        <p:txBody>
          <a:bodyPr>
            <a:noAutofit/>
          </a:bodyPr>
          <a:lstStyle/>
          <a:p>
            <a:pPr lvl="0">
              <a:spcBef>
                <a:spcPts val="600"/>
              </a:spcBef>
              <a:buSzPct val="76000"/>
            </a:pPr>
            <a:r>
              <a:rPr lang="en-US" sz="1600" dirty="0" smtClean="0">
                <a:ea typeface="Cabin"/>
                <a:cs typeface="Arial" panose="020B0604020202020204" pitchFamily="34" charset="0"/>
                <a:sym typeface="Cabin"/>
              </a:rPr>
              <a:t>The native projection of the desired data will also be displayed.</a:t>
            </a:r>
          </a:p>
          <a:p>
            <a:pPr lvl="0">
              <a:spcBef>
                <a:spcPts val="600"/>
              </a:spcBef>
              <a:buSzPct val="76000"/>
            </a:pPr>
            <a:r>
              <a:rPr lang="en-US" sz="1600" dirty="0" smtClean="0">
                <a:ea typeface="Cabin"/>
                <a:cs typeface="Arial" panose="020B0604020202020204" pitchFamily="34" charset="0"/>
                <a:sym typeface="Cabin"/>
              </a:rPr>
              <a:t/>
            </a:r>
            <a:br>
              <a:rPr lang="en-US" sz="1600" dirty="0" smtClean="0">
                <a:ea typeface="Cabin"/>
                <a:cs typeface="Arial" panose="020B0604020202020204" pitchFamily="34" charset="0"/>
                <a:sym typeface="Cabin"/>
              </a:rPr>
            </a:br>
            <a:r>
              <a:rPr lang="en-US" sz="1600" dirty="0" smtClean="0">
                <a:ea typeface="Cabin"/>
                <a:cs typeface="Arial" panose="020B0604020202020204" pitchFamily="34" charset="0"/>
                <a:sym typeface="Cabin"/>
              </a:rPr>
              <a:t>The “Get Data” window will provide the ability to reproject and download a dataset if it is in the following formats:</a:t>
            </a:r>
          </a:p>
          <a:p>
            <a:pPr lvl="0">
              <a:spcBef>
                <a:spcPts val="600"/>
              </a:spcBef>
              <a:buSzPct val="76000"/>
            </a:pPr>
            <a:endParaRPr lang="en-US" sz="1000" dirty="0" smtClean="0">
              <a:ea typeface="Cabin"/>
              <a:cs typeface="Arial" panose="020B0604020202020204" pitchFamily="34" charset="0"/>
              <a:sym typeface="Cabin"/>
            </a:endParaRPr>
          </a:p>
          <a:p>
            <a:pPr marL="285750" indent="-285750">
              <a:buClr>
                <a:schemeClr val="bg1"/>
              </a:buClr>
              <a:buSzPct val="76000"/>
              <a:buFont typeface="Arial" pitchFamily="34" charset="0"/>
              <a:buChar char="•"/>
            </a:pPr>
            <a:r>
              <a:rPr lang="en-US" sz="1600" dirty="0" smtClean="0">
                <a:ea typeface="Cabin"/>
                <a:cs typeface="Arial" panose="020B0604020202020204" pitchFamily="34" charset="0"/>
                <a:sym typeface="Cabin"/>
              </a:rPr>
              <a:t>Shapefile</a:t>
            </a:r>
          </a:p>
          <a:p>
            <a:pPr lvl="1">
              <a:buClr>
                <a:schemeClr val="bg1"/>
              </a:buClr>
              <a:buSzPct val="76000"/>
              <a:buFont typeface="Arial" pitchFamily="34" charset="0"/>
              <a:buChar char="•"/>
            </a:pPr>
            <a:endParaRPr lang="en-US" sz="1000" dirty="0" smtClean="0">
              <a:ea typeface="Cabin"/>
              <a:cs typeface="Arial" panose="020B0604020202020204" pitchFamily="34" charset="0"/>
              <a:sym typeface="Cabin"/>
            </a:endParaRPr>
          </a:p>
          <a:p>
            <a:pPr marL="285750" lvl="0" indent="-285750">
              <a:spcBef>
                <a:spcPts val="600"/>
              </a:spcBef>
              <a:buClr>
                <a:schemeClr val="bg1"/>
              </a:buClr>
              <a:buSzPct val="76000"/>
              <a:buFont typeface="Arial" pitchFamily="34" charset="0"/>
              <a:buChar char="•"/>
            </a:pPr>
            <a:r>
              <a:rPr lang="en-US" sz="1600" dirty="0" smtClean="0">
                <a:ea typeface="Cabin"/>
                <a:cs typeface="Arial" panose="020B0604020202020204" pitchFamily="34" charset="0"/>
                <a:sym typeface="Cabin"/>
              </a:rPr>
              <a:t>Geodatabase Feature Class</a:t>
            </a:r>
          </a:p>
          <a:p>
            <a:pPr marL="285750" lvl="0" indent="-285750">
              <a:spcBef>
                <a:spcPts val="600"/>
              </a:spcBef>
              <a:buClr>
                <a:schemeClr val="bg1"/>
              </a:buClr>
              <a:buSzPct val="76000"/>
              <a:buFont typeface="Arial" pitchFamily="34" charset="0"/>
              <a:buChar char="•"/>
            </a:pPr>
            <a:endParaRPr lang="en-US" sz="1000" dirty="0" smtClean="0">
              <a:ea typeface="Cabin"/>
              <a:cs typeface="Arial" panose="020B0604020202020204" pitchFamily="34" charset="0"/>
              <a:sym typeface="Cabin"/>
            </a:endParaRPr>
          </a:p>
          <a:p>
            <a:pPr marL="285750" lvl="0" indent="-285750">
              <a:spcBef>
                <a:spcPts val="600"/>
              </a:spcBef>
              <a:buClr>
                <a:schemeClr val="bg1"/>
              </a:buClr>
              <a:buSzPct val="76000"/>
              <a:buFont typeface="Arial" pitchFamily="34" charset="0"/>
              <a:buChar char="•"/>
            </a:pPr>
            <a:r>
              <a:rPr lang="en-US" sz="1600" dirty="0" smtClean="0">
                <a:ea typeface="Cabin"/>
                <a:cs typeface="Arial" panose="020B0604020202020204" pitchFamily="34" charset="0"/>
                <a:sym typeface="Cabin"/>
              </a:rPr>
              <a:t>ESRI Raster Format</a:t>
            </a:r>
          </a:p>
          <a:p>
            <a:pPr lvl="0">
              <a:spcBef>
                <a:spcPts val="600"/>
              </a:spcBef>
              <a:buSzPct val="76000"/>
            </a:pPr>
            <a:endParaRPr lang="en-US" sz="1600" dirty="0" smtClean="0">
              <a:ea typeface="Cabin"/>
              <a:cs typeface="Arial" panose="020B0604020202020204" pitchFamily="34" charset="0"/>
              <a:sym typeface="Cabin"/>
            </a:endParaRPr>
          </a:p>
          <a:p>
            <a:pPr>
              <a:spcBef>
                <a:spcPts val="600"/>
              </a:spcBef>
              <a:buSzPct val="76000"/>
            </a:pPr>
            <a:r>
              <a:rPr lang="en-US" sz="1600" dirty="0" smtClean="0">
                <a:ea typeface="Cabin"/>
                <a:cs typeface="Arial" panose="020B0604020202020204" pitchFamily="34" charset="0"/>
                <a:sym typeface="Cabin"/>
              </a:rPr>
              <a:t>A user notification method and data size limit will be determined in early rounds of user testing.</a:t>
            </a:r>
          </a:p>
        </p:txBody>
      </p:sp>
      <p:pic>
        <p:nvPicPr>
          <p:cNvPr id="9" name="Picture 8"/>
          <p:cNvPicPr>
            <a:picLocks noChangeAspect="1"/>
          </p:cNvPicPr>
          <p:nvPr/>
        </p:nvPicPr>
        <p:blipFill>
          <a:blip r:embed="rId3"/>
          <a:stretch>
            <a:fillRect/>
          </a:stretch>
        </p:blipFill>
        <p:spPr>
          <a:xfrm>
            <a:off x="5808280" y="1417320"/>
            <a:ext cx="2861440" cy="3280236"/>
          </a:xfrm>
          <a:prstGeom prst="rect">
            <a:avLst/>
          </a:prstGeom>
          <a:ln>
            <a:noFill/>
          </a:ln>
        </p:spPr>
      </p:pic>
      <p:sp>
        <p:nvSpPr>
          <p:cNvPr id="6" name="TextBox 5"/>
          <p:cNvSpPr txBox="1"/>
          <p:nvPr/>
        </p:nvSpPr>
        <p:spPr>
          <a:xfrm>
            <a:off x="6096000" y="4953000"/>
            <a:ext cx="2286000" cy="400110"/>
          </a:xfrm>
          <a:prstGeom prst="rect">
            <a:avLst/>
          </a:prstGeom>
          <a:noFill/>
        </p:spPr>
        <p:txBody>
          <a:bodyPr wrap="square" rtlCol="0">
            <a:spAutoFit/>
          </a:bodyPr>
          <a:lstStyle/>
          <a:p>
            <a:r>
              <a:rPr lang="en-US" sz="1000" dirty="0" smtClean="0">
                <a:latin typeface="+mn-lt"/>
              </a:rPr>
              <a:t>Created with Balsamiq Mockups</a:t>
            </a:r>
            <a:br>
              <a:rPr lang="en-US" sz="1000" dirty="0" smtClean="0">
                <a:latin typeface="+mn-lt"/>
              </a:rPr>
            </a:br>
            <a:r>
              <a:rPr lang="en-US" sz="1000" dirty="0" smtClean="0">
                <a:latin typeface="+mn-lt"/>
              </a:rPr>
              <a:t>(</a:t>
            </a:r>
            <a:r>
              <a:rPr lang="en-US" sz="1000" dirty="0" smtClean="0">
                <a:latin typeface="+mn-lt"/>
                <a:hlinkClick r:id="rId4"/>
              </a:rPr>
              <a:t>http://webdemo.balsamiq.com/</a:t>
            </a:r>
            <a:r>
              <a:rPr lang="en-US" sz="1000" dirty="0" smtClean="0">
                <a:latin typeface="+mn-lt"/>
              </a:rPr>
              <a:t>) </a:t>
            </a:r>
            <a:endParaRPr lang="en-US" sz="1000" dirty="0">
              <a:latin typeface="+mn-lt"/>
            </a:endParaRPr>
          </a:p>
        </p:txBody>
      </p:sp>
    </p:spTree>
    <p:extLst>
      <p:ext uri="{BB962C8B-B14F-4D97-AF65-F5344CB8AC3E}">
        <p14:creationId xmlns:p14="http://schemas.microsoft.com/office/powerpoint/2010/main" xmlns="" val="1779973363"/>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Shape 150"/>
          <p:cNvSpPr txBox="1">
            <a:spLocks noGrp="1"/>
          </p:cNvSpPr>
          <p:nvPr>
            <p:ph idx="1"/>
          </p:nvPr>
        </p:nvSpPr>
        <p:spPr>
          <a:prstGeom prst="rect">
            <a:avLst/>
          </a:prstGeom>
          <a:noFill/>
          <a:ln>
            <a:noFill/>
          </a:ln>
        </p:spPr>
        <p:txBody>
          <a:bodyPr lIns="91425" tIns="45700" rIns="91425" bIns="45700" anchor="t" anchorCtr="0">
            <a:noAutofit/>
          </a:bodyPr>
          <a:lstStyle/>
          <a:p>
            <a:pPr marL="457200" lvl="0" indent="-457200">
              <a:buSzPct val="76000"/>
              <a:buFont typeface="Wingdings" panose="05000000000000000000" pitchFamily="2" charset="2"/>
              <a:buChar char="q"/>
            </a:pPr>
            <a:endParaRPr lang="en-US" sz="1800" dirty="0">
              <a:solidFill>
                <a:schemeClr val="dk1"/>
              </a:solidFill>
              <a:latin typeface="Cabin"/>
              <a:ea typeface="Cabin"/>
              <a:cs typeface="Cabin"/>
              <a:sym typeface="Cabin"/>
            </a:endParaRPr>
          </a:p>
          <a:p>
            <a:pPr marL="457200" lvl="0" indent="-457200">
              <a:buSzPct val="76000"/>
              <a:buFont typeface="Wingdings" panose="05000000000000000000" pitchFamily="2" charset="2"/>
              <a:buChar char="q"/>
            </a:pPr>
            <a:r>
              <a:rPr lang="en-US" sz="2600" dirty="0">
                <a:solidFill>
                  <a:schemeClr val="dk1"/>
                </a:solidFill>
                <a:latin typeface="Cabin"/>
                <a:ea typeface="Cabin"/>
                <a:cs typeface="Cabin"/>
                <a:sym typeface="Cabin"/>
              </a:rPr>
              <a:t>The final product should be so much more than a simple data search</a:t>
            </a:r>
            <a:r>
              <a:rPr lang="en-US" sz="2600" dirty="0" smtClean="0">
                <a:solidFill>
                  <a:schemeClr val="dk1"/>
                </a:solidFill>
                <a:latin typeface="Cabin"/>
                <a:ea typeface="Cabin"/>
                <a:cs typeface="Cabin"/>
                <a:sym typeface="Cabin"/>
              </a:rPr>
              <a:t>!</a:t>
            </a:r>
          </a:p>
          <a:p>
            <a:pPr marL="0" lvl="0" indent="0">
              <a:buSzPct val="76000"/>
              <a:buNone/>
            </a:pPr>
            <a:endParaRPr lang="en-US" sz="1800" dirty="0" smtClean="0">
              <a:solidFill>
                <a:schemeClr val="dk1"/>
              </a:solidFill>
              <a:latin typeface="Cabin"/>
              <a:ea typeface="Cabin"/>
              <a:cs typeface="Cabin"/>
              <a:sym typeface="Cabin"/>
            </a:endParaRPr>
          </a:p>
          <a:p>
            <a:pPr marL="457200" lvl="0" indent="-457200">
              <a:buSzPct val="76000"/>
              <a:buFont typeface="Wingdings" panose="05000000000000000000" pitchFamily="2" charset="2"/>
              <a:buChar char="q"/>
            </a:pPr>
            <a:r>
              <a:rPr lang="en-US" sz="2600" dirty="0" smtClean="0">
                <a:solidFill>
                  <a:schemeClr val="dk1"/>
                </a:solidFill>
                <a:latin typeface="Cabin"/>
                <a:ea typeface="Cabin"/>
                <a:cs typeface="Cabin"/>
                <a:sym typeface="Cabin"/>
              </a:rPr>
              <a:t>The NWO-GDC should provide:</a:t>
            </a:r>
          </a:p>
          <a:p>
            <a:pPr marL="0" lvl="0" indent="0">
              <a:buSzPct val="76000"/>
              <a:buNone/>
            </a:pPr>
            <a:endParaRPr lang="en-US" sz="1800" dirty="0">
              <a:solidFill>
                <a:schemeClr val="dk1"/>
              </a:solidFill>
              <a:latin typeface="Cabin"/>
              <a:ea typeface="Cabin"/>
              <a:cs typeface="Cabin"/>
              <a:sym typeface="Cabin"/>
            </a:endParaRPr>
          </a:p>
          <a:p>
            <a:pPr marL="1005840" lvl="2" indent="-457200">
              <a:buClr>
                <a:schemeClr val="accent3"/>
              </a:buClr>
              <a:buSzPct val="76000"/>
              <a:buFont typeface="Wingdings" panose="05000000000000000000" pitchFamily="2" charset="2"/>
              <a:buChar char="q"/>
            </a:pPr>
            <a:r>
              <a:rPr lang="en-US" sz="2300" dirty="0" smtClean="0">
                <a:solidFill>
                  <a:schemeClr val="tx2"/>
                </a:solidFill>
                <a:latin typeface="Cabin"/>
                <a:ea typeface="Cabin"/>
                <a:cs typeface="Cabin"/>
                <a:sym typeface="Cabin"/>
              </a:rPr>
              <a:t>Greater visibility of the GSC’s data and services</a:t>
            </a:r>
          </a:p>
          <a:p>
            <a:pPr marL="1005840" lvl="2" indent="-457200">
              <a:buClr>
                <a:schemeClr val="accent3"/>
              </a:buClr>
              <a:buSzPct val="76000"/>
              <a:buFont typeface="Wingdings" panose="05000000000000000000" pitchFamily="2" charset="2"/>
              <a:buChar char="q"/>
            </a:pPr>
            <a:r>
              <a:rPr lang="en-US" sz="2300" dirty="0" smtClean="0">
                <a:solidFill>
                  <a:schemeClr val="tx2"/>
                </a:solidFill>
                <a:latin typeface="Cabin"/>
                <a:ea typeface="Cabin"/>
                <a:cs typeface="Cabin"/>
                <a:sym typeface="Cabin"/>
              </a:rPr>
              <a:t>Increase in usage of available GIS datasets</a:t>
            </a:r>
          </a:p>
          <a:p>
            <a:pPr marL="1005840" lvl="2" indent="-457200">
              <a:buClr>
                <a:schemeClr val="accent3"/>
              </a:buClr>
              <a:buSzPct val="76000"/>
              <a:buFont typeface="Wingdings" panose="05000000000000000000" pitchFamily="2" charset="2"/>
              <a:buChar char="q"/>
            </a:pPr>
            <a:r>
              <a:rPr lang="en-US" sz="2300" dirty="0" smtClean="0">
                <a:solidFill>
                  <a:schemeClr val="tx2"/>
                </a:solidFill>
                <a:latin typeface="Cabin"/>
                <a:ea typeface="Cabin"/>
                <a:cs typeface="Cabin"/>
                <a:sym typeface="Cabin"/>
              </a:rPr>
              <a:t>Reduction in duplicate data collection efforts</a:t>
            </a:r>
          </a:p>
          <a:p>
            <a:pPr marL="1005840" lvl="2" indent="-457200">
              <a:buClr>
                <a:schemeClr val="accent3"/>
              </a:buClr>
              <a:buSzPct val="76000"/>
              <a:buFont typeface="Wingdings" panose="05000000000000000000" pitchFamily="2" charset="2"/>
              <a:buChar char="q"/>
            </a:pPr>
            <a:r>
              <a:rPr lang="en-US" sz="2300" dirty="0" smtClean="0">
                <a:solidFill>
                  <a:schemeClr val="tx2"/>
                </a:solidFill>
                <a:latin typeface="Cabin"/>
                <a:ea typeface="Cabin"/>
                <a:cs typeface="Cabin"/>
                <a:sym typeface="Cabin"/>
              </a:rPr>
              <a:t>Better communication between project managers, supervisors, GIS users, and the GSC.</a:t>
            </a:r>
          </a:p>
        </p:txBody>
      </p:sp>
      <p:sp>
        <p:nvSpPr>
          <p:cNvPr id="149" name="Shape 149"/>
          <p:cNvSpPr txBox="1">
            <a:spLocks noGrp="1"/>
          </p:cNvSpPr>
          <p:nvPr>
            <p:ph type="title"/>
          </p:nvPr>
        </p:nvSpPr>
        <p:spPr>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Domine"/>
              <a:buNone/>
            </a:pPr>
            <a:r>
              <a:rPr lang="en-US" sz="3200" b="0" i="0" u="none" strike="noStrike" cap="none" baseline="0" dirty="0">
                <a:solidFill>
                  <a:schemeClr val="dk2"/>
                </a:solidFill>
                <a:latin typeface="Domine"/>
                <a:ea typeface="Domine"/>
                <a:cs typeface="Domine"/>
                <a:sym typeface="Domine"/>
              </a:rPr>
              <a:t>Anticipated Results</a:t>
            </a: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Shape 144"/>
          <p:cNvSpPr txBox="1">
            <a:spLocks noGrp="1"/>
          </p:cNvSpPr>
          <p:nvPr>
            <p:ph idx="1"/>
          </p:nvPr>
        </p:nvSpPr>
        <p:spPr>
          <a:prstGeom prst="rect">
            <a:avLst/>
          </a:prstGeom>
          <a:noFill/>
          <a:ln>
            <a:noFill/>
          </a:ln>
        </p:spPr>
        <p:txBody>
          <a:bodyPr lIns="91425" tIns="45700" rIns="91425" bIns="45700" anchor="t" anchorCtr="0">
            <a:noAutofit/>
          </a:bodyPr>
          <a:lstStyle/>
          <a:p>
            <a:pPr marL="457200" indent="-457200">
              <a:buSzPct val="76000"/>
              <a:buFont typeface="Wingdings" panose="05000000000000000000" pitchFamily="2" charset="2"/>
              <a:buChar char="q"/>
            </a:pPr>
            <a:r>
              <a:rPr lang="en-US" sz="2600" dirty="0" smtClean="0">
                <a:solidFill>
                  <a:schemeClr val="dk1"/>
                </a:solidFill>
                <a:latin typeface="Cabin"/>
                <a:ea typeface="Cabin"/>
                <a:cs typeface="Cabin"/>
                <a:sym typeface="Cabin"/>
              </a:rPr>
              <a:t>Late Summer/Early Fall 2014</a:t>
            </a:r>
          </a:p>
          <a:p>
            <a:pPr marL="969264" lvl="2" indent="-457200">
              <a:buSzPct val="76000"/>
              <a:buFont typeface="Wingdings" panose="05000000000000000000" pitchFamily="2" charset="2"/>
              <a:buChar char="q"/>
            </a:pPr>
            <a:r>
              <a:rPr lang="en-US" sz="2100" dirty="0" smtClean="0">
                <a:solidFill>
                  <a:schemeClr val="tx2"/>
                </a:solidFill>
                <a:latin typeface="Cabin"/>
                <a:ea typeface="Cabin"/>
                <a:cs typeface="Cabin"/>
                <a:sym typeface="Cabin"/>
              </a:rPr>
              <a:t>JavaScript tutorials and additional training</a:t>
            </a:r>
          </a:p>
          <a:p>
            <a:pPr marL="969264" lvl="2" indent="-457200">
              <a:buSzPct val="76000"/>
              <a:buFont typeface="Wingdings" panose="05000000000000000000" pitchFamily="2" charset="2"/>
              <a:buChar char="q"/>
            </a:pPr>
            <a:r>
              <a:rPr lang="en-US" sz="2100" dirty="0" smtClean="0">
                <a:solidFill>
                  <a:schemeClr val="tx2"/>
                </a:solidFill>
                <a:latin typeface="Cabin"/>
                <a:ea typeface="Cabin"/>
                <a:cs typeface="Cabin"/>
                <a:sym typeface="Cabin"/>
              </a:rPr>
              <a:t>GEOG 863 Mashups</a:t>
            </a:r>
          </a:p>
          <a:p>
            <a:pPr marL="0" indent="0">
              <a:buSzPct val="76000"/>
              <a:buNone/>
            </a:pPr>
            <a:endParaRPr lang="en-US" sz="1800" dirty="0">
              <a:solidFill>
                <a:schemeClr val="dk1"/>
              </a:solidFill>
              <a:latin typeface="Cabin"/>
              <a:ea typeface="Cabin"/>
              <a:cs typeface="Cabin"/>
              <a:sym typeface="Cabin"/>
            </a:endParaRPr>
          </a:p>
          <a:p>
            <a:pPr marL="457200" indent="-457200">
              <a:buSzPct val="76000"/>
              <a:buFont typeface="Wingdings" panose="05000000000000000000" pitchFamily="2" charset="2"/>
              <a:buChar char="q"/>
            </a:pPr>
            <a:r>
              <a:rPr lang="en-US" sz="2600" dirty="0" smtClean="0">
                <a:solidFill>
                  <a:schemeClr val="dk1"/>
                </a:solidFill>
                <a:latin typeface="Cabin"/>
                <a:ea typeface="Cabin"/>
                <a:cs typeface="Cabin"/>
                <a:sym typeface="Cabin"/>
              </a:rPr>
              <a:t>Late Fall/Winter 2014-2015</a:t>
            </a:r>
          </a:p>
          <a:p>
            <a:pPr marL="969264" lvl="2" indent="-457200">
              <a:buSzPct val="76000"/>
              <a:buFont typeface="Wingdings" panose="05000000000000000000" pitchFamily="2" charset="2"/>
              <a:buChar char="q"/>
            </a:pPr>
            <a:r>
              <a:rPr lang="en-US" sz="2100" dirty="0" smtClean="0">
                <a:solidFill>
                  <a:schemeClr val="tx2"/>
                </a:solidFill>
                <a:latin typeface="Cabin"/>
                <a:ea typeface="Cabin"/>
                <a:cs typeface="Cabin"/>
                <a:sym typeface="Cabin"/>
              </a:rPr>
              <a:t>Complete project</a:t>
            </a:r>
          </a:p>
          <a:p>
            <a:pPr marL="969264" lvl="2" indent="-457200">
              <a:buSzPct val="76000"/>
              <a:buFont typeface="Wingdings" panose="05000000000000000000" pitchFamily="2" charset="2"/>
              <a:buChar char="q"/>
            </a:pPr>
            <a:r>
              <a:rPr lang="en-US" sz="2100" dirty="0" smtClean="0">
                <a:solidFill>
                  <a:schemeClr val="tx2"/>
                </a:solidFill>
                <a:latin typeface="Cabin"/>
                <a:ea typeface="Cabin"/>
                <a:cs typeface="Cabin"/>
                <a:sym typeface="Cabin"/>
              </a:rPr>
              <a:t>User testing</a:t>
            </a:r>
          </a:p>
          <a:p>
            <a:pPr marL="457200" indent="-457200">
              <a:buSzPct val="76000"/>
              <a:buFont typeface="Wingdings" panose="05000000000000000000" pitchFamily="2" charset="2"/>
              <a:buChar char="q"/>
            </a:pPr>
            <a:endParaRPr lang="en-US" sz="1800" dirty="0">
              <a:solidFill>
                <a:schemeClr val="bg2"/>
              </a:solidFill>
              <a:latin typeface="Cabin"/>
              <a:ea typeface="Cabin"/>
              <a:cs typeface="Cabin"/>
              <a:sym typeface="Cabin"/>
            </a:endParaRPr>
          </a:p>
          <a:p>
            <a:pPr marL="457200" indent="-457200">
              <a:buSzPct val="76000"/>
              <a:buFont typeface="Wingdings" panose="05000000000000000000" pitchFamily="2" charset="2"/>
              <a:buChar char="q"/>
            </a:pPr>
            <a:r>
              <a:rPr lang="en-US" sz="2600" dirty="0" smtClean="0">
                <a:solidFill>
                  <a:schemeClr val="dk1"/>
                </a:solidFill>
                <a:latin typeface="Cabin"/>
                <a:ea typeface="Cabin"/>
                <a:cs typeface="Cabin"/>
                <a:sym typeface="Cabin"/>
              </a:rPr>
              <a:t>Spring 2015</a:t>
            </a:r>
            <a:endParaRPr lang="en-US" sz="2600" dirty="0">
              <a:solidFill>
                <a:schemeClr val="dk1"/>
              </a:solidFill>
              <a:latin typeface="Cabin"/>
              <a:ea typeface="Cabin"/>
              <a:cs typeface="Cabin"/>
              <a:sym typeface="Cabin"/>
            </a:endParaRPr>
          </a:p>
          <a:p>
            <a:pPr marL="969264" lvl="2" indent="-457200">
              <a:buSzPct val="76000"/>
              <a:buFont typeface="Wingdings" panose="05000000000000000000" pitchFamily="2" charset="2"/>
              <a:buChar char="q"/>
            </a:pPr>
            <a:r>
              <a:rPr lang="en-US" sz="2100" dirty="0" smtClean="0">
                <a:solidFill>
                  <a:schemeClr val="tx2"/>
                </a:solidFill>
                <a:latin typeface="Cabin"/>
                <a:ea typeface="Cabin"/>
                <a:cs typeface="Cabin"/>
                <a:sym typeface="Cabin"/>
              </a:rPr>
              <a:t>Present at industry conference</a:t>
            </a:r>
          </a:p>
          <a:p>
            <a:pPr marL="1517904" lvl="4" indent="-457200">
              <a:buClr>
                <a:schemeClr val="accent4"/>
              </a:buClr>
              <a:buSzPct val="76000"/>
              <a:buFont typeface="Wingdings" panose="05000000000000000000" pitchFamily="2" charset="2"/>
              <a:buChar char="q"/>
            </a:pPr>
            <a:r>
              <a:rPr lang="en-US" sz="1700" dirty="0" smtClean="0">
                <a:latin typeface="Cabin"/>
                <a:ea typeface="Cabin"/>
                <a:cs typeface="Cabin"/>
                <a:sym typeface="Cabin"/>
              </a:rPr>
              <a:t>ESRI Federal Users Conference 2015</a:t>
            </a:r>
          </a:p>
          <a:p>
            <a:pPr marL="1517904" lvl="4" indent="-457200">
              <a:buClr>
                <a:schemeClr val="accent4"/>
              </a:buClr>
              <a:buSzPct val="76000"/>
              <a:buFont typeface="Wingdings" panose="05000000000000000000" pitchFamily="2" charset="2"/>
              <a:buChar char="q"/>
            </a:pPr>
            <a:r>
              <a:rPr lang="en-US" sz="1700" dirty="0" smtClean="0">
                <a:latin typeface="Cabin"/>
                <a:ea typeface="Cabin"/>
                <a:cs typeface="Cabin"/>
                <a:sym typeface="Cabin"/>
              </a:rPr>
              <a:t>Nebraska GIS/LIS Conference 2015</a:t>
            </a:r>
            <a:endParaRPr lang="en-US" sz="2300" b="0" i="0" u="none" strike="noStrike" cap="none" baseline="0" dirty="0">
              <a:latin typeface="Cabin"/>
              <a:ea typeface="Cabin"/>
              <a:cs typeface="Cabin"/>
              <a:sym typeface="Cabin"/>
            </a:endParaRPr>
          </a:p>
        </p:txBody>
      </p:sp>
      <p:sp>
        <p:nvSpPr>
          <p:cNvPr id="143" name="Shape 143"/>
          <p:cNvSpPr txBox="1">
            <a:spLocks noGrp="1"/>
          </p:cNvSpPr>
          <p:nvPr>
            <p:ph type="title"/>
          </p:nvPr>
        </p:nvSpPr>
        <p:spPr>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Domine"/>
              <a:buNone/>
            </a:pPr>
            <a:r>
              <a:rPr lang="en-US" sz="3200" b="0" i="0" u="none" strike="noStrike" cap="none" baseline="0" dirty="0">
                <a:solidFill>
                  <a:schemeClr val="dk2"/>
                </a:solidFill>
                <a:latin typeface="Domine"/>
                <a:ea typeface="Domine"/>
                <a:cs typeface="Domine"/>
                <a:sym typeface="Domine"/>
              </a:rPr>
              <a:t>Timeline</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Shape 108"/>
          <p:cNvSpPr txBox="1">
            <a:spLocks noGrp="1"/>
          </p:cNvSpPr>
          <p:nvPr>
            <p:ph idx="1"/>
          </p:nvPr>
        </p:nvSpPr>
        <p:spPr>
          <a:xfrm>
            <a:off x="457200" y="1615440"/>
            <a:ext cx="8229600" cy="4937760"/>
          </a:xfrm>
          <a:prstGeom prst="rect">
            <a:avLst/>
          </a:prstGeom>
          <a:noFill/>
          <a:ln>
            <a:noFill/>
          </a:ln>
        </p:spPr>
        <p:txBody>
          <a:bodyPr lIns="91425" tIns="45700" rIns="91425" bIns="45700" anchor="t" anchorCtr="0">
            <a:noAutofit/>
          </a:bodyPr>
          <a:lstStyle/>
          <a:p>
            <a:pPr marL="457200" indent="-457200">
              <a:buSzPct val="76000"/>
              <a:buFont typeface="Wingdings" panose="05000000000000000000" pitchFamily="2" charset="2"/>
              <a:buChar char="q"/>
            </a:pPr>
            <a:r>
              <a:rPr lang="en-US" sz="2600" dirty="0" smtClean="0">
                <a:solidFill>
                  <a:schemeClr val="dk1"/>
                </a:solidFill>
                <a:latin typeface="Cabin"/>
                <a:ea typeface="Cabin"/>
                <a:cs typeface="Cabin"/>
                <a:sym typeface="Cabin"/>
              </a:rPr>
              <a:t>The Omaha District Geospatial Data Catalog will provide an interactive, web-based GIS data catalog used to search the vast amounts of data housed by the US Army Corps of Engineers (USACE) Omaha District’s GIS Service Center (GSC).</a:t>
            </a:r>
          </a:p>
          <a:p>
            <a:pPr marL="274320" marR="0" lvl="0" indent="-274320" algn="l" rtl="0">
              <a:spcBef>
                <a:spcPts val="600"/>
              </a:spcBef>
              <a:buClr>
                <a:schemeClr val="accent1"/>
              </a:buClr>
              <a:buSzPct val="76000"/>
              <a:buNone/>
            </a:pPr>
            <a:endParaRPr lang="en-US" sz="1800" dirty="0">
              <a:solidFill>
                <a:schemeClr val="dk1"/>
              </a:solidFill>
              <a:latin typeface="Cabin"/>
              <a:ea typeface="Cabin"/>
              <a:cs typeface="Cabin"/>
              <a:sym typeface="Cabin"/>
            </a:endParaRPr>
          </a:p>
          <a:p>
            <a:pPr marL="457200" indent="-457200">
              <a:buSzPct val="76000"/>
              <a:buFont typeface="Wingdings" panose="05000000000000000000" pitchFamily="2" charset="2"/>
              <a:buChar char="q"/>
            </a:pPr>
            <a:r>
              <a:rPr lang="en-US" sz="2600" dirty="0" smtClean="0">
                <a:solidFill>
                  <a:schemeClr val="dk1"/>
                </a:solidFill>
                <a:latin typeface="Cabin"/>
                <a:ea typeface="Cabin"/>
                <a:cs typeface="Cabin"/>
                <a:sym typeface="Cabin"/>
              </a:rPr>
              <a:t>It will </a:t>
            </a:r>
            <a:r>
              <a:rPr lang="en-US" sz="2600" dirty="0">
                <a:solidFill>
                  <a:schemeClr val="dk1"/>
                </a:solidFill>
                <a:latin typeface="Cabin"/>
                <a:ea typeface="Cabin"/>
                <a:cs typeface="Cabin"/>
                <a:sym typeface="Cabin"/>
              </a:rPr>
              <a:t>also serve as a communication tool between project managers, supervisors, GIS users, and the GSC.</a:t>
            </a:r>
          </a:p>
          <a:p>
            <a:pPr marL="274320" marR="0" lvl="0" indent="-274320" algn="l" rtl="0">
              <a:spcBef>
                <a:spcPts val="600"/>
              </a:spcBef>
              <a:buClr>
                <a:schemeClr val="accent1"/>
              </a:buClr>
              <a:buSzPct val="76000"/>
              <a:buNone/>
            </a:pPr>
            <a:endParaRPr lang="en-US" sz="2600" b="0" i="0" u="none" strike="noStrike" cap="none" baseline="0" dirty="0" smtClean="0">
              <a:solidFill>
                <a:schemeClr val="dk1"/>
              </a:solidFill>
              <a:latin typeface="Cabin"/>
              <a:ea typeface="Cabin"/>
              <a:cs typeface="Cabin"/>
              <a:sym typeface="Cabin"/>
            </a:endParaRPr>
          </a:p>
          <a:p>
            <a:pPr marL="274320" marR="0" lvl="0" indent="-274320" algn="l" rtl="0">
              <a:spcBef>
                <a:spcPts val="600"/>
              </a:spcBef>
              <a:buClr>
                <a:schemeClr val="accent1"/>
              </a:buClr>
              <a:buSzPct val="76000"/>
              <a:buNone/>
            </a:pPr>
            <a:endParaRPr lang="en-US" sz="2600" b="0" i="0" u="none" strike="noStrike" cap="none" baseline="0" dirty="0">
              <a:solidFill>
                <a:schemeClr val="dk1"/>
              </a:solidFill>
              <a:latin typeface="Cabin"/>
              <a:ea typeface="Cabin"/>
              <a:cs typeface="Cabin"/>
              <a:sym typeface="Cabin"/>
            </a:endParaRPr>
          </a:p>
        </p:txBody>
      </p:sp>
      <p:sp>
        <p:nvSpPr>
          <p:cNvPr id="107" name="Shape 107"/>
          <p:cNvSpPr txBox="1">
            <a:spLocks noGrp="1"/>
          </p:cNvSpPr>
          <p:nvPr>
            <p:ph type="title"/>
          </p:nvPr>
        </p:nvSpPr>
        <p:spPr>
          <a:xfrm>
            <a:off x="457200" y="182880"/>
            <a:ext cx="8229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Domine"/>
              <a:buNone/>
            </a:pPr>
            <a:r>
              <a:rPr lang="en-US" sz="3200" b="0" i="0" u="none" strike="noStrike" cap="none" baseline="0" dirty="0" smtClean="0">
                <a:solidFill>
                  <a:schemeClr val="dk2"/>
                </a:solidFill>
                <a:effectLst/>
                <a:latin typeface="Domine"/>
                <a:ea typeface="Domine"/>
                <a:cs typeface="Domine"/>
                <a:sym typeface="Domine"/>
              </a:rPr>
              <a:t>Brief Overview of the </a:t>
            </a:r>
            <a:r>
              <a:rPr lang="en-US" sz="3200" b="0" dirty="0" smtClean="0">
                <a:solidFill>
                  <a:schemeClr val="dk2"/>
                </a:solidFill>
                <a:effectLst/>
                <a:latin typeface="Domine"/>
                <a:ea typeface="Domine"/>
                <a:cs typeface="Domine"/>
                <a:sym typeface="Domine"/>
              </a:rPr>
              <a:t>Data Catalog</a:t>
            </a:r>
            <a:endParaRPr lang="en-US" sz="3200" b="0" i="0" u="none" strike="noStrike" cap="none" baseline="0" dirty="0">
              <a:solidFill>
                <a:schemeClr val="dk2"/>
              </a:solidFill>
              <a:effectLst/>
              <a:latin typeface="Domine"/>
              <a:ea typeface="Domine"/>
              <a:cs typeface="Domine"/>
              <a:sym typeface="Domine"/>
            </a:endParaRP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Shape 144"/>
          <p:cNvSpPr txBox="1">
            <a:spLocks noGrp="1"/>
          </p:cNvSpPr>
          <p:nvPr>
            <p:ph idx="1"/>
          </p:nvPr>
        </p:nvSpPr>
        <p:spPr>
          <a:prstGeom prst="rect">
            <a:avLst/>
          </a:prstGeom>
          <a:noFill/>
          <a:ln>
            <a:noFill/>
          </a:ln>
        </p:spPr>
        <p:txBody>
          <a:bodyPr lIns="91425" tIns="45700" rIns="91425" bIns="45700" anchor="t" anchorCtr="0">
            <a:noAutofit/>
          </a:bodyPr>
          <a:lstStyle/>
          <a:p>
            <a:pPr marL="457200" indent="-457200">
              <a:buSzPct val="76000"/>
              <a:buNone/>
            </a:pPr>
            <a:r>
              <a:rPr lang="en-US" sz="1600" dirty="0" smtClean="0">
                <a:solidFill>
                  <a:schemeClr val="dk1"/>
                </a:solidFill>
                <a:latin typeface="Cabin"/>
                <a:ea typeface="Cabin"/>
                <a:cs typeface="Cabin"/>
                <a:sym typeface="Cabin"/>
              </a:rPr>
              <a:t>Balsamiq Studios, LLC. (2014).  Balsamiq Mockups Web Demo (Version 2.2.25) [Software].  Available from </a:t>
            </a:r>
            <a:r>
              <a:rPr lang="en-US" sz="1600" dirty="0" smtClean="0">
                <a:solidFill>
                  <a:schemeClr val="dk1"/>
                </a:solidFill>
                <a:latin typeface="Cabin"/>
                <a:ea typeface="Cabin"/>
                <a:cs typeface="Cabin"/>
                <a:sym typeface="Cabin"/>
                <a:hlinkClick r:id="rId3"/>
              </a:rPr>
              <a:t>http://webdemo.balsamiq.com/</a:t>
            </a:r>
            <a:r>
              <a:rPr lang="en-US" sz="1600" dirty="0" smtClean="0">
                <a:solidFill>
                  <a:schemeClr val="dk1"/>
                </a:solidFill>
                <a:latin typeface="Cabin"/>
                <a:ea typeface="Cabin"/>
                <a:cs typeface="Cabin"/>
                <a:sym typeface="Cabin"/>
              </a:rPr>
              <a:t>.</a:t>
            </a:r>
          </a:p>
          <a:p>
            <a:pPr marL="457200" indent="-457200">
              <a:buSzPct val="76000"/>
              <a:buNone/>
            </a:pPr>
            <a:endParaRPr lang="en-US" sz="1200" dirty="0" smtClean="0">
              <a:solidFill>
                <a:schemeClr val="dk1"/>
              </a:solidFill>
              <a:latin typeface="Cabin"/>
              <a:ea typeface="Cabin"/>
              <a:cs typeface="Cabin"/>
              <a:sym typeface="Cabin"/>
            </a:endParaRPr>
          </a:p>
          <a:p>
            <a:pPr marL="457200" indent="-457200">
              <a:buSzPct val="76000"/>
              <a:buNone/>
            </a:pPr>
            <a:r>
              <a:rPr lang="en-US" sz="1600" dirty="0" smtClean="0">
                <a:solidFill>
                  <a:schemeClr val="dk1"/>
                </a:solidFill>
                <a:latin typeface="Cabin"/>
                <a:ea typeface="Cabin"/>
                <a:cs typeface="Cabin"/>
                <a:sym typeface="Cabin"/>
              </a:rPr>
              <a:t>Morrison, E. (2010).  </a:t>
            </a:r>
            <a:r>
              <a:rPr lang="en-US" sz="1600" i="1" dirty="0" smtClean="0">
                <a:solidFill>
                  <a:schemeClr val="dk1"/>
                </a:solidFill>
                <a:latin typeface="Cabin"/>
                <a:ea typeface="Cabin"/>
                <a:cs typeface="Cabin"/>
                <a:sym typeface="Cabin"/>
              </a:rPr>
              <a:t>GIS Service Center Geospatial Solutions, 1 </a:t>
            </a:r>
            <a:r>
              <a:rPr lang="en-US" sz="1600" dirty="0" smtClean="0">
                <a:solidFill>
                  <a:schemeClr val="dk1"/>
                </a:solidFill>
                <a:latin typeface="Cabin"/>
                <a:ea typeface="Cabin"/>
                <a:cs typeface="Cabin"/>
                <a:sym typeface="Cabin"/>
              </a:rPr>
              <a:t>(1), 1.</a:t>
            </a:r>
          </a:p>
          <a:p>
            <a:pPr marL="457200" indent="-457200">
              <a:buSzPct val="76000"/>
              <a:buNone/>
            </a:pPr>
            <a:endParaRPr lang="en-US" sz="1200" dirty="0" smtClean="0">
              <a:solidFill>
                <a:schemeClr val="dk1"/>
              </a:solidFill>
              <a:latin typeface="Cabin"/>
              <a:ea typeface="Cabin"/>
              <a:cs typeface="Cabin"/>
              <a:sym typeface="Cabin"/>
            </a:endParaRPr>
          </a:p>
          <a:p>
            <a:pPr marL="457200" indent="-457200">
              <a:buSzPct val="76000"/>
              <a:buNone/>
            </a:pPr>
            <a:r>
              <a:rPr lang="en-US" sz="1600" dirty="0" smtClean="0">
                <a:solidFill>
                  <a:schemeClr val="dk1"/>
                </a:solidFill>
                <a:latin typeface="Cabin"/>
                <a:ea typeface="Cabin"/>
                <a:cs typeface="Cabin"/>
                <a:sym typeface="Cabin"/>
              </a:rPr>
              <a:t>Penn State Institutes of Energy and the Environment. (2013).  Pennsylvania Spatial Data Access.  Retrieved from </a:t>
            </a:r>
            <a:r>
              <a:rPr lang="en-US" sz="1600" dirty="0" smtClean="0">
                <a:solidFill>
                  <a:schemeClr val="dk1"/>
                </a:solidFill>
                <a:latin typeface="Cabin"/>
                <a:ea typeface="Cabin"/>
                <a:cs typeface="Cabin"/>
                <a:sym typeface="Cabin"/>
                <a:hlinkClick r:id="rId4"/>
              </a:rPr>
              <a:t>http://www.pasda.psu.edu/</a:t>
            </a:r>
            <a:r>
              <a:rPr lang="en-US" sz="1600" dirty="0" smtClean="0">
                <a:solidFill>
                  <a:schemeClr val="dk1"/>
                </a:solidFill>
                <a:latin typeface="Cabin"/>
                <a:ea typeface="Cabin"/>
                <a:cs typeface="Cabin"/>
                <a:sym typeface="Cabin"/>
              </a:rPr>
              <a:t>.  Accessed 2014, June 16. </a:t>
            </a:r>
          </a:p>
          <a:p>
            <a:pPr marL="457200" indent="-457200">
              <a:buSzPct val="76000"/>
              <a:buNone/>
            </a:pPr>
            <a:endParaRPr lang="en-US" sz="1200" dirty="0" smtClean="0">
              <a:solidFill>
                <a:schemeClr val="dk1"/>
              </a:solidFill>
              <a:latin typeface="Cabin"/>
              <a:ea typeface="Cabin"/>
              <a:cs typeface="Cabin"/>
              <a:sym typeface="Cabin"/>
            </a:endParaRPr>
          </a:p>
          <a:p>
            <a:pPr marL="457200" indent="-457200">
              <a:buSzPct val="76000"/>
              <a:buNone/>
            </a:pPr>
            <a:r>
              <a:rPr lang="en-US" sz="1600" dirty="0" smtClean="0">
                <a:solidFill>
                  <a:schemeClr val="dk1"/>
                </a:solidFill>
                <a:latin typeface="Cabin"/>
                <a:ea typeface="Cabin"/>
                <a:cs typeface="Cabin"/>
                <a:sym typeface="Cabin"/>
              </a:rPr>
              <a:t>US Army Corps of Engineers.  (2011, January 13).  New Employee Orientation [PowerPoint slides</a:t>
            </a:r>
            <a:r>
              <a:rPr lang="en-US" sz="1600" dirty="0" smtClean="0">
                <a:solidFill>
                  <a:schemeClr val="dk1"/>
                </a:solidFill>
                <a:latin typeface="Cabin"/>
                <a:ea typeface="Cabin"/>
                <a:cs typeface="Cabin"/>
                <a:sym typeface="Cabin"/>
              </a:rPr>
              <a:t>].</a:t>
            </a:r>
          </a:p>
          <a:p>
            <a:pPr marL="457200" indent="-457200">
              <a:buSzPct val="76000"/>
              <a:buNone/>
            </a:pPr>
            <a:endParaRPr lang="en-US" sz="1200" dirty="0" smtClean="0">
              <a:solidFill>
                <a:schemeClr val="dk1"/>
              </a:solidFill>
              <a:latin typeface="Cabin"/>
              <a:ea typeface="Cabin"/>
              <a:cs typeface="Cabin"/>
              <a:sym typeface="Cabin"/>
            </a:endParaRPr>
          </a:p>
          <a:p>
            <a:pPr marL="457200" indent="-457200">
              <a:buSzPct val="76000"/>
              <a:buNone/>
            </a:pPr>
            <a:r>
              <a:rPr lang="en-US" sz="1600" dirty="0" smtClean="0">
                <a:solidFill>
                  <a:schemeClr val="dk1"/>
                </a:solidFill>
                <a:latin typeface="Cabin"/>
                <a:ea typeface="Cabin"/>
                <a:cs typeface="Cabin"/>
                <a:sym typeface="Cabin"/>
              </a:rPr>
              <a:t>US Army Corps of Engineers.  </a:t>
            </a:r>
            <a:r>
              <a:rPr lang="en-US" sz="1600" dirty="0" smtClean="0">
                <a:solidFill>
                  <a:schemeClr val="dk1"/>
                </a:solidFill>
                <a:latin typeface="Cabin"/>
                <a:ea typeface="Cabin"/>
                <a:cs typeface="Cabin"/>
                <a:sym typeface="Cabin"/>
              </a:rPr>
              <a:t>(n.d.).  Garrison Dam &amp; Lake Sakakawea.  </a:t>
            </a:r>
            <a:r>
              <a:rPr lang="en-US" sz="1600" dirty="0" smtClean="0">
                <a:solidFill>
                  <a:schemeClr val="dk1"/>
                </a:solidFill>
                <a:latin typeface="Cabin"/>
                <a:ea typeface="Cabin"/>
                <a:cs typeface="Cabin"/>
                <a:sym typeface="Cabin"/>
              </a:rPr>
              <a:t>Retrieved from </a:t>
            </a:r>
            <a:r>
              <a:rPr lang="en-US" sz="1600" dirty="0" smtClean="0">
                <a:solidFill>
                  <a:schemeClr val="dk1"/>
                </a:solidFill>
                <a:latin typeface="Cabin"/>
                <a:ea typeface="Cabin"/>
                <a:cs typeface="Cabin"/>
                <a:sym typeface="Cabin"/>
                <a:hlinkClick r:id="rId5"/>
              </a:rPr>
              <a:t>http://</a:t>
            </a:r>
            <a:r>
              <a:rPr lang="en-US" sz="1600" dirty="0" smtClean="0">
                <a:solidFill>
                  <a:schemeClr val="dk1"/>
                </a:solidFill>
                <a:latin typeface="Cabin"/>
                <a:ea typeface="Cabin"/>
                <a:cs typeface="Cabin"/>
                <a:sym typeface="Cabin"/>
                <a:hlinkClick r:id="rId5"/>
              </a:rPr>
              <a:t>www.nwo.usace.army.mil/Missions/DamandLakeProjects/MissouriRiverDams/Garrison.aspx</a:t>
            </a:r>
            <a:r>
              <a:rPr lang="en-US" sz="1600" dirty="0" smtClean="0">
                <a:solidFill>
                  <a:schemeClr val="dk1"/>
                </a:solidFill>
                <a:latin typeface="Cabin"/>
                <a:ea typeface="Cabin"/>
                <a:cs typeface="Cabin"/>
                <a:sym typeface="Cabin"/>
              </a:rPr>
              <a:t>.  Accessed 2014, June 29.</a:t>
            </a:r>
            <a:endParaRPr lang="en-US" sz="1600" dirty="0" smtClean="0">
              <a:solidFill>
                <a:schemeClr val="dk1"/>
              </a:solidFill>
              <a:latin typeface="Cabin"/>
              <a:ea typeface="Cabin"/>
              <a:cs typeface="Cabin"/>
              <a:sym typeface="Cabin"/>
            </a:endParaRPr>
          </a:p>
          <a:p>
            <a:pPr marL="457200" indent="-457200">
              <a:buSzPct val="76000"/>
              <a:buNone/>
            </a:pPr>
            <a:endParaRPr lang="en-US" sz="1200" b="0" i="0" u="none" strike="noStrike" cap="none" baseline="0" dirty="0" smtClean="0">
              <a:solidFill>
                <a:schemeClr val="dk1"/>
              </a:solidFill>
              <a:latin typeface="Cabin"/>
              <a:ea typeface="Cabin"/>
              <a:cs typeface="Cabin"/>
              <a:sym typeface="Cabin"/>
            </a:endParaRPr>
          </a:p>
          <a:p>
            <a:pPr marL="457200" indent="-457200">
              <a:buSzPct val="76000"/>
              <a:buNone/>
            </a:pPr>
            <a:r>
              <a:rPr lang="en-US" sz="1600" dirty="0" smtClean="0">
                <a:solidFill>
                  <a:schemeClr val="dk1"/>
                </a:solidFill>
                <a:latin typeface="Cabin"/>
                <a:ea typeface="Cabin"/>
                <a:cs typeface="Cabin"/>
                <a:sym typeface="Cabin"/>
              </a:rPr>
              <a:t>U.S. Geological Survey.  (2014, May 14).  EarthExplorer.  Retrieved from </a:t>
            </a:r>
            <a:r>
              <a:rPr lang="en-US" sz="1600" dirty="0" smtClean="0">
                <a:solidFill>
                  <a:schemeClr val="dk1"/>
                </a:solidFill>
                <a:latin typeface="Cabin"/>
                <a:ea typeface="Cabin"/>
                <a:cs typeface="Cabin"/>
                <a:sym typeface="Cabin"/>
                <a:hlinkClick r:id="rId6"/>
              </a:rPr>
              <a:t>http://earthexplorer.usgs.gov</a:t>
            </a:r>
            <a:r>
              <a:rPr lang="en-US" sz="1600" dirty="0" smtClean="0">
                <a:solidFill>
                  <a:schemeClr val="dk1"/>
                </a:solidFill>
                <a:latin typeface="Cabin"/>
                <a:ea typeface="Cabin"/>
                <a:cs typeface="Cabin"/>
                <a:sym typeface="Cabin"/>
              </a:rPr>
              <a:t>.  Accessed 2014, June 16.</a:t>
            </a:r>
            <a:endParaRPr lang="en-US" sz="1600" b="0" i="0" u="none" strike="noStrike" cap="none" baseline="0" dirty="0">
              <a:latin typeface="Cabin"/>
              <a:ea typeface="Cabin"/>
              <a:cs typeface="Cabin"/>
              <a:sym typeface="Cabin"/>
            </a:endParaRPr>
          </a:p>
        </p:txBody>
      </p:sp>
      <p:sp>
        <p:nvSpPr>
          <p:cNvPr id="143" name="Shape 143"/>
          <p:cNvSpPr txBox="1">
            <a:spLocks noGrp="1"/>
          </p:cNvSpPr>
          <p:nvPr>
            <p:ph type="title"/>
          </p:nvPr>
        </p:nvSpPr>
        <p:spPr>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Domine"/>
              <a:buNone/>
            </a:pPr>
            <a:r>
              <a:rPr lang="en-US" sz="3200" b="0" i="0" u="none" strike="noStrike" cap="none" baseline="0" dirty="0" smtClean="0">
                <a:solidFill>
                  <a:schemeClr val="dk2"/>
                </a:solidFill>
                <a:latin typeface="Domine"/>
                <a:ea typeface="Domine"/>
                <a:cs typeface="Domine"/>
                <a:sym typeface="Domine"/>
              </a:rPr>
              <a:t>References</a:t>
            </a:r>
            <a:endParaRPr lang="en-US" sz="3200" b="0" i="0" u="none" strike="noStrike" cap="none" baseline="0" dirty="0">
              <a:solidFill>
                <a:schemeClr val="dk2"/>
              </a:solidFill>
              <a:latin typeface="Domine"/>
              <a:ea typeface="Domine"/>
              <a:cs typeface="Domine"/>
              <a:sym typeface="Domine"/>
            </a:endParaRP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Shape 156"/>
          <p:cNvSpPr txBox="1">
            <a:spLocks noGrp="1"/>
          </p:cNvSpPr>
          <p:nvPr>
            <p:ph idx="1"/>
          </p:nvPr>
        </p:nvSpPr>
        <p:spPr>
          <a:prstGeom prst="rect">
            <a:avLst/>
          </a:prstGeom>
          <a:noFill/>
          <a:ln>
            <a:noFill/>
          </a:ln>
        </p:spPr>
        <p:txBody>
          <a:bodyPr lIns="91425" tIns="45700" rIns="91425" bIns="45700" anchor="t" anchorCtr="0">
            <a:noAutofit/>
          </a:bodyPr>
          <a:lstStyle/>
          <a:p>
            <a:pPr marL="274320" marR="0" lvl="0" indent="-148844" algn="l" rtl="0">
              <a:spcBef>
                <a:spcPts val="0"/>
              </a:spcBef>
              <a:buClr>
                <a:schemeClr val="accent1"/>
              </a:buClr>
              <a:buFont typeface="Cabin"/>
              <a:buNone/>
            </a:pPr>
            <a:r>
              <a:rPr lang="en-US" sz="2600" dirty="0" smtClean="0">
                <a:solidFill>
                  <a:schemeClr val="dk1"/>
                </a:solidFill>
                <a:latin typeface="Cabin"/>
                <a:ea typeface="Cabin"/>
                <a:cs typeface="Cabin"/>
                <a:sym typeface="Cabin"/>
              </a:rPr>
              <a:t>Thanks for attending!</a:t>
            </a:r>
            <a:endParaRPr sz="2600" b="0" i="0" u="none" strike="noStrike" cap="none" baseline="0" dirty="0">
              <a:solidFill>
                <a:schemeClr val="dk1"/>
              </a:solidFill>
              <a:latin typeface="Cabin"/>
              <a:ea typeface="Cabin"/>
              <a:cs typeface="Cabin"/>
              <a:sym typeface="Cabin"/>
            </a:endParaRPr>
          </a:p>
        </p:txBody>
      </p:sp>
      <p:sp>
        <p:nvSpPr>
          <p:cNvPr id="155" name="Shape 155"/>
          <p:cNvSpPr txBox="1">
            <a:spLocks noGrp="1"/>
          </p:cNvSpPr>
          <p:nvPr>
            <p:ph type="title"/>
          </p:nvPr>
        </p:nvSpPr>
        <p:spPr>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Domine"/>
              <a:buNone/>
            </a:pPr>
            <a:r>
              <a:rPr lang="en-US" sz="3200" b="0" i="0" u="none" strike="noStrike" cap="none" baseline="0" dirty="0">
                <a:solidFill>
                  <a:schemeClr val="dk2"/>
                </a:solidFill>
                <a:latin typeface="Domine"/>
                <a:ea typeface="Domine"/>
                <a:cs typeface="Domine"/>
                <a:sym typeface="Domine"/>
              </a:rPr>
              <a:t>Questions?</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6" name="Shape 107"/>
          <p:cNvSpPr txBox="1">
            <a:spLocks noGrp="1"/>
          </p:cNvSpPr>
          <p:nvPr>
            <p:ph type="title"/>
          </p:nvPr>
        </p:nvSpPr>
        <p:spPr>
          <a:xfrm>
            <a:off x="152400" y="152400"/>
            <a:ext cx="8229600" cy="990599"/>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Domine"/>
              <a:buNone/>
            </a:pPr>
            <a:r>
              <a:rPr lang="en-US" sz="3200" b="0" i="0" u="none" strike="noStrike" cap="none" baseline="0" dirty="0" smtClean="0">
                <a:solidFill>
                  <a:schemeClr val="dk2"/>
                </a:solidFill>
                <a:latin typeface="Domine"/>
                <a:ea typeface="Domine"/>
                <a:cs typeface="Domine"/>
                <a:sym typeface="Domine"/>
              </a:rPr>
              <a:t>Overview of</a:t>
            </a:r>
            <a:r>
              <a:rPr lang="en-US" sz="3200" b="0" i="0" u="none" strike="noStrike" cap="none" dirty="0" smtClean="0">
                <a:solidFill>
                  <a:schemeClr val="dk2"/>
                </a:solidFill>
                <a:latin typeface="Domine"/>
                <a:ea typeface="Domine"/>
                <a:cs typeface="Domine"/>
                <a:sym typeface="Domine"/>
              </a:rPr>
              <a:t> the Omaha District </a:t>
            </a:r>
            <a:endParaRPr lang="en-US" sz="3200" b="0" i="0" u="none" strike="noStrike" cap="none" baseline="0" dirty="0">
              <a:solidFill>
                <a:schemeClr val="dk2"/>
              </a:solidFill>
              <a:latin typeface="Domine"/>
              <a:ea typeface="Domine"/>
              <a:cs typeface="Domine"/>
              <a:sym typeface="Domine"/>
            </a:endParaRPr>
          </a:p>
        </p:txBody>
      </p:sp>
      <p:sp>
        <p:nvSpPr>
          <p:cNvPr id="4" name="Text Placeholder 3"/>
          <p:cNvSpPr>
            <a:spLocks noGrp="1"/>
          </p:cNvSpPr>
          <p:nvPr>
            <p:ph type="body" idx="2"/>
          </p:nvPr>
        </p:nvSpPr>
        <p:spPr>
          <a:xfrm>
            <a:off x="6324601" y="1295400"/>
            <a:ext cx="2666999" cy="5181600"/>
          </a:xfrm>
        </p:spPr>
        <p:txBody>
          <a:bodyPr/>
          <a:lstStyle/>
          <a:p>
            <a:pPr algn="l">
              <a:buFont typeface="Arial" pitchFamily="34" charset="0"/>
              <a:buChar char="•"/>
            </a:pPr>
            <a:r>
              <a:rPr lang="en-US" dirty="0" smtClean="0"/>
              <a:t>  The Omaha District is</a:t>
            </a:r>
            <a:br>
              <a:rPr lang="en-US" dirty="0" smtClean="0"/>
            </a:br>
            <a:r>
              <a:rPr lang="en-US" dirty="0" smtClean="0"/>
              <a:t>   one of five districts</a:t>
            </a:r>
            <a:br>
              <a:rPr lang="en-US" dirty="0" smtClean="0"/>
            </a:br>
            <a:r>
              <a:rPr lang="en-US" dirty="0" smtClean="0"/>
              <a:t>   within the USACE’s</a:t>
            </a:r>
            <a:br>
              <a:rPr lang="en-US" dirty="0" smtClean="0"/>
            </a:br>
            <a:r>
              <a:rPr lang="en-US" dirty="0" smtClean="0"/>
              <a:t>   Northwestern Division.</a:t>
            </a:r>
          </a:p>
          <a:p>
            <a:pPr algn="l"/>
            <a:r>
              <a:rPr lang="en-US" dirty="0" smtClean="0"/>
              <a:t> </a:t>
            </a:r>
          </a:p>
          <a:p>
            <a:pPr algn="l">
              <a:buFont typeface="Arial" pitchFamily="34" charset="0"/>
              <a:buChar char="•"/>
            </a:pPr>
            <a:r>
              <a:rPr lang="en-US" dirty="0" smtClean="0"/>
              <a:t>  Commonly referred to</a:t>
            </a:r>
            <a:br>
              <a:rPr lang="en-US" dirty="0" smtClean="0"/>
            </a:br>
            <a:r>
              <a:rPr lang="en-US" dirty="0" smtClean="0"/>
              <a:t>   as NWO (Northwestern</a:t>
            </a:r>
            <a:br>
              <a:rPr lang="en-US" dirty="0" smtClean="0"/>
            </a:br>
            <a:r>
              <a:rPr lang="en-US" dirty="0" smtClean="0"/>
              <a:t>   Division – Omaha), the</a:t>
            </a:r>
            <a:br>
              <a:rPr lang="en-US" dirty="0" smtClean="0"/>
            </a:br>
            <a:r>
              <a:rPr lang="en-US" dirty="0" smtClean="0"/>
              <a:t>   Omaha District serves</a:t>
            </a:r>
            <a:br>
              <a:rPr lang="en-US" dirty="0" smtClean="0"/>
            </a:br>
            <a:r>
              <a:rPr lang="en-US" dirty="0" smtClean="0"/>
              <a:t>   Civil</a:t>
            </a:r>
            <a:r>
              <a:rPr lang="en-US" dirty="0"/>
              <a:t>, </a:t>
            </a:r>
            <a:r>
              <a:rPr lang="en-US" dirty="0" smtClean="0"/>
              <a:t>Military, and</a:t>
            </a:r>
            <a:br>
              <a:rPr lang="en-US" dirty="0" smtClean="0"/>
            </a:br>
            <a:r>
              <a:rPr lang="en-US" dirty="0" smtClean="0"/>
              <a:t>   Regulatory missions</a:t>
            </a:r>
            <a:br>
              <a:rPr lang="en-US" dirty="0" smtClean="0"/>
            </a:br>
            <a:r>
              <a:rPr lang="en-US" dirty="0" smtClean="0"/>
              <a:t>   covering </a:t>
            </a:r>
            <a:r>
              <a:rPr lang="en-US" dirty="0"/>
              <a:t>an area </a:t>
            </a:r>
            <a:r>
              <a:rPr lang="en-US" dirty="0" smtClean="0"/>
              <a:t>of</a:t>
            </a:r>
            <a:br>
              <a:rPr lang="en-US" dirty="0" smtClean="0"/>
            </a:br>
            <a:r>
              <a:rPr lang="en-US" dirty="0" smtClean="0"/>
              <a:t>   700,000 square miles</a:t>
            </a:r>
            <a:br>
              <a:rPr lang="en-US" dirty="0" smtClean="0"/>
            </a:br>
            <a:r>
              <a:rPr lang="en-US" dirty="0" smtClean="0"/>
              <a:t>   (US Army Corps of</a:t>
            </a:r>
            <a:br>
              <a:rPr lang="en-US" dirty="0" smtClean="0"/>
            </a:br>
            <a:r>
              <a:rPr lang="en-US" dirty="0" smtClean="0"/>
              <a:t>   Engineers [USACE],</a:t>
            </a:r>
            <a:br>
              <a:rPr lang="en-US" dirty="0" smtClean="0"/>
            </a:br>
            <a:r>
              <a:rPr lang="en-US" dirty="0" smtClean="0"/>
              <a:t>   2011).  </a:t>
            </a:r>
          </a:p>
        </p:txBody>
      </p:sp>
      <p:pic>
        <p:nvPicPr>
          <p:cNvPr id="5" name="Picture 4" descr="district_overview.png"/>
          <p:cNvPicPr>
            <a:picLocks noChangeAspect="1"/>
          </p:cNvPicPr>
          <p:nvPr/>
        </p:nvPicPr>
        <p:blipFill>
          <a:blip r:embed="rId3"/>
          <a:stretch>
            <a:fillRect/>
          </a:stretch>
        </p:blipFill>
        <p:spPr>
          <a:xfrm>
            <a:off x="152400" y="1358008"/>
            <a:ext cx="6034286" cy="4800955"/>
          </a:xfrm>
          <a:prstGeom prst="rect">
            <a:avLst/>
          </a:prstGeom>
          <a:ln>
            <a:solidFill>
              <a:schemeClr val="tx1"/>
            </a:solidFill>
          </a:ln>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6" name="Shape 107"/>
          <p:cNvSpPr txBox="1">
            <a:spLocks noGrp="1"/>
          </p:cNvSpPr>
          <p:nvPr>
            <p:ph type="title"/>
          </p:nvPr>
        </p:nvSpPr>
        <p:spPr>
          <a:xfrm>
            <a:off x="152400" y="152400"/>
            <a:ext cx="8229600" cy="990599"/>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Domine"/>
              <a:buNone/>
            </a:pPr>
            <a:r>
              <a:rPr lang="en-US" sz="3200" b="0" i="0" u="none" strike="noStrike" cap="none" baseline="0" dirty="0" smtClean="0">
                <a:solidFill>
                  <a:schemeClr val="dk2"/>
                </a:solidFill>
                <a:latin typeface="Domine"/>
                <a:ea typeface="Domine"/>
                <a:cs typeface="Domine"/>
                <a:sym typeface="Domine"/>
              </a:rPr>
              <a:t>Overview of</a:t>
            </a:r>
            <a:r>
              <a:rPr lang="en-US" sz="3200" b="0" i="0" u="none" strike="noStrike" cap="none" dirty="0" smtClean="0">
                <a:solidFill>
                  <a:schemeClr val="dk2"/>
                </a:solidFill>
                <a:latin typeface="Domine"/>
                <a:ea typeface="Domine"/>
                <a:cs typeface="Domine"/>
                <a:sym typeface="Domine"/>
              </a:rPr>
              <a:t> the Omaha District </a:t>
            </a:r>
            <a:r>
              <a:rPr lang="en-US" sz="1800" b="0" i="0" u="none" strike="noStrike" cap="none" dirty="0" smtClean="0">
                <a:solidFill>
                  <a:schemeClr val="dk2"/>
                </a:solidFill>
                <a:latin typeface="Domine"/>
                <a:ea typeface="Domine"/>
                <a:cs typeface="Domine"/>
                <a:sym typeface="Domine"/>
              </a:rPr>
              <a:t>(cont.)</a:t>
            </a:r>
            <a:endParaRPr lang="en-US" sz="1800" b="0" i="0" u="none" strike="noStrike" cap="none" baseline="0" dirty="0">
              <a:solidFill>
                <a:schemeClr val="dk2"/>
              </a:solidFill>
              <a:latin typeface="Domine"/>
              <a:ea typeface="Domine"/>
              <a:cs typeface="Domine"/>
              <a:sym typeface="Domine"/>
            </a:endParaRPr>
          </a:p>
        </p:txBody>
      </p:sp>
      <p:sp>
        <p:nvSpPr>
          <p:cNvPr id="4" name="Text Placeholder 3"/>
          <p:cNvSpPr>
            <a:spLocks noGrp="1"/>
          </p:cNvSpPr>
          <p:nvPr>
            <p:ph type="body" idx="2"/>
          </p:nvPr>
        </p:nvSpPr>
        <p:spPr>
          <a:xfrm>
            <a:off x="6324601" y="1295400"/>
            <a:ext cx="2666999" cy="5181600"/>
          </a:xfrm>
        </p:spPr>
        <p:txBody>
          <a:bodyPr>
            <a:normAutofit fontScale="92500" lnSpcReduction="20000"/>
          </a:bodyPr>
          <a:lstStyle/>
          <a:p>
            <a:pPr algn="l"/>
            <a:r>
              <a:rPr lang="en-US" dirty="0" smtClean="0"/>
              <a:t>The Omaha District includes (USACE, 2011):</a:t>
            </a:r>
          </a:p>
          <a:p>
            <a:pPr algn="l"/>
            <a:endParaRPr lang="en-US" dirty="0"/>
          </a:p>
          <a:p>
            <a:pPr algn="l">
              <a:buFont typeface="Arial" pitchFamily="34" charset="0"/>
              <a:buChar char="•"/>
            </a:pPr>
            <a:r>
              <a:rPr lang="en-US" dirty="0" smtClean="0"/>
              <a:t> 25 offices, including</a:t>
            </a:r>
            <a:br>
              <a:rPr lang="en-US" dirty="0" smtClean="0"/>
            </a:br>
            <a:r>
              <a:rPr lang="en-US" dirty="0" smtClean="0"/>
              <a:t>  District Headquarters at</a:t>
            </a:r>
            <a:br>
              <a:rPr lang="en-US" dirty="0" smtClean="0"/>
            </a:br>
            <a:r>
              <a:rPr lang="en-US" dirty="0" smtClean="0"/>
              <a:t>  Omaha.</a:t>
            </a:r>
            <a:br>
              <a:rPr lang="en-US" dirty="0" smtClean="0"/>
            </a:br>
            <a:endParaRPr lang="en-US" dirty="0" smtClean="0"/>
          </a:p>
          <a:p>
            <a:pPr algn="l">
              <a:buFont typeface="Arial" pitchFamily="34" charset="0"/>
              <a:buChar char="•"/>
            </a:pPr>
            <a:r>
              <a:rPr lang="en-US" dirty="0" smtClean="0"/>
              <a:t> 27 </a:t>
            </a:r>
            <a:r>
              <a:rPr lang="en-US" dirty="0"/>
              <a:t>Dams (including </a:t>
            </a:r>
            <a:r>
              <a:rPr lang="en-US" dirty="0" smtClean="0"/>
              <a:t>6</a:t>
            </a:r>
            <a:br>
              <a:rPr lang="en-US" dirty="0" smtClean="0"/>
            </a:br>
            <a:r>
              <a:rPr lang="en-US" dirty="0" smtClean="0"/>
              <a:t>  hydropower </a:t>
            </a:r>
            <a:r>
              <a:rPr lang="en-US" dirty="0"/>
              <a:t>dams </a:t>
            </a:r>
            <a:r>
              <a:rPr lang="en-US" dirty="0" smtClean="0"/>
              <a:t>along</a:t>
            </a:r>
            <a:br>
              <a:rPr lang="en-US" dirty="0" smtClean="0"/>
            </a:br>
            <a:r>
              <a:rPr lang="en-US" dirty="0" smtClean="0"/>
              <a:t>  the Missouri </a:t>
            </a:r>
            <a:r>
              <a:rPr lang="en-US" dirty="0"/>
              <a:t>River</a:t>
            </a:r>
            <a:r>
              <a:rPr lang="en-US" dirty="0" smtClean="0"/>
              <a:t>)</a:t>
            </a:r>
            <a:br>
              <a:rPr lang="en-US" dirty="0" smtClean="0"/>
            </a:br>
            <a:endParaRPr lang="en-US" dirty="0" smtClean="0"/>
          </a:p>
          <a:p>
            <a:pPr algn="l">
              <a:buFont typeface="Arial" pitchFamily="34" charset="0"/>
              <a:buChar char="•"/>
            </a:pPr>
            <a:r>
              <a:rPr lang="en-US" dirty="0" smtClean="0"/>
              <a:t> 53 Federally-recognized</a:t>
            </a:r>
            <a:br>
              <a:rPr lang="en-US" dirty="0" smtClean="0"/>
            </a:br>
            <a:r>
              <a:rPr lang="en-US" dirty="0" smtClean="0"/>
              <a:t>  Tribal Nations</a:t>
            </a:r>
            <a:br>
              <a:rPr lang="en-US" dirty="0" smtClean="0"/>
            </a:br>
            <a:endParaRPr lang="en-US" dirty="0" smtClean="0"/>
          </a:p>
          <a:p>
            <a:pPr algn="l">
              <a:buFont typeface="Arial" pitchFamily="34" charset="0"/>
              <a:buChar char="•"/>
            </a:pPr>
            <a:r>
              <a:rPr lang="en-US" dirty="0" smtClean="0"/>
              <a:t> 99 miles along the</a:t>
            </a:r>
            <a:br>
              <a:rPr lang="en-US" dirty="0" smtClean="0"/>
            </a:br>
            <a:r>
              <a:rPr lang="en-US" dirty="0" smtClean="0"/>
              <a:t>  Missouri National</a:t>
            </a:r>
            <a:br>
              <a:rPr lang="en-US" dirty="0" smtClean="0"/>
            </a:br>
            <a:r>
              <a:rPr lang="en-US" dirty="0" smtClean="0"/>
              <a:t>  Recreation River</a:t>
            </a:r>
            <a:br>
              <a:rPr lang="en-US" dirty="0" smtClean="0"/>
            </a:br>
            <a:endParaRPr lang="en-US" dirty="0"/>
          </a:p>
          <a:p>
            <a:pPr algn="l">
              <a:buFont typeface="Arial" pitchFamily="34" charset="0"/>
              <a:buChar char="•"/>
            </a:pPr>
            <a:r>
              <a:rPr lang="en-US" dirty="0"/>
              <a:t> 247 </a:t>
            </a:r>
            <a:r>
              <a:rPr lang="en-US" dirty="0" smtClean="0"/>
              <a:t>miles of River</a:t>
            </a:r>
            <a:br>
              <a:rPr lang="en-US" dirty="0" smtClean="0"/>
            </a:br>
            <a:r>
              <a:rPr lang="en-US" dirty="0" smtClean="0"/>
              <a:t>  Navigation</a:t>
            </a:r>
          </a:p>
          <a:p>
            <a:pPr algn="l">
              <a:buFont typeface="Arial" pitchFamily="34" charset="0"/>
              <a:buChar char="•"/>
            </a:pPr>
            <a:endParaRPr lang="en-US" dirty="0" smtClean="0"/>
          </a:p>
          <a:p>
            <a:pPr algn="l">
              <a:buFont typeface="Arial" pitchFamily="34" charset="0"/>
              <a:buChar char="•"/>
            </a:pPr>
            <a:r>
              <a:rPr lang="en-US" dirty="0" smtClean="0"/>
              <a:t> 284 Recreation Areas</a:t>
            </a:r>
          </a:p>
          <a:p>
            <a:pPr algn="l">
              <a:buFont typeface="Arial" pitchFamily="34" charset="0"/>
              <a:buChar char="•"/>
            </a:pPr>
            <a:endParaRPr lang="en-US" dirty="0"/>
          </a:p>
          <a:p>
            <a:pPr algn="l">
              <a:buFont typeface="Arial" pitchFamily="34" charset="0"/>
              <a:buChar char="•"/>
            </a:pPr>
            <a:r>
              <a:rPr lang="en-US" dirty="0"/>
              <a:t> 6,627 miles of </a:t>
            </a:r>
            <a:r>
              <a:rPr lang="en-US" dirty="0" smtClean="0"/>
              <a:t>Shoreline</a:t>
            </a:r>
          </a:p>
        </p:txBody>
      </p:sp>
      <p:pic>
        <p:nvPicPr>
          <p:cNvPr id="7" name="Picture 6" descr="district_overview.png"/>
          <p:cNvPicPr>
            <a:picLocks noChangeAspect="1"/>
          </p:cNvPicPr>
          <p:nvPr/>
        </p:nvPicPr>
        <p:blipFill>
          <a:blip r:embed="rId3"/>
          <a:stretch>
            <a:fillRect/>
          </a:stretch>
        </p:blipFill>
        <p:spPr>
          <a:xfrm>
            <a:off x="152400" y="1295400"/>
            <a:ext cx="6034286" cy="4780706"/>
          </a:xfrm>
          <a:prstGeom prst="rect">
            <a:avLst/>
          </a:prstGeom>
          <a:ln>
            <a:solidFill>
              <a:schemeClr val="tx1"/>
            </a:solidFill>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Shape 107"/>
          <p:cNvSpPr txBox="1">
            <a:spLocks noGrp="1"/>
          </p:cNvSpPr>
          <p:nvPr>
            <p:ph type="title"/>
          </p:nvPr>
        </p:nvSpPr>
        <p:spPr>
          <a:xfrm>
            <a:off x="457200" y="182880"/>
            <a:ext cx="8229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Domine"/>
              <a:buNone/>
            </a:pPr>
            <a:r>
              <a:rPr lang="en-US" sz="3200" b="0" dirty="0" smtClean="0">
                <a:solidFill>
                  <a:schemeClr val="dk2"/>
                </a:solidFill>
                <a:effectLst/>
                <a:latin typeface="Domine"/>
                <a:ea typeface="Domine"/>
                <a:cs typeface="Domine"/>
                <a:sym typeface="Domine"/>
              </a:rPr>
              <a:t>Overview</a:t>
            </a:r>
            <a:r>
              <a:rPr lang="en-US" sz="3200" b="0" i="0" u="none" strike="noStrike" cap="none" baseline="0" dirty="0" smtClean="0">
                <a:solidFill>
                  <a:schemeClr val="dk2"/>
                </a:solidFill>
                <a:effectLst/>
                <a:latin typeface="Domine"/>
                <a:ea typeface="Domine"/>
                <a:cs typeface="Domine"/>
                <a:sym typeface="Domine"/>
              </a:rPr>
              <a:t> of</a:t>
            </a:r>
            <a:r>
              <a:rPr lang="en-US" sz="3200" b="0" i="0" u="none" strike="noStrike" cap="none" dirty="0" smtClean="0">
                <a:solidFill>
                  <a:schemeClr val="dk2"/>
                </a:solidFill>
                <a:effectLst/>
                <a:latin typeface="Domine"/>
                <a:ea typeface="Domine"/>
                <a:cs typeface="Domine"/>
                <a:sym typeface="Domine"/>
              </a:rPr>
              <a:t> the GIS Service Center (GSC)</a:t>
            </a:r>
            <a:endParaRPr lang="en-US" sz="3200" b="0" i="0" u="none" strike="noStrike" cap="none" baseline="0" dirty="0">
              <a:solidFill>
                <a:schemeClr val="dk2"/>
              </a:solidFill>
              <a:effectLst/>
              <a:latin typeface="Domine"/>
              <a:ea typeface="Domine"/>
              <a:cs typeface="Domine"/>
              <a:sym typeface="Domine"/>
            </a:endParaRPr>
          </a:p>
        </p:txBody>
      </p:sp>
      <p:sp>
        <p:nvSpPr>
          <p:cNvPr id="8" name="Shape 108"/>
          <p:cNvSpPr txBox="1">
            <a:spLocks/>
          </p:cNvSpPr>
          <p:nvPr/>
        </p:nvSpPr>
        <p:spPr>
          <a:xfrm>
            <a:off x="457200" y="1618488"/>
            <a:ext cx="8229600" cy="4937760"/>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274320" marR="0" indent="-148844" algn="l" rtl="0">
              <a:lnSpc>
                <a:spcPct val="100000"/>
              </a:lnSpc>
              <a:spcBef>
                <a:spcPts val="600"/>
              </a:spcBef>
              <a:spcAft>
                <a:spcPts val="0"/>
              </a:spcAft>
              <a:buClr>
                <a:schemeClr val="accent1"/>
              </a:buClr>
              <a:buFont typeface="Cabin"/>
              <a:buChar char=""/>
              <a:defRPr sz="1400" b="0" i="0" u="none" strike="noStrike" cap="none" baseline="0">
                <a:solidFill>
                  <a:srgbClr val="000000"/>
                </a:solidFill>
                <a:latin typeface="Arial"/>
                <a:ea typeface="Arial"/>
                <a:cs typeface="Arial"/>
                <a:sym typeface="Arial"/>
              </a:defRPr>
            </a:lvl1pPr>
            <a:lvl2pPr marL="548640" marR="0" indent="-170942" algn="l" rtl="0">
              <a:lnSpc>
                <a:spcPct val="100000"/>
              </a:lnSpc>
              <a:spcBef>
                <a:spcPts val="500"/>
              </a:spcBef>
              <a:spcAft>
                <a:spcPts val="0"/>
              </a:spcAft>
              <a:buClr>
                <a:schemeClr val="accent2"/>
              </a:buClr>
              <a:buFont typeface="Cabin"/>
              <a:buChar char=""/>
              <a:defRPr sz="1400" b="0" i="0" u="none" strike="noStrike" cap="none" baseline="0">
                <a:solidFill>
                  <a:srgbClr val="000000"/>
                </a:solidFill>
                <a:latin typeface="Arial"/>
                <a:ea typeface="Arial"/>
                <a:cs typeface="Arial"/>
                <a:sym typeface="Arial"/>
              </a:defRPr>
            </a:lvl2pPr>
            <a:lvl3pPr marL="822960" marR="0" indent="-142240" algn="l" rtl="0">
              <a:lnSpc>
                <a:spcPct val="100000"/>
              </a:lnSpc>
              <a:spcBef>
                <a:spcPts val="500"/>
              </a:spcBef>
              <a:spcAft>
                <a:spcPts val="0"/>
              </a:spcAft>
              <a:buClr>
                <a:srgbClr val="BBBBBB"/>
              </a:buClr>
              <a:buFont typeface="Cabin"/>
              <a:buChar char=""/>
              <a:defRPr sz="1400" b="0" i="0" u="none" strike="noStrike" cap="none" baseline="0">
                <a:solidFill>
                  <a:srgbClr val="000000"/>
                </a:solidFill>
                <a:latin typeface="Arial"/>
                <a:ea typeface="Arial"/>
                <a:cs typeface="Arial"/>
                <a:sym typeface="Arial"/>
              </a:defRPr>
            </a:lvl3pPr>
            <a:lvl4pPr marL="1097280" marR="0" indent="-153669" algn="l" rtl="0">
              <a:lnSpc>
                <a:spcPct val="100000"/>
              </a:lnSpc>
              <a:spcBef>
                <a:spcPts val="400"/>
              </a:spcBef>
              <a:spcAft>
                <a:spcPts val="0"/>
              </a:spcAft>
              <a:buClr>
                <a:srgbClr val="8CA2B4"/>
              </a:buClr>
              <a:buFont typeface="Cabin"/>
              <a:buChar char="◻"/>
              <a:defRPr sz="1400" b="0" i="0" u="none" strike="noStrike" cap="none" baseline="0">
                <a:solidFill>
                  <a:srgbClr val="000000"/>
                </a:solidFill>
                <a:latin typeface="Arial"/>
                <a:ea typeface="Arial"/>
                <a:cs typeface="Arial"/>
                <a:sym typeface="Arial"/>
              </a:defRPr>
            </a:lvl4pPr>
            <a:lvl5pPr marL="1371600" marR="0" indent="-157480" algn="l" rtl="0">
              <a:lnSpc>
                <a:spcPct val="100000"/>
              </a:lnSpc>
              <a:spcBef>
                <a:spcPts val="300"/>
              </a:spcBef>
              <a:spcAft>
                <a:spcPts val="0"/>
              </a:spcAft>
              <a:buClr>
                <a:schemeClr val="accent2"/>
              </a:buClr>
              <a:buFont typeface="Cabin"/>
              <a:buChar char="◻"/>
              <a:defRPr sz="1400" b="0" i="0" u="none" strike="noStrike" cap="none" baseline="0">
                <a:solidFill>
                  <a:srgbClr val="000000"/>
                </a:solidFill>
                <a:latin typeface="Arial"/>
                <a:ea typeface="Arial"/>
                <a:cs typeface="Arial"/>
                <a:sym typeface="Arial"/>
              </a:defRPr>
            </a:lvl5pPr>
            <a:lvl6pPr marL="1645920" marR="0" indent="-109220" algn="l" rtl="0">
              <a:lnSpc>
                <a:spcPct val="100000"/>
              </a:lnSpc>
              <a:spcBef>
                <a:spcPts val="300"/>
              </a:spcBef>
              <a:spcAft>
                <a:spcPts val="0"/>
              </a:spcAft>
              <a:buClr>
                <a:srgbClr val="8CA2B4"/>
              </a:buClr>
              <a:buFont typeface="Cabin"/>
              <a:buChar char=""/>
              <a:defRPr sz="1400" b="0" i="0" u="none" strike="noStrike" cap="none" baseline="0">
                <a:solidFill>
                  <a:srgbClr val="000000"/>
                </a:solidFill>
                <a:latin typeface="Arial"/>
                <a:ea typeface="Arial"/>
                <a:cs typeface="Arial"/>
                <a:sym typeface="Arial"/>
              </a:defRPr>
            </a:lvl6pPr>
            <a:lvl7pPr marL="1828800" marR="0" indent="-123825" algn="l" rtl="0">
              <a:lnSpc>
                <a:spcPct val="100000"/>
              </a:lnSpc>
              <a:spcBef>
                <a:spcPts val="300"/>
              </a:spcBef>
              <a:spcAft>
                <a:spcPts val="0"/>
              </a:spcAft>
              <a:buClr>
                <a:srgbClr val="646D8F"/>
              </a:buClr>
              <a:buFont typeface="Cabin"/>
              <a:buChar char=""/>
              <a:defRPr sz="1400" b="0" i="0" u="none" strike="noStrike" cap="none" baseline="0">
                <a:solidFill>
                  <a:srgbClr val="000000"/>
                </a:solidFill>
                <a:latin typeface="Arial"/>
                <a:ea typeface="Arial"/>
                <a:cs typeface="Arial"/>
                <a:sym typeface="Arial"/>
              </a:defRPr>
            </a:lvl7pPr>
            <a:lvl8pPr marL="2011679" marR="0" indent="-116204" algn="l" rtl="0">
              <a:lnSpc>
                <a:spcPct val="100000"/>
              </a:lnSpc>
              <a:spcBef>
                <a:spcPts val="300"/>
              </a:spcBef>
              <a:spcAft>
                <a:spcPts val="0"/>
              </a:spcAft>
              <a:buClr>
                <a:srgbClr val="BBBBBB"/>
              </a:buClr>
              <a:buFont typeface="Cabin"/>
              <a:buChar char=""/>
              <a:defRPr sz="1400" b="0" i="0" u="none" strike="noStrike" cap="none" baseline="0">
                <a:solidFill>
                  <a:srgbClr val="000000"/>
                </a:solidFill>
                <a:latin typeface="Arial"/>
                <a:ea typeface="Arial"/>
                <a:cs typeface="Arial"/>
                <a:sym typeface="Arial"/>
              </a:defRPr>
            </a:lvl8pPr>
            <a:lvl9pPr marL="2194560" marR="0" indent="-130810" algn="l" rtl="0">
              <a:lnSpc>
                <a:spcPct val="100000"/>
              </a:lnSpc>
              <a:spcBef>
                <a:spcPts val="300"/>
              </a:spcBef>
              <a:spcAft>
                <a:spcPts val="0"/>
              </a:spcAft>
              <a:buClr>
                <a:srgbClr val="9FB8CD"/>
              </a:buClr>
              <a:buFont typeface="Cabin"/>
              <a:buChar char=""/>
              <a:defRPr sz="1400" b="0" i="0" u="none" strike="noStrike" cap="none" baseline="0">
                <a:solidFill>
                  <a:srgbClr val="000000"/>
                </a:solidFill>
                <a:latin typeface="Arial"/>
                <a:ea typeface="Arial"/>
                <a:cs typeface="Arial"/>
                <a:sym typeface="Arial"/>
              </a:defRPr>
            </a:lvl9pPr>
          </a:lstStyle>
          <a:p>
            <a:pPr marL="457200" indent="-457200">
              <a:buSzPct val="76000"/>
              <a:buFont typeface="Wingdings" panose="05000000000000000000" pitchFamily="2" charset="2"/>
              <a:buChar char="q"/>
            </a:pPr>
            <a:r>
              <a:rPr lang="en-US" sz="2600" dirty="0" smtClean="0">
                <a:latin typeface="Cabin"/>
              </a:rPr>
              <a:t>The </a:t>
            </a:r>
            <a:r>
              <a:rPr lang="en-US" sz="2600" dirty="0">
                <a:latin typeface="Cabin"/>
              </a:rPr>
              <a:t>GIS Service Center (GSC) provides geographic enterprise resources and solutions within the Omaha District to assist with the U.S. Army Corps of Engineers’ missions and objectives. The GSC is committed to working with the GIS community to deliver current and cutting edge technology, tools and data that improve the coordination, communication and execution of program </a:t>
            </a:r>
            <a:r>
              <a:rPr lang="en-US" sz="2600" dirty="0" smtClean="0">
                <a:latin typeface="Cabin"/>
              </a:rPr>
              <a:t>requirements. (Morrison, 2010)</a:t>
            </a:r>
            <a:endParaRPr lang="en-US" sz="1800" dirty="0">
              <a:solidFill>
                <a:schemeClr val="dk1"/>
              </a:solidFill>
              <a:latin typeface="Cabin"/>
              <a:ea typeface="Cabin"/>
              <a:cs typeface="Cabin"/>
              <a:sym typeface="Cabin"/>
            </a:endParaRPr>
          </a:p>
          <a:p>
            <a:pPr marL="457200" indent="-457200">
              <a:buSzPct val="76000"/>
              <a:buFont typeface="Wingdings" panose="05000000000000000000" pitchFamily="2" charset="2"/>
              <a:buChar char="q"/>
            </a:pPr>
            <a:endParaRPr lang="en-US" sz="2600" dirty="0" smtClean="0">
              <a:solidFill>
                <a:schemeClr val="dk1"/>
              </a:solidFill>
              <a:latin typeface="Cabin"/>
              <a:ea typeface="Cabin"/>
              <a:cs typeface="Cabin"/>
              <a:sym typeface="Cabin"/>
            </a:endParaRPr>
          </a:p>
          <a:p>
            <a:pPr indent="-274320">
              <a:buSzPct val="76000"/>
              <a:buFont typeface="Cabin"/>
              <a:buNone/>
            </a:pPr>
            <a:endParaRPr lang="en-US" sz="2600" dirty="0">
              <a:solidFill>
                <a:schemeClr val="dk1"/>
              </a:solidFill>
              <a:latin typeface="Cabin"/>
              <a:ea typeface="Cabin"/>
              <a:cs typeface="Cabin"/>
              <a:sym typeface="Cabin"/>
            </a:endParaRPr>
          </a:p>
        </p:txBody>
      </p:sp>
    </p:spTree>
    <p:extLst>
      <p:ext uri="{BB962C8B-B14F-4D97-AF65-F5344CB8AC3E}">
        <p14:creationId xmlns:p14="http://schemas.microsoft.com/office/powerpoint/2010/main" xmlns="" val="1336129748"/>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Shape 107"/>
          <p:cNvSpPr txBox="1">
            <a:spLocks noGrp="1"/>
          </p:cNvSpPr>
          <p:nvPr>
            <p:ph type="title"/>
          </p:nvPr>
        </p:nvSpPr>
        <p:spPr>
          <a:xfrm>
            <a:off x="457200" y="182880"/>
            <a:ext cx="8229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Domine"/>
              <a:buNone/>
            </a:pPr>
            <a:r>
              <a:rPr lang="en-US" sz="3200" b="0" dirty="0" smtClean="0">
                <a:solidFill>
                  <a:schemeClr val="dk2"/>
                </a:solidFill>
                <a:effectLst/>
                <a:latin typeface="Domine"/>
                <a:ea typeface="Domine"/>
                <a:cs typeface="Domine"/>
                <a:sym typeface="Domine"/>
              </a:rPr>
              <a:t>Overview</a:t>
            </a:r>
            <a:r>
              <a:rPr lang="en-US" sz="3200" b="0" i="0" u="none" strike="noStrike" cap="none" baseline="0" dirty="0" smtClean="0">
                <a:solidFill>
                  <a:schemeClr val="dk2"/>
                </a:solidFill>
                <a:effectLst/>
                <a:latin typeface="Domine"/>
                <a:ea typeface="Domine"/>
                <a:cs typeface="Domine"/>
                <a:sym typeface="Domine"/>
              </a:rPr>
              <a:t> of</a:t>
            </a:r>
            <a:r>
              <a:rPr lang="en-US" sz="3200" b="0" i="0" u="none" strike="noStrike" cap="none" dirty="0" smtClean="0">
                <a:solidFill>
                  <a:schemeClr val="dk2"/>
                </a:solidFill>
                <a:effectLst/>
                <a:latin typeface="Domine"/>
                <a:ea typeface="Domine"/>
                <a:cs typeface="Domine"/>
                <a:sym typeface="Domine"/>
              </a:rPr>
              <a:t> the GSC</a:t>
            </a:r>
            <a:r>
              <a:rPr lang="en-US" sz="3200" b="0" dirty="0" smtClean="0">
                <a:solidFill>
                  <a:schemeClr val="dk2"/>
                </a:solidFill>
                <a:effectLst/>
                <a:latin typeface="Domine"/>
                <a:ea typeface="Domine"/>
                <a:cs typeface="Domine"/>
                <a:sym typeface="Domine"/>
              </a:rPr>
              <a:t> </a:t>
            </a:r>
            <a:r>
              <a:rPr lang="en-US" sz="1800" b="0" dirty="0" smtClean="0">
                <a:solidFill>
                  <a:schemeClr val="dk2"/>
                </a:solidFill>
                <a:effectLst/>
                <a:latin typeface="Domine"/>
                <a:ea typeface="Domine"/>
                <a:cs typeface="Domine"/>
                <a:sym typeface="Domine"/>
              </a:rPr>
              <a:t>(cont.)</a:t>
            </a:r>
            <a:endParaRPr lang="en-US" sz="1800" b="0" i="0" u="none" strike="noStrike" cap="none" baseline="0" dirty="0">
              <a:solidFill>
                <a:schemeClr val="dk2"/>
              </a:solidFill>
              <a:effectLst/>
              <a:latin typeface="Domine"/>
              <a:ea typeface="Domine"/>
              <a:cs typeface="Domine"/>
              <a:sym typeface="Domine"/>
            </a:endParaRPr>
          </a:p>
        </p:txBody>
      </p:sp>
      <p:sp>
        <p:nvSpPr>
          <p:cNvPr id="8" name="Shape 108"/>
          <p:cNvSpPr txBox="1">
            <a:spLocks/>
          </p:cNvSpPr>
          <p:nvPr/>
        </p:nvSpPr>
        <p:spPr>
          <a:xfrm>
            <a:off x="457200" y="1618488"/>
            <a:ext cx="8229600" cy="4937760"/>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274320" marR="0" indent="-148844" algn="l" rtl="0">
              <a:lnSpc>
                <a:spcPct val="100000"/>
              </a:lnSpc>
              <a:spcBef>
                <a:spcPts val="600"/>
              </a:spcBef>
              <a:spcAft>
                <a:spcPts val="0"/>
              </a:spcAft>
              <a:buClr>
                <a:schemeClr val="accent1"/>
              </a:buClr>
              <a:buFont typeface="Cabin"/>
              <a:buChar char=""/>
              <a:defRPr sz="1400" b="0" i="0" u="none" strike="noStrike" cap="none" baseline="0">
                <a:solidFill>
                  <a:srgbClr val="000000"/>
                </a:solidFill>
                <a:latin typeface="Arial"/>
                <a:ea typeface="Arial"/>
                <a:cs typeface="Arial"/>
                <a:sym typeface="Arial"/>
              </a:defRPr>
            </a:lvl1pPr>
            <a:lvl2pPr marL="548640" marR="0" indent="-170942" algn="l" rtl="0">
              <a:lnSpc>
                <a:spcPct val="100000"/>
              </a:lnSpc>
              <a:spcBef>
                <a:spcPts val="500"/>
              </a:spcBef>
              <a:spcAft>
                <a:spcPts val="0"/>
              </a:spcAft>
              <a:buClr>
                <a:schemeClr val="accent2"/>
              </a:buClr>
              <a:buFont typeface="Cabin"/>
              <a:buChar char=""/>
              <a:defRPr sz="1400" b="0" i="0" u="none" strike="noStrike" cap="none" baseline="0">
                <a:solidFill>
                  <a:srgbClr val="000000"/>
                </a:solidFill>
                <a:latin typeface="Arial"/>
                <a:ea typeface="Arial"/>
                <a:cs typeface="Arial"/>
                <a:sym typeface="Arial"/>
              </a:defRPr>
            </a:lvl2pPr>
            <a:lvl3pPr marL="822960" marR="0" indent="-142240" algn="l" rtl="0">
              <a:lnSpc>
                <a:spcPct val="100000"/>
              </a:lnSpc>
              <a:spcBef>
                <a:spcPts val="500"/>
              </a:spcBef>
              <a:spcAft>
                <a:spcPts val="0"/>
              </a:spcAft>
              <a:buClr>
                <a:srgbClr val="BBBBBB"/>
              </a:buClr>
              <a:buFont typeface="Cabin"/>
              <a:buChar char=""/>
              <a:defRPr sz="1400" b="0" i="0" u="none" strike="noStrike" cap="none" baseline="0">
                <a:solidFill>
                  <a:srgbClr val="000000"/>
                </a:solidFill>
                <a:latin typeface="Arial"/>
                <a:ea typeface="Arial"/>
                <a:cs typeface="Arial"/>
                <a:sym typeface="Arial"/>
              </a:defRPr>
            </a:lvl3pPr>
            <a:lvl4pPr marL="1097280" marR="0" indent="-153669" algn="l" rtl="0">
              <a:lnSpc>
                <a:spcPct val="100000"/>
              </a:lnSpc>
              <a:spcBef>
                <a:spcPts val="400"/>
              </a:spcBef>
              <a:spcAft>
                <a:spcPts val="0"/>
              </a:spcAft>
              <a:buClr>
                <a:srgbClr val="8CA2B4"/>
              </a:buClr>
              <a:buFont typeface="Cabin"/>
              <a:buChar char="◻"/>
              <a:defRPr sz="1400" b="0" i="0" u="none" strike="noStrike" cap="none" baseline="0">
                <a:solidFill>
                  <a:srgbClr val="000000"/>
                </a:solidFill>
                <a:latin typeface="Arial"/>
                <a:ea typeface="Arial"/>
                <a:cs typeface="Arial"/>
                <a:sym typeface="Arial"/>
              </a:defRPr>
            </a:lvl4pPr>
            <a:lvl5pPr marL="1371600" marR="0" indent="-157480" algn="l" rtl="0">
              <a:lnSpc>
                <a:spcPct val="100000"/>
              </a:lnSpc>
              <a:spcBef>
                <a:spcPts val="300"/>
              </a:spcBef>
              <a:spcAft>
                <a:spcPts val="0"/>
              </a:spcAft>
              <a:buClr>
                <a:schemeClr val="accent2"/>
              </a:buClr>
              <a:buFont typeface="Cabin"/>
              <a:buChar char="◻"/>
              <a:defRPr sz="1400" b="0" i="0" u="none" strike="noStrike" cap="none" baseline="0">
                <a:solidFill>
                  <a:srgbClr val="000000"/>
                </a:solidFill>
                <a:latin typeface="Arial"/>
                <a:ea typeface="Arial"/>
                <a:cs typeface="Arial"/>
                <a:sym typeface="Arial"/>
              </a:defRPr>
            </a:lvl5pPr>
            <a:lvl6pPr marL="1645920" marR="0" indent="-109220" algn="l" rtl="0">
              <a:lnSpc>
                <a:spcPct val="100000"/>
              </a:lnSpc>
              <a:spcBef>
                <a:spcPts val="300"/>
              </a:spcBef>
              <a:spcAft>
                <a:spcPts val="0"/>
              </a:spcAft>
              <a:buClr>
                <a:srgbClr val="8CA2B4"/>
              </a:buClr>
              <a:buFont typeface="Cabin"/>
              <a:buChar char=""/>
              <a:defRPr sz="1400" b="0" i="0" u="none" strike="noStrike" cap="none" baseline="0">
                <a:solidFill>
                  <a:srgbClr val="000000"/>
                </a:solidFill>
                <a:latin typeface="Arial"/>
                <a:ea typeface="Arial"/>
                <a:cs typeface="Arial"/>
                <a:sym typeface="Arial"/>
              </a:defRPr>
            </a:lvl6pPr>
            <a:lvl7pPr marL="1828800" marR="0" indent="-123825" algn="l" rtl="0">
              <a:lnSpc>
                <a:spcPct val="100000"/>
              </a:lnSpc>
              <a:spcBef>
                <a:spcPts val="300"/>
              </a:spcBef>
              <a:spcAft>
                <a:spcPts val="0"/>
              </a:spcAft>
              <a:buClr>
                <a:srgbClr val="646D8F"/>
              </a:buClr>
              <a:buFont typeface="Cabin"/>
              <a:buChar char=""/>
              <a:defRPr sz="1400" b="0" i="0" u="none" strike="noStrike" cap="none" baseline="0">
                <a:solidFill>
                  <a:srgbClr val="000000"/>
                </a:solidFill>
                <a:latin typeface="Arial"/>
                <a:ea typeface="Arial"/>
                <a:cs typeface="Arial"/>
                <a:sym typeface="Arial"/>
              </a:defRPr>
            </a:lvl7pPr>
            <a:lvl8pPr marL="2011679" marR="0" indent="-116204" algn="l" rtl="0">
              <a:lnSpc>
                <a:spcPct val="100000"/>
              </a:lnSpc>
              <a:spcBef>
                <a:spcPts val="300"/>
              </a:spcBef>
              <a:spcAft>
                <a:spcPts val="0"/>
              </a:spcAft>
              <a:buClr>
                <a:srgbClr val="BBBBBB"/>
              </a:buClr>
              <a:buFont typeface="Cabin"/>
              <a:buChar char=""/>
              <a:defRPr sz="1400" b="0" i="0" u="none" strike="noStrike" cap="none" baseline="0">
                <a:solidFill>
                  <a:srgbClr val="000000"/>
                </a:solidFill>
                <a:latin typeface="Arial"/>
                <a:ea typeface="Arial"/>
                <a:cs typeface="Arial"/>
                <a:sym typeface="Arial"/>
              </a:defRPr>
            </a:lvl8pPr>
            <a:lvl9pPr marL="2194560" marR="0" indent="-130810" algn="l" rtl="0">
              <a:lnSpc>
                <a:spcPct val="100000"/>
              </a:lnSpc>
              <a:spcBef>
                <a:spcPts val="300"/>
              </a:spcBef>
              <a:spcAft>
                <a:spcPts val="0"/>
              </a:spcAft>
              <a:buClr>
                <a:srgbClr val="9FB8CD"/>
              </a:buClr>
              <a:buFont typeface="Cabin"/>
              <a:buChar char=""/>
              <a:defRPr sz="1400" b="0" i="0" u="none" strike="noStrike" cap="none" baseline="0">
                <a:solidFill>
                  <a:srgbClr val="000000"/>
                </a:solidFill>
                <a:latin typeface="Arial"/>
                <a:ea typeface="Arial"/>
                <a:cs typeface="Arial"/>
                <a:sym typeface="Arial"/>
              </a:defRPr>
            </a:lvl9pPr>
          </a:lstStyle>
          <a:p>
            <a:pPr marL="457200" indent="-457200">
              <a:buSzPct val="76000"/>
              <a:buFont typeface="Wingdings" panose="05000000000000000000" pitchFamily="2" charset="2"/>
              <a:buChar char="q"/>
            </a:pPr>
            <a:r>
              <a:rPr lang="en-US" sz="2600" dirty="0" smtClean="0">
                <a:solidFill>
                  <a:schemeClr val="dk1"/>
                </a:solidFill>
                <a:latin typeface="Cabin"/>
                <a:ea typeface="Cabin"/>
                <a:cs typeface="Cabin"/>
                <a:sym typeface="Cabin"/>
              </a:rPr>
              <a:t>The GSC provides software, technical support, and data development activities to approximately 300 active desktop GIS users throughout the entire Omaha District.</a:t>
            </a:r>
          </a:p>
          <a:p>
            <a:pPr marL="0" indent="0">
              <a:buSzPct val="76000"/>
              <a:buNone/>
            </a:pPr>
            <a:endParaRPr lang="en-US" sz="2600" dirty="0" smtClean="0">
              <a:solidFill>
                <a:schemeClr val="dk1"/>
              </a:solidFill>
              <a:latin typeface="Cabin"/>
              <a:ea typeface="Cabin"/>
              <a:cs typeface="Cabin"/>
              <a:sym typeface="Cabin"/>
            </a:endParaRPr>
          </a:p>
          <a:p>
            <a:pPr marL="457200" indent="-457200">
              <a:buSzPct val="76000"/>
              <a:buFont typeface="Wingdings" panose="05000000000000000000" pitchFamily="2" charset="2"/>
              <a:buChar char="q"/>
            </a:pPr>
            <a:r>
              <a:rPr lang="en-US" sz="2600" dirty="0" smtClean="0">
                <a:solidFill>
                  <a:schemeClr val="dk1"/>
                </a:solidFill>
                <a:latin typeface="Cabin"/>
                <a:ea typeface="Cabin"/>
                <a:cs typeface="Cabin"/>
                <a:sym typeface="Cabin"/>
              </a:rPr>
              <a:t>GIS missions vary greatly across all district personnel.  The GSC supports users in Engineering, Hydrology, Cultural Resources, Natural Resources, Planning, and Economics.</a:t>
            </a:r>
          </a:p>
          <a:p>
            <a:pPr indent="-274320">
              <a:buSzPct val="76000"/>
              <a:buFont typeface="Cabin"/>
              <a:buNone/>
            </a:pPr>
            <a:endParaRPr lang="en-US" sz="2600" dirty="0" smtClean="0">
              <a:solidFill>
                <a:schemeClr val="dk1"/>
              </a:solidFill>
              <a:latin typeface="Cabin"/>
              <a:ea typeface="Cabin"/>
              <a:cs typeface="Cabin"/>
              <a:sym typeface="Cabin"/>
            </a:endParaRPr>
          </a:p>
          <a:p>
            <a:pPr indent="-274320">
              <a:buSzPct val="76000"/>
              <a:buFont typeface="Cabin"/>
              <a:buNone/>
            </a:pPr>
            <a:endParaRPr lang="en-US" sz="2600" dirty="0">
              <a:solidFill>
                <a:schemeClr val="dk1"/>
              </a:solidFill>
              <a:latin typeface="Cabin"/>
              <a:ea typeface="Cabin"/>
              <a:cs typeface="Cabin"/>
              <a:sym typeface="Cabin"/>
            </a:endParaRPr>
          </a:p>
        </p:txBody>
      </p:sp>
    </p:spTree>
    <p:extLst>
      <p:ext uri="{BB962C8B-B14F-4D97-AF65-F5344CB8AC3E}">
        <p14:creationId xmlns:p14="http://schemas.microsoft.com/office/powerpoint/2010/main" xmlns="" val="943403653"/>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Shape 108"/>
          <p:cNvSpPr txBox="1">
            <a:spLocks noGrp="1"/>
          </p:cNvSpPr>
          <p:nvPr>
            <p:ph idx="1"/>
          </p:nvPr>
        </p:nvSpPr>
        <p:spPr>
          <a:xfrm>
            <a:off x="457200" y="1709928"/>
            <a:ext cx="8229600" cy="4937760"/>
          </a:xfrm>
          <a:prstGeom prst="rect">
            <a:avLst/>
          </a:prstGeom>
          <a:noFill/>
          <a:ln>
            <a:noFill/>
          </a:ln>
        </p:spPr>
        <p:txBody>
          <a:bodyPr lIns="91425" tIns="45700" rIns="91425" bIns="45700" anchor="t" anchorCtr="0">
            <a:noAutofit/>
          </a:bodyPr>
          <a:lstStyle/>
          <a:p>
            <a:pPr marL="457200" indent="-457200">
              <a:buSzPct val="76000"/>
              <a:buFont typeface="Wingdings" panose="05000000000000000000" pitchFamily="2" charset="2"/>
              <a:buChar char="q"/>
            </a:pPr>
            <a:r>
              <a:rPr lang="en-US" sz="2600" dirty="0" smtClean="0">
                <a:solidFill>
                  <a:schemeClr val="dk1"/>
                </a:solidFill>
                <a:latin typeface="Cabin"/>
                <a:ea typeface="Cabin"/>
                <a:cs typeface="Cabin"/>
                <a:sym typeface="Cabin"/>
              </a:rPr>
              <a:t>Supervisors and project managers do not want to learn ArcGIS just to search for available data.</a:t>
            </a:r>
          </a:p>
          <a:p>
            <a:pPr marL="457200" indent="-457200">
              <a:buSzPct val="76000"/>
              <a:buNone/>
            </a:pPr>
            <a:endParaRPr lang="en-US" sz="2600" dirty="0" smtClean="0">
              <a:solidFill>
                <a:schemeClr val="dk1"/>
              </a:solidFill>
              <a:latin typeface="Cabin"/>
              <a:ea typeface="Cabin"/>
              <a:cs typeface="Cabin"/>
              <a:sym typeface="Cabin"/>
            </a:endParaRPr>
          </a:p>
          <a:p>
            <a:pPr marL="457200" indent="-457200">
              <a:buSzPct val="76000"/>
              <a:buFont typeface="Wingdings" panose="05000000000000000000" pitchFamily="2" charset="2"/>
              <a:buChar char="q"/>
            </a:pPr>
            <a:r>
              <a:rPr lang="en-US" sz="2600" dirty="0" smtClean="0">
                <a:solidFill>
                  <a:schemeClr val="dk1"/>
                </a:solidFill>
                <a:latin typeface="Cabin"/>
                <a:ea typeface="Cabin"/>
                <a:cs typeface="Cabin"/>
                <a:sym typeface="Cabin"/>
              </a:rPr>
              <a:t>Current process can be cumbersome for both GIS users and GSC staff.</a:t>
            </a:r>
          </a:p>
          <a:p>
            <a:pPr marL="457200" indent="-457200">
              <a:buSzPct val="76000"/>
              <a:buNone/>
            </a:pPr>
            <a:endParaRPr lang="en-US" sz="1800" dirty="0" smtClean="0">
              <a:solidFill>
                <a:schemeClr val="dk1"/>
              </a:solidFill>
              <a:latin typeface="Cabin"/>
              <a:ea typeface="Cabin"/>
              <a:cs typeface="Cabin"/>
              <a:sym typeface="Cabin"/>
            </a:endParaRPr>
          </a:p>
          <a:p>
            <a:pPr marL="457200" indent="-457200">
              <a:buSzPct val="76000"/>
              <a:buFont typeface="Wingdings" panose="05000000000000000000" pitchFamily="2" charset="2"/>
              <a:buChar char="q"/>
            </a:pPr>
            <a:r>
              <a:rPr lang="en-US" sz="2600" dirty="0" smtClean="0">
                <a:solidFill>
                  <a:schemeClr val="dk1"/>
                </a:solidFill>
                <a:latin typeface="Cabin"/>
                <a:ea typeface="Cabin"/>
                <a:cs typeface="Cabin"/>
                <a:sym typeface="Cabin"/>
              </a:rPr>
              <a:t>Keyword database search does not necessarily guarantee project area coverage for returned datasets.</a:t>
            </a:r>
            <a:endParaRPr lang="en-US" sz="2600" b="0" i="0" u="none" strike="noStrike" cap="none" baseline="0" dirty="0" smtClean="0">
              <a:solidFill>
                <a:schemeClr val="dk1"/>
              </a:solidFill>
              <a:latin typeface="Cabin"/>
              <a:ea typeface="Cabin"/>
              <a:cs typeface="Cabin"/>
              <a:sym typeface="Cabin"/>
            </a:endParaRPr>
          </a:p>
        </p:txBody>
      </p:sp>
      <p:sp>
        <p:nvSpPr>
          <p:cNvPr id="107" name="Shape 107"/>
          <p:cNvSpPr txBox="1">
            <a:spLocks noGrp="1"/>
          </p:cNvSpPr>
          <p:nvPr>
            <p:ph type="title"/>
          </p:nvPr>
        </p:nvSpPr>
        <p:spPr>
          <a:xfrm>
            <a:off x="457200" y="274320"/>
            <a:ext cx="8229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Domine"/>
              <a:buNone/>
            </a:pPr>
            <a:r>
              <a:rPr lang="en-US" sz="3200" b="0" i="0" u="none" strike="noStrike" cap="none" baseline="0" dirty="0" smtClean="0">
                <a:solidFill>
                  <a:schemeClr val="dk2"/>
                </a:solidFill>
                <a:effectLst/>
                <a:latin typeface="Domine"/>
                <a:ea typeface="Domine"/>
                <a:cs typeface="Domine"/>
                <a:sym typeface="Domine"/>
              </a:rPr>
              <a:t>Why</a:t>
            </a:r>
            <a:r>
              <a:rPr lang="en-US" sz="3200" b="0" i="0" u="none" strike="noStrike" cap="none" dirty="0" smtClean="0">
                <a:solidFill>
                  <a:schemeClr val="dk2"/>
                </a:solidFill>
                <a:effectLst/>
                <a:latin typeface="Domine"/>
                <a:ea typeface="Domine"/>
                <a:cs typeface="Domine"/>
                <a:sym typeface="Domine"/>
              </a:rPr>
              <a:t> create the Omaha District Geospatial Data Catalog (NWO-GDC)?</a:t>
            </a:r>
            <a:endParaRPr lang="en-US" sz="3200" b="0" i="0" u="none" strike="noStrike" cap="none" baseline="0" dirty="0">
              <a:solidFill>
                <a:schemeClr val="dk2"/>
              </a:solidFill>
              <a:effectLst/>
              <a:latin typeface="Domine"/>
              <a:ea typeface="Domine"/>
              <a:cs typeface="Domine"/>
              <a:sym typeface="Domine"/>
            </a:endParaRP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Shape 114"/>
          <p:cNvSpPr txBox="1">
            <a:spLocks noGrp="1"/>
          </p:cNvSpPr>
          <p:nvPr>
            <p:ph idx="1"/>
          </p:nvPr>
        </p:nvSpPr>
        <p:spPr>
          <a:xfrm>
            <a:off x="457200" y="1618488"/>
            <a:ext cx="8229600" cy="5105400"/>
          </a:xfrm>
          <a:prstGeom prst="rect">
            <a:avLst/>
          </a:prstGeom>
          <a:noFill/>
          <a:ln>
            <a:noFill/>
          </a:ln>
        </p:spPr>
        <p:txBody>
          <a:bodyPr lIns="91425" tIns="45700" rIns="91425" bIns="45700" anchor="t" anchorCtr="0">
            <a:noAutofit/>
          </a:bodyPr>
          <a:lstStyle/>
          <a:p>
            <a:pPr marL="457200" marR="0" lvl="0" indent="-457200" algn="l" rtl="0">
              <a:spcBef>
                <a:spcPts val="0"/>
              </a:spcBef>
              <a:buClr>
                <a:schemeClr val="accent1"/>
              </a:buClr>
              <a:buSzPct val="76000"/>
              <a:buFont typeface="Wingdings" panose="05000000000000000000" pitchFamily="2" charset="2"/>
              <a:buChar char="q"/>
            </a:pPr>
            <a:r>
              <a:rPr lang="en-US" sz="2600" dirty="0" smtClean="0">
                <a:solidFill>
                  <a:schemeClr val="dk1"/>
                </a:solidFill>
                <a:latin typeface="Cabin"/>
                <a:ea typeface="Cabin"/>
                <a:cs typeface="Cabin"/>
                <a:sym typeface="Cabin"/>
              </a:rPr>
              <a:t>Contain fully functional web-based spatial search capabilities for data maintained and stored by the GSC.</a:t>
            </a:r>
          </a:p>
          <a:p>
            <a:pPr marL="457200" marR="0" lvl="0" indent="-457200" algn="l" rtl="0">
              <a:spcBef>
                <a:spcPts val="0"/>
              </a:spcBef>
              <a:buClr>
                <a:schemeClr val="accent1"/>
              </a:buClr>
              <a:buSzPct val="76000"/>
              <a:buFont typeface="Wingdings" panose="05000000000000000000" pitchFamily="2" charset="2"/>
              <a:buChar char="q"/>
            </a:pPr>
            <a:endParaRPr lang="en-US" sz="1800" dirty="0" smtClean="0">
              <a:solidFill>
                <a:schemeClr val="dk1"/>
              </a:solidFill>
              <a:latin typeface="Cabin"/>
              <a:ea typeface="Cabin"/>
              <a:cs typeface="Cabin"/>
              <a:sym typeface="Cabin"/>
            </a:endParaRPr>
          </a:p>
          <a:p>
            <a:pPr marL="457200" marR="0" lvl="0" indent="-457200" algn="l" rtl="0">
              <a:spcBef>
                <a:spcPts val="0"/>
              </a:spcBef>
              <a:buClr>
                <a:schemeClr val="accent1"/>
              </a:buClr>
              <a:buSzPct val="76000"/>
              <a:buFont typeface="Wingdings" panose="05000000000000000000" pitchFamily="2" charset="2"/>
              <a:buChar char="q"/>
            </a:pPr>
            <a:r>
              <a:rPr lang="en-US" sz="2600" dirty="0" smtClean="0">
                <a:solidFill>
                  <a:schemeClr val="dk1"/>
                </a:solidFill>
                <a:latin typeface="Cabin"/>
                <a:ea typeface="Cabin"/>
                <a:cs typeface="Cabin"/>
                <a:sym typeface="Cabin"/>
              </a:rPr>
              <a:t>Promote awareness of and access to available GIS datasets to project managers and GIS users.</a:t>
            </a:r>
          </a:p>
          <a:p>
            <a:pPr marL="457200" marR="0" lvl="0" indent="-457200" algn="l" rtl="0">
              <a:spcBef>
                <a:spcPts val="0"/>
              </a:spcBef>
              <a:buClr>
                <a:schemeClr val="accent1"/>
              </a:buClr>
              <a:buSzPct val="76000"/>
              <a:buFont typeface="Wingdings" panose="05000000000000000000" pitchFamily="2" charset="2"/>
              <a:buChar char="q"/>
            </a:pPr>
            <a:endParaRPr lang="en-US" sz="1800" b="0" i="0" u="none" strike="noStrike" cap="none" baseline="0" dirty="0">
              <a:solidFill>
                <a:schemeClr val="dk1"/>
              </a:solidFill>
              <a:latin typeface="Cabin"/>
              <a:ea typeface="Cabin"/>
              <a:cs typeface="Cabin"/>
              <a:sym typeface="Cabin"/>
            </a:endParaRPr>
          </a:p>
          <a:p>
            <a:pPr marL="457200" marR="0" lvl="0" indent="-457200" algn="l" rtl="0">
              <a:spcBef>
                <a:spcPts val="600"/>
              </a:spcBef>
              <a:buClr>
                <a:schemeClr val="accent1"/>
              </a:buClr>
              <a:buSzPct val="76000"/>
              <a:buFont typeface="Wingdings" panose="05000000000000000000" pitchFamily="2" charset="2"/>
              <a:buChar char="q"/>
            </a:pPr>
            <a:r>
              <a:rPr lang="en-US" sz="2600" b="0" i="0" u="none" strike="noStrike" cap="none" baseline="0" dirty="0" smtClean="0">
                <a:solidFill>
                  <a:schemeClr val="dk1"/>
                </a:solidFill>
                <a:latin typeface="Cabin"/>
                <a:ea typeface="Cabin"/>
                <a:cs typeface="Cabin"/>
                <a:sym typeface="Cabin"/>
              </a:rPr>
              <a:t>Facilitate communication of GIS data needs and requirements between the</a:t>
            </a:r>
            <a:r>
              <a:rPr lang="en-US" sz="2600" b="0" i="0" u="none" strike="noStrike" cap="none" dirty="0" smtClean="0">
                <a:solidFill>
                  <a:schemeClr val="dk1"/>
                </a:solidFill>
                <a:latin typeface="Cabin"/>
                <a:ea typeface="Cabin"/>
                <a:cs typeface="Cabin"/>
                <a:sym typeface="Cabin"/>
              </a:rPr>
              <a:t> wider Omaha District community and the GSC.</a:t>
            </a:r>
            <a:endParaRPr lang="en-US" sz="2600" b="0" i="0" u="none" strike="noStrike" cap="none" baseline="0" dirty="0">
              <a:solidFill>
                <a:schemeClr val="dk1"/>
              </a:solidFill>
              <a:latin typeface="Cabin"/>
              <a:ea typeface="Cabin"/>
              <a:cs typeface="Cabin"/>
              <a:sym typeface="Cabin"/>
            </a:endParaRPr>
          </a:p>
        </p:txBody>
      </p:sp>
      <p:sp>
        <p:nvSpPr>
          <p:cNvPr id="113" name="Shape 113"/>
          <p:cNvSpPr txBox="1">
            <a:spLocks noGrp="1"/>
          </p:cNvSpPr>
          <p:nvPr>
            <p:ph type="title"/>
          </p:nvPr>
        </p:nvSpPr>
        <p:spPr>
          <a:xfrm>
            <a:off x="457200" y="182880"/>
            <a:ext cx="8229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Domine"/>
              <a:buNone/>
            </a:pPr>
            <a:r>
              <a:rPr lang="en-US" sz="3200" b="0" i="0" u="none" strike="noStrike" cap="none" baseline="0" dirty="0">
                <a:solidFill>
                  <a:schemeClr val="dk2"/>
                </a:solidFill>
                <a:effectLst/>
                <a:latin typeface="Domine"/>
                <a:ea typeface="Domine"/>
                <a:cs typeface="Domine"/>
                <a:sym typeface="Domine"/>
              </a:rPr>
              <a:t>Goals and </a:t>
            </a:r>
            <a:r>
              <a:rPr lang="en-US" sz="3200" b="0" i="0" u="none" strike="noStrike" cap="none" baseline="0" dirty="0" smtClean="0">
                <a:solidFill>
                  <a:schemeClr val="dk2"/>
                </a:solidFill>
                <a:effectLst/>
                <a:latin typeface="Domine"/>
                <a:ea typeface="Domine"/>
                <a:cs typeface="Domine"/>
                <a:sym typeface="Domine"/>
              </a:rPr>
              <a:t>Objectives for the NWO-GDC</a:t>
            </a:r>
            <a:endParaRPr lang="en-US" sz="3200" b="0" i="0" u="none" strike="noStrike" cap="none" baseline="0" dirty="0">
              <a:solidFill>
                <a:schemeClr val="dk2"/>
              </a:solidFill>
              <a:effectLst/>
              <a:latin typeface="Domine"/>
              <a:ea typeface="Domine"/>
              <a:cs typeface="Domine"/>
              <a:sym typeface="Domine"/>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Shape 114"/>
          <p:cNvSpPr txBox="1">
            <a:spLocks noGrp="1"/>
          </p:cNvSpPr>
          <p:nvPr>
            <p:ph idx="1"/>
          </p:nvPr>
        </p:nvSpPr>
        <p:spPr>
          <a:xfrm>
            <a:off x="457200" y="1325880"/>
            <a:ext cx="8229600" cy="5105400"/>
          </a:xfrm>
          <a:prstGeom prst="rect">
            <a:avLst/>
          </a:prstGeom>
          <a:noFill/>
          <a:ln>
            <a:noFill/>
          </a:ln>
        </p:spPr>
        <p:txBody>
          <a:bodyPr lIns="91425" tIns="45700" rIns="91425" bIns="45700" anchor="t" anchorCtr="0">
            <a:noAutofit/>
          </a:bodyPr>
          <a:lstStyle/>
          <a:p>
            <a:pPr marL="457200" marR="0" lvl="0" indent="-457200" algn="l" rtl="0">
              <a:spcBef>
                <a:spcPts val="0"/>
              </a:spcBef>
              <a:buClr>
                <a:schemeClr val="accent1"/>
              </a:buClr>
              <a:buSzPct val="76000"/>
              <a:buFont typeface="Wingdings" panose="05000000000000000000" pitchFamily="2" charset="2"/>
              <a:buChar char="q"/>
            </a:pPr>
            <a:r>
              <a:rPr lang="en-US" sz="2500" dirty="0" smtClean="0">
                <a:solidFill>
                  <a:schemeClr val="dk1"/>
                </a:solidFill>
                <a:latin typeface="Cabin"/>
                <a:ea typeface="Cabin"/>
                <a:cs typeface="Cabin"/>
                <a:sym typeface="Cabin"/>
              </a:rPr>
              <a:t>Reviewed 10 state and federal GIS catalogs and data clearinghouses.</a:t>
            </a:r>
          </a:p>
          <a:p>
            <a:pPr marL="457200" marR="0" lvl="0" indent="-457200" algn="l" rtl="0">
              <a:spcBef>
                <a:spcPts val="0"/>
              </a:spcBef>
              <a:buClr>
                <a:schemeClr val="accent1"/>
              </a:buClr>
              <a:buSzPct val="76000"/>
              <a:buFont typeface="Wingdings" panose="05000000000000000000" pitchFamily="2" charset="2"/>
              <a:buChar char="q"/>
            </a:pPr>
            <a:endParaRPr lang="en-US" sz="1600" dirty="0" smtClean="0">
              <a:solidFill>
                <a:schemeClr val="dk1"/>
              </a:solidFill>
              <a:latin typeface="Cabin"/>
              <a:ea typeface="Cabin"/>
              <a:cs typeface="Cabin"/>
              <a:sym typeface="Cabin"/>
            </a:endParaRPr>
          </a:p>
          <a:p>
            <a:pPr marL="457200" marR="0" lvl="0" indent="-457200" algn="l" rtl="0">
              <a:spcBef>
                <a:spcPts val="0"/>
              </a:spcBef>
              <a:buClr>
                <a:schemeClr val="accent1"/>
              </a:buClr>
              <a:buSzPct val="76000"/>
              <a:buFont typeface="Wingdings" panose="05000000000000000000" pitchFamily="2" charset="2"/>
              <a:buChar char="q"/>
            </a:pPr>
            <a:r>
              <a:rPr lang="en-US" sz="2500" dirty="0" smtClean="0">
                <a:solidFill>
                  <a:schemeClr val="dk1"/>
                </a:solidFill>
                <a:latin typeface="Cabin"/>
                <a:ea typeface="Cabin"/>
                <a:cs typeface="Cabin"/>
                <a:sym typeface="Cabin"/>
              </a:rPr>
              <a:t>Predominant methods of spatial search in all map-based catalogs were a rectangular bounding box or user defined point.</a:t>
            </a:r>
          </a:p>
          <a:p>
            <a:pPr marL="457200" marR="0" lvl="0" indent="-457200" algn="l" rtl="0">
              <a:spcBef>
                <a:spcPts val="0"/>
              </a:spcBef>
              <a:buClr>
                <a:schemeClr val="accent1"/>
              </a:buClr>
              <a:buSzPct val="76000"/>
              <a:buFont typeface="Wingdings" panose="05000000000000000000" pitchFamily="2" charset="2"/>
              <a:buChar char="q"/>
            </a:pPr>
            <a:endParaRPr lang="en-US" sz="1600" b="0" i="0" u="none" strike="noStrike" cap="none" baseline="0" dirty="0">
              <a:solidFill>
                <a:schemeClr val="dk1"/>
              </a:solidFill>
              <a:latin typeface="Cabin"/>
              <a:ea typeface="Cabin"/>
              <a:cs typeface="Cabin"/>
              <a:sym typeface="Cabin"/>
            </a:endParaRPr>
          </a:p>
          <a:p>
            <a:pPr marL="457200" marR="0" lvl="0" indent="-457200" algn="l" rtl="0">
              <a:spcBef>
                <a:spcPts val="600"/>
              </a:spcBef>
              <a:buClr>
                <a:schemeClr val="accent1"/>
              </a:buClr>
              <a:buSzPct val="76000"/>
              <a:buFont typeface="Wingdings" panose="05000000000000000000" pitchFamily="2" charset="2"/>
              <a:buChar char="q"/>
            </a:pPr>
            <a:r>
              <a:rPr lang="en-US" sz="2500" b="0" i="0" u="none" strike="noStrike" cap="none" baseline="0" dirty="0" smtClean="0">
                <a:solidFill>
                  <a:schemeClr val="dk1"/>
                </a:solidFill>
                <a:latin typeface="Cabin"/>
                <a:ea typeface="Cabin"/>
                <a:cs typeface="Cabin"/>
                <a:sym typeface="Cabin"/>
              </a:rPr>
              <a:t>Most robust functionality was found in </a:t>
            </a:r>
            <a:r>
              <a:rPr lang="en-US" sz="2500" b="0" i="0" u="none" strike="noStrike" cap="none" baseline="0" dirty="0" smtClean="0">
                <a:solidFill>
                  <a:schemeClr val="dk1"/>
                </a:solidFill>
                <a:latin typeface="Cabin"/>
                <a:ea typeface="Cabin"/>
                <a:cs typeface="Cabin"/>
                <a:sym typeface="Cabin"/>
              </a:rPr>
              <a:t>the</a:t>
            </a:r>
            <a:r>
              <a:rPr lang="en-US" sz="2500" b="0" i="0" u="none" strike="noStrike" cap="none" dirty="0" smtClean="0">
                <a:solidFill>
                  <a:schemeClr val="dk1"/>
                </a:solidFill>
                <a:latin typeface="Cabin"/>
                <a:ea typeface="Cabin"/>
                <a:cs typeface="Cabin"/>
                <a:sym typeface="Cabin"/>
              </a:rPr>
              <a:t> </a:t>
            </a:r>
            <a:r>
              <a:rPr lang="en-US" sz="2500" b="0" i="0" u="none" strike="noStrike" cap="none" baseline="0" dirty="0" smtClean="0">
                <a:solidFill>
                  <a:schemeClr val="dk1"/>
                </a:solidFill>
                <a:latin typeface="Cabin"/>
                <a:ea typeface="Cabin"/>
                <a:cs typeface="Cabin"/>
                <a:sym typeface="Cabin"/>
              </a:rPr>
              <a:t>USGS’s </a:t>
            </a:r>
            <a:r>
              <a:rPr lang="en-US" sz="2500" b="0" i="0" u="none" strike="noStrike" cap="none" baseline="0" dirty="0" err="1" smtClean="0">
                <a:solidFill>
                  <a:schemeClr val="dk1"/>
                </a:solidFill>
                <a:latin typeface="Cabin"/>
                <a:ea typeface="Cabin"/>
                <a:cs typeface="Cabin"/>
                <a:sym typeface="Cabin"/>
              </a:rPr>
              <a:t>EarthExplorer</a:t>
            </a:r>
            <a:r>
              <a:rPr lang="en-US" sz="2500" b="0" i="0" u="none" strike="noStrike" cap="none" dirty="0" smtClean="0">
                <a:solidFill>
                  <a:schemeClr val="dk1"/>
                </a:solidFill>
                <a:latin typeface="Cabin"/>
                <a:ea typeface="Cabin"/>
                <a:cs typeface="Cabin"/>
                <a:sym typeface="Cabin"/>
              </a:rPr>
              <a:t> </a:t>
            </a:r>
            <a:r>
              <a:rPr lang="en-US" sz="2500" b="0" i="0" u="none" strike="noStrike" cap="none" dirty="0" smtClean="0">
                <a:solidFill>
                  <a:schemeClr val="dk1"/>
                </a:solidFill>
                <a:latin typeface="Cabin"/>
                <a:ea typeface="Cabin"/>
                <a:cs typeface="Cabin"/>
                <a:sym typeface="Cabin"/>
              </a:rPr>
              <a:t>tool </a:t>
            </a:r>
            <a:r>
              <a:rPr lang="en-US" sz="1600" b="0" i="0" u="none" strike="noStrike" cap="none" dirty="0" smtClean="0">
                <a:solidFill>
                  <a:schemeClr val="dk1"/>
                </a:solidFill>
                <a:latin typeface="Cabin"/>
                <a:ea typeface="Cabin"/>
                <a:cs typeface="Cabin"/>
                <a:sym typeface="Cabin"/>
              </a:rPr>
              <a:t>(U.S. Geological Survey [USGS], 2014)</a:t>
            </a:r>
            <a:r>
              <a:rPr lang="en-US" sz="2500" b="0" i="0" u="none" strike="noStrike" cap="none" dirty="0" smtClean="0">
                <a:solidFill>
                  <a:schemeClr val="dk1"/>
                </a:solidFill>
                <a:latin typeface="Cabin"/>
                <a:ea typeface="Cabin"/>
                <a:cs typeface="Cabin"/>
                <a:sym typeface="Cabin"/>
              </a:rPr>
              <a:t>.</a:t>
            </a:r>
            <a:endParaRPr lang="en-US" sz="2500" dirty="0" smtClean="0">
              <a:solidFill>
                <a:schemeClr val="dk1"/>
              </a:solidFill>
              <a:latin typeface="Cabin"/>
              <a:ea typeface="Cabin"/>
              <a:cs typeface="Cabin"/>
              <a:sym typeface="Cabin"/>
            </a:endParaRPr>
          </a:p>
          <a:p>
            <a:pPr marL="457200" marR="0" lvl="0" indent="-457200" algn="l" rtl="0">
              <a:spcBef>
                <a:spcPts val="600"/>
              </a:spcBef>
              <a:buClr>
                <a:schemeClr val="accent1"/>
              </a:buClr>
              <a:buSzPct val="76000"/>
              <a:buFont typeface="Wingdings" panose="05000000000000000000" pitchFamily="2" charset="2"/>
              <a:buChar char="q"/>
            </a:pPr>
            <a:endParaRPr lang="en-US" sz="1600" b="0" i="0" u="none" strike="noStrike" cap="none" dirty="0" smtClean="0">
              <a:solidFill>
                <a:schemeClr val="dk1"/>
              </a:solidFill>
              <a:latin typeface="Cabin"/>
              <a:ea typeface="Cabin"/>
              <a:cs typeface="Cabin"/>
              <a:sym typeface="Cabin"/>
            </a:endParaRPr>
          </a:p>
          <a:p>
            <a:pPr marL="457200" marR="0" lvl="0" indent="-457200" algn="l" rtl="0">
              <a:spcBef>
                <a:spcPts val="600"/>
              </a:spcBef>
              <a:buClr>
                <a:schemeClr val="accent1"/>
              </a:buClr>
              <a:buSzPct val="76000"/>
              <a:buFont typeface="Wingdings" panose="05000000000000000000" pitchFamily="2" charset="2"/>
              <a:buChar char="q"/>
            </a:pPr>
            <a:r>
              <a:rPr lang="en-US" sz="2500" baseline="0" dirty="0" smtClean="0">
                <a:solidFill>
                  <a:schemeClr val="dk1"/>
                </a:solidFill>
                <a:latin typeface="Cabin"/>
                <a:ea typeface="Cabin"/>
                <a:cs typeface="Cabin"/>
                <a:sym typeface="Cabin"/>
              </a:rPr>
              <a:t>The NWO-GDC will incorporate</a:t>
            </a:r>
            <a:r>
              <a:rPr lang="en-US" sz="2500" dirty="0" smtClean="0">
                <a:solidFill>
                  <a:schemeClr val="dk1"/>
                </a:solidFill>
                <a:latin typeface="Cabin"/>
                <a:ea typeface="Cabin"/>
                <a:cs typeface="Cabin"/>
                <a:sym typeface="Cabin"/>
              </a:rPr>
              <a:t> all types of searches found during the literature review, tailored to the Omaha District’s needs.</a:t>
            </a:r>
          </a:p>
          <a:p>
            <a:pPr marL="2377440" lvl="8" indent="-457200">
              <a:spcBef>
                <a:spcPts val="600"/>
              </a:spcBef>
              <a:buSzPct val="76000"/>
              <a:buFont typeface="Wingdings" panose="05000000000000000000" pitchFamily="2" charset="2"/>
              <a:buChar char="q"/>
            </a:pPr>
            <a:endParaRPr lang="en-US" sz="1500" b="0" i="0" u="none" strike="noStrike" cap="none" baseline="0" dirty="0">
              <a:solidFill>
                <a:schemeClr val="dk1"/>
              </a:solidFill>
              <a:latin typeface="Cabin"/>
              <a:ea typeface="Cabin"/>
              <a:cs typeface="Cabin"/>
              <a:sym typeface="Cabin"/>
            </a:endParaRPr>
          </a:p>
        </p:txBody>
      </p:sp>
      <p:sp>
        <p:nvSpPr>
          <p:cNvPr id="113" name="Shape 113"/>
          <p:cNvSpPr txBox="1">
            <a:spLocks noGrp="1"/>
          </p:cNvSpPr>
          <p:nvPr>
            <p:ph type="title"/>
          </p:nvPr>
        </p:nvSpPr>
        <p:spPr>
          <a:xfrm>
            <a:off x="457200" y="91440"/>
            <a:ext cx="8229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Domine"/>
              <a:buNone/>
            </a:pPr>
            <a:r>
              <a:rPr lang="en-US" sz="3200" b="0" i="0" u="none" strike="noStrike" cap="none" baseline="0" dirty="0" smtClean="0">
                <a:solidFill>
                  <a:schemeClr val="dk2"/>
                </a:solidFill>
                <a:effectLst/>
                <a:latin typeface="Domine"/>
                <a:ea typeface="Domine"/>
                <a:cs typeface="Domine"/>
                <a:sym typeface="Domine"/>
              </a:rPr>
              <a:t>Literature Review</a:t>
            </a:r>
            <a:endParaRPr lang="en-US" sz="3200" b="0" i="0" u="none" strike="noStrike" cap="none" baseline="0" dirty="0">
              <a:solidFill>
                <a:schemeClr val="dk2"/>
              </a:solidFill>
              <a:effectLst/>
              <a:latin typeface="Domine"/>
              <a:ea typeface="Domine"/>
              <a:cs typeface="Domine"/>
              <a:sym typeface="Domine"/>
            </a:endParaRPr>
          </a:p>
        </p:txBody>
      </p:sp>
    </p:spTree>
  </p:cSld>
  <p:clrMapOvr>
    <a:masterClrMapping/>
  </p:clrMapOvr>
  <p:transition spd="slow">
    <p:cu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1869</TotalTime>
  <Words>1157</Words>
  <Application>Microsoft Office PowerPoint</Application>
  <PresentationFormat>On-screen Show (4:3)</PresentationFormat>
  <Paragraphs>172</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Concourse</vt:lpstr>
      <vt:lpstr>Building Spatial Search Capabilities for the Omaha District Geospatial Data Catalog</vt:lpstr>
      <vt:lpstr>Brief Overview of the Data Catalog</vt:lpstr>
      <vt:lpstr>Overview of the Omaha District </vt:lpstr>
      <vt:lpstr>Overview of the Omaha District (cont.)</vt:lpstr>
      <vt:lpstr>Overview of the GIS Service Center (GSC)</vt:lpstr>
      <vt:lpstr>Overview of the GSC (cont.)</vt:lpstr>
      <vt:lpstr>Why create the Omaha District Geospatial Data Catalog (NWO-GDC)?</vt:lpstr>
      <vt:lpstr>Goals and Objectives for the NWO-GDC</vt:lpstr>
      <vt:lpstr>Literature Review</vt:lpstr>
      <vt:lpstr>Technical Specifications</vt:lpstr>
      <vt:lpstr>Features of the NWO-GDC spatial search</vt:lpstr>
      <vt:lpstr>Features of the NWO-GDC spatial search</vt:lpstr>
      <vt:lpstr>Result(s) Handling</vt:lpstr>
      <vt:lpstr>Result(s) Handling (cont.)</vt:lpstr>
      <vt:lpstr>“Offline” Data Results</vt:lpstr>
      <vt:lpstr>“Online” Data Results</vt:lpstr>
      <vt:lpstr>“Online” Data Results (cont.)</vt:lpstr>
      <vt:lpstr>Anticipated Results</vt:lpstr>
      <vt:lpstr>Timeline</vt:lpstr>
      <vt:lpstr>References</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Spatial Search Capabilities for the Omaha District Geospatial Data Catalog</dc:title>
  <dc:creator>Lamagna Reiter, Mary A EGIS CONTRACTOR @ NWO</dc:creator>
  <cp:lastModifiedBy>Mary LaMagna Reiter</cp:lastModifiedBy>
  <cp:revision>169</cp:revision>
  <dcterms:modified xsi:type="dcterms:W3CDTF">2014-07-30T18:44:42Z</dcterms:modified>
</cp:coreProperties>
</file>