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image11.jpg" ContentType="image/png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6" r:id="rId9"/>
    <p:sldId id="275" r:id="rId10"/>
    <p:sldId id="268" r:id="rId11"/>
    <p:sldId id="267" r:id="rId12"/>
    <p:sldId id="270" r:id="rId13"/>
    <p:sldId id="273" r:id="rId14"/>
    <p:sldId id="274" r:id="rId15"/>
    <p:sldId id="271" r:id="rId16"/>
    <p:sldId id="262" r:id="rId17"/>
    <p:sldId id="272" r:id="rId18"/>
    <p:sldId id="263" r:id="rId19"/>
    <p:sldId id="26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fdomas@yahoo.com" initials="a" lastIdx="10" clrIdx="0">
    <p:extLst>
      <p:ext uri="{19B8F6BF-5375-455C-9EA6-DF929625EA0E}">
        <p15:presenceInfo xmlns:p15="http://schemas.microsoft.com/office/powerpoint/2012/main" userId="aa607910478e091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4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85391" autoAdjust="0"/>
  </p:normalViewPr>
  <p:slideViewPr>
    <p:cSldViewPr snapToGrid="0">
      <p:cViewPr varScale="1">
        <p:scale>
          <a:sx n="98" d="100"/>
          <a:sy n="98" d="100"/>
        </p:scale>
        <p:origin x="10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80AF7E-1A15-439B-9ED9-AE6A5618DB4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3144A8-7741-4C3A-A0B1-A4E551C2DBE0}">
      <dgm:prSet phldrT="[Text]"/>
      <dgm:spPr/>
      <dgm:t>
        <a:bodyPr/>
        <a:lstStyle/>
        <a:p>
          <a:r>
            <a:rPr lang="en-US" dirty="0"/>
            <a:t>May - June</a:t>
          </a:r>
        </a:p>
      </dgm:t>
    </dgm:pt>
    <dgm:pt modelId="{D09CC5AE-7A51-4F50-AEA1-CF024F42DD7C}" type="parTrans" cxnId="{253E9F83-7302-44C2-89F1-F0F57D108191}">
      <dgm:prSet/>
      <dgm:spPr/>
      <dgm:t>
        <a:bodyPr/>
        <a:lstStyle/>
        <a:p>
          <a:endParaRPr lang="en-US"/>
        </a:p>
      </dgm:t>
    </dgm:pt>
    <dgm:pt modelId="{E9D325C4-7256-4925-B9B2-AE21DBD57F9E}" type="sibTrans" cxnId="{253E9F83-7302-44C2-89F1-F0F57D108191}">
      <dgm:prSet/>
      <dgm:spPr/>
      <dgm:t>
        <a:bodyPr/>
        <a:lstStyle/>
        <a:p>
          <a:endParaRPr lang="en-US"/>
        </a:p>
      </dgm:t>
    </dgm:pt>
    <dgm:pt modelId="{B57DCF3D-EE8C-44C8-B7E6-10D4AACAD359}">
      <dgm:prSet phldrT="[Text]"/>
      <dgm:spPr/>
      <dgm:t>
        <a:bodyPr/>
        <a:lstStyle/>
        <a:p>
          <a:r>
            <a:rPr lang="en-US" dirty="0"/>
            <a:t>Condition Data</a:t>
          </a:r>
        </a:p>
      </dgm:t>
    </dgm:pt>
    <dgm:pt modelId="{3DEB9BF9-099D-4F30-882B-DEC0E79B440F}" type="parTrans" cxnId="{94D32811-879A-4226-801B-D33D5BBEA62B}">
      <dgm:prSet/>
      <dgm:spPr/>
      <dgm:t>
        <a:bodyPr/>
        <a:lstStyle/>
        <a:p>
          <a:endParaRPr lang="en-US"/>
        </a:p>
      </dgm:t>
    </dgm:pt>
    <dgm:pt modelId="{E8534FDA-7A64-4423-B4E1-51FFA55C545F}" type="sibTrans" cxnId="{94D32811-879A-4226-801B-D33D5BBEA62B}">
      <dgm:prSet/>
      <dgm:spPr/>
      <dgm:t>
        <a:bodyPr/>
        <a:lstStyle/>
        <a:p>
          <a:endParaRPr lang="en-US"/>
        </a:p>
      </dgm:t>
    </dgm:pt>
    <dgm:pt modelId="{0E9EB360-3432-4682-AC17-6E564B29560C}">
      <dgm:prSet phldrT="[Text]"/>
      <dgm:spPr/>
      <dgm:t>
        <a:bodyPr/>
        <a:lstStyle/>
        <a:p>
          <a:r>
            <a:rPr lang="en-US" dirty="0"/>
            <a:t>July</a:t>
          </a:r>
        </a:p>
      </dgm:t>
    </dgm:pt>
    <dgm:pt modelId="{805BAA8C-6B3A-4F89-B43B-3433D51873B2}" type="parTrans" cxnId="{2FE70D88-C54D-49A9-B364-87AD45435E56}">
      <dgm:prSet/>
      <dgm:spPr/>
      <dgm:t>
        <a:bodyPr/>
        <a:lstStyle/>
        <a:p>
          <a:endParaRPr lang="en-US"/>
        </a:p>
      </dgm:t>
    </dgm:pt>
    <dgm:pt modelId="{45B345FE-8965-4918-B7EB-D2FA4BF32CA1}" type="sibTrans" cxnId="{2FE70D88-C54D-49A9-B364-87AD45435E56}">
      <dgm:prSet/>
      <dgm:spPr/>
      <dgm:t>
        <a:bodyPr/>
        <a:lstStyle/>
        <a:p>
          <a:endParaRPr lang="en-US"/>
        </a:p>
      </dgm:t>
    </dgm:pt>
    <dgm:pt modelId="{D82C66F9-6242-4234-9E6A-8D2F272899AC}">
      <dgm:prSet phldrT="[Text]"/>
      <dgm:spPr/>
      <dgm:t>
        <a:bodyPr/>
        <a:lstStyle/>
        <a:p>
          <a:r>
            <a:rPr lang="en-US" dirty="0"/>
            <a:t>Analyze Results</a:t>
          </a:r>
        </a:p>
      </dgm:t>
    </dgm:pt>
    <dgm:pt modelId="{E02E569C-C117-4408-8F27-282A84BEA332}" type="parTrans" cxnId="{01F151EE-8C72-4E4B-ACF3-610460C0731C}">
      <dgm:prSet/>
      <dgm:spPr/>
      <dgm:t>
        <a:bodyPr/>
        <a:lstStyle/>
        <a:p>
          <a:endParaRPr lang="en-US"/>
        </a:p>
      </dgm:t>
    </dgm:pt>
    <dgm:pt modelId="{586D814C-4A20-4C6B-8949-11ABAEED2570}" type="sibTrans" cxnId="{01F151EE-8C72-4E4B-ACF3-610460C0731C}">
      <dgm:prSet/>
      <dgm:spPr/>
      <dgm:t>
        <a:bodyPr/>
        <a:lstStyle/>
        <a:p>
          <a:endParaRPr lang="en-US"/>
        </a:p>
      </dgm:t>
    </dgm:pt>
    <dgm:pt modelId="{23D20CFD-7DFA-4DF5-A151-A631E5FCE5A9}">
      <dgm:prSet phldrT="[Text]"/>
      <dgm:spPr/>
      <dgm:t>
        <a:bodyPr/>
        <a:lstStyle/>
        <a:p>
          <a:r>
            <a:rPr lang="en-US" dirty="0"/>
            <a:t>August</a:t>
          </a:r>
        </a:p>
      </dgm:t>
    </dgm:pt>
    <dgm:pt modelId="{8FA0FEA5-B5D9-47BB-9BB7-6C338C7A38D9}" type="parTrans" cxnId="{FD587507-00C4-4F7D-AE1A-6C5749B11E50}">
      <dgm:prSet/>
      <dgm:spPr/>
      <dgm:t>
        <a:bodyPr/>
        <a:lstStyle/>
        <a:p>
          <a:endParaRPr lang="en-US"/>
        </a:p>
      </dgm:t>
    </dgm:pt>
    <dgm:pt modelId="{20B077C5-DC27-441B-9E65-EFB9FA8A21E0}" type="sibTrans" cxnId="{FD587507-00C4-4F7D-AE1A-6C5749B11E50}">
      <dgm:prSet/>
      <dgm:spPr/>
      <dgm:t>
        <a:bodyPr/>
        <a:lstStyle/>
        <a:p>
          <a:endParaRPr lang="en-US"/>
        </a:p>
      </dgm:t>
    </dgm:pt>
    <dgm:pt modelId="{179F8047-E451-432D-94EA-88CAE09C48BB}">
      <dgm:prSet phldrT="[Text]"/>
      <dgm:spPr/>
      <dgm:t>
        <a:bodyPr/>
        <a:lstStyle/>
        <a:p>
          <a:r>
            <a:rPr lang="en-US" dirty="0"/>
            <a:t>September</a:t>
          </a:r>
        </a:p>
      </dgm:t>
    </dgm:pt>
    <dgm:pt modelId="{3367B109-C0C0-4350-A432-76C6A87F9909}" type="parTrans" cxnId="{759BB427-33E0-4EC6-BFCB-F0524A744E7F}">
      <dgm:prSet/>
      <dgm:spPr/>
      <dgm:t>
        <a:bodyPr/>
        <a:lstStyle/>
        <a:p>
          <a:endParaRPr lang="en-US"/>
        </a:p>
      </dgm:t>
    </dgm:pt>
    <dgm:pt modelId="{656C2E4B-08D5-4A8B-9B6A-57F1944644D4}" type="sibTrans" cxnId="{759BB427-33E0-4EC6-BFCB-F0524A744E7F}">
      <dgm:prSet/>
      <dgm:spPr/>
      <dgm:t>
        <a:bodyPr/>
        <a:lstStyle/>
        <a:p>
          <a:endParaRPr lang="en-US"/>
        </a:p>
      </dgm:t>
    </dgm:pt>
    <dgm:pt modelId="{95239772-A48E-4A67-AFCC-12F13DECC382}">
      <dgm:prSet phldrT="[Text]"/>
      <dgm:spPr/>
      <dgm:t>
        <a:bodyPr/>
        <a:lstStyle/>
        <a:p>
          <a:r>
            <a:rPr lang="en-US" dirty="0"/>
            <a:t>Finalize Methodology</a:t>
          </a:r>
        </a:p>
      </dgm:t>
    </dgm:pt>
    <dgm:pt modelId="{D5E6887C-01F9-4E1D-A4E5-93E29A7190AB}" type="parTrans" cxnId="{CD67F3C7-0E50-47B6-A209-CF9FFA74DBF3}">
      <dgm:prSet/>
      <dgm:spPr/>
      <dgm:t>
        <a:bodyPr/>
        <a:lstStyle/>
        <a:p>
          <a:endParaRPr lang="en-US"/>
        </a:p>
      </dgm:t>
    </dgm:pt>
    <dgm:pt modelId="{1730377E-572A-4463-A333-3A7739284B78}" type="sibTrans" cxnId="{CD67F3C7-0E50-47B6-A209-CF9FFA74DBF3}">
      <dgm:prSet/>
      <dgm:spPr/>
      <dgm:t>
        <a:bodyPr/>
        <a:lstStyle/>
        <a:p>
          <a:endParaRPr lang="en-US"/>
        </a:p>
      </dgm:t>
    </dgm:pt>
    <dgm:pt modelId="{611C4AAD-3F8C-44E7-B754-5EB56293EBCB}">
      <dgm:prSet phldrT="[Text]"/>
      <dgm:spPr/>
      <dgm:t>
        <a:bodyPr/>
        <a:lstStyle/>
        <a:p>
          <a:r>
            <a:rPr lang="en-US" dirty="0"/>
            <a:t>Submit Abstract</a:t>
          </a:r>
        </a:p>
      </dgm:t>
    </dgm:pt>
    <dgm:pt modelId="{73FDE985-EBFD-40F6-AB5E-9B84709F7FDE}" type="parTrans" cxnId="{3DAA8ACE-77F6-4B9F-9B12-90FD62F71126}">
      <dgm:prSet/>
      <dgm:spPr/>
      <dgm:t>
        <a:bodyPr/>
        <a:lstStyle/>
        <a:p>
          <a:endParaRPr lang="en-US"/>
        </a:p>
      </dgm:t>
    </dgm:pt>
    <dgm:pt modelId="{EDCE222A-D3DB-479A-A441-6F737C77099B}" type="sibTrans" cxnId="{3DAA8ACE-77F6-4B9F-9B12-90FD62F71126}">
      <dgm:prSet/>
      <dgm:spPr/>
      <dgm:t>
        <a:bodyPr/>
        <a:lstStyle/>
        <a:p>
          <a:endParaRPr lang="en-US"/>
        </a:p>
      </dgm:t>
    </dgm:pt>
    <dgm:pt modelId="{EC001D9C-7F25-43E0-974A-A0D5D47FF03D}">
      <dgm:prSet phldrT="[Text]"/>
      <dgm:spPr/>
      <dgm:t>
        <a:bodyPr/>
        <a:lstStyle/>
        <a:p>
          <a:r>
            <a:rPr lang="en-US"/>
            <a:t>Finalize presentation</a:t>
          </a:r>
          <a:endParaRPr lang="en-US" dirty="0"/>
        </a:p>
      </dgm:t>
    </dgm:pt>
    <dgm:pt modelId="{806CA121-68D5-480E-858C-F89B3C3F4B5E}" type="parTrans" cxnId="{460EE062-AB80-47EC-9005-063294FBC515}">
      <dgm:prSet/>
      <dgm:spPr/>
      <dgm:t>
        <a:bodyPr/>
        <a:lstStyle/>
        <a:p>
          <a:endParaRPr lang="en-US"/>
        </a:p>
      </dgm:t>
    </dgm:pt>
    <dgm:pt modelId="{A52B5637-B708-454D-A4BC-CCAAE3DEC2FE}" type="sibTrans" cxnId="{460EE062-AB80-47EC-9005-063294FBC515}">
      <dgm:prSet/>
      <dgm:spPr/>
      <dgm:t>
        <a:bodyPr/>
        <a:lstStyle/>
        <a:p>
          <a:endParaRPr lang="en-US"/>
        </a:p>
      </dgm:t>
    </dgm:pt>
    <dgm:pt modelId="{2EFCF769-B4DB-4159-8424-D753FF6E38F4}">
      <dgm:prSet phldrT="[Text]"/>
      <dgm:spPr/>
      <dgm:t>
        <a:bodyPr/>
        <a:lstStyle/>
        <a:p>
          <a:r>
            <a:rPr lang="en-US" dirty="0"/>
            <a:t>Present at GIS in the Rockies</a:t>
          </a:r>
        </a:p>
      </dgm:t>
    </dgm:pt>
    <dgm:pt modelId="{4D368B60-82D9-46EC-AD81-F6E4F935BECB}" type="parTrans" cxnId="{FF0506FA-0760-4895-B1C7-50E571701ED9}">
      <dgm:prSet/>
      <dgm:spPr/>
      <dgm:t>
        <a:bodyPr/>
        <a:lstStyle/>
        <a:p>
          <a:endParaRPr lang="en-US"/>
        </a:p>
      </dgm:t>
    </dgm:pt>
    <dgm:pt modelId="{26F5D852-06F9-4158-9177-93567AFB9CE5}" type="sibTrans" cxnId="{FF0506FA-0760-4895-B1C7-50E571701ED9}">
      <dgm:prSet/>
      <dgm:spPr/>
      <dgm:t>
        <a:bodyPr/>
        <a:lstStyle/>
        <a:p>
          <a:endParaRPr lang="en-US"/>
        </a:p>
      </dgm:t>
    </dgm:pt>
    <dgm:pt modelId="{85D88A78-F8FC-4D2B-AB30-3C3F0B2ABE6E}" type="pres">
      <dgm:prSet presAssocID="{0180AF7E-1A15-439B-9ED9-AE6A5618DB44}" presName="linearFlow" presStyleCnt="0">
        <dgm:presLayoutVars>
          <dgm:dir/>
          <dgm:animLvl val="lvl"/>
          <dgm:resizeHandles val="exact"/>
        </dgm:presLayoutVars>
      </dgm:prSet>
      <dgm:spPr/>
    </dgm:pt>
    <dgm:pt modelId="{EAC4D448-5B64-486E-9213-C46B989E0E92}" type="pres">
      <dgm:prSet presAssocID="{773144A8-7741-4C3A-A0B1-A4E551C2DBE0}" presName="composite" presStyleCnt="0"/>
      <dgm:spPr/>
    </dgm:pt>
    <dgm:pt modelId="{7961A57B-21C2-40B9-BC6F-82702BA5B261}" type="pres">
      <dgm:prSet presAssocID="{773144A8-7741-4C3A-A0B1-A4E551C2DBE0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2416A0C5-FBCC-4D1E-8C26-AA23A258CF0D}" type="pres">
      <dgm:prSet presAssocID="{773144A8-7741-4C3A-A0B1-A4E551C2DBE0}" presName="descendantText" presStyleLbl="alignAcc1" presStyleIdx="0" presStyleCnt="4">
        <dgm:presLayoutVars>
          <dgm:bulletEnabled val="1"/>
        </dgm:presLayoutVars>
      </dgm:prSet>
      <dgm:spPr/>
    </dgm:pt>
    <dgm:pt modelId="{ABB0850D-DCB1-4B38-90E7-33E6188ADD6E}" type="pres">
      <dgm:prSet presAssocID="{E9D325C4-7256-4925-B9B2-AE21DBD57F9E}" presName="sp" presStyleCnt="0"/>
      <dgm:spPr/>
    </dgm:pt>
    <dgm:pt modelId="{77B7180B-BDDD-4517-9C7D-CA2EFAC191EE}" type="pres">
      <dgm:prSet presAssocID="{0E9EB360-3432-4682-AC17-6E564B29560C}" presName="composite" presStyleCnt="0"/>
      <dgm:spPr/>
    </dgm:pt>
    <dgm:pt modelId="{DF620867-C6DB-4B45-BD81-1DE79E612305}" type="pres">
      <dgm:prSet presAssocID="{0E9EB360-3432-4682-AC17-6E564B29560C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9BC908FE-3421-405A-ADA6-7AD7512C3667}" type="pres">
      <dgm:prSet presAssocID="{0E9EB360-3432-4682-AC17-6E564B29560C}" presName="descendantText" presStyleLbl="alignAcc1" presStyleIdx="1" presStyleCnt="4">
        <dgm:presLayoutVars>
          <dgm:bulletEnabled val="1"/>
        </dgm:presLayoutVars>
      </dgm:prSet>
      <dgm:spPr/>
    </dgm:pt>
    <dgm:pt modelId="{F4E95DE1-AB72-4F48-A003-F353D4547E9B}" type="pres">
      <dgm:prSet presAssocID="{45B345FE-8965-4918-B7EB-D2FA4BF32CA1}" presName="sp" presStyleCnt="0"/>
      <dgm:spPr/>
    </dgm:pt>
    <dgm:pt modelId="{A234DEC6-B935-4DCB-9F21-F021217B3704}" type="pres">
      <dgm:prSet presAssocID="{23D20CFD-7DFA-4DF5-A151-A631E5FCE5A9}" presName="composite" presStyleCnt="0"/>
      <dgm:spPr/>
    </dgm:pt>
    <dgm:pt modelId="{72633994-F73E-4279-A03F-2FE6CCB23085}" type="pres">
      <dgm:prSet presAssocID="{23D20CFD-7DFA-4DF5-A151-A631E5FCE5A9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0CD7A297-6869-4E95-B0C1-0E22C9172483}" type="pres">
      <dgm:prSet presAssocID="{23D20CFD-7DFA-4DF5-A151-A631E5FCE5A9}" presName="descendantText" presStyleLbl="alignAcc1" presStyleIdx="2" presStyleCnt="4">
        <dgm:presLayoutVars>
          <dgm:bulletEnabled val="1"/>
        </dgm:presLayoutVars>
      </dgm:prSet>
      <dgm:spPr/>
    </dgm:pt>
    <dgm:pt modelId="{4E54E77A-CE1A-4B39-A759-7EA823C64E1F}" type="pres">
      <dgm:prSet presAssocID="{20B077C5-DC27-441B-9E65-EFB9FA8A21E0}" presName="sp" presStyleCnt="0"/>
      <dgm:spPr/>
    </dgm:pt>
    <dgm:pt modelId="{BFBAE3AB-DB97-4296-B5A6-D6A637C9F0ED}" type="pres">
      <dgm:prSet presAssocID="{179F8047-E451-432D-94EA-88CAE09C48BB}" presName="composite" presStyleCnt="0"/>
      <dgm:spPr/>
    </dgm:pt>
    <dgm:pt modelId="{E1E35B58-AF0A-4A53-9693-1EC80C1E27A3}" type="pres">
      <dgm:prSet presAssocID="{179F8047-E451-432D-94EA-88CAE09C48BB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7B8AC444-D7CE-4607-BCB8-892A53E53605}" type="pres">
      <dgm:prSet presAssocID="{179F8047-E451-432D-94EA-88CAE09C48BB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FD587507-00C4-4F7D-AE1A-6C5749B11E50}" srcId="{0180AF7E-1A15-439B-9ED9-AE6A5618DB44}" destId="{23D20CFD-7DFA-4DF5-A151-A631E5FCE5A9}" srcOrd="2" destOrd="0" parTransId="{8FA0FEA5-B5D9-47BB-9BB7-6C338C7A38D9}" sibTransId="{20B077C5-DC27-441B-9E65-EFB9FA8A21E0}"/>
    <dgm:cxn modelId="{CA62F207-B31C-4E10-9F3E-C5957147EFB6}" type="presOf" srcId="{95239772-A48E-4A67-AFCC-12F13DECC382}" destId="{2416A0C5-FBCC-4D1E-8C26-AA23A258CF0D}" srcOrd="0" destOrd="1" presId="urn:microsoft.com/office/officeart/2005/8/layout/chevron2"/>
    <dgm:cxn modelId="{9335AE0D-6B0E-4C0A-B1DD-51D29FEDFDD5}" type="presOf" srcId="{D82C66F9-6242-4234-9E6A-8D2F272899AC}" destId="{9BC908FE-3421-405A-ADA6-7AD7512C3667}" srcOrd="0" destOrd="0" presId="urn:microsoft.com/office/officeart/2005/8/layout/chevron2"/>
    <dgm:cxn modelId="{94D32811-879A-4226-801B-D33D5BBEA62B}" srcId="{773144A8-7741-4C3A-A0B1-A4E551C2DBE0}" destId="{B57DCF3D-EE8C-44C8-B7E6-10D4AACAD359}" srcOrd="0" destOrd="0" parTransId="{3DEB9BF9-099D-4F30-882B-DEC0E79B440F}" sibTransId="{E8534FDA-7A64-4423-B4E1-51FFA55C545F}"/>
    <dgm:cxn modelId="{759BB427-33E0-4EC6-BFCB-F0524A744E7F}" srcId="{0180AF7E-1A15-439B-9ED9-AE6A5618DB44}" destId="{179F8047-E451-432D-94EA-88CAE09C48BB}" srcOrd="3" destOrd="0" parTransId="{3367B109-C0C0-4350-A432-76C6A87F9909}" sibTransId="{656C2E4B-08D5-4A8B-9B6A-57F1944644D4}"/>
    <dgm:cxn modelId="{460EE062-AB80-47EC-9005-063294FBC515}" srcId="{23D20CFD-7DFA-4DF5-A151-A631E5FCE5A9}" destId="{EC001D9C-7F25-43E0-974A-A0D5D47FF03D}" srcOrd="0" destOrd="0" parTransId="{806CA121-68D5-480E-858C-F89B3C3F4B5E}" sibTransId="{A52B5637-B708-454D-A4BC-CCAAE3DEC2FE}"/>
    <dgm:cxn modelId="{11C77363-9CE4-4F12-92CB-3E97E522ADED}" type="presOf" srcId="{0180AF7E-1A15-439B-9ED9-AE6A5618DB44}" destId="{85D88A78-F8FC-4D2B-AB30-3C3F0B2ABE6E}" srcOrd="0" destOrd="0" presId="urn:microsoft.com/office/officeart/2005/8/layout/chevron2"/>
    <dgm:cxn modelId="{253E9F83-7302-44C2-89F1-F0F57D108191}" srcId="{0180AF7E-1A15-439B-9ED9-AE6A5618DB44}" destId="{773144A8-7741-4C3A-A0B1-A4E551C2DBE0}" srcOrd="0" destOrd="0" parTransId="{D09CC5AE-7A51-4F50-AEA1-CF024F42DD7C}" sibTransId="{E9D325C4-7256-4925-B9B2-AE21DBD57F9E}"/>
    <dgm:cxn modelId="{2FE70D88-C54D-49A9-B364-87AD45435E56}" srcId="{0180AF7E-1A15-439B-9ED9-AE6A5618DB44}" destId="{0E9EB360-3432-4682-AC17-6E564B29560C}" srcOrd="1" destOrd="0" parTransId="{805BAA8C-6B3A-4F89-B43B-3433D51873B2}" sibTransId="{45B345FE-8965-4918-B7EB-D2FA4BF32CA1}"/>
    <dgm:cxn modelId="{394ED98B-43D3-4BE1-8E44-412C0C27AB3A}" type="presOf" srcId="{EC001D9C-7F25-43E0-974A-A0D5D47FF03D}" destId="{0CD7A297-6869-4E95-B0C1-0E22C9172483}" srcOrd="0" destOrd="0" presId="urn:microsoft.com/office/officeart/2005/8/layout/chevron2"/>
    <dgm:cxn modelId="{BCA9108E-C3EE-4A3D-873C-E02F00D153A1}" type="presOf" srcId="{773144A8-7741-4C3A-A0B1-A4E551C2DBE0}" destId="{7961A57B-21C2-40B9-BC6F-82702BA5B261}" srcOrd="0" destOrd="0" presId="urn:microsoft.com/office/officeart/2005/8/layout/chevron2"/>
    <dgm:cxn modelId="{FA32A0BA-F139-409D-9072-4D676EAA92D1}" type="presOf" srcId="{B57DCF3D-EE8C-44C8-B7E6-10D4AACAD359}" destId="{2416A0C5-FBCC-4D1E-8C26-AA23A258CF0D}" srcOrd="0" destOrd="0" presId="urn:microsoft.com/office/officeart/2005/8/layout/chevron2"/>
    <dgm:cxn modelId="{CD67F3C7-0E50-47B6-A209-CF9FFA74DBF3}" srcId="{773144A8-7741-4C3A-A0B1-A4E551C2DBE0}" destId="{95239772-A48E-4A67-AFCC-12F13DECC382}" srcOrd="1" destOrd="0" parTransId="{D5E6887C-01F9-4E1D-A4E5-93E29A7190AB}" sibTransId="{1730377E-572A-4463-A333-3A7739284B78}"/>
    <dgm:cxn modelId="{C50387C9-A0B9-4A06-AF02-DA82B978FD05}" type="presOf" srcId="{2EFCF769-B4DB-4159-8424-D753FF6E38F4}" destId="{7B8AC444-D7CE-4607-BCB8-892A53E53605}" srcOrd="0" destOrd="0" presId="urn:microsoft.com/office/officeart/2005/8/layout/chevron2"/>
    <dgm:cxn modelId="{3DAA8ACE-77F6-4B9F-9B12-90FD62F71126}" srcId="{0E9EB360-3432-4682-AC17-6E564B29560C}" destId="{611C4AAD-3F8C-44E7-B754-5EB56293EBCB}" srcOrd="1" destOrd="0" parTransId="{73FDE985-EBFD-40F6-AB5E-9B84709F7FDE}" sibTransId="{EDCE222A-D3DB-479A-A441-6F737C77099B}"/>
    <dgm:cxn modelId="{8BBCABDD-C2AF-427A-83BE-E9657B0047DA}" type="presOf" srcId="{611C4AAD-3F8C-44E7-B754-5EB56293EBCB}" destId="{9BC908FE-3421-405A-ADA6-7AD7512C3667}" srcOrd="0" destOrd="1" presId="urn:microsoft.com/office/officeart/2005/8/layout/chevron2"/>
    <dgm:cxn modelId="{779151E7-5EB0-48B9-8142-062FA1AD4F53}" type="presOf" srcId="{179F8047-E451-432D-94EA-88CAE09C48BB}" destId="{E1E35B58-AF0A-4A53-9693-1EC80C1E27A3}" srcOrd="0" destOrd="0" presId="urn:microsoft.com/office/officeart/2005/8/layout/chevron2"/>
    <dgm:cxn modelId="{BA354DEA-43DB-4F3F-A8D4-C3FF434C9F60}" type="presOf" srcId="{23D20CFD-7DFA-4DF5-A151-A631E5FCE5A9}" destId="{72633994-F73E-4279-A03F-2FE6CCB23085}" srcOrd="0" destOrd="0" presId="urn:microsoft.com/office/officeart/2005/8/layout/chevron2"/>
    <dgm:cxn modelId="{01F151EE-8C72-4E4B-ACF3-610460C0731C}" srcId="{0E9EB360-3432-4682-AC17-6E564B29560C}" destId="{D82C66F9-6242-4234-9E6A-8D2F272899AC}" srcOrd="0" destOrd="0" parTransId="{E02E569C-C117-4408-8F27-282A84BEA332}" sibTransId="{586D814C-4A20-4C6B-8949-11ABAEED2570}"/>
    <dgm:cxn modelId="{C2A8C5F2-E2E5-474E-87BE-AFB94C916253}" type="presOf" srcId="{0E9EB360-3432-4682-AC17-6E564B29560C}" destId="{DF620867-C6DB-4B45-BD81-1DE79E612305}" srcOrd="0" destOrd="0" presId="urn:microsoft.com/office/officeart/2005/8/layout/chevron2"/>
    <dgm:cxn modelId="{FF0506FA-0760-4895-B1C7-50E571701ED9}" srcId="{179F8047-E451-432D-94EA-88CAE09C48BB}" destId="{2EFCF769-B4DB-4159-8424-D753FF6E38F4}" srcOrd="0" destOrd="0" parTransId="{4D368B60-82D9-46EC-AD81-F6E4F935BECB}" sibTransId="{26F5D852-06F9-4158-9177-93567AFB9CE5}"/>
    <dgm:cxn modelId="{882DA247-5650-42AA-B594-C90F3B6538B0}" type="presParOf" srcId="{85D88A78-F8FC-4D2B-AB30-3C3F0B2ABE6E}" destId="{EAC4D448-5B64-486E-9213-C46B989E0E92}" srcOrd="0" destOrd="0" presId="urn:microsoft.com/office/officeart/2005/8/layout/chevron2"/>
    <dgm:cxn modelId="{0F9FC9B1-7A69-4E91-A2FE-6661F1009AFA}" type="presParOf" srcId="{EAC4D448-5B64-486E-9213-C46B989E0E92}" destId="{7961A57B-21C2-40B9-BC6F-82702BA5B261}" srcOrd="0" destOrd="0" presId="urn:microsoft.com/office/officeart/2005/8/layout/chevron2"/>
    <dgm:cxn modelId="{AC050C07-C04F-4DB5-B783-FFD32BCC1CE4}" type="presParOf" srcId="{EAC4D448-5B64-486E-9213-C46B989E0E92}" destId="{2416A0C5-FBCC-4D1E-8C26-AA23A258CF0D}" srcOrd="1" destOrd="0" presId="urn:microsoft.com/office/officeart/2005/8/layout/chevron2"/>
    <dgm:cxn modelId="{D00FB318-62AC-45B6-876C-7E9EC563F72D}" type="presParOf" srcId="{85D88A78-F8FC-4D2B-AB30-3C3F0B2ABE6E}" destId="{ABB0850D-DCB1-4B38-90E7-33E6188ADD6E}" srcOrd="1" destOrd="0" presId="urn:microsoft.com/office/officeart/2005/8/layout/chevron2"/>
    <dgm:cxn modelId="{57E69597-6AD6-425A-B1AC-C27EF48E30E3}" type="presParOf" srcId="{85D88A78-F8FC-4D2B-AB30-3C3F0B2ABE6E}" destId="{77B7180B-BDDD-4517-9C7D-CA2EFAC191EE}" srcOrd="2" destOrd="0" presId="urn:microsoft.com/office/officeart/2005/8/layout/chevron2"/>
    <dgm:cxn modelId="{6039BC5D-FCF3-4255-B70A-5056B10770D7}" type="presParOf" srcId="{77B7180B-BDDD-4517-9C7D-CA2EFAC191EE}" destId="{DF620867-C6DB-4B45-BD81-1DE79E612305}" srcOrd="0" destOrd="0" presId="urn:microsoft.com/office/officeart/2005/8/layout/chevron2"/>
    <dgm:cxn modelId="{84345BE7-B15A-43A9-9696-04451D0ECA69}" type="presParOf" srcId="{77B7180B-BDDD-4517-9C7D-CA2EFAC191EE}" destId="{9BC908FE-3421-405A-ADA6-7AD7512C3667}" srcOrd="1" destOrd="0" presId="urn:microsoft.com/office/officeart/2005/8/layout/chevron2"/>
    <dgm:cxn modelId="{6DBD1660-DC31-424B-8314-CCAD104F72C8}" type="presParOf" srcId="{85D88A78-F8FC-4D2B-AB30-3C3F0B2ABE6E}" destId="{F4E95DE1-AB72-4F48-A003-F353D4547E9B}" srcOrd="3" destOrd="0" presId="urn:microsoft.com/office/officeart/2005/8/layout/chevron2"/>
    <dgm:cxn modelId="{8487A405-FA50-4D27-A5F6-77FBAA03E1D0}" type="presParOf" srcId="{85D88A78-F8FC-4D2B-AB30-3C3F0B2ABE6E}" destId="{A234DEC6-B935-4DCB-9F21-F021217B3704}" srcOrd="4" destOrd="0" presId="urn:microsoft.com/office/officeart/2005/8/layout/chevron2"/>
    <dgm:cxn modelId="{7C9D1535-78FD-4B13-B5C6-F7E98E364637}" type="presParOf" srcId="{A234DEC6-B935-4DCB-9F21-F021217B3704}" destId="{72633994-F73E-4279-A03F-2FE6CCB23085}" srcOrd="0" destOrd="0" presId="urn:microsoft.com/office/officeart/2005/8/layout/chevron2"/>
    <dgm:cxn modelId="{EF399BBA-FB01-4B14-B7F9-060893B14B15}" type="presParOf" srcId="{A234DEC6-B935-4DCB-9F21-F021217B3704}" destId="{0CD7A297-6869-4E95-B0C1-0E22C9172483}" srcOrd="1" destOrd="0" presId="urn:microsoft.com/office/officeart/2005/8/layout/chevron2"/>
    <dgm:cxn modelId="{BA90CCD5-39D1-4E85-8732-36EABFEE7371}" type="presParOf" srcId="{85D88A78-F8FC-4D2B-AB30-3C3F0B2ABE6E}" destId="{4E54E77A-CE1A-4B39-A759-7EA823C64E1F}" srcOrd="5" destOrd="0" presId="urn:microsoft.com/office/officeart/2005/8/layout/chevron2"/>
    <dgm:cxn modelId="{785D572A-1474-4C69-BBB4-8CECEFF13FDA}" type="presParOf" srcId="{85D88A78-F8FC-4D2B-AB30-3C3F0B2ABE6E}" destId="{BFBAE3AB-DB97-4296-B5A6-D6A637C9F0ED}" srcOrd="6" destOrd="0" presId="urn:microsoft.com/office/officeart/2005/8/layout/chevron2"/>
    <dgm:cxn modelId="{35D4A3A8-AB95-42DC-99DE-7042C9B4D1DD}" type="presParOf" srcId="{BFBAE3AB-DB97-4296-B5A6-D6A637C9F0ED}" destId="{E1E35B58-AF0A-4A53-9693-1EC80C1E27A3}" srcOrd="0" destOrd="0" presId="urn:microsoft.com/office/officeart/2005/8/layout/chevron2"/>
    <dgm:cxn modelId="{1094D6A5-02E9-40FD-AD33-81D74015A243}" type="presParOf" srcId="{BFBAE3AB-DB97-4296-B5A6-D6A637C9F0ED}" destId="{7B8AC444-D7CE-4607-BCB8-892A53E5360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1A57B-21C2-40B9-BC6F-82702BA5B261}">
      <dsp:nvSpPr>
        <dsp:cNvPr id="0" name=""/>
        <dsp:cNvSpPr/>
      </dsp:nvSpPr>
      <dsp:spPr>
        <a:xfrm rot="5400000">
          <a:off x="-167351" y="170210"/>
          <a:ext cx="1115677" cy="7809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May - June</a:t>
          </a:r>
        </a:p>
      </dsp:txBody>
      <dsp:txXfrm rot="-5400000">
        <a:off x="1" y="393345"/>
        <a:ext cx="780974" cy="334703"/>
      </dsp:txXfrm>
    </dsp:sp>
    <dsp:sp modelId="{2416A0C5-FBCC-4D1E-8C26-AA23A258CF0D}">
      <dsp:nvSpPr>
        <dsp:cNvPr id="0" name=""/>
        <dsp:cNvSpPr/>
      </dsp:nvSpPr>
      <dsp:spPr>
        <a:xfrm rot="5400000">
          <a:off x="4888022" y="-4104190"/>
          <a:ext cx="725190" cy="89392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Condition Data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Finalize Methodology</a:t>
          </a:r>
        </a:p>
      </dsp:txBody>
      <dsp:txXfrm rot="-5400000">
        <a:off x="780974" y="38259"/>
        <a:ext cx="8903886" cy="654388"/>
      </dsp:txXfrm>
    </dsp:sp>
    <dsp:sp modelId="{DF620867-C6DB-4B45-BD81-1DE79E612305}">
      <dsp:nvSpPr>
        <dsp:cNvPr id="0" name=""/>
        <dsp:cNvSpPr/>
      </dsp:nvSpPr>
      <dsp:spPr>
        <a:xfrm rot="5400000">
          <a:off x="-167351" y="1137320"/>
          <a:ext cx="1115677" cy="7809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July</a:t>
          </a:r>
        </a:p>
      </dsp:txBody>
      <dsp:txXfrm rot="-5400000">
        <a:off x="1" y="1360455"/>
        <a:ext cx="780974" cy="334703"/>
      </dsp:txXfrm>
    </dsp:sp>
    <dsp:sp modelId="{9BC908FE-3421-405A-ADA6-7AD7512C3667}">
      <dsp:nvSpPr>
        <dsp:cNvPr id="0" name=""/>
        <dsp:cNvSpPr/>
      </dsp:nvSpPr>
      <dsp:spPr>
        <a:xfrm rot="5400000">
          <a:off x="4888022" y="-3137079"/>
          <a:ext cx="725190" cy="89392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Analyze Results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Submit Abstract</a:t>
          </a:r>
        </a:p>
      </dsp:txBody>
      <dsp:txXfrm rot="-5400000">
        <a:off x="780974" y="1005370"/>
        <a:ext cx="8903886" cy="654388"/>
      </dsp:txXfrm>
    </dsp:sp>
    <dsp:sp modelId="{72633994-F73E-4279-A03F-2FE6CCB23085}">
      <dsp:nvSpPr>
        <dsp:cNvPr id="0" name=""/>
        <dsp:cNvSpPr/>
      </dsp:nvSpPr>
      <dsp:spPr>
        <a:xfrm rot="5400000">
          <a:off x="-167351" y="2104430"/>
          <a:ext cx="1115677" cy="7809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August</a:t>
          </a:r>
        </a:p>
      </dsp:txBody>
      <dsp:txXfrm rot="-5400000">
        <a:off x="1" y="2327565"/>
        <a:ext cx="780974" cy="334703"/>
      </dsp:txXfrm>
    </dsp:sp>
    <dsp:sp modelId="{0CD7A297-6869-4E95-B0C1-0E22C9172483}">
      <dsp:nvSpPr>
        <dsp:cNvPr id="0" name=""/>
        <dsp:cNvSpPr/>
      </dsp:nvSpPr>
      <dsp:spPr>
        <a:xfrm rot="5400000">
          <a:off x="4888022" y="-2169969"/>
          <a:ext cx="725190" cy="89392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Finalize presentation</a:t>
          </a:r>
          <a:endParaRPr lang="en-US" sz="2300" kern="1200" dirty="0"/>
        </a:p>
      </dsp:txBody>
      <dsp:txXfrm rot="-5400000">
        <a:off x="780974" y="1972480"/>
        <a:ext cx="8903886" cy="654388"/>
      </dsp:txXfrm>
    </dsp:sp>
    <dsp:sp modelId="{E1E35B58-AF0A-4A53-9693-1EC80C1E27A3}">
      <dsp:nvSpPr>
        <dsp:cNvPr id="0" name=""/>
        <dsp:cNvSpPr/>
      </dsp:nvSpPr>
      <dsp:spPr>
        <a:xfrm rot="5400000">
          <a:off x="-167351" y="3071540"/>
          <a:ext cx="1115677" cy="7809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September</a:t>
          </a:r>
        </a:p>
      </dsp:txBody>
      <dsp:txXfrm rot="-5400000">
        <a:off x="1" y="3294675"/>
        <a:ext cx="780974" cy="334703"/>
      </dsp:txXfrm>
    </dsp:sp>
    <dsp:sp modelId="{7B8AC444-D7CE-4607-BCB8-892A53E53605}">
      <dsp:nvSpPr>
        <dsp:cNvPr id="0" name=""/>
        <dsp:cNvSpPr/>
      </dsp:nvSpPr>
      <dsp:spPr>
        <a:xfrm rot="5400000">
          <a:off x="4888022" y="-1202859"/>
          <a:ext cx="725190" cy="89392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Present at GIS in the Rockies</a:t>
          </a:r>
        </a:p>
      </dsp:txBody>
      <dsp:txXfrm rot="-5400000">
        <a:off x="780974" y="2939590"/>
        <a:ext cx="8903886" cy="654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75C44-740D-4188-BB87-5A64B5A37778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CB209-EF5A-4D98-BA73-40A1E9FD9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2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CB209-EF5A-4D98-BA73-40A1E9FD96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55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CB209-EF5A-4D98-BA73-40A1E9FD96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4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CB209-EF5A-4D98-BA73-40A1E9FD96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5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CB209-EF5A-4D98-BA73-40A1E9FD96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91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CB209-EF5A-4D98-BA73-40A1E9FD96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95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CB209-EF5A-4D98-BA73-40A1E9FD96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63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CB209-EF5A-4D98-BA73-40A1E9FD96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CB209-EF5A-4D98-BA73-40A1E9FD96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21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CB209-EF5A-4D98-BA73-40A1E9FD96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63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CB209-EF5A-4D98-BA73-40A1E9FD96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27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CB209-EF5A-4D98-BA73-40A1E9FD96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83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CB209-EF5A-4D98-BA73-40A1E9FD96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72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CB209-EF5A-4D98-BA73-40A1E9FD96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40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CB209-EF5A-4D98-BA73-40A1E9FD96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45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s://upload.wikimedia.org/wikipedia/commons/d/df/ArcGIS_logo.png&amp;imgrefurl=https://en.wikipedia.org/wiki/ArcGIS&amp;docid=34cCsJql7A2qnM&amp;tbnid=YOyPoPIvQ6RfxM:&amp;vet=10ahUKEwi3m5v32vbhAhXImeAKHaSpCyAQMwhzKAgwCA..i&amp;w=945&amp;h=945&amp;bih=621&amp;biw=1164&amp;q=ArcGIS&amp;ved=0ahUKEwi3m5v32vbhAhXImeAKHaSpCyAQMwhzKAgwCA&amp;iact=mrc&amp;uact=8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cdpsdocs.state.co.us/ccjj/Resources/Leg/2010/HB10-1284.pdf" TargetMode="External"/><Relationship Id="rId3" Type="http://schemas.openxmlformats.org/officeDocument/2006/relationships/hyperlink" Target="https://www.fcgov.com/mmj/pdf/amendment64.pdf" TargetMode="External"/><Relationship Id="rId7" Type="http://schemas.openxmlformats.org/officeDocument/2006/relationships/hyperlink" Target="https://ucr.fbi.gov/nibrs/2012/resources/crimes-against-persons-property-and-society" TargetMode="External"/><Relationship Id="rId2" Type="http://schemas.openxmlformats.org/officeDocument/2006/relationships/hyperlink" Target="https://www.colorado.gov/pacific/sites/default/files/CHEIS_MMJ_Colorado-Constitution-Article-XVIII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envergov.org/opendata/dataset/city-and-county-of-denver-crime" TargetMode="External"/><Relationship Id="rId5" Type="http://schemas.openxmlformats.org/officeDocument/2006/relationships/hyperlink" Target="https://www.denvergov.org/opendata/dataset/city-and-county-of-denver-statistical-neighborhoods" TargetMode="External"/><Relationship Id="rId10" Type="http://schemas.openxmlformats.org/officeDocument/2006/relationships/hyperlink" Target="https://www.census.gov/geo/maps-data/data/tiger-data.html" TargetMode="External"/><Relationship Id="rId4" Type="http://schemas.openxmlformats.org/officeDocument/2006/relationships/hyperlink" Target="https://www.denvergov.org/opendata/dataset/city-and-county-of-denver-marijuana-active-business-licenses" TargetMode="External"/><Relationship Id="rId9" Type="http://schemas.openxmlformats.org/officeDocument/2006/relationships/hyperlink" Target="https://rmhidta.org/files/D2DF/7Legalization%20of%20Marijuana%20in%20Colorado%20the%20Impact%20Vol%202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B550B-3C94-423C-B5A9-A7C5FBD73A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73420"/>
            <a:ext cx="12192000" cy="146304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Marijuana Dispensaries and Crime in Denver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D5FBE5-4825-4BAA-B984-D6D0323B81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581400" cy="1463040"/>
          </a:xfrm>
        </p:spPr>
        <p:txBody>
          <a:bodyPr/>
          <a:lstStyle/>
          <a:p>
            <a:r>
              <a:rPr lang="en-US" dirty="0"/>
              <a:t>By Ashley Lanier</a:t>
            </a:r>
          </a:p>
          <a:p>
            <a:r>
              <a:rPr lang="en-US" dirty="0"/>
              <a:t>Penn State University – GEOG 596A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9012D4-BE20-46EB-BBAA-707286318170}"/>
              </a:ext>
            </a:extLst>
          </p:cNvPr>
          <p:cNvSpPr txBox="1">
            <a:spLocks/>
          </p:cNvSpPr>
          <p:nvPr/>
        </p:nvSpPr>
        <p:spPr>
          <a:xfrm>
            <a:off x="0" y="4960137"/>
            <a:ext cx="8147137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/>
              <a:t>Effects of Dispensary Locations on the Spatial </a:t>
            </a:r>
            <a:r>
              <a:rPr lang="en-US" sz="2800" b="1" dirty="0" err="1"/>
              <a:t>AutoCorrelation</a:t>
            </a:r>
            <a:r>
              <a:rPr lang="en-US" sz="2800" b="1" dirty="0"/>
              <a:t> of Crime Rates in Denver, Co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18265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E18EF-A342-4C25-AB3A-DAAF7E10E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and Objectives / my contribution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A651E-A4A5-4403-B19C-6A6E9C4A6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Investigate the spatial relationship of crime rates and marijuana dispensaries in Denver, CO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 Spatial autocorrelation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 Account for MAUP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Investigate the statistical significance of change over time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 Analysis of Variance (ANOVA)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 2013-2018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Utilize two frequently-used crime theories to inform my research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 Social disorganization theory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 Routine activity theory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4929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F3A82-44CD-4C7B-B7C3-9E41723D8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- </a:t>
            </a:r>
            <a:r>
              <a:rPr lang="en-US" dirty="0" err="1"/>
              <a:t>DAta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1B0F82-877C-4379-9308-4075901B5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179636"/>
            <a:ext cx="6096000" cy="822960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 City of Denver Open Data Catalog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7D10D-70B3-4563-AFE5-C8B60AD91B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5748" y="2933825"/>
            <a:ext cx="4444506" cy="1507546"/>
          </a:xfrm>
        </p:spPr>
        <p:txBody>
          <a:bodyPr>
            <a:noAutofit/>
          </a:bodyPr>
          <a:lstStyle/>
          <a:p>
            <a:pPr marL="470916" lvl="1" indent="-342900">
              <a:buFont typeface="+mj-lt"/>
              <a:buAutoNum type="arabicPeriod"/>
            </a:pPr>
            <a:r>
              <a:rPr lang="en-US" sz="2000" dirty="0"/>
              <a:t>Neighborhood boundaries</a:t>
            </a:r>
          </a:p>
          <a:p>
            <a:pPr marL="470916" lvl="1" indent="-342900">
              <a:buFont typeface="+mj-lt"/>
              <a:buAutoNum type="arabicPeriod"/>
            </a:pPr>
            <a:r>
              <a:rPr lang="en-US" sz="2000" dirty="0"/>
              <a:t>Crime 2013-2018</a:t>
            </a:r>
          </a:p>
          <a:p>
            <a:pPr marL="470916" lvl="1" indent="-342900">
              <a:buFont typeface="+mj-lt"/>
              <a:buAutoNum type="arabicPeriod"/>
            </a:pPr>
            <a:r>
              <a:rPr lang="en-US" sz="2000" dirty="0"/>
              <a:t>Dispensary active business licenses</a:t>
            </a:r>
          </a:p>
          <a:p>
            <a:pPr marL="470916" lvl="1" indent="-342900">
              <a:buFont typeface="+mj-lt"/>
              <a:buAutoNum type="arabicPeriod"/>
            </a:pPr>
            <a:r>
              <a:rPr lang="en-US" sz="2000" dirty="0"/>
              <a:t>Address table with XY </a:t>
            </a:r>
            <a:r>
              <a:rPr lang="en-US" sz="2000" dirty="0" err="1"/>
              <a:t>coords</a:t>
            </a:r>
            <a:endParaRPr lang="en-US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799E98-354A-43F8-B8A0-E989470313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07710" y="2179636"/>
            <a:ext cx="6096000" cy="82296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b="1" u="sng" dirty="0">
                <a:solidFill>
                  <a:schemeClr val="tx1"/>
                </a:solidFill>
              </a:rPr>
              <a:t>American Community Survey 5-year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517B68-3D3C-4F57-B3AD-E48072647B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3456" y="2967788"/>
            <a:ext cx="5453743" cy="3341572"/>
          </a:xfrm>
        </p:spPr>
        <p:txBody>
          <a:bodyPr>
            <a:normAutofit/>
          </a:bodyPr>
          <a:lstStyle/>
          <a:p>
            <a:pPr marL="470916" lvl="1" indent="-342900">
              <a:buFont typeface="+mj-lt"/>
              <a:buAutoNum type="arabicPeriod"/>
            </a:pPr>
            <a:r>
              <a:rPr lang="en-US" sz="2000" dirty="0"/>
              <a:t>Population</a:t>
            </a:r>
          </a:p>
          <a:p>
            <a:pPr marL="653796" lvl="2" indent="-342900">
              <a:buFont typeface="+mj-lt"/>
              <a:buAutoNum type="alphaLcParenR"/>
            </a:pPr>
            <a:r>
              <a:rPr lang="en-US" sz="2000" dirty="0"/>
              <a:t>Total </a:t>
            </a:r>
          </a:p>
          <a:p>
            <a:pPr marL="653796" lvl="2" indent="-342900">
              <a:buFont typeface="+mj-lt"/>
              <a:buAutoNum type="alphaLcParenR"/>
            </a:pPr>
            <a:r>
              <a:rPr lang="en-US" sz="2000" dirty="0"/>
              <a:t>Ages between 15-29</a:t>
            </a:r>
          </a:p>
          <a:p>
            <a:pPr marL="470916" lvl="1" indent="-342900">
              <a:buFont typeface="+mj-lt"/>
              <a:buAutoNum type="arabicPeriod"/>
            </a:pPr>
            <a:r>
              <a:rPr lang="en-US" sz="2000" dirty="0"/>
              <a:t>Race</a:t>
            </a:r>
          </a:p>
          <a:p>
            <a:pPr marL="470916" lvl="1" indent="-342900">
              <a:buFont typeface="+mj-lt"/>
              <a:buAutoNum type="arabicPeriod"/>
            </a:pPr>
            <a:r>
              <a:rPr lang="en-US" sz="2000" dirty="0"/>
              <a:t>Unemployment</a:t>
            </a:r>
          </a:p>
          <a:p>
            <a:pPr marL="470916" lvl="1" indent="-342900">
              <a:buFont typeface="+mj-lt"/>
              <a:buAutoNum type="arabicPeriod"/>
            </a:pPr>
            <a:r>
              <a:rPr lang="en-US" sz="2000" dirty="0"/>
              <a:t>Household income</a:t>
            </a:r>
          </a:p>
          <a:p>
            <a:pPr marL="470916" lvl="1" indent="-342900">
              <a:buFont typeface="+mj-lt"/>
              <a:buAutoNum type="arabicPeriod"/>
            </a:pPr>
            <a:r>
              <a:rPr lang="en-US" sz="2000" dirty="0"/>
              <a:t>Single family homes</a:t>
            </a:r>
          </a:p>
          <a:p>
            <a:pPr marL="470916" lvl="1" indent="-342900">
              <a:buFont typeface="+mj-lt"/>
              <a:buAutoNum type="arabicPeriod"/>
            </a:pPr>
            <a:r>
              <a:rPr lang="en-US" sz="2000" dirty="0"/>
              <a:t>Percentage of rental units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7D4F8C2-55AE-4BE5-8ED0-483231EC30A5}"/>
              </a:ext>
            </a:extLst>
          </p:cNvPr>
          <p:cNvSpPr txBox="1">
            <a:spLocks/>
          </p:cNvSpPr>
          <p:nvPr/>
        </p:nvSpPr>
        <p:spPr>
          <a:xfrm>
            <a:off x="-36532" y="4263162"/>
            <a:ext cx="6096000" cy="822960"/>
          </a:xfrm>
          <a:prstGeom prst="rect">
            <a:avLst/>
          </a:prstGeom>
        </p:spPr>
        <p:txBody>
          <a:bodyPr vert="horz" lIns="137160" tIns="45720" rIns="13716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sz="2300" b="0" kern="1200" cap="none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u="sng" dirty="0">
                <a:solidFill>
                  <a:schemeClr val="tx1"/>
                </a:solidFill>
              </a:rPr>
              <a:t>FBI Uniform Crime Reporting Program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E5328D-12A7-4136-98A9-ACA66E421372}"/>
              </a:ext>
            </a:extLst>
          </p:cNvPr>
          <p:cNvSpPr txBox="1">
            <a:spLocks/>
          </p:cNvSpPr>
          <p:nvPr/>
        </p:nvSpPr>
        <p:spPr>
          <a:xfrm>
            <a:off x="789216" y="5017351"/>
            <a:ext cx="4444506" cy="3341572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0916" lvl="1" indent="-342900">
              <a:buFont typeface="+mj-lt"/>
              <a:buAutoNum type="arabicPeriod"/>
            </a:pPr>
            <a:r>
              <a:rPr lang="en-US" sz="2000" dirty="0"/>
              <a:t>Crime categorization </a:t>
            </a:r>
          </a:p>
          <a:p>
            <a:pPr marL="653796" lvl="2" indent="-342900">
              <a:buFont typeface="+mj-lt"/>
              <a:buAutoNum type="alphaLcParenR"/>
            </a:pPr>
            <a:r>
              <a:rPr lang="en-US" sz="2000" dirty="0"/>
              <a:t>Persons</a:t>
            </a:r>
          </a:p>
          <a:p>
            <a:pPr marL="653796" lvl="2" indent="-342900">
              <a:buFont typeface="+mj-lt"/>
              <a:buAutoNum type="alphaLcParenR"/>
            </a:pPr>
            <a:r>
              <a:rPr lang="en-US" sz="2000" dirty="0"/>
              <a:t>Property</a:t>
            </a:r>
          </a:p>
          <a:p>
            <a:pPr marL="653796" lvl="2" indent="-342900">
              <a:buFont typeface="+mj-lt"/>
              <a:buAutoNum type="alphaLcParenR"/>
            </a:pPr>
            <a:r>
              <a:rPr lang="en-US" sz="2000" dirty="0"/>
              <a:t>Society </a:t>
            </a:r>
          </a:p>
        </p:txBody>
      </p:sp>
    </p:spTree>
    <p:extLst>
      <p:ext uri="{BB962C8B-B14F-4D97-AF65-F5344CB8AC3E}">
        <p14:creationId xmlns:p14="http://schemas.microsoft.com/office/powerpoint/2010/main" val="4057531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F3A82-44CD-4C7B-B7C3-9E41723D8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– Choropleth map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2482B3-CC39-49B5-A3A1-2C2C5E1F1BF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" t="1250" r="50006" b="50000"/>
          <a:stretch/>
        </p:blipFill>
        <p:spPr bwMode="auto">
          <a:xfrm>
            <a:off x="468032" y="2249424"/>
            <a:ext cx="5265877" cy="402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96990B-2863-47BA-ABDB-31F6E7332B8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6" t="1112" r="332" b="50138"/>
          <a:stretch/>
        </p:blipFill>
        <p:spPr bwMode="auto">
          <a:xfrm>
            <a:off x="6458091" y="2249424"/>
            <a:ext cx="5265877" cy="40233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D4D3DF6-7514-4EF2-9F50-18C0A9CCA259}"/>
              </a:ext>
            </a:extLst>
          </p:cNvPr>
          <p:cNvSpPr/>
          <p:nvPr/>
        </p:nvSpPr>
        <p:spPr>
          <a:xfrm>
            <a:off x="468032" y="6485822"/>
            <a:ext cx="11255935" cy="348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latin typeface="Calibri" panose="020F0502020204030204" pitchFamily="34" charset="0"/>
                <a:ea typeface="Times New Roman" panose="02020603050405020304" pitchFamily="18" charset="0"/>
              </a:rPr>
              <a:t>Examples of the choropleth maps I previously created for </a:t>
            </a:r>
            <a:r>
              <a:rPr lang="en-US" sz="8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Geog</a:t>
            </a:r>
            <a:r>
              <a:rPr lang="en-US" sz="800" b="1" dirty="0">
                <a:latin typeface="Calibri" panose="020F0502020204030204" pitchFamily="34" charset="0"/>
                <a:ea typeface="Times New Roman" panose="02020603050405020304" pitchFamily="18" charset="0"/>
              </a:rPr>
              <a:t> 586 when researching the same datasets for 2013-2016 (Lanier, 2018). Used for educational purposes only.] C</a:t>
            </a:r>
            <a:r>
              <a:rPr lang="en-US" sz="800" dirty="0">
                <a:latin typeface="Calibri" panose="020F0502020204030204" pitchFamily="34" charset="0"/>
                <a:ea typeface="Times New Roman" panose="02020603050405020304" pitchFamily="18" charset="0"/>
              </a:rPr>
              <a:t>reated using ArcGIS® software by </a:t>
            </a:r>
            <a:r>
              <a:rPr lang="en-US" sz="8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Esri</a:t>
            </a:r>
            <a:r>
              <a:rPr lang="en-US" sz="800" dirty="0">
                <a:latin typeface="Calibri" panose="020F0502020204030204" pitchFamily="34" charset="0"/>
                <a:ea typeface="Times New Roman" panose="02020603050405020304" pitchFamily="18" charset="0"/>
              </a:rPr>
              <a:t>. ArcGIS® and ArcMap™ are the intellectual property of </a:t>
            </a:r>
            <a:r>
              <a:rPr lang="en-US" sz="8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Esri</a:t>
            </a:r>
            <a:r>
              <a:rPr lang="en-US" sz="800" dirty="0">
                <a:latin typeface="Calibri" panose="020F0502020204030204" pitchFamily="34" charset="0"/>
                <a:ea typeface="Times New Roman" panose="02020603050405020304" pitchFamily="18" charset="0"/>
              </a:rPr>
              <a:t> and are used herein under license. Copyright © </a:t>
            </a:r>
            <a:r>
              <a:rPr lang="en-US" sz="8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Esri</a:t>
            </a:r>
            <a:r>
              <a:rPr lang="en-US" sz="800" dirty="0">
                <a:latin typeface="Calibri" panose="020F0502020204030204" pitchFamily="34" charset="0"/>
                <a:ea typeface="Times New Roman" panose="02020603050405020304" pitchFamily="18" charset="0"/>
              </a:rPr>
              <a:t>. All rights reserved</a:t>
            </a:r>
            <a:endParaRPr lang="en-US" sz="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165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F3A82-44CD-4C7B-B7C3-9E41723D8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– bivariate local </a:t>
            </a:r>
            <a:r>
              <a:rPr lang="en-US" dirty="0" err="1"/>
              <a:t>moran’s</a:t>
            </a:r>
            <a:r>
              <a:rPr lang="en-US" dirty="0"/>
              <a:t> </a:t>
            </a:r>
            <a:r>
              <a:rPr lang="en-US" dirty="0" err="1"/>
              <a:t>i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821A3C-BD8B-4970-BB6F-A1B98E780B7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023" y="1797717"/>
            <a:ext cx="8665953" cy="48757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853B9E2-C10E-4467-9E4A-31C9688D5426}"/>
              </a:ext>
            </a:extLst>
          </p:cNvPr>
          <p:cNvSpPr/>
          <p:nvPr/>
        </p:nvSpPr>
        <p:spPr>
          <a:xfrm>
            <a:off x="0" y="6641430"/>
            <a:ext cx="12191999" cy="218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Examples of the bivariate local Moran’s I spatial autocorrelation cluster maps for 2013-2016 I previously created for </a:t>
            </a:r>
            <a:r>
              <a:rPr lang="en-US" sz="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Geog</a:t>
            </a:r>
            <a:r>
              <a:rPr lang="en-US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586 (Lanier, 2018). Used for educational purposes only.] 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027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F3A82-44CD-4C7B-B7C3-9E41723D8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– analysis of variance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9147F6-97E9-4906-86DC-C4F94134E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568" y="1765634"/>
            <a:ext cx="8710863" cy="48998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31487C-EEAE-4690-9F98-73356ECCEF85}"/>
              </a:ext>
            </a:extLst>
          </p:cNvPr>
          <p:cNvSpPr/>
          <p:nvPr/>
        </p:nvSpPr>
        <p:spPr>
          <a:xfrm>
            <a:off x="1740568" y="1765634"/>
            <a:ext cx="88572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https://www.technologynetworks.com/informatics/articles/one-way-vs-two-way-anova-definition-differences-assumptions-and-hypotheses-306553</a:t>
            </a:r>
          </a:p>
        </p:txBody>
      </p:sp>
    </p:spTree>
    <p:extLst>
      <p:ext uri="{BB962C8B-B14F-4D97-AF65-F5344CB8AC3E}">
        <p14:creationId xmlns:p14="http://schemas.microsoft.com/office/powerpoint/2010/main" val="3806048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F3A82-44CD-4C7B-B7C3-9E41723D8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- Software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84F7B9-93D6-4907-A248-B3499C371B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53664" y="1865064"/>
            <a:ext cx="2438400" cy="2438400"/>
          </a:xfrm>
        </p:spPr>
      </p:pic>
      <p:pic>
        <p:nvPicPr>
          <p:cNvPr id="6" name="Picture 3" descr="Image result for ArcGIS">
            <a:hlinkClick r:id="rId3"/>
            <a:extLst>
              <a:ext uri="{FF2B5EF4-FFF2-40B4-BE49-F238E27FC236}">
                <a16:creationId xmlns:a16="http://schemas.microsoft.com/office/drawing/2014/main" id="{973C78DC-A454-41A1-834A-27CA2F9DE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138" y="203722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36735BB-6689-4225-B660-159D90BEC6AD}"/>
              </a:ext>
            </a:extLst>
          </p:cNvPr>
          <p:cNvSpPr/>
          <p:nvPr/>
        </p:nvSpPr>
        <p:spPr>
          <a:xfrm>
            <a:off x="8317740" y="4180353"/>
            <a:ext cx="23102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https://github.com/GeoDaCenter/geoda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A88FCC-1CAC-42FE-AAF4-39108F8418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4261" y="4189759"/>
            <a:ext cx="4942023" cy="173544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6C1E485-309C-4D5D-B15A-A4F24AA16807}"/>
              </a:ext>
            </a:extLst>
          </p:cNvPr>
          <p:cNvSpPr/>
          <p:nvPr/>
        </p:nvSpPr>
        <p:spPr>
          <a:xfrm>
            <a:off x="5884164" y="5659842"/>
            <a:ext cx="219483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https://www.rstudio.com/about/logos/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2FA8B2-6CA3-4F95-8AB1-97B360ECDDB6}"/>
              </a:ext>
            </a:extLst>
          </p:cNvPr>
          <p:cNvSpPr/>
          <p:nvPr/>
        </p:nvSpPr>
        <p:spPr>
          <a:xfrm>
            <a:off x="380581" y="4180353"/>
            <a:ext cx="35862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https://www.pobonline.com/ext/resources/article_images/esri.gif</a:t>
            </a:r>
          </a:p>
        </p:txBody>
      </p:sp>
    </p:spTree>
    <p:extLst>
      <p:ext uri="{BB962C8B-B14F-4D97-AF65-F5344CB8AC3E}">
        <p14:creationId xmlns:p14="http://schemas.microsoft.com/office/powerpoint/2010/main" val="1293515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94F15-F85F-4BD4-940E-4078BE0DD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&amp;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80D60-17CB-4CD6-B389-7C63A4A39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850367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Census data are 5 year estimates and not 10 year official counts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Some tracts have zero population and will need to be removed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Only active business licenses are tracked in the dispensary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Address the impact of MAUP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F80C0E-A872-4520-A993-5F6E2080C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401" y="3599230"/>
            <a:ext cx="4067743" cy="31246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A799BE-8FDF-4094-A170-64D09995F470}"/>
              </a:ext>
            </a:extLst>
          </p:cNvPr>
          <p:cNvSpPr/>
          <p:nvPr/>
        </p:nvSpPr>
        <p:spPr>
          <a:xfrm>
            <a:off x="7874495" y="6648228"/>
            <a:ext cx="23968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https://www.tutorialspoint.com/5g/5g_challenges.htm</a:t>
            </a:r>
          </a:p>
        </p:txBody>
      </p:sp>
    </p:spTree>
    <p:extLst>
      <p:ext uri="{BB962C8B-B14F-4D97-AF65-F5344CB8AC3E}">
        <p14:creationId xmlns:p14="http://schemas.microsoft.com/office/powerpoint/2010/main" val="1763833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94F15-F85F-4BD4-940E-4078BE0DD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results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45C787-C921-4892-882E-AF11A4F16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706" y="2245422"/>
            <a:ext cx="3868588" cy="3868588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03036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3241F-DD7D-4A50-899C-F59F89DA5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Timeline for “</a:t>
            </a:r>
            <a:r>
              <a:rPr lang="en-US" dirty="0" err="1"/>
              <a:t>gis</a:t>
            </a:r>
            <a:r>
              <a:rPr lang="en-US" dirty="0"/>
              <a:t> in the </a:t>
            </a:r>
            <a:r>
              <a:rPr lang="en-US" dirty="0" err="1"/>
              <a:t>rockies</a:t>
            </a:r>
            <a:r>
              <a:rPr lang="en-US" dirty="0"/>
              <a:t>”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2DD13A2-3519-4810-88FC-7FB4DACE0B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0650682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1801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C961-0E32-4195-8C7E-6DD36004E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FF67E-2E84-41BA-9095-80D7D0672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28800"/>
            <a:ext cx="9720073" cy="5029200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0-4-287 Colorado Constitution article XVIII. </a:t>
            </a:r>
            <a:r>
              <a:rPr lang="en-US" dirty="0">
                <a:hlinkClick r:id="rId2"/>
              </a:rPr>
              <a:t>https://www.colorado.gov/pacific/sites/default/files/CHEIS_MMJ_Colorado-Constitution-Article-XVIII.pdf</a:t>
            </a:r>
            <a:r>
              <a:rPr lang="en-US" dirty="0"/>
              <a:t> </a:t>
            </a:r>
          </a:p>
          <a:p>
            <a:r>
              <a:rPr lang="en-US" dirty="0"/>
              <a:t>0-4-287 Colorado Constitution article XVIII amend. 64. § 16. </a:t>
            </a:r>
            <a:r>
              <a:rPr lang="en-US" dirty="0">
                <a:hlinkClick r:id="rId3"/>
              </a:rPr>
              <a:t>https://www.fcgov.com/mmj/pdf/amendment64.pdf</a:t>
            </a:r>
            <a:endParaRPr lang="en-US" dirty="0"/>
          </a:p>
          <a:p>
            <a:r>
              <a:rPr lang="en-US" dirty="0"/>
              <a:t>City and County of Denver (2019).  Marijuana Active Business Licenses dataset. Open Data Catalog.  Retrieved from </a:t>
            </a:r>
            <a:r>
              <a:rPr lang="en-US" dirty="0">
                <a:hlinkClick r:id="rId4"/>
              </a:rPr>
              <a:t>https://www.denvergov.org/opendata/dataset/city-and-county-of-denver-marijuana-active-business-licenses</a:t>
            </a:r>
            <a:endParaRPr lang="en-US" dirty="0"/>
          </a:p>
          <a:p>
            <a:r>
              <a:rPr lang="en-US" dirty="0"/>
              <a:t>City and County of Denver (2018a).  Statistical Neighborhoods dataset. Open Data Catalog.  Retrieved from </a:t>
            </a:r>
            <a:r>
              <a:rPr lang="en-US" dirty="0">
                <a:hlinkClick r:id="rId5"/>
              </a:rPr>
              <a:t>https://www.denvergov.org/opendata/dataset/city-and-county-of-denver-statistical-neighborhoods</a:t>
            </a:r>
            <a:r>
              <a:rPr lang="en-US" dirty="0"/>
              <a:t> </a:t>
            </a:r>
          </a:p>
          <a:p>
            <a:r>
              <a:rPr lang="en-US" dirty="0"/>
              <a:t>City and County of Denver (2018b).  Crime. Open Data Catalog.  Retrieved from </a:t>
            </a:r>
            <a:r>
              <a:rPr lang="en-US" dirty="0">
                <a:hlinkClick r:id="rId6"/>
              </a:rPr>
              <a:t>https://www.denvergov.org/opendata/dataset/city-and-county-of-denver-crime</a:t>
            </a:r>
            <a:endParaRPr lang="en-US" dirty="0"/>
          </a:p>
          <a:p>
            <a:r>
              <a:rPr lang="en-US" dirty="0"/>
              <a:t>City and County of Denver (2018c). Addresses. </a:t>
            </a:r>
            <a:r>
              <a:rPr lang="en-US" i="1" dirty="0"/>
              <a:t>Open Data Catalog</a:t>
            </a:r>
            <a:r>
              <a:rPr lang="en-US" dirty="0"/>
              <a:t>. Retrieved from</a:t>
            </a:r>
          </a:p>
          <a:p>
            <a:r>
              <a:rPr lang="en-US" dirty="0"/>
              <a:t>https://www.denvergov.org/opendata/dataset/city-and-county-of-denver-addresses</a:t>
            </a:r>
          </a:p>
          <a:p>
            <a:r>
              <a:rPr lang="en-US" dirty="0"/>
              <a:t>Cohen, L. E., &amp; Felson, M. (1979). Social change and crime rate trends: A routine activities approach.</a:t>
            </a:r>
            <a:r>
              <a:rPr lang="en-US" i="1" dirty="0"/>
              <a:t> American Sociological Review, 44</a:t>
            </a:r>
            <a:r>
              <a:rPr lang="en-US" dirty="0"/>
              <a:t>(4), 588</a:t>
            </a:r>
          </a:p>
          <a:p>
            <a:r>
              <a:rPr lang="en-US" dirty="0"/>
              <a:t>Federal Bureau of Investigation. (2012). </a:t>
            </a:r>
            <a:r>
              <a:rPr lang="en-US" i="1" dirty="0"/>
              <a:t>Uniform crime reporting handbook: UCR Crimes Against Persons, Property, and Society. </a:t>
            </a:r>
            <a:r>
              <a:rPr lang="en-US" dirty="0"/>
              <a:t>Retrieved from </a:t>
            </a:r>
            <a:r>
              <a:rPr lang="en-US" dirty="0">
                <a:hlinkClick r:id="rId7"/>
              </a:rPr>
              <a:t>https://ucr.fbi.gov/nibrs/2012/resources/crimes-against-persons-property-and-society</a:t>
            </a:r>
            <a:r>
              <a:rPr lang="en-US" dirty="0"/>
              <a:t> </a:t>
            </a:r>
          </a:p>
          <a:p>
            <a:r>
              <a:rPr lang="en-US" dirty="0"/>
              <a:t>House Bill 10-1284, 2010 General Assembly, 2010 Reg Sess. (CO. 2010). </a:t>
            </a:r>
            <a:r>
              <a:rPr lang="en-US" dirty="0">
                <a:hlinkClick r:id="rId8"/>
              </a:rPr>
              <a:t>https://cdpsdocs.state.co.us/ccjj/Resources/Leg/2010/HB10-1284.pdf</a:t>
            </a:r>
            <a:r>
              <a:rPr lang="en-US" dirty="0"/>
              <a:t> </a:t>
            </a:r>
          </a:p>
          <a:p>
            <a:r>
              <a:rPr lang="en-US" dirty="0"/>
              <a:t>Openshaw, S. and Taylor, P.J. 1979: A million or so correlation coefficients: three experiments on the modifiable areal unit problem. In Wrigley, N. , editor, Statistical applications in spatial sciences, London: Pion, 127—44.</a:t>
            </a:r>
          </a:p>
          <a:p>
            <a:r>
              <a:rPr lang="en-US" dirty="0" err="1"/>
              <a:t>Rengifo</a:t>
            </a:r>
            <a:r>
              <a:rPr lang="en-US" dirty="0"/>
              <a:t>, A. F. (2009). </a:t>
            </a:r>
            <a:r>
              <a:rPr lang="en-US" i="1" dirty="0"/>
              <a:t>Social disorganization</a:t>
            </a:r>
            <a:r>
              <a:rPr lang="en-US" dirty="0"/>
              <a:t> Oxford University Press. doi:10.1093/obo/9780195396607-0008</a:t>
            </a:r>
          </a:p>
          <a:p>
            <a:r>
              <a:rPr lang="en-US" dirty="0"/>
              <a:t>Rocky Mountain High Intensity Drug Trafficking Area (2014). </a:t>
            </a:r>
            <a:r>
              <a:rPr lang="en-US" i="1" dirty="0"/>
              <a:t>The Legalization of Marijuana in Colorado:  The Impact vol.2.</a:t>
            </a:r>
            <a:r>
              <a:rPr lang="en-US" dirty="0"/>
              <a:t> Retrieved from </a:t>
            </a:r>
            <a:r>
              <a:rPr lang="en-US" dirty="0">
                <a:hlinkClick r:id="rId9"/>
              </a:rPr>
              <a:t>https://rmhidta.org/files/D2DF/7Legalization%20of%20Marijuana%20in%20Colorado%20the%20Impact%20Vol%202.pdf</a:t>
            </a:r>
            <a:endParaRPr lang="en-US" dirty="0"/>
          </a:p>
          <a:p>
            <a:r>
              <a:rPr lang="en-US" dirty="0"/>
              <a:t>United States Census Bureau (2013-2018). American Community Survey with 5-year estimates. TIGER/Line with Selected Demographic and Economic Data. Retrieved from </a:t>
            </a:r>
            <a:r>
              <a:rPr lang="en-US" dirty="0">
                <a:hlinkClick r:id="rId10"/>
              </a:rPr>
              <a:t>https://www.census.gov/geo/maps-data/data/tiger-data.html</a:t>
            </a:r>
            <a:r>
              <a:rPr lang="en-US" dirty="0"/>
              <a:t> </a:t>
            </a:r>
          </a:p>
          <a:p>
            <a:r>
              <a:rPr lang="en-US" dirty="0" err="1"/>
              <a:t>Wikström</a:t>
            </a:r>
            <a:r>
              <a:rPr lang="en-US" dirty="0"/>
              <a:t>, P. H. (2009). </a:t>
            </a:r>
            <a:r>
              <a:rPr lang="en-US" i="1" dirty="0"/>
              <a:t>Routine activity theories</a:t>
            </a:r>
            <a:r>
              <a:rPr lang="en-US" dirty="0"/>
              <a:t> Oxford University Press. doi:10.1093/obo/9780195396607-0010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545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DA5F4-7343-40CD-9800-644D8DFA7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8E0E3F-98BF-4CCA-9F85-3AF2687554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31591" y="2609701"/>
            <a:ext cx="5678488" cy="3090373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9FDB38-9FEB-4B41-9FB8-38FAD083BD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432219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Legalizing Marijuana Debate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History of Marijuana Legalization in Colorado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Research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Why I Chose Denver, 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Previous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Goals and 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Crime Theories Sourced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Methodology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Challenges/Limitations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Expected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Timeline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C27C3E-5035-4862-8636-F0C5A5466954}"/>
              </a:ext>
            </a:extLst>
          </p:cNvPr>
          <p:cNvSpPr/>
          <p:nvPr/>
        </p:nvSpPr>
        <p:spPr>
          <a:xfrm>
            <a:off x="5831591" y="5700074"/>
            <a:ext cx="56784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https://www.nativerootsdispensary.com/south-denver-marijuana-dispensasry</a:t>
            </a:r>
          </a:p>
        </p:txBody>
      </p:sp>
    </p:spTree>
    <p:extLst>
      <p:ext uri="{BB962C8B-B14F-4D97-AF65-F5344CB8AC3E}">
        <p14:creationId xmlns:p14="http://schemas.microsoft.com/office/powerpoint/2010/main" val="2887629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DADFC-6519-4D16-8DC2-6A2B14171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debate – Legalizing Marijuana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3BAED-9F6C-492B-87FC-0ACDA8116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761988"/>
            <a:ext cx="4850579" cy="5699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 Good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61CC258-5759-4505-9F86-CB6E3C22551D}"/>
              </a:ext>
            </a:extLst>
          </p:cNvPr>
          <p:cNvSpPr txBox="1">
            <a:spLocks/>
          </p:cNvSpPr>
          <p:nvPr/>
        </p:nvSpPr>
        <p:spPr>
          <a:xfrm>
            <a:off x="6096000" y="2761988"/>
            <a:ext cx="4850579" cy="56993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w Cen MT" panose="020B0602020104020603" pitchFamily="34" charset="0"/>
              <a:buNone/>
            </a:pPr>
            <a:r>
              <a:rPr lang="en-US" sz="3200" dirty="0"/>
              <a:t> Bad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D24B52-E51E-4D0B-8D1D-AF4CF93996C3}"/>
              </a:ext>
            </a:extLst>
          </p:cNvPr>
          <p:cNvSpPr txBox="1">
            <a:spLocks/>
          </p:cNvSpPr>
          <p:nvPr/>
        </p:nvSpPr>
        <p:spPr>
          <a:xfrm>
            <a:off x="5499218" y="2761988"/>
            <a:ext cx="972271" cy="56993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w Cen MT" panose="020B0602020104020603" pitchFamily="34" charset="0"/>
              <a:buNone/>
            </a:pPr>
            <a:r>
              <a:rPr lang="en-US" sz="3200" dirty="0"/>
              <a:t> or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2DF633B-FE2E-46F3-BDEE-90AED8C563B4}"/>
              </a:ext>
            </a:extLst>
          </p:cNvPr>
          <p:cNvSpPr txBox="1">
            <a:spLocks/>
          </p:cNvSpPr>
          <p:nvPr/>
        </p:nvSpPr>
        <p:spPr>
          <a:xfrm>
            <a:off x="1024127" y="4308953"/>
            <a:ext cx="4850579" cy="56993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w Cen MT" panose="020B0602020104020603" pitchFamily="34" charset="0"/>
              <a:buNone/>
            </a:pPr>
            <a:r>
              <a:rPr lang="en-US" sz="3200" dirty="0"/>
              <a:t>“This will reduce crime!”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2E0B9E2-3401-4AEF-96C1-0967BD6F74F2}"/>
              </a:ext>
            </a:extLst>
          </p:cNvPr>
          <p:cNvSpPr txBox="1">
            <a:spLocks/>
          </p:cNvSpPr>
          <p:nvPr/>
        </p:nvSpPr>
        <p:spPr>
          <a:xfrm>
            <a:off x="6233787" y="4308953"/>
            <a:ext cx="4850579" cy="56993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w Cen MT" panose="020B0602020104020603" pitchFamily="34" charset="0"/>
              <a:buNone/>
            </a:pPr>
            <a:r>
              <a:rPr lang="en-US" sz="3200" dirty="0"/>
              <a:t>“This will promote crime!”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A30938-6E30-4059-AFDE-142F28C9A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272" y="4951356"/>
            <a:ext cx="1420586" cy="18091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D47657-4E39-4F80-AE10-DE459E5F2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948783" y="4951356"/>
            <a:ext cx="1420586" cy="180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71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396FA-CAF8-4D03-91B6-E1CB08135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Legal Marijuana in Colorado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97C4628-C3FB-44D8-91EB-9CD93AB54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1979 – Medical marijuana officially legalized in Colorado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No legal regulatory system in place until 2000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2000-2008 – Amendment 20 is passed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Legal regulatory system that limited number of patients per caregiver aka no dispensaries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2009 – Patient-to-caregiver limitation overturned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Explosion in the medical marijuana market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2010 – Medical marijuana dispensaries legalized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By the end of 2012, 532 licensed medical marijuana dispensaries in Colorado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2012 – Colorado becomes first </a:t>
            </a:r>
            <a:r>
              <a:rPr lang="en-US" sz="2400" dirty="0"/>
              <a:t>state</a:t>
            </a:r>
            <a:r>
              <a:rPr lang="en-US" dirty="0"/>
              <a:t> to legalize recreational marijuana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2014 – First retail marijuana businesses in Colorado are licensed</a:t>
            </a:r>
          </a:p>
        </p:txBody>
      </p:sp>
    </p:spTree>
    <p:extLst>
      <p:ext uri="{BB962C8B-B14F-4D97-AF65-F5344CB8AC3E}">
        <p14:creationId xmlns:p14="http://schemas.microsoft.com/office/powerpoint/2010/main" val="73939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DADFC-6519-4D16-8DC2-6A2B14171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B45A7DC-7370-4D55-8A9C-209A9E7DE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Do dispensary locations affect spatial auto-correlation of crime types?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What types of crimes are showing statistically significant effects?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Is there a statistically significant difference in crime rates over time?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2581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DADFC-6519-4D16-8DC2-6A2B14171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Denver, Colorado?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DA5DE06-365F-4045-B123-3C1499872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First state to legalize recreational marijuana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Legal regulatory system in place for recreational marijuana dispensaries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Over 5 years of data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Open data catalog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7FC279B-F044-45E8-96B2-5FCC98EAFFE4}"/>
              </a:ext>
            </a:extLst>
          </p:cNvPr>
          <p:cNvGrpSpPr/>
          <p:nvPr/>
        </p:nvGrpSpPr>
        <p:grpSpPr>
          <a:xfrm>
            <a:off x="6743700" y="3465580"/>
            <a:ext cx="4897701" cy="3290205"/>
            <a:chOff x="7357872" y="3766185"/>
            <a:chExt cx="3810000" cy="255950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494AD43-FEEA-4DC2-A351-88514F0F0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57872" y="3766185"/>
              <a:ext cx="3810000" cy="2543175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9D6091B-CEDD-4259-B4AB-FECCE5599920}"/>
                </a:ext>
              </a:extLst>
            </p:cNvPr>
            <p:cNvSpPr/>
            <p:nvPr/>
          </p:nvSpPr>
          <p:spPr>
            <a:xfrm>
              <a:off x="7413171" y="3788229"/>
              <a:ext cx="3738372" cy="391885"/>
            </a:xfrm>
            <a:prstGeom prst="rect">
              <a:avLst/>
            </a:prstGeom>
            <a:solidFill>
              <a:srgbClr val="2B42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C166A3F-7B80-41AE-87A2-C2B4BE99FA52}"/>
                </a:ext>
              </a:extLst>
            </p:cNvPr>
            <p:cNvSpPr/>
            <p:nvPr/>
          </p:nvSpPr>
          <p:spPr>
            <a:xfrm>
              <a:off x="7357872" y="5933803"/>
              <a:ext cx="3809999" cy="391885"/>
            </a:xfrm>
            <a:prstGeom prst="rect">
              <a:avLst/>
            </a:prstGeom>
            <a:solidFill>
              <a:srgbClr val="2B42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C998E96-EB56-4308-B7D0-AB0FFE6C64F6}"/>
              </a:ext>
            </a:extLst>
          </p:cNvPr>
          <p:cNvSpPr/>
          <p:nvPr/>
        </p:nvSpPr>
        <p:spPr>
          <a:xfrm>
            <a:off x="6743700" y="6560215"/>
            <a:ext cx="459235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https://mjnewsnetwork.com/business/colorados-legal-cannabis-industry-by-the-numbers/</a:t>
            </a:r>
          </a:p>
        </p:txBody>
      </p:sp>
    </p:spTree>
    <p:extLst>
      <p:ext uri="{BB962C8B-B14F-4D97-AF65-F5344CB8AC3E}">
        <p14:creationId xmlns:p14="http://schemas.microsoft.com/office/powerpoint/2010/main" val="86018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DE23D-0455-4F97-B5ED-9A6F2A9DC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2CFC6-1E9B-4B13-9A28-DB470E714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Ample research on crime rates and dispensary locations across multiple states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Less research on spatial autocorrelation of crime rates and dispensary locations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Typically 1-2 years time period for study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Nothing published past 2016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Varying results between studies conducted at smaller and larger scales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Modifiable Areal Unit Problem (MAUP) not addressed in these studies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Used similar variables sourced from crime theory to weight data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53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50F06-6A95-4E95-86CA-171BC0E3D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Crime Theory used for Crime Mapping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71DB9-501E-4B90-B906-29D58CF43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>
            <a:normAutofit/>
          </a:bodyPr>
          <a:lstStyle/>
          <a:p>
            <a:r>
              <a:rPr lang="en-US" sz="2400" b="1" u="sng" dirty="0">
                <a:solidFill>
                  <a:schemeClr val="tx1"/>
                </a:solidFill>
              </a:rPr>
              <a:t>Social Disorganization Theory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F2820F-DC6E-439F-AF19-E4BA2BCFC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4128" y="2967787"/>
            <a:ext cx="4754880" cy="3628955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Crime is not evenly dispersed over space and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Socioeconomical variables cause social deficiency and can be used to predict crime</a:t>
            </a:r>
          </a:p>
          <a:p>
            <a:pPr marL="630936" lvl="1" indent="-457200">
              <a:buFont typeface="+mj-lt"/>
              <a:buAutoNum type="arabicPeriod"/>
            </a:pPr>
            <a:r>
              <a:rPr lang="en-US" sz="2000" dirty="0"/>
              <a:t>High poverty</a:t>
            </a:r>
          </a:p>
          <a:p>
            <a:pPr marL="630936" lvl="1" indent="-457200">
              <a:buFont typeface="+mj-lt"/>
              <a:buAutoNum type="arabicPeriod"/>
            </a:pPr>
            <a:r>
              <a:rPr lang="en-US" sz="2000" dirty="0"/>
              <a:t>Low education</a:t>
            </a:r>
          </a:p>
          <a:p>
            <a:pPr marL="630936" lvl="1" indent="-457200">
              <a:buFont typeface="+mj-lt"/>
              <a:buAutoNum type="arabicPeriod"/>
            </a:pPr>
            <a:r>
              <a:rPr lang="en-US" sz="2000" dirty="0"/>
              <a:t>Racial heterogeneity</a:t>
            </a:r>
          </a:p>
          <a:p>
            <a:pPr marL="630936" lvl="1" indent="-457200">
              <a:buFont typeface="+mj-lt"/>
              <a:buAutoNum type="arabicPeriod"/>
            </a:pPr>
            <a:r>
              <a:rPr lang="en-US" sz="2000" dirty="0"/>
              <a:t>Population</a:t>
            </a:r>
          </a:p>
          <a:p>
            <a:pPr marL="630936" lvl="1" indent="-457200">
              <a:buFont typeface="+mj-lt"/>
              <a:buAutoNum type="arabicPeriod"/>
            </a:pPr>
            <a:r>
              <a:rPr lang="en-US" sz="2000" dirty="0"/>
              <a:t>Residential mobility</a:t>
            </a:r>
          </a:p>
          <a:p>
            <a:pPr marL="630936" lvl="1" indent="-457200">
              <a:buFont typeface="+mj-lt"/>
              <a:buAutoNum type="arabicPeriod"/>
            </a:pPr>
            <a:r>
              <a:rPr lang="en-US" sz="2000" dirty="0"/>
              <a:t>Etc.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38FFFB-24EF-4581-959D-39C6060B46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chemeClr val="tx1"/>
                </a:solidFill>
              </a:rPr>
              <a:t>Routine Activity Theory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630B5B-5F2C-40E1-8EC8-AFB0FE2E30A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Three conditions must exist and converge in time and space for crime to occur </a:t>
            </a:r>
          </a:p>
          <a:p>
            <a:pPr marL="470916" lvl="1" indent="-342900">
              <a:buFont typeface="+mj-lt"/>
              <a:buAutoNum type="arabicPeriod"/>
            </a:pPr>
            <a:r>
              <a:rPr lang="en-US" sz="2200" dirty="0"/>
              <a:t>Likely offender</a:t>
            </a:r>
          </a:p>
          <a:p>
            <a:pPr marL="470916" lvl="1" indent="-342900">
              <a:buFont typeface="+mj-lt"/>
              <a:buAutoNum type="arabicPeriod"/>
            </a:pPr>
            <a:r>
              <a:rPr lang="en-US" sz="2200" dirty="0"/>
              <a:t>Suitable target</a:t>
            </a:r>
          </a:p>
          <a:p>
            <a:pPr marL="470916" lvl="1" indent="-342900">
              <a:buFont typeface="+mj-lt"/>
              <a:buAutoNum type="arabicPeriod"/>
            </a:pPr>
            <a:r>
              <a:rPr lang="en-US" sz="2200" dirty="0"/>
              <a:t>Absence of capable guardian</a:t>
            </a:r>
          </a:p>
        </p:txBody>
      </p:sp>
    </p:spTree>
    <p:extLst>
      <p:ext uri="{BB962C8B-B14F-4D97-AF65-F5344CB8AC3E}">
        <p14:creationId xmlns:p14="http://schemas.microsoft.com/office/powerpoint/2010/main" val="234933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  <p:bldP spid="5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50F06-6A95-4E95-86CA-171BC0E3D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Crime Theory used for Crime Mapping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71DB9-501E-4B90-B906-29D58CF43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>
            <a:normAutofit/>
          </a:bodyPr>
          <a:lstStyle/>
          <a:p>
            <a:r>
              <a:rPr lang="en-US" sz="2400" b="1" u="sng" dirty="0">
                <a:solidFill>
                  <a:schemeClr val="tx1"/>
                </a:solidFill>
              </a:rPr>
              <a:t>Social Disorganization Theory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F2820F-DC6E-439F-AF19-E4BA2BCFC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4128" y="2967787"/>
            <a:ext cx="4754880" cy="3628955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Crime is not evenly dispersed over space and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Socioeconomical variables cause social deficiency and can be used to predict crime</a:t>
            </a:r>
          </a:p>
          <a:p>
            <a:pPr marL="630936" lvl="1" indent="-457200">
              <a:buFont typeface="+mj-lt"/>
              <a:buAutoNum type="arabicPeriod"/>
            </a:pPr>
            <a:r>
              <a:rPr lang="en-US" sz="2000" dirty="0"/>
              <a:t>High poverty</a:t>
            </a:r>
          </a:p>
          <a:p>
            <a:pPr marL="630936" lvl="1" indent="-457200">
              <a:buFont typeface="+mj-lt"/>
              <a:buAutoNum type="arabicPeriod"/>
            </a:pPr>
            <a:r>
              <a:rPr lang="en-US" sz="2000" dirty="0"/>
              <a:t>Low education</a:t>
            </a:r>
          </a:p>
          <a:p>
            <a:pPr marL="630936" lvl="1" indent="-457200">
              <a:buFont typeface="+mj-lt"/>
              <a:buAutoNum type="arabicPeriod"/>
            </a:pPr>
            <a:r>
              <a:rPr lang="en-US" sz="2000" dirty="0"/>
              <a:t>Racial heterogeneity</a:t>
            </a:r>
          </a:p>
          <a:p>
            <a:pPr marL="630936" lvl="1" indent="-457200">
              <a:buFont typeface="+mj-lt"/>
              <a:buAutoNum type="arabicPeriod"/>
            </a:pPr>
            <a:r>
              <a:rPr lang="en-US" sz="2000" dirty="0"/>
              <a:t>Population</a:t>
            </a:r>
          </a:p>
          <a:p>
            <a:pPr marL="630936" lvl="1" indent="-457200">
              <a:buFont typeface="+mj-lt"/>
              <a:buAutoNum type="arabicPeriod"/>
            </a:pPr>
            <a:r>
              <a:rPr lang="en-US" sz="2000" dirty="0"/>
              <a:t>Residential mobility</a:t>
            </a:r>
          </a:p>
          <a:p>
            <a:pPr marL="630936" lvl="1" indent="-457200">
              <a:buFont typeface="+mj-lt"/>
              <a:buAutoNum type="arabicPeriod"/>
            </a:pPr>
            <a:r>
              <a:rPr lang="en-US" sz="2000" dirty="0"/>
              <a:t>Etc.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38FFFB-24EF-4581-959D-39C6060B46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chemeClr val="tx1"/>
                </a:solidFill>
              </a:rPr>
              <a:t>Routine Activity Theory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630B5B-5F2C-40E1-8EC8-AFB0FE2E30A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Three conditions must exist and converge in time and space for crime to occur </a:t>
            </a:r>
          </a:p>
          <a:p>
            <a:pPr marL="470916" lvl="1" indent="-342900">
              <a:buFont typeface="+mj-lt"/>
              <a:buAutoNum type="arabicPeriod"/>
            </a:pPr>
            <a:r>
              <a:rPr lang="en-US" sz="2200" dirty="0"/>
              <a:t>Likely offender</a:t>
            </a:r>
          </a:p>
          <a:p>
            <a:pPr marL="470916" lvl="1" indent="-342900">
              <a:buFont typeface="+mj-lt"/>
              <a:buAutoNum type="arabicPeriod"/>
            </a:pPr>
            <a:r>
              <a:rPr lang="en-US" sz="2200" dirty="0"/>
              <a:t>Suitable target</a:t>
            </a:r>
          </a:p>
          <a:p>
            <a:pPr marL="470916" lvl="1" indent="-342900">
              <a:buFont typeface="+mj-lt"/>
              <a:buAutoNum type="arabicPeriod"/>
            </a:pPr>
            <a:r>
              <a:rPr lang="en-US" sz="2200" dirty="0"/>
              <a:t>Absence of capable guardian</a:t>
            </a:r>
          </a:p>
        </p:txBody>
      </p:sp>
    </p:spTree>
    <p:extLst>
      <p:ext uri="{BB962C8B-B14F-4D97-AF65-F5344CB8AC3E}">
        <p14:creationId xmlns:p14="http://schemas.microsoft.com/office/powerpoint/2010/main" val="9264644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797325"/>
      </a:accent2>
      <a:accent3>
        <a:srgbClr val="D2CB6C"/>
      </a:accent3>
      <a:accent4>
        <a:srgbClr val="797325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</TotalTime>
  <Words>1352</Words>
  <Application>Microsoft Office PowerPoint</Application>
  <PresentationFormat>Widescreen</PresentationFormat>
  <Paragraphs>170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Courier New</vt:lpstr>
      <vt:lpstr>Tw Cen MT</vt:lpstr>
      <vt:lpstr>Tw Cen MT Condensed</vt:lpstr>
      <vt:lpstr>Wingdings 3</vt:lpstr>
      <vt:lpstr>Integral</vt:lpstr>
      <vt:lpstr>Marijuana Dispensaries and Crime in Denver </vt:lpstr>
      <vt:lpstr>Overview</vt:lpstr>
      <vt:lpstr>The debate – Legalizing Marijuana</vt:lpstr>
      <vt:lpstr>History of Legal Marijuana in Colorado</vt:lpstr>
      <vt:lpstr>Research Questions</vt:lpstr>
      <vt:lpstr>Why Denver, Colorado?</vt:lpstr>
      <vt:lpstr>Previous Research</vt:lpstr>
      <vt:lpstr>Crime Theory used for Crime Mapping</vt:lpstr>
      <vt:lpstr>Crime Theory used for Crime Mapping</vt:lpstr>
      <vt:lpstr>Goals and Objectives / my contribution</vt:lpstr>
      <vt:lpstr>Methodology - DAta</vt:lpstr>
      <vt:lpstr>Methodology – Choropleth map</vt:lpstr>
      <vt:lpstr>Methodology – bivariate local moran’s i</vt:lpstr>
      <vt:lpstr>Methodology – analysis of variance </vt:lpstr>
      <vt:lpstr>Methodology - Software</vt:lpstr>
      <vt:lpstr>Challenges &amp; Limitations</vt:lpstr>
      <vt:lpstr>Expected results</vt:lpstr>
      <vt:lpstr>Project Timeline for “gis in the rockies”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</dc:creator>
  <cp:lastModifiedBy>ashley</cp:lastModifiedBy>
  <cp:revision>94</cp:revision>
  <dcterms:created xsi:type="dcterms:W3CDTF">2019-04-29T19:18:11Z</dcterms:created>
  <dcterms:modified xsi:type="dcterms:W3CDTF">2019-05-01T23:49:18Z</dcterms:modified>
</cp:coreProperties>
</file>