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4"/>
    <p:sldMasterId id="2147483750" r:id="rId5"/>
  </p:sldMasterIdLst>
  <p:notesMasterIdLst>
    <p:notesMasterId r:id="rId17"/>
  </p:notesMasterIdLst>
  <p:sldIdLst>
    <p:sldId id="285" r:id="rId6"/>
    <p:sldId id="289" r:id="rId7"/>
    <p:sldId id="296" r:id="rId8"/>
    <p:sldId id="292" r:id="rId9"/>
    <p:sldId id="297" r:id="rId10"/>
    <p:sldId id="298" r:id="rId11"/>
    <p:sldId id="300" r:id="rId12"/>
    <p:sldId id="293" r:id="rId13"/>
    <p:sldId id="299" r:id="rId14"/>
    <p:sldId id="295" r:id="rId15"/>
    <p:sldId id="2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94133F48-1958-4947-9EA7-A58A85111A60}">
          <p14:sldIdLst>
            <p14:sldId id="285"/>
            <p14:sldId id="289"/>
            <p14:sldId id="296"/>
          </p14:sldIdLst>
        </p14:section>
        <p14:section name="Section 2" id="{505CA3C9-0AB3-46CB-8527-675AB6DD7733}">
          <p14:sldIdLst>
            <p14:sldId id="292"/>
            <p14:sldId id="297"/>
            <p14:sldId id="298"/>
            <p14:sldId id="300"/>
            <p14:sldId id="293"/>
            <p14:sldId id="299"/>
          </p14:sldIdLst>
        </p14:section>
        <p14:section name="End" id="{FF45EFE1-F9A1-4B46-8B8A-F70DDDEC20F4}">
          <p14:sldIdLst>
            <p14:sldId id="295"/>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9477" autoAdjust="0"/>
  </p:normalViewPr>
  <p:slideViewPr>
    <p:cSldViewPr snapToGrid="0">
      <p:cViewPr varScale="1">
        <p:scale>
          <a:sx n="65" d="100"/>
          <a:sy n="65" d="100"/>
        </p:scale>
        <p:origin x="133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38646-CEA8-41F9-BD9F-D1FA107D99CC}"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DOT,  FHWA. Safety effects of traffic control devices (</a:t>
            </a:r>
            <a:r>
              <a:rPr lang="en-US" dirty="0" err="1">
                <a:effectLst/>
                <a:latin typeface="Arial" panose="020B0604020202020204" pitchFamily="34" charset="0"/>
              </a:rPr>
              <a:t>tcd</a:t>
            </a:r>
            <a:r>
              <a:rPr lang="en-US" dirty="0">
                <a:effectLst/>
                <a:latin typeface="Arial" panose="020B0604020202020204" pitchFamily="34" charset="0"/>
              </a:rPr>
              <a:t>) / low cost safety improvements.</a:t>
            </a:r>
          </a:p>
          <a:p>
            <a:endParaRPr lang="en-US" dirty="0">
              <a:effectLst/>
              <a:latin typeface="Arial" panose="020B0604020202020204" pitchFamily="34" charset="0"/>
            </a:endParaRPr>
          </a:p>
          <a:p>
            <a:pPr algn="l"/>
            <a:r>
              <a:rPr lang="en-US" sz="1800" b="0" i="0" u="none" strike="noStrike" baseline="0" dirty="0">
                <a:latin typeface="CMR10"/>
              </a:rPr>
              <a:t>FDOT (2022b). </a:t>
            </a:r>
            <a:r>
              <a:rPr lang="en-US" sz="1800" b="0" i="0" u="none" strike="noStrike" baseline="0" dirty="0">
                <a:latin typeface="CMTI10"/>
              </a:rPr>
              <a:t>FY 2022-23 STANDARD PLANS FOR ROAD CONSTRUCTION</a:t>
            </a:r>
            <a:r>
              <a:rPr lang="en-US" sz="1800" b="0" i="0" u="none" strike="noStrike" baseline="0" dirty="0">
                <a:latin typeface="CMR10"/>
              </a:rPr>
              <a:t>. State of Florida Department of Transportation, </a:t>
            </a:r>
            <a:r>
              <a:rPr lang="en-US" sz="1800" b="0" i="0" u="none" strike="noStrike" baseline="0" dirty="0" err="1">
                <a:latin typeface="CMR10"/>
              </a:rPr>
              <a:t>fy</a:t>
            </a:r>
            <a:r>
              <a:rPr lang="en-US" sz="1800" b="0" i="0" u="none" strike="noStrike" baseline="0" dirty="0">
                <a:latin typeface="CMR10"/>
              </a:rPr>
              <a:t> 2022-2023</a:t>
            </a:r>
          </a:p>
          <a:p>
            <a:pPr algn="l"/>
            <a:r>
              <a:rPr lang="en-US" sz="1800" b="0" i="0" u="none" strike="noStrike" baseline="0" dirty="0">
                <a:latin typeface="CMR10"/>
              </a:rPr>
              <a:t>Example,</a:t>
            </a:r>
          </a:p>
          <a:p>
            <a:pPr algn="l"/>
            <a:r>
              <a:rPr lang="en-US" b="0" i="0" dirty="0">
                <a:effectLst/>
                <a:latin typeface="Arial" panose="020B0604020202020204" pitchFamily="34" charset="0"/>
              </a:rPr>
              <a:t>The addition of curve warning signs with advisory speed plaques can reduce crashes by 22%</a:t>
            </a: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2</a:t>
            </a:fld>
            <a:endParaRPr lang="en-US"/>
          </a:p>
        </p:txBody>
      </p:sp>
    </p:spTree>
    <p:extLst>
      <p:ext uri="{BB962C8B-B14F-4D97-AF65-F5344CB8AC3E}">
        <p14:creationId xmlns:p14="http://schemas.microsoft.com/office/powerpoint/2010/main" val="338237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CMR10"/>
              </a:rPr>
              <a:t>Halabi</a:t>
            </a:r>
            <a:r>
              <a:rPr lang="en-US" sz="1800" b="0" i="0" u="none" strike="noStrike" baseline="0" dirty="0">
                <a:latin typeface="CMR10"/>
              </a:rPr>
              <a:t>, A. S. E., </a:t>
            </a:r>
            <a:r>
              <a:rPr lang="en-US" sz="1800" b="0" i="0" u="none" strike="noStrike" baseline="0" dirty="0" err="1">
                <a:latin typeface="CMR10"/>
              </a:rPr>
              <a:t>Sayad</a:t>
            </a:r>
            <a:r>
              <a:rPr lang="en-US" sz="1800" b="0" i="0" u="none" strike="noStrike" baseline="0" dirty="0">
                <a:latin typeface="CMR10"/>
              </a:rPr>
              <a:t>, Z. T. E., and Ayad, H. M. (2019). </a:t>
            </a:r>
            <a:r>
              <a:rPr lang="en-US" sz="1800" b="0" i="0" u="none" strike="noStrike" baseline="0" dirty="0" err="1">
                <a:latin typeface="CMR10"/>
              </a:rPr>
              <a:t>Vrgis</a:t>
            </a:r>
            <a:r>
              <a:rPr lang="en-US" sz="1800" b="0" i="0" u="none" strike="noStrike" baseline="0" dirty="0">
                <a:latin typeface="CMR10"/>
              </a:rPr>
              <a:t> as assistance tool for urban decision making: Rafah – Gaza – Palestine. </a:t>
            </a:r>
            <a:r>
              <a:rPr lang="en-US" sz="1800" b="0" i="0" u="none" strike="noStrike" baseline="0" dirty="0">
                <a:latin typeface="CMTI10"/>
              </a:rPr>
              <a:t>Alexandria Engineering Journal</a:t>
            </a:r>
            <a:r>
              <a:rPr lang="en-US" sz="1800" b="0" i="0" u="none" strike="noStrike" baseline="0" dirty="0">
                <a:latin typeface="CMR10"/>
              </a:rPr>
              <a:t>, 58:367–375. --- </a:t>
            </a:r>
          </a:p>
          <a:p>
            <a:pPr algn="l"/>
            <a:r>
              <a:rPr lang="en-US" dirty="0"/>
              <a:t>Researchers used City Engine in ArcGIS 360 VR to create VR scene to inform decision-makers. Well-received.</a:t>
            </a:r>
          </a:p>
          <a:p>
            <a:pPr algn="l"/>
            <a:endParaRPr lang="en-US" dirty="0"/>
          </a:p>
          <a:p>
            <a:pPr algn="l"/>
            <a:r>
              <a:rPr lang="en-US" dirty="0">
                <a:effectLst/>
                <a:latin typeface="Arial" panose="020B0604020202020204" pitchFamily="34" charset="0"/>
              </a:rPr>
              <a:t>Kim, N. and </a:t>
            </a:r>
            <a:r>
              <a:rPr lang="en-US" dirty="0" err="1">
                <a:effectLst/>
                <a:latin typeface="Arial" panose="020B0604020202020204" pitchFamily="34" charset="0"/>
              </a:rPr>
              <a:t>Ahn</a:t>
            </a:r>
            <a:r>
              <a:rPr lang="en-US" dirty="0">
                <a:effectLst/>
                <a:latin typeface="Arial" panose="020B0604020202020204" pitchFamily="34" charset="0"/>
              </a:rPr>
              <a:t>, C. R. (2020). Using a virtual reality-based experiment environment to examine risk habituation in construction safety. Waterloo: IAARC Publications, 37:1176–1182. ---</a:t>
            </a:r>
          </a:p>
          <a:p>
            <a:pPr algn="l"/>
            <a:r>
              <a:rPr lang="en-US" dirty="0">
                <a:effectLst/>
                <a:latin typeface="Arial" panose="020B0604020202020204" pitchFamily="34" charset="0"/>
              </a:rPr>
              <a:t>Create a VR environment that involved road maintenance, milling process, participants cleared away debris with a broom. Recorded unsafe behavior, which is the leading cause of death in workplace fatalities. Not maintaining line of sight, or proximity to moving equipment</a:t>
            </a:r>
          </a:p>
          <a:p>
            <a:pPr algn="l"/>
            <a:endParaRPr lang="en-US" dirty="0">
              <a:effectLst/>
              <a:latin typeface="Arial" panose="020B0604020202020204" pitchFamily="34" charset="0"/>
            </a:endParaRPr>
          </a:p>
          <a:p>
            <a:pPr algn="l"/>
            <a:r>
              <a:rPr lang="en-US" dirty="0">
                <a:effectLst/>
                <a:latin typeface="Arial" panose="020B0604020202020204" pitchFamily="34" charset="0"/>
              </a:rPr>
              <a:t>Manuel, J., Delgado, D., </a:t>
            </a:r>
            <a:r>
              <a:rPr lang="en-US" dirty="0" err="1">
                <a:effectLst/>
                <a:latin typeface="Arial" panose="020B0604020202020204" pitchFamily="34" charset="0"/>
              </a:rPr>
              <a:t>Asce</a:t>
            </a:r>
            <a:r>
              <a:rPr lang="en-US" dirty="0">
                <a:effectLst/>
                <a:latin typeface="Arial" panose="020B0604020202020204" pitchFamily="34" charset="0"/>
              </a:rPr>
              <a:t>, A. M., </a:t>
            </a:r>
            <a:r>
              <a:rPr lang="en-US" dirty="0" err="1">
                <a:effectLst/>
                <a:latin typeface="Arial" panose="020B0604020202020204" pitchFamily="34" charset="0"/>
              </a:rPr>
              <a:t>Oyedele</a:t>
            </a:r>
            <a:r>
              <a:rPr lang="en-US" dirty="0">
                <a:effectLst/>
                <a:latin typeface="Arial" panose="020B0604020202020204" pitchFamily="34" charset="0"/>
              </a:rPr>
              <a:t>, L., Beach, T., and </a:t>
            </a:r>
            <a:r>
              <a:rPr lang="en-US" dirty="0" err="1">
                <a:effectLst/>
                <a:latin typeface="Arial" panose="020B0604020202020204" pitchFamily="34" charset="0"/>
              </a:rPr>
              <a:t>Demian</a:t>
            </a:r>
            <a:r>
              <a:rPr lang="en-US" dirty="0">
                <a:effectLst/>
                <a:latin typeface="Arial" panose="020B0604020202020204" pitchFamily="34" charset="0"/>
              </a:rPr>
              <a:t>, P. (2020). Augmented and virtual reality in construction: Drivers and limitations for industry adoption. Journal of Construction Engineering and Management, 146</a:t>
            </a:r>
          </a:p>
        </p:txBody>
      </p:sp>
      <p:sp>
        <p:nvSpPr>
          <p:cNvPr id="4" name="Slide Number Placeholder 3"/>
          <p:cNvSpPr>
            <a:spLocks noGrp="1"/>
          </p:cNvSpPr>
          <p:nvPr>
            <p:ph type="sldNum" sz="quarter" idx="5"/>
          </p:nvPr>
        </p:nvSpPr>
        <p:spPr/>
        <p:txBody>
          <a:bodyPr/>
          <a:lstStyle/>
          <a:p>
            <a:fld id="{7EB040C8-62D2-4EA7-B200-D3B8C06AAFD8}" type="slidenum">
              <a:rPr lang="en-US" smtClean="0"/>
              <a:t>4</a:t>
            </a:fld>
            <a:endParaRPr lang="en-US"/>
          </a:p>
        </p:txBody>
      </p:sp>
    </p:spTree>
    <p:extLst>
      <p:ext uri="{BB962C8B-B14F-4D97-AF65-F5344CB8AC3E}">
        <p14:creationId xmlns:p14="http://schemas.microsoft.com/office/powerpoint/2010/main" val="394995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MR10"/>
              </a:rPr>
              <a:t>The processing of the data will occur in statistical software yet to be determined.</a:t>
            </a:r>
          </a:p>
          <a:p>
            <a:pPr algn="l"/>
            <a:r>
              <a:rPr lang="en-US" sz="1800" b="0" i="0" u="none" strike="noStrike" baseline="0" dirty="0">
                <a:latin typeface="CMR10"/>
              </a:rPr>
              <a:t>Likely a t-test will be used to determine the results given the number</a:t>
            </a:r>
          </a:p>
          <a:p>
            <a:pPr algn="l"/>
            <a:r>
              <a:rPr lang="en-US" sz="1800" b="0" i="0" u="none" strike="noStrike" baseline="0" dirty="0">
                <a:latin typeface="CMR10"/>
              </a:rPr>
              <a:t>of projected participants. Gaussian Distribution will likely be used for analysis</a:t>
            </a:r>
          </a:p>
          <a:p>
            <a:pPr algn="l"/>
            <a:r>
              <a:rPr lang="en-US" sz="1800" b="0" i="0" u="none" strike="noStrike" baseline="0" dirty="0">
                <a:latin typeface="CMR10"/>
              </a:rPr>
              <a:t>in determining the accuracy and precision of the TCD points in relation to the</a:t>
            </a:r>
          </a:p>
          <a:p>
            <a:pPr algn="l"/>
            <a:r>
              <a:rPr lang="en-US" sz="1800" b="0" i="0" u="none" strike="noStrike" baseline="0" dirty="0">
                <a:latin typeface="CMR10"/>
              </a:rPr>
              <a:t>benchmarks. Binary classification statistics will be used to analyze if the correct</a:t>
            </a:r>
          </a:p>
          <a:p>
            <a:pPr algn="l"/>
            <a:r>
              <a:rPr lang="en-US" sz="1800" b="0" i="0" u="none" strike="noStrike" baseline="0" dirty="0">
                <a:latin typeface="CMR10"/>
              </a:rPr>
              <a:t>sign were placed. These methods are subject to change. Consultation with the</a:t>
            </a:r>
          </a:p>
          <a:p>
            <a:pPr algn="l"/>
            <a:r>
              <a:rPr lang="en-US" sz="1800" b="0" i="0" u="none" strike="noStrike" baseline="0" dirty="0">
                <a:latin typeface="CMR10"/>
              </a:rPr>
              <a:t>Penn State University Statistical Consulting Center on appropriate methods for</a:t>
            </a:r>
          </a:p>
          <a:p>
            <a:pPr algn="l"/>
            <a:r>
              <a:rPr lang="en-US" sz="1800" b="0" i="0" u="none" strike="noStrike" baseline="0" dirty="0">
                <a:latin typeface="CMR10"/>
              </a:rPr>
              <a:t>statistical analysis and software will be done.</a:t>
            </a: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5</a:t>
            </a:fld>
            <a:endParaRPr lang="en-US"/>
          </a:p>
        </p:txBody>
      </p:sp>
    </p:spTree>
    <p:extLst>
      <p:ext uri="{BB962C8B-B14F-4D97-AF65-F5344CB8AC3E}">
        <p14:creationId xmlns:p14="http://schemas.microsoft.com/office/powerpoint/2010/main" val="393305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Participants will be required to design a TTC plan based on the 102-612 FDOT</a:t>
            </a:r>
            <a:br>
              <a:rPr lang="en-US" dirty="0"/>
            </a:br>
            <a:r>
              <a:rPr lang="en-US" dirty="0">
                <a:effectLst/>
                <a:latin typeface="Arial" panose="020B0604020202020204" pitchFamily="34" charset="0"/>
              </a:rPr>
              <a:t>Index Standard Plans [FDOT, 2022b] in 2D GIS and VRGIS. The scene will</a:t>
            </a:r>
            <a:br>
              <a:rPr lang="en-US" dirty="0"/>
            </a:br>
            <a:r>
              <a:rPr lang="en-US" dirty="0">
                <a:effectLst/>
                <a:latin typeface="Arial" panose="020B0604020202020204" pitchFamily="34" charset="0"/>
              </a:rPr>
              <a:t>involve a work zone on the shoulder outside of the travel way [FDOT, 2022a],</a:t>
            </a:r>
            <a:br>
              <a:rPr lang="en-US" dirty="0"/>
            </a:br>
            <a:r>
              <a:rPr lang="en-US" dirty="0">
                <a:effectLst/>
                <a:latin typeface="Arial" panose="020B0604020202020204" pitchFamily="34" charset="0"/>
              </a:rPr>
              <a:t>the area of the ROW designed for motorized transportation. The role of the</a:t>
            </a:r>
            <a:br>
              <a:rPr lang="en-US" dirty="0"/>
            </a:br>
            <a:r>
              <a:rPr lang="en-US" dirty="0">
                <a:effectLst/>
                <a:latin typeface="Arial" panose="020B0604020202020204" pitchFamily="34" charset="0"/>
              </a:rPr>
              <a:t>participant will be to place TCDs in their appropriate locations about a pre-</a:t>
            </a:r>
            <a:br>
              <a:rPr lang="en-US" dirty="0"/>
            </a:br>
            <a:r>
              <a:rPr lang="en-US" dirty="0">
                <a:effectLst/>
                <a:latin typeface="Arial" panose="020B0604020202020204" pitchFamily="34" charset="0"/>
              </a:rPr>
              <a:t>determined work zone.</a:t>
            </a: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6</a:t>
            </a:fld>
            <a:endParaRPr lang="en-US"/>
          </a:p>
        </p:txBody>
      </p:sp>
    </p:spTree>
    <p:extLst>
      <p:ext uri="{BB962C8B-B14F-4D97-AF65-F5344CB8AC3E}">
        <p14:creationId xmlns:p14="http://schemas.microsoft.com/office/powerpoint/2010/main" val="48719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Explain what's here, that you start at the road work ahead sign. </a:t>
            </a:r>
            <a:r>
              <a:rPr lang="en-US" sz="1800" b="0" i="0" u="none" strike="noStrike" baseline="0" dirty="0">
                <a:latin typeface="CMR10"/>
              </a:rPr>
              <a:t>There are four zones that are involved in TTC; the advance warning area, which contains the signage alerting and instructing motorists, the transition area where traffic merges out of the travel way and tapers are added to direct the process, the activity areas where the work zone occurs and activity for the main project is taking place, and finally the termination zone where traffic resumes normal pattern</a:t>
            </a:r>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7</a:t>
            </a:fld>
            <a:endParaRPr lang="en-US"/>
          </a:p>
        </p:txBody>
      </p:sp>
    </p:spTree>
    <p:extLst>
      <p:ext uri="{BB962C8B-B14F-4D97-AF65-F5344CB8AC3E}">
        <p14:creationId xmlns:p14="http://schemas.microsoft.com/office/powerpoint/2010/main" val="398649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40C8-62D2-4EA7-B200-D3B8C06AAFD8}" type="slidenum">
              <a:rPr lang="en-US" smtClean="0"/>
              <a:t>8</a:t>
            </a:fld>
            <a:endParaRPr lang="en-US"/>
          </a:p>
        </p:txBody>
      </p:sp>
    </p:spTree>
    <p:extLst>
      <p:ext uri="{BB962C8B-B14F-4D97-AF65-F5344CB8AC3E}">
        <p14:creationId xmlns:p14="http://schemas.microsoft.com/office/powerpoint/2010/main" val="272212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Hypothesis is that 3D environment is more accurate when used for designing TTC under clear normal conditions. Enhanced visualization and field of view that cannot be account for in 2D in the same way.</a:t>
            </a:r>
          </a:p>
          <a:p>
            <a:endParaRPr lang="en-US" dirty="0"/>
          </a:p>
          <a:p>
            <a:endParaRPr lang="en-US" dirty="0"/>
          </a:p>
          <a:p>
            <a:r>
              <a:rPr lang="en-US" dirty="0"/>
              <a:t>Likert scale for evaluating view of VRGIS</a:t>
            </a:r>
          </a:p>
        </p:txBody>
      </p:sp>
      <p:sp>
        <p:nvSpPr>
          <p:cNvPr id="4" name="Slide Number Placeholder 3"/>
          <p:cNvSpPr>
            <a:spLocks noGrp="1"/>
          </p:cNvSpPr>
          <p:nvPr>
            <p:ph type="sldNum" sz="quarter" idx="5"/>
          </p:nvPr>
        </p:nvSpPr>
        <p:spPr/>
        <p:txBody>
          <a:bodyPr/>
          <a:lstStyle/>
          <a:p>
            <a:fld id="{7EB040C8-62D2-4EA7-B200-D3B8C06AAFD8}" type="slidenum">
              <a:rPr lang="en-US" smtClean="0"/>
              <a:t>9</a:t>
            </a:fld>
            <a:endParaRPr lang="en-US"/>
          </a:p>
        </p:txBody>
      </p:sp>
    </p:spTree>
    <p:extLst>
      <p:ext uri="{BB962C8B-B14F-4D97-AF65-F5344CB8AC3E}">
        <p14:creationId xmlns:p14="http://schemas.microsoft.com/office/powerpoint/2010/main" val="219924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4E39389-D342-42C9-A280-8ADE336DA885}"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3128945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5ED82-9221-4209-9FC6-897FECC94D85}"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07111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95C5F-8991-4788-8021-97F7E97CAA77}"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69969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4E39389-D342-42C9-A280-8ADE336DA885}" type="datetime1">
              <a:rPr lang="en-US" smtClean="0"/>
              <a:t>12/9/2021</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82592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0732C-99B6-468D-8E86-54127C661C29}"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839655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096AA6-1553-455E-A701-5DB89675312A}"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4215053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427D05-0AAA-4191-8602-39A011BE220C}"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044296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B8B6D2-5532-4B59-9C5A-AB106F128946}"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930942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62E2D-C320-4C5E-98F1-D60DBA71A352}" type="datetime1">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46525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403518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EB420CF4-5FC9-46F3-B596-BE1F927BA2F1}" type="datetime1">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A7A6979-0714-4377-B894-6BE4C2D6E202}" type="slidenum">
              <a:rPr lang="en-US" smtClean="0"/>
              <a:t>‹#›</a:t>
            </a:fld>
            <a:endParaRPr lang="en-US"/>
          </a:p>
        </p:txBody>
      </p:sp>
    </p:spTree>
    <p:extLst>
      <p:ext uri="{BB962C8B-B14F-4D97-AF65-F5344CB8AC3E}">
        <p14:creationId xmlns:p14="http://schemas.microsoft.com/office/powerpoint/2010/main" val="132801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80732C-99B6-468D-8E86-54127C661C29}"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031169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F1ABFC0-89FE-4355-9E74-11DC57FEA97E}" type="datetime1">
              <a:rPr lang="en-US" smtClean="0"/>
              <a:t>12/9/2021</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A7A6979-0714-4377-B894-6BE4C2D6E202}" type="slidenum">
              <a:rPr lang="en-US" smtClean="0"/>
              <a:t>‹#›</a:t>
            </a:fld>
            <a:endParaRPr lang="en-US"/>
          </a:p>
        </p:txBody>
      </p:sp>
    </p:spTree>
    <p:extLst>
      <p:ext uri="{BB962C8B-B14F-4D97-AF65-F5344CB8AC3E}">
        <p14:creationId xmlns:p14="http://schemas.microsoft.com/office/powerpoint/2010/main" val="383140207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5ED82-9221-4209-9FC6-897FECC94D85}"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99060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695C5F-8991-4788-8021-97F7E97CAA77}" type="datetime1">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75715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5782006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A427D05-0AAA-4191-8602-39A011BE220C}" type="datetime1">
              <a:rPr lang="en-US" smtClean="0"/>
              <a:t>12/9/2021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31780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998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62E2D-C320-4C5E-98F1-D60DBA71A352}" type="datetime1">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41176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35663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420CF4-5FC9-46F3-B596-BE1F927BA2F1}" type="datetime1">
              <a:rPr lang="en-US" smtClean="0"/>
              <a:t>12/9/2021</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52822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BF1ABFC0-89FE-4355-9E74-11DC57FEA97E}" type="datetime1">
              <a:rPr lang="en-US" smtClean="0"/>
              <a:t>12/9/2021</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33502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12/9/2021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7186315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9B8B6D2-5532-4B59-9C5A-AB106F128946}" type="datetime1">
              <a:rPr lang="en-US" smtClean="0"/>
              <a:t>12/9/2021</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262744802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506894" y="2505456"/>
            <a:ext cx="8991600" cy="1645920"/>
          </a:xfrm>
          <a:solidFill>
            <a:schemeClr val="bg1">
              <a:alpha val="60000"/>
            </a:schemeClr>
          </a:solidFill>
          <a:ln w="38100" cap="sq">
            <a:solidFill>
              <a:schemeClr val="tx1"/>
            </a:solidFill>
            <a:miter lim="800000"/>
          </a:ln>
        </p:spPr>
        <p:txBody>
          <a:bodyPr anchor="ctr">
            <a:noAutofit/>
          </a:bodyPr>
          <a:lstStyle/>
          <a:p>
            <a:r>
              <a:rPr lang="en-US" sz="2000" dirty="0">
                <a:solidFill>
                  <a:schemeClr val="tx1"/>
                </a:solidFill>
              </a:rPr>
              <a:t>Visualizing Temporary Traffic Control in Virtual</a:t>
            </a:r>
            <a:br>
              <a:rPr lang="en-US" sz="2000" dirty="0">
                <a:solidFill>
                  <a:schemeClr val="tx1"/>
                </a:solidFill>
              </a:rPr>
            </a:br>
            <a:r>
              <a:rPr lang="en-US" sz="2000" dirty="0">
                <a:solidFill>
                  <a:schemeClr val="tx1"/>
                </a:solidFill>
              </a:rPr>
              <a:t>Reality Geographic Information Systems</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p:txBody>
          <a:bodyPr>
            <a:normAutofit lnSpcReduction="10000"/>
          </a:bodyPr>
          <a:lstStyle/>
          <a:p>
            <a:r>
              <a:rPr lang="en-US" dirty="0">
                <a:solidFill>
                  <a:srgbClr val="FFFFFF"/>
                </a:solidFill>
              </a:rPr>
              <a:t>Student: Roberto Lasaga</a:t>
            </a:r>
          </a:p>
          <a:p>
            <a:r>
              <a:rPr lang="en-US" dirty="0">
                <a:solidFill>
                  <a:srgbClr val="FFFFFF"/>
                </a:solidFill>
              </a:rPr>
              <a:t>Advisor: Dr. Patrick </a:t>
            </a:r>
            <a:r>
              <a:rPr lang="en-US" dirty="0" err="1">
                <a:solidFill>
                  <a:srgbClr val="FFFFFF"/>
                </a:solidFill>
              </a:rPr>
              <a:t>Dudas</a:t>
            </a:r>
            <a:endParaRPr lang="en-US" dirty="0">
              <a:solidFill>
                <a:srgbClr val="FFFFFF"/>
              </a:solidFill>
            </a:endParaRPr>
          </a:p>
          <a:p>
            <a:r>
              <a:rPr lang="en-US" dirty="0">
                <a:solidFill>
                  <a:srgbClr val="FFFFFF"/>
                </a:solidFill>
              </a:rPr>
              <a:t>GEOG 596A</a:t>
            </a:r>
          </a:p>
        </p:txBody>
      </p:sp>
    </p:spTree>
    <p:extLst>
      <p:ext uri="{BB962C8B-B14F-4D97-AF65-F5344CB8AC3E}">
        <p14:creationId xmlns:p14="http://schemas.microsoft.com/office/powerpoint/2010/main" val="240106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21FC-7503-45F2-8748-E696DE45D72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3E2EE64-CA75-4858-B91C-A5AC0339F5BE}"/>
              </a:ext>
            </a:extLst>
          </p:cNvPr>
          <p:cNvSpPr>
            <a:spLocks noGrp="1"/>
          </p:cNvSpPr>
          <p:nvPr>
            <p:ph idx="1"/>
          </p:nvPr>
        </p:nvSpPr>
        <p:spPr/>
        <p:txBody>
          <a:bodyPr>
            <a:normAutofit fontScale="92500" lnSpcReduction="20000"/>
          </a:bodyPr>
          <a:lstStyle/>
          <a:p>
            <a:r>
              <a:rPr lang="en-US" sz="2400" b="0" i="0" u="none" strike="noStrike" baseline="0" dirty="0"/>
              <a:t>DOT,  FHWA. Safety effects of traffic control devices (</a:t>
            </a:r>
            <a:r>
              <a:rPr lang="en-US" sz="2400" b="0" i="0" u="none" strike="noStrike" baseline="0" dirty="0" err="1"/>
              <a:t>tcd</a:t>
            </a:r>
            <a:r>
              <a:rPr lang="en-US" sz="2400" b="0" i="0" u="none" strike="noStrike" baseline="0" dirty="0"/>
              <a:t>) / low-cost safety improvements.</a:t>
            </a:r>
          </a:p>
          <a:p>
            <a:r>
              <a:rPr lang="en-US" sz="2400" b="0" i="0" u="none" strike="noStrike" baseline="0" dirty="0"/>
              <a:t>FDOT (2022b). FY 2022-23 STANDARD PLANS FOR ROAD CONSTRUCTION. State of Florida Department of Transportation, </a:t>
            </a:r>
            <a:r>
              <a:rPr lang="en-US" sz="2400" b="0" i="0" u="none" strike="noStrike" baseline="0" dirty="0" err="1"/>
              <a:t>fy</a:t>
            </a:r>
            <a:r>
              <a:rPr lang="en-US" sz="2400" b="0" i="0" u="none" strike="noStrike" baseline="0" dirty="0"/>
              <a:t> 2022-2023</a:t>
            </a:r>
          </a:p>
          <a:p>
            <a:r>
              <a:rPr lang="en-US" sz="2400" b="0" i="0" u="none" strike="noStrike" baseline="0" dirty="0"/>
              <a:t>FHWA (2013). Manual on Uniform Traffic Control Devices for Streets Highways. Federal Highway Administrator, 2009 edition.</a:t>
            </a:r>
          </a:p>
          <a:p>
            <a:r>
              <a:rPr lang="en-US" sz="2400" b="0" i="0" u="none" strike="noStrike" baseline="0" dirty="0" err="1"/>
              <a:t>Halabi</a:t>
            </a:r>
            <a:r>
              <a:rPr lang="en-US" sz="2400" b="0" i="0" u="none" strike="noStrike" baseline="0" dirty="0"/>
              <a:t>, A. S. E., </a:t>
            </a:r>
            <a:r>
              <a:rPr lang="en-US" sz="2400" b="0" i="0" u="none" strike="noStrike" baseline="0" dirty="0" err="1"/>
              <a:t>Sayad</a:t>
            </a:r>
            <a:r>
              <a:rPr lang="en-US" sz="2400" b="0" i="0" u="none" strike="noStrike" baseline="0" dirty="0"/>
              <a:t>, Z. T. E., and Ayad, H. M. (2019). </a:t>
            </a:r>
            <a:r>
              <a:rPr lang="en-US" sz="2400" b="0" i="0" u="none" strike="noStrike" baseline="0" dirty="0" err="1"/>
              <a:t>Vrgis</a:t>
            </a:r>
            <a:r>
              <a:rPr lang="en-US" sz="2400" b="0" i="0" u="none" strike="noStrike" baseline="0" dirty="0"/>
              <a:t> as assistance tool for urban decision making: Rafah – Gaza – Palestine. Alexandria Engineering Journal, 58:367–375. </a:t>
            </a:r>
          </a:p>
          <a:p>
            <a:r>
              <a:rPr lang="en-US" sz="2400" b="0" i="0" u="none" strike="noStrike" baseline="0" dirty="0"/>
              <a:t>Kim, N. and </a:t>
            </a:r>
            <a:r>
              <a:rPr lang="en-US" sz="2400" b="0" i="0" u="none" strike="noStrike" baseline="0" dirty="0" err="1"/>
              <a:t>Ahn</a:t>
            </a:r>
            <a:r>
              <a:rPr lang="en-US" sz="2400" b="0" i="0" u="none" strike="noStrike" baseline="0" dirty="0"/>
              <a:t>, C. R. (2020). Using a virtual reality-based experiment environment to examine risk habituation in construction safety. Waterloo: IAARC Publications, 37:1176–1182. </a:t>
            </a:r>
          </a:p>
          <a:p>
            <a:r>
              <a:rPr lang="en-US" sz="2400" b="0" i="0" u="none" strike="noStrike" baseline="0" dirty="0"/>
              <a:t>Manuel, J., Delgado, D., </a:t>
            </a:r>
            <a:r>
              <a:rPr lang="en-US" sz="2400" b="0" i="0" u="none" strike="noStrike" baseline="0" dirty="0" err="1"/>
              <a:t>Asce</a:t>
            </a:r>
            <a:r>
              <a:rPr lang="en-US" sz="2400" b="0" i="0" u="none" strike="noStrike" baseline="0" dirty="0"/>
              <a:t>, A. M., </a:t>
            </a:r>
            <a:r>
              <a:rPr lang="en-US" sz="2400" b="0" i="0" u="none" strike="noStrike" baseline="0" dirty="0" err="1"/>
              <a:t>Oyedele</a:t>
            </a:r>
            <a:r>
              <a:rPr lang="en-US" sz="2400" b="0" i="0" u="none" strike="noStrike" baseline="0" dirty="0"/>
              <a:t>, L., Beach, T., and </a:t>
            </a:r>
            <a:r>
              <a:rPr lang="en-US" sz="2400" b="0" i="0" u="none" strike="noStrike" baseline="0" dirty="0" err="1"/>
              <a:t>Demian</a:t>
            </a:r>
            <a:r>
              <a:rPr lang="en-US" sz="2400" b="0" i="0" u="none" strike="noStrike" baseline="0" dirty="0"/>
              <a:t>, P. (2020). Augmented and virtual reality in construction: Drivers and limitations for industry adoption. Journal of Construction Engineering and Management, 146 </a:t>
            </a:r>
          </a:p>
          <a:p>
            <a:endParaRPr lang="en-US" sz="2400" b="0" i="0" u="none" strike="noStrike" baseline="0" dirty="0"/>
          </a:p>
          <a:p>
            <a:endParaRPr lang="en-US" sz="2400" b="0" i="0" u="none" strike="noStrike" baseline="0" dirty="0"/>
          </a:p>
          <a:p>
            <a:pPr marL="0" indent="0">
              <a:buNone/>
            </a:pPr>
            <a:endParaRPr lang="en-US" sz="2400" b="0" i="0" u="none" strike="noStrike" baseline="0" dirty="0">
              <a:latin typeface="CMR10"/>
            </a:endParaRPr>
          </a:p>
        </p:txBody>
      </p:sp>
    </p:spTree>
    <p:extLst>
      <p:ext uri="{BB962C8B-B14F-4D97-AF65-F5344CB8AC3E}">
        <p14:creationId xmlns:p14="http://schemas.microsoft.com/office/powerpoint/2010/main" val="185820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252D-B278-49DB-9D15-F62A2BC463F5}"/>
              </a:ext>
            </a:extLst>
          </p:cNvPr>
          <p:cNvSpPr>
            <a:spLocks noGrp="1"/>
          </p:cNvSpPr>
          <p:nvPr>
            <p:ph type="title"/>
          </p:nvPr>
        </p:nvSpPr>
        <p:spPr>
          <a:xfrm>
            <a:off x="657224" y="499533"/>
            <a:ext cx="10772775" cy="1512147"/>
          </a:xfrm>
        </p:spPr>
        <p:txBody>
          <a:bodyPr/>
          <a:lstStyle/>
          <a:p>
            <a:r>
              <a:rPr lang="en-US" dirty="0">
                <a:latin typeface="Gill Sans MT (Headings)"/>
              </a:rPr>
              <a:t>Questions?</a:t>
            </a:r>
          </a:p>
        </p:txBody>
      </p:sp>
      <p:sp>
        <p:nvSpPr>
          <p:cNvPr id="3" name="Content Placeholder 2">
            <a:extLst>
              <a:ext uri="{FF2B5EF4-FFF2-40B4-BE49-F238E27FC236}">
                <a16:creationId xmlns:a16="http://schemas.microsoft.com/office/drawing/2014/main" id="{FD31669C-C932-4789-BBA6-B505E2FB9E2E}"/>
              </a:ext>
            </a:extLst>
          </p:cNvPr>
          <p:cNvSpPr>
            <a:spLocks noGrp="1"/>
          </p:cNvSpPr>
          <p:nvPr>
            <p:ph idx="1"/>
          </p:nvPr>
        </p:nvSpPr>
        <p:spPr/>
        <p:txBody>
          <a:bodyPr/>
          <a:lstStyle/>
          <a:p>
            <a:r>
              <a:rPr lang="en-US" dirty="0"/>
              <a:t>Looking for feedback in specific areas;</a:t>
            </a:r>
          </a:p>
          <a:p>
            <a:endParaRPr lang="en-US" dirty="0"/>
          </a:p>
          <a:p>
            <a:r>
              <a:rPr lang="en-US" dirty="0"/>
              <a:t>Usage of ArcGIS Maps SDK for Unity plugin</a:t>
            </a:r>
          </a:p>
          <a:p>
            <a:endParaRPr lang="en-US" dirty="0"/>
          </a:p>
          <a:p>
            <a:r>
              <a:rPr lang="en-US" dirty="0"/>
              <a:t>Prior experience with VRGIS that could facilitate this project, recommendations?</a:t>
            </a:r>
          </a:p>
          <a:p>
            <a:endParaRPr lang="en-US" dirty="0"/>
          </a:p>
          <a:p>
            <a:r>
              <a:rPr lang="en-US" dirty="0"/>
              <a:t>Number of participants?</a:t>
            </a:r>
          </a:p>
          <a:p>
            <a:endParaRPr lang="en-US" dirty="0"/>
          </a:p>
        </p:txBody>
      </p:sp>
    </p:spTree>
    <p:extLst>
      <p:ext uri="{BB962C8B-B14F-4D97-AF65-F5344CB8AC3E}">
        <p14:creationId xmlns:p14="http://schemas.microsoft.com/office/powerpoint/2010/main" val="7465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26DED07-0C6C-4B96-8B9D-2F0101BDB170}"/>
              </a:ext>
            </a:extLst>
          </p:cNvPr>
          <p:cNvSpPr>
            <a:spLocks noGrp="1"/>
          </p:cNvSpPr>
          <p:nvPr>
            <p:ph type="title"/>
          </p:nvPr>
        </p:nvSpPr>
        <p:spPr>
          <a:xfrm>
            <a:off x="643467" y="2681103"/>
            <a:ext cx="3363974" cy="1495794"/>
          </a:xfrm>
          <a:solidFill>
            <a:schemeClr val="tx2">
              <a:lumMod val="60000"/>
              <a:lumOff val="40000"/>
              <a:alpha val="15000"/>
            </a:schemeClr>
          </a:solidFill>
          <a:ln>
            <a:solidFill>
              <a:schemeClr val="bg1"/>
            </a:solidFill>
          </a:ln>
        </p:spPr>
        <p:txBody>
          <a:bodyPr wrap="square">
            <a:normAutofit/>
          </a:bodyPr>
          <a:lstStyle/>
          <a:p>
            <a:r>
              <a:rPr lang="en-US" dirty="0">
                <a:solidFill>
                  <a:schemeClr val="bg1"/>
                </a:solidFill>
              </a:rPr>
              <a:t>Background</a:t>
            </a:r>
          </a:p>
        </p:txBody>
      </p:sp>
      <p:sp>
        <p:nvSpPr>
          <p:cNvPr id="3" name="TextBox 2">
            <a:extLst>
              <a:ext uri="{FF2B5EF4-FFF2-40B4-BE49-F238E27FC236}">
                <a16:creationId xmlns:a16="http://schemas.microsoft.com/office/drawing/2014/main" id="{CC53487C-E546-4A19-83D9-B0B0B0ABDDA9}"/>
              </a:ext>
            </a:extLst>
          </p:cNvPr>
          <p:cNvSpPr txBox="1"/>
          <p:nvPr/>
        </p:nvSpPr>
        <p:spPr>
          <a:xfrm>
            <a:off x="4975486" y="1295651"/>
            <a:ext cx="6895323" cy="4678204"/>
          </a:xfrm>
          <a:prstGeom prst="rect">
            <a:avLst/>
          </a:prstGeom>
          <a:noFill/>
        </p:spPr>
        <p:txBody>
          <a:bodyPr wrap="square" rtlCol="0">
            <a:spAutoFit/>
          </a:bodyPr>
          <a:lstStyle/>
          <a:p>
            <a:pPr marL="285750" indent="-285750">
              <a:buFont typeface="Wingdings" panose="05000000000000000000" pitchFamily="2" charset="2"/>
              <a:buChar char="§"/>
            </a:pPr>
            <a:r>
              <a:rPr lang="en-US" sz="2000" dirty="0"/>
              <a:t>Manual on Uniform Traffic Control Devices – National Standard For Traffic Control</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sz="2000" dirty="0"/>
              <a:t>States and entities within – must use MUTCD as minimum standard</a:t>
            </a:r>
          </a:p>
          <a:p>
            <a:r>
              <a:rPr lang="en-US" sz="2000" dirty="0"/>
              <a:t>	*FDOT Standard Plans for Road Construction</a:t>
            </a:r>
          </a:p>
          <a:p>
            <a:endParaRPr lang="en-US" sz="2000" dirty="0"/>
          </a:p>
          <a:p>
            <a:pPr marL="285750" indent="-285750">
              <a:buFont typeface="Wingdings" panose="05000000000000000000" pitchFamily="2" charset="2"/>
              <a:buChar char="§"/>
            </a:pPr>
            <a:r>
              <a:rPr lang="en-US" sz="2000" dirty="0"/>
              <a:t>Traffic Control Devices, design and implementation improve roadway safety, studies are reoccurring, revisions factor dependent</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FDOT Standard Plans yearly, MUTCD periodically </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Temporary Traffic Control (TTC) – critical to public and worker safety during construction</a:t>
            </a:r>
          </a:p>
        </p:txBody>
      </p:sp>
    </p:spTree>
    <p:extLst>
      <p:ext uri="{BB962C8B-B14F-4D97-AF65-F5344CB8AC3E}">
        <p14:creationId xmlns:p14="http://schemas.microsoft.com/office/powerpoint/2010/main" val="344438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26DED07-0C6C-4B96-8B9D-2F0101BDB170}"/>
              </a:ext>
            </a:extLst>
          </p:cNvPr>
          <p:cNvSpPr>
            <a:spLocks noGrp="1"/>
          </p:cNvSpPr>
          <p:nvPr>
            <p:ph type="title"/>
          </p:nvPr>
        </p:nvSpPr>
        <p:spPr>
          <a:xfrm>
            <a:off x="270588" y="2681103"/>
            <a:ext cx="4245428" cy="1495794"/>
          </a:xfrm>
          <a:solidFill>
            <a:schemeClr val="tx2">
              <a:lumMod val="60000"/>
              <a:lumOff val="40000"/>
              <a:alpha val="15000"/>
            </a:schemeClr>
          </a:solidFill>
          <a:ln>
            <a:solidFill>
              <a:schemeClr val="bg1"/>
            </a:solidFill>
          </a:ln>
        </p:spPr>
        <p:txBody>
          <a:bodyPr wrap="square">
            <a:normAutofit/>
          </a:bodyPr>
          <a:lstStyle/>
          <a:p>
            <a:r>
              <a:rPr lang="en-US" dirty="0">
                <a:solidFill>
                  <a:schemeClr val="bg1"/>
                </a:solidFill>
              </a:rPr>
              <a:t>IMPACT </a:t>
            </a:r>
            <a:r>
              <a:rPr lang="en-US" dirty="0" err="1">
                <a:solidFill>
                  <a:schemeClr val="bg1"/>
                </a:solidFill>
              </a:rPr>
              <a:t>oF</a:t>
            </a:r>
            <a:r>
              <a:rPr lang="en-US" dirty="0">
                <a:solidFill>
                  <a:schemeClr val="bg1"/>
                </a:solidFill>
              </a:rPr>
              <a:t> project</a:t>
            </a:r>
          </a:p>
        </p:txBody>
      </p:sp>
      <p:sp>
        <p:nvSpPr>
          <p:cNvPr id="5" name="TextBox 4">
            <a:extLst>
              <a:ext uri="{FF2B5EF4-FFF2-40B4-BE49-F238E27FC236}">
                <a16:creationId xmlns:a16="http://schemas.microsoft.com/office/drawing/2014/main" id="{5EDE4EC6-FDAA-4714-ABAB-26B2983D2089}"/>
              </a:ext>
            </a:extLst>
          </p:cNvPr>
          <p:cNvSpPr txBox="1"/>
          <p:nvPr/>
        </p:nvSpPr>
        <p:spPr>
          <a:xfrm>
            <a:off x="4786604" y="1278294"/>
            <a:ext cx="7158849" cy="4031873"/>
          </a:xfrm>
          <a:prstGeom prst="rect">
            <a:avLst/>
          </a:prstGeom>
          <a:noFill/>
        </p:spPr>
        <p:txBody>
          <a:bodyPr wrap="square" rtlCol="0">
            <a:spAutoFit/>
          </a:bodyPr>
          <a:lstStyle/>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2D spaces used extensively for design TTC, but has limitations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Improvement of design</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Make designers aware of conditions in the field</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Remote workers can visualize design in close-to-reality</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04578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110A-8271-40ED-8C80-371430710805}"/>
              </a:ext>
            </a:extLst>
          </p:cNvPr>
          <p:cNvSpPr>
            <a:spLocks noGrp="1"/>
          </p:cNvSpPr>
          <p:nvPr>
            <p:ph type="title"/>
          </p:nvPr>
        </p:nvSpPr>
        <p:spPr>
          <a:xfrm>
            <a:off x="2231136" y="401217"/>
            <a:ext cx="7729728" cy="905070"/>
          </a:xfrm>
        </p:spPr>
        <p:txBody>
          <a:bodyPr>
            <a:normAutofit fontScale="90000"/>
          </a:bodyPr>
          <a:lstStyle/>
          <a:p>
            <a:r>
              <a:rPr lang="en-US" dirty="0">
                <a:solidFill>
                  <a:schemeClr val="tx1"/>
                </a:solidFill>
              </a:rPr>
              <a:t>Critical Literature</a:t>
            </a:r>
            <a:br>
              <a:rPr lang="en-US" dirty="0">
                <a:solidFill>
                  <a:schemeClr val="bg1"/>
                </a:solidFill>
              </a:rPr>
            </a:br>
            <a:r>
              <a:rPr lang="en-US" dirty="0">
                <a:solidFill>
                  <a:schemeClr val="bg1"/>
                </a:solidFill>
              </a:rPr>
              <a:t>Relate</a:t>
            </a:r>
            <a:endParaRPr lang="en-US" dirty="0"/>
          </a:p>
        </p:txBody>
      </p:sp>
      <p:sp>
        <p:nvSpPr>
          <p:cNvPr id="3" name="Content Placeholder 2">
            <a:extLst>
              <a:ext uri="{FF2B5EF4-FFF2-40B4-BE49-F238E27FC236}">
                <a16:creationId xmlns:a16="http://schemas.microsoft.com/office/drawing/2014/main" id="{A5B856D9-4BEC-4056-A742-67A9294C0F2F}"/>
              </a:ext>
            </a:extLst>
          </p:cNvPr>
          <p:cNvSpPr>
            <a:spLocks noGrp="1"/>
          </p:cNvSpPr>
          <p:nvPr>
            <p:ph idx="1"/>
          </p:nvPr>
        </p:nvSpPr>
        <p:spPr/>
        <p:txBody>
          <a:bodyPr>
            <a:normAutofit lnSpcReduction="10000"/>
          </a:bodyPr>
          <a:lstStyle/>
          <a:p>
            <a:r>
              <a:rPr lang="en-US" sz="2400" dirty="0"/>
              <a:t>VRGIS used in urban development and transportation infrastructure visualization [</a:t>
            </a:r>
            <a:r>
              <a:rPr lang="en-US" sz="2400" dirty="0" err="1"/>
              <a:t>Halabi</a:t>
            </a:r>
            <a:r>
              <a:rPr lang="en-US" sz="2400" dirty="0"/>
              <a:t> et al., 2019]</a:t>
            </a:r>
          </a:p>
          <a:p>
            <a:endParaRPr lang="en-US" sz="2400" dirty="0"/>
          </a:p>
          <a:p>
            <a:r>
              <a:rPr lang="en-US" sz="2400" dirty="0"/>
              <a:t>VR utilization in workers behavior within work zone [Kim and </a:t>
            </a:r>
            <a:r>
              <a:rPr lang="en-US" sz="2400" dirty="0" err="1"/>
              <a:t>Ahn</a:t>
            </a:r>
            <a:r>
              <a:rPr lang="en-US" sz="2400" dirty="0"/>
              <a:t>, 2020]</a:t>
            </a:r>
          </a:p>
          <a:p>
            <a:endParaRPr lang="en-US" sz="2400" dirty="0"/>
          </a:p>
          <a:p>
            <a:r>
              <a:rPr lang="en-US" sz="2400" dirty="0"/>
              <a:t>Questionnaire, professional opinion [Manuel et al., 2020]</a:t>
            </a:r>
          </a:p>
          <a:p>
            <a:endParaRPr lang="en-US" dirty="0"/>
          </a:p>
          <a:p>
            <a:endParaRPr lang="en-US" dirty="0"/>
          </a:p>
        </p:txBody>
      </p:sp>
    </p:spTree>
    <p:extLst>
      <p:ext uri="{BB962C8B-B14F-4D97-AF65-F5344CB8AC3E}">
        <p14:creationId xmlns:p14="http://schemas.microsoft.com/office/powerpoint/2010/main" val="401136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110A-8271-40ED-8C80-37143071080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A5B856D9-4BEC-4056-A742-67A9294C0F2F}"/>
              </a:ext>
            </a:extLst>
          </p:cNvPr>
          <p:cNvSpPr>
            <a:spLocks noGrp="1"/>
          </p:cNvSpPr>
          <p:nvPr>
            <p:ph idx="1"/>
          </p:nvPr>
        </p:nvSpPr>
        <p:spPr/>
        <p:txBody>
          <a:bodyPr/>
          <a:lstStyle/>
          <a:p>
            <a:r>
              <a:rPr lang="en-US" dirty="0"/>
              <a:t>Four phases:</a:t>
            </a:r>
          </a:p>
          <a:p>
            <a:r>
              <a:rPr lang="en-US" dirty="0"/>
              <a:t>Development – create VR environment, set up questionnaire, get approval from supervisor.</a:t>
            </a:r>
          </a:p>
          <a:p>
            <a:r>
              <a:rPr lang="en-US" dirty="0"/>
              <a:t>Collect data – have participant's research</a:t>
            </a:r>
          </a:p>
          <a:p>
            <a:r>
              <a:rPr lang="en-US" dirty="0"/>
              <a:t>Analysis – conduct statistical analysis on data collected</a:t>
            </a:r>
          </a:p>
          <a:p>
            <a:r>
              <a:rPr lang="en-US" dirty="0"/>
              <a:t>Dissemination – deliver results (TBD)</a:t>
            </a:r>
          </a:p>
        </p:txBody>
      </p:sp>
    </p:spTree>
    <p:extLst>
      <p:ext uri="{BB962C8B-B14F-4D97-AF65-F5344CB8AC3E}">
        <p14:creationId xmlns:p14="http://schemas.microsoft.com/office/powerpoint/2010/main" val="209779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110A-8271-40ED-8C80-371430710805}"/>
              </a:ext>
            </a:extLst>
          </p:cNvPr>
          <p:cNvSpPr>
            <a:spLocks noGrp="1"/>
          </p:cNvSpPr>
          <p:nvPr>
            <p:ph type="title"/>
          </p:nvPr>
        </p:nvSpPr>
        <p:spPr/>
        <p:txBody>
          <a:bodyPr/>
          <a:lstStyle/>
          <a:p>
            <a:r>
              <a:rPr lang="en-US" dirty="0"/>
              <a:t>Methodology (Cont.)</a:t>
            </a:r>
          </a:p>
        </p:txBody>
      </p:sp>
      <p:sp>
        <p:nvSpPr>
          <p:cNvPr id="3" name="Content Placeholder 2">
            <a:extLst>
              <a:ext uri="{FF2B5EF4-FFF2-40B4-BE49-F238E27FC236}">
                <a16:creationId xmlns:a16="http://schemas.microsoft.com/office/drawing/2014/main" id="{A5B856D9-4BEC-4056-A742-67A9294C0F2F}"/>
              </a:ext>
            </a:extLst>
          </p:cNvPr>
          <p:cNvSpPr>
            <a:spLocks noGrp="1"/>
          </p:cNvSpPr>
          <p:nvPr>
            <p:ph idx="1"/>
          </p:nvPr>
        </p:nvSpPr>
        <p:spPr/>
        <p:txBody>
          <a:bodyPr/>
          <a:lstStyle/>
          <a:p>
            <a:r>
              <a:rPr lang="en-US" dirty="0"/>
              <a:t>Process – how participants will be participating!</a:t>
            </a:r>
          </a:p>
          <a:p>
            <a:endParaRPr lang="en-US" dirty="0"/>
          </a:p>
          <a:p>
            <a:r>
              <a:rPr lang="en-US" dirty="0"/>
              <a:t>Currently set to use 10 participants, professionals involved in either TTC design or its implementation</a:t>
            </a:r>
          </a:p>
          <a:p>
            <a:endParaRPr lang="en-US" dirty="0"/>
          </a:p>
          <a:p>
            <a:r>
              <a:rPr lang="en-US" dirty="0"/>
              <a:t>Estimated two weeks to complete survey</a:t>
            </a:r>
          </a:p>
        </p:txBody>
      </p:sp>
    </p:spTree>
    <p:extLst>
      <p:ext uri="{BB962C8B-B14F-4D97-AF65-F5344CB8AC3E}">
        <p14:creationId xmlns:p14="http://schemas.microsoft.com/office/powerpoint/2010/main" val="242594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110A-8271-40ED-8C80-371430710805}"/>
              </a:ext>
            </a:extLst>
          </p:cNvPr>
          <p:cNvSpPr>
            <a:spLocks noGrp="1"/>
          </p:cNvSpPr>
          <p:nvPr>
            <p:ph type="title"/>
          </p:nvPr>
        </p:nvSpPr>
        <p:spPr>
          <a:xfrm>
            <a:off x="2231136" y="308200"/>
            <a:ext cx="7729728" cy="1188720"/>
          </a:xfrm>
        </p:spPr>
        <p:txBody>
          <a:bodyPr/>
          <a:lstStyle/>
          <a:p>
            <a:r>
              <a:rPr lang="en-US" dirty="0"/>
              <a:t>Standard plan design</a:t>
            </a:r>
          </a:p>
        </p:txBody>
      </p:sp>
      <p:pic>
        <p:nvPicPr>
          <p:cNvPr id="14" name="Picture 13" descr="Diagram&#10;&#10;Description automatically generated">
            <a:extLst>
              <a:ext uri="{FF2B5EF4-FFF2-40B4-BE49-F238E27FC236}">
                <a16:creationId xmlns:a16="http://schemas.microsoft.com/office/drawing/2014/main" id="{14422B9D-6E4F-46C6-B92D-573BFD3FF5D8}"/>
              </a:ext>
            </a:extLst>
          </p:cNvPr>
          <p:cNvPicPr>
            <a:picLocks noChangeAspect="1"/>
          </p:cNvPicPr>
          <p:nvPr/>
        </p:nvPicPr>
        <p:blipFill>
          <a:blip r:embed="rId3"/>
          <a:stretch>
            <a:fillRect/>
          </a:stretch>
        </p:blipFill>
        <p:spPr>
          <a:xfrm>
            <a:off x="616745" y="2159217"/>
            <a:ext cx="10958510" cy="3993226"/>
          </a:xfrm>
          <a:prstGeom prst="rect">
            <a:avLst/>
          </a:prstGeom>
        </p:spPr>
      </p:pic>
    </p:spTree>
    <p:extLst>
      <p:ext uri="{BB962C8B-B14F-4D97-AF65-F5344CB8AC3E}">
        <p14:creationId xmlns:p14="http://schemas.microsoft.com/office/powerpoint/2010/main" val="326675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0921-613C-4477-9EB2-E557875F9958}"/>
              </a:ext>
            </a:extLst>
          </p:cNvPr>
          <p:cNvSpPr>
            <a:spLocks noGrp="1"/>
          </p:cNvSpPr>
          <p:nvPr>
            <p:ph type="title"/>
          </p:nvPr>
        </p:nvSpPr>
        <p:spPr/>
        <p:txBody>
          <a:bodyPr/>
          <a:lstStyle/>
          <a:p>
            <a:r>
              <a:rPr lang="en-US" dirty="0"/>
              <a:t>Datasets</a:t>
            </a:r>
          </a:p>
        </p:txBody>
      </p:sp>
      <p:sp>
        <p:nvSpPr>
          <p:cNvPr id="3" name="Content Placeholder 2">
            <a:extLst>
              <a:ext uri="{FF2B5EF4-FFF2-40B4-BE49-F238E27FC236}">
                <a16:creationId xmlns:a16="http://schemas.microsoft.com/office/drawing/2014/main" id="{82D8D440-5B71-4F8A-94C6-0BFF6A4F833C}"/>
              </a:ext>
            </a:extLst>
          </p:cNvPr>
          <p:cNvSpPr>
            <a:spLocks noGrp="1"/>
          </p:cNvSpPr>
          <p:nvPr>
            <p:ph idx="1"/>
          </p:nvPr>
        </p:nvSpPr>
        <p:spPr/>
        <p:txBody>
          <a:bodyPr>
            <a:normAutofit/>
          </a:bodyPr>
          <a:lstStyle/>
          <a:p>
            <a:pPr marL="0" indent="0">
              <a:buNone/>
            </a:pPr>
            <a:r>
              <a:rPr lang="en-US" sz="2000" dirty="0"/>
              <a:t>Marion County, Florida</a:t>
            </a:r>
          </a:p>
          <a:p>
            <a:pPr marL="0" indent="0">
              <a:buNone/>
            </a:pPr>
            <a:endParaRPr lang="en-US" sz="2000" dirty="0"/>
          </a:p>
          <a:p>
            <a:r>
              <a:rPr lang="en-US" sz="2000" dirty="0"/>
              <a:t>LiDAR to build the terrain, 2003 data if 3DEP is not available</a:t>
            </a:r>
          </a:p>
          <a:p>
            <a:endParaRPr lang="en-US" sz="2000" dirty="0"/>
          </a:p>
          <a:p>
            <a:r>
              <a:rPr lang="en-US" sz="2000" dirty="0"/>
              <a:t>Road centerline (possibly building footprints, and water bodies)</a:t>
            </a:r>
          </a:p>
          <a:p>
            <a:endParaRPr lang="en-US" sz="2000" dirty="0"/>
          </a:p>
          <a:p>
            <a:r>
              <a:rPr lang="en-US" sz="2000" dirty="0"/>
              <a:t>Local County/Municipal datasets, consider age and quality</a:t>
            </a:r>
          </a:p>
        </p:txBody>
      </p:sp>
    </p:spTree>
    <p:extLst>
      <p:ext uri="{BB962C8B-B14F-4D97-AF65-F5344CB8AC3E}">
        <p14:creationId xmlns:p14="http://schemas.microsoft.com/office/powerpoint/2010/main" val="4148466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0921-613C-4477-9EB2-E557875F9958}"/>
              </a:ext>
            </a:extLst>
          </p:cNvPr>
          <p:cNvSpPr>
            <a:spLocks noGrp="1"/>
          </p:cNvSpPr>
          <p:nvPr>
            <p:ph type="title"/>
          </p:nvPr>
        </p:nvSpPr>
        <p:spPr/>
        <p:txBody>
          <a:bodyPr/>
          <a:lstStyle/>
          <a:p>
            <a:r>
              <a:rPr lang="en-US" dirty="0"/>
              <a:t>Expected results </a:t>
            </a:r>
          </a:p>
        </p:txBody>
      </p:sp>
      <p:sp>
        <p:nvSpPr>
          <p:cNvPr id="3" name="Content Placeholder 2">
            <a:extLst>
              <a:ext uri="{FF2B5EF4-FFF2-40B4-BE49-F238E27FC236}">
                <a16:creationId xmlns:a16="http://schemas.microsoft.com/office/drawing/2014/main" id="{82D8D440-5B71-4F8A-94C6-0BFF6A4F833C}"/>
              </a:ext>
            </a:extLst>
          </p:cNvPr>
          <p:cNvSpPr>
            <a:spLocks noGrp="1"/>
          </p:cNvSpPr>
          <p:nvPr>
            <p:ph idx="1"/>
          </p:nvPr>
        </p:nvSpPr>
        <p:spPr/>
        <p:txBody>
          <a:bodyPr>
            <a:normAutofit/>
          </a:bodyPr>
          <a:lstStyle/>
          <a:p>
            <a:r>
              <a:rPr lang="en-US" sz="2400" dirty="0"/>
              <a:t>Understand accuracy between TTC device placement of designs in a GIS 2D environment &amp; 3D immersive VR experience</a:t>
            </a:r>
          </a:p>
          <a:p>
            <a:endParaRPr lang="en-US" sz="2400" dirty="0"/>
          </a:p>
          <a:p>
            <a:r>
              <a:rPr lang="en-US" sz="2400" dirty="0"/>
              <a:t>Insight into usability and participants view of implementing VR in TTC</a:t>
            </a:r>
          </a:p>
        </p:txBody>
      </p:sp>
    </p:spTree>
    <p:extLst>
      <p:ext uri="{BB962C8B-B14F-4D97-AF65-F5344CB8AC3E}">
        <p14:creationId xmlns:p14="http://schemas.microsoft.com/office/powerpoint/2010/main" val="4040007689"/>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451F4C-A3A1-4FF3-AEA5-AE3EFF175B02}">
  <ds:schemaRefs>
    <ds:schemaRef ds:uri="http://schemas.microsoft.com/sharepoint/v3/contenttype/forms"/>
  </ds:schemaRefs>
</ds:datastoreItem>
</file>

<file path=customXml/itemProps3.xml><?xml version="1.0" encoding="utf-8"?>
<ds:datastoreItem xmlns:ds="http://schemas.openxmlformats.org/officeDocument/2006/customXml" ds:itemID="{48775A23-75CA-4614-9647-C9B2CE742CA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TM10001115[[fn=Parcel]]</Template>
  <TotalTime>595</TotalTime>
  <Words>1125</Words>
  <Application>Microsoft Office PowerPoint</Application>
  <PresentationFormat>Widescreen</PresentationFormat>
  <Paragraphs>104</Paragraphs>
  <Slides>11</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CMR10</vt:lpstr>
      <vt:lpstr>CMTI10</vt:lpstr>
      <vt:lpstr>Gill Sans MT</vt:lpstr>
      <vt:lpstr>Gill Sans MT (Headings)</vt:lpstr>
      <vt:lpstr>Wingdings</vt:lpstr>
      <vt:lpstr>Parcel</vt:lpstr>
      <vt:lpstr>Metropolitan</vt:lpstr>
      <vt:lpstr>Visualizing Temporary Traffic Control in Virtual Reality Geographic Information Systems</vt:lpstr>
      <vt:lpstr>Background</vt:lpstr>
      <vt:lpstr>IMPACT oF project</vt:lpstr>
      <vt:lpstr>Critical Literature Relate</vt:lpstr>
      <vt:lpstr>Methodology</vt:lpstr>
      <vt:lpstr>Methodology (Cont.)</vt:lpstr>
      <vt:lpstr>Standard plan design</vt:lpstr>
      <vt:lpstr>Datasets</vt:lpstr>
      <vt:lpstr>Expected results </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Roberto Lasaga</dc:creator>
  <cp:lastModifiedBy>Roberto Lasaga</cp:lastModifiedBy>
  <cp:revision>34</cp:revision>
  <dcterms:created xsi:type="dcterms:W3CDTF">2021-12-09T00:17:05Z</dcterms:created>
  <dcterms:modified xsi:type="dcterms:W3CDTF">2021-12-10T02:27:30Z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