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1" r:id="rId1"/>
  </p:sldMasterIdLst>
  <p:notesMasterIdLst>
    <p:notesMasterId r:id="rId27"/>
  </p:notesMasterIdLst>
  <p:sldIdLst>
    <p:sldId id="257" r:id="rId2"/>
    <p:sldId id="322" r:id="rId3"/>
    <p:sldId id="288" r:id="rId4"/>
    <p:sldId id="267" r:id="rId5"/>
    <p:sldId id="301" r:id="rId6"/>
    <p:sldId id="302" r:id="rId7"/>
    <p:sldId id="318" r:id="rId8"/>
    <p:sldId id="259" r:id="rId9"/>
    <p:sldId id="321" r:id="rId10"/>
    <p:sldId id="315" r:id="rId11"/>
    <p:sldId id="290" r:id="rId12"/>
    <p:sldId id="294" r:id="rId13"/>
    <p:sldId id="289" r:id="rId14"/>
    <p:sldId id="274" r:id="rId15"/>
    <p:sldId id="303" r:id="rId16"/>
    <p:sldId id="296" r:id="rId17"/>
    <p:sldId id="305" r:id="rId18"/>
    <p:sldId id="306" r:id="rId19"/>
    <p:sldId id="291" r:id="rId20"/>
    <p:sldId id="314" r:id="rId21"/>
    <p:sldId id="312" r:id="rId22"/>
    <p:sldId id="292" r:id="rId23"/>
    <p:sldId id="317" r:id="rId24"/>
    <p:sldId id="304" r:id="rId25"/>
    <p:sldId id="32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30F24B-B798-4BDB-B11E-736C74084845}">
          <p14:sldIdLst>
            <p14:sldId id="257"/>
            <p14:sldId id="322"/>
          </p14:sldIdLst>
        </p14:section>
        <p14:section name="Background" id="{0849F1F2-9FFA-49F7-A3D9-3FA2E7355DAF}">
          <p14:sldIdLst>
            <p14:sldId id="288"/>
            <p14:sldId id="267"/>
            <p14:sldId id="301"/>
            <p14:sldId id="302"/>
            <p14:sldId id="318"/>
            <p14:sldId id="259"/>
            <p14:sldId id="321"/>
            <p14:sldId id="315"/>
            <p14:sldId id="290"/>
            <p14:sldId id="294"/>
          </p14:sldIdLst>
        </p14:section>
        <p14:section name="Methodology" id="{AFBB3FD2-2478-464C-B975-0FE4361A252F}">
          <p14:sldIdLst>
            <p14:sldId id="289"/>
            <p14:sldId id="274"/>
            <p14:sldId id="303"/>
            <p14:sldId id="296"/>
            <p14:sldId id="305"/>
            <p14:sldId id="306"/>
          </p14:sldIdLst>
        </p14:section>
        <p14:section name="Results" id="{56790895-7E16-4723-B3CA-1A3D63B2B959}">
          <p14:sldIdLst>
            <p14:sldId id="291"/>
            <p14:sldId id="314"/>
            <p14:sldId id="312"/>
          </p14:sldIdLst>
        </p14:section>
        <p14:section name="Future Work" id="{448E0D34-B66D-47D6-9EB1-2D690AE9D91B}">
          <p14:sldIdLst>
            <p14:sldId id="292"/>
            <p14:sldId id="317"/>
            <p14:sldId id="304"/>
            <p14:sldId id="3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17B"/>
    <a:srgbClr val="487683"/>
    <a:srgbClr val="00001A"/>
    <a:srgbClr val="DFE380"/>
    <a:srgbClr val="FDFF14"/>
    <a:srgbClr val="F0EF6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97" autoAdjust="0"/>
    <p:restoredTop sz="84567" autoAdjust="0"/>
  </p:normalViewPr>
  <p:slideViewPr>
    <p:cSldViewPr snapToGrid="0">
      <p:cViewPr varScale="1">
        <p:scale>
          <a:sx n="129" d="100"/>
          <a:sy n="129" d="100"/>
        </p:scale>
        <p:origin x="1848" y="132"/>
      </p:cViewPr>
      <p:guideLst/>
    </p:cSldViewPr>
  </p:slideViewPr>
  <p:notesTextViewPr>
    <p:cViewPr>
      <p:scale>
        <a:sx n="1" d="1"/>
        <a:sy n="1" d="1"/>
      </p:scale>
      <p:origin x="0" y="0"/>
    </p:cViewPr>
  </p:notesTextViewPr>
  <p:notesViewPr>
    <p:cSldViewPr snapToGrid="0">
      <p:cViewPr varScale="1">
        <p:scale>
          <a:sx n="50" d="100"/>
          <a:sy n="50" d="100"/>
        </p:scale>
        <p:origin x="1168"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B985C-6324-4EF7-90F6-3A1DCFD6AA50}" type="datetimeFigureOut">
              <a:rPr lang="en-US" smtClean="0"/>
              <a:t>8/23/2017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283A97-CD4E-48BE-8B78-C3B4EC57BCE7}" type="slidenum">
              <a:rPr lang="en-US" smtClean="0"/>
              <a:t>‹#›</a:t>
            </a:fld>
            <a:endParaRPr lang="en-US"/>
          </a:p>
        </p:txBody>
      </p:sp>
    </p:spTree>
    <p:extLst>
      <p:ext uri="{BB962C8B-B14F-4D97-AF65-F5344CB8AC3E}">
        <p14:creationId xmlns:p14="http://schemas.microsoft.com/office/powerpoint/2010/main" val="152488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1</a:t>
            </a:fld>
            <a:endParaRPr lang="en-US"/>
          </a:p>
        </p:txBody>
      </p:sp>
    </p:spTree>
    <p:extLst>
      <p:ext uri="{BB962C8B-B14F-4D97-AF65-F5344CB8AC3E}">
        <p14:creationId xmlns:p14="http://schemas.microsoft.com/office/powerpoint/2010/main" val="2891227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3A97-CD4E-48BE-8B78-C3B4EC57B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63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11</a:t>
            </a:fld>
            <a:endParaRPr lang="en-US"/>
          </a:p>
        </p:txBody>
      </p:sp>
    </p:spTree>
    <p:extLst>
      <p:ext uri="{BB962C8B-B14F-4D97-AF65-F5344CB8AC3E}">
        <p14:creationId xmlns:p14="http://schemas.microsoft.com/office/powerpoint/2010/main" val="29029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12</a:t>
            </a:fld>
            <a:endParaRPr lang="en-US"/>
          </a:p>
        </p:txBody>
      </p:sp>
    </p:spTree>
    <p:extLst>
      <p:ext uri="{BB962C8B-B14F-4D97-AF65-F5344CB8AC3E}">
        <p14:creationId xmlns:p14="http://schemas.microsoft.com/office/powerpoint/2010/main" val="219308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13</a:t>
            </a:fld>
            <a:endParaRPr lang="en-US"/>
          </a:p>
        </p:txBody>
      </p:sp>
    </p:spTree>
    <p:extLst>
      <p:ext uri="{BB962C8B-B14F-4D97-AF65-F5344CB8AC3E}">
        <p14:creationId xmlns:p14="http://schemas.microsoft.com/office/powerpoint/2010/main" val="3175868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14</a:t>
            </a:fld>
            <a:endParaRPr lang="en-US"/>
          </a:p>
        </p:txBody>
      </p:sp>
    </p:spTree>
    <p:extLst>
      <p:ext uri="{BB962C8B-B14F-4D97-AF65-F5344CB8AC3E}">
        <p14:creationId xmlns:p14="http://schemas.microsoft.com/office/powerpoint/2010/main" val="3518475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3A97-CD4E-48BE-8B78-C3B4EC57B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234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16</a:t>
            </a:fld>
            <a:endParaRPr lang="en-US"/>
          </a:p>
        </p:txBody>
      </p:sp>
    </p:spTree>
    <p:extLst>
      <p:ext uri="{BB962C8B-B14F-4D97-AF65-F5344CB8AC3E}">
        <p14:creationId xmlns:p14="http://schemas.microsoft.com/office/powerpoint/2010/main" val="1913138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17</a:t>
            </a:fld>
            <a:endParaRPr lang="en-US"/>
          </a:p>
        </p:txBody>
      </p:sp>
    </p:spTree>
    <p:extLst>
      <p:ext uri="{BB962C8B-B14F-4D97-AF65-F5344CB8AC3E}">
        <p14:creationId xmlns:p14="http://schemas.microsoft.com/office/powerpoint/2010/main" val="330515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19</a:t>
            </a:fld>
            <a:endParaRPr lang="en-US"/>
          </a:p>
        </p:txBody>
      </p:sp>
    </p:spTree>
    <p:extLst>
      <p:ext uri="{BB962C8B-B14F-4D97-AF65-F5344CB8AC3E}">
        <p14:creationId xmlns:p14="http://schemas.microsoft.com/office/powerpoint/2010/main" val="2947126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20</a:t>
            </a:fld>
            <a:endParaRPr lang="en-US"/>
          </a:p>
        </p:txBody>
      </p:sp>
    </p:spTree>
    <p:extLst>
      <p:ext uri="{BB962C8B-B14F-4D97-AF65-F5344CB8AC3E}">
        <p14:creationId xmlns:p14="http://schemas.microsoft.com/office/powerpoint/2010/main" val="678312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2</a:t>
            </a:fld>
            <a:endParaRPr lang="en-US"/>
          </a:p>
        </p:txBody>
      </p:sp>
    </p:spTree>
    <p:extLst>
      <p:ext uri="{BB962C8B-B14F-4D97-AF65-F5344CB8AC3E}">
        <p14:creationId xmlns:p14="http://schemas.microsoft.com/office/powerpoint/2010/main" val="1997873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21</a:t>
            </a:fld>
            <a:endParaRPr lang="en-US"/>
          </a:p>
        </p:txBody>
      </p:sp>
    </p:spTree>
    <p:extLst>
      <p:ext uri="{BB962C8B-B14F-4D97-AF65-F5344CB8AC3E}">
        <p14:creationId xmlns:p14="http://schemas.microsoft.com/office/powerpoint/2010/main" val="637097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22</a:t>
            </a:fld>
            <a:endParaRPr lang="en-US"/>
          </a:p>
        </p:txBody>
      </p:sp>
    </p:spTree>
    <p:extLst>
      <p:ext uri="{BB962C8B-B14F-4D97-AF65-F5344CB8AC3E}">
        <p14:creationId xmlns:p14="http://schemas.microsoft.com/office/powerpoint/2010/main" val="4181044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3A97-CD4E-48BE-8B78-C3B4EC57B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796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3A97-CD4E-48BE-8B78-C3B4EC57B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721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3</a:t>
            </a:fld>
            <a:endParaRPr lang="en-US"/>
          </a:p>
        </p:txBody>
      </p:sp>
    </p:spTree>
    <p:extLst>
      <p:ext uri="{BB962C8B-B14F-4D97-AF65-F5344CB8AC3E}">
        <p14:creationId xmlns:p14="http://schemas.microsoft.com/office/powerpoint/2010/main" val="2481908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4</a:t>
            </a:fld>
            <a:endParaRPr lang="en-US"/>
          </a:p>
        </p:txBody>
      </p:sp>
    </p:spTree>
    <p:extLst>
      <p:ext uri="{BB962C8B-B14F-4D97-AF65-F5344CB8AC3E}">
        <p14:creationId xmlns:p14="http://schemas.microsoft.com/office/powerpoint/2010/main" val="29435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5</a:t>
            </a:fld>
            <a:endParaRPr lang="en-US"/>
          </a:p>
        </p:txBody>
      </p:sp>
    </p:spTree>
    <p:extLst>
      <p:ext uri="{BB962C8B-B14F-4D97-AF65-F5344CB8AC3E}">
        <p14:creationId xmlns:p14="http://schemas.microsoft.com/office/powerpoint/2010/main" val="370511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6</a:t>
            </a:fld>
            <a:endParaRPr lang="en-US"/>
          </a:p>
        </p:txBody>
      </p:sp>
    </p:spTree>
    <p:extLst>
      <p:ext uri="{BB962C8B-B14F-4D97-AF65-F5344CB8AC3E}">
        <p14:creationId xmlns:p14="http://schemas.microsoft.com/office/powerpoint/2010/main" val="408791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3A97-CD4E-48BE-8B78-C3B4EC57B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71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20337F8-F423-4A2C-A8EC-66318722F43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0541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F283A97-CD4E-48BE-8B78-C3B4EC57BCE7}" type="slidenum">
              <a:rPr lang="en-US" smtClean="0"/>
              <a:t>9</a:t>
            </a:fld>
            <a:endParaRPr lang="en-US"/>
          </a:p>
        </p:txBody>
      </p:sp>
    </p:spTree>
    <p:extLst>
      <p:ext uri="{BB962C8B-B14F-4D97-AF65-F5344CB8AC3E}">
        <p14:creationId xmlns:p14="http://schemas.microsoft.com/office/powerpoint/2010/main" val="108201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F7E3E3-74A6-4357-9343-080A92411B83}" type="datetime1">
              <a:rPr lang="en-US" smtClean="0">
                <a:solidFill>
                  <a:srgbClr val="DBF5F9">
                    <a:shade val="90000"/>
                  </a:srgbClr>
                </a:solidFill>
              </a:rPr>
              <a:t>8/23/2017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6F31E80-9EC4-40CD-820C-BD23A6BF6F7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5697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122033-7956-4AE6-ABE4-D3815F055ECF}" type="datetime1">
              <a:rPr lang="en-US" smtClean="0">
                <a:solidFill>
                  <a:srgbClr val="04617B">
                    <a:shade val="90000"/>
                  </a:srgbClr>
                </a:solidFill>
              </a:rPr>
              <a:t>8/23/2017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6223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35EC89A-13EE-4D0C-A4DB-629BCB5103E6}" type="datetime1">
              <a:rPr lang="en-US" smtClean="0">
                <a:solidFill>
                  <a:srgbClr val="04617B">
                    <a:shade val="90000"/>
                  </a:srgbClr>
                </a:solidFill>
              </a:rPr>
              <a:t>8/23/2017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92641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7C53E1AF-4A43-4369-9B95-F5D88377004B}" type="datetime1">
              <a:rPr lang="en-US" smtClean="0">
                <a:solidFill>
                  <a:srgbClr val="04617B">
                    <a:shade val="90000"/>
                  </a:srgbClr>
                </a:solidFill>
              </a:rPr>
              <a:t>8/23/2017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78131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42AF3E-6CF5-4F27-815B-0E55DBC457D2}" type="datetime1">
              <a:rPr lang="en-US" smtClean="0">
                <a:solidFill>
                  <a:srgbClr val="04617B">
                    <a:shade val="90000"/>
                  </a:srgbClr>
                </a:solidFill>
              </a:rPr>
              <a:t>8/23/2017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42072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DC853F5-965B-40BA-820B-AB7948D9B075}" type="datetime1">
              <a:rPr lang="en-US" smtClean="0">
                <a:solidFill>
                  <a:srgbClr val="04617B">
                    <a:shade val="90000"/>
                  </a:srgbClr>
                </a:solidFill>
              </a:rPr>
              <a:t>8/23/2017</a:t>
            </a:fld>
            <a:endParaRPr lang="en-US">
              <a:solidFill>
                <a:srgbClr val="04617B">
                  <a:shade val="90000"/>
                </a:srgbClr>
              </a:solidFill>
            </a:endParaRPr>
          </a:p>
        </p:txBody>
      </p:sp>
      <p:sp>
        <p:nvSpPr>
          <p:cNvPr id="4"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08553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DE49BA5-55D6-4EB9-9E99-B44A04E7AEB2}" type="datetime1">
              <a:rPr lang="en-US" smtClean="0">
                <a:solidFill>
                  <a:srgbClr val="04617B">
                    <a:shade val="90000"/>
                  </a:srgbClr>
                </a:solidFill>
              </a:rPr>
              <a:t>8/23/2017</a:t>
            </a:fld>
            <a:endParaRPr lang="en-US">
              <a:solidFill>
                <a:srgbClr val="04617B">
                  <a:shade val="90000"/>
                </a:srgbClr>
              </a:solidFill>
            </a:endParaRPr>
          </a:p>
        </p:txBody>
      </p:sp>
      <p:sp>
        <p:nvSpPr>
          <p:cNvPr id="4"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5545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B2917F-E789-41B4-B098-A82669513AAB}" type="datetime1">
              <a:rPr lang="en-US" smtClean="0">
                <a:solidFill>
                  <a:srgbClr val="04617B">
                    <a:shade val="90000"/>
                  </a:srgbClr>
                </a:solidFill>
              </a:rPr>
              <a:t>8/23/2017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12608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4395BE-6045-4802-95CF-A2D7BA753871}" type="datetime1">
              <a:rPr lang="en-US" smtClean="0">
                <a:solidFill>
                  <a:srgbClr val="04617B">
                    <a:shade val="90000"/>
                  </a:srgbClr>
                </a:solidFill>
              </a:rPr>
              <a:t>8/23/2017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412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xmlns="" id="{9B933E36-6B05-4E1E-AC79-91B7A754F9FD}"/>
              </a:ext>
            </a:extLst>
          </p:cNvPr>
          <p:cNvSpPr>
            <a:spLocks noGrp="1"/>
          </p:cNvSpPr>
          <p:nvPr>
            <p:ph type="title"/>
          </p:nvPr>
        </p:nvSpPr>
        <p:spPr/>
        <p:txBody>
          <a:bodyPr/>
          <a:lstStyle/>
          <a:p>
            <a:r>
              <a:rPr lang="en-US"/>
              <a:t>Click to edit Master title style</a:t>
            </a:r>
          </a:p>
        </p:txBody>
      </p:sp>
      <p:sp>
        <p:nvSpPr>
          <p:cNvPr id="14" name="Date Placeholder 13">
            <a:extLst>
              <a:ext uri="{FF2B5EF4-FFF2-40B4-BE49-F238E27FC236}">
                <a16:creationId xmlns:a16="http://schemas.microsoft.com/office/drawing/2014/main" xmlns="" id="{0CAD903C-0B6C-4092-8722-C563B68795F3}"/>
              </a:ext>
            </a:extLst>
          </p:cNvPr>
          <p:cNvSpPr>
            <a:spLocks noGrp="1"/>
          </p:cNvSpPr>
          <p:nvPr>
            <p:ph type="dt" sz="half" idx="10"/>
          </p:nvPr>
        </p:nvSpPr>
        <p:spPr/>
        <p:txBody>
          <a:bodyPr/>
          <a:lstStyle/>
          <a:p>
            <a:fld id="{62B66F68-8CB9-47F3-BC95-558E1C1EBC82}" type="datetime1">
              <a:rPr lang="en-US" smtClean="0">
                <a:solidFill>
                  <a:srgbClr val="04617B">
                    <a:shade val="90000"/>
                  </a:srgbClr>
                </a:solidFill>
              </a:rPr>
              <a:t>8/23/2017</a:t>
            </a:fld>
            <a:endParaRPr lang="en-US">
              <a:solidFill>
                <a:srgbClr val="04617B">
                  <a:shade val="90000"/>
                </a:srgbClr>
              </a:solidFill>
            </a:endParaRPr>
          </a:p>
        </p:txBody>
      </p:sp>
      <p:sp>
        <p:nvSpPr>
          <p:cNvPr id="15" name="Footer Placeholder 14">
            <a:extLst>
              <a:ext uri="{FF2B5EF4-FFF2-40B4-BE49-F238E27FC236}">
                <a16:creationId xmlns:a16="http://schemas.microsoft.com/office/drawing/2014/main" xmlns="" id="{201A4C88-E022-41E5-9629-3ABA1CE4A247}"/>
              </a:ext>
            </a:extLst>
          </p:cNvPr>
          <p:cNvSpPr>
            <a:spLocks noGrp="1"/>
          </p:cNvSpPr>
          <p:nvPr>
            <p:ph type="ftr" sz="quarter" idx="11"/>
          </p:nvPr>
        </p:nvSpPr>
        <p:spPr/>
        <p:txBody>
          <a:bodyPr/>
          <a:lstStyle/>
          <a:p>
            <a:endParaRPr lang="en-US">
              <a:solidFill>
                <a:srgbClr val="04617B">
                  <a:shade val="90000"/>
                </a:srgbClr>
              </a:solidFill>
            </a:endParaRPr>
          </a:p>
        </p:txBody>
      </p:sp>
      <p:sp>
        <p:nvSpPr>
          <p:cNvPr id="16" name="Slide Number Placeholder 15">
            <a:extLst>
              <a:ext uri="{FF2B5EF4-FFF2-40B4-BE49-F238E27FC236}">
                <a16:creationId xmlns:a16="http://schemas.microsoft.com/office/drawing/2014/main" xmlns="" id="{6073D904-5845-4CF0-A327-72ED49932E6D}"/>
              </a:ext>
            </a:extLst>
          </p:cNvPr>
          <p:cNvSpPr>
            <a:spLocks noGrp="1"/>
          </p:cNvSpPr>
          <p:nvPr>
            <p:ph type="sldNum" sz="quarter" idx="12"/>
          </p:nvPr>
        </p:nvSpPr>
        <p:spPr>
          <a:xfrm>
            <a:off x="0" y="0"/>
            <a:ext cx="344399" cy="274904"/>
          </a:xfrm>
        </p:spPr>
        <p:txBody>
          <a:bodyPr/>
          <a:lstStyle>
            <a:lvl1pPr>
              <a:defRPr sz="1000"/>
            </a:lvl1pPr>
          </a:lstStyle>
          <a:p>
            <a:fld id="{B6F31E80-9EC4-40CD-820C-BD23A6BF6F7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74292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C8F036-448F-4935-B764-672AE2B8C397}" type="datetime1">
              <a:rPr lang="en-US" smtClean="0">
                <a:solidFill>
                  <a:srgbClr val="DBF5F9">
                    <a:shade val="90000"/>
                  </a:srgbClr>
                </a:solidFill>
              </a:rPr>
              <a:t>8/23/2017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6F31E80-9EC4-40CD-820C-BD23A6BF6F7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4191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1B60EF-5568-450A-A7B5-9A983116DF11}" type="datetime1">
              <a:rPr lang="en-US" smtClean="0">
                <a:solidFill>
                  <a:srgbClr val="04617B">
                    <a:shade val="90000"/>
                  </a:srgbClr>
                </a:solidFill>
              </a:rPr>
              <a:t>8/23/2017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75720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174E08-E13D-4B51-BECF-5E353FF9C4D9}" type="datetime1">
              <a:rPr lang="en-US" smtClean="0">
                <a:solidFill>
                  <a:srgbClr val="04617B">
                    <a:shade val="90000"/>
                  </a:srgbClr>
                </a:solidFill>
              </a:rPr>
              <a:t>8/23/2017</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94295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4735969-ED76-4496-BB8D-FD7D520321BD}" type="datetime1">
              <a:rPr lang="en-US" smtClean="0">
                <a:solidFill>
                  <a:srgbClr val="04617B">
                    <a:shade val="90000"/>
                  </a:srgbClr>
                </a:solidFill>
              </a:rPr>
              <a:t>8/23/2017</a:t>
            </a:fld>
            <a:endParaRPr lang="en-US">
              <a:solidFill>
                <a:srgbClr val="04617B">
                  <a:shade val="90000"/>
                </a:srgbClr>
              </a:solidFill>
            </a:endParaRPr>
          </a:p>
        </p:txBody>
      </p:sp>
      <p:sp>
        <p:nvSpPr>
          <p:cNvPr id="5" name="Footer Placeholder 3"/>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4"/>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07669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BD73DAA-FC4D-4F99-A2BD-1FE8D7D77B90}" type="datetime1">
              <a:rPr lang="en-US" smtClean="0">
                <a:solidFill>
                  <a:srgbClr val="04617B">
                    <a:shade val="90000"/>
                  </a:srgbClr>
                </a:solidFill>
              </a:rPr>
              <a:t>8/23/2017</a:t>
            </a:fld>
            <a:endParaRPr lang="en-US">
              <a:solidFill>
                <a:srgbClr val="04617B">
                  <a:shade val="90000"/>
                </a:srgbClr>
              </a:solidFill>
            </a:endParaRPr>
          </a:p>
        </p:txBody>
      </p:sp>
      <p:sp>
        <p:nvSpPr>
          <p:cNvPr id="5" name="Footer Placeholder 2"/>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3"/>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7460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6C2A031-D484-4B19-A704-0AE43BE8E747}" type="datetime1">
              <a:rPr lang="en-US" smtClean="0">
                <a:solidFill>
                  <a:srgbClr val="04617B">
                    <a:shade val="90000"/>
                  </a:srgbClr>
                </a:solidFill>
              </a:rPr>
              <a:t>8/23/2017</a:t>
            </a:fld>
            <a:endParaRPr lang="en-US">
              <a:solidFill>
                <a:srgbClr val="04617B">
                  <a:shade val="90000"/>
                </a:srgbClr>
              </a:solidFill>
            </a:endParaRPr>
          </a:p>
        </p:txBody>
      </p:sp>
      <p:sp>
        <p:nvSpPr>
          <p:cNvPr id="5" name="Footer Placeholder 5"/>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6"/>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8658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35046A4-90A2-4B8A-850A-2A001A6ABEAC}" type="datetime1">
              <a:rPr lang="en-US" smtClean="0">
                <a:solidFill>
                  <a:srgbClr val="04617B">
                    <a:shade val="90000"/>
                  </a:srgbClr>
                </a:solidFill>
              </a:rPr>
              <a:t>8/23/2017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6F31E80-9EC4-40CD-820C-BD23A6BF6F7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6665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2">
                <a:shade val="62000"/>
                <a:hueMod val="108000"/>
                <a:satMod val="164000"/>
                <a:lumMod val="69000"/>
              </a:schemeClr>
              <a:schemeClr val="bg2">
                <a:tint val="96000"/>
                <a:hueMod val="90000"/>
                <a:satMod val="130000"/>
                <a:lumMod val="134000"/>
              </a:schemeClr>
            </a:duotone>
            <a:lum/>
          </a:blip>
          <a:srcRect/>
          <a:stretch>
            <a:fillRect/>
          </a:stretch>
        </a:blip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3CE419A-A032-4E17-8D0D-E5864FC97CEF}" type="datetime1">
              <a:rPr lang="en-US" smtClean="0">
                <a:solidFill>
                  <a:srgbClr val="04617B">
                    <a:shade val="90000"/>
                  </a:srgbClr>
                </a:solidFill>
              </a:rPr>
              <a:t>8/23/2017</a:t>
            </a:fld>
            <a:endParaRPr lang="en-US">
              <a:solidFill>
                <a:srgbClr val="04617B">
                  <a:shade val="90000"/>
                </a:srgb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srgbClr val="04617B">
                  <a:shade val="90000"/>
                </a:srgbClr>
              </a:solidFill>
            </a:endParaRPr>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31E80-9EC4-40CD-820C-BD23A6BF6F70}"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889549871"/>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2.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mailto:adrienne.leptich@noaa.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545" y="549911"/>
            <a:ext cx="7802780" cy="1500257"/>
          </a:xfrm>
          <a:effectLst>
            <a:outerShdw blurRad="50800" dist="50800" dir="5400000" algn="t" rotWithShape="0">
              <a:prstClr val="black">
                <a:alpha val="40000"/>
              </a:prstClr>
            </a:outerShdw>
          </a:effectLst>
        </p:spPr>
        <p:txBody>
          <a:bodyPr>
            <a:normAutofit fontScale="90000"/>
          </a:bodyPr>
          <a:lstStyle/>
          <a:p>
            <a:pPr algn="ctr"/>
            <a:r>
              <a:rPr lang="en-US" sz="4050" dirty="0">
                <a:ln>
                  <a:solidFill>
                    <a:schemeClr val="tx1">
                      <a:lumMod val="95000"/>
                      <a:lumOff val="5000"/>
                    </a:schemeClr>
                  </a:solidFill>
                </a:ln>
                <a:effectLst>
                  <a:outerShdw blurRad="50800" dist="50800" dir="5400000" algn="t" rotWithShape="0">
                    <a:prstClr val="black">
                      <a:alpha val="40000"/>
                    </a:prstClr>
                  </a:outerShdw>
                </a:effectLst>
              </a:rPr>
              <a:t>Conveying Coastal Inundation Potential Associated with Extratropical (ET) Cyclones</a:t>
            </a:r>
          </a:p>
        </p:txBody>
      </p:sp>
      <p:sp>
        <p:nvSpPr>
          <p:cNvPr id="3" name="Subtitle 2"/>
          <p:cNvSpPr>
            <a:spLocks noGrp="1"/>
          </p:cNvSpPr>
          <p:nvPr>
            <p:ph type="subTitle" idx="1"/>
          </p:nvPr>
        </p:nvSpPr>
        <p:spPr>
          <a:xfrm>
            <a:off x="1588674" y="5235546"/>
            <a:ext cx="5891022" cy="1285261"/>
          </a:xfrm>
          <a:effectLst>
            <a:outerShdw blurRad="50800" dist="50800" dir="5400000" algn="t" rotWithShape="0">
              <a:prstClr val="black">
                <a:alpha val="40000"/>
              </a:prstClr>
            </a:outerShdw>
          </a:effectLst>
        </p:spPr>
        <p:txBody>
          <a:bodyPr>
            <a:noAutofit/>
          </a:bodyPr>
          <a:lstStyle/>
          <a:p>
            <a:pPr algn="ctr">
              <a:spcBef>
                <a:spcPts val="0"/>
              </a:spcBef>
            </a:pPr>
            <a:r>
              <a:rPr lang="en-US" sz="1700" cap="none" dirty="0">
                <a:latin typeface="Tahoma" panose="020B0604030504040204" pitchFamily="34" charset="0"/>
                <a:ea typeface="Tahoma" panose="020B0604030504040204" pitchFamily="34" charset="0"/>
                <a:cs typeface="Tahoma" panose="020B0604030504040204" pitchFamily="34" charset="0"/>
              </a:rPr>
              <a:t>Adrienne Leptich</a:t>
            </a:r>
          </a:p>
          <a:p>
            <a:pPr algn="ctr">
              <a:spcBef>
                <a:spcPts val="0"/>
              </a:spcBef>
            </a:pPr>
            <a:r>
              <a:rPr lang="en-US" sz="1700" cap="none" dirty="0">
                <a:latin typeface="Tahoma" panose="020B0604030504040204" pitchFamily="34" charset="0"/>
                <a:ea typeface="Tahoma" panose="020B0604030504040204" pitchFamily="34" charset="0"/>
                <a:cs typeface="Tahoma" panose="020B0604030504040204" pitchFamily="34" charset="0"/>
              </a:rPr>
              <a:t>National Weather Service / Penn State University</a:t>
            </a:r>
          </a:p>
          <a:p>
            <a:pPr algn="ctr">
              <a:spcBef>
                <a:spcPts val="0"/>
              </a:spcBef>
            </a:pPr>
            <a:r>
              <a:rPr lang="en-US" sz="1700" cap="none" dirty="0" err="1">
                <a:latin typeface="Tahoma" panose="020B0604030504040204" pitchFamily="34" charset="0"/>
                <a:ea typeface="Tahoma" panose="020B0604030504040204" pitchFamily="34" charset="0"/>
                <a:cs typeface="Tahoma" panose="020B0604030504040204" pitchFamily="34" charset="0"/>
              </a:rPr>
              <a:t>Esri</a:t>
            </a:r>
            <a:r>
              <a:rPr lang="en-US" sz="1700" cap="none" dirty="0">
                <a:latin typeface="Tahoma" panose="020B0604030504040204" pitchFamily="34" charset="0"/>
                <a:ea typeface="Tahoma" panose="020B0604030504040204" pitchFamily="34" charset="0"/>
                <a:cs typeface="Tahoma" panose="020B0604030504040204" pitchFamily="34" charset="0"/>
              </a:rPr>
              <a:t> International User Conference</a:t>
            </a:r>
          </a:p>
          <a:p>
            <a:pPr algn="ctr">
              <a:spcBef>
                <a:spcPts val="0"/>
              </a:spcBef>
            </a:pPr>
            <a:r>
              <a:rPr lang="en-US" sz="1700" cap="none" dirty="0">
                <a:latin typeface="Tahoma" panose="020B0604030504040204" pitchFamily="34" charset="0"/>
                <a:ea typeface="Tahoma" panose="020B0604030504040204" pitchFamily="34" charset="0"/>
                <a:cs typeface="Tahoma" panose="020B0604030504040204" pitchFamily="34" charset="0"/>
              </a:rPr>
              <a:t>July 11, 2017</a:t>
            </a:r>
          </a:p>
        </p:txBody>
      </p:sp>
      <p:pic>
        <p:nvPicPr>
          <p:cNvPr id="4" name="Picture 2" descr="https://www.dutchwatersector.com/uploads/2012/11/dws-sandy-aerial-jersey-coast-mantoloking-breach-525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622" y="2242682"/>
            <a:ext cx="5000625" cy="28003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546861"/>
      </p:ext>
    </p:extLst>
  </p:cSld>
  <p:clrMapOvr>
    <a:masterClrMapping/>
  </p:clrMapOvr>
  <mc:AlternateContent xmlns:mc="http://schemas.openxmlformats.org/markup-compatibility/2006" xmlns:p14="http://schemas.microsoft.com/office/powerpoint/2010/main">
    <mc:Choice Requires="p14">
      <p:transition spd="slow" p14:dur="2000" advTm="33171"/>
    </mc:Choice>
    <mc:Fallback xmlns="">
      <p:transition spd="slow" advTm="33171"/>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83968"/>
            <a:ext cx="8229600" cy="672084"/>
          </a:xfrm>
          <a:effectLst>
            <a:outerShdw blurRad="50800" dist="50800" dir="5400000" algn="t" rotWithShape="0">
              <a:prstClr val="black">
                <a:alpha val="40000"/>
              </a:prstClr>
            </a:outerShdw>
          </a:effectLst>
        </p:spPr>
        <p:txBody>
          <a:bodyPr>
            <a:normAutofit fontScale="90000"/>
          </a:bodyPr>
          <a:lstStyle/>
          <a:p>
            <a:pPr algn="ctr"/>
            <a:r>
              <a:rPr lang="en-US" b="1" dirty="0"/>
              <a:t>Storm Surge vs Storm Tide</a:t>
            </a:r>
          </a:p>
        </p:txBody>
      </p:sp>
      <p:sp>
        <p:nvSpPr>
          <p:cNvPr id="5" name="TextBox 4"/>
          <p:cNvSpPr txBox="1"/>
          <p:nvPr/>
        </p:nvSpPr>
        <p:spPr>
          <a:xfrm>
            <a:off x="126062" y="5177311"/>
            <a:ext cx="939972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000"/>
              </a:spcBef>
              <a:spcAft>
                <a:spcPts val="0"/>
              </a:spcAft>
              <a:buClr>
                <a:srgbClr val="ACD433"/>
              </a:buClr>
              <a:buSzPct val="80000"/>
              <a:buFontTx/>
              <a:buNone/>
              <a:tabLst/>
              <a:defRPr/>
            </a:pPr>
            <a:r>
              <a:rPr kumimoji="0" lang="en-US" sz="3200" b="1" i="0" u="none" strike="noStrike" kern="1200" cap="none" spc="0" normalizeH="0" baseline="0" noProof="0" dirty="0">
                <a:ln>
                  <a:noFill/>
                </a:ln>
                <a:solidFill>
                  <a:srgbClr val="FFFF00"/>
                </a:solidFill>
                <a:effectLst>
                  <a:outerShdw blurRad="50800" dist="63500" dir="5400000" algn="t" rotWithShape="0">
                    <a:prstClr val="black"/>
                  </a:outerShdw>
                </a:effectLst>
                <a:uLnTx/>
                <a:uFillTx/>
                <a:latin typeface="Century Gothic" panose="020B0502020202020204"/>
                <a:ea typeface="Tahoma" panose="020B0604030504040204" pitchFamily="34" charset="0"/>
                <a:cs typeface="Tahoma" panose="020B0604030504040204" pitchFamily="34" charset="0"/>
              </a:rPr>
              <a:t>Storm Tide </a:t>
            </a:r>
            <a:r>
              <a:rPr kumimoji="0" lang="en-US" sz="3200" b="1" i="0" u="none" strike="noStrike" kern="1200" cap="none" spc="0" normalizeH="0" baseline="0" noProof="0" dirty="0">
                <a:ln>
                  <a:noFill/>
                </a:ln>
                <a:solidFill>
                  <a:prstClr val="white"/>
                </a:solidFill>
                <a:effectLst>
                  <a:outerShdw blurRad="50800" dist="63500" dir="5400000" algn="t" rotWithShape="0">
                    <a:prstClr val="black"/>
                  </a:outerShdw>
                </a:effectLst>
                <a:uLnTx/>
                <a:uFillTx/>
                <a:latin typeface="Century Gothic" panose="020B0502020202020204"/>
                <a:ea typeface="Tahoma" panose="020B0604030504040204" pitchFamily="34" charset="0"/>
                <a:cs typeface="Tahoma" panose="020B0604030504040204" pitchFamily="34" charset="0"/>
              </a:rPr>
              <a:t>= Astronomical Tide + Storm Surge</a:t>
            </a:r>
          </a:p>
        </p:txBody>
      </p:sp>
      <p:pic>
        <p:nvPicPr>
          <p:cNvPr id="4" name="Picture 3" descr="http://www.nhc.noaa.gov/surge/images/stormsurgevsstormtide_sm.jpg"/>
          <p:cNvPicPr/>
          <p:nvPr/>
        </p:nvPicPr>
        <p:blipFill>
          <a:blip r:embed="rId3" cstate="print"/>
          <a:srcRect/>
          <a:stretch>
            <a:fillRect/>
          </a:stretch>
        </p:blipFill>
        <p:spPr bwMode="auto">
          <a:xfrm>
            <a:off x="2335757" y="2643715"/>
            <a:ext cx="4469513" cy="2245097"/>
          </a:xfrm>
          <a:prstGeom prst="rect">
            <a:avLst/>
          </a:prstGeom>
          <a:noFill/>
          <a:ln>
            <a:solidFill>
              <a:schemeClr val="tx1">
                <a:lumMod val="95000"/>
                <a:lumOff val="5000"/>
              </a:schemeClr>
            </a:solidFill>
          </a:ln>
        </p:spPr>
      </p:pic>
      <p:sp>
        <p:nvSpPr>
          <p:cNvPr id="15" name="TextBox 14"/>
          <p:cNvSpPr txBox="1"/>
          <p:nvPr/>
        </p:nvSpPr>
        <p:spPr>
          <a:xfrm>
            <a:off x="1048525" y="1770441"/>
            <a:ext cx="704397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1371600" algn="l"/>
              </a:tabLst>
              <a:defRPr/>
            </a:pPr>
            <a:r>
              <a:rPr kumimoji="0" lang="en-US" sz="1600" b="1" i="0" u="none" strike="noStrike" kern="1200" cap="none" spc="0" normalizeH="0" baseline="0" noProof="0" dirty="0">
                <a:ln>
                  <a:noFill/>
                </a:ln>
                <a:solidFill>
                  <a:srgbClr val="FFFF00"/>
                </a:solidFill>
                <a:effectLst/>
                <a:uLnTx/>
                <a:uFillTx/>
                <a:latin typeface="Century Gothic" panose="020B0502020202020204"/>
                <a:ea typeface="+mn-ea"/>
                <a:cs typeface="+mn-cs"/>
              </a:rPr>
              <a:t>Storm surge</a:t>
            </a:r>
            <a:r>
              <a:rPr kumimoji="0" lang="en-US" sz="1600" b="0" i="0" u="none" strike="noStrike" kern="1200" cap="none" spc="0" normalizeH="0" baseline="0" noProof="0" dirty="0">
                <a:ln>
                  <a:noFill/>
                </a:ln>
                <a:solidFill>
                  <a:srgbClr val="FFFF00"/>
                </a:solidFill>
                <a:effectLst/>
                <a:uLnTx/>
                <a:uFillTx/>
                <a:latin typeface="Century Gothic" panose="020B0502020202020204"/>
                <a:ea typeface="+mn-ea"/>
                <a:cs typeface="+mn-cs"/>
              </a:rPr>
              <a:t> </a:t>
            </a: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 an abnormal rise of water generated by a storm, over 	and above the predicted astronomical tide level </a:t>
            </a:r>
          </a:p>
        </p:txBody>
      </p:sp>
      <p:sp>
        <p:nvSpPr>
          <p:cNvPr id="6" name="Slide Number Placeholder 5">
            <a:extLst>
              <a:ext uri="{FF2B5EF4-FFF2-40B4-BE49-F238E27FC236}">
                <a16:creationId xmlns:a16="http://schemas.microsoft.com/office/drawing/2014/main" xmlns="" id="{7BC46F08-3329-4586-81F6-C483A6FBB480}"/>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10</a:t>
            </a:fld>
            <a:endParaRPr lang="en-US" dirty="0">
              <a:solidFill>
                <a:srgbClr val="04617B">
                  <a:shade val="90000"/>
                </a:srgbClr>
              </a:solidFill>
            </a:endParaRPr>
          </a:p>
        </p:txBody>
      </p:sp>
    </p:spTree>
    <p:extLst>
      <p:ext uri="{BB962C8B-B14F-4D97-AF65-F5344CB8AC3E}">
        <p14:creationId xmlns:p14="http://schemas.microsoft.com/office/powerpoint/2010/main" val="637068869"/>
      </p:ext>
    </p:extLst>
  </p:cSld>
  <p:clrMapOvr>
    <a:masterClrMapping/>
  </p:clrMapOvr>
  <mc:AlternateContent xmlns:mc="http://schemas.openxmlformats.org/markup-compatibility/2006" xmlns:p14="http://schemas.microsoft.com/office/powerpoint/2010/main">
    <mc:Choice Requires="p14">
      <p:transition spd="slow" p14:dur="2000" advTm="24625"/>
    </mc:Choice>
    <mc:Fallback xmlns="">
      <p:transition spd="slow" advTm="24625"/>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69968"/>
            <a:ext cx="8229600" cy="672084"/>
          </a:xfrm>
          <a:effectLst>
            <a:outerShdw blurRad="50800" dist="38100" dir="5400000" algn="t" rotWithShape="0">
              <a:prstClr val="black">
                <a:alpha val="40000"/>
              </a:prstClr>
            </a:outerShdw>
          </a:effectLst>
        </p:spPr>
        <p:txBody>
          <a:bodyPr>
            <a:normAutofit fontScale="90000"/>
          </a:bodyPr>
          <a:lstStyle/>
          <a:p>
            <a:pPr algn="ctr"/>
            <a:r>
              <a:rPr lang="en-US" b="1" dirty="0"/>
              <a:t>Storm Surge/Tide - Sandy</a:t>
            </a:r>
          </a:p>
        </p:txBody>
      </p:sp>
      <p:sp>
        <p:nvSpPr>
          <p:cNvPr id="3" name="Content Placeholder 2"/>
          <p:cNvSpPr>
            <a:spLocks noGrp="1"/>
          </p:cNvSpPr>
          <p:nvPr>
            <p:ph idx="1"/>
          </p:nvPr>
        </p:nvSpPr>
        <p:spPr>
          <a:xfrm>
            <a:off x="586336" y="1374277"/>
            <a:ext cx="7997189" cy="2035464"/>
          </a:xfrm>
        </p:spPr>
        <p:txBody>
          <a:bodyPr>
            <a:normAutofit/>
          </a:bodyPr>
          <a:lstStyle/>
          <a:p>
            <a:r>
              <a:rPr lang="en-US" dirty="0">
                <a:ea typeface="Tahoma" panose="020B0604030504040204" pitchFamily="34" charset="0"/>
                <a:cs typeface="Tahoma" panose="020B0604030504040204" pitchFamily="34" charset="0"/>
              </a:rPr>
              <a:t>Storm surge is often the greatest threat to life and property from a tropical or extra-tropical storm </a:t>
            </a:r>
          </a:p>
          <a:p>
            <a:pPr marL="0" indent="0">
              <a:buNone/>
            </a:pPr>
            <a:endParaRPr lang="en-US" dirty="0"/>
          </a:p>
          <a:p>
            <a:endParaRPr lang="en-US" dirty="0"/>
          </a:p>
        </p:txBody>
      </p:sp>
      <p:pic>
        <p:nvPicPr>
          <p:cNvPr id="4" name="Picture 3" descr="http://www.nhc.noaa.gov/surge/images/stormsurgevsstormtide_sm.jpg"/>
          <p:cNvPicPr/>
          <p:nvPr/>
        </p:nvPicPr>
        <p:blipFill>
          <a:blip r:embed="rId4" cstate="print"/>
          <a:srcRect/>
          <a:stretch>
            <a:fillRect/>
          </a:stretch>
        </p:blipFill>
        <p:spPr bwMode="auto">
          <a:xfrm>
            <a:off x="269703" y="4005526"/>
            <a:ext cx="4469513" cy="2245097"/>
          </a:xfrm>
          <a:prstGeom prst="rect">
            <a:avLst/>
          </a:prstGeom>
          <a:noFill/>
          <a:ln>
            <a:solidFill>
              <a:schemeClr val="bg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1949" y="2192267"/>
            <a:ext cx="4991441" cy="2335396"/>
          </a:xfrm>
          <a:prstGeom prst="rect">
            <a:avLst/>
          </a:prstGeom>
          <a:ln>
            <a:solidFill>
              <a:schemeClr val="bg1"/>
            </a:solidFill>
          </a:ln>
        </p:spPr>
      </p:pic>
      <p:sp>
        <p:nvSpPr>
          <p:cNvPr id="12" name="Text Box 2"/>
          <p:cNvSpPr txBox="1">
            <a:spLocks noChangeArrowheads="1"/>
          </p:cNvSpPr>
          <p:nvPr/>
        </p:nvSpPr>
        <p:spPr bwMode="auto">
          <a:xfrm>
            <a:off x="8016883" y="3250923"/>
            <a:ext cx="946779" cy="322909"/>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0"/>
              </a:spcAft>
            </a:pPr>
            <a:r>
              <a:rPr lang="en-US" sz="7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13.9 </a:t>
            </a:r>
            <a:r>
              <a:rPr lang="en-US" sz="7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7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S</a:t>
            </a:r>
            <a:r>
              <a:rPr lang="en-US" sz="7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torm </a:t>
            </a:r>
            <a:r>
              <a:rPr lang="en-US" sz="7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a:t>
            </a:r>
            <a:r>
              <a:rPr lang="en-US" sz="7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ide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3"/>
          <p:cNvSpPr txBox="1">
            <a:spLocks noChangeArrowheads="1"/>
          </p:cNvSpPr>
          <p:nvPr/>
        </p:nvSpPr>
        <p:spPr bwMode="auto">
          <a:xfrm>
            <a:off x="8110135" y="3682617"/>
            <a:ext cx="731700" cy="322909"/>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0"/>
              </a:spcAft>
            </a:pPr>
            <a:r>
              <a:rPr lang="en-US" sz="7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4.7 </a:t>
            </a:r>
            <a:r>
              <a:rPr lang="en-US" sz="7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ft</a:t>
            </a:r>
            <a:r>
              <a:rPr lang="en-US" sz="7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Normal </a:t>
            </a:r>
            <a:r>
              <a:rPr lang="en-US" sz="7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H</a:t>
            </a:r>
            <a:r>
              <a:rPr lang="en-US" sz="7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igh Tide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
          <p:cNvSpPr txBox="1">
            <a:spLocks noChangeArrowheads="1"/>
          </p:cNvSpPr>
          <p:nvPr/>
        </p:nvSpPr>
        <p:spPr bwMode="auto">
          <a:xfrm>
            <a:off x="6684778" y="3508333"/>
            <a:ext cx="853382" cy="207621"/>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7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9.2 </a:t>
            </a:r>
            <a:r>
              <a:rPr lang="en-US" sz="7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ft</a:t>
            </a:r>
            <a:r>
              <a:rPr lang="en-US" sz="7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US" sz="7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S</a:t>
            </a:r>
            <a:r>
              <a:rPr lang="en-US" sz="7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urge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867547" y="6347212"/>
            <a:ext cx="5408908" cy="369332"/>
          </a:xfrm>
          <a:prstGeom prst="rect">
            <a:avLst/>
          </a:prstGeom>
        </p:spPr>
        <p:txBody>
          <a:bodyPr wrap="square">
            <a:spAutoFit/>
          </a:bodyPr>
          <a:lstStyle/>
          <a:p>
            <a:pPr lvl="0" algn="ctr">
              <a:spcBef>
                <a:spcPts val="1000"/>
              </a:spcBef>
              <a:buClr>
                <a:srgbClr val="ACD433"/>
              </a:buClr>
              <a:buSzPct val="80000"/>
            </a:pPr>
            <a:r>
              <a:rPr lang="en-US" b="1" dirty="0">
                <a:solidFill>
                  <a:srgbClr val="FFFF00"/>
                </a:solidFill>
                <a:effectLst>
                  <a:outerShdw blurRad="50800" dist="63500" dir="5400000" algn="t" rotWithShape="0">
                    <a:prstClr val="black"/>
                  </a:outerShdw>
                </a:effectLst>
                <a:ea typeface="Tahoma" panose="020B0604030504040204" pitchFamily="34" charset="0"/>
                <a:cs typeface="Tahoma" panose="020B0604030504040204" pitchFamily="34" charset="0"/>
              </a:rPr>
              <a:t>Storm Tide </a:t>
            </a:r>
            <a:r>
              <a:rPr lang="en-US" b="1" dirty="0">
                <a:solidFill>
                  <a:prstClr val="white"/>
                </a:solidFill>
                <a:effectLst>
                  <a:outerShdw blurRad="50800" dist="63500" dir="5400000" algn="t" rotWithShape="0">
                    <a:prstClr val="black"/>
                  </a:outerShdw>
                </a:effectLst>
                <a:ea typeface="Tahoma" panose="020B0604030504040204" pitchFamily="34" charset="0"/>
                <a:cs typeface="Tahoma" panose="020B0604030504040204" pitchFamily="34" charset="0"/>
              </a:rPr>
              <a:t>= Astronomical Tide + Storm Surge</a:t>
            </a:r>
          </a:p>
        </p:txBody>
      </p:sp>
      <p:sp>
        <p:nvSpPr>
          <p:cNvPr id="15" name="Content Placeholder 2"/>
          <p:cNvSpPr txBox="1">
            <a:spLocks/>
          </p:cNvSpPr>
          <p:nvPr/>
        </p:nvSpPr>
        <p:spPr>
          <a:xfrm>
            <a:off x="586336" y="2359628"/>
            <a:ext cx="3407300" cy="203546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dirty="0">
                <a:ea typeface="Tahoma" panose="020B0604030504040204" pitchFamily="34" charset="0"/>
                <a:cs typeface="Tahoma" panose="020B0604030504040204" pitchFamily="34" charset="0"/>
              </a:rPr>
              <a:t>Complex hazard, difficult to convey without visualization tools</a:t>
            </a:r>
            <a:endParaRPr lang="en-US" dirty="0"/>
          </a:p>
          <a:p>
            <a:pPr marL="0" indent="0">
              <a:buFont typeface="Wingdings 3" charset="2"/>
              <a:buNone/>
            </a:pPr>
            <a:endParaRPr lang="en-US" dirty="0"/>
          </a:p>
          <a:p>
            <a:endParaRPr lang="en-US" dirty="0"/>
          </a:p>
        </p:txBody>
      </p:sp>
      <p:sp>
        <p:nvSpPr>
          <p:cNvPr id="6" name="Slide Number Placeholder 5">
            <a:extLst>
              <a:ext uri="{FF2B5EF4-FFF2-40B4-BE49-F238E27FC236}">
                <a16:creationId xmlns:a16="http://schemas.microsoft.com/office/drawing/2014/main" xmlns="" id="{95088224-F7F7-48E6-96CF-B291579A72A2}"/>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11</a:t>
            </a:fld>
            <a:endParaRPr lang="en-US" dirty="0">
              <a:solidFill>
                <a:srgbClr val="04617B">
                  <a:shade val="90000"/>
                </a:srgbClr>
              </a:solidFill>
            </a:endParaRPr>
          </a:p>
        </p:txBody>
      </p:sp>
    </p:spTree>
    <p:custDataLst>
      <p:tags r:id="rId1"/>
    </p:custDataLst>
    <p:extLst>
      <p:ext uri="{BB962C8B-B14F-4D97-AF65-F5344CB8AC3E}">
        <p14:creationId xmlns:p14="http://schemas.microsoft.com/office/powerpoint/2010/main" val="1082329910"/>
      </p:ext>
    </p:extLst>
  </p:cSld>
  <p:clrMapOvr>
    <a:masterClrMapping/>
  </p:clrMapOvr>
  <mc:AlternateContent xmlns:mc="http://schemas.openxmlformats.org/markup-compatibility/2006" xmlns:p14="http://schemas.microsoft.com/office/powerpoint/2010/main">
    <mc:Choice Requires="p14">
      <p:transition spd="slow" p14:dur="2000" advTm="30161"/>
    </mc:Choice>
    <mc:Fallback xmlns="">
      <p:transition spd="slow" advTm="301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9434" y="3953269"/>
            <a:ext cx="2390736" cy="2072237"/>
          </a:xfrm>
          <a:prstGeom prst="rect">
            <a:avLst/>
          </a:prstGeom>
          <a:ln>
            <a:solidFill>
              <a:schemeClr val="bg1"/>
            </a:solidFill>
          </a:ln>
        </p:spPr>
      </p:pic>
      <p:sp>
        <p:nvSpPr>
          <p:cNvPr id="2" name="Title 1"/>
          <p:cNvSpPr>
            <a:spLocks noGrp="1"/>
          </p:cNvSpPr>
          <p:nvPr>
            <p:ph type="title"/>
          </p:nvPr>
        </p:nvSpPr>
        <p:spPr>
          <a:xfrm>
            <a:off x="0" y="179970"/>
            <a:ext cx="9144000" cy="804582"/>
          </a:xfrm>
          <a:effectLst>
            <a:outerShdw blurRad="50800" dist="50800" dir="5400000" algn="t" rotWithShape="0">
              <a:prstClr val="black">
                <a:alpha val="40000"/>
              </a:prstClr>
            </a:outerShdw>
          </a:effectLst>
        </p:spPr>
        <p:txBody>
          <a:bodyPr/>
          <a:lstStyle/>
          <a:p>
            <a:pPr algn="ctr"/>
            <a:r>
              <a:rPr lang="en-US" b="1" dirty="0"/>
              <a:t>NWS Products</a:t>
            </a:r>
          </a:p>
        </p:txBody>
      </p:sp>
      <p:sp>
        <p:nvSpPr>
          <p:cNvPr id="4" name="Text Placeholder 3"/>
          <p:cNvSpPr>
            <a:spLocks noGrp="1"/>
          </p:cNvSpPr>
          <p:nvPr>
            <p:ph type="body" idx="1"/>
          </p:nvPr>
        </p:nvSpPr>
        <p:spPr>
          <a:xfrm>
            <a:off x="204474" y="1091533"/>
            <a:ext cx="4402031" cy="454478"/>
          </a:xfrm>
        </p:spPr>
        <p:txBody>
          <a:bodyPr/>
          <a:lstStyle/>
          <a:p>
            <a:pPr algn="ctr"/>
            <a:r>
              <a:rPr lang="en-US" dirty="0"/>
              <a:t>Tropical</a:t>
            </a:r>
          </a:p>
        </p:txBody>
      </p:sp>
      <p:sp>
        <p:nvSpPr>
          <p:cNvPr id="6" name="Text Placeholder 5"/>
          <p:cNvSpPr>
            <a:spLocks noGrp="1"/>
          </p:cNvSpPr>
          <p:nvPr>
            <p:ph type="body" sz="quarter" idx="3"/>
          </p:nvPr>
        </p:nvSpPr>
        <p:spPr>
          <a:xfrm>
            <a:off x="4685745" y="1148925"/>
            <a:ext cx="4293718" cy="412976"/>
          </a:xfrm>
        </p:spPr>
        <p:txBody>
          <a:bodyPr/>
          <a:lstStyle/>
          <a:p>
            <a:pPr algn="ctr"/>
            <a:r>
              <a:rPr lang="en-US" dirty="0"/>
              <a:t>Extratropical</a:t>
            </a:r>
          </a:p>
        </p:txBody>
      </p:sp>
      <p:pic>
        <p:nvPicPr>
          <p:cNvPr id="17" name="Picture 16"/>
          <p:cNvPicPr>
            <a:picLocks noChangeAspect="1"/>
          </p:cNvPicPr>
          <p:nvPr/>
        </p:nvPicPr>
        <p:blipFill>
          <a:blip r:embed="rId5"/>
          <a:stretch>
            <a:fillRect/>
          </a:stretch>
        </p:blipFill>
        <p:spPr>
          <a:xfrm>
            <a:off x="4746924" y="1922805"/>
            <a:ext cx="2605164" cy="1964189"/>
          </a:xfrm>
          <a:prstGeom prst="rect">
            <a:avLst/>
          </a:prstGeom>
          <a:ln>
            <a:solidFill>
              <a:schemeClr val="bg1"/>
            </a:solidFill>
          </a:ln>
        </p:spPr>
      </p:pic>
      <p:pic>
        <p:nvPicPr>
          <p:cNvPr id="20" name="Picture 19"/>
          <p:cNvPicPr>
            <a:picLocks noChangeAspect="1"/>
          </p:cNvPicPr>
          <p:nvPr/>
        </p:nvPicPr>
        <p:blipFill>
          <a:blip r:embed="rId6"/>
          <a:stretch>
            <a:fillRect/>
          </a:stretch>
        </p:blipFill>
        <p:spPr>
          <a:xfrm>
            <a:off x="6110002" y="2524248"/>
            <a:ext cx="2908951" cy="2754333"/>
          </a:xfrm>
          <a:prstGeom prst="rect">
            <a:avLst/>
          </a:prstGeom>
          <a:ln>
            <a:solidFill>
              <a:schemeClr val="bg1"/>
            </a:solidFill>
          </a:ln>
        </p:spPr>
      </p:pic>
      <p:pic>
        <p:nvPicPr>
          <p:cNvPr id="19" name="Picture 18"/>
          <p:cNvPicPr>
            <a:picLocks noChangeAspect="1"/>
          </p:cNvPicPr>
          <p:nvPr/>
        </p:nvPicPr>
        <p:blipFill>
          <a:blip r:embed="rId7"/>
          <a:stretch>
            <a:fillRect/>
          </a:stretch>
        </p:blipFill>
        <p:spPr>
          <a:xfrm>
            <a:off x="6661737" y="5434573"/>
            <a:ext cx="2147852" cy="1369825"/>
          </a:xfrm>
          <a:prstGeom prst="rect">
            <a:avLst/>
          </a:prstGeom>
          <a:ln>
            <a:solidFill>
              <a:schemeClr val="bg1"/>
            </a:solidFill>
          </a:ln>
        </p:spPr>
      </p:pic>
      <p:pic>
        <p:nvPicPr>
          <p:cNvPr id="12" name="Picture 11"/>
          <p:cNvPicPr>
            <a:picLocks noChangeAspect="1"/>
          </p:cNvPicPr>
          <p:nvPr/>
        </p:nvPicPr>
        <p:blipFill>
          <a:blip r:embed="rId8"/>
          <a:stretch>
            <a:fillRect/>
          </a:stretch>
        </p:blipFill>
        <p:spPr>
          <a:xfrm>
            <a:off x="2341454" y="4441560"/>
            <a:ext cx="2469094" cy="2139881"/>
          </a:xfrm>
          <a:prstGeom prst="rect">
            <a:avLst/>
          </a:prstGeom>
          <a:ln>
            <a:solidFill>
              <a:schemeClr val="bg1"/>
            </a:solidFill>
          </a:ln>
        </p:spPr>
      </p:pic>
      <p:pic>
        <p:nvPicPr>
          <p:cNvPr id="13" name="Picture 12"/>
          <p:cNvPicPr>
            <a:picLocks noChangeAspect="1"/>
          </p:cNvPicPr>
          <p:nvPr/>
        </p:nvPicPr>
        <p:blipFill>
          <a:blip r:embed="rId9"/>
          <a:stretch>
            <a:fillRect/>
          </a:stretch>
        </p:blipFill>
        <p:spPr>
          <a:xfrm>
            <a:off x="389821" y="4725854"/>
            <a:ext cx="2688424" cy="1643236"/>
          </a:xfrm>
          <a:prstGeom prst="rect">
            <a:avLst/>
          </a:prstGeom>
          <a:ln>
            <a:solidFill>
              <a:schemeClr val="bg1"/>
            </a:solidFill>
          </a:ln>
        </p:spPr>
      </p:pic>
      <p:pic>
        <p:nvPicPr>
          <p:cNvPr id="23" name="Picture 22" descr="Example of 2 foot Storm Surge Probabilities during Hurricane Earl, 2010."/>
          <p:cNvPicPr/>
          <p:nvPr/>
        </p:nvPicPr>
        <p:blipFill rotWithShape="1">
          <a:blip r:embed="rId10" cstate="print"/>
          <a:srcRect l="-105" t="220" r="1077"/>
          <a:stretch/>
        </p:blipFill>
        <p:spPr bwMode="auto">
          <a:xfrm>
            <a:off x="200670" y="1918664"/>
            <a:ext cx="2180146" cy="2522896"/>
          </a:xfrm>
          <a:prstGeom prst="rect">
            <a:avLst/>
          </a:prstGeom>
          <a:noFill/>
          <a:ln w="9525">
            <a:solidFill>
              <a:schemeClr val="bg1"/>
            </a:solidFill>
            <a:miter lim="800000"/>
            <a:headEnd/>
            <a:tailEnd/>
          </a:ln>
        </p:spPr>
      </p:pic>
      <p:pic>
        <p:nvPicPr>
          <p:cNvPr id="24" name="Content Placeholder 7"/>
          <p:cNvPicPr>
            <a:picLocks noChangeAspect="1"/>
          </p:cNvPicPr>
          <p:nvPr/>
        </p:nvPicPr>
        <p:blipFill>
          <a:blip r:embed="rId11"/>
          <a:stretch>
            <a:fillRect/>
          </a:stretch>
        </p:blipFill>
        <p:spPr>
          <a:xfrm>
            <a:off x="1824521" y="2729170"/>
            <a:ext cx="2345339" cy="1442118"/>
          </a:xfrm>
          <a:prstGeom prst="rect">
            <a:avLst/>
          </a:prstGeom>
          <a:ln>
            <a:solidFill>
              <a:schemeClr val="bg1"/>
            </a:solidFill>
          </a:ln>
        </p:spPr>
      </p:pic>
      <p:sp>
        <p:nvSpPr>
          <p:cNvPr id="5" name="Slide Number Placeholder 4">
            <a:extLst>
              <a:ext uri="{FF2B5EF4-FFF2-40B4-BE49-F238E27FC236}">
                <a16:creationId xmlns:a16="http://schemas.microsoft.com/office/drawing/2014/main" xmlns="" id="{8D696D8A-064D-40E5-9893-96EFBFFB6020}"/>
              </a:ext>
            </a:extLst>
          </p:cNvPr>
          <p:cNvSpPr>
            <a:spLocks noGrp="1"/>
          </p:cNvSpPr>
          <p:nvPr>
            <p:ph type="sldNum" sz="quarter" idx="12"/>
          </p:nvPr>
        </p:nvSpPr>
        <p:spPr>
          <a:xfrm>
            <a:off x="0" y="15597"/>
            <a:ext cx="348869" cy="270153"/>
          </a:xfrm>
        </p:spPr>
        <p:txBody>
          <a:bodyPr/>
          <a:lstStyle/>
          <a:p>
            <a:fld id="{B6F31E80-9EC4-40CD-820C-BD23A6BF6F70}" type="slidenum">
              <a:rPr lang="en-US" sz="1000" smtClean="0">
                <a:solidFill>
                  <a:srgbClr val="04617B">
                    <a:shade val="90000"/>
                  </a:srgbClr>
                </a:solidFill>
              </a:rPr>
              <a:pPr/>
              <a:t>12</a:t>
            </a:fld>
            <a:endParaRPr lang="en-US" sz="1000" dirty="0">
              <a:solidFill>
                <a:srgbClr val="04617B">
                  <a:shade val="90000"/>
                </a:srgbClr>
              </a:solidFill>
            </a:endParaRPr>
          </a:p>
        </p:txBody>
      </p:sp>
      <p:pic>
        <p:nvPicPr>
          <p:cNvPr id="16" name="Content Placeholder 15">
            <a:extLst>
              <a:ext uri="{FF2B5EF4-FFF2-40B4-BE49-F238E27FC236}">
                <a16:creationId xmlns:a16="http://schemas.microsoft.com/office/drawing/2014/main" xmlns="" id="{0B3A8233-BD8B-4AF1-8B7C-7D37DC734A99}"/>
              </a:ext>
            </a:extLst>
          </p:cNvPr>
          <p:cNvPicPr>
            <a:picLocks noGrp="1" noChangeAspect="1"/>
          </p:cNvPicPr>
          <p:nvPr>
            <p:ph sz="quarter" idx="4"/>
          </p:nvPr>
        </p:nvPicPr>
        <p:blipFill>
          <a:blip r:embed="rId12">
            <a:extLst>
              <a:ext uri="{28A0092B-C50C-407E-A947-70E740481C1C}">
                <a14:useLocalDpi xmlns:a14="http://schemas.microsoft.com/office/drawing/2010/main" val="0"/>
              </a:ext>
            </a:extLst>
          </a:blip>
          <a:stretch>
            <a:fillRect/>
          </a:stretch>
        </p:blipFill>
        <p:spPr>
          <a:xfrm>
            <a:off x="374395" y="2729170"/>
            <a:ext cx="4031349" cy="2861518"/>
          </a:xfrm>
          <a:ln>
            <a:solidFill>
              <a:schemeClr val="bg1"/>
            </a:solidFill>
          </a:ln>
          <a:effectLst>
            <a:glow rad="228600">
              <a:schemeClr val="accent1">
                <a:satMod val="175000"/>
              </a:schemeClr>
            </a:glow>
          </a:effectLst>
        </p:spPr>
      </p:pic>
    </p:spTree>
    <p:custDataLst>
      <p:tags r:id="rId1"/>
    </p:custDataLst>
    <p:extLst>
      <p:ext uri="{BB962C8B-B14F-4D97-AF65-F5344CB8AC3E}">
        <p14:creationId xmlns:p14="http://schemas.microsoft.com/office/powerpoint/2010/main" val="1088911416"/>
      </p:ext>
    </p:extLst>
  </p:cSld>
  <p:clrMapOvr>
    <a:masterClrMapping/>
  </p:clrMapOvr>
  <mc:AlternateContent xmlns:mc="http://schemas.openxmlformats.org/markup-compatibility/2006" xmlns:p14="http://schemas.microsoft.com/office/powerpoint/2010/main">
    <mc:Choice Requires="p14">
      <p:transition spd="slow" p14:dur="2000" advTm="63063"/>
    </mc:Choice>
    <mc:Fallback xmlns="">
      <p:transition spd="slow" advTm="630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39" y="5011738"/>
            <a:ext cx="7055380" cy="1400530"/>
          </a:xfrm>
        </p:spPr>
        <p:txBody>
          <a:bodyPr/>
          <a:lstStyle/>
          <a:p>
            <a:pPr lvl="0">
              <a:spcBef>
                <a:spcPts val="1000"/>
              </a:spcBef>
            </a:pPr>
            <a:r>
              <a:rPr lang="en-US" sz="4400" cap="all" dirty="0">
                <a:solidFill>
                  <a:srgbClr val="ACD433"/>
                </a:solidFill>
              </a:rPr>
              <a:t>METHODOLOGY</a:t>
            </a:r>
            <a:br>
              <a:rPr lang="en-US" sz="4400" cap="all" dirty="0">
                <a:solidFill>
                  <a:srgbClr val="ACD433"/>
                </a:solidFill>
              </a:rPr>
            </a:br>
            <a:endParaRPr lang="en-US" dirty="0"/>
          </a:p>
        </p:txBody>
      </p:sp>
      <p:cxnSp>
        <p:nvCxnSpPr>
          <p:cNvPr id="7" name="Straight Connector 6"/>
          <p:cNvCxnSpPr>
            <a:cxnSpLocks/>
          </p:cNvCxnSpPr>
          <p:nvPr/>
        </p:nvCxnSpPr>
        <p:spPr>
          <a:xfrm>
            <a:off x="494951" y="5744097"/>
            <a:ext cx="80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476593"/>
      </p:ext>
    </p:extLst>
  </p:cSld>
  <p:clrMapOvr>
    <a:masterClrMapping/>
  </p:clrMapOvr>
  <mc:AlternateContent xmlns:mc="http://schemas.openxmlformats.org/markup-compatibility/2006" xmlns:p14="http://schemas.microsoft.com/office/powerpoint/2010/main">
    <mc:Choice Requires="p14">
      <p:transition spd="slow" p14:dur="2000" advTm="3293"/>
    </mc:Choice>
    <mc:Fallback xmlns="">
      <p:transition spd="slow" advTm="3293"/>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3119" y="109483"/>
            <a:ext cx="8229600" cy="638284"/>
          </a:xfrm>
          <a:effectLst>
            <a:outerShdw blurRad="50800" dist="38100" dir="5400000" algn="t" rotWithShape="0">
              <a:prstClr val="black">
                <a:alpha val="40000"/>
              </a:prstClr>
            </a:outerShdw>
          </a:effectLst>
        </p:spPr>
        <p:txBody>
          <a:bodyPr/>
          <a:lstStyle/>
          <a:p>
            <a:pPr algn="ctr"/>
            <a:r>
              <a:rPr lang="en-US" b="1" dirty="0"/>
              <a:t>Study Area</a:t>
            </a:r>
          </a:p>
        </p:txBody>
      </p:sp>
      <p:pic>
        <p:nvPicPr>
          <p:cNvPr id="5" name="Picture 4">
            <a:extLst>
              <a:ext uri="{FF2B5EF4-FFF2-40B4-BE49-F238E27FC236}">
                <a16:creationId xmlns:a16="http://schemas.microsoft.com/office/drawing/2014/main" xmlns="" id="{7EB5D68A-5362-4C16-903F-D4C4E9CC3C83}"/>
              </a:ext>
            </a:extLst>
          </p:cNvPr>
          <p:cNvPicPr>
            <a:picLocks noChangeAspect="1"/>
          </p:cNvPicPr>
          <p:nvPr/>
        </p:nvPicPr>
        <p:blipFill rotWithShape="1">
          <a:blip r:embed="rId3">
            <a:extLst>
              <a:ext uri="{28A0092B-C50C-407E-A947-70E740481C1C}">
                <a14:useLocalDpi xmlns:a14="http://schemas.microsoft.com/office/drawing/2010/main" val="0"/>
              </a:ext>
            </a:extLst>
          </a:blip>
          <a:srcRect l="729" t="942" r="886" b="942"/>
          <a:stretch/>
        </p:blipFill>
        <p:spPr>
          <a:xfrm>
            <a:off x="706211" y="906236"/>
            <a:ext cx="7723415" cy="5951764"/>
          </a:xfrm>
          <a:prstGeom prst="rect">
            <a:avLst/>
          </a:prstGeom>
          <a:ln>
            <a:solidFill>
              <a:schemeClr val="bg1"/>
            </a:solidFill>
          </a:ln>
        </p:spPr>
      </p:pic>
      <p:sp>
        <p:nvSpPr>
          <p:cNvPr id="4" name="Slide Number Placeholder 3">
            <a:extLst>
              <a:ext uri="{FF2B5EF4-FFF2-40B4-BE49-F238E27FC236}">
                <a16:creationId xmlns:a16="http://schemas.microsoft.com/office/drawing/2014/main" xmlns="" id="{E0189C33-3FF5-4787-A1D5-C7D18C92D703}"/>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14</a:t>
            </a:fld>
            <a:endParaRPr lang="en-US" dirty="0">
              <a:solidFill>
                <a:srgbClr val="04617B">
                  <a:shade val="90000"/>
                </a:srgbClr>
              </a:solidFill>
            </a:endParaRPr>
          </a:p>
        </p:txBody>
      </p:sp>
    </p:spTree>
    <p:extLst>
      <p:ext uri="{BB962C8B-B14F-4D97-AF65-F5344CB8AC3E}">
        <p14:creationId xmlns:p14="http://schemas.microsoft.com/office/powerpoint/2010/main" val="1955376261"/>
      </p:ext>
    </p:extLst>
  </p:cSld>
  <p:clrMapOvr>
    <a:masterClrMapping/>
  </p:clrMapOvr>
  <mc:AlternateContent xmlns:mc="http://schemas.openxmlformats.org/markup-compatibility/2006" xmlns:p14="http://schemas.microsoft.com/office/powerpoint/2010/main">
    <mc:Choice Requires="p14">
      <p:transition spd="slow" p14:dur="2000" advTm="54138"/>
    </mc:Choice>
    <mc:Fallback xmlns="">
      <p:transition spd="slow" advTm="5413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4238"/>
            <a:ext cx="9144000" cy="820911"/>
          </a:xfrm>
          <a:effectLst>
            <a:outerShdw blurRad="50800" dist="50800" dir="5400000" algn="t" rotWithShape="0">
              <a:prstClr val="black">
                <a:alpha val="40000"/>
              </a:prstClr>
            </a:outerShdw>
          </a:effectLst>
        </p:spPr>
        <p:txBody>
          <a:bodyPr/>
          <a:lstStyle/>
          <a:p>
            <a:pPr algn="ctr"/>
            <a:r>
              <a:rPr lang="en-US" b="1" dirty="0"/>
              <a:t>Digital Elevation Model</a:t>
            </a:r>
          </a:p>
        </p:txBody>
      </p:sp>
      <p:sp>
        <p:nvSpPr>
          <p:cNvPr id="3" name="Content Placeholder 2"/>
          <p:cNvSpPr>
            <a:spLocks noGrp="1"/>
          </p:cNvSpPr>
          <p:nvPr>
            <p:ph idx="1"/>
          </p:nvPr>
        </p:nvSpPr>
        <p:spPr>
          <a:xfrm>
            <a:off x="575582" y="1597882"/>
            <a:ext cx="7992836" cy="2280936"/>
          </a:xfrm>
        </p:spPr>
        <p:txBody>
          <a:bodyPr>
            <a:normAutofit/>
          </a:bodyPr>
          <a:lstStyle/>
          <a:p>
            <a:r>
              <a:rPr lang="en-US" dirty="0"/>
              <a:t>Post-Sandy DEM</a:t>
            </a:r>
          </a:p>
          <a:p>
            <a:r>
              <a:rPr lang="en-US" dirty="0"/>
              <a:t>Horizontal Coordinate System: NAD83, 1/9 Arc Second</a:t>
            </a:r>
          </a:p>
          <a:p>
            <a:r>
              <a:rPr lang="en-US" dirty="0"/>
              <a:t>Vertical Coordinate System: NAVD88, meters</a:t>
            </a:r>
          </a:p>
          <a:p>
            <a:endParaRPr lang="en-US" dirty="0"/>
          </a:p>
        </p:txBody>
      </p:sp>
      <p:sp>
        <p:nvSpPr>
          <p:cNvPr id="13" name="Content Placeholder 2"/>
          <p:cNvSpPr txBox="1">
            <a:spLocks/>
          </p:cNvSpPr>
          <p:nvPr/>
        </p:nvSpPr>
        <p:spPr>
          <a:xfrm>
            <a:off x="171450" y="4988379"/>
            <a:ext cx="4278086" cy="1453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j-ea"/>
              <a:cs typeface="+mj-cs"/>
            </a:endParaRPr>
          </a:p>
        </p:txBody>
      </p:sp>
      <p:pic>
        <p:nvPicPr>
          <p:cNvPr id="5" name="Picture 4">
            <a:extLst>
              <a:ext uri="{FF2B5EF4-FFF2-40B4-BE49-F238E27FC236}">
                <a16:creationId xmlns:a16="http://schemas.microsoft.com/office/drawing/2014/main" xmlns="" id="{9FFB807B-C93A-4D84-991D-204BDBDABB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051"/>
          <a:stretch/>
        </p:blipFill>
        <p:spPr>
          <a:xfrm>
            <a:off x="1466538" y="3445853"/>
            <a:ext cx="6210924" cy="2538569"/>
          </a:xfrm>
          <a:prstGeom prst="rect">
            <a:avLst/>
          </a:prstGeom>
          <a:ln>
            <a:solidFill>
              <a:schemeClr val="bg1"/>
            </a:solidFill>
          </a:ln>
        </p:spPr>
      </p:pic>
      <p:sp>
        <p:nvSpPr>
          <p:cNvPr id="6" name="Slide Number Placeholder 5">
            <a:extLst>
              <a:ext uri="{FF2B5EF4-FFF2-40B4-BE49-F238E27FC236}">
                <a16:creationId xmlns:a16="http://schemas.microsoft.com/office/drawing/2014/main" xmlns="" id="{CBE24140-A35C-4851-897B-D0C9F16F8102}"/>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15</a:t>
            </a:fld>
            <a:endParaRPr lang="en-US" dirty="0">
              <a:solidFill>
                <a:srgbClr val="04617B">
                  <a:shade val="90000"/>
                </a:srgbClr>
              </a:solidFill>
            </a:endParaRPr>
          </a:p>
        </p:txBody>
      </p:sp>
    </p:spTree>
    <p:extLst>
      <p:ext uri="{BB962C8B-B14F-4D97-AF65-F5344CB8AC3E}">
        <p14:creationId xmlns:p14="http://schemas.microsoft.com/office/powerpoint/2010/main" val="2381788852"/>
      </p:ext>
    </p:extLst>
  </p:cSld>
  <p:clrMapOvr>
    <a:masterClrMapping/>
  </p:clrMapOvr>
  <mc:AlternateContent xmlns:mc="http://schemas.openxmlformats.org/markup-compatibility/2006" xmlns:p14="http://schemas.microsoft.com/office/powerpoint/2010/main">
    <mc:Choice Requires="p14">
      <p:transition spd="slow" p14:dur="2000" advTm="40536"/>
    </mc:Choice>
    <mc:Fallback xmlns="">
      <p:transition spd="slow" advTm="4053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857"/>
            <a:ext cx="9144000" cy="1025018"/>
          </a:xfrm>
          <a:effectLst>
            <a:outerShdw blurRad="50800" dist="50800" dir="5400000" algn="t" rotWithShape="0">
              <a:prstClr val="black">
                <a:alpha val="40000"/>
              </a:prstClr>
            </a:outerShdw>
          </a:effectLst>
        </p:spPr>
        <p:txBody>
          <a:bodyPr/>
          <a:lstStyle/>
          <a:p>
            <a:pPr algn="ctr"/>
            <a:r>
              <a:rPr lang="en-US" b="1" dirty="0"/>
              <a:t>Storm Tide Data</a:t>
            </a:r>
          </a:p>
        </p:txBody>
      </p:sp>
      <p:sp>
        <p:nvSpPr>
          <p:cNvPr id="3" name="Content Placeholder 2"/>
          <p:cNvSpPr>
            <a:spLocks noGrp="1"/>
          </p:cNvSpPr>
          <p:nvPr>
            <p:ph idx="1"/>
          </p:nvPr>
        </p:nvSpPr>
        <p:spPr>
          <a:xfrm>
            <a:off x="473528" y="1518558"/>
            <a:ext cx="3984172" cy="1978175"/>
          </a:xfrm>
        </p:spPr>
        <p:txBody>
          <a:bodyPr>
            <a:normAutofit lnSpcReduction="10000"/>
          </a:bodyPr>
          <a:lstStyle/>
          <a:p>
            <a:r>
              <a:rPr lang="en-US" dirty="0"/>
              <a:t>Extract Total Water Level (TWL) grid from NWS’ Graphical Forecast Editor (MLLW, Feet)</a:t>
            </a:r>
          </a:p>
          <a:p>
            <a:r>
              <a:rPr lang="en-US" dirty="0"/>
              <a:t>Geospatial Data Abstraction Library (GDAL)</a:t>
            </a:r>
          </a:p>
        </p:txBody>
      </p:sp>
      <p:sp>
        <p:nvSpPr>
          <p:cNvPr id="9" name="Arrow: Bent 8"/>
          <p:cNvSpPr/>
          <p:nvPr/>
        </p:nvSpPr>
        <p:spPr>
          <a:xfrm rot="10800000">
            <a:off x="5448158" y="5661139"/>
            <a:ext cx="736600" cy="79586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528" y="3560860"/>
            <a:ext cx="4792436" cy="3023543"/>
          </a:xfrm>
          <a:prstGeom prst="rect">
            <a:avLst/>
          </a:prstGeom>
        </p:spPr>
      </p:pic>
      <p:sp>
        <p:nvSpPr>
          <p:cNvPr id="6" name="Slide Number Placeholder 5">
            <a:extLst>
              <a:ext uri="{FF2B5EF4-FFF2-40B4-BE49-F238E27FC236}">
                <a16:creationId xmlns:a16="http://schemas.microsoft.com/office/drawing/2014/main" xmlns="" id="{5C22DEA2-6E93-4D50-AD18-7211EA3ABB09}"/>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16</a:t>
            </a:fld>
            <a:endParaRPr lang="en-US" dirty="0">
              <a:solidFill>
                <a:srgbClr val="04617B">
                  <a:shade val="90000"/>
                </a:srgbClr>
              </a:solidFill>
            </a:endParaRPr>
          </a:p>
        </p:txBody>
      </p:sp>
      <p:pic>
        <p:nvPicPr>
          <p:cNvPr id="7" name="Picture 6">
            <a:extLst>
              <a:ext uri="{FF2B5EF4-FFF2-40B4-BE49-F238E27FC236}">
                <a16:creationId xmlns:a16="http://schemas.microsoft.com/office/drawing/2014/main" xmlns="" id="{B12053CD-E7AA-46AD-AA85-8F815DF94A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6709" y="941419"/>
            <a:ext cx="4249512" cy="4592324"/>
          </a:xfrm>
          <a:prstGeom prst="rect">
            <a:avLst/>
          </a:prstGeom>
        </p:spPr>
      </p:pic>
      <p:sp>
        <p:nvSpPr>
          <p:cNvPr id="4" name="TextBox 3">
            <a:extLst>
              <a:ext uri="{FF2B5EF4-FFF2-40B4-BE49-F238E27FC236}">
                <a16:creationId xmlns:a16="http://schemas.microsoft.com/office/drawing/2014/main" xmlns="" id="{1CE17418-F07D-4D82-B114-449F7B4C102B}"/>
              </a:ext>
            </a:extLst>
          </p:cNvPr>
          <p:cNvSpPr txBox="1"/>
          <p:nvPr/>
        </p:nvSpPr>
        <p:spPr>
          <a:xfrm>
            <a:off x="7576459" y="4445112"/>
            <a:ext cx="1473652" cy="923330"/>
          </a:xfrm>
          <a:prstGeom prst="rect">
            <a:avLst/>
          </a:prstGeom>
          <a:noFill/>
        </p:spPr>
        <p:txBody>
          <a:bodyPr wrap="square" rtlCol="0">
            <a:spAutoFit/>
          </a:bodyPr>
          <a:lstStyle/>
          <a:p>
            <a:r>
              <a:rPr lang="en-US" dirty="0"/>
              <a:t>Graphical Forecast Editor</a:t>
            </a:r>
          </a:p>
        </p:txBody>
      </p:sp>
    </p:spTree>
    <p:extLst>
      <p:ext uri="{BB962C8B-B14F-4D97-AF65-F5344CB8AC3E}">
        <p14:creationId xmlns:p14="http://schemas.microsoft.com/office/powerpoint/2010/main" val="2730477263"/>
      </p:ext>
    </p:extLst>
  </p:cSld>
  <p:clrMapOvr>
    <a:masterClrMapping/>
  </p:clrMapOvr>
  <mc:AlternateContent xmlns:mc="http://schemas.openxmlformats.org/markup-compatibility/2006" xmlns:p14="http://schemas.microsoft.com/office/powerpoint/2010/main">
    <mc:Choice Requires="p14">
      <p:transition spd="slow" p14:dur="2000" advTm="60040"/>
    </mc:Choice>
    <mc:Fallback xmlns="">
      <p:transition spd="slow" advTm="6004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819"/>
            <a:ext cx="9144000" cy="861731"/>
          </a:xfrm>
          <a:effectLst>
            <a:outerShdw blurRad="50800" dist="50800" dir="5400000" algn="t" rotWithShape="0">
              <a:prstClr val="black">
                <a:alpha val="40000"/>
              </a:prstClr>
            </a:outerShdw>
          </a:effectLst>
        </p:spPr>
        <p:txBody>
          <a:bodyPr/>
          <a:lstStyle/>
          <a:p>
            <a:pPr algn="ctr"/>
            <a:r>
              <a:rPr lang="en-US" b="1" dirty="0" err="1"/>
              <a:t>VDatum</a:t>
            </a:r>
            <a:endParaRPr lang="en-US" b="1" dirty="0"/>
          </a:p>
        </p:txBody>
      </p:sp>
      <p:sp>
        <p:nvSpPr>
          <p:cNvPr id="3" name="Content Placeholder 2"/>
          <p:cNvSpPr>
            <a:spLocks noGrp="1"/>
          </p:cNvSpPr>
          <p:nvPr>
            <p:ph idx="1"/>
          </p:nvPr>
        </p:nvSpPr>
        <p:spPr>
          <a:xfrm>
            <a:off x="616403" y="1298687"/>
            <a:ext cx="7911193" cy="4195481"/>
          </a:xfrm>
        </p:spPr>
        <p:txBody>
          <a:bodyPr/>
          <a:lstStyle/>
          <a:p>
            <a:r>
              <a:rPr lang="en-US" dirty="0"/>
              <a:t>TWL grid (MLLW/feet)      DEM (NAVD88/meters)</a:t>
            </a:r>
          </a:p>
        </p:txBody>
      </p:sp>
      <p:cxnSp>
        <p:nvCxnSpPr>
          <p:cNvPr id="5" name="Straight Arrow Connector 4"/>
          <p:cNvCxnSpPr>
            <a:cxnSpLocks/>
          </p:cNvCxnSpPr>
          <p:nvPr/>
        </p:nvCxnSpPr>
        <p:spPr>
          <a:xfrm>
            <a:off x="3681922" y="1518556"/>
            <a:ext cx="285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242" y="4685680"/>
            <a:ext cx="3521680" cy="195648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5143" y="4566689"/>
            <a:ext cx="3758614" cy="20754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523" y="1944019"/>
            <a:ext cx="3695876" cy="2858884"/>
          </a:xfrm>
          <a:prstGeom prst="rect">
            <a:avLst/>
          </a:prstGeom>
        </p:spPr>
      </p:pic>
      <p:sp>
        <p:nvSpPr>
          <p:cNvPr id="13" name="Arrow: Bent 12"/>
          <p:cNvSpPr/>
          <p:nvPr/>
        </p:nvSpPr>
        <p:spPr>
          <a:xfrm>
            <a:off x="1730829" y="3688463"/>
            <a:ext cx="783771" cy="78785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Bent 13"/>
          <p:cNvSpPr/>
          <p:nvPr/>
        </p:nvSpPr>
        <p:spPr>
          <a:xfrm rot="5400000">
            <a:off x="6708364" y="3690504"/>
            <a:ext cx="783771" cy="78785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a:extLst>
              <a:ext uri="{FF2B5EF4-FFF2-40B4-BE49-F238E27FC236}">
                <a16:creationId xmlns:a16="http://schemas.microsoft.com/office/drawing/2014/main" xmlns="" id="{49D06CD6-6884-46C7-A4E5-D66A3BEED989}"/>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17</a:t>
            </a:fld>
            <a:endParaRPr lang="en-US" dirty="0">
              <a:solidFill>
                <a:srgbClr val="04617B">
                  <a:shade val="90000"/>
                </a:srgbClr>
              </a:solidFill>
            </a:endParaRPr>
          </a:p>
        </p:txBody>
      </p:sp>
    </p:spTree>
    <p:extLst>
      <p:ext uri="{BB962C8B-B14F-4D97-AF65-F5344CB8AC3E}">
        <p14:creationId xmlns:p14="http://schemas.microsoft.com/office/powerpoint/2010/main" val="1851825947"/>
      </p:ext>
    </p:extLst>
  </p:cSld>
  <p:clrMapOvr>
    <a:masterClrMapping/>
  </p:clrMapOvr>
  <mc:AlternateContent xmlns:mc="http://schemas.openxmlformats.org/markup-compatibility/2006" xmlns:p14="http://schemas.microsoft.com/office/powerpoint/2010/main">
    <mc:Choice Requires="p14">
      <p:transition spd="slow" p14:dur="2000" advTm="64287"/>
    </mc:Choice>
    <mc:Fallback xmlns="">
      <p:transition spd="slow" advTm="642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726"/>
            <a:ext cx="9144000" cy="1025018"/>
          </a:xfrm>
          <a:effectLst>
            <a:outerShdw blurRad="50800" dist="50800" dir="5400000" algn="t" rotWithShape="0">
              <a:prstClr val="black">
                <a:alpha val="40000"/>
              </a:prstClr>
            </a:outerShdw>
          </a:effectLst>
        </p:spPr>
        <p:txBody>
          <a:bodyPr/>
          <a:lstStyle/>
          <a:p>
            <a:pPr algn="ctr"/>
            <a:r>
              <a:rPr lang="en-US" b="1" dirty="0"/>
              <a:t>Geoprocessing</a:t>
            </a:r>
          </a:p>
        </p:txBody>
      </p:sp>
      <p:sp>
        <p:nvSpPr>
          <p:cNvPr id="3" name="Content Placeholder 2"/>
          <p:cNvSpPr>
            <a:spLocks noGrp="1"/>
          </p:cNvSpPr>
          <p:nvPr>
            <p:ph idx="1"/>
          </p:nvPr>
        </p:nvSpPr>
        <p:spPr>
          <a:xfrm>
            <a:off x="813176" y="1069521"/>
            <a:ext cx="7517647" cy="1524375"/>
          </a:xfrm>
        </p:spPr>
        <p:txBody>
          <a:bodyPr>
            <a:normAutofit fontScale="92500" lnSpcReduction="10000"/>
          </a:bodyPr>
          <a:lstStyle/>
          <a:p>
            <a:r>
              <a:rPr lang="en-US" dirty="0"/>
              <a:t>Euclidean Allocation	Extract overland</a:t>
            </a:r>
          </a:p>
          <a:p>
            <a:r>
              <a:rPr lang="en-US" dirty="0"/>
              <a:t>Resample</a:t>
            </a:r>
          </a:p>
          <a:p>
            <a:r>
              <a:rPr lang="en-US" dirty="0"/>
              <a:t>Raster Calculator	Inundation (“bathtub approach”)</a:t>
            </a:r>
          </a:p>
          <a:p>
            <a:r>
              <a:rPr lang="en-US" dirty="0"/>
              <a:t>Spatial Analyst 	    Convert units (meters to feet)</a:t>
            </a:r>
          </a:p>
          <a:p>
            <a:endParaRPr lang="en-US" dirty="0"/>
          </a:p>
          <a:p>
            <a:endParaRPr lang="en-US" dirty="0"/>
          </a:p>
        </p:txBody>
      </p:sp>
      <p:cxnSp>
        <p:nvCxnSpPr>
          <p:cNvPr id="4" name="Straight Arrow Connector 3"/>
          <p:cNvCxnSpPr>
            <a:cxnSpLocks/>
          </p:cNvCxnSpPr>
          <p:nvPr/>
        </p:nvCxnSpPr>
        <p:spPr>
          <a:xfrm>
            <a:off x="3714579" y="1240971"/>
            <a:ext cx="285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p:cNvCxnSpPr>
          <p:nvPr/>
        </p:nvCxnSpPr>
        <p:spPr>
          <a:xfrm>
            <a:off x="3328135" y="2013856"/>
            <a:ext cx="285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42" y="4568678"/>
            <a:ext cx="3647937" cy="223930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3167696"/>
            <a:ext cx="4504750" cy="3332510"/>
          </a:xfrm>
          <a:prstGeom prst="rect">
            <a:avLst/>
          </a:prstGeom>
        </p:spPr>
      </p:pic>
      <p:sp>
        <p:nvSpPr>
          <p:cNvPr id="7" name="Slide Number Placeholder 6">
            <a:extLst>
              <a:ext uri="{FF2B5EF4-FFF2-40B4-BE49-F238E27FC236}">
                <a16:creationId xmlns:a16="http://schemas.microsoft.com/office/drawing/2014/main" xmlns="" id="{3134C69F-FA29-4850-AC9D-1AD3E9886948}"/>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18</a:t>
            </a:fld>
            <a:endParaRPr lang="en-US" dirty="0">
              <a:solidFill>
                <a:srgbClr val="04617B">
                  <a:shade val="90000"/>
                </a:srgbClr>
              </a:solidFill>
            </a:endParaRPr>
          </a:p>
        </p:txBody>
      </p:sp>
      <p:sp>
        <p:nvSpPr>
          <p:cNvPr id="6" name="TextBox 5">
            <a:extLst>
              <a:ext uri="{FF2B5EF4-FFF2-40B4-BE49-F238E27FC236}">
                <a16:creationId xmlns:a16="http://schemas.microsoft.com/office/drawing/2014/main" xmlns="" id="{AAF6B598-90FB-4160-BCE0-A96A731D4E5F}"/>
              </a:ext>
            </a:extLst>
          </p:cNvPr>
          <p:cNvSpPr txBox="1"/>
          <p:nvPr/>
        </p:nvSpPr>
        <p:spPr>
          <a:xfrm>
            <a:off x="1784185" y="6500206"/>
            <a:ext cx="2041071" cy="307777"/>
          </a:xfrm>
          <a:prstGeom prst="rect">
            <a:avLst/>
          </a:prstGeom>
          <a:noFill/>
        </p:spPr>
        <p:txBody>
          <a:bodyPr wrap="square" rtlCol="0">
            <a:spAutoFit/>
          </a:bodyPr>
          <a:lstStyle/>
          <a:p>
            <a:r>
              <a:rPr lang="en-US" sz="1400" dirty="0"/>
              <a:t>Resampled EA raster</a:t>
            </a:r>
          </a:p>
        </p:txBody>
      </p:sp>
      <p:cxnSp>
        <p:nvCxnSpPr>
          <p:cNvPr id="11" name="Straight Arrow Connector 10">
            <a:extLst>
              <a:ext uri="{FF2B5EF4-FFF2-40B4-BE49-F238E27FC236}">
                <a16:creationId xmlns:a16="http://schemas.microsoft.com/office/drawing/2014/main" xmlns="" id="{A9174161-9C13-49E1-8C1F-B379099DF43F}"/>
              </a:ext>
            </a:extLst>
          </p:cNvPr>
          <p:cNvCxnSpPr>
            <a:cxnSpLocks/>
          </p:cNvCxnSpPr>
          <p:nvPr/>
        </p:nvCxnSpPr>
        <p:spPr>
          <a:xfrm>
            <a:off x="3042385" y="2419349"/>
            <a:ext cx="285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A276E73B-A7ED-4AF6-9249-F336A09FA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2" y="2690034"/>
            <a:ext cx="3647937" cy="2075480"/>
          </a:xfrm>
          <a:prstGeom prst="rect">
            <a:avLst/>
          </a:prstGeom>
        </p:spPr>
      </p:pic>
      <p:sp>
        <p:nvSpPr>
          <p:cNvPr id="8" name="Arrow: Right 7">
            <a:extLst>
              <a:ext uri="{FF2B5EF4-FFF2-40B4-BE49-F238E27FC236}">
                <a16:creationId xmlns:a16="http://schemas.microsoft.com/office/drawing/2014/main" xmlns="" id="{ECB8E434-CF6C-4E52-826A-6101DF539BD6}"/>
              </a:ext>
            </a:extLst>
          </p:cNvPr>
          <p:cNvSpPr/>
          <p:nvPr/>
        </p:nvSpPr>
        <p:spPr>
          <a:xfrm>
            <a:off x="3825256" y="5322800"/>
            <a:ext cx="636066" cy="365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B15F0664-1D08-4C2F-B991-CCEB42B562ED}"/>
              </a:ext>
            </a:extLst>
          </p:cNvPr>
          <p:cNvSpPr txBox="1"/>
          <p:nvPr/>
        </p:nvSpPr>
        <p:spPr>
          <a:xfrm>
            <a:off x="1890610" y="2668989"/>
            <a:ext cx="2041071" cy="307777"/>
          </a:xfrm>
          <a:prstGeom prst="rect">
            <a:avLst/>
          </a:prstGeom>
          <a:noFill/>
        </p:spPr>
        <p:txBody>
          <a:bodyPr wrap="square" rtlCol="0">
            <a:spAutoFit/>
          </a:bodyPr>
          <a:lstStyle/>
          <a:p>
            <a:r>
              <a:rPr lang="en-US" sz="1400" dirty="0"/>
              <a:t>Post </a:t>
            </a:r>
            <a:r>
              <a:rPr lang="en-US" sz="1400" dirty="0" err="1"/>
              <a:t>VDatum</a:t>
            </a:r>
            <a:r>
              <a:rPr lang="en-US" sz="1400" dirty="0"/>
              <a:t> raster</a:t>
            </a:r>
          </a:p>
        </p:txBody>
      </p:sp>
    </p:spTree>
    <p:extLst>
      <p:ext uri="{BB962C8B-B14F-4D97-AF65-F5344CB8AC3E}">
        <p14:creationId xmlns:p14="http://schemas.microsoft.com/office/powerpoint/2010/main" val="4117510929"/>
      </p:ext>
    </p:extLst>
  </p:cSld>
  <p:clrMapOvr>
    <a:masterClrMapping/>
  </p:clrMapOvr>
  <mc:AlternateContent xmlns:mc="http://schemas.openxmlformats.org/markup-compatibility/2006" xmlns:p14="http://schemas.microsoft.com/office/powerpoint/2010/main">
    <mc:Choice Requires="p14">
      <p:transition spd="slow" p14:dur="2000" advTm="60113"/>
    </mc:Choice>
    <mc:Fallback xmlns="">
      <p:transition spd="slow" advTm="6011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39" y="5011738"/>
            <a:ext cx="7055380" cy="1400530"/>
          </a:xfrm>
        </p:spPr>
        <p:txBody>
          <a:bodyPr/>
          <a:lstStyle/>
          <a:p>
            <a:pPr marL="342900" lvl="0" indent="-342900">
              <a:spcBef>
                <a:spcPts val="1000"/>
              </a:spcBef>
            </a:pPr>
            <a:r>
              <a:rPr lang="en-US" sz="4400" dirty="0">
                <a:solidFill>
                  <a:schemeClr val="accent1"/>
                </a:solidFill>
              </a:rPr>
              <a:t>RESULTS</a:t>
            </a:r>
            <a:endParaRPr lang="en-US" dirty="0">
              <a:solidFill>
                <a:schemeClr val="accent1"/>
              </a:solidFill>
            </a:endParaRPr>
          </a:p>
        </p:txBody>
      </p:sp>
      <p:cxnSp>
        <p:nvCxnSpPr>
          <p:cNvPr id="7" name="Straight Connector 6"/>
          <p:cNvCxnSpPr>
            <a:cxnSpLocks/>
          </p:cNvCxnSpPr>
          <p:nvPr/>
        </p:nvCxnSpPr>
        <p:spPr>
          <a:xfrm>
            <a:off x="494951" y="5744097"/>
            <a:ext cx="80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377057"/>
      </p:ext>
    </p:extLst>
  </p:cSld>
  <p:clrMapOvr>
    <a:masterClrMapping/>
  </p:clrMapOvr>
  <mc:AlternateContent xmlns:mc="http://schemas.openxmlformats.org/markup-compatibility/2006" xmlns:p14="http://schemas.microsoft.com/office/powerpoint/2010/main">
    <mc:Choice Requires="p14">
      <p:transition spd="slow" p14:dur="2000" advTm="3476"/>
    </mc:Choice>
    <mc:Fallback xmlns="">
      <p:transition spd="slow" advTm="34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018" y="527453"/>
            <a:ext cx="8500149" cy="695616"/>
          </a:xfrm>
          <a:effectLst>
            <a:outerShdw blurRad="50800" dist="50800" dir="5400000" algn="t" rotWithShape="0">
              <a:prstClr val="black">
                <a:alpha val="40000"/>
              </a:prstClr>
            </a:outerShdw>
          </a:effectLst>
        </p:spPr>
        <p:txBody>
          <a:bodyPr/>
          <a:lstStyle/>
          <a:p>
            <a:pPr algn="ctr"/>
            <a:r>
              <a:rPr lang="en-US" b="1" dirty="0"/>
              <a:t>Overview</a:t>
            </a:r>
          </a:p>
        </p:txBody>
      </p:sp>
      <p:sp>
        <p:nvSpPr>
          <p:cNvPr id="3" name="Content Placeholder 2"/>
          <p:cNvSpPr>
            <a:spLocks noGrp="1"/>
          </p:cNvSpPr>
          <p:nvPr>
            <p:ph idx="1"/>
          </p:nvPr>
        </p:nvSpPr>
        <p:spPr>
          <a:xfrm>
            <a:off x="348018" y="1885443"/>
            <a:ext cx="2855794" cy="3795166"/>
          </a:xfrm>
        </p:spPr>
        <p:txBody>
          <a:bodyPr/>
          <a:lstStyle/>
          <a:p>
            <a:r>
              <a:rPr lang="en-US" sz="1800" dirty="0">
                <a:ea typeface="Tahoma" panose="020B0604030504040204" pitchFamily="34" charset="0"/>
                <a:cs typeface="Tahoma" panose="020B0604030504040204" pitchFamily="34" charset="0"/>
              </a:rPr>
              <a:t>Background</a:t>
            </a:r>
          </a:p>
          <a:p>
            <a:r>
              <a:rPr lang="en-US" sz="1800" dirty="0">
                <a:ea typeface="Tahoma" panose="020B0604030504040204" pitchFamily="34" charset="0"/>
                <a:cs typeface="Tahoma" panose="020B0604030504040204" pitchFamily="34" charset="0"/>
              </a:rPr>
              <a:t>Methodology</a:t>
            </a:r>
          </a:p>
          <a:p>
            <a:r>
              <a:rPr lang="en-US" sz="1800" dirty="0">
                <a:ea typeface="Tahoma" panose="020B0604030504040204" pitchFamily="34" charset="0"/>
                <a:cs typeface="Tahoma" panose="020B0604030504040204" pitchFamily="34" charset="0"/>
              </a:rPr>
              <a:t>Results</a:t>
            </a:r>
          </a:p>
          <a:p>
            <a:r>
              <a:rPr lang="en-US" sz="1800" dirty="0">
                <a:ea typeface="Tahoma" panose="020B0604030504040204" pitchFamily="34" charset="0"/>
                <a:cs typeface="Tahoma" panose="020B0604030504040204" pitchFamily="34" charset="0"/>
              </a:rPr>
              <a:t>Future Work</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225" y="1885444"/>
            <a:ext cx="6075942" cy="3795165"/>
          </a:xfrm>
          <a:prstGeom prst="rect">
            <a:avLst/>
          </a:prstGeom>
          <a:ln>
            <a:solidFill>
              <a:schemeClr val="bg1"/>
            </a:solidFill>
          </a:ln>
        </p:spPr>
      </p:pic>
      <p:sp>
        <p:nvSpPr>
          <p:cNvPr id="5" name="TextBox 4"/>
          <p:cNvSpPr txBox="1"/>
          <p:nvPr/>
        </p:nvSpPr>
        <p:spPr>
          <a:xfrm>
            <a:off x="2772225" y="5662107"/>
            <a:ext cx="6297968" cy="230832"/>
          </a:xfrm>
          <a:prstGeom prst="rect">
            <a:avLst/>
          </a:prstGeom>
          <a:noFill/>
        </p:spPr>
        <p:txBody>
          <a:bodyPr wrap="square" lIns="0" rIns="0" rtlCol="0">
            <a:spAutoFit/>
          </a:bodyPr>
          <a:lstStyle/>
          <a:p>
            <a:r>
              <a:rPr lang="en-US" sz="900" dirty="0">
                <a:latin typeface="Tahoma" panose="020B0604030504040204" pitchFamily="34" charset="0"/>
                <a:ea typeface="Tahoma" panose="020B0604030504040204" pitchFamily="34" charset="0"/>
                <a:cs typeface="Tahoma" panose="020B0604030504040204" pitchFamily="34" charset="0"/>
              </a:rPr>
              <a:t>Tuckerton, N.J., inundated on Oct. 30 by the storm surge from Superstorm Sandy. Photo: U.S. Coast Guard</a:t>
            </a:r>
          </a:p>
        </p:txBody>
      </p:sp>
      <p:sp>
        <p:nvSpPr>
          <p:cNvPr id="7" name="Slide Number Placeholder 6">
            <a:extLst>
              <a:ext uri="{FF2B5EF4-FFF2-40B4-BE49-F238E27FC236}">
                <a16:creationId xmlns:a16="http://schemas.microsoft.com/office/drawing/2014/main" xmlns="" id="{0127C4F5-97BC-40ED-AF8E-874DB30F252C}"/>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2</a:t>
            </a:fld>
            <a:endParaRPr lang="en-US" dirty="0">
              <a:solidFill>
                <a:srgbClr val="04617B">
                  <a:shade val="90000"/>
                </a:srgbClr>
              </a:solidFill>
            </a:endParaRPr>
          </a:p>
        </p:txBody>
      </p:sp>
    </p:spTree>
    <p:extLst>
      <p:ext uri="{BB962C8B-B14F-4D97-AF65-F5344CB8AC3E}">
        <p14:creationId xmlns:p14="http://schemas.microsoft.com/office/powerpoint/2010/main" val="1416333736"/>
      </p:ext>
    </p:extLst>
  </p:cSld>
  <p:clrMapOvr>
    <a:masterClrMapping/>
  </p:clrMapOvr>
  <mc:AlternateContent xmlns:mc="http://schemas.openxmlformats.org/markup-compatibility/2006" xmlns:p14="http://schemas.microsoft.com/office/powerpoint/2010/main">
    <mc:Choice Requires="p14">
      <p:transition spd="slow" p14:dur="2000" advTm="13610"/>
    </mc:Choice>
    <mc:Fallback xmlns="">
      <p:transition spd="slow" advTm="1361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297"/>
            <a:ext cx="9144000" cy="845403"/>
          </a:xfrm>
          <a:effectLst>
            <a:outerShdw blurRad="50800" dist="50800" dir="5400000" algn="t" rotWithShape="0">
              <a:prstClr val="black">
                <a:alpha val="40000"/>
              </a:prstClr>
            </a:outerShdw>
          </a:effectLst>
        </p:spPr>
        <p:txBody>
          <a:bodyPr/>
          <a:lstStyle/>
          <a:p>
            <a:pPr algn="ctr"/>
            <a:r>
              <a:rPr lang="en-US" b="1" dirty="0"/>
              <a:t>Results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240" y="1028700"/>
            <a:ext cx="7656163" cy="5670881"/>
          </a:xfrm>
          <a:prstGeom prst="rect">
            <a:avLst/>
          </a:prstGeom>
        </p:spPr>
      </p:pic>
      <p:sp>
        <p:nvSpPr>
          <p:cNvPr id="4" name="Slide Number Placeholder 3">
            <a:extLst>
              <a:ext uri="{FF2B5EF4-FFF2-40B4-BE49-F238E27FC236}">
                <a16:creationId xmlns:a16="http://schemas.microsoft.com/office/drawing/2014/main" xmlns="" id="{729B7AB9-DBBD-4C27-9AD6-DCC8904AD53B}"/>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20</a:t>
            </a:fld>
            <a:endParaRPr lang="en-US" dirty="0">
              <a:solidFill>
                <a:srgbClr val="04617B">
                  <a:shade val="90000"/>
                </a:srgbClr>
              </a:solidFill>
            </a:endParaRPr>
          </a:p>
        </p:txBody>
      </p:sp>
      <p:pic>
        <p:nvPicPr>
          <p:cNvPr id="6" name="Picture 5">
            <a:extLst>
              <a:ext uri="{FF2B5EF4-FFF2-40B4-BE49-F238E27FC236}">
                <a16:creationId xmlns:a16="http://schemas.microsoft.com/office/drawing/2014/main" xmlns="" id="{48EA32EF-75F0-4DD4-B7E7-157AFD4088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162" y="1420586"/>
            <a:ext cx="4427838" cy="3894364"/>
          </a:xfrm>
          <a:prstGeom prst="rect">
            <a:avLst/>
          </a:prstGeom>
        </p:spPr>
      </p:pic>
    </p:spTree>
    <p:custDataLst>
      <p:tags r:id="rId1"/>
    </p:custDataLst>
    <p:extLst>
      <p:ext uri="{BB962C8B-B14F-4D97-AF65-F5344CB8AC3E}">
        <p14:creationId xmlns:p14="http://schemas.microsoft.com/office/powerpoint/2010/main" val="1359170687"/>
      </p:ext>
    </p:extLst>
  </p:cSld>
  <p:clrMapOvr>
    <a:masterClrMapping/>
  </p:clrMapOvr>
  <mc:AlternateContent xmlns:mc="http://schemas.openxmlformats.org/markup-compatibility/2006" xmlns:p14="http://schemas.microsoft.com/office/powerpoint/2010/main">
    <mc:Choice Requires="p14">
      <p:transition spd="slow" p14:dur="2000" advTm="43089"/>
    </mc:Choice>
    <mc:Fallback xmlns="">
      <p:transition spd="slow" advTm="430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A1E3692-FCA7-4A34-9175-345FDB249D81}"/>
              </a:ext>
            </a:extLst>
          </p:cNvPr>
          <p:cNvPicPr>
            <a:picLocks noChangeAspect="1"/>
          </p:cNvPicPr>
          <p:nvPr/>
        </p:nvPicPr>
        <p:blipFill rotWithShape="1">
          <a:blip r:embed="rId3">
            <a:extLst>
              <a:ext uri="{28A0092B-C50C-407E-A947-70E740481C1C}">
                <a14:useLocalDpi xmlns:a14="http://schemas.microsoft.com/office/drawing/2010/main" val="0"/>
              </a:ext>
            </a:extLst>
          </a:blip>
          <a:srcRect t="8559" b="8972"/>
          <a:stretch/>
        </p:blipFill>
        <p:spPr>
          <a:xfrm>
            <a:off x="0" y="1493947"/>
            <a:ext cx="9144000" cy="3829167"/>
          </a:xfrm>
          <a:prstGeom prst="rect">
            <a:avLst/>
          </a:prstGeom>
        </p:spPr>
      </p:pic>
      <p:sp>
        <p:nvSpPr>
          <p:cNvPr id="2" name="Title 1"/>
          <p:cNvSpPr>
            <a:spLocks noGrp="1"/>
          </p:cNvSpPr>
          <p:nvPr>
            <p:ph type="title"/>
          </p:nvPr>
        </p:nvSpPr>
        <p:spPr>
          <a:xfrm>
            <a:off x="0" y="150640"/>
            <a:ext cx="9144000" cy="1025018"/>
          </a:xfrm>
          <a:effectLst>
            <a:outerShdw blurRad="50800" dist="50800" dir="5400000" algn="t" rotWithShape="0">
              <a:prstClr val="black">
                <a:alpha val="40000"/>
              </a:prstClr>
            </a:outerShdw>
          </a:effectLst>
        </p:spPr>
        <p:txBody>
          <a:bodyPr/>
          <a:lstStyle/>
          <a:p>
            <a:pPr algn="ctr"/>
            <a:r>
              <a:rPr lang="en-US" b="1" dirty="0"/>
              <a:t>Results</a:t>
            </a:r>
          </a:p>
        </p:txBody>
      </p:sp>
      <p:sp>
        <p:nvSpPr>
          <p:cNvPr id="4" name="Slide Number Placeholder 3">
            <a:extLst>
              <a:ext uri="{FF2B5EF4-FFF2-40B4-BE49-F238E27FC236}">
                <a16:creationId xmlns:a16="http://schemas.microsoft.com/office/drawing/2014/main" xmlns="" id="{32CCCCB1-8C30-463E-AF55-21742E646E07}"/>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21</a:t>
            </a:fld>
            <a:endParaRPr lang="en-US" dirty="0">
              <a:solidFill>
                <a:srgbClr val="04617B">
                  <a:shade val="90000"/>
                </a:srgbClr>
              </a:solidFill>
            </a:endParaRPr>
          </a:p>
        </p:txBody>
      </p:sp>
    </p:spTree>
    <p:extLst>
      <p:ext uri="{BB962C8B-B14F-4D97-AF65-F5344CB8AC3E}">
        <p14:creationId xmlns:p14="http://schemas.microsoft.com/office/powerpoint/2010/main" val="669992930"/>
      </p:ext>
    </p:extLst>
  </p:cSld>
  <p:clrMapOvr>
    <a:masterClrMapping/>
  </p:clrMapOvr>
  <mc:AlternateContent xmlns:mc="http://schemas.openxmlformats.org/markup-compatibility/2006" xmlns:p14="http://schemas.microsoft.com/office/powerpoint/2010/main">
    <mc:Choice Requires="p14">
      <p:transition spd="slow" p14:dur="2000" advTm="8100"/>
    </mc:Choice>
    <mc:Fallback xmlns="">
      <p:transition spd="slow" advTm="81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38" y="5011738"/>
            <a:ext cx="7055380" cy="1400530"/>
          </a:xfrm>
        </p:spPr>
        <p:txBody>
          <a:bodyPr/>
          <a:lstStyle/>
          <a:p>
            <a:r>
              <a:rPr lang="en-US" sz="4400" dirty="0">
                <a:solidFill>
                  <a:schemeClr val="accent1"/>
                </a:solidFill>
              </a:rPr>
              <a:t>FUTURE WORK</a:t>
            </a:r>
          </a:p>
        </p:txBody>
      </p:sp>
      <p:cxnSp>
        <p:nvCxnSpPr>
          <p:cNvPr id="7" name="Straight Connector 6"/>
          <p:cNvCxnSpPr>
            <a:cxnSpLocks/>
          </p:cNvCxnSpPr>
          <p:nvPr/>
        </p:nvCxnSpPr>
        <p:spPr>
          <a:xfrm>
            <a:off x="494951" y="5744097"/>
            <a:ext cx="80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087983"/>
      </p:ext>
    </p:extLst>
  </p:cSld>
  <p:clrMapOvr>
    <a:masterClrMapping/>
  </p:clrMapOvr>
  <mc:AlternateContent xmlns:mc="http://schemas.openxmlformats.org/markup-compatibility/2006" xmlns:p14="http://schemas.microsoft.com/office/powerpoint/2010/main">
    <mc:Choice Requires="p14">
      <p:transition spd="slow" p14:dur="2000" advTm="1901"/>
    </mc:Choice>
    <mc:Fallback xmlns="">
      <p:transition spd="slow" advTm="190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733"/>
            <a:ext cx="9144000" cy="1025018"/>
          </a:xfrm>
          <a:effectLst>
            <a:outerShdw blurRad="50800" dist="50800" dir="5400000" algn="t" rotWithShape="0">
              <a:prstClr val="black">
                <a:alpha val="40000"/>
              </a:prstClr>
            </a:outerShdw>
          </a:effectLst>
        </p:spPr>
        <p:txBody>
          <a:bodyPr/>
          <a:lstStyle/>
          <a:p>
            <a:pPr algn="ctr"/>
            <a:r>
              <a:rPr lang="en-US" b="1" dirty="0"/>
              <a:t>Future Work</a:t>
            </a:r>
          </a:p>
        </p:txBody>
      </p:sp>
      <p:sp>
        <p:nvSpPr>
          <p:cNvPr id="3" name="Content Placeholder 2"/>
          <p:cNvSpPr>
            <a:spLocks noGrp="1"/>
          </p:cNvSpPr>
          <p:nvPr>
            <p:ph idx="1"/>
          </p:nvPr>
        </p:nvSpPr>
        <p:spPr>
          <a:xfrm>
            <a:off x="813172" y="1428751"/>
            <a:ext cx="7517647" cy="1859112"/>
          </a:xfrm>
        </p:spPr>
        <p:txBody>
          <a:bodyPr/>
          <a:lstStyle/>
          <a:p>
            <a:r>
              <a:rPr lang="en-US" dirty="0"/>
              <a:t>Compare other impacts to inundation results</a:t>
            </a:r>
          </a:p>
          <a:p>
            <a:r>
              <a:rPr lang="en-US" dirty="0"/>
              <a:t>Automate processing</a:t>
            </a:r>
          </a:p>
          <a:p>
            <a:r>
              <a:rPr lang="en-US" dirty="0"/>
              <a:t>Minor to moderate coastal flooding event</a:t>
            </a:r>
          </a:p>
          <a:p>
            <a:r>
              <a:rPr lang="en-US" dirty="0"/>
              <a:t>Web interface</a:t>
            </a:r>
          </a:p>
        </p:txBody>
      </p:sp>
      <p:sp>
        <p:nvSpPr>
          <p:cNvPr id="6" name="Slide Number Placeholder 5">
            <a:extLst>
              <a:ext uri="{FF2B5EF4-FFF2-40B4-BE49-F238E27FC236}">
                <a16:creationId xmlns:a16="http://schemas.microsoft.com/office/drawing/2014/main" xmlns="" id="{8CF101F3-F186-4A65-80E5-A6B19884EF31}"/>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23</a:t>
            </a:fld>
            <a:endParaRPr lang="en-US" dirty="0">
              <a:solidFill>
                <a:srgbClr val="04617B">
                  <a:shade val="90000"/>
                </a:srgbClr>
              </a:solidFill>
            </a:endParaRPr>
          </a:p>
        </p:txBody>
      </p:sp>
      <p:pic>
        <p:nvPicPr>
          <p:cNvPr id="7" name="Picture 6">
            <a:extLst>
              <a:ext uri="{FF2B5EF4-FFF2-40B4-BE49-F238E27FC236}">
                <a16:creationId xmlns:a16="http://schemas.microsoft.com/office/drawing/2014/main" xmlns="" id="{85E16A53-5087-4D64-9205-A4D0BE706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399" y="3387331"/>
            <a:ext cx="3879173" cy="3271243"/>
          </a:xfrm>
          <a:prstGeom prst="rect">
            <a:avLst/>
          </a:prstGeom>
        </p:spPr>
      </p:pic>
      <p:pic>
        <p:nvPicPr>
          <p:cNvPr id="9" name="Picture 8">
            <a:extLst>
              <a:ext uri="{FF2B5EF4-FFF2-40B4-BE49-F238E27FC236}">
                <a16:creationId xmlns:a16="http://schemas.microsoft.com/office/drawing/2014/main" xmlns="" id="{021C3388-1426-436E-BDB3-14BB3AADB5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9567" y="3387332"/>
            <a:ext cx="4315602" cy="3271243"/>
          </a:xfrm>
          <a:prstGeom prst="rect">
            <a:avLst/>
          </a:prstGeom>
        </p:spPr>
      </p:pic>
    </p:spTree>
    <p:extLst>
      <p:ext uri="{BB962C8B-B14F-4D97-AF65-F5344CB8AC3E}">
        <p14:creationId xmlns:p14="http://schemas.microsoft.com/office/powerpoint/2010/main" val="93293268"/>
      </p:ext>
    </p:extLst>
  </p:cSld>
  <p:clrMapOvr>
    <a:masterClrMapping/>
  </p:clrMapOvr>
  <mc:AlternateContent xmlns:mc="http://schemas.openxmlformats.org/markup-compatibility/2006" xmlns:p14="http://schemas.microsoft.com/office/powerpoint/2010/main">
    <mc:Choice Requires="p14">
      <p:transition spd="slow" p14:dur="2000" advTm="64398"/>
    </mc:Choice>
    <mc:Fallback xmlns="">
      <p:transition spd="slow" advTm="64398"/>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69" y="1899903"/>
            <a:ext cx="8618061" cy="4864340"/>
          </a:xfrm>
          <a:prstGeom prst="rect">
            <a:avLst/>
          </a:prstGeom>
        </p:spPr>
      </p:pic>
      <p:sp>
        <p:nvSpPr>
          <p:cNvPr id="4" name="Title 3"/>
          <p:cNvSpPr>
            <a:spLocks noGrp="1"/>
          </p:cNvSpPr>
          <p:nvPr>
            <p:ph type="title"/>
          </p:nvPr>
        </p:nvSpPr>
        <p:spPr>
          <a:xfrm>
            <a:off x="0" y="360036"/>
            <a:ext cx="9144000" cy="787133"/>
          </a:xfrm>
          <a:effectLst>
            <a:outerShdw blurRad="50800" dist="50800" dir="5400000" algn="t" rotWithShape="0">
              <a:prstClr val="black">
                <a:alpha val="40000"/>
              </a:prstClr>
            </a:outerShdw>
          </a:effectLst>
        </p:spPr>
        <p:txBody>
          <a:bodyPr anchor="t"/>
          <a:lstStyle/>
          <a:p>
            <a:pPr algn="ctr"/>
            <a:r>
              <a:rPr lang="en-US" b="1" dirty="0"/>
              <a:t>THANK YOU!</a:t>
            </a:r>
          </a:p>
        </p:txBody>
      </p:sp>
      <p:sp>
        <p:nvSpPr>
          <p:cNvPr id="2" name="TextBox 1"/>
          <p:cNvSpPr txBox="1"/>
          <p:nvPr/>
        </p:nvSpPr>
        <p:spPr>
          <a:xfrm>
            <a:off x="0" y="1338870"/>
            <a:ext cx="9144000" cy="369332"/>
          </a:xfrm>
          <a:prstGeom prst="rect">
            <a:avLst/>
          </a:prstGeom>
          <a:noFill/>
          <a:effectLst>
            <a:outerShdw blurRad="50800" dist="50800" dir="5400000" algn="t"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hlinkClick r:id="rId4"/>
              </a:rPr>
              <a:t>adrienne.leptich@noaa.gov</a:t>
            </a: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Slide Number Placeholder 5">
            <a:extLst>
              <a:ext uri="{FF2B5EF4-FFF2-40B4-BE49-F238E27FC236}">
                <a16:creationId xmlns:a16="http://schemas.microsoft.com/office/drawing/2014/main" xmlns="" id="{C976ECAE-1B6B-4E24-AE77-0E6F189C1200}"/>
              </a:ext>
            </a:extLst>
          </p:cNvPr>
          <p:cNvSpPr>
            <a:spLocks noGrp="1"/>
          </p:cNvSpPr>
          <p:nvPr>
            <p:ph type="sldNum" sz="quarter" idx="12"/>
          </p:nvPr>
        </p:nvSpPr>
        <p:spPr>
          <a:xfrm>
            <a:off x="0" y="0"/>
            <a:ext cx="344399" cy="274904"/>
          </a:xfrm>
        </p:spPr>
        <p:txBody>
          <a:bodyPr/>
          <a:lstStyle/>
          <a:p>
            <a:fld id="{B6F31E80-9EC4-40CD-820C-BD23A6BF6F70}" type="slidenum">
              <a:rPr lang="en-US" sz="1000" smtClean="0">
                <a:solidFill>
                  <a:srgbClr val="04617B">
                    <a:shade val="90000"/>
                  </a:srgbClr>
                </a:solidFill>
              </a:rPr>
              <a:pPr/>
              <a:t>24</a:t>
            </a:fld>
            <a:endParaRPr lang="en-US" sz="1000" dirty="0">
              <a:solidFill>
                <a:srgbClr val="04617B">
                  <a:shade val="90000"/>
                </a:srgbClr>
              </a:solidFill>
            </a:endParaRPr>
          </a:p>
        </p:txBody>
      </p:sp>
    </p:spTree>
    <p:extLst>
      <p:ext uri="{BB962C8B-B14F-4D97-AF65-F5344CB8AC3E}">
        <p14:creationId xmlns:p14="http://schemas.microsoft.com/office/powerpoint/2010/main" val="2879599421"/>
      </p:ext>
    </p:extLst>
  </p:cSld>
  <p:clrMapOvr>
    <a:masterClrMapping/>
  </p:clrMapOvr>
  <mc:AlternateContent xmlns:mc="http://schemas.openxmlformats.org/markup-compatibility/2006" xmlns:p14="http://schemas.microsoft.com/office/powerpoint/2010/main">
    <mc:Choice Requires="p14">
      <p:transition spd="slow" p14:dur="2000" advTm="35634"/>
    </mc:Choice>
    <mc:Fallback xmlns="">
      <p:transition spd="slow" advTm="3563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433"/>
            <a:ext cx="9144000" cy="1025018"/>
          </a:xfrm>
          <a:effectLst>
            <a:outerShdw blurRad="50800" dist="50800" dir="5400000" algn="t" rotWithShape="0">
              <a:prstClr val="black">
                <a:alpha val="40000"/>
              </a:prstClr>
            </a:outerShdw>
          </a:effectLst>
        </p:spPr>
        <p:txBody>
          <a:bodyPr/>
          <a:lstStyle/>
          <a:p>
            <a:pPr algn="ctr"/>
            <a:r>
              <a:rPr lang="en-US" b="1" dirty="0"/>
              <a:t>References</a:t>
            </a:r>
            <a:endParaRPr lang="en-US" dirty="0"/>
          </a:p>
        </p:txBody>
      </p:sp>
      <p:sp>
        <p:nvSpPr>
          <p:cNvPr id="4" name="Rectangle 3"/>
          <p:cNvSpPr/>
          <p:nvPr/>
        </p:nvSpPr>
        <p:spPr>
          <a:xfrm>
            <a:off x="356461" y="1469434"/>
            <a:ext cx="8431078" cy="1685077"/>
          </a:xfrm>
          <a:prstGeom prst="rect">
            <a:avLst/>
          </a:prstGeom>
        </p:spPr>
        <p:txBody>
          <a:bodyPr wrap="square">
            <a:spAutoFit/>
          </a:bodyPr>
          <a:lstStyle/>
          <a:p>
            <a:pPr marL="228600" marR="0" indent="-228600">
              <a:lnSpc>
                <a:spcPct val="115000"/>
              </a:lnSpc>
              <a:spcBef>
                <a:spcPts val="0"/>
              </a:spcBef>
              <a:spcAft>
                <a:spcPts val="0"/>
              </a:spcAft>
            </a:pPr>
            <a:r>
              <a:rPr lang="en-US" dirty="0">
                <a:latin typeface="Calibri" panose="020F0502020204030204" pitchFamily="34" charset="0"/>
                <a:ea typeface="Calibri" panose="020F0502020204030204" pitchFamily="34" charset="0"/>
                <a:cs typeface="Segoe UI" panose="020B0502040204020203" pitchFamily="34" charset="0"/>
              </a:rPr>
              <a:t>Buckley, Aileen R, Mark </a:t>
            </a:r>
            <a:r>
              <a:rPr lang="en-US" dirty="0" err="1">
                <a:latin typeface="Calibri" panose="020F0502020204030204" pitchFamily="34" charset="0"/>
                <a:ea typeface="Calibri" panose="020F0502020204030204" pitchFamily="34" charset="0"/>
                <a:cs typeface="Segoe UI" panose="020B0502040204020203" pitchFamily="34" charset="0"/>
              </a:rPr>
              <a:t>Gahegan</a:t>
            </a:r>
            <a:r>
              <a:rPr lang="en-US" dirty="0">
                <a:latin typeface="Calibri" panose="020F0502020204030204" pitchFamily="34" charset="0"/>
                <a:ea typeface="Calibri" panose="020F0502020204030204" pitchFamily="34" charset="0"/>
                <a:cs typeface="Segoe UI" panose="020B0502040204020203" pitchFamily="34" charset="0"/>
              </a:rPr>
              <a:t>, and Keith Clarke. 2000. "Geographic visualization." Emerging Themes in </a:t>
            </a:r>
            <a:r>
              <a:rPr lang="en-US" dirty="0" err="1">
                <a:latin typeface="Calibri" panose="020F0502020204030204" pitchFamily="34" charset="0"/>
                <a:ea typeface="Calibri" panose="020F0502020204030204" pitchFamily="34" charset="0"/>
                <a:cs typeface="Segoe UI" panose="020B0502040204020203" pitchFamily="34" charset="0"/>
              </a:rPr>
              <a:t>GIScience</a:t>
            </a:r>
            <a:r>
              <a:rPr lang="en-US" dirty="0">
                <a:latin typeface="Calibri" panose="020F0502020204030204" pitchFamily="34" charset="0"/>
                <a:ea typeface="Calibri" panose="020F0502020204030204" pitchFamily="34" charset="0"/>
                <a:cs typeface="Segoe UI" panose="020B0502040204020203" pitchFamily="34" charset="0"/>
              </a:rPr>
              <a:t> Research.</a:t>
            </a:r>
          </a:p>
          <a:p>
            <a:pPr marL="228600" marR="0" indent="-228600">
              <a:lnSpc>
                <a:spcPct val="115000"/>
              </a:lnSpc>
              <a:spcBef>
                <a:spcPts val="0"/>
              </a:spcBef>
              <a:spcAft>
                <a:spcPts val="0"/>
              </a:spcAft>
            </a:pPr>
            <a:r>
              <a:rPr lang="en-US" dirty="0" err="1">
                <a:latin typeface="Calibri" panose="020F0502020204030204" pitchFamily="34" charset="0"/>
                <a:ea typeface="Calibri" panose="020F0502020204030204" pitchFamily="34" charset="0"/>
                <a:cs typeface="Segoe UI" panose="020B0502040204020203" pitchFamily="34" charset="0"/>
              </a:rPr>
              <a:t>Nöllenburg</a:t>
            </a:r>
            <a:r>
              <a:rPr lang="en-US" dirty="0">
                <a:latin typeface="Calibri" panose="020F0502020204030204" pitchFamily="34" charset="0"/>
                <a:ea typeface="Calibri" panose="020F0502020204030204" pitchFamily="34" charset="0"/>
                <a:cs typeface="Segoe UI" panose="020B0502040204020203" pitchFamily="34" charset="0"/>
              </a:rPr>
              <a:t>, Martin. 2007. "Geographic Visualization." In </a:t>
            </a:r>
            <a:r>
              <a:rPr lang="en-US" i="1" dirty="0">
                <a:latin typeface="Calibri" panose="020F0502020204030204" pitchFamily="34" charset="0"/>
                <a:ea typeface="Calibri" panose="020F0502020204030204" pitchFamily="34" charset="0"/>
                <a:cs typeface="Segoe UI" panose="020B0502040204020203" pitchFamily="34" charset="0"/>
              </a:rPr>
              <a:t>Human-Centered Visualization Environments</a:t>
            </a:r>
            <a:r>
              <a:rPr lang="en-US" dirty="0">
                <a:latin typeface="Calibri" panose="020F0502020204030204" pitchFamily="34" charset="0"/>
                <a:ea typeface="Calibri" panose="020F0502020204030204" pitchFamily="34" charset="0"/>
                <a:cs typeface="Segoe UI" panose="020B0502040204020203" pitchFamily="34" charset="0"/>
              </a:rPr>
              <a:t>, edited by Andreas </a:t>
            </a:r>
            <a:r>
              <a:rPr lang="en-US" dirty="0" err="1">
                <a:latin typeface="Calibri" panose="020F0502020204030204" pitchFamily="34" charset="0"/>
                <a:ea typeface="Calibri" panose="020F0502020204030204" pitchFamily="34" charset="0"/>
                <a:cs typeface="Segoe UI" panose="020B0502040204020203" pitchFamily="34" charset="0"/>
              </a:rPr>
              <a:t>Kerren</a:t>
            </a:r>
            <a:r>
              <a:rPr lang="en-US" dirty="0">
                <a:latin typeface="Calibri" panose="020F0502020204030204" pitchFamily="34" charset="0"/>
                <a:ea typeface="Calibri" panose="020F0502020204030204" pitchFamily="34" charset="0"/>
                <a:cs typeface="Segoe UI" panose="020B0502040204020203" pitchFamily="34" charset="0"/>
              </a:rPr>
              <a:t>, Achim Ebert and </a:t>
            </a:r>
            <a:r>
              <a:rPr lang="en-US" dirty="0" err="1">
                <a:latin typeface="Calibri" panose="020F0502020204030204" pitchFamily="34" charset="0"/>
                <a:ea typeface="Calibri" panose="020F0502020204030204" pitchFamily="34" charset="0"/>
                <a:cs typeface="Segoe UI" panose="020B0502040204020203" pitchFamily="34" charset="0"/>
              </a:rPr>
              <a:t>Jörg</a:t>
            </a:r>
            <a:r>
              <a:rPr lang="en-US" dirty="0">
                <a:latin typeface="Calibri" panose="020F0502020204030204" pitchFamily="34" charset="0"/>
                <a:ea typeface="Calibri" panose="020F0502020204030204" pitchFamily="34" charset="0"/>
                <a:cs typeface="Segoe UI" panose="020B0502040204020203" pitchFamily="34" charset="0"/>
              </a:rPr>
              <a:t> Meyer, 257-294. Springer Berlin Heidelberg.</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xmlns="" id="{56228C9E-E1FB-449B-AD2B-22F2062DDB6F}"/>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25</a:t>
            </a:fld>
            <a:endParaRPr lang="en-US" dirty="0">
              <a:solidFill>
                <a:srgbClr val="04617B">
                  <a:shade val="90000"/>
                </a:srgbClr>
              </a:solidFill>
            </a:endParaRPr>
          </a:p>
        </p:txBody>
      </p:sp>
    </p:spTree>
    <p:extLst>
      <p:ext uri="{BB962C8B-B14F-4D97-AF65-F5344CB8AC3E}">
        <p14:creationId xmlns:p14="http://schemas.microsoft.com/office/powerpoint/2010/main" val="3126592165"/>
      </p:ext>
    </p:extLst>
  </p:cSld>
  <p:clrMapOvr>
    <a:masterClrMapping/>
  </p:clrMapOvr>
  <mc:AlternateContent xmlns:mc="http://schemas.openxmlformats.org/markup-compatibility/2006" xmlns:p14="http://schemas.microsoft.com/office/powerpoint/2010/main">
    <mc:Choice Requires="p14">
      <p:transition spd="slow" p14:dur="2000" advTm="625"/>
    </mc:Choice>
    <mc:Fallback xmlns="">
      <p:transition spd="slow" advTm="6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144" y="5011738"/>
            <a:ext cx="7055380" cy="1400530"/>
          </a:xfrm>
        </p:spPr>
        <p:txBody>
          <a:bodyPr/>
          <a:lstStyle/>
          <a:p>
            <a:pPr lvl="0">
              <a:spcBef>
                <a:spcPts val="1000"/>
              </a:spcBef>
            </a:pPr>
            <a:r>
              <a:rPr lang="en-US" sz="4400" cap="all" dirty="0">
                <a:solidFill>
                  <a:srgbClr val="ACD433"/>
                </a:solidFill>
              </a:rPr>
              <a:t>Background</a:t>
            </a:r>
            <a:br>
              <a:rPr lang="en-US" sz="4400" cap="all" dirty="0">
                <a:solidFill>
                  <a:srgbClr val="ACD433"/>
                </a:solidFill>
              </a:rPr>
            </a:br>
            <a:endParaRPr lang="en-US" dirty="0"/>
          </a:p>
        </p:txBody>
      </p:sp>
      <p:cxnSp>
        <p:nvCxnSpPr>
          <p:cNvPr id="7" name="Straight Connector 6"/>
          <p:cNvCxnSpPr>
            <a:cxnSpLocks/>
          </p:cNvCxnSpPr>
          <p:nvPr/>
        </p:nvCxnSpPr>
        <p:spPr>
          <a:xfrm>
            <a:off x="494951" y="5744097"/>
            <a:ext cx="80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623541"/>
      </p:ext>
    </p:extLst>
  </p:cSld>
  <p:clrMapOvr>
    <a:masterClrMapping/>
  </p:clrMapOvr>
  <mc:AlternateContent xmlns:mc="http://schemas.openxmlformats.org/markup-compatibility/2006" xmlns:p14="http://schemas.microsoft.com/office/powerpoint/2010/main">
    <mc:Choice Requires="p14">
      <p:transition spd="slow" p14:dur="2000" advTm="2264"/>
    </mc:Choice>
    <mc:Fallback xmlns="">
      <p:transition spd="slow" advTm="2264"/>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953" y="1118296"/>
            <a:ext cx="4569002" cy="3446396"/>
          </a:xfrm>
          <a:prstGeom prst="rect">
            <a:avLst/>
          </a:prstGeom>
          <a:ln>
            <a:solidFill>
              <a:schemeClr val="bg1"/>
            </a:solidFill>
          </a:ln>
        </p:spPr>
      </p:pic>
      <p:sp>
        <p:nvSpPr>
          <p:cNvPr id="3" name="Content Placeholder 2"/>
          <p:cNvSpPr>
            <a:spLocks noGrp="1"/>
          </p:cNvSpPr>
          <p:nvPr>
            <p:ph idx="1"/>
          </p:nvPr>
        </p:nvSpPr>
        <p:spPr>
          <a:xfrm>
            <a:off x="4724602" y="4564692"/>
            <a:ext cx="3357703" cy="1981198"/>
          </a:xfrm>
        </p:spPr>
        <p:txBody>
          <a:bodyPr>
            <a:normAutofit/>
          </a:bodyPr>
          <a:lstStyle/>
          <a:p>
            <a:r>
              <a:rPr lang="en-US" b="1" dirty="0">
                <a:solidFill>
                  <a:srgbClr val="FFFF00"/>
                </a:solidFill>
                <a:ea typeface="Tahoma" panose="020B0604030504040204" pitchFamily="34" charset="0"/>
                <a:cs typeface="Tahoma" panose="020B0604030504040204" pitchFamily="34" charset="0"/>
              </a:rPr>
              <a:t>Tropical Cyclones</a:t>
            </a:r>
          </a:p>
          <a:p>
            <a:pPr lvl="1">
              <a:buFont typeface="Arial" panose="020B0604020202020204" pitchFamily="34" charset="0"/>
              <a:buChar char="•"/>
            </a:pPr>
            <a:r>
              <a:rPr lang="en-US" sz="1700" dirty="0">
                <a:ea typeface="Tahoma" panose="020B0604030504040204" pitchFamily="34" charset="0"/>
                <a:cs typeface="Tahoma" panose="020B0604030504040204" pitchFamily="34" charset="0"/>
              </a:rPr>
              <a:t>Energy from latent heat release</a:t>
            </a:r>
          </a:p>
          <a:p>
            <a:pPr lvl="1">
              <a:buFont typeface="Arial" panose="020B0604020202020204" pitchFamily="34" charset="0"/>
              <a:buChar char="•"/>
            </a:pPr>
            <a:r>
              <a:rPr lang="en-US" sz="1700" dirty="0">
                <a:ea typeface="Tahoma" panose="020B0604030504040204" pitchFamily="34" charset="0"/>
                <a:cs typeface="Tahoma" panose="020B0604030504040204" pitchFamily="34" charset="0"/>
              </a:rPr>
              <a:t>No frontal features</a:t>
            </a:r>
          </a:p>
          <a:p>
            <a:pPr lvl="1">
              <a:buFont typeface="Arial" panose="020B0604020202020204" pitchFamily="34" charset="0"/>
              <a:buChar char="•"/>
            </a:pPr>
            <a:r>
              <a:rPr lang="en-US" sz="1700" dirty="0">
                <a:ea typeface="Tahoma" panose="020B0604030504040204" pitchFamily="34" charset="0"/>
                <a:cs typeface="Tahoma" panose="020B0604030504040204" pitchFamily="34" charset="0"/>
              </a:rPr>
              <a:t>“Warm Core”</a:t>
            </a:r>
            <a:endParaRPr lang="en-US" dirty="0">
              <a:ea typeface="Tahoma" panose="020B0604030504040204" pitchFamily="34" charset="0"/>
              <a:cs typeface="Tahoma" panose="020B0604030504040204" pitchFamily="34" charset="0"/>
            </a:endParaRPr>
          </a:p>
          <a:p>
            <a:endParaRPr lang="en-US" dirty="0"/>
          </a:p>
          <a:p>
            <a:pPr marL="0" indent="0">
              <a:buNone/>
            </a:pPr>
            <a:endParaRPr lang="en-US" dirty="0"/>
          </a:p>
          <a:p>
            <a:endParaRPr lang="en-US" dirty="0"/>
          </a:p>
        </p:txBody>
      </p:sp>
      <p:sp>
        <p:nvSpPr>
          <p:cNvPr id="10" name="Content Placeholder 2"/>
          <p:cNvSpPr txBox="1">
            <a:spLocks/>
          </p:cNvSpPr>
          <p:nvPr/>
        </p:nvSpPr>
        <p:spPr>
          <a:xfrm>
            <a:off x="501140" y="4564692"/>
            <a:ext cx="3531158" cy="1987190"/>
          </a:xfrm>
          <a:prstGeom prst="rect">
            <a:avLst/>
          </a:prstGeom>
          <a:ln>
            <a:noFill/>
          </a:ln>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b="1" dirty="0">
                <a:solidFill>
                  <a:srgbClr val="FFFF00"/>
                </a:solidFill>
                <a:ea typeface="Tahoma" panose="020B0604030504040204" pitchFamily="34" charset="0"/>
                <a:cs typeface="Tahoma" panose="020B0604030504040204" pitchFamily="34" charset="0"/>
              </a:rPr>
              <a:t>Extratropical Cyclones</a:t>
            </a:r>
          </a:p>
          <a:p>
            <a:pPr lvl="1">
              <a:buFont typeface="Arial" panose="020B0604020202020204" pitchFamily="34" charset="0"/>
              <a:buChar char="•"/>
            </a:pPr>
            <a:r>
              <a:rPr lang="en-US" sz="1700" dirty="0">
                <a:ea typeface="Tahoma" panose="020B0604030504040204" pitchFamily="34" charset="0"/>
                <a:cs typeface="Tahoma" panose="020B0604030504040204" pitchFamily="34" charset="0"/>
              </a:rPr>
              <a:t>Energy from horizontal temperature gradient</a:t>
            </a:r>
          </a:p>
          <a:p>
            <a:pPr lvl="1">
              <a:buFont typeface="Arial" panose="020B0604020202020204" pitchFamily="34" charset="0"/>
              <a:buChar char="•"/>
            </a:pPr>
            <a:r>
              <a:rPr lang="en-US" sz="1700" dirty="0">
                <a:ea typeface="Tahoma" panose="020B0604030504040204" pitchFamily="34" charset="0"/>
                <a:cs typeface="Tahoma" panose="020B0604030504040204" pitchFamily="34" charset="0"/>
              </a:rPr>
              <a:t>Frontal features</a:t>
            </a:r>
          </a:p>
          <a:p>
            <a:pPr lvl="1">
              <a:buFont typeface="Arial" panose="020B0604020202020204" pitchFamily="34" charset="0"/>
              <a:buChar char="•"/>
            </a:pPr>
            <a:r>
              <a:rPr lang="en-US" sz="1700" dirty="0">
                <a:ea typeface="Tahoma" panose="020B0604030504040204" pitchFamily="34" charset="0"/>
                <a:cs typeface="Tahoma" panose="020B0604030504040204" pitchFamily="34" charset="0"/>
              </a:rPr>
              <a:t>“Cold Core”</a:t>
            </a:r>
            <a:endParaRPr lang="en-US" sz="1500" dirty="0"/>
          </a:p>
          <a:p>
            <a:pPr marL="0" indent="0">
              <a:buNone/>
            </a:pPr>
            <a:endParaRPr lang="en-US" sz="1500" dirty="0"/>
          </a:p>
          <a:p>
            <a:endParaRPr lang="en-US" sz="1500" dirty="0"/>
          </a:p>
        </p:txBody>
      </p:sp>
      <p:sp>
        <p:nvSpPr>
          <p:cNvPr id="18" name="TextBox 17"/>
          <p:cNvSpPr txBox="1"/>
          <p:nvPr/>
        </p:nvSpPr>
        <p:spPr>
          <a:xfrm>
            <a:off x="576154" y="789423"/>
            <a:ext cx="3478092" cy="577081"/>
          </a:xfrm>
          <a:prstGeom prst="rect">
            <a:avLst/>
          </a:prstGeom>
          <a:noFill/>
        </p:spPr>
        <p:txBody>
          <a:bodyPr wrap="square" rtlCol="0">
            <a:spAutoFit/>
          </a:bodyPr>
          <a:lstStyle/>
          <a:p>
            <a:pPr algn="ctr"/>
            <a:r>
              <a:rPr lang="en-US" b="1" dirty="0">
                <a:solidFill>
                  <a:srgbClr val="FFC000"/>
                </a:solidFill>
              </a:rPr>
              <a:t>“Superstorm”: March 1993</a:t>
            </a:r>
          </a:p>
          <a:p>
            <a:endParaRPr lang="en-US" sz="1350" dirty="0"/>
          </a:p>
        </p:txBody>
      </p:sp>
      <p:sp>
        <p:nvSpPr>
          <p:cNvPr id="19" name="TextBox 18"/>
          <p:cNvSpPr txBox="1"/>
          <p:nvPr/>
        </p:nvSpPr>
        <p:spPr>
          <a:xfrm>
            <a:off x="4292263" y="789422"/>
            <a:ext cx="4222383" cy="577081"/>
          </a:xfrm>
          <a:prstGeom prst="rect">
            <a:avLst/>
          </a:prstGeom>
          <a:noFill/>
        </p:spPr>
        <p:txBody>
          <a:bodyPr wrap="square" rtlCol="0">
            <a:spAutoFit/>
          </a:bodyPr>
          <a:lstStyle/>
          <a:p>
            <a:pPr algn="ctr"/>
            <a:r>
              <a:rPr lang="en-US" b="1" dirty="0">
                <a:solidFill>
                  <a:srgbClr val="FFC000"/>
                </a:solidFill>
              </a:rPr>
              <a:t>Hurricane Katrina: August 2005</a:t>
            </a:r>
          </a:p>
          <a:p>
            <a:endParaRPr lang="en-US" sz="1350" dirty="0"/>
          </a:p>
        </p:txBody>
      </p:sp>
      <p:sp>
        <p:nvSpPr>
          <p:cNvPr id="9" name="Title 1"/>
          <p:cNvSpPr txBox="1">
            <a:spLocks/>
          </p:cNvSpPr>
          <p:nvPr/>
        </p:nvSpPr>
        <p:spPr>
          <a:xfrm>
            <a:off x="1" y="93807"/>
            <a:ext cx="9144000" cy="695616"/>
          </a:xfrm>
          <a:prstGeom prst="rect">
            <a:avLst/>
          </a:prstGeom>
          <a:effectLst>
            <a:outerShdw blurRad="50800" dist="63500" dir="5400000" algn="t" rotWithShape="0">
              <a:prstClr val="black">
                <a:alpha val="40000"/>
              </a:prstClr>
            </a:outerShdw>
          </a:effectLst>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800" b="1" dirty="0"/>
              <a:t>Cyclones: Extratropical vs Tropical</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6209" t="20163" r="19570" b="9422"/>
          <a:stretch/>
        </p:blipFill>
        <p:spPr>
          <a:xfrm>
            <a:off x="501139" y="1118296"/>
            <a:ext cx="3531159" cy="3446396"/>
          </a:xfrm>
          <a:prstGeom prst="rect">
            <a:avLst/>
          </a:prstGeom>
          <a:ln>
            <a:solidFill>
              <a:schemeClr val="bg1"/>
            </a:solidFill>
          </a:ln>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5874" b="29801"/>
          <a:stretch/>
        </p:blipFill>
        <p:spPr>
          <a:xfrm rot="17200942">
            <a:off x="2332021" y="1981613"/>
            <a:ext cx="325541" cy="1093900"/>
          </a:xfrm>
          <a:prstGeom prst="rect">
            <a:avLst/>
          </a:prstGeom>
          <a:noFill/>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68745">
            <a:off x="941984" y="2716981"/>
            <a:ext cx="1051933" cy="1437795"/>
          </a:xfrm>
          <a:prstGeom prst="rect">
            <a:avLst/>
          </a:prstGeom>
        </p:spPr>
      </p:pic>
      <p:sp>
        <p:nvSpPr>
          <p:cNvPr id="15" name="TextBox 14"/>
          <p:cNvSpPr txBox="1"/>
          <p:nvPr/>
        </p:nvSpPr>
        <p:spPr>
          <a:xfrm>
            <a:off x="1615895" y="2191624"/>
            <a:ext cx="350197" cy="584775"/>
          </a:xfrm>
          <a:prstGeom prst="rect">
            <a:avLst/>
          </a:prstGeom>
          <a:noFill/>
        </p:spPr>
        <p:txBody>
          <a:bodyPr wrap="square" rtlCol="0">
            <a:spAutoFit/>
          </a:bodyPr>
          <a:lstStyle/>
          <a:p>
            <a:r>
              <a:rPr lang="en-US" sz="3200" b="1" dirty="0">
                <a:solidFill>
                  <a:srgbClr val="FF0000"/>
                </a:solidFill>
                <a:latin typeface="Calibri" panose="020F0502020204030204"/>
              </a:rPr>
              <a:t>L</a:t>
            </a:r>
          </a:p>
        </p:txBody>
      </p:sp>
      <p:sp>
        <p:nvSpPr>
          <p:cNvPr id="16" name="Content Placeholder 2"/>
          <p:cNvSpPr txBox="1">
            <a:spLocks/>
          </p:cNvSpPr>
          <p:nvPr/>
        </p:nvSpPr>
        <p:spPr>
          <a:xfrm>
            <a:off x="0" y="6416749"/>
            <a:ext cx="9143999" cy="6120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b="1" u="sng" dirty="0">
                <a:solidFill>
                  <a:srgbClr val="FFFF00"/>
                </a:solidFill>
              </a:rPr>
              <a:t>Both can cause life threatening storm surge</a:t>
            </a:r>
          </a:p>
          <a:p>
            <a:endParaRPr lang="en-US" dirty="0"/>
          </a:p>
          <a:p>
            <a:endParaRPr lang="en-US" dirty="0"/>
          </a:p>
        </p:txBody>
      </p:sp>
      <p:sp>
        <p:nvSpPr>
          <p:cNvPr id="4" name="Slide Number Placeholder 3">
            <a:extLst>
              <a:ext uri="{FF2B5EF4-FFF2-40B4-BE49-F238E27FC236}">
                <a16:creationId xmlns:a16="http://schemas.microsoft.com/office/drawing/2014/main" xmlns="" id="{806B6992-EBD2-4C37-827F-6A33265A9D0D}"/>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4</a:t>
            </a:fld>
            <a:endParaRPr lang="en-US" dirty="0">
              <a:solidFill>
                <a:srgbClr val="04617B">
                  <a:shade val="90000"/>
                </a:srgbClr>
              </a:solidFill>
            </a:endParaRPr>
          </a:p>
        </p:txBody>
      </p:sp>
    </p:spTree>
    <p:extLst>
      <p:ext uri="{BB962C8B-B14F-4D97-AF65-F5344CB8AC3E}">
        <p14:creationId xmlns:p14="http://schemas.microsoft.com/office/powerpoint/2010/main" val="3476149786"/>
      </p:ext>
    </p:extLst>
  </p:cSld>
  <p:clrMapOvr>
    <a:masterClrMapping/>
  </p:clrMapOvr>
  <mc:AlternateContent xmlns:mc="http://schemas.openxmlformats.org/markup-compatibility/2006" xmlns:p14="http://schemas.microsoft.com/office/powerpoint/2010/main">
    <mc:Choice Requires="p14">
      <p:transition spd="slow" p14:dur="2000" advTm="158113"/>
    </mc:Choice>
    <mc:Fallback xmlns="">
      <p:transition spd="slow" advTm="15811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48" y="68178"/>
            <a:ext cx="9144000" cy="973265"/>
          </a:xfrm>
          <a:effectLst>
            <a:outerShdw blurRad="50800" dist="50800" dir="5400000" algn="t" rotWithShape="0">
              <a:prstClr val="black">
                <a:alpha val="40000"/>
              </a:prstClr>
            </a:outerShdw>
          </a:effectLst>
        </p:spPr>
        <p:txBody>
          <a:bodyPr/>
          <a:lstStyle/>
          <a:p>
            <a:pPr algn="ctr"/>
            <a:r>
              <a:rPr lang="en-US" b="1" dirty="0"/>
              <a:t>Employing Geographic Visualization to Convey Risk</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9088"/>
          <a:stretch/>
        </p:blipFill>
        <p:spPr>
          <a:xfrm>
            <a:off x="5148494" y="3700642"/>
            <a:ext cx="3911631" cy="3150926"/>
          </a:xfrm>
          <a:prstGeom prst="rect">
            <a:avLst/>
          </a:prstGeom>
          <a:ln>
            <a:solidFill>
              <a:schemeClr val="bg1"/>
            </a:solidFill>
          </a:ln>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r="30693"/>
          <a:stretch/>
        </p:blipFill>
        <p:spPr>
          <a:xfrm>
            <a:off x="41748" y="4249483"/>
            <a:ext cx="3891646" cy="2602373"/>
          </a:xfrm>
          <a:prstGeom prst="rect">
            <a:avLst/>
          </a:prstGeom>
          <a:ln>
            <a:solidFill>
              <a:schemeClr val="bg1"/>
            </a:solidFill>
          </a:ln>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96" y="1637240"/>
            <a:ext cx="3345968" cy="2595396"/>
          </a:xfrm>
          <a:prstGeom prst="rect">
            <a:avLst/>
          </a:prstGeom>
          <a:ln>
            <a:solidFill>
              <a:schemeClr val="bg1"/>
            </a:solidFill>
          </a:ln>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8740" y="5499237"/>
            <a:ext cx="1938659" cy="1369178"/>
          </a:xfrm>
          <a:prstGeom prst="rect">
            <a:avLst/>
          </a:prstGeom>
          <a:ln>
            <a:solidFill>
              <a:schemeClr val="bg1"/>
            </a:solidFill>
          </a:ln>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8740" y="3700643"/>
            <a:ext cx="1714950" cy="1824718"/>
          </a:xfrm>
          <a:prstGeom prst="rect">
            <a:avLst/>
          </a:prstGeom>
          <a:ln>
            <a:solidFill>
              <a:schemeClr val="bg1"/>
            </a:solidFill>
          </a:ln>
        </p:spPr>
      </p:pic>
      <p:sp>
        <p:nvSpPr>
          <p:cNvPr id="11" name="Rectangle 10"/>
          <p:cNvSpPr/>
          <p:nvPr/>
        </p:nvSpPr>
        <p:spPr>
          <a:xfrm>
            <a:off x="3437164" y="2497735"/>
            <a:ext cx="5622961" cy="1477328"/>
          </a:xfrm>
          <a:prstGeom prst="rect">
            <a:avLst/>
          </a:prstGeom>
        </p:spPr>
        <p:txBody>
          <a:bodyPr wrap="square">
            <a:spAutoFit/>
          </a:bodyPr>
          <a:lstStyle/>
          <a:p>
            <a:r>
              <a:rPr lang="en-US" dirty="0">
                <a:solidFill>
                  <a:srgbClr val="FFFF00"/>
                </a:solidFill>
              </a:rPr>
              <a:t>Geovisualization</a:t>
            </a:r>
            <a:r>
              <a:rPr lang="en-US" dirty="0"/>
              <a:t> – the creation and use of visual representations to facilitate thinking, understanding, and knowledge constructions about geospatial data (</a:t>
            </a:r>
            <a:r>
              <a:rPr lang="en-US" dirty="0" err="1"/>
              <a:t>Nöllenburg</a:t>
            </a:r>
            <a:r>
              <a:rPr lang="en-US" dirty="0"/>
              <a:t>, 2007)</a:t>
            </a:r>
          </a:p>
          <a:p>
            <a:endParaRPr lang="en-US" dirty="0">
              <a:solidFill>
                <a:srgbClr val="FF0000"/>
              </a:solidFill>
            </a:endParaRPr>
          </a:p>
        </p:txBody>
      </p:sp>
      <p:sp>
        <p:nvSpPr>
          <p:cNvPr id="3" name="Rectangle 2"/>
          <p:cNvSpPr/>
          <p:nvPr/>
        </p:nvSpPr>
        <p:spPr>
          <a:xfrm>
            <a:off x="3437164" y="1554908"/>
            <a:ext cx="5396870" cy="923330"/>
          </a:xfrm>
          <a:prstGeom prst="rect">
            <a:avLst/>
          </a:prstGeom>
        </p:spPr>
        <p:txBody>
          <a:bodyPr wrap="square">
            <a:spAutoFit/>
          </a:bodyPr>
          <a:lstStyle/>
          <a:p>
            <a:r>
              <a:rPr lang="en-US" dirty="0"/>
              <a:t>“The human visual system is the most powerful processing system known” (Buckley et al., 2000)</a:t>
            </a:r>
          </a:p>
        </p:txBody>
      </p:sp>
      <p:sp>
        <p:nvSpPr>
          <p:cNvPr id="6" name="Slide Number Placeholder 5">
            <a:extLst>
              <a:ext uri="{FF2B5EF4-FFF2-40B4-BE49-F238E27FC236}">
                <a16:creationId xmlns:a16="http://schemas.microsoft.com/office/drawing/2014/main" xmlns="" id="{F7A7113F-2E73-4E5B-8650-997490154444}"/>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5</a:t>
            </a:fld>
            <a:endParaRPr lang="en-US" dirty="0">
              <a:solidFill>
                <a:srgbClr val="04617B">
                  <a:shade val="90000"/>
                </a:srgbClr>
              </a:solidFill>
            </a:endParaRPr>
          </a:p>
        </p:txBody>
      </p:sp>
    </p:spTree>
    <p:extLst>
      <p:ext uri="{BB962C8B-B14F-4D97-AF65-F5344CB8AC3E}">
        <p14:creationId xmlns:p14="http://schemas.microsoft.com/office/powerpoint/2010/main" val="3303013838"/>
      </p:ext>
    </p:extLst>
  </p:cSld>
  <p:clrMapOvr>
    <a:masterClrMapping/>
  </p:clrMapOvr>
  <mc:AlternateContent xmlns:mc="http://schemas.openxmlformats.org/markup-compatibility/2006" xmlns:p14="http://schemas.microsoft.com/office/powerpoint/2010/main">
    <mc:Choice Requires="p14">
      <p:transition spd="slow" p14:dur="2000" advTm="32503"/>
    </mc:Choice>
    <mc:Fallback xmlns="">
      <p:transition spd="slow" advTm="325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26" y="240865"/>
            <a:ext cx="9144000" cy="973265"/>
          </a:xfrm>
          <a:effectLst>
            <a:outerShdw blurRad="50800" dist="50800" dir="5400000" algn="t" rotWithShape="0">
              <a:prstClr val="black">
                <a:alpha val="40000"/>
              </a:prstClr>
            </a:outerShdw>
          </a:effectLst>
        </p:spPr>
        <p:txBody>
          <a:bodyPr/>
          <a:lstStyle/>
          <a:p>
            <a:pPr algn="ctr"/>
            <a:r>
              <a:rPr lang="en-US" b="1" dirty="0"/>
              <a:t>The Need for Visualization</a:t>
            </a:r>
          </a:p>
        </p:txBody>
      </p:sp>
      <p:sp>
        <p:nvSpPr>
          <p:cNvPr id="5" name="Content Placeholder 4"/>
          <p:cNvSpPr>
            <a:spLocks noGrp="1"/>
          </p:cNvSpPr>
          <p:nvPr>
            <p:ph idx="1"/>
          </p:nvPr>
        </p:nvSpPr>
        <p:spPr>
          <a:xfrm>
            <a:off x="389355" y="1427326"/>
            <a:ext cx="5235838" cy="1296002"/>
          </a:xfrm>
        </p:spPr>
        <p:txBody>
          <a:bodyPr>
            <a:normAutofit/>
          </a:bodyPr>
          <a:lstStyle/>
          <a:p>
            <a:r>
              <a:rPr lang="en-US" dirty="0"/>
              <a:t>Irene and Sandy Service Assessments</a:t>
            </a:r>
          </a:p>
          <a:p>
            <a:pPr lvl="1">
              <a:buFont typeface="Arial" panose="020B0604020202020204" pitchFamily="34" charset="0"/>
              <a:buChar char="•"/>
            </a:pPr>
            <a:r>
              <a:rPr lang="en-US" dirty="0"/>
              <a:t>Conveying storm surge information was extremely difficult</a:t>
            </a:r>
          </a:p>
        </p:txBody>
      </p:sp>
      <p:sp>
        <p:nvSpPr>
          <p:cNvPr id="7" name="TextBox 6"/>
          <p:cNvSpPr txBox="1"/>
          <p:nvPr/>
        </p:nvSpPr>
        <p:spPr>
          <a:xfrm>
            <a:off x="371393" y="3470443"/>
            <a:ext cx="8425543" cy="646331"/>
          </a:xfrm>
          <a:prstGeom prst="rect">
            <a:avLst/>
          </a:prstGeom>
          <a:solidFill>
            <a:schemeClr val="bg1"/>
          </a:solidFill>
        </p:spPr>
        <p:txBody>
          <a:bodyPr wrap="square" rtlCol="0">
            <a:spAutoFit/>
          </a:bodyPr>
          <a:lstStyle/>
          <a:p>
            <a:r>
              <a:rPr lang="en-US" dirty="0">
                <a:solidFill>
                  <a:srgbClr val="FFFF00"/>
                </a:solidFill>
                <a:latin typeface="+mj-lt"/>
              </a:rPr>
              <a:t>“</a:t>
            </a:r>
            <a:r>
              <a:rPr lang="en-US" i="1" dirty="0">
                <a:solidFill>
                  <a:srgbClr val="FFFF00"/>
                </a:solidFill>
                <a:latin typeface="+mj-lt"/>
              </a:rPr>
              <a:t>The storm surge forecast was excellent but we are missing the ability to communicate it more visually” </a:t>
            </a:r>
            <a:endParaRPr lang="en-US" dirty="0">
              <a:solidFill>
                <a:srgbClr val="FFFF00"/>
              </a:solidFill>
              <a:latin typeface="+mj-lt"/>
            </a:endParaRPr>
          </a:p>
        </p:txBody>
      </p:sp>
      <p:sp>
        <p:nvSpPr>
          <p:cNvPr id="8" name="TextBox 7"/>
          <p:cNvSpPr txBox="1"/>
          <p:nvPr/>
        </p:nvSpPr>
        <p:spPr>
          <a:xfrm>
            <a:off x="371394" y="4203449"/>
            <a:ext cx="8425543" cy="1200329"/>
          </a:xfrm>
          <a:prstGeom prst="rect">
            <a:avLst/>
          </a:prstGeom>
          <a:solidFill>
            <a:schemeClr val="bg1"/>
          </a:solidFill>
        </p:spPr>
        <p:txBody>
          <a:bodyPr wrap="square" rtlCol="0">
            <a:spAutoFit/>
          </a:bodyPr>
          <a:lstStyle/>
          <a:p>
            <a:r>
              <a:rPr lang="en-US" dirty="0">
                <a:solidFill>
                  <a:srgbClr val="FFFF00"/>
                </a:solidFill>
                <a:latin typeface="+mj-lt"/>
              </a:rPr>
              <a:t>“</a:t>
            </a:r>
            <a:r>
              <a:rPr lang="en-US" i="1" dirty="0">
                <a:solidFill>
                  <a:srgbClr val="FFFF00"/>
                </a:solidFill>
                <a:latin typeface="+mj-lt"/>
              </a:rPr>
              <a:t>Mayor Bloomberg asked me every time, ‘If I walk out of my door, how far will the water be up on my legs’ ...He doesn’t want to know 12 feet, 8 feet, etc.... The more you can give me about the impact of surge by area—that would be helpful. Graphical inundation forecasts would be helpful.</a:t>
            </a:r>
            <a:r>
              <a:rPr lang="en-US" dirty="0">
                <a:solidFill>
                  <a:srgbClr val="FFFF00"/>
                </a:solidFill>
                <a:latin typeface="+mj-lt"/>
              </a:rPr>
              <a:t>” </a:t>
            </a:r>
          </a:p>
        </p:txBody>
      </p:sp>
      <p:sp>
        <p:nvSpPr>
          <p:cNvPr id="9" name="TextBox 8"/>
          <p:cNvSpPr txBox="1"/>
          <p:nvPr/>
        </p:nvSpPr>
        <p:spPr>
          <a:xfrm>
            <a:off x="389355" y="2723328"/>
            <a:ext cx="8425543" cy="646331"/>
          </a:xfrm>
          <a:prstGeom prst="rect">
            <a:avLst/>
          </a:prstGeom>
          <a:solidFill>
            <a:schemeClr val="bg1"/>
          </a:solidFill>
        </p:spPr>
        <p:txBody>
          <a:bodyPr wrap="square" rtlCol="0">
            <a:spAutoFit/>
          </a:bodyPr>
          <a:lstStyle/>
          <a:p>
            <a:r>
              <a:rPr lang="en-US" dirty="0">
                <a:solidFill>
                  <a:srgbClr val="FFFF00"/>
                </a:solidFill>
                <a:latin typeface="+mj-lt"/>
                <a:ea typeface="Tahoma" panose="020B0604030504040204" pitchFamily="34" charset="0"/>
                <a:cs typeface="Tahoma" panose="020B0604030504040204" pitchFamily="34" charset="0"/>
              </a:rPr>
              <a:t>“</a:t>
            </a:r>
            <a:r>
              <a:rPr lang="en-US" i="1" dirty="0">
                <a:solidFill>
                  <a:srgbClr val="FFFF00"/>
                </a:solidFill>
                <a:latin typeface="+mj-lt"/>
                <a:ea typeface="Tahoma" panose="020B0604030504040204" pitchFamily="34" charset="0"/>
                <a:cs typeface="Tahoma" panose="020B0604030504040204" pitchFamily="34" charset="0"/>
              </a:rPr>
              <a:t>there is considerable confusion on what the datums mean in terms of real world impacts</a:t>
            </a:r>
            <a:r>
              <a:rPr lang="en-US" dirty="0">
                <a:solidFill>
                  <a:srgbClr val="FFFF00"/>
                </a:solidFill>
                <a:latin typeface="+mj-lt"/>
                <a:ea typeface="Tahoma" panose="020B0604030504040204" pitchFamily="34" charset="0"/>
                <a:cs typeface="Tahoma" panose="020B0604030504040204" pitchFamily="34" charset="0"/>
              </a:rPr>
              <a:t>.”</a:t>
            </a:r>
          </a:p>
        </p:txBody>
      </p:sp>
      <p:sp>
        <p:nvSpPr>
          <p:cNvPr id="10" name="TextBox 9"/>
          <p:cNvSpPr txBox="1"/>
          <p:nvPr/>
        </p:nvSpPr>
        <p:spPr>
          <a:xfrm>
            <a:off x="389355" y="5498050"/>
            <a:ext cx="8389624" cy="1200329"/>
          </a:xfrm>
          <a:prstGeom prst="rect">
            <a:avLst/>
          </a:prstGeom>
          <a:solidFill>
            <a:schemeClr val="bg1"/>
          </a:solidFill>
        </p:spPr>
        <p:txBody>
          <a:bodyPr wrap="square" rtlCol="0">
            <a:spAutoFit/>
          </a:bodyPr>
          <a:lstStyle/>
          <a:p>
            <a:r>
              <a:rPr lang="en-US" dirty="0">
                <a:solidFill>
                  <a:srgbClr val="FFFF00"/>
                </a:solidFill>
                <a:latin typeface="+mj-lt"/>
              </a:rPr>
              <a:t>“</a:t>
            </a:r>
            <a:r>
              <a:rPr lang="en-US" i="1" dirty="0">
                <a:solidFill>
                  <a:srgbClr val="FFFF00"/>
                </a:solidFill>
                <a:latin typeface="+mj-lt"/>
              </a:rPr>
              <a:t>There were forecasts, but there were no details about what the predicted surges would cause…There was no wording in the warning like, ‘Most of lower Manhattan will be under water at a certain point’  or ‘Staten Island will flood up to Beach Street</a:t>
            </a:r>
            <a:r>
              <a:rPr lang="en-US" dirty="0">
                <a:solidFill>
                  <a:srgbClr val="FFFF00"/>
                </a:solidFill>
                <a:latin typeface="+mj-lt"/>
              </a:rPr>
              <a:t>.</a:t>
            </a:r>
            <a:r>
              <a:rPr lang="en-US" i="1" dirty="0">
                <a:solidFill>
                  <a:srgbClr val="FFFF00"/>
                </a:solidFill>
                <a:latin typeface="+mj-lt"/>
              </a:rPr>
              <a:t>’” </a:t>
            </a:r>
            <a:endParaRPr lang="en-US" dirty="0">
              <a:solidFill>
                <a:srgbClr val="FFFF00"/>
              </a:solidFill>
              <a:latin typeface="+mj-lt"/>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555" y="1291366"/>
            <a:ext cx="2445724" cy="1203680"/>
          </a:xfrm>
          <a:prstGeom prst="rect">
            <a:avLst/>
          </a:prstGeom>
        </p:spPr>
      </p:pic>
      <p:sp>
        <p:nvSpPr>
          <p:cNvPr id="3" name="Slide Number Placeholder 2">
            <a:extLst>
              <a:ext uri="{FF2B5EF4-FFF2-40B4-BE49-F238E27FC236}">
                <a16:creationId xmlns:a16="http://schemas.microsoft.com/office/drawing/2014/main" xmlns="" id="{0B6271A7-98B4-46DA-9416-F2C5F05B61AF}"/>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6</a:t>
            </a:fld>
            <a:endParaRPr lang="en-US" dirty="0">
              <a:solidFill>
                <a:srgbClr val="04617B">
                  <a:shade val="90000"/>
                </a:srgbClr>
              </a:solidFill>
            </a:endParaRPr>
          </a:p>
        </p:txBody>
      </p:sp>
    </p:spTree>
    <p:extLst>
      <p:ext uri="{BB962C8B-B14F-4D97-AF65-F5344CB8AC3E}">
        <p14:creationId xmlns:p14="http://schemas.microsoft.com/office/powerpoint/2010/main" val="2902913130"/>
      </p:ext>
    </p:extLst>
  </p:cSld>
  <p:clrMapOvr>
    <a:masterClrMapping/>
  </p:clrMapOvr>
  <mc:AlternateContent xmlns:mc="http://schemas.openxmlformats.org/markup-compatibility/2006" xmlns:p14="http://schemas.microsoft.com/office/powerpoint/2010/main">
    <mc:Choice Requires="p14">
      <p:transition spd="slow" p14:dur="2000" advTm="29128"/>
    </mc:Choice>
    <mc:Fallback xmlns="">
      <p:transition spd="slow" advTm="29128"/>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607" r="5044"/>
          <a:stretch/>
        </p:blipFill>
        <p:spPr>
          <a:xfrm>
            <a:off x="79348" y="2834610"/>
            <a:ext cx="4973186" cy="3928953"/>
          </a:xfrm>
          <a:prstGeom prst="rect">
            <a:avLst/>
          </a:prstGeom>
          <a:ln>
            <a:solidFill>
              <a:sysClr val="windowText" lastClr="00000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334" y="1160911"/>
            <a:ext cx="3942852" cy="2691694"/>
          </a:xfrm>
          <a:prstGeom prst="rect">
            <a:avLst/>
          </a:prstGeom>
          <a:ln>
            <a:solidFill>
              <a:sysClr val="windowText" lastClr="000000"/>
            </a:solidFill>
          </a:ln>
        </p:spPr>
      </p:pic>
      <p:sp>
        <p:nvSpPr>
          <p:cNvPr id="2" name="Title 1"/>
          <p:cNvSpPr>
            <a:spLocks noGrp="1"/>
          </p:cNvSpPr>
          <p:nvPr>
            <p:ph type="title"/>
          </p:nvPr>
        </p:nvSpPr>
        <p:spPr>
          <a:xfrm>
            <a:off x="554087" y="249777"/>
            <a:ext cx="8229600" cy="655275"/>
          </a:xfrm>
          <a:effectLst>
            <a:outerShdw blurRad="50800" dist="38100" dir="5400000" algn="t" rotWithShape="0">
              <a:prstClr val="black">
                <a:alpha val="40000"/>
              </a:prstClr>
            </a:outerShdw>
          </a:effectLst>
        </p:spPr>
        <p:txBody>
          <a:bodyPr>
            <a:noAutofit/>
          </a:bodyPr>
          <a:lstStyle/>
          <a:p>
            <a:pPr algn="ctr"/>
            <a:r>
              <a:rPr lang="en-US" b="1" dirty="0"/>
              <a:t>Coastal Population Density</a:t>
            </a:r>
          </a:p>
        </p:txBody>
      </p:sp>
      <p:sp>
        <p:nvSpPr>
          <p:cNvPr id="3" name="Content Placeholder 2"/>
          <p:cNvSpPr>
            <a:spLocks noGrp="1"/>
          </p:cNvSpPr>
          <p:nvPr>
            <p:ph idx="1"/>
          </p:nvPr>
        </p:nvSpPr>
        <p:spPr>
          <a:xfrm>
            <a:off x="404761" y="1387883"/>
            <a:ext cx="4322360" cy="1013988"/>
          </a:xfrm>
        </p:spPr>
        <p:txBody>
          <a:bodyPr>
            <a:normAutofit fontScale="92500" lnSpcReduction="10000"/>
          </a:bodyPr>
          <a:lstStyle/>
          <a:p>
            <a:pPr lvl="0">
              <a:buClr>
                <a:srgbClr val="ACD433"/>
              </a:buClr>
            </a:pPr>
            <a:r>
              <a:rPr lang="en-US" dirty="0"/>
              <a:t>Increasing population density along the U.S. Coast</a:t>
            </a:r>
          </a:p>
          <a:p>
            <a:pPr lvl="0">
              <a:buClr>
                <a:srgbClr val="ACD433"/>
              </a:buClr>
            </a:pPr>
            <a:r>
              <a:rPr lang="en-US" sz="2100" dirty="0">
                <a:solidFill>
                  <a:prstClr val="white"/>
                </a:solidFill>
                <a:ea typeface="Tahoma" panose="020B0604030504040204" pitchFamily="34" charset="0"/>
                <a:cs typeface="Tahoma" panose="020B0604030504040204" pitchFamily="34" charset="0"/>
              </a:rPr>
              <a:t>Sea Level Rise</a:t>
            </a:r>
          </a:p>
          <a:p>
            <a:pPr marL="205735" lvl="1" indent="-205735">
              <a:buClr>
                <a:srgbClr val="0BD0D9"/>
              </a:buClr>
              <a:buSzPct val="95000"/>
            </a:pPr>
            <a:endParaRPr lang="en-US" dirty="0"/>
          </a:p>
        </p:txBody>
      </p:sp>
      <p:sp>
        <p:nvSpPr>
          <p:cNvPr id="12" name="TextBox 11"/>
          <p:cNvSpPr txBox="1"/>
          <p:nvPr/>
        </p:nvSpPr>
        <p:spPr>
          <a:xfrm>
            <a:off x="7379662" y="1160911"/>
            <a:ext cx="2452607"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entury Gothic" panose="020B0502020202020204"/>
                <a:ea typeface="+mn-ea"/>
                <a:cs typeface="+mn-cs"/>
              </a:rPr>
              <a:t>Santa Monica, CA</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5334" y="3954803"/>
            <a:ext cx="3942852" cy="2808760"/>
          </a:xfrm>
          <a:prstGeom prst="rect">
            <a:avLst/>
          </a:prstGeom>
          <a:ln>
            <a:solidFill>
              <a:sysClr val="windowText" lastClr="000000"/>
            </a:solidFill>
          </a:ln>
        </p:spPr>
      </p:pic>
      <p:sp>
        <p:nvSpPr>
          <p:cNvPr id="10" name="Rectangle 9"/>
          <p:cNvSpPr/>
          <p:nvPr/>
        </p:nvSpPr>
        <p:spPr>
          <a:xfrm>
            <a:off x="5052534" y="6616767"/>
            <a:ext cx="1705916" cy="1692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Source: The </a:t>
            </a:r>
            <a:r>
              <a:rPr kumimoji="0" lang="fr-FR" sz="500" b="0"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Third</a:t>
            </a:r>
            <a:r>
              <a:rPr kumimoji="0" lang="fr-FR"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National </a:t>
            </a:r>
            <a:r>
              <a:rPr kumimoji="0" lang="fr-FR" sz="500" b="0"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Climate</a:t>
            </a:r>
            <a:r>
              <a:rPr kumimoji="0" lang="fr-FR"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500" b="0"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Assessment</a:t>
            </a:r>
            <a:r>
              <a:rPr kumimoji="0" lang="fr-FR"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2014</a:t>
            </a:r>
            <a:endParaRPr kumimoji="0" lang="en-US"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7067" y="6616767"/>
            <a:ext cx="1705916" cy="1692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Source: The </a:t>
            </a:r>
            <a:r>
              <a:rPr kumimoji="0" lang="fr-FR" sz="500" b="0"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Third</a:t>
            </a:r>
            <a:r>
              <a:rPr kumimoji="0" lang="fr-FR"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National </a:t>
            </a:r>
            <a:r>
              <a:rPr kumimoji="0" lang="fr-FR" sz="500" b="0"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Climate</a:t>
            </a:r>
            <a:r>
              <a:rPr kumimoji="0" lang="fr-FR"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500" b="0" i="0" u="none" strike="noStrike" kern="1200" cap="none" spc="0" normalizeH="0" baseline="0" noProof="0" dirty="0" err="1">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Assessment</a:t>
            </a:r>
            <a:r>
              <a:rPr kumimoji="0" lang="fr-FR"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2014</a:t>
            </a:r>
            <a:endParaRPr kumimoji="0" lang="en-US" sz="5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xmlns="" id="{67DCD37F-C3B0-4EB2-8709-912E5B4892C9}"/>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7</a:t>
            </a:fld>
            <a:endParaRPr lang="en-US" dirty="0">
              <a:solidFill>
                <a:srgbClr val="04617B">
                  <a:shade val="90000"/>
                </a:srgbClr>
              </a:solidFill>
            </a:endParaRPr>
          </a:p>
        </p:txBody>
      </p:sp>
    </p:spTree>
    <p:extLst>
      <p:ext uri="{BB962C8B-B14F-4D97-AF65-F5344CB8AC3E}">
        <p14:creationId xmlns:p14="http://schemas.microsoft.com/office/powerpoint/2010/main" val="3705215801"/>
      </p:ext>
    </p:extLst>
  </p:cSld>
  <p:clrMapOvr>
    <a:masterClrMapping/>
  </p:clrMapOvr>
  <mc:AlternateContent xmlns:mc="http://schemas.openxmlformats.org/markup-compatibility/2006" xmlns:p14="http://schemas.microsoft.com/office/powerpoint/2010/main">
    <mc:Choice Requires="p14">
      <p:transition spd="slow" p14:dur="2000" advTm="40450"/>
    </mc:Choice>
    <mc:Fallback xmlns="">
      <p:transition spd="slow" advTm="4045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91" y="2434843"/>
            <a:ext cx="4490561" cy="3304122"/>
          </a:xfrm>
          <a:prstGeom prst="rect">
            <a:avLst/>
          </a:prstGeom>
          <a:ln>
            <a:solidFill>
              <a:schemeClr val="bg1"/>
            </a:solidFill>
          </a:ln>
        </p:spPr>
      </p:pic>
      <p:sp>
        <p:nvSpPr>
          <p:cNvPr id="2" name="Title 1"/>
          <p:cNvSpPr>
            <a:spLocks noGrp="1"/>
          </p:cNvSpPr>
          <p:nvPr>
            <p:ph type="title"/>
          </p:nvPr>
        </p:nvSpPr>
        <p:spPr>
          <a:xfrm>
            <a:off x="655455" y="405104"/>
            <a:ext cx="8221508" cy="614934"/>
          </a:xfrm>
          <a:effectLst>
            <a:outerShdw blurRad="50800" dist="38100" dir="5400000" algn="t" rotWithShape="0">
              <a:prstClr val="black">
                <a:alpha val="40000"/>
              </a:prstClr>
            </a:outerShdw>
          </a:effectLst>
        </p:spPr>
        <p:txBody>
          <a:bodyPr anchor="t"/>
          <a:lstStyle/>
          <a:p>
            <a:pPr algn="ctr"/>
            <a:r>
              <a:rPr lang="en-US" b="1" dirty="0"/>
              <a:t>Vertical Datums</a:t>
            </a:r>
          </a:p>
        </p:txBody>
      </p:sp>
      <p:sp>
        <p:nvSpPr>
          <p:cNvPr id="3" name="Content Placeholder 2"/>
          <p:cNvSpPr>
            <a:spLocks noGrp="1"/>
          </p:cNvSpPr>
          <p:nvPr>
            <p:ph idx="1"/>
          </p:nvPr>
        </p:nvSpPr>
        <p:spPr>
          <a:xfrm>
            <a:off x="236691" y="1475388"/>
            <a:ext cx="7348818" cy="1645183"/>
          </a:xfrm>
        </p:spPr>
        <p:txBody>
          <a:bodyPr>
            <a:normAutofit/>
          </a:bodyPr>
          <a:lstStyle/>
          <a:p>
            <a:r>
              <a:rPr lang="en-US" dirty="0">
                <a:ea typeface="Tahoma" panose="020B0604030504040204" pitchFamily="34" charset="0"/>
                <a:cs typeface="Tahoma" panose="020B0604030504040204" pitchFamily="34" charset="0"/>
              </a:rPr>
              <a:t>Orthometric, Ellipsoidal and Tidal</a:t>
            </a:r>
          </a:p>
          <a:p>
            <a:pPr lvl="1"/>
            <a:r>
              <a:rPr lang="en-US" dirty="0">
                <a:ea typeface="Tahoma" panose="020B0604030504040204" pitchFamily="34" charset="0"/>
                <a:cs typeface="Tahoma" panose="020B0604030504040204" pitchFamily="34" charset="0"/>
              </a:rPr>
              <a:t>Tidal = Related to particular stages of ocean tide</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209" y="2931885"/>
            <a:ext cx="4221189" cy="3760225"/>
          </a:xfrm>
          <a:prstGeom prst="rect">
            <a:avLst/>
          </a:prstGeom>
          <a:ln>
            <a:solidFill>
              <a:schemeClr val="bg1"/>
            </a:solidFill>
          </a:ln>
        </p:spPr>
      </p:pic>
      <p:sp>
        <p:nvSpPr>
          <p:cNvPr id="8" name="TextBox 7"/>
          <p:cNvSpPr txBox="1"/>
          <p:nvPr/>
        </p:nvSpPr>
        <p:spPr>
          <a:xfrm>
            <a:off x="236691" y="4329740"/>
            <a:ext cx="3916855" cy="200055"/>
          </a:xfrm>
          <a:prstGeom prst="rect">
            <a:avLst/>
          </a:prstGeom>
          <a:noFill/>
          <a:ln w="28575">
            <a:solidFill>
              <a:srgbClr val="FF0000"/>
            </a:solidFill>
          </a:ln>
        </p:spPr>
        <p:txBody>
          <a:bodyPr wrap="square" rtlCol="0">
            <a:spAutoFit/>
          </a:bodyPr>
          <a:lstStyle/>
          <a:p>
            <a:endParaRPr lang="en-US" sz="700" dirty="0"/>
          </a:p>
        </p:txBody>
      </p:sp>
      <p:sp>
        <p:nvSpPr>
          <p:cNvPr id="12" name="TextBox 11"/>
          <p:cNvSpPr txBox="1"/>
          <p:nvPr/>
        </p:nvSpPr>
        <p:spPr>
          <a:xfrm>
            <a:off x="236691" y="3767520"/>
            <a:ext cx="3916855" cy="200055"/>
          </a:xfrm>
          <a:prstGeom prst="rect">
            <a:avLst/>
          </a:prstGeom>
          <a:noFill/>
          <a:ln w="28575">
            <a:solidFill>
              <a:srgbClr val="FF0000"/>
            </a:solidFill>
          </a:ln>
        </p:spPr>
        <p:txBody>
          <a:bodyPr wrap="square" rtlCol="0">
            <a:spAutoFit/>
          </a:bodyPr>
          <a:lstStyle/>
          <a:p>
            <a:endParaRPr lang="en-US" sz="700" dirty="0"/>
          </a:p>
        </p:txBody>
      </p:sp>
      <p:sp>
        <p:nvSpPr>
          <p:cNvPr id="6" name="Slide Number Placeholder 5">
            <a:extLst>
              <a:ext uri="{FF2B5EF4-FFF2-40B4-BE49-F238E27FC236}">
                <a16:creationId xmlns:a16="http://schemas.microsoft.com/office/drawing/2014/main" xmlns="" id="{9C0F10F8-4AE7-4F15-B958-862186819EDE}"/>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8</a:t>
            </a:fld>
            <a:endParaRPr lang="en-US" dirty="0">
              <a:solidFill>
                <a:srgbClr val="04617B">
                  <a:shade val="90000"/>
                </a:srgbClr>
              </a:solidFill>
            </a:endParaRPr>
          </a:p>
        </p:txBody>
      </p:sp>
    </p:spTree>
    <p:extLst>
      <p:ext uri="{BB962C8B-B14F-4D97-AF65-F5344CB8AC3E}">
        <p14:creationId xmlns:p14="http://schemas.microsoft.com/office/powerpoint/2010/main" val="3163684575"/>
      </p:ext>
    </p:extLst>
  </p:cSld>
  <p:clrMapOvr>
    <a:masterClrMapping/>
  </p:clrMapOvr>
  <mc:AlternateContent xmlns:mc="http://schemas.openxmlformats.org/markup-compatibility/2006" xmlns:p14="http://schemas.microsoft.com/office/powerpoint/2010/main">
    <mc:Choice Requires="p14">
      <p:transition spd="slow" p14:dur="2000" advTm="43643"/>
    </mc:Choice>
    <mc:Fallback xmlns="">
      <p:transition spd="slow" advTm="4364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6BADC11-C807-48D6-A6A9-E97EC5F142A4}"/>
              </a:ext>
            </a:extLst>
          </p:cNvPr>
          <p:cNvSpPr txBox="1"/>
          <p:nvPr/>
        </p:nvSpPr>
        <p:spPr>
          <a:xfrm>
            <a:off x="0" y="1927762"/>
            <a:ext cx="9160566" cy="3211123"/>
          </a:xfrm>
          <a:prstGeom prst="rect">
            <a:avLst/>
          </a:prstGeom>
          <a:solidFill>
            <a:schemeClr val="tx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xmlns="" id="{CCECC377-57BE-4D63-AE32-05910AC13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 y="1953558"/>
            <a:ext cx="9144000" cy="2816447"/>
          </a:xfrm>
          <a:prstGeom prst="rect">
            <a:avLst/>
          </a:prstGeom>
        </p:spPr>
      </p:pic>
      <p:sp>
        <p:nvSpPr>
          <p:cNvPr id="2" name="Title 1"/>
          <p:cNvSpPr>
            <a:spLocks noGrp="1"/>
          </p:cNvSpPr>
          <p:nvPr>
            <p:ph type="title"/>
          </p:nvPr>
        </p:nvSpPr>
        <p:spPr>
          <a:xfrm>
            <a:off x="0" y="205885"/>
            <a:ext cx="9144000" cy="766482"/>
          </a:xfrm>
          <a:effectLst>
            <a:outerShdw blurRad="50800" dist="50800" dir="5400000" algn="t" rotWithShape="0">
              <a:prstClr val="black">
                <a:alpha val="40000"/>
              </a:prstClr>
            </a:outerShdw>
          </a:effectLst>
        </p:spPr>
        <p:txBody>
          <a:bodyPr/>
          <a:lstStyle/>
          <a:p>
            <a:pPr algn="ctr"/>
            <a:r>
              <a:rPr lang="en-US" b="1" dirty="0"/>
              <a:t>The Battery, NYC</a:t>
            </a:r>
          </a:p>
        </p:txBody>
      </p:sp>
      <p:sp>
        <p:nvSpPr>
          <p:cNvPr id="6" name="Slide Number Placeholder 5">
            <a:extLst>
              <a:ext uri="{FF2B5EF4-FFF2-40B4-BE49-F238E27FC236}">
                <a16:creationId xmlns:a16="http://schemas.microsoft.com/office/drawing/2014/main" xmlns="" id="{FE19FFBD-6A0D-4764-B6CA-825AF604DE52}"/>
              </a:ext>
            </a:extLst>
          </p:cNvPr>
          <p:cNvSpPr>
            <a:spLocks noGrp="1"/>
          </p:cNvSpPr>
          <p:nvPr>
            <p:ph type="sldNum" sz="quarter" idx="12"/>
          </p:nvPr>
        </p:nvSpPr>
        <p:spPr/>
        <p:txBody>
          <a:bodyPr/>
          <a:lstStyle/>
          <a:p>
            <a:fld id="{B6F31E80-9EC4-40CD-820C-BD23A6BF6F70}" type="slidenum">
              <a:rPr lang="en-US" smtClean="0">
                <a:solidFill>
                  <a:srgbClr val="04617B">
                    <a:shade val="90000"/>
                  </a:srgbClr>
                </a:solidFill>
              </a:rPr>
              <a:pPr/>
              <a:t>9</a:t>
            </a:fld>
            <a:endParaRPr lang="en-US" dirty="0">
              <a:solidFill>
                <a:srgbClr val="04617B">
                  <a:shade val="90000"/>
                </a:srgbClr>
              </a:solidFill>
            </a:endParaRPr>
          </a:p>
        </p:txBody>
      </p:sp>
      <p:cxnSp>
        <p:nvCxnSpPr>
          <p:cNvPr id="44" name="Straight Arrow Connector 43">
            <a:extLst>
              <a:ext uri="{FF2B5EF4-FFF2-40B4-BE49-F238E27FC236}">
                <a16:creationId xmlns:a16="http://schemas.microsoft.com/office/drawing/2014/main" xmlns="" id="{744BA348-70AB-4770-8927-A9498711D5D7}"/>
              </a:ext>
            </a:extLst>
          </p:cNvPr>
          <p:cNvCxnSpPr>
            <a:cxnSpLocks/>
          </p:cNvCxnSpPr>
          <p:nvPr/>
        </p:nvCxnSpPr>
        <p:spPr>
          <a:xfrm flipV="1">
            <a:off x="4917085" y="4261322"/>
            <a:ext cx="266331" cy="25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013CD5A0-5E7D-4296-879B-3C9EF932FA87}"/>
              </a:ext>
            </a:extLst>
          </p:cNvPr>
          <p:cNvCxnSpPr>
            <a:cxnSpLocks/>
          </p:cNvCxnSpPr>
          <p:nvPr/>
        </p:nvCxnSpPr>
        <p:spPr>
          <a:xfrm flipV="1">
            <a:off x="2418836" y="4267645"/>
            <a:ext cx="266331" cy="25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DCFC8B05-478D-4644-B49E-9818C0B23644}"/>
              </a:ext>
            </a:extLst>
          </p:cNvPr>
          <p:cNvCxnSpPr>
            <a:cxnSpLocks/>
          </p:cNvCxnSpPr>
          <p:nvPr/>
        </p:nvCxnSpPr>
        <p:spPr>
          <a:xfrm flipV="1">
            <a:off x="401174" y="4278402"/>
            <a:ext cx="266331" cy="25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106DED6F-DCD2-4E79-B6FE-329E53D4CF83}"/>
              </a:ext>
            </a:extLst>
          </p:cNvPr>
          <p:cNvCxnSpPr>
            <a:cxnSpLocks/>
          </p:cNvCxnSpPr>
          <p:nvPr/>
        </p:nvCxnSpPr>
        <p:spPr>
          <a:xfrm flipV="1">
            <a:off x="3881169" y="4261006"/>
            <a:ext cx="266331" cy="25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A0E88393-CA9A-4E7B-9164-6094FBF8D9C6}"/>
              </a:ext>
            </a:extLst>
          </p:cNvPr>
          <p:cNvCxnSpPr>
            <a:cxnSpLocks/>
          </p:cNvCxnSpPr>
          <p:nvPr/>
        </p:nvCxnSpPr>
        <p:spPr>
          <a:xfrm flipV="1">
            <a:off x="5861460" y="4228665"/>
            <a:ext cx="266331" cy="25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88C3BCED-5EFF-4E32-A0B2-9B66E46961A7}"/>
              </a:ext>
            </a:extLst>
          </p:cNvPr>
          <p:cNvCxnSpPr>
            <a:cxnSpLocks/>
          </p:cNvCxnSpPr>
          <p:nvPr/>
        </p:nvCxnSpPr>
        <p:spPr>
          <a:xfrm flipV="1">
            <a:off x="6897376" y="4228665"/>
            <a:ext cx="266331" cy="25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CA83E634-F365-45D0-9B34-A0BF657B9A89}"/>
              </a:ext>
            </a:extLst>
          </p:cNvPr>
          <p:cNvCxnSpPr>
            <a:cxnSpLocks/>
          </p:cNvCxnSpPr>
          <p:nvPr/>
        </p:nvCxnSpPr>
        <p:spPr>
          <a:xfrm flipV="1">
            <a:off x="1396594" y="4278402"/>
            <a:ext cx="266331" cy="257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62C88A6C-6D54-4F4F-B284-80BFA6B23875}"/>
              </a:ext>
            </a:extLst>
          </p:cNvPr>
          <p:cNvPicPr>
            <a:picLocks noChangeAspect="1"/>
          </p:cNvPicPr>
          <p:nvPr/>
        </p:nvPicPr>
        <p:blipFill>
          <a:blip r:embed="rId5"/>
          <a:stretch>
            <a:fillRect/>
          </a:stretch>
        </p:blipFill>
        <p:spPr>
          <a:xfrm>
            <a:off x="1987304" y="4773317"/>
            <a:ext cx="3663098" cy="318726"/>
          </a:xfrm>
          <a:prstGeom prst="rect">
            <a:avLst/>
          </a:prstGeom>
        </p:spPr>
      </p:pic>
      <p:cxnSp>
        <p:nvCxnSpPr>
          <p:cNvPr id="19" name="Straight Connector 18">
            <a:extLst>
              <a:ext uri="{FF2B5EF4-FFF2-40B4-BE49-F238E27FC236}">
                <a16:creationId xmlns:a16="http://schemas.microsoft.com/office/drawing/2014/main" xmlns="" id="{FEA15764-2A2B-4709-B3AF-42BB8D408838}"/>
              </a:ext>
            </a:extLst>
          </p:cNvPr>
          <p:cNvCxnSpPr>
            <a:cxnSpLocks/>
          </p:cNvCxnSpPr>
          <p:nvPr/>
        </p:nvCxnSpPr>
        <p:spPr>
          <a:xfrm>
            <a:off x="4375543" y="2531165"/>
            <a:ext cx="0" cy="16975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E51F16F1-0AF5-4F9C-A1EE-4C7A661828BD}"/>
              </a:ext>
            </a:extLst>
          </p:cNvPr>
          <p:cNvCxnSpPr>
            <a:cxnSpLocks/>
          </p:cNvCxnSpPr>
          <p:nvPr/>
        </p:nvCxnSpPr>
        <p:spPr>
          <a:xfrm>
            <a:off x="5341650" y="2531165"/>
            <a:ext cx="0" cy="16975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D3AAC042-4176-4BD0-9C56-DCAB4DAFF010}"/>
              </a:ext>
            </a:extLst>
          </p:cNvPr>
          <p:cNvCxnSpPr>
            <a:cxnSpLocks/>
          </p:cNvCxnSpPr>
          <p:nvPr/>
        </p:nvCxnSpPr>
        <p:spPr>
          <a:xfrm>
            <a:off x="2420529" y="2531165"/>
            <a:ext cx="0" cy="16975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7AF8937-291C-4E66-AEA0-78062E5582E7}"/>
              </a:ext>
            </a:extLst>
          </p:cNvPr>
          <p:cNvCxnSpPr>
            <a:cxnSpLocks/>
          </p:cNvCxnSpPr>
          <p:nvPr/>
        </p:nvCxnSpPr>
        <p:spPr>
          <a:xfrm>
            <a:off x="3391412" y="2531165"/>
            <a:ext cx="0" cy="16975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AEBB7003-30EB-4090-82E7-7711AD9CD520}"/>
              </a:ext>
            </a:extLst>
          </p:cNvPr>
          <p:cNvCxnSpPr>
            <a:cxnSpLocks/>
          </p:cNvCxnSpPr>
          <p:nvPr/>
        </p:nvCxnSpPr>
        <p:spPr>
          <a:xfrm>
            <a:off x="6310479" y="2547257"/>
            <a:ext cx="0" cy="16814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FF330FF-6E58-41B4-AF9A-86F03582B823}"/>
              </a:ext>
            </a:extLst>
          </p:cNvPr>
          <p:cNvCxnSpPr>
            <a:cxnSpLocks/>
          </p:cNvCxnSpPr>
          <p:nvPr/>
        </p:nvCxnSpPr>
        <p:spPr>
          <a:xfrm>
            <a:off x="1443005" y="2531165"/>
            <a:ext cx="0" cy="16975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0766002"/>
      </p:ext>
    </p:extLst>
  </p:cSld>
  <p:clrMapOvr>
    <a:masterClrMapping/>
  </p:clrMapOvr>
  <mc:AlternateContent xmlns:mc="http://schemas.openxmlformats.org/markup-compatibility/2006" xmlns:p14="http://schemas.microsoft.com/office/powerpoint/2010/main">
    <mc:Choice Requires="p14">
      <p:transition spd="slow" p14:dur="2000" advTm="82435"/>
    </mc:Choice>
    <mc:Fallback xmlns="">
      <p:transition spd="slow" advTm="824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par>
                                <p:cTn id="40" presetID="10" presetClass="entr" presetSubtype="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10"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par>
                                <p:cTn id="49" presetID="10"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6|6.1"/>
</p:tagLst>
</file>

<file path=ppt/tags/tag2.xml><?xml version="1.0" encoding="utf-8"?>
<p:tagLst xmlns:a="http://schemas.openxmlformats.org/drawingml/2006/main" xmlns:r="http://schemas.openxmlformats.org/officeDocument/2006/relationships" xmlns:p="http://schemas.openxmlformats.org/presentationml/2006/main">
  <p:tag name="TIMING" val="|18|3.4|3.2"/>
</p:tagLst>
</file>

<file path=ppt/tags/tag3.xml><?xml version="1.0" encoding="utf-8"?>
<p:tagLst xmlns:a="http://schemas.openxmlformats.org/drawingml/2006/main" xmlns:r="http://schemas.openxmlformats.org/officeDocument/2006/relationships" xmlns:p="http://schemas.openxmlformats.org/presentationml/2006/main">
  <p:tag name="TIMING" val="|5.4|28.4|17.5"/>
</p:tagLst>
</file>

<file path=ppt/tags/tag4.xml><?xml version="1.0" encoding="utf-8"?>
<p:tagLst xmlns:a="http://schemas.openxmlformats.org/drawingml/2006/main" xmlns:r="http://schemas.openxmlformats.org/officeDocument/2006/relationships" xmlns:p="http://schemas.openxmlformats.org/presentationml/2006/main">
  <p:tag name="TIMING" val="|37.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43283</TotalTime>
  <Words>667</Words>
  <Application>Microsoft Office PowerPoint</Application>
  <PresentationFormat>On-screen Show (4:3)</PresentationFormat>
  <Paragraphs>138</Paragraphs>
  <Slides>25</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Century Gothic</vt:lpstr>
      <vt:lpstr>Segoe UI</vt:lpstr>
      <vt:lpstr>Tahoma</vt:lpstr>
      <vt:lpstr>Times New Roman</vt:lpstr>
      <vt:lpstr>Wingdings 3</vt:lpstr>
      <vt:lpstr>Ion</vt:lpstr>
      <vt:lpstr>Conveying Coastal Inundation Potential Associated with Extratropical (ET) Cyclones</vt:lpstr>
      <vt:lpstr>Overview</vt:lpstr>
      <vt:lpstr>Background </vt:lpstr>
      <vt:lpstr>PowerPoint Presentation</vt:lpstr>
      <vt:lpstr>Employing Geographic Visualization to Convey Risk</vt:lpstr>
      <vt:lpstr>The Need for Visualization</vt:lpstr>
      <vt:lpstr>Coastal Population Density</vt:lpstr>
      <vt:lpstr>Vertical Datums</vt:lpstr>
      <vt:lpstr>The Battery, NYC</vt:lpstr>
      <vt:lpstr>Storm Surge vs Storm Tide</vt:lpstr>
      <vt:lpstr>Storm Surge/Tide - Sandy</vt:lpstr>
      <vt:lpstr>NWS Products</vt:lpstr>
      <vt:lpstr>METHODOLOGY </vt:lpstr>
      <vt:lpstr>Study Area</vt:lpstr>
      <vt:lpstr>Digital Elevation Model</vt:lpstr>
      <vt:lpstr>Storm Tide Data</vt:lpstr>
      <vt:lpstr>VDatum</vt:lpstr>
      <vt:lpstr>Geoprocessing</vt:lpstr>
      <vt:lpstr>RESULTS</vt:lpstr>
      <vt:lpstr>Results</vt:lpstr>
      <vt:lpstr>Results</vt:lpstr>
      <vt:lpstr>FUTURE WORK</vt:lpstr>
      <vt:lpstr>Future Work</vt:lpstr>
      <vt:lpstr>THANK YOU!</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Adrienne</dc:creator>
  <cp:lastModifiedBy>exf107</cp:lastModifiedBy>
  <cp:revision>281</cp:revision>
  <dcterms:created xsi:type="dcterms:W3CDTF">2015-09-21T21:40:26Z</dcterms:created>
  <dcterms:modified xsi:type="dcterms:W3CDTF">2017-08-23T16:54:45Z</dcterms:modified>
</cp:coreProperties>
</file>