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59" r:id="rId4"/>
    <p:sldId id="262" r:id="rId5"/>
    <p:sldId id="264" r:id="rId6"/>
    <p:sldId id="269" r:id="rId7"/>
    <p:sldId id="261" r:id="rId8"/>
    <p:sldId id="263"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E85CF34-D0A9-4D72-BBED-223EC6989F48}" type="datetimeFigureOut">
              <a:rPr lang="en-US" smtClean="0"/>
              <a:t>12/8/2020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8CE0EF38-976F-44B5-AB67-C485485BB420}" type="slidenum">
              <a:rPr lang="en-US" smtClean="0"/>
              <a:t>‹#›</a:t>
            </a:fld>
            <a:endParaRPr lang="en-US"/>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410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5CF34-D0A9-4D72-BBED-223EC6989F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0EF38-976F-44B5-AB67-C485485BB420}" type="slidenum">
              <a:rPr lang="en-US" smtClean="0"/>
              <a:t>‹#›</a:t>
            </a:fld>
            <a:endParaRPr lang="en-US"/>
          </a:p>
        </p:txBody>
      </p:sp>
    </p:spTree>
    <p:extLst>
      <p:ext uri="{BB962C8B-B14F-4D97-AF65-F5344CB8AC3E}">
        <p14:creationId xmlns:p14="http://schemas.microsoft.com/office/powerpoint/2010/main" val="9338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5CF34-D0A9-4D72-BBED-223EC6989F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0EF38-976F-44B5-AB67-C485485BB420}" type="slidenum">
              <a:rPr lang="en-US" smtClean="0"/>
              <a:t>‹#›</a:t>
            </a:fld>
            <a:endParaRPr lang="en-US"/>
          </a:p>
        </p:txBody>
      </p:sp>
    </p:spTree>
    <p:extLst>
      <p:ext uri="{BB962C8B-B14F-4D97-AF65-F5344CB8AC3E}">
        <p14:creationId xmlns:p14="http://schemas.microsoft.com/office/powerpoint/2010/main" val="194248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5CF34-D0A9-4D72-BBED-223EC6989F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0EF38-976F-44B5-AB67-C485485BB420}" type="slidenum">
              <a:rPr lang="en-US" smtClean="0"/>
              <a:t>‹#›</a:t>
            </a:fld>
            <a:endParaRPr lang="en-US"/>
          </a:p>
        </p:txBody>
      </p:sp>
    </p:spTree>
    <p:extLst>
      <p:ext uri="{BB962C8B-B14F-4D97-AF65-F5344CB8AC3E}">
        <p14:creationId xmlns:p14="http://schemas.microsoft.com/office/powerpoint/2010/main" val="316012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5CF34-D0A9-4D72-BBED-223EC6989F4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0EF38-976F-44B5-AB67-C485485BB420}" type="slidenum">
              <a:rPr lang="en-US" smtClean="0"/>
              <a:t>‹#›</a:t>
            </a:fld>
            <a:endParaRPr lang="en-US"/>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952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85CF34-D0A9-4D72-BBED-223EC6989F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0EF38-976F-44B5-AB67-C485485BB420}" type="slidenum">
              <a:rPr lang="en-US" smtClean="0"/>
              <a:t>‹#›</a:t>
            </a:fld>
            <a:endParaRPr lang="en-US"/>
          </a:p>
        </p:txBody>
      </p:sp>
    </p:spTree>
    <p:extLst>
      <p:ext uri="{BB962C8B-B14F-4D97-AF65-F5344CB8AC3E}">
        <p14:creationId xmlns:p14="http://schemas.microsoft.com/office/powerpoint/2010/main" val="105490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85CF34-D0A9-4D72-BBED-223EC6989F48}"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0EF38-976F-44B5-AB67-C485485BB420}" type="slidenum">
              <a:rPr lang="en-US" smtClean="0"/>
              <a:t>‹#›</a:t>
            </a:fld>
            <a:endParaRPr lang="en-US"/>
          </a:p>
        </p:txBody>
      </p:sp>
    </p:spTree>
    <p:extLst>
      <p:ext uri="{BB962C8B-B14F-4D97-AF65-F5344CB8AC3E}">
        <p14:creationId xmlns:p14="http://schemas.microsoft.com/office/powerpoint/2010/main" val="387691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85CF34-D0A9-4D72-BBED-223EC6989F48}"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0EF38-976F-44B5-AB67-C485485BB420}" type="slidenum">
              <a:rPr lang="en-US" smtClean="0"/>
              <a:t>‹#›</a:t>
            </a:fld>
            <a:endParaRPr lang="en-US"/>
          </a:p>
        </p:txBody>
      </p:sp>
    </p:spTree>
    <p:extLst>
      <p:ext uri="{BB962C8B-B14F-4D97-AF65-F5344CB8AC3E}">
        <p14:creationId xmlns:p14="http://schemas.microsoft.com/office/powerpoint/2010/main" val="308163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5CF34-D0A9-4D72-BBED-223EC6989F48}"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0EF38-976F-44B5-AB67-C485485BB420}" type="slidenum">
              <a:rPr lang="en-US" smtClean="0"/>
              <a:t>‹#›</a:t>
            </a:fld>
            <a:endParaRPr lang="en-US"/>
          </a:p>
        </p:txBody>
      </p:sp>
    </p:spTree>
    <p:extLst>
      <p:ext uri="{BB962C8B-B14F-4D97-AF65-F5344CB8AC3E}">
        <p14:creationId xmlns:p14="http://schemas.microsoft.com/office/powerpoint/2010/main" val="41710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5CF34-D0A9-4D72-BBED-223EC6989F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0EF38-976F-44B5-AB67-C485485BB420}" type="slidenum">
              <a:rPr lang="en-US" smtClean="0"/>
              <a:t>‹#›</a:t>
            </a:fld>
            <a:endParaRPr lang="en-US"/>
          </a:p>
        </p:txBody>
      </p:sp>
    </p:spTree>
    <p:extLst>
      <p:ext uri="{BB962C8B-B14F-4D97-AF65-F5344CB8AC3E}">
        <p14:creationId xmlns:p14="http://schemas.microsoft.com/office/powerpoint/2010/main" val="229262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5CF34-D0A9-4D72-BBED-223EC6989F4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0EF38-976F-44B5-AB67-C485485BB420}" type="slidenum">
              <a:rPr lang="en-US" smtClean="0"/>
              <a:t>‹#›</a:t>
            </a:fld>
            <a:endParaRPr lang="en-US"/>
          </a:p>
        </p:txBody>
      </p:sp>
    </p:spTree>
    <p:extLst>
      <p:ext uri="{BB962C8B-B14F-4D97-AF65-F5344CB8AC3E}">
        <p14:creationId xmlns:p14="http://schemas.microsoft.com/office/powerpoint/2010/main" val="21900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EE85CF34-D0A9-4D72-BBED-223EC6989F48}" type="datetimeFigureOut">
              <a:rPr lang="en-US" smtClean="0"/>
              <a:t>12/8/2020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8CE0EF38-976F-44B5-AB67-C485485BB420}" type="slidenum">
              <a:rPr lang="en-US" smtClean="0"/>
              <a:t>‹#›</a:t>
            </a:fld>
            <a:endParaRPr lang="en-US"/>
          </a:p>
        </p:txBody>
      </p:sp>
    </p:spTree>
    <p:extLst>
      <p:ext uri="{BB962C8B-B14F-4D97-AF65-F5344CB8AC3E}">
        <p14:creationId xmlns:p14="http://schemas.microsoft.com/office/powerpoint/2010/main" val="2330190055"/>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068F-B09E-4067-B8D4-3CBC9F27DCE4}"/>
              </a:ext>
            </a:extLst>
          </p:cNvPr>
          <p:cNvSpPr>
            <a:spLocks noGrp="1"/>
          </p:cNvSpPr>
          <p:nvPr>
            <p:ph type="ctrTitle"/>
          </p:nvPr>
        </p:nvSpPr>
        <p:spPr/>
        <p:txBody>
          <a:bodyPr>
            <a:normAutofit/>
          </a:bodyPr>
          <a:lstStyle/>
          <a:p>
            <a:r>
              <a:rPr lang="en-US" sz="5400" b="1" dirty="0">
                <a:effectLst/>
                <a:latin typeface="Calibri" panose="020F0502020204030204" pitchFamily="34" charset="0"/>
                <a:ea typeface="Calibri" panose="020F0502020204030204" pitchFamily="34" charset="0"/>
                <a:cs typeface="Times New Roman" panose="02020603050405020304" pitchFamily="18" charset="0"/>
              </a:rPr>
              <a:t>Fast-Casual Restaurants, Race, and Poverty: A Geographic “Weighted” Regression Approach</a:t>
            </a:r>
            <a:br>
              <a:rPr lang="en-US" sz="5400" dirty="0">
                <a:effectLst/>
                <a:latin typeface="Calibri" panose="020F0502020204030204" pitchFamily="34" charset="0"/>
                <a:ea typeface="Calibri" panose="020F0502020204030204" pitchFamily="34" charset="0"/>
                <a:cs typeface="Times New Roman" panose="02020603050405020304" pitchFamily="18" charset="0"/>
              </a:rPr>
            </a:br>
            <a:endParaRPr lang="en-US" sz="5400" dirty="0"/>
          </a:p>
        </p:txBody>
      </p:sp>
      <p:sp>
        <p:nvSpPr>
          <p:cNvPr id="3" name="Subtitle 2">
            <a:extLst>
              <a:ext uri="{FF2B5EF4-FFF2-40B4-BE49-F238E27FC236}">
                <a16:creationId xmlns:a16="http://schemas.microsoft.com/office/drawing/2014/main" id="{C83F1601-7B9C-4C24-BBC5-CBA9023A61E9}"/>
              </a:ext>
            </a:extLst>
          </p:cNvPr>
          <p:cNvSpPr>
            <a:spLocks noGrp="1"/>
          </p:cNvSpPr>
          <p:nvPr>
            <p:ph type="subTitle" idx="1"/>
          </p:nvPr>
        </p:nvSpPr>
        <p:spPr/>
        <p:txBody>
          <a:bodyPr>
            <a:normAutofit fontScale="85000" lnSpcReduction="20000"/>
          </a:bodyPr>
          <a:lstStyle/>
          <a:p>
            <a:r>
              <a:rPr lang="en-US" sz="2400" dirty="0"/>
              <a:t>Raul Llamas</a:t>
            </a:r>
          </a:p>
          <a:p>
            <a:r>
              <a:rPr lang="en-US" sz="2400" dirty="0" err="1"/>
              <a:t>Geog</a:t>
            </a:r>
            <a:r>
              <a:rPr lang="en-US" sz="2400" dirty="0"/>
              <a:t> 596 A</a:t>
            </a:r>
          </a:p>
          <a:p>
            <a:r>
              <a:rPr lang="en-US" sz="2400" dirty="0"/>
              <a:t>12/8/2020</a:t>
            </a:r>
          </a:p>
          <a:p>
            <a:r>
              <a:rPr lang="en-US" sz="2400" dirty="0"/>
              <a:t>Adviser: Stephen A Matthews</a:t>
            </a:r>
          </a:p>
          <a:p>
            <a:endParaRPr lang="en-US" dirty="0"/>
          </a:p>
        </p:txBody>
      </p:sp>
    </p:spTree>
    <p:extLst>
      <p:ext uri="{BB962C8B-B14F-4D97-AF65-F5344CB8AC3E}">
        <p14:creationId xmlns:p14="http://schemas.microsoft.com/office/powerpoint/2010/main" val="150219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490E-B9BC-443E-A98B-6449629A17E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87EF353-4E97-4CC9-86FA-F4340B94674E}"/>
              </a:ext>
            </a:extLst>
          </p:cNvPr>
          <p:cNvSpPr>
            <a:spLocks noGrp="1"/>
          </p:cNvSpPr>
          <p:nvPr>
            <p:ph sz="half" idx="1"/>
          </p:nvPr>
        </p:nvSpPr>
        <p:spPr/>
        <p:txBody>
          <a:bodyPr/>
          <a:lstStyle/>
          <a:p>
            <a:r>
              <a:rPr lang="en-US" dirty="0"/>
              <a:t>Correlation between higher income areas and a presence of a Chipotle</a:t>
            </a:r>
          </a:p>
          <a:p>
            <a:r>
              <a:rPr lang="en-US" dirty="0"/>
              <a:t>Correlation between white population and the presence of a Chipotle</a:t>
            </a:r>
          </a:p>
          <a:p>
            <a:r>
              <a:rPr lang="en-US" dirty="0"/>
              <a:t>Correlation between minority populations and the absence of the restaurant.</a:t>
            </a:r>
          </a:p>
          <a:p>
            <a:r>
              <a:rPr lang="en-US" dirty="0"/>
              <a:t>Correlation between the “busy” areas and the presence of the restaurant</a:t>
            </a:r>
          </a:p>
        </p:txBody>
      </p:sp>
      <p:pic>
        <p:nvPicPr>
          <p:cNvPr id="5" name="Content Placeholder 4">
            <a:extLst>
              <a:ext uri="{FF2B5EF4-FFF2-40B4-BE49-F238E27FC236}">
                <a16:creationId xmlns:a16="http://schemas.microsoft.com/office/drawing/2014/main" id="{0FA2B21D-9F56-4CCC-8FF6-03ABEAACF28A}"/>
              </a:ext>
            </a:extLst>
          </p:cNvPr>
          <p:cNvPicPr>
            <a:picLocks noGrp="1" noChangeAspect="1"/>
          </p:cNvPicPr>
          <p:nvPr>
            <p:ph sz="half" idx="2"/>
          </p:nvPr>
        </p:nvPicPr>
        <p:blipFill>
          <a:blip r:embed="rId2"/>
          <a:stretch>
            <a:fillRect/>
          </a:stretch>
        </p:blipFill>
        <p:spPr>
          <a:xfrm>
            <a:off x="5939781" y="1828800"/>
            <a:ext cx="4990347" cy="3328868"/>
          </a:xfrm>
          <a:prstGeom prst="rect">
            <a:avLst/>
          </a:prstGeom>
        </p:spPr>
      </p:pic>
    </p:spTree>
    <p:extLst>
      <p:ext uri="{BB962C8B-B14F-4D97-AF65-F5344CB8AC3E}">
        <p14:creationId xmlns:p14="http://schemas.microsoft.com/office/powerpoint/2010/main" val="160621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4FC4-E0EC-4F29-8573-7C13558E3A92}"/>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6F740109-8201-49ED-87FA-1CD859794894}"/>
              </a:ext>
            </a:extLst>
          </p:cNvPr>
          <p:cNvSpPr>
            <a:spLocks noGrp="1"/>
          </p:cNvSpPr>
          <p:nvPr>
            <p:ph sz="half" idx="1"/>
          </p:nvPr>
        </p:nvSpPr>
        <p:spPr/>
        <p:txBody>
          <a:bodyPr/>
          <a:lstStyle/>
          <a:p>
            <a:pPr marL="68580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Dec - March 2021</a:t>
            </a:r>
          </a:p>
          <a:p>
            <a:pPr marL="1017270" lvl="2"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Gather and assemble data into proper format</a:t>
            </a:r>
          </a:p>
          <a:p>
            <a:pPr marL="1017270" lvl="2"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Explore indexing literature to be able to properly create poverty index and “busy” variable.</a:t>
            </a:r>
          </a:p>
          <a:p>
            <a:pPr marL="68580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March - April 2021</a:t>
            </a:r>
          </a:p>
          <a:p>
            <a:pPr marL="1017270" lvl="2"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Run analysis</a:t>
            </a:r>
          </a:p>
          <a:p>
            <a:pPr marL="1017270" lvl="2"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Write report</a:t>
            </a:r>
          </a:p>
          <a:p>
            <a:pPr marL="1017270" lvl="2"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Analyze results</a:t>
            </a:r>
          </a:p>
          <a:p>
            <a:pPr marL="68580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May 2021</a:t>
            </a:r>
          </a:p>
          <a:p>
            <a:pPr marL="1017270" lvl="2"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Develop presentation from report</a:t>
            </a:r>
          </a:p>
          <a:p>
            <a:pPr marL="1017270" lvl="2"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Submit Report</a:t>
            </a:r>
          </a:p>
          <a:p>
            <a:pPr marL="68580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May 2021-?</a:t>
            </a:r>
          </a:p>
          <a:p>
            <a:pPr marL="1017270" lvl="2" indent="-285750">
              <a:lnSpc>
                <a:spcPct val="107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Present Capstone Project</a:t>
            </a:r>
          </a:p>
          <a:p>
            <a:endParaRPr lang="en-US" dirty="0"/>
          </a:p>
        </p:txBody>
      </p:sp>
      <p:sp>
        <p:nvSpPr>
          <p:cNvPr id="4" name="Content Placeholder 3">
            <a:extLst>
              <a:ext uri="{FF2B5EF4-FFF2-40B4-BE49-F238E27FC236}">
                <a16:creationId xmlns:a16="http://schemas.microsoft.com/office/drawing/2014/main" id="{5E28BFBC-B952-4C14-B3A3-C517192139FD}"/>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53500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6777-4CBD-4919-AC9D-119D7B0E128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761A8A3-F2C0-4888-8FFF-FEF892FB1BA3}"/>
              </a:ext>
            </a:extLst>
          </p:cNvPr>
          <p:cNvSpPr>
            <a:spLocks noGrp="1"/>
          </p:cNvSpPr>
          <p:nvPr>
            <p:ph sz="half" idx="1"/>
          </p:nvPr>
        </p:nvSpPr>
        <p:spPr>
          <a:xfrm>
            <a:off x="1261871" y="1828800"/>
            <a:ext cx="9283089" cy="4351337"/>
          </a:xfrm>
        </p:spPr>
        <p:txBody>
          <a:bodyPr>
            <a:normAutofit fontScale="55000" lnSpcReduction="20000"/>
          </a:bodyPr>
          <a:lstStyle/>
          <a:p>
            <a:r>
              <a:rPr lang="en-US" dirty="0"/>
              <a:t>Block, J. P., Scribner, R. A., &amp; DeSalvo, K. B. (2004). Fast food, race/ethnicity, and income: a geographic analysis. American journal of preventive medicine, 27(3), 211-217.</a:t>
            </a:r>
          </a:p>
          <a:p>
            <a:r>
              <a:rPr lang="en-US" dirty="0"/>
              <a:t>Carman, T. (2019, December 31). Why fast-casual restaurants became the decade's most important food trend. Retrieved December 07, 2020, from https://www.washingtonpost.com/news/voraciously/wp/2019/12/31/why-fast-casual-restaurants-became-the-decades-most-important-food-trend/</a:t>
            </a:r>
          </a:p>
          <a:p>
            <a:r>
              <a:rPr lang="en-US" dirty="0"/>
              <a:t>Fotheringham, A. S., Yang, W., &amp; Kang, W. (2017). Multiscale geographically weighted regression (MGWR). Annals of the American Association of Geographers, 107(6), 1247-1265.</a:t>
            </a:r>
          </a:p>
          <a:p>
            <a:r>
              <a:rPr lang="en-US" dirty="0" err="1"/>
              <a:t>Oshan</a:t>
            </a:r>
            <a:r>
              <a:rPr lang="en-US" dirty="0"/>
              <a:t>, T. M., Li, Z., Kang, W., Wolf, L. J., &amp; Fotheringham, A. S. (2019). </a:t>
            </a:r>
            <a:r>
              <a:rPr lang="en-US" dirty="0" err="1"/>
              <a:t>mgwr</a:t>
            </a:r>
            <a:r>
              <a:rPr lang="en-US" dirty="0"/>
              <a:t>: A Python implementation of multiscale geographically weighted regression for investigating process spatial heterogeneity and scale. ISPRS International Journal of Geo-Information, 8(6), 269.</a:t>
            </a:r>
          </a:p>
          <a:p>
            <a:r>
              <a:rPr lang="en-US" dirty="0" err="1"/>
              <a:t>Oshan</a:t>
            </a:r>
            <a:r>
              <a:rPr lang="en-US" dirty="0"/>
              <a:t>, T. M., Smith, J. P., &amp; Fotheringham, A. S. (2020). Targeting the spatial context of obesity determinants via multiscale geographically weighted regression. International Journal of Health Geographics, 19, 1-17.</a:t>
            </a:r>
          </a:p>
          <a:p>
            <a:r>
              <a:rPr lang="en-US" dirty="0"/>
              <a:t>Powell, L. M., </a:t>
            </a:r>
            <a:r>
              <a:rPr lang="en-US" dirty="0" err="1"/>
              <a:t>Chaloupka</a:t>
            </a:r>
            <a:r>
              <a:rPr lang="en-US" dirty="0"/>
              <a:t>, F. J., &amp; Bao, Y. (2007). The availability of fast-food and full-service restaurants in the United States: associations with neighborhood characteristics. American journal of preventive medicine, 33(4), S240-S245.</a:t>
            </a:r>
          </a:p>
          <a:p>
            <a:r>
              <a:rPr lang="en-US" dirty="0" err="1"/>
              <a:t>TechNavio</a:t>
            </a:r>
            <a:r>
              <a:rPr lang="en-US" dirty="0"/>
              <a:t>. Fast Casual Restaurants Market by Cuisine Type and Geography - Forecast and Analysis 2020-2024. (n.d.). Retrieved from https://www.technavio.com/report/fast-casual-restaurants-market-industry-analysis#:~:text=The fast casual restaurants </a:t>
            </a:r>
            <a:r>
              <a:rPr lang="en-US" dirty="0" err="1"/>
              <a:t>market,year</a:t>
            </a:r>
            <a:r>
              <a:rPr lang="en-US" dirty="0"/>
              <a:t>-over-year growth.</a:t>
            </a:r>
          </a:p>
          <a:p>
            <a:r>
              <a:rPr lang="en-US" dirty="0"/>
              <a:t>Walker, R. E., Keane, C. R., &amp; Burke, J. G. (2010). Disparities and access to healthy food in the United States: A review of food deserts literature. Health &amp; place, 16(5), 876-884.</a:t>
            </a:r>
          </a:p>
          <a:p>
            <a:r>
              <a:rPr lang="en-US" dirty="0"/>
              <a:t>Walker, R., &amp; Merkley, G. (2017). Chipotle Mexican grill: Food with integrity?. Kellogg School of Management.</a:t>
            </a:r>
          </a:p>
          <a:p>
            <a:r>
              <a:rPr lang="en-US" dirty="0" err="1"/>
              <a:t>Zenk</a:t>
            </a:r>
            <a:r>
              <a:rPr lang="en-US" dirty="0"/>
              <a:t>, S. N., Lachance, L. L., Schulz, A. J., Mentz, G., Kannan, S., &amp; </a:t>
            </a:r>
            <a:r>
              <a:rPr lang="en-US" dirty="0" err="1"/>
              <a:t>Ridella</a:t>
            </a:r>
            <a:r>
              <a:rPr lang="en-US" dirty="0"/>
              <a:t>, W. (2009). Neighborhood retail food environment and fruit and vegetable intake in a multiethnic urban population. American Journal of Health Promotion, 23(4), 255-264.</a:t>
            </a:r>
          </a:p>
          <a:p>
            <a:endParaRPr lang="en-US" dirty="0"/>
          </a:p>
        </p:txBody>
      </p:sp>
    </p:spTree>
    <p:extLst>
      <p:ext uri="{BB962C8B-B14F-4D97-AF65-F5344CB8AC3E}">
        <p14:creationId xmlns:p14="http://schemas.microsoft.com/office/powerpoint/2010/main" val="329069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21B5-AC9C-48F0-A9CE-BFC394F34CB7}"/>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497990CE-3043-46B4-AC4B-0FD3AEAEB5D6}"/>
              </a:ext>
            </a:extLst>
          </p:cNvPr>
          <p:cNvSpPr>
            <a:spLocks noGrp="1"/>
          </p:cNvSpPr>
          <p:nvPr>
            <p:ph sz="half" idx="1"/>
          </p:nvPr>
        </p:nvSpPr>
        <p:spPr>
          <a:xfrm>
            <a:off x="1261872" y="2541763"/>
            <a:ext cx="8196453" cy="1988191"/>
          </a:xfrm>
        </p:spPr>
        <p:txBody>
          <a:bodyPr/>
          <a:lstStyle/>
          <a:p>
            <a:pPr marL="0" indent="0" algn="ctr">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Are fast casual restaurants excluding low income and minority populations? </a:t>
            </a:r>
          </a:p>
          <a:p>
            <a:pPr marL="0" indent="0">
              <a:buNone/>
            </a:pPr>
            <a:endParaRPr lang="en-US" dirty="0"/>
          </a:p>
        </p:txBody>
      </p:sp>
    </p:spTree>
    <p:extLst>
      <p:ext uri="{BB962C8B-B14F-4D97-AF65-F5344CB8AC3E}">
        <p14:creationId xmlns:p14="http://schemas.microsoft.com/office/powerpoint/2010/main" val="13425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21B5-AC9C-48F0-A9CE-BFC394F34CB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97990CE-3043-46B4-AC4B-0FD3AEAEB5D6}"/>
              </a:ext>
            </a:extLst>
          </p:cNvPr>
          <p:cNvSpPr>
            <a:spLocks noGrp="1"/>
          </p:cNvSpPr>
          <p:nvPr>
            <p:ph sz="half" idx="1"/>
          </p:nvPr>
        </p:nvSpPr>
        <p:spPr/>
        <p:txBody>
          <a:bodyPr/>
          <a:lstStyle/>
          <a:p>
            <a:pPr marR="0" lvl="0">
              <a:lnSpc>
                <a:spcPct val="107000"/>
              </a:lnSpc>
              <a:spcBef>
                <a:spcPts val="0"/>
              </a:spcBef>
              <a:spcAft>
                <a:spcPts val="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Fast-food restaurants correlated with unhealthy outcomes.</a:t>
            </a:r>
          </a:p>
          <a:p>
            <a:pPr marR="0" lvl="0">
              <a:lnSpc>
                <a:spcPct val="107000"/>
              </a:lnSpc>
              <a:spcBef>
                <a:spcPts val="0"/>
              </a:spcBef>
              <a:spcAft>
                <a:spcPts val="0"/>
              </a:spcAft>
              <a:buFontTx/>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Location of fast-food restaurants and health of the communities within them. </a:t>
            </a:r>
          </a:p>
          <a:p>
            <a:pPr marR="0" lvl="0">
              <a:lnSpc>
                <a:spcPct val="107000"/>
              </a:lnSpc>
              <a:spcBef>
                <a:spcPts val="0"/>
              </a:spcBef>
              <a:spcAft>
                <a:spcPts val="0"/>
              </a:spcAft>
              <a:buFontTx/>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Income levels and race</a:t>
            </a:r>
          </a:p>
          <a:p>
            <a:pPr marR="0" lvl="0">
              <a:lnSpc>
                <a:spcPct val="107000"/>
              </a:lnSpc>
              <a:spcBef>
                <a:spcPts val="0"/>
              </a:spcBef>
              <a:spcAft>
                <a:spcPts val="0"/>
              </a:spcAft>
              <a:buFontTx/>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Lack of grocery stores and “food deserts”</a:t>
            </a:r>
          </a:p>
          <a:p>
            <a:pPr marR="0" lvl="0">
              <a:lnSpc>
                <a:spcPct val="107000"/>
              </a:lnSpc>
              <a:spcBef>
                <a:spcPts val="0"/>
              </a:spcBef>
              <a:spcAft>
                <a:spcPts val="0"/>
              </a:spcAft>
              <a:buFontTx/>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Tx/>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Content Placeholder 5" descr="Diagram&#10;&#10;Description automatically generated">
            <a:extLst>
              <a:ext uri="{FF2B5EF4-FFF2-40B4-BE49-F238E27FC236}">
                <a16:creationId xmlns:a16="http://schemas.microsoft.com/office/drawing/2014/main" id="{1F812D21-D698-4A32-AF8C-833996AD22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8192" y="2089102"/>
            <a:ext cx="4481512" cy="3415977"/>
          </a:xfrm>
        </p:spPr>
      </p:pic>
      <p:sp>
        <p:nvSpPr>
          <p:cNvPr id="7" name="TextBox 6">
            <a:extLst>
              <a:ext uri="{FF2B5EF4-FFF2-40B4-BE49-F238E27FC236}">
                <a16:creationId xmlns:a16="http://schemas.microsoft.com/office/drawing/2014/main" id="{0CB3CFBE-3840-433D-B9E2-85B8AC50F0CF}"/>
              </a:ext>
            </a:extLst>
          </p:cNvPr>
          <p:cNvSpPr txBox="1"/>
          <p:nvPr/>
        </p:nvSpPr>
        <p:spPr>
          <a:xfrm>
            <a:off x="6549059" y="5604095"/>
            <a:ext cx="3599777" cy="461665"/>
          </a:xfrm>
          <a:prstGeom prst="rect">
            <a:avLst/>
          </a:prstGeom>
          <a:noFill/>
        </p:spPr>
        <p:txBody>
          <a:bodyPr wrap="square" rtlCol="0">
            <a:spAutoFit/>
          </a:bodyPr>
          <a:lstStyle/>
          <a:p>
            <a:r>
              <a:rPr lang="en-US" sz="1200" dirty="0"/>
              <a:t>Figure 1. Map of Fast-Food Restaurants in New Orleans (Block, 2004)</a:t>
            </a:r>
          </a:p>
        </p:txBody>
      </p:sp>
    </p:spTree>
    <p:extLst>
      <p:ext uri="{BB962C8B-B14F-4D97-AF65-F5344CB8AC3E}">
        <p14:creationId xmlns:p14="http://schemas.microsoft.com/office/powerpoint/2010/main" val="79718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D5EE3-8BD2-4831-8C12-24CC757BEB45}"/>
              </a:ext>
            </a:extLst>
          </p:cNvPr>
          <p:cNvSpPr>
            <a:spLocks noGrp="1"/>
          </p:cNvSpPr>
          <p:nvPr>
            <p:ph type="title"/>
          </p:nvPr>
        </p:nvSpPr>
        <p:spPr>
          <a:xfrm>
            <a:off x="982980" y="169489"/>
            <a:ext cx="9692640" cy="1325562"/>
          </a:xfrm>
        </p:spPr>
        <p:txBody>
          <a:bodyPr/>
          <a:lstStyle/>
          <a:p>
            <a:r>
              <a:rPr lang="en-US" dirty="0"/>
              <a:t>Fast-Casual Restaurants</a:t>
            </a:r>
          </a:p>
        </p:txBody>
      </p:sp>
      <p:sp>
        <p:nvSpPr>
          <p:cNvPr id="4" name="Content Placeholder 3">
            <a:extLst>
              <a:ext uri="{FF2B5EF4-FFF2-40B4-BE49-F238E27FC236}">
                <a16:creationId xmlns:a16="http://schemas.microsoft.com/office/drawing/2014/main" id="{A95B9B31-F473-4C56-9DB9-E9EDD11AF106}"/>
              </a:ext>
            </a:extLst>
          </p:cNvPr>
          <p:cNvSpPr>
            <a:spLocks noGrp="1"/>
          </p:cNvSpPr>
          <p:nvPr>
            <p:ph sz="half" idx="2"/>
          </p:nvPr>
        </p:nvSpPr>
        <p:spPr>
          <a:xfrm>
            <a:off x="982980" y="1700350"/>
            <a:ext cx="4480560" cy="4546541"/>
          </a:xfrm>
        </p:spPr>
        <p:txBody>
          <a:bodyPr>
            <a:normAutofit lnSpcReduction="10000"/>
          </a:bodyPr>
          <a:lstStyle/>
          <a:p>
            <a:r>
              <a:rPr lang="en-US" dirty="0"/>
              <a:t>Fast Casual Definition</a:t>
            </a:r>
          </a:p>
          <a:p>
            <a:pPr lvl="1"/>
            <a:r>
              <a:rPr lang="en-US" dirty="0"/>
              <a:t>Around $10</a:t>
            </a:r>
          </a:p>
          <a:p>
            <a:pPr lvl="1"/>
            <a:r>
              <a:rPr lang="en-US" dirty="0"/>
              <a:t>Counter Order</a:t>
            </a:r>
          </a:p>
          <a:p>
            <a:pPr lvl="1"/>
            <a:r>
              <a:rPr lang="en-US" dirty="0"/>
              <a:t>Fresher Ingredients</a:t>
            </a:r>
          </a:p>
          <a:p>
            <a:r>
              <a:rPr lang="en-US" dirty="0"/>
              <a:t>Gained popularity in the past 20 years, with vast growth in the past 10 years</a:t>
            </a:r>
          </a:p>
          <a:p>
            <a:r>
              <a:rPr lang="en-US" dirty="0"/>
              <a:t>Have survived during COVID</a:t>
            </a:r>
          </a:p>
          <a:p>
            <a:pPr lvl="1"/>
            <a:r>
              <a:rPr lang="en-US" dirty="0"/>
              <a:t>Low cost, built for take out</a:t>
            </a:r>
          </a:p>
          <a:p>
            <a:r>
              <a:rPr lang="en-US" dirty="0">
                <a:latin typeface="Calibri" panose="020F0502020204030204" pitchFamily="34" charset="0"/>
                <a:ea typeface="Calibri" panose="020F0502020204030204" pitchFamily="34" charset="0"/>
                <a:cs typeface="Times New Roman" panose="02020603050405020304" pitchFamily="18" charset="0"/>
              </a:rPr>
              <a:t>Chipotle</a:t>
            </a:r>
          </a:p>
          <a:p>
            <a:pPr lvl="1"/>
            <a:r>
              <a:rPr lang="en-US" dirty="0">
                <a:latin typeface="Calibri" panose="020F0502020204030204" pitchFamily="34" charset="0"/>
                <a:ea typeface="Calibri" panose="020F0502020204030204" pitchFamily="34" charset="0"/>
                <a:cs typeface="Times New Roman" panose="02020603050405020304" pitchFamily="18" charset="0"/>
              </a:rPr>
              <a:t>Over 2500 locations in the United States</a:t>
            </a:r>
          </a:p>
          <a:p>
            <a:pPr lvl="1"/>
            <a:r>
              <a:rPr lang="en-US" dirty="0">
                <a:latin typeface="Calibri" panose="020F0502020204030204" pitchFamily="34" charset="0"/>
                <a:ea typeface="Calibri" panose="020F0502020204030204" pitchFamily="34" charset="0"/>
                <a:cs typeface="Times New Roman" panose="02020603050405020304" pitchFamily="18" charset="0"/>
              </a:rPr>
              <a:t>National</a:t>
            </a:r>
          </a:p>
          <a:p>
            <a:pPr lvl="1"/>
            <a:r>
              <a:rPr lang="en-US" dirty="0">
                <a:latin typeface="Calibri" panose="020F0502020204030204" pitchFamily="34" charset="0"/>
                <a:ea typeface="Calibri" panose="020F0502020204030204" pitchFamily="34" charset="0"/>
                <a:cs typeface="Times New Roman" panose="02020603050405020304" pitchFamily="18" charset="0"/>
              </a:rPr>
              <a:t>Top of sales</a:t>
            </a:r>
          </a:p>
          <a:p>
            <a:pPr lvl="1"/>
            <a:r>
              <a:rPr lang="en-US" dirty="0">
                <a:latin typeface="Calibri" panose="020F0502020204030204" pitchFamily="34" charset="0"/>
                <a:ea typeface="Calibri" panose="020F0502020204030204" pitchFamily="34" charset="0"/>
                <a:cs typeface="Times New Roman" panose="02020603050405020304" pitchFamily="18" charset="0"/>
              </a:rPr>
              <a:t>Modern</a:t>
            </a:r>
          </a:p>
          <a:p>
            <a:pPr lvl="1"/>
            <a:endParaRPr lang="en-US" dirty="0"/>
          </a:p>
          <a:p>
            <a:pPr marL="274320" lvl="1" indent="0">
              <a:buNone/>
            </a:pPr>
            <a:endParaRPr lang="en-US" dirty="0"/>
          </a:p>
          <a:p>
            <a:pPr lvl="1"/>
            <a:endParaRPr lang="en-US" dirty="0"/>
          </a:p>
        </p:txBody>
      </p:sp>
      <p:pic>
        <p:nvPicPr>
          <p:cNvPr id="12" name="Picture 11" descr="Website&#10;&#10;Description automatically generated">
            <a:extLst>
              <a:ext uri="{FF2B5EF4-FFF2-40B4-BE49-F238E27FC236}">
                <a16:creationId xmlns:a16="http://schemas.microsoft.com/office/drawing/2014/main" id="{17BEBEDF-A616-4635-96D8-B0F800C37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269" y="1943241"/>
            <a:ext cx="5282697" cy="2971517"/>
          </a:xfrm>
          <a:prstGeom prst="rect">
            <a:avLst/>
          </a:prstGeom>
        </p:spPr>
      </p:pic>
      <p:sp>
        <p:nvSpPr>
          <p:cNvPr id="15" name="TextBox 14">
            <a:extLst>
              <a:ext uri="{FF2B5EF4-FFF2-40B4-BE49-F238E27FC236}">
                <a16:creationId xmlns:a16="http://schemas.microsoft.com/office/drawing/2014/main" id="{848F0894-ECB1-4D63-9F75-1CBEC0C8671C}"/>
              </a:ext>
            </a:extLst>
          </p:cNvPr>
          <p:cNvSpPr txBox="1"/>
          <p:nvPr/>
        </p:nvSpPr>
        <p:spPr>
          <a:xfrm>
            <a:off x="6461728" y="5132115"/>
            <a:ext cx="3599777" cy="461665"/>
          </a:xfrm>
          <a:prstGeom prst="rect">
            <a:avLst/>
          </a:prstGeom>
          <a:noFill/>
        </p:spPr>
        <p:txBody>
          <a:bodyPr wrap="square" rtlCol="0">
            <a:spAutoFit/>
          </a:bodyPr>
          <a:lstStyle/>
          <a:p>
            <a:r>
              <a:rPr lang="en-US" sz="1200" dirty="0"/>
              <a:t>Figure 2. Infographic of Current Fast-Casual Economic Outlook (Technavio, 2020)</a:t>
            </a:r>
          </a:p>
        </p:txBody>
      </p:sp>
    </p:spTree>
    <p:extLst>
      <p:ext uri="{BB962C8B-B14F-4D97-AF65-F5344CB8AC3E}">
        <p14:creationId xmlns:p14="http://schemas.microsoft.com/office/powerpoint/2010/main" val="145158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C206-44D7-465D-A904-CCDB3BA7427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17FBBB2-7FEE-4B3F-9CE9-7B5F0E13CF9E}"/>
              </a:ext>
            </a:extLst>
          </p:cNvPr>
          <p:cNvSpPr>
            <a:spLocks noGrp="1"/>
          </p:cNvSpPr>
          <p:nvPr>
            <p:ph sz="half" idx="1"/>
          </p:nvPr>
        </p:nvSpPr>
        <p:spPr>
          <a:xfrm>
            <a:off x="1261872" y="2140903"/>
            <a:ext cx="9176774" cy="4351337"/>
          </a:xfrm>
        </p:spPr>
        <p:txBody>
          <a:bodyPr/>
          <a:lstStyle/>
          <a:p>
            <a:pPr marL="342900" marR="0" lvl="0" indent="-342900">
              <a:lnSpc>
                <a:spcPct val="107000"/>
              </a:lnSpc>
              <a:spcBef>
                <a:spcPts val="0"/>
              </a:spcBef>
              <a:spcAft>
                <a:spcPts val="0"/>
              </a:spcAft>
              <a:buFont typeface="Calibri" panose="020F050202020403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dirty="0">
                <a:effectLst/>
                <a:latin typeface="Calibri" panose="020F0502020204030204" pitchFamily="34" charset="0"/>
                <a:ea typeface="Calibri" panose="020F0502020204030204" pitchFamily="34" charset="0"/>
                <a:cs typeface="Times New Roman" panose="02020603050405020304" pitchFamily="18" charset="0"/>
              </a:rPr>
              <a:t>ast casual restaurants have not been included in many analysis regarding race or poverty, have mostly focused on grocery stores in terms of food deserts and fast-food restaurants.</a:t>
            </a:r>
          </a:p>
          <a:p>
            <a:pPr marL="342900" marR="0" lvl="0" indent="-342900">
              <a:lnSpc>
                <a:spcPct val="107000"/>
              </a:lnSpc>
              <a:spcBef>
                <a:spcPts val="0"/>
              </a:spcBef>
              <a:spcAft>
                <a:spcPts val="0"/>
              </a:spcAft>
              <a:buFont typeface="Calibri" panose="020F050202020403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Fast Casual restaurants offer a healthier option of instant food with not much of a rise in cost</a:t>
            </a:r>
          </a:p>
          <a:p>
            <a:pPr marL="342900" marR="0" lvl="0" indent="-342900">
              <a:lnSpc>
                <a:spcPct val="107000"/>
              </a:lnSpc>
              <a:spcBef>
                <a:spcPts val="0"/>
              </a:spcBef>
              <a:spcAft>
                <a:spcPts val="0"/>
              </a:spcAft>
              <a:buFont typeface="Calibri" panose="020F050202020403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Inequality of healthier options possible in these areas. </a:t>
            </a:r>
          </a:p>
          <a:p>
            <a:endParaRPr lang="en-US" dirty="0"/>
          </a:p>
        </p:txBody>
      </p:sp>
    </p:spTree>
    <p:extLst>
      <p:ext uri="{BB962C8B-B14F-4D97-AF65-F5344CB8AC3E}">
        <p14:creationId xmlns:p14="http://schemas.microsoft.com/office/powerpoint/2010/main" val="351551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BE30-C780-45ED-900C-DE03E150EDFC}"/>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6B7AFA39-8D60-41FB-9A9E-C37A19ABB559}"/>
              </a:ext>
            </a:extLst>
          </p:cNvPr>
          <p:cNvSpPr>
            <a:spLocks noGrp="1"/>
          </p:cNvSpPr>
          <p:nvPr>
            <p:ph sz="half" idx="1"/>
          </p:nvPr>
        </p:nvSpPr>
        <p:spPr>
          <a:xfrm>
            <a:off x="1006679" y="2046914"/>
            <a:ext cx="9529893" cy="4351337"/>
          </a:xfrm>
        </p:spPr>
        <p:txBody>
          <a:bodyPr/>
          <a:lstStyle/>
          <a:p>
            <a:pPr marL="0" indent="0" algn="ctr">
              <a:lnSpc>
                <a:spcPct val="200000"/>
              </a:lnSpc>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Using geographic regression analysis, I will study the most popular fast casual restaurant, Chipotle, and the demographics of the areas that they are in. This study will focus on the Houston metropolitan area at the ZIP Code scale.</a:t>
            </a:r>
          </a:p>
          <a:p>
            <a:endParaRPr lang="en-US" dirty="0"/>
          </a:p>
        </p:txBody>
      </p:sp>
    </p:spTree>
    <p:extLst>
      <p:ext uri="{BB962C8B-B14F-4D97-AF65-F5344CB8AC3E}">
        <p14:creationId xmlns:p14="http://schemas.microsoft.com/office/powerpoint/2010/main" val="228320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21B5-AC9C-48F0-A9CE-BFC394F34CB7}"/>
              </a:ext>
            </a:extLst>
          </p:cNvPr>
          <p:cNvSpPr>
            <a:spLocks noGrp="1"/>
          </p:cNvSpPr>
          <p:nvPr>
            <p:ph type="title"/>
          </p:nvPr>
        </p:nvSpPr>
        <p:spPr>
          <a:xfrm>
            <a:off x="1249680" y="15082"/>
            <a:ext cx="9692640" cy="1325562"/>
          </a:xfrm>
        </p:spPr>
        <p:txBody>
          <a:bodyPr/>
          <a:lstStyle/>
          <a:p>
            <a:r>
              <a:rPr lang="en-US" dirty="0"/>
              <a:t>Data</a:t>
            </a:r>
          </a:p>
        </p:txBody>
      </p:sp>
      <p:sp>
        <p:nvSpPr>
          <p:cNvPr id="3" name="Content Placeholder 2">
            <a:extLst>
              <a:ext uri="{FF2B5EF4-FFF2-40B4-BE49-F238E27FC236}">
                <a16:creationId xmlns:a16="http://schemas.microsoft.com/office/drawing/2014/main" id="{497990CE-3043-46B4-AC4B-0FD3AEAEB5D6}"/>
              </a:ext>
            </a:extLst>
          </p:cNvPr>
          <p:cNvSpPr>
            <a:spLocks noGrp="1"/>
          </p:cNvSpPr>
          <p:nvPr>
            <p:ph sz="half" idx="1"/>
          </p:nvPr>
        </p:nvSpPr>
        <p:spPr/>
        <p:txBody>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Chipotle Restaurant locations</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American Community Survey 2014 -2018</a:t>
            </a:r>
          </a:p>
          <a:p>
            <a:pPr lvl="1"/>
            <a:r>
              <a:rPr lang="en-US" sz="2000" dirty="0"/>
              <a:t>Variety of demographic information across multiple years.</a:t>
            </a:r>
          </a:p>
          <a:p>
            <a:pPr lvl="1"/>
            <a:r>
              <a:rPr lang="en-US" sz="2000" dirty="0"/>
              <a:t>Economic and Demographic variables</a:t>
            </a:r>
          </a:p>
          <a:p>
            <a:pPr lvl="2"/>
            <a:r>
              <a:rPr lang="en-US" sz="2000" dirty="0"/>
              <a:t>Multi collinearity </a:t>
            </a:r>
          </a:p>
          <a:p>
            <a:pPr lvl="2"/>
            <a:r>
              <a:rPr lang="en-US" sz="2000" dirty="0"/>
              <a:t>Index</a:t>
            </a:r>
          </a:p>
          <a:p>
            <a:pPr lvl="1"/>
            <a:endParaRPr lang="en-US" dirty="0"/>
          </a:p>
        </p:txBody>
      </p:sp>
      <p:pic>
        <p:nvPicPr>
          <p:cNvPr id="6" name="Picture 5" descr="Table&#10;&#10;Description automatically generated">
            <a:extLst>
              <a:ext uri="{FF2B5EF4-FFF2-40B4-BE49-F238E27FC236}">
                <a16:creationId xmlns:a16="http://schemas.microsoft.com/office/drawing/2014/main" id="{65953B3C-EC1F-4993-84C5-AE954331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282" y="684078"/>
            <a:ext cx="2931419" cy="5489844"/>
          </a:xfrm>
          <a:prstGeom prst="rect">
            <a:avLst/>
          </a:prstGeom>
        </p:spPr>
      </p:pic>
      <p:sp>
        <p:nvSpPr>
          <p:cNvPr id="10" name="TextBox 9">
            <a:extLst>
              <a:ext uri="{FF2B5EF4-FFF2-40B4-BE49-F238E27FC236}">
                <a16:creationId xmlns:a16="http://schemas.microsoft.com/office/drawing/2014/main" id="{7ABB14C8-F892-4792-8BF3-AD8D9E238F2C}"/>
              </a:ext>
            </a:extLst>
          </p:cNvPr>
          <p:cNvSpPr txBox="1"/>
          <p:nvPr/>
        </p:nvSpPr>
        <p:spPr>
          <a:xfrm>
            <a:off x="5611173" y="6173922"/>
            <a:ext cx="5187636" cy="276999"/>
          </a:xfrm>
          <a:prstGeom prst="rect">
            <a:avLst/>
          </a:prstGeom>
          <a:noFill/>
        </p:spPr>
        <p:txBody>
          <a:bodyPr wrap="square" rtlCol="0">
            <a:spAutoFit/>
          </a:bodyPr>
          <a:lstStyle/>
          <a:p>
            <a:r>
              <a:rPr lang="en-US" sz="1200" dirty="0"/>
              <a:t>Figure 3. Screenshot of American Community Survey Economic Data </a:t>
            </a:r>
          </a:p>
        </p:txBody>
      </p:sp>
    </p:spTree>
    <p:extLst>
      <p:ext uri="{BB962C8B-B14F-4D97-AF65-F5344CB8AC3E}">
        <p14:creationId xmlns:p14="http://schemas.microsoft.com/office/powerpoint/2010/main" val="318312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64B0-0CB1-4050-B2AD-2DF62337D184}"/>
              </a:ext>
            </a:extLst>
          </p:cNvPr>
          <p:cNvSpPr>
            <a:spLocks noGrp="1"/>
          </p:cNvSpPr>
          <p:nvPr>
            <p:ph type="title"/>
          </p:nvPr>
        </p:nvSpPr>
        <p:spPr/>
        <p:txBody>
          <a:bodyPr/>
          <a:lstStyle/>
          <a:p>
            <a:r>
              <a:rPr lang="en-US" dirty="0"/>
              <a:t>Methods	</a:t>
            </a:r>
          </a:p>
        </p:txBody>
      </p:sp>
      <p:sp>
        <p:nvSpPr>
          <p:cNvPr id="3" name="Content Placeholder 2">
            <a:extLst>
              <a:ext uri="{FF2B5EF4-FFF2-40B4-BE49-F238E27FC236}">
                <a16:creationId xmlns:a16="http://schemas.microsoft.com/office/drawing/2014/main" id="{BDDDC8B1-CDE4-458F-BBB4-7D75737790FC}"/>
              </a:ext>
            </a:extLst>
          </p:cNvPr>
          <p:cNvSpPr>
            <a:spLocks noGrp="1"/>
          </p:cNvSpPr>
          <p:nvPr>
            <p:ph sz="half" idx="1"/>
          </p:nvPr>
        </p:nvSpPr>
        <p:spPr/>
        <p:txBody>
          <a:bodyPr>
            <a:normAutofit/>
          </a:bodyPr>
          <a:lstStyle/>
          <a:p>
            <a:r>
              <a:rPr lang="en-US" sz="2000" dirty="0"/>
              <a:t>Moran’s I and Local Moran’s I</a:t>
            </a:r>
          </a:p>
          <a:p>
            <a:r>
              <a:rPr lang="en-US" sz="2000" dirty="0"/>
              <a:t>Multiscale Geographic Weighted Regression</a:t>
            </a:r>
          </a:p>
          <a:p>
            <a:pPr lvl="1"/>
            <a:r>
              <a:rPr lang="en-US" sz="2000" dirty="0"/>
              <a:t>Varies across space</a:t>
            </a:r>
          </a:p>
          <a:p>
            <a:pPr lvl="1"/>
            <a:r>
              <a:rPr lang="en-US" sz="2000" dirty="0"/>
              <a:t>Allows  for a more nuanced look</a:t>
            </a:r>
          </a:p>
          <a:p>
            <a:pPr lvl="1"/>
            <a:r>
              <a:rPr lang="en-US" sz="2000" dirty="0"/>
              <a:t>Relatively New</a:t>
            </a:r>
          </a:p>
        </p:txBody>
      </p:sp>
      <p:pic>
        <p:nvPicPr>
          <p:cNvPr id="6" name="Content Placeholder 5" descr="Graphical user interface, map&#10;&#10;Description automatically generated">
            <a:extLst>
              <a:ext uri="{FF2B5EF4-FFF2-40B4-BE49-F238E27FC236}">
                <a16:creationId xmlns:a16="http://schemas.microsoft.com/office/drawing/2014/main" id="{01D750C1-E64C-4C36-8432-195249B98E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8192" y="1691322"/>
            <a:ext cx="4481512" cy="3195942"/>
          </a:xfrm>
        </p:spPr>
      </p:pic>
      <p:sp>
        <p:nvSpPr>
          <p:cNvPr id="7" name="TextBox 6">
            <a:extLst>
              <a:ext uri="{FF2B5EF4-FFF2-40B4-BE49-F238E27FC236}">
                <a16:creationId xmlns:a16="http://schemas.microsoft.com/office/drawing/2014/main" id="{C5801604-83B5-4D38-8787-7F262E4E787C}"/>
              </a:ext>
            </a:extLst>
          </p:cNvPr>
          <p:cNvSpPr txBox="1"/>
          <p:nvPr/>
        </p:nvSpPr>
        <p:spPr>
          <a:xfrm>
            <a:off x="6549059" y="5003715"/>
            <a:ext cx="3599777" cy="461665"/>
          </a:xfrm>
          <a:prstGeom prst="rect">
            <a:avLst/>
          </a:prstGeom>
          <a:noFill/>
        </p:spPr>
        <p:txBody>
          <a:bodyPr wrap="square" rtlCol="0">
            <a:spAutoFit/>
          </a:bodyPr>
          <a:lstStyle/>
          <a:p>
            <a:r>
              <a:rPr lang="en-US" sz="1200" dirty="0"/>
              <a:t>Figure 4. Map of Health Variables in Greater Phoenix Area (</a:t>
            </a:r>
            <a:r>
              <a:rPr lang="en-US" sz="1200" dirty="0" err="1"/>
              <a:t>Oshan</a:t>
            </a:r>
            <a:r>
              <a:rPr lang="en-US" sz="1200" dirty="0"/>
              <a:t>, 2020)</a:t>
            </a:r>
          </a:p>
        </p:txBody>
      </p:sp>
    </p:spTree>
    <p:extLst>
      <p:ext uri="{BB962C8B-B14F-4D97-AF65-F5344CB8AC3E}">
        <p14:creationId xmlns:p14="http://schemas.microsoft.com/office/powerpoint/2010/main" val="68319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E396-9B70-4821-B766-CFBCCC2217EE}"/>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B0CC5374-C924-415A-AF21-40080DCB20D8}"/>
              </a:ext>
            </a:extLst>
          </p:cNvPr>
          <p:cNvSpPr>
            <a:spLocks noGrp="1"/>
          </p:cNvSpPr>
          <p:nvPr>
            <p:ph sz="half" idx="1"/>
          </p:nvPr>
        </p:nvSpPr>
        <p:spPr/>
        <p:txBody>
          <a:bodyPr>
            <a:normAutofit/>
          </a:bodyPr>
          <a:lstStyle/>
          <a:p>
            <a:r>
              <a:rPr lang="en-US" sz="2000" dirty="0"/>
              <a:t>Nighttime population vs. Daytime population</a:t>
            </a:r>
          </a:p>
          <a:p>
            <a:r>
              <a:rPr lang="en-US" sz="2000" dirty="0"/>
              <a:t>Margin of Error</a:t>
            </a:r>
          </a:p>
          <a:p>
            <a:r>
              <a:rPr lang="en-US" sz="2000" dirty="0"/>
              <a:t>Temporal data issues</a:t>
            </a:r>
          </a:p>
        </p:txBody>
      </p:sp>
      <p:pic>
        <p:nvPicPr>
          <p:cNvPr id="6" name="Content Placeholder 5" descr="A picture containing sky, outdoor&#10;&#10;Description automatically generated">
            <a:extLst>
              <a:ext uri="{FF2B5EF4-FFF2-40B4-BE49-F238E27FC236}">
                <a16:creationId xmlns:a16="http://schemas.microsoft.com/office/drawing/2014/main" id="{CB55654C-5378-46BA-A7F5-D2D5BC4F907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74635" y="1828800"/>
            <a:ext cx="4865243" cy="3243495"/>
          </a:xfrm>
        </p:spPr>
      </p:pic>
    </p:spTree>
    <p:extLst>
      <p:ext uri="{BB962C8B-B14F-4D97-AF65-F5344CB8AC3E}">
        <p14:creationId xmlns:p14="http://schemas.microsoft.com/office/powerpoint/2010/main" val="2786400587"/>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docProps/app.xml><?xml version="1.0" encoding="utf-8"?>
<Properties xmlns="http://schemas.openxmlformats.org/officeDocument/2006/extended-properties" xmlns:vt="http://schemas.openxmlformats.org/officeDocument/2006/docPropsVTypes">
  <Template>TM03457515[[fn=View]]</Template>
  <TotalTime>7410</TotalTime>
  <Words>900</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Schoolbook</vt:lpstr>
      <vt:lpstr>Courier New</vt:lpstr>
      <vt:lpstr>Wingdings 2</vt:lpstr>
      <vt:lpstr>View</vt:lpstr>
      <vt:lpstr>Fast-Casual Restaurants, Race, and Poverty: A Geographic “Weighted” Regression Approach </vt:lpstr>
      <vt:lpstr>Problem</vt:lpstr>
      <vt:lpstr>Background</vt:lpstr>
      <vt:lpstr>Fast-Casual Restaurants</vt:lpstr>
      <vt:lpstr>Background</vt:lpstr>
      <vt:lpstr>Objective</vt:lpstr>
      <vt:lpstr>Data</vt:lpstr>
      <vt:lpstr>Methods </vt:lpstr>
      <vt:lpstr>Challenges</vt:lpstr>
      <vt:lpstr>Results</vt:lpstr>
      <vt:lpstr>Timeline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Fast-Casual Restaurants, Race, and Poverty: A Geographic “Weighted” Regression Approach </dc:title>
  <dc:creator>Llamas Arvizu Jr., Raul</dc:creator>
  <cp:lastModifiedBy>Llamas Arvizu Jr., Raul</cp:lastModifiedBy>
  <cp:revision>26</cp:revision>
  <dcterms:created xsi:type="dcterms:W3CDTF">2020-12-03T03:42:10Z</dcterms:created>
  <dcterms:modified xsi:type="dcterms:W3CDTF">2020-12-08T22:04:45Z</dcterms:modified>
</cp:coreProperties>
</file>