
<file path=[Content_Types].xml><?xml version="1.0" encoding="utf-8"?>
<Types xmlns="http://schemas.openxmlformats.org/package/2006/content-types">
  <Default Extension="png" ContentType="image/pn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0"/>
  </p:notesMasterIdLst>
  <p:handoutMasterIdLst>
    <p:handoutMasterId r:id="rId21"/>
  </p:handoutMasterIdLst>
  <p:sldIdLst>
    <p:sldId id="256" r:id="rId2"/>
    <p:sldId id="257" r:id="rId3"/>
    <p:sldId id="261" r:id="rId4"/>
    <p:sldId id="266" r:id="rId5"/>
    <p:sldId id="267" r:id="rId6"/>
    <p:sldId id="270" r:id="rId7"/>
    <p:sldId id="268" r:id="rId8"/>
    <p:sldId id="292" r:id="rId9"/>
    <p:sldId id="287" r:id="rId10"/>
    <p:sldId id="293" r:id="rId11"/>
    <p:sldId id="296" r:id="rId12"/>
    <p:sldId id="302" r:id="rId13"/>
    <p:sldId id="299" r:id="rId14"/>
    <p:sldId id="279" r:id="rId15"/>
    <p:sldId id="282" r:id="rId16"/>
    <p:sldId id="278" r:id="rId17"/>
    <p:sldId id="281" r:id="rId18"/>
    <p:sldId id="300" r:id="rId19"/>
  </p:sldIdLst>
  <p:sldSz cx="9144000" cy="6858000" type="screen4x3"/>
  <p:notesSz cx="69469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82"/>
    <a:srgbClr val="ACA35D"/>
    <a:srgbClr val="00B050"/>
    <a:srgbClr val="2DC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6" autoAdjust="0"/>
    <p:restoredTop sz="77075" autoAdjust="0"/>
  </p:normalViewPr>
  <p:slideViewPr>
    <p:cSldViewPr>
      <p:cViewPr>
        <p:scale>
          <a:sx n="80" d="100"/>
          <a:sy n="80" d="100"/>
        </p:scale>
        <p:origin x="-870" y="3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57288-943F-4718-BB54-5309B62D5C2E}" type="doc">
      <dgm:prSet loTypeId="urn:microsoft.com/office/officeart/2005/8/layout/funnel1" loCatId="relationship" qsTypeId="urn:microsoft.com/office/officeart/2005/8/quickstyle/simple5" qsCatId="simple" csTypeId="urn:microsoft.com/office/officeart/2005/8/colors/accent0_3" csCatId="mainScheme" phldr="1"/>
      <dgm:spPr/>
      <dgm:t>
        <a:bodyPr/>
        <a:lstStyle/>
        <a:p>
          <a:endParaRPr lang="en-US"/>
        </a:p>
      </dgm:t>
    </dgm:pt>
    <dgm:pt modelId="{1946BE33-B28D-400E-B121-8B865C55B146}">
      <dgm:prSet phldrT="[Text]"/>
      <dgm:spPr/>
      <dgm:t>
        <a:bodyPr/>
        <a:lstStyle/>
        <a:p>
          <a:r>
            <a:rPr lang="en-US" dirty="0" smtClean="0"/>
            <a:t>COST</a:t>
          </a:r>
          <a:endParaRPr lang="en-US" dirty="0"/>
        </a:p>
      </dgm:t>
    </dgm:pt>
    <dgm:pt modelId="{1F3AB724-E8D0-4D7B-94AD-C98B27656657}" type="parTrans" cxnId="{DE2D2F7F-D8BA-4C78-AF82-9EC6693E1328}">
      <dgm:prSet/>
      <dgm:spPr/>
      <dgm:t>
        <a:bodyPr/>
        <a:lstStyle/>
        <a:p>
          <a:endParaRPr lang="en-US"/>
        </a:p>
      </dgm:t>
    </dgm:pt>
    <dgm:pt modelId="{4ED35DA9-5435-43F0-9D9A-8E64BEAE3E17}" type="sibTrans" cxnId="{DE2D2F7F-D8BA-4C78-AF82-9EC6693E1328}">
      <dgm:prSet/>
      <dgm:spPr/>
      <dgm:t>
        <a:bodyPr/>
        <a:lstStyle/>
        <a:p>
          <a:endParaRPr lang="en-US"/>
        </a:p>
      </dgm:t>
    </dgm:pt>
    <dgm:pt modelId="{BE484263-AAA5-476D-AC18-9BE244015770}">
      <dgm:prSet phldrT="[Text]"/>
      <dgm:spPr/>
      <dgm:t>
        <a:bodyPr/>
        <a:lstStyle/>
        <a:p>
          <a:r>
            <a:rPr lang="en-US" dirty="0" smtClean="0"/>
            <a:t>Data</a:t>
          </a:r>
          <a:endParaRPr lang="en-US" dirty="0"/>
        </a:p>
      </dgm:t>
    </dgm:pt>
    <dgm:pt modelId="{A0DE6F7D-D011-4953-B58E-9CB4746A5C76}" type="parTrans" cxnId="{E859B8F0-EF21-487A-9735-FA0EB30D4F5B}">
      <dgm:prSet/>
      <dgm:spPr/>
      <dgm:t>
        <a:bodyPr/>
        <a:lstStyle/>
        <a:p>
          <a:endParaRPr lang="en-US"/>
        </a:p>
      </dgm:t>
    </dgm:pt>
    <dgm:pt modelId="{FF7EA5DC-2AC3-4B75-AED1-A31BF50B10E7}" type="sibTrans" cxnId="{E859B8F0-EF21-487A-9735-FA0EB30D4F5B}">
      <dgm:prSet/>
      <dgm:spPr/>
      <dgm:t>
        <a:bodyPr/>
        <a:lstStyle/>
        <a:p>
          <a:endParaRPr lang="en-US"/>
        </a:p>
      </dgm:t>
    </dgm:pt>
    <dgm:pt modelId="{156E6FFD-8D31-49AB-B637-1A05141AF9CE}">
      <dgm:prSet phldrT="[Text]"/>
      <dgm:spPr/>
      <dgm:t>
        <a:bodyPr/>
        <a:lstStyle/>
        <a:p>
          <a:r>
            <a:rPr lang="en-US" dirty="0" smtClean="0"/>
            <a:t>API</a:t>
          </a:r>
          <a:endParaRPr lang="en-US" dirty="0"/>
        </a:p>
      </dgm:t>
    </dgm:pt>
    <dgm:pt modelId="{FC508590-47A2-4034-B03D-375C67DCFE0E}" type="parTrans" cxnId="{7CDA128D-C6DA-41C7-9BF8-7C75BBDA2352}">
      <dgm:prSet/>
      <dgm:spPr/>
      <dgm:t>
        <a:bodyPr/>
        <a:lstStyle/>
        <a:p>
          <a:endParaRPr lang="en-US"/>
        </a:p>
      </dgm:t>
    </dgm:pt>
    <dgm:pt modelId="{12EFF01B-A9A5-4FA2-9D5B-DDE96FECAE07}" type="sibTrans" cxnId="{7CDA128D-C6DA-41C7-9BF8-7C75BBDA2352}">
      <dgm:prSet/>
      <dgm:spPr/>
      <dgm:t>
        <a:bodyPr/>
        <a:lstStyle/>
        <a:p>
          <a:endParaRPr lang="en-US"/>
        </a:p>
      </dgm:t>
    </dgm:pt>
    <dgm:pt modelId="{FA59D352-738A-4EA4-8B1C-E50CCE9F51AA}">
      <dgm:prSet/>
      <dgm:spPr/>
      <dgm:t>
        <a:bodyPr/>
        <a:lstStyle/>
        <a:p>
          <a:endParaRPr lang="en-US"/>
        </a:p>
      </dgm:t>
    </dgm:pt>
    <dgm:pt modelId="{F13FD9A9-9931-4598-AF5A-D9A2A4819208}" type="sibTrans" cxnId="{C9030C20-D711-4772-8BEC-FE516489C6CC}">
      <dgm:prSet/>
      <dgm:spPr/>
      <dgm:t>
        <a:bodyPr/>
        <a:lstStyle/>
        <a:p>
          <a:endParaRPr lang="en-US"/>
        </a:p>
      </dgm:t>
    </dgm:pt>
    <dgm:pt modelId="{6DE332EA-82C3-4A38-AF8F-DF2A310B5F8D}" type="parTrans" cxnId="{C9030C20-D711-4772-8BEC-FE516489C6CC}">
      <dgm:prSet/>
      <dgm:spPr/>
      <dgm:t>
        <a:bodyPr/>
        <a:lstStyle/>
        <a:p>
          <a:endParaRPr lang="en-US"/>
        </a:p>
      </dgm:t>
    </dgm:pt>
    <dgm:pt modelId="{B59666CC-0A5F-4357-A9F4-98E38581885B}" type="pres">
      <dgm:prSet presAssocID="{36857288-943F-4718-BB54-5309B62D5C2E}" presName="Name0" presStyleCnt="0">
        <dgm:presLayoutVars>
          <dgm:chMax val="4"/>
          <dgm:resizeHandles val="exact"/>
        </dgm:presLayoutVars>
      </dgm:prSet>
      <dgm:spPr/>
      <dgm:t>
        <a:bodyPr/>
        <a:lstStyle/>
        <a:p>
          <a:endParaRPr lang="en-US"/>
        </a:p>
      </dgm:t>
    </dgm:pt>
    <dgm:pt modelId="{C161523D-04CB-4F56-922B-8DE51167AFD7}" type="pres">
      <dgm:prSet presAssocID="{36857288-943F-4718-BB54-5309B62D5C2E}" presName="ellipse" presStyleLbl="trBgShp" presStyleIdx="0" presStyleCnt="1"/>
      <dgm:spPr/>
    </dgm:pt>
    <dgm:pt modelId="{D68898D7-408F-42CB-885D-D02EBD2E644B}" type="pres">
      <dgm:prSet presAssocID="{36857288-943F-4718-BB54-5309B62D5C2E}" presName="arrow1" presStyleLbl="fgShp" presStyleIdx="0" presStyleCnt="1"/>
      <dgm:spPr/>
    </dgm:pt>
    <dgm:pt modelId="{BFB1DEF8-A186-4825-A62F-E8ACB14083BD}" type="pres">
      <dgm:prSet presAssocID="{36857288-943F-4718-BB54-5309B62D5C2E}" presName="rectangle" presStyleLbl="revTx" presStyleIdx="0" presStyleCnt="1">
        <dgm:presLayoutVars>
          <dgm:bulletEnabled val="1"/>
        </dgm:presLayoutVars>
      </dgm:prSet>
      <dgm:spPr/>
      <dgm:t>
        <a:bodyPr/>
        <a:lstStyle/>
        <a:p>
          <a:endParaRPr lang="en-US"/>
        </a:p>
      </dgm:t>
    </dgm:pt>
    <dgm:pt modelId="{FE987E25-1D5F-455E-9AFD-7982C2532577}" type="pres">
      <dgm:prSet presAssocID="{BE484263-AAA5-476D-AC18-9BE244015770}" presName="item1" presStyleLbl="node1" presStyleIdx="0" presStyleCnt="3">
        <dgm:presLayoutVars>
          <dgm:bulletEnabled val="1"/>
        </dgm:presLayoutVars>
      </dgm:prSet>
      <dgm:spPr/>
      <dgm:t>
        <a:bodyPr/>
        <a:lstStyle/>
        <a:p>
          <a:endParaRPr lang="en-US"/>
        </a:p>
      </dgm:t>
    </dgm:pt>
    <dgm:pt modelId="{EEBD7E9F-9D18-4EE1-9468-5B8DE8CDADF5}" type="pres">
      <dgm:prSet presAssocID="{156E6FFD-8D31-49AB-B637-1A05141AF9CE}" presName="item2" presStyleLbl="node1" presStyleIdx="1" presStyleCnt="3">
        <dgm:presLayoutVars>
          <dgm:bulletEnabled val="1"/>
        </dgm:presLayoutVars>
      </dgm:prSet>
      <dgm:spPr/>
      <dgm:t>
        <a:bodyPr/>
        <a:lstStyle/>
        <a:p>
          <a:endParaRPr lang="en-US"/>
        </a:p>
      </dgm:t>
    </dgm:pt>
    <dgm:pt modelId="{40EEFD3E-999F-4E48-B159-1B04656E4D7D}" type="pres">
      <dgm:prSet presAssocID="{FA59D352-738A-4EA4-8B1C-E50CCE9F51AA}" presName="item3" presStyleLbl="node1" presStyleIdx="2" presStyleCnt="3">
        <dgm:presLayoutVars>
          <dgm:bulletEnabled val="1"/>
        </dgm:presLayoutVars>
      </dgm:prSet>
      <dgm:spPr/>
      <dgm:t>
        <a:bodyPr/>
        <a:lstStyle/>
        <a:p>
          <a:endParaRPr lang="en-US"/>
        </a:p>
      </dgm:t>
    </dgm:pt>
    <dgm:pt modelId="{629A652F-25A9-4854-91FD-115BDAD1AED3}" type="pres">
      <dgm:prSet presAssocID="{36857288-943F-4718-BB54-5309B62D5C2E}" presName="funnel" presStyleLbl="trAlignAcc1" presStyleIdx="0" presStyleCnt="1" custScaleX="98571" custScaleY="107143"/>
      <dgm:spPr/>
    </dgm:pt>
  </dgm:ptLst>
  <dgm:cxnLst>
    <dgm:cxn modelId="{301C79D6-98BA-437C-A475-2C5538F01368}" type="presOf" srcId="{1946BE33-B28D-400E-B121-8B865C55B146}" destId="{40EEFD3E-999F-4E48-B159-1B04656E4D7D}" srcOrd="0" destOrd="0" presId="urn:microsoft.com/office/officeart/2005/8/layout/funnel1"/>
    <dgm:cxn modelId="{C9030C20-D711-4772-8BEC-FE516489C6CC}" srcId="{36857288-943F-4718-BB54-5309B62D5C2E}" destId="{FA59D352-738A-4EA4-8B1C-E50CCE9F51AA}" srcOrd="3" destOrd="0" parTransId="{6DE332EA-82C3-4A38-AF8F-DF2A310B5F8D}" sibTransId="{F13FD9A9-9931-4598-AF5A-D9A2A4819208}"/>
    <dgm:cxn modelId="{E859B8F0-EF21-487A-9735-FA0EB30D4F5B}" srcId="{36857288-943F-4718-BB54-5309B62D5C2E}" destId="{BE484263-AAA5-476D-AC18-9BE244015770}" srcOrd="1" destOrd="0" parTransId="{A0DE6F7D-D011-4953-B58E-9CB4746A5C76}" sibTransId="{FF7EA5DC-2AC3-4B75-AED1-A31BF50B10E7}"/>
    <dgm:cxn modelId="{3EAF3C6F-EAF8-4BD8-AE86-6F6095F25693}" type="presOf" srcId="{156E6FFD-8D31-49AB-B637-1A05141AF9CE}" destId="{FE987E25-1D5F-455E-9AFD-7982C2532577}" srcOrd="0" destOrd="0" presId="urn:microsoft.com/office/officeart/2005/8/layout/funnel1"/>
    <dgm:cxn modelId="{150392AC-BD23-4FC6-8B6A-F4EBED75A9BC}" type="presOf" srcId="{FA59D352-738A-4EA4-8B1C-E50CCE9F51AA}" destId="{BFB1DEF8-A186-4825-A62F-E8ACB14083BD}" srcOrd="0" destOrd="0" presId="urn:microsoft.com/office/officeart/2005/8/layout/funnel1"/>
    <dgm:cxn modelId="{DE2D2F7F-D8BA-4C78-AF82-9EC6693E1328}" srcId="{36857288-943F-4718-BB54-5309B62D5C2E}" destId="{1946BE33-B28D-400E-B121-8B865C55B146}" srcOrd="0" destOrd="0" parTransId="{1F3AB724-E8D0-4D7B-94AD-C98B27656657}" sibTransId="{4ED35DA9-5435-43F0-9D9A-8E64BEAE3E17}"/>
    <dgm:cxn modelId="{7CDA128D-C6DA-41C7-9BF8-7C75BBDA2352}" srcId="{36857288-943F-4718-BB54-5309B62D5C2E}" destId="{156E6FFD-8D31-49AB-B637-1A05141AF9CE}" srcOrd="2" destOrd="0" parTransId="{FC508590-47A2-4034-B03D-375C67DCFE0E}" sibTransId="{12EFF01B-A9A5-4FA2-9D5B-DDE96FECAE07}"/>
    <dgm:cxn modelId="{54C33C80-0E25-4AD3-A12D-87D00CBCE13C}" type="presOf" srcId="{BE484263-AAA5-476D-AC18-9BE244015770}" destId="{EEBD7E9F-9D18-4EE1-9468-5B8DE8CDADF5}" srcOrd="0" destOrd="0" presId="urn:microsoft.com/office/officeart/2005/8/layout/funnel1"/>
    <dgm:cxn modelId="{FD87FD85-D255-4DA1-B6BC-52BC9C80D423}" type="presOf" srcId="{36857288-943F-4718-BB54-5309B62D5C2E}" destId="{B59666CC-0A5F-4357-A9F4-98E38581885B}" srcOrd="0" destOrd="0" presId="urn:microsoft.com/office/officeart/2005/8/layout/funnel1"/>
    <dgm:cxn modelId="{8BC8E8EA-3A0A-4281-9933-35604582270A}" type="presParOf" srcId="{B59666CC-0A5F-4357-A9F4-98E38581885B}" destId="{C161523D-04CB-4F56-922B-8DE51167AFD7}" srcOrd="0" destOrd="0" presId="urn:microsoft.com/office/officeart/2005/8/layout/funnel1"/>
    <dgm:cxn modelId="{9AA467E2-E6E4-4859-83BC-831E21E5E57C}" type="presParOf" srcId="{B59666CC-0A5F-4357-A9F4-98E38581885B}" destId="{D68898D7-408F-42CB-885D-D02EBD2E644B}" srcOrd="1" destOrd="0" presId="urn:microsoft.com/office/officeart/2005/8/layout/funnel1"/>
    <dgm:cxn modelId="{CDB47527-0ECB-47C8-B347-4D7619204B24}" type="presParOf" srcId="{B59666CC-0A5F-4357-A9F4-98E38581885B}" destId="{BFB1DEF8-A186-4825-A62F-E8ACB14083BD}" srcOrd="2" destOrd="0" presId="urn:microsoft.com/office/officeart/2005/8/layout/funnel1"/>
    <dgm:cxn modelId="{7254DB21-E089-4E53-BFA2-ED4B80C50775}" type="presParOf" srcId="{B59666CC-0A5F-4357-A9F4-98E38581885B}" destId="{FE987E25-1D5F-455E-9AFD-7982C2532577}" srcOrd="3" destOrd="0" presId="urn:microsoft.com/office/officeart/2005/8/layout/funnel1"/>
    <dgm:cxn modelId="{826DA002-74E0-4077-8285-ACAB3855F1F8}" type="presParOf" srcId="{B59666CC-0A5F-4357-A9F4-98E38581885B}" destId="{EEBD7E9F-9D18-4EE1-9468-5B8DE8CDADF5}" srcOrd="4" destOrd="0" presId="urn:microsoft.com/office/officeart/2005/8/layout/funnel1"/>
    <dgm:cxn modelId="{160F49E0-EC4A-4AA9-A330-9A50862611C5}" type="presParOf" srcId="{B59666CC-0A5F-4357-A9F4-98E38581885B}" destId="{40EEFD3E-999F-4E48-B159-1B04656E4D7D}" srcOrd="5" destOrd="0" presId="urn:microsoft.com/office/officeart/2005/8/layout/funnel1"/>
    <dgm:cxn modelId="{888CEF4F-61DB-40A2-9FB0-5F8501F7AD77}" type="presParOf" srcId="{B59666CC-0A5F-4357-A9F4-98E38581885B}" destId="{629A652F-25A9-4854-91FD-115BDAD1AED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1523D-04CB-4F56-922B-8DE51167AFD7}">
      <dsp:nvSpPr>
        <dsp:cNvPr id="0" name=""/>
        <dsp:cNvSpPr/>
      </dsp:nvSpPr>
      <dsp:spPr>
        <a:xfrm>
          <a:off x="585044" y="152198"/>
          <a:ext cx="2137981" cy="742492"/>
        </a:xfrm>
        <a:prstGeom prst="ellipse">
          <a:avLst/>
        </a:prstGeom>
        <a:solidFill>
          <a:schemeClr val="dk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8898D7-408F-42CB-885D-D02EBD2E644B}">
      <dsp:nvSpPr>
        <dsp:cNvPr id="0" name=""/>
        <dsp:cNvSpPr/>
      </dsp:nvSpPr>
      <dsp:spPr>
        <a:xfrm>
          <a:off x="1450181" y="1970311"/>
          <a:ext cx="414337" cy="265176"/>
        </a:xfrm>
        <a:prstGeom prst="downArrow">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BFB1DEF8-A186-4825-A62F-E8ACB14083BD}">
      <dsp:nvSpPr>
        <dsp:cNvPr id="0" name=""/>
        <dsp:cNvSpPr/>
      </dsp:nvSpPr>
      <dsp:spPr>
        <a:xfrm>
          <a:off x="662939" y="2182452"/>
          <a:ext cx="1988820" cy="497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kern="1200"/>
        </a:p>
      </dsp:txBody>
      <dsp:txXfrm>
        <a:off x="662939" y="2182452"/>
        <a:ext cx="1988820" cy="497205"/>
      </dsp:txXfrm>
    </dsp:sp>
    <dsp:sp modelId="{FE987E25-1D5F-455E-9AFD-7982C2532577}">
      <dsp:nvSpPr>
        <dsp:cNvPr id="0" name=""/>
        <dsp:cNvSpPr/>
      </dsp:nvSpPr>
      <dsp:spPr>
        <a:xfrm>
          <a:off x="1362341" y="952036"/>
          <a:ext cx="745807" cy="74580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API</a:t>
          </a:r>
          <a:endParaRPr lang="en-US" sz="1300" kern="1200" dirty="0"/>
        </a:p>
      </dsp:txBody>
      <dsp:txXfrm>
        <a:off x="1471562" y="1061257"/>
        <a:ext cx="527365" cy="527365"/>
      </dsp:txXfrm>
    </dsp:sp>
    <dsp:sp modelId="{EEBD7E9F-9D18-4EE1-9468-5B8DE8CDADF5}">
      <dsp:nvSpPr>
        <dsp:cNvPr id="0" name=""/>
        <dsp:cNvSpPr/>
      </dsp:nvSpPr>
      <dsp:spPr>
        <a:xfrm>
          <a:off x="828674" y="392514"/>
          <a:ext cx="745807" cy="74580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Data</a:t>
          </a:r>
          <a:endParaRPr lang="en-US" sz="1300" kern="1200" dirty="0"/>
        </a:p>
      </dsp:txBody>
      <dsp:txXfrm>
        <a:off x="937895" y="501735"/>
        <a:ext cx="527365" cy="527365"/>
      </dsp:txXfrm>
    </dsp:sp>
    <dsp:sp modelId="{40EEFD3E-999F-4E48-B159-1B04656E4D7D}">
      <dsp:nvSpPr>
        <dsp:cNvPr id="0" name=""/>
        <dsp:cNvSpPr/>
      </dsp:nvSpPr>
      <dsp:spPr>
        <a:xfrm>
          <a:off x="1591056" y="212194"/>
          <a:ext cx="745807" cy="74580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COST</a:t>
          </a:r>
          <a:endParaRPr lang="en-US" sz="1300" kern="1200" dirty="0"/>
        </a:p>
      </dsp:txBody>
      <dsp:txXfrm>
        <a:off x="1700277" y="321415"/>
        <a:ext cx="527365" cy="527365"/>
      </dsp:txXfrm>
    </dsp:sp>
    <dsp:sp modelId="{629A652F-25A9-4854-91FD-115BDAD1AED3}">
      <dsp:nvSpPr>
        <dsp:cNvPr id="0" name=""/>
        <dsp:cNvSpPr/>
      </dsp:nvSpPr>
      <dsp:spPr>
        <a:xfrm>
          <a:off x="513783" y="-5250"/>
          <a:ext cx="2287133" cy="1988822"/>
        </a:xfrm>
        <a:prstGeom prst="funnel">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355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35413" y="0"/>
            <a:ext cx="3009900" cy="463550"/>
          </a:xfrm>
          <a:prstGeom prst="rect">
            <a:avLst/>
          </a:prstGeom>
        </p:spPr>
        <p:txBody>
          <a:bodyPr vert="horz" lIns="91440" tIns="45720" rIns="91440" bIns="45720" rtlCol="0"/>
          <a:lstStyle>
            <a:lvl1pPr algn="r">
              <a:defRPr sz="1200"/>
            </a:lvl1pPr>
          </a:lstStyle>
          <a:p>
            <a:pPr>
              <a:defRPr/>
            </a:pPr>
            <a:fld id="{EFAE3B79-CBB8-440A-B9E6-264CFBE87F62}" type="datetimeFigureOut">
              <a:rPr lang="en-US"/>
              <a:pPr>
                <a:defRPr/>
              </a:pPr>
              <a:t>12/15/2014</a:t>
            </a:fld>
            <a:endParaRPr lang="en-US"/>
          </a:p>
        </p:txBody>
      </p:sp>
      <p:sp>
        <p:nvSpPr>
          <p:cNvPr id="4" name="Footer Placeholder 3"/>
          <p:cNvSpPr>
            <a:spLocks noGrp="1"/>
          </p:cNvSpPr>
          <p:nvPr>
            <p:ph type="ftr" sz="quarter" idx="2"/>
          </p:nvPr>
        </p:nvSpPr>
        <p:spPr>
          <a:xfrm>
            <a:off x="0" y="8818563"/>
            <a:ext cx="3009900" cy="46355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5413" y="8818563"/>
            <a:ext cx="3009900" cy="463550"/>
          </a:xfrm>
          <a:prstGeom prst="rect">
            <a:avLst/>
          </a:prstGeom>
        </p:spPr>
        <p:txBody>
          <a:bodyPr vert="horz" lIns="91440" tIns="45720" rIns="91440" bIns="45720" rtlCol="0" anchor="b"/>
          <a:lstStyle>
            <a:lvl1pPr algn="r">
              <a:defRPr sz="1200"/>
            </a:lvl1pPr>
          </a:lstStyle>
          <a:p>
            <a:pPr>
              <a:defRPr/>
            </a:pPr>
            <a:fld id="{0A7B3CC7-6905-4711-8C3D-66749439D0F1}" type="slidenum">
              <a:rPr lang="en-US"/>
              <a:pPr>
                <a:defRPr/>
              </a:pPr>
              <a:t>‹#›</a:t>
            </a:fld>
            <a:endParaRPr lang="en-US"/>
          </a:p>
        </p:txBody>
      </p:sp>
    </p:spTree>
    <p:extLst>
      <p:ext uri="{BB962C8B-B14F-4D97-AF65-F5344CB8AC3E}">
        <p14:creationId xmlns:p14="http://schemas.microsoft.com/office/powerpoint/2010/main" val="240067223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l" defTabSz="927100">
              <a:defRPr sz="1200"/>
            </a:lvl1pPr>
          </a:lstStyle>
          <a:p>
            <a:pPr>
              <a:defRPr/>
            </a:pPr>
            <a:endParaRPr lang="en-US"/>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l" defTabSz="927100">
              <a:defRPr sz="1200"/>
            </a:lvl1pPr>
          </a:lstStyle>
          <a:p>
            <a:pPr>
              <a:defRPr/>
            </a:pPr>
            <a:endParaRPr lang="en-US"/>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a:defRPr sz="1200"/>
            </a:lvl1pPr>
          </a:lstStyle>
          <a:p>
            <a:pPr>
              <a:defRPr/>
            </a:pPr>
            <a:fld id="{F61F71E1-D727-4CDA-802E-ED5553D91C13}" type="slidenum">
              <a:rPr lang="en-US"/>
              <a:pPr>
                <a:defRPr/>
              </a:pPr>
              <a:t>‹#›</a:t>
            </a:fld>
            <a:endParaRPr lang="en-US"/>
          </a:p>
        </p:txBody>
      </p:sp>
    </p:spTree>
    <p:extLst>
      <p:ext uri="{BB962C8B-B14F-4D97-AF65-F5344CB8AC3E}">
        <p14:creationId xmlns:p14="http://schemas.microsoft.com/office/powerpoint/2010/main" val="15250525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pPr marL="165100" eaLnBrk="1" hangingPunct="1">
              <a:lnSpc>
                <a:spcPct val="115000"/>
              </a:lnSpc>
              <a:spcBef>
                <a:spcPct val="0"/>
              </a:spcBef>
              <a:buClr>
                <a:srgbClr val="000000"/>
              </a:buClr>
            </a:pPr>
            <a:r>
              <a:rPr kumimoji="1" lang="en-US" sz="1200" kern="1200" dirty="0" smtClean="0">
                <a:solidFill>
                  <a:schemeClr val="tx1"/>
                </a:solidFill>
                <a:effectLst/>
                <a:latin typeface="Tahoma" pitchFamily="34" charset="0"/>
                <a:ea typeface="+mn-ea"/>
                <a:cs typeface="Times New Roman" pitchFamily="18" charset="0"/>
              </a:rPr>
              <a:t>Juliana Lo</a:t>
            </a:r>
            <a:br>
              <a:rPr kumimoji="1" lang="en-US" sz="1200" kern="1200" dirty="0" smtClean="0">
                <a:solidFill>
                  <a:schemeClr val="tx1"/>
                </a:solidFill>
                <a:effectLst/>
                <a:latin typeface="Tahoma" pitchFamily="34" charset="0"/>
                <a:ea typeface="+mn-ea"/>
                <a:cs typeface="Times New Roman" pitchFamily="18" charset="0"/>
              </a:rPr>
            </a:br>
            <a:r>
              <a:rPr kumimoji="1" lang="en-US" sz="1200" kern="1200" dirty="0" smtClean="0">
                <a:solidFill>
                  <a:schemeClr val="tx1"/>
                </a:solidFill>
                <a:effectLst/>
                <a:latin typeface="Tahoma" pitchFamily="34" charset="0"/>
                <a:ea typeface="+mn-ea"/>
                <a:cs typeface="Times New Roman" pitchFamily="18" charset="0"/>
              </a:rPr>
              <a:t>This presentation fulfills the peer re-view requirement of my capstone project towards a master degree in Geographic Information Systems. </a:t>
            </a:r>
          </a:p>
          <a:p>
            <a:pPr marL="165100" eaLnBrk="1" hangingPunct="1">
              <a:lnSpc>
                <a:spcPct val="115000"/>
              </a:lnSpc>
              <a:spcBef>
                <a:spcPct val="0"/>
              </a:spcBef>
              <a:buClr>
                <a:srgbClr val="000000"/>
              </a:buClr>
            </a:pPr>
            <a:r>
              <a:rPr kumimoji="1" lang="en-US" sz="1200" kern="1200" dirty="0" smtClean="0">
                <a:solidFill>
                  <a:schemeClr val="tx1"/>
                </a:solidFill>
                <a:effectLst/>
                <a:latin typeface="Tahoma" pitchFamily="34" charset="0"/>
                <a:ea typeface="+mn-ea"/>
                <a:cs typeface="Times New Roman" pitchFamily="18" charset="0"/>
              </a:rPr>
              <a:t/>
            </a:r>
            <a:br>
              <a:rPr kumimoji="1" lang="en-US" sz="1200" kern="1200" dirty="0" smtClean="0">
                <a:solidFill>
                  <a:schemeClr val="tx1"/>
                </a:solidFill>
                <a:effectLst/>
                <a:latin typeface="Tahoma" pitchFamily="34" charset="0"/>
                <a:ea typeface="+mn-ea"/>
                <a:cs typeface="Times New Roman" pitchFamily="18" charset="0"/>
              </a:rPr>
            </a:br>
            <a:r>
              <a:rPr kumimoji="1" lang="en-US" sz="1200" kern="1200" dirty="0" smtClean="0">
                <a:solidFill>
                  <a:schemeClr val="tx1"/>
                </a:solidFill>
                <a:effectLst/>
                <a:latin typeface="Tahoma" pitchFamily="34" charset="0"/>
                <a:ea typeface="+mn-ea"/>
                <a:cs typeface="Times New Roman" pitchFamily="18" charset="0"/>
              </a:rPr>
              <a:t>Presentation title is GIS Application in Firewall Log Visualization.</a:t>
            </a:r>
          </a:p>
          <a:p>
            <a:pPr marL="165100" eaLnBrk="1" hangingPunct="1">
              <a:lnSpc>
                <a:spcPct val="115000"/>
              </a:lnSpc>
              <a:spcBef>
                <a:spcPct val="0"/>
              </a:spcBef>
              <a:buClr>
                <a:srgbClr val="000000"/>
              </a:buClr>
            </a:pPr>
            <a:r>
              <a:rPr kumimoji="1" lang="en-US" sz="1200" kern="1200" dirty="0" smtClean="0">
                <a:solidFill>
                  <a:schemeClr val="tx1"/>
                </a:solidFill>
                <a:effectLst/>
                <a:latin typeface="Tahoma" pitchFamily="34" charset="0"/>
                <a:ea typeface="+mn-ea"/>
                <a:cs typeface="Times New Roman" pitchFamily="18" charset="0"/>
              </a:rPr>
              <a:t/>
            </a:r>
            <a:br>
              <a:rPr kumimoji="1" lang="en-US" sz="1200" kern="1200" dirty="0" smtClean="0">
                <a:solidFill>
                  <a:schemeClr val="tx1"/>
                </a:solidFill>
                <a:effectLst/>
                <a:latin typeface="Tahoma" pitchFamily="34" charset="0"/>
                <a:ea typeface="+mn-ea"/>
                <a:cs typeface="Times New Roman" pitchFamily="18" charset="0"/>
              </a:rPr>
            </a:br>
            <a:r>
              <a:rPr kumimoji="1" lang="en-US" sz="1200" kern="1200" dirty="0" smtClean="0">
                <a:solidFill>
                  <a:schemeClr val="tx1"/>
                </a:solidFill>
                <a:effectLst/>
                <a:latin typeface="Tahoma" pitchFamily="34" charset="0"/>
                <a:ea typeface="+mn-ea"/>
                <a:cs typeface="Times New Roman" pitchFamily="18" charset="0"/>
              </a:rPr>
              <a:t>My advisor is Doctor Michael Thomas who has been very helpful providing guidance on this project.</a:t>
            </a:r>
          </a:p>
          <a:p>
            <a:pPr marL="165100" eaLnBrk="1" hangingPunct="1">
              <a:lnSpc>
                <a:spcPct val="115000"/>
              </a:lnSpc>
              <a:spcBef>
                <a:spcPct val="0"/>
              </a:spcBef>
              <a:buClr>
                <a:srgbClr val="000000"/>
              </a:buClr>
            </a:pPr>
            <a:r>
              <a:rPr kumimoji="1" lang="en-US" sz="1200" kern="1200" dirty="0" smtClean="0">
                <a:solidFill>
                  <a:schemeClr val="tx1"/>
                </a:solidFill>
                <a:effectLst/>
                <a:latin typeface="Tahoma" pitchFamily="34" charset="0"/>
                <a:ea typeface="+mn-ea"/>
                <a:cs typeface="Times New Roman" pitchFamily="18" charset="0"/>
              </a:rPr>
              <a:t/>
            </a:r>
            <a:br>
              <a:rPr kumimoji="1" lang="en-US" sz="1200" kern="1200" dirty="0" smtClean="0">
                <a:solidFill>
                  <a:schemeClr val="tx1"/>
                </a:solidFill>
                <a:effectLst/>
                <a:latin typeface="Tahoma" pitchFamily="34" charset="0"/>
                <a:ea typeface="+mn-ea"/>
                <a:cs typeface="Times New Roman" pitchFamily="18" charset="0"/>
              </a:rPr>
            </a:br>
            <a:r>
              <a:rPr kumimoji="1" lang="en-US" sz="1200" kern="1200" dirty="0" smtClean="0">
                <a:solidFill>
                  <a:schemeClr val="tx1"/>
                </a:solidFill>
                <a:effectLst/>
                <a:latin typeface="Tahoma" pitchFamily="34" charset="0"/>
                <a:ea typeface="+mn-ea"/>
                <a:cs typeface="Times New Roman" pitchFamily="18" charset="0"/>
              </a:rPr>
              <a:t>My educational background is in information technology with a degree in computer science. I have worked in the industry for over 25 years, fairly familiar with networking technology and firewall operation. My interest in GIS are related to use of spatial technology in emergency management to support hazard mitigation, response, and recovery activities</a:t>
            </a:r>
            <a:endParaRPr lang="en-US" sz="1000" dirty="0" smtClean="0"/>
          </a:p>
        </p:txBody>
      </p:sp>
      <p:sp>
        <p:nvSpPr>
          <p:cNvPr id="23556" name="Slide Number Placeholder 3"/>
          <p:cNvSpPr>
            <a:spLocks noGrp="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E95B4753-5DD2-4A60-844A-24351EA36F92}" type="slidenum">
              <a:rPr lang="en-US" sz="1200" smtClean="0"/>
              <a:pPr eaLnBrk="1" hangingPunct="1"/>
              <a:t>1</a:t>
            </a:fld>
            <a:endParaRPr lang="en-US" sz="1200" smtClean="0"/>
          </a:p>
        </p:txBody>
      </p:sp>
      <p:sp>
        <p:nvSpPr>
          <p:cNvPr id="23557" name="Date Placeholder 4"/>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997D49D-EBD5-45DF-A45F-C81B9EA470B0}" type="slidenum">
              <a:rPr lang="en-US" sz="1200" smtClean="0"/>
              <a:pPr eaLnBrk="1" hangingPunct="1"/>
              <a:t>10</a:t>
            </a:fld>
            <a:endParaRPr lang="en-US"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smtClean="0"/>
              <a:t>In the hardware category, the firewall is already part of the network setup there is nothing to do here. We will be adding a new application server to host services and programs that need to written. </a:t>
            </a:r>
            <a:br>
              <a:rPr lang="en-US" smtClean="0"/>
            </a:br>
            <a:r>
              <a:rPr lang="en-US" smtClean="0"/>
              <a:t/>
            </a:r>
            <a:br>
              <a:rPr lang="en-US" smtClean="0"/>
            </a:br>
            <a:r>
              <a:rPr lang="en-US" smtClean="0"/>
              <a:t>Programs that need be written are the Processes we discussed in the Data Flow Diagram, program capturing changes to Raw Data, parser program to parse data into Formatted Data with attributes, IP geolocation to add location information, and construct SQL statements to append records to database.</a:t>
            </a:r>
            <a:endParaRPr kumimoji="0" lang="en-US" sz="2400" smtClean="0"/>
          </a:p>
        </p:txBody>
      </p:sp>
      <p:sp>
        <p:nvSpPr>
          <p:cNvPr id="32773"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73CCF25B-E9E2-4C74-8460-8AD614E0079E}" type="slidenum">
              <a:rPr lang="en-US" sz="1200" smtClean="0"/>
              <a:pPr eaLnBrk="1" hangingPunct="1"/>
              <a:t>11</a:t>
            </a:fld>
            <a:endParaRPr lang="en-US" sz="1200" smtClean="0"/>
          </a:p>
        </p:txBody>
      </p:sp>
      <p:sp>
        <p:nvSpPr>
          <p:cNvPr id="33795"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eaLnBrk="1" hangingPunct="1">
              <a:defRPr/>
            </a:pPr>
            <a:r>
              <a:rPr lang="en-US" dirty="0" smtClean="0"/>
              <a:t>One of the objectives is to use cloud GIS infrastructure. </a:t>
            </a:r>
            <a:r>
              <a:rPr lang="en-US" dirty="0" smtClean="0"/>
              <a:t>There are </a:t>
            </a:r>
            <a:r>
              <a:rPr lang="en-US" dirty="0" smtClean="0"/>
              <a:t>several key advantages using cloud-based services and providers. </a:t>
            </a:r>
            <a:br>
              <a:rPr lang="en-US" dirty="0" smtClean="0"/>
            </a:br>
            <a:r>
              <a:rPr lang="en-US" dirty="0" smtClean="0"/>
              <a:t/>
            </a:r>
            <a:br>
              <a:rPr lang="en-US" dirty="0" smtClean="0"/>
            </a:br>
            <a:r>
              <a:rPr lang="en-US" dirty="0" smtClean="0"/>
              <a:t>Advantage for customers - the data access is from any connection, anywhere, and any time. </a:t>
            </a:r>
            <a:endParaRPr lang="en-US" dirty="0" smtClean="0"/>
          </a:p>
          <a:p>
            <a:pPr eaLnBrk="1" hangingPunct="1">
              <a:defRPr/>
            </a:pPr>
            <a:r>
              <a:rPr lang="en-US" dirty="0" smtClean="0"/>
              <a:t/>
            </a:r>
            <a:br>
              <a:rPr lang="en-US" dirty="0" smtClean="0"/>
            </a:br>
            <a:r>
              <a:rPr kumimoji="1" lang="en-US" sz="1200" kern="1200" dirty="0" smtClean="0">
                <a:solidFill>
                  <a:schemeClr val="tx1"/>
                </a:solidFill>
                <a:effectLst/>
                <a:latin typeface="Tahoma" pitchFamily="34" charset="0"/>
                <a:ea typeface="+mn-ea"/>
                <a:cs typeface="Times New Roman" pitchFamily="18" charset="0"/>
              </a:rPr>
              <a:t>Advantage for the IT management and reduced overhead, the need to have dedicated hardware environment and GIS administrators are reduced as we can outsource that to the cloud GIS provider. The overall maintenance costs will be reduced.</a:t>
            </a:r>
            <a:r>
              <a:rPr lang="en-US" dirty="0" smtClean="0"/>
              <a:t/>
            </a:r>
            <a:br>
              <a:rPr lang="en-US" dirty="0" smtClean="0"/>
            </a:br>
            <a:r>
              <a:rPr lang="en-US" dirty="0" smtClean="0"/>
              <a:t/>
            </a:r>
            <a:br>
              <a:rPr lang="en-US" dirty="0" smtClean="0"/>
            </a:br>
            <a:r>
              <a:rPr lang="en-US" dirty="0" smtClean="0"/>
              <a:t>For our project I picked several candidate providers: ArcGIS Online, </a:t>
            </a:r>
            <a:r>
              <a:rPr lang="en-US" dirty="0" err="1" smtClean="0"/>
              <a:t>CartoDB</a:t>
            </a:r>
            <a:r>
              <a:rPr lang="en-US" dirty="0" smtClean="0"/>
              <a:t>, and </a:t>
            </a:r>
            <a:r>
              <a:rPr lang="en-US" dirty="0" err="1" smtClean="0"/>
              <a:t>MapBox</a:t>
            </a:r>
            <a:r>
              <a:rPr lang="en-US" dirty="0" smtClean="0"/>
              <a:t>.  They are evaluated based on cost, </a:t>
            </a:r>
            <a:r>
              <a:rPr lang="en-US" dirty="0" smtClean="0"/>
              <a:t>data support</a:t>
            </a:r>
            <a:r>
              <a:rPr lang="en-US" dirty="0" smtClean="0"/>
              <a:t>, and </a:t>
            </a:r>
            <a:r>
              <a:rPr lang="en-US" dirty="0" smtClean="0"/>
              <a:t>Application</a:t>
            </a:r>
            <a:r>
              <a:rPr lang="en-US" baseline="0" dirty="0" smtClean="0"/>
              <a:t> Programming Interface.</a:t>
            </a:r>
            <a:r>
              <a:rPr lang="en-US" dirty="0" smtClean="0"/>
              <a:t/>
            </a:r>
            <a:br>
              <a:rPr lang="en-US" dirty="0" smtClean="0"/>
            </a:br>
            <a:endParaRPr kumimoji="0" lang="en-US" sz="2400" dirty="0"/>
          </a:p>
        </p:txBody>
      </p:sp>
      <p:sp>
        <p:nvSpPr>
          <p:cNvPr id="33797"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73CCF25B-E9E2-4C74-8460-8AD614E0079E}" type="slidenum">
              <a:rPr lang="en-US" sz="1200" smtClean="0"/>
              <a:pPr eaLnBrk="1" hangingPunct="1"/>
              <a:t>12</a:t>
            </a:fld>
            <a:endParaRPr lang="en-US" sz="1200" smtClean="0"/>
          </a:p>
        </p:txBody>
      </p:sp>
      <p:sp>
        <p:nvSpPr>
          <p:cNvPr id="33795"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eaLnBrk="1" hangingPunct="1">
              <a:defRPr/>
            </a:pPr>
            <a:r>
              <a:rPr kumimoji="0" lang="en-US" sz="2400" dirty="0" smtClean="0"/>
              <a:t>In terms of data support, they all capable of importing a number of data types and files formats - Shapefiles, CSV, KML, and </a:t>
            </a:r>
            <a:r>
              <a:rPr kumimoji="0" lang="en-US" sz="2400" dirty="0" err="1" smtClean="0"/>
              <a:t>geotiffs</a:t>
            </a:r>
            <a:r>
              <a:rPr kumimoji="0" lang="en-US" sz="2400" dirty="0" smtClean="0"/>
              <a:t>. They all can use WMS layer as base map data. In ArcGIS you can add vector layers from map services. </a:t>
            </a:r>
          </a:p>
          <a:p>
            <a:pPr eaLnBrk="1" hangingPunct="1">
              <a:defRPr/>
            </a:pPr>
            <a:r>
              <a:rPr kumimoji="0" lang="en-US" sz="2400" dirty="0" err="1" smtClean="0"/>
              <a:t>CartoDB</a:t>
            </a:r>
            <a:r>
              <a:rPr kumimoji="0" lang="en-US" sz="2400" dirty="0" smtClean="0"/>
              <a:t> and </a:t>
            </a:r>
            <a:r>
              <a:rPr kumimoji="0" lang="en-US" sz="2400" dirty="0" err="1" smtClean="0"/>
              <a:t>MapBOX</a:t>
            </a:r>
            <a:r>
              <a:rPr kumimoji="0" lang="en-US" sz="2400" dirty="0" smtClean="0"/>
              <a:t> can you can sync up data with documents in Google Drive and </a:t>
            </a:r>
            <a:r>
              <a:rPr kumimoji="0" lang="en-US" sz="2400" dirty="0" err="1" smtClean="0"/>
              <a:t>Dropbox</a:t>
            </a:r>
            <a:r>
              <a:rPr kumimoji="0" lang="en-US" sz="2400" dirty="0" smtClean="0"/>
              <a:t>. </a:t>
            </a:r>
          </a:p>
          <a:p>
            <a:pPr eaLnBrk="1" hangingPunct="1">
              <a:defRPr/>
            </a:pPr>
            <a:endParaRPr kumimoji="0" lang="en-US" sz="24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sz="2400" dirty="0" smtClean="0"/>
              <a:t>In terms of Cost, ArcGIS Online is free for individual accounts, organization account can be expensive. </a:t>
            </a:r>
            <a:r>
              <a:rPr kumimoji="1" lang="en-US" sz="1200" kern="1200" dirty="0" smtClean="0">
                <a:solidFill>
                  <a:schemeClr val="tx1"/>
                </a:solidFill>
                <a:effectLst/>
                <a:latin typeface="Tahoma" pitchFamily="34" charset="0"/>
                <a:ea typeface="+mn-ea"/>
                <a:cs typeface="Times New Roman" pitchFamily="18" charset="0"/>
              </a:rPr>
              <a:t>The other two their subscription model are easy to understand.</a:t>
            </a:r>
          </a:p>
          <a:p>
            <a:pPr eaLnBrk="1" hangingPunct="1">
              <a:defRPr/>
            </a:pPr>
            <a:endParaRPr kumimoji="0" lang="en-US" sz="2400" dirty="0" smtClean="0"/>
          </a:p>
          <a:p>
            <a:pPr eaLnBrk="1" hangingPunct="1">
              <a:defRPr/>
            </a:pPr>
            <a:r>
              <a:rPr kumimoji="0" lang="en-US" sz="2400" dirty="0" smtClean="0"/>
              <a:t>In terms of application interface support, they all have robust </a:t>
            </a:r>
            <a:r>
              <a:rPr kumimoji="0" lang="en-US" sz="2400" dirty="0" err="1" smtClean="0"/>
              <a:t>javascript</a:t>
            </a:r>
            <a:r>
              <a:rPr kumimoji="0" lang="en-US" sz="2400" dirty="0" smtClean="0"/>
              <a:t> library and design tool.</a:t>
            </a:r>
          </a:p>
          <a:p>
            <a:pPr eaLnBrk="1" hangingPunct="1">
              <a:defRPr/>
            </a:pPr>
            <a:endParaRPr kumimoji="0" lang="en-US" sz="24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sz="1200" kern="1200" dirty="0" smtClean="0">
                <a:solidFill>
                  <a:schemeClr val="tx1"/>
                </a:solidFill>
                <a:effectLst/>
                <a:latin typeface="Tahoma" pitchFamily="34" charset="0"/>
                <a:ea typeface="+mn-ea"/>
                <a:cs typeface="Times New Roman" pitchFamily="18" charset="0"/>
              </a:rPr>
              <a:t>What makes </a:t>
            </a:r>
            <a:r>
              <a:rPr kumimoji="1" lang="en-US" sz="1200" kern="1200" dirty="0" err="1" smtClean="0">
                <a:solidFill>
                  <a:schemeClr val="tx1"/>
                </a:solidFill>
                <a:effectLst/>
                <a:latin typeface="Tahoma" pitchFamily="34" charset="0"/>
                <a:ea typeface="+mn-ea"/>
                <a:cs typeface="Times New Roman" pitchFamily="18" charset="0"/>
              </a:rPr>
              <a:t>CartoDB</a:t>
            </a:r>
            <a:r>
              <a:rPr kumimoji="1" lang="en-US" sz="1200" kern="1200" dirty="0" smtClean="0">
                <a:solidFill>
                  <a:schemeClr val="tx1"/>
                </a:solidFill>
                <a:effectLst/>
                <a:latin typeface="Tahoma" pitchFamily="34" charset="0"/>
                <a:ea typeface="+mn-ea"/>
                <a:cs typeface="Times New Roman" pitchFamily="18" charset="0"/>
              </a:rPr>
              <a:t> stands out comparing the other two is the company offers a cloud based geospatial database based on </a:t>
            </a:r>
            <a:r>
              <a:rPr kumimoji="1" lang="en-US" sz="1200" kern="1200" dirty="0" err="1" smtClean="0">
                <a:solidFill>
                  <a:schemeClr val="tx1"/>
                </a:solidFill>
                <a:effectLst/>
                <a:latin typeface="Tahoma" pitchFamily="34" charset="0"/>
                <a:ea typeface="+mn-ea"/>
                <a:cs typeface="Times New Roman" pitchFamily="18" charset="0"/>
              </a:rPr>
              <a:t>Postgres</a:t>
            </a:r>
            <a:r>
              <a:rPr kumimoji="1" lang="en-US" sz="1200" kern="1200" dirty="0" smtClean="0">
                <a:solidFill>
                  <a:schemeClr val="tx1"/>
                </a:solidFill>
                <a:effectLst/>
                <a:latin typeface="Tahoma" pitchFamily="34" charset="0"/>
                <a:ea typeface="+mn-ea"/>
                <a:cs typeface="Times New Roman" pitchFamily="18" charset="0"/>
              </a:rPr>
              <a:t> SQL. What this means I can use API to write a program to post data to </a:t>
            </a:r>
            <a:r>
              <a:rPr kumimoji="1" lang="en-US" sz="1200" kern="1200" dirty="0" err="1" smtClean="0">
                <a:solidFill>
                  <a:schemeClr val="tx1"/>
                </a:solidFill>
                <a:effectLst/>
                <a:latin typeface="Tahoma" pitchFamily="34" charset="0"/>
                <a:ea typeface="+mn-ea"/>
                <a:cs typeface="Times New Roman" pitchFamily="18" charset="0"/>
              </a:rPr>
              <a:t>CartoDB’s</a:t>
            </a:r>
            <a:r>
              <a:rPr kumimoji="1" lang="en-US" sz="1200" kern="1200" dirty="0" smtClean="0">
                <a:solidFill>
                  <a:schemeClr val="tx1"/>
                </a:solidFill>
                <a:effectLst/>
                <a:latin typeface="Tahoma" pitchFamily="34" charset="0"/>
                <a:ea typeface="+mn-ea"/>
                <a:cs typeface="Times New Roman" pitchFamily="18" charset="0"/>
              </a:rPr>
              <a:t> database online. This methodology works well with live, dynamic data since. I don't need to spin up my own geodatabase or having to stand up separate map services.</a:t>
            </a:r>
            <a:br>
              <a:rPr kumimoji="1" lang="en-US" sz="1200" kern="1200" dirty="0" smtClean="0">
                <a:solidFill>
                  <a:schemeClr val="tx1"/>
                </a:solidFill>
                <a:effectLst/>
                <a:latin typeface="Tahoma" pitchFamily="34" charset="0"/>
                <a:ea typeface="+mn-ea"/>
                <a:cs typeface="Times New Roman" pitchFamily="18" charset="0"/>
              </a:rPr>
            </a:br>
            <a:endParaRPr kumimoji="1" lang="en-US" sz="1200" kern="1200" dirty="0" smtClean="0">
              <a:solidFill>
                <a:schemeClr val="tx1"/>
              </a:solidFill>
              <a:effectLst/>
              <a:latin typeface="Tahoma" pitchFamily="34" charset="0"/>
              <a:ea typeface="+mn-ea"/>
              <a:cs typeface="Times New Roman" pitchFamily="18" charset="0"/>
            </a:endParaRPr>
          </a:p>
          <a:p>
            <a:pPr eaLnBrk="1" hangingPunct="1">
              <a:defRPr/>
            </a:pPr>
            <a:endParaRPr kumimoji="0" lang="en-US" sz="2400" dirty="0"/>
          </a:p>
        </p:txBody>
      </p:sp>
      <p:sp>
        <p:nvSpPr>
          <p:cNvPr id="33797"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514DDDC-F37A-46BF-9DDE-60979783BFC5}" type="slidenum">
              <a:rPr lang="en-US" sz="1200" smtClean="0"/>
              <a:pPr eaLnBrk="1" hangingPunct="1"/>
              <a:t>13</a:t>
            </a:fld>
            <a:endParaRPr 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smtClean="0"/>
              <a:t>Let’s look a look at data accuracy issue. How reliable is IP location? </a:t>
            </a:r>
            <a:br>
              <a:rPr lang="en-US" smtClean="0"/>
            </a:br>
            <a:r>
              <a:rPr lang="en-US" smtClean="0"/>
              <a:t/>
            </a:r>
            <a:br>
              <a:rPr lang="en-US" smtClean="0"/>
            </a:br>
            <a:r>
              <a:rPr lang="en-US" smtClean="0"/>
              <a:t>Using geolocation technology, we can map machine IP address to a geographic coordinate latitude/longitude and include attributes country, region, and name of city. All these information are collected and stored in different database by vendors. We are relying on vendor updating their database. The general rule of thumb is accuracy is good about location at county, state, and city level. ISP level accuracy is less reliable.</a:t>
            </a:r>
          </a:p>
          <a:p>
            <a:pPr eaLnBrk="1" hangingPunct="1"/>
            <a:endParaRPr lang="en-US" smtClean="0"/>
          </a:p>
          <a:p>
            <a:pPr eaLnBrk="1" hangingPunct="1"/>
            <a:r>
              <a:rPr lang="en-US" smtClean="0"/>
              <a:t>The screen capture shows the results from 3 separate databases looking up a single IP address. The attribute values for country, region, city, and ISP are correct. The latitude and longitude are different from each other. Comparing with actual location degree of accuracy varies by several miles.</a:t>
            </a:r>
          </a:p>
          <a:p>
            <a:pPr eaLnBrk="1" hangingPunct="1"/>
            <a:endParaRPr kumimoji="0" lang="en-US" sz="2400" smtClean="0"/>
          </a:p>
        </p:txBody>
      </p:sp>
      <p:sp>
        <p:nvSpPr>
          <p:cNvPr id="36869"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399FC69-87A5-4B89-A135-071110FB595D}" type="slidenum">
              <a:rPr lang="en-US" sz="1200" smtClean="0"/>
              <a:pPr eaLnBrk="1" hangingPunct="1"/>
              <a:t>14</a:t>
            </a:fld>
            <a:endParaRPr lang="en-US" sz="1200" smtClean="0"/>
          </a:p>
        </p:txBody>
      </p:sp>
      <p:sp>
        <p:nvSpPr>
          <p:cNvPr id="37891"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eaLnBrk="1" hangingPunct="1">
              <a:defRPr/>
            </a:pPr>
            <a:r>
              <a:rPr lang="en-US" dirty="0" smtClean="0"/>
              <a:t>There are several reasons for this variation in results because:</a:t>
            </a:r>
          </a:p>
          <a:p>
            <a:pPr eaLnBrk="1" hangingPunct="1">
              <a:defRPr/>
            </a:pPr>
            <a:endParaRPr lang="en-US" dirty="0" smtClean="0"/>
          </a:p>
          <a:p>
            <a:pPr marL="171450" indent="-171450" eaLnBrk="1" hangingPunct="1">
              <a:buFont typeface="Arial" pitchFamily="34" charset="0"/>
              <a:buChar char="•"/>
              <a:defRPr/>
            </a:pPr>
            <a:r>
              <a:rPr lang="en-US" dirty="0" smtClean="0"/>
              <a:t>Use of proxies by the user hides the exact location. Geolocation services use the location of the server on which that IP is accessing the internet, not the location of the user’s machine. There are a number of commercial proxy servers, such as </a:t>
            </a:r>
            <a:r>
              <a:rPr lang="en-US" dirty="0" err="1" smtClean="0"/>
              <a:t>GeoSurf</a:t>
            </a:r>
            <a:r>
              <a:rPr lang="en-US" dirty="0" smtClean="0"/>
              <a:t>, </a:t>
            </a:r>
            <a:r>
              <a:rPr lang="en-US" dirty="0" err="1" smtClean="0"/>
              <a:t>FoxyProxy</a:t>
            </a:r>
            <a:r>
              <a:rPr lang="en-US" dirty="0" smtClean="0"/>
              <a:t>, and many others.</a:t>
            </a:r>
          </a:p>
          <a:p>
            <a:pPr marL="171450" indent="-171450" eaLnBrk="1" hangingPunct="1">
              <a:buFont typeface="Arial" pitchFamily="34" charset="0"/>
              <a:buChar char="•"/>
              <a:defRPr/>
            </a:pPr>
            <a:endParaRPr lang="en-US" dirty="0" smtClean="0"/>
          </a:p>
          <a:p>
            <a:pPr marL="171450" indent="-171450" eaLnBrk="1" hangingPunct="1">
              <a:buFont typeface="Arial" pitchFamily="34" charset="0"/>
              <a:buChar char="•"/>
              <a:defRPr/>
            </a:pPr>
            <a:r>
              <a:rPr lang="en-US" dirty="0" smtClean="0"/>
              <a:t>Virtual Private Network (VPN).   This is a network set up to communicate privately over a public network, encrypted communication tunnel between computer and internet gateway. If you have access to company’s VPN network you are behind a proxy.</a:t>
            </a:r>
          </a:p>
          <a:p>
            <a:pPr marL="171450" indent="-171450" eaLnBrk="1" hangingPunct="1">
              <a:buFont typeface="Arial" pitchFamily="34" charset="0"/>
              <a:buChar char="•"/>
              <a:defRPr/>
            </a:pPr>
            <a:endParaRPr lang="en-US" dirty="0" smtClean="0"/>
          </a:p>
          <a:p>
            <a:pPr marL="171450" indent="-171450" eaLnBrk="1" hangingPunct="1">
              <a:buFont typeface="Arial" pitchFamily="34" charset="0"/>
              <a:buChar char="•"/>
              <a:defRPr/>
            </a:pPr>
            <a:r>
              <a:rPr lang="en-US" dirty="0" smtClean="0"/>
              <a:t>TOR Project is an anonymous network. Set up like a proxy but server changes.</a:t>
            </a:r>
          </a:p>
          <a:p>
            <a:pPr eaLnBrk="1" hangingPunct="1">
              <a:defRPr/>
            </a:pPr>
            <a:endParaRPr kumimoji="0" lang="en-US" sz="2400" dirty="0"/>
          </a:p>
        </p:txBody>
      </p:sp>
      <p:sp>
        <p:nvSpPr>
          <p:cNvPr id="37893"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AC43B01D-2858-4EC8-82D8-97035F5A82B2}" type="slidenum">
              <a:rPr lang="en-US" sz="1200" smtClean="0"/>
              <a:pPr eaLnBrk="1" hangingPunct="1"/>
              <a:t>15</a:t>
            </a:fld>
            <a:endParaRPr 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sz="2400" smtClean="0"/>
              <a:t>The anticipated result for the web application should look something like the maps shown on the screen, maps with symbols, and cluster map.  Pie chart and line graph to display statistics.</a:t>
            </a:r>
            <a:br>
              <a:rPr lang="en-US" sz="2400" smtClean="0"/>
            </a:br>
            <a:endParaRPr kumimoji="0" lang="en-US" sz="2400" smtClean="0"/>
          </a:p>
        </p:txBody>
      </p:sp>
      <p:sp>
        <p:nvSpPr>
          <p:cNvPr id="38917"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1E5B2AD3-7AE8-4072-B285-81A8B47BD898}" type="slidenum">
              <a:rPr lang="en-US" sz="1200" smtClean="0"/>
              <a:pPr eaLnBrk="1" hangingPunct="1"/>
              <a:t>16</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smtClean="0"/>
              <a:t>This slide outlines the project status. I have done a lot of research on designing the system figuring out the hardware, software, and cloud GIS components; looked into web programming API, Javascript libraries, and scripts that are needed for data integration.   I expect to have the design finalized by 2</a:t>
            </a:r>
            <a:r>
              <a:rPr lang="en-US" baseline="30000" smtClean="0"/>
              <a:t>nd</a:t>
            </a:r>
            <a:r>
              <a:rPr lang="en-US" smtClean="0"/>
              <a:t> week in January. Implementation, integration, and testing will follow from January to April.</a:t>
            </a:r>
            <a:endParaRPr kumimoji="0" lang="en-US" sz="2400" smtClean="0"/>
          </a:p>
        </p:txBody>
      </p:sp>
      <p:sp>
        <p:nvSpPr>
          <p:cNvPr id="39941"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60363DA5-7259-48FC-997D-CA86463D4F38}" type="slidenum">
              <a:rPr lang="en-US" sz="1200" smtClean="0"/>
              <a:pPr eaLnBrk="1" hangingPunct="1"/>
              <a:t>17</a:t>
            </a:fld>
            <a:endParaRPr 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smtClean="0"/>
              <a:t>I am hoping to attend ESRI user conference next year July in San Diego. </a:t>
            </a:r>
            <a:br>
              <a:rPr lang="en-US" smtClean="0"/>
            </a:br>
            <a:r>
              <a:rPr lang="en-US" smtClean="0"/>
              <a:t>Abstract submitted in November and is waiting for decision.</a:t>
            </a:r>
          </a:p>
          <a:p>
            <a:pPr eaLnBrk="1" hangingPunct="1"/>
            <a:endParaRPr kumimoji="0" lang="en-US" sz="2400" smtClean="0"/>
          </a:p>
        </p:txBody>
      </p:sp>
      <p:sp>
        <p:nvSpPr>
          <p:cNvPr id="40965"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6F2085D7-72E6-4124-A831-4F2F75D3ED23}" type="slidenum">
              <a:rPr lang="en-US" sz="1200" smtClean="0"/>
              <a:pPr eaLnBrk="1" hangingPunct="1"/>
              <a:t>18</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kumimoji="0" lang="en-US" sz="2400" dirty="0" smtClean="0"/>
          </a:p>
        </p:txBody>
      </p:sp>
      <p:sp>
        <p:nvSpPr>
          <p:cNvPr id="41989"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820CF59-56F1-456F-A8DE-DAFA24897BBC}" type="slidenum">
              <a:rPr lang="en-US" sz="1200" smtClean="0"/>
              <a:pPr eaLnBrk="1" hangingPunct="1"/>
              <a:t>2</a:t>
            </a:fld>
            <a:endParaRPr 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kumimoji="1" lang="en-US" sz="1200" kern="1200" dirty="0" smtClean="0">
                <a:solidFill>
                  <a:schemeClr val="tx1"/>
                </a:solidFill>
                <a:effectLst/>
                <a:latin typeface="Tahoma" pitchFamily="34" charset="0"/>
                <a:ea typeface="+mn-ea"/>
                <a:cs typeface="Times New Roman" pitchFamily="18" charset="0"/>
              </a:rPr>
              <a:t>Go over the presentation outline. </a:t>
            </a:r>
          </a:p>
          <a:p>
            <a:endParaRPr kumimoji="1" lang="en-US" sz="1200" kern="1200" dirty="0" smtClean="0">
              <a:solidFill>
                <a:schemeClr val="tx1"/>
              </a:solidFill>
              <a:effectLst/>
              <a:latin typeface="Tahoma" pitchFamily="34" charset="0"/>
              <a:ea typeface="+mn-ea"/>
              <a:cs typeface="Times New Roman" pitchFamily="18" charset="0"/>
            </a:endParaRPr>
          </a:p>
          <a:p>
            <a:r>
              <a:rPr kumimoji="1" lang="en-US" sz="1200" kern="1200" dirty="0" smtClean="0">
                <a:solidFill>
                  <a:schemeClr val="tx1"/>
                </a:solidFill>
                <a:effectLst/>
                <a:latin typeface="Tahoma" pitchFamily="34" charset="0"/>
                <a:ea typeface="+mn-ea"/>
                <a:cs typeface="Times New Roman" pitchFamily="18" charset="0"/>
              </a:rPr>
              <a:t>In this presentation I will give you a quick firewall definition, problem definition, project goal and objectives,  go into design methodology and process, potential problems, and project status.</a:t>
            </a:r>
            <a:endParaRPr kumimoji="1" lang="en-US" sz="1200" kern="1200" dirty="0">
              <a:solidFill>
                <a:schemeClr val="tx1"/>
              </a:solidFill>
              <a:effectLst/>
              <a:latin typeface="Tahoma" pitchFamily="34" charset="0"/>
              <a:ea typeface="+mn-ea"/>
              <a:cs typeface="Times New Roman" pitchFamily="18" charset="0"/>
            </a:endParaRPr>
          </a:p>
        </p:txBody>
      </p:sp>
      <p:sp>
        <p:nvSpPr>
          <p:cNvPr id="24581"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2D63D60-68BB-4F90-ACDD-9666003522D0}" type="slidenum">
              <a:rPr lang="en-US" sz="1200" smtClean="0"/>
              <a:pPr eaLnBrk="1" hangingPunct="1"/>
              <a:t>3</a:t>
            </a:fld>
            <a:endParaRPr lang="en-US" sz="120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kumimoji="0" lang="en-US" sz="2400" dirty="0" smtClean="0"/>
              <a:t>Firewall</a:t>
            </a:r>
            <a:r>
              <a:rPr kumimoji="0" lang="en-US" sz="2400" baseline="0" dirty="0" smtClean="0"/>
              <a:t> is a security device that sits on organization’s perimeter. Its purpose is to project network from unauthorized access.</a:t>
            </a:r>
            <a:endParaRPr kumimoji="0" lang="en-US" sz="2400" dirty="0" smtClean="0"/>
          </a:p>
          <a:p>
            <a:pPr eaLnBrk="1" hangingPunct="1"/>
            <a:endParaRPr kumimoji="0" lang="en-US" sz="2400" dirty="0" smtClean="0"/>
          </a:p>
        </p:txBody>
      </p:sp>
      <p:sp>
        <p:nvSpPr>
          <p:cNvPr id="25605"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4E085B82-7FB8-4ECE-A347-6A64CDAC7D73}" type="slidenum">
              <a:rPr lang="en-US" sz="1200" smtClean="0"/>
              <a:pPr eaLnBrk="1" hangingPunct="1"/>
              <a:t>4</a:t>
            </a:fld>
            <a:endParaRPr lang="en-US" sz="1200" smtClean="0"/>
          </a:p>
        </p:txBody>
      </p:sp>
      <p:sp>
        <p:nvSpPr>
          <p:cNvPr id="26627"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kumimoji="1" lang="en-US" sz="1200" kern="1200" dirty="0" smtClean="0">
                <a:solidFill>
                  <a:schemeClr val="tx1"/>
                </a:solidFill>
                <a:effectLst/>
                <a:latin typeface="Tahoma" pitchFamily="34" charset="0"/>
                <a:ea typeface="+mn-ea"/>
                <a:cs typeface="Times New Roman" pitchFamily="18" charset="0"/>
              </a:rPr>
              <a:t>Firewall system has traffic logging function, capturing incoming traffic for the purpose of system monitoring, compliances, and security forensics. The data that firewall captures are called IP packets, data that travelled between source computer system and destination computer system.</a:t>
            </a:r>
          </a:p>
          <a:p>
            <a:endParaRPr kumimoji="1" lang="en-US" sz="1200" kern="1200" dirty="0" smtClean="0">
              <a:solidFill>
                <a:schemeClr val="tx1"/>
              </a:solidFill>
              <a:effectLst/>
              <a:latin typeface="Tahoma" pitchFamily="34" charset="0"/>
              <a:ea typeface="+mn-ea"/>
              <a:cs typeface="Times New Roman" pitchFamily="18" charset="0"/>
            </a:endParaRPr>
          </a:p>
          <a:p>
            <a:r>
              <a:rPr kumimoji="1" lang="en-US" sz="1200" kern="1200" dirty="0" smtClean="0">
                <a:solidFill>
                  <a:schemeClr val="tx1"/>
                </a:solidFill>
                <a:effectLst/>
                <a:latin typeface="Tahoma" pitchFamily="34" charset="0"/>
                <a:ea typeface="+mn-ea"/>
                <a:cs typeface="Times New Roman" pitchFamily="18" charset="0"/>
              </a:rPr>
              <a:t>This is a screen capture of a typical firewall log showing IP packets. Let’s examine the components in this window:</a:t>
            </a:r>
          </a:p>
          <a:p>
            <a:pPr marL="171450" lvl="0" indent="-171450">
              <a:buFont typeface="Arial" pitchFamily="34" charset="0"/>
              <a:buChar char="•"/>
            </a:pPr>
            <a:r>
              <a:rPr kumimoji="1" lang="en-US" sz="1200" kern="1200" dirty="0" smtClean="0">
                <a:solidFill>
                  <a:schemeClr val="tx1"/>
                </a:solidFill>
                <a:effectLst/>
                <a:latin typeface="Tahoma" pitchFamily="34" charset="0"/>
                <a:ea typeface="+mn-ea"/>
                <a:cs typeface="Times New Roman" pitchFamily="18" charset="0"/>
              </a:rPr>
              <a:t>Date/time of the event.</a:t>
            </a:r>
          </a:p>
          <a:p>
            <a:pPr marL="171450" lvl="0" indent="-171450">
              <a:buFont typeface="Arial" pitchFamily="34" charset="0"/>
              <a:buChar char="•"/>
            </a:pPr>
            <a:r>
              <a:rPr kumimoji="1" lang="en-US" sz="1200" kern="1200" dirty="0" smtClean="0">
                <a:solidFill>
                  <a:schemeClr val="tx1"/>
                </a:solidFill>
                <a:effectLst/>
                <a:latin typeface="Tahoma" pitchFamily="34" charset="0"/>
                <a:ea typeface="+mn-ea"/>
                <a:cs typeface="Times New Roman" pitchFamily="18" charset="0"/>
              </a:rPr>
              <a:t>Each packet has two IP addresses.  Each machine connects to the Internet is assigned a unique IP address, a number expressed in dotted decimals.  For example, a typical IP address likes this 211.235.225.31 in the Source IP column. This machine on the Intranet was trying to communicate with a computer in the Destination IP column. </a:t>
            </a:r>
          </a:p>
          <a:p>
            <a:pPr marL="171450" lvl="0" indent="-171450">
              <a:buFont typeface="Arial" pitchFamily="34" charset="0"/>
              <a:buChar char="•"/>
            </a:pPr>
            <a:r>
              <a:rPr kumimoji="1" lang="en-US" sz="1200" kern="1200" dirty="0" smtClean="0">
                <a:solidFill>
                  <a:schemeClr val="tx1"/>
                </a:solidFill>
                <a:effectLst/>
                <a:latin typeface="Tahoma" pitchFamily="34" charset="0"/>
                <a:ea typeface="+mn-ea"/>
                <a:cs typeface="Times New Roman" pitchFamily="18" charset="0"/>
              </a:rPr>
              <a:t>Source Port and Destination port columns – identify the application port number sent and received the packet.</a:t>
            </a:r>
          </a:p>
          <a:p>
            <a:pPr lvl="0"/>
            <a:endParaRPr kumimoji="1" lang="en-US" sz="1200" kern="1200" dirty="0" smtClean="0">
              <a:solidFill>
                <a:schemeClr val="tx1"/>
              </a:solidFill>
              <a:effectLst/>
              <a:latin typeface="Tahoma" pitchFamily="34" charset="0"/>
              <a:ea typeface="+mn-ea"/>
              <a:cs typeface="Times New Roman" pitchFamily="18" charset="0"/>
            </a:endParaRPr>
          </a:p>
          <a:p>
            <a:r>
              <a:rPr kumimoji="1" lang="en-US" sz="1200" kern="1200" dirty="0" smtClean="0">
                <a:solidFill>
                  <a:schemeClr val="tx1"/>
                </a:solidFill>
                <a:effectLst/>
                <a:latin typeface="Tahoma" pitchFamily="34" charset="0"/>
                <a:ea typeface="+mn-ea"/>
                <a:cs typeface="Times New Roman" pitchFamily="18" charset="0"/>
              </a:rPr>
              <a:t>As we can see here firewall captures important details.  It gives the network administrator insight on what type of traffic has been passed through the network. The challenge is monitoring the information because there are thousands of records generated each day. Examining the data is important and yet often overlooked because the volume of data, there are too much information to go through.  The firewall data is live, dynamic data that are constantly added each day.</a:t>
            </a:r>
          </a:p>
          <a:p>
            <a:pPr eaLnBrk="1" hangingPunct="1">
              <a:defRPr/>
            </a:pPr>
            <a:endParaRPr kumimoji="0" lang="en-US" sz="2400" dirty="0" smtClean="0"/>
          </a:p>
        </p:txBody>
      </p:sp>
      <p:sp>
        <p:nvSpPr>
          <p:cNvPr id="26629"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BCA64B95-8A87-4C17-9A46-8C4CC112381A}" type="slidenum">
              <a:rPr lang="en-US" sz="1200" smtClean="0"/>
              <a:pPr eaLnBrk="1" hangingPunct="1"/>
              <a:t>5</a:t>
            </a:fld>
            <a:endParaRPr lang="en-US" sz="12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r>
              <a:rPr kumimoji="1" lang="en-US" sz="1200" kern="1200" dirty="0" smtClean="0">
                <a:solidFill>
                  <a:schemeClr val="tx1"/>
                </a:solidFill>
                <a:effectLst/>
                <a:latin typeface="Tahoma" pitchFamily="34" charset="0"/>
                <a:ea typeface="+mn-ea"/>
                <a:cs typeface="Times New Roman" pitchFamily="18" charset="0"/>
              </a:rPr>
              <a:t>My proposed solution to this problem is to visualize the firewall traffic on a map using machine IP address.  For example, this IP number can be translated using a location database into latitude and longitude coordinate and plotted on a map.  Other attributes like the event time stamps, severity, #</a:t>
            </a:r>
            <a:r>
              <a:rPr kumimoji="1" lang="en-US" sz="1200" kern="1200" baseline="0" dirty="0" smtClean="0">
                <a:solidFill>
                  <a:schemeClr val="tx1"/>
                </a:solidFill>
                <a:effectLst/>
                <a:latin typeface="Tahoma" pitchFamily="34" charset="0"/>
                <a:ea typeface="+mn-ea"/>
                <a:cs typeface="Times New Roman" pitchFamily="18" charset="0"/>
              </a:rPr>
              <a:t> of occurrences </a:t>
            </a:r>
            <a:r>
              <a:rPr kumimoji="1" lang="en-US" sz="1200" kern="1200" dirty="0" smtClean="0">
                <a:solidFill>
                  <a:schemeClr val="tx1"/>
                </a:solidFill>
                <a:effectLst/>
                <a:latin typeface="Tahoma" pitchFamily="34" charset="0"/>
                <a:ea typeface="+mn-ea"/>
                <a:cs typeface="Times New Roman" pitchFamily="18" charset="0"/>
              </a:rPr>
              <a:t>can be incorporated into the map. The application will not only show the locations. It can also perform analysis, and aggregates the records together to product charts.</a:t>
            </a:r>
          </a:p>
          <a:p>
            <a:pPr eaLnBrk="1" hangingPunct="1"/>
            <a:endParaRPr lang="en-US" dirty="0" smtClean="0"/>
          </a:p>
        </p:txBody>
      </p:sp>
      <p:sp>
        <p:nvSpPr>
          <p:cNvPr id="27653"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0F3BBF5-2ABC-4706-8F2D-AACAE92A73FB}" type="slidenum">
              <a:rPr lang="en-US" sz="1200" smtClean="0"/>
              <a:pPr eaLnBrk="1" hangingPunct="1"/>
              <a:t>6</a:t>
            </a:fld>
            <a:endParaRPr lang="en-US" sz="1200" smtClean="0"/>
          </a:p>
        </p:txBody>
      </p:sp>
      <p:sp>
        <p:nvSpPr>
          <p:cNvPr id="28675"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kumimoji="1" lang="en-US" sz="1200" kern="1200" dirty="0" smtClean="0">
                <a:solidFill>
                  <a:schemeClr val="tx1"/>
                </a:solidFill>
                <a:effectLst/>
                <a:latin typeface="Tahoma" pitchFamily="34" charset="0"/>
                <a:ea typeface="+mn-ea"/>
                <a:cs typeface="Times New Roman" pitchFamily="18" charset="0"/>
              </a:rPr>
              <a:t>The goal is simple and straight forward, it define what the final outcome to be, which is to develop a GIS-enabled web application to visualize firewall traffic in near-real time.</a:t>
            </a:r>
          </a:p>
          <a:p>
            <a:endParaRPr kumimoji="1" lang="en-US" sz="1200" kern="1200" dirty="0" smtClean="0">
              <a:solidFill>
                <a:schemeClr val="tx1"/>
              </a:solidFill>
              <a:effectLst/>
              <a:latin typeface="Tahoma" pitchFamily="34" charset="0"/>
              <a:ea typeface="+mn-ea"/>
              <a:cs typeface="Times New Roman" pitchFamily="18" charset="0"/>
            </a:endParaRPr>
          </a:p>
          <a:p>
            <a:r>
              <a:rPr kumimoji="1" lang="en-US" sz="1200" kern="1200" dirty="0" smtClean="0">
                <a:solidFill>
                  <a:schemeClr val="tx1"/>
                </a:solidFill>
                <a:effectLst/>
                <a:latin typeface="Tahoma" pitchFamily="34" charset="0"/>
                <a:ea typeface="+mn-ea"/>
                <a:cs typeface="Times New Roman" pitchFamily="18" charset="0"/>
              </a:rPr>
              <a:t>The keywords are “GIS”, “web”, “firewall traffic”, and “near-real time“. The goal is to build an application to capture network packets coming through the firewall, process the data in GIS, present the information visually on the web, and the last key element is that data must be dynamic, close to real-time. </a:t>
            </a:r>
          </a:p>
          <a:p>
            <a:endParaRPr kumimoji="1" lang="en-US" sz="1200" kern="1200" dirty="0" smtClean="0">
              <a:solidFill>
                <a:schemeClr val="tx1"/>
              </a:solidFill>
              <a:effectLst/>
              <a:latin typeface="Tahoma" pitchFamily="34" charset="0"/>
              <a:ea typeface="+mn-ea"/>
              <a:cs typeface="Times New Roman" pitchFamily="18" charset="0"/>
            </a:endParaRPr>
          </a:p>
          <a:p>
            <a:r>
              <a:rPr kumimoji="1" lang="en-US" sz="1200" kern="1200" dirty="0" smtClean="0">
                <a:solidFill>
                  <a:schemeClr val="tx1"/>
                </a:solidFill>
                <a:effectLst/>
                <a:latin typeface="Tahoma" pitchFamily="34" charset="0"/>
                <a:ea typeface="+mn-ea"/>
                <a:cs typeface="Times New Roman" pitchFamily="18" charset="0"/>
              </a:rPr>
              <a:t>There are four objectives. </a:t>
            </a:r>
          </a:p>
          <a:p>
            <a:pPr marL="171450" lvl="0" indent="-171450">
              <a:buFont typeface="Arial" pitchFamily="34" charset="0"/>
              <a:buChar char="•"/>
            </a:pPr>
            <a:r>
              <a:rPr kumimoji="1" lang="en-US" sz="1200" kern="1200" dirty="0" smtClean="0">
                <a:solidFill>
                  <a:schemeClr val="tx1"/>
                </a:solidFill>
                <a:effectLst/>
                <a:latin typeface="Tahoma" pitchFamily="34" charset="0"/>
                <a:ea typeface="+mn-ea"/>
                <a:cs typeface="Times New Roman" pitchFamily="18" charset="0"/>
              </a:rPr>
              <a:t>First objective is firewall IP packet geolocation, the process of translating a machine IP address into latitude and longitude.</a:t>
            </a:r>
          </a:p>
          <a:p>
            <a:pPr marL="171450" lvl="0" indent="-171450">
              <a:buFont typeface="Arial" pitchFamily="34" charset="0"/>
              <a:buChar char="•"/>
            </a:pPr>
            <a:r>
              <a:rPr kumimoji="1" lang="en-US" sz="1200" kern="1200" dirty="0" smtClean="0">
                <a:solidFill>
                  <a:schemeClr val="tx1"/>
                </a:solidFill>
                <a:effectLst/>
                <a:latin typeface="Tahoma" pitchFamily="34" charset="0"/>
                <a:ea typeface="+mn-ea"/>
                <a:cs typeface="Times New Roman" pitchFamily="18" charset="0"/>
              </a:rPr>
              <a:t>Second objective is developing a workflow for data extraction, transformation, and loading process.  In our project we have identified WHAT need be done; this objective is to determine HOW to go about accomplishing the goal.  We need to develop the specific processing steps that make up the components in the workflow, from data extraction stage getting data from firewall, transformation stage parsing data into records with attributes, geocode data to coordinates, to last stage loading data into the a relational database.</a:t>
            </a:r>
          </a:p>
          <a:p>
            <a:pPr marL="171450" lvl="0" indent="-171450">
              <a:buFont typeface="Arial" pitchFamily="34" charset="0"/>
              <a:buChar char="•"/>
            </a:pPr>
            <a:r>
              <a:rPr kumimoji="1" lang="en-US" sz="1200" kern="1200" dirty="0" smtClean="0">
                <a:solidFill>
                  <a:schemeClr val="tx1"/>
                </a:solidFill>
                <a:effectLst/>
                <a:latin typeface="Tahoma" pitchFamily="34" charset="0"/>
                <a:ea typeface="+mn-ea"/>
                <a:cs typeface="Times New Roman" pitchFamily="18" charset="0"/>
              </a:rPr>
              <a:t>Third objective is automated processing. Its main purpose is to create a system for use in real-time provide operational support to network administrators. Data are constantly streaming across the firewall and filtered, the updates need to be reflected in our application.</a:t>
            </a:r>
          </a:p>
          <a:p>
            <a:pPr marL="171450" lvl="0" indent="-171450">
              <a:buFont typeface="Arial" pitchFamily="34" charset="0"/>
              <a:buChar char="•"/>
            </a:pPr>
            <a:r>
              <a:rPr kumimoji="1" lang="en-US" sz="1200" kern="1200" dirty="0" smtClean="0">
                <a:solidFill>
                  <a:schemeClr val="tx1"/>
                </a:solidFill>
                <a:effectLst/>
                <a:latin typeface="Tahoma" pitchFamily="34" charset="0"/>
                <a:ea typeface="+mn-ea"/>
                <a:cs typeface="Times New Roman" pitchFamily="18" charset="0"/>
              </a:rPr>
              <a:t>Fourth objective is use the cloud infrastructure to share GIS data and applications. There are different service models with varying degree of management responsibility, pick and choose which service model is best suited for our application. </a:t>
            </a:r>
          </a:p>
          <a:p>
            <a:pPr marL="0" indent="0" eaLnBrk="1" hangingPunct="1">
              <a:buFont typeface="Arial" pitchFamily="34" charset="0"/>
              <a:buNone/>
              <a:defRPr/>
            </a:pPr>
            <a:endParaRPr lang="en-US" sz="2400" dirty="0" smtClean="0"/>
          </a:p>
        </p:txBody>
      </p:sp>
      <p:sp>
        <p:nvSpPr>
          <p:cNvPr id="28677"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3A8AAD8-CA4A-40AC-9132-BA71590462FA}" type="slidenum">
              <a:rPr lang="en-US" sz="1200" smtClean="0"/>
              <a:pPr eaLnBrk="1" hangingPunct="1"/>
              <a:t>7</a:t>
            </a:fld>
            <a:endParaRPr lang="en-US" sz="12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kumimoji="0" lang="en-US" sz="2400" smtClean="0"/>
              <a:t>The system design methodology follows “waterfall model” sequential design process used in software engineering, in which progress is seen as flowing steadily download through the process of Discovery, Design, Development, and Test.</a:t>
            </a:r>
          </a:p>
          <a:p>
            <a:pPr eaLnBrk="1" hangingPunct="1"/>
            <a:endParaRPr kumimoji="0" lang="en-US" sz="2400" smtClean="0"/>
          </a:p>
          <a:p>
            <a:pPr eaLnBrk="1" hangingPunct="1"/>
            <a:r>
              <a:rPr lang="en-US" smtClean="0"/>
              <a:t>In the discovery stage we create a conceptual design of what the system will look like. Talk to the stakeholders and ask questions about their needs, identify high-level system capabilities. Use website mockup &amp; wireframe tool to help stakeholders build a shared understanding of site functionality. From a list of functional requirements we will develop system requirements to meet the needs. The requirements will define what the system will do but not how the system will do it. </a:t>
            </a:r>
          </a:p>
          <a:p>
            <a:pPr eaLnBrk="1" hangingPunct="1"/>
            <a:endParaRPr lang="en-US" smtClean="0"/>
          </a:p>
          <a:p>
            <a:pPr eaLnBrk="1" hangingPunct="1"/>
            <a:r>
              <a:rPr lang="en-US" smtClean="0"/>
              <a:t>In the design phase will create a high-level design showing overall framework and components making up the system.  Identify subsystems, hardware and software.  Each component is described, inputs and outputs are specified. Document hardware required, system configuration changes, software to be developed, and any other resource required to complete the system.  Create a test plan on how to validate the system.</a:t>
            </a:r>
          </a:p>
          <a:p>
            <a:pPr eaLnBrk="1" hangingPunct="1"/>
            <a:endParaRPr kumimoji="0" lang="en-US" sz="2400" smtClean="0"/>
          </a:p>
          <a:p>
            <a:pPr eaLnBrk="1" hangingPunct="1"/>
            <a:r>
              <a:rPr lang="en-US" smtClean="0"/>
              <a:t>In the development phase we will begin to create the hardware and software components identified in the system design. Part of the solution will require software development, either use commercial off-the-shelf solution modified to meet the design specifications or write new programs from scratch.  Each software module is tested individually; modules are then are then tested together from end-to-end for integration test.  </a:t>
            </a:r>
          </a:p>
          <a:p>
            <a:pPr eaLnBrk="1" hangingPunct="1"/>
            <a:endParaRPr kumimoji="0" lang="en-US" sz="2400" smtClean="0"/>
          </a:p>
          <a:p>
            <a:pPr eaLnBrk="1" hangingPunct="1"/>
            <a:r>
              <a:rPr lang="en-US" smtClean="0"/>
              <a:t>In the last stage the system is fully deployed to the cloud.  We do operational testing and evaluation, asses system functionality and performance outputs. Customer acceptance. </a:t>
            </a:r>
          </a:p>
          <a:p>
            <a:pPr eaLnBrk="1" hangingPunct="1"/>
            <a:endParaRPr kumimoji="0" lang="en-US" sz="2400" smtClean="0"/>
          </a:p>
          <a:p>
            <a:pPr eaLnBrk="1" hangingPunct="1"/>
            <a:endParaRPr kumimoji="0" lang="en-US" sz="2400" smtClean="0"/>
          </a:p>
        </p:txBody>
      </p:sp>
      <p:sp>
        <p:nvSpPr>
          <p:cNvPr id="29701"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682E40C5-8E41-45D7-B1FE-4A0E0CC706D8}" type="slidenum">
              <a:rPr lang="en-US" sz="1200" smtClean="0"/>
              <a:pPr eaLnBrk="1" hangingPunct="1"/>
              <a:t>8</a:t>
            </a:fld>
            <a:endParaRPr 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kumimoji="1" lang="en-US" sz="1200" kern="1200" dirty="0" smtClean="0">
                <a:solidFill>
                  <a:schemeClr val="tx1"/>
                </a:solidFill>
                <a:effectLst/>
                <a:latin typeface="Tahoma" pitchFamily="34" charset="0"/>
                <a:ea typeface="+mn-ea"/>
                <a:cs typeface="Times New Roman" pitchFamily="18" charset="0"/>
              </a:rPr>
              <a:t>This is the high-level view of the system architecture diagram.  By definition a system is a collection of components working together to accomplish a specific task or a set of functions. This diagram shows that in our system there are two zones "inside network" and "cloud GIS", computer on the Internet are external entities, and the Internet itself. </a:t>
            </a:r>
          </a:p>
          <a:p>
            <a:r>
              <a:rPr kumimoji="1" lang="en-US" sz="1200" kern="1200" dirty="0" smtClean="0">
                <a:solidFill>
                  <a:schemeClr val="tx1"/>
                </a:solidFill>
                <a:effectLst/>
                <a:latin typeface="Tahoma" pitchFamily="34" charset="0"/>
                <a:ea typeface="+mn-ea"/>
                <a:cs typeface="Times New Roman" pitchFamily="18" charset="0"/>
              </a:rPr>
              <a:t>I will describe the relationships between the components. The computers in the top right corner attempt to break through the firewall security in the "inside network" zone, the sessions are captured and sent to the application server. The server processes the data, geocodes the computer location. The data is then uploaded to the "Cloud GIS" zone; new records are appended to database.  The new data will show up as the most recent records in the application.</a:t>
            </a:r>
            <a:br>
              <a:rPr kumimoji="1" lang="en-US" sz="1200" kern="1200" dirty="0" smtClean="0">
                <a:solidFill>
                  <a:schemeClr val="tx1"/>
                </a:solidFill>
                <a:effectLst/>
                <a:latin typeface="Tahoma" pitchFamily="34" charset="0"/>
                <a:ea typeface="+mn-ea"/>
                <a:cs typeface="Times New Roman" pitchFamily="18" charset="0"/>
              </a:rPr>
            </a:br>
            <a:r>
              <a:rPr kumimoji="1" lang="en-US" sz="1200" kern="1200" dirty="0" smtClean="0">
                <a:solidFill>
                  <a:schemeClr val="tx1"/>
                </a:solidFill>
                <a:effectLst/>
                <a:latin typeface="Tahoma" pitchFamily="34" charset="0"/>
                <a:ea typeface="+mn-ea"/>
                <a:cs typeface="Times New Roman" pitchFamily="18" charset="0"/>
              </a:rPr>
              <a:t/>
            </a:r>
            <a:br>
              <a:rPr kumimoji="1" lang="en-US" sz="1200" kern="1200" dirty="0" smtClean="0">
                <a:solidFill>
                  <a:schemeClr val="tx1"/>
                </a:solidFill>
                <a:effectLst/>
                <a:latin typeface="Tahoma" pitchFamily="34" charset="0"/>
                <a:ea typeface="+mn-ea"/>
                <a:cs typeface="Times New Roman" pitchFamily="18" charset="0"/>
              </a:rPr>
            </a:br>
            <a:r>
              <a:rPr kumimoji="1" lang="en-US" sz="1200" kern="1200" dirty="0" smtClean="0">
                <a:solidFill>
                  <a:schemeClr val="tx1"/>
                </a:solidFill>
                <a:effectLst/>
                <a:latin typeface="Tahoma" pitchFamily="34" charset="0"/>
                <a:ea typeface="+mn-ea"/>
                <a:cs typeface="Times New Roman" pitchFamily="18" charset="0"/>
              </a:rPr>
              <a:t>This application is accessible anywhere from the Internet from client’s web browser.</a:t>
            </a:r>
            <a:endParaRPr kumimoji="1" lang="en-US" sz="1200" kern="1200" dirty="0">
              <a:solidFill>
                <a:schemeClr val="tx1"/>
              </a:solidFill>
              <a:effectLst/>
              <a:latin typeface="Tahoma" pitchFamily="34" charset="0"/>
              <a:ea typeface="+mn-ea"/>
              <a:cs typeface="Times New Roman" pitchFamily="18" charset="0"/>
            </a:endParaRPr>
          </a:p>
        </p:txBody>
      </p:sp>
      <p:sp>
        <p:nvSpPr>
          <p:cNvPr id="30725"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64C5EE84-22DB-459B-B9F8-C7B26746CFB5}" type="slidenum">
              <a:rPr lang="en-US" sz="1200" smtClean="0"/>
              <a:pPr eaLnBrk="1" hangingPunct="1"/>
              <a:t>9</a:t>
            </a:fld>
            <a:endParaRPr 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smtClean="0"/>
              <a:t>This data flow diagram provides a high-level view of the system that identifies the major processes and data flows.</a:t>
            </a:r>
          </a:p>
          <a:p>
            <a:pPr eaLnBrk="1" hangingPunct="1"/>
            <a:r>
              <a:rPr lang="en-US" smtClean="0"/>
              <a:t>There are four basic components in the diagram: source/entity, process, data flow, and data store.</a:t>
            </a:r>
          </a:p>
          <a:p>
            <a:pPr eaLnBrk="1" hangingPunct="1"/>
            <a:r>
              <a:rPr lang="en-US" smtClean="0"/>
              <a:t>Entities either provide data to the system or receive data from it. In this diagram Computer and Firewall are the source and destination of information (the entities), respectively. The network traffic from a computer is received by the firewall. The arrow or Data Flow is the movement of data between components. The process is the work that performs work or direct data based on business rules.  A data store is where a process stores data between processes. In this diagram the Capture process writes the changes since last update to a 1</a:t>
            </a:r>
            <a:r>
              <a:rPr lang="en-US" baseline="30000" smtClean="0"/>
              <a:t>st</a:t>
            </a:r>
            <a:r>
              <a:rPr lang="en-US" smtClean="0"/>
              <a:t> data store “unprocessed records”, which is the input to the Parser process that extracts the attributes and writes to 2</a:t>
            </a:r>
            <a:r>
              <a:rPr lang="en-US" baseline="30000" smtClean="0"/>
              <a:t>nd</a:t>
            </a:r>
            <a:r>
              <a:rPr lang="en-US" smtClean="0"/>
              <a:t> data store “formatted flat file”.  This data file and 3</a:t>
            </a:r>
            <a:r>
              <a:rPr lang="en-US" baseline="30000" smtClean="0"/>
              <a:t>rd</a:t>
            </a:r>
            <a:r>
              <a:rPr lang="en-US" smtClean="0"/>
              <a:t> data store “Geolocation file” are inputs to IP Address Geolocation process; outcomes are stored in 4</a:t>
            </a:r>
            <a:r>
              <a:rPr lang="en-US" baseline="30000" smtClean="0"/>
              <a:t>th</a:t>
            </a:r>
            <a:r>
              <a:rPr lang="en-US" smtClean="0"/>
              <a:t> data store “Flat file with latitudes and longitudes”. The geocoded file is input to Load process which will perform SQL updates appending new GIS data to a relational database.</a:t>
            </a:r>
          </a:p>
          <a:p>
            <a:pPr eaLnBrk="1" hangingPunct="1"/>
            <a:endParaRPr lang="en-US" smtClean="0"/>
          </a:p>
          <a:p>
            <a:pPr eaLnBrk="1" hangingPunct="1"/>
            <a:r>
              <a:rPr lang="en-US" smtClean="0"/>
              <a:t>Entity Application server receive the data feed from database. Client on the internet access the web site, query records, results are returned and rendered visually.</a:t>
            </a:r>
          </a:p>
          <a:p>
            <a:pPr eaLnBrk="1" hangingPunct="1"/>
            <a:r>
              <a:rPr kumimoji="0" lang="en-US" sz="2400" smtClean="0"/>
              <a:t/>
            </a:r>
            <a:br>
              <a:rPr kumimoji="0" lang="en-US" sz="2400" smtClean="0"/>
            </a:br>
            <a:endParaRPr kumimoji="0" lang="en-US" sz="2400" smtClean="0"/>
          </a:p>
          <a:p>
            <a:pPr eaLnBrk="1" hangingPunct="1"/>
            <a:endParaRPr kumimoji="0" lang="en-US" sz="2400" smtClean="0"/>
          </a:p>
          <a:p>
            <a:pPr eaLnBrk="1" hangingPunct="1"/>
            <a:endParaRPr kumimoji="0" lang="en-US" sz="2400" smtClean="0"/>
          </a:p>
        </p:txBody>
      </p:sp>
      <p:sp>
        <p:nvSpPr>
          <p:cNvPr id="31749" name="Date Placeholder 1"/>
          <p:cNvSpPr>
            <a:spLocks noGrp="1"/>
          </p:cNvSpPr>
          <p:nvPr>
            <p:ph type="dt" sz="quarter" idx="1"/>
          </p:nvPr>
        </p:nvSpPr>
        <p:spPr>
          <a:noFill/>
        </p:spPr>
        <p:txBody>
          <a:bodyPr/>
          <a:lstStyle>
            <a:lvl1pPr defTabSz="927100" eaLnBrk="0" hangingPunct="0">
              <a:defRPr sz="2400">
                <a:solidFill>
                  <a:schemeClr val="tx1"/>
                </a:solidFill>
                <a:latin typeface="Times New Roman" pitchFamily="18" charset="0"/>
                <a:cs typeface="Times New Roman" pitchFamily="18" charset="0"/>
              </a:defRPr>
            </a:lvl1pPr>
            <a:lvl2pPr marL="742950" indent="-285750" defTabSz="927100" eaLnBrk="0" hangingPunct="0">
              <a:defRPr sz="2400">
                <a:solidFill>
                  <a:schemeClr val="tx1"/>
                </a:solidFill>
                <a:latin typeface="Times New Roman" pitchFamily="18" charset="0"/>
                <a:cs typeface="Times New Roman" pitchFamily="18" charset="0"/>
              </a:defRPr>
            </a:lvl2pPr>
            <a:lvl3pPr marL="1143000" indent="-228600" defTabSz="927100" eaLnBrk="0" hangingPunct="0">
              <a:defRPr sz="2400">
                <a:solidFill>
                  <a:schemeClr val="tx1"/>
                </a:solidFill>
                <a:latin typeface="Times New Roman" pitchFamily="18" charset="0"/>
                <a:cs typeface="Times New Roman" pitchFamily="18" charset="0"/>
              </a:defRPr>
            </a:lvl3pPr>
            <a:lvl4pPr marL="1600200" indent="-228600" defTabSz="927100" eaLnBrk="0" hangingPunct="0">
              <a:defRPr sz="2400">
                <a:solidFill>
                  <a:schemeClr val="tx1"/>
                </a:solidFill>
                <a:latin typeface="Times New Roman" pitchFamily="18" charset="0"/>
                <a:cs typeface="Times New Roman" pitchFamily="18" charset="0"/>
              </a:defRPr>
            </a:lvl4pPr>
            <a:lvl5pPr marL="2057400" indent="-228600" defTabSz="927100" eaLnBrk="0" hangingPunct="0">
              <a:defRPr sz="24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en-US" noProof="0" smtClean="0"/>
              <a:t>Click to edit Master title style</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en-US" noProof="0" smtClean="0"/>
              <a:t>Click to edit Master subtitle style</a:t>
            </a:r>
          </a:p>
        </p:txBody>
      </p:sp>
      <p:sp>
        <p:nvSpPr>
          <p:cNvPr id="4" name="Rectangle 169"/>
          <p:cNvSpPr>
            <a:spLocks noGrp="1" noChangeArrowheads="1"/>
          </p:cNvSpPr>
          <p:nvPr>
            <p:ph type="dt" sz="half" idx="10"/>
          </p:nvPr>
        </p:nvSpPr>
        <p:spPr>
          <a:xfrm>
            <a:off x="1225550" y="6200775"/>
            <a:ext cx="1905000" cy="457200"/>
          </a:xfrm>
        </p:spPr>
        <p:txBody>
          <a:bodyPr/>
          <a:lstStyle>
            <a:lvl1pPr>
              <a:defRPr/>
            </a:lvl1pPr>
          </a:lstStyle>
          <a:p>
            <a:pPr>
              <a:defRPr/>
            </a:pPr>
            <a:endParaRPr lang="en-US"/>
          </a:p>
        </p:txBody>
      </p:sp>
      <p:sp>
        <p:nvSpPr>
          <p:cNvPr id="5" name="Rectangle 170"/>
          <p:cNvSpPr>
            <a:spLocks noGrp="1" noChangeArrowheads="1"/>
          </p:cNvSpPr>
          <p:nvPr>
            <p:ph type="ftr" sz="quarter" idx="11"/>
          </p:nvPr>
        </p:nvSpPr>
        <p:spPr>
          <a:xfrm>
            <a:off x="3303588" y="6200775"/>
            <a:ext cx="3636962" cy="457200"/>
          </a:xfrm>
        </p:spPr>
        <p:txBody>
          <a:bodyPr/>
          <a:lstStyle>
            <a:lvl1pPr>
              <a:defRPr/>
            </a:lvl1pPr>
          </a:lstStyle>
          <a:p>
            <a:pPr>
              <a:defRPr/>
            </a:pPr>
            <a:endParaRPr lang="en-US"/>
          </a:p>
        </p:txBody>
      </p:sp>
      <p:sp>
        <p:nvSpPr>
          <p:cNvPr id="6" name="Rectangle 171"/>
          <p:cNvSpPr>
            <a:spLocks noGrp="1" noChangeArrowheads="1"/>
          </p:cNvSpPr>
          <p:nvPr>
            <p:ph type="sldNum" sz="quarter" idx="12"/>
          </p:nvPr>
        </p:nvSpPr>
        <p:spPr>
          <a:xfrm>
            <a:off x="7092950" y="6200775"/>
            <a:ext cx="1905000" cy="457200"/>
          </a:xfrm>
        </p:spPr>
        <p:txBody>
          <a:bodyPr/>
          <a:lstStyle>
            <a:lvl1pPr>
              <a:defRPr/>
            </a:lvl1pPr>
          </a:lstStyle>
          <a:p>
            <a:pPr>
              <a:defRPr/>
            </a:pPr>
            <a:fld id="{636B1537-99F7-4DC9-8D0A-2AA4BC2AEC99}" type="slidenum">
              <a:rPr lang="en-US"/>
              <a:pPr>
                <a:defRPr/>
              </a:pPr>
              <a:t>‹#›</a:t>
            </a:fld>
            <a:endParaRPr lang="en-US"/>
          </a:p>
        </p:txBody>
      </p:sp>
    </p:spTree>
    <p:extLst>
      <p:ext uri="{BB962C8B-B14F-4D97-AF65-F5344CB8AC3E}">
        <p14:creationId xmlns:p14="http://schemas.microsoft.com/office/powerpoint/2010/main" val="2994483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5EF56F-5E1C-42A4-A1D7-ED88567D85B8}" type="slidenum">
              <a:rPr lang="en-US"/>
              <a:pPr>
                <a:defRPr/>
              </a:pPr>
              <a:t>‹#›</a:t>
            </a:fld>
            <a:endParaRPr lang="en-US"/>
          </a:p>
        </p:txBody>
      </p:sp>
    </p:spTree>
    <p:extLst>
      <p:ext uri="{BB962C8B-B14F-4D97-AF65-F5344CB8AC3E}">
        <p14:creationId xmlns:p14="http://schemas.microsoft.com/office/powerpoint/2010/main" val="430048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25425"/>
            <a:ext cx="1925638"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42988" y="225425"/>
            <a:ext cx="5627687"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F82331-43CD-4CD0-8F7C-2385B893AA40}" type="slidenum">
              <a:rPr lang="en-US"/>
              <a:pPr>
                <a:defRPr/>
              </a:pPr>
              <a:t>‹#›</a:t>
            </a:fld>
            <a:endParaRPr lang="en-US"/>
          </a:p>
        </p:txBody>
      </p:sp>
    </p:spTree>
    <p:extLst>
      <p:ext uri="{BB962C8B-B14F-4D97-AF65-F5344CB8AC3E}">
        <p14:creationId xmlns:p14="http://schemas.microsoft.com/office/powerpoint/2010/main" val="876460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377666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72050" y="1304925"/>
            <a:ext cx="3776663" cy="4895850"/>
          </a:xfrm>
        </p:spPr>
        <p:txBody>
          <a:bodyPr/>
          <a:lstStyle/>
          <a:p>
            <a:pPr lvl="0"/>
            <a:r>
              <a:rPr lang="en-US" noProof="0" smtClean="0"/>
              <a:t>Click icon to add clip art</a:t>
            </a:r>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F15B9E-C07E-494F-A144-036C41540E5B}" type="slidenum">
              <a:rPr lang="en-US"/>
              <a:pPr>
                <a:defRPr/>
              </a:pPr>
              <a:t>‹#›</a:t>
            </a:fld>
            <a:endParaRPr lang="en-US"/>
          </a:p>
        </p:txBody>
      </p:sp>
    </p:spTree>
    <p:extLst>
      <p:ext uri="{BB962C8B-B14F-4D97-AF65-F5344CB8AC3E}">
        <p14:creationId xmlns:p14="http://schemas.microsoft.com/office/powerpoint/2010/main" val="872249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42988" y="1304925"/>
            <a:ext cx="7705725"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2988" y="3829050"/>
            <a:ext cx="7705725"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1FB404-154B-4727-99CF-B02075C70409}" type="slidenum">
              <a:rPr lang="en-US"/>
              <a:pPr>
                <a:defRPr/>
              </a:pPr>
              <a:t>‹#›</a:t>
            </a:fld>
            <a:endParaRPr lang="en-US"/>
          </a:p>
        </p:txBody>
      </p:sp>
    </p:spTree>
    <p:extLst>
      <p:ext uri="{BB962C8B-B14F-4D97-AF65-F5344CB8AC3E}">
        <p14:creationId xmlns:p14="http://schemas.microsoft.com/office/powerpoint/2010/main" val="102527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7B98FE-AB7C-4A74-B015-8ADCF8243075}" type="slidenum">
              <a:rPr lang="en-US"/>
              <a:pPr>
                <a:defRPr/>
              </a:pPr>
              <a:t>‹#›</a:t>
            </a:fld>
            <a:endParaRPr lang="en-US"/>
          </a:p>
        </p:txBody>
      </p:sp>
    </p:spTree>
    <p:extLst>
      <p:ext uri="{BB962C8B-B14F-4D97-AF65-F5344CB8AC3E}">
        <p14:creationId xmlns:p14="http://schemas.microsoft.com/office/powerpoint/2010/main" val="235452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83D66D-FC2B-4393-96A8-89E6A486039E}" type="slidenum">
              <a:rPr lang="en-US"/>
              <a:pPr>
                <a:defRPr/>
              </a:pPr>
              <a:t>‹#›</a:t>
            </a:fld>
            <a:endParaRPr lang="en-US"/>
          </a:p>
        </p:txBody>
      </p:sp>
    </p:spTree>
    <p:extLst>
      <p:ext uri="{BB962C8B-B14F-4D97-AF65-F5344CB8AC3E}">
        <p14:creationId xmlns:p14="http://schemas.microsoft.com/office/powerpoint/2010/main" val="393304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25B5A3-4E34-4EBA-85BB-E4F495469C75}" type="slidenum">
              <a:rPr lang="en-US"/>
              <a:pPr>
                <a:defRPr/>
              </a:pPr>
              <a:t>‹#›</a:t>
            </a:fld>
            <a:endParaRPr lang="en-US"/>
          </a:p>
        </p:txBody>
      </p:sp>
    </p:spTree>
    <p:extLst>
      <p:ext uri="{BB962C8B-B14F-4D97-AF65-F5344CB8AC3E}">
        <p14:creationId xmlns:p14="http://schemas.microsoft.com/office/powerpoint/2010/main" val="191097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A86DD4-A135-41DF-B625-5516471914ED}" type="slidenum">
              <a:rPr lang="en-US"/>
              <a:pPr>
                <a:defRPr/>
              </a:pPr>
              <a:t>‹#›</a:t>
            </a:fld>
            <a:endParaRPr lang="en-US"/>
          </a:p>
        </p:txBody>
      </p:sp>
    </p:spTree>
    <p:extLst>
      <p:ext uri="{BB962C8B-B14F-4D97-AF65-F5344CB8AC3E}">
        <p14:creationId xmlns:p14="http://schemas.microsoft.com/office/powerpoint/2010/main" val="100931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1F7CB-17B4-4279-87E6-6018080A52F3}" type="slidenum">
              <a:rPr lang="en-US"/>
              <a:pPr>
                <a:defRPr/>
              </a:pPr>
              <a:t>‹#›</a:t>
            </a:fld>
            <a:endParaRPr lang="en-US"/>
          </a:p>
        </p:txBody>
      </p:sp>
    </p:spTree>
    <p:extLst>
      <p:ext uri="{BB962C8B-B14F-4D97-AF65-F5344CB8AC3E}">
        <p14:creationId xmlns:p14="http://schemas.microsoft.com/office/powerpoint/2010/main" val="131582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8DEE51-331F-4B0D-B663-875293691434}" type="slidenum">
              <a:rPr lang="en-US"/>
              <a:pPr>
                <a:defRPr/>
              </a:pPr>
              <a:t>‹#›</a:t>
            </a:fld>
            <a:endParaRPr lang="en-US"/>
          </a:p>
        </p:txBody>
      </p:sp>
    </p:spTree>
    <p:extLst>
      <p:ext uri="{BB962C8B-B14F-4D97-AF65-F5344CB8AC3E}">
        <p14:creationId xmlns:p14="http://schemas.microsoft.com/office/powerpoint/2010/main" val="1571558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1B9058-CDA5-4089-8766-6AAF124CD25A}" type="slidenum">
              <a:rPr lang="en-US"/>
              <a:pPr>
                <a:defRPr/>
              </a:pPr>
              <a:t>‹#›</a:t>
            </a:fld>
            <a:endParaRPr lang="en-US"/>
          </a:p>
        </p:txBody>
      </p:sp>
    </p:spTree>
    <p:extLst>
      <p:ext uri="{BB962C8B-B14F-4D97-AF65-F5344CB8AC3E}">
        <p14:creationId xmlns:p14="http://schemas.microsoft.com/office/powerpoint/2010/main" val="328815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C89E33-1399-4C54-BFCF-D4C9505190FB}" type="slidenum">
              <a:rPr lang="en-US"/>
              <a:pPr>
                <a:defRPr/>
              </a:pPr>
              <a:t>‹#›</a:t>
            </a:fld>
            <a:endParaRPr lang="en-US"/>
          </a:p>
        </p:txBody>
      </p:sp>
    </p:spTree>
    <p:extLst>
      <p:ext uri="{BB962C8B-B14F-4D97-AF65-F5344CB8AC3E}">
        <p14:creationId xmlns:p14="http://schemas.microsoft.com/office/powerpoint/2010/main" val="256267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000">
                <a:latin typeface="+mn-lt"/>
              </a:defRPr>
            </a:lvl1pPr>
          </a:lstStyle>
          <a:p>
            <a:pPr>
              <a:defRPr/>
            </a:pPr>
            <a:endParaRPr lang="en-US"/>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latin typeface="+mn-lt"/>
              </a:defRPr>
            </a:lvl1pPr>
          </a:lstStyle>
          <a:p>
            <a:pPr>
              <a:defRPr/>
            </a:pPr>
            <a:endParaRPr lang="en-US"/>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atin typeface="+mn-lt"/>
              </a:defRPr>
            </a:lvl1pPr>
          </a:lstStyle>
          <a:p>
            <a:pPr>
              <a:defRPr/>
            </a:pPr>
            <a:fld id="{06AD389A-777A-4C79-A186-EFBD918879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2pPr>
      <a:lvl3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3pPr>
      <a:lvl4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4pPr>
      <a:lvl5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5pPr>
      <a:lvl6pPr marL="4572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5.xml"/><Relationship Id="rId7" Type="http://schemas.openxmlformats.org/officeDocument/2006/relationships/oleObject" Target="../embeddings/Microsoft_Excel_97-2003_Worksheet3.xls"/><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oleObject" Target="../embeddings/Microsoft_Excel_97-2003_Worksheet4.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429000" y="1828800"/>
            <a:ext cx="5343525" cy="1676400"/>
          </a:xfrm>
        </p:spPr>
        <p:txBody>
          <a:bodyPr/>
          <a:lstStyle/>
          <a:p>
            <a:pPr eaLnBrk="1" hangingPunct="1"/>
            <a:r>
              <a:rPr lang="en-US" dirty="0" smtClean="0"/>
              <a:t>GIS APPLICATION IN FIREWALL LOG VISUALIZATION</a:t>
            </a:r>
          </a:p>
        </p:txBody>
      </p:sp>
      <p:sp>
        <p:nvSpPr>
          <p:cNvPr id="3075" name="Rectangle 5"/>
          <p:cNvSpPr>
            <a:spLocks noGrp="1" noChangeArrowheads="1"/>
          </p:cNvSpPr>
          <p:nvPr>
            <p:ph type="subTitle" idx="1"/>
          </p:nvPr>
        </p:nvSpPr>
        <p:spPr/>
        <p:txBody>
          <a:bodyPr/>
          <a:lstStyle/>
          <a:p>
            <a:pPr eaLnBrk="1" hangingPunct="1"/>
            <a:r>
              <a:rPr lang="en-US" smtClean="0"/>
              <a:t>Penn State MGIS 596A Peer Review</a:t>
            </a:r>
          </a:p>
          <a:p>
            <a:pPr eaLnBrk="1" hangingPunct="1"/>
            <a:r>
              <a:rPr lang="en-US" smtClean="0"/>
              <a:t>Presenter: Juliana Lo</a:t>
            </a:r>
          </a:p>
          <a:p>
            <a:pPr eaLnBrk="1" hangingPunct="1"/>
            <a:r>
              <a:rPr lang="en-US" smtClean="0"/>
              <a:t>Advisor: Dr. Michael Thomas</a:t>
            </a:r>
            <a:br>
              <a:rPr lang="en-US" smtClean="0"/>
            </a:br>
            <a:r>
              <a:rPr lang="en-US" smtClean="0"/>
              <a:t>Date: December 17, 2014</a:t>
            </a:r>
          </a:p>
        </p:txBody>
      </p:sp>
      <p:sp>
        <p:nvSpPr>
          <p:cNvPr id="2" name="Slide Number Placeholder 1"/>
          <p:cNvSpPr>
            <a:spLocks noGrp="1"/>
          </p:cNvSpPr>
          <p:nvPr>
            <p:ph type="sldNum" sz="quarter" idx="12"/>
          </p:nvPr>
        </p:nvSpPr>
        <p:spPr/>
        <p:txBody>
          <a:bodyPr/>
          <a:lstStyle/>
          <a:p>
            <a:pPr>
              <a:defRPr/>
            </a:pPr>
            <a:fld id="{9B036F04-2500-4071-AA09-3D6284FF274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9" name="Rectangle 13"/>
          <p:cNvSpPr>
            <a:spLocks noGrp="1" noChangeArrowheads="1"/>
          </p:cNvSpPr>
          <p:nvPr>
            <p:ph type="body" sz="half" idx="1"/>
          </p:nvPr>
        </p:nvSpPr>
        <p:spPr>
          <a:xfrm>
            <a:off x="312738" y="1501775"/>
            <a:ext cx="4038600" cy="1471613"/>
          </a:xfrm>
        </p:spPr>
        <p:txBody>
          <a:bodyPr/>
          <a:lstStyle/>
          <a:p>
            <a:pPr marL="0" indent="0" eaLnBrk="1" hangingPunct="1">
              <a:buFontTx/>
              <a:buNone/>
              <a:defRPr/>
            </a:pPr>
            <a:r>
              <a:rPr lang="en-US" sz="2000" dirty="0" smtClean="0"/>
              <a:t>Hardware</a:t>
            </a:r>
          </a:p>
          <a:p>
            <a:pPr eaLnBrk="1" hangingPunct="1">
              <a:defRPr/>
            </a:pPr>
            <a:r>
              <a:rPr lang="en-US" sz="2000" dirty="0" smtClean="0"/>
              <a:t>Firewall  (existing)</a:t>
            </a:r>
          </a:p>
          <a:p>
            <a:pPr eaLnBrk="1" hangingPunct="1">
              <a:defRPr/>
            </a:pPr>
            <a:r>
              <a:rPr lang="en-US" sz="2000" dirty="0" smtClean="0"/>
              <a:t>Application Server </a:t>
            </a:r>
            <a:br>
              <a:rPr lang="en-US" sz="2000" dirty="0" smtClean="0"/>
            </a:br>
            <a:r>
              <a:rPr lang="en-US" sz="2000" dirty="0" smtClean="0"/>
              <a:t>(new)</a:t>
            </a:r>
            <a:br>
              <a:rPr lang="en-US" sz="2000" dirty="0" smtClean="0"/>
            </a:br>
            <a:r>
              <a:rPr lang="en-US" sz="2000" dirty="0" smtClean="0"/>
              <a:t/>
            </a:r>
            <a:br>
              <a:rPr lang="en-US" sz="2000" dirty="0" smtClean="0"/>
            </a:br>
            <a:endParaRPr lang="en-US" sz="2000" dirty="0" smtClean="0"/>
          </a:p>
          <a:p>
            <a:pPr marL="0" indent="0" eaLnBrk="1" hangingPunct="1">
              <a:buFontTx/>
              <a:buNone/>
              <a:defRPr/>
            </a:pPr>
            <a:endParaRPr lang="en-US" sz="2000" dirty="0" smtClean="0"/>
          </a:p>
          <a:p>
            <a:pPr marL="0" indent="0" eaLnBrk="1" hangingPunct="1">
              <a:buFontTx/>
              <a:buNone/>
              <a:defRPr/>
            </a:pPr>
            <a:endParaRPr lang="en-US" sz="2000" dirty="0" smtClean="0"/>
          </a:p>
          <a:p>
            <a:pPr marL="0" indent="0" eaLnBrk="1" hangingPunct="1">
              <a:buFontTx/>
              <a:buNone/>
              <a:defRPr/>
            </a:pPr>
            <a:endParaRPr lang="en-US" sz="2000" dirty="0" smtClean="0"/>
          </a:p>
        </p:txBody>
      </p:sp>
      <p:sp>
        <p:nvSpPr>
          <p:cNvPr id="67" name="Rectangle 13"/>
          <p:cNvSpPr txBox="1">
            <a:spLocks noChangeArrowheads="1"/>
          </p:cNvSpPr>
          <p:nvPr/>
        </p:nvSpPr>
        <p:spPr bwMode="auto">
          <a:xfrm>
            <a:off x="246063" y="3095625"/>
            <a:ext cx="3525837"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a:lstStyle>
          <a:p>
            <a:pPr marL="0" indent="0">
              <a:buFontTx/>
              <a:buNone/>
              <a:defRPr/>
            </a:pPr>
            <a:r>
              <a:rPr lang="en-US" sz="2000" dirty="0" smtClean="0"/>
              <a:t>Programs that need to be written</a:t>
            </a:r>
          </a:p>
          <a:p>
            <a:pPr>
              <a:defRPr/>
            </a:pPr>
            <a:r>
              <a:rPr lang="en-US" sz="2000" dirty="0" smtClean="0"/>
              <a:t>Capture</a:t>
            </a:r>
          </a:p>
          <a:p>
            <a:pPr>
              <a:defRPr/>
            </a:pPr>
            <a:r>
              <a:rPr lang="en-US" sz="2000" dirty="0" smtClean="0"/>
              <a:t>Parser</a:t>
            </a:r>
          </a:p>
          <a:p>
            <a:pPr>
              <a:defRPr/>
            </a:pPr>
            <a:r>
              <a:rPr lang="en-US" sz="2000" dirty="0" smtClean="0"/>
              <a:t>IP Geolocation </a:t>
            </a:r>
          </a:p>
          <a:p>
            <a:pPr>
              <a:defRPr/>
            </a:pPr>
            <a:r>
              <a:rPr lang="en-US" sz="2000" dirty="0" smtClean="0"/>
              <a:t>Data loading</a:t>
            </a:r>
            <a:br>
              <a:rPr lang="en-US" sz="2000" dirty="0" smtClean="0"/>
            </a:br>
            <a:endParaRPr lang="en-US" sz="2000" dirty="0" smtClean="0"/>
          </a:p>
          <a:p>
            <a:pPr marL="0" indent="0">
              <a:buFontTx/>
              <a:buNone/>
              <a:defRPr/>
            </a:pPr>
            <a:endParaRPr lang="en-US" sz="2000" dirty="0" smtClean="0"/>
          </a:p>
          <a:p>
            <a:pPr marL="0" indent="0">
              <a:buFontTx/>
              <a:buNone/>
              <a:defRPr/>
            </a:pPr>
            <a:endParaRPr lang="en-US" sz="2000" dirty="0" smtClean="0"/>
          </a:p>
          <a:p>
            <a:pPr marL="0" indent="0">
              <a:buFontTx/>
              <a:buNone/>
              <a:defRPr/>
            </a:pPr>
            <a:endParaRPr lang="en-US" sz="2000" dirty="0"/>
          </a:p>
        </p:txBody>
      </p:sp>
      <p:sp>
        <p:nvSpPr>
          <p:cNvPr id="12292" name="Rectangle 12"/>
          <p:cNvSpPr>
            <a:spLocks noGrp="1" noChangeArrowheads="1"/>
          </p:cNvSpPr>
          <p:nvPr>
            <p:ph type="title"/>
          </p:nvPr>
        </p:nvSpPr>
        <p:spPr>
          <a:xfrm>
            <a:off x="990600" y="457200"/>
            <a:ext cx="7705725" cy="631825"/>
          </a:xfrm>
        </p:spPr>
        <p:txBody>
          <a:bodyPr/>
          <a:lstStyle/>
          <a:p>
            <a:pPr eaLnBrk="1" hangingPunct="1"/>
            <a:r>
              <a:rPr lang="en-US" smtClean="0"/>
              <a:t>System Components (HW, SW)</a:t>
            </a:r>
          </a:p>
        </p:txBody>
      </p:sp>
      <p:sp>
        <p:nvSpPr>
          <p:cNvPr id="2" name="Slide Number Placeholder 1"/>
          <p:cNvSpPr>
            <a:spLocks noGrp="1"/>
          </p:cNvSpPr>
          <p:nvPr>
            <p:ph type="sldNum" sz="quarter" idx="12"/>
          </p:nvPr>
        </p:nvSpPr>
        <p:spPr/>
        <p:txBody>
          <a:bodyPr/>
          <a:lstStyle/>
          <a:p>
            <a:pPr>
              <a:defRPr/>
            </a:pPr>
            <a:fld id="{F8847B5F-8FFF-4765-A82F-0DF2FA9D1440}" type="slidenum">
              <a:rPr lang="en-US" smtClean="0"/>
              <a:pPr>
                <a:defRPr/>
              </a:pPr>
              <a:t>10</a:t>
            </a:fld>
            <a:endParaRPr lang="en-US"/>
          </a:p>
        </p:txBody>
      </p:sp>
      <p:grpSp>
        <p:nvGrpSpPr>
          <p:cNvPr id="15" name="Group 14"/>
          <p:cNvGrpSpPr>
            <a:grpSpLocks/>
          </p:cNvGrpSpPr>
          <p:nvPr/>
        </p:nvGrpSpPr>
        <p:grpSpPr bwMode="auto">
          <a:xfrm>
            <a:off x="3771900" y="1647825"/>
            <a:ext cx="5029200" cy="3927475"/>
            <a:chOff x="3771483" y="1647361"/>
            <a:chExt cx="5029122" cy="3927398"/>
          </a:xfrm>
        </p:grpSpPr>
        <p:sp>
          <p:nvSpPr>
            <p:cNvPr id="7" name="TextBox 6"/>
            <p:cNvSpPr txBox="1"/>
            <p:nvPr/>
          </p:nvSpPr>
          <p:spPr>
            <a:xfrm>
              <a:off x="3771483" y="1647361"/>
              <a:ext cx="4800526" cy="1277913"/>
            </a:xfrm>
            <a:prstGeom prst="rect">
              <a:avLst/>
            </a:prstGeom>
            <a:noFill/>
          </p:spPr>
          <p:txBody>
            <a:bodyPr>
              <a:spAutoFit/>
            </a:bodyPr>
            <a:lstStyle/>
            <a:p>
              <a:pPr>
                <a:defRPr/>
              </a:pPr>
              <a:r>
                <a:rPr lang="en-US" sz="1400" b="1" dirty="0"/>
                <a:t>Raw Data</a:t>
              </a:r>
            </a:p>
            <a:p>
              <a:pPr>
                <a:defRPr/>
              </a:pPr>
              <a:r>
                <a:rPr lang="en-US" sz="1050" dirty="0"/>
                <a:t>11/27/2014 1:20 PM,Alert,208.65.121.2,NetScreen </a:t>
              </a:r>
              <a:r>
                <a:rPr lang="en-US" sz="1050" dirty="0" err="1"/>
                <a:t>device_id</a:t>
              </a:r>
              <a:r>
                <a:rPr lang="en-US" sz="1050" dirty="0"/>
                <a:t>=0185112010000717  [Root]system-alert-00442: TCP sweep! From 117.206.184.139 to zone </a:t>
              </a:r>
              <a:r>
                <a:rPr lang="en-US" sz="1050" dirty="0" err="1"/>
                <a:t>Untrust</a:t>
              </a:r>
              <a:r>
                <a:rPr lang="en-US" sz="1050" dirty="0"/>
                <a:t>, proto TCP (</a:t>
              </a:r>
              <a:r>
                <a:rPr lang="en-US" sz="1050" dirty="0" err="1"/>
                <a:t>int</a:t>
              </a:r>
              <a:r>
                <a:rPr lang="en-US" sz="1050" dirty="0"/>
                <a:t> ethernet0/2). Occurred 37 times. </a:t>
              </a:r>
            </a:p>
            <a:p>
              <a:pPr>
                <a:defRPr/>
              </a:pPr>
              <a:r>
                <a:rPr lang="en-US" sz="1050" dirty="0"/>
                <a:t>11/27/2014 1:30 PM,Alert,208.65.121.2,NetScreen </a:t>
              </a:r>
              <a:r>
                <a:rPr lang="en-US" sz="1050" dirty="0" err="1"/>
                <a:t>device_id</a:t>
              </a:r>
              <a:r>
                <a:rPr lang="en-US" sz="1050" dirty="0"/>
                <a:t>=0185112010000717  [Root]system-alert-00442: TCP sweep! From 120.10.202.181 to zone </a:t>
              </a:r>
              <a:r>
                <a:rPr lang="en-US" sz="1050" dirty="0" err="1"/>
                <a:t>Untrust</a:t>
              </a:r>
              <a:r>
                <a:rPr lang="en-US" sz="1050" dirty="0"/>
                <a:t>, proto TCP (</a:t>
              </a:r>
              <a:r>
                <a:rPr lang="en-US" sz="1050" dirty="0" err="1"/>
                <a:t>int</a:t>
              </a:r>
              <a:r>
                <a:rPr lang="en-US" sz="1050" dirty="0"/>
                <a:t> ethernet0/2). Occurred 10 times. (2014-11-27 12:01:32)</a:t>
              </a:r>
            </a:p>
          </p:txBody>
        </p:sp>
        <p:grpSp>
          <p:nvGrpSpPr>
            <p:cNvPr id="12310" name="Group 9"/>
            <p:cNvGrpSpPr>
              <a:grpSpLocks/>
            </p:cNvGrpSpPr>
            <p:nvPr/>
          </p:nvGrpSpPr>
          <p:grpSpPr bwMode="auto">
            <a:xfrm>
              <a:off x="3771483" y="3105092"/>
              <a:ext cx="5029122" cy="790295"/>
              <a:chOff x="3955473" y="3175074"/>
              <a:chExt cx="5029122" cy="790295"/>
            </a:xfrm>
          </p:grpSpPr>
          <p:pic>
            <p:nvPicPr>
              <p:cNvPr id="12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473" y="3467316"/>
                <a:ext cx="5029122" cy="49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17" name="TextBox 7"/>
              <p:cNvSpPr txBox="1">
                <a:spLocks noChangeArrowheads="1"/>
              </p:cNvSpPr>
              <p:nvPr/>
            </p:nvSpPr>
            <p:spPr bwMode="auto">
              <a:xfrm>
                <a:off x="3955473" y="3175074"/>
                <a:ext cx="16792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1400" b="1"/>
                  <a:t>Formatted Data</a:t>
                </a:r>
              </a:p>
            </p:txBody>
          </p:sp>
        </p:grpSp>
        <p:grpSp>
          <p:nvGrpSpPr>
            <p:cNvPr id="12311" name="Group 10"/>
            <p:cNvGrpSpPr>
              <a:grpSpLocks/>
            </p:cNvGrpSpPr>
            <p:nvPr/>
          </p:nvGrpSpPr>
          <p:grpSpPr bwMode="auto">
            <a:xfrm>
              <a:off x="3771483" y="4107379"/>
              <a:ext cx="4934756" cy="762730"/>
              <a:chOff x="3573643" y="4647471"/>
              <a:chExt cx="4934756" cy="762730"/>
            </a:xfrm>
          </p:grpSpPr>
          <p:pic>
            <p:nvPicPr>
              <p:cNvPr id="123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955977"/>
                <a:ext cx="4926999" cy="38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14" name="Rounded Rectangle 77"/>
              <p:cNvSpPr>
                <a:spLocks noChangeArrowheads="1"/>
              </p:cNvSpPr>
              <p:nvPr/>
            </p:nvSpPr>
            <p:spPr bwMode="auto">
              <a:xfrm>
                <a:off x="6188235" y="4868155"/>
                <a:ext cx="2320164" cy="542046"/>
              </a:xfrm>
              <a:prstGeom prst="roundRect">
                <a:avLst>
                  <a:gd name="adj" fmla="val 16667"/>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2315" name="TextBox 78"/>
              <p:cNvSpPr txBox="1">
                <a:spLocks noChangeArrowheads="1"/>
              </p:cNvSpPr>
              <p:nvPr/>
            </p:nvSpPr>
            <p:spPr bwMode="auto">
              <a:xfrm>
                <a:off x="3573643" y="4647471"/>
                <a:ext cx="39965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1400" b="1"/>
                  <a:t>Geocoded</a:t>
                </a:r>
              </a:p>
            </p:txBody>
          </p:sp>
        </p:grpSp>
        <p:sp>
          <p:nvSpPr>
            <p:cNvPr id="13" name="TextBox 12"/>
            <p:cNvSpPr txBox="1"/>
            <p:nvPr/>
          </p:nvSpPr>
          <p:spPr>
            <a:xfrm>
              <a:off x="3771483" y="5104868"/>
              <a:ext cx="4724327" cy="469891"/>
            </a:xfrm>
            <a:prstGeom prst="rect">
              <a:avLst/>
            </a:prstGeom>
            <a:noFill/>
          </p:spPr>
          <p:txBody>
            <a:bodyPr>
              <a:spAutoFit/>
            </a:bodyPr>
            <a:lstStyle/>
            <a:p>
              <a:pPr>
                <a:defRPr/>
              </a:pPr>
              <a:r>
                <a:rPr lang="en-US" sz="1400" b="1" dirty="0"/>
                <a:t>SQL Statement</a:t>
              </a:r>
              <a:br>
                <a:rPr lang="en-US" sz="1400" b="1" dirty="0"/>
              </a:br>
              <a:r>
                <a:rPr lang="en-US" sz="1050" dirty="0"/>
                <a:t>INSERT INTO </a:t>
              </a:r>
              <a:r>
                <a:rPr lang="en-US" sz="1050" dirty="0" err="1"/>
                <a:t>my_table</a:t>
              </a:r>
              <a:r>
                <a:rPr lang="en-US" sz="1050" dirty="0"/>
                <a:t> (date, severity, </a:t>
              </a:r>
              <a:r>
                <a:rPr lang="en-US" sz="1050" dirty="0" err="1"/>
                <a:t>point_geom</a:t>
              </a:r>
              <a:r>
                <a:rPr lang="en-US" sz="1050" dirty="0"/>
                <a:t> …) VALUES (…)</a:t>
              </a:r>
            </a:p>
          </p:txBody>
        </p:sp>
      </p:grpSp>
      <p:pic>
        <p:nvPicPr>
          <p:cNvPr id="8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3950" y="1647825"/>
            <a:ext cx="2703513"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Left Arrow 80"/>
          <p:cNvSpPr>
            <a:spLocks noChangeArrowheads="1"/>
          </p:cNvSpPr>
          <p:nvPr/>
        </p:nvSpPr>
        <p:spPr bwMode="auto">
          <a:xfrm rot="484482">
            <a:off x="3403600" y="2814638"/>
            <a:ext cx="2074863" cy="198437"/>
          </a:xfrm>
          <a:prstGeom prst="leftArrow">
            <a:avLst>
              <a:gd name="adj1" fmla="val 50000"/>
              <a:gd name="adj2" fmla="val 50005"/>
            </a:avLst>
          </a:prstGeom>
          <a:solidFill>
            <a:srgbClr val="FF0000"/>
          </a:solidFill>
          <a:ln w="9525" algn="ctr">
            <a:solidFill>
              <a:schemeClr val="tx1"/>
            </a:solidFill>
            <a:round/>
            <a:headEnd/>
            <a:tailEnd/>
          </a:ln>
        </p:spPr>
        <p:txBody>
          <a:bodyPr wrap="none" anchor="ctr"/>
          <a:lstStyle/>
          <a:p>
            <a:pPr algn="ctr"/>
            <a:endParaRPr lang="en-US"/>
          </a:p>
        </p:txBody>
      </p:sp>
      <p:sp>
        <p:nvSpPr>
          <p:cNvPr id="82" name="Left Arrow 81"/>
          <p:cNvSpPr>
            <a:spLocks noChangeArrowheads="1"/>
          </p:cNvSpPr>
          <p:nvPr/>
        </p:nvSpPr>
        <p:spPr bwMode="auto">
          <a:xfrm rot="10800000">
            <a:off x="3571875" y="3240088"/>
            <a:ext cx="1800225" cy="209550"/>
          </a:xfrm>
          <a:prstGeom prst="leftArrow">
            <a:avLst>
              <a:gd name="adj1" fmla="val 50000"/>
              <a:gd name="adj2" fmla="val 50034"/>
            </a:avLst>
          </a:prstGeom>
          <a:solidFill>
            <a:srgbClr val="FF0000"/>
          </a:solidFill>
          <a:ln w="9525" algn="ctr">
            <a:solidFill>
              <a:schemeClr val="tx1"/>
            </a:solidFill>
            <a:round/>
            <a:headEnd/>
            <a:tailEnd/>
          </a:ln>
        </p:spPr>
        <p:txBody>
          <a:bodyPr wrap="none"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8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1" grpId="1" animBg="1"/>
      <p:bldP spid="82" grpId="0" animBg="1"/>
      <p:bldP spid="8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
          <p:cNvSpPr>
            <a:spLocks noGrp="1" noChangeArrowheads="1"/>
          </p:cNvSpPr>
          <p:nvPr>
            <p:ph type="title"/>
          </p:nvPr>
        </p:nvSpPr>
        <p:spPr/>
        <p:txBody>
          <a:bodyPr/>
          <a:lstStyle/>
          <a:p>
            <a:pPr eaLnBrk="1" hangingPunct="1"/>
            <a:r>
              <a:rPr lang="en-US" smtClean="0"/>
              <a:t>GIS in the Cloud</a:t>
            </a:r>
          </a:p>
        </p:txBody>
      </p:sp>
      <p:sp>
        <p:nvSpPr>
          <p:cNvPr id="13315" name="TextBox 17"/>
          <p:cNvSpPr txBox="1">
            <a:spLocks noChangeArrowheads="1"/>
          </p:cNvSpPr>
          <p:nvPr/>
        </p:nvSpPr>
        <p:spPr bwMode="auto">
          <a:xfrm>
            <a:off x="4972050" y="1590450"/>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dirty="0" smtClean="0"/>
              <a:t>Candidate </a:t>
            </a:r>
            <a:r>
              <a:rPr lang="en-US" dirty="0"/>
              <a:t>Providers: </a:t>
            </a:r>
            <a:endParaRPr lang="en-US" dirty="0" smtClean="0"/>
          </a:p>
        </p:txBody>
      </p:sp>
      <p:sp>
        <p:nvSpPr>
          <p:cNvPr id="2" name="Slide Number Placeholder 1"/>
          <p:cNvSpPr>
            <a:spLocks noGrp="1"/>
          </p:cNvSpPr>
          <p:nvPr>
            <p:ph type="sldNum" sz="quarter" idx="12"/>
          </p:nvPr>
        </p:nvSpPr>
        <p:spPr/>
        <p:txBody>
          <a:bodyPr/>
          <a:lstStyle/>
          <a:p>
            <a:pPr>
              <a:defRPr/>
            </a:pPr>
            <a:fld id="{F552AF04-94A2-4FA4-890C-D7174A83EE7B}" type="slidenum">
              <a:rPr lang="en-US" smtClean="0"/>
              <a:pPr>
                <a:defRPr/>
              </a:pPr>
              <a:t>11</a:t>
            </a:fld>
            <a:endParaRPr lang="en-US" dirty="0"/>
          </a:p>
        </p:txBody>
      </p:sp>
      <p:graphicFrame>
        <p:nvGraphicFramePr>
          <p:cNvPr id="13" name="Diagram 12"/>
          <p:cNvGraphicFramePr/>
          <p:nvPr>
            <p:extLst>
              <p:ext uri="{D42A27DB-BD31-4B8C-83A1-F6EECF244321}">
                <p14:modId xmlns:p14="http://schemas.microsoft.com/office/powerpoint/2010/main" val="2650975160"/>
              </p:ext>
            </p:extLst>
          </p:nvPr>
        </p:nvGraphicFramePr>
        <p:xfrm>
          <a:off x="5181600" y="2857255"/>
          <a:ext cx="3314700" cy="2674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8" name="TextBox 13"/>
          <p:cNvSpPr txBox="1">
            <a:spLocks noChangeArrowheads="1"/>
          </p:cNvSpPr>
          <p:nvPr/>
        </p:nvSpPr>
        <p:spPr bwMode="auto">
          <a:xfrm>
            <a:off x="5467350" y="2351086"/>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dirty="0"/>
              <a:t>Evaluation Factors</a:t>
            </a:r>
          </a:p>
        </p:txBody>
      </p:sp>
      <p:pic>
        <p:nvPicPr>
          <p:cNvPr id="13336" name="Picture 2" descr="C:\Users\jlo\AppData\Local\Microsoft\Windows\Temporary Internet Files\Content.IE5\7U98PC5F\MC90044149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1750" y="5105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7"/>
          <p:cNvSpPr txBox="1">
            <a:spLocks noChangeArrowheads="1"/>
          </p:cNvSpPr>
          <p:nvPr/>
        </p:nvSpPr>
        <p:spPr bwMode="auto">
          <a:xfrm>
            <a:off x="387804" y="1663916"/>
            <a:ext cx="47815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dirty="0" smtClean="0"/>
              <a:t>Key Advantages</a:t>
            </a:r>
          </a:p>
          <a:p>
            <a:pPr marL="342900" indent="-342900" eaLnBrk="1" hangingPunct="1">
              <a:buFont typeface="Arial" pitchFamily="34" charset="0"/>
              <a:buChar char="•"/>
            </a:pPr>
            <a:r>
              <a:rPr lang="en-US" dirty="0" smtClean="0"/>
              <a:t>Data Access &amp; Availability</a:t>
            </a:r>
          </a:p>
          <a:p>
            <a:pPr marL="1085850" lvl="1" indent="-342900" eaLnBrk="1" hangingPunct="1">
              <a:buFont typeface="Wingdings" pitchFamily="2" charset="2"/>
              <a:buChar char="Ø"/>
            </a:pPr>
            <a:r>
              <a:rPr lang="en-US" dirty="0"/>
              <a:t>Anywhere and any time</a:t>
            </a:r>
          </a:p>
          <a:p>
            <a:pPr marL="342900" indent="-342900" eaLnBrk="1" hangingPunct="1">
              <a:buFont typeface="Arial" pitchFamily="34" charset="0"/>
              <a:buChar char="•"/>
            </a:pPr>
            <a:endParaRPr lang="en-US" dirty="0" smtClean="0"/>
          </a:p>
          <a:p>
            <a:pPr marL="342900" indent="-342900" eaLnBrk="1" hangingPunct="1">
              <a:buFont typeface="Arial" pitchFamily="34" charset="0"/>
              <a:buChar char="•"/>
            </a:pPr>
            <a:r>
              <a:rPr lang="en-US" dirty="0"/>
              <a:t>IT Infrastructure</a:t>
            </a:r>
          </a:p>
          <a:p>
            <a:pPr marL="1085850" lvl="1" indent="-342900" eaLnBrk="1" hangingPunct="1">
              <a:buFont typeface="Wingdings" pitchFamily="2" charset="2"/>
              <a:buChar char="Ø"/>
            </a:pPr>
            <a:r>
              <a:rPr lang="en-US" dirty="0"/>
              <a:t>Reduced setup cost</a:t>
            </a:r>
          </a:p>
          <a:p>
            <a:pPr marL="1085850" lvl="1" indent="-342900" eaLnBrk="1" hangingPunct="1">
              <a:buFont typeface="Wingdings" pitchFamily="2" charset="2"/>
              <a:buChar char="Ø"/>
            </a:pPr>
            <a:r>
              <a:rPr lang="en-US" dirty="0"/>
              <a:t>Reduced maintenance </a:t>
            </a:r>
            <a:r>
              <a:rPr lang="en-US" dirty="0" smtClean="0"/>
              <a:t>cost</a:t>
            </a:r>
            <a:endParaRPr lang="en-US" dirty="0" smtClean="0"/>
          </a:p>
        </p:txBody>
      </p:sp>
      <p:sp>
        <p:nvSpPr>
          <p:cNvPr id="11" name="TextBox 17"/>
          <p:cNvSpPr txBox="1">
            <a:spLocks noChangeArrowheads="1"/>
          </p:cNvSpPr>
          <p:nvPr/>
        </p:nvSpPr>
        <p:spPr bwMode="auto">
          <a:xfrm>
            <a:off x="4972050" y="2052115"/>
            <a:ext cx="3733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600" dirty="0" smtClean="0"/>
              <a:t>ArcGIS Online, </a:t>
            </a:r>
            <a:r>
              <a:rPr lang="en-US" sz="1600" dirty="0" err="1" smtClean="0"/>
              <a:t>CartoDB</a:t>
            </a:r>
            <a:r>
              <a:rPr lang="en-US" sz="1600" dirty="0" smtClean="0"/>
              <a:t>, </a:t>
            </a:r>
            <a:r>
              <a:rPr lang="en-US" sz="1600" dirty="0" err="1" smtClean="0"/>
              <a:t>Mapbox</a:t>
            </a:r>
            <a:endParaRPr lang="en-US" sz="1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
          <p:cNvSpPr>
            <a:spLocks noGrp="1" noChangeArrowheads="1"/>
          </p:cNvSpPr>
          <p:nvPr>
            <p:ph type="title"/>
          </p:nvPr>
        </p:nvSpPr>
        <p:spPr/>
        <p:txBody>
          <a:bodyPr/>
          <a:lstStyle/>
          <a:p>
            <a:pPr eaLnBrk="1" hangingPunct="1"/>
            <a:r>
              <a:rPr lang="en-US" dirty="0" smtClean="0"/>
              <a:t>GIS in the </a:t>
            </a:r>
            <a:r>
              <a:rPr lang="en-US" dirty="0" smtClean="0"/>
              <a:t>Cloud Evaluation</a:t>
            </a:r>
            <a:endParaRPr lang="en-US" dirty="0" smtClean="0"/>
          </a:p>
        </p:txBody>
      </p:sp>
      <p:sp>
        <p:nvSpPr>
          <p:cNvPr id="2" name="Slide Number Placeholder 1"/>
          <p:cNvSpPr>
            <a:spLocks noGrp="1"/>
          </p:cNvSpPr>
          <p:nvPr>
            <p:ph type="sldNum" sz="quarter" idx="12"/>
          </p:nvPr>
        </p:nvSpPr>
        <p:spPr/>
        <p:txBody>
          <a:bodyPr/>
          <a:lstStyle/>
          <a:p>
            <a:pPr>
              <a:defRPr/>
            </a:pPr>
            <a:fld id="{F552AF04-94A2-4FA4-890C-D7174A83EE7B}" type="slidenum">
              <a:rPr lang="en-US" smtClean="0"/>
              <a:pPr>
                <a:defRPr/>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10048731"/>
              </p:ext>
            </p:extLst>
          </p:nvPr>
        </p:nvGraphicFramePr>
        <p:xfrm>
          <a:off x="457200" y="1600200"/>
          <a:ext cx="8153401" cy="3398521"/>
        </p:xfrm>
        <a:graphic>
          <a:graphicData uri="http://schemas.openxmlformats.org/drawingml/2006/table">
            <a:tbl>
              <a:tblPr firstRow="1" bandRow="1">
                <a:tableStyleId>{93296810-A885-4BE3-A3E7-6D5BEEA58F35}</a:tableStyleId>
              </a:tblPr>
              <a:tblGrid>
                <a:gridCol w="1579278"/>
                <a:gridCol w="2306924"/>
                <a:gridCol w="2228849"/>
                <a:gridCol w="2038350"/>
              </a:tblGrid>
              <a:tr h="213359">
                <a:tc>
                  <a:txBody>
                    <a:bodyPr/>
                    <a:lstStyle/>
                    <a:p>
                      <a:endParaRPr lang="en-US" dirty="0"/>
                    </a:p>
                  </a:txBody>
                  <a:tcPr/>
                </a:tc>
                <a:tc>
                  <a:txBody>
                    <a:bodyPr/>
                    <a:lstStyle/>
                    <a:p>
                      <a:r>
                        <a:rPr lang="en-US" sz="1800" b="1" kern="1200" dirty="0" smtClean="0">
                          <a:solidFill>
                            <a:schemeClr val="tx1">
                              <a:lumMod val="95000"/>
                              <a:lumOff val="5000"/>
                            </a:schemeClr>
                          </a:solidFill>
                          <a:effectLst/>
                          <a:latin typeface="+mn-lt"/>
                          <a:ea typeface="+mn-ea"/>
                          <a:cs typeface="+mn-cs"/>
                        </a:rPr>
                        <a:t>Data Support</a:t>
                      </a:r>
                      <a:endParaRPr lang="en-US" dirty="0">
                        <a:solidFill>
                          <a:schemeClr val="tx1">
                            <a:lumMod val="95000"/>
                            <a:lumOff val="5000"/>
                          </a:schemeClr>
                        </a:solidFill>
                      </a:endParaRPr>
                    </a:p>
                  </a:txBody>
                  <a:tcPr/>
                </a:tc>
                <a:tc>
                  <a:txBody>
                    <a:bodyPr/>
                    <a:lstStyle/>
                    <a:p>
                      <a:r>
                        <a:rPr lang="en-US" dirty="0" smtClean="0">
                          <a:solidFill>
                            <a:schemeClr val="tx1">
                              <a:lumMod val="95000"/>
                              <a:lumOff val="5000"/>
                            </a:schemeClr>
                          </a:solidFill>
                        </a:rPr>
                        <a:t>Cost</a:t>
                      </a:r>
                      <a:endParaRPr lang="en-US" dirty="0">
                        <a:solidFill>
                          <a:schemeClr val="tx1">
                            <a:lumMod val="95000"/>
                            <a:lumOff val="5000"/>
                          </a:schemeClr>
                        </a:solidFill>
                      </a:endParaRPr>
                    </a:p>
                  </a:txBody>
                  <a:tcPr/>
                </a:tc>
                <a:tc>
                  <a:txBody>
                    <a:bodyPr/>
                    <a:lstStyle/>
                    <a:p>
                      <a:r>
                        <a:rPr lang="en-US" dirty="0" smtClean="0">
                          <a:solidFill>
                            <a:schemeClr val="tx1">
                              <a:lumMod val="95000"/>
                              <a:lumOff val="5000"/>
                            </a:schemeClr>
                          </a:solidFill>
                        </a:rPr>
                        <a:t>API</a:t>
                      </a:r>
                      <a:endParaRPr lang="en-US" dirty="0">
                        <a:solidFill>
                          <a:schemeClr val="tx1">
                            <a:lumMod val="95000"/>
                            <a:lumOff val="5000"/>
                          </a:schemeClr>
                        </a:solidFill>
                      </a:endParaRPr>
                    </a:p>
                  </a:txBody>
                  <a:tcPr/>
                </a:tc>
              </a:tr>
              <a:tr h="929641">
                <a:tc>
                  <a:txBody>
                    <a:bodyPr/>
                    <a:lstStyle/>
                    <a:p>
                      <a:r>
                        <a:rPr lang="en-US" sz="1800" kern="1200" dirty="0" smtClean="0">
                          <a:effectLst/>
                          <a:latin typeface="Times New Roman" pitchFamily="18" charset="0"/>
                          <a:cs typeface="Times New Roman" pitchFamily="18" charset="0"/>
                        </a:rPr>
                        <a:t>ArcGIS Online</a:t>
                      </a:r>
                      <a:endParaRPr lang="en-US" sz="1800" dirty="0">
                        <a:latin typeface="Times New Roman" pitchFamily="18" charset="0"/>
                        <a:cs typeface="Times New Roman" pitchFamily="18" charset="0"/>
                      </a:endParaRPr>
                    </a:p>
                  </a:txBody>
                  <a:tcPr/>
                </a:tc>
                <a:tc>
                  <a:txBody>
                    <a:bodyPr/>
                    <a:lstStyle/>
                    <a:p>
                      <a:r>
                        <a:rPr lang="en-US" sz="1800" kern="1200" dirty="0" smtClean="0">
                          <a:solidFill>
                            <a:schemeClr val="dk1"/>
                          </a:solidFill>
                          <a:effectLst/>
                          <a:latin typeface="Times New Roman" pitchFamily="18" charset="0"/>
                          <a:ea typeface="+mn-ea"/>
                          <a:cs typeface="Times New Roman" pitchFamily="18" charset="0"/>
                        </a:rPr>
                        <a:t>Layer packages, shapefiles,  CSV files, map services</a:t>
                      </a:r>
                      <a:endParaRPr lang="en-US" sz="1800" dirty="0">
                        <a:latin typeface="Times New Roman" pitchFamily="18" charset="0"/>
                        <a:cs typeface="Times New Roman" pitchFamily="18" charset="0"/>
                      </a:endParaRPr>
                    </a:p>
                  </a:txBody>
                  <a:tcPr/>
                </a:tc>
                <a:tc>
                  <a:txBody>
                    <a:bodyPr/>
                    <a:lstStyle/>
                    <a:p>
                      <a:r>
                        <a:rPr lang="en-US" sz="1800" kern="1200" dirty="0" smtClean="0">
                          <a:solidFill>
                            <a:schemeClr val="dk1"/>
                          </a:solidFill>
                          <a:effectLst/>
                          <a:latin typeface="Times New Roman" pitchFamily="18" charset="0"/>
                          <a:ea typeface="+mn-ea"/>
                          <a:cs typeface="Times New Roman" pitchFamily="18" charset="0"/>
                        </a:rPr>
                        <a:t>Free individual account,  org expensive</a:t>
                      </a:r>
                      <a:endParaRPr lang="en-US" sz="1800" dirty="0">
                        <a:latin typeface="Times New Roman" pitchFamily="18" charset="0"/>
                        <a:cs typeface="Times New Roman" pitchFamily="18" charset="0"/>
                      </a:endParaRPr>
                    </a:p>
                  </a:txBody>
                  <a:tcPr/>
                </a:tc>
                <a:tc>
                  <a:txBody>
                    <a:bodyPr/>
                    <a:lstStyle/>
                    <a:p>
                      <a:r>
                        <a:rPr lang="en-US" sz="1800" kern="1200" dirty="0" smtClean="0">
                          <a:solidFill>
                            <a:schemeClr val="dk1"/>
                          </a:solidFill>
                          <a:effectLst/>
                          <a:latin typeface="Times New Roman" pitchFamily="18" charset="0"/>
                          <a:ea typeface="+mn-ea"/>
                          <a:cs typeface="Times New Roman" pitchFamily="18" charset="0"/>
                        </a:rPr>
                        <a:t>Robust </a:t>
                      </a:r>
                      <a:r>
                        <a:rPr lang="en-US" sz="1800" kern="1200" dirty="0" err="1" smtClean="0">
                          <a:solidFill>
                            <a:schemeClr val="dk1"/>
                          </a:solidFill>
                          <a:effectLst/>
                          <a:latin typeface="Times New Roman" pitchFamily="18" charset="0"/>
                          <a:ea typeface="+mn-ea"/>
                          <a:cs typeface="Times New Roman" pitchFamily="18" charset="0"/>
                        </a:rPr>
                        <a:t>Javascript</a:t>
                      </a:r>
                      <a:r>
                        <a:rPr lang="en-US" sz="1800" kern="1200" dirty="0" smtClean="0">
                          <a:solidFill>
                            <a:schemeClr val="dk1"/>
                          </a:solidFill>
                          <a:effectLst/>
                          <a:latin typeface="Times New Roman" pitchFamily="18" charset="0"/>
                          <a:ea typeface="+mn-ea"/>
                          <a:cs typeface="Times New Roman" pitchFamily="18" charset="0"/>
                        </a:rPr>
                        <a:t> library and design tool</a:t>
                      </a:r>
                      <a:endParaRPr lang="en-US" sz="1800" dirty="0">
                        <a:latin typeface="Times New Roman" pitchFamily="18" charset="0"/>
                        <a:cs typeface="Times New Roman" pitchFamily="18" charset="0"/>
                      </a:endParaRPr>
                    </a:p>
                  </a:txBody>
                  <a:tcPr/>
                </a:tc>
              </a:tr>
              <a:tr h="914400">
                <a:tc>
                  <a:txBody>
                    <a:bodyPr/>
                    <a:lstStyle/>
                    <a:p>
                      <a:r>
                        <a:rPr lang="en-US" sz="1800" kern="1200" dirty="0" err="1" smtClean="0">
                          <a:solidFill>
                            <a:schemeClr val="dk1"/>
                          </a:solidFill>
                          <a:effectLst/>
                          <a:latin typeface="Times New Roman" pitchFamily="18" charset="0"/>
                          <a:ea typeface="+mn-ea"/>
                          <a:cs typeface="Times New Roman" pitchFamily="18" charset="0"/>
                        </a:rPr>
                        <a:t>MapBox</a:t>
                      </a:r>
                      <a:endParaRPr lang="en-US" sz="1800" dirty="0">
                        <a:latin typeface="Times New Roman" pitchFamily="18" charset="0"/>
                        <a:cs typeface="Times New Roman" pitchFamily="18" charset="0"/>
                      </a:endParaRPr>
                    </a:p>
                  </a:txBody>
                  <a:tcPr/>
                </a:tc>
                <a:tc>
                  <a:txBody>
                    <a:bodyPr/>
                    <a:lstStyle/>
                    <a:p>
                      <a:r>
                        <a:rPr lang="en-US" sz="1800" kern="1200" dirty="0" smtClean="0">
                          <a:solidFill>
                            <a:schemeClr val="dk1"/>
                          </a:solidFill>
                          <a:effectLst/>
                          <a:latin typeface="Times New Roman" pitchFamily="18" charset="0"/>
                          <a:ea typeface="+mn-ea"/>
                          <a:cs typeface="Times New Roman" pitchFamily="18" charset="0"/>
                        </a:rPr>
                        <a:t>Tiles, shapefiles, KML, geotiff</a:t>
                      </a:r>
                      <a:endParaRPr lang="en-US" sz="1800" dirty="0">
                        <a:latin typeface="Times New Roman" pitchFamily="18" charset="0"/>
                        <a:cs typeface="Times New Roman" pitchFamily="18" charset="0"/>
                      </a:endParaRPr>
                    </a:p>
                  </a:txBody>
                  <a:tcPr/>
                </a:tc>
                <a:tc>
                  <a:txBody>
                    <a:bodyPr/>
                    <a:lstStyle/>
                    <a:p>
                      <a:r>
                        <a:rPr lang="en-US" sz="1800" kern="1200" dirty="0" smtClean="0">
                          <a:solidFill>
                            <a:schemeClr val="dk1"/>
                          </a:solidFill>
                          <a:effectLst/>
                          <a:latin typeface="Times New Roman" pitchFamily="18" charset="0"/>
                          <a:ea typeface="+mn-ea"/>
                          <a:cs typeface="Times New Roman" pitchFamily="18" charset="0"/>
                        </a:rPr>
                        <a:t>Subscription is easy to understand</a:t>
                      </a:r>
                      <a:endParaRPr lang="en-US" sz="1800" dirty="0">
                        <a:latin typeface="Times New Roman" pitchFamily="18" charset="0"/>
                        <a:cs typeface="Times New Roman" pitchFamily="18" charset="0"/>
                      </a:endParaRPr>
                    </a:p>
                  </a:txBody>
                  <a:tcPr/>
                </a:tc>
                <a:tc>
                  <a:txBody>
                    <a:bodyPr/>
                    <a:lstStyle/>
                    <a:p>
                      <a:r>
                        <a:rPr lang="en-US" sz="1800" kern="1200" dirty="0" smtClean="0">
                          <a:solidFill>
                            <a:schemeClr val="dk1"/>
                          </a:solidFill>
                          <a:effectLst/>
                          <a:latin typeface="Times New Roman" pitchFamily="18" charset="0"/>
                          <a:ea typeface="+mn-ea"/>
                          <a:cs typeface="Times New Roman" pitchFamily="18" charset="0"/>
                        </a:rPr>
                        <a:t>Robust </a:t>
                      </a:r>
                      <a:r>
                        <a:rPr lang="en-US" sz="1800" kern="1200" dirty="0" err="1" smtClean="0">
                          <a:solidFill>
                            <a:schemeClr val="dk1"/>
                          </a:solidFill>
                          <a:effectLst/>
                          <a:latin typeface="Times New Roman" pitchFamily="18" charset="0"/>
                          <a:ea typeface="+mn-ea"/>
                          <a:cs typeface="Times New Roman" pitchFamily="18" charset="0"/>
                        </a:rPr>
                        <a:t>Javascript</a:t>
                      </a:r>
                      <a:r>
                        <a:rPr lang="en-US" sz="1800" kern="1200" dirty="0" smtClean="0">
                          <a:solidFill>
                            <a:schemeClr val="dk1"/>
                          </a:solidFill>
                          <a:effectLst/>
                          <a:latin typeface="Times New Roman" pitchFamily="18" charset="0"/>
                          <a:ea typeface="+mn-ea"/>
                          <a:cs typeface="Times New Roman" pitchFamily="18" charset="0"/>
                        </a:rPr>
                        <a:t> library and design tool</a:t>
                      </a:r>
                      <a:endParaRPr lang="en-US" sz="1800" dirty="0">
                        <a:latin typeface="Times New Roman" pitchFamily="18" charset="0"/>
                        <a:cs typeface="Times New Roman" pitchFamily="18" charset="0"/>
                      </a:endParaRPr>
                    </a:p>
                  </a:txBody>
                  <a:tcPr/>
                </a:tc>
              </a:tr>
              <a:tr h="914400">
                <a:tc>
                  <a:txBody>
                    <a:bodyPr/>
                    <a:lstStyle/>
                    <a:p>
                      <a:r>
                        <a:rPr lang="en-US" sz="1800" kern="1200" dirty="0" err="1" smtClean="0">
                          <a:solidFill>
                            <a:schemeClr val="dk1"/>
                          </a:solidFill>
                          <a:effectLst/>
                          <a:latin typeface="Times New Roman" pitchFamily="18" charset="0"/>
                          <a:ea typeface="+mn-ea"/>
                          <a:cs typeface="Times New Roman" pitchFamily="18" charset="0"/>
                        </a:rPr>
                        <a:t>CartoDB</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Excel, CSV, XML, SHP, </a:t>
                      </a:r>
                      <a:r>
                        <a:rPr lang="en-US" sz="1800" dirty="0" err="1" smtClean="0">
                          <a:latin typeface="Times New Roman" pitchFamily="18" charset="0"/>
                          <a:cs typeface="Times New Roman" pitchFamily="18" charset="0"/>
                        </a:rPr>
                        <a:t>GeoJSON</a:t>
                      </a:r>
                      <a:r>
                        <a:rPr lang="en-US" sz="1800" dirty="0" smtClean="0">
                          <a:latin typeface="Times New Roman" pitchFamily="18" charset="0"/>
                          <a:cs typeface="Times New Roman" pitchFamily="18" charset="0"/>
                        </a:rPr>
                        <a:t>, and</a:t>
                      </a:r>
                      <a:r>
                        <a:rPr lang="en-US" sz="1800" baseline="0" dirty="0" smtClean="0">
                          <a:latin typeface="Times New Roman" pitchFamily="18" charset="0"/>
                          <a:cs typeface="Times New Roman" pitchFamily="18" charset="0"/>
                        </a:rPr>
                        <a:t> </a:t>
                      </a:r>
                      <a:r>
                        <a:rPr lang="en-US" sz="1800" baseline="0" dirty="0" err="1" smtClean="0">
                          <a:solidFill>
                            <a:srgbClr val="FF0000"/>
                          </a:solidFill>
                          <a:latin typeface="Times New Roman" pitchFamily="18" charset="0"/>
                          <a:cs typeface="Times New Roman" pitchFamily="18" charset="0"/>
                        </a:rPr>
                        <a:t>PostSQL</a:t>
                      </a:r>
                      <a:r>
                        <a:rPr lang="en-US" sz="1800" baseline="0" dirty="0" smtClean="0">
                          <a:solidFill>
                            <a:srgbClr val="FF0000"/>
                          </a:solidFill>
                          <a:latin typeface="Times New Roman" pitchFamily="18" charset="0"/>
                          <a:cs typeface="Times New Roman" pitchFamily="18" charset="0"/>
                        </a:rPr>
                        <a:t>/</a:t>
                      </a:r>
                      <a:r>
                        <a:rPr lang="en-US" sz="1800" baseline="0" dirty="0" err="1" smtClean="0">
                          <a:solidFill>
                            <a:srgbClr val="FF0000"/>
                          </a:solidFill>
                          <a:latin typeface="Times New Roman" pitchFamily="18" charset="0"/>
                          <a:cs typeface="Times New Roman" pitchFamily="18" charset="0"/>
                        </a:rPr>
                        <a:t>PostGIS</a:t>
                      </a:r>
                      <a:r>
                        <a:rPr lang="en-US" sz="1800" baseline="0" dirty="0" smtClean="0">
                          <a:solidFill>
                            <a:srgbClr val="FF0000"/>
                          </a:solidFill>
                          <a:latin typeface="Times New Roman" pitchFamily="18" charset="0"/>
                          <a:cs typeface="Times New Roman" pitchFamily="18" charset="0"/>
                        </a:rPr>
                        <a:t> backend</a:t>
                      </a:r>
                      <a:endParaRPr lang="en-US" sz="1800" dirty="0">
                        <a:latin typeface="Times New Roman" pitchFamily="18" charset="0"/>
                        <a:cs typeface="Times New Roman" pitchFamily="18" charset="0"/>
                      </a:endParaRPr>
                    </a:p>
                  </a:txBody>
                  <a:tcPr/>
                </a:tc>
                <a:tc>
                  <a:txBody>
                    <a:bodyPr/>
                    <a:lstStyle/>
                    <a:p>
                      <a:r>
                        <a:rPr lang="en-US" sz="1800" kern="1200" dirty="0" smtClean="0">
                          <a:solidFill>
                            <a:schemeClr val="dk1"/>
                          </a:solidFill>
                          <a:effectLst/>
                          <a:latin typeface="Times New Roman" pitchFamily="18" charset="0"/>
                          <a:ea typeface="+mn-ea"/>
                          <a:cs typeface="Times New Roman" pitchFamily="18" charset="0"/>
                        </a:rPr>
                        <a:t>Subscription is easy to understand </a:t>
                      </a:r>
                      <a:endParaRPr lang="en-US" sz="1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Times New Roman" pitchFamily="18" charset="0"/>
                          <a:ea typeface="+mn-ea"/>
                          <a:cs typeface="Times New Roman" pitchFamily="18" charset="0"/>
                        </a:rPr>
                        <a:t>Robust </a:t>
                      </a:r>
                      <a:r>
                        <a:rPr lang="en-US" sz="1800" kern="1200" dirty="0" err="1" smtClean="0">
                          <a:solidFill>
                            <a:schemeClr val="dk1"/>
                          </a:solidFill>
                          <a:effectLst/>
                          <a:latin typeface="Times New Roman" pitchFamily="18" charset="0"/>
                          <a:ea typeface="+mn-ea"/>
                          <a:cs typeface="Times New Roman" pitchFamily="18" charset="0"/>
                        </a:rPr>
                        <a:t>Javascript</a:t>
                      </a:r>
                      <a:r>
                        <a:rPr lang="en-US" sz="1800" kern="1200" dirty="0" smtClean="0">
                          <a:solidFill>
                            <a:schemeClr val="dk1"/>
                          </a:solidFill>
                          <a:effectLst/>
                          <a:latin typeface="Times New Roman" pitchFamily="18" charset="0"/>
                          <a:ea typeface="+mn-ea"/>
                          <a:cs typeface="Times New Roman" pitchFamily="18" charset="0"/>
                        </a:rPr>
                        <a:t> library and design tool</a:t>
                      </a:r>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txBody>
                  <a:tcPr/>
                </a:tc>
              </a:tr>
            </a:tbl>
          </a:graphicData>
        </a:graphic>
      </p:graphicFrame>
      <p:sp>
        <p:nvSpPr>
          <p:cNvPr id="4" name="TextBox 3"/>
          <p:cNvSpPr txBox="1"/>
          <p:nvPr/>
        </p:nvSpPr>
        <p:spPr>
          <a:xfrm>
            <a:off x="476992" y="5214739"/>
            <a:ext cx="5161808" cy="923330"/>
          </a:xfrm>
          <a:prstGeom prst="rect">
            <a:avLst/>
          </a:prstGeom>
          <a:noFill/>
        </p:spPr>
        <p:txBody>
          <a:bodyPr wrap="square" rtlCol="0">
            <a:spAutoFit/>
          </a:bodyPr>
          <a:lstStyle/>
          <a:p>
            <a:r>
              <a:rPr lang="en-US" sz="1800" dirty="0" err="1" smtClean="0"/>
              <a:t>CartoDB</a:t>
            </a:r>
            <a:r>
              <a:rPr lang="en-US" sz="1800" dirty="0" smtClean="0"/>
              <a:t> Advantage</a:t>
            </a:r>
            <a:endParaRPr lang="en-US" sz="1800" dirty="0"/>
          </a:p>
          <a:p>
            <a:pPr marL="342900" indent="-342900">
              <a:buFont typeface="Wingdings" pitchFamily="2" charset="2"/>
              <a:buChar char="Ø"/>
            </a:pPr>
            <a:r>
              <a:rPr lang="en-US" sz="1800" dirty="0" smtClean="0"/>
              <a:t>Cloud based geospatial database </a:t>
            </a:r>
          </a:p>
          <a:p>
            <a:pPr marL="342900" indent="-342900">
              <a:buFont typeface="Wingdings" pitchFamily="2" charset="2"/>
              <a:buChar char="Ø"/>
            </a:pPr>
            <a:r>
              <a:rPr lang="en-US" sz="1800" dirty="0" smtClean="0"/>
              <a:t>Use </a:t>
            </a:r>
            <a:r>
              <a:rPr lang="en-US" sz="1800" dirty="0"/>
              <a:t>SQL API to post data to </a:t>
            </a:r>
            <a:r>
              <a:rPr lang="en-US" sz="1800" dirty="0" err="1"/>
              <a:t>PostGIS</a:t>
            </a:r>
            <a:r>
              <a:rPr lang="en-US" sz="1800" dirty="0"/>
              <a:t> </a:t>
            </a:r>
            <a:r>
              <a:rPr lang="en-US" sz="1800" dirty="0" smtClean="0"/>
              <a:t>backend</a:t>
            </a:r>
            <a:endParaRPr lang="en-US" sz="1800" dirty="0"/>
          </a:p>
        </p:txBody>
      </p:sp>
      <p:sp>
        <p:nvSpPr>
          <p:cNvPr id="10" name="TextBox 9"/>
          <p:cNvSpPr txBox="1"/>
          <p:nvPr/>
        </p:nvSpPr>
        <p:spPr>
          <a:xfrm>
            <a:off x="5867400" y="5574864"/>
            <a:ext cx="2819400" cy="400110"/>
          </a:xfrm>
          <a:prstGeom prst="rect">
            <a:avLst/>
          </a:prstGeom>
          <a:noFill/>
        </p:spPr>
        <p:txBody>
          <a:bodyPr wrap="square" rtlCol="0">
            <a:spAutoFit/>
          </a:bodyPr>
          <a:lstStyle/>
          <a:p>
            <a:r>
              <a:rPr lang="en-US" sz="2000" dirty="0" smtClean="0">
                <a:solidFill>
                  <a:srgbClr val="FF0000"/>
                </a:solidFill>
              </a:rPr>
              <a:t>Live, Dynamic Data!</a:t>
            </a:r>
            <a:endParaRPr lang="en-US" sz="2000" dirty="0">
              <a:solidFill>
                <a:srgbClr val="FF0000"/>
              </a:solidFill>
            </a:endParaRPr>
          </a:p>
        </p:txBody>
      </p:sp>
    </p:spTree>
    <p:extLst>
      <p:ext uri="{BB962C8B-B14F-4D97-AF65-F5344CB8AC3E}">
        <p14:creationId xmlns:p14="http://schemas.microsoft.com/office/powerpoint/2010/main" val="368487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Grp="1" noChangeArrowheads="1"/>
          </p:cNvSpPr>
          <p:nvPr>
            <p:ph type="title"/>
          </p:nvPr>
        </p:nvSpPr>
        <p:spPr/>
        <p:txBody>
          <a:bodyPr/>
          <a:lstStyle/>
          <a:p>
            <a:pPr eaLnBrk="1" hangingPunct="1"/>
            <a:r>
              <a:rPr lang="en-US" smtClean="0"/>
              <a:t>IP-Based Geolocation Issues</a:t>
            </a:r>
          </a:p>
        </p:txBody>
      </p:sp>
      <p:sp>
        <p:nvSpPr>
          <p:cNvPr id="75789" name="Rectangle 13"/>
          <p:cNvSpPr>
            <a:spLocks noGrp="1" noChangeArrowheads="1"/>
          </p:cNvSpPr>
          <p:nvPr>
            <p:ph type="body" sz="half" idx="1"/>
          </p:nvPr>
        </p:nvSpPr>
        <p:spPr>
          <a:xfrm>
            <a:off x="914400" y="1371601"/>
            <a:ext cx="6477000" cy="1981199"/>
          </a:xfrm>
          <a:extLst/>
        </p:spPr>
        <p:txBody>
          <a:bodyPr/>
          <a:lstStyle/>
          <a:p>
            <a:pPr marL="0" indent="0" eaLnBrk="1" hangingPunct="1">
              <a:buFontTx/>
              <a:buNone/>
              <a:defRPr/>
            </a:pPr>
            <a:r>
              <a:rPr lang="en-US" sz="2000" dirty="0" smtClean="0"/>
              <a:t>Inaccuracies</a:t>
            </a:r>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eaLnBrk="1" hangingPunct="1">
              <a:defRPr/>
            </a:pPr>
            <a:r>
              <a:rPr lang="en-US" sz="2000" dirty="0" smtClean="0"/>
              <a:t>Rely on vendor provided database</a:t>
            </a:r>
          </a:p>
          <a:p>
            <a:pPr eaLnBrk="1" hangingPunct="1">
              <a:defRPr/>
            </a:pPr>
            <a:r>
              <a:rPr lang="en-US" sz="2000" dirty="0" smtClean="0"/>
              <a:t>Accuracy is good about location at county, state, and city level</a:t>
            </a:r>
          </a:p>
          <a:p>
            <a:pPr eaLnBrk="1" hangingPunct="1">
              <a:defRPr/>
            </a:pPr>
            <a:r>
              <a:rPr lang="en-US" sz="2000" dirty="0" smtClean="0"/>
              <a:t>ISP level accuracy is less reliable</a:t>
            </a:r>
            <a:br>
              <a:rPr lang="en-US" sz="2000" dirty="0" smtClean="0"/>
            </a:br>
            <a:endParaRPr lang="en-US" sz="2000" dirty="0" smtClean="0"/>
          </a:p>
          <a:p>
            <a:pPr marL="0" indent="0" eaLnBrk="1" hangingPunct="1">
              <a:buFontTx/>
              <a:buNone/>
              <a:defRPr/>
            </a:pPr>
            <a:endParaRPr lang="en-US" sz="2000" dirty="0" smtClean="0"/>
          </a:p>
        </p:txBody>
      </p:sp>
      <p:sp>
        <p:nvSpPr>
          <p:cNvPr id="7" name="Slide Number Placeholder 6"/>
          <p:cNvSpPr>
            <a:spLocks noGrp="1"/>
          </p:cNvSpPr>
          <p:nvPr>
            <p:ph type="sldNum" sz="quarter" idx="12"/>
          </p:nvPr>
        </p:nvSpPr>
        <p:spPr/>
        <p:txBody>
          <a:bodyPr/>
          <a:lstStyle/>
          <a:p>
            <a:pPr>
              <a:defRPr/>
            </a:pPr>
            <a:fld id="{4D364AC4-DF5C-4615-B49F-4A85AE2AC146}" type="slidenum">
              <a:rPr lang="en-US" smtClean="0"/>
              <a:pPr>
                <a:defRPr/>
              </a:pPr>
              <a:t>13</a:t>
            </a:fld>
            <a:endParaRPr lang="en-US"/>
          </a:p>
        </p:txBody>
      </p:sp>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76600"/>
            <a:ext cx="57991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p:cNvSpPr>
            <a:spLocks noGrp="1" noChangeArrowheads="1"/>
          </p:cNvSpPr>
          <p:nvPr>
            <p:ph type="title"/>
          </p:nvPr>
        </p:nvSpPr>
        <p:spPr/>
        <p:txBody>
          <a:bodyPr/>
          <a:lstStyle/>
          <a:p>
            <a:pPr eaLnBrk="1" hangingPunct="1"/>
            <a:r>
              <a:rPr lang="en-US" smtClean="0"/>
              <a:t>IP-Based Geolocation Issues</a:t>
            </a:r>
          </a:p>
        </p:txBody>
      </p:sp>
      <p:sp>
        <p:nvSpPr>
          <p:cNvPr id="75789" name="Rectangle 13"/>
          <p:cNvSpPr>
            <a:spLocks noGrp="1" noChangeArrowheads="1"/>
          </p:cNvSpPr>
          <p:nvPr>
            <p:ph type="body" sz="half" idx="1"/>
          </p:nvPr>
        </p:nvSpPr>
        <p:spPr>
          <a:xfrm>
            <a:off x="914400" y="1524000"/>
            <a:ext cx="6400800" cy="1981200"/>
          </a:xfrm>
        </p:spPr>
        <p:txBody>
          <a:bodyPr/>
          <a:lstStyle/>
          <a:p>
            <a:pPr marL="0" indent="0" eaLnBrk="1" hangingPunct="1">
              <a:buFontTx/>
              <a:buNone/>
              <a:defRPr/>
            </a:pPr>
            <a:r>
              <a:rPr lang="en-US" sz="2000" dirty="0" smtClean="0"/>
              <a:t>Variation in result accuracy</a:t>
            </a:r>
          </a:p>
          <a:p>
            <a:pPr eaLnBrk="1" hangingPunct="1">
              <a:defRPr/>
            </a:pPr>
            <a:r>
              <a:rPr lang="en-US" sz="2000" dirty="0" smtClean="0"/>
              <a:t>Use proxy servers at known </a:t>
            </a:r>
            <a:r>
              <a:rPr lang="en-US" sz="2000" dirty="0"/>
              <a:t>locations </a:t>
            </a:r>
            <a:r>
              <a:rPr lang="en-US" sz="2000" dirty="0" smtClean="0"/>
              <a:t>(</a:t>
            </a:r>
            <a:r>
              <a:rPr lang="en-US" sz="2000" dirty="0" err="1" smtClean="0"/>
              <a:t>GeoSurf</a:t>
            </a:r>
            <a:r>
              <a:rPr lang="en-US" sz="2000" dirty="0" smtClean="0"/>
              <a:t>, </a:t>
            </a:r>
            <a:r>
              <a:rPr lang="en-US" sz="2000" dirty="0" err="1" smtClean="0"/>
              <a:t>FoxyProxy</a:t>
            </a:r>
            <a:r>
              <a:rPr lang="en-US" sz="2000" dirty="0" smtClean="0"/>
              <a:t>, and many others)</a:t>
            </a:r>
          </a:p>
          <a:p>
            <a:pPr eaLnBrk="1" hangingPunct="1">
              <a:buFont typeface="Arial" pitchFamily="34" charset="0"/>
              <a:buChar char="•"/>
              <a:defRPr/>
            </a:pPr>
            <a:r>
              <a:rPr lang="en-US" sz="2000" dirty="0" smtClean="0"/>
              <a:t>Virtual Private Network (VPN)</a:t>
            </a:r>
          </a:p>
          <a:p>
            <a:pPr marL="342900" lvl="1" indent="-342900" eaLnBrk="1" hangingPunct="1">
              <a:buFont typeface="Arial" pitchFamily="34" charset="0"/>
              <a:buChar char="•"/>
              <a:defRPr/>
            </a:pPr>
            <a:r>
              <a:rPr lang="en-US" dirty="0" smtClean="0"/>
              <a:t>TOR Project, </a:t>
            </a:r>
            <a:r>
              <a:rPr lang="en-US" dirty="0"/>
              <a:t>l</a:t>
            </a:r>
            <a:r>
              <a:rPr lang="en-US" dirty="0" smtClean="0"/>
              <a:t>ike a proxy but server changes</a:t>
            </a: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733800"/>
            <a:ext cx="42672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TextBox 7"/>
          <p:cNvSpPr txBox="1">
            <a:spLocks noChangeArrowheads="1"/>
          </p:cNvSpPr>
          <p:nvPr/>
        </p:nvSpPr>
        <p:spPr bwMode="auto">
          <a:xfrm>
            <a:off x="2590800" y="6491288"/>
            <a:ext cx="3124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000"/>
              <a:t>https://www.torproject.org/about/overview.html.en</a:t>
            </a:r>
          </a:p>
        </p:txBody>
      </p:sp>
      <p:sp>
        <p:nvSpPr>
          <p:cNvPr id="2" name="Slide Number Placeholder 1"/>
          <p:cNvSpPr>
            <a:spLocks noGrp="1"/>
          </p:cNvSpPr>
          <p:nvPr>
            <p:ph type="sldNum" sz="quarter" idx="12"/>
          </p:nvPr>
        </p:nvSpPr>
        <p:spPr/>
        <p:txBody>
          <a:bodyPr/>
          <a:lstStyle/>
          <a:p>
            <a:pPr>
              <a:defRPr/>
            </a:pPr>
            <a:fld id="{9F22750D-F4B4-42CA-AAC3-9647B23C5273}"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Grp="1" noChangeArrowheads="1"/>
          </p:cNvSpPr>
          <p:nvPr>
            <p:ph type="title"/>
          </p:nvPr>
        </p:nvSpPr>
        <p:spPr/>
        <p:txBody>
          <a:bodyPr/>
          <a:lstStyle/>
          <a:p>
            <a:pPr eaLnBrk="1" hangingPunct="1"/>
            <a:r>
              <a:rPr lang="en-US" smtClean="0"/>
              <a:t>Anticipated Results</a:t>
            </a:r>
          </a:p>
        </p:txBody>
      </p:sp>
      <p:pic>
        <p:nvPicPr>
          <p:cNvPr id="184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88" y="4038600"/>
            <a:ext cx="3630612"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1981200"/>
            <a:ext cx="3244850" cy="197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7650" y="2209800"/>
            <a:ext cx="777875"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438" name="Chart 2"/>
          <p:cNvGraphicFramePr>
            <a:graphicFrameLocks/>
          </p:cNvGraphicFramePr>
          <p:nvPr/>
        </p:nvGraphicFramePr>
        <p:xfrm>
          <a:off x="5435600" y="1903413"/>
          <a:ext cx="1778000" cy="1854200"/>
        </p:xfrm>
        <a:graphic>
          <a:graphicData uri="http://schemas.openxmlformats.org/presentationml/2006/ole">
            <mc:AlternateContent xmlns:mc="http://schemas.openxmlformats.org/markup-compatibility/2006">
              <mc:Choice xmlns:v="urn:schemas-microsoft-com:vml" Requires="v">
                <p:oleObj spid="_x0000_s18485" r:id="rId7" imgW="1774090" imgH="1853345" progId="Excel.Chart.8">
                  <p:embed/>
                </p:oleObj>
              </mc:Choice>
              <mc:Fallback>
                <p:oleObj r:id="rId7" imgW="1774090" imgH="1853345" progId="Excel.Chart.8">
                  <p:embed/>
                  <p:pic>
                    <p:nvPicPr>
                      <p:cNvPr id="0" name="Chart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1903413"/>
                        <a:ext cx="1778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9" name="Chart 3"/>
          <p:cNvGraphicFramePr>
            <a:graphicFrameLocks/>
          </p:cNvGraphicFramePr>
          <p:nvPr/>
        </p:nvGraphicFramePr>
        <p:xfrm>
          <a:off x="5207000" y="3225800"/>
          <a:ext cx="2463800" cy="1885950"/>
        </p:xfrm>
        <a:graphic>
          <a:graphicData uri="http://schemas.openxmlformats.org/presentationml/2006/ole">
            <mc:AlternateContent xmlns:mc="http://schemas.openxmlformats.org/markup-compatibility/2006">
              <mc:Choice xmlns:v="urn:schemas-microsoft-com:vml" Requires="v">
                <p:oleObj spid="_x0000_s18486" r:id="rId9" imgW="2462997" imgH="1889924" progId="Excel.Chart.8">
                  <p:embed/>
                </p:oleObj>
              </mc:Choice>
              <mc:Fallback>
                <p:oleObj r:id="rId9" imgW="2462997" imgH="1889924" progId="Excel.Chart.8">
                  <p:embed/>
                  <p:pic>
                    <p:nvPicPr>
                      <p:cNvPr id="0" name="Chart 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7000" y="3225800"/>
                        <a:ext cx="2463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0" name="TextBox 4"/>
          <p:cNvSpPr txBox="1">
            <a:spLocks noChangeArrowheads="1"/>
          </p:cNvSpPr>
          <p:nvPr/>
        </p:nvSpPr>
        <p:spPr bwMode="auto">
          <a:xfrm>
            <a:off x="603250" y="1457325"/>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2000"/>
              <a:t>Map with symbols, cluster map</a:t>
            </a:r>
          </a:p>
        </p:txBody>
      </p:sp>
      <p:sp>
        <p:nvSpPr>
          <p:cNvPr id="18441" name="TextBox 14"/>
          <p:cNvSpPr txBox="1">
            <a:spLocks noChangeArrowheads="1"/>
          </p:cNvSpPr>
          <p:nvPr/>
        </p:nvSpPr>
        <p:spPr bwMode="auto">
          <a:xfrm>
            <a:off x="5456238" y="1616075"/>
            <a:ext cx="3227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2000"/>
              <a:t>Pie Chart and Line Graph</a:t>
            </a:r>
          </a:p>
        </p:txBody>
      </p:sp>
      <p:sp>
        <p:nvSpPr>
          <p:cNvPr id="2" name="Slide Number Placeholder 1"/>
          <p:cNvSpPr>
            <a:spLocks noGrp="1"/>
          </p:cNvSpPr>
          <p:nvPr>
            <p:ph type="sldNum" sz="quarter" idx="12"/>
          </p:nvPr>
        </p:nvSpPr>
        <p:spPr/>
        <p:txBody>
          <a:bodyPr/>
          <a:lstStyle/>
          <a:p>
            <a:pPr>
              <a:defRPr/>
            </a:pPr>
            <a:fld id="{237720E5-CB43-445B-A732-B56720AB2D6C}"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5775325" y="2632075"/>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en-US"/>
          </a:p>
        </p:txBody>
      </p:sp>
      <p:sp>
        <p:nvSpPr>
          <p:cNvPr id="19459"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endParaRPr lang="en-US">
              <a:latin typeface="Tahoma" pitchFamily="34" charset="0"/>
            </a:endParaRPr>
          </a:p>
        </p:txBody>
      </p:sp>
      <p:sp>
        <p:nvSpPr>
          <p:cNvPr id="19460" name="Rectangle 12"/>
          <p:cNvSpPr>
            <a:spLocks noGrp="1" noChangeArrowheads="1"/>
          </p:cNvSpPr>
          <p:nvPr>
            <p:ph type="title"/>
          </p:nvPr>
        </p:nvSpPr>
        <p:spPr/>
        <p:txBody>
          <a:bodyPr/>
          <a:lstStyle/>
          <a:p>
            <a:pPr eaLnBrk="1" hangingPunct="1"/>
            <a:r>
              <a:rPr lang="en-US" smtClean="0"/>
              <a:t>Project Status</a:t>
            </a:r>
          </a:p>
        </p:txBody>
      </p:sp>
      <p:sp>
        <p:nvSpPr>
          <p:cNvPr id="75789" name="Rectangle 13"/>
          <p:cNvSpPr>
            <a:spLocks noGrp="1" noChangeArrowheads="1"/>
          </p:cNvSpPr>
          <p:nvPr>
            <p:ph type="body" sz="half" idx="1"/>
          </p:nvPr>
        </p:nvSpPr>
        <p:spPr>
          <a:xfrm>
            <a:off x="914400" y="1371600"/>
            <a:ext cx="7415213" cy="3648075"/>
          </a:xfrm>
        </p:spPr>
        <p:txBody>
          <a:bodyPr/>
          <a:lstStyle/>
          <a:p>
            <a:pPr marL="0" indent="0" eaLnBrk="1" hangingPunct="1">
              <a:buFontTx/>
              <a:buNone/>
              <a:defRPr/>
            </a:pPr>
            <a:r>
              <a:rPr lang="en-US" sz="2000" dirty="0" smtClean="0"/>
              <a:t>In Progress (to be completed by 2</a:t>
            </a:r>
            <a:r>
              <a:rPr lang="en-US" sz="2000" baseline="30000" dirty="0" smtClean="0"/>
              <a:t>nd</a:t>
            </a:r>
            <a:r>
              <a:rPr lang="en-US" sz="2000" dirty="0" smtClean="0"/>
              <a:t> week Jan, 2015)</a:t>
            </a:r>
          </a:p>
          <a:p>
            <a:pPr eaLnBrk="1" hangingPunct="1">
              <a:defRPr/>
            </a:pPr>
            <a:r>
              <a:rPr lang="en-US" sz="2000" dirty="0" smtClean="0"/>
              <a:t>Concept Design</a:t>
            </a:r>
          </a:p>
          <a:p>
            <a:pPr eaLnBrk="1" hangingPunct="1">
              <a:defRPr/>
            </a:pPr>
            <a:r>
              <a:rPr lang="en-US" sz="2000" dirty="0" smtClean="0"/>
              <a:t>System Specification</a:t>
            </a:r>
          </a:p>
          <a:p>
            <a:pPr eaLnBrk="1" hangingPunct="1">
              <a:defRPr/>
            </a:pPr>
            <a:r>
              <a:rPr lang="en-US" sz="2000" dirty="0" smtClean="0"/>
              <a:t>System Design </a:t>
            </a:r>
          </a:p>
          <a:p>
            <a:pPr marL="0" indent="0" eaLnBrk="1" hangingPunct="1">
              <a:buFontTx/>
              <a:buNone/>
              <a:defRPr/>
            </a:pPr>
            <a:r>
              <a:rPr lang="en-US" sz="2000" dirty="0"/>
              <a:t/>
            </a:r>
            <a:br>
              <a:rPr lang="en-US" sz="2000" dirty="0"/>
            </a:br>
            <a:r>
              <a:rPr lang="en-US" sz="2000" dirty="0" smtClean="0"/>
              <a:t>Implementation &amp; Testing (Jan 2015 – Apr 2015)</a:t>
            </a:r>
          </a:p>
          <a:p>
            <a:pPr eaLnBrk="1" hangingPunct="1">
              <a:defRPr/>
            </a:pPr>
            <a:r>
              <a:rPr lang="en-US" sz="2000" dirty="0" smtClean="0"/>
              <a:t>Data extraction, transformation, load scripts</a:t>
            </a:r>
          </a:p>
          <a:p>
            <a:pPr eaLnBrk="1" hangingPunct="1">
              <a:defRPr/>
            </a:pPr>
            <a:r>
              <a:rPr lang="en-US" sz="2000" dirty="0" smtClean="0"/>
              <a:t>Web site development</a:t>
            </a:r>
          </a:p>
          <a:p>
            <a:pPr eaLnBrk="1" hangingPunct="1">
              <a:defRPr/>
            </a:pPr>
            <a:r>
              <a:rPr lang="en-US" sz="2000" dirty="0" smtClean="0"/>
              <a:t>Visualization scripts</a:t>
            </a:r>
            <a:br>
              <a:rPr lang="en-US" sz="2000" dirty="0" smtClean="0"/>
            </a:br>
            <a:endParaRPr lang="en-US" sz="2000" dirty="0" smtClean="0"/>
          </a:p>
        </p:txBody>
      </p:sp>
      <p:sp>
        <p:nvSpPr>
          <p:cNvPr id="2" name="Slide Number Placeholder 1"/>
          <p:cNvSpPr>
            <a:spLocks noGrp="1"/>
          </p:cNvSpPr>
          <p:nvPr>
            <p:ph type="sldNum" sz="quarter" idx="12"/>
          </p:nvPr>
        </p:nvSpPr>
        <p:spPr/>
        <p:txBody>
          <a:bodyPr/>
          <a:lstStyle/>
          <a:p>
            <a:pPr>
              <a:defRPr/>
            </a:pPr>
            <a:fld id="{C30EC590-90D5-430C-83F6-2D4C7C3C7D20}"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5775325" y="2632075"/>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en-US"/>
          </a:p>
        </p:txBody>
      </p:sp>
      <p:sp>
        <p:nvSpPr>
          <p:cNvPr id="20483"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endParaRPr lang="en-US">
              <a:latin typeface="Tahoma" pitchFamily="34" charset="0"/>
            </a:endParaRPr>
          </a:p>
        </p:txBody>
      </p:sp>
      <p:sp>
        <p:nvSpPr>
          <p:cNvPr id="20484" name="Rectangle 12"/>
          <p:cNvSpPr>
            <a:spLocks noGrp="1" noChangeArrowheads="1"/>
          </p:cNvSpPr>
          <p:nvPr>
            <p:ph type="title"/>
          </p:nvPr>
        </p:nvSpPr>
        <p:spPr/>
        <p:txBody>
          <a:bodyPr/>
          <a:lstStyle/>
          <a:p>
            <a:pPr eaLnBrk="1" hangingPunct="1"/>
            <a:r>
              <a:rPr lang="en-US" smtClean="0"/>
              <a:t>Presentation</a:t>
            </a:r>
          </a:p>
        </p:txBody>
      </p:sp>
      <p:sp>
        <p:nvSpPr>
          <p:cNvPr id="75789" name="Rectangle 13"/>
          <p:cNvSpPr>
            <a:spLocks noGrp="1" noChangeArrowheads="1"/>
          </p:cNvSpPr>
          <p:nvPr>
            <p:ph type="body" sz="half" idx="1"/>
          </p:nvPr>
        </p:nvSpPr>
        <p:spPr>
          <a:xfrm>
            <a:off x="914400" y="1371600"/>
            <a:ext cx="7415213" cy="2124075"/>
          </a:xfrm>
        </p:spPr>
        <p:txBody>
          <a:bodyPr/>
          <a:lstStyle/>
          <a:p>
            <a:pPr marL="0" indent="0" eaLnBrk="1" hangingPunct="1">
              <a:buFontTx/>
              <a:buNone/>
              <a:defRPr/>
            </a:pPr>
            <a:r>
              <a:rPr lang="en-US" sz="2000" dirty="0" smtClean="0"/>
              <a:t>ESRI User Conference</a:t>
            </a:r>
          </a:p>
          <a:p>
            <a:pPr eaLnBrk="1" hangingPunct="1">
              <a:defRPr/>
            </a:pPr>
            <a:r>
              <a:rPr lang="en-US" sz="2000" dirty="0" smtClean="0"/>
              <a:t>San Diego, CA</a:t>
            </a:r>
          </a:p>
          <a:p>
            <a:pPr eaLnBrk="1" hangingPunct="1">
              <a:defRPr/>
            </a:pPr>
            <a:r>
              <a:rPr lang="en-US" sz="2000" dirty="0" smtClean="0"/>
              <a:t>July 20 – 24, 2015</a:t>
            </a:r>
          </a:p>
          <a:p>
            <a:pPr eaLnBrk="1" hangingPunct="1">
              <a:defRPr/>
            </a:pPr>
            <a:r>
              <a:rPr lang="en-US" sz="2000" dirty="0" smtClean="0"/>
              <a:t>Abstract submitted</a:t>
            </a:r>
          </a:p>
        </p:txBody>
      </p:sp>
      <p:pic>
        <p:nvPicPr>
          <p:cNvPr id="204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03350"/>
            <a:ext cx="21812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2DD9FDE3-84BA-44D7-955F-9937C1DA55A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5775325" y="2632075"/>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en-US"/>
          </a:p>
        </p:txBody>
      </p:sp>
      <p:sp>
        <p:nvSpPr>
          <p:cNvPr id="21507"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endParaRPr lang="en-US">
              <a:latin typeface="Tahoma" pitchFamily="34" charset="0"/>
            </a:endParaRPr>
          </a:p>
        </p:txBody>
      </p:sp>
      <p:sp>
        <p:nvSpPr>
          <p:cNvPr id="21508" name="Rectangle 12"/>
          <p:cNvSpPr>
            <a:spLocks noGrp="1" noChangeArrowheads="1"/>
          </p:cNvSpPr>
          <p:nvPr>
            <p:ph type="title"/>
          </p:nvPr>
        </p:nvSpPr>
        <p:spPr/>
        <p:txBody>
          <a:bodyPr/>
          <a:lstStyle/>
          <a:p>
            <a:pPr eaLnBrk="1" hangingPunct="1"/>
            <a:r>
              <a:rPr lang="en-US" smtClean="0"/>
              <a:t>References</a:t>
            </a:r>
          </a:p>
        </p:txBody>
      </p:sp>
      <p:sp>
        <p:nvSpPr>
          <p:cNvPr id="21509" name="Rectangle 13"/>
          <p:cNvSpPr>
            <a:spLocks noGrp="1" noChangeArrowheads="1"/>
          </p:cNvSpPr>
          <p:nvPr>
            <p:ph type="body" sz="half" idx="1"/>
          </p:nvPr>
        </p:nvSpPr>
        <p:spPr>
          <a:xfrm>
            <a:off x="914400" y="1371600"/>
            <a:ext cx="7415213" cy="4038600"/>
          </a:xfrm>
        </p:spPr>
        <p:txBody>
          <a:bodyPr/>
          <a:lstStyle/>
          <a:p>
            <a:r>
              <a:rPr lang="en-US" sz="1200" dirty="0" smtClean="0">
                <a:latin typeface="Times New Roman" pitchFamily="18" charset="0"/>
                <a:cs typeface="Times New Roman" pitchFamily="18" charset="0"/>
              </a:rPr>
              <a:t>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Chuvakin</a:t>
            </a:r>
            <a:r>
              <a:rPr lang="en-US" sz="1200" dirty="0">
                <a:latin typeface="Times New Roman" pitchFamily="18" charset="0"/>
                <a:cs typeface="Times New Roman" pitchFamily="18" charset="0"/>
              </a:rPr>
              <a:t>, K. Schmidt, C. Phillips, "The Authoritative Guide to Understanding the Concepts Surrounding Logging and Log Management", Chapter 2, Publisher </a:t>
            </a:r>
            <a:r>
              <a:rPr lang="en-US" sz="1200" dirty="0" err="1">
                <a:latin typeface="Times New Roman" pitchFamily="18" charset="0"/>
                <a:cs typeface="Times New Roman" pitchFamily="18" charset="0"/>
              </a:rPr>
              <a:t>Syngress</a:t>
            </a:r>
            <a:r>
              <a:rPr lang="en-US" sz="1200" dirty="0">
                <a:latin typeface="Times New Roman" pitchFamily="18" charset="0"/>
                <a:cs typeface="Times New Roman" pitchFamily="18" charset="0"/>
              </a:rPr>
              <a:t>, December 13, </a:t>
            </a:r>
            <a:r>
              <a:rPr lang="en-US" sz="1200" dirty="0" smtClean="0">
                <a:latin typeface="Times New Roman" pitchFamily="18" charset="0"/>
                <a:cs typeface="Times New Roman" pitchFamily="18" charset="0"/>
              </a:rPr>
              <a:t>2012.</a:t>
            </a:r>
          </a:p>
          <a:p>
            <a:r>
              <a:rPr lang="en-US" sz="1200" dirty="0" smtClean="0">
                <a:latin typeface="Times New Roman" pitchFamily="18" charset="0"/>
                <a:cs typeface="Times New Roman" pitchFamily="18" charset="0"/>
              </a:rPr>
              <a:t>S</a:t>
            </a:r>
            <a:r>
              <a:rPr lang="en-US" sz="1200" dirty="0">
                <a:latin typeface="Times New Roman" pitchFamily="18" charset="0"/>
                <a:cs typeface="Times New Roman" pitchFamily="18" charset="0"/>
              </a:rPr>
              <a:t>. Northcutt, J. </a:t>
            </a:r>
            <a:r>
              <a:rPr lang="en-US" sz="1200" dirty="0" err="1">
                <a:latin typeface="Times New Roman" pitchFamily="18" charset="0"/>
                <a:cs typeface="Times New Roman" pitchFamily="18" charset="0"/>
              </a:rPr>
              <a:t>Shenk</a:t>
            </a:r>
            <a:r>
              <a:rPr lang="en-US" sz="1200" dirty="0">
                <a:latin typeface="Times New Roman" pitchFamily="18" charset="0"/>
                <a:cs typeface="Times New Roman" pitchFamily="18" charset="0"/>
              </a:rPr>
              <a:t>, D. </a:t>
            </a:r>
            <a:r>
              <a:rPr lang="en-US" sz="1200" dirty="0" err="1">
                <a:latin typeface="Times New Roman" pitchFamily="18" charset="0"/>
                <a:cs typeface="Times New Roman" pitchFamily="18" charset="0"/>
              </a:rPr>
              <a:t>Shakleford</a:t>
            </a:r>
            <a:r>
              <a:rPr lang="en-US" sz="1200" dirty="0">
                <a:latin typeface="Times New Roman" pitchFamily="18" charset="0"/>
                <a:cs typeface="Times New Roman" pitchFamily="18" charset="0"/>
              </a:rPr>
              <a:t>, "The Log Management Industry: An Untapped Market", Sans Institute InfoSec Reading Room, June 2006, http://</a:t>
            </a:r>
            <a:r>
              <a:rPr lang="en-US" sz="1200" dirty="0" smtClean="0">
                <a:latin typeface="Times New Roman" pitchFamily="18" charset="0"/>
                <a:cs typeface="Times New Roman" pitchFamily="18" charset="0"/>
              </a:rPr>
              <a:t>www.sans.org/reading-room/whitepapers/logging/log-management-industry-untapped-market-34630</a:t>
            </a:r>
          </a:p>
          <a:p>
            <a:r>
              <a:rPr lang="en-US" sz="1200" dirty="0" smtClean="0">
                <a:latin typeface="Times New Roman" pitchFamily="18" charset="0"/>
                <a:cs typeface="Times New Roman" pitchFamily="18" charset="0"/>
              </a:rPr>
              <a:t>"Log </a:t>
            </a:r>
            <a:r>
              <a:rPr lang="en-US" sz="1200" dirty="0">
                <a:latin typeface="Times New Roman" pitchFamily="18" charset="0"/>
                <a:cs typeface="Times New Roman" pitchFamily="18" charset="0"/>
              </a:rPr>
              <a:t>Formats Supported by Sawmill", Sawmill, http://www.sawmill.net/log_formats.html (accessed Oct 25, 2014</a:t>
            </a:r>
            <a:r>
              <a:rPr lang="en-US" sz="1200" dirty="0" smtClean="0">
                <a:latin typeface="Times New Roman" pitchFamily="18" charset="0"/>
                <a:cs typeface="Times New Roman" pitchFamily="18" charset="0"/>
              </a:rPr>
              <a:t>).</a:t>
            </a:r>
          </a:p>
          <a:p>
            <a:r>
              <a:rPr lang="en-US" sz="1200" dirty="0" smtClean="0">
                <a:latin typeface="Times New Roman" pitchFamily="18" charset="0"/>
                <a:cs typeface="Times New Roman" pitchFamily="18" charset="0"/>
              </a:rPr>
              <a:t>T</a:t>
            </a:r>
            <a:r>
              <a:rPr lang="en-US" sz="1200" dirty="0">
                <a:latin typeface="Times New Roman" pitchFamily="18" charset="0"/>
                <a:cs typeface="Times New Roman" pitchFamily="18" charset="0"/>
              </a:rPr>
              <a:t>. Bond, "Visualizing Firewall Log Data to Detect Security Incidents", Sans Institute Global Information Assurance Certification Paper, Sans Institute, 2009, http://</a:t>
            </a:r>
            <a:r>
              <a:rPr lang="en-US" sz="1200" dirty="0" smtClean="0">
                <a:latin typeface="Times New Roman" pitchFamily="18" charset="0"/>
                <a:cs typeface="Times New Roman" pitchFamily="18" charset="0"/>
              </a:rPr>
              <a:t>www.giac.org/paper/gcia/1651/visualizing-firewall-log-data-detect-security/109883</a:t>
            </a:r>
          </a:p>
          <a:p>
            <a:r>
              <a:rPr lang="en-US" sz="1200" dirty="0" smtClean="0">
                <a:latin typeface="Times New Roman" pitchFamily="18" charset="0"/>
                <a:cs typeface="Times New Roman" pitchFamily="18" charset="0"/>
              </a:rPr>
              <a:t>I</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Poese</a:t>
            </a:r>
            <a:r>
              <a:rPr lang="en-US" sz="1200" dirty="0">
                <a:latin typeface="Times New Roman" pitchFamily="18" charset="0"/>
                <a:cs typeface="Times New Roman" pitchFamily="18" charset="0"/>
              </a:rPr>
              <a:t>, S. </a:t>
            </a:r>
            <a:r>
              <a:rPr lang="en-US" sz="1200" dirty="0" err="1">
                <a:latin typeface="Times New Roman" pitchFamily="18" charset="0"/>
                <a:cs typeface="Times New Roman" pitchFamily="18" charset="0"/>
              </a:rPr>
              <a:t>Uhlig</a:t>
            </a:r>
            <a:r>
              <a:rPr lang="en-US" sz="1200" dirty="0">
                <a:latin typeface="Times New Roman" pitchFamily="18" charset="0"/>
                <a:cs typeface="Times New Roman" pitchFamily="18" charset="0"/>
              </a:rPr>
              <a:t>, M Ali </a:t>
            </a:r>
            <a:r>
              <a:rPr lang="en-US" sz="1200" dirty="0" err="1">
                <a:latin typeface="Times New Roman" pitchFamily="18" charset="0"/>
                <a:cs typeface="Times New Roman" pitchFamily="18" charset="0"/>
              </a:rPr>
              <a:t>Kaafar</a:t>
            </a:r>
            <a:r>
              <a:rPr lang="en-US" sz="1200" dirty="0">
                <a:latin typeface="Times New Roman" pitchFamily="18" charset="0"/>
                <a:cs typeface="Times New Roman" pitchFamily="18" charset="0"/>
              </a:rPr>
              <a:t>, B. </a:t>
            </a:r>
            <a:r>
              <a:rPr lang="en-US" sz="1200" dirty="0" err="1">
                <a:latin typeface="Times New Roman" pitchFamily="18" charset="0"/>
                <a:cs typeface="Times New Roman" pitchFamily="18" charset="0"/>
              </a:rPr>
              <a:t>Donnet</a:t>
            </a:r>
            <a:r>
              <a:rPr lang="en-US" sz="1200" dirty="0">
                <a:latin typeface="Times New Roman" pitchFamily="18" charset="0"/>
                <a:cs typeface="Times New Roman" pitchFamily="18" charset="0"/>
              </a:rPr>
              <a:t>, B. </a:t>
            </a:r>
            <a:r>
              <a:rPr lang="en-US" sz="1200" dirty="0" err="1">
                <a:latin typeface="Times New Roman" pitchFamily="18" charset="0"/>
                <a:cs typeface="Times New Roman" pitchFamily="18" charset="0"/>
              </a:rPr>
              <a:t>Gueye</a:t>
            </a:r>
            <a:r>
              <a:rPr lang="en-US" sz="1200" dirty="0">
                <a:latin typeface="Times New Roman" pitchFamily="18" charset="0"/>
                <a:cs typeface="Times New Roman" pitchFamily="18" charset="0"/>
              </a:rPr>
              <a:t>, "IP Geolocation Databases: Unreliable?", ACM SIGCOMM Computer communication Review (CCR), April 2011</a:t>
            </a:r>
            <a:r>
              <a:rPr lang="en-US" sz="1200" dirty="0" smtClean="0">
                <a:latin typeface="Times New Roman" pitchFamily="18" charset="0"/>
                <a:cs typeface="Times New Roman" pitchFamily="18" charset="0"/>
              </a:rPr>
              <a:t>.</a:t>
            </a:r>
          </a:p>
          <a:p>
            <a:r>
              <a:rPr lang="en-US" sz="1200" dirty="0" smtClean="0">
                <a:latin typeface="Times New Roman" pitchFamily="18" charset="0"/>
                <a:cs typeface="Times New Roman" pitchFamily="18" charset="0"/>
              </a:rPr>
              <a:t>J. A. Muir, P.C. van </a:t>
            </a:r>
            <a:r>
              <a:rPr lang="en-US" sz="1200" dirty="0" err="1" smtClean="0">
                <a:latin typeface="Times New Roman" pitchFamily="18" charset="0"/>
                <a:cs typeface="Times New Roman" pitchFamily="18" charset="0"/>
              </a:rPr>
              <a:t>Oorschot</a:t>
            </a:r>
            <a:r>
              <a:rPr lang="en-US" sz="1200" dirty="0" smtClean="0">
                <a:latin typeface="Times New Roman" pitchFamily="18" charset="0"/>
                <a:cs typeface="Times New Roman" pitchFamily="18" charset="0"/>
              </a:rPr>
              <a:t>, “Internet Geolocation and </a:t>
            </a:r>
            <a:r>
              <a:rPr lang="en-US" sz="1200" dirty="0" err="1" smtClean="0">
                <a:latin typeface="Times New Roman" pitchFamily="18" charset="0"/>
                <a:cs typeface="Times New Roman" pitchFamily="18" charset="0"/>
              </a:rPr>
              <a:t>Evation</a:t>
            </a:r>
            <a:r>
              <a:rPr lang="en-US" sz="1200" dirty="0">
                <a:latin typeface="Times New Roman" pitchFamily="18" charset="0"/>
                <a:cs typeface="Times New Roman" pitchFamily="18" charset="0"/>
              </a:rPr>
              <a:t>”, ACM Computing Surveys, vol. 42, no. 1, 2009</a:t>
            </a:r>
            <a:r>
              <a:rPr lang="en-US" sz="1200" dirty="0" smtClean="0">
                <a:latin typeface="Times New Roman" pitchFamily="18" charset="0"/>
                <a:cs typeface="Times New Roman" pitchFamily="18" charset="0"/>
              </a:rPr>
              <a:t>.</a:t>
            </a:r>
          </a:p>
          <a:p>
            <a:r>
              <a:rPr lang="en-US" sz="1200" dirty="0">
                <a:latin typeface="Times New Roman" pitchFamily="18" charset="0"/>
                <a:cs typeface="Times New Roman" pitchFamily="18" charset="0"/>
              </a:rPr>
              <a:t>VN </a:t>
            </a:r>
            <a:r>
              <a:rPr lang="en-US" sz="1200" dirty="0" err="1">
                <a:latin typeface="Times New Roman" pitchFamily="18" charset="0"/>
                <a:cs typeface="Times New Roman" pitchFamily="18" charset="0"/>
              </a:rPr>
              <a:t>Padmanabhan</a:t>
            </a:r>
            <a:r>
              <a:rPr lang="en-US" sz="1200" dirty="0">
                <a:latin typeface="Times New Roman" pitchFamily="18" charset="0"/>
                <a:cs typeface="Times New Roman" pitchFamily="18" charset="0"/>
              </a:rPr>
              <a:t>, L Subramanian, “An investigation of geographic mapping techniques for Internet hosts”, ACM SIGCOMM Computer Communication Review 31 (4), </a:t>
            </a:r>
            <a:r>
              <a:rPr lang="en-US" sz="1200" dirty="0" smtClean="0">
                <a:latin typeface="Times New Roman" pitchFamily="18" charset="0"/>
                <a:cs typeface="Times New Roman" pitchFamily="18" charset="0"/>
              </a:rPr>
              <a:t>173-185, 2001.</a:t>
            </a:r>
          </a:p>
          <a:p>
            <a:r>
              <a:rPr kumimoji="1" lang="es-ES" sz="1200" kern="1200" dirty="0">
                <a:latin typeface="Times New Roman" pitchFamily="18" charset="0"/>
                <a:cs typeface="Times New Roman" pitchFamily="18" charset="0"/>
              </a:rPr>
              <a:t>Y </a:t>
            </a:r>
            <a:r>
              <a:rPr kumimoji="1" lang="es-ES" sz="1200" kern="1200" dirty="0" err="1">
                <a:latin typeface="Times New Roman" pitchFamily="18" charset="0"/>
                <a:cs typeface="Times New Roman" pitchFamily="18" charset="0"/>
              </a:rPr>
              <a:t>Tian</a:t>
            </a:r>
            <a:r>
              <a:rPr kumimoji="1" lang="es-ES" sz="1200" kern="1200" dirty="0">
                <a:latin typeface="Times New Roman" pitchFamily="18" charset="0"/>
                <a:cs typeface="Times New Roman" pitchFamily="18" charset="0"/>
              </a:rPr>
              <a:t>, R Dey, Y </a:t>
            </a:r>
            <a:r>
              <a:rPr kumimoji="1" lang="es-ES" sz="1200" kern="1200" dirty="0" err="1">
                <a:latin typeface="Times New Roman" pitchFamily="18" charset="0"/>
                <a:cs typeface="Times New Roman" pitchFamily="18" charset="0"/>
              </a:rPr>
              <a:t>Liu</a:t>
            </a:r>
            <a:r>
              <a:rPr kumimoji="1" lang="es-ES" sz="1200" kern="1200" dirty="0">
                <a:latin typeface="Times New Roman" pitchFamily="18" charset="0"/>
                <a:cs typeface="Times New Roman" pitchFamily="18" charset="0"/>
              </a:rPr>
              <a:t>, KW </a:t>
            </a:r>
            <a:r>
              <a:rPr kumimoji="1" lang="es-ES" sz="1200" kern="1200" dirty="0" smtClean="0">
                <a:latin typeface="Times New Roman" pitchFamily="18" charset="0"/>
                <a:cs typeface="Times New Roman" pitchFamily="18" charset="0"/>
              </a:rPr>
              <a:t>Ross</a:t>
            </a:r>
            <a:r>
              <a:rPr lang="en-US" sz="1200" dirty="0">
                <a:latin typeface="Times New Roman" pitchFamily="18" charset="0"/>
                <a:cs typeface="Times New Roman" pitchFamily="18" charset="0"/>
              </a:rPr>
              <a:t>, “China’s Internet: Topology Mapping and </a:t>
            </a:r>
            <a:r>
              <a:rPr lang="en-US" sz="1200" dirty="0" err="1" smtClean="0">
                <a:latin typeface="Times New Roman" pitchFamily="18" charset="0"/>
                <a:cs typeface="Times New Roman" pitchFamily="18" charset="0"/>
              </a:rPr>
              <a:t>Geolocating</a:t>
            </a:r>
            <a:r>
              <a:rPr lang="en-US" sz="1200" dirty="0" smtClean="0">
                <a:latin typeface="Times New Roman" pitchFamily="18" charset="0"/>
                <a:cs typeface="Times New Roman" pitchFamily="18" charset="0"/>
              </a:rPr>
              <a:t>”, </a:t>
            </a:r>
            <a:r>
              <a:rPr lang="nl-NL" sz="1200" dirty="0">
                <a:latin typeface="Times New Roman" pitchFamily="18" charset="0"/>
                <a:cs typeface="Times New Roman" pitchFamily="18" charset="0"/>
              </a:rPr>
              <a:t>INFOCOM, 2012 Proceedings IEEE, </a:t>
            </a:r>
            <a:r>
              <a:rPr lang="nl-NL" sz="1200" dirty="0" smtClean="0">
                <a:latin typeface="Times New Roman" pitchFamily="18" charset="0"/>
                <a:cs typeface="Times New Roman" pitchFamily="18" charset="0"/>
              </a:rPr>
              <a:t>2012.</a:t>
            </a:r>
            <a:endParaRPr lang="en-US"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F3332995-8CB6-44DA-BDC2-BB45D24BD08A}"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p:txBody>
          <a:bodyPr/>
          <a:lstStyle/>
          <a:p>
            <a:pPr eaLnBrk="1" hangingPunct="1"/>
            <a:r>
              <a:rPr lang="en-US" smtClean="0"/>
              <a:t>Presentation Outline</a:t>
            </a:r>
          </a:p>
        </p:txBody>
      </p:sp>
      <p:sp>
        <p:nvSpPr>
          <p:cNvPr id="4099" name="Rectangle 15"/>
          <p:cNvSpPr>
            <a:spLocks noGrp="1" noChangeArrowheads="1"/>
          </p:cNvSpPr>
          <p:nvPr>
            <p:ph type="body" sz="half" idx="1"/>
          </p:nvPr>
        </p:nvSpPr>
        <p:spPr>
          <a:xfrm>
            <a:off x="914400" y="1371600"/>
            <a:ext cx="4672013" cy="2743200"/>
          </a:xfrm>
        </p:spPr>
        <p:txBody>
          <a:bodyPr/>
          <a:lstStyle/>
          <a:p>
            <a:pPr eaLnBrk="1" hangingPunct="1"/>
            <a:r>
              <a:rPr lang="en-US" sz="2000" dirty="0" smtClean="0"/>
              <a:t>Introduction to firewall </a:t>
            </a:r>
          </a:p>
          <a:p>
            <a:pPr eaLnBrk="1" hangingPunct="1"/>
            <a:r>
              <a:rPr lang="en-US" sz="2000" dirty="0" smtClean="0"/>
              <a:t>Problem definition</a:t>
            </a:r>
          </a:p>
          <a:p>
            <a:pPr eaLnBrk="1" hangingPunct="1"/>
            <a:r>
              <a:rPr lang="en-US" sz="2000" dirty="0" smtClean="0"/>
              <a:t>Project </a:t>
            </a:r>
            <a:r>
              <a:rPr lang="en-US" sz="2000" dirty="0" smtClean="0"/>
              <a:t>goal and objectives</a:t>
            </a:r>
            <a:endParaRPr lang="en-US" sz="2000" dirty="0" smtClean="0"/>
          </a:p>
          <a:p>
            <a:pPr eaLnBrk="1" hangingPunct="1"/>
            <a:r>
              <a:rPr lang="en-US" sz="2000" dirty="0" smtClean="0"/>
              <a:t>Design methodology and process</a:t>
            </a:r>
          </a:p>
          <a:p>
            <a:pPr eaLnBrk="1" hangingPunct="1"/>
            <a:r>
              <a:rPr lang="en-US" sz="2000" dirty="0" smtClean="0"/>
              <a:t>Potential challenges</a:t>
            </a:r>
          </a:p>
          <a:p>
            <a:pPr eaLnBrk="1" hangingPunct="1"/>
            <a:r>
              <a:rPr lang="en-US" sz="2000" dirty="0" smtClean="0"/>
              <a:t>Project </a:t>
            </a:r>
            <a:r>
              <a:rPr lang="en-US" sz="2000" dirty="0" smtClean="0"/>
              <a:t>status</a:t>
            </a:r>
            <a:endParaRPr lang="en-US" sz="2000" dirty="0" smtClean="0"/>
          </a:p>
        </p:txBody>
      </p:sp>
      <p:pic>
        <p:nvPicPr>
          <p:cNvPr id="4100" name="Picture 2" descr="C:\Users\jlo\AppData\Local\Microsoft\Windows\Temporary Internet Files\Content.IE5\QLD4ZBE7\MC9004316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133600"/>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C79B0CF-1CC6-409D-A12A-88009FBD224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p:txBody>
          <a:bodyPr/>
          <a:lstStyle/>
          <a:p>
            <a:pPr eaLnBrk="1" hangingPunct="1"/>
            <a:r>
              <a:rPr lang="en-US" smtClean="0"/>
              <a:t>Firewall Definition</a:t>
            </a:r>
          </a:p>
        </p:txBody>
      </p:sp>
      <p:sp>
        <p:nvSpPr>
          <p:cNvPr id="5123" name="Rectangle 10"/>
          <p:cNvSpPr>
            <a:spLocks noGrp="1" noChangeArrowheads="1"/>
          </p:cNvSpPr>
          <p:nvPr>
            <p:ph type="body" sz="half" idx="1"/>
          </p:nvPr>
        </p:nvSpPr>
        <p:spPr>
          <a:xfrm>
            <a:off x="914400" y="1371600"/>
            <a:ext cx="7707313" cy="1219200"/>
          </a:xfrm>
        </p:spPr>
        <p:txBody>
          <a:bodyPr/>
          <a:lstStyle/>
          <a:p>
            <a:pPr marL="0" indent="0" eaLnBrk="1" hangingPunct="1">
              <a:buFontTx/>
              <a:buNone/>
            </a:pPr>
            <a:r>
              <a:rPr lang="en-US" sz="2000" dirty="0" smtClean="0"/>
              <a:t>A firewall is a hardware or software designed to permit or deny network traffic based on a set of rules</a:t>
            </a:r>
          </a:p>
          <a:p>
            <a:pPr marL="0" indent="0" eaLnBrk="1" hangingPunct="1">
              <a:buFontTx/>
              <a:buNone/>
            </a:pPr>
            <a:r>
              <a:rPr lang="en-US" sz="2000" b="1" dirty="0" smtClean="0">
                <a:solidFill>
                  <a:srgbClr val="FF0000"/>
                </a:solidFill>
              </a:rPr>
              <a:t>Protect</a:t>
            </a:r>
            <a:r>
              <a:rPr lang="en-US" sz="2000" dirty="0" smtClean="0">
                <a:solidFill>
                  <a:srgbClr val="FF0000"/>
                </a:solidFill>
              </a:rPr>
              <a:t> </a:t>
            </a:r>
            <a:r>
              <a:rPr lang="en-US" sz="2000" dirty="0" smtClean="0"/>
              <a:t>network </a:t>
            </a:r>
            <a:r>
              <a:rPr lang="en-US" sz="2000" dirty="0" smtClean="0"/>
              <a:t>from unauthorized access.</a:t>
            </a:r>
          </a:p>
        </p:txBody>
      </p:sp>
      <p:pic>
        <p:nvPicPr>
          <p:cNvPr id="5124" name="Picture 12" descr="http://www.appliedi.net/images/firewa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1598613"/>
            <a:ext cx="40957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5" name="Group 14"/>
          <p:cNvGrpSpPr>
            <a:grpSpLocks/>
          </p:cNvGrpSpPr>
          <p:nvPr/>
        </p:nvGrpSpPr>
        <p:grpSpPr bwMode="auto">
          <a:xfrm>
            <a:off x="1143000" y="3276600"/>
            <a:ext cx="6869113" cy="2438400"/>
            <a:chOff x="1143000" y="3505200"/>
            <a:chExt cx="6869554" cy="2438400"/>
          </a:xfrm>
        </p:grpSpPr>
        <p:pic>
          <p:nvPicPr>
            <p:cNvPr id="5127" name="Picture 2" descr="C:\Users\jlo\AppData\Local\Microsoft\Windows\Temporary Internet Files\Content.IE5\QLD4ZBE7\MC90043162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505200"/>
              <a:ext cx="18478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3" descr="C:\Users\jlo\AppData\Local\Microsoft\Windows\Temporary Internet Files\Content.IE5\QW6QHRLC\MC90043805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6957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5" descr="C:\Users\jlo\AppData\Local\Microsoft\Windows\Temporary Internet Files\Content.IE5\AXILM5BP\MC90043524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810000"/>
              <a:ext cx="107835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2895600" y="4514088"/>
              <a:ext cx="1143000" cy="0"/>
            </a:xfrm>
            <a:prstGeom prst="line">
              <a:avLst/>
            </a:prstGeom>
            <a:solidFill>
              <a:schemeClr val="accent1"/>
            </a:solidFill>
            <a:ln w="25400" cap="flat" cmpd="sng" algn="ctr">
              <a:solidFill>
                <a:srgbClr val="00B050"/>
              </a:solidFill>
              <a:prstDash val="sysDash"/>
              <a:round/>
              <a:headEnd type="none" w="med" len="med"/>
              <a:tailEnd type="none" w="med" len="med"/>
            </a:ln>
            <a:effectLst/>
            <a:scene3d>
              <a:camera prst="orthographicFront">
                <a:rot lat="0" lon="21594000" rev="0"/>
              </a:camera>
              <a:lightRig rig="threePt" dir="t"/>
            </a:scene3d>
            <a:sp3d>
              <a:bevelT w="0" h="0"/>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486400" y="4514088"/>
              <a:ext cx="1447800" cy="0"/>
            </a:xfrm>
            <a:prstGeom prst="line">
              <a:avLst/>
            </a:prstGeom>
            <a:solidFill>
              <a:schemeClr val="accent1"/>
            </a:solidFill>
            <a:ln w="25400" cap="flat" cmpd="sng" algn="ctr">
              <a:solidFill>
                <a:srgbClr val="00B050"/>
              </a:solidFill>
              <a:prstDash val="sysDash"/>
              <a:round/>
              <a:headEnd type="none" w="med" len="med"/>
              <a:tailEnd type="none" w="med" len="med"/>
            </a:ln>
            <a:effectLst/>
            <a:scene3d>
              <a:camera prst="orthographicFront">
                <a:rot lat="0" lon="21594000" rev="0"/>
              </a:camera>
              <a:lightRig rig="threePt" dir="t"/>
            </a:scene3d>
            <a:sp3d>
              <a:bevelT w="0" h="0"/>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2895600" y="4367784"/>
              <a:ext cx="1143000" cy="0"/>
            </a:xfrm>
            <a:prstGeom prst="line">
              <a:avLst/>
            </a:prstGeom>
            <a:solidFill>
              <a:schemeClr val="accent1"/>
            </a:solidFill>
            <a:ln w="25400" cap="flat" cmpd="sng" algn="ctr">
              <a:solidFill>
                <a:schemeClr val="bg2">
                  <a:lumMod val="50000"/>
                </a:schemeClr>
              </a:solidFill>
              <a:prstDash val="sysDash"/>
              <a:round/>
              <a:headEnd type="none" w="med" len="med"/>
              <a:tailEnd type="none" w="med" len="med"/>
            </a:ln>
            <a:effectLst/>
            <a:scene3d>
              <a:camera prst="orthographicFront">
                <a:rot lat="0" lon="21594000" rev="0"/>
              </a:camera>
              <a:lightRig rig="threePt" dir="t"/>
            </a:scene3d>
            <a:sp3d>
              <a:bevelT w="0" h="0"/>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2895600" y="4666488"/>
              <a:ext cx="1143000" cy="0"/>
            </a:xfrm>
            <a:prstGeom prst="line">
              <a:avLst/>
            </a:prstGeom>
            <a:solidFill>
              <a:schemeClr val="accent1"/>
            </a:solidFill>
            <a:ln w="25400" cap="flat" cmpd="sng" algn="ctr">
              <a:solidFill>
                <a:schemeClr val="bg2">
                  <a:lumMod val="50000"/>
                </a:schemeClr>
              </a:solidFill>
              <a:prstDash val="sysDash"/>
              <a:round/>
              <a:headEnd type="none" w="med" len="med"/>
              <a:tailEnd type="none" w="med" len="med"/>
            </a:ln>
            <a:effectLst/>
            <a:scene3d>
              <a:camera prst="orthographicFront">
                <a:rot lat="0" lon="21594000" rev="0"/>
              </a:camera>
              <a:lightRig rig="threePt" dir="t"/>
            </a:scene3d>
            <a:sp3d>
              <a:bevelT w="0" h="0"/>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3641785" y="3886200"/>
              <a:ext cx="492425" cy="381000"/>
            </a:xfrm>
            <a:prstGeom prst="line">
              <a:avLst/>
            </a:prstGeom>
            <a:solidFill>
              <a:schemeClr val="accent1"/>
            </a:solidFill>
            <a:ln w="25400" cap="flat" cmpd="sng" algn="ctr">
              <a:solidFill>
                <a:schemeClr val="bg2">
                  <a:lumMod val="50000"/>
                </a:schemeClr>
              </a:solidFill>
              <a:prstDash val="sysDash"/>
              <a:round/>
              <a:headEnd type="none" w="med" len="med"/>
              <a:tailEnd type="none" w="med" len="med"/>
            </a:ln>
            <a:effectLst/>
            <a:scene3d>
              <a:camera prst="orthographicFront">
                <a:rot lat="0" lon="21594000" rev="0"/>
              </a:camera>
              <a:lightRig rig="threePt" dir="t"/>
            </a:scene3d>
            <a:sp3d>
              <a:bevelT w="0" h="0"/>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3601167" y="4980676"/>
              <a:ext cx="492425" cy="268138"/>
            </a:xfrm>
            <a:prstGeom prst="line">
              <a:avLst/>
            </a:prstGeom>
            <a:solidFill>
              <a:schemeClr val="accent1"/>
            </a:solidFill>
            <a:ln w="25400" cap="flat" cmpd="sng" algn="ctr">
              <a:solidFill>
                <a:schemeClr val="bg2">
                  <a:lumMod val="50000"/>
                </a:schemeClr>
              </a:solidFill>
              <a:prstDash val="sysDash"/>
              <a:round/>
              <a:headEnd type="none" w="med" len="med"/>
              <a:tailEnd type="none" w="med" len="med"/>
            </a:ln>
            <a:effectLst/>
            <a:scene3d>
              <a:camera prst="orthographicFront">
                <a:rot lat="0" lon="21594000" rev="0"/>
              </a:camera>
              <a:lightRig rig="threePt" dir="t"/>
            </a:scene3d>
            <a:sp3d>
              <a:bevelT w="0" h="0"/>
            </a:sp3d>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Slide Number Placeholder 1"/>
          <p:cNvSpPr>
            <a:spLocks noGrp="1"/>
          </p:cNvSpPr>
          <p:nvPr>
            <p:ph type="sldNum" sz="quarter" idx="12"/>
          </p:nvPr>
        </p:nvSpPr>
        <p:spPr/>
        <p:txBody>
          <a:bodyPr/>
          <a:lstStyle/>
          <a:p>
            <a:pPr>
              <a:defRPr/>
            </a:pPr>
            <a:fld id="{180CC1EC-E1AC-4F81-B38F-DF784856BD90}"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2284413"/>
            <a:ext cx="5895975"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8"/>
          <p:cNvSpPr>
            <a:spLocks noGrp="1" noChangeArrowheads="1"/>
          </p:cNvSpPr>
          <p:nvPr>
            <p:ph type="title"/>
          </p:nvPr>
        </p:nvSpPr>
        <p:spPr/>
        <p:txBody>
          <a:bodyPr/>
          <a:lstStyle/>
          <a:p>
            <a:pPr eaLnBrk="1" hangingPunct="1"/>
            <a:r>
              <a:rPr lang="en-US" smtClean="0"/>
              <a:t>Firewall Security Log</a:t>
            </a:r>
          </a:p>
        </p:txBody>
      </p:sp>
      <p:sp>
        <p:nvSpPr>
          <p:cNvPr id="6148" name="Text Box 3"/>
          <p:cNvSpPr txBox="1">
            <a:spLocks noChangeArrowheads="1"/>
          </p:cNvSpPr>
          <p:nvPr/>
        </p:nvSpPr>
        <p:spPr bwMode="auto">
          <a:xfrm>
            <a:off x="457200" y="29718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endParaRPr lang="en-US" sz="3200">
              <a:latin typeface="Tahoma" pitchFamily="34" charset="0"/>
            </a:endParaRPr>
          </a:p>
        </p:txBody>
      </p:sp>
      <p:sp>
        <p:nvSpPr>
          <p:cNvPr id="72714" name="Rectangle 10"/>
          <p:cNvSpPr>
            <a:spLocks noGrp="1" noChangeArrowheads="1"/>
          </p:cNvSpPr>
          <p:nvPr>
            <p:ph type="body" sz="half" idx="1"/>
          </p:nvPr>
        </p:nvSpPr>
        <p:spPr>
          <a:xfrm>
            <a:off x="152400" y="1617663"/>
            <a:ext cx="7085013" cy="2193925"/>
          </a:xfrm>
        </p:spPr>
        <p:txBody>
          <a:bodyPr/>
          <a:lstStyle/>
          <a:p>
            <a:pPr marL="0" indent="0" eaLnBrk="1" hangingPunct="1">
              <a:buFontTx/>
              <a:buNone/>
              <a:defRPr/>
            </a:pPr>
            <a:r>
              <a:rPr lang="en-US" sz="2000" dirty="0" smtClean="0"/>
              <a:t>Traffic logging is essential for these reasons:</a:t>
            </a:r>
          </a:p>
          <a:p>
            <a:pPr eaLnBrk="1" hangingPunct="1">
              <a:defRPr/>
            </a:pPr>
            <a:r>
              <a:rPr lang="en-US" sz="2000" dirty="0" smtClean="0"/>
              <a:t>System monitoring</a:t>
            </a:r>
          </a:p>
          <a:p>
            <a:pPr eaLnBrk="1" hangingPunct="1">
              <a:defRPr/>
            </a:pPr>
            <a:r>
              <a:rPr lang="en-US" sz="2000" dirty="0" smtClean="0"/>
              <a:t>Compliance</a:t>
            </a:r>
          </a:p>
          <a:p>
            <a:pPr eaLnBrk="1" hangingPunct="1">
              <a:defRPr/>
            </a:pPr>
            <a:r>
              <a:rPr lang="en-US" sz="2000" dirty="0" smtClean="0"/>
              <a:t>Forensics</a:t>
            </a:r>
          </a:p>
        </p:txBody>
      </p:sp>
      <p:sp>
        <p:nvSpPr>
          <p:cNvPr id="9" name="Rectangle 10"/>
          <p:cNvSpPr txBox="1">
            <a:spLocks noChangeArrowheads="1"/>
          </p:cNvSpPr>
          <p:nvPr/>
        </p:nvSpPr>
        <p:spPr bwMode="auto">
          <a:xfrm>
            <a:off x="255588" y="3535363"/>
            <a:ext cx="2449512" cy="184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a:lstStyle>
          <a:p>
            <a:pPr marL="0" indent="0">
              <a:buFontTx/>
              <a:buNone/>
              <a:defRPr/>
            </a:pPr>
            <a:r>
              <a:rPr lang="en-US" sz="2000" dirty="0" smtClean="0">
                <a:solidFill>
                  <a:srgbClr val="FF0000"/>
                </a:solidFill>
              </a:rPr>
              <a:t>Challenges:</a:t>
            </a:r>
          </a:p>
          <a:p>
            <a:pPr>
              <a:defRPr/>
            </a:pPr>
            <a:r>
              <a:rPr lang="en-US" sz="2000" dirty="0" smtClean="0">
                <a:solidFill>
                  <a:srgbClr val="FF0000"/>
                </a:solidFill>
              </a:rPr>
              <a:t>Too much data to sort through</a:t>
            </a:r>
          </a:p>
          <a:p>
            <a:pPr>
              <a:defRPr/>
            </a:pPr>
            <a:r>
              <a:rPr lang="en-US" sz="2000" dirty="0" smtClean="0">
                <a:solidFill>
                  <a:srgbClr val="FF0000"/>
                </a:solidFill>
              </a:rPr>
              <a:t>Live </a:t>
            </a:r>
            <a:r>
              <a:rPr lang="en-US" sz="2000" dirty="0">
                <a:solidFill>
                  <a:srgbClr val="FF0000"/>
                </a:solidFill>
              </a:rPr>
              <a:t>d</a:t>
            </a:r>
            <a:r>
              <a:rPr lang="en-US" sz="2000" dirty="0" smtClean="0">
                <a:solidFill>
                  <a:srgbClr val="FF0000"/>
                </a:solidFill>
              </a:rPr>
              <a:t>ynamic data</a:t>
            </a:r>
            <a:endParaRPr lang="en-US" sz="2000" dirty="0">
              <a:solidFill>
                <a:srgbClr val="FF0000"/>
              </a:solidFill>
            </a:endParaRPr>
          </a:p>
        </p:txBody>
      </p:sp>
      <p:sp>
        <p:nvSpPr>
          <p:cNvPr id="6151" name="TextBox 1"/>
          <p:cNvSpPr txBox="1">
            <a:spLocks noChangeArrowheads="1"/>
          </p:cNvSpPr>
          <p:nvPr/>
        </p:nvSpPr>
        <p:spPr bwMode="auto">
          <a:xfrm>
            <a:off x="6013450" y="170815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t>IP Packet</a:t>
            </a:r>
          </a:p>
        </p:txBody>
      </p:sp>
      <p:grpSp>
        <p:nvGrpSpPr>
          <p:cNvPr id="6" name="Group 5"/>
          <p:cNvGrpSpPr>
            <a:grpSpLocks/>
          </p:cNvGrpSpPr>
          <p:nvPr/>
        </p:nvGrpSpPr>
        <p:grpSpPr bwMode="auto">
          <a:xfrm>
            <a:off x="5421313" y="2074863"/>
            <a:ext cx="1665287" cy="3716337"/>
            <a:chOff x="5510159" y="2519065"/>
            <a:chExt cx="1219199" cy="3581982"/>
          </a:xfrm>
        </p:grpSpPr>
        <p:sp>
          <p:nvSpPr>
            <p:cNvPr id="6163" name="Left Arrow 9"/>
            <p:cNvSpPr>
              <a:spLocks noChangeArrowheads="1"/>
            </p:cNvSpPr>
            <p:nvPr/>
          </p:nvSpPr>
          <p:spPr bwMode="auto">
            <a:xfrm rot="-5400000">
              <a:off x="5899724" y="2577281"/>
              <a:ext cx="316351" cy="199919"/>
            </a:xfrm>
            <a:prstGeom prst="leftArrow">
              <a:avLst>
                <a:gd name="adj1" fmla="val 50000"/>
                <a:gd name="adj2" fmla="val 49999"/>
              </a:avLst>
            </a:prstGeom>
            <a:solidFill>
              <a:srgbClr val="FF0000"/>
            </a:solidFill>
            <a:ln w="9525" algn="ctr">
              <a:solidFill>
                <a:schemeClr val="tx1"/>
              </a:solidFill>
              <a:round/>
              <a:headEnd/>
              <a:tailEnd/>
            </a:ln>
          </p:spPr>
          <p:txBody>
            <a:bodyPr wrap="none" anchor="ctr"/>
            <a:lstStyle/>
            <a:p>
              <a:pPr algn="ctr"/>
              <a:endParaRPr lang="en-US"/>
            </a:p>
          </p:txBody>
        </p:sp>
        <p:sp>
          <p:nvSpPr>
            <p:cNvPr id="6164" name="Rectangle 12"/>
            <p:cNvSpPr>
              <a:spLocks noChangeArrowheads="1"/>
            </p:cNvSpPr>
            <p:nvPr/>
          </p:nvSpPr>
          <p:spPr bwMode="auto">
            <a:xfrm>
              <a:off x="5510159" y="3129248"/>
              <a:ext cx="1219199" cy="2971799"/>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grpSp>
        <p:nvGrpSpPr>
          <p:cNvPr id="7" name="Group 6"/>
          <p:cNvGrpSpPr>
            <a:grpSpLocks/>
          </p:cNvGrpSpPr>
          <p:nvPr/>
        </p:nvGrpSpPr>
        <p:grpSpPr bwMode="auto">
          <a:xfrm>
            <a:off x="7315200" y="2074863"/>
            <a:ext cx="1295400" cy="3627437"/>
            <a:chOff x="6828184" y="2556597"/>
            <a:chExt cx="1020037" cy="3544450"/>
          </a:xfrm>
        </p:grpSpPr>
        <p:sp>
          <p:nvSpPr>
            <p:cNvPr id="6161" name="Left Arrow 10"/>
            <p:cNvSpPr>
              <a:spLocks noChangeArrowheads="1"/>
            </p:cNvSpPr>
            <p:nvPr/>
          </p:nvSpPr>
          <p:spPr bwMode="auto">
            <a:xfrm rot="-5400000">
              <a:off x="7180028" y="2614813"/>
              <a:ext cx="316351" cy="199919"/>
            </a:xfrm>
            <a:prstGeom prst="leftArrow">
              <a:avLst>
                <a:gd name="adj1" fmla="val 50000"/>
                <a:gd name="adj2" fmla="val 49999"/>
              </a:avLst>
            </a:prstGeom>
            <a:solidFill>
              <a:srgbClr val="FF0000"/>
            </a:solidFill>
            <a:ln w="9525" algn="ctr">
              <a:solidFill>
                <a:schemeClr val="tx1"/>
              </a:solidFill>
              <a:round/>
              <a:headEnd/>
              <a:tailEnd/>
            </a:ln>
          </p:spPr>
          <p:txBody>
            <a:bodyPr wrap="none" anchor="ctr"/>
            <a:lstStyle/>
            <a:p>
              <a:pPr algn="ctr"/>
              <a:endParaRPr lang="en-US"/>
            </a:p>
          </p:txBody>
        </p:sp>
        <p:sp>
          <p:nvSpPr>
            <p:cNvPr id="6162" name="Rectangle 13"/>
            <p:cNvSpPr>
              <a:spLocks noChangeArrowheads="1"/>
            </p:cNvSpPr>
            <p:nvPr/>
          </p:nvSpPr>
          <p:spPr bwMode="auto">
            <a:xfrm>
              <a:off x="6828184" y="3129248"/>
              <a:ext cx="1020037" cy="2971799"/>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grpSp>
        <p:nvGrpSpPr>
          <p:cNvPr id="5" name="Group 4"/>
          <p:cNvGrpSpPr>
            <a:grpSpLocks/>
          </p:cNvGrpSpPr>
          <p:nvPr/>
        </p:nvGrpSpPr>
        <p:grpSpPr bwMode="auto">
          <a:xfrm>
            <a:off x="3100388" y="1981200"/>
            <a:ext cx="1257300" cy="3962400"/>
            <a:chOff x="3733801" y="2519065"/>
            <a:chExt cx="1066799" cy="3579808"/>
          </a:xfrm>
        </p:grpSpPr>
        <p:sp>
          <p:nvSpPr>
            <p:cNvPr id="6159" name="Left Arrow 7"/>
            <p:cNvSpPr>
              <a:spLocks noChangeArrowheads="1"/>
            </p:cNvSpPr>
            <p:nvPr/>
          </p:nvSpPr>
          <p:spPr bwMode="auto">
            <a:xfrm rot="-5400000">
              <a:off x="4056584" y="2577281"/>
              <a:ext cx="316351" cy="199919"/>
            </a:xfrm>
            <a:prstGeom prst="leftArrow">
              <a:avLst>
                <a:gd name="adj1" fmla="val 50000"/>
                <a:gd name="adj2" fmla="val 49999"/>
              </a:avLst>
            </a:prstGeom>
            <a:solidFill>
              <a:srgbClr val="FF0000"/>
            </a:solidFill>
            <a:ln w="9525" algn="ctr">
              <a:solidFill>
                <a:schemeClr val="tx1"/>
              </a:solidFill>
              <a:round/>
              <a:headEnd/>
              <a:tailEnd/>
            </a:ln>
          </p:spPr>
          <p:txBody>
            <a:bodyPr wrap="none" anchor="ctr"/>
            <a:lstStyle/>
            <a:p>
              <a:pPr algn="ctr"/>
              <a:endParaRPr lang="en-US"/>
            </a:p>
          </p:txBody>
        </p:sp>
        <p:sp>
          <p:nvSpPr>
            <p:cNvPr id="6160" name="Rectangle 14"/>
            <p:cNvSpPr>
              <a:spLocks noChangeArrowheads="1"/>
            </p:cNvSpPr>
            <p:nvPr/>
          </p:nvSpPr>
          <p:spPr bwMode="auto">
            <a:xfrm>
              <a:off x="3733801" y="3127074"/>
              <a:ext cx="1066799" cy="2971799"/>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grpSp>
        <p:nvGrpSpPr>
          <p:cNvPr id="17" name="Group 16"/>
          <p:cNvGrpSpPr>
            <a:grpSpLocks/>
          </p:cNvGrpSpPr>
          <p:nvPr/>
        </p:nvGrpSpPr>
        <p:grpSpPr bwMode="auto">
          <a:xfrm>
            <a:off x="5421313" y="2727325"/>
            <a:ext cx="1619250" cy="290513"/>
            <a:chOff x="5448299" y="3127074"/>
            <a:chExt cx="1381019" cy="424835"/>
          </a:xfrm>
        </p:grpSpPr>
        <p:sp>
          <p:nvSpPr>
            <p:cNvPr id="6157" name="Oval 3"/>
            <p:cNvSpPr>
              <a:spLocks noChangeArrowheads="1"/>
            </p:cNvSpPr>
            <p:nvPr/>
          </p:nvSpPr>
          <p:spPr bwMode="auto">
            <a:xfrm>
              <a:off x="5448299" y="3127074"/>
              <a:ext cx="671459" cy="424164"/>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6158" name="Oval 15"/>
            <p:cNvSpPr>
              <a:spLocks noChangeArrowheads="1"/>
            </p:cNvSpPr>
            <p:nvPr/>
          </p:nvSpPr>
          <p:spPr bwMode="auto">
            <a:xfrm>
              <a:off x="6157859" y="3127745"/>
              <a:ext cx="671459" cy="424164"/>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sp>
        <p:nvSpPr>
          <p:cNvPr id="18" name="Slide Number Placeholder 17"/>
          <p:cNvSpPr>
            <a:spLocks noGrp="1"/>
          </p:cNvSpPr>
          <p:nvPr>
            <p:ph type="sldNum" sz="quarter" idx="12"/>
          </p:nvPr>
        </p:nvSpPr>
        <p:spPr/>
        <p:txBody>
          <a:bodyPr/>
          <a:lstStyle/>
          <a:p>
            <a:pPr>
              <a:defRPr/>
            </a:pPr>
            <a:fld id="{10394333-1FFE-4D9C-BCA1-CB43770E8EBF}"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1700213"/>
            <a:ext cx="4367212" cy="320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8"/>
          <p:cNvSpPr>
            <a:spLocks noGrp="1" noChangeArrowheads="1"/>
          </p:cNvSpPr>
          <p:nvPr>
            <p:ph type="title"/>
          </p:nvPr>
        </p:nvSpPr>
        <p:spPr/>
        <p:txBody>
          <a:bodyPr/>
          <a:lstStyle/>
          <a:p>
            <a:pPr eaLnBrk="1" hangingPunct="1"/>
            <a:r>
              <a:rPr lang="en-US" smtClean="0"/>
              <a:t>Firewall Security Log Solution</a:t>
            </a:r>
          </a:p>
        </p:txBody>
      </p:sp>
      <p:sp>
        <p:nvSpPr>
          <p:cNvPr id="7172" name="Text Box 3"/>
          <p:cNvSpPr txBox="1">
            <a:spLocks noChangeArrowheads="1"/>
          </p:cNvSpPr>
          <p:nvPr/>
        </p:nvSpPr>
        <p:spPr bwMode="auto">
          <a:xfrm>
            <a:off x="457200" y="29718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endParaRPr lang="en-US" sz="3200">
              <a:latin typeface="Tahoma" pitchFamily="34" charset="0"/>
            </a:endParaRPr>
          </a:p>
        </p:txBody>
      </p:sp>
      <p:pic>
        <p:nvPicPr>
          <p:cNvPr id="11161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8517" y="1752600"/>
            <a:ext cx="4033223" cy="2438400"/>
          </a:xfrm>
          <a:prstGeom prst="rect">
            <a:avLst/>
          </a:prstGeom>
          <a:noFill/>
          <a:ln>
            <a:noFill/>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7176" name="TextBox 13"/>
          <p:cNvSpPr txBox="1">
            <a:spLocks noChangeArrowheads="1"/>
          </p:cNvSpPr>
          <p:nvPr/>
        </p:nvSpPr>
        <p:spPr bwMode="auto">
          <a:xfrm>
            <a:off x="722313" y="1317625"/>
            <a:ext cx="2973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a:t>Transform Table</a:t>
            </a:r>
          </a:p>
        </p:txBody>
      </p:sp>
      <p:sp>
        <p:nvSpPr>
          <p:cNvPr id="7177" name="TextBox 21"/>
          <p:cNvSpPr txBox="1">
            <a:spLocks noChangeArrowheads="1"/>
          </p:cNvSpPr>
          <p:nvPr/>
        </p:nvSpPr>
        <p:spPr bwMode="auto">
          <a:xfrm>
            <a:off x="6442749" y="1317923"/>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dirty="0" smtClean="0"/>
              <a:t>Map</a:t>
            </a:r>
            <a:endParaRPr lang="en-US" dirty="0"/>
          </a:p>
        </p:txBody>
      </p:sp>
      <p:sp>
        <p:nvSpPr>
          <p:cNvPr id="2" name="TextBox 1"/>
          <p:cNvSpPr txBox="1">
            <a:spLocks noChangeArrowheads="1"/>
          </p:cNvSpPr>
          <p:nvPr/>
        </p:nvSpPr>
        <p:spPr bwMode="auto">
          <a:xfrm>
            <a:off x="862013" y="4965700"/>
            <a:ext cx="2274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sz="1400" dirty="0"/>
              <a:t>Source IP: 211.235.225.31</a:t>
            </a:r>
          </a:p>
        </p:txBody>
      </p:sp>
      <p:cxnSp>
        <p:nvCxnSpPr>
          <p:cNvPr id="21" name="Straight Arrow Connector 20"/>
          <p:cNvCxnSpPr>
            <a:cxnSpLocks noChangeShapeType="1"/>
            <a:stCxn id="7184" idx="3"/>
          </p:cNvCxnSpPr>
          <p:nvPr/>
        </p:nvCxnSpPr>
        <p:spPr bwMode="auto">
          <a:xfrm flipV="1">
            <a:off x="3502025" y="2590800"/>
            <a:ext cx="4346575" cy="3563926"/>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grpSp>
        <p:nvGrpSpPr>
          <p:cNvPr id="111621" name="Group 111620"/>
          <p:cNvGrpSpPr>
            <a:grpSpLocks/>
          </p:cNvGrpSpPr>
          <p:nvPr/>
        </p:nvGrpSpPr>
        <p:grpSpPr bwMode="auto">
          <a:xfrm>
            <a:off x="1524000" y="5245100"/>
            <a:ext cx="685800" cy="592138"/>
            <a:chOff x="1524000" y="5245750"/>
            <a:chExt cx="685800" cy="591024"/>
          </a:xfrm>
        </p:grpSpPr>
        <p:sp>
          <p:nvSpPr>
            <p:cNvPr id="7186" name="Flowchart: Magnetic Disk 30"/>
            <p:cNvSpPr>
              <a:spLocks noChangeArrowheads="1"/>
            </p:cNvSpPr>
            <p:nvPr/>
          </p:nvSpPr>
          <p:spPr bwMode="auto">
            <a:xfrm>
              <a:off x="1524000" y="5468714"/>
              <a:ext cx="685800" cy="368060"/>
            </a:xfrm>
            <a:prstGeom prst="flowChartMagneticDisk">
              <a:avLst/>
            </a:prstGeom>
            <a:gradFill rotWithShape="0">
              <a:gsLst>
                <a:gs pos="0">
                  <a:srgbClr val="FFEFD1"/>
                </a:gs>
                <a:gs pos="64999">
                  <a:srgbClr val="F0EBD5"/>
                </a:gs>
                <a:gs pos="100000">
                  <a:srgbClr val="D1C39F"/>
                </a:gs>
              </a:gsLst>
              <a:lin ang="5400000"/>
            </a:gradFill>
            <a:ln w="9525" algn="ctr">
              <a:solidFill>
                <a:schemeClr val="tx1"/>
              </a:solidFill>
              <a:round/>
              <a:headEnd/>
              <a:tailEnd/>
            </a:ln>
          </p:spPr>
          <p:txBody>
            <a:bodyPr wrap="none" anchor="ctr"/>
            <a:lstStyle/>
            <a:p>
              <a:pPr algn="ctr"/>
              <a:r>
                <a:rPr lang="en-US" sz="1100"/>
                <a:t>Database</a:t>
              </a:r>
            </a:p>
          </p:txBody>
        </p:sp>
        <p:sp>
          <p:nvSpPr>
            <p:cNvPr id="7187" name="Down Arrow 111618"/>
            <p:cNvSpPr>
              <a:spLocks noChangeArrowheads="1"/>
            </p:cNvSpPr>
            <p:nvPr/>
          </p:nvSpPr>
          <p:spPr bwMode="auto">
            <a:xfrm>
              <a:off x="1774168" y="5245750"/>
              <a:ext cx="185463" cy="194477"/>
            </a:xfrm>
            <a:prstGeom prst="downArrow">
              <a:avLst>
                <a:gd name="adj1" fmla="val 50000"/>
                <a:gd name="adj2" fmla="val 4999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grpSp>
        <p:nvGrpSpPr>
          <p:cNvPr id="111623" name="Group 111622"/>
          <p:cNvGrpSpPr>
            <a:grpSpLocks/>
          </p:cNvGrpSpPr>
          <p:nvPr/>
        </p:nvGrpSpPr>
        <p:grpSpPr bwMode="auto">
          <a:xfrm>
            <a:off x="546100" y="5883275"/>
            <a:ext cx="2955925" cy="425450"/>
            <a:chOff x="546208" y="5883428"/>
            <a:chExt cx="2956259" cy="425144"/>
          </a:xfrm>
        </p:grpSpPr>
        <p:sp>
          <p:nvSpPr>
            <p:cNvPr id="7184" name="Rectangle 26"/>
            <p:cNvSpPr>
              <a:spLocks noChangeArrowheads="1"/>
            </p:cNvSpPr>
            <p:nvPr/>
          </p:nvSpPr>
          <p:spPr bwMode="auto">
            <a:xfrm>
              <a:off x="546208" y="6000795"/>
              <a:ext cx="29562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t>Latitude 37.3925, Longitude 126.9269</a:t>
              </a:r>
            </a:p>
          </p:txBody>
        </p:sp>
        <p:sp>
          <p:nvSpPr>
            <p:cNvPr id="7185" name="Down Arrow 38"/>
            <p:cNvSpPr>
              <a:spLocks noChangeArrowheads="1"/>
            </p:cNvSpPr>
            <p:nvPr/>
          </p:nvSpPr>
          <p:spPr bwMode="auto">
            <a:xfrm>
              <a:off x="1774168" y="5883428"/>
              <a:ext cx="185463" cy="194477"/>
            </a:xfrm>
            <a:prstGeom prst="downArrow">
              <a:avLst>
                <a:gd name="adj1" fmla="val 50000"/>
                <a:gd name="adj2" fmla="val 4999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grpSp>
      <p:sp>
        <p:nvSpPr>
          <p:cNvPr id="111624" name="Slide Number Placeholder 111623"/>
          <p:cNvSpPr>
            <a:spLocks noGrp="1"/>
          </p:cNvSpPr>
          <p:nvPr>
            <p:ph type="sldNum" sz="quarter" idx="12"/>
          </p:nvPr>
        </p:nvSpPr>
        <p:spPr/>
        <p:txBody>
          <a:bodyPr/>
          <a:lstStyle/>
          <a:p>
            <a:pPr>
              <a:defRPr/>
            </a:pPr>
            <a:fld id="{B51FCDAD-D910-4FD5-8932-FE37801BE3E8}" type="slidenum">
              <a:rPr lang="en-US" smtClean="0"/>
              <a:pPr>
                <a:defRPr/>
              </a:pPr>
              <a:t>5</a:t>
            </a:fld>
            <a:endParaRPr lang="en-US"/>
          </a:p>
        </p:txBody>
      </p:sp>
      <p:sp>
        <p:nvSpPr>
          <p:cNvPr id="10" name="TextBox 9"/>
          <p:cNvSpPr txBox="1"/>
          <p:nvPr/>
        </p:nvSpPr>
        <p:spPr>
          <a:xfrm>
            <a:off x="5817255" y="4267200"/>
            <a:ext cx="2488545" cy="523220"/>
          </a:xfrm>
          <a:prstGeom prst="rect">
            <a:avLst/>
          </a:prstGeom>
          <a:noFill/>
        </p:spPr>
        <p:txBody>
          <a:bodyPr wrap="square" rtlCol="0">
            <a:spAutoFit/>
          </a:bodyPr>
          <a:lstStyle/>
          <a:p>
            <a:r>
              <a:rPr lang="en-US" sz="1400" dirty="0" smtClean="0"/>
              <a:t>Attributes: event time, severity, </a:t>
            </a:r>
          </a:p>
          <a:p>
            <a:r>
              <a:rPr lang="en-US" sz="1400" dirty="0" smtClean="0"/>
              <a:t># of occurrences</a:t>
            </a:r>
            <a:endParaRPr lang="en-US" sz="1400" dirty="0"/>
          </a:p>
        </p:txBody>
      </p:sp>
      <p:grpSp>
        <p:nvGrpSpPr>
          <p:cNvPr id="12" name="Group 11"/>
          <p:cNvGrpSpPr/>
          <p:nvPr/>
        </p:nvGrpSpPr>
        <p:grpSpPr>
          <a:xfrm>
            <a:off x="5257800" y="4865292"/>
            <a:ext cx="2787650" cy="1866129"/>
            <a:chOff x="5257800" y="4865292"/>
            <a:chExt cx="2787650" cy="1866129"/>
          </a:xfrm>
        </p:grpSpPr>
        <p:grpSp>
          <p:nvGrpSpPr>
            <p:cNvPr id="3" name="Group 2"/>
            <p:cNvGrpSpPr/>
            <p:nvPr/>
          </p:nvGrpSpPr>
          <p:grpSpPr>
            <a:xfrm>
              <a:off x="5257800" y="5224657"/>
              <a:ext cx="2787650" cy="1506764"/>
              <a:chOff x="4829175" y="2211388"/>
              <a:chExt cx="3422650" cy="1701800"/>
            </a:xfrm>
          </p:grpSpPr>
          <p:graphicFrame>
            <p:nvGraphicFramePr>
              <p:cNvPr id="7174" name="Chart 2"/>
              <p:cNvGraphicFramePr>
                <a:graphicFrameLocks/>
              </p:cNvGraphicFramePr>
              <p:nvPr>
                <p:extLst>
                  <p:ext uri="{D42A27DB-BD31-4B8C-83A1-F6EECF244321}">
                    <p14:modId xmlns:p14="http://schemas.microsoft.com/office/powerpoint/2010/main" val="3818016664"/>
                  </p:ext>
                </p:extLst>
              </p:nvPr>
            </p:nvGraphicFramePr>
            <p:xfrm>
              <a:off x="6350000" y="2263775"/>
              <a:ext cx="1901825" cy="1216025"/>
            </p:xfrm>
            <a:graphic>
              <a:graphicData uri="http://schemas.openxmlformats.org/presentationml/2006/ole">
                <mc:AlternateContent xmlns:mc="http://schemas.openxmlformats.org/markup-compatibility/2006">
                  <mc:Choice xmlns:v="urn:schemas-microsoft-com:vml" Requires="v">
                    <p:oleObj spid="_x0000_s7232" r:id="rId6" imgW="1902117" imgH="1219306" progId="Excel.Chart.8">
                      <p:embed/>
                    </p:oleObj>
                  </mc:Choice>
                  <mc:Fallback>
                    <p:oleObj r:id="rId6" imgW="1902117" imgH="1219306" progId="Excel.Chart.8">
                      <p:embed/>
                      <p:pic>
                        <p:nvPicPr>
                          <p:cNvPr id="0" name="Char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000" y="2263775"/>
                            <a:ext cx="19018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5" name="Chart 3"/>
              <p:cNvGraphicFramePr>
                <a:graphicFrameLocks/>
              </p:cNvGraphicFramePr>
              <p:nvPr>
                <p:extLst>
                  <p:ext uri="{D42A27DB-BD31-4B8C-83A1-F6EECF244321}">
                    <p14:modId xmlns:p14="http://schemas.microsoft.com/office/powerpoint/2010/main" val="3917303637"/>
                  </p:ext>
                </p:extLst>
              </p:nvPr>
            </p:nvGraphicFramePr>
            <p:xfrm>
              <a:off x="4829175" y="2211388"/>
              <a:ext cx="1549400" cy="1701800"/>
            </p:xfrm>
            <a:graphic>
              <a:graphicData uri="http://schemas.openxmlformats.org/presentationml/2006/ole">
                <mc:AlternateContent xmlns:mc="http://schemas.openxmlformats.org/markup-compatibility/2006">
                  <mc:Choice xmlns:v="urn:schemas-microsoft-com:vml" Requires="v">
                    <p:oleObj spid="_x0000_s7233" r:id="rId8" imgW="1548518" imgH="1700931" progId="Excel.Chart.8">
                      <p:embed/>
                    </p:oleObj>
                  </mc:Choice>
                  <mc:Fallback>
                    <p:oleObj r:id="rId8" imgW="1548518" imgH="1700931" progId="Excel.Chart.8">
                      <p:embed/>
                      <p:pic>
                        <p:nvPicPr>
                          <p:cNvPr id="0" name="Char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9175" y="2211388"/>
                            <a:ext cx="15494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9" name="TextBox 21"/>
            <p:cNvSpPr txBox="1">
              <a:spLocks noChangeArrowheads="1"/>
            </p:cNvSpPr>
            <p:nvPr/>
          </p:nvSpPr>
          <p:spPr bwMode="auto">
            <a:xfrm>
              <a:off x="6335974" y="4865292"/>
              <a:ext cx="987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dirty="0" smtClean="0"/>
                <a:t>Charts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16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16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5775325" y="2632075"/>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en-US"/>
          </a:p>
        </p:txBody>
      </p:sp>
      <p:sp>
        <p:nvSpPr>
          <p:cNvPr id="8195" name="Text Box 6"/>
          <p:cNvSpPr txBox="1">
            <a:spLocks noChangeArrowheads="1"/>
          </p:cNvSpPr>
          <p:nvPr/>
        </p:nvSpPr>
        <p:spPr bwMode="auto">
          <a:xfrm>
            <a:off x="5410200" y="35052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spcBef>
                <a:spcPct val="50000"/>
              </a:spcBef>
            </a:pPr>
            <a:endParaRPr lang="en-US">
              <a:latin typeface="Tahoma" pitchFamily="34" charset="0"/>
            </a:endParaRPr>
          </a:p>
        </p:txBody>
      </p:sp>
      <p:sp>
        <p:nvSpPr>
          <p:cNvPr id="8196" name="Rectangle 12"/>
          <p:cNvSpPr>
            <a:spLocks noGrp="1" noChangeArrowheads="1"/>
          </p:cNvSpPr>
          <p:nvPr>
            <p:ph type="title"/>
          </p:nvPr>
        </p:nvSpPr>
        <p:spPr/>
        <p:txBody>
          <a:bodyPr/>
          <a:lstStyle/>
          <a:p>
            <a:pPr eaLnBrk="1" hangingPunct="1"/>
            <a:r>
              <a:rPr lang="en-US" smtClean="0"/>
              <a:t>Project Goal and Objectives</a:t>
            </a:r>
          </a:p>
        </p:txBody>
      </p:sp>
      <p:sp>
        <p:nvSpPr>
          <p:cNvPr id="26" name="Text Placeholder 1"/>
          <p:cNvSpPr txBox="1">
            <a:spLocks/>
          </p:cNvSpPr>
          <p:nvPr/>
        </p:nvSpPr>
        <p:spPr bwMode="auto">
          <a:xfrm>
            <a:off x="636588" y="1371600"/>
            <a:ext cx="8355012"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a:lstStyle>
          <a:p>
            <a:pPr marL="0" indent="0">
              <a:buFontTx/>
              <a:buNone/>
              <a:defRPr/>
            </a:pPr>
            <a:r>
              <a:rPr lang="en-US" b="1" dirty="0" smtClean="0">
                <a:effectLst>
                  <a:outerShdw blurRad="38100" dist="38100" dir="2700000" algn="tl">
                    <a:srgbClr val="000000">
                      <a:alpha val="43137"/>
                    </a:srgbClr>
                  </a:outerShdw>
                </a:effectLst>
              </a:rPr>
              <a:t>Project Goal</a:t>
            </a:r>
            <a:r>
              <a:rPr lang="en-US" dirty="0"/>
              <a:t/>
            </a:r>
            <a:br>
              <a:rPr lang="en-US" dirty="0"/>
            </a:br>
            <a:r>
              <a:rPr lang="en-US" sz="2000" dirty="0"/>
              <a:t>Develop a </a:t>
            </a:r>
            <a:r>
              <a:rPr lang="en-US" sz="2000" dirty="0" smtClean="0"/>
              <a:t>GIS-enabled web </a:t>
            </a:r>
            <a:r>
              <a:rPr lang="en-US" sz="2000" dirty="0"/>
              <a:t>application </a:t>
            </a:r>
            <a:r>
              <a:rPr lang="en-US" sz="2000" dirty="0" smtClean="0"/>
              <a:t>to visualize firewall traffic in near-real time.</a:t>
            </a:r>
            <a:endParaRPr lang="en-US" sz="2000" dirty="0"/>
          </a:p>
        </p:txBody>
      </p:sp>
      <p:grpSp>
        <p:nvGrpSpPr>
          <p:cNvPr id="8198" name="Group 60"/>
          <p:cNvGrpSpPr>
            <a:grpSpLocks/>
          </p:cNvGrpSpPr>
          <p:nvPr/>
        </p:nvGrpSpPr>
        <p:grpSpPr bwMode="auto">
          <a:xfrm>
            <a:off x="7007225" y="5046663"/>
            <a:ext cx="2139950" cy="1595437"/>
            <a:chOff x="4191000" y="1752600"/>
            <a:chExt cx="2449576" cy="1752600"/>
          </a:xfrm>
        </p:grpSpPr>
        <p:grpSp>
          <p:nvGrpSpPr>
            <p:cNvPr id="62" name="Group 61"/>
            <p:cNvGrpSpPr/>
            <p:nvPr/>
          </p:nvGrpSpPr>
          <p:grpSpPr>
            <a:xfrm rot="10800000">
              <a:off x="4191000" y="1752600"/>
              <a:ext cx="1828800" cy="1752600"/>
              <a:chOff x="3848100" y="2019300"/>
              <a:chExt cx="2819400" cy="2819400"/>
            </a:xfrm>
            <a:scene3d>
              <a:camera prst="orthographicFront">
                <a:rot lat="0" lon="900001" rev="0"/>
              </a:camera>
              <a:lightRig rig="twoPt" dir="t"/>
            </a:scene3d>
          </p:grpSpPr>
          <p:sp>
            <p:nvSpPr>
              <p:cNvPr id="66" name="Oval 65"/>
              <p:cNvSpPr/>
              <p:nvPr/>
            </p:nvSpPr>
            <p:spPr>
              <a:xfrm>
                <a:off x="3848100" y="2019300"/>
                <a:ext cx="2819400" cy="2819400"/>
              </a:xfrm>
              <a:prstGeom prst="ellipse">
                <a:avLst/>
              </a:prstGeom>
              <a:solidFill>
                <a:schemeClr val="bg1">
                  <a:lumMod val="85000"/>
                </a:schemeClr>
              </a:solidFill>
              <a:ln>
                <a:noFill/>
              </a:ln>
              <a:sp3d prstMaterial="clear">
                <a:bevelT w="0" h="2032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7" name="Group 66"/>
              <p:cNvGrpSpPr/>
              <p:nvPr/>
            </p:nvGrpSpPr>
            <p:grpSpPr>
              <a:xfrm>
                <a:off x="4102100" y="2273300"/>
                <a:ext cx="2311400" cy="2311400"/>
                <a:chOff x="3213100" y="2070100"/>
                <a:chExt cx="2514600" cy="2514600"/>
              </a:xfrm>
            </p:grpSpPr>
            <p:sp>
              <p:nvSpPr>
                <p:cNvPr id="68" name="Oval 67"/>
                <p:cNvSpPr/>
                <p:nvPr/>
              </p:nvSpPr>
              <p:spPr>
                <a:xfrm>
                  <a:off x="4143580" y="2982081"/>
                  <a:ext cx="660400" cy="660400"/>
                </a:xfrm>
                <a:prstGeom prst="ellipse">
                  <a:avLst/>
                </a:prstGeom>
                <a:solidFill>
                  <a:srgbClr val="C00000"/>
                </a:solidFill>
                <a:ln w="174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p:cNvSpPr/>
                <p:nvPr/>
              </p:nvSpPr>
              <p:spPr>
                <a:xfrm>
                  <a:off x="3213100" y="2070100"/>
                  <a:ext cx="2514600" cy="2514600"/>
                </a:xfrm>
                <a:prstGeom prst="ellipse">
                  <a:avLst/>
                </a:prstGeom>
                <a:noFill/>
                <a:ln w="1746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p:cNvSpPr/>
                <p:nvPr/>
              </p:nvSpPr>
              <p:spPr>
                <a:xfrm>
                  <a:off x="3648280" y="2486781"/>
                  <a:ext cx="1651000" cy="1651000"/>
                </a:xfrm>
                <a:prstGeom prst="ellipse">
                  <a:avLst/>
                </a:prstGeom>
                <a:noFill/>
                <a:ln w="1746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8211" name="Group 62"/>
            <p:cNvGrpSpPr>
              <a:grpSpLocks/>
            </p:cNvGrpSpPr>
            <p:nvPr/>
          </p:nvGrpSpPr>
          <p:grpSpPr bwMode="auto">
            <a:xfrm rot="9473115">
              <a:off x="5069512" y="2281024"/>
              <a:ext cx="1571064" cy="457200"/>
              <a:chOff x="2354230" y="2410826"/>
              <a:chExt cx="1571064" cy="457200"/>
            </a:xfrm>
          </p:grpSpPr>
          <p:sp>
            <p:nvSpPr>
              <p:cNvPr id="64" name="Flowchart: Connector 63"/>
              <p:cNvSpPr/>
              <p:nvPr/>
            </p:nvSpPr>
            <p:spPr>
              <a:xfrm>
                <a:off x="3823695" y="2724763"/>
                <a:ext cx="101599" cy="127000"/>
              </a:xfrm>
              <a:prstGeom prst="flowChartConnector">
                <a:avLst/>
              </a:prstGeom>
              <a:solidFill>
                <a:srgbClr val="C00000"/>
              </a:solidFill>
              <a:ln>
                <a:noFill/>
              </a:ln>
              <a:scene3d>
                <a:camera prst="isometricOffAxis2Top">
                  <a:rot lat="620096" lon="9760226" rev="12244077"/>
                </a:camera>
                <a:lightRig rig="twoPt" dir="t"/>
              </a:scene3d>
              <a:sp3d extrusionH="1327150" prstMaterial="flat">
                <a:bevelT w="0" h="2324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Freeform 64"/>
              <p:cNvSpPr>
                <a:spLocks noChangeAspect="1"/>
              </p:cNvSpPr>
              <p:nvPr/>
            </p:nvSpPr>
            <p:spPr>
              <a:xfrm rot="19542977" flipH="1">
                <a:off x="2354230" y="2410826"/>
                <a:ext cx="548932" cy="457200"/>
              </a:xfrm>
              <a:custGeom>
                <a:avLst/>
                <a:gdLst>
                  <a:gd name="connsiteX0" fmla="*/ 0 w 944217"/>
                  <a:gd name="connsiteY0" fmla="*/ 795130 h 795130"/>
                  <a:gd name="connsiteX1" fmla="*/ 675860 w 944217"/>
                  <a:gd name="connsiteY1" fmla="*/ 616226 h 795130"/>
                  <a:gd name="connsiteX2" fmla="*/ 944217 w 944217"/>
                  <a:gd name="connsiteY2" fmla="*/ 268356 h 795130"/>
                  <a:gd name="connsiteX3" fmla="*/ 775252 w 944217"/>
                  <a:gd name="connsiteY3" fmla="*/ 208721 h 795130"/>
                  <a:gd name="connsiteX4" fmla="*/ 725556 w 944217"/>
                  <a:gd name="connsiteY4" fmla="*/ 0 h 795130"/>
                  <a:gd name="connsiteX5" fmla="*/ 129208 w 944217"/>
                  <a:gd name="connsiteY5" fmla="*/ 347869 h 795130"/>
                  <a:gd name="connsiteX6" fmla="*/ 0 w 944217"/>
                  <a:gd name="connsiteY6" fmla="*/ 795130 h 795130"/>
                  <a:gd name="connsiteX0" fmla="*/ 35463 w 979680"/>
                  <a:gd name="connsiteY0" fmla="*/ 795130 h 803934"/>
                  <a:gd name="connsiteX1" fmla="*/ 711323 w 979680"/>
                  <a:gd name="connsiteY1" fmla="*/ 616226 h 803934"/>
                  <a:gd name="connsiteX2" fmla="*/ 979680 w 979680"/>
                  <a:gd name="connsiteY2" fmla="*/ 268356 h 803934"/>
                  <a:gd name="connsiteX3" fmla="*/ 810715 w 979680"/>
                  <a:gd name="connsiteY3" fmla="*/ 208721 h 803934"/>
                  <a:gd name="connsiteX4" fmla="*/ 761019 w 979680"/>
                  <a:gd name="connsiteY4" fmla="*/ 0 h 803934"/>
                  <a:gd name="connsiteX5" fmla="*/ 164671 w 979680"/>
                  <a:gd name="connsiteY5" fmla="*/ 347869 h 803934"/>
                  <a:gd name="connsiteX6" fmla="*/ 35463 w 979680"/>
                  <a:gd name="connsiteY6" fmla="*/ 795130 h 803934"/>
                  <a:gd name="connsiteX0" fmla="*/ 35463 w 979680"/>
                  <a:gd name="connsiteY0" fmla="*/ 795130 h 797881"/>
                  <a:gd name="connsiteX1" fmla="*/ 711323 w 979680"/>
                  <a:gd name="connsiteY1" fmla="*/ 616226 h 797881"/>
                  <a:gd name="connsiteX2" fmla="*/ 979680 w 979680"/>
                  <a:gd name="connsiteY2" fmla="*/ 268356 h 797881"/>
                  <a:gd name="connsiteX3" fmla="*/ 810715 w 979680"/>
                  <a:gd name="connsiteY3" fmla="*/ 208721 h 797881"/>
                  <a:gd name="connsiteX4" fmla="*/ 761019 w 979680"/>
                  <a:gd name="connsiteY4" fmla="*/ 0 h 797881"/>
                  <a:gd name="connsiteX5" fmla="*/ 164671 w 979680"/>
                  <a:gd name="connsiteY5" fmla="*/ 347869 h 797881"/>
                  <a:gd name="connsiteX6" fmla="*/ 35463 w 979680"/>
                  <a:gd name="connsiteY6" fmla="*/ 795130 h 797881"/>
                  <a:gd name="connsiteX0" fmla="*/ 35463 w 979680"/>
                  <a:gd name="connsiteY0" fmla="*/ 795130 h 797229"/>
                  <a:gd name="connsiteX1" fmla="*/ 720467 w 979680"/>
                  <a:gd name="connsiteY1" fmla="*/ 575078 h 797229"/>
                  <a:gd name="connsiteX2" fmla="*/ 979680 w 979680"/>
                  <a:gd name="connsiteY2" fmla="*/ 268356 h 797229"/>
                  <a:gd name="connsiteX3" fmla="*/ 810715 w 979680"/>
                  <a:gd name="connsiteY3" fmla="*/ 208721 h 797229"/>
                  <a:gd name="connsiteX4" fmla="*/ 761019 w 979680"/>
                  <a:gd name="connsiteY4" fmla="*/ 0 h 797229"/>
                  <a:gd name="connsiteX5" fmla="*/ 164671 w 979680"/>
                  <a:gd name="connsiteY5" fmla="*/ 347869 h 797229"/>
                  <a:gd name="connsiteX6" fmla="*/ 35463 w 979680"/>
                  <a:gd name="connsiteY6" fmla="*/ 795130 h 797229"/>
                  <a:gd name="connsiteX0" fmla="*/ 35463 w 997968"/>
                  <a:gd name="connsiteY0" fmla="*/ 795130 h 797229"/>
                  <a:gd name="connsiteX1" fmla="*/ 720467 w 997968"/>
                  <a:gd name="connsiteY1" fmla="*/ 575078 h 797229"/>
                  <a:gd name="connsiteX2" fmla="*/ 997968 w 997968"/>
                  <a:gd name="connsiteY2" fmla="*/ 323220 h 797229"/>
                  <a:gd name="connsiteX3" fmla="*/ 810715 w 997968"/>
                  <a:gd name="connsiteY3" fmla="*/ 208721 h 797229"/>
                  <a:gd name="connsiteX4" fmla="*/ 761019 w 997968"/>
                  <a:gd name="connsiteY4" fmla="*/ 0 h 797229"/>
                  <a:gd name="connsiteX5" fmla="*/ 164671 w 997968"/>
                  <a:gd name="connsiteY5" fmla="*/ 347869 h 797229"/>
                  <a:gd name="connsiteX6" fmla="*/ 35463 w 997968"/>
                  <a:gd name="connsiteY6" fmla="*/ 795130 h 797229"/>
                  <a:gd name="connsiteX0" fmla="*/ 35463 w 1018997"/>
                  <a:gd name="connsiteY0" fmla="*/ 795130 h 797229"/>
                  <a:gd name="connsiteX1" fmla="*/ 720467 w 1018997"/>
                  <a:gd name="connsiteY1" fmla="*/ 575078 h 797229"/>
                  <a:gd name="connsiteX2" fmla="*/ 997968 w 1018997"/>
                  <a:gd name="connsiteY2" fmla="*/ 323220 h 797229"/>
                  <a:gd name="connsiteX3" fmla="*/ 810715 w 1018997"/>
                  <a:gd name="connsiteY3" fmla="*/ 208721 h 797229"/>
                  <a:gd name="connsiteX4" fmla="*/ 761019 w 1018997"/>
                  <a:gd name="connsiteY4" fmla="*/ 0 h 797229"/>
                  <a:gd name="connsiteX5" fmla="*/ 164671 w 1018997"/>
                  <a:gd name="connsiteY5" fmla="*/ 347869 h 797229"/>
                  <a:gd name="connsiteX6" fmla="*/ 35463 w 1018997"/>
                  <a:gd name="connsiteY6" fmla="*/ 795130 h 797229"/>
                  <a:gd name="connsiteX0" fmla="*/ 35463 w 998214"/>
                  <a:gd name="connsiteY0" fmla="*/ 795130 h 797229"/>
                  <a:gd name="connsiteX1" fmla="*/ 720467 w 998214"/>
                  <a:gd name="connsiteY1" fmla="*/ 575078 h 797229"/>
                  <a:gd name="connsiteX2" fmla="*/ 997968 w 998214"/>
                  <a:gd name="connsiteY2" fmla="*/ 323220 h 797229"/>
                  <a:gd name="connsiteX3" fmla="*/ 810715 w 998214"/>
                  <a:gd name="connsiteY3" fmla="*/ 208721 h 797229"/>
                  <a:gd name="connsiteX4" fmla="*/ 761019 w 998214"/>
                  <a:gd name="connsiteY4" fmla="*/ 0 h 797229"/>
                  <a:gd name="connsiteX5" fmla="*/ 164671 w 998214"/>
                  <a:gd name="connsiteY5" fmla="*/ 347869 h 797229"/>
                  <a:gd name="connsiteX6" fmla="*/ 35463 w 998214"/>
                  <a:gd name="connsiteY6" fmla="*/ 795130 h 797229"/>
                  <a:gd name="connsiteX0" fmla="*/ 35463 w 998214"/>
                  <a:gd name="connsiteY0" fmla="*/ 795130 h 797229"/>
                  <a:gd name="connsiteX1" fmla="*/ 720467 w 998214"/>
                  <a:gd name="connsiteY1" fmla="*/ 575078 h 797229"/>
                  <a:gd name="connsiteX2" fmla="*/ 997968 w 998214"/>
                  <a:gd name="connsiteY2" fmla="*/ 309504 h 797229"/>
                  <a:gd name="connsiteX3" fmla="*/ 810715 w 998214"/>
                  <a:gd name="connsiteY3" fmla="*/ 208721 h 797229"/>
                  <a:gd name="connsiteX4" fmla="*/ 761019 w 998214"/>
                  <a:gd name="connsiteY4" fmla="*/ 0 h 797229"/>
                  <a:gd name="connsiteX5" fmla="*/ 164671 w 998214"/>
                  <a:gd name="connsiteY5" fmla="*/ 347869 h 797229"/>
                  <a:gd name="connsiteX6" fmla="*/ 35463 w 998214"/>
                  <a:gd name="connsiteY6" fmla="*/ 795130 h 797229"/>
                  <a:gd name="connsiteX0" fmla="*/ 35463 w 998214"/>
                  <a:gd name="connsiteY0" fmla="*/ 805908 h 808007"/>
                  <a:gd name="connsiteX1" fmla="*/ 720467 w 998214"/>
                  <a:gd name="connsiteY1" fmla="*/ 585856 h 808007"/>
                  <a:gd name="connsiteX2" fmla="*/ 997968 w 998214"/>
                  <a:gd name="connsiteY2" fmla="*/ 320282 h 808007"/>
                  <a:gd name="connsiteX3" fmla="*/ 810715 w 998214"/>
                  <a:gd name="connsiteY3" fmla="*/ 219499 h 808007"/>
                  <a:gd name="connsiteX4" fmla="*/ 761019 w 998214"/>
                  <a:gd name="connsiteY4" fmla="*/ 10778 h 808007"/>
                  <a:gd name="connsiteX5" fmla="*/ 164671 w 998214"/>
                  <a:gd name="connsiteY5" fmla="*/ 358647 h 808007"/>
                  <a:gd name="connsiteX6" fmla="*/ 35463 w 998214"/>
                  <a:gd name="connsiteY6" fmla="*/ 805908 h 808007"/>
                  <a:gd name="connsiteX0" fmla="*/ 35463 w 998214"/>
                  <a:gd name="connsiteY0" fmla="*/ 814871 h 816970"/>
                  <a:gd name="connsiteX1" fmla="*/ 720467 w 998214"/>
                  <a:gd name="connsiteY1" fmla="*/ 594819 h 816970"/>
                  <a:gd name="connsiteX2" fmla="*/ 997968 w 998214"/>
                  <a:gd name="connsiteY2" fmla="*/ 329245 h 816970"/>
                  <a:gd name="connsiteX3" fmla="*/ 810715 w 998214"/>
                  <a:gd name="connsiteY3" fmla="*/ 228462 h 816970"/>
                  <a:gd name="connsiteX4" fmla="*/ 761019 w 998214"/>
                  <a:gd name="connsiteY4" fmla="*/ 19741 h 816970"/>
                  <a:gd name="connsiteX5" fmla="*/ 164671 w 998214"/>
                  <a:gd name="connsiteY5" fmla="*/ 367610 h 816970"/>
                  <a:gd name="connsiteX6" fmla="*/ 35463 w 998214"/>
                  <a:gd name="connsiteY6" fmla="*/ 814871 h 816970"/>
                  <a:gd name="connsiteX0" fmla="*/ 35463 w 998393"/>
                  <a:gd name="connsiteY0" fmla="*/ 797572 h 799671"/>
                  <a:gd name="connsiteX1" fmla="*/ 720467 w 998393"/>
                  <a:gd name="connsiteY1" fmla="*/ 577520 h 799671"/>
                  <a:gd name="connsiteX2" fmla="*/ 997968 w 998393"/>
                  <a:gd name="connsiteY2" fmla="*/ 311946 h 799671"/>
                  <a:gd name="connsiteX3" fmla="*/ 783283 w 998393"/>
                  <a:gd name="connsiteY3" fmla="*/ 206591 h 799671"/>
                  <a:gd name="connsiteX4" fmla="*/ 761019 w 998393"/>
                  <a:gd name="connsiteY4" fmla="*/ 2442 h 799671"/>
                  <a:gd name="connsiteX5" fmla="*/ 164671 w 998393"/>
                  <a:gd name="connsiteY5" fmla="*/ 350311 h 799671"/>
                  <a:gd name="connsiteX6" fmla="*/ 35463 w 998393"/>
                  <a:gd name="connsiteY6" fmla="*/ 797572 h 799671"/>
                  <a:gd name="connsiteX0" fmla="*/ 22345 w 985275"/>
                  <a:gd name="connsiteY0" fmla="*/ 795720 h 797819"/>
                  <a:gd name="connsiteX1" fmla="*/ 707349 w 985275"/>
                  <a:gd name="connsiteY1" fmla="*/ 575668 h 797819"/>
                  <a:gd name="connsiteX2" fmla="*/ 984850 w 985275"/>
                  <a:gd name="connsiteY2" fmla="*/ 310094 h 797819"/>
                  <a:gd name="connsiteX3" fmla="*/ 770165 w 985275"/>
                  <a:gd name="connsiteY3" fmla="*/ 204739 h 797819"/>
                  <a:gd name="connsiteX4" fmla="*/ 747901 w 985275"/>
                  <a:gd name="connsiteY4" fmla="*/ 590 h 797819"/>
                  <a:gd name="connsiteX5" fmla="*/ 261281 w 985275"/>
                  <a:gd name="connsiteY5" fmla="*/ 270735 h 797819"/>
                  <a:gd name="connsiteX6" fmla="*/ 22345 w 985275"/>
                  <a:gd name="connsiteY6" fmla="*/ 795720 h 797819"/>
                  <a:gd name="connsiteX0" fmla="*/ 22345 w 985275"/>
                  <a:gd name="connsiteY0" fmla="*/ 818503 h 820602"/>
                  <a:gd name="connsiteX1" fmla="*/ 707349 w 985275"/>
                  <a:gd name="connsiteY1" fmla="*/ 598451 h 820602"/>
                  <a:gd name="connsiteX2" fmla="*/ 984850 w 985275"/>
                  <a:gd name="connsiteY2" fmla="*/ 332877 h 820602"/>
                  <a:gd name="connsiteX3" fmla="*/ 770165 w 985275"/>
                  <a:gd name="connsiteY3" fmla="*/ 227522 h 820602"/>
                  <a:gd name="connsiteX4" fmla="*/ 706753 w 985275"/>
                  <a:gd name="connsiteY4" fmla="*/ 513 h 820602"/>
                  <a:gd name="connsiteX5" fmla="*/ 261281 w 985275"/>
                  <a:gd name="connsiteY5" fmla="*/ 293518 h 820602"/>
                  <a:gd name="connsiteX6" fmla="*/ 22345 w 985275"/>
                  <a:gd name="connsiteY6" fmla="*/ 818503 h 820602"/>
                  <a:gd name="connsiteX0" fmla="*/ 22345 w 980714"/>
                  <a:gd name="connsiteY0" fmla="*/ 818503 h 820602"/>
                  <a:gd name="connsiteX1" fmla="*/ 707349 w 980714"/>
                  <a:gd name="connsiteY1" fmla="*/ 598451 h 820602"/>
                  <a:gd name="connsiteX2" fmla="*/ 980278 w 980714"/>
                  <a:gd name="connsiteY2" fmla="*/ 319161 h 820602"/>
                  <a:gd name="connsiteX3" fmla="*/ 770165 w 980714"/>
                  <a:gd name="connsiteY3" fmla="*/ 227522 h 820602"/>
                  <a:gd name="connsiteX4" fmla="*/ 706753 w 980714"/>
                  <a:gd name="connsiteY4" fmla="*/ 513 h 820602"/>
                  <a:gd name="connsiteX5" fmla="*/ 261281 w 980714"/>
                  <a:gd name="connsiteY5" fmla="*/ 293518 h 820602"/>
                  <a:gd name="connsiteX6" fmla="*/ 22345 w 980714"/>
                  <a:gd name="connsiteY6" fmla="*/ 818503 h 820602"/>
                  <a:gd name="connsiteX0" fmla="*/ 22345 w 982540"/>
                  <a:gd name="connsiteY0" fmla="*/ 818503 h 820602"/>
                  <a:gd name="connsiteX1" fmla="*/ 707349 w 982540"/>
                  <a:gd name="connsiteY1" fmla="*/ 598451 h 820602"/>
                  <a:gd name="connsiteX2" fmla="*/ 980278 w 982540"/>
                  <a:gd name="connsiteY2" fmla="*/ 319161 h 820602"/>
                  <a:gd name="connsiteX3" fmla="*/ 770165 w 982540"/>
                  <a:gd name="connsiteY3" fmla="*/ 227522 h 820602"/>
                  <a:gd name="connsiteX4" fmla="*/ 706753 w 982540"/>
                  <a:gd name="connsiteY4" fmla="*/ 513 h 820602"/>
                  <a:gd name="connsiteX5" fmla="*/ 261281 w 982540"/>
                  <a:gd name="connsiteY5" fmla="*/ 293518 h 820602"/>
                  <a:gd name="connsiteX6" fmla="*/ 22345 w 982540"/>
                  <a:gd name="connsiteY6" fmla="*/ 818503 h 820602"/>
                  <a:gd name="connsiteX0" fmla="*/ 1 w 960196"/>
                  <a:gd name="connsiteY0" fmla="*/ 818503 h 820602"/>
                  <a:gd name="connsiteX1" fmla="*/ 685005 w 960196"/>
                  <a:gd name="connsiteY1" fmla="*/ 598451 h 820602"/>
                  <a:gd name="connsiteX2" fmla="*/ 957934 w 960196"/>
                  <a:gd name="connsiteY2" fmla="*/ 319161 h 820602"/>
                  <a:gd name="connsiteX3" fmla="*/ 747821 w 960196"/>
                  <a:gd name="connsiteY3" fmla="*/ 227522 h 820602"/>
                  <a:gd name="connsiteX4" fmla="*/ 684409 w 960196"/>
                  <a:gd name="connsiteY4" fmla="*/ 513 h 820602"/>
                  <a:gd name="connsiteX5" fmla="*/ 1 w 960196"/>
                  <a:gd name="connsiteY5" fmla="*/ 818503 h 820602"/>
                  <a:gd name="connsiteX0" fmla="*/ 1 w 960196"/>
                  <a:gd name="connsiteY0" fmla="*/ 818503 h 820602"/>
                  <a:gd name="connsiteX1" fmla="*/ 685005 w 960196"/>
                  <a:gd name="connsiteY1" fmla="*/ 598451 h 820602"/>
                  <a:gd name="connsiteX2" fmla="*/ 957934 w 960196"/>
                  <a:gd name="connsiteY2" fmla="*/ 319161 h 820602"/>
                  <a:gd name="connsiteX3" fmla="*/ 747821 w 960196"/>
                  <a:gd name="connsiteY3" fmla="*/ 227522 h 820602"/>
                  <a:gd name="connsiteX4" fmla="*/ 684409 w 960196"/>
                  <a:gd name="connsiteY4" fmla="*/ 513 h 820602"/>
                  <a:gd name="connsiteX5" fmla="*/ 1 w 960196"/>
                  <a:gd name="connsiteY5" fmla="*/ 818503 h 820602"/>
                  <a:gd name="connsiteX0" fmla="*/ 1 w 957934"/>
                  <a:gd name="connsiteY0" fmla="*/ 818503 h 822807"/>
                  <a:gd name="connsiteX1" fmla="*/ 957934 w 957934"/>
                  <a:gd name="connsiteY1" fmla="*/ 319161 h 822807"/>
                  <a:gd name="connsiteX2" fmla="*/ 747821 w 957934"/>
                  <a:gd name="connsiteY2" fmla="*/ 227522 h 822807"/>
                  <a:gd name="connsiteX3" fmla="*/ 684409 w 957934"/>
                  <a:gd name="connsiteY3" fmla="*/ 513 h 822807"/>
                  <a:gd name="connsiteX4" fmla="*/ 1 w 957934"/>
                  <a:gd name="connsiteY4" fmla="*/ 818503 h 822807"/>
                  <a:gd name="connsiteX0" fmla="*/ 0 w 1012632"/>
                  <a:gd name="connsiteY0" fmla="*/ 800215 h 804657"/>
                  <a:gd name="connsiteX1" fmla="*/ 980793 w 1012632"/>
                  <a:gd name="connsiteY1" fmla="*/ 319161 h 804657"/>
                  <a:gd name="connsiteX2" fmla="*/ 770680 w 1012632"/>
                  <a:gd name="connsiteY2" fmla="*/ 227522 h 804657"/>
                  <a:gd name="connsiteX3" fmla="*/ 707268 w 1012632"/>
                  <a:gd name="connsiteY3" fmla="*/ 513 h 804657"/>
                  <a:gd name="connsiteX4" fmla="*/ 0 w 1012632"/>
                  <a:gd name="connsiteY4" fmla="*/ 800215 h 804657"/>
                  <a:gd name="connsiteX0" fmla="*/ 5385 w 1018017"/>
                  <a:gd name="connsiteY0" fmla="*/ 800215 h 804657"/>
                  <a:gd name="connsiteX1" fmla="*/ 986178 w 1018017"/>
                  <a:gd name="connsiteY1" fmla="*/ 319161 h 804657"/>
                  <a:gd name="connsiteX2" fmla="*/ 776065 w 1018017"/>
                  <a:gd name="connsiteY2" fmla="*/ 227522 h 804657"/>
                  <a:gd name="connsiteX3" fmla="*/ 712653 w 1018017"/>
                  <a:gd name="connsiteY3" fmla="*/ 513 h 804657"/>
                  <a:gd name="connsiteX4" fmla="*/ 5385 w 1018017"/>
                  <a:gd name="connsiteY4" fmla="*/ 800215 h 804657"/>
                  <a:gd name="connsiteX0" fmla="*/ 5385 w 1018017"/>
                  <a:gd name="connsiteY0" fmla="*/ 800215 h 820123"/>
                  <a:gd name="connsiteX1" fmla="*/ 986178 w 1018017"/>
                  <a:gd name="connsiteY1" fmla="*/ 319161 h 820123"/>
                  <a:gd name="connsiteX2" fmla="*/ 776065 w 1018017"/>
                  <a:gd name="connsiteY2" fmla="*/ 227522 h 820123"/>
                  <a:gd name="connsiteX3" fmla="*/ 712653 w 1018017"/>
                  <a:gd name="connsiteY3" fmla="*/ 513 h 820123"/>
                  <a:gd name="connsiteX4" fmla="*/ 5385 w 1018017"/>
                  <a:gd name="connsiteY4" fmla="*/ 800215 h 820123"/>
                  <a:gd name="connsiteX0" fmla="*/ 5385 w 986178"/>
                  <a:gd name="connsiteY0" fmla="*/ 800215 h 820123"/>
                  <a:gd name="connsiteX1" fmla="*/ 986178 w 986178"/>
                  <a:gd name="connsiteY1" fmla="*/ 319161 h 820123"/>
                  <a:gd name="connsiteX2" fmla="*/ 776065 w 986178"/>
                  <a:gd name="connsiteY2" fmla="*/ 227522 h 820123"/>
                  <a:gd name="connsiteX3" fmla="*/ 712653 w 986178"/>
                  <a:gd name="connsiteY3" fmla="*/ 513 h 820123"/>
                  <a:gd name="connsiteX4" fmla="*/ 5385 w 986178"/>
                  <a:gd name="connsiteY4" fmla="*/ 800215 h 820123"/>
                  <a:gd name="connsiteX0" fmla="*/ 5385 w 986265"/>
                  <a:gd name="connsiteY0" fmla="*/ 800215 h 820565"/>
                  <a:gd name="connsiteX1" fmla="*/ 986178 w 986265"/>
                  <a:gd name="connsiteY1" fmla="*/ 319161 h 820565"/>
                  <a:gd name="connsiteX2" fmla="*/ 776065 w 986265"/>
                  <a:gd name="connsiteY2" fmla="*/ 227522 h 820565"/>
                  <a:gd name="connsiteX3" fmla="*/ 712653 w 986265"/>
                  <a:gd name="connsiteY3" fmla="*/ 513 h 820565"/>
                  <a:gd name="connsiteX4" fmla="*/ 5385 w 986265"/>
                  <a:gd name="connsiteY4" fmla="*/ 800215 h 820565"/>
                  <a:gd name="connsiteX0" fmla="*/ 5385 w 986265"/>
                  <a:gd name="connsiteY0" fmla="*/ 800865 h 821215"/>
                  <a:gd name="connsiteX1" fmla="*/ 986178 w 986265"/>
                  <a:gd name="connsiteY1" fmla="*/ 319811 h 821215"/>
                  <a:gd name="connsiteX2" fmla="*/ 776065 w 986265"/>
                  <a:gd name="connsiteY2" fmla="*/ 228172 h 821215"/>
                  <a:gd name="connsiteX3" fmla="*/ 712653 w 986265"/>
                  <a:gd name="connsiteY3" fmla="*/ 1163 h 821215"/>
                  <a:gd name="connsiteX4" fmla="*/ 5385 w 986265"/>
                  <a:gd name="connsiteY4" fmla="*/ 800865 h 821215"/>
                  <a:gd name="connsiteX0" fmla="*/ 5385 w 986265"/>
                  <a:gd name="connsiteY0" fmla="*/ 800945 h 821295"/>
                  <a:gd name="connsiteX1" fmla="*/ 986178 w 986265"/>
                  <a:gd name="connsiteY1" fmla="*/ 319891 h 821295"/>
                  <a:gd name="connsiteX2" fmla="*/ 767012 w 986265"/>
                  <a:gd name="connsiteY2" fmla="*/ 216181 h 821295"/>
                  <a:gd name="connsiteX3" fmla="*/ 712653 w 986265"/>
                  <a:gd name="connsiteY3" fmla="*/ 1243 h 821295"/>
                  <a:gd name="connsiteX4" fmla="*/ 5385 w 986265"/>
                  <a:gd name="connsiteY4" fmla="*/ 800945 h 821295"/>
                  <a:gd name="connsiteX0" fmla="*/ 5021 w 985901"/>
                  <a:gd name="connsiteY0" fmla="*/ 800945 h 821295"/>
                  <a:gd name="connsiteX1" fmla="*/ 985814 w 985901"/>
                  <a:gd name="connsiteY1" fmla="*/ 319891 h 821295"/>
                  <a:gd name="connsiteX2" fmla="*/ 766648 w 985901"/>
                  <a:gd name="connsiteY2" fmla="*/ 216181 h 821295"/>
                  <a:gd name="connsiteX3" fmla="*/ 712289 w 985901"/>
                  <a:gd name="connsiteY3" fmla="*/ 1243 h 821295"/>
                  <a:gd name="connsiteX4" fmla="*/ 5021 w 985901"/>
                  <a:gd name="connsiteY4" fmla="*/ 800945 h 821295"/>
                  <a:gd name="connsiteX0" fmla="*/ 5021 w 985901"/>
                  <a:gd name="connsiteY0" fmla="*/ 800796 h 821146"/>
                  <a:gd name="connsiteX1" fmla="*/ 985814 w 985901"/>
                  <a:gd name="connsiteY1" fmla="*/ 319742 h 821146"/>
                  <a:gd name="connsiteX2" fmla="*/ 775702 w 985901"/>
                  <a:gd name="connsiteY2" fmla="*/ 240175 h 821146"/>
                  <a:gd name="connsiteX3" fmla="*/ 712289 w 985901"/>
                  <a:gd name="connsiteY3" fmla="*/ 1094 h 821146"/>
                  <a:gd name="connsiteX4" fmla="*/ 5021 w 985901"/>
                  <a:gd name="connsiteY4" fmla="*/ 800796 h 821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901" h="821146">
                    <a:moveTo>
                      <a:pt x="5021" y="800796"/>
                    </a:moveTo>
                    <a:cubicBezTo>
                      <a:pt x="352360" y="927056"/>
                      <a:pt x="994527" y="428907"/>
                      <a:pt x="985814" y="319742"/>
                    </a:cubicBezTo>
                    <a:cubicBezTo>
                      <a:pt x="981673" y="215149"/>
                      <a:pt x="815193" y="294045"/>
                      <a:pt x="775702" y="240175"/>
                    </a:cubicBezTo>
                    <a:cubicBezTo>
                      <a:pt x="759137" y="170601"/>
                      <a:pt x="848406" y="-15940"/>
                      <a:pt x="712289" y="1094"/>
                    </a:cubicBezTo>
                    <a:cubicBezTo>
                      <a:pt x="290201" y="169363"/>
                      <a:pt x="-45370" y="678280"/>
                      <a:pt x="5021" y="800796"/>
                    </a:cubicBezTo>
                    <a:close/>
                  </a:path>
                </a:pathLst>
              </a:custGeom>
              <a:solidFill>
                <a:srgbClr val="C00000">
                  <a:alpha val="80000"/>
                </a:srgbClr>
              </a:solidFill>
              <a:ln>
                <a:noFill/>
              </a:ln>
              <a:scene3d>
                <a:camera prst="orthographicFront">
                  <a:rot lat="0" lon="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8199" name="Text Placeholder 1"/>
          <p:cNvSpPr txBox="1">
            <a:spLocks/>
          </p:cNvSpPr>
          <p:nvPr/>
        </p:nvSpPr>
        <p:spPr bwMode="auto">
          <a:xfrm>
            <a:off x="636588" y="3125788"/>
            <a:ext cx="7827962"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20000"/>
              </a:spcBef>
              <a:buClr>
                <a:schemeClr val="tx1"/>
              </a:buClr>
              <a:buFontTx/>
              <a:buChar char="•"/>
            </a:pPr>
            <a:r>
              <a:rPr lang="en-US" sz="2000">
                <a:latin typeface="Century Schoolbook" pitchFamily="18" charset="0"/>
              </a:rPr>
              <a:t>Geolocation of firewall IP packets into geographic coordinates. Visualize the information on a map.</a:t>
            </a:r>
          </a:p>
          <a:p>
            <a:pPr eaLnBrk="1" hangingPunct="1">
              <a:spcBef>
                <a:spcPct val="20000"/>
              </a:spcBef>
              <a:buClr>
                <a:schemeClr val="tx1"/>
              </a:buClr>
              <a:buFontTx/>
              <a:buChar char="•"/>
            </a:pPr>
            <a:r>
              <a:rPr lang="en-US" sz="2000">
                <a:latin typeface="Century Schoolbook" pitchFamily="18" charset="0"/>
              </a:rPr>
              <a:t>Develop a feasible workflow for data extraction, transformation, and loading process.</a:t>
            </a:r>
          </a:p>
          <a:p>
            <a:pPr eaLnBrk="1" hangingPunct="1">
              <a:spcBef>
                <a:spcPct val="20000"/>
              </a:spcBef>
              <a:buClr>
                <a:schemeClr val="tx1"/>
              </a:buClr>
              <a:buFontTx/>
              <a:buChar char="•"/>
            </a:pPr>
            <a:r>
              <a:rPr lang="en-US" sz="2000">
                <a:latin typeface="Century Schoolbook" pitchFamily="18" charset="0"/>
              </a:rPr>
              <a:t>Automated data processing to support near-real time data.</a:t>
            </a:r>
          </a:p>
          <a:p>
            <a:pPr eaLnBrk="1" hangingPunct="1">
              <a:spcBef>
                <a:spcPct val="20000"/>
              </a:spcBef>
              <a:buClr>
                <a:schemeClr val="tx1"/>
              </a:buClr>
              <a:buFontTx/>
              <a:buChar char="•"/>
            </a:pPr>
            <a:r>
              <a:rPr lang="en-US" sz="2000">
                <a:latin typeface="Century Schoolbook" pitchFamily="18" charset="0"/>
              </a:rPr>
              <a:t>Use the cloud infrastructure to share GIS data and applications.</a:t>
            </a:r>
            <a:br>
              <a:rPr lang="en-US" sz="2000">
                <a:latin typeface="Century Schoolbook" pitchFamily="18" charset="0"/>
              </a:rPr>
            </a:br>
            <a:endParaRPr lang="en-US" sz="2000">
              <a:latin typeface="Century Schoolbook" pitchFamily="18" charset="0"/>
            </a:endParaRPr>
          </a:p>
        </p:txBody>
      </p:sp>
      <p:sp>
        <p:nvSpPr>
          <p:cNvPr id="40" name="Text Placeholder 1"/>
          <p:cNvSpPr txBox="1">
            <a:spLocks/>
          </p:cNvSpPr>
          <p:nvPr/>
        </p:nvSpPr>
        <p:spPr bwMode="auto">
          <a:xfrm>
            <a:off x="636588" y="2668588"/>
            <a:ext cx="5621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a:lstStyle>
          <a:p>
            <a:pPr marL="0" indent="0">
              <a:buFontTx/>
              <a:buNone/>
              <a:defRPr/>
            </a:pPr>
            <a:r>
              <a:rPr lang="en-US" b="1" dirty="0" smtClean="0">
                <a:effectLst>
                  <a:outerShdw blurRad="38100" dist="38100" dir="2700000" algn="tl">
                    <a:srgbClr val="000000">
                      <a:alpha val="43137"/>
                    </a:srgbClr>
                  </a:outerShdw>
                </a:effectLst>
              </a:rPr>
              <a:t>Objectives</a:t>
            </a:r>
            <a:r>
              <a:rPr lang="en-US" dirty="0"/>
              <a:t/>
            </a:r>
            <a:br>
              <a:rPr lang="en-US" dirty="0"/>
            </a:br>
            <a:endParaRPr lang="en-US" sz="2000" dirty="0"/>
          </a:p>
        </p:txBody>
      </p:sp>
      <p:sp>
        <p:nvSpPr>
          <p:cNvPr id="15" name="Slide Number Placeholder 14"/>
          <p:cNvSpPr>
            <a:spLocks noGrp="1"/>
          </p:cNvSpPr>
          <p:nvPr>
            <p:ph type="sldNum" sz="quarter" idx="12"/>
          </p:nvPr>
        </p:nvSpPr>
        <p:spPr/>
        <p:txBody>
          <a:bodyPr/>
          <a:lstStyle/>
          <a:p>
            <a:pPr>
              <a:defRPr/>
            </a:pPr>
            <a:fld id="{BABBFE9E-A82D-4FFA-BED7-690F99065C9B}" type="slidenum">
              <a:rPr lang="en-US" smtClean="0"/>
              <a:pPr>
                <a:defRPr/>
              </a:pPr>
              <a:t>6</a:t>
            </a:fld>
            <a:endParaRPr lang="en-US"/>
          </a:p>
        </p:txBody>
      </p:sp>
      <p:sp>
        <p:nvSpPr>
          <p:cNvPr id="18" name="Right Arrow 17"/>
          <p:cNvSpPr>
            <a:spLocks noChangeArrowheads="1"/>
          </p:cNvSpPr>
          <p:nvPr/>
        </p:nvSpPr>
        <p:spPr bwMode="auto">
          <a:xfrm>
            <a:off x="265113" y="3922713"/>
            <a:ext cx="407987" cy="246062"/>
          </a:xfrm>
          <a:prstGeom prst="rightArrow">
            <a:avLst>
              <a:gd name="adj1" fmla="val 50000"/>
              <a:gd name="adj2" fmla="val 50026"/>
            </a:avLst>
          </a:prstGeom>
          <a:solidFill>
            <a:srgbClr val="FF0000"/>
          </a:solidFill>
          <a:ln w="9525" algn="ctr">
            <a:solidFill>
              <a:schemeClr val="tx1"/>
            </a:solidFill>
            <a:round/>
            <a:headEnd/>
            <a:tailEnd/>
          </a:ln>
        </p:spPr>
        <p:txBody>
          <a:bodyPr wrap="none" anchor="ctr"/>
          <a:lstStyle/>
          <a:p>
            <a:pPr algn="ctr"/>
            <a:endParaRPr lang="en-US"/>
          </a:p>
        </p:txBody>
      </p:sp>
      <p:sp>
        <p:nvSpPr>
          <p:cNvPr id="59" name="Right Arrow 58"/>
          <p:cNvSpPr>
            <a:spLocks noChangeArrowheads="1"/>
          </p:cNvSpPr>
          <p:nvPr/>
        </p:nvSpPr>
        <p:spPr bwMode="auto">
          <a:xfrm>
            <a:off x="265113" y="3260725"/>
            <a:ext cx="407987" cy="246063"/>
          </a:xfrm>
          <a:prstGeom prst="rightArrow">
            <a:avLst>
              <a:gd name="adj1" fmla="val 50000"/>
              <a:gd name="adj2" fmla="val 50026"/>
            </a:avLst>
          </a:prstGeom>
          <a:solidFill>
            <a:srgbClr val="FF0000"/>
          </a:solidFill>
          <a:ln w="9525" algn="ctr">
            <a:solidFill>
              <a:schemeClr val="tx1"/>
            </a:solidFill>
            <a:round/>
            <a:headEnd/>
            <a:tailEnd/>
          </a:ln>
        </p:spPr>
        <p:txBody>
          <a:bodyPr wrap="none" anchor="ctr"/>
          <a:lstStyle/>
          <a:p>
            <a:pPr algn="ctr"/>
            <a:endParaRPr lang="en-US"/>
          </a:p>
        </p:txBody>
      </p:sp>
      <p:sp>
        <p:nvSpPr>
          <p:cNvPr id="60" name="Right Arrow 59"/>
          <p:cNvSpPr>
            <a:spLocks noChangeArrowheads="1"/>
          </p:cNvSpPr>
          <p:nvPr/>
        </p:nvSpPr>
        <p:spPr bwMode="auto">
          <a:xfrm>
            <a:off x="265113" y="4564063"/>
            <a:ext cx="407987" cy="246062"/>
          </a:xfrm>
          <a:prstGeom prst="rightArrow">
            <a:avLst>
              <a:gd name="adj1" fmla="val 50000"/>
              <a:gd name="adj2" fmla="val 50026"/>
            </a:avLst>
          </a:prstGeom>
          <a:solidFill>
            <a:srgbClr val="FF0000"/>
          </a:solidFill>
          <a:ln w="9525" algn="ctr">
            <a:solidFill>
              <a:schemeClr val="tx1"/>
            </a:solidFill>
            <a:round/>
            <a:headEnd/>
            <a:tailEnd/>
          </a:ln>
        </p:spPr>
        <p:txBody>
          <a:bodyPr wrap="none" anchor="ctr"/>
          <a:lstStyle/>
          <a:p>
            <a:pPr algn="ctr"/>
            <a:endParaRPr lang="en-US"/>
          </a:p>
        </p:txBody>
      </p:sp>
      <p:sp>
        <p:nvSpPr>
          <p:cNvPr id="82" name="Right Arrow 81"/>
          <p:cNvSpPr>
            <a:spLocks noChangeArrowheads="1"/>
          </p:cNvSpPr>
          <p:nvPr/>
        </p:nvSpPr>
        <p:spPr bwMode="auto">
          <a:xfrm>
            <a:off x="265113" y="4960938"/>
            <a:ext cx="407987" cy="246062"/>
          </a:xfrm>
          <a:prstGeom prst="rightArrow">
            <a:avLst>
              <a:gd name="adj1" fmla="val 50000"/>
              <a:gd name="adj2" fmla="val 50026"/>
            </a:avLst>
          </a:prstGeom>
          <a:solidFill>
            <a:srgbClr val="FF0000"/>
          </a:solidFill>
          <a:ln w="9525" algn="ctr">
            <a:solidFill>
              <a:schemeClr val="tx1"/>
            </a:solidFill>
            <a:round/>
            <a:headEnd/>
            <a:tailEnd/>
          </a:ln>
        </p:spPr>
        <p:txBody>
          <a:bodyPr wrap="none" anchor="ctr"/>
          <a:lstStyle/>
          <a:p>
            <a:pPr algn="ctr"/>
            <a:endParaRPr lang="en-US"/>
          </a:p>
        </p:txBody>
      </p:sp>
      <p:sp>
        <p:nvSpPr>
          <p:cNvPr id="29" name="Text Placeholder 1"/>
          <p:cNvSpPr txBox="1">
            <a:spLocks/>
          </p:cNvSpPr>
          <p:nvPr/>
        </p:nvSpPr>
        <p:spPr bwMode="auto">
          <a:xfrm>
            <a:off x="640080" y="1371600"/>
            <a:ext cx="8355012"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a:lstStyle>
          <a:p>
            <a:pPr marL="0" indent="0">
              <a:buFontTx/>
              <a:buNone/>
              <a:defRPr/>
            </a:pPr>
            <a:r>
              <a:rPr lang="en-US" b="1" dirty="0" smtClean="0">
                <a:effectLst>
                  <a:outerShdw blurRad="38100" dist="38100" dir="2700000" algn="tl">
                    <a:srgbClr val="000000">
                      <a:alpha val="43137"/>
                    </a:srgbClr>
                  </a:outerShdw>
                </a:effectLst>
              </a:rPr>
              <a:t>Project Goal</a:t>
            </a:r>
            <a:r>
              <a:rPr lang="en-US" dirty="0"/>
              <a:t/>
            </a:r>
            <a:br>
              <a:rPr lang="en-US" dirty="0"/>
            </a:br>
            <a:r>
              <a:rPr lang="en-US" sz="2000" dirty="0"/>
              <a:t>Develop a </a:t>
            </a:r>
            <a:r>
              <a:rPr lang="en-US" sz="2000" dirty="0" smtClean="0">
                <a:solidFill>
                  <a:srgbClr val="FF0000"/>
                </a:solidFill>
              </a:rPr>
              <a:t>GIS</a:t>
            </a:r>
            <a:r>
              <a:rPr lang="en-US" sz="2000" dirty="0" smtClean="0"/>
              <a:t>-enabled </a:t>
            </a:r>
            <a:r>
              <a:rPr lang="en-US" sz="2000" dirty="0" smtClean="0">
                <a:solidFill>
                  <a:srgbClr val="FF0000"/>
                </a:solidFill>
              </a:rPr>
              <a:t>web</a:t>
            </a:r>
            <a:r>
              <a:rPr lang="en-US" sz="2000" dirty="0" smtClean="0"/>
              <a:t> </a:t>
            </a:r>
            <a:r>
              <a:rPr lang="en-US" sz="2000" dirty="0"/>
              <a:t>application </a:t>
            </a:r>
            <a:r>
              <a:rPr lang="en-US" sz="2000" dirty="0" smtClean="0"/>
              <a:t>to visualize </a:t>
            </a:r>
            <a:r>
              <a:rPr lang="en-US" sz="2000" dirty="0" smtClean="0">
                <a:solidFill>
                  <a:srgbClr val="FF0000"/>
                </a:solidFill>
              </a:rPr>
              <a:t>firewall </a:t>
            </a:r>
            <a:r>
              <a:rPr lang="en-US" sz="2000" dirty="0" smtClean="0"/>
              <a:t>traffic in near-</a:t>
            </a:r>
            <a:r>
              <a:rPr lang="en-US" sz="2000" dirty="0" smtClean="0">
                <a:solidFill>
                  <a:srgbClr val="FF0000"/>
                </a:solidFill>
              </a:rPr>
              <a:t>real time</a:t>
            </a:r>
            <a:r>
              <a:rPr lang="en-US" sz="2000" dirty="0" smtClean="0"/>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animBg="1"/>
      <p:bldP spid="18" grpId="1" animBg="1"/>
      <p:bldP spid="59" grpId="0" animBg="1"/>
      <p:bldP spid="59" grpId="1" animBg="1"/>
      <p:bldP spid="60" grpId="0" animBg="1"/>
      <p:bldP spid="60" grpId="1" animBg="1"/>
      <p:bldP spid="82"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457200" y="4572000"/>
            <a:ext cx="4325938" cy="1477963"/>
          </a:xfrm>
          <a:prstGeom prst="rect">
            <a:avLst/>
          </a:prstGeom>
          <a:noFill/>
        </p:spPr>
        <p:txBody>
          <a:bodyPr>
            <a:spAutoFit/>
          </a:bodyPr>
          <a:lstStyle/>
          <a:p>
            <a:pPr marL="285750" indent="-285750">
              <a:buFont typeface="Arial" pitchFamily="34" charset="0"/>
              <a:buChar char="•"/>
              <a:defRPr/>
            </a:pPr>
            <a:r>
              <a:rPr lang="en-US" sz="1800" dirty="0">
                <a:solidFill>
                  <a:schemeClr val="tx1">
                    <a:lumMod val="85000"/>
                    <a:lumOff val="15000"/>
                  </a:schemeClr>
                </a:solidFill>
              </a:rPr>
              <a:t>Develop system specification</a:t>
            </a:r>
          </a:p>
          <a:p>
            <a:pPr marL="285750" indent="-285750">
              <a:buFont typeface="Arial" pitchFamily="34" charset="0"/>
              <a:buChar char="•"/>
              <a:defRPr/>
            </a:pPr>
            <a:r>
              <a:rPr lang="en-US" sz="1800" dirty="0">
                <a:solidFill>
                  <a:schemeClr val="tx1">
                    <a:lumMod val="85000"/>
                    <a:lumOff val="15000"/>
                  </a:schemeClr>
                </a:solidFill>
              </a:rPr>
              <a:t>Identify subsystems, hardware and software</a:t>
            </a:r>
          </a:p>
          <a:p>
            <a:pPr marL="285750" indent="-285750">
              <a:buFont typeface="Arial" pitchFamily="34" charset="0"/>
              <a:buChar char="•"/>
              <a:defRPr/>
            </a:pPr>
            <a:r>
              <a:rPr lang="en-US" sz="1800" dirty="0">
                <a:solidFill>
                  <a:schemeClr val="tx1">
                    <a:lumMod val="85000"/>
                    <a:lumOff val="15000"/>
                  </a:schemeClr>
                </a:solidFill>
              </a:rPr>
              <a:t>Data flow diagrams</a:t>
            </a:r>
          </a:p>
          <a:p>
            <a:pPr marL="285750" indent="-285750">
              <a:buFont typeface="Arial" pitchFamily="34" charset="0"/>
              <a:buChar char="•"/>
              <a:defRPr/>
            </a:pPr>
            <a:r>
              <a:rPr lang="en-US" sz="1800" dirty="0">
                <a:solidFill>
                  <a:schemeClr val="tx1">
                    <a:lumMod val="85000"/>
                    <a:lumOff val="15000"/>
                  </a:schemeClr>
                </a:solidFill>
              </a:rPr>
              <a:t>System test plan</a:t>
            </a:r>
          </a:p>
        </p:txBody>
      </p:sp>
      <p:sp>
        <p:nvSpPr>
          <p:cNvPr id="77" name="TextBox 76"/>
          <p:cNvSpPr txBox="1"/>
          <p:nvPr/>
        </p:nvSpPr>
        <p:spPr>
          <a:xfrm>
            <a:off x="457200" y="4572000"/>
            <a:ext cx="4325938" cy="923925"/>
          </a:xfrm>
          <a:prstGeom prst="rect">
            <a:avLst/>
          </a:prstGeom>
          <a:noFill/>
        </p:spPr>
        <p:txBody>
          <a:bodyPr>
            <a:spAutoFit/>
          </a:bodyPr>
          <a:lstStyle/>
          <a:p>
            <a:pPr marL="285750" indent="-285750">
              <a:buFont typeface="Arial" pitchFamily="34" charset="0"/>
              <a:buChar char="•"/>
              <a:defRPr/>
            </a:pPr>
            <a:r>
              <a:rPr lang="en-US" sz="1800" dirty="0">
                <a:solidFill>
                  <a:schemeClr val="tx1">
                    <a:lumMod val="85000"/>
                    <a:lumOff val="15000"/>
                  </a:schemeClr>
                </a:solidFill>
              </a:rPr>
              <a:t>Operational testing and evaluation</a:t>
            </a:r>
          </a:p>
          <a:p>
            <a:pPr marL="285750" indent="-285750">
              <a:buFont typeface="Arial" pitchFamily="34" charset="0"/>
              <a:buChar char="•"/>
              <a:defRPr/>
            </a:pPr>
            <a:r>
              <a:rPr lang="en-US" sz="1800" dirty="0">
                <a:solidFill>
                  <a:schemeClr val="tx1">
                    <a:lumMod val="85000"/>
                    <a:lumOff val="15000"/>
                  </a:schemeClr>
                </a:solidFill>
              </a:rPr>
              <a:t>System assessment</a:t>
            </a:r>
          </a:p>
          <a:p>
            <a:pPr marL="285750" indent="-285750">
              <a:buFont typeface="Arial" pitchFamily="34" charset="0"/>
              <a:buChar char="•"/>
              <a:defRPr/>
            </a:pPr>
            <a:r>
              <a:rPr lang="en-US" sz="1800" dirty="0">
                <a:solidFill>
                  <a:schemeClr val="tx1">
                    <a:lumMod val="85000"/>
                    <a:lumOff val="15000"/>
                  </a:schemeClr>
                </a:solidFill>
              </a:rPr>
              <a:t>Acceptance</a:t>
            </a:r>
          </a:p>
        </p:txBody>
      </p:sp>
      <p:sp>
        <p:nvSpPr>
          <p:cNvPr id="9220" name="Rectangle 12"/>
          <p:cNvSpPr>
            <a:spLocks noGrp="1" noChangeArrowheads="1"/>
          </p:cNvSpPr>
          <p:nvPr>
            <p:ph type="title"/>
          </p:nvPr>
        </p:nvSpPr>
        <p:spPr/>
        <p:txBody>
          <a:bodyPr/>
          <a:lstStyle/>
          <a:p>
            <a:pPr eaLnBrk="1" hangingPunct="1"/>
            <a:r>
              <a:rPr lang="en-US" smtClean="0"/>
              <a:t>Design Methodology</a:t>
            </a:r>
          </a:p>
        </p:txBody>
      </p:sp>
      <p:sp>
        <p:nvSpPr>
          <p:cNvPr id="49" name="Circular Arrow 4"/>
          <p:cNvSpPr/>
          <p:nvPr/>
        </p:nvSpPr>
        <p:spPr>
          <a:xfrm>
            <a:off x="962025" y="1835150"/>
            <a:ext cx="1992313" cy="941388"/>
          </a:xfrm>
          <a:custGeom>
            <a:avLst/>
            <a:gdLst>
              <a:gd name="connsiteX0" fmla="*/ 123211 w 1276244"/>
              <a:gd name="connsiteY0" fmla="*/ 495300 h 990600"/>
              <a:gd name="connsiteX1" fmla="*/ 512357 w 1276244"/>
              <a:gd name="connsiteY1" fmla="*/ 134480 h 990600"/>
              <a:gd name="connsiteX2" fmla="*/ 984819 w 1276244"/>
              <a:gd name="connsiteY2" fmla="*/ 220193 h 990600"/>
              <a:gd name="connsiteX3" fmla="*/ 1068590 w 1276244"/>
              <a:gd name="connsiteY3" fmla="*/ 199848 h 990600"/>
              <a:gd name="connsiteX4" fmla="*/ 1049128 w 1276244"/>
              <a:gd name="connsiteY4" fmla="*/ 395477 h 990600"/>
              <a:gd name="connsiteX5" fmla="*/ 677595 w 1276244"/>
              <a:gd name="connsiteY5" fmla="*/ 294811 h 990600"/>
              <a:gd name="connsiteX6" fmla="*/ 719120 w 1276244"/>
              <a:gd name="connsiteY6" fmla="*/ 284725 h 990600"/>
              <a:gd name="connsiteX7" fmla="*/ 500943 w 1276244"/>
              <a:gd name="connsiteY7" fmla="*/ 295556 h 990600"/>
              <a:gd name="connsiteX8" fmla="*/ 279151 w 1276244"/>
              <a:gd name="connsiteY8" fmla="*/ 495300 h 990600"/>
              <a:gd name="connsiteX9" fmla="*/ 123211 w 1276244"/>
              <a:gd name="connsiteY9" fmla="*/ 495300 h 990600"/>
              <a:gd name="connsiteX0" fmla="*/ 0 w 1102454"/>
              <a:gd name="connsiteY0" fmla="*/ 54433 h 564926"/>
              <a:gd name="connsiteX1" fmla="*/ 546221 w 1102454"/>
              <a:gd name="connsiteY1" fmla="*/ 204106 h 564926"/>
              <a:gd name="connsiteX2" fmla="*/ 1018683 w 1102454"/>
              <a:gd name="connsiteY2" fmla="*/ 289819 h 564926"/>
              <a:gd name="connsiteX3" fmla="*/ 1102454 w 1102454"/>
              <a:gd name="connsiteY3" fmla="*/ 269474 h 564926"/>
              <a:gd name="connsiteX4" fmla="*/ 1082992 w 1102454"/>
              <a:gd name="connsiteY4" fmla="*/ 465103 h 564926"/>
              <a:gd name="connsiteX5" fmla="*/ 711459 w 1102454"/>
              <a:gd name="connsiteY5" fmla="*/ 364437 h 564926"/>
              <a:gd name="connsiteX6" fmla="*/ 752984 w 1102454"/>
              <a:gd name="connsiteY6" fmla="*/ 354351 h 564926"/>
              <a:gd name="connsiteX7" fmla="*/ 534807 w 1102454"/>
              <a:gd name="connsiteY7" fmla="*/ 365182 h 564926"/>
              <a:gd name="connsiteX8" fmla="*/ 313015 w 1102454"/>
              <a:gd name="connsiteY8" fmla="*/ 564926 h 564926"/>
              <a:gd name="connsiteX9" fmla="*/ 0 w 1102454"/>
              <a:gd name="connsiteY9" fmla="*/ 54433 h 564926"/>
              <a:gd name="connsiteX0" fmla="*/ 23534 w 1125988"/>
              <a:gd name="connsiteY0" fmla="*/ 54433 h 465103"/>
              <a:gd name="connsiteX1" fmla="*/ 569755 w 1125988"/>
              <a:gd name="connsiteY1" fmla="*/ 204106 h 465103"/>
              <a:gd name="connsiteX2" fmla="*/ 1042217 w 1125988"/>
              <a:gd name="connsiteY2" fmla="*/ 289819 h 465103"/>
              <a:gd name="connsiteX3" fmla="*/ 1125988 w 1125988"/>
              <a:gd name="connsiteY3" fmla="*/ 269474 h 465103"/>
              <a:gd name="connsiteX4" fmla="*/ 1106526 w 1125988"/>
              <a:gd name="connsiteY4" fmla="*/ 465103 h 465103"/>
              <a:gd name="connsiteX5" fmla="*/ 734993 w 1125988"/>
              <a:gd name="connsiteY5" fmla="*/ 364437 h 465103"/>
              <a:gd name="connsiteX6" fmla="*/ 776518 w 1125988"/>
              <a:gd name="connsiteY6" fmla="*/ 354351 h 465103"/>
              <a:gd name="connsiteX7" fmla="*/ 558341 w 1125988"/>
              <a:gd name="connsiteY7" fmla="*/ 365182 h 465103"/>
              <a:gd name="connsiteX8" fmla="*/ 13984 w 1125988"/>
              <a:gd name="connsiteY8" fmla="*/ 371388 h 465103"/>
              <a:gd name="connsiteX9" fmla="*/ 23534 w 1125988"/>
              <a:gd name="connsiteY9" fmla="*/ 54433 h 465103"/>
              <a:gd name="connsiteX0" fmla="*/ 23534 w 1125988"/>
              <a:gd name="connsiteY0" fmla="*/ 54433 h 465103"/>
              <a:gd name="connsiteX1" fmla="*/ 569755 w 1125988"/>
              <a:gd name="connsiteY1" fmla="*/ 204106 h 465103"/>
              <a:gd name="connsiteX2" fmla="*/ 1042217 w 1125988"/>
              <a:gd name="connsiteY2" fmla="*/ 289819 h 465103"/>
              <a:gd name="connsiteX3" fmla="*/ 1125988 w 1125988"/>
              <a:gd name="connsiteY3" fmla="*/ 269474 h 465103"/>
              <a:gd name="connsiteX4" fmla="*/ 1106526 w 1125988"/>
              <a:gd name="connsiteY4" fmla="*/ 465103 h 465103"/>
              <a:gd name="connsiteX5" fmla="*/ 734993 w 1125988"/>
              <a:gd name="connsiteY5" fmla="*/ 364437 h 465103"/>
              <a:gd name="connsiteX6" fmla="*/ 776518 w 1125988"/>
              <a:gd name="connsiteY6" fmla="*/ 354351 h 465103"/>
              <a:gd name="connsiteX7" fmla="*/ 558341 w 1125988"/>
              <a:gd name="connsiteY7" fmla="*/ 365182 h 465103"/>
              <a:gd name="connsiteX8" fmla="*/ 13984 w 1125988"/>
              <a:gd name="connsiteY8" fmla="*/ 371388 h 465103"/>
              <a:gd name="connsiteX9" fmla="*/ 23534 w 1125988"/>
              <a:gd name="connsiteY9" fmla="*/ 54433 h 465103"/>
              <a:gd name="connsiteX0" fmla="*/ 16733 w 1119187"/>
              <a:gd name="connsiteY0" fmla="*/ 54433 h 465103"/>
              <a:gd name="connsiteX1" fmla="*/ 562954 w 1119187"/>
              <a:gd name="connsiteY1" fmla="*/ 204106 h 465103"/>
              <a:gd name="connsiteX2" fmla="*/ 1035416 w 1119187"/>
              <a:gd name="connsiteY2" fmla="*/ 289819 h 465103"/>
              <a:gd name="connsiteX3" fmla="*/ 1119187 w 1119187"/>
              <a:gd name="connsiteY3" fmla="*/ 269474 h 465103"/>
              <a:gd name="connsiteX4" fmla="*/ 1099725 w 1119187"/>
              <a:gd name="connsiteY4" fmla="*/ 465103 h 465103"/>
              <a:gd name="connsiteX5" fmla="*/ 728192 w 1119187"/>
              <a:gd name="connsiteY5" fmla="*/ 364437 h 465103"/>
              <a:gd name="connsiteX6" fmla="*/ 769717 w 1119187"/>
              <a:gd name="connsiteY6" fmla="*/ 354351 h 465103"/>
              <a:gd name="connsiteX7" fmla="*/ 551540 w 1119187"/>
              <a:gd name="connsiteY7" fmla="*/ 365182 h 465103"/>
              <a:gd name="connsiteX8" fmla="*/ 7183 w 1119187"/>
              <a:gd name="connsiteY8" fmla="*/ 371388 h 465103"/>
              <a:gd name="connsiteX9" fmla="*/ 16733 w 1119187"/>
              <a:gd name="connsiteY9" fmla="*/ 54433 h 465103"/>
              <a:gd name="connsiteX0" fmla="*/ 15754 w 1118208"/>
              <a:gd name="connsiteY0" fmla="*/ 54433 h 465103"/>
              <a:gd name="connsiteX1" fmla="*/ 561975 w 1118208"/>
              <a:gd name="connsiteY1" fmla="*/ 204106 h 465103"/>
              <a:gd name="connsiteX2" fmla="*/ 1034437 w 1118208"/>
              <a:gd name="connsiteY2" fmla="*/ 289819 h 465103"/>
              <a:gd name="connsiteX3" fmla="*/ 1118208 w 1118208"/>
              <a:gd name="connsiteY3" fmla="*/ 269474 h 465103"/>
              <a:gd name="connsiteX4" fmla="*/ 1098746 w 1118208"/>
              <a:gd name="connsiteY4" fmla="*/ 465103 h 465103"/>
              <a:gd name="connsiteX5" fmla="*/ 727213 w 1118208"/>
              <a:gd name="connsiteY5" fmla="*/ 364437 h 465103"/>
              <a:gd name="connsiteX6" fmla="*/ 768738 w 1118208"/>
              <a:gd name="connsiteY6" fmla="*/ 354351 h 465103"/>
              <a:gd name="connsiteX7" fmla="*/ 550561 w 1118208"/>
              <a:gd name="connsiteY7" fmla="*/ 365182 h 465103"/>
              <a:gd name="connsiteX8" fmla="*/ 6204 w 1118208"/>
              <a:gd name="connsiteY8" fmla="*/ 371388 h 465103"/>
              <a:gd name="connsiteX9" fmla="*/ 15754 w 1118208"/>
              <a:gd name="connsiteY9" fmla="*/ 54433 h 465103"/>
              <a:gd name="connsiteX0" fmla="*/ 16951 w 1119405"/>
              <a:gd name="connsiteY0" fmla="*/ 54433 h 465103"/>
              <a:gd name="connsiteX1" fmla="*/ 563172 w 1119405"/>
              <a:gd name="connsiteY1" fmla="*/ 204106 h 465103"/>
              <a:gd name="connsiteX2" fmla="*/ 1035634 w 1119405"/>
              <a:gd name="connsiteY2" fmla="*/ 289819 h 465103"/>
              <a:gd name="connsiteX3" fmla="*/ 1119405 w 1119405"/>
              <a:gd name="connsiteY3" fmla="*/ 269474 h 465103"/>
              <a:gd name="connsiteX4" fmla="*/ 1099943 w 1119405"/>
              <a:gd name="connsiteY4" fmla="*/ 465103 h 465103"/>
              <a:gd name="connsiteX5" fmla="*/ 728410 w 1119405"/>
              <a:gd name="connsiteY5" fmla="*/ 364437 h 465103"/>
              <a:gd name="connsiteX6" fmla="*/ 769935 w 1119405"/>
              <a:gd name="connsiteY6" fmla="*/ 354351 h 465103"/>
              <a:gd name="connsiteX7" fmla="*/ 551758 w 1119405"/>
              <a:gd name="connsiteY7" fmla="*/ 365182 h 465103"/>
              <a:gd name="connsiteX8" fmla="*/ 7401 w 1119405"/>
              <a:gd name="connsiteY8" fmla="*/ 371388 h 465103"/>
              <a:gd name="connsiteX9" fmla="*/ 16951 w 1119405"/>
              <a:gd name="connsiteY9" fmla="*/ 54433 h 465103"/>
              <a:gd name="connsiteX0" fmla="*/ 16951 w 1119405"/>
              <a:gd name="connsiteY0" fmla="*/ 39772 h 450442"/>
              <a:gd name="connsiteX1" fmla="*/ 563172 w 1119405"/>
              <a:gd name="connsiteY1" fmla="*/ 189445 h 450442"/>
              <a:gd name="connsiteX2" fmla="*/ 1035634 w 1119405"/>
              <a:gd name="connsiteY2" fmla="*/ 275158 h 450442"/>
              <a:gd name="connsiteX3" fmla="*/ 1119405 w 1119405"/>
              <a:gd name="connsiteY3" fmla="*/ 254813 h 450442"/>
              <a:gd name="connsiteX4" fmla="*/ 1099943 w 1119405"/>
              <a:gd name="connsiteY4" fmla="*/ 450442 h 450442"/>
              <a:gd name="connsiteX5" fmla="*/ 728410 w 1119405"/>
              <a:gd name="connsiteY5" fmla="*/ 349776 h 450442"/>
              <a:gd name="connsiteX6" fmla="*/ 769935 w 1119405"/>
              <a:gd name="connsiteY6" fmla="*/ 339690 h 450442"/>
              <a:gd name="connsiteX7" fmla="*/ 551758 w 1119405"/>
              <a:gd name="connsiteY7" fmla="*/ 350521 h 450442"/>
              <a:gd name="connsiteX8" fmla="*/ 7401 w 1119405"/>
              <a:gd name="connsiteY8" fmla="*/ 356727 h 450442"/>
              <a:gd name="connsiteX9" fmla="*/ 16951 w 1119405"/>
              <a:gd name="connsiteY9" fmla="*/ 39772 h 450442"/>
              <a:gd name="connsiteX0" fmla="*/ 16951 w 1119405"/>
              <a:gd name="connsiteY0" fmla="*/ 72805 h 483475"/>
              <a:gd name="connsiteX1" fmla="*/ 756711 w 1119405"/>
              <a:gd name="connsiteY1" fmla="*/ 62598 h 483475"/>
              <a:gd name="connsiteX2" fmla="*/ 1035634 w 1119405"/>
              <a:gd name="connsiteY2" fmla="*/ 308191 h 483475"/>
              <a:gd name="connsiteX3" fmla="*/ 1119405 w 1119405"/>
              <a:gd name="connsiteY3" fmla="*/ 287846 h 483475"/>
              <a:gd name="connsiteX4" fmla="*/ 1099943 w 1119405"/>
              <a:gd name="connsiteY4" fmla="*/ 483475 h 483475"/>
              <a:gd name="connsiteX5" fmla="*/ 728410 w 1119405"/>
              <a:gd name="connsiteY5" fmla="*/ 382809 h 483475"/>
              <a:gd name="connsiteX6" fmla="*/ 769935 w 1119405"/>
              <a:gd name="connsiteY6" fmla="*/ 372723 h 483475"/>
              <a:gd name="connsiteX7" fmla="*/ 551758 w 1119405"/>
              <a:gd name="connsiteY7" fmla="*/ 383554 h 483475"/>
              <a:gd name="connsiteX8" fmla="*/ 7401 w 1119405"/>
              <a:gd name="connsiteY8" fmla="*/ 389760 h 483475"/>
              <a:gd name="connsiteX9" fmla="*/ 16951 w 1119405"/>
              <a:gd name="connsiteY9" fmla="*/ 72805 h 483475"/>
              <a:gd name="connsiteX0" fmla="*/ 16951 w 1119405"/>
              <a:gd name="connsiteY0" fmla="*/ 67302 h 477972"/>
              <a:gd name="connsiteX1" fmla="*/ 756711 w 1119405"/>
              <a:gd name="connsiteY1" fmla="*/ 57095 h 477972"/>
              <a:gd name="connsiteX2" fmla="*/ 1035634 w 1119405"/>
              <a:gd name="connsiteY2" fmla="*/ 302688 h 477972"/>
              <a:gd name="connsiteX3" fmla="*/ 1119405 w 1119405"/>
              <a:gd name="connsiteY3" fmla="*/ 282343 h 477972"/>
              <a:gd name="connsiteX4" fmla="*/ 1099943 w 1119405"/>
              <a:gd name="connsiteY4" fmla="*/ 477972 h 477972"/>
              <a:gd name="connsiteX5" fmla="*/ 728410 w 1119405"/>
              <a:gd name="connsiteY5" fmla="*/ 377306 h 477972"/>
              <a:gd name="connsiteX6" fmla="*/ 769935 w 1119405"/>
              <a:gd name="connsiteY6" fmla="*/ 367220 h 477972"/>
              <a:gd name="connsiteX7" fmla="*/ 551758 w 1119405"/>
              <a:gd name="connsiteY7" fmla="*/ 378051 h 477972"/>
              <a:gd name="connsiteX8" fmla="*/ 7401 w 1119405"/>
              <a:gd name="connsiteY8" fmla="*/ 384257 h 477972"/>
              <a:gd name="connsiteX9" fmla="*/ 16951 w 1119405"/>
              <a:gd name="connsiteY9" fmla="*/ 67302 h 477972"/>
              <a:gd name="connsiteX0" fmla="*/ 16951 w 1332578"/>
              <a:gd name="connsiteY0" fmla="*/ 67302 h 477972"/>
              <a:gd name="connsiteX1" fmla="*/ 756711 w 1332578"/>
              <a:gd name="connsiteY1" fmla="*/ 57095 h 477972"/>
              <a:gd name="connsiteX2" fmla="*/ 1035634 w 1332578"/>
              <a:gd name="connsiteY2" fmla="*/ 302688 h 477972"/>
              <a:gd name="connsiteX3" fmla="*/ 1332578 w 1332578"/>
              <a:gd name="connsiteY3" fmla="*/ 229050 h 477972"/>
              <a:gd name="connsiteX4" fmla="*/ 1099943 w 1332578"/>
              <a:gd name="connsiteY4" fmla="*/ 477972 h 477972"/>
              <a:gd name="connsiteX5" fmla="*/ 728410 w 1332578"/>
              <a:gd name="connsiteY5" fmla="*/ 377306 h 477972"/>
              <a:gd name="connsiteX6" fmla="*/ 769935 w 1332578"/>
              <a:gd name="connsiteY6" fmla="*/ 367220 h 477972"/>
              <a:gd name="connsiteX7" fmla="*/ 551758 w 1332578"/>
              <a:gd name="connsiteY7" fmla="*/ 378051 h 477972"/>
              <a:gd name="connsiteX8" fmla="*/ 7401 w 1332578"/>
              <a:gd name="connsiteY8" fmla="*/ 384257 h 477972"/>
              <a:gd name="connsiteX9" fmla="*/ 16951 w 1332578"/>
              <a:gd name="connsiteY9" fmla="*/ 67302 h 477972"/>
              <a:gd name="connsiteX0" fmla="*/ 16951 w 1332578"/>
              <a:gd name="connsiteY0" fmla="*/ 71581 h 482251"/>
              <a:gd name="connsiteX1" fmla="*/ 756711 w 1332578"/>
              <a:gd name="connsiteY1" fmla="*/ 61374 h 482251"/>
              <a:gd name="connsiteX2" fmla="*/ 1181489 w 1332578"/>
              <a:gd name="connsiteY2" fmla="*/ 281723 h 482251"/>
              <a:gd name="connsiteX3" fmla="*/ 1332578 w 1332578"/>
              <a:gd name="connsiteY3" fmla="*/ 233329 h 482251"/>
              <a:gd name="connsiteX4" fmla="*/ 1099943 w 1332578"/>
              <a:gd name="connsiteY4" fmla="*/ 482251 h 482251"/>
              <a:gd name="connsiteX5" fmla="*/ 728410 w 1332578"/>
              <a:gd name="connsiteY5" fmla="*/ 381585 h 482251"/>
              <a:gd name="connsiteX6" fmla="*/ 769935 w 1332578"/>
              <a:gd name="connsiteY6" fmla="*/ 371499 h 482251"/>
              <a:gd name="connsiteX7" fmla="*/ 551758 w 1332578"/>
              <a:gd name="connsiteY7" fmla="*/ 382330 h 482251"/>
              <a:gd name="connsiteX8" fmla="*/ 7401 w 1332578"/>
              <a:gd name="connsiteY8" fmla="*/ 388536 h 482251"/>
              <a:gd name="connsiteX9" fmla="*/ 16951 w 1332578"/>
              <a:gd name="connsiteY9" fmla="*/ 71581 h 482251"/>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728410 w 1332578"/>
              <a:gd name="connsiteY5" fmla="*/ 381585 h 611277"/>
              <a:gd name="connsiteX6" fmla="*/ 769935 w 1332578"/>
              <a:gd name="connsiteY6" fmla="*/ 371499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769935 w 1332578"/>
              <a:gd name="connsiteY6" fmla="*/ 371499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83108 w 1332578"/>
              <a:gd name="connsiteY6" fmla="*/ 458451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8588 w 1332578"/>
              <a:gd name="connsiteY7" fmla="*/ 315012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79808 w 1332578"/>
              <a:gd name="connsiteY7" fmla="*/ 292573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82612 w 1332578"/>
              <a:gd name="connsiteY7" fmla="*/ 329037 h 611277"/>
              <a:gd name="connsiteX8" fmla="*/ 7401 w 1332578"/>
              <a:gd name="connsiteY8" fmla="*/ 388536 h 611277"/>
              <a:gd name="connsiteX9" fmla="*/ 16951 w 1332578"/>
              <a:gd name="connsiteY9" fmla="*/ 71581 h 611277"/>
              <a:gd name="connsiteX0" fmla="*/ 621 w 1333077"/>
              <a:gd name="connsiteY0" fmla="*/ 67544 h 621264"/>
              <a:gd name="connsiteX1" fmla="*/ 757210 w 1333077"/>
              <a:gd name="connsiteY1" fmla="*/ 71361 h 621264"/>
              <a:gd name="connsiteX2" fmla="*/ 1181988 w 1333077"/>
              <a:gd name="connsiteY2" fmla="*/ 291710 h 621264"/>
              <a:gd name="connsiteX3" fmla="*/ 1333077 w 1333077"/>
              <a:gd name="connsiteY3" fmla="*/ 243316 h 621264"/>
              <a:gd name="connsiteX4" fmla="*/ 1260321 w 1333077"/>
              <a:gd name="connsiteY4" fmla="*/ 621264 h 621264"/>
              <a:gd name="connsiteX5" fmla="*/ 818666 w 1333077"/>
              <a:gd name="connsiteY5" fmla="*/ 548647 h 621264"/>
              <a:gd name="connsiteX6" fmla="*/ 955558 w 1333077"/>
              <a:gd name="connsiteY6" fmla="*/ 448804 h 621264"/>
              <a:gd name="connsiteX7" fmla="*/ 583111 w 1333077"/>
              <a:gd name="connsiteY7" fmla="*/ 339024 h 621264"/>
              <a:gd name="connsiteX8" fmla="*/ 7900 w 1333077"/>
              <a:gd name="connsiteY8" fmla="*/ 398523 h 621264"/>
              <a:gd name="connsiteX9" fmla="*/ 621 w 1333077"/>
              <a:gd name="connsiteY9" fmla="*/ 67544 h 621264"/>
              <a:gd name="connsiteX0" fmla="*/ 621 w 1333077"/>
              <a:gd name="connsiteY0" fmla="*/ 71371 h 625091"/>
              <a:gd name="connsiteX1" fmla="*/ 757210 w 1333077"/>
              <a:gd name="connsiteY1" fmla="*/ 75188 h 625091"/>
              <a:gd name="connsiteX2" fmla="*/ 1181988 w 1333077"/>
              <a:gd name="connsiteY2" fmla="*/ 295537 h 625091"/>
              <a:gd name="connsiteX3" fmla="*/ 1333077 w 1333077"/>
              <a:gd name="connsiteY3" fmla="*/ 247143 h 625091"/>
              <a:gd name="connsiteX4" fmla="*/ 1260321 w 1333077"/>
              <a:gd name="connsiteY4" fmla="*/ 625091 h 625091"/>
              <a:gd name="connsiteX5" fmla="*/ 818666 w 1333077"/>
              <a:gd name="connsiteY5" fmla="*/ 552474 h 625091"/>
              <a:gd name="connsiteX6" fmla="*/ 955558 w 1333077"/>
              <a:gd name="connsiteY6" fmla="*/ 452631 h 625091"/>
              <a:gd name="connsiteX7" fmla="*/ 583111 w 1333077"/>
              <a:gd name="connsiteY7" fmla="*/ 342851 h 625091"/>
              <a:gd name="connsiteX8" fmla="*/ 7900 w 1333077"/>
              <a:gd name="connsiteY8" fmla="*/ 402350 h 625091"/>
              <a:gd name="connsiteX9" fmla="*/ 621 w 1333077"/>
              <a:gd name="connsiteY9" fmla="*/ 71371 h 625091"/>
              <a:gd name="connsiteX0" fmla="*/ 621 w 1333077"/>
              <a:gd name="connsiteY0" fmla="*/ 71371 h 625091"/>
              <a:gd name="connsiteX1" fmla="*/ 757210 w 1333077"/>
              <a:gd name="connsiteY1" fmla="*/ 75188 h 625091"/>
              <a:gd name="connsiteX2" fmla="*/ 1181988 w 1333077"/>
              <a:gd name="connsiteY2" fmla="*/ 295537 h 625091"/>
              <a:gd name="connsiteX3" fmla="*/ 1333077 w 1333077"/>
              <a:gd name="connsiteY3" fmla="*/ 247143 h 625091"/>
              <a:gd name="connsiteX4" fmla="*/ 1260321 w 1333077"/>
              <a:gd name="connsiteY4" fmla="*/ 625091 h 625091"/>
              <a:gd name="connsiteX5" fmla="*/ 818666 w 1333077"/>
              <a:gd name="connsiteY5" fmla="*/ 552474 h 625091"/>
              <a:gd name="connsiteX6" fmla="*/ 955558 w 1333077"/>
              <a:gd name="connsiteY6" fmla="*/ 452631 h 625091"/>
              <a:gd name="connsiteX7" fmla="*/ 583111 w 1333077"/>
              <a:gd name="connsiteY7" fmla="*/ 342851 h 625091"/>
              <a:gd name="connsiteX8" fmla="*/ 7900 w 1333077"/>
              <a:gd name="connsiteY8" fmla="*/ 402350 h 625091"/>
              <a:gd name="connsiteX9" fmla="*/ 621 w 1333077"/>
              <a:gd name="connsiteY9" fmla="*/ 71371 h 625091"/>
              <a:gd name="connsiteX0" fmla="*/ 621 w 1333077"/>
              <a:gd name="connsiteY0" fmla="*/ 75406 h 629126"/>
              <a:gd name="connsiteX1" fmla="*/ 796479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3111 w 1333077"/>
              <a:gd name="connsiteY7" fmla="*/ 346886 h 629126"/>
              <a:gd name="connsiteX8" fmla="*/ 7900 w 1333077"/>
              <a:gd name="connsiteY8" fmla="*/ 406385 h 629126"/>
              <a:gd name="connsiteX9" fmla="*/ 621 w 1333077"/>
              <a:gd name="connsiteY9" fmla="*/ 75406 h 629126"/>
              <a:gd name="connsiteX0" fmla="*/ 621 w 1333077"/>
              <a:gd name="connsiteY0" fmla="*/ 75406 h 629126"/>
              <a:gd name="connsiteX1" fmla="*/ 796479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5916 w 1333077"/>
              <a:gd name="connsiteY7" fmla="*/ 358106 h 629126"/>
              <a:gd name="connsiteX8" fmla="*/ 7900 w 1333077"/>
              <a:gd name="connsiteY8" fmla="*/ 406385 h 629126"/>
              <a:gd name="connsiteX9" fmla="*/ 621 w 1333077"/>
              <a:gd name="connsiteY9" fmla="*/ 75406 h 629126"/>
              <a:gd name="connsiteX0" fmla="*/ 621 w 1333077"/>
              <a:gd name="connsiteY0" fmla="*/ 75406 h 629126"/>
              <a:gd name="connsiteX1" fmla="*/ 816113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5916 w 1333077"/>
              <a:gd name="connsiteY7" fmla="*/ 358106 h 629126"/>
              <a:gd name="connsiteX8" fmla="*/ 7900 w 1333077"/>
              <a:gd name="connsiteY8" fmla="*/ 406385 h 629126"/>
              <a:gd name="connsiteX9" fmla="*/ 621 w 1333077"/>
              <a:gd name="connsiteY9" fmla="*/ 75406 h 629126"/>
              <a:gd name="connsiteX0" fmla="*/ 621 w 1333077"/>
              <a:gd name="connsiteY0" fmla="*/ 75406 h 629126"/>
              <a:gd name="connsiteX1" fmla="*/ 816113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5916 w 1333077"/>
              <a:gd name="connsiteY7" fmla="*/ 358106 h 629126"/>
              <a:gd name="connsiteX8" fmla="*/ 7900 w 1333077"/>
              <a:gd name="connsiteY8" fmla="*/ 414799 h 629126"/>
              <a:gd name="connsiteX9" fmla="*/ 621 w 1333077"/>
              <a:gd name="connsiteY9" fmla="*/ 75406 h 62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077" h="629126">
                <a:moveTo>
                  <a:pt x="621" y="75406"/>
                </a:moveTo>
                <a:cubicBezTo>
                  <a:pt x="379284" y="-58626"/>
                  <a:pt x="622023" y="16618"/>
                  <a:pt x="816113" y="68004"/>
                </a:cubicBezTo>
                <a:cubicBezTo>
                  <a:pt x="1012651" y="141735"/>
                  <a:pt x="1054344" y="215572"/>
                  <a:pt x="1181988" y="299572"/>
                </a:cubicBezTo>
                <a:lnTo>
                  <a:pt x="1333077" y="251178"/>
                </a:lnTo>
                <a:lnTo>
                  <a:pt x="1260321" y="629126"/>
                </a:lnTo>
                <a:lnTo>
                  <a:pt x="818666" y="556509"/>
                </a:lnTo>
                <a:lnTo>
                  <a:pt x="955558" y="456666"/>
                </a:lnTo>
                <a:cubicBezTo>
                  <a:pt x="912559" y="424534"/>
                  <a:pt x="743859" y="365084"/>
                  <a:pt x="585916" y="358106"/>
                </a:cubicBezTo>
                <a:cubicBezTo>
                  <a:pt x="427973" y="351128"/>
                  <a:pt x="131315" y="389037"/>
                  <a:pt x="7900" y="414799"/>
                </a:cubicBezTo>
                <a:cubicBezTo>
                  <a:pt x="-44080" y="414799"/>
                  <a:pt x="184431" y="327848"/>
                  <a:pt x="621" y="75406"/>
                </a:cubicBezTo>
                <a:close/>
              </a:path>
            </a:pathLst>
          </a:custGeom>
          <a:gradFill flip="none" rotWithShape="1">
            <a:gsLst>
              <a:gs pos="0">
                <a:srgbClr val="0B315F">
                  <a:shade val="30000"/>
                  <a:satMod val="115000"/>
                </a:srgbClr>
              </a:gs>
              <a:gs pos="50000">
                <a:srgbClr val="0B315F">
                  <a:shade val="67500"/>
                  <a:satMod val="115000"/>
                </a:srgbClr>
              </a:gs>
              <a:gs pos="100000">
                <a:srgbClr val="0B315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222" name="TextBox 49"/>
          <p:cNvSpPr txBox="1">
            <a:spLocks noChangeArrowheads="1"/>
          </p:cNvSpPr>
          <p:nvPr/>
        </p:nvSpPr>
        <p:spPr bwMode="auto">
          <a:xfrm>
            <a:off x="809625" y="1295400"/>
            <a:ext cx="183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2800" b="1">
                <a:solidFill>
                  <a:srgbClr val="0B315F"/>
                </a:solidFill>
              </a:rPr>
              <a:t>Discovery</a:t>
            </a:r>
          </a:p>
        </p:txBody>
      </p:sp>
      <p:sp>
        <p:nvSpPr>
          <p:cNvPr id="51" name="TextBox 50"/>
          <p:cNvSpPr txBox="1"/>
          <p:nvPr/>
        </p:nvSpPr>
        <p:spPr>
          <a:xfrm>
            <a:off x="644525" y="2398713"/>
            <a:ext cx="1993900" cy="830997"/>
          </a:xfrm>
          <a:prstGeom prst="rect">
            <a:avLst/>
          </a:prstGeom>
          <a:noFill/>
        </p:spPr>
        <p:txBody>
          <a:bodyPr>
            <a:spAutoFit/>
          </a:bodyPr>
          <a:lstStyle/>
          <a:p>
            <a:pPr algn="ctr">
              <a:defRPr/>
            </a:pPr>
            <a:r>
              <a:rPr lang="en-US" dirty="0" smtClean="0">
                <a:solidFill>
                  <a:schemeClr val="tx1">
                    <a:lumMod val="85000"/>
                    <a:lumOff val="15000"/>
                  </a:schemeClr>
                </a:solidFill>
              </a:rPr>
              <a:t>System</a:t>
            </a:r>
            <a:endParaRPr lang="en-US" dirty="0">
              <a:solidFill>
                <a:schemeClr val="tx1">
                  <a:lumMod val="85000"/>
                  <a:lumOff val="15000"/>
                </a:schemeClr>
              </a:solidFill>
            </a:endParaRPr>
          </a:p>
          <a:p>
            <a:pPr algn="ctr">
              <a:defRPr/>
            </a:pPr>
            <a:r>
              <a:rPr lang="en-US" dirty="0">
                <a:solidFill>
                  <a:schemeClr val="tx1">
                    <a:lumMod val="85000"/>
                    <a:lumOff val="15000"/>
                  </a:schemeClr>
                </a:solidFill>
              </a:rPr>
              <a:t>Requirements</a:t>
            </a:r>
          </a:p>
        </p:txBody>
      </p:sp>
      <p:sp>
        <p:nvSpPr>
          <p:cNvPr id="53" name="Circular Arrow 4"/>
          <p:cNvSpPr/>
          <p:nvPr/>
        </p:nvSpPr>
        <p:spPr>
          <a:xfrm>
            <a:off x="2801938" y="2860675"/>
            <a:ext cx="1993900" cy="939800"/>
          </a:xfrm>
          <a:custGeom>
            <a:avLst/>
            <a:gdLst>
              <a:gd name="connsiteX0" fmla="*/ 123211 w 1276244"/>
              <a:gd name="connsiteY0" fmla="*/ 495300 h 990600"/>
              <a:gd name="connsiteX1" fmla="*/ 512357 w 1276244"/>
              <a:gd name="connsiteY1" fmla="*/ 134480 h 990600"/>
              <a:gd name="connsiteX2" fmla="*/ 984819 w 1276244"/>
              <a:gd name="connsiteY2" fmla="*/ 220193 h 990600"/>
              <a:gd name="connsiteX3" fmla="*/ 1068590 w 1276244"/>
              <a:gd name="connsiteY3" fmla="*/ 199848 h 990600"/>
              <a:gd name="connsiteX4" fmla="*/ 1049128 w 1276244"/>
              <a:gd name="connsiteY4" fmla="*/ 395477 h 990600"/>
              <a:gd name="connsiteX5" fmla="*/ 677595 w 1276244"/>
              <a:gd name="connsiteY5" fmla="*/ 294811 h 990600"/>
              <a:gd name="connsiteX6" fmla="*/ 719120 w 1276244"/>
              <a:gd name="connsiteY6" fmla="*/ 284725 h 990600"/>
              <a:gd name="connsiteX7" fmla="*/ 500943 w 1276244"/>
              <a:gd name="connsiteY7" fmla="*/ 295556 h 990600"/>
              <a:gd name="connsiteX8" fmla="*/ 279151 w 1276244"/>
              <a:gd name="connsiteY8" fmla="*/ 495300 h 990600"/>
              <a:gd name="connsiteX9" fmla="*/ 123211 w 1276244"/>
              <a:gd name="connsiteY9" fmla="*/ 495300 h 990600"/>
              <a:gd name="connsiteX0" fmla="*/ 0 w 1102454"/>
              <a:gd name="connsiteY0" fmla="*/ 54433 h 564926"/>
              <a:gd name="connsiteX1" fmla="*/ 546221 w 1102454"/>
              <a:gd name="connsiteY1" fmla="*/ 204106 h 564926"/>
              <a:gd name="connsiteX2" fmla="*/ 1018683 w 1102454"/>
              <a:gd name="connsiteY2" fmla="*/ 289819 h 564926"/>
              <a:gd name="connsiteX3" fmla="*/ 1102454 w 1102454"/>
              <a:gd name="connsiteY3" fmla="*/ 269474 h 564926"/>
              <a:gd name="connsiteX4" fmla="*/ 1082992 w 1102454"/>
              <a:gd name="connsiteY4" fmla="*/ 465103 h 564926"/>
              <a:gd name="connsiteX5" fmla="*/ 711459 w 1102454"/>
              <a:gd name="connsiteY5" fmla="*/ 364437 h 564926"/>
              <a:gd name="connsiteX6" fmla="*/ 752984 w 1102454"/>
              <a:gd name="connsiteY6" fmla="*/ 354351 h 564926"/>
              <a:gd name="connsiteX7" fmla="*/ 534807 w 1102454"/>
              <a:gd name="connsiteY7" fmla="*/ 365182 h 564926"/>
              <a:gd name="connsiteX8" fmla="*/ 313015 w 1102454"/>
              <a:gd name="connsiteY8" fmla="*/ 564926 h 564926"/>
              <a:gd name="connsiteX9" fmla="*/ 0 w 1102454"/>
              <a:gd name="connsiteY9" fmla="*/ 54433 h 564926"/>
              <a:gd name="connsiteX0" fmla="*/ 23534 w 1125988"/>
              <a:gd name="connsiteY0" fmla="*/ 54433 h 465103"/>
              <a:gd name="connsiteX1" fmla="*/ 569755 w 1125988"/>
              <a:gd name="connsiteY1" fmla="*/ 204106 h 465103"/>
              <a:gd name="connsiteX2" fmla="*/ 1042217 w 1125988"/>
              <a:gd name="connsiteY2" fmla="*/ 289819 h 465103"/>
              <a:gd name="connsiteX3" fmla="*/ 1125988 w 1125988"/>
              <a:gd name="connsiteY3" fmla="*/ 269474 h 465103"/>
              <a:gd name="connsiteX4" fmla="*/ 1106526 w 1125988"/>
              <a:gd name="connsiteY4" fmla="*/ 465103 h 465103"/>
              <a:gd name="connsiteX5" fmla="*/ 734993 w 1125988"/>
              <a:gd name="connsiteY5" fmla="*/ 364437 h 465103"/>
              <a:gd name="connsiteX6" fmla="*/ 776518 w 1125988"/>
              <a:gd name="connsiteY6" fmla="*/ 354351 h 465103"/>
              <a:gd name="connsiteX7" fmla="*/ 558341 w 1125988"/>
              <a:gd name="connsiteY7" fmla="*/ 365182 h 465103"/>
              <a:gd name="connsiteX8" fmla="*/ 13984 w 1125988"/>
              <a:gd name="connsiteY8" fmla="*/ 371388 h 465103"/>
              <a:gd name="connsiteX9" fmla="*/ 23534 w 1125988"/>
              <a:gd name="connsiteY9" fmla="*/ 54433 h 465103"/>
              <a:gd name="connsiteX0" fmla="*/ 23534 w 1125988"/>
              <a:gd name="connsiteY0" fmla="*/ 54433 h 465103"/>
              <a:gd name="connsiteX1" fmla="*/ 569755 w 1125988"/>
              <a:gd name="connsiteY1" fmla="*/ 204106 h 465103"/>
              <a:gd name="connsiteX2" fmla="*/ 1042217 w 1125988"/>
              <a:gd name="connsiteY2" fmla="*/ 289819 h 465103"/>
              <a:gd name="connsiteX3" fmla="*/ 1125988 w 1125988"/>
              <a:gd name="connsiteY3" fmla="*/ 269474 h 465103"/>
              <a:gd name="connsiteX4" fmla="*/ 1106526 w 1125988"/>
              <a:gd name="connsiteY4" fmla="*/ 465103 h 465103"/>
              <a:gd name="connsiteX5" fmla="*/ 734993 w 1125988"/>
              <a:gd name="connsiteY5" fmla="*/ 364437 h 465103"/>
              <a:gd name="connsiteX6" fmla="*/ 776518 w 1125988"/>
              <a:gd name="connsiteY6" fmla="*/ 354351 h 465103"/>
              <a:gd name="connsiteX7" fmla="*/ 558341 w 1125988"/>
              <a:gd name="connsiteY7" fmla="*/ 365182 h 465103"/>
              <a:gd name="connsiteX8" fmla="*/ 13984 w 1125988"/>
              <a:gd name="connsiteY8" fmla="*/ 371388 h 465103"/>
              <a:gd name="connsiteX9" fmla="*/ 23534 w 1125988"/>
              <a:gd name="connsiteY9" fmla="*/ 54433 h 465103"/>
              <a:gd name="connsiteX0" fmla="*/ 16733 w 1119187"/>
              <a:gd name="connsiteY0" fmla="*/ 54433 h 465103"/>
              <a:gd name="connsiteX1" fmla="*/ 562954 w 1119187"/>
              <a:gd name="connsiteY1" fmla="*/ 204106 h 465103"/>
              <a:gd name="connsiteX2" fmla="*/ 1035416 w 1119187"/>
              <a:gd name="connsiteY2" fmla="*/ 289819 h 465103"/>
              <a:gd name="connsiteX3" fmla="*/ 1119187 w 1119187"/>
              <a:gd name="connsiteY3" fmla="*/ 269474 h 465103"/>
              <a:gd name="connsiteX4" fmla="*/ 1099725 w 1119187"/>
              <a:gd name="connsiteY4" fmla="*/ 465103 h 465103"/>
              <a:gd name="connsiteX5" fmla="*/ 728192 w 1119187"/>
              <a:gd name="connsiteY5" fmla="*/ 364437 h 465103"/>
              <a:gd name="connsiteX6" fmla="*/ 769717 w 1119187"/>
              <a:gd name="connsiteY6" fmla="*/ 354351 h 465103"/>
              <a:gd name="connsiteX7" fmla="*/ 551540 w 1119187"/>
              <a:gd name="connsiteY7" fmla="*/ 365182 h 465103"/>
              <a:gd name="connsiteX8" fmla="*/ 7183 w 1119187"/>
              <a:gd name="connsiteY8" fmla="*/ 371388 h 465103"/>
              <a:gd name="connsiteX9" fmla="*/ 16733 w 1119187"/>
              <a:gd name="connsiteY9" fmla="*/ 54433 h 465103"/>
              <a:gd name="connsiteX0" fmla="*/ 15754 w 1118208"/>
              <a:gd name="connsiteY0" fmla="*/ 54433 h 465103"/>
              <a:gd name="connsiteX1" fmla="*/ 561975 w 1118208"/>
              <a:gd name="connsiteY1" fmla="*/ 204106 h 465103"/>
              <a:gd name="connsiteX2" fmla="*/ 1034437 w 1118208"/>
              <a:gd name="connsiteY2" fmla="*/ 289819 h 465103"/>
              <a:gd name="connsiteX3" fmla="*/ 1118208 w 1118208"/>
              <a:gd name="connsiteY3" fmla="*/ 269474 h 465103"/>
              <a:gd name="connsiteX4" fmla="*/ 1098746 w 1118208"/>
              <a:gd name="connsiteY4" fmla="*/ 465103 h 465103"/>
              <a:gd name="connsiteX5" fmla="*/ 727213 w 1118208"/>
              <a:gd name="connsiteY5" fmla="*/ 364437 h 465103"/>
              <a:gd name="connsiteX6" fmla="*/ 768738 w 1118208"/>
              <a:gd name="connsiteY6" fmla="*/ 354351 h 465103"/>
              <a:gd name="connsiteX7" fmla="*/ 550561 w 1118208"/>
              <a:gd name="connsiteY7" fmla="*/ 365182 h 465103"/>
              <a:gd name="connsiteX8" fmla="*/ 6204 w 1118208"/>
              <a:gd name="connsiteY8" fmla="*/ 371388 h 465103"/>
              <a:gd name="connsiteX9" fmla="*/ 15754 w 1118208"/>
              <a:gd name="connsiteY9" fmla="*/ 54433 h 465103"/>
              <a:gd name="connsiteX0" fmla="*/ 16951 w 1119405"/>
              <a:gd name="connsiteY0" fmla="*/ 54433 h 465103"/>
              <a:gd name="connsiteX1" fmla="*/ 563172 w 1119405"/>
              <a:gd name="connsiteY1" fmla="*/ 204106 h 465103"/>
              <a:gd name="connsiteX2" fmla="*/ 1035634 w 1119405"/>
              <a:gd name="connsiteY2" fmla="*/ 289819 h 465103"/>
              <a:gd name="connsiteX3" fmla="*/ 1119405 w 1119405"/>
              <a:gd name="connsiteY3" fmla="*/ 269474 h 465103"/>
              <a:gd name="connsiteX4" fmla="*/ 1099943 w 1119405"/>
              <a:gd name="connsiteY4" fmla="*/ 465103 h 465103"/>
              <a:gd name="connsiteX5" fmla="*/ 728410 w 1119405"/>
              <a:gd name="connsiteY5" fmla="*/ 364437 h 465103"/>
              <a:gd name="connsiteX6" fmla="*/ 769935 w 1119405"/>
              <a:gd name="connsiteY6" fmla="*/ 354351 h 465103"/>
              <a:gd name="connsiteX7" fmla="*/ 551758 w 1119405"/>
              <a:gd name="connsiteY7" fmla="*/ 365182 h 465103"/>
              <a:gd name="connsiteX8" fmla="*/ 7401 w 1119405"/>
              <a:gd name="connsiteY8" fmla="*/ 371388 h 465103"/>
              <a:gd name="connsiteX9" fmla="*/ 16951 w 1119405"/>
              <a:gd name="connsiteY9" fmla="*/ 54433 h 465103"/>
              <a:gd name="connsiteX0" fmla="*/ 16951 w 1119405"/>
              <a:gd name="connsiteY0" fmla="*/ 39772 h 450442"/>
              <a:gd name="connsiteX1" fmla="*/ 563172 w 1119405"/>
              <a:gd name="connsiteY1" fmla="*/ 189445 h 450442"/>
              <a:gd name="connsiteX2" fmla="*/ 1035634 w 1119405"/>
              <a:gd name="connsiteY2" fmla="*/ 275158 h 450442"/>
              <a:gd name="connsiteX3" fmla="*/ 1119405 w 1119405"/>
              <a:gd name="connsiteY3" fmla="*/ 254813 h 450442"/>
              <a:gd name="connsiteX4" fmla="*/ 1099943 w 1119405"/>
              <a:gd name="connsiteY4" fmla="*/ 450442 h 450442"/>
              <a:gd name="connsiteX5" fmla="*/ 728410 w 1119405"/>
              <a:gd name="connsiteY5" fmla="*/ 349776 h 450442"/>
              <a:gd name="connsiteX6" fmla="*/ 769935 w 1119405"/>
              <a:gd name="connsiteY6" fmla="*/ 339690 h 450442"/>
              <a:gd name="connsiteX7" fmla="*/ 551758 w 1119405"/>
              <a:gd name="connsiteY7" fmla="*/ 350521 h 450442"/>
              <a:gd name="connsiteX8" fmla="*/ 7401 w 1119405"/>
              <a:gd name="connsiteY8" fmla="*/ 356727 h 450442"/>
              <a:gd name="connsiteX9" fmla="*/ 16951 w 1119405"/>
              <a:gd name="connsiteY9" fmla="*/ 39772 h 450442"/>
              <a:gd name="connsiteX0" fmla="*/ 16951 w 1119405"/>
              <a:gd name="connsiteY0" fmla="*/ 72805 h 483475"/>
              <a:gd name="connsiteX1" fmla="*/ 756711 w 1119405"/>
              <a:gd name="connsiteY1" fmla="*/ 62598 h 483475"/>
              <a:gd name="connsiteX2" fmla="*/ 1035634 w 1119405"/>
              <a:gd name="connsiteY2" fmla="*/ 308191 h 483475"/>
              <a:gd name="connsiteX3" fmla="*/ 1119405 w 1119405"/>
              <a:gd name="connsiteY3" fmla="*/ 287846 h 483475"/>
              <a:gd name="connsiteX4" fmla="*/ 1099943 w 1119405"/>
              <a:gd name="connsiteY4" fmla="*/ 483475 h 483475"/>
              <a:gd name="connsiteX5" fmla="*/ 728410 w 1119405"/>
              <a:gd name="connsiteY5" fmla="*/ 382809 h 483475"/>
              <a:gd name="connsiteX6" fmla="*/ 769935 w 1119405"/>
              <a:gd name="connsiteY6" fmla="*/ 372723 h 483475"/>
              <a:gd name="connsiteX7" fmla="*/ 551758 w 1119405"/>
              <a:gd name="connsiteY7" fmla="*/ 383554 h 483475"/>
              <a:gd name="connsiteX8" fmla="*/ 7401 w 1119405"/>
              <a:gd name="connsiteY8" fmla="*/ 389760 h 483475"/>
              <a:gd name="connsiteX9" fmla="*/ 16951 w 1119405"/>
              <a:gd name="connsiteY9" fmla="*/ 72805 h 483475"/>
              <a:gd name="connsiteX0" fmla="*/ 16951 w 1119405"/>
              <a:gd name="connsiteY0" fmla="*/ 67302 h 477972"/>
              <a:gd name="connsiteX1" fmla="*/ 756711 w 1119405"/>
              <a:gd name="connsiteY1" fmla="*/ 57095 h 477972"/>
              <a:gd name="connsiteX2" fmla="*/ 1035634 w 1119405"/>
              <a:gd name="connsiteY2" fmla="*/ 302688 h 477972"/>
              <a:gd name="connsiteX3" fmla="*/ 1119405 w 1119405"/>
              <a:gd name="connsiteY3" fmla="*/ 282343 h 477972"/>
              <a:gd name="connsiteX4" fmla="*/ 1099943 w 1119405"/>
              <a:gd name="connsiteY4" fmla="*/ 477972 h 477972"/>
              <a:gd name="connsiteX5" fmla="*/ 728410 w 1119405"/>
              <a:gd name="connsiteY5" fmla="*/ 377306 h 477972"/>
              <a:gd name="connsiteX6" fmla="*/ 769935 w 1119405"/>
              <a:gd name="connsiteY6" fmla="*/ 367220 h 477972"/>
              <a:gd name="connsiteX7" fmla="*/ 551758 w 1119405"/>
              <a:gd name="connsiteY7" fmla="*/ 378051 h 477972"/>
              <a:gd name="connsiteX8" fmla="*/ 7401 w 1119405"/>
              <a:gd name="connsiteY8" fmla="*/ 384257 h 477972"/>
              <a:gd name="connsiteX9" fmla="*/ 16951 w 1119405"/>
              <a:gd name="connsiteY9" fmla="*/ 67302 h 477972"/>
              <a:gd name="connsiteX0" fmla="*/ 16951 w 1332578"/>
              <a:gd name="connsiteY0" fmla="*/ 67302 h 477972"/>
              <a:gd name="connsiteX1" fmla="*/ 756711 w 1332578"/>
              <a:gd name="connsiteY1" fmla="*/ 57095 h 477972"/>
              <a:gd name="connsiteX2" fmla="*/ 1035634 w 1332578"/>
              <a:gd name="connsiteY2" fmla="*/ 302688 h 477972"/>
              <a:gd name="connsiteX3" fmla="*/ 1332578 w 1332578"/>
              <a:gd name="connsiteY3" fmla="*/ 229050 h 477972"/>
              <a:gd name="connsiteX4" fmla="*/ 1099943 w 1332578"/>
              <a:gd name="connsiteY4" fmla="*/ 477972 h 477972"/>
              <a:gd name="connsiteX5" fmla="*/ 728410 w 1332578"/>
              <a:gd name="connsiteY5" fmla="*/ 377306 h 477972"/>
              <a:gd name="connsiteX6" fmla="*/ 769935 w 1332578"/>
              <a:gd name="connsiteY6" fmla="*/ 367220 h 477972"/>
              <a:gd name="connsiteX7" fmla="*/ 551758 w 1332578"/>
              <a:gd name="connsiteY7" fmla="*/ 378051 h 477972"/>
              <a:gd name="connsiteX8" fmla="*/ 7401 w 1332578"/>
              <a:gd name="connsiteY8" fmla="*/ 384257 h 477972"/>
              <a:gd name="connsiteX9" fmla="*/ 16951 w 1332578"/>
              <a:gd name="connsiteY9" fmla="*/ 67302 h 477972"/>
              <a:gd name="connsiteX0" fmla="*/ 16951 w 1332578"/>
              <a:gd name="connsiteY0" fmla="*/ 71581 h 482251"/>
              <a:gd name="connsiteX1" fmla="*/ 756711 w 1332578"/>
              <a:gd name="connsiteY1" fmla="*/ 61374 h 482251"/>
              <a:gd name="connsiteX2" fmla="*/ 1181489 w 1332578"/>
              <a:gd name="connsiteY2" fmla="*/ 281723 h 482251"/>
              <a:gd name="connsiteX3" fmla="*/ 1332578 w 1332578"/>
              <a:gd name="connsiteY3" fmla="*/ 233329 h 482251"/>
              <a:gd name="connsiteX4" fmla="*/ 1099943 w 1332578"/>
              <a:gd name="connsiteY4" fmla="*/ 482251 h 482251"/>
              <a:gd name="connsiteX5" fmla="*/ 728410 w 1332578"/>
              <a:gd name="connsiteY5" fmla="*/ 381585 h 482251"/>
              <a:gd name="connsiteX6" fmla="*/ 769935 w 1332578"/>
              <a:gd name="connsiteY6" fmla="*/ 371499 h 482251"/>
              <a:gd name="connsiteX7" fmla="*/ 551758 w 1332578"/>
              <a:gd name="connsiteY7" fmla="*/ 382330 h 482251"/>
              <a:gd name="connsiteX8" fmla="*/ 7401 w 1332578"/>
              <a:gd name="connsiteY8" fmla="*/ 388536 h 482251"/>
              <a:gd name="connsiteX9" fmla="*/ 16951 w 1332578"/>
              <a:gd name="connsiteY9" fmla="*/ 71581 h 482251"/>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728410 w 1332578"/>
              <a:gd name="connsiteY5" fmla="*/ 381585 h 611277"/>
              <a:gd name="connsiteX6" fmla="*/ 769935 w 1332578"/>
              <a:gd name="connsiteY6" fmla="*/ 371499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769935 w 1332578"/>
              <a:gd name="connsiteY6" fmla="*/ 371499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83108 w 1332578"/>
              <a:gd name="connsiteY6" fmla="*/ 458451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8588 w 1332578"/>
              <a:gd name="connsiteY7" fmla="*/ 315012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79808 w 1332578"/>
              <a:gd name="connsiteY7" fmla="*/ 292573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82612 w 1332578"/>
              <a:gd name="connsiteY7" fmla="*/ 329037 h 611277"/>
              <a:gd name="connsiteX8" fmla="*/ 7401 w 1332578"/>
              <a:gd name="connsiteY8" fmla="*/ 388536 h 611277"/>
              <a:gd name="connsiteX9" fmla="*/ 16951 w 1332578"/>
              <a:gd name="connsiteY9" fmla="*/ 71581 h 611277"/>
              <a:gd name="connsiteX0" fmla="*/ 621 w 1333077"/>
              <a:gd name="connsiteY0" fmla="*/ 67544 h 621264"/>
              <a:gd name="connsiteX1" fmla="*/ 757210 w 1333077"/>
              <a:gd name="connsiteY1" fmla="*/ 71361 h 621264"/>
              <a:gd name="connsiteX2" fmla="*/ 1181988 w 1333077"/>
              <a:gd name="connsiteY2" fmla="*/ 291710 h 621264"/>
              <a:gd name="connsiteX3" fmla="*/ 1333077 w 1333077"/>
              <a:gd name="connsiteY3" fmla="*/ 243316 h 621264"/>
              <a:gd name="connsiteX4" fmla="*/ 1260321 w 1333077"/>
              <a:gd name="connsiteY4" fmla="*/ 621264 h 621264"/>
              <a:gd name="connsiteX5" fmla="*/ 818666 w 1333077"/>
              <a:gd name="connsiteY5" fmla="*/ 548647 h 621264"/>
              <a:gd name="connsiteX6" fmla="*/ 955558 w 1333077"/>
              <a:gd name="connsiteY6" fmla="*/ 448804 h 621264"/>
              <a:gd name="connsiteX7" fmla="*/ 583111 w 1333077"/>
              <a:gd name="connsiteY7" fmla="*/ 339024 h 621264"/>
              <a:gd name="connsiteX8" fmla="*/ 7900 w 1333077"/>
              <a:gd name="connsiteY8" fmla="*/ 398523 h 621264"/>
              <a:gd name="connsiteX9" fmla="*/ 621 w 1333077"/>
              <a:gd name="connsiteY9" fmla="*/ 67544 h 621264"/>
              <a:gd name="connsiteX0" fmla="*/ 621 w 1333077"/>
              <a:gd name="connsiteY0" fmla="*/ 71371 h 625091"/>
              <a:gd name="connsiteX1" fmla="*/ 757210 w 1333077"/>
              <a:gd name="connsiteY1" fmla="*/ 75188 h 625091"/>
              <a:gd name="connsiteX2" fmla="*/ 1181988 w 1333077"/>
              <a:gd name="connsiteY2" fmla="*/ 295537 h 625091"/>
              <a:gd name="connsiteX3" fmla="*/ 1333077 w 1333077"/>
              <a:gd name="connsiteY3" fmla="*/ 247143 h 625091"/>
              <a:gd name="connsiteX4" fmla="*/ 1260321 w 1333077"/>
              <a:gd name="connsiteY4" fmla="*/ 625091 h 625091"/>
              <a:gd name="connsiteX5" fmla="*/ 818666 w 1333077"/>
              <a:gd name="connsiteY5" fmla="*/ 552474 h 625091"/>
              <a:gd name="connsiteX6" fmla="*/ 955558 w 1333077"/>
              <a:gd name="connsiteY6" fmla="*/ 452631 h 625091"/>
              <a:gd name="connsiteX7" fmla="*/ 583111 w 1333077"/>
              <a:gd name="connsiteY7" fmla="*/ 342851 h 625091"/>
              <a:gd name="connsiteX8" fmla="*/ 7900 w 1333077"/>
              <a:gd name="connsiteY8" fmla="*/ 402350 h 625091"/>
              <a:gd name="connsiteX9" fmla="*/ 621 w 1333077"/>
              <a:gd name="connsiteY9" fmla="*/ 71371 h 625091"/>
              <a:gd name="connsiteX0" fmla="*/ 621 w 1333077"/>
              <a:gd name="connsiteY0" fmla="*/ 71371 h 625091"/>
              <a:gd name="connsiteX1" fmla="*/ 757210 w 1333077"/>
              <a:gd name="connsiteY1" fmla="*/ 75188 h 625091"/>
              <a:gd name="connsiteX2" fmla="*/ 1181988 w 1333077"/>
              <a:gd name="connsiteY2" fmla="*/ 295537 h 625091"/>
              <a:gd name="connsiteX3" fmla="*/ 1333077 w 1333077"/>
              <a:gd name="connsiteY3" fmla="*/ 247143 h 625091"/>
              <a:gd name="connsiteX4" fmla="*/ 1260321 w 1333077"/>
              <a:gd name="connsiteY4" fmla="*/ 625091 h 625091"/>
              <a:gd name="connsiteX5" fmla="*/ 818666 w 1333077"/>
              <a:gd name="connsiteY5" fmla="*/ 552474 h 625091"/>
              <a:gd name="connsiteX6" fmla="*/ 955558 w 1333077"/>
              <a:gd name="connsiteY6" fmla="*/ 452631 h 625091"/>
              <a:gd name="connsiteX7" fmla="*/ 583111 w 1333077"/>
              <a:gd name="connsiteY7" fmla="*/ 342851 h 625091"/>
              <a:gd name="connsiteX8" fmla="*/ 7900 w 1333077"/>
              <a:gd name="connsiteY8" fmla="*/ 402350 h 625091"/>
              <a:gd name="connsiteX9" fmla="*/ 621 w 1333077"/>
              <a:gd name="connsiteY9" fmla="*/ 71371 h 625091"/>
              <a:gd name="connsiteX0" fmla="*/ 621 w 1333077"/>
              <a:gd name="connsiteY0" fmla="*/ 75406 h 629126"/>
              <a:gd name="connsiteX1" fmla="*/ 796479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3111 w 1333077"/>
              <a:gd name="connsiteY7" fmla="*/ 346886 h 629126"/>
              <a:gd name="connsiteX8" fmla="*/ 7900 w 1333077"/>
              <a:gd name="connsiteY8" fmla="*/ 406385 h 629126"/>
              <a:gd name="connsiteX9" fmla="*/ 621 w 1333077"/>
              <a:gd name="connsiteY9" fmla="*/ 75406 h 629126"/>
              <a:gd name="connsiteX0" fmla="*/ 621 w 1333077"/>
              <a:gd name="connsiteY0" fmla="*/ 75406 h 629126"/>
              <a:gd name="connsiteX1" fmla="*/ 796479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5916 w 1333077"/>
              <a:gd name="connsiteY7" fmla="*/ 358106 h 629126"/>
              <a:gd name="connsiteX8" fmla="*/ 7900 w 1333077"/>
              <a:gd name="connsiteY8" fmla="*/ 406385 h 629126"/>
              <a:gd name="connsiteX9" fmla="*/ 621 w 1333077"/>
              <a:gd name="connsiteY9" fmla="*/ 75406 h 629126"/>
              <a:gd name="connsiteX0" fmla="*/ 621 w 1333077"/>
              <a:gd name="connsiteY0" fmla="*/ 75406 h 629126"/>
              <a:gd name="connsiteX1" fmla="*/ 816113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5916 w 1333077"/>
              <a:gd name="connsiteY7" fmla="*/ 358106 h 629126"/>
              <a:gd name="connsiteX8" fmla="*/ 7900 w 1333077"/>
              <a:gd name="connsiteY8" fmla="*/ 406385 h 629126"/>
              <a:gd name="connsiteX9" fmla="*/ 621 w 1333077"/>
              <a:gd name="connsiteY9" fmla="*/ 75406 h 629126"/>
              <a:gd name="connsiteX0" fmla="*/ 621 w 1333077"/>
              <a:gd name="connsiteY0" fmla="*/ 75406 h 629126"/>
              <a:gd name="connsiteX1" fmla="*/ 816113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5916 w 1333077"/>
              <a:gd name="connsiteY7" fmla="*/ 358106 h 629126"/>
              <a:gd name="connsiteX8" fmla="*/ 7900 w 1333077"/>
              <a:gd name="connsiteY8" fmla="*/ 414799 h 629126"/>
              <a:gd name="connsiteX9" fmla="*/ 621 w 1333077"/>
              <a:gd name="connsiteY9" fmla="*/ 75406 h 62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077" h="629126">
                <a:moveTo>
                  <a:pt x="621" y="75406"/>
                </a:moveTo>
                <a:cubicBezTo>
                  <a:pt x="379284" y="-58626"/>
                  <a:pt x="622023" y="16618"/>
                  <a:pt x="816113" y="68004"/>
                </a:cubicBezTo>
                <a:cubicBezTo>
                  <a:pt x="1012651" y="141735"/>
                  <a:pt x="1054344" y="215572"/>
                  <a:pt x="1181988" y="299572"/>
                </a:cubicBezTo>
                <a:lnTo>
                  <a:pt x="1333077" y="251178"/>
                </a:lnTo>
                <a:lnTo>
                  <a:pt x="1260321" y="629126"/>
                </a:lnTo>
                <a:lnTo>
                  <a:pt x="818666" y="556509"/>
                </a:lnTo>
                <a:lnTo>
                  <a:pt x="955558" y="456666"/>
                </a:lnTo>
                <a:cubicBezTo>
                  <a:pt x="912559" y="424534"/>
                  <a:pt x="743859" y="365084"/>
                  <a:pt x="585916" y="358106"/>
                </a:cubicBezTo>
                <a:cubicBezTo>
                  <a:pt x="427973" y="351128"/>
                  <a:pt x="131315" y="389037"/>
                  <a:pt x="7900" y="414799"/>
                </a:cubicBezTo>
                <a:cubicBezTo>
                  <a:pt x="-44080" y="414799"/>
                  <a:pt x="184431" y="327848"/>
                  <a:pt x="621" y="75406"/>
                </a:cubicBezTo>
                <a:close/>
              </a:path>
            </a:pathLst>
          </a:custGeom>
          <a:gradFill flip="none" rotWithShape="1">
            <a:gsLst>
              <a:gs pos="0">
                <a:srgbClr val="0056A0">
                  <a:shade val="30000"/>
                  <a:satMod val="115000"/>
                </a:srgbClr>
              </a:gs>
              <a:gs pos="50000">
                <a:srgbClr val="0056A0">
                  <a:shade val="67500"/>
                  <a:satMod val="115000"/>
                </a:srgbClr>
              </a:gs>
              <a:gs pos="100000">
                <a:srgbClr val="0056A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225" name="TextBox 53"/>
          <p:cNvSpPr txBox="1">
            <a:spLocks noChangeArrowheads="1"/>
          </p:cNvSpPr>
          <p:nvPr/>
        </p:nvSpPr>
        <p:spPr bwMode="auto">
          <a:xfrm>
            <a:off x="2527300" y="2281238"/>
            <a:ext cx="254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2800" b="1">
                <a:solidFill>
                  <a:srgbClr val="0056A0"/>
                </a:solidFill>
              </a:rPr>
              <a:t>Design</a:t>
            </a:r>
          </a:p>
        </p:txBody>
      </p:sp>
      <p:sp>
        <p:nvSpPr>
          <p:cNvPr id="55" name="TextBox 54"/>
          <p:cNvSpPr txBox="1"/>
          <p:nvPr/>
        </p:nvSpPr>
        <p:spPr>
          <a:xfrm>
            <a:off x="2562225" y="3541713"/>
            <a:ext cx="1992313" cy="646112"/>
          </a:xfrm>
          <a:prstGeom prst="rect">
            <a:avLst/>
          </a:prstGeom>
          <a:noFill/>
        </p:spPr>
        <p:txBody>
          <a:bodyPr>
            <a:spAutoFit/>
          </a:bodyPr>
          <a:lstStyle/>
          <a:p>
            <a:pPr algn="ctr">
              <a:defRPr/>
            </a:pPr>
            <a:r>
              <a:rPr lang="en-US" dirty="0">
                <a:solidFill>
                  <a:schemeClr val="tx1">
                    <a:lumMod val="85000"/>
                    <a:lumOff val="15000"/>
                  </a:schemeClr>
                </a:solidFill>
              </a:rPr>
              <a:t>Technical</a:t>
            </a:r>
          </a:p>
          <a:p>
            <a:pPr algn="ctr">
              <a:defRPr/>
            </a:pPr>
            <a:r>
              <a:rPr lang="en-US" dirty="0">
                <a:solidFill>
                  <a:schemeClr val="tx1">
                    <a:lumMod val="85000"/>
                    <a:lumOff val="15000"/>
                  </a:schemeClr>
                </a:solidFill>
              </a:rPr>
              <a:t>Design</a:t>
            </a:r>
          </a:p>
        </p:txBody>
      </p:sp>
      <p:sp>
        <p:nvSpPr>
          <p:cNvPr id="57" name="Circular Arrow 4"/>
          <p:cNvSpPr/>
          <p:nvPr/>
        </p:nvSpPr>
        <p:spPr>
          <a:xfrm>
            <a:off x="4654550" y="3886200"/>
            <a:ext cx="1993900" cy="939800"/>
          </a:xfrm>
          <a:custGeom>
            <a:avLst/>
            <a:gdLst>
              <a:gd name="connsiteX0" fmla="*/ 123211 w 1276244"/>
              <a:gd name="connsiteY0" fmla="*/ 495300 h 990600"/>
              <a:gd name="connsiteX1" fmla="*/ 512357 w 1276244"/>
              <a:gd name="connsiteY1" fmla="*/ 134480 h 990600"/>
              <a:gd name="connsiteX2" fmla="*/ 984819 w 1276244"/>
              <a:gd name="connsiteY2" fmla="*/ 220193 h 990600"/>
              <a:gd name="connsiteX3" fmla="*/ 1068590 w 1276244"/>
              <a:gd name="connsiteY3" fmla="*/ 199848 h 990600"/>
              <a:gd name="connsiteX4" fmla="*/ 1049128 w 1276244"/>
              <a:gd name="connsiteY4" fmla="*/ 395477 h 990600"/>
              <a:gd name="connsiteX5" fmla="*/ 677595 w 1276244"/>
              <a:gd name="connsiteY5" fmla="*/ 294811 h 990600"/>
              <a:gd name="connsiteX6" fmla="*/ 719120 w 1276244"/>
              <a:gd name="connsiteY6" fmla="*/ 284725 h 990600"/>
              <a:gd name="connsiteX7" fmla="*/ 500943 w 1276244"/>
              <a:gd name="connsiteY7" fmla="*/ 295556 h 990600"/>
              <a:gd name="connsiteX8" fmla="*/ 279151 w 1276244"/>
              <a:gd name="connsiteY8" fmla="*/ 495300 h 990600"/>
              <a:gd name="connsiteX9" fmla="*/ 123211 w 1276244"/>
              <a:gd name="connsiteY9" fmla="*/ 495300 h 990600"/>
              <a:gd name="connsiteX0" fmla="*/ 0 w 1102454"/>
              <a:gd name="connsiteY0" fmla="*/ 54433 h 564926"/>
              <a:gd name="connsiteX1" fmla="*/ 546221 w 1102454"/>
              <a:gd name="connsiteY1" fmla="*/ 204106 h 564926"/>
              <a:gd name="connsiteX2" fmla="*/ 1018683 w 1102454"/>
              <a:gd name="connsiteY2" fmla="*/ 289819 h 564926"/>
              <a:gd name="connsiteX3" fmla="*/ 1102454 w 1102454"/>
              <a:gd name="connsiteY3" fmla="*/ 269474 h 564926"/>
              <a:gd name="connsiteX4" fmla="*/ 1082992 w 1102454"/>
              <a:gd name="connsiteY4" fmla="*/ 465103 h 564926"/>
              <a:gd name="connsiteX5" fmla="*/ 711459 w 1102454"/>
              <a:gd name="connsiteY5" fmla="*/ 364437 h 564926"/>
              <a:gd name="connsiteX6" fmla="*/ 752984 w 1102454"/>
              <a:gd name="connsiteY6" fmla="*/ 354351 h 564926"/>
              <a:gd name="connsiteX7" fmla="*/ 534807 w 1102454"/>
              <a:gd name="connsiteY7" fmla="*/ 365182 h 564926"/>
              <a:gd name="connsiteX8" fmla="*/ 313015 w 1102454"/>
              <a:gd name="connsiteY8" fmla="*/ 564926 h 564926"/>
              <a:gd name="connsiteX9" fmla="*/ 0 w 1102454"/>
              <a:gd name="connsiteY9" fmla="*/ 54433 h 564926"/>
              <a:gd name="connsiteX0" fmla="*/ 23534 w 1125988"/>
              <a:gd name="connsiteY0" fmla="*/ 54433 h 465103"/>
              <a:gd name="connsiteX1" fmla="*/ 569755 w 1125988"/>
              <a:gd name="connsiteY1" fmla="*/ 204106 h 465103"/>
              <a:gd name="connsiteX2" fmla="*/ 1042217 w 1125988"/>
              <a:gd name="connsiteY2" fmla="*/ 289819 h 465103"/>
              <a:gd name="connsiteX3" fmla="*/ 1125988 w 1125988"/>
              <a:gd name="connsiteY3" fmla="*/ 269474 h 465103"/>
              <a:gd name="connsiteX4" fmla="*/ 1106526 w 1125988"/>
              <a:gd name="connsiteY4" fmla="*/ 465103 h 465103"/>
              <a:gd name="connsiteX5" fmla="*/ 734993 w 1125988"/>
              <a:gd name="connsiteY5" fmla="*/ 364437 h 465103"/>
              <a:gd name="connsiteX6" fmla="*/ 776518 w 1125988"/>
              <a:gd name="connsiteY6" fmla="*/ 354351 h 465103"/>
              <a:gd name="connsiteX7" fmla="*/ 558341 w 1125988"/>
              <a:gd name="connsiteY7" fmla="*/ 365182 h 465103"/>
              <a:gd name="connsiteX8" fmla="*/ 13984 w 1125988"/>
              <a:gd name="connsiteY8" fmla="*/ 371388 h 465103"/>
              <a:gd name="connsiteX9" fmla="*/ 23534 w 1125988"/>
              <a:gd name="connsiteY9" fmla="*/ 54433 h 465103"/>
              <a:gd name="connsiteX0" fmla="*/ 23534 w 1125988"/>
              <a:gd name="connsiteY0" fmla="*/ 54433 h 465103"/>
              <a:gd name="connsiteX1" fmla="*/ 569755 w 1125988"/>
              <a:gd name="connsiteY1" fmla="*/ 204106 h 465103"/>
              <a:gd name="connsiteX2" fmla="*/ 1042217 w 1125988"/>
              <a:gd name="connsiteY2" fmla="*/ 289819 h 465103"/>
              <a:gd name="connsiteX3" fmla="*/ 1125988 w 1125988"/>
              <a:gd name="connsiteY3" fmla="*/ 269474 h 465103"/>
              <a:gd name="connsiteX4" fmla="*/ 1106526 w 1125988"/>
              <a:gd name="connsiteY4" fmla="*/ 465103 h 465103"/>
              <a:gd name="connsiteX5" fmla="*/ 734993 w 1125988"/>
              <a:gd name="connsiteY5" fmla="*/ 364437 h 465103"/>
              <a:gd name="connsiteX6" fmla="*/ 776518 w 1125988"/>
              <a:gd name="connsiteY6" fmla="*/ 354351 h 465103"/>
              <a:gd name="connsiteX7" fmla="*/ 558341 w 1125988"/>
              <a:gd name="connsiteY7" fmla="*/ 365182 h 465103"/>
              <a:gd name="connsiteX8" fmla="*/ 13984 w 1125988"/>
              <a:gd name="connsiteY8" fmla="*/ 371388 h 465103"/>
              <a:gd name="connsiteX9" fmla="*/ 23534 w 1125988"/>
              <a:gd name="connsiteY9" fmla="*/ 54433 h 465103"/>
              <a:gd name="connsiteX0" fmla="*/ 16733 w 1119187"/>
              <a:gd name="connsiteY0" fmla="*/ 54433 h 465103"/>
              <a:gd name="connsiteX1" fmla="*/ 562954 w 1119187"/>
              <a:gd name="connsiteY1" fmla="*/ 204106 h 465103"/>
              <a:gd name="connsiteX2" fmla="*/ 1035416 w 1119187"/>
              <a:gd name="connsiteY2" fmla="*/ 289819 h 465103"/>
              <a:gd name="connsiteX3" fmla="*/ 1119187 w 1119187"/>
              <a:gd name="connsiteY3" fmla="*/ 269474 h 465103"/>
              <a:gd name="connsiteX4" fmla="*/ 1099725 w 1119187"/>
              <a:gd name="connsiteY4" fmla="*/ 465103 h 465103"/>
              <a:gd name="connsiteX5" fmla="*/ 728192 w 1119187"/>
              <a:gd name="connsiteY5" fmla="*/ 364437 h 465103"/>
              <a:gd name="connsiteX6" fmla="*/ 769717 w 1119187"/>
              <a:gd name="connsiteY6" fmla="*/ 354351 h 465103"/>
              <a:gd name="connsiteX7" fmla="*/ 551540 w 1119187"/>
              <a:gd name="connsiteY7" fmla="*/ 365182 h 465103"/>
              <a:gd name="connsiteX8" fmla="*/ 7183 w 1119187"/>
              <a:gd name="connsiteY8" fmla="*/ 371388 h 465103"/>
              <a:gd name="connsiteX9" fmla="*/ 16733 w 1119187"/>
              <a:gd name="connsiteY9" fmla="*/ 54433 h 465103"/>
              <a:gd name="connsiteX0" fmla="*/ 15754 w 1118208"/>
              <a:gd name="connsiteY0" fmla="*/ 54433 h 465103"/>
              <a:gd name="connsiteX1" fmla="*/ 561975 w 1118208"/>
              <a:gd name="connsiteY1" fmla="*/ 204106 h 465103"/>
              <a:gd name="connsiteX2" fmla="*/ 1034437 w 1118208"/>
              <a:gd name="connsiteY2" fmla="*/ 289819 h 465103"/>
              <a:gd name="connsiteX3" fmla="*/ 1118208 w 1118208"/>
              <a:gd name="connsiteY3" fmla="*/ 269474 h 465103"/>
              <a:gd name="connsiteX4" fmla="*/ 1098746 w 1118208"/>
              <a:gd name="connsiteY4" fmla="*/ 465103 h 465103"/>
              <a:gd name="connsiteX5" fmla="*/ 727213 w 1118208"/>
              <a:gd name="connsiteY5" fmla="*/ 364437 h 465103"/>
              <a:gd name="connsiteX6" fmla="*/ 768738 w 1118208"/>
              <a:gd name="connsiteY6" fmla="*/ 354351 h 465103"/>
              <a:gd name="connsiteX7" fmla="*/ 550561 w 1118208"/>
              <a:gd name="connsiteY7" fmla="*/ 365182 h 465103"/>
              <a:gd name="connsiteX8" fmla="*/ 6204 w 1118208"/>
              <a:gd name="connsiteY8" fmla="*/ 371388 h 465103"/>
              <a:gd name="connsiteX9" fmla="*/ 15754 w 1118208"/>
              <a:gd name="connsiteY9" fmla="*/ 54433 h 465103"/>
              <a:gd name="connsiteX0" fmla="*/ 16951 w 1119405"/>
              <a:gd name="connsiteY0" fmla="*/ 54433 h 465103"/>
              <a:gd name="connsiteX1" fmla="*/ 563172 w 1119405"/>
              <a:gd name="connsiteY1" fmla="*/ 204106 h 465103"/>
              <a:gd name="connsiteX2" fmla="*/ 1035634 w 1119405"/>
              <a:gd name="connsiteY2" fmla="*/ 289819 h 465103"/>
              <a:gd name="connsiteX3" fmla="*/ 1119405 w 1119405"/>
              <a:gd name="connsiteY3" fmla="*/ 269474 h 465103"/>
              <a:gd name="connsiteX4" fmla="*/ 1099943 w 1119405"/>
              <a:gd name="connsiteY4" fmla="*/ 465103 h 465103"/>
              <a:gd name="connsiteX5" fmla="*/ 728410 w 1119405"/>
              <a:gd name="connsiteY5" fmla="*/ 364437 h 465103"/>
              <a:gd name="connsiteX6" fmla="*/ 769935 w 1119405"/>
              <a:gd name="connsiteY6" fmla="*/ 354351 h 465103"/>
              <a:gd name="connsiteX7" fmla="*/ 551758 w 1119405"/>
              <a:gd name="connsiteY7" fmla="*/ 365182 h 465103"/>
              <a:gd name="connsiteX8" fmla="*/ 7401 w 1119405"/>
              <a:gd name="connsiteY8" fmla="*/ 371388 h 465103"/>
              <a:gd name="connsiteX9" fmla="*/ 16951 w 1119405"/>
              <a:gd name="connsiteY9" fmla="*/ 54433 h 465103"/>
              <a:gd name="connsiteX0" fmla="*/ 16951 w 1119405"/>
              <a:gd name="connsiteY0" fmla="*/ 39772 h 450442"/>
              <a:gd name="connsiteX1" fmla="*/ 563172 w 1119405"/>
              <a:gd name="connsiteY1" fmla="*/ 189445 h 450442"/>
              <a:gd name="connsiteX2" fmla="*/ 1035634 w 1119405"/>
              <a:gd name="connsiteY2" fmla="*/ 275158 h 450442"/>
              <a:gd name="connsiteX3" fmla="*/ 1119405 w 1119405"/>
              <a:gd name="connsiteY3" fmla="*/ 254813 h 450442"/>
              <a:gd name="connsiteX4" fmla="*/ 1099943 w 1119405"/>
              <a:gd name="connsiteY4" fmla="*/ 450442 h 450442"/>
              <a:gd name="connsiteX5" fmla="*/ 728410 w 1119405"/>
              <a:gd name="connsiteY5" fmla="*/ 349776 h 450442"/>
              <a:gd name="connsiteX6" fmla="*/ 769935 w 1119405"/>
              <a:gd name="connsiteY6" fmla="*/ 339690 h 450442"/>
              <a:gd name="connsiteX7" fmla="*/ 551758 w 1119405"/>
              <a:gd name="connsiteY7" fmla="*/ 350521 h 450442"/>
              <a:gd name="connsiteX8" fmla="*/ 7401 w 1119405"/>
              <a:gd name="connsiteY8" fmla="*/ 356727 h 450442"/>
              <a:gd name="connsiteX9" fmla="*/ 16951 w 1119405"/>
              <a:gd name="connsiteY9" fmla="*/ 39772 h 450442"/>
              <a:gd name="connsiteX0" fmla="*/ 16951 w 1119405"/>
              <a:gd name="connsiteY0" fmla="*/ 72805 h 483475"/>
              <a:gd name="connsiteX1" fmla="*/ 756711 w 1119405"/>
              <a:gd name="connsiteY1" fmla="*/ 62598 h 483475"/>
              <a:gd name="connsiteX2" fmla="*/ 1035634 w 1119405"/>
              <a:gd name="connsiteY2" fmla="*/ 308191 h 483475"/>
              <a:gd name="connsiteX3" fmla="*/ 1119405 w 1119405"/>
              <a:gd name="connsiteY3" fmla="*/ 287846 h 483475"/>
              <a:gd name="connsiteX4" fmla="*/ 1099943 w 1119405"/>
              <a:gd name="connsiteY4" fmla="*/ 483475 h 483475"/>
              <a:gd name="connsiteX5" fmla="*/ 728410 w 1119405"/>
              <a:gd name="connsiteY5" fmla="*/ 382809 h 483475"/>
              <a:gd name="connsiteX6" fmla="*/ 769935 w 1119405"/>
              <a:gd name="connsiteY6" fmla="*/ 372723 h 483475"/>
              <a:gd name="connsiteX7" fmla="*/ 551758 w 1119405"/>
              <a:gd name="connsiteY7" fmla="*/ 383554 h 483475"/>
              <a:gd name="connsiteX8" fmla="*/ 7401 w 1119405"/>
              <a:gd name="connsiteY8" fmla="*/ 389760 h 483475"/>
              <a:gd name="connsiteX9" fmla="*/ 16951 w 1119405"/>
              <a:gd name="connsiteY9" fmla="*/ 72805 h 483475"/>
              <a:gd name="connsiteX0" fmla="*/ 16951 w 1119405"/>
              <a:gd name="connsiteY0" fmla="*/ 67302 h 477972"/>
              <a:gd name="connsiteX1" fmla="*/ 756711 w 1119405"/>
              <a:gd name="connsiteY1" fmla="*/ 57095 h 477972"/>
              <a:gd name="connsiteX2" fmla="*/ 1035634 w 1119405"/>
              <a:gd name="connsiteY2" fmla="*/ 302688 h 477972"/>
              <a:gd name="connsiteX3" fmla="*/ 1119405 w 1119405"/>
              <a:gd name="connsiteY3" fmla="*/ 282343 h 477972"/>
              <a:gd name="connsiteX4" fmla="*/ 1099943 w 1119405"/>
              <a:gd name="connsiteY4" fmla="*/ 477972 h 477972"/>
              <a:gd name="connsiteX5" fmla="*/ 728410 w 1119405"/>
              <a:gd name="connsiteY5" fmla="*/ 377306 h 477972"/>
              <a:gd name="connsiteX6" fmla="*/ 769935 w 1119405"/>
              <a:gd name="connsiteY6" fmla="*/ 367220 h 477972"/>
              <a:gd name="connsiteX7" fmla="*/ 551758 w 1119405"/>
              <a:gd name="connsiteY7" fmla="*/ 378051 h 477972"/>
              <a:gd name="connsiteX8" fmla="*/ 7401 w 1119405"/>
              <a:gd name="connsiteY8" fmla="*/ 384257 h 477972"/>
              <a:gd name="connsiteX9" fmla="*/ 16951 w 1119405"/>
              <a:gd name="connsiteY9" fmla="*/ 67302 h 477972"/>
              <a:gd name="connsiteX0" fmla="*/ 16951 w 1332578"/>
              <a:gd name="connsiteY0" fmla="*/ 67302 h 477972"/>
              <a:gd name="connsiteX1" fmla="*/ 756711 w 1332578"/>
              <a:gd name="connsiteY1" fmla="*/ 57095 h 477972"/>
              <a:gd name="connsiteX2" fmla="*/ 1035634 w 1332578"/>
              <a:gd name="connsiteY2" fmla="*/ 302688 h 477972"/>
              <a:gd name="connsiteX3" fmla="*/ 1332578 w 1332578"/>
              <a:gd name="connsiteY3" fmla="*/ 229050 h 477972"/>
              <a:gd name="connsiteX4" fmla="*/ 1099943 w 1332578"/>
              <a:gd name="connsiteY4" fmla="*/ 477972 h 477972"/>
              <a:gd name="connsiteX5" fmla="*/ 728410 w 1332578"/>
              <a:gd name="connsiteY5" fmla="*/ 377306 h 477972"/>
              <a:gd name="connsiteX6" fmla="*/ 769935 w 1332578"/>
              <a:gd name="connsiteY6" fmla="*/ 367220 h 477972"/>
              <a:gd name="connsiteX7" fmla="*/ 551758 w 1332578"/>
              <a:gd name="connsiteY7" fmla="*/ 378051 h 477972"/>
              <a:gd name="connsiteX8" fmla="*/ 7401 w 1332578"/>
              <a:gd name="connsiteY8" fmla="*/ 384257 h 477972"/>
              <a:gd name="connsiteX9" fmla="*/ 16951 w 1332578"/>
              <a:gd name="connsiteY9" fmla="*/ 67302 h 477972"/>
              <a:gd name="connsiteX0" fmla="*/ 16951 w 1332578"/>
              <a:gd name="connsiteY0" fmla="*/ 71581 h 482251"/>
              <a:gd name="connsiteX1" fmla="*/ 756711 w 1332578"/>
              <a:gd name="connsiteY1" fmla="*/ 61374 h 482251"/>
              <a:gd name="connsiteX2" fmla="*/ 1181489 w 1332578"/>
              <a:gd name="connsiteY2" fmla="*/ 281723 h 482251"/>
              <a:gd name="connsiteX3" fmla="*/ 1332578 w 1332578"/>
              <a:gd name="connsiteY3" fmla="*/ 233329 h 482251"/>
              <a:gd name="connsiteX4" fmla="*/ 1099943 w 1332578"/>
              <a:gd name="connsiteY4" fmla="*/ 482251 h 482251"/>
              <a:gd name="connsiteX5" fmla="*/ 728410 w 1332578"/>
              <a:gd name="connsiteY5" fmla="*/ 381585 h 482251"/>
              <a:gd name="connsiteX6" fmla="*/ 769935 w 1332578"/>
              <a:gd name="connsiteY6" fmla="*/ 371499 h 482251"/>
              <a:gd name="connsiteX7" fmla="*/ 551758 w 1332578"/>
              <a:gd name="connsiteY7" fmla="*/ 382330 h 482251"/>
              <a:gd name="connsiteX8" fmla="*/ 7401 w 1332578"/>
              <a:gd name="connsiteY8" fmla="*/ 388536 h 482251"/>
              <a:gd name="connsiteX9" fmla="*/ 16951 w 1332578"/>
              <a:gd name="connsiteY9" fmla="*/ 71581 h 482251"/>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728410 w 1332578"/>
              <a:gd name="connsiteY5" fmla="*/ 381585 h 611277"/>
              <a:gd name="connsiteX6" fmla="*/ 769935 w 1332578"/>
              <a:gd name="connsiteY6" fmla="*/ 371499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769935 w 1332578"/>
              <a:gd name="connsiteY6" fmla="*/ 371499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83108 w 1332578"/>
              <a:gd name="connsiteY6" fmla="*/ 458451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8588 w 1332578"/>
              <a:gd name="connsiteY7" fmla="*/ 315012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79808 w 1332578"/>
              <a:gd name="connsiteY7" fmla="*/ 292573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82612 w 1332578"/>
              <a:gd name="connsiteY7" fmla="*/ 329037 h 611277"/>
              <a:gd name="connsiteX8" fmla="*/ 7401 w 1332578"/>
              <a:gd name="connsiteY8" fmla="*/ 388536 h 611277"/>
              <a:gd name="connsiteX9" fmla="*/ 16951 w 1332578"/>
              <a:gd name="connsiteY9" fmla="*/ 71581 h 611277"/>
              <a:gd name="connsiteX0" fmla="*/ 621 w 1333077"/>
              <a:gd name="connsiteY0" fmla="*/ 67544 h 621264"/>
              <a:gd name="connsiteX1" fmla="*/ 757210 w 1333077"/>
              <a:gd name="connsiteY1" fmla="*/ 71361 h 621264"/>
              <a:gd name="connsiteX2" fmla="*/ 1181988 w 1333077"/>
              <a:gd name="connsiteY2" fmla="*/ 291710 h 621264"/>
              <a:gd name="connsiteX3" fmla="*/ 1333077 w 1333077"/>
              <a:gd name="connsiteY3" fmla="*/ 243316 h 621264"/>
              <a:gd name="connsiteX4" fmla="*/ 1260321 w 1333077"/>
              <a:gd name="connsiteY4" fmla="*/ 621264 h 621264"/>
              <a:gd name="connsiteX5" fmla="*/ 818666 w 1333077"/>
              <a:gd name="connsiteY5" fmla="*/ 548647 h 621264"/>
              <a:gd name="connsiteX6" fmla="*/ 955558 w 1333077"/>
              <a:gd name="connsiteY6" fmla="*/ 448804 h 621264"/>
              <a:gd name="connsiteX7" fmla="*/ 583111 w 1333077"/>
              <a:gd name="connsiteY7" fmla="*/ 339024 h 621264"/>
              <a:gd name="connsiteX8" fmla="*/ 7900 w 1333077"/>
              <a:gd name="connsiteY8" fmla="*/ 398523 h 621264"/>
              <a:gd name="connsiteX9" fmla="*/ 621 w 1333077"/>
              <a:gd name="connsiteY9" fmla="*/ 67544 h 621264"/>
              <a:gd name="connsiteX0" fmla="*/ 621 w 1333077"/>
              <a:gd name="connsiteY0" fmla="*/ 71371 h 625091"/>
              <a:gd name="connsiteX1" fmla="*/ 757210 w 1333077"/>
              <a:gd name="connsiteY1" fmla="*/ 75188 h 625091"/>
              <a:gd name="connsiteX2" fmla="*/ 1181988 w 1333077"/>
              <a:gd name="connsiteY2" fmla="*/ 295537 h 625091"/>
              <a:gd name="connsiteX3" fmla="*/ 1333077 w 1333077"/>
              <a:gd name="connsiteY3" fmla="*/ 247143 h 625091"/>
              <a:gd name="connsiteX4" fmla="*/ 1260321 w 1333077"/>
              <a:gd name="connsiteY4" fmla="*/ 625091 h 625091"/>
              <a:gd name="connsiteX5" fmla="*/ 818666 w 1333077"/>
              <a:gd name="connsiteY5" fmla="*/ 552474 h 625091"/>
              <a:gd name="connsiteX6" fmla="*/ 955558 w 1333077"/>
              <a:gd name="connsiteY6" fmla="*/ 452631 h 625091"/>
              <a:gd name="connsiteX7" fmla="*/ 583111 w 1333077"/>
              <a:gd name="connsiteY7" fmla="*/ 342851 h 625091"/>
              <a:gd name="connsiteX8" fmla="*/ 7900 w 1333077"/>
              <a:gd name="connsiteY8" fmla="*/ 402350 h 625091"/>
              <a:gd name="connsiteX9" fmla="*/ 621 w 1333077"/>
              <a:gd name="connsiteY9" fmla="*/ 71371 h 625091"/>
              <a:gd name="connsiteX0" fmla="*/ 621 w 1333077"/>
              <a:gd name="connsiteY0" fmla="*/ 71371 h 625091"/>
              <a:gd name="connsiteX1" fmla="*/ 757210 w 1333077"/>
              <a:gd name="connsiteY1" fmla="*/ 75188 h 625091"/>
              <a:gd name="connsiteX2" fmla="*/ 1181988 w 1333077"/>
              <a:gd name="connsiteY2" fmla="*/ 295537 h 625091"/>
              <a:gd name="connsiteX3" fmla="*/ 1333077 w 1333077"/>
              <a:gd name="connsiteY3" fmla="*/ 247143 h 625091"/>
              <a:gd name="connsiteX4" fmla="*/ 1260321 w 1333077"/>
              <a:gd name="connsiteY4" fmla="*/ 625091 h 625091"/>
              <a:gd name="connsiteX5" fmla="*/ 818666 w 1333077"/>
              <a:gd name="connsiteY5" fmla="*/ 552474 h 625091"/>
              <a:gd name="connsiteX6" fmla="*/ 955558 w 1333077"/>
              <a:gd name="connsiteY6" fmla="*/ 452631 h 625091"/>
              <a:gd name="connsiteX7" fmla="*/ 583111 w 1333077"/>
              <a:gd name="connsiteY7" fmla="*/ 342851 h 625091"/>
              <a:gd name="connsiteX8" fmla="*/ 7900 w 1333077"/>
              <a:gd name="connsiteY8" fmla="*/ 402350 h 625091"/>
              <a:gd name="connsiteX9" fmla="*/ 621 w 1333077"/>
              <a:gd name="connsiteY9" fmla="*/ 71371 h 625091"/>
              <a:gd name="connsiteX0" fmla="*/ 621 w 1333077"/>
              <a:gd name="connsiteY0" fmla="*/ 75406 h 629126"/>
              <a:gd name="connsiteX1" fmla="*/ 796479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3111 w 1333077"/>
              <a:gd name="connsiteY7" fmla="*/ 346886 h 629126"/>
              <a:gd name="connsiteX8" fmla="*/ 7900 w 1333077"/>
              <a:gd name="connsiteY8" fmla="*/ 406385 h 629126"/>
              <a:gd name="connsiteX9" fmla="*/ 621 w 1333077"/>
              <a:gd name="connsiteY9" fmla="*/ 75406 h 629126"/>
              <a:gd name="connsiteX0" fmla="*/ 621 w 1333077"/>
              <a:gd name="connsiteY0" fmla="*/ 75406 h 629126"/>
              <a:gd name="connsiteX1" fmla="*/ 796479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5916 w 1333077"/>
              <a:gd name="connsiteY7" fmla="*/ 358106 h 629126"/>
              <a:gd name="connsiteX8" fmla="*/ 7900 w 1333077"/>
              <a:gd name="connsiteY8" fmla="*/ 406385 h 629126"/>
              <a:gd name="connsiteX9" fmla="*/ 621 w 1333077"/>
              <a:gd name="connsiteY9" fmla="*/ 75406 h 629126"/>
              <a:gd name="connsiteX0" fmla="*/ 621 w 1333077"/>
              <a:gd name="connsiteY0" fmla="*/ 75406 h 629126"/>
              <a:gd name="connsiteX1" fmla="*/ 816113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5916 w 1333077"/>
              <a:gd name="connsiteY7" fmla="*/ 358106 h 629126"/>
              <a:gd name="connsiteX8" fmla="*/ 7900 w 1333077"/>
              <a:gd name="connsiteY8" fmla="*/ 406385 h 629126"/>
              <a:gd name="connsiteX9" fmla="*/ 621 w 1333077"/>
              <a:gd name="connsiteY9" fmla="*/ 75406 h 629126"/>
              <a:gd name="connsiteX0" fmla="*/ 621 w 1333077"/>
              <a:gd name="connsiteY0" fmla="*/ 75406 h 629126"/>
              <a:gd name="connsiteX1" fmla="*/ 816113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5916 w 1333077"/>
              <a:gd name="connsiteY7" fmla="*/ 358106 h 629126"/>
              <a:gd name="connsiteX8" fmla="*/ 7900 w 1333077"/>
              <a:gd name="connsiteY8" fmla="*/ 414799 h 629126"/>
              <a:gd name="connsiteX9" fmla="*/ 621 w 1333077"/>
              <a:gd name="connsiteY9" fmla="*/ 75406 h 62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077" h="629126">
                <a:moveTo>
                  <a:pt x="621" y="75406"/>
                </a:moveTo>
                <a:cubicBezTo>
                  <a:pt x="379284" y="-58626"/>
                  <a:pt x="622023" y="16618"/>
                  <a:pt x="816113" y="68004"/>
                </a:cubicBezTo>
                <a:cubicBezTo>
                  <a:pt x="1012651" y="141735"/>
                  <a:pt x="1054344" y="215572"/>
                  <a:pt x="1181988" y="299572"/>
                </a:cubicBezTo>
                <a:lnTo>
                  <a:pt x="1333077" y="251178"/>
                </a:lnTo>
                <a:lnTo>
                  <a:pt x="1260321" y="629126"/>
                </a:lnTo>
                <a:lnTo>
                  <a:pt x="818666" y="556509"/>
                </a:lnTo>
                <a:lnTo>
                  <a:pt x="955558" y="456666"/>
                </a:lnTo>
                <a:cubicBezTo>
                  <a:pt x="912559" y="424534"/>
                  <a:pt x="743859" y="365084"/>
                  <a:pt x="585916" y="358106"/>
                </a:cubicBezTo>
                <a:cubicBezTo>
                  <a:pt x="427973" y="351128"/>
                  <a:pt x="131315" y="389037"/>
                  <a:pt x="7900" y="414799"/>
                </a:cubicBezTo>
                <a:cubicBezTo>
                  <a:pt x="-44080" y="414799"/>
                  <a:pt x="184431" y="327848"/>
                  <a:pt x="621" y="75406"/>
                </a:cubicBezTo>
                <a:close/>
              </a:path>
            </a:pathLst>
          </a:custGeom>
          <a:gradFill flip="none" rotWithShape="1">
            <a:gsLst>
              <a:gs pos="0">
                <a:srgbClr val="0DAAF1">
                  <a:shade val="30000"/>
                  <a:satMod val="115000"/>
                </a:srgbClr>
              </a:gs>
              <a:gs pos="50000">
                <a:srgbClr val="0DAAF1">
                  <a:shade val="67500"/>
                  <a:satMod val="115000"/>
                </a:srgbClr>
              </a:gs>
              <a:gs pos="100000">
                <a:srgbClr val="0DAAF1">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228" name="TextBox 57"/>
          <p:cNvSpPr txBox="1">
            <a:spLocks noChangeArrowheads="1"/>
          </p:cNvSpPr>
          <p:nvPr/>
        </p:nvSpPr>
        <p:spPr bwMode="auto">
          <a:xfrm>
            <a:off x="4619625" y="3286125"/>
            <a:ext cx="2432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2800" b="1" dirty="0">
                <a:solidFill>
                  <a:srgbClr val="0DAAF1"/>
                </a:solidFill>
              </a:rPr>
              <a:t>Development</a:t>
            </a:r>
          </a:p>
        </p:txBody>
      </p:sp>
      <p:sp>
        <p:nvSpPr>
          <p:cNvPr id="59" name="TextBox 58"/>
          <p:cNvSpPr txBox="1"/>
          <p:nvPr/>
        </p:nvSpPr>
        <p:spPr>
          <a:xfrm>
            <a:off x="4378325" y="4473575"/>
            <a:ext cx="1993900" cy="646113"/>
          </a:xfrm>
          <a:prstGeom prst="rect">
            <a:avLst/>
          </a:prstGeom>
          <a:noFill/>
        </p:spPr>
        <p:txBody>
          <a:bodyPr>
            <a:spAutoFit/>
          </a:bodyPr>
          <a:lstStyle/>
          <a:p>
            <a:pPr algn="ctr">
              <a:defRPr/>
            </a:pPr>
            <a:r>
              <a:rPr lang="en-US" dirty="0">
                <a:solidFill>
                  <a:schemeClr val="tx1">
                    <a:lumMod val="85000"/>
                    <a:lumOff val="15000"/>
                  </a:schemeClr>
                </a:solidFill>
              </a:rPr>
              <a:t>Coding</a:t>
            </a:r>
          </a:p>
          <a:p>
            <a:pPr algn="ctr">
              <a:defRPr/>
            </a:pPr>
            <a:r>
              <a:rPr lang="en-US" dirty="0">
                <a:solidFill>
                  <a:schemeClr val="tx1">
                    <a:lumMod val="85000"/>
                    <a:lumOff val="15000"/>
                  </a:schemeClr>
                </a:solidFill>
              </a:rPr>
              <a:t>Testing</a:t>
            </a:r>
          </a:p>
        </p:txBody>
      </p:sp>
      <p:sp>
        <p:nvSpPr>
          <p:cNvPr id="61" name="Circular Arrow 4"/>
          <p:cNvSpPr/>
          <p:nvPr/>
        </p:nvSpPr>
        <p:spPr>
          <a:xfrm>
            <a:off x="6388100" y="4910138"/>
            <a:ext cx="1993900" cy="941387"/>
          </a:xfrm>
          <a:custGeom>
            <a:avLst/>
            <a:gdLst>
              <a:gd name="connsiteX0" fmla="*/ 123211 w 1276244"/>
              <a:gd name="connsiteY0" fmla="*/ 495300 h 990600"/>
              <a:gd name="connsiteX1" fmla="*/ 512357 w 1276244"/>
              <a:gd name="connsiteY1" fmla="*/ 134480 h 990600"/>
              <a:gd name="connsiteX2" fmla="*/ 984819 w 1276244"/>
              <a:gd name="connsiteY2" fmla="*/ 220193 h 990600"/>
              <a:gd name="connsiteX3" fmla="*/ 1068590 w 1276244"/>
              <a:gd name="connsiteY3" fmla="*/ 199848 h 990600"/>
              <a:gd name="connsiteX4" fmla="*/ 1049128 w 1276244"/>
              <a:gd name="connsiteY4" fmla="*/ 395477 h 990600"/>
              <a:gd name="connsiteX5" fmla="*/ 677595 w 1276244"/>
              <a:gd name="connsiteY5" fmla="*/ 294811 h 990600"/>
              <a:gd name="connsiteX6" fmla="*/ 719120 w 1276244"/>
              <a:gd name="connsiteY6" fmla="*/ 284725 h 990600"/>
              <a:gd name="connsiteX7" fmla="*/ 500943 w 1276244"/>
              <a:gd name="connsiteY7" fmla="*/ 295556 h 990600"/>
              <a:gd name="connsiteX8" fmla="*/ 279151 w 1276244"/>
              <a:gd name="connsiteY8" fmla="*/ 495300 h 990600"/>
              <a:gd name="connsiteX9" fmla="*/ 123211 w 1276244"/>
              <a:gd name="connsiteY9" fmla="*/ 495300 h 990600"/>
              <a:gd name="connsiteX0" fmla="*/ 0 w 1102454"/>
              <a:gd name="connsiteY0" fmla="*/ 54433 h 564926"/>
              <a:gd name="connsiteX1" fmla="*/ 546221 w 1102454"/>
              <a:gd name="connsiteY1" fmla="*/ 204106 h 564926"/>
              <a:gd name="connsiteX2" fmla="*/ 1018683 w 1102454"/>
              <a:gd name="connsiteY2" fmla="*/ 289819 h 564926"/>
              <a:gd name="connsiteX3" fmla="*/ 1102454 w 1102454"/>
              <a:gd name="connsiteY3" fmla="*/ 269474 h 564926"/>
              <a:gd name="connsiteX4" fmla="*/ 1082992 w 1102454"/>
              <a:gd name="connsiteY4" fmla="*/ 465103 h 564926"/>
              <a:gd name="connsiteX5" fmla="*/ 711459 w 1102454"/>
              <a:gd name="connsiteY5" fmla="*/ 364437 h 564926"/>
              <a:gd name="connsiteX6" fmla="*/ 752984 w 1102454"/>
              <a:gd name="connsiteY6" fmla="*/ 354351 h 564926"/>
              <a:gd name="connsiteX7" fmla="*/ 534807 w 1102454"/>
              <a:gd name="connsiteY7" fmla="*/ 365182 h 564926"/>
              <a:gd name="connsiteX8" fmla="*/ 313015 w 1102454"/>
              <a:gd name="connsiteY8" fmla="*/ 564926 h 564926"/>
              <a:gd name="connsiteX9" fmla="*/ 0 w 1102454"/>
              <a:gd name="connsiteY9" fmla="*/ 54433 h 564926"/>
              <a:gd name="connsiteX0" fmla="*/ 23534 w 1125988"/>
              <a:gd name="connsiteY0" fmla="*/ 54433 h 465103"/>
              <a:gd name="connsiteX1" fmla="*/ 569755 w 1125988"/>
              <a:gd name="connsiteY1" fmla="*/ 204106 h 465103"/>
              <a:gd name="connsiteX2" fmla="*/ 1042217 w 1125988"/>
              <a:gd name="connsiteY2" fmla="*/ 289819 h 465103"/>
              <a:gd name="connsiteX3" fmla="*/ 1125988 w 1125988"/>
              <a:gd name="connsiteY3" fmla="*/ 269474 h 465103"/>
              <a:gd name="connsiteX4" fmla="*/ 1106526 w 1125988"/>
              <a:gd name="connsiteY4" fmla="*/ 465103 h 465103"/>
              <a:gd name="connsiteX5" fmla="*/ 734993 w 1125988"/>
              <a:gd name="connsiteY5" fmla="*/ 364437 h 465103"/>
              <a:gd name="connsiteX6" fmla="*/ 776518 w 1125988"/>
              <a:gd name="connsiteY6" fmla="*/ 354351 h 465103"/>
              <a:gd name="connsiteX7" fmla="*/ 558341 w 1125988"/>
              <a:gd name="connsiteY7" fmla="*/ 365182 h 465103"/>
              <a:gd name="connsiteX8" fmla="*/ 13984 w 1125988"/>
              <a:gd name="connsiteY8" fmla="*/ 371388 h 465103"/>
              <a:gd name="connsiteX9" fmla="*/ 23534 w 1125988"/>
              <a:gd name="connsiteY9" fmla="*/ 54433 h 465103"/>
              <a:gd name="connsiteX0" fmla="*/ 23534 w 1125988"/>
              <a:gd name="connsiteY0" fmla="*/ 54433 h 465103"/>
              <a:gd name="connsiteX1" fmla="*/ 569755 w 1125988"/>
              <a:gd name="connsiteY1" fmla="*/ 204106 h 465103"/>
              <a:gd name="connsiteX2" fmla="*/ 1042217 w 1125988"/>
              <a:gd name="connsiteY2" fmla="*/ 289819 h 465103"/>
              <a:gd name="connsiteX3" fmla="*/ 1125988 w 1125988"/>
              <a:gd name="connsiteY3" fmla="*/ 269474 h 465103"/>
              <a:gd name="connsiteX4" fmla="*/ 1106526 w 1125988"/>
              <a:gd name="connsiteY4" fmla="*/ 465103 h 465103"/>
              <a:gd name="connsiteX5" fmla="*/ 734993 w 1125988"/>
              <a:gd name="connsiteY5" fmla="*/ 364437 h 465103"/>
              <a:gd name="connsiteX6" fmla="*/ 776518 w 1125988"/>
              <a:gd name="connsiteY6" fmla="*/ 354351 h 465103"/>
              <a:gd name="connsiteX7" fmla="*/ 558341 w 1125988"/>
              <a:gd name="connsiteY7" fmla="*/ 365182 h 465103"/>
              <a:gd name="connsiteX8" fmla="*/ 13984 w 1125988"/>
              <a:gd name="connsiteY8" fmla="*/ 371388 h 465103"/>
              <a:gd name="connsiteX9" fmla="*/ 23534 w 1125988"/>
              <a:gd name="connsiteY9" fmla="*/ 54433 h 465103"/>
              <a:gd name="connsiteX0" fmla="*/ 16733 w 1119187"/>
              <a:gd name="connsiteY0" fmla="*/ 54433 h 465103"/>
              <a:gd name="connsiteX1" fmla="*/ 562954 w 1119187"/>
              <a:gd name="connsiteY1" fmla="*/ 204106 h 465103"/>
              <a:gd name="connsiteX2" fmla="*/ 1035416 w 1119187"/>
              <a:gd name="connsiteY2" fmla="*/ 289819 h 465103"/>
              <a:gd name="connsiteX3" fmla="*/ 1119187 w 1119187"/>
              <a:gd name="connsiteY3" fmla="*/ 269474 h 465103"/>
              <a:gd name="connsiteX4" fmla="*/ 1099725 w 1119187"/>
              <a:gd name="connsiteY4" fmla="*/ 465103 h 465103"/>
              <a:gd name="connsiteX5" fmla="*/ 728192 w 1119187"/>
              <a:gd name="connsiteY5" fmla="*/ 364437 h 465103"/>
              <a:gd name="connsiteX6" fmla="*/ 769717 w 1119187"/>
              <a:gd name="connsiteY6" fmla="*/ 354351 h 465103"/>
              <a:gd name="connsiteX7" fmla="*/ 551540 w 1119187"/>
              <a:gd name="connsiteY7" fmla="*/ 365182 h 465103"/>
              <a:gd name="connsiteX8" fmla="*/ 7183 w 1119187"/>
              <a:gd name="connsiteY8" fmla="*/ 371388 h 465103"/>
              <a:gd name="connsiteX9" fmla="*/ 16733 w 1119187"/>
              <a:gd name="connsiteY9" fmla="*/ 54433 h 465103"/>
              <a:gd name="connsiteX0" fmla="*/ 15754 w 1118208"/>
              <a:gd name="connsiteY0" fmla="*/ 54433 h 465103"/>
              <a:gd name="connsiteX1" fmla="*/ 561975 w 1118208"/>
              <a:gd name="connsiteY1" fmla="*/ 204106 h 465103"/>
              <a:gd name="connsiteX2" fmla="*/ 1034437 w 1118208"/>
              <a:gd name="connsiteY2" fmla="*/ 289819 h 465103"/>
              <a:gd name="connsiteX3" fmla="*/ 1118208 w 1118208"/>
              <a:gd name="connsiteY3" fmla="*/ 269474 h 465103"/>
              <a:gd name="connsiteX4" fmla="*/ 1098746 w 1118208"/>
              <a:gd name="connsiteY4" fmla="*/ 465103 h 465103"/>
              <a:gd name="connsiteX5" fmla="*/ 727213 w 1118208"/>
              <a:gd name="connsiteY5" fmla="*/ 364437 h 465103"/>
              <a:gd name="connsiteX6" fmla="*/ 768738 w 1118208"/>
              <a:gd name="connsiteY6" fmla="*/ 354351 h 465103"/>
              <a:gd name="connsiteX7" fmla="*/ 550561 w 1118208"/>
              <a:gd name="connsiteY7" fmla="*/ 365182 h 465103"/>
              <a:gd name="connsiteX8" fmla="*/ 6204 w 1118208"/>
              <a:gd name="connsiteY8" fmla="*/ 371388 h 465103"/>
              <a:gd name="connsiteX9" fmla="*/ 15754 w 1118208"/>
              <a:gd name="connsiteY9" fmla="*/ 54433 h 465103"/>
              <a:gd name="connsiteX0" fmla="*/ 16951 w 1119405"/>
              <a:gd name="connsiteY0" fmla="*/ 54433 h 465103"/>
              <a:gd name="connsiteX1" fmla="*/ 563172 w 1119405"/>
              <a:gd name="connsiteY1" fmla="*/ 204106 h 465103"/>
              <a:gd name="connsiteX2" fmla="*/ 1035634 w 1119405"/>
              <a:gd name="connsiteY2" fmla="*/ 289819 h 465103"/>
              <a:gd name="connsiteX3" fmla="*/ 1119405 w 1119405"/>
              <a:gd name="connsiteY3" fmla="*/ 269474 h 465103"/>
              <a:gd name="connsiteX4" fmla="*/ 1099943 w 1119405"/>
              <a:gd name="connsiteY4" fmla="*/ 465103 h 465103"/>
              <a:gd name="connsiteX5" fmla="*/ 728410 w 1119405"/>
              <a:gd name="connsiteY5" fmla="*/ 364437 h 465103"/>
              <a:gd name="connsiteX6" fmla="*/ 769935 w 1119405"/>
              <a:gd name="connsiteY6" fmla="*/ 354351 h 465103"/>
              <a:gd name="connsiteX7" fmla="*/ 551758 w 1119405"/>
              <a:gd name="connsiteY7" fmla="*/ 365182 h 465103"/>
              <a:gd name="connsiteX8" fmla="*/ 7401 w 1119405"/>
              <a:gd name="connsiteY8" fmla="*/ 371388 h 465103"/>
              <a:gd name="connsiteX9" fmla="*/ 16951 w 1119405"/>
              <a:gd name="connsiteY9" fmla="*/ 54433 h 465103"/>
              <a:gd name="connsiteX0" fmla="*/ 16951 w 1119405"/>
              <a:gd name="connsiteY0" fmla="*/ 39772 h 450442"/>
              <a:gd name="connsiteX1" fmla="*/ 563172 w 1119405"/>
              <a:gd name="connsiteY1" fmla="*/ 189445 h 450442"/>
              <a:gd name="connsiteX2" fmla="*/ 1035634 w 1119405"/>
              <a:gd name="connsiteY2" fmla="*/ 275158 h 450442"/>
              <a:gd name="connsiteX3" fmla="*/ 1119405 w 1119405"/>
              <a:gd name="connsiteY3" fmla="*/ 254813 h 450442"/>
              <a:gd name="connsiteX4" fmla="*/ 1099943 w 1119405"/>
              <a:gd name="connsiteY4" fmla="*/ 450442 h 450442"/>
              <a:gd name="connsiteX5" fmla="*/ 728410 w 1119405"/>
              <a:gd name="connsiteY5" fmla="*/ 349776 h 450442"/>
              <a:gd name="connsiteX6" fmla="*/ 769935 w 1119405"/>
              <a:gd name="connsiteY6" fmla="*/ 339690 h 450442"/>
              <a:gd name="connsiteX7" fmla="*/ 551758 w 1119405"/>
              <a:gd name="connsiteY7" fmla="*/ 350521 h 450442"/>
              <a:gd name="connsiteX8" fmla="*/ 7401 w 1119405"/>
              <a:gd name="connsiteY8" fmla="*/ 356727 h 450442"/>
              <a:gd name="connsiteX9" fmla="*/ 16951 w 1119405"/>
              <a:gd name="connsiteY9" fmla="*/ 39772 h 450442"/>
              <a:gd name="connsiteX0" fmla="*/ 16951 w 1119405"/>
              <a:gd name="connsiteY0" fmla="*/ 72805 h 483475"/>
              <a:gd name="connsiteX1" fmla="*/ 756711 w 1119405"/>
              <a:gd name="connsiteY1" fmla="*/ 62598 h 483475"/>
              <a:gd name="connsiteX2" fmla="*/ 1035634 w 1119405"/>
              <a:gd name="connsiteY2" fmla="*/ 308191 h 483475"/>
              <a:gd name="connsiteX3" fmla="*/ 1119405 w 1119405"/>
              <a:gd name="connsiteY3" fmla="*/ 287846 h 483475"/>
              <a:gd name="connsiteX4" fmla="*/ 1099943 w 1119405"/>
              <a:gd name="connsiteY4" fmla="*/ 483475 h 483475"/>
              <a:gd name="connsiteX5" fmla="*/ 728410 w 1119405"/>
              <a:gd name="connsiteY5" fmla="*/ 382809 h 483475"/>
              <a:gd name="connsiteX6" fmla="*/ 769935 w 1119405"/>
              <a:gd name="connsiteY6" fmla="*/ 372723 h 483475"/>
              <a:gd name="connsiteX7" fmla="*/ 551758 w 1119405"/>
              <a:gd name="connsiteY7" fmla="*/ 383554 h 483475"/>
              <a:gd name="connsiteX8" fmla="*/ 7401 w 1119405"/>
              <a:gd name="connsiteY8" fmla="*/ 389760 h 483475"/>
              <a:gd name="connsiteX9" fmla="*/ 16951 w 1119405"/>
              <a:gd name="connsiteY9" fmla="*/ 72805 h 483475"/>
              <a:gd name="connsiteX0" fmla="*/ 16951 w 1119405"/>
              <a:gd name="connsiteY0" fmla="*/ 67302 h 477972"/>
              <a:gd name="connsiteX1" fmla="*/ 756711 w 1119405"/>
              <a:gd name="connsiteY1" fmla="*/ 57095 h 477972"/>
              <a:gd name="connsiteX2" fmla="*/ 1035634 w 1119405"/>
              <a:gd name="connsiteY2" fmla="*/ 302688 h 477972"/>
              <a:gd name="connsiteX3" fmla="*/ 1119405 w 1119405"/>
              <a:gd name="connsiteY3" fmla="*/ 282343 h 477972"/>
              <a:gd name="connsiteX4" fmla="*/ 1099943 w 1119405"/>
              <a:gd name="connsiteY4" fmla="*/ 477972 h 477972"/>
              <a:gd name="connsiteX5" fmla="*/ 728410 w 1119405"/>
              <a:gd name="connsiteY5" fmla="*/ 377306 h 477972"/>
              <a:gd name="connsiteX6" fmla="*/ 769935 w 1119405"/>
              <a:gd name="connsiteY6" fmla="*/ 367220 h 477972"/>
              <a:gd name="connsiteX7" fmla="*/ 551758 w 1119405"/>
              <a:gd name="connsiteY7" fmla="*/ 378051 h 477972"/>
              <a:gd name="connsiteX8" fmla="*/ 7401 w 1119405"/>
              <a:gd name="connsiteY8" fmla="*/ 384257 h 477972"/>
              <a:gd name="connsiteX9" fmla="*/ 16951 w 1119405"/>
              <a:gd name="connsiteY9" fmla="*/ 67302 h 477972"/>
              <a:gd name="connsiteX0" fmla="*/ 16951 w 1332578"/>
              <a:gd name="connsiteY0" fmla="*/ 67302 h 477972"/>
              <a:gd name="connsiteX1" fmla="*/ 756711 w 1332578"/>
              <a:gd name="connsiteY1" fmla="*/ 57095 h 477972"/>
              <a:gd name="connsiteX2" fmla="*/ 1035634 w 1332578"/>
              <a:gd name="connsiteY2" fmla="*/ 302688 h 477972"/>
              <a:gd name="connsiteX3" fmla="*/ 1332578 w 1332578"/>
              <a:gd name="connsiteY3" fmla="*/ 229050 h 477972"/>
              <a:gd name="connsiteX4" fmla="*/ 1099943 w 1332578"/>
              <a:gd name="connsiteY4" fmla="*/ 477972 h 477972"/>
              <a:gd name="connsiteX5" fmla="*/ 728410 w 1332578"/>
              <a:gd name="connsiteY5" fmla="*/ 377306 h 477972"/>
              <a:gd name="connsiteX6" fmla="*/ 769935 w 1332578"/>
              <a:gd name="connsiteY6" fmla="*/ 367220 h 477972"/>
              <a:gd name="connsiteX7" fmla="*/ 551758 w 1332578"/>
              <a:gd name="connsiteY7" fmla="*/ 378051 h 477972"/>
              <a:gd name="connsiteX8" fmla="*/ 7401 w 1332578"/>
              <a:gd name="connsiteY8" fmla="*/ 384257 h 477972"/>
              <a:gd name="connsiteX9" fmla="*/ 16951 w 1332578"/>
              <a:gd name="connsiteY9" fmla="*/ 67302 h 477972"/>
              <a:gd name="connsiteX0" fmla="*/ 16951 w 1332578"/>
              <a:gd name="connsiteY0" fmla="*/ 71581 h 482251"/>
              <a:gd name="connsiteX1" fmla="*/ 756711 w 1332578"/>
              <a:gd name="connsiteY1" fmla="*/ 61374 h 482251"/>
              <a:gd name="connsiteX2" fmla="*/ 1181489 w 1332578"/>
              <a:gd name="connsiteY2" fmla="*/ 281723 h 482251"/>
              <a:gd name="connsiteX3" fmla="*/ 1332578 w 1332578"/>
              <a:gd name="connsiteY3" fmla="*/ 233329 h 482251"/>
              <a:gd name="connsiteX4" fmla="*/ 1099943 w 1332578"/>
              <a:gd name="connsiteY4" fmla="*/ 482251 h 482251"/>
              <a:gd name="connsiteX5" fmla="*/ 728410 w 1332578"/>
              <a:gd name="connsiteY5" fmla="*/ 381585 h 482251"/>
              <a:gd name="connsiteX6" fmla="*/ 769935 w 1332578"/>
              <a:gd name="connsiteY6" fmla="*/ 371499 h 482251"/>
              <a:gd name="connsiteX7" fmla="*/ 551758 w 1332578"/>
              <a:gd name="connsiteY7" fmla="*/ 382330 h 482251"/>
              <a:gd name="connsiteX8" fmla="*/ 7401 w 1332578"/>
              <a:gd name="connsiteY8" fmla="*/ 388536 h 482251"/>
              <a:gd name="connsiteX9" fmla="*/ 16951 w 1332578"/>
              <a:gd name="connsiteY9" fmla="*/ 71581 h 482251"/>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728410 w 1332578"/>
              <a:gd name="connsiteY5" fmla="*/ 381585 h 611277"/>
              <a:gd name="connsiteX6" fmla="*/ 769935 w 1332578"/>
              <a:gd name="connsiteY6" fmla="*/ 371499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769935 w 1332578"/>
              <a:gd name="connsiteY6" fmla="*/ 371499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83108 w 1332578"/>
              <a:gd name="connsiteY6" fmla="*/ 458451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51758 w 1332578"/>
              <a:gd name="connsiteY7" fmla="*/ 382330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0173 w 1332578"/>
              <a:gd name="connsiteY7" fmla="*/ 345866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68588 w 1332578"/>
              <a:gd name="connsiteY7" fmla="*/ 315012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79808 w 1332578"/>
              <a:gd name="connsiteY7" fmla="*/ 292573 h 611277"/>
              <a:gd name="connsiteX8" fmla="*/ 7401 w 1332578"/>
              <a:gd name="connsiteY8" fmla="*/ 388536 h 611277"/>
              <a:gd name="connsiteX9" fmla="*/ 16951 w 1332578"/>
              <a:gd name="connsiteY9" fmla="*/ 71581 h 611277"/>
              <a:gd name="connsiteX0" fmla="*/ 16951 w 1332578"/>
              <a:gd name="connsiteY0" fmla="*/ 71581 h 611277"/>
              <a:gd name="connsiteX1" fmla="*/ 756711 w 1332578"/>
              <a:gd name="connsiteY1" fmla="*/ 61374 h 611277"/>
              <a:gd name="connsiteX2" fmla="*/ 1181489 w 1332578"/>
              <a:gd name="connsiteY2" fmla="*/ 281723 h 611277"/>
              <a:gd name="connsiteX3" fmla="*/ 1332578 w 1332578"/>
              <a:gd name="connsiteY3" fmla="*/ 233329 h 611277"/>
              <a:gd name="connsiteX4" fmla="*/ 1259822 w 1332578"/>
              <a:gd name="connsiteY4" fmla="*/ 611277 h 611277"/>
              <a:gd name="connsiteX5" fmla="*/ 818167 w 1332578"/>
              <a:gd name="connsiteY5" fmla="*/ 538660 h 611277"/>
              <a:gd name="connsiteX6" fmla="*/ 955059 w 1332578"/>
              <a:gd name="connsiteY6" fmla="*/ 438817 h 611277"/>
              <a:gd name="connsiteX7" fmla="*/ 582612 w 1332578"/>
              <a:gd name="connsiteY7" fmla="*/ 329037 h 611277"/>
              <a:gd name="connsiteX8" fmla="*/ 7401 w 1332578"/>
              <a:gd name="connsiteY8" fmla="*/ 388536 h 611277"/>
              <a:gd name="connsiteX9" fmla="*/ 16951 w 1332578"/>
              <a:gd name="connsiteY9" fmla="*/ 71581 h 611277"/>
              <a:gd name="connsiteX0" fmla="*/ 621 w 1333077"/>
              <a:gd name="connsiteY0" fmla="*/ 67544 h 621264"/>
              <a:gd name="connsiteX1" fmla="*/ 757210 w 1333077"/>
              <a:gd name="connsiteY1" fmla="*/ 71361 h 621264"/>
              <a:gd name="connsiteX2" fmla="*/ 1181988 w 1333077"/>
              <a:gd name="connsiteY2" fmla="*/ 291710 h 621264"/>
              <a:gd name="connsiteX3" fmla="*/ 1333077 w 1333077"/>
              <a:gd name="connsiteY3" fmla="*/ 243316 h 621264"/>
              <a:gd name="connsiteX4" fmla="*/ 1260321 w 1333077"/>
              <a:gd name="connsiteY4" fmla="*/ 621264 h 621264"/>
              <a:gd name="connsiteX5" fmla="*/ 818666 w 1333077"/>
              <a:gd name="connsiteY5" fmla="*/ 548647 h 621264"/>
              <a:gd name="connsiteX6" fmla="*/ 955558 w 1333077"/>
              <a:gd name="connsiteY6" fmla="*/ 448804 h 621264"/>
              <a:gd name="connsiteX7" fmla="*/ 583111 w 1333077"/>
              <a:gd name="connsiteY7" fmla="*/ 339024 h 621264"/>
              <a:gd name="connsiteX8" fmla="*/ 7900 w 1333077"/>
              <a:gd name="connsiteY8" fmla="*/ 398523 h 621264"/>
              <a:gd name="connsiteX9" fmla="*/ 621 w 1333077"/>
              <a:gd name="connsiteY9" fmla="*/ 67544 h 621264"/>
              <a:gd name="connsiteX0" fmla="*/ 621 w 1333077"/>
              <a:gd name="connsiteY0" fmla="*/ 71371 h 625091"/>
              <a:gd name="connsiteX1" fmla="*/ 757210 w 1333077"/>
              <a:gd name="connsiteY1" fmla="*/ 75188 h 625091"/>
              <a:gd name="connsiteX2" fmla="*/ 1181988 w 1333077"/>
              <a:gd name="connsiteY2" fmla="*/ 295537 h 625091"/>
              <a:gd name="connsiteX3" fmla="*/ 1333077 w 1333077"/>
              <a:gd name="connsiteY3" fmla="*/ 247143 h 625091"/>
              <a:gd name="connsiteX4" fmla="*/ 1260321 w 1333077"/>
              <a:gd name="connsiteY4" fmla="*/ 625091 h 625091"/>
              <a:gd name="connsiteX5" fmla="*/ 818666 w 1333077"/>
              <a:gd name="connsiteY5" fmla="*/ 552474 h 625091"/>
              <a:gd name="connsiteX6" fmla="*/ 955558 w 1333077"/>
              <a:gd name="connsiteY6" fmla="*/ 452631 h 625091"/>
              <a:gd name="connsiteX7" fmla="*/ 583111 w 1333077"/>
              <a:gd name="connsiteY7" fmla="*/ 342851 h 625091"/>
              <a:gd name="connsiteX8" fmla="*/ 7900 w 1333077"/>
              <a:gd name="connsiteY8" fmla="*/ 402350 h 625091"/>
              <a:gd name="connsiteX9" fmla="*/ 621 w 1333077"/>
              <a:gd name="connsiteY9" fmla="*/ 71371 h 625091"/>
              <a:gd name="connsiteX0" fmla="*/ 621 w 1333077"/>
              <a:gd name="connsiteY0" fmla="*/ 71371 h 625091"/>
              <a:gd name="connsiteX1" fmla="*/ 757210 w 1333077"/>
              <a:gd name="connsiteY1" fmla="*/ 75188 h 625091"/>
              <a:gd name="connsiteX2" fmla="*/ 1181988 w 1333077"/>
              <a:gd name="connsiteY2" fmla="*/ 295537 h 625091"/>
              <a:gd name="connsiteX3" fmla="*/ 1333077 w 1333077"/>
              <a:gd name="connsiteY3" fmla="*/ 247143 h 625091"/>
              <a:gd name="connsiteX4" fmla="*/ 1260321 w 1333077"/>
              <a:gd name="connsiteY4" fmla="*/ 625091 h 625091"/>
              <a:gd name="connsiteX5" fmla="*/ 818666 w 1333077"/>
              <a:gd name="connsiteY5" fmla="*/ 552474 h 625091"/>
              <a:gd name="connsiteX6" fmla="*/ 955558 w 1333077"/>
              <a:gd name="connsiteY6" fmla="*/ 452631 h 625091"/>
              <a:gd name="connsiteX7" fmla="*/ 583111 w 1333077"/>
              <a:gd name="connsiteY7" fmla="*/ 342851 h 625091"/>
              <a:gd name="connsiteX8" fmla="*/ 7900 w 1333077"/>
              <a:gd name="connsiteY8" fmla="*/ 402350 h 625091"/>
              <a:gd name="connsiteX9" fmla="*/ 621 w 1333077"/>
              <a:gd name="connsiteY9" fmla="*/ 71371 h 625091"/>
              <a:gd name="connsiteX0" fmla="*/ 621 w 1333077"/>
              <a:gd name="connsiteY0" fmla="*/ 75406 h 629126"/>
              <a:gd name="connsiteX1" fmla="*/ 796479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3111 w 1333077"/>
              <a:gd name="connsiteY7" fmla="*/ 346886 h 629126"/>
              <a:gd name="connsiteX8" fmla="*/ 7900 w 1333077"/>
              <a:gd name="connsiteY8" fmla="*/ 406385 h 629126"/>
              <a:gd name="connsiteX9" fmla="*/ 621 w 1333077"/>
              <a:gd name="connsiteY9" fmla="*/ 75406 h 629126"/>
              <a:gd name="connsiteX0" fmla="*/ 621 w 1333077"/>
              <a:gd name="connsiteY0" fmla="*/ 75406 h 629126"/>
              <a:gd name="connsiteX1" fmla="*/ 796479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5916 w 1333077"/>
              <a:gd name="connsiteY7" fmla="*/ 358106 h 629126"/>
              <a:gd name="connsiteX8" fmla="*/ 7900 w 1333077"/>
              <a:gd name="connsiteY8" fmla="*/ 406385 h 629126"/>
              <a:gd name="connsiteX9" fmla="*/ 621 w 1333077"/>
              <a:gd name="connsiteY9" fmla="*/ 75406 h 629126"/>
              <a:gd name="connsiteX0" fmla="*/ 621 w 1333077"/>
              <a:gd name="connsiteY0" fmla="*/ 75406 h 629126"/>
              <a:gd name="connsiteX1" fmla="*/ 816113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5916 w 1333077"/>
              <a:gd name="connsiteY7" fmla="*/ 358106 h 629126"/>
              <a:gd name="connsiteX8" fmla="*/ 7900 w 1333077"/>
              <a:gd name="connsiteY8" fmla="*/ 406385 h 629126"/>
              <a:gd name="connsiteX9" fmla="*/ 621 w 1333077"/>
              <a:gd name="connsiteY9" fmla="*/ 75406 h 629126"/>
              <a:gd name="connsiteX0" fmla="*/ 621 w 1333077"/>
              <a:gd name="connsiteY0" fmla="*/ 75406 h 629126"/>
              <a:gd name="connsiteX1" fmla="*/ 816113 w 1333077"/>
              <a:gd name="connsiteY1" fmla="*/ 68004 h 629126"/>
              <a:gd name="connsiteX2" fmla="*/ 1181988 w 1333077"/>
              <a:gd name="connsiteY2" fmla="*/ 299572 h 629126"/>
              <a:gd name="connsiteX3" fmla="*/ 1333077 w 1333077"/>
              <a:gd name="connsiteY3" fmla="*/ 251178 h 629126"/>
              <a:gd name="connsiteX4" fmla="*/ 1260321 w 1333077"/>
              <a:gd name="connsiteY4" fmla="*/ 629126 h 629126"/>
              <a:gd name="connsiteX5" fmla="*/ 818666 w 1333077"/>
              <a:gd name="connsiteY5" fmla="*/ 556509 h 629126"/>
              <a:gd name="connsiteX6" fmla="*/ 955558 w 1333077"/>
              <a:gd name="connsiteY6" fmla="*/ 456666 h 629126"/>
              <a:gd name="connsiteX7" fmla="*/ 585916 w 1333077"/>
              <a:gd name="connsiteY7" fmla="*/ 358106 h 629126"/>
              <a:gd name="connsiteX8" fmla="*/ 7900 w 1333077"/>
              <a:gd name="connsiteY8" fmla="*/ 414799 h 629126"/>
              <a:gd name="connsiteX9" fmla="*/ 621 w 1333077"/>
              <a:gd name="connsiteY9" fmla="*/ 75406 h 62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3077" h="629126">
                <a:moveTo>
                  <a:pt x="621" y="75406"/>
                </a:moveTo>
                <a:cubicBezTo>
                  <a:pt x="379284" y="-58626"/>
                  <a:pt x="622023" y="16618"/>
                  <a:pt x="816113" y="68004"/>
                </a:cubicBezTo>
                <a:cubicBezTo>
                  <a:pt x="1012651" y="141735"/>
                  <a:pt x="1054344" y="215572"/>
                  <a:pt x="1181988" y="299572"/>
                </a:cubicBezTo>
                <a:lnTo>
                  <a:pt x="1333077" y="251178"/>
                </a:lnTo>
                <a:lnTo>
                  <a:pt x="1260321" y="629126"/>
                </a:lnTo>
                <a:lnTo>
                  <a:pt x="818666" y="556509"/>
                </a:lnTo>
                <a:lnTo>
                  <a:pt x="955558" y="456666"/>
                </a:lnTo>
                <a:cubicBezTo>
                  <a:pt x="912559" y="424534"/>
                  <a:pt x="743859" y="365084"/>
                  <a:pt x="585916" y="358106"/>
                </a:cubicBezTo>
                <a:cubicBezTo>
                  <a:pt x="427973" y="351128"/>
                  <a:pt x="131315" y="389037"/>
                  <a:pt x="7900" y="414799"/>
                </a:cubicBezTo>
                <a:cubicBezTo>
                  <a:pt x="-44080" y="414799"/>
                  <a:pt x="184431" y="327848"/>
                  <a:pt x="621" y="75406"/>
                </a:cubicBezTo>
                <a:close/>
              </a:path>
            </a:pathLst>
          </a:custGeom>
          <a:gradFill flip="none" rotWithShape="1">
            <a:gsLst>
              <a:gs pos="0">
                <a:srgbClr val="58BCEE">
                  <a:shade val="30000"/>
                  <a:satMod val="115000"/>
                </a:srgbClr>
              </a:gs>
              <a:gs pos="50000">
                <a:srgbClr val="58BCEE">
                  <a:shade val="67500"/>
                  <a:satMod val="115000"/>
                </a:srgbClr>
              </a:gs>
              <a:gs pos="100000">
                <a:srgbClr val="58BCEE">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231" name="TextBox 61"/>
          <p:cNvSpPr txBox="1">
            <a:spLocks noChangeArrowheads="1"/>
          </p:cNvSpPr>
          <p:nvPr/>
        </p:nvSpPr>
        <p:spPr bwMode="auto">
          <a:xfrm>
            <a:off x="6143625" y="4343400"/>
            <a:ext cx="1839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2800" b="1">
                <a:solidFill>
                  <a:srgbClr val="58BCEE"/>
                </a:solidFill>
              </a:rPr>
              <a:t>Test</a:t>
            </a:r>
          </a:p>
        </p:txBody>
      </p:sp>
      <p:sp>
        <p:nvSpPr>
          <p:cNvPr id="63" name="TextBox 62"/>
          <p:cNvSpPr txBox="1"/>
          <p:nvPr/>
        </p:nvSpPr>
        <p:spPr>
          <a:xfrm>
            <a:off x="6054725" y="5540375"/>
            <a:ext cx="1993900" cy="646113"/>
          </a:xfrm>
          <a:prstGeom prst="rect">
            <a:avLst/>
          </a:prstGeom>
          <a:noFill/>
        </p:spPr>
        <p:txBody>
          <a:bodyPr>
            <a:spAutoFit/>
          </a:bodyPr>
          <a:lstStyle/>
          <a:p>
            <a:pPr algn="ctr">
              <a:defRPr/>
            </a:pPr>
            <a:r>
              <a:rPr lang="en-US" dirty="0">
                <a:solidFill>
                  <a:schemeClr val="tx1">
                    <a:lumMod val="85000"/>
                    <a:lumOff val="15000"/>
                  </a:schemeClr>
                </a:solidFill>
              </a:rPr>
              <a:t>Client Ok</a:t>
            </a:r>
          </a:p>
          <a:p>
            <a:pPr algn="ctr">
              <a:defRPr/>
            </a:pPr>
            <a:r>
              <a:rPr lang="en-US" dirty="0">
                <a:solidFill>
                  <a:schemeClr val="tx1">
                    <a:lumMod val="85000"/>
                    <a:lumOff val="15000"/>
                  </a:schemeClr>
                </a:solidFill>
              </a:rPr>
              <a:t>Launch</a:t>
            </a:r>
          </a:p>
        </p:txBody>
      </p:sp>
      <p:sp>
        <p:nvSpPr>
          <p:cNvPr id="65" name="TextBox 64"/>
          <p:cNvSpPr txBox="1"/>
          <p:nvPr/>
        </p:nvSpPr>
        <p:spPr>
          <a:xfrm>
            <a:off x="457200" y="4572000"/>
            <a:ext cx="4325938" cy="923330"/>
          </a:xfrm>
          <a:prstGeom prst="rect">
            <a:avLst/>
          </a:prstGeom>
          <a:noFill/>
        </p:spPr>
        <p:txBody>
          <a:bodyPr>
            <a:spAutoFit/>
          </a:bodyPr>
          <a:lstStyle/>
          <a:p>
            <a:pPr marL="285750" indent="-285750">
              <a:buFont typeface="Arial" pitchFamily="34" charset="0"/>
              <a:buChar char="•"/>
              <a:defRPr/>
            </a:pPr>
            <a:r>
              <a:rPr lang="en-US" sz="1800" dirty="0">
                <a:solidFill>
                  <a:schemeClr val="tx1">
                    <a:lumMod val="85000"/>
                    <a:lumOff val="15000"/>
                  </a:schemeClr>
                </a:solidFill>
              </a:rPr>
              <a:t>Conceptual design</a:t>
            </a:r>
          </a:p>
          <a:p>
            <a:pPr marL="285750" indent="-285750">
              <a:buFont typeface="Arial" pitchFamily="34" charset="0"/>
              <a:buChar char="•"/>
              <a:defRPr/>
            </a:pPr>
            <a:r>
              <a:rPr lang="en-US" sz="1800" dirty="0" smtClean="0">
                <a:solidFill>
                  <a:schemeClr val="tx1">
                    <a:lumMod val="85000"/>
                    <a:lumOff val="15000"/>
                  </a:schemeClr>
                </a:solidFill>
              </a:rPr>
              <a:t>Needs </a:t>
            </a:r>
            <a:r>
              <a:rPr lang="en-US" sz="1800" dirty="0">
                <a:solidFill>
                  <a:schemeClr val="tx1">
                    <a:lumMod val="85000"/>
                    <a:lumOff val="15000"/>
                  </a:schemeClr>
                </a:solidFill>
              </a:rPr>
              <a:t>identification</a:t>
            </a:r>
          </a:p>
          <a:p>
            <a:pPr marL="285750" indent="-285750">
              <a:buFont typeface="Arial" pitchFamily="34" charset="0"/>
              <a:buChar char="•"/>
              <a:defRPr/>
            </a:pPr>
            <a:r>
              <a:rPr lang="en-US" sz="1800" dirty="0">
                <a:solidFill>
                  <a:schemeClr val="tx1">
                    <a:lumMod val="85000"/>
                    <a:lumOff val="15000"/>
                  </a:schemeClr>
                </a:solidFill>
              </a:rPr>
              <a:t>System </a:t>
            </a:r>
            <a:r>
              <a:rPr lang="en-US" sz="1800" dirty="0" smtClean="0">
                <a:solidFill>
                  <a:schemeClr val="tx1">
                    <a:lumMod val="85000"/>
                    <a:lumOff val="15000"/>
                  </a:schemeClr>
                </a:solidFill>
              </a:rPr>
              <a:t>requirements</a:t>
            </a:r>
            <a:endParaRPr lang="en-US" sz="1800" dirty="0">
              <a:solidFill>
                <a:schemeClr val="tx1">
                  <a:lumMod val="85000"/>
                  <a:lumOff val="15000"/>
                </a:schemeClr>
              </a:solidFill>
            </a:endParaRPr>
          </a:p>
        </p:txBody>
      </p:sp>
      <p:sp>
        <p:nvSpPr>
          <p:cNvPr id="3" name="Oval 2"/>
          <p:cNvSpPr>
            <a:spLocks noChangeArrowheads="1"/>
          </p:cNvSpPr>
          <p:nvPr/>
        </p:nvSpPr>
        <p:spPr bwMode="auto">
          <a:xfrm>
            <a:off x="962025" y="1176338"/>
            <a:ext cx="1498600" cy="762000"/>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72" name="Oval 71"/>
          <p:cNvSpPr>
            <a:spLocks noChangeArrowheads="1"/>
          </p:cNvSpPr>
          <p:nvPr/>
        </p:nvSpPr>
        <p:spPr bwMode="auto">
          <a:xfrm>
            <a:off x="3100388" y="2162175"/>
            <a:ext cx="1460500" cy="762000"/>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74" name="TextBox 73"/>
          <p:cNvSpPr txBox="1"/>
          <p:nvPr/>
        </p:nvSpPr>
        <p:spPr>
          <a:xfrm>
            <a:off x="457200" y="4572000"/>
            <a:ext cx="4325938" cy="923925"/>
          </a:xfrm>
          <a:prstGeom prst="rect">
            <a:avLst/>
          </a:prstGeom>
          <a:noFill/>
        </p:spPr>
        <p:txBody>
          <a:bodyPr>
            <a:spAutoFit/>
          </a:bodyPr>
          <a:lstStyle/>
          <a:p>
            <a:pPr marL="285750" indent="-285750">
              <a:buFont typeface="Arial" pitchFamily="34" charset="0"/>
              <a:buChar char="•"/>
              <a:defRPr/>
            </a:pPr>
            <a:r>
              <a:rPr lang="en-US" sz="1800" dirty="0">
                <a:solidFill>
                  <a:schemeClr val="tx1">
                    <a:lumMod val="85000"/>
                    <a:lumOff val="15000"/>
                  </a:schemeClr>
                </a:solidFill>
              </a:rPr>
              <a:t>Assemble system components</a:t>
            </a:r>
          </a:p>
          <a:p>
            <a:pPr marL="285750" indent="-285750">
              <a:buFont typeface="Arial" pitchFamily="34" charset="0"/>
              <a:buChar char="•"/>
              <a:defRPr/>
            </a:pPr>
            <a:r>
              <a:rPr lang="en-US" sz="1800" dirty="0">
                <a:solidFill>
                  <a:schemeClr val="tx1">
                    <a:lumMod val="85000"/>
                    <a:lumOff val="15000"/>
                  </a:schemeClr>
                </a:solidFill>
              </a:rPr>
              <a:t>Software programming</a:t>
            </a:r>
          </a:p>
          <a:p>
            <a:pPr marL="285750" indent="-285750">
              <a:buFont typeface="Arial" pitchFamily="34" charset="0"/>
              <a:buChar char="•"/>
              <a:defRPr/>
            </a:pPr>
            <a:r>
              <a:rPr lang="en-US" sz="1800" dirty="0">
                <a:solidFill>
                  <a:schemeClr val="tx1">
                    <a:lumMod val="85000"/>
                    <a:lumOff val="15000"/>
                  </a:schemeClr>
                </a:solidFill>
              </a:rPr>
              <a:t>Unit and </a:t>
            </a:r>
            <a:r>
              <a:rPr lang="en-US" sz="1800" dirty="0" smtClean="0">
                <a:solidFill>
                  <a:schemeClr val="tx1">
                    <a:lumMod val="85000"/>
                    <a:lumOff val="15000"/>
                  </a:schemeClr>
                </a:solidFill>
              </a:rPr>
              <a:t>integration tests</a:t>
            </a:r>
            <a:endParaRPr lang="en-US" sz="1800" dirty="0">
              <a:solidFill>
                <a:schemeClr val="tx1">
                  <a:lumMod val="85000"/>
                  <a:lumOff val="15000"/>
                </a:schemeClr>
              </a:solidFill>
            </a:endParaRPr>
          </a:p>
        </p:txBody>
      </p:sp>
      <p:sp>
        <p:nvSpPr>
          <p:cNvPr id="75" name="Oval 74"/>
          <p:cNvSpPr>
            <a:spLocks noChangeArrowheads="1"/>
          </p:cNvSpPr>
          <p:nvPr/>
        </p:nvSpPr>
        <p:spPr bwMode="auto">
          <a:xfrm>
            <a:off x="4810124" y="3160713"/>
            <a:ext cx="2124075" cy="762000"/>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78" name="Oval 77"/>
          <p:cNvSpPr>
            <a:spLocks noChangeArrowheads="1"/>
          </p:cNvSpPr>
          <p:nvPr/>
        </p:nvSpPr>
        <p:spPr bwMode="auto">
          <a:xfrm>
            <a:off x="6454775" y="4343399"/>
            <a:ext cx="1241425" cy="606425"/>
          </a:xfrm>
          <a:prstGeom prst="ellipse">
            <a:avLst/>
          </a:prstGeom>
          <a:noFill/>
          <a:ln w="158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2" name="Slide Number Placeholder 1"/>
          <p:cNvSpPr>
            <a:spLocks noGrp="1"/>
          </p:cNvSpPr>
          <p:nvPr>
            <p:ph type="sldNum" sz="quarter" idx="12"/>
          </p:nvPr>
        </p:nvSpPr>
        <p:spPr/>
        <p:txBody>
          <a:bodyPr/>
          <a:lstStyle/>
          <a:p>
            <a:pPr>
              <a:defRPr/>
            </a:pPr>
            <a:fld id="{3CD0FD73-36A3-4221-9727-19DD0B75C0B2}"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animEffect transition="in" filter="fade">
                                      <p:cBhvr>
                                        <p:cTn id="9" dur="500"/>
                                        <p:tgtEl>
                                          <p:spTgt spid="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5"/>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500"/>
                                        <p:tgtEl>
                                          <p:spTgt spid="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74"/>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75"/>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7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3" grpId="1"/>
      <p:bldP spid="77" grpId="0"/>
      <p:bldP spid="77" grpId="1"/>
      <p:bldP spid="65" grpId="0"/>
      <p:bldP spid="65" grpId="1"/>
      <p:bldP spid="3" grpId="0" animBg="1"/>
      <p:bldP spid="3" grpId="1" animBg="1"/>
      <p:bldP spid="72" grpId="0" animBg="1"/>
      <p:bldP spid="72" grpId="1" animBg="1"/>
      <p:bldP spid="74" grpId="0"/>
      <p:bldP spid="74" grpId="1"/>
      <p:bldP spid="75" grpId="0" animBg="1"/>
      <p:bldP spid="75" grpId="1" animBg="1"/>
      <p:bldP spid="78" grpId="0" animBg="1"/>
      <p:bldP spid="7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269875" y="1828800"/>
            <a:ext cx="2660650" cy="2163763"/>
          </a:xfrm>
          <a:prstGeom prst="rect">
            <a:avLst/>
          </a:prstGeom>
          <a:noFill/>
          <a:ln w="25400" algn="ctr">
            <a:solidFill>
              <a:srgbClr val="00478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nvGrpSpPr>
          <p:cNvPr id="10243" name="Group 26"/>
          <p:cNvGrpSpPr>
            <a:grpSpLocks/>
          </p:cNvGrpSpPr>
          <p:nvPr/>
        </p:nvGrpSpPr>
        <p:grpSpPr bwMode="auto">
          <a:xfrm>
            <a:off x="6556375" y="4862513"/>
            <a:ext cx="1695450" cy="577850"/>
            <a:chOff x="6247751" y="1628270"/>
            <a:chExt cx="1695763" cy="578355"/>
          </a:xfrm>
        </p:grpSpPr>
        <p:pic>
          <p:nvPicPr>
            <p:cNvPr id="10287" name="Picture 2" descr="C:\Users\jlo\AppData\Local\Microsoft\Windows\Temporary Internet Files\Content.IE5\1DHJBLFQ\MC9004348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751" y="1628270"/>
              <a:ext cx="578355" cy="5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8" name="Picture 2" descr="C:\Users\jlo\AppData\Local\Microsoft\Windows\Temporary Internet Files\Content.IE5\1DHJBLFQ\MC9004348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643" y="1628270"/>
              <a:ext cx="578355" cy="5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9" name="Picture 2" descr="C:\Users\jlo\AppData\Local\Microsoft\Windows\Temporary Internet Files\Content.IE5\1DHJBLFQ\MC9004348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159" y="1628270"/>
              <a:ext cx="578355" cy="5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4" name="Group 4"/>
          <p:cNvGrpSpPr>
            <a:grpSpLocks/>
          </p:cNvGrpSpPr>
          <p:nvPr/>
        </p:nvGrpSpPr>
        <p:grpSpPr bwMode="auto">
          <a:xfrm>
            <a:off x="6540500" y="2490788"/>
            <a:ext cx="1697038" cy="577850"/>
            <a:chOff x="6247751" y="1628270"/>
            <a:chExt cx="1695763" cy="578355"/>
          </a:xfrm>
        </p:grpSpPr>
        <p:pic>
          <p:nvPicPr>
            <p:cNvPr id="10284" name="Picture 2" descr="C:\Users\jlo\AppData\Local\Microsoft\Windows\Temporary Internet Files\Content.IE5\1DHJBLFQ\MC9004348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751" y="1628270"/>
              <a:ext cx="578355" cy="5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2" descr="C:\Users\jlo\AppData\Local\Microsoft\Windows\Temporary Internet Files\Content.IE5\1DHJBLFQ\MC9004348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643" y="1628270"/>
              <a:ext cx="578355" cy="5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6" name="Picture 2" descr="C:\Users\jlo\AppData\Local\Microsoft\Windows\Temporary Internet Files\Content.IE5\1DHJBLFQ\MC90043486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159" y="1628270"/>
              <a:ext cx="578355" cy="5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Oval 20"/>
          <p:cNvSpPr>
            <a:spLocks noChangeArrowheads="1"/>
          </p:cNvSpPr>
          <p:nvPr/>
        </p:nvSpPr>
        <p:spPr bwMode="auto">
          <a:xfrm>
            <a:off x="6315075" y="2319338"/>
            <a:ext cx="1066800" cy="93027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pic>
        <p:nvPicPr>
          <p:cNvPr id="102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3" y="4914900"/>
            <a:ext cx="10477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p:cNvSpPr>
            <a:spLocks noChangeAspect="1" noEditPoints="1" noChangeArrowheads="1"/>
          </p:cNvSpPr>
          <p:nvPr/>
        </p:nvSpPr>
        <p:spPr bwMode="auto">
          <a:xfrm>
            <a:off x="3117850" y="2943225"/>
            <a:ext cx="3130550" cy="20986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2">
              <a:lumMod val="85000"/>
            </a:schemeClr>
          </a:solidFill>
          <a:ln w="9525">
            <a:noFill/>
            <a:miter lim="800000"/>
            <a:headEnd/>
            <a:tailEnd/>
          </a:ln>
          <a:effectLst>
            <a:outerShdw dist="107763" dir="2700000" algn="ctr" rotWithShape="0">
              <a:srgbClr val="808080"/>
            </a:outerShdw>
          </a:effectLst>
        </p:spPr>
        <p:txBody>
          <a:bodyPr/>
          <a:lstStyle/>
          <a:p>
            <a:pPr algn="ctr">
              <a:defRPr/>
            </a:pPr>
            <a:endParaRPr lang="en-US" dirty="0"/>
          </a:p>
          <a:p>
            <a:pPr algn="ctr">
              <a:defRPr/>
            </a:pPr>
            <a:r>
              <a:rPr lang="en-US" dirty="0">
                <a:latin typeface="Calibri" pitchFamily="34" charset="0"/>
                <a:cs typeface="Calibri" pitchFamily="34" charset="0"/>
              </a:rPr>
              <a:t>  </a:t>
            </a:r>
          </a:p>
        </p:txBody>
      </p:sp>
      <p:sp>
        <p:nvSpPr>
          <p:cNvPr id="10248" name="Text Box 5"/>
          <p:cNvSpPr txBox="1">
            <a:spLocks noChangeArrowheads="1"/>
          </p:cNvSpPr>
          <p:nvPr/>
        </p:nvSpPr>
        <p:spPr bwMode="auto">
          <a:xfrm>
            <a:off x="5775325" y="2632075"/>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en-US"/>
          </a:p>
        </p:txBody>
      </p:sp>
      <p:sp>
        <p:nvSpPr>
          <p:cNvPr id="10249" name="Rectangle 12"/>
          <p:cNvSpPr>
            <a:spLocks noGrp="1" noChangeArrowheads="1"/>
          </p:cNvSpPr>
          <p:nvPr>
            <p:ph type="title"/>
          </p:nvPr>
        </p:nvSpPr>
        <p:spPr/>
        <p:txBody>
          <a:bodyPr/>
          <a:lstStyle/>
          <a:p>
            <a:pPr eaLnBrk="1" hangingPunct="1"/>
            <a:r>
              <a:rPr lang="en-US" smtClean="0"/>
              <a:t>System Architecture Diagram</a:t>
            </a:r>
          </a:p>
        </p:txBody>
      </p:sp>
      <p:grpSp>
        <p:nvGrpSpPr>
          <p:cNvPr id="17" name="Group 16"/>
          <p:cNvGrpSpPr>
            <a:grpSpLocks/>
          </p:cNvGrpSpPr>
          <p:nvPr/>
        </p:nvGrpSpPr>
        <p:grpSpPr bwMode="auto">
          <a:xfrm>
            <a:off x="1447800" y="2206625"/>
            <a:ext cx="4867275" cy="1587500"/>
            <a:chOff x="1447800" y="2206625"/>
            <a:chExt cx="4867275" cy="1587703"/>
          </a:xfrm>
        </p:grpSpPr>
        <p:sp>
          <p:nvSpPr>
            <p:cNvPr id="6" name="Freeform 5"/>
            <p:cNvSpPr/>
            <p:nvPr/>
          </p:nvSpPr>
          <p:spPr bwMode="auto">
            <a:xfrm>
              <a:off x="2266950" y="2638425"/>
              <a:ext cx="4048125" cy="1155903"/>
            </a:xfrm>
            <a:custGeom>
              <a:avLst/>
              <a:gdLst>
                <a:gd name="connsiteX0" fmla="*/ 0 w 4048125"/>
                <a:gd name="connsiteY0" fmla="*/ 0 h 1155903"/>
                <a:gd name="connsiteX1" fmla="*/ 85725 w 4048125"/>
                <a:gd name="connsiteY1" fmla="*/ 0 h 1155903"/>
                <a:gd name="connsiteX2" fmla="*/ 1638300 w 4048125"/>
                <a:gd name="connsiteY2" fmla="*/ 95250 h 1155903"/>
                <a:gd name="connsiteX3" fmla="*/ 2000250 w 4048125"/>
                <a:gd name="connsiteY3" fmla="*/ 342900 h 1155903"/>
                <a:gd name="connsiteX4" fmla="*/ 2057400 w 4048125"/>
                <a:gd name="connsiteY4" fmla="*/ 895350 h 1155903"/>
                <a:gd name="connsiteX5" fmla="*/ 3038475 w 4048125"/>
                <a:gd name="connsiteY5" fmla="*/ 1133475 h 1155903"/>
                <a:gd name="connsiteX6" fmla="*/ 3248025 w 4048125"/>
                <a:gd name="connsiteY6" fmla="*/ 361950 h 1155903"/>
                <a:gd name="connsiteX7" fmla="*/ 4048125 w 4048125"/>
                <a:gd name="connsiteY7" fmla="*/ 114300 h 115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25" h="1155903">
                  <a:moveTo>
                    <a:pt x="0" y="0"/>
                  </a:moveTo>
                  <a:lnTo>
                    <a:pt x="85725" y="0"/>
                  </a:lnTo>
                  <a:cubicBezTo>
                    <a:pt x="358775" y="15875"/>
                    <a:pt x="1319213" y="38100"/>
                    <a:pt x="1638300" y="95250"/>
                  </a:cubicBezTo>
                  <a:cubicBezTo>
                    <a:pt x="1957387" y="152400"/>
                    <a:pt x="1930400" y="209550"/>
                    <a:pt x="2000250" y="342900"/>
                  </a:cubicBezTo>
                  <a:cubicBezTo>
                    <a:pt x="2070100" y="476250"/>
                    <a:pt x="1884363" y="763588"/>
                    <a:pt x="2057400" y="895350"/>
                  </a:cubicBezTo>
                  <a:cubicBezTo>
                    <a:pt x="2230437" y="1027112"/>
                    <a:pt x="2840038" y="1222375"/>
                    <a:pt x="3038475" y="1133475"/>
                  </a:cubicBezTo>
                  <a:cubicBezTo>
                    <a:pt x="3236912" y="1044575"/>
                    <a:pt x="3079750" y="531812"/>
                    <a:pt x="3248025" y="361950"/>
                  </a:cubicBezTo>
                  <a:cubicBezTo>
                    <a:pt x="3416300" y="192088"/>
                    <a:pt x="3732212" y="153194"/>
                    <a:pt x="4048125" y="114300"/>
                  </a:cubicBezTo>
                </a:path>
              </a:pathLst>
            </a:custGeom>
            <a:noFill/>
            <a:ln w="63500" cap="flat" cmpd="sng" algn="ctr">
              <a:solidFill>
                <a:srgbClr val="FFFF00"/>
              </a:solidFill>
              <a:prstDash val="solid"/>
              <a:round/>
              <a:headEnd type="none" w="med" len="med"/>
              <a:tailEnd type="none" w="med" len="med"/>
            </a:ln>
            <a:effectLst/>
            <a:scene3d>
              <a:camera prst="orthographicFront"/>
              <a:lightRig rig="threePt" dir="t"/>
            </a:scene3d>
            <a:sp3d>
              <a:bevelT w="0" h="0"/>
            </a:sp3d>
          </p:spPr>
          <p:txBody>
            <a:bodyPr wrap="none" anchor="ctr"/>
            <a:lstStyle/>
            <a:p>
              <a:pPr algn="ctr">
                <a:defRPr/>
              </a:pPr>
              <a:endParaRPr lang="en-US"/>
            </a:p>
          </p:txBody>
        </p:sp>
        <p:sp>
          <p:nvSpPr>
            <p:cNvPr id="10283" name="Oval 11"/>
            <p:cNvSpPr>
              <a:spLocks noChangeArrowheads="1"/>
            </p:cNvSpPr>
            <p:nvPr/>
          </p:nvSpPr>
          <p:spPr bwMode="auto">
            <a:xfrm>
              <a:off x="1447800" y="2206625"/>
              <a:ext cx="1066800" cy="93027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grpSp>
        <p:nvGrpSpPr>
          <p:cNvPr id="18" name="Group 17"/>
          <p:cNvGrpSpPr>
            <a:grpSpLocks/>
          </p:cNvGrpSpPr>
          <p:nvPr/>
        </p:nvGrpSpPr>
        <p:grpSpPr bwMode="auto">
          <a:xfrm>
            <a:off x="889000" y="2562225"/>
            <a:ext cx="1092200" cy="1311275"/>
            <a:chOff x="888370" y="2562225"/>
            <a:chExt cx="1092830" cy="1312067"/>
          </a:xfrm>
        </p:grpSpPr>
        <p:sp>
          <p:nvSpPr>
            <p:cNvPr id="10278" name="Oval 3"/>
            <p:cNvSpPr>
              <a:spLocks noChangeArrowheads="1"/>
            </p:cNvSpPr>
            <p:nvPr/>
          </p:nvSpPr>
          <p:spPr bwMode="auto">
            <a:xfrm>
              <a:off x="914400" y="2944017"/>
              <a:ext cx="1066800" cy="93027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279" name="Freeform 8"/>
            <p:cNvSpPr>
              <a:spLocks/>
            </p:cNvSpPr>
            <p:nvPr/>
          </p:nvSpPr>
          <p:spPr bwMode="auto">
            <a:xfrm>
              <a:off x="888370" y="2562225"/>
              <a:ext cx="807080" cy="923925"/>
            </a:xfrm>
            <a:custGeom>
              <a:avLst/>
              <a:gdLst>
                <a:gd name="T0" fmla="*/ 807080 w 807080"/>
                <a:gd name="T1" fmla="*/ 0 h 923925"/>
                <a:gd name="T2" fmla="*/ 187955 w 807080"/>
                <a:gd name="T3" fmla="*/ 104775 h 923925"/>
                <a:gd name="T4" fmla="*/ 6980 w 807080"/>
                <a:gd name="T5" fmla="*/ 590550 h 923925"/>
                <a:gd name="T6" fmla="*/ 378455 w 807080"/>
                <a:gd name="T7" fmla="*/ 923925 h 923925"/>
                <a:gd name="T8" fmla="*/ 378455 w 807080"/>
                <a:gd name="T9" fmla="*/ 923925 h 923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7080" h="923925">
                  <a:moveTo>
                    <a:pt x="807080" y="0"/>
                  </a:moveTo>
                  <a:cubicBezTo>
                    <a:pt x="564192" y="3175"/>
                    <a:pt x="321305" y="6350"/>
                    <a:pt x="187955" y="104775"/>
                  </a:cubicBezTo>
                  <a:cubicBezTo>
                    <a:pt x="54605" y="203200"/>
                    <a:pt x="-24770" y="454025"/>
                    <a:pt x="6980" y="590550"/>
                  </a:cubicBezTo>
                  <a:cubicBezTo>
                    <a:pt x="38730" y="727075"/>
                    <a:pt x="378455" y="923925"/>
                    <a:pt x="378455" y="923925"/>
                  </a:cubicBezTo>
                </a:path>
              </a:pathLst>
            </a:custGeom>
            <a:noFill/>
            <a:ln w="635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 name="Group 18"/>
          <p:cNvGrpSpPr>
            <a:grpSpLocks/>
          </p:cNvGrpSpPr>
          <p:nvPr/>
        </p:nvGrpSpPr>
        <p:grpSpPr bwMode="auto">
          <a:xfrm>
            <a:off x="1295400" y="3408363"/>
            <a:ext cx="2803525" cy="1758950"/>
            <a:chOff x="1295400" y="3409153"/>
            <a:chExt cx="2804214" cy="1758245"/>
          </a:xfrm>
        </p:grpSpPr>
        <p:sp>
          <p:nvSpPr>
            <p:cNvPr id="10276" name="Oval 12"/>
            <p:cNvSpPr>
              <a:spLocks noChangeArrowheads="1"/>
            </p:cNvSpPr>
            <p:nvPr/>
          </p:nvSpPr>
          <p:spPr bwMode="auto">
            <a:xfrm>
              <a:off x="1295400" y="4237123"/>
              <a:ext cx="1066800" cy="93027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277" name="Freeform 10"/>
            <p:cNvSpPr>
              <a:spLocks/>
            </p:cNvSpPr>
            <p:nvPr/>
          </p:nvSpPr>
          <p:spPr bwMode="auto">
            <a:xfrm>
              <a:off x="1828800" y="3409153"/>
              <a:ext cx="2270814" cy="1282787"/>
            </a:xfrm>
            <a:custGeom>
              <a:avLst/>
              <a:gdLst>
                <a:gd name="T0" fmla="*/ 0 w 2242239"/>
                <a:gd name="T1" fmla="*/ 14877 h 1068399"/>
                <a:gd name="T2" fmla="*/ 1514245 w 2242239"/>
                <a:gd name="T3" fmla="*/ 110995 h 1068399"/>
                <a:gd name="T4" fmla="*/ 2286020 w 2242239"/>
                <a:gd name="T5" fmla="*/ 838747 h 1068399"/>
                <a:gd name="T6" fmla="*/ 1865940 w 2242239"/>
                <a:gd name="T7" fmla="*/ 1429186 h 1068399"/>
                <a:gd name="T8" fmla="*/ 175848 w 2242239"/>
                <a:gd name="T9" fmla="*/ 1539036 h 1068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2239" h="1068399">
                  <a:moveTo>
                    <a:pt x="0" y="10320"/>
                  </a:moveTo>
                  <a:cubicBezTo>
                    <a:pt x="552450" y="-3968"/>
                    <a:pt x="1104900" y="-18255"/>
                    <a:pt x="1476375" y="76995"/>
                  </a:cubicBezTo>
                  <a:cubicBezTo>
                    <a:pt x="1847850" y="172245"/>
                    <a:pt x="2171700" y="429420"/>
                    <a:pt x="2228850" y="581820"/>
                  </a:cubicBezTo>
                  <a:cubicBezTo>
                    <a:pt x="2286000" y="734220"/>
                    <a:pt x="2162175" y="910433"/>
                    <a:pt x="1819275" y="991395"/>
                  </a:cubicBezTo>
                  <a:cubicBezTo>
                    <a:pt x="1476375" y="1072358"/>
                    <a:pt x="823912" y="1069976"/>
                    <a:pt x="171450" y="1067595"/>
                  </a:cubicBezTo>
                </a:path>
              </a:pathLst>
            </a:custGeom>
            <a:noFill/>
            <a:ln w="635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 name="Group 24"/>
          <p:cNvGrpSpPr>
            <a:grpSpLocks/>
          </p:cNvGrpSpPr>
          <p:nvPr/>
        </p:nvGrpSpPr>
        <p:grpSpPr bwMode="auto">
          <a:xfrm>
            <a:off x="561975" y="4692650"/>
            <a:ext cx="1295400" cy="1203325"/>
            <a:chOff x="561975" y="4691940"/>
            <a:chExt cx="1295400" cy="1203327"/>
          </a:xfrm>
        </p:grpSpPr>
        <p:sp>
          <p:nvSpPr>
            <p:cNvPr id="10274" name="Oval 13"/>
            <p:cNvSpPr>
              <a:spLocks noChangeArrowheads="1"/>
            </p:cNvSpPr>
            <p:nvPr/>
          </p:nvSpPr>
          <p:spPr bwMode="auto">
            <a:xfrm>
              <a:off x="561975" y="4712579"/>
              <a:ext cx="1295400" cy="1182688"/>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275" name="Freeform 14"/>
            <p:cNvSpPr>
              <a:spLocks/>
            </p:cNvSpPr>
            <p:nvPr/>
          </p:nvSpPr>
          <p:spPr bwMode="auto">
            <a:xfrm>
              <a:off x="1059978" y="4691940"/>
              <a:ext cx="636369" cy="220516"/>
            </a:xfrm>
            <a:custGeom>
              <a:avLst/>
              <a:gdLst>
                <a:gd name="T0" fmla="*/ 873028 w 463863"/>
                <a:gd name="T1" fmla="*/ 0 h 276225"/>
                <a:gd name="T2" fmla="*/ 102174 w 463863"/>
                <a:gd name="T3" fmla="*/ 42493 h 276225"/>
                <a:gd name="T4" fmla="*/ 30467 w 463863"/>
                <a:gd name="T5" fmla="*/ 176042 h 276225"/>
                <a:gd name="T6" fmla="*/ 0 60000 65536"/>
                <a:gd name="T7" fmla="*/ 0 60000 65536"/>
                <a:gd name="T8" fmla="*/ 0 60000 65536"/>
              </a:gdLst>
              <a:ahLst/>
              <a:cxnLst>
                <a:cxn ang="T6">
                  <a:pos x="T0" y="T1"/>
                </a:cxn>
                <a:cxn ang="T7">
                  <a:pos x="T2" y="T3"/>
                </a:cxn>
                <a:cxn ang="T8">
                  <a:pos x="T4" y="T5"/>
                </a:cxn>
              </a:cxnLst>
              <a:rect l="0" t="0" r="r" b="b"/>
              <a:pathLst>
                <a:path w="463863" h="276225">
                  <a:moveTo>
                    <a:pt x="463863" y="0"/>
                  </a:moveTo>
                  <a:cubicBezTo>
                    <a:pt x="296381" y="10319"/>
                    <a:pt x="128900" y="20638"/>
                    <a:pt x="54288" y="66675"/>
                  </a:cubicBezTo>
                  <a:cubicBezTo>
                    <a:pt x="-20324" y="112712"/>
                    <a:pt x="-2068" y="194468"/>
                    <a:pt x="16188" y="276225"/>
                  </a:cubicBezTo>
                </a:path>
              </a:pathLst>
            </a:custGeom>
            <a:noFill/>
            <a:ln w="635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 name="Oval 21"/>
          <p:cNvSpPr>
            <a:spLocks noChangeArrowheads="1"/>
          </p:cNvSpPr>
          <p:nvPr/>
        </p:nvSpPr>
        <p:spPr bwMode="auto">
          <a:xfrm>
            <a:off x="6337300" y="4686300"/>
            <a:ext cx="1066800" cy="93027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nvGrpSpPr>
          <p:cNvPr id="26" name="Group 25"/>
          <p:cNvGrpSpPr>
            <a:grpSpLocks/>
          </p:cNvGrpSpPr>
          <p:nvPr/>
        </p:nvGrpSpPr>
        <p:grpSpPr bwMode="auto">
          <a:xfrm>
            <a:off x="476250" y="4159250"/>
            <a:ext cx="5878513" cy="1878013"/>
            <a:chOff x="476251" y="4158540"/>
            <a:chExt cx="5879304" cy="1878808"/>
          </a:xfrm>
        </p:grpSpPr>
        <p:sp>
          <p:nvSpPr>
            <p:cNvPr id="10272" name="Freeform 23"/>
            <p:cNvSpPr>
              <a:spLocks/>
            </p:cNvSpPr>
            <p:nvPr/>
          </p:nvSpPr>
          <p:spPr bwMode="auto">
            <a:xfrm>
              <a:off x="1897855" y="4297137"/>
              <a:ext cx="4457700" cy="1010122"/>
            </a:xfrm>
            <a:custGeom>
              <a:avLst/>
              <a:gdLst>
                <a:gd name="T0" fmla="*/ 4355331 w 4562475"/>
                <a:gd name="T1" fmla="*/ 638647 h 1010122"/>
                <a:gd name="T2" fmla="*/ 3273318 w 4562475"/>
                <a:gd name="T3" fmla="*/ 29047 h 1010122"/>
                <a:gd name="T4" fmla="*/ 2545914 w 4562475"/>
                <a:gd name="T5" fmla="*/ 171922 h 1010122"/>
                <a:gd name="T6" fmla="*/ 2364062 w 4562475"/>
                <a:gd name="T7" fmla="*/ 819622 h 1010122"/>
                <a:gd name="T8" fmla="*/ 0 w 4562475"/>
                <a:gd name="T9" fmla="*/ 1010122 h 1010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2475" h="1010122">
                  <a:moveTo>
                    <a:pt x="4562475" y="638647"/>
                  </a:moveTo>
                  <a:cubicBezTo>
                    <a:pt x="4153693" y="372740"/>
                    <a:pt x="3744912" y="106834"/>
                    <a:pt x="3429000" y="29047"/>
                  </a:cubicBezTo>
                  <a:cubicBezTo>
                    <a:pt x="3113088" y="-48740"/>
                    <a:pt x="2825750" y="40159"/>
                    <a:pt x="2667000" y="171922"/>
                  </a:cubicBezTo>
                  <a:cubicBezTo>
                    <a:pt x="2508250" y="303684"/>
                    <a:pt x="2921000" y="679922"/>
                    <a:pt x="2476500" y="819622"/>
                  </a:cubicBezTo>
                  <a:cubicBezTo>
                    <a:pt x="2032000" y="959322"/>
                    <a:pt x="1016000" y="984722"/>
                    <a:pt x="0" y="1010122"/>
                  </a:cubicBezTo>
                </a:path>
              </a:pathLst>
            </a:custGeom>
            <a:noFill/>
            <a:ln w="635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3" name="Oval 29"/>
            <p:cNvSpPr>
              <a:spLocks noChangeArrowheads="1"/>
            </p:cNvSpPr>
            <p:nvPr/>
          </p:nvSpPr>
          <p:spPr bwMode="auto">
            <a:xfrm>
              <a:off x="476251" y="4158540"/>
              <a:ext cx="2095500" cy="1878808"/>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pic>
        <p:nvPicPr>
          <p:cNvPr id="10256" name="Picture 3" descr="C:\Users\jlo\AppData\Local\Microsoft\Windows\Temporary Internet Files\Content.IE5\QW6QHRLC\MC90043524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938" y="3143250"/>
            <a:ext cx="3667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4" descr="C:\Users\jlo\AppData\Local\Microsoft\Windows\Temporary Internet Files\Content.IE5\7I3MALVF\MC90043162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7038" y="2330450"/>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6" descr="C:\Users\jlo\AppData\Local\Microsoft\Windows\Temporary Internet Files\Content.IE5\I6UENHIH\MC90043261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700" y="3143250"/>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4394200"/>
            <a:ext cx="5953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Rectangle 35"/>
          <p:cNvSpPr>
            <a:spLocks noChangeArrowheads="1"/>
          </p:cNvSpPr>
          <p:nvPr/>
        </p:nvSpPr>
        <p:spPr bwMode="auto">
          <a:xfrm>
            <a:off x="269875" y="4084638"/>
            <a:ext cx="2660650" cy="2392362"/>
          </a:xfrm>
          <a:prstGeom prst="rect">
            <a:avLst/>
          </a:prstGeom>
          <a:noFill/>
          <a:ln w="25400" algn="ctr">
            <a:solidFill>
              <a:srgbClr val="00478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0261" name="TextBox 15"/>
          <p:cNvSpPr txBox="1">
            <a:spLocks noChangeArrowheads="1"/>
          </p:cNvSpPr>
          <p:nvPr/>
        </p:nvSpPr>
        <p:spPr bwMode="auto">
          <a:xfrm>
            <a:off x="144463" y="1806575"/>
            <a:ext cx="175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600">
                <a:latin typeface="Calibri" pitchFamily="34" charset="0"/>
                <a:cs typeface="Calibri" pitchFamily="34" charset="0"/>
              </a:rPr>
              <a:t>Inside Network</a:t>
            </a:r>
          </a:p>
        </p:txBody>
      </p:sp>
      <p:sp>
        <p:nvSpPr>
          <p:cNvPr id="10262" name="TextBox 39"/>
          <p:cNvSpPr txBox="1">
            <a:spLocks noChangeArrowheads="1"/>
          </p:cNvSpPr>
          <p:nvPr/>
        </p:nvSpPr>
        <p:spPr bwMode="auto">
          <a:xfrm>
            <a:off x="109538" y="6103938"/>
            <a:ext cx="129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600">
                <a:latin typeface="Calibri" pitchFamily="34" charset="0"/>
                <a:cs typeface="Calibri" pitchFamily="34" charset="0"/>
              </a:rPr>
              <a:t>Cloud GIS</a:t>
            </a:r>
          </a:p>
        </p:txBody>
      </p:sp>
      <p:sp>
        <p:nvSpPr>
          <p:cNvPr id="10263" name="TextBox 40"/>
          <p:cNvSpPr txBox="1">
            <a:spLocks noChangeArrowheads="1"/>
          </p:cNvSpPr>
          <p:nvPr/>
        </p:nvSpPr>
        <p:spPr bwMode="auto">
          <a:xfrm>
            <a:off x="6248400" y="1874838"/>
            <a:ext cx="274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600">
                <a:latin typeface="Calibri" pitchFamily="34" charset="0"/>
                <a:cs typeface="Calibri" pitchFamily="34" charset="0"/>
              </a:rPr>
              <a:t>Computers reaching firewall</a:t>
            </a:r>
          </a:p>
        </p:txBody>
      </p:sp>
      <p:sp>
        <p:nvSpPr>
          <p:cNvPr id="10264" name="TextBox 41"/>
          <p:cNvSpPr txBox="1">
            <a:spLocks noChangeArrowheads="1"/>
          </p:cNvSpPr>
          <p:nvPr/>
        </p:nvSpPr>
        <p:spPr bwMode="auto">
          <a:xfrm>
            <a:off x="6248400" y="5657850"/>
            <a:ext cx="2214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600">
                <a:latin typeface="Calibri" pitchFamily="34" charset="0"/>
                <a:cs typeface="Calibri" pitchFamily="34" charset="0"/>
              </a:rPr>
              <a:t>Clients access web app</a:t>
            </a:r>
          </a:p>
        </p:txBody>
      </p:sp>
      <p:sp>
        <p:nvSpPr>
          <p:cNvPr id="10265" name="TextBox 42"/>
          <p:cNvSpPr txBox="1">
            <a:spLocks noChangeArrowheads="1"/>
          </p:cNvSpPr>
          <p:nvPr/>
        </p:nvSpPr>
        <p:spPr bwMode="auto">
          <a:xfrm>
            <a:off x="3884613" y="3876675"/>
            <a:ext cx="191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800">
                <a:latin typeface="Calibri" pitchFamily="34" charset="0"/>
                <a:cs typeface="Calibri" pitchFamily="34" charset="0"/>
              </a:rPr>
              <a:t>Internet</a:t>
            </a:r>
          </a:p>
        </p:txBody>
      </p:sp>
      <p:sp>
        <p:nvSpPr>
          <p:cNvPr id="10266" name="TextBox 43"/>
          <p:cNvSpPr txBox="1">
            <a:spLocks noChangeArrowheads="1"/>
          </p:cNvSpPr>
          <p:nvPr/>
        </p:nvSpPr>
        <p:spPr bwMode="auto">
          <a:xfrm>
            <a:off x="2057400" y="1990725"/>
            <a:ext cx="862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400" b="1">
                <a:latin typeface="Calibri" pitchFamily="34" charset="0"/>
                <a:cs typeface="Calibri" pitchFamily="34" charset="0"/>
              </a:rPr>
              <a:t>firewall</a:t>
            </a:r>
          </a:p>
        </p:txBody>
      </p:sp>
      <p:sp>
        <p:nvSpPr>
          <p:cNvPr id="10267" name="TextBox 44"/>
          <p:cNvSpPr txBox="1">
            <a:spLocks noChangeArrowheads="1"/>
          </p:cNvSpPr>
          <p:nvPr/>
        </p:nvSpPr>
        <p:spPr bwMode="auto">
          <a:xfrm>
            <a:off x="1900238" y="3438525"/>
            <a:ext cx="1147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400" b="1">
                <a:latin typeface="Calibri" pitchFamily="34" charset="0"/>
                <a:cs typeface="Calibri" pitchFamily="34" charset="0"/>
              </a:rPr>
              <a:t>Application server</a:t>
            </a:r>
          </a:p>
        </p:txBody>
      </p:sp>
      <p:sp>
        <p:nvSpPr>
          <p:cNvPr id="10268" name="TextBox 45"/>
          <p:cNvSpPr txBox="1">
            <a:spLocks noChangeArrowheads="1"/>
          </p:cNvSpPr>
          <p:nvPr/>
        </p:nvSpPr>
        <p:spPr bwMode="auto">
          <a:xfrm>
            <a:off x="2043113" y="4102100"/>
            <a:ext cx="862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400" b="1">
                <a:latin typeface="Calibri" pitchFamily="34" charset="0"/>
                <a:cs typeface="Calibri" pitchFamily="34" charset="0"/>
              </a:rPr>
              <a:t>database</a:t>
            </a:r>
          </a:p>
        </p:txBody>
      </p:sp>
      <p:sp>
        <p:nvSpPr>
          <p:cNvPr id="10269" name="TextBox 46"/>
          <p:cNvSpPr txBox="1">
            <a:spLocks noChangeArrowheads="1"/>
          </p:cNvSpPr>
          <p:nvPr/>
        </p:nvSpPr>
        <p:spPr bwMode="auto">
          <a:xfrm>
            <a:off x="1652588" y="5503863"/>
            <a:ext cx="862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400" b="1">
                <a:latin typeface="Calibri" pitchFamily="34" charset="0"/>
                <a:cs typeface="Calibri" pitchFamily="34" charset="0"/>
              </a:rPr>
              <a:t>web app</a:t>
            </a:r>
          </a:p>
        </p:txBody>
      </p:sp>
      <p:sp>
        <p:nvSpPr>
          <p:cNvPr id="10270" name="TextBox 31"/>
          <p:cNvSpPr txBox="1">
            <a:spLocks noChangeArrowheads="1"/>
          </p:cNvSpPr>
          <p:nvPr/>
        </p:nvSpPr>
        <p:spPr bwMode="auto">
          <a:xfrm>
            <a:off x="561975" y="1219200"/>
            <a:ext cx="8353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800" dirty="0"/>
              <a:t>Definition: a collection of components organized to accomplish a specific task of function or set of functions</a:t>
            </a:r>
          </a:p>
        </p:txBody>
      </p:sp>
      <p:sp>
        <p:nvSpPr>
          <p:cNvPr id="34" name="Slide Number Placeholder 33"/>
          <p:cNvSpPr>
            <a:spLocks noGrp="1"/>
          </p:cNvSpPr>
          <p:nvPr>
            <p:ph type="sldNum" sz="quarter" idx="12"/>
          </p:nvPr>
        </p:nvSpPr>
        <p:spPr/>
        <p:txBody>
          <a:bodyPr/>
          <a:lstStyle/>
          <a:p>
            <a:pPr>
              <a:defRPr/>
            </a:pPr>
            <a:fld id="{33736C59-8C83-4162-A16D-7E3B46EC78E3}" type="slidenum">
              <a:rPr lang="en-US" smtClean="0"/>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242888" y="4906963"/>
            <a:ext cx="1611312" cy="172243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1267" name="Text Box 5"/>
          <p:cNvSpPr txBox="1">
            <a:spLocks noChangeArrowheads="1"/>
          </p:cNvSpPr>
          <p:nvPr/>
        </p:nvSpPr>
        <p:spPr bwMode="auto">
          <a:xfrm>
            <a:off x="6638925" y="2903538"/>
            <a:ext cx="138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en-US"/>
          </a:p>
        </p:txBody>
      </p:sp>
      <p:sp>
        <p:nvSpPr>
          <p:cNvPr id="11268" name="Rectangle 12"/>
          <p:cNvSpPr>
            <a:spLocks noGrp="1" noChangeArrowheads="1"/>
          </p:cNvSpPr>
          <p:nvPr>
            <p:ph type="title"/>
          </p:nvPr>
        </p:nvSpPr>
        <p:spPr/>
        <p:txBody>
          <a:bodyPr/>
          <a:lstStyle/>
          <a:p>
            <a:pPr eaLnBrk="1" hangingPunct="1"/>
            <a:r>
              <a:rPr lang="en-US" smtClean="0"/>
              <a:t>Data Flow Diagram</a:t>
            </a:r>
          </a:p>
        </p:txBody>
      </p:sp>
      <p:sp>
        <p:nvSpPr>
          <p:cNvPr id="2" name="Rectangle 1"/>
          <p:cNvSpPr/>
          <p:nvPr/>
        </p:nvSpPr>
        <p:spPr bwMode="auto">
          <a:xfrm>
            <a:off x="1360488" y="2293938"/>
            <a:ext cx="990600" cy="609600"/>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en-US" sz="1200" b="1" dirty="0">
                <a:latin typeface="Cambria" pitchFamily="18" charset="0"/>
              </a:rPr>
              <a:t>Computer</a:t>
            </a:r>
          </a:p>
        </p:txBody>
      </p:sp>
      <p:sp>
        <p:nvSpPr>
          <p:cNvPr id="10" name="Rectangle 9"/>
          <p:cNvSpPr/>
          <p:nvPr/>
        </p:nvSpPr>
        <p:spPr bwMode="auto">
          <a:xfrm>
            <a:off x="1360488" y="3671888"/>
            <a:ext cx="990600" cy="609600"/>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en-US" sz="1200" b="1" dirty="0">
                <a:latin typeface="Cambria" pitchFamily="18" charset="0"/>
              </a:rPr>
              <a:t>Firewall</a:t>
            </a:r>
          </a:p>
        </p:txBody>
      </p:sp>
      <p:sp>
        <p:nvSpPr>
          <p:cNvPr id="12" name="Rectangle 11"/>
          <p:cNvSpPr/>
          <p:nvPr/>
        </p:nvSpPr>
        <p:spPr bwMode="auto">
          <a:xfrm>
            <a:off x="7134225" y="4435475"/>
            <a:ext cx="990600" cy="609600"/>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en-US" sz="1200" b="1" dirty="0">
                <a:latin typeface="Cambria" pitchFamily="18" charset="0"/>
              </a:rPr>
              <a:t/>
            </a:r>
            <a:br>
              <a:rPr lang="en-US" sz="1200" b="1" dirty="0">
                <a:latin typeface="Cambria" pitchFamily="18" charset="0"/>
              </a:rPr>
            </a:br>
            <a:r>
              <a:rPr lang="en-US" sz="1200" b="1" dirty="0">
                <a:latin typeface="Cambria" pitchFamily="18" charset="0"/>
              </a:rPr>
              <a:t>Web App</a:t>
            </a:r>
          </a:p>
          <a:p>
            <a:pPr algn="ctr">
              <a:defRPr/>
            </a:pPr>
            <a:endParaRPr lang="en-US" sz="1200" b="1" dirty="0">
              <a:latin typeface="Cambria" pitchFamily="18" charset="0"/>
            </a:endParaRPr>
          </a:p>
        </p:txBody>
      </p:sp>
      <p:sp>
        <p:nvSpPr>
          <p:cNvPr id="13" name="Rectangle 12"/>
          <p:cNvSpPr/>
          <p:nvPr/>
        </p:nvSpPr>
        <p:spPr bwMode="auto">
          <a:xfrm>
            <a:off x="7124700" y="5767388"/>
            <a:ext cx="990600" cy="609600"/>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wrap="none" anchor="ctr"/>
          <a:lstStyle/>
          <a:p>
            <a:pPr algn="ctr">
              <a:defRPr/>
            </a:pPr>
            <a:r>
              <a:rPr lang="en-US" sz="1200" b="1" dirty="0">
                <a:latin typeface="Cambria" pitchFamily="18" charset="0"/>
              </a:rPr>
              <a:t>Client</a:t>
            </a:r>
          </a:p>
        </p:txBody>
      </p:sp>
      <p:cxnSp>
        <p:nvCxnSpPr>
          <p:cNvPr id="11273" name="Curved Connector 13"/>
          <p:cNvCxnSpPr>
            <a:cxnSpLocks noChangeShapeType="1"/>
            <a:stCxn id="11276" idx="6"/>
          </p:cNvCxnSpPr>
          <p:nvPr/>
        </p:nvCxnSpPr>
        <p:spPr bwMode="auto">
          <a:xfrm>
            <a:off x="6257925" y="2574925"/>
            <a:ext cx="1303338" cy="785813"/>
          </a:xfrm>
          <a:prstGeom prst="curvedConnector3">
            <a:avLst>
              <a:gd name="adj1" fmla="val 100125"/>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4" name="Oval 14"/>
          <p:cNvSpPr>
            <a:spLocks noChangeArrowheads="1"/>
          </p:cNvSpPr>
          <p:nvPr/>
        </p:nvSpPr>
        <p:spPr bwMode="auto">
          <a:xfrm>
            <a:off x="3525838" y="4356100"/>
            <a:ext cx="990600" cy="768350"/>
          </a:xfrm>
          <a:prstGeom prst="ellipse">
            <a:avLst/>
          </a:prstGeom>
          <a:solidFill>
            <a:srgbClr val="00B050"/>
          </a:solidFill>
          <a:ln w="9525" algn="ctr">
            <a:solidFill>
              <a:srgbClr val="92D050"/>
            </a:solidFill>
            <a:round/>
            <a:headEnd/>
            <a:tailEnd/>
          </a:ln>
        </p:spPr>
        <p:txBody>
          <a:bodyPr wrap="none" anchor="ctr"/>
          <a:lstStyle/>
          <a:p>
            <a:pPr algn="ctr"/>
            <a:r>
              <a:rPr lang="en-US" sz="1200"/>
              <a:t>Parser</a:t>
            </a:r>
          </a:p>
        </p:txBody>
      </p:sp>
      <p:sp>
        <p:nvSpPr>
          <p:cNvPr id="11275" name="Oval 19"/>
          <p:cNvSpPr>
            <a:spLocks noChangeArrowheads="1"/>
          </p:cNvSpPr>
          <p:nvPr/>
        </p:nvSpPr>
        <p:spPr bwMode="auto">
          <a:xfrm>
            <a:off x="5267325" y="4356100"/>
            <a:ext cx="990600" cy="768350"/>
          </a:xfrm>
          <a:prstGeom prst="ellipse">
            <a:avLst/>
          </a:prstGeom>
          <a:solidFill>
            <a:srgbClr val="00B050"/>
          </a:solidFill>
          <a:ln w="9525" algn="ctr">
            <a:solidFill>
              <a:srgbClr val="92D050"/>
            </a:solidFill>
            <a:round/>
            <a:headEnd/>
            <a:tailEnd/>
          </a:ln>
        </p:spPr>
        <p:txBody>
          <a:bodyPr wrap="none" anchor="ctr"/>
          <a:lstStyle/>
          <a:p>
            <a:pPr algn="ctr"/>
            <a:r>
              <a:rPr lang="en-US" sz="1200"/>
              <a:t>IP Address</a:t>
            </a:r>
            <a:br>
              <a:rPr lang="en-US" sz="1200"/>
            </a:br>
            <a:r>
              <a:rPr lang="en-US" sz="1200"/>
              <a:t>Geolocation</a:t>
            </a:r>
          </a:p>
        </p:txBody>
      </p:sp>
      <p:sp>
        <p:nvSpPr>
          <p:cNvPr id="11276" name="Oval 20"/>
          <p:cNvSpPr>
            <a:spLocks noChangeArrowheads="1"/>
          </p:cNvSpPr>
          <p:nvPr/>
        </p:nvSpPr>
        <p:spPr bwMode="auto">
          <a:xfrm>
            <a:off x="5267325" y="2190750"/>
            <a:ext cx="990600" cy="768350"/>
          </a:xfrm>
          <a:prstGeom prst="ellipse">
            <a:avLst/>
          </a:prstGeom>
          <a:solidFill>
            <a:srgbClr val="00B050"/>
          </a:solidFill>
          <a:ln w="9525" algn="ctr">
            <a:solidFill>
              <a:srgbClr val="92D050"/>
            </a:solidFill>
            <a:round/>
            <a:headEnd/>
            <a:tailEnd/>
          </a:ln>
        </p:spPr>
        <p:txBody>
          <a:bodyPr wrap="none" anchor="ctr"/>
          <a:lstStyle/>
          <a:p>
            <a:pPr algn="ctr"/>
            <a:r>
              <a:rPr lang="en-US" sz="1200"/>
              <a:t>Load</a:t>
            </a:r>
          </a:p>
        </p:txBody>
      </p:sp>
      <p:cxnSp>
        <p:nvCxnSpPr>
          <p:cNvPr id="11277" name="Curved Connector 16"/>
          <p:cNvCxnSpPr>
            <a:cxnSpLocks noChangeShapeType="1"/>
            <a:stCxn id="10" idx="3"/>
            <a:endCxn id="11286" idx="2"/>
          </p:cNvCxnSpPr>
          <p:nvPr/>
        </p:nvCxnSpPr>
        <p:spPr bwMode="auto">
          <a:xfrm flipV="1">
            <a:off x="2351088" y="2574925"/>
            <a:ext cx="1182687" cy="1401763"/>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8" name="TextBox 24"/>
          <p:cNvSpPr txBox="1">
            <a:spLocks noChangeArrowheads="1"/>
          </p:cNvSpPr>
          <p:nvPr/>
        </p:nvSpPr>
        <p:spPr bwMode="auto">
          <a:xfrm>
            <a:off x="736600" y="3079750"/>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000"/>
              <a:t>Network traffic</a:t>
            </a:r>
          </a:p>
        </p:txBody>
      </p:sp>
      <p:sp>
        <p:nvSpPr>
          <p:cNvPr id="11279" name="TextBox 29"/>
          <p:cNvSpPr txBox="1">
            <a:spLocks noChangeArrowheads="1"/>
          </p:cNvSpPr>
          <p:nvPr/>
        </p:nvSpPr>
        <p:spPr bwMode="auto">
          <a:xfrm>
            <a:off x="2071688" y="3070225"/>
            <a:ext cx="103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000"/>
              <a:t>Filtered</a:t>
            </a:r>
            <a:endParaRPr lang="en-US" sz="1200"/>
          </a:p>
          <a:p>
            <a:pPr algn="ctr" eaLnBrk="1" hangingPunct="1"/>
            <a:r>
              <a:rPr lang="en-US" sz="1000"/>
              <a:t>data</a:t>
            </a:r>
          </a:p>
        </p:txBody>
      </p:sp>
      <p:cxnSp>
        <p:nvCxnSpPr>
          <p:cNvPr id="11280" name="Curved Connector 26"/>
          <p:cNvCxnSpPr>
            <a:cxnSpLocks noChangeShapeType="1"/>
            <a:endCxn id="10" idx="0"/>
          </p:cNvCxnSpPr>
          <p:nvPr/>
        </p:nvCxnSpPr>
        <p:spPr bwMode="auto">
          <a:xfrm rot="5400000">
            <a:off x="1477169" y="3282157"/>
            <a:ext cx="768350" cy="11112"/>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1" name="Curved Connector 41"/>
          <p:cNvCxnSpPr>
            <a:cxnSpLocks noChangeShapeType="1"/>
            <a:stCxn id="11340" idx="3"/>
            <a:endCxn id="11275" idx="3"/>
          </p:cNvCxnSpPr>
          <p:nvPr/>
        </p:nvCxnSpPr>
        <p:spPr bwMode="auto">
          <a:xfrm flipV="1">
            <a:off x="4691063" y="5011738"/>
            <a:ext cx="720725" cy="990600"/>
          </a:xfrm>
          <a:prstGeom prst="curvedConnector2">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282" name="Group 141"/>
          <p:cNvGrpSpPr>
            <a:grpSpLocks/>
          </p:cNvGrpSpPr>
          <p:nvPr/>
        </p:nvGrpSpPr>
        <p:grpSpPr bwMode="auto">
          <a:xfrm>
            <a:off x="3309938" y="3463925"/>
            <a:ext cx="1630362" cy="320675"/>
            <a:chOff x="2111310" y="3659450"/>
            <a:chExt cx="1630366" cy="321857"/>
          </a:xfrm>
        </p:grpSpPr>
        <p:cxnSp>
          <p:nvCxnSpPr>
            <p:cNvPr id="11344" name="Straight Connector 45"/>
            <p:cNvCxnSpPr>
              <a:cxnSpLocks noChangeShapeType="1"/>
            </p:cNvCxnSpPr>
            <p:nvPr/>
          </p:nvCxnSpPr>
          <p:spPr bwMode="auto">
            <a:xfrm>
              <a:off x="2442573" y="3676507"/>
              <a:ext cx="8382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45" name="Straight Connector 50"/>
            <p:cNvCxnSpPr>
              <a:cxnSpLocks noChangeShapeType="1"/>
            </p:cNvCxnSpPr>
            <p:nvPr/>
          </p:nvCxnSpPr>
          <p:spPr bwMode="auto">
            <a:xfrm>
              <a:off x="2442573" y="3981307"/>
              <a:ext cx="8382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46" name="TextBox 51"/>
            <p:cNvSpPr txBox="1">
              <a:spLocks noChangeArrowheads="1"/>
            </p:cNvSpPr>
            <p:nvPr/>
          </p:nvSpPr>
          <p:spPr bwMode="auto">
            <a:xfrm>
              <a:off x="2111310" y="3659450"/>
              <a:ext cx="16303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200"/>
                <a:t>Unprocessed records</a:t>
              </a:r>
            </a:p>
          </p:txBody>
        </p:sp>
      </p:grpSp>
      <p:grpSp>
        <p:nvGrpSpPr>
          <p:cNvPr id="11283" name="Group 88"/>
          <p:cNvGrpSpPr>
            <a:grpSpLocks/>
          </p:cNvGrpSpPr>
          <p:nvPr/>
        </p:nvGrpSpPr>
        <p:grpSpPr bwMode="auto">
          <a:xfrm>
            <a:off x="5137150" y="5737225"/>
            <a:ext cx="1225550" cy="304800"/>
            <a:chOff x="4048125" y="5943598"/>
            <a:chExt cx="1225157" cy="304800"/>
          </a:xfrm>
        </p:grpSpPr>
        <p:cxnSp>
          <p:nvCxnSpPr>
            <p:cNvPr id="11341" name="Straight Connector 59"/>
            <p:cNvCxnSpPr>
              <a:cxnSpLocks noChangeShapeType="1"/>
            </p:cNvCxnSpPr>
            <p:nvPr/>
          </p:nvCxnSpPr>
          <p:spPr bwMode="auto">
            <a:xfrm>
              <a:off x="4233862" y="5943598"/>
              <a:ext cx="8382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42" name="Straight Connector 60"/>
            <p:cNvCxnSpPr>
              <a:cxnSpLocks noChangeShapeType="1"/>
            </p:cNvCxnSpPr>
            <p:nvPr/>
          </p:nvCxnSpPr>
          <p:spPr bwMode="auto">
            <a:xfrm>
              <a:off x="4233862" y="6248398"/>
              <a:ext cx="8382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43" name="TextBox 61"/>
            <p:cNvSpPr txBox="1">
              <a:spLocks noChangeArrowheads="1"/>
            </p:cNvSpPr>
            <p:nvPr/>
          </p:nvSpPr>
          <p:spPr bwMode="auto">
            <a:xfrm>
              <a:off x="4048125" y="5943599"/>
              <a:ext cx="12251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200"/>
                <a:t>Geolocation file</a:t>
              </a:r>
            </a:p>
          </p:txBody>
        </p:sp>
      </p:grpSp>
      <p:grpSp>
        <p:nvGrpSpPr>
          <p:cNvPr id="11284" name="Group 87"/>
          <p:cNvGrpSpPr>
            <a:grpSpLocks/>
          </p:cNvGrpSpPr>
          <p:nvPr/>
        </p:nvGrpSpPr>
        <p:grpSpPr bwMode="auto">
          <a:xfrm>
            <a:off x="3263900" y="5835650"/>
            <a:ext cx="1427163" cy="304800"/>
            <a:chOff x="4555300" y="4069088"/>
            <a:chExt cx="1427762" cy="304800"/>
          </a:xfrm>
        </p:grpSpPr>
        <p:cxnSp>
          <p:nvCxnSpPr>
            <p:cNvPr id="11338" name="Straight Connector 106"/>
            <p:cNvCxnSpPr>
              <a:cxnSpLocks noChangeShapeType="1"/>
            </p:cNvCxnSpPr>
            <p:nvPr/>
          </p:nvCxnSpPr>
          <p:spPr bwMode="auto">
            <a:xfrm>
              <a:off x="4830959" y="4069088"/>
              <a:ext cx="8382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39" name="Straight Connector 107"/>
            <p:cNvCxnSpPr>
              <a:cxnSpLocks noChangeShapeType="1"/>
            </p:cNvCxnSpPr>
            <p:nvPr/>
          </p:nvCxnSpPr>
          <p:spPr bwMode="auto">
            <a:xfrm>
              <a:off x="4830959" y="4373888"/>
              <a:ext cx="8382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40" name="TextBox 108"/>
            <p:cNvSpPr txBox="1">
              <a:spLocks noChangeArrowheads="1"/>
            </p:cNvSpPr>
            <p:nvPr/>
          </p:nvSpPr>
          <p:spPr bwMode="auto">
            <a:xfrm>
              <a:off x="4555300" y="4096889"/>
              <a:ext cx="14277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200"/>
                <a:t>Formatted file</a:t>
              </a:r>
            </a:p>
          </p:txBody>
        </p:sp>
      </p:grpSp>
      <p:sp>
        <p:nvSpPr>
          <p:cNvPr id="11285" name="TextBox 123"/>
          <p:cNvSpPr txBox="1">
            <a:spLocks noChangeArrowheads="1"/>
          </p:cNvSpPr>
          <p:nvPr/>
        </p:nvSpPr>
        <p:spPr bwMode="auto">
          <a:xfrm>
            <a:off x="4738688" y="3898900"/>
            <a:ext cx="1071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000"/>
              <a:t>Add geographic</a:t>
            </a:r>
          </a:p>
          <a:p>
            <a:pPr algn="ctr" eaLnBrk="1" hangingPunct="1"/>
            <a:r>
              <a:rPr lang="en-US" sz="1000"/>
              <a:t>coordinates</a:t>
            </a:r>
          </a:p>
        </p:txBody>
      </p:sp>
      <p:sp>
        <p:nvSpPr>
          <p:cNvPr id="11286" name="Oval 134"/>
          <p:cNvSpPr>
            <a:spLocks noChangeArrowheads="1"/>
          </p:cNvSpPr>
          <p:nvPr/>
        </p:nvSpPr>
        <p:spPr bwMode="auto">
          <a:xfrm>
            <a:off x="3533775" y="2190750"/>
            <a:ext cx="974725" cy="768350"/>
          </a:xfrm>
          <a:prstGeom prst="ellipse">
            <a:avLst/>
          </a:prstGeom>
          <a:solidFill>
            <a:srgbClr val="00B050"/>
          </a:solidFill>
          <a:ln w="9525" algn="ctr">
            <a:solidFill>
              <a:srgbClr val="92D050"/>
            </a:solidFill>
            <a:round/>
            <a:headEnd/>
            <a:tailEnd/>
          </a:ln>
        </p:spPr>
        <p:txBody>
          <a:bodyPr wrap="none" anchor="ctr"/>
          <a:lstStyle/>
          <a:p>
            <a:pPr algn="ctr"/>
            <a:r>
              <a:rPr lang="en-US" sz="1200"/>
              <a:t>Capture</a:t>
            </a:r>
          </a:p>
        </p:txBody>
      </p:sp>
      <p:sp>
        <p:nvSpPr>
          <p:cNvPr id="11287" name="TextBox 151"/>
          <p:cNvSpPr txBox="1">
            <a:spLocks noChangeArrowheads="1"/>
          </p:cNvSpPr>
          <p:nvPr/>
        </p:nvSpPr>
        <p:spPr bwMode="auto">
          <a:xfrm>
            <a:off x="3046413" y="5181600"/>
            <a:ext cx="974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000"/>
              <a:t>Extract</a:t>
            </a:r>
            <a:br>
              <a:rPr lang="en-US" sz="1000"/>
            </a:br>
            <a:r>
              <a:rPr lang="en-US" sz="1000"/>
              <a:t>attributes</a:t>
            </a:r>
          </a:p>
        </p:txBody>
      </p:sp>
      <p:cxnSp>
        <p:nvCxnSpPr>
          <p:cNvPr id="11288" name="Curved Connector 216"/>
          <p:cNvCxnSpPr>
            <a:cxnSpLocks noChangeShapeType="1"/>
          </p:cNvCxnSpPr>
          <p:nvPr/>
        </p:nvCxnSpPr>
        <p:spPr bwMode="auto">
          <a:xfrm rot="16200000" flipH="1">
            <a:off x="3752850" y="3219450"/>
            <a:ext cx="520700" cy="0"/>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289" name="Group 233"/>
          <p:cNvGrpSpPr>
            <a:grpSpLocks/>
          </p:cNvGrpSpPr>
          <p:nvPr/>
        </p:nvGrpSpPr>
        <p:grpSpPr bwMode="auto">
          <a:xfrm>
            <a:off x="5092700" y="3452813"/>
            <a:ext cx="1546225" cy="347662"/>
            <a:chOff x="4721422" y="4069088"/>
            <a:chExt cx="1545422" cy="304800"/>
          </a:xfrm>
        </p:grpSpPr>
        <p:cxnSp>
          <p:nvCxnSpPr>
            <p:cNvPr id="11335" name="Straight Connector 234"/>
            <p:cNvCxnSpPr>
              <a:cxnSpLocks noChangeShapeType="1"/>
            </p:cNvCxnSpPr>
            <p:nvPr/>
          </p:nvCxnSpPr>
          <p:spPr bwMode="auto">
            <a:xfrm>
              <a:off x="4830959" y="4069088"/>
              <a:ext cx="1207285" cy="130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36" name="Straight Connector 235"/>
            <p:cNvCxnSpPr>
              <a:cxnSpLocks noChangeShapeType="1"/>
            </p:cNvCxnSpPr>
            <p:nvPr/>
          </p:nvCxnSpPr>
          <p:spPr bwMode="auto">
            <a:xfrm>
              <a:off x="4830959" y="4373888"/>
              <a:ext cx="1207285"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37" name="TextBox 236"/>
            <p:cNvSpPr txBox="1">
              <a:spLocks noChangeArrowheads="1"/>
            </p:cNvSpPr>
            <p:nvPr/>
          </p:nvSpPr>
          <p:spPr bwMode="auto">
            <a:xfrm>
              <a:off x="4721422" y="4082891"/>
              <a:ext cx="1545422" cy="24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200"/>
                <a:t>File with lat,lon</a:t>
              </a:r>
            </a:p>
          </p:txBody>
        </p:sp>
      </p:grpSp>
      <p:cxnSp>
        <p:nvCxnSpPr>
          <p:cNvPr id="11290" name="Curved Connector 62"/>
          <p:cNvCxnSpPr>
            <a:cxnSpLocks noChangeShapeType="1"/>
          </p:cNvCxnSpPr>
          <p:nvPr/>
        </p:nvCxnSpPr>
        <p:spPr bwMode="auto">
          <a:xfrm rot="5400000">
            <a:off x="3727450" y="4070350"/>
            <a:ext cx="571500" cy="0"/>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1" name="Curved Connector 64"/>
          <p:cNvCxnSpPr>
            <a:cxnSpLocks noChangeShapeType="1"/>
            <a:stCxn id="11274" idx="4"/>
          </p:cNvCxnSpPr>
          <p:nvPr/>
        </p:nvCxnSpPr>
        <p:spPr bwMode="auto">
          <a:xfrm rot="5400000">
            <a:off x="3702844" y="5434806"/>
            <a:ext cx="628650" cy="7938"/>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2" name="Straight Arrow Connector 250"/>
          <p:cNvCxnSpPr>
            <a:cxnSpLocks noChangeShapeType="1"/>
          </p:cNvCxnSpPr>
          <p:nvPr/>
        </p:nvCxnSpPr>
        <p:spPr bwMode="auto">
          <a:xfrm flipV="1">
            <a:off x="5764213" y="2954338"/>
            <a:ext cx="0" cy="51276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3" name="Straight Arrow Connector 89"/>
          <p:cNvCxnSpPr>
            <a:cxnSpLocks noChangeShapeType="1"/>
          </p:cNvCxnSpPr>
          <p:nvPr/>
        </p:nvCxnSpPr>
        <p:spPr bwMode="auto">
          <a:xfrm flipV="1">
            <a:off x="5741988" y="3800475"/>
            <a:ext cx="0" cy="51435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4" name="Straight Arrow Connector 90"/>
          <p:cNvCxnSpPr>
            <a:cxnSpLocks noChangeShapeType="1"/>
          </p:cNvCxnSpPr>
          <p:nvPr/>
        </p:nvCxnSpPr>
        <p:spPr bwMode="auto">
          <a:xfrm flipV="1">
            <a:off x="5741988" y="5181600"/>
            <a:ext cx="0" cy="51435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5" name="Straight Arrow Connector 93"/>
          <p:cNvCxnSpPr>
            <a:cxnSpLocks noChangeShapeType="1"/>
          </p:cNvCxnSpPr>
          <p:nvPr/>
        </p:nvCxnSpPr>
        <p:spPr bwMode="auto">
          <a:xfrm>
            <a:off x="7561263" y="3875088"/>
            <a:ext cx="0" cy="53340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96" name="TextBox 99"/>
          <p:cNvSpPr txBox="1">
            <a:spLocks noChangeArrowheads="1"/>
          </p:cNvSpPr>
          <p:nvPr/>
        </p:nvSpPr>
        <p:spPr bwMode="auto">
          <a:xfrm>
            <a:off x="6699250" y="2389188"/>
            <a:ext cx="10715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000"/>
              <a:t>SQL updates</a:t>
            </a:r>
          </a:p>
        </p:txBody>
      </p:sp>
      <p:cxnSp>
        <p:nvCxnSpPr>
          <p:cNvPr id="11297" name="Straight Arrow Connector 100"/>
          <p:cNvCxnSpPr>
            <a:cxnSpLocks noChangeShapeType="1"/>
          </p:cNvCxnSpPr>
          <p:nvPr/>
        </p:nvCxnSpPr>
        <p:spPr bwMode="auto">
          <a:xfrm>
            <a:off x="7808913" y="5135563"/>
            <a:ext cx="0" cy="60642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98" name="Straight Arrow Connector 102"/>
          <p:cNvCxnSpPr>
            <a:cxnSpLocks noChangeShapeType="1"/>
          </p:cNvCxnSpPr>
          <p:nvPr/>
        </p:nvCxnSpPr>
        <p:spPr bwMode="auto">
          <a:xfrm flipV="1">
            <a:off x="7493000" y="5121275"/>
            <a:ext cx="0" cy="61595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99" name="TextBox 105"/>
          <p:cNvSpPr txBox="1">
            <a:spLocks noChangeArrowheads="1"/>
          </p:cNvSpPr>
          <p:nvPr/>
        </p:nvSpPr>
        <p:spPr bwMode="auto">
          <a:xfrm>
            <a:off x="6518275" y="5216525"/>
            <a:ext cx="974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000"/>
              <a:t>Query</a:t>
            </a:r>
          </a:p>
          <a:p>
            <a:pPr algn="ctr" eaLnBrk="1" hangingPunct="1"/>
            <a:r>
              <a:rPr lang="en-US" sz="1000"/>
              <a:t>records</a:t>
            </a:r>
          </a:p>
        </p:txBody>
      </p:sp>
      <p:sp>
        <p:nvSpPr>
          <p:cNvPr id="11300" name="TextBox 109"/>
          <p:cNvSpPr txBox="1">
            <a:spLocks noChangeArrowheads="1"/>
          </p:cNvSpPr>
          <p:nvPr/>
        </p:nvSpPr>
        <p:spPr bwMode="auto">
          <a:xfrm>
            <a:off x="7950200" y="5310188"/>
            <a:ext cx="974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000"/>
              <a:t>Returns </a:t>
            </a:r>
          </a:p>
          <a:p>
            <a:pPr algn="ctr" eaLnBrk="1" hangingPunct="1"/>
            <a:r>
              <a:rPr lang="en-US" sz="1000"/>
              <a:t>map</a:t>
            </a:r>
          </a:p>
        </p:txBody>
      </p:sp>
      <p:cxnSp>
        <p:nvCxnSpPr>
          <p:cNvPr id="50" name="Curved Connector 49"/>
          <p:cNvCxnSpPr>
            <a:cxnSpLocks noChangeShapeType="1"/>
          </p:cNvCxnSpPr>
          <p:nvPr/>
        </p:nvCxnSpPr>
        <p:spPr bwMode="auto">
          <a:xfrm flipV="1">
            <a:off x="2341563" y="2590800"/>
            <a:ext cx="1184275" cy="1385888"/>
          </a:xfrm>
          <a:prstGeom prst="curvedConnector3">
            <a:avLst>
              <a:gd name="adj1" fmla="val 50000"/>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Curved Connector 52"/>
          <p:cNvCxnSpPr>
            <a:cxnSpLocks noChangeShapeType="1"/>
          </p:cNvCxnSpPr>
          <p:nvPr/>
        </p:nvCxnSpPr>
        <p:spPr bwMode="auto">
          <a:xfrm rot="16200000" flipH="1">
            <a:off x="3756819" y="3226594"/>
            <a:ext cx="522288" cy="0"/>
          </a:xfrm>
          <a:prstGeom prst="curvedConnector3">
            <a:avLst>
              <a:gd name="adj1" fmla="val 50000"/>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Curved Connector 53"/>
          <p:cNvCxnSpPr>
            <a:cxnSpLocks noChangeShapeType="1"/>
          </p:cNvCxnSpPr>
          <p:nvPr/>
        </p:nvCxnSpPr>
        <p:spPr bwMode="auto">
          <a:xfrm rot="5400000">
            <a:off x="3724275" y="4098925"/>
            <a:ext cx="571500" cy="0"/>
          </a:xfrm>
          <a:prstGeom prst="curvedConnector3">
            <a:avLst>
              <a:gd name="adj1" fmla="val 50000"/>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Curved Connector 55"/>
          <p:cNvCxnSpPr>
            <a:cxnSpLocks noChangeShapeType="1"/>
          </p:cNvCxnSpPr>
          <p:nvPr/>
        </p:nvCxnSpPr>
        <p:spPr bwMode="auto">
          <a:xfrm rot="5400000">
            <a:off x="1475582" y="3278981"/>
            <a:ext cx="768350" cy="11113"/>
          </a:xfrm>
          <a:prstGeom prst="curvedConnector3">
            <a:avLst>
              <a:gd name="adj1" fmla="val 55616"/>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Curved Connector 56"/>
          <p:cNvCxnSpPr>
            <a:cxnSpLocks noChangeShapeType="1"/>
          </p:cNvCxnSpPr>
          <p:nvPr/>
        </p:nvCxnSpPr>
        <p:spPr bwMode="auto">
          <a:xfrm rot="5400000">
            <a:off x="3707607" y="5449094"/>
            <a:ext cx="628650" cy="7937"/>
          </a:xfrm>
          <a:prstGeom prst="curvedConnector3">
            <a:avLst>
              <a:gd name="adj1" fmla="val 50000"/>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a:cxnSpLocks noChangeShapeType="1"/>
          </p:cNvCxnSpPr>
          <p:nvPr/>
        </p:nvCxnSpPr>
        <p:spPr bwMode="auto">
          <a:xfrm flipV="1">
            <a:off x="5741988" y="5135563"/>
            <a:ext cx="0" cy="512762"/>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Arrow Connector 63"/>
          <p:cNvCxnSpPr>
            <a:cxnSpLocks noChangeShapeType="1"/>
          </p:cNvCxnSpPr>
          <p:nvPr/>
        </p:nvCxnSpPr>
        <p:spPr bwMode="auto">
          <a:xfrm flipV="1">
            <a:off x="5741988" y="3800475"/>
            <a:ext cx="0" cy="51435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Arrow Connector 65"/>
          <p:cNvCxnSpPr>
            <a:cxnSpLocks noChangeShapeType="1"/>
          </p:cNvCxnSpPr>
          <p:nvPr/>
        </p:nvCxnSpPr>
        <p:spPr bwMode="auto">
          <a:xfrm flipV="1">
            <a:off x="5764213" y="2954338"/>
            <a:ext cx="0" cy="512762"/>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Curved Connector 66"/>
          <p:cNvCxnSpPr>
            <a:cxnSpLocks noChangeShapeType="1"/>
          </p:cNvCxnSpPr>
          <p:nvPr/>
        </p:nvCxnSpPr>
        <p:spPr bwMode="auto">
          <a:xfrm>
            <a:off x="6257925" y="2565400"/>
            <a:ext cx="1287463" cy="787400"/>
          </a:xfrm>
          <a:prstGeom prst="curvedConnector3">
            <a:avLst>
              <a:gd name="adj1" fmla="val 100718"/>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a:cxnSpLocks noChangeShapeType="1"/>
          </p:cNvCxnSpPr>
          <p:nvPr/>
        </p:nvCxnSpPr>
        <p:spPr bwMode="auto">
          <a:xfrm>
            <a:off x="7559675" y="3857625"/>
            <a:ext cx="0" cy="53340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Arrow Connector 68"/>
          <p:cNvCxnSpPr>
            <a:cxnSpLocks noChangeShapeType="1"/>
          </p:cNvCxnSpPr>
          <p:nvPr/>
        </p:nvCxnSpPr>
        <p:spPr bwMode="auto">
          <a:xfrm flipV="1">
            <a:off x="7493000" y="5116513"/>
            <a:ext cx="0" cy="614362"/>
          </a:xfrm>
          <a:prstGeom prst="straightConnector1">
            <a:avLst/>
          </a:prstGeom>
          <a:noFill/>
          <a:ln w="38100"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cxnSpLocks noChangeShapeType="1"/>
          </p:cNvCxnSpPr>
          <p:nvPr/>
        </p:nvCxnSpPr>
        <p:spPr bwMode="auto">
          <a:xfrm>
            <a:off x="7808913" y="5135563"/>
            <a:ext cx="0" cy="606425"/>
          </a:xfrm>
          <a:prstGeom prst="straightConnector1">
            <a:avLst/>
          </a:prstGeom>
          <a:noFill/>
          <a:ln w="38100"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Slide Number Placeholder 2"/>
          <p:cNvSpPr>
            <a:spLocks noGrp="1"/>
          </p:cNvSpPr>
          <p:nvPr>
            <p:ph type="sldNum" sz="quarter" idx="12"/>
          </p:nvPr>
        </p:nvSpPr>
        <p:spPr/>
        <p:txBody>
          <a:bodyPr/>
          <a:lstStyle/>
          <a:p>
            <a:pPr>
              <a:defRPr/>
            </a:pPr>
            <a:fld id="{FBA553CE-ECB9-4791-943F-F8345716CAAA}" type="slidenum">
              <a:rPr lang="en-US" smtClean="0"/>
              <a:pPr>
                <a:defRPr/>
              </a:pPr>
              <a:t>9</a:t>
            </a:fld>
            <a:endParaRPr lang="en-US"/>
          </a:p>
        </p:txBody>
      </p:sp>
      <p:sp>
        <p:nvSpPr>
          <p:cNvPr id="11314" name="TextBox 70"/>
          <p:cNvSpPr txBox="1">
            <a:spLocks noChangeArrowheads="1"/>
          </p:cNvSpPr>
          <p:nvPr/>
        </p:nvSpPr>
        <p:spPr bwMode="auto">
          <a:xfrm>
            <a:off x="471488" y="1371600"/>
            <a:ext cx="8353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800" dirty="0"/>
              <a:t>Definition: Movement of data between entities and the processes and </a:t>
            </a:r>
            <a:br>
              <a:rPr lang="en-US" sz="1800" dirty="0"/>
            </a:br>
            <a:r>
              <a:rPr lang="en-US" sz="1800" dirty="0"/>
              <a:t>data stores within a system</a:t>
            </a:r>
          </a:p>
        </p:txBody>
      </p:sp>
      <p:sp>
        <p:nvSpPr>
          <p:cNvPr id="72" name="Rectangle 71"/>
          <p:cNvSpPr/>
          <p:nvPr/>
        </p:nvSpPr>
        <p:spPr bwMode="auto">
          <a:xfrm>
            <a:off x="347663" y="5246688"/>
            <a:ext cx="247650" cy="236537"/>
          </a:xfrm>
          <a:prstGeom prst="rect">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wrap="none"/>
          <a:lstStyle/>
          <a:p>
            <a:pPr algn="ctr">
              <a:defRPr/>
            </a:pPr>
            <a:endParaRPr lang="en-US" sz="1200" dirty="0">
              <a:latin typeface="Cambria" pitchFamily="18" charset="0"/>
            </a:endParaRPr>
          </a:p>
        </p:txBody>
      </p:sp>
      <p:cxnSp>
        <p:nvCxnSpPr>
          <p:cNvPr id="11316" name="Curved Connector 72"/>
          <p:cNvCxnSpPr>
            <a:cxnSpLocks noChangeShapeType="1"/>
          </p:cNvCxnSpPr>
          <p:nvPr/>
        </p:nvCxnSpPr>
        <p:spPr bwMode="auto">
          <a:xfrm>
            <a:off x="282575" y="5648325"/>
            <a:ext cx="536575" cy="0"/>
          </a:xfrm>
          <a:prstGeom prst="curvedConnector3">
            <a:avLst>
              <a:gd name="adj1" fmla="val 50000"/>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17" name="Oval 73"/>
          <p:cNvSpPr>
            <a:spLocks noChangeArrowheads="1"/>
          </p:cNvSpPr>
          <p:nvPr/>
        </p:nvSpPr>
        <p:spPr bwMode="auto">
          <a:xfrm>
            <a:off x="317500" y="5842000"/>
            <a:ext cx="371475" cy="292100"/>
          </a:xfrm>
          <a:prstGeom prst="ellipse">
            <a:avLst/>
          </a:prstGeom>
          <a:solidFill>
            <a:srgbClr val="00B050"/>
          </a:solidFill>
          <a:ln w="9525" algn="ctr">
            <a:solidFill>
              <a:srgbClr val="92D050"/>
            </a:solidFill>
            <a:round/>
            <a:headEnd/>
            <a:tailEnd/>
          </a:ln>
        </p:spPr>
        <p:txBody>
          <a:bodyPr wrap="none"/>
          <a:lstStyle/>
          <a:p>
            <a:pPr algn="ctr"/>
            <a:endParaRPr lang="en-US" sz="1200"/>
          </a:p>
        </p:txBody>
      </p:sp>
      <p:grpSp>
        <p:nvGrpSpPr>
          <p:cNvPr id="11318" name="Group 74"/>
          <p:cNvGrpSpPr>
            <a:grpSpLocks/>
          </p:cNvGrpSpPr>
          <p:nvPr/>
        </p:nvGrpSpPr>
        <p:grpSpPr bwMode="auto">
          <a:xfrm>
            <a:off x="242888" y="6308725"/>
            <a:ext cx="612775" cy="152400"/>
            <a:chOff x="4721422" y="4069088"/>
            <a:chExt cx="1225157" cy="304800"/>
          </a:xfrm>
        </p:grpSpPr>
        <p:cxnSp>
          <p:nvCxnSpPr>
            <p:cNvPr id="11332" name="Straight Connector 75"/>
            <p:cNvCxnSpPr>
              <a:cxnSpLocks noChangeShapeType="1"/>
            </p:cNvCxnSpPr>
            <p:nvPr/>
          </p:nvCxnSpPr>
          <p:spPr bwMode="auto">
            <a:xfrm>
              <a:off x="4830959" y="4069088"/>
              <a:ext cx="8382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33" name="Straight Connector 76"/>
            <p:cNvCxnSpPr>
              <a:cxnSpLocks noChangeShapeType="1"/>
            </p:cNvCxnSpPr>
            <p:nvPr/>
          </p:nvCxnSpPr>
          <p:spPr bwMode="auto">
            <a:xfrm>
              <a:off x="4830959" y="4373888"/>
              <a:ext cx="8382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34" name="TextBox 77"/>
            <p:cNvSpPr txBox="1">
              <a:spLocks noChangeArrowheads="1"/>
            </p:cNvSpPr>
            <p:nvPr/>
          </p:nvSpPr>
          <p:spPr bwMode="auto">
            <a:xfrm>
              <a:off x="4721422" y="4082891"/>
              <a:ext cx="12251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endParaRPr lang="en-US" sz="1200"/>
            </a:p>
          </p:txBody>
        </p:sp>
      </p:grpSp>
      <p:sp>
        <p:nvSpPr>
          <p:cNvPr id="11319" name="TextBox 5"/>
          <p:cNvSpPr txBox="1">
            <a:spLocks noChangeArrowheads="1"/>
          </p:cNvSpPr>
          <p:nvPr/>
        </p:nvSpPr>
        <p:spPr bwMode="auto">
          <a:xfrm>
            <a:off x="785813" y="5278438"/>
            <a:ext cx="1068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200"/>
              <a:t>Source/Entity</a:t>
            </a:r>
          </a:p>
        </p:txBody>
      </p:sp>
      <p:sp>
        <p:nvSpPr>
          <p:cNvPr id="11320" name="TextBox 78"/>
          <p:cNvSpPr txBox="1">
            <a:spLocks noChangeArrowheads="1"/>
          </p:cNvSpPr>
          <p:nvPr/>
        </p:nvSpPr>
        <p:spPr bwMode="auto">
          <a:xfrm>
            <a:off x="896938" y="5557838"/>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200"/>
              <a:t>Data Flow</a:t>
            </a:r>
          </a:p>
        </p:txBody>
      </p:sp>
      <p:sp>
        <p:nvSpPr>
          <p:cNvPr id="11321" name="TextBox 79"/>
          <p:cNvSpPr txBox="1">
            <a:spLocks noChangeArrowheads="1"/>
          </p:cNvSpPr>
          <p:nvPr/>
        </p:nvSpPr>
        <p:spPr bwMode="auto">
          <a:xfrm>
            <a:off x="895350" y="5849938"/>
            <a:ext cx="849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200"/>
              <a:t>Process</a:t>
            </a:r>
          </a:p>
        </p:txBody>
      </p:sp>
      <p:sp>
        <p:nvSpPr>
          <p:cNvPr id="11322" name="TextBox 80"/>
          <p:cNvSpPr txBox="1">
            <a:spLocks noChangeArrowheads="1"/>
          </p:cNvSpPr>
          <p:nvPr/>
        </p:nvSpPr>
        <p:spPr bwMode="auto">
          <a:xfrm>
            <a:off x="896938" y="6245225"/>
            <a:ext cx="850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200"/>
              <a:t>Data Store</a:t>
            </a:r>
          </a:p>
        </p:txBody>
      </p:sp>
      <p:sp>
        <p:nvSpPr>
          <p:cNvPr id="11323" name="TextBox 81"/>
          <p:cNvSpPr txBox="1">
            <a:spLocks noChangeArrowheads="1"/>
          </p:cNvSpPr>
          <p:nvPr/>
        </p:nvSpPr>
        <p:spPr bwMode="auto">
          <a:xfrm>
            <a:off x="311150" y="4906963"/>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200" b="1"/>
              <a:t>Symbols</a:t>
            </a:r>
          </a:p>
        </p:txBody>
      </p:sp>
      <p:grpSp>
        <p:nvGrpSpPr>
          <p:cNvPr id="11324" name="Group 83"/>
          <p:cNvGrpSpPr>
            <a:grpSpLocks/>
          </p:cNvGrpSpPr>
          <p:nvPr/>
        </p:nvGrpSpPr>
        <p:grpSpPr bwMode="auto">
          <a:xfrm>
            <a:off x="7016750" y="3452813"/>
            <a:ext cx="1225550" cy="304800"/>
            <a:chOff x="4721422" y="4069088"/>
            <a:chExt cx="1225157" cy="304800"/>
          </a:xfrm>
        </p:grpSpPr>
        <p:cxnSp>
          <p:nvCxnSpPr>
            <p:cNvPr id="11329" name="Straight Connector 84"/>
            <p:cNvCxnSpPr>
              <a:cxnSpLocks noChangeShapeType="1"/>
            </p:cNvCxnSpPr>
            <p:nvPr/>
          </p:nvCxnSpPr>
          <p:spPr bwMode="auto">
            <a:xfrm>
              <a:off x="4830959" y="4069088"/>
              <a:ext cx="8382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30" name="Straight Connector 85"/>
            <p:cNvCxnSpPr>
              <a:cxnSpLocks noChangeShapeType="1"/>
            </p:cNvCxnSpPr>
            <p:nvPr/>
          </p:nvCxnSpPr>
          <p:spPr bwMode="auto">
            <a:xfrm>
              <a:off x="4830959" y="4373888"/>
              <a:ext cx="8382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31" name="TextBox 86"/>
            <p:cNvSpPr txBox="1">
              <a:spLocks noChangeArrowheads="1"/>
            </p:cNvSpPr>
            <p:nvPr/>
          </p:nvSpPr>
          <p:spPr bwMode="auto">
            <a:xfrm>
              <a:off x="4721422" y="4082891"/>
              <a:ext cx="12251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200"/>
                <a:t>RDBMS</a:t>
              </a:r>
            </a:p>
          </p:txBody>
        </p:sp>
      </p:grpSp>
      <p:cxnSp>
        <p:nvCxnSpPr>
          <p:cNvPr id="105" name="Curved Connector 104"/>
          <p:cNvCxnSpPr>
            <a:cxnSpLocks noChangeShapeType="1"/>
          </p:cNvCxnSpPr>
          <p:nvPr/>
        </p:nvCxnSpPr>
        <p:spPr bwMode="auto">
          <a:xfrm flipV="1">
            <a:off x="4691063" y="5022850"/>
            <a:ext cx="720725" cy="990600"/>
          </a:xfrm>
          <a:prstGeom prst="curvedConnector2">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26" name="TextBox 110"/>
          <p:cNvSpPr txBox="1">
            <a:spLocks noChangeArrowheads="1"/>
          </p:cNvSpPr>
          <p:nvPr/>
        </p:nvSpPr>
        <p:spPr bwMode="auto">
          <a:xfrm>
            <a:off x="4056063" y="2951163"/>
            <a:ext cx="9747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000"/>
              <a:t>Changes since last update</a:t>
            </a:r>
          </a:p>
        </p:txBody>
      </p:sp>
      <p:sp>
        <p:nvSpPr>
          <p:cNvPr id="11327" name="TextBox 111"/>
          <p:cNvSpPr txBox="1">
            <a:spLocks noChangeArrowheads="1"/>
          </p:cNvSpPr>
          <p:nvPr/>
        </p:nvSpPr>
        <p:spPr bwMode="auto">
          <a:xfrm>
            <a:off x="5842000" y="2932113"/>
            <a:ext cx="974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000"/>
              <a:t>New records</a:t>
            </a:r>
          </a:p>
        </p:txBody>
      </p:sp>
      <p:sp>
        <p:nvSpPr>
          <p:cNvPr id="11328" name="TextBox 112"/>
          <p:cNvSpPr txBox="1">
            <a:spLocks noChangeArrowheads="1"/>
          </p:cNvSpPr>
          <p:nvPr/>
        </p:nvSpPr>
        <p:spPr bwMode="auto">
          <a:xfrm>
            <a:off x="7588250" y="3933825"/>
            <a:ext cx="10715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US" sz="1000"/>
              <a:t>Data feed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for report on country">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
        <a:cs typeface="Times New Roman"/>
      </a:majorFont>
      <a:minorFont>
        <a:latin typeface="Century Schoolbook"/>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report on country</Template>
  <TotalTime>12491</TotalTime>
  <Words>2855</Words>
  <Application>Microsoft Office PowerPoint</Application>
  <PresentationFormat>On-screen Show (4:3)</PresentationFormat>
  <Paragraphs>304</Paragraphs>
  <Slides>18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Presentation for report on country</vt:lpstr>
      <vt:lpstr>Microsoft Excel Chart</vt:lpstr>
      <vt:lpstr>GIS APPLICATION IN FIREWALL LOG VISUALIZATION</vt:lpstr>
      <vt:lpstr>Presentation Outline</vt:lpstr>
      <vt:lpstr>Firewall Definition</vt:lpstr>
      <vt:lpstr>Firewall Security Log</vt:lpstr>
      <vt:lpstr>Firewall Security Log Solution</vt:lpstr>
      <vt:lpstr>Project Goal and Objectives</vt:lpstr>
      <vt:lpstr>Design Methodology</vt:lpstr>
      <vt:lpstr>System Architecture Diagram</vt:lpstr>
      <vt:lpstr>Data Flow Diagram</vt:lpstr>
      <vt:lpstr>System Components (HW, SW)</vt:lpstr>
      <vt:lpstr>GIS in the Cloud</vt:lpstr>
      <vt:lpstr>GIS in the Cloud Evaluation</vt:lpstr>
      <vt:lpstr>IP-Based Geolocation Issues</vt:lpstr>
      <vt:lpstr>IP-Based Geolocation Issues</vt:lpstr>
      <vt:lpstr>Anticipated Results</vt:lpstr>
      <vt:lpstr>Project Status</vt:lpstr>
      <vt:lpstr>Presentation</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APPLICATION IN FIREWALL WALL LOG VISUALIZATION</dc:title>
  <dc:creator>Juliana Lo</dc:creator>
  <cp:lastModifiedBy>Juliana Lo</cp:lastModifiedBy>
  <cp:revision>302</cp:revision>
  <cp:lastPrinted>1601-01-01T00:00:00Z</cp:lastPrinted>
  <dcterms:created xsi:type="dcterms:W3CDTF">2014-11-26T20:11:45Z</dcterms:created>
  <dcterms:modified xsi:type="dcterms:W3CDTF">2014-12-16T02:25:44Z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TC010183711033</vt:lpwstr>
  </property>
</Properties>
</file>