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64" r:id="rId4"/>
    <p:sldId id="267" r:id="rId5"/>
    <p:sldId id="259" r:id="rId6"/>
    <p:sldId id="260" r:id="rId7"/>
    <p:sldId id="265" r:id="rId8"/>
    <p:sldId id="261" r:id="rId9"/>
    <p:sldId id="262" r:id="rId10"/>
    <p:sldId id="263"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9" autoAdjust="0"/>
    <p:restoredTop sz="73142" autoAdjust="0"/>
  </p:normalViewPr>
  <p:slideViewPr>
    <p:cSldViewPr snapToGrid="0">
      <p:cViewPr varScale="1">
        <p:scale>
          <a:sx n="58" d="100"/>
          <a:sy n="58" d="100"/>
        </p:scale>
        <p:origin x="660"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5FD85-72DE-427C-9537-C5EF6FE68B2F}"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02EAA-A751-47F9-8297-525037F658F0}" type="slidenum">
              <a:rPr lang="en-US" smtClean="0"/>
              <a:t>‹#›</a:t>
            </a:fld>
            <a:endParaRPr lang="en-US"/>
          </a:p>
        </p:txBody>
      </p:sp>
    </p:spTree>
    <p:extLst>
      <p:ext uri="{BB962C8B-B14F-4D97-AF65-F5344CB8AC3E}">
        <p14:creationId xmlns:p14="http://schemas.microsoft.com/office/powerpoint/2010/main" val="50420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Having a decent chunk of exposure to the law enforcement community through school and work, I wanted to see how I could provide a geospatial solution to some of the issues present in that field. This is how I developed the “problems”.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TRANSPARENCY - </a:t>
            </a:r>
            <a:r>
              <a:rPr lang="en-US" sz="1800" b="0" i="0" u="none" strike="noStrike" dirty="0">
                <a:solidFill>
                  <a:srgbClr val="000000"/>
                </a:solidFill>
                <a:effectLst/>
                <a:latin typeface="Times New Roman" panose="02020603050405020304" pitchFamily="18" charset="0"/>
              </a:rPr>
              <a:t>Policing in the modern world has begun to shift from a reactive force to a proactive and preventative practice. Developing this process includes constant evaluation of procedures to increase efficiency and transparency to the public. </a:t>
            </a:r>
            <a:r>
              <a:rPr lang="en-US" sz="1800" b="0" i="0" dirty="0">
                <a:solidFill>
                  <a:srgbClr val="000000"/>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ENVIROMENT - How an individual thinks and behaves is largely driven by the cultural values, behaviors, and attitudes from the society that they live in, and locational occurrences are often influenced by the type of person(s) who occupy the area. The population associated with an environment both cultivate an area and a society.</a:t>
            </a:r>
            <a:r>
              <a:rPr lang="en-US" sz="1800" b="0" i="0" dirty="0">
                <a:solidFill>
                  <a:srgbClr val="000000"/>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r>
              <a:rPr lang="en-US" b="0" i="0" u="none" strike="noStrike" dirty="0">
                <a:solidFill>
                  <a:srgbClr val="000000"/>
                </a:solidFill>
                <a:effectLst/>
                <a:latin typeface="Calibri" panose="020F0502020204030204" pitchFamily="34" charset="0"/>
              </a:rPr>
              <a:t>After assessing those, I think I had found a solution that meshed with each the identified “problems” while providing something unique. And that is with patrol routes. SO how do police patrol?</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Types of patrols</a:t>
            </a:r>
            <a:r>
              <a:rPr lang="en-US" sz="1800" b="0" i="0" dirty="0">
                <a:solidFill>
                  <a:srgbClr val="000000"/>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Preventative: Standard patrol practice</a:t>
            </a:r>
            <a:r>
              <a:rPr lang="en-US" sz="1800" b="0" i="0" dirty="0">
                <a:solidFill>
                  <a:srgbClr val="000000"/>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Team: using a team for an area</a:t>
            </a:r>
            <a:r>
              <a:rPr lang="en-US" sz="1800" b="0" i="0" dirty="0">
                <a:solidFill>
                  <a:srgbClr val="000000"/>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High and low Vis: how detectable do you want to be patrolling</a:t>
            </a:r>
            <a:r>
              <a:rPr lang="en-US" sz="1800" b="0" i="0" dirty="0">
                <a:solidFill>
                  <a:srgbClr val="000000"/>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High vis for community awareness </a:t>
            </a:r>
            <a:r>
              <a:rPr lang="en-US" sz="1800" b="0" i="0" dirty="0">
                <a:solidFill>
                  <a:srgbClr val="000000"/>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This will blend both together </a:t>
            </a:r>
            <a:r>
              <a:rPr lang="en-US" sz="1800" b="0" i="0" dirty="0">
                <a:solidFill>
                  <a:srgbClr val="000000"/>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Decoy: undercover</a:t>
            </a:r>
            <a:r>
              <a:rPr lang="en-US" sz="1800" b="0" i="0" dirty="0">
                <a:solidFill>
                  <a:srgbClr val="000000"/>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Split force: Preventative with response officers </a:t>
            </a:r>
            <a:r>
              <a:rPr lang="en-US" sz="1800" b="0" i="0" dirty="0">
                <a:solidFill>
                  <a:srgbClr val="000000"/>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b="0" i="0" u="none" strike="noStrike" dirty="0">
                <a:solidFill>
                  <a:srgbClr val="000000"/>
                </a:solidFill>
                <a:effectLst/>
                <a:latin typeface="Calibri" panose="020F0502020204030204" pitchFamily="34" charset="0"/>
              </a:rPr>
              <a:t>After assessing those, I think I had found a solution that meshed with each the identified “problems” while providing something unique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D802EAA-A751-47F9-8297-525037F658F0}" type="slidenum">
              <a:rPr lang="en-US" smtClean="0"/>
              <a:t>3</a:t>
            </a:fld>
            <a:endParaRPr lang="en-US"/>
          </a:p>
        </p:txBody>
      </p:sp>
    </p:spTree>
    <p:extLst>
      <p:ext uri="{BB962C8B-B14F-4D97-AF65-F5344CB8AC3E}">
        <p14:creationId xmlns:p14="http://schemas.microsoft.com/office/powerpoint/2010/main" val="397550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Fredericksburg is a small area with over 28 thousand people in the middle between Washington DC and Richmond. However, the township is “divided” between different counties. For this project I am going to deal with what is referred to “Fredericksburg Proper/Downtown Fredericksburg”. </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However, while a small area, rising populations likely mean that crime is also going to increase.</a:t>
            </a:r>
            <a:endParaRPr lang="en-US" dirty="0"/>
          </a:p>
        </p:txBody>
      </p:sp>
      <p:sp>
        <p:nvSpPr>
          <p:cNvPr id="4" name="Slide Number Placeholder 3"/>
          <p:cNvSpPr>
            <a:spLocks noGrp="1"/>
          </p:cNvSpPr>
          <p:nvPr>
            <p:ph type="sldNum" sz="quarter" idx="5"/>
          </p:nvPr>
        </p:nvSpPr>
        <p:spPr/>
        <p:txBody>
          <a:bodyPr/>
          <a:lstStyle/>
          <a:p>
            <a:fld id="{FD802EAA-A751-47F9-8297-525037F658F0}" type="slidenum">
              <a:rPr lang="en-US" smtClean="0"/>
              <a:t>4</a:t>
            </a:fld>
            <a:endParaRPr lang="en-US"/>
          </a:p>
        </p:txBody>
      </p:sp>
    </p:spTree>
    <p:extLst>
      <p:ext uri="{BB962C8B-B14F-4D97-AF65-F5344CB8AC3E}">
        <p14:creationId xmlns:p14="http://schemas.microsoft.com/office/powerpoint/2010/main" val="142369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  problems then became the goals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-Community access vs closed system accessible by only the user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-Hotspot analysis is good for </a:t>
            </a:r>
            <a:r>
              <a:rPr lang="en-US" b="0" i="0" u="none" strike="noStrike" dirty="0" err="1">
                <a:solidFill>
                  <a:srgbClr val="000000"/>
                </a:solidFill>
                <a:effectLst/>
                <a:latin typeface="Calibri" panose="020F0502020204030204" pitchFamily="34" charset="0"/>
              </a:rPr>
              <a:t>supvisors</a:t>
            </a:r>
            <a:r>
              <a:rPr lang="en-US" b="0" i="0" u="none" strike="noStrike" dirty="0">
                <a:solidFill>
                  <a:srgbClr val="000000"/>
                </a:solidFill>
                <a:effectLst/>
                <a:latin typeface="Calibri" panose="020F0502020204030204" pitchFamily="34" charset="0"/>
              </a:rPr>
              <a:t> and policy makers, but is not immediately actionable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-Develop the tool to be replicable</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D802EAA-A751-47F9-8297-525037F658F0}" type="slidenum">
              <a:rPr lang="en-US" smtClean="0"/>
              <a:t>5</a:t>
            </a:fld>
            <a:endParaRPr lang="en-US"/>
          </a:p>
        </p:txBody>
      </p:sp>
    </p:spTree>
    <p:extLst>
      <p:ext uri="{BB962C8B-B14F-4D97-AF65-F5344CB8AC3E}">
        <p14:creationId xmlns:p14="http://schemas.microsoft.com/office/powerpoint/2010/main" val="1233337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The methodology of this project has two main components : the map and the application</a:t>
            </a:r>
            <a:endParaRPr lang="en-US" dirty="0"/>
          </a:p>
        </p:txBody>
      </p:sp>
      <p:sp>
        <p:nvSpPr>
          <p:cNvPr id="4" name="Slide Number Placeholder 3"/>
          <p:cNvSpPr>
            <a:spLocks noGrp="1"/>
          </p:cNvSpPr>
          <p:nvPr>
            <p:ph type="sldNum" sz="quarter" idx="5"/>
          </p:nvPr>
        </p:nvSpPr>
        <p:spPr/>
        <p:txBody>
          <a:bodyPr/>
          <a:lstStyle/>
          <a:p>
            <a:fld id="{FD802EAA-A751-47F9-8297-525037F658F0}" type="slidenum">
              <a:rPr lang="en-US" smtClean="0"/>
              <a:t>6</a:t>
            </a:fld>
            <a:endParaRPr lang="en-US"/>
          </a:p>
        </p:txBody>
      </p:sp>
    </p:spTree>
    <p:extLst>
      <p:ext uri="{BB962C8B-B14F-4D97-AF65-F5344CB8AC3E}">
        <p14:creationId xmlns:p14="http://schemas.microsoft.com/office/powerpoint/2010/main" val="231231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AUGUST - </a:t>
            </a:r>
            <a:r>
              <a:rPr lang="en-US" b="0" i="0" u="none" strike="noStrike" dirty="0">
                <a:solidFill>
                  <a:srgbClr val="000000"/>
                </a:solidFill>
                <a:effectLst/>
                <a:latin typeface="Times New Roman" panose="02020603050405020304" pitchFamily="18" charset="0"/>
              </a:rPr>
              <a:t>A large window for the aggregation is being considered as some of this data is not easily digestible into a GIS as it is an unstructured dataset in the form of PDF files with recent arrests and reported crimes. The Fredericksburg Police Department IT department does maintain a database of crimes in the area, but that data has not been evaluated to determine the degree of “cleaning” required to be imported into a GIS.</a:t>
            </a:r>
            <a:r>
              <a:rPr lang="en-US" b="0" i="0" dirty="0">
                <a:solidFill>
                  <a:srgbClr val="000000"/>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Times New Roman" panose="02020603050405020304" pitchFamily="18" charset="0"/>
              </a:rPr>
              <a:t>SEPTEMBER - September will be used for fine tuning the routing tool within the ArcGIS Pro environment. It is also planned to combine the tools used in ArcGIS Pro into a single script and toolbox that can be imported into the workspace and allow various drop-down parameters to be set</a:t>
            </a:r>
            <a:r>
              <a:rPr lang="en-US" b="0" i="0" dirty="0">
                <a:solidFill>
                  <a:srgbClr val="000000"/>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Times New Roman" panose="02020603050405020304" pitchFamily="18" charset="0"/>
              </a:rPr>
              <a:t>OCTOBER - the migration into ArcGIS Online will begin. This will also include the transfer of the geoprocessing component of the routing methodology to be packaged together and imported into the web map. During this time, it is likely that a “beta test” of the tool will be presented to Officer Greg </a:t>
            </a:r>
            <a:r>
              <a:rPr lang="en-US" b="0" i="0" u="none" strike="noStrike" dirty="0" err="1">
                <a:solidFill>
                  <a:srgbClr val="000000"/>
                </a:solidFill>
                <a:effectLst/>
                <a:latin typeface="Times New Roman" panose="02020603050405020304" pitchFamily="18" charset="0"/>
              </a:rPr>
              <a:t>Baugher</a:t>
            </a:r>
            <a:r>
              <a:rPr lang="en-US" b="0" i="0" u="none" strike="noStrike" dirty="0">
                <a:solidFill>
                  <a:srgbClr val="000000"/>
                </a:solidFill>
                <a:effectLst/>
                <a:latin typeface="Times New Roman" panose="02020603050405020304" pitchFamily="18" charset="0"/>
              </a:rPr>
              <a:t> in the Fredericksburg Police Department as a means to verify the utility and overall application to the police department</a:t>
            </a:r>
            <a:r>
              <a:rPr lang="en-US" b="0" i="0" dirty="0">
                <a:solidFill>
                  <a:srgbClr val="000000"/>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Times New Roman" panose="02020603050405020304" pitchFamily="18"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Times New Roman" panose="02020603050405020304" pitchFamily="18" charset="0"/>
              </a:rPr>
              <a:t>NOVEMBER – refine the application &amp; buffer window for unforeseen complications</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D802EAA-A751-47F9-8297-525037F658F0}" type="slidenum">
              <a:rPr lang="en-US" smtClean="0"/>
              <a:t>8</a:t>
            </a:fld>
            <a:endParaRPr lang="en-US"/>
          </a:p>
        </p:txBody>
      </p:sp>
    </p:spTree>
    <p:extLst>
      <p:ext uri="{BB962C8B-B14F-4D97-AF65-F5344CB8AC3E}">
        <p14:creationId xmlns:p14="http://schemas.microsoft.com/office/powerpoint/2010/main" val="2979082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Times New Roman" panose="02020603050405020304" pitchFamily="18" charset="0"/>
              </a:rPr>
              <a:t>The selected venue for this presentation will be at the Fredericksburg Police Department. The reason was to present the final tool as to the users directly. This will allow the targeted demographic to provide insights and questions that may not have been easily facilitated at other venues. Additionally, with the tool being custom-tailored to the crime, jurisdiction, and patrol zones of the Fredericksburg Police Department, it would allow for both easy visualization and understanding while also presenting a unique opportunity to have the officers who are patrolling the zones to confirm or deny the accuracy of the overarching idea of the tool. Ideally, this presentation would take place during the shift change roll call to have the maximum attendance. </a:t>
            </a:r>
            <a:r>
              <a:rPr lang="en-US" b="0" i="0" dirty="0">
                <a:solidFill>
                  <a:srgbClr val="000000"/>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FD802EAA-A751-47F9-8297-525037F658F0}" type="slidenum">
              <a:rPr lang="en-US" smtClean="0"/>
              <a:t>10</a:t>
            </a:fld>
            <a:endParaRPr lang="en-US"/>
          </a:p>
        </p:txBody>
      </p:sp>
    </p:spTree>
    <p:extLst>
      <p:ext uri="{BB962C8B-B14F-4D97-AF65-F5344CB8AC3E}">
        <p14:creationId xmlns:p14="http://schemas.microsoft.com/office/powerpoint/2010/main" val="62878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AAA0E0-D3D9-4440-9C47-C3F096BFA01B}"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85FA-3A1C-47C4-924D-A2B9A7E30DBC}" type="slidenum">
              <a:rPr lang="en-US" smtClean="0"/>
              <a:t>‹#›</a:t>
            </a:fld>
            <a:endParaRPr lang="en-US"/>
          </a:p>
        </p:txBody>
      </p:sp>
    </p:spTree>
    <p:extLst>
      <p:ext uri="{BB962C8B-B14F-4D97-AF65-F5344CB8AC3E}">
        <p14:creationId xmlns:p14="http://schemas.microsoft.com/office/powerpoint/2010/main" val="166454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AAA0E0-D3D9-4440-9C47-C3F096BFA01B}"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85FA-3A1C-47C4-924D-A2B9A7E30DBC}" type="slidenum">
              <a:rPr lang="en-US" smtClean="0"/>
              <a:t>‹#›</a:t>
            </a:fld>
            <a:endParaRPr lang="en-US"/>
          </a:p>
        </p:txBody>
      </p:sp>
    </p:spTree>
    <p:extLst>
      <p:ext uri="{BB962C8B-B14F-4D97-AF65-F5344CB8AC3E}">
        <p14:creationId xmlns:p14="http://schemas.microsoft.com/office/powerpoint/2010/main" val="352647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AAA0E0-D3D9-4440-9C47-C3F096BFA01B}"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85FA-3A1C-47C4-924D-A2B9A7E30DB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31697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AAA0E0-D3D9-4440-9C47-C3F096BFA01B}"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85FA-3A1C-47C4-924D-A2B9A7E30DBC}" type="slidenum">
              <a:rPr lang="en-US" smtClean="0"/>
              <a:t>‹#›</a:t>
            </a:fld>
            <a:endParaRPr lang="en-US"/>
          </a:p>
        </p:txBody>
      </p:sp>
    </p:spTree>
    <p:extLst>
      <p:ext uri="{BB962C8B-B14F-4D97-AF65-F5344CB8AC3E}">
        <p14:creationId xmlns:p14="http://schemas.microsoft.com/office/powerpoint/2010/main" val="1215073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AAA0E0-D3D9-4440-9C47-C3F096BFA01B}"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85FA-3A1C-47C4-924D-A2B9A7E30DB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2441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AAA0E0-D3D9-4440-9C47-C3F096BFA01B}"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85FA-3A1C-47C4-924D-A2B9A7E30DBC}" type="slidenum">
              <a:rPr lang="en-US" smtClean="0"/>
              <a:t>‹#›</a:t>
            </a:fld>
            <a:endParaRPr lang="en-US"/>
          </a:p>
        </p:txBody>
      </p:sp>
    </p:spTree>
    <p:extLst>
      <p:ext uri="{BB962C8B-B14F-4D97-AF65-F5344CB8AC3E}">
        <p14:creationId xmlns:p14="http://schemas.microsoft.com/office/powerpoint/2010/main" val="3042252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AAA0E0-D3D9-4440-9C47-C3F096BFA01B}"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85FA-3A1C-47C4-924D-A2B9A7E30DBC}" type="slidenum">
              <a:rPr lang="en-US" smtClean="0"/>
              <a:t>‹#›</a:t>
            </a:fld>
            <a:endParaRPr lang="en-US"/>
          </a:p>
        </p:txBody>
      </p:sp>
    </p:spTree>
    <p:extLst>
      <p:ext uri="{BB962C8B-B14F-4D97-AF65-F5344CB8AC3E}">
        <p14:creationId xmlns:p14="http://schemas.microsoft.com/office/powerpoint/2010/main" val="3117763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AAA0E0-D3D9-4440-9C47-C3F096BFA01B}"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85FA-3A1C-47C4-924D-A2B9A7E30DBC}" type="slidenum">
              <a:rPr lang="en-US" smtClean="0"/>
              <a:t>‹#›</a:t>
            </a:fld>
            <a:endParaRPr lang="en-US"/>
          </a:p>
        </p:txBody>
      </p:sp>
    </p:spTree>
    <p:extLst>
      <p:ext uri="{BB962C8B-B14F-4D97-AF65-F5344CB8AC3E}">
        <p14:creationId xmlns:p14="http://schemas.microsoft.com/office/powerpoint/2010/main" val="334736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AAA0E0-D3D9-4440-9C47-C3F096BFA01B}"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85FA-3A1C-47C4-924D-A2B9A7E30DBC}" type="slidenum">
              <a:rPr lang="en-US" smtClean="0"/>
              <a:t>‹#›</a:t>
            </a:fld>
            <a:endParaRPr lang="en-US"/>
          </a:p>
        </p:txBody>
      </p:sp>
    </p:spTree>
    <p:extLst>
      <p:ext uri="{BB962C8B-B14F-4D97-AF65-F5344CB8AC3E}">
        <p14:creationId xmlns:p14="http://schemas.microsoft.com/office/powerpoint/2010/main" val="73521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AAA0E0-D3D9-4440-9C47-C3F096BFA01B}"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885FA-3A1C-47C4-924D-A2B9A7E30DBC}" type="slidenum">
              <a:rPr lang="en-US" smtClean="0"/>
              <a:t>‹#›</a:t>
            </a:fld>
            <a:endParaRPr lang="en-US"/>
          </a:p>
        </p:txBody>
      </p:sp>
    </p:spTree>
    <p:extLst>
      <p:ext uri="{BB962C8B-B14F-4D97-AF65-F5344CB8AC3E}">
        <p14:creationId xmlns:p14="http://schemas.microsoft.com/office/powerpoint/2010/main" val="138311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AAA0E0-D3D9-4440-9C47-C3F096BFA01B}"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885FA-3A1C-47C4-924D-A2B9A7E30DBC}" type="slidenum">
              <a:rPr lang="en-US" smtClean="0"/>
              <a:t>‹#›</a:t>
            </a:fld>
            <a:endParaRPr lang="en-US"/>
          </a:p>
        </p:txBody>
      </p:sp>
    </p:spTree>
    <p:extLst>
      <p:ext uri="{BB962C8B-B14F-4D97-AF65-F5344CB8AC3E}">
        <p14:creationId xmlns:p14="http://schemas.microsoft.com/office/powerpoint/2010/main" val="70946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AAA0E0-D3D9-4440-9C47-C3F096BFA01B}"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885FA-3A1C-47C4-924D-A2B9A7E30DBC}" type="slidenum">
              <a:rPr lang="en-US" smtClean="0"/>
              <a:t>‹#›</a:t>
            </a:fld>
            <a:endParaRPr lang="en-US"/>
          </a:p>
        </p:txBody>
      </p:sp>
    </p:spTree>
    <p:extLst>
      <p:ext uri="{BB962C8B-B14F-4D97-AF65-F5344CB8AC3E}">
        <p14:creationId xmlns:p14="http://schemas.microsoft.com/office/powerpoint/2010/main" val="318224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AAA0E0-D3D9-4440-9C47-C3F096BFA01B}"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885FA-3A1C-47C4-924D-A2B9A7E30DBC}" type="slidenum">
              <a:rPr lang="en-US" smtClean="0"/>
              <a:t>‹#›</a:t>
            </a:fld>
            <a:endParaRPr lang="en-US"/>
          </a:p>
        </p:txBody>
      </p:sp>
    </p:spTree>
    <p:extLst>
      <p:ext uri="{BB962C8B-B14F-4D97-AF65-F5344CB8AC3E}">
        <p14:creationId xmlns:p14="http://schemas.microsoft.com/office/powerpoint/2010/main" val="182860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AA0E0-D3D9-4440-9C47-C3F096BFA01B}"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885FA-3A1C-47C4-924D-A2B9A7E30DBC}" type="slidenum">
              <a:rPr lang="en-US" smtClean="0"/>
              <a:t>‹#›</a:t>
            </a:fld>
            <a:endParaRPr lang="en-US"/>
          </a:p>
        </p:txBody>
      </p:sp>
    </p:spTree>
    <p:extLst>
      <p:ext uri="{BB962C8B-B14F-4D97-AF65-F5344CB8AC3E}">
        <p14:creationId xmlns:p14="http://schemas.microsoft.com/office/powerpoint/2010/main" val="308707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AA0E0-D3D9-4440-9C47-C3F096BFA01B}"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885FA-3A1C-47C4-924D-A2B9A7E30DBC}" type="slidenum">
              <a:rPr lang="en-US" smtClean="0"/>
              <a:t>‹#›</a:t>
            </a:fld>
            <a:endParaRPr lang="en-US"/>
          </a:p>
        </p:txBody>
      </p:sp>
    </p:spTree>
    <p:extLst>
      <p:ext uri="{BB962C8B-B14F-4D97-AF65-F5344CB8AC3E}">
        <p14:creationId xmlns:p14="http://schemas.microsoft.com/office/powerpoint/2010/main" val="348653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AAA0E0-D3D9-4440-9C47-C3F096BFA01B}"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885FA-3A1C-47C4-924D-A2B9A7E30DBC}" type="slidenum">
              <a:rPr lang="en-US" smtClean="0"/>
              <a:t>‹#›</a:t>
            </a:fld>
            <a:endParaRPr lang="en-US"/>
          </a:p>
        </p:txBody>
      </p:sp>
    </p:spTree>
    <p:extLst>
      <p:ext uri="{BB962C8B-B14F-4D97-AF65-F5344CB8AC3E}">
        <p14:creationId xmlns:p14="http://schemas.microsoft.com/office/powerpoint/2010/main" val="306876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AAA0E0-D3D9-4440-9C47-C3F096BFA01B}" type="datetimeFigureOut">
              <a:rPr lang="en-US" smtClean="0"/>
              <a:t>7/12/2023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FB885FA-3A1C-47C4-924D-A2B9A7E30DBC}" type="slidenum">
              <a:rPr lang="en-US" smtClean="0"/>
              <a:t>‹#›</a:t>
            </a:fld>
            <a:endParaRPr lang="en-US"/>
          </a:p>
        </p:txBody>
      </p:sp>
    </p:spTree>
    <p:extLst>
      <p:ext uri="{BB962C8B-B14F-4D97-AF65-F5344CB8AC3E}">
        <p14:creationId xmlns:p14="http://schemas.microsoft.com/office/powerpoint/2010/main" val="727160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94E3-98AD-D601-B86F-7CB9C88E62B0}"/>
              </a:ext>
            </a:extLst>
          </p:cNvPr>
          <p:cNvSpPr>
            <a:spLocks noGrp="1"/>
          </p:cNvSpPr>
          <p:nvPr>
            <p:ph type="ctrTitle"/>
          </p:nvPr>
        </p:nvSpPr>
        <p:spPr/>
        <p:txBody>
          <a:bodyPr>
            <a:normAutofit fontScale="90000"/>
          </a:bodyPr>
          <a:lstStyle/>
          <a:p>
            <a:pPr marL="0" marR="0">
              <a:lnSpc>
                <a:spcPct val="115000"/>
              </a:lnSpc>
              <a:spcBef>
                <a:spcPts val="0"/>
              </a:spcBef>
              <a:spcAft>
                <a:spcPts val="10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Intelligence Led Police Patrols: A Geospatial Approach to Providing Evidence Based Policing Tactics with Patrol Routes</a:t>
            </a:r>
            <a:br>
              <a:rPr lang="en-US" sz="1800">
                <a:effectLst/>
                <a:latin typeface="Calibri" panose="020F0502020204030204" pitchFamily="34" charset="0"/>
                <a:ea typeface="Calibri" panose="020F0502020204030204" pitchFamily="34" charset="0"/>
                <a:cs typeface="Times New Roman" panose="02020603050405020304" pitchFamily="18" charset="0"/>
              </a:rPr>
            </a:b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2DFEBF57-A7C9-FD1A-4C57-3A9ADF34EE8D}"/>
              </a:ext>
            </a:extLst>
          </p:cNvPr>
          <p:cNvSpPr>
            <a:spLocks noGrp="1"/>
          </p:cNvSpPr>
          <p:nvPr>
            <p:ph type="subTitle" idx="1"/>
          </p:nvPr>
        </p:nvSpPr>
        <p:spPr/>
        <p:txBody>
          <a:bodyPr>
            <a:normAutofit/>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Wesley MacCuish</a:t>
            </a:r>
            <a:br>
              <a:rPr lang="en-US" sz="1800">
                <a:effectLst/>
                <a:latin typeface="Times New Roman" panose="02020603050405020304" pitchFamily="18" charset="0"/>
                <a:ea typeface="Calibri" panose="020F0502020204030204" pitchFamily="34" charset="0"/>
                <a:cs typeface="Times New Roman" panose="02020603050405020304" pitchFamily="18" charset="0"/>
              </a:rPr>
            </a:br>
            <a:r>
              <a:rPr lang="en-US" sz="1800">
                <a:effectLst/>
                <a:latin typeface="Times New Roman" panose="02020603050405020304" pitchFamily="18" charset="0"/>
                <a:ea typeface="Calibri" panose="020F0502020204030204" pitchFamily="34" charset="0"/>
                <a:cs typeface="Times New Roman" panose="02020603050405020304" pitchFamily="18" charset="0"/>
              </a:rPr>
              <a:t>Penn State – World Campus</a:t>
            </a:r>
            <a:br>
              <a:rPr lang="en-US" sz="1800">
                <a:effectLst/>
                <a:latin typeface="Times New Roman" panose="02020603050405020304" pitchFamily="18" charset="0"/>
                <a:ea typeface="Calibri" panose="020F0502020204030204" pitchFamily="34" charset="0"/>
                <a:cs typeface="Times New Roman" panose="02020603050405020304" pitchFamily="18" charset="0"/>
              </a:rPr>
            </a:br>
            <a:r>
              <a:rPr lang="en-US" sz="1800">
                <a:effectLst/>
                <a:latin typeface="Times New Roman" panose="02020603050405020304" pitchFamily="18" charset="0"/>
                <a:ea typeface="Calibri" panose="020F0502020204030204" pitchFamily="34" charset="0"/>
                <a:cs typeface="Times New Roman" panose="02020603050405020304" pitchFamily="18" charset="0"/>
              </a:rPr>
              <a:t>GEOG 596a</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44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A6DD-FA1A-0272-F7D4-9EE86F6AE224}"/>
              </a:ext>
            </a:extLst>
          </p:cNvPr>
          <p:cNvSpPr>
            <a:spLocks noGrp="1"/>
          </p:cNvSpPr>
          <p:nvPr>
            <p:ph type="title"/>
          </p:nvPr>
        </p:nvSpPr>
        <p:spPr/>
        <p:txBody>
          <a:bodyPr/>
          <a:lstStyle/>
          <a:p>
            <a:r>
              <a:rPr lang="en-US" dirty="0"/>
              <a:t>Anticipated Results</a:t>
            </a:r>
          </a:p>
        </p:txBody>
      </p:sp>
      <p:sp>
        <p:nvSpPr>
          <p:cNvPr id="3" name="Content Placeholder 2">
            <a:extLst>
              <a:ext uri="{FF2B5EF4-FFF2-40B4-BE49-F238E27FC236}">
                <a16:creationId xmlns:a16="http://schemas.microsoft.com/office/drawing/2014/main" id="{EF30CEB3-AC60-6C1F-FA92-D67EF7520FC5}"/>
              </a:ext>
            </a:extLst>
          </p:cNvPr>
          <p:cNvSpPr>
            <a:spLocks noGrp="1"/>
          </p:cNvSpPr>
          <p:nvPr>
            <p:ph idx="1"/>
          </p:nvPr>
        </p:nvSpPr>
        <p:spPr/>
        <p:txBody>
          <a:bodyPr/>
          <a:lstStyle/>
          <a:p>
            <a:r>
              <a:rPr lang="en-US" dirty="0"/>
              <a:t>Minimum desired result:</a:t>
            </a:r>
          </a:p>
          <a:p>
            <a:pPr lvl="1"/>
            <a:r>
              <a:rPr lang="en-US" dirty="0"/>
              <a:t>An ArcGIS Pro workspace that can export a custom, crime-based route to be disseminated to the patrol officers</a:t>
            </a:r>
          </a:p>
          <a:p>
            <a:r>
              <a:rPr lang="en-US" dirty="0"/>
              <a:t>Desired result:</a:t>
            </a:r>
          </a:p>
          <a:p>
            <a:pPr lvl="1"/>
            <a:r>
              <a:rPr lang="en-US" dirty="0"/>
              <a:t>A web-based application that can be accessed by a police officer on their work computers to generate their own unique routes based on user input, predefined parameters.</a:t>
            </a:r>
          </a:p>
          <a:p>
            <a:pPr lvl="2"/>
            <a:r>
              <a:rPr lang="en-US" dirty="0"/>
              <a:t>***Mobile use will be considered while developing the application</a:t>
            </a:r>
          </a:p>
          <a:p>
            <a:pPr marL="914400" lvl="2" indent="0">
              <a:buNone/>
            </a:pPr>
            <a:endParaRPr lang="en-US" dirty="0"/>
          </a:p>
          <a:p>
            <a:pPr marL="0" indent="0" algn="ctr">
              <a:buNone/>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This would allow the officer to create a route at any point during the patrol and customize it based on their uniquely desired but limited parameters.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3545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F55E-3A27-536D-1ED2-DB2BC94AD086}"/>
              </a:ext>
            </a:extLst>
          </p:cNvPr>
          <p:cNvSpPr>
            <a:spLocks noGrp="1"/>
          </p:cNvSpPr>
          <p:nvPr>
            <p:ph type="title"/>
          </p:nvPr>
        </p:nvSpPr>
        <p:spPr>
          <a:xfrm>
            <a:off x="1266906" y="3171174"/>
            <a:ext cx="8596668" cy="1320800"/>
          </a:xfrm>
        </p:spPr>
        <p:txBody>
          <a:bodyPr/>
          <a:lstStyle/>
          <a:p>
            <a:pPr algn="ctr"/>
            <a:r>
              <a:rPr lang="en-US" dirty="0"/>
              <a:t>Questions?</a:t>
            </a:r>
          </a:p>
        </p:txBody>
      </p:sp>
    </p:spTree>
    <p:extLst>
      <p:ext uri="{BB962C8B-B14F-4D97-AF65-F5344CB8AC3E}">
        <p14:creationId xmlns:p14="http://schemas.microsoft.com/office/powerpoint/2010/main" val="1705329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A1C6-EF4A-D739-E9F5-B8B5BEFEDBF9}"/>
              </a:ext>
            </a:extLst>
          </p:cNvPr>
          <p:cNvSpPr>
            <a:spLocks noGrp="1"/>
          </p:cNvSpPr>
          <p:nvPr>
            <p:ph type="title"/>
          </p:nvPr>
        </p:nvSpPr>
        <p:spPr/>
        <p:txBody>
          <a:bodyPr/>
          <a:lstStyle/>
          <a:p>
            <a:r>
              <a:rPr lang="en-US" dirty="0"/>
              <a:t>Background:</a:t>
            </a:r>
            <a:br>
              <a:rPr lang="en-US" dirty="0"/>
            </a:br>
            <a:r>
              <a:rPr lang="en-US" sz="2400" dirty="0"/>
              <a:t>Project idea generation</a:t>
            </a:r>
          </a:p>
        </p:txBody>
      </p:sp>
      <p:sp>
        <p:nvSpPr>
          <p:cNvPr id="3" name="Content Placeholder 2">
            <a:extLst>
              <a:ext uri="{FF2B5EF4-FFF2-40B4-BE49-F238E27FC236}">
                <a16:creationId xmlns:a16="http://schemas.microsoft.com/office/drawing/2014/main" id="{068AC8A1-0562-75C9-2465-624270ABC3C6}"/>
              </a:ext>
            </a:extLst>
          </p:cNvPr>
          <p:cNvSpPr>
            <a:spLocks noGrp="1"/>
          </p:cNvSpPr>
          <p:nvPr>
            <p:ph idx="1"/>
          </p:nvPr>
        </p:nvSpPr>
        <p:spPr/>
        <p:txBody>
          <a:bodyPr/>
          <a:lstStyle/>
          <a:p>
            <a:r>
              <a:rPr lang="en-US" dirty="0"/>
              <a:t>Personal Interest</a:t>
            </a:r>
          </a:p>
          <a:p>
            <a:pPr lvl="1"/>
            <a:r>
              <a:rPr lang="en-US" dirty="0"/>
              <a:t>Undergrad capstone was international money laundering scenarios</a:t>
            </a:r>
          </a:p>
          <a:p>
            <a:pPr lvl="1"/>
            <a:r>
              <a:rPr lang="en-US" dirty="0"/>
              <a:t>Close work with Department of State Diplomatic Security as an Embassy Guard </a:t>
            </a:r>
          </a:p>
          <a:p>
            <a:r>
              <a:rPr lang="en-US" dirty="0"/>
              <a:t>Professional Interest</a:t>
            </a:r>
          </a:p>
          <a:p>
            <a:pPr lvl="1"/>
            <a:r>
              <a:rPr lang="en-US" dirty="0"/>
              <a:t>Imagery Analyst by trade</a:t>
            </a:r>
          </a:p>
          <a:p>
            <a:pPr lvl="1"/>
            <a:r>
              <a:rPr lang="en-US" dirty="0"/>
              <a:t>Recently completed Deployment to EUCOM building web applications</a:t>
            </a:r>
          </a:p>
          <a:p>
            <a:pPr lvl="1"/>
            <a:endParaRPr lang="en-US" dirty="0"/>
          </a:p>
        </p:txBody>
      </p:sp>
    </p:spTree>
    <p:extLst>
      <p:ext uri="{BB962C8B-B14F-4D97-AF65-F5344CB8AC3E}">
        <p14:creationId xmlns:p14="http://schemas.microsoft.com/office/powerpoint/2010/main" val="259291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A1C6-EF4A-D739-E9F5-B8B5BEFEDBF9}"/>
              </a:ext>
            </a:extLst>
          </p:cNvPr>
          <p:cNvSpPr>
            <a:spLocks noGrp="1"/>
          </p:cNvSpPr>
          <p:nvPr>
            <p:ph type="title"/>
          </p:nvPr>
        </p:nvSpPr>
        <p:spPr/>
        <p:txBody>
          <a:bodyPr/>
          <a:lstStyle/>
          <a:p>
            <a:r>
              <a:rPr lang="en-US" dirty="0"/>
              <a:t>Background:</a:t>
            </a:r>
            <a:br>
              <a:rPr lang="en-US" dirty="0"/>
            </a:br>
            <a:r>
              <a:rPr lang="en-US" sz="2400" dirty="0"/>
              <a:t>Problem Development</a:t>
            </a:r>
          </a:p>
        </p:txBody>
      </p:sp>
      <p:sp>
        <p:nvSpPr>
          <p:cNvPr id="3" name="Content Placeholder 2">
            <a:extLst>
              <a:ext uri="{FF2B5EF4-FFF2-40B4-BE49-F238E27FC236}">
                <a16:creationId xmlns:a16="http://schemas.microsoft.com/office/drawing/2014/main" id="{068AC8A1-0562-75C9-2465-624270ABC3C6}"/>
              </a:ext>
            </a:extLst>
          </p:cNvPr>
          <p:cNvSpPr>
            <a:spLocks noGrp="1"/>
          </p:cNvSpPr>
          <p:nvPr>
            <p:ph idx="1"/>
          </p:nvPr>
        </p:nvSpPr>
        <p:spPr/>
        <p:txBody>
          <a:bodyPr/>
          <a:lstStyle/>
          <a:p>
            <a:r>
              <a:rPr lang="en-US" dirty="0"/>
              <a:t>Aid law enforcement in the following:</a:t>
            </a:r>
          </a:p>
          <a:p>
            <a:pPr lvl="1"/>
            <a:r>
              <a:rPr lang="en-US" dirty="0"/>
              <a:t>Community Transparency</a:t>
            </a:r>
          </a:p>
          <a:p>
            <a:pPr lvl="1"/>
            <a:r>
              <a:rPr lang="en-US" dirty="0"/>
              <a:t>Provide intelligence centered from historic data</a:t>
            </a:r>
          </a:p>
          <a:p>
            <a:pPr lvl="1"/>
            <a:r>
              <a:rPr lang="en-US" dirty="0"/>
              <a:t>Alleviate bias through evidence-based decision making</a:t>
            </a:r>
          </a:p>
          <a:p>
            <a:endParaRPr lang="en-US" dirty="0"/>
          </a:p>
          <a:p>
            <a:r>
              <a:rPr lang="en-US" dirty="0"/>
              <a:t>Solution:</a:t>
            </a:r>
          </a:p>
          <a:p>
            <a:pPr lvl="1"/>
            <a:r>
              <a:rPr lang="en-US" dirty="0"/>
              <a:t>Develop a tool that leverages historical analysis to provide a patrol solution that is accessible by the public and allows that information to be used in conjunction with a patrol officer’s expertise.</a:t>
            </a:r>
          </a:p>
          <a:p>
            <a:pPr lvl="2"/>
            <a:r>
              <a:rPr lang="en-US" dirty="0"/>
              <a:t>A web-based application that performs route development based on hotspot analysis to “link” high density crimes areas</a:t>
            </a:r>
          </a:p>
        </p:txBody>
      </p:sp>
    </p:spTree>
    <p:extLst>
      <p:ext uri="{BB962C8B-B14F-4D97-AF65-F5344CB8AC3E}">
        <p14:creationId xmlns:p14="http://schemas.microsoft.com/office/powerpoint/2010/main" val="14078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A1C6-EF4A-D739-E9F5-B8B5BEFEDBF9}"/>
              </a:ext>
            </a:extLst>
          </p:cNvPr>
          <p:cNvSpPr>
            <a:spLocks noGrp="1"/>
          </p:cNvSpPr>
          <p:nvPr>
            <p:ph type="title"/>
          </p:nvPr>
        </p:nvSpPr>
        <p:spPr>
          <a:xfrm>
            <a:off x="677334" y="609600"/>
            <a:ext cx="8596668" cy="1320800"/>
          </a:xfrm>
        </p:spPr>
        <p:txBody>
          <a:bodyPr anchor="t">
            <a:normAutofit/>
          </a:bodyPr>
          <a:lstStyle/>
          <a:p>
            <a:r>
              <a:rPr lang="en-US"/>
              <a:t>Project Area:</a:t>
            </a:r>
            <a:br>
              <a:rPr lang="en-US"/>
            </a:br>
            <a:r>
              <a:rPr lang="en-US"/>
              <a:t>22401 – Fredericksburg, VA</a:t>
            </a:r>
          </a:p>
        </p:txBody>
      </p:sp>
      <p:sp>
        <p:nvSpPr>
          <p:cNvPr id="3" name="Content Placeholder 2">
            <a:extLst>
              <a:ext uri="{FF2B5EF4-FFF2-40B4-BE49-F238E27FC236}">
                <a16:creationId xmlns:a16="http://schemas.microsoft.com/office/drawing/2014/main" id="{068AC8A1-0562-75C9-2465-624270ABC3C6}"/>
              </a:ext>
            </a:extLst>
          </p:cNvPr>
          <p:cNvSpPr>
            <a:spLocks noGrp="1"/>
          </p:cNvSpPr>
          <p:nvPr>
            <p:ph idx="1"/>
          </p:nvPr>
        </p:nvSpPr>
        <p:spPr>
          <a:xfrm>
            <a:off x="677334" y="2160589"/>
            <a:ext cx="3957349" cy="3749323"/>
          </a:xfrm>
        </p:spPr>
        <p:txBody>
          <a:bodyPr>
            <a:normAutofit/>
          </a:bodyPr>
          <a:lstStyle/>
          <a:p>
            <a:pPr>
              <a:lnSpc>
                <a:spcPct val="90000"/>
              </a:lnSpc>
            </a:pPr>
            <a:r>
              <a:rPr lang="en-US" dirty="0"/>
              <a:t>Fredericksburg is located 48 miles south of Washington, D.C. and 53 miles north of Richmond.</a:t>
            </a:r>
          </a:p>
          <a:p>
            <a:pPr>
              <a:lnSpc>
                <a:spcPct val="90000"/>
              </a:lnSpc>
            </a:pPr>
            <a:r>
              <a:rPr lang="en-US" dirty="0"/>
              <a:t>Total area is approximal 10.5 </a:t>
            </a:r>
            <a:r>
              <a:rPr lang="en-US"/>
              <a:t>square miles.</a:t>
            </a:r>
            <a:endParaRPr lang="en-US" dirty="0"/>
          </a:p>
          <a:p>
            <a:pPr>
              <a:lnSpc>
                <a:spcPct val="90000"/>
              </a:lnSpc>
            </a:pPr>
            <a:r>
              <a:rPr lang="en-US" dirty="0"/>
              <a:t>As of the 2021 census, the population was 28,367.</a:t>
            </a:r>
          </a:p>
          <a:p>
            <a:pPr>
              <a:lnSpc>
                <a:spcPct val="90000"/>
              </a:lnSpc>
            </a:pPr>
            <a:r>
              <a:rPr lang="en-US" dirty="0"/>
              <a:t>There are four zones that the police department uses as patrolling areas – not depicted (pending FOIA request)</a:t>
            </a:r>
          </a:p>
        </p:txBody>
      </p:sp>
      <p:pic>
        <p:nvPicPr>
          <p:cNvPr id="7" name="Picture 6">
            <a:extLst>
              <a:ext uri="{FF2B5EF4-FFF2-40B4-BE49-F238E27FC236}">
                <a16:creationId xmlns:a16="http://schemas.microsoft.com/office/drawing/2014/main" id="{252602A8-0C07-14B5-5795-8142B4DDD725}"/>
              </a:ext>
            </a:extLst>
          </p:cNvPr>
          <p:cNvPicPr>
            <a:picLocks noChangeAspect="1"/>
          </p:cNvPicPr>
          <p:nvPr/>
        </p:nvPicPr>
        <p:blipFill rotWithShape="1">
          <a:blip r:embed="rId3"/>
          <a:srcRect l="-158" t="790" r="-553" b="2"/>
          <a:stretch/>
        </p:blipFill>
        <p:spPr>
          <a:xfrm>
            <a:off x="5741388" y="1869439"/>
            <a:ext cx="5918504" cy="4465311"/>
          </a:xfrm>
          <a:prstGeom prst="rect">
            <a:avLst/>
          </a:prstGeom>
          <a:ln w="6350">
            <a:solidFill>
              <a:schemeClr val="tx1"/>
            </a:solidFill>
          </a:ln>
        </p:spPr>
      </p:pic>
    </p:spTree>
    <p:extLst>
      <p:ext uri="{BB962C8B-B14F-4D97-AF65-F5344CB8AC3E}">
        <p14:creationId xmlns:p14="http://schemas.microsoft.com/office/powerpoint/2010/main" val="214919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64AA-DC90-DC5B-A803-1DD1DD1236E8}"/>
              </a:ext>
            </a:extLst>
          </p:cNvPr>
          <p:cNvSpPr>
            <a:spLocks noGrp="1"/>
          </p:cNvSpPr>
          <p:nvPr>
            <p:ph type="title"/>
          </p:nvPr>
        </p:nvSpPr>
        <p:spPr/>
        <p:txBody>
          <a:bodyPr/>
          <a:lstStyle/>
          <a:p>
            <a:r>
              <a:rPr lang="en-US" dirty="0"/>
              <a:t>Goals and objectives</a:t>
            </a:r>
          </a:p>
        </p:txBody>
      </p:sp>
      <p:sp>
        <p:nvSpPr>
          <p:cNvPr id="3" name="Content Placeholder 2">
            <a:extLst>
              <a:ext uri="{FF2B5EF4-FFF2-40B4-BE49-F238E27FC236}">
                <a16:creationId xmlns:a16="http://schemas.microsoft.com/office/drawing/2014/main" id="{5A4BC8FC-6D0E-37A4-B0EF-49E87D4AEB25}"/>
              </a:ext>
            </a:extLst>
          </p:cNvPr>
          <p:cNvSpPr>
            <a:spLocks noGrp="1"/>
          </p:cNvSpPr>
          <p:nvPr>
            <p:ph idx="1"/>
          </p:nvPr>
        </p:nvSpPr>
        <p:spPr/>
        <p:txBody>
          <a:bodyPr/>
          <a:lstStyle/>
          <a:p>
            <a:r>
              <a:rPr lang="en-US" dirty="0"/>
              <a:t>Transparency of the Local Police Force</a:t>
            </a:r>
          </a:p>
          <a:p>
            <a:pPr lvl="1"/>
            <a:r>
              <a:rPr lang="en-US" dirty="0"/>
              <a:t>Community access to the tool and the underlying crime data</a:t>
            </a:r>
          </a:p>
          <a:p>
            <a:r>
              <a:rPr lang="en-US" dirty="0"/>
              <a:t>Further hotspot analysis conducted for crime in an area</a:t>
            </a:r>
          </a:p>
          <a:p>
            <a:pPr lvl="1"/>
            <a:r>
              <a:rPr lang="en-US" dirty="0"/>
              <a:t>Typical analysis develops the hotspots and zonal analysis but does little to combine the results of analysis into something actionable</a:t>
            </a:r>
          </a:p>
          <a:p>
            <a:r>
              <a:rPr lang="en-US" dirty="0"/>
              <a:t>Develop the tool for the Fredericksburg Police Department, but be replicable across most police departments</a:t>
            </a:r>
          </a:p>
          <a:p>
            <a:pPr lvl="1"/>
            <a:r>
              <a:rPr lang="en-US" dirty="0"/>
              <a:t>Documenting the process will allow for clear processes given to the FPD, but also providing the framework for other police departments to adopt this process.</a:t>
            </a:r>
          </a:p>
        </p:txBody>
      </p:sp>
    </p:spTree>
    <p:extLst>
      <p:ext uri="{BB962C8B-B14F-4D97-AF65-F5344CB8AC3E}">
        <p14:creationId xmlns:p14="http://schemas.microsoft.com/office/powerpoint/2010/main" val="237753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C3B3-4F7F-D460-BC45-8D932604EB56}"/>
              </a:ext>
            </a:extLst>
          </p:cNvPr>
          <p:cNvSpPr>
            <a:spLocks noGrp="1"/>
          </p:cNvSpPr>
          <p:nvPr>
            <p:ph type="title"/>
          </p:nvPr>
        </p:nvSpPr>
        <p:spPr/>
        <p:txBody>
          <a:bodyPr/>
          <a:lstStyle/>
          <a:p>
            <a:r>
              <a:rPr lang="en-US" dirty="0"/>
              <a:t>Proposed methodology: </a:t>
            </a:r>
            <a:br>
              <a:rPr lang="en-US" dirty="0"/>
            </a:br>
            <a:r>
              <a:rPr lang="en-US" sz="2400" dirty="0"/>
              <a:t>Functionality</a:t>
            </a:r>
          </a:p>
        </p:txBody>
      </p:sp>
      <p:sp>
        <p:nvSpPr>
          <p:cNvPr id="3" name="Content Placeholder 2">
            <a:extLst>
              <a:ext uri="{FF2B5EF4-FFF2-40B4-BE49-F238E27FC236}">
                <a16:creationId xmlns:a16="http://schemas.microsoft.com/office/drawing/2014/main" id="{AD547D40-F1F4-029D-ED32-D591C1CFA144}"/>
              </a:ext>
            </a:extLst>
          </p:cNvPr>
          <p:cNvSpPr>
            <a:spLocks noGrp="1"/>
          </p:cNvSpPr>
          <p:nvPr>
            <p:ph idx="1"/>
          </p:nvPr>
        </p:nvSpPr>
        <p:spPr/>
        <p:txBody>
          <a:bodyPr/>
          <a:lstStyle/>
          <a:p>
            <a:r>
              <a:rPr lang="en-US" dirty="0"/>
              <a:t>Step 1: Import crime data, patrol zones, city </a:t>
            </a:r>
            <a:r>
              <a:rPr lang="en-US" dirty="0" err="1"/>
              <a:t>jurisdicition</a:t>
            </a:r>
            <a:r>
              <a:rPr lang="en-US" dirty="0"/>
              <a:t> and estimate average officers patrolling per day</a:t>
            </a:r>
          </a:p>
          <a:p>
            <a:pPr lvl="1"/>
            <a:r>
              <a:rPr lang="en-US" dirty="0"/>
              <a:t>According to Officer Greg </a:t>
            </a:r>
            <a:r>
              <a:rPr lang="en-US" dirty="0" err="1"/>
              <a:t>Baugher</a:t>
            </a:r>
            <a:r>
              <a:rPr lang="en-US" dirty="0"/>
              <a:t> of the FPD, one officer is usually assigned to each of the four zones</a:t>
            </a:r>
          </a:p>
          <a:p>
            <a:r>
              <a:rPr lang="en-US" dirty="0"/>
              <a:t>Step 2: Create a tessellation in each zone</a:t>
            </a:r>
          </a:p>
          <a:p>
            <a:pPr lvl="1"/>
            <a:r>
              <a:rPr lang="en-US" dirty="0"/>
              <a:t>This is to aggregate the crime into equal sized areas</a:t>
            </a:r>
          </a:p>
          <a:p>
            <a:r>
              <a:rPr lang="en-US" dirty="0"/>
              <a:t>Step 3: Perform a density on the crime</a:t>
            </a:r>
          </a:p>
          <a:p>
            <a:pPr lvl="1"/>
            <a:r>
              <a:rPr lang="en-US" dirty="0"/>
              <a:t>Types and total crime</a:t>
            </a:r>
          </a:p>
          <a:p>
            <a:r>
              <a:rPr lang="en-US" dirty="0"/>
              <a:t>Step 4: Create a route with “stops” at each hotspot generated within the tessellation,  unique to each zones data.</a:t>
            </a:r>
          </a:p>
        </p:txBody>
      </p:sp>
    </p:spTree>
    <p:extLst>
      <p:ext uri="{BB962C8B-B14F-4D97-AF65-F5344CB8AC3E}">
        <p14:creationId xmlns:p14="http://schemas.microsoft.com/office/powerpoint/2010/main" val="29424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C3B3-4F7F-D460-BC45-8D932604EB56}"/>
              </a:ext>
            </a:extLst>
          </p:cNvPr>
          <p:cNvSpPr>
            <a:spLocks noGrp="1"/>
          </p:cNvSpPr>
          <p:nvPr>
            <p:ph type="title"/>
          </p:nvPr>
        </p:nvSpPr>
        <p:spPr/>
        <p:txBody>
          <a:bodyPr/>
          <a:lstStyle/>
          <a:p>
            <a:r>
              <a:rPr lang="en-US" dirty="0"/>
              <a:t>Proposed methodology: </a:t>
            </a:r>
            <a:br>
              <a:rPr lang="en-US" dirty="0"/>
            </a:br>
            <a:r>
              <a:rPr lang="en-US" sz="2400" dirty="0"/>
              <a:t>Applicability </a:t>
            </a:r>
          </a:p>
        </p:txBody>
      </p:sp>
      <p:sp>
        <p:nvSpPr>
          <p:cNvPr id="3" name="Content Placeholder 2">
            <a:extLst>
              <a:ext uri="{FF2B5EF4-FFF2-40B4-BE49-F238E27FC236}">
                <a16:creationId xmlns:a16="http://schemas.microsoft.com/office/drawing/2014/main" id="{AD547D40-F1F4-029D-ED32-D591C1CFA144}"/>
              </a:ext>
            </a:extLst>
          </p:cNvPr>
          <p:cNvSpPr>
            <a:spLocks noGrp="1"/>
          </p:cNvSpPr>
          <p:nvPr>
            <p:ph idx="1"/>
          </p:nvPr>
        </p:nvSpPr>
        <p:spPr/>
        <p:txBody>
          <a:bodyPr/>
          <a:lstStyle/>
          <a:p>
            <a:r>
              <a:rPr lang="en-US" dirty="0"/>
              <a:t>Step 1: Develop/condition the data in the ArcGIS Pro environment</a:t>
            </a:r>
          </a:p>
          <a:p>
            <a:r>
              <a:rPr lang="en-US" dirty="0"/>
              <a:t>Step 2: Explore Routing tools native the ArcGIS Pro</a:t>
            </a:r>
          </a:p>
          <a:p>
            <a:pPr lvl="1"/>
            <a:r>
              <a:rPr lang="en-US" dirty="0"/>
              <a:t>This will likely involve using </a:t>
            </a:r>
            <a:r>
              <a:rPr lang="en-US" dirty="0" err="1"/>
              <a:t>ModelBuilder</a:t>
            </a:r>
            <a:r>
              <a:rPr lang="en-US" dirty="0"/>
              <a:t> to make a single process </a:t>
            </a:r>
          </a:p>
          <a:p>
            <a:pPr lvl="1"/>
            <a:r>
              <a:rPr lang="en-US" dirty="0"/>
              <a:t>Possibly creating/expanding a current routing tool to make a unique toolbox for this project</a:t>
            </a:r>
          </a:p>
          <a:p>
            <a:r>
              <a:rPr lang="en-US" dirty="0"/>
              <a:t>Step 3: Ensure functionality in strictly the ArcGIS Pro environment</a:t>
            </a:r>
          </a:p>
          <a:p>
            <a:r>
              <a:rPr lang="en-US" dirty="0"/>
              <a:t>Step 4: Migrate the map and toolbox to ArcGIS Online</a:t>
            </a:r>
          </a:p>
          <a:p>
            <a:r>
              <a:rPr lang="en-US" dirty="0"/>
              <a:t>Step 5: Convert the web map and geoprocessing into a web application</a:t>
            </a:r>
          </a:p>
        </p:txBody>
      </p:sp>
    </p:spTree>
    <p:extLst>
      <p:ext uri="{BB962C8B-B14F-4D97-AF65-F5344CB8AC3E}">
        <p14:creationId xmlns:p14="http://schemas.microsoft.com/office/powerpoint/2010/main" val="87269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1D51-B36F-A00F-8117-E7913ED54F10}"/>
              </a:ext>
            </a:extLst>
          </p:cNvPr>
          <p:cNvSpPr>
            <a:spLocks noGrp="1"/>
          </p:cNvSpPr>
          <p:nvPr>
            <p:ph type="title"/>
          </p:nvPr>
        </p:nvSpPr>
        <p:spPr/>
        <p:txBody>
          <a:bodyPr/>
          <a:lstStyle/>
          <a:p>
            <a:r>
              <a:rPr lang="en-US" dirty="0"/>
              <a:t>Project Timeline</a:t>
            </a:r>
          </a:p>
        </p:txBody>
      </p:sp>
      <p:sp>
        <p:nvSpPr>
          <p:cNvPr id="3" name="Content Placeholder 2">
            <a:extLst>
              <a:ext uri="{FF2B5EF4-FFF2-40B4-BE49-F238E27FC236}">
                <a16:creationId xmlns:a16="http://schemas.microsoft.com/office/drawing/2014/main" id="{0B577209-6B8D-E2C8-9E1A-0BD6C04F4DE6}"/>
              </a:ext>
            </a:extLst>
          </p:cNvPr>
          <p:cNvSpPr>
            <a:spLocks noGrp="1"/>
          </p:cNvSpPr>
          <p:nvPr>
            <p:ph idx="1"/>
          </p:nvPr>
        </p:nvSpPr>
        <p:spPr/>
        <p:txBody>
          <a:bodyPr/>
          <a:lstStyle/>
          <a:p>
            <a:r>
              <a:rPr lang="en-US" i="1" dirty="0"/>
              <a:t>August</a:t>
            </a:r>
            <a:r>
              <a:rPr lang="en-US" dirty="0"/>
              <a:t>: Data acquisition and map formatting</a:t>
            </a:r>
          </a:p>
          <a:p>
            <a:r>
              <a:rPr lang="en-US" i="1" dirty="0"/>
              <a:t>September</a:t>
            </a:r>
            <a:r>
              <a:rPr lang="en-US" dirty="0"/>
              <a:t>: Development of routing tool in ArcGIS Pro</a:t>
            </a:r>
          </a:p>
          <a:p>
            <a:r>
              <a:rPr lang="en-US" i="1" dirty="0"/>
              <a:t>October</a:t>
            </a:r>
            <a:r>
              <a:rPr lang="en-US" dirty="0"/>
              <a:t>: Migrating the tool into AGOL and Start of GEOG 596b</a:t>
            </a:r>
          </a:p>
          <a:p>
            <a:r>
              <a:rPr lang="en-US" i="1" dirty="0"/>
              <a:t>November</a:t>
            </a:r>
            <a:r>
              <a:rPr lang="en-US" dirty="0"/>
              <a:t>: Refinement of the AGOL application</a:t>
            </a:r>
          </a:p>
          <a:p>
            <a:r>
              <a:rPr lang="en-US" i="1" dirty="0"/>
              <a:t>December</a:t>
            </a:r>
            <a:r>
              <a:rPr lang="en-US" dirty="0"/>
              <a:t>: Presentation and Conclusion of GEOG 596b</a:t>
            </a:r>
          </a:p>
        </p:txBody>
      </p:sp>
    </p:spTree>
    <p:extLst>
      <p:ext uri="{BB962C8B-B14F-4D97-AF65-F5344CB8AC3E}">
        <p14:creationId xmlns:p14="http://schemas.microsoft.com/office/powerpoint/2010/main" val="45887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48C4-DC82-01BD-5011-1C6BBAB741BE}"/>
              </a:ext>
            </a:extLst>
          </p:cNvPr>
          <p:cNvSpPr>
            <a:spLocks noGrp="1"/>
          </p:cNvSpPr>
          <p:nvPr>
            <p:ph type="title"/>
          </p:nvPr>
        </p:nvSpPr>
        <p:spPr/>
        <p:txBody>
          <a:bodyPr/>
          <a:lstStyle/>
          <a:p>
            <a:r>
              <a:rPr lang="en-US" dirty="0"/>
              <a:t>Presentation Venue:</a:t>
            </a:r>
            <a:br>
              <a:rPr lang="en-US" dirty="0"/>
            </a:br>
            <a:r>
              <a:rPr lang="en-US" sz="2400" dirty="0"/>
              <a:t>Fredericksburg Police Department</a:t>
            </a:r>
          </a:p>
        </p:txBody>
      </p:sp>
      <p:sp>
        <p:nvSpPr>
          <p:cNvPr id="3" name="Content Placeholder 2">
            <a:extLst>
              <a:ext uri="{FF2B5EF4-FFF2-40B4-BE49-F238E27FC236}">
                <a16:creationId xmlns:a16="http://schemas.microsoft.com/office/drawing/2014/main" id="{774788D8-086B-CC0A-8D3E-04490DB70A45}"/>
              </a:ext>
            </a:extLst>
          </p:cNvPr>
          <p:cNvSpPr>
            <a:spLocks noGrp="1"/>
          </p:cNvSpPr>
          <p:nvPr>
            <p:ph idx="1"/>
          </p:nvPr>
        </p:nvSpPr>
        <p:spPr/>
        <p:txBody>
          <a:bodyPr/>
          <a:lstStyle/>
          <a:p>
            <a:r>
              <a:rPr lang="en-US" dirty="0"/>
              <a:t>Deliver to the widest </a:t>
            </a:r>
            <a:r>
              <a:rPr lang="en-US" b="1" dirty="0"/>
              <a:t>APPLICABLE</a:t>
            </a:r>
            <a:r>
              <a:rPr lang="en-US" dirty="0"/>
              <a:t> audience</a:t>
            </a:r>
          </a:p>
          <a:p>
            <a:pPr lvl="1"/>
            <a:r>
              <a:rPr lang="en-US" dirty="0"/>
              <a:t>Custom tailored tool for the Fredericksburg Police Department should be delivered TO the department</a:t>
            </a:r>
          </a:p>
          <a:p>
            <a:pPr lvl="1"/>
            <a:r>
              <a:rPr lang="en-US" dirty="0"/>
              <a:t>Ideally, during rollcall to show the most officers in one place at one instance</a:t>
            </a:r>
          </a:p>
          <a:p>
            <a:r>
              <a:rPr lang="en-US" dirty="0"/>
              <a:t>Presentation structure:</a:t>
            </a:r>
          </a:p>
          <a:p>
            <a:pPr lvl="1"/>
            <a:r>
              <a:rPr lang="en-US" dirty="0"/>
              <a:t>Quick summary background and purpose</a:t>
            </a:r>
          </a:p>
          <a:p>
            <a:pPr lvl="1"/>
            <a:r>
              <a:rPr lang="en-US" dirty="0"/>
              <a:t>Tool demonstration through zones with audience input on parameters</a:t>
            </a:r>
          </a:p>
          <a:p>
            <a:pPr lvl="1"/>
            <a:r>
              <a:rPr lang="en-US" dirty="0"/>
              <a:t>Q &amp; A / provide input for future refinement of the tool</a:t>
            </a:r>
          </a:p>
        </p:txBody>
      </p:sp>
    </p:spTree>
    <p:extLst>
      <p:ext uri="{BB962C8B-B14F-4D97-AF65-F5344CB8AC3E}">
        <p14:creationId xmlns:p14="http://schemas.microsoft.com/office/powerpoint/2010/main" val="10295272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4774</TotalTime>
  <Words>1482</Words>
  <Application>Microsoft Office PowerPoint</Application>
  <PresentationFormat>Widescreen</PresentationFormat>
  <Paragraphs>113</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Times New Roman</vt:lpstr>
      <vt:lpstr>Trebuchet MS</vt:lpstr>
      <vt:lpstr>Wingdings 3</vt:lpstr>
      <vt:lpstr>Facet</vt:lpstr>
      <vt:lpstr>Intelligence Led Police Patrols: A Geospatial Approach to Providing Evidence Based Policing Tactics with Patrol Routes  </vt:lpstr>
      <vt:lpstr>Background: Project idea generation</vt:lpstr>
      <vt:lpstr>Background: Problem Development</vt:lpstr>
      <vt:lpstr>Project Area: 22401 – Fredericksburg, VA</vt:lpstr>
      <vt:lpstr>Goals and objectives</vt:lpstr>
      <vt:lpstr>Proposed methodology:  Functionality</vt:lpstr>
      <vt:lpstr>Proposed methodology:  Applicability </vt:lpstr>
      <vt:lpstr>Project Timeline</vt:lpstr>
      <vt:lpstr>Presentation Venue: Fredericksburg Police Department</vt:lpstr>
      <vt:lpstr>Anticipated Results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 Led Police Patrols: A Geospatial Approach to Providing Evidence Based Policing Tactics with Patrol Routes</dc:title>
  <dc:creator>Wes MacCuish</dc:creator>
  <cp:lastModifiedBy>Wes MacCuish</cp:lastModifiedBy>
  <cp:revision>9</cp:revision>
  <dcterms:created xsi:type="dcterms:W3CDTF">2023-07-04T01:37:04Z</dcterms:created>
  <dcterms:modified xsi:type="dcterms:W3CDTF">2023-07-14T00:16:24Z</dcterms:modified>
</cp:coreProperties>
</file>