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6" r:id="rId2"/>
    <p:sldId id="257" r:id="rId3"/>
    <p:sldId id="258" r:id="rId4"/>
    <p:sldId id="259" r:id="rId5"/>
    <p:sldId id="262" r:id="rId6"/>
    <p:sldId id="263" r:id="rId7"/>
    <p:sldId id="260" r:id="rId8"/>
    <p:sldId id="261" r:id="rId9"/>
    <p:sldId id="264" r:id="rId10"/>
    <p:sldId id="265" r:id="rId11"/>
    <p:sldId id="266" r:id="rId12"/>
    <p:sldId id="267" r:id="rId13"/>
    <p:sldId id="268" r:id="rId14"/>
    <p:sldId id="269" r:id="rId15"/>
    <p:sldId id="270" r:id="rId16"/>
    <p:sldId id="271" r:id="rId17"/>
    <p:sldId id="272" r:id="rId18"/>
    <p:sldId id="273"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215" autoAdjust="0"/>
  </p:normalViewPr>
  <p:slideViewPr>
    <p:cSldViewPr>
      <p:cViewPr varScale="1">
        <p:scale>
          <a:sx n="68" d="100"/>
          <a:sy n="68" d="100"/>
        </p:scale>
        <p:origin x="-1218" y="-10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59" d="100"/>
          <a:sy n="59" d="100"/>
        </p:scale>
        <p:origin x="-249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3AA29C7-D204-467A-8CBC-81CCAE06E007}" type="datetimeFigureOut">
              <a:rPr lang="en-US" smtClean="0"/>
              <a:t>12/12/2016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15FDA41-3F40-42DF-984E-64F3210A8CF5}" type="slidenum">
              <a:rPr lang="en-US" smtClean="0"/>
              <a:t>‹#›</a:t>
            </a:fld>
            <a:endParaRPr lang="en-US"/>
          </a:p>
        </p:txBody>
      </p:sp>
    </p:spTree>
    <p:extLst>
      <p:ext uri="{BB962C8B-B14F-4D97-AF65-F5344CB8AC3E}">
        <p14:creationId xmlns:p14="http://schemas.microsoft.com/office/powerpoint/2010/main" val="12944710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Santiago is one of the most polluted cities in Latin America (similar to Ciudad de Mexico) due to human factors as well as its geographic situation. Scientific research is focusing on PM 2.5 (particulate matter under 2.5 microns in diameter) as one of the most dangerous air pollutants, linking it to lung</a:t>
            </a:r>
            <a:r>
              <a:rPr lang="en-US" baseline="0" dirty="0" smtClean="0"/>
              <a:t> and heart disease and more recently to </a:t>
            </a:r>
            <a:r>
              <a:rPr lang="en-US" dirty="0" smtClean="0"/>
              <a:t>neurological disorders. </a:t>
            </a:r>
            <a:endParaRPr lang="en-US" dirty="0"/>
          </a:p>
        </p:txBody>
      </p:sp>
      <p:sp>
        <p:nvSpPr>
          <p:cNvPr id="4" name="Slide Number Placeholder 3"/>
          <p:cNvSpPr>
            <a:spLocks noGrp="1"/>
          </p:cNvSpPr>
          <p:nvPr>
            <p:ph type="sldNum" sz="quarter" idx="10"/>
          </p:nvPr>
        </p:nvSpPr>
        <p:spPr/>
        <p:txBody>
          <a:bodyPr/>
          <a:lstStyle/>
          <a:p>
            <a:fld id="{415FDA41-3F40-42DF-984E-64F3210A8CF5}" type="slidenum">
              <a:rPr lang="en-US" smtClean="0"/>
              <a:t>1</a:t>
            </a:fld>
            <a:endParaRPr lang="en-US"/>
          </a:p>
        </p:txBody>
      </p:sp>
    </p:spTree>
    <p:extLst>
      <p:ext uri="{BB962C8B-B14F-4D97-AF65-F5344CB8AC3E}">
        <p14:creationId xmlns:p14="http://schemas.microsoft.com/office/powerpoint/2010/main" val="30715273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15FDA41-3F40-42DF-984E-64F3210A8CF5}" type="slidenum">
              <a:rPr lang="en-US" smtClean="0"/>
              <a:t>10</a:t>
            </a:fld>
            <a:endParaRPr lang="en-US"/>
          </a:p>
        </p:txBody>
      </p:sp>
    </p:spTree>
    <p:extLst>
      <p:ext uri="{BB962C8B-B14F-4D97-AF65-F5344CB8AC3E}">
        <p14:creationId xmlns:p14="http://schemas.microsoft.com/office/powerpoint/2010/main" val="18502734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96,360</a:t>
            </a:r>
            <a:r>
              <a:rPr lang="en-US" baseline="0" dirty="0" smtClean="0"/>
              <a:t> records</a:t>
            </a:r>
            <a:endParaRPr lang="en-US" dirty="0"/>
          </a:p>
        </p:txBody>
      </p:sp>
      <p:sp>
        <p:nvSpPr>
          <p:cNvPr id="4" name="Slide Number Placeholder 3"/>
          <p:cNvSpPr>
            <a:spLocks noGrp="1"/>
          </p:cNvSpPr>
          <p:nvPr>
            <p:ph type="sldNum" sz="quarter" idx="10"/>
          </p:nvPr>
        </p:nvSpPr>
        <p:spPr/>
        <p:txBody>
          <a:bodyPr/>
          <a:lstStyle/>
          <a:p>
            <a:fld id="{415FDA41-3F40-42DF-984E-64F3210A8CF5}" type="slidenum">
              <a:rPr lang="en-US" smtClean="0"/>
              <a:t>11</a:t>
            </a:fld>
            <a:endParaRPr lang="en-US"/>
          </a:p>
        </p:txBody>
      </p:sp>
    </p:spTree>
    <p:extLst>
      <p:ext uri="{BB962C8B-B14F-4D97-AF65-F5344CB8AC3E}">
        <p14:creationId xmlns:p14="http://schemas.microsoft.com/office/powerpoint/2010/main" val="42181051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a:t>
            </a:r>
            <a:r>
              <a:rPr lang="en-US" baseline="0" dirty="0" smtClean="0"/>
              <a:t> are going to be 11 regression models, one for each station. It is possible that not all the stations behave the same way.</a:t>
            </a:r>
            <a:endParaRPr lang="en-US" dirty="0"/>
          </a:p>
        </p:txBody>
      </p:sp>
      <p:sp>
        <p:nvSpPr>
          <p:cNvPr id="4" name="Slide Number Placeholder 3"/>
          <p:cNvSpPr>
            <a:spLocks noGrp="1"/>
          </p:cNvSpPr>
          <p:nvPr>
            <p:ph type="sldNum" sz="quarter" idx="10"/>
          </p:nvPr>
        </p:nvSpPr>
        <p:spPr/>
        <p:txBody>
          <a:bodyPr/>
          <a:lstStyle/>
          <a:p>
            <a:fld id="{415FDA41-3F40-42DF-984E-64F3210A8CF5}" type="slidenum">
              <a:rPr lang="en-US" smtClean="0"/>
              <a:t>12</a:t>
            </a:fld>
            <a:endParaRPr lang="en-US"/>
          </a:p>
        </p:txBody>
      </p:sp>
    </p:spTree>
    <p:extLst>
      <p:ext uri="{BB962C8B-B14F-4D97-AF65-F5344CB8AC3E}">
        <p14:creationId xmlns:p14="http://schemas.microsoft.com/office/powerpoint/2010/main" val="41611159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Kriging is widely used in geostatistics to estimate values at </a:t>
            </a:r>
            <a:r>
              <a:rPr lang="en-US" dirty="0" err="1" smtClean="0"/>
              <a:t>unsampled</a:t>
            </a:r>
            <a:r>
              <a:rPr lang="en-US" dirty="0" smtClean="0"/>
              <a:t> locations using a dataset-specific </a:t>
            </a:r>
            <a:r>
              <a:rPr lang="en-US" dirty="0" err="1" smtClean="0"/>
              <a:t>variogram</a:t>
            </a:r>
            <a:r>
              <a:rPr lang="en-US" dirty="0" smtClean="0"/>
              <a:t> model of spatial correlation that accounts for the spatial structure of the variable being estimated, including anisotropy. The estimated value minimizes the expected squared error between the unknown true value and the estimate.</a:t>
            </a:r>
          </a:p>
          <a:p>
            <a:r>
              <a:rPr lang="en-US" dirty="0" smtClean="0"/>
              <a:t>Ordinary kriging</a:t>
            </a:r>
            <a:r>
              <a:rPr lang="en-US" baseline="0" dirty="0" smtClean="0"/>
              <a:t> has</a:t>
            </a:r>
            <a:r>
              <a:rPr lang="en-US" dirty="0" smtClean="0"/>
              <a:t> advantage over Simple kriging in that it can replicate spatial trends by relying on local means rather than on a global (fixed) mean in the interpolation process (Deutsch, 2016), which is especially important in spatially sparse datasets.</a:t>
            </a:r>
            <a:endParaRPr lang="en-US" dirty="0"/>
          </a:p>
        </p:txBody>
      </p:sp>
      <p:sp>
        <p:nvSpPr>
          <p:cNvPr id="4" name="Slide Number Placeholder 3"/>
          <p:cNvSpPr>
            <a:spLocks noGrp="1"/>
          </p:cNvSpPr>
          <p:nvPr>
            <p:ph type="sldNum" sz="quarter" idx="10"/>
          </p:nvPr>
        </p:nvSpPr>
        <p:spPr/>
        <p:txBody>
          <a:bodyPr/>
          <a:lstStyle/>
          <a:p>
            <a:fld id="{415FDA41-3F40-42DF-984E-64F3210A8CF5}" type="slidenum">
              <a:rPr lang="en-US" smtClean="0"/>
              <a:t>13</a:t>
            </a:fld>
            <a:endParaRPr lang="en-US"/>
          </a:p>
        </p:txBody>
      </p:sp>
    </p:spTree>
    <p:extLst>
      <p:ext uri="{BB962C8B-B14F-4D97-AF65-F5344CB8AC3E}">
        <p14:creationId xmlns:p14="http://schemas.microsoft.com/office/powerpoint/2010/main" val="16265165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time column (Z-PT) was modified to resemble the UTM coordinates because data are binned based on distance. Semivariogram models in three directions (X, Y and Z) will</a:t>
            </a:r>
            <a:r>
              <a:rPr lang="en-US" baseline="0" dirty="0" smtClean="0"/>
              <a:t> be</a:t>
            </a:r>
            <a:r>
              <a:rPr lang="en-US" dirty="0" smtClean="0"/>
              <a:t> adjusted.</a:t>
            </a:r>
            <a:r>
              <a:rPr lang="en-US" baseline="0" dirty="0" smtClean="0"/>
              <a:t> Once the semivariograms were modeled, Ordinary 3D Kriging was run to create a grid of interpolated values in space and </a:t>
            </a:r>
            <a:r>
              <a:rPr lang="en-US" baseline="0" dirty="0" err="1" smtClean="0"/>
              <a:t>time</a:t>
            </a:r>
            <a:r>
              <a:rPr lang="en-US" dirty="0" err="1" smtClean="0"/>
              <a:t>Coverage</a:t>
            </a:r>
            <a:r>
              <a:rPr lang="en-US" dirty="0" smtClean="0"/>
              <a:t> </a:t>
            </a:r>
            <a:r>
              <a:rPr lang="en-US" dirty="0" smtClean="0"/>
              <a:t>can be adjusted by modifying the kriging search parameters.</a:t>
            </a:r>
            <a:endParaRPr lang="en-US" dirty="0"/>
          </a:p>
        </p:txBody>
      </p:sp>
      <p:sp>
        <p:nvSpPr>
          <p:cNvPr id="4" name="Slide Number Placeholder 3"/>
          <p:cNvSpPr>
            <a:spLocks noGrp="1"/>
          </p:cNvSpPr>
          <p:nvPr>
            <p:ph type="sldNum" sz="quarter" idx="10"/>
          </p:nvPr>
        </p:nvSpPr>
        <p:spPr/>
        <p:txBody>
          <a:bodyPr/>
          <a:lstStyle/>
          <a:p>
            <a:fld id="{415FDA41-3F40-42DF-984E-64F3210A8CF5}" type="slidenum">
              <a:rPr lang="en-US" smtClean="0"/>
              <a:t>14</a:t>
            </a:fld>
            <a:endParaRPr lang="en-US"/>
          </a:p>
        </p:txBody>
      </p:sp>
    </p:spTree>
    <p:extLst>
      <p:ext uri="{BB962C8B-B14F-4D97-AF65-F5344CB8AC3E}">
        <p14:creationId xmlns:p14="http://schemas.microsoft.com/office/powerpoint/2010/main" val="29311189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Emerging Hot Spot Analysis tool in the ArcGIS Space Time Pattern Mining toolbox will be used to analyze the 3D </a:t>
            </a:r>
            <a:r>
              <a:rPr lang="en-US" dirty="0" err="1" smtClean="0"/>
              <a:t>kriged</a:t>
            </a:r>
            <a:r>
              <a:rPr lang="en-US" dirty="0" smtClean="0"/>
              <a:t> data to detect areas than can be classified as hot or cold spots. This tool identifies trends in the data. It uses a space-time </a:t>
            </a:r>
            <a:r>
              <a:rPr lang="en-US" dirty="0" err="1" smtClean="0"/>
              <a:t>NetCDF</a:t>
            </a:r>
            <a:r>
              <a:rPr lang="en-US" dirty="0" smtClean="0"/>
              <a:t> cube created using the Create Space Time Cube tool as input and performs a space-time implementation of the </a:t>
            </a:r>
            <a:r>
              <a:rPr lang="en-US" dirty="0" err="1" smtClean="0"/>
              <a:t>Getis</a:t>
            </a:r>
            <a:r>
              <a:rPr lang="en-US" dirty="0" smtClean="0"/>
              <a:t>-Ord </a:t>
            </a:r>
            <a:r>
              <a:rPr lang="en-US" dirty="0" err="1" smtClean="0"/>
              <a:t>Gi</a:t>
            </a:r>
            <a:r>
              <a:rPr lang="en-US" dirty="0" smtClean="0"/>
              <a:t>* statistic develop  by ESRI. Areas are categorized as new, consecutive, intensifying, persistent, diminishing, sporadic, oscillating, and historical hot and cold spots depending on how the variable (in this case PM2.5 concentration) behaves through space and time</a:t>
            </a:r>
            <a:endParaRPr lang="en-US" dirty="0"/>
          </a:p>
        </p:txBody>
      </p:sp>
      <p:sp>
        <p:nvSpPr>
          <p:cNvPr id="4" name="Slide Number Placeholder 3"/>
          <p:cNvSpPr>
            <a:spLocks noGrp="1"/>
          </p:cNvSpPr>
          <p:nvPr>
            <p:ph type="sldNum" sz="quarter" idx="10"/>
          </p:nvPr>
        </p:nvSpPr>
        <p:spPr/>
        <p:txBody>
          <a:bodyPr/>
          <a:lstStyle/>
          <a:p>
            <a:fld id="{415FDA41-3F40-42DF-984E-64F3210A8CF5}" type="slidenum">
              <a:rPr lang="en-US" smtClean="0"/>
              <a:t>15</a:t>
            </a:fld>
            <a:endParaRPr lang="en-US"/>
          </a:p>
        </p:txBody>
      </p:sp>
    </p:spTree>
    <p:extLst>
      <p:ext uri="{BB962C8B-B14F-4D97-AF65-F5344CB8AC3E}">
        <p14:creationId xmlns:p14="http://schemas.microsoft.com/office/powerpoint/2010/main" val="210741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Wind direction and speed should have the most effect in winter time improving the ventilation and dissipating the thermal inversion layer, allowing PM2.5 particles to dissipate.</a:t>
            </a:r>
            <a:endParaRPr lang="en-US" dirty="0"/>
          </a:p>
        </p:txBody>
      </p:sp>
      <p:sp>
        <p:nvSpPr>
          <p:cNvPr id="4" name="Slide Number Placeholder 3"/>
          <p:cNvSpPr>
            <a:spLocks noGrp="1"/>
          </p:cNvSpPr>
          <p:nvPr>
            <p:ph type="sldNum" sz="quarter" idx="10"/>
          </p:nvPr>
        </p:nvSpPr>
        <p:spPr/>
        <p:txBody>
          <a:bodyPr/>
          <a:lstStyle/>
          <a:p>
            <a:fld id="{415FDA41-3F40-42DF-984E-64F3210A8CF5}" type="slidenum">
              <a:rPr lang="en-US" smtClean="0"/>
              <a:t>16</a:t>
            </a:fld>
            <a:endParaRPr lang="en-US"/>
          </a:p>
        </p:txBody>
      </p:sp>
    </p:spTree>
    <p:extLst>
      <p:ext uri="{BB962C8B-B14F-4D97-AF65-F5344CB8AC3E}">
        <p14:creationId xmlns:p14="http://schemas.microsoft.com/office/powerpoint/2010/main" val="39927385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15FDA41-3F40-42DF-984E-64F3210A8CF5}" type="slidenum">
              <a:rPr lang="en-US" smtClean="0"/>
              <a:t>17</a:t>
            </a:fld>
            <a:endParaRPr lang="en-US"/>
          </a:p>
        </p:txBody>
      </p:sp>
    </p:spTree>
    <p:extLst>
      <p:ext uri="{BB962C8B-B14F-4D97-AF65-F5344CB8AC3E}">
        <p14:creationId xmlns:p14="http://schemas.microsoft.com/office/powerpoint/2010/main" val="19424633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15FDA41-3F40-42DF-984E-64F3210A8CF5}" type="slidenum">
              <a:rPr lang="en-US" smtClean="0"/>
              <a:t>18</a:t>
            </a:fld>
            <a:endParaRPr lang="en-US"/>
          </a:p>
        </p:txBody>
      </p:sp>
    </p:spTree>
    <p:extLst>
      <p:ext uri="{BB962C8B-B14F-4D97-AF65-F5344CB8AC3E}">
        <p14:creationId xmlns:p14="http://schemas.microsoft.com/office/powerpoint/2010/main" val="29048289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PM10  particles with diameters less than 10 microns (</a:t>
            </a:r>
            <a:r>
              <a:rPr lang="en-US" dirty="0" err="1" smtClean="0"/>
              <a:t>μm</a:t>
            </a:r>
            <a:r>
              <a:rPr lang="en-US" dirty="0" smtClean="0"/>
              <a:t>), and PM2.5 to particles with diameters less than 2.5 </a:t>
            </a:r>
            <a:r>
              <a:rPr lang="en-US" dirty="0" err="1" smtClean="0"/>
              <a:t>μm</a:t>
            </a:r>
            <a:r>
              <a:rPr lang="en-US" dirty="0" smtClean="0"/>
              <a:t> which include ultrafine particles that have diameters smaller than 0.1 </a:t>
            </a:r>
            <a:r>
              <a:rPr lang="en-US" dirty="0" err="1" smtClean="0"/>
              <a:t>μm</a:t>
            </a:r>
            <a:r>
              <a:rPr lang="en-US" dirty="0" smtClean="0"/>
              <a:t>.  European studies suggest that PM2.5 constitutes 50 to 70% of PM10. Particles with diameters between 0.1 and 1 </a:t>
            </a:r>
            <a:r>
              <a:rPr lang="en-US" dirty="0" err="1" smtClean="0"/>
              <a:t>μm</a:t>
            </a:r>
            <a:r>
              <a:rPr lang="en-US" dirty="0" smtClean="0"/>
              <a:t> can remain in the atmosphere for days or weeks and can be carried long distances by wind. </a:t>
            </a:r>
            <a:endParaRPr lang="en-US" dirty="0"/>
          </a:p>
        </p:txBody>
      </p:sp>
      <p:sp>
        <p:nvSpPr>
          <p:cNvPr id="4" name="Slide Number Placeholder 3"/>
          <p:cNvSpPr>
            <a:spLocks noGrp="1"/>
          </p:cNvSpPr>
          <p:nvPr>
            <p:ph type="sldNum" sz="quarter" idx="10"/>
          </p:nvPr>
        </p:nvSpPr>
        <p:spPr/>
        <p:txBody>
          <a:bodyPr/>
          <a:lstStyle/>
          <a:p>
            <a:fld id="{415FDA41-3F40-42DF-984E-64F3210A8CF5}" type="slidenum">
              <a:rPr lang="en-US" smtClean="0"/>
              <a:t>2</a:t>
            </a:fld>
            <a:endParaRPr lang="en-US"/>
          </a:p>
        </p:txBody>
      </p:sp>
    </p:spTree>
    <p:extLst>
      <p:ext uri="{BB962C8B-B14F-4D97-AF65-F5344CB8AC3E}">
        <p14:creationId xmlns:p14="http://schemas.microsoft.com/office/powerpoint/2010/main" val="8202261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smtClean="0"/>
              <a:t>In children long term exposure affects lung development and lung function.</a:t>
            </a:r>
          </a:p>
          <a:p>
            <a:r>
              <a:rPr lang="en-US" noProof="0" dirty="0" smtClean="0"/>
              <a:t>One</a:t>
            </a:r>
            <a:r>
              <a:rPr lang="en-US" baseline="0" noProof="0" dirty="0" smtClean="0"/>
              <a:t> study</a:t>
            </a:r>
            <a:r>
              <a:rPr lang="en-US" noProof="0" dirty="0" smtClean="0"/>
              <a:t> (6.2 million cases of stroke in 28 countries) found a significant correlation between air pollution levels during the seven days before hospitalizations or deaths due to stroke, with the level of exposure of on the day of the stroke being particularly significant.</a:t>
            </a:r>
            <a:r>
              <a:rPr lang="en-US" baseline="0" noProof="0" dirty="0" smtClean="0"/>
              <a:t> A second study</a:t>
            </a:r>
            <a:r>
              <a:rPr lang="en-US" noProof="0" dirty="0" smtClean="0"/>
              <a:t> (71,271 women between 57 to 85 years of age) found that symptoms of high anxiety were significantly more common among women exposed to high concentrations of PM2.5. </a:t>
            </a:r>
          </a:p>
          <a:p>
            <a:r>
              <a:rPr lang="en-US" noProof="0" dirty="0" smtClean="0"/>
              <a:t>Other studies have shown that cognitive function is poorest among adults who live in areas with higher PM2.5 concentrations and that the effect is equivalent to almost 2 years of brain aging. </a:t>
            </a:r>
            <a:endParaRPr lang="en-US" noProof="0" dirty="0"/>
          </a:p>
        </p:txBody>
      </p:sp>
      <p:sp>
        <p:nvSpPr>
          <p:cNvPr id="4" name="Slide Number Placeholder 3"/>
          <p:cNvSpPr>
            <a:spLocks noGrp="1"/>
          </p:cNvSpPr>
          <p:nvPr>
            <p:ph type="sldNum" sz="quarter" idx="10"/>
          </p:nvPr>
        </p:nvSpPr>
        <p:spPr/>
        <p:txBody>
          <a:bodyPr/>
          <a:lstStyle/>
          <a:p>
            <a:fld id="{415FDA41-3F40-42DF-984E-64F3210A8CF5}" type="slidenum">
              <a:rPr lang="en-US" smtClean="0"/>
              <a:t>3</a:t>
            </a:fld>
            <a:endParaRPr lang="en-US"/>
          </a:p>
        </p:txBody>
      </p:sp>
    </p:spTree>
    <p:extLst>
      <p:ext uri="{BB962C8B-B14F-4D97-AF65-F5344CB8AC3E}">
        <p14:creationId xmlns:p14="http://schemas.microsoft.com/office/powerpoint/2010/main" val="31813174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15FDA41-3F40-42DF-984E-64F3210A8CF5}" type="slidenum">
              <a:rPr lang="en-US" smtClean="0"/>
              <a:t>4</a:t>
            </a:fld>
            <a:endParaRPr lang="en-US"/>
          </a:p>
        </p:txBody>
      </p:sp>
    </p:spTree>
    <p:extLst>
      <p:ext uri="{BB962C8B-B14F-4D97-AF65-F5344CB8AC3E}">
        <p14:creationId xmlns:p14="http://schemas.microsoft.com/office/powerpoint/2010/main" val="7026012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15FDA41-3F40-42DF-984E-64F3210A8CF5}" type="slidenum">
              <a:rPr lang="en-US" smtClean="0"/>
              <a:t>5</a:t>
            </a:fld>
            <a:endParaRPr lang="en-US"/>
          </a:p>
        </p:txBody>
      </p:sp>
    </p:spTree>
    <p:extLst>
      <p:ext uri="{BB962C8B-B14F-4D97-AF65-F5344CB8AC3E}">
        <p14:creationId xmlns:p14="http://schemas.microsoft.com/office/powerpoint/2010/main" val="18781974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15FDA41-3F40-42DF-984E-64F3210A8CF5}" type="slidenum">
              <a:rPr lang="en-US" smtClean="0"/>
              <a:t>6</a:t>
            </a:fld>
            <a:endParaRPr lang="en-US"/>
          </a:p>
        </p:txBody>
      </p:sp>
    </p:spTree>
    <p:extLst>
      <p:ext uri="{BB962C8B-B14F-4D97-AF65-F5344CB8AC3E}">
        <p14:creationId xmlns:p14="http://schemas.microsoft.com/office/powerpoint/2010/main" val="29490504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Santiago is the capital of Chile and has a population of 7.3 million people. The city is surrounded by two mountains ranges: the Andes to the east and the Coastal range to the west, both with peaks higher than 2,000 meters above sea level, which makes air circulation difficult, especially in winter (a low altitude thermal inversion layer forms and keeps pollutants close to the surface).  The city also has 4.7 million vehicles and 70% of the country´s total mineral and agricultural industries are concentrated in the surrounding area.</a:t>
            </a:r>
            <a:endParaRPr lang="en-US" dirty="0"/>
          </a:p>
        </p:txBody>
      </p:sp>
      <p:sp>
        <p:nvSpPr>
          <p:cNvPr id="4" name="Slide Number Placeholder 3"/>
          <p:cNvSpPr>
            <a:spLocks noGrp="1"/>
          </p:cNvSpPr>
          <p:nvPr>
            <p:ph type="sldNum" sz="quarter" idx="10"/>
          </p:nvPr>
        </p:nvSpPr>
        <p:spPr/>
        <p:txBody>
          <a:bodyPr/>
          <a:lstStyle/>
          <a:p>
            <a:fld id="{415FDA41-3F40-42DF-984E-64F3210A8CF5}" type="slidenum">
              <a:rPr lang="en-US" smtClean="0"/>
              <a:t>7</a:t>
            </a:fld>
            <a:endParaRPr lang="en-US"/>
          </a:p>
        </p:txBody>
      </p:sp>
    </p:spTree>
    <p:extLst>
      <p:ext uri="{BB962C8B-B14F-4D97-AF65-F5344CB8AC3E}">
        <p14:creationId xmlns:p14="http://schemas.microsoft.com/office/powerpoint/2010/main" val="33957649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15FDA41-3F40-42DF-984E-64F3210A8CF5}" type="slidenum">
              <a:rPr lang="en-US" smtClean="0"/>
              <a:t>8</a:t>
            </a:fld>
            <a:endParaRPr lang="en-US"/>
          </a:p>
        </p:txBody>
      </p:sp>
    </p:spTree>
    <p:extLst>
      <p:ext uri="{BB962C8B-B14F-4D97-AF65-F5344CB8AC3E}">
        <p14:creationId xmlns:p14="http://schemas.microsoft.com/office/powerpoint/2010/main" val="18522772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15FDA41-3F40-42DF-984E-64F3210A8CF5}" type="slidenum">
              <a:rPr lang="en-US" smtClean="0"/>
              <a:t>9</a:t>
            </a:fld>
            <a:endParaRPr lang="en-US"/>
          </a:p>
        </p:txBody>
      </p:sp>
    </p:spTree>
    <p:extLst>
      <p:ext uri="{BB962C8B-B14F-4D97-AF65-F5344CB8AC3E}">
        <p14:creationId xmlns:p14="http://schemas.microsoft.com/office/powerpoint/2010/main" val="25437713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4789C1BC-45BA-48FA-A7EB-85B630D4362D}" type="datetimeFigureOut">
              <a:rPr lang="en-US" smtClean="0"/>
              <a:t>12/12/2016</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4E53B27E-7B0C-4775-91E6-D5997AAD114E}"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789C1BC-45BA-48FA-A7EB-85B630D4362D}" type="datetimeFigureOut">
              <a:rPr lang="en-US" smtClean="0"/>
              <a:t>12/12/2016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53B27E-7B0C-4775-91E6-D5997AAD114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789C1BC-45BA-48FA-A7EB-85B630D4362D}" type="datetimeFigureOut">
              <a:rPr lang="en-US" smtClean="0"/>
              <a:t>12/12/2016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53B27E-7B0C-4775-91E6-D5997AAD114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789C1BC-45BA-48FA-A7EB-85B630D4362D}" type="datetimeFigureOut">
              <a:rPr lang="en-US" smtClean="0"/>
              <a:t>12/12/2016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53B27E-7B0C-4775-91E6-D5997AAD114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789C1BC-45BA-48FA-A7EB-85B630D4362D}" type="datetimeFigureOut">
              <a:rPr lang="en-US" smtClean="0"/>
              <a:t>12/12/2016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53B27E-7B0C-4775-91E6-D5997AAD114E}"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789C1BC-45BA-48FA-A7EB-85B630D4362D}" type="datetimeFigureOut">
              <a:rPr lang="en-US" smtClean="0"/>
              <a:t>12/12/2016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53B27E-7B0C-4775-91E6-D5997AAD114E}"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4789C1BC-45BA-48FA-A7EB-85B630D4362D}" type="datetimeFigureOut">
              <a:rPr lang="en-US" smtClean="0"/>
              <a:t>12/12/2016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53B27E-7B0C-4775-91E6-D5997AAD114E}"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789C1BC-45BA-48FA-A7EB-85B630D4362D}" type="datetimeFigureOut">
              <a:rPr lang="en-US" smtClean="0"/>
              <a:t>12/12/2016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53B27E-7B0C-4775-91E6-D5997AAD114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9C1BC-45BA-48FA-A7EB-85B630D4362D}" type="datetimeFigureOut">
              <a:rPr lang="en-US" smtClean="0"/>
              <a:t>12/12/2016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53B27E-7B0C-4775-91E6-D5997AAD114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789C1BC-45BA-48FA-A7EB-85B630D4362D}" type="datetimeFigureOut">
              <a:rPr lang="en-US" smtClean="0"/>
              <a:t>12/12/2016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53B27E-7B0C-4775-91E6-D5997AAD114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789C1BC-45BA-48FA-A7EB-85B630D4362D}" type="datetimeFigureOut">
              <a:rPr lang="en-US" smtClean="0"/>
              <a:t>12/12/2016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4E53B27E-7B0C-4775-91E6-D5997AAD114E}" type="slidenum">
              <a:rPr lang="en-US" smtClean="0"/>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4789C1BC-45BA-48FA-A7EB-85B630D4362D}" type="datetimeFigureOut">
              <a:rPr lang="en-US" smtClean="0"/>
              <a:t>12/12/2016</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4E53B27E-7B0C-4775-91E6-D5997AAD114E}" type="slidenum">
              <a:rPr lang="en-US" smtClean="0"/>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7.JPG"/></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914400"/>
            <a:ext cx="8077200" cy="1752600"/>
          </a:xfrm>
        </p:spPr>
        <p:txBody>
          <a:bodyPr>
            <a:normAutofit fontScale="90000"/>
          </a:bodyPr>
          <a:lstStyle/>
          <a:p>
            <a:pPr algn="ctr"/>
            <a:r>
              <a:rPr lang="en-US" dirty="0"/>
              <a:t>Spatial and temporal patterns of PM</a:t>
            </a:r>
            <a:r>
              <a:rPr lang="en-US" baseline="-25000" dirty="0"/>
              <a:t>2.5</a:t>
            </a:r>
            <a:r>
              <a:rPr lang="en-US" dirty="0"/>
              <a:t> in </a:t>
            </a:r>
            <a:r>
              <a:rPr lang="en-US" dirty="0" smtClean="0"/>
              <a:t>Santiago, Chile</a:t>
            </a:r>
            <a:br>
              <a:rPr lang="en-US" dirty="0" smtClean="0"/>
            </a:br>
            <a:r>
              <a:rPr lang="en-US" sz="2700" dirty="0" smtClean="0"/>
              <a:t>Carolina Magri, Penn State MGIS</a:t>
            </a:r>
            <a:endParaRPr lang="en-US" sz="2700" dirty="0"/>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6000" t="3064" r="20148" b="-3064"/>
          <a:stretch/>
        </p:blipFill>
        <p:spPr>
          <a:xfrm rot="171659">
            <a:off x="4522879" y="3901169"/>
            <a:ext cx="4292049" cy="2731515"/>
          </a:xfrm>
          <a:prstGeom prst="rect">
            <a:avLst/>
          </a:prstGeom>
          <a:ln>
            <a:noFill/>
          </a:ln>
          <a:effectLst>
            <a:softEdge rad="112500"/>
          </a:effec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294641">
            <a:off x="429303" y="3090100"/>
            <a:ext cx="4518806" cy="3007830"/>
          </a:xfrm>
          <a:prstGeom prst="rect">
            <a:avLst/>
          </a:prstGeom>
          <a:ln>
            <a:noFill/>
          </a:ln>
          <a:effectLst>
            <a:softEdge rad="112500"/>
          </a:effectLst>
        </p:spPr>
      </p:pic>
    </p:spTree>
    <p:extLst>
      <p:ext uri="{BB962C8B-B14F-4D97-AF65-F5344CB8AC3E}">
        <p14:creationId xmlns:p14="http://schemas.microsoft.com/office/powerpoint/2010/main" val="8113291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lstStyle/>
          <a:p>
            <a:pPr>
              <a:buClr>
                <a:schemeClr val="tx2"/>
              </a:buClr>
              <a:buFont typeface="Wingdings" panose="05000000000000000000" pitchFamily="2" charset="2"/>
              <a:buChar char="Ø"/>
            </a:pPr>
            <a:r>
              <a:rPr lang="en-US" dirty="0"/>
              <a:t>E</a:t>
            </a:r>
            <a:r>
              <a:rPr lang="en-US" dirty="0" smtClean="0"/>
              <a:t>xamine </a:t>
            </a:r>
            <a:r>
              <a:rPr lang="en-US" dirty="0"/>
              <a:t>the spatial and temporal patterns of hourly PM2.5 </a:t>
            </a:r>
            <a:r>
              <a:rPr lang="en-US" dirty="0" smtClean="0"/>
              <a:t>concentration.</a:t>
            </a:r>
          </a:p>
          <a:p>
            <a:pPr>
              <a:buClr>
                <a:schemeClr val="tx2"/>
              </a:buClr>
              <a:buFont typeface="Wingdings" panose="05000000000000000000" pitchFamily="2" charset="2"/>
              <a:buChar char="Ø"/>
            </a:pPr>
            <a:r>
              <a:rPr lang="en-US" dirty="0"/>
              <a:t>E</a:t>
            </a:r>
            <a:r>
              <a:rPr lang="en-US" dirty="0" smtClean="0"/>
              <a:t>xplore </a:t>
            </a:r>
            <a:r>
              <a:rPr lang="en-US" dirty="0"/>
              <a:t>its relationship to environmental factors such as wind speed and direction, relative humidity (RH), air temperature and elevation. </a:t>
            </a:r>
            <a:endParaRPr lang="en-US" dirty="0" smtClean="0"/>
          </a:p>
          <a:p>
            <a:pPr>
              <a:buClr>
                <a:schemeClr val="tx2"/>
              </a:buClr>
              <a:buFont typeface="Wingdings" panose="05000000000000000000" pitchFamily="2" charset="2"/>
              <a:buChar char="Ø"/>
            </a:pPr>
            <a:r>
              <a:rPr lang="en-US" dirty="0"/>
              <a:t>I</a:t>
            </a:r>
            <a:r>
              <a:rPr lang="en-US" dirty="0" smtClean="0"/>
              <a:t>dentify </a:t>
            </a:r>
            <a:r>
              <a:rPr lang="en-US" dirty="0"/>
              <a:t>areas of concentration and </a:t>
            </a:r>
            <a:r>
              <a:rPr lang="en-US" dirty="0" smtClean="0"/>
              <a:t>levels </a:t>
            </a:r>
            <a:r>
              <a:rPr lang="en-US" dirty="0"/>
              <a:t>of exposure that exceed recommended </a:t>
            </a:r>
            <a:r>
              <a:rPr lang="en-US" dirty="0" smtClean="0"/>
              <a:t>levels. </a:t>
            </a:r>
          </a:p>
          <a:p>
            <a:pPr>
              <a:buClr>
                <a:schemeClr val="tx2"/>
              </a:buClr>
              <a:buFont typeface="Wingdings" panose="05000000000000000000" pitchFamily="2" charset="2"/>
              <a:buChar char="Ø"/>
            </a:pPr>
            <a:r>
              <a:rPr lang="en-US" dirty="0"/>
              <a:t>E</a:t>
            </a:r>
            <a:r>
              <a:rPr lang="en-US" dirty="0" smtClean="0"/>
              <a:t>xplore </a:t>
            </a:r>
            <a:r>
              <a:rPr lang="en-US" dirty="0"/>
              <a:t>seasonal variations of the concentration throughout the city.</a:t>
            </a:r>
          </a:p>
        </p:txBody>
      </p:sp>
    </p:spTree>
    <p:extLst>
      <p:ext uri="{BB962C8B-B14F-4D97-AF65-F5344CB8AC3E}">
        <p14:creationId xmlns:p14="http://schemas.microsoft.com/office/powerpoint/2010/main" val="9197560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2"/>
          </p:nvPr>
        </p:nvSpPr>
        <p:spPr>
          <a:xfrm>
            <a:off x="381000" y="1905000"/>
            <a:ext cx="2514600" cy="4267200"/>
          </a:xfrm>
        </p:spPr>
        <p:txBody>
          <a:bodyPr/>
          <a:lstStyle/>
          <a:p>
            <a:pPr marL="342900" indent="-342900">
              <a:buClr>
                <a:schemeClr val="tx2"/>
              </a:buClr>
              <a:buFont typeface="Wingdings" panose="05000000000000000000" pitchFamily="2" charset="2"/>
              <a:buChar char="Ø"/>
            </a:pPr>
            <a:r>
              <a:rPr lang="es-CL" sz="2400" dirty="0" smtClean="0"/>
              <a:t>11 measurement stations. </a:t>
            </a:r>
            <a:endParaRPr lang="en-US" sz="2400" dirty="0" smtClean="0"/>
          </a:p>
          <a:p>
            <a:pPr marL="342900" indent="-342900">
              <a:buClr>
                <a:schemeClr val="tx2"/>
              </a:buClr>
              <a:buFont typeface="Wingdings" panose="05000000000000000000" pitchFamily="2" charset="2"/>
              <a:buChar char="Ø"/>
            </a:pPr>
            <a:r>
              <a:rPr lang="en-US" sz="2400" dirty="0" smtClean="0"/>
              <a:t>Hourly </a:t>
            </a:r>
            <a:r>
              <a:rPr lang="en-US" sz="2400" dirty="0"/>
              <a:t>measurements </a:t>
            </a:r>
            <a:r>
              <a:rPr lang="en-US" sz="2400" dirty="0" smtClean="0"/>
              <a:t>of PM2.5 and weather conditions taken </a:t>
            </a:r>
            <a:r>
              <a:rPr lang="en-US" sz="2400" dirty="0"/>
              <a:t>between January 1 and December </a:t>
            </a:r>
            <a:r>
              <a:rPr lang="en-US" sz="2400" dirty="0" smtClean="0"/>
              <a:t>31, 2016.</a:t>
            </a:r>
          </a:p>
          <a:p>
            <a:pPr marL="342900" indent="-342900">
              <a:buClr>
                <a:schemeClr val="tx2"/>
              </a:buClr>
              <a:buFont typeface="Wingdings" panose="05000000000000000000" pitchFamily="2" charset="2"/>
              <a:buChar char="Ø"/>
            </a:pPr>
            <a:endParaRPr lang="en-US" sz="2000" dirty="0"/>
          </a:p>
        </p:txBody>
      </p:sp>
      <p:pic>
        <p:nvPicPr>
          <p:cNvPr id="9" name="Content Placeholder 8"/>
          <p:cNvPicPr>
            <a:picLocks noGrp="1" noChangeAspect="1"/>
          </p:cNvPicPr>
          <p:nvPr>
            <p:ph sz="half" idx="1"/>
          </p:nvPr>
        </p:nvPicPr>
        <p:blipFill rotWithShape="1">
          <a:blip r:embed="rId3" cstate="print">
            <a:extLst>
              <a:ext uri="{28A0092B-C50C-407E-A947-70E740481C1C}">
                <a14:useLocalDpi xmlns:a14="http://schemas.microsoft.com/office/drawing/2010/main" val="0"/>
              </a:ext>
            </a:extLst>
          </a:blip>
          <a:srcRect l="7566" t="10267" r="7821" b="9602"/>
          <a:stretch/>
        </p:blipFill>
        <p:spPr>
          <a:xfrm>
            <a:off x="2971800" y="1614868"/>
            <a:ext cx="5848643" cy="4279496"/>
          </a:xfrm>
          <a:prstGeom prst="rect">
            <a:avLst/>
          </a:prstGeom>
          <a:ln>
            <a:noFill/>
          </a:ln>
          <a:effectLst>
            <a:outerShdw blurRad="190500" algn="tl" rotWithShape="0">
              <a:srgbClr val="000000">
                <a:alpha val="70000"/>
              </a:srgbClr>
            </a:outerShdw>
          </a:effectLst>
        </p:spPr>
      </p:pic>
      <p:sp>
        <p:nvSpPr>
          <p:cNvPr id="7" name="Title 1"/>
          <p:cNvSpPr>
            <a:spLocks noGrp="1"/>
          </p:cNvSpPr>
          <p:nvPr>
            <p:ph type="title"/>
          </p:nvPr>
        </p:nvSpPr>
        <p:spPr>
          <a:xfrm>
            <a:off x="533400" y="609600"/>
            <a:ext cx="7620000" cy="743712"/>
          </a:xfrm>
        </p:spPr>
        <p:txBody>
          <a:bodyPr vert="horz" lIns="0" rIns="0" bIns="0" anchor="b">
            <a:normAutofit/>
          </a:bodyPr>
          <a:lstStyle/>
          <a:p>
            <a:r>
              <a:rPr lang="en-US" sz="4400" dirty="0"/>
              <a:t>Data sources</a:t>
            </a:r>
          </a:p>
        </p:txBody>
      </p:sp>
    </p:spTree>
    <p:extLst>
      <p:ext uri="{BB962C8B-B14F-4D97-AF65-F5344CB8AC3E}">
        <p14:creationId xmlns:p14="http://schemas.microsoft.com/office/powerpoint/2010/main" val="29656534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066800"/>
            <a:ext cx="8229600" cy="1143000"/>
          </a:xfrm>
        </p:spPr>
        <p:txBody>
          <a:bodyPr>
            <a:normAutofit fontScale="90000"/>
          </a:bodyPr>
          <a:lstStyle/>
          <a:p>
            <a:r>
              <a:rPr lang="en-US" dirty="0"/>
              <a:t>E</a:t>
            </a:r>
            <a:r>
              <a:rPr lang="en-US" dirty="0" smtClean="0"/>
              <a:t>ffect </a:t>
            </a:r>
            <a:r>
              <a:rPr lang="en-US" dirty="0"/>
              <a:t>of environmental factors on PM</a:t>
            </a:r>
            <a:r>
              <a:rPr lang="en-US" baseline="-25000" dirty="0"/>
              <a:t>2.5</a:t>
            </a:r>
            <a:r>
              <a:rPr lang="en-US" dirty="0"/>
              <a:t> </a:t>
            </a:r>
            <a:r>
              <a:rPr lang="en-US" dirty="0" smtClean="0"/>
              <a:t>concentration </a:t>
            </a:r>
            <a:endParaRPr lang="en-US" dirty="0"/>
          </a:p>
        </p:txBody>
      </p:sp>
      <p:sp>
        <p:nvSpPr>
          <p:cNvPr id="6" name="Content Placeholder 5"/>
          <p:cNvSpPr>
            <a:spLocks noGrp="1"/>
          </p:cNvSpPr>
          <p:nvPr>
            <p:ph idx="1"/>
          </p:nvPr>
        </p:nvSpPr>
        <p:spPr>
          <a:xfrm>
            <a:off x="457200" y="2362200"/>
            <a:ext cx="8229600" cy="3962400"/>
          </a:xfrm>
        </p:spPr>
        <p:txBody>
          <a:bodyPr/>
          <a:lstStyle/>
          <a:p>
            <a:pPr>
              <a:buClr>
                <a:schemeClr val="tx2"/>
              </a:buClr>
              <a:buSzPct val="85000"/>
              <a:buFont typeface="Wingdings" panose="05000000000000000000" pitchFamily="2" charset="2"/>
              <a:buChar char="Ø"/>
            </a:pPr>
            <a:r>
              <a:rPr lang="en-US" dirty="0" smtClean="0"/>
              <a:t>Regression </a:t>
            </a:r>
            <a:r>
              <a:rPr lang="en-US" dirty="0"/>
              <a:t>analysis of hourly PM2.5 (dependent variable) and weather conditions (independent variables) will be performed for each measurement station. </a:t>
            </a:r>
            <a:endParaRPr lang="en-US" dirty="0" smtClean="0"/>
          </a:p>
          <a:p>
            <a:pPr>
              <a:buClr>
                <a:schemeClr val="tx2"/>
              </a:buClr>
              <a:buSzPct val="85000"/>
              <a:buFont typeface="Wingdings" panose="05000000000000000000" pitchFamily="2" charset="2"/>
              <a:buChar char="Ø"/>
            </a:pPr>
            <a:r>
              <a:rPr lang="en-US" dirty="0" smtClean="0"/>
              <a:t>Results will be compared in search of similarities.</a:t>
            </a:r>
            <a:endParaRPr lang="en-US" dirty="0"/>
          </a:p>
        </p:txBody>
      </p:sp>
    </p:spTree>
    <p:extLst>
      <p:ext uri="{BB962C8B-B14F-4D97-AF65-F5344CB8AC3E}">
        <p14:creationId xmlns:p14="http://schemas.microsoft.com/office/powerpoint/2010/main" val="13457504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Interpolation of PM2.5 through space and time</a:t>
            </a:r>
            <a:endParaRPr lang="en-US" dirty="0"/>
          </a:p>
        </p:txBody>
      </p:sp>
      <p:sp>
        <p:nvSpPr>
          <p:cNvPr id="3" name="Content Placeholder 2"/>
          <p:cNvSpPr>
            <a:spLocks noGrp="1"/>
          </p:cNvSpPr>
          <p:nvPr>
            <p:ph idx="1"/>
          </p:nvPr>
        </p:nvSpPr>
        <p:spPr/>
        <p:txBody>
          <a:bodyPr/>
          <a:lstStyle/>
          <a:p>
            <a:pPr>
              <a:buClr>
                <a:schemeClr val="tx2"/>
              </a:buClr>
              <a:buSzPct val="85000"/>
              <a:buFont typeface="Wingdings" panose="05000000000000000000" pitchFamily="2" charset="2"/>
              <a:buChar char="Ø"/>
            </a:pPr>
            <a:r>
              <a:rPr lang="en-US" dirty="0" smtClean="0"/>
              <a:t>Three </a:t>
            </a:r>
            <a:r>
              <a:rPr lang="en-US" dirty="0"/>
              <a:t>dimensional Kriging will be performed using </a:t>
            </a:r>
            <a:r>
              <a:rPr lang="en-US" dirty="0" err="1"/>
              <a:t>GSLib</a:t>
            </a:r>
            <a:r>
              <a:rPr lang="en-US" dirty="0"/>
              <a:t> </a:t>
            </a:r>
            <a:r>
              <a:rPr lang="en-US" dirty="0" smtClean="0"/>
              <a:t>(open </a:t>
            </a:r>
            <a:r>
              <a:rPr lang="en-US" dirty="0"/>
              <a:t>source geostatistical software developed at Stanford </a:t>
            </a:r>
            <a:r>
              <a:rPr lang="en-US" dirty="0" smtClean="0"/>
              <a:t>University).</a:t>
            </a:r>
          </a:p>
          <a:p>
            <a:pPr>
              <a:buClr>
                <a:schemeClr val="tx2"/>
              </a:buClr>
              <a:buSzPct val="85000"/>
              <a:buFont typeface="Wingdings" panose="05000000000000000000" pitchFamily="2" charset="2"/>
              <a:buChar char="Ø"/>
            </a:pPr>
            <a:r>
              <a:rPr lang="en-US" dirty="0"/>
              <a:t>Ordinary kriging using the time stamp for the hourly measurements as the Z coordinate will be </a:t>
            </a:r>
            <a:r>
              <a:rPr lang="en-US" dirty="0" smtClean="0"/>
              <a:t>used.</a:t>
            </a:r>
          </a:p>
          <a:p>
            <a:pPr>
              <a:buClr>
                <a:schemeClr val="tx2"/>
              </a:buClr>
              <a:buSzPct val="85000"/>
              <a:buFont typeface="Wingdings" panose="05000000000000000000" pitchFamily="2" charset="2"/>
              <a:buChar char="Ø"/>
            </a:pPr>
            <a:r>
              <a:rPr lang="en-US" dirty="0"/>
              <a:t>Co-kriging </a:t>
            </a:r>
            <a:r>
              <a:rPr lang="en-US" dirty="0" smtClean="0"/>
              <a:t>will be used </a:t>
            </a:r>
            <a:r>
              <a:rPr lang="en-US" dirty="0"/>
              <a:t>to interpolate values of </a:t>
            </a:r>
            <a:r>
              <a:rPr lang="en-US" dirty="0" smtClean="0"/>
              <a:t>PM2.5, incorporating elevation as secondary </a:t>
            </a:r>
            <a:r>
              <a:rPr lang="en-US" dirty="0"/>
              <a:t>variable to make better </a:t>
            </a:r>
            <a:r>
              <a:rPr lang="en-US" dirty="0" smtClean="0"/>
              <a:t>predictions (if there is a strong correlation between PM2.5 and elevation).</a:t>
            </a:r>
          </a:p>
          <a:p>
            <a:endParaRPr lang="en-US" dirty="0"/>
          </a:p>
        </p:txBody>
      </p:sp>
    </p:spTree>
    <p:extLst>
      <p:ext uri="{BB962C8B-B14F-4D97-AF65-F5344CB8AC3E}">
        <p14:creationId xmlns:p14="http://schemas.microsoft.com/office/powerpoint/2010/main" val="42350007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685800"/>
            <a:ext cx="8229600" cy="780288"/>
          </a:xfrm>
        </p:spPr>
        <p:txBody>
          <a:bodyPr>
            <a:normAutofit fontScale="90000"/>
          </a:bodyPr>
          <a:lstStyle/>
          <a:p>
            <a:r>
              <a:rPr lang="en-US" dirty="0" smtClean="0"/>
              <a:t>An example</a:t>
            </a:r>
            <a:endParaRPr lang="en-US" dirty="0"/>
          </a:p>
        </p:txBody>
      </p:sp>
      <p:pic>
        <p:nvPicPr>
          <p:cNvPr id="8" name="Content Placeholder 7"/>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455306" y="2286000"/>
            <a:ext cx="4505144" cy="2941791"/>
          </a:xfrm>
          <a:prstGeom prst="rect">
            <a:avLst/>
          </a:prstGeom>
          <a:ln>
            <a:noFill/>
          </a:ln>
          <a:effectLst>
            <a:softEdge rad="112500"/>
          </a:effectLst>
        </p:spPr>
      </p:pic>
      <p:pic>
        <p:nvPicPr>
          <p:cNvPr id="10" name="Content Placeholder 9"/>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228600" y="1600200"/>
            <a:ext cx="4288061" cy="481948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5202573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a:xfrm>
            <a:off x="609600" y="228600"/>
            <a:ext cx="8229600" cy="685800"/>
          </a:xfrm>
        </p:spPr>
        <p:txBody>
          <a:bodyPr>
            <a:normAutofit/>
          </a:bodyPr>
          <a:lstStyle/>
          <a:p>
            <a:r>
              <a:rPr lang="en-US" sz="4200" dirty="0"/>
              <a:t>Emerging Hot Spot Analysis </a:t>
            </a:r>
          </a:p>
        </p:txBody>
      </p:sp>
      <p:pic>
        <p:nvPicPr>
          <p:cNvPr id="7" name="Content Placeholder 6"/>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t="10896"/>
          <a:stretch/>
        </p:blipFill>
        <p:spPr>
          <a:xfrm>
            <a:off x="457200" y="914400"/>
            <a:ext cx="8238536" cy="5670777"/>
          </a:xfrm>
          <a:prstGeom prst="rect">
            <a:avLst/>
          </a:prstGeom>
          <a:ln>
            <a:noFill/>
          </a:ln>
          <a:effectLst>
            <a:softEdge rad="112500"/>
          </a:effectLst>
        </p:spPr>
      </p:pic>
    </p:spTree>
    <p:extLst>
      <p:ext uri="{BB962C8B-B14F-4D97-AF65-F5344CB8AC3E}">
        <p14:creationId xmlns:p14="http://schemas.microsoft.com/office/powerpoint/2010/main" val="33786718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Expected</a:t>
            </a:r>
            <a:r>
              <a:rPr lang="es-CL" dirty="0" smtClean="0"/>
              <a:t> </a:t>
            </a:r>
            <a:r>
              <a:rPr lang="en-US" dirty="0" smtClean="0"/>
              <a:t>Results</a:t>
            </a:r>
            <a:endParaRPr lang="en-US" dirty="0"/>
          </a:p>
        </p:txBody>
      </p:sp>
      <p:sp>
        <p:nvSpPr>
          <p:cNvPr id="3" name="Content Placeholder 2"/>
          <p:cNvSpPr>
            <a:spLocks noGrp="1"/>
          </p:cNvSpPr>
          <p:nvPr>
            <p:ph idx="1"/>
          </p:nvPr>
        </p:nvSpPr>
        <p:spPr/>
        <p:txBody>
          <a:bodyPr>
            <a:normAutofit fontScale="92500" lnSpcReduction="10000"/>
          </a:bodyPr>
          <a:lstStyle/>
          <a:p>
            <a:pPr>
              <a:buClr>
                <a:schemeClr val="tx2"/>
              </a:buClr>
              <a:buSzPct val="85000"/>
              <a:buFont typeface="Wingdings" panose="05000000000000000000" pitchFamily="2" charset="2"/>
              <a:buChar char="Ø"/>
            </a:pPr>
            <a:r>
              <a:rPr lang="en-US" dirty="0" smtClean="0"/>
              <a:t>Corroborate </a:t>
            </a:r>
            <a:r>
              <a:rPr lang="en-US" dirty="0"/>
              <a:t>the day/night cycles of PM2.5 </a:t>
            </a:r>
            <a:r>
              <a:rPr lang="en-US" dirty="0" smtClean="0"/>
              <a:t>concentration. </a:t>
            </a:r>
            <a:endParaRPr lang="en-US" dirty="0"/>
          </a:p>
          <a:p>
            <a:pPr>
              <a:buClr>
                <a:schemeClr val="tx2"/>
              </a:buClr>
              <a:buSzPct val="85000"/>
              <a:buFont typeface="Wingdings" panose="05000000000000000000" pitchFamily="2" charset="2"/>
              <a:buChar char="Ø"/>
            </a:pPr>
            <a:r>
              <a:rPr lang="en-US" dirty="0" smtClean="0"/>
              <a:t>Find </a:t>
            </a:r>
            <a:r>
              <a:rPr lang="en-US" dirty="0"/>
              <a:t>differences between week days and weekends due to changes in traffic patterns.</a:t>
            </a:r>
          </a:p>
          <a:p>
            <a:pPr>
              <a:buClr>
                <a:schemeClr val="tx2"/>
              </a:buClr>
              <a:buSzPct val="85000"/>
              <a:buFont typeface="Wingdings" panose="05000000000000000000" pitchFamily="2" charset="2"/>
              <a:buChar char="Ø"/>
            </a:pPr>
            <a:r>
              <a:rPr lang="en-US" dirty="0" smtClean="0"/>
              <a:t>Find </a:t>
            </a:r>
            <a:r>
              <a:rPr lang="en-US" dirty="0"/>
              <a:t>important seasonal variation, particularly between winter and spring or summer, as climatic conditions are different. </a:t>
            </a:r>
          </a:p>
          <a:p>
            <a:pPr>
              <a:buClr>
                <a:schemeClr val="tx2"/>
              </a:buClr>
              <a:buSzPct val="85000"/>
              <a:buFont typeface="Wingdings" panose="05000000000000000000" pitchFamily="2" charset="2"/>
              <a:buChar char="Ø"/>
            </a:pPr>
            <a:r>
              <a:rPr lang="en-US" dirty="0" smtClean="0"/>
              <a:t>Wind </a:t>
            </a:r>
            <a:r>
              <a:rPr lang="en-US" dirty="0"/>
              <a:t>speed and temperature are expected to be negatively correlated with PM2.5 concentrations. </a:t>
            </a:r>
          </a:p>
          <a:p>
            <a:pPr>
              <a:buClr>
                <a:schemeClr val="tx2"/>
              </a:buClr>
              <a:buSzPct val="85000"/>
              <a:buFont typeface="Wingdings" panose="05000000000000000000" pitchFamily="2" charset="2"/>
              <a:buChar char="Ø"/>
            </a:pPr>
            <a:r>
              <a:rPr lang="en-US" dirty="0" smtClean="0"/>
              <a:t>High </a:t>
            </a:r>
            <a:r>
              <a:rPr lang="en-US" dirty="0"/>
              <a:t>levels of relative humidity should help dissipate particles larger than PM2.5, so its effect on PM2.5 concentration is expected to be weak. </a:t>
            </a:r>
          </a:p>
          <a:p>
            <a:pPr>
              <a:buClr>
                <a:schemeClr val="tx2"/>
              </a:buClr>
              <a:buFont typeface="Wingdings" panose="05000000000000000000" pitchFamily="2" charset="2"/>
              <a:buChar char="Ø"/>
            </a:pPr>
            <a:endParaRPr lang="en-US" dirty="0"/>
          </a:p>
        </p:txBody>
      </p:sp>
    </p:spTree>
    <p:extLst>
      <p:ext uri="{BB962C8B-B14F-4D97-AF65-F5344CB8AC3E}">
        <p14:creationId xmlns:p14="http://schemas.microsoft.com/office/powerpoint/2010/main" val="12219932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 Line</a:t>
            </a:r>
            <a:endParaRPr lang="en-US" dirty="0"/>
          </a:p>
        </p:txBody>
      </p:sp>
      <p:sp>
        <p:nvSpPr>
          <p:cNvPr id="3" name="Content Placeholder 2"/>
          <p:cNvSpPr>
            <a:spLocks noGrp="1"/>
          </p:cNvSpPr>
          <p:nvPr>
            <p:ph idx="1"/>
          </p:nvPr>
        </p:nvSpPr>
        <p:spPr/>
        <p:txBody>
          <a:bodyPr/>
          <a:lstStyle/>
          <a:p>
            <a:pPr>
              <a:buClr>
                <a:schemeClr val="tx2"/>
              </a:buClr>
              <a:buSzPct val="85000"/>
              <a:buFont typeface="Wingdings" panose="05000000000000000000" pitchFamily="2" charset="2"/>
              <a:buChar char="Ø"/>
            </a:pPr>
            <a:r>
              <a:rPr lang="en-US" dirty="0" smtClean="0"/>
              <a:t>January and February 2017: get data ready for </a:t>
            </a:r>
            <a:r>
              <a:rPr lang="en-US" dirty="0" err="1" smtClean="0"/>
              <a:t>GSLib</a:t>
            </a:r>
            <a:r>
              <a:rPr lang="en-US" dirty="0" smtClean="0"/>
              <a:t>.</a:t>
            </a:r>
          </a:p>
          <a:p>
            <a:pPr>
              <a:buClr>
                <a:schemeClr val="tx2"/>
              </a:buClr>
              <a:buSzPct val="85000"/>
              <a:buFont typeface="Wingdings" panose="05000000000000000000" pitchFamily="2" charset="2"/>
              <a:buChar char="Ø"/>
            </a:pPr>
            <a:r>
              <a:rPr lang="en-US" dirty="0" smtClean="0"/>
              <a:t>March to May: </a:t>
            </a:r>
            <a:r>
              <a:rPr lang="en-US" dirty="0"/>
              <a:t>p</a:t>
            </a:r>
            <a:r>
              <a:rPr lang="en-US" dirty="0" smtClean="0"/>
              <a:t>rocess the data in </a:t>
            </a:r>
            <a:r>
              <a:rPr lang="en-US" dirty="0" err="1" smtClean="0"/>
              <a:t>GSLib</a:t>
            </a:r>
            <a:r>
              <a:rPr lang="en-US" dirty="0" smtClean="0"/>
              <a:t> and ArcGIS</a:t>
            </a:r>
          </a:p>
          <a:p>
            <a:pPr>
              <a:buClr>
                <a:schemeClr val="tx2"/>
              </a:buClr>
              <a:buSzPct val="85000"/>
              <a:buFont typeface="Wingdings" panose="05000000000000000000" pitchFamily="2" charset="2"/>
              <a:buChar char="Ø"/>
            </a:pPr>
            <a:r>
              <a:rPr lang="en-US" dirty="0" smtClean="0"/>
              <a:t>June: write the presentation.</a:t>
            </a:r>
          </a:p>
          <a:p>
            <a:pPr>
              <a:buClr>
                <a:schemeClr val="tx2"/>
              </a:buClr>
              <a:buSzPct val="85000"/>
              <a:buFont typeface="Wingdings" panose="05000000000000000000" pitchFamily="2" charset="2"/>
              <a:buChar char="Ø"/>
            </a:pPr>
            <a:r>
              <a:rPr lang="en-US" dirty="0" smtClean="0"/>
              <a:t>July 2017: present at the ESRI User´s Conference</a:t>
            </a:r>
            <a:endParaRPr lang="en-US" dirty="0"/>
          </a:p>
        </p:txBody>
      </p:sp>
    </p:spTree>
    <p:extLst>
      <p:ext uri="{BB962C8B-B14F-4D97-AF65-F5344CB8AC3E}">
        <p14:creationId xmlns:p14="http://schemas.microsoft.com/office/powerpoint/2010/main" val="33993363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9400" y="990600"/>
            <a:ext cx="3352800" cy="1143000"/>
          </a:xfrm>
        </p:spPr>
        <p:txBody>
          <a:bodyPr/>
          <a:lstStyle/>
          <a:p>
            <a:r>
              <a:rPr lang="en-US" dirty="0" smtClean="0"/>
              <a:t>Thank you!</a:t>
            </a:r>
            <a:endParaRPr lang="en-US" dirty="0"/>
          </a:p>
        </p:txBody>
      </p:sp>
      <p:sp>
        <p:nvSpPr>
          <p:cNvPr id="3" name="Content Placeholder 2"/>
          <p:cNvSpPr>
            <a:spLocks noGrp="1"/>
          </p:cNvSpPr>
          <p:nvPr>
            <p:ph idx="1"/>
          </p:nvPr>
        </p:nvSpPr>
        <p:spPr>
          <a:xfrm>
            <a:off x="533400" y="2514600"/>
            <a:ext cx="8229600" cy="1722120"/>
          </a:xfrm>
        </p:spPr>
        <p:txBody>
          <a:bodyPr/>
          <a:lstStyle/>
          <a:p>
            <a:pPr marL="0" indent="0" algn="ctr">
              <a:buNone/>
            </a:pPr>
            <a:r>
              <a:rPr lang="en-US" dirty="0" smtClean="0"/>
              <a:t>Questions, comments</a:t>
            </a:r>
            <a:endParaRPr lang="en-US" dirty="0"/>
          </a:p>
        </p:txBody>
      </p:sp>
    </p:spTree>
    <p:extLst>
      <p:ext uri="{BB962C8B-B14F-4D97-AF65-F5344CB8AC3E}">
        <p14:creationId xmlns:p14="http://schemas.microsoft.com/office/powerpoint/2010/main" val="4200141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What is PM</a:t>
            </a:r>
            <a:r>
              <a:rPr lang="en-US" baseline="-25000" dirty="0" smtClean="0"/>
              <a:t>2.5</a:t>
            </a:r>
            <a:r>
              <a:rPr lang="en-US" dirty="0" smtClean="0"/>
              <a:t>?</a:t>
            </a:r>
            <a:endParaRPr lang="en-US" dirty="0"/>
          </a:p>
        </p:txBody>
      </p:sp>
      <p:sp>
        <p:nvSpPr>
          <p:cNvPr id="3" name="Content Placeholder 2"/>
          <p:cNvSpPr>
            <a:spLocks noGrp="1"/>
          </p:cNvSpPr>
          <p:nvPr>
            <p:ph idx="1"/>
          </p:nvPr>
        </p:nvSpPr>
        <p:spPr/>
        <p:txBody>
          <a:bodyPr/>
          <a:lstStyle/>
          <a:p>
            <a:pPr>
              <a:buClr>
                <a:schemeClr val="tx2"/>
              </a:buClr>
              <a:buSzPct val="85000"/>
              <a:buFont typeface="Wingdings" panose="05000000000000000000" pitchFamily="2" charset="2"/>
              <a:buChar char="Ø"/>
            </a:pPr>
            <a:r>
              <a:rPr lang="en-US" dirty="0"/>
              <a:t>Particulate matter or PM is a common air pollutant that consists of a mix of solid and liquid particles that varies by </a:t>
            </a:r>
            <a:r>
              <a:rPr lang="en-US" dirty="0" smtClean="0"/>
              <a:t>location.</a:t>
            </a:r>
          </a:p>
          <a:p>
            <a:pPr>
              <a:buClr>
                <a:schemeClr val="tx2"/>
              </a:buClr>
              <a:buSzPct val="85000"/>
              <a:buFont typeface="Wingdings" panose="05000000000000000000" pitchFamily="2" charset="2"/>
              <a:buChar char="Ø"/>
            </a:pPr>
            <a:r>
              <a:rPr lang="en-US" dirty="0"/>
              <a:t>It </a:t>
            </a:r>
            <a:r>
              <a:rPr lang="en-US" dirty="0" smtClean="0"/>
              <a:t>is described </a:t>
            </a:r>
            <a:r>
              <a:rPr lang="en-US" dirty="0"/>
              <a:t>by its mass concentration (micrograms per cubic meter, </a:t>
            </a:r>
            <a:r>
              <a:rPr lang="en-US" dirty="0" err="1"/>
              <a:t>μg</a:t>
            </a:r>
            <a:r>
              <a:rPr lang="en-US" dirty="0"/>
              <a:t>/m</a:t>
            </a:r>
            <a:r>
              <a:rPr lang="en-US" baseline="30000" dirty="0"/>
              <a:t>3</a:t>
            </a:r>
            <a:r>
              <a:rPr lang="en-US" dirty="0"/>
              <a:t>) and classified according its particle </a:t>
            </a:r>
            <a:r>
              <a:rPr lang="en-US" dirty="0" smtClean="0"/>
              <a:t>diameter</a:t>
            </a:r>
            <a:r>
              <a:rPr lang="en-US" dirty="0"/>
              <a:t> </a:t>
            </a:r>
            <a:r>
              <a:rPr lang="en-US" dirty="0" smtClean="0"/>
              <a:t>.</a:t>
            </a:r>
          </a:p>
          <a:p>
            <a:pPr>
              <a:buClr>
                <a:schemeClr val="tx2"/>
              </a:buClr>
              <a:buSzPct val="85000"/>
              <a:buFont typeface="Wingdings" panose="05000000000000000000" pitchFamily="2" charset="2"/>
              <a:buChar char="Ø"/>
            </a:pPr>
            <a:r>
              <a:rPr lang="en-US" dirty="0" smtClean="0"/>
              <a:t>PM2.5</a:t>
            </a:r>
            <a:r>
              <a:rPr lang="en-US" dirty="0"/>
              <a:t> </a:t>
            </a:r>
            <a:r>
              <a:rPr lang="en-US" dirty="0" smtClean="0"/>
              <a:t>are particles with diameters less than 2.5 </a:t>
            </a:r>
            <a:r>
              <a:rPr lang="el-GR" dirty="0"/>
              <a:t>μ</a:t>
            </a:r>
            <a:r>
              <a:rPr lang="en-US" dirty="0" smtClean="0"/>
              <a:t>m.</a:t>
            </a:r>
            <a:endParaRPr lang="en-US" dirty="0"/>
          </a:p>
        </p:txBody>
      </p:sp>
    </p:spTree>
    <p:extLst>
      <p:ext uri="{BB962C8B-B14F-4D97-AF65-F5344CB8AC3E}">
        <p14:creationId xmlns:p14="http://schemas.microsoft.com/office/powerpoint/2010/main" val="10777157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 Impacts</a:t>
            </a:r>
            <a:endParaRPr lang="en-US" dirty="0"/>
          </a:p>
        </p:txBody>
      </p:sp>
      <p:sp>
        <p:nvSpPr>
          <p:cNvPr id="3" name="Content Placeholder 2"/>
          <p:cNvSpPr>
            <a:spLocks noGrp="1"/>
          </p:cNvSpPr>
          <p:nvPr>
            <p:ph idx="1"/>
          </p:nvPr>
        </p:nvSpPr>
        <p:spPr/>
        <p:txBody>
          <a:bodyPr/>
          <a:lstStyle/>
          <a:p>
            <a:pPr>
              <a:buClr>
                <a:schemeClr val="tx2"/>
              </a:buClr>
              <a:buSzPct val="85000"/>
              <a:buFont typeface="Wingdings" panose="05000000000000000000" pitchFamily="2" charset="2"/>
              <a:buChar char="Ø"/>
            </a:pPr>
            <a:r>
              <a:rPr lang="en-US" dirty="0"/>
              <a:t>Short term </a:t>
            </a:r>
            <a:r>
              <a:rPr lang="en-US" dirty="0" smtClean="0"/>
              <a:t>and </a:t>
            </a:r>
            <a:r>
              <a:rPr lang="en-US" dirty="0"/>
              <a:t>long term </a:t>
            </a:r>
            <a:r>
              <a:rPr lang="en-US" dirty="0" smtClean="0"/>
              <a:t>exposure of PM2.5 </a:t>
            </a:r>
            <a:r>
              <a:rPr lang="en-US" dirty="0"/>
              <a:t>leads to cardiovascular and respiratory diseases as well as lung </a:t>
            </a:r>
            <a:r>
              <a:rPr lang="en-US" dirty="0" smtClean="0"/>
              <a:t>cancer.</a:t>
            </a:r>
          </a:p>
          <a:p>
            <a:pPr>
              <a:buClr>
                <a:schemeClr val="tx2"/>
              </a:buClr>
              <a:buSzPct val="85000"/>
              <a:buFont typeface="Wingdings" panose="05000000000000000000" pitchFamily="2" charset="2"/>
              <a:buChar char="Ø"/>
            </a:pPr>
            <a:r>
              <a:rPr lang="en-US" dirty="0" smtClean="0"/>
              <a:t>It also increases morbidity in </a:t>
            </a:r>
            <a:r>
              <a:rPr lang="en-US" dirty="0"/>
              <a:t>patients with preexisting lung or heart diseases, the elderly and </a:t>
            </a:r>
            <a:r>
              <a:rPr lang="en-US" dirty="0" smtClean="0"/>
              <a:t>children.</a:t>
            </a:r>
          </a:p>
          <a:p>
            <a:pPr>
              <a:buClr>
                <a:schemeClr val="tx2"/>
              </a:buClr>
              <a:buSzPct val="85000"/>
              <a:buFont typeface="Wingdings" panose="05000000000000000000" pitchFamily="2" charset="2"/>
              <a:buChar char="Ø"/>
            </a:pPr>
            <a:r>
              <a:rPr lang="en-US" dirty="0" smtClean="0"/>
              <a:t>In 2015, papers publish in the British Medical Journal showed the effects of PM 2.5 in the brain. </a:t>
            </a:r>
          </a:p>
          <a:p>
            <a:pPr>
              <a:buClr>
                <a:schemeClr val="tx2"/>
              </a:buClr>
              <a:buSzPct val="85000"/>
              <a:buFont typeface="Wingdings" panose="05000000000000000000" pitchFamily="2" charset="2"/>
              <a:buChar char="Ø"/>
            </a:pPr>
            <a:r>
              <a:rPr lang="en-US" dirty="0"/>
              <a:t>The black carbon portion of </a:t>
            </a:r>
            <a:r>
              <a:rPr lang="en-US" dirty="0" smtClean="0"/>
              <a:t>PM2.5 is </a:t>
            </a:r>
            <a:r>
              <a:rPr lang="en-US" dirty="0"/>
              <a:t>considered a known carcinogen and a major contributor to global climate </a:t>
            </a:r>
            <a:r>
              <a:rPr lang="en-US" dirty="0" smtClean="0"/>
              <a:t> change.</a:t>
            </a:r>
            <a:endParaRPr lang="en-US" dirty="0"/>
          </a:p>
        </p:txBody>
      </p:sp>
    </p:spTree>
    <p:extLst>
      <p:ext uri="{BB962C8B-B14F-4D97-AF65-F5344CB8AC3E}">
        <p14:creationId xmlns:p14="http://schemas.microsoft.com/office/powerpoint/2010/main" val="4065886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PM</a:t>
            </a:r>
            <a:r>
              <a:rPr lang="en-US" baseline="-25000" dirty="0" smtClean="0"/>
              <a:t>2.5</a:t>
            </a:r>
            <a:r>
              <a:rPr lang="en-US" dirty="0" smtClean="0"/>
              <a:t> guidelines</a:t>
            </a:r>
            <a:endParaRPr lang="en-US" dirty="0"/>
          </a:p>
        </p:txBody>
      </p:sp>
      <p:sp>
        <p:nvSpPr>
          <p:cNvPr id="3" name="Content Placeholder 2"/>
          <p:cNvSpPr>
            <a:spLocks noGrp="1"/>
          </p:cNvSpPr>
          <p:nvPr>
            <p:ph idx="1"/>
          </p:nvPr>
        </p:nvSpPr>
        <p:spPr/>
        <p:txBody>
          <a:bodyPr/>
          <a:lstStyle/>
          <a:p>
            <a:pPr>
              <a:buClr>
                <a:schemeClr val="tx2"/>
              </a:buClr>
              <a:buFont typeface="Wingdings" panose="05000000000000000000" pitchFamily="2" charset="2"/>
              <a:buChar char="Ø"/>
            </a:pPr>
            <a:r>
              <a:rPr lang="en-US" dirty="0" smtClean="0"/>
              <a:t>World </a:t>
            </a:r>
            <a:r>
              <a:rPr lang="en-US" dirty="0"/>
              <a:t>Health Organization defines the guidelines for PM2.5 </a:t>
            </a:r>
            <a:r>
              <a:rPr lang="en-US" dirty="0" smtClean="0"/>
              <a:t>as,</a:t>
            </a:r>
          </a:p>
          <a:p>
            <a:pPr lvl="1">
              <a:lnSpc>
                <a:spcPct val="200000"/>
              </a:lnSpc>
              <a:buClr>
                <a:schemeClr val="tx2">
                  <a:lumMod val="90000"/>
                </a:schemeClr>
              </a:buClr>
              <a:buFont typeface="Wingdings" panose="05000000000000000000" pitchFamily="2" charset="2"/>
              <a:buChar char="§"/>
            </a:pPr>
            <a:r>
              <a:rPr lang="en-US" dirty="0" smtClean="0"/>
              <a:t> Annual average  not larger than  </a:t>
            </a:r>
            <a:r>
              <a:rPr lang="en-US" dirty="0"/>
              <a:t>10 </a:t>
            </a:r>
            <a:r>
              <a:rPr lang="en-US" dirty="0" err="1" smtClean="0"/>
              <a:t>μg</a:t>
            </a:r>
            <a:r>
              <a:rPr lang="en-US" dirty="0" smtClean="0"/>
              <a:t>/m</a:t>
            </a:r>
            <a:r>
              <a:rPr lang="en-US" baseline="30000" dirty="0" smtClean="0"/>
              <a:t>3</a:t>
            </a:r>
            <a:r>
              <a:rPr lang="en-US" dirty="0" smtClean="0"/>
              <a:t>.</a:t>
            </a:r>
          </a:p>
          <a:p>
            <a:pPr lvl="1">
              <a:buClr>
                <a:schemeClr val="tx2">
                  <a:lumMod val="90000"/>
                </a:schemeClr>
              </a:buClr>
              <a:buFont typeface="Wingdings" panose="05000000000000000000" pitchFamily="2" charset="2"/>
              <a:buChar char="§"/>
            </a:pPr>
            <a:r>
              <a:rPr lang="en-US" dirty="0"/>
              <a:t>T</a:t>
            </a:r>
            <a:r>
              <a:rPr lang="en-US" dirty="0" smtClean="0"/>
              <a:t>he </a:t>
            </a:r>
            <a:r>
              <a:rPr lang="en-US" dirty="0"/>
              <a:t>24-hour mean </a:t>
            </a:r>
            <a:r>
              <a:rPr lang="en-US" dirty="0" smtClean="0"/>
              <a:t>smaller than 25 </a:t>
            </a:r>
            <a:r>
              <a:rPr lang="en-US" dirty="0" err="1"/>
              <a:t>μg</a:t>
            </a:r>
            <a:r>
              <a:rPr lang="en-US" dirty="0"/>
              <a:t>/m</a:t>
            </a:r>
            <a:r>
              <a:rPr lang="en-US" baseline="30000" dirty="0"/>
              <a:t>3</a:t>
            </a:r>
            <a:r>
              <a:rPr lang="en-US" dirty="0"/>
              <a:t> </a:t>
            </a:r>
            <a:r>
              <a:rPr lang="en-US" dirty="0" smtClean="0"/>
              <a:t>not </a:t>
            </a:r>
            <a:r>
              <a:rPr lang="en-US" dirty="0"/>
              <a:t>to be exceeded for more than 3 </a:t>
            </a:r>
            <a:r>
              <a:rPr lang="en-US" dirty="0" smtClean="0"/>
              <a:t>days/year</a:t>
            </a:r>
            <a:r>
              <a:rPr lang="es-CL" dirty="0"/>
              <a:t>.</a:t>
            </a:r>
            <a:endParaRPr lang="en-US" dirty="0"/>
          </a:p>
        </p:txBody>
      </p:sp>
    </p:spTree>
    <p:extLst>
      <p:ext uri="{BB962C8B-B14F-4D97-AF65-F5344CB8AC3E}">
        <p14:creationId xmlns:p14="http://schemas.microsoft.com/office/powerpoint/2010/main" val="23267143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 of PM</a:t>
            </a:r>
            <a:r>
              <a:rPr lang="en-US" baseline="-25000" dirty="0" smtClean="0"/>
              <a:t>2.5</a:t>
            </a:r>
            <a:endParaRPr lang="en-US" baseline="-25000" dirty="0"/>
          </a:p>
        </p:txBody>
      </p:sp>
      <p:sp>
        <p:nvSpPr>
          <p:cNvPr id="3" name="Content Placeholder 2"/>
          <p:cNvSpPr>
            <a:spLocks noGrp="1"/>
          </p:cNvSpPr>
          <p:nvPr>
            <p:ph idx="1"/>
          </p:nvPr>
        </p:nvSpPr>
        <p:spPr/>
        <p:txBody>
          <a:bodyPr/>
          <a:lstStyle/>
          <a:p>
            <a:pPr>
              <a:buClr>
                <a:schemeClr val="tx2"/>
              </a:buClr>
              <a:buFont typeface="Wingdings" panose="05000000000000000000" pitchFamily="2" charset="2"/>
              <a:buChar char="Ø"/>
            </a:pPr>
            <a:r>
              <a:rPr lang="en-US" dirty="0"/>
              <a:t>Primary sources of PM are both man-made and natural. </a:t>
            </a:r>
            <a:endParaRPr lang="en-US" dirty="0" smtClean="0"/>
          </a:p>
          <a:p>
            <a:pPr lvl="1">
              <a:buClr>
                <a:schemeClr val="bg2">
                  <a:lumMod val="40000"/>
                  <a:lumOff val="60000"/>
                </a:schemeClr>
              </a:buClr>
              <a:buFont typeface="Wingdings" panose="05000000000000000000" pitchFamily="2" charset="2"/>
              <a:buChar char="§"/>
            </a:pPr>
            <a:r>
              <a:rPr lang="en-US" dirty="0" smtClean="0"/>
              <a:t>Man-made </a:t>
            </a:r>
            <a:r>
              <a:rPr lang="en-US" dirty="0"/>
              <a:t>sources are combustion engines, solid fuel combustion for energy production </a:t>
            </a:r>
            <a:r>
              <a:rPr lang="en-US" dirty="0" smtClean="0"/>
              <a:t>(households </a:t>
            </a:r>
            <a:r>
              <a:rPr lang="en-US" dirty="0"/>
              <a:t>and </a:t>
            </a:r>
            <a:r>
              <a:rPr lang="en-US" dirty="0" smtClean="0"/>
              <a:t>industry), </a:t>
            </a:r>
            <a:r>
              <a:rPr lang="en-US" dirty="0"/>
              <a:t>and other activities such as construction, mining, agriculture, residential wood or coal burning for heating or cooking, pavement erosion due to traffic and the wear-down of brakes and tires. </a:t>
            </a:r>
            <a:endParaRPr lang="en-US" dirty="0" smtClean="0"/>
          </a:p>
          <a:p>
            <a:pPr lvl="1">
              <a:buClr>
                <a:schemeClr val="bg2">
                  <a:lumMod val="40000"/>
                  <a:lumOff val="60000"/>
                </a:schemeClr>
              </a:buClr>
              <a:buFont typeface="Wingdings" panose="05000000000000000000" pitchFamily="2" charset="2"/>
              <a:buChar char="§"/>
            </a:pPr>
            <a:r>
              <a:rPr lang="en-US" dirty="0" smtClean="0"/>
              <a:t>Natural </a:t>
            </a:r>
            <a:r>
              <a:rPr lang="en-US" dirty="0"/>
              <a:t>sources of PM are soil, dust resuspension, forest and grassland </a:t>
            </a:r>
            <a:r>
              <a:rPr lang="en-US" dirty="0" smtClean="0"/>
              <a:t>fires, </a:t>
            </a:r>
            <a:r>
              <a:rPr lang="en-US" dirty="0"/>
              <a:t>to name a few. </a:t>
            </a:r>
          </a:p>
        </p:txBody>
      </p:sp>
    </p:spTree>
    <p:extLst>
      <p:ext uri="{BB962C8B-B14F-4D97-AF65-F5344CB8AC3E}">
        <p14:creationId xmlns:p14="http://schemas.microsoft.com/office/powerpoint/2010/main" val="27993921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Patterns in PM</a:t>
            </a:r>
            <a:r>
              <a:rPr lang="en-US" baseline="-25000" dirty="0" smtClean="0"/>
              <a:t>2.5</a:t>
            </a:r>
            <a:r>
              <a:rPr lang="en-US" dirty="0" smtClean="0"/>
              <a:t> concentration</a:t>
            </a:r>
            <a:endParaRPr lang="en-US" dirty="0"/>
          </a:p>
        </p:txBody>
      </p:sp>
      <p:sp>
        <p:nvSpPr>
          <p:cNvPr id="3" name="Content Placeholder 2"/>
          <p:cNvSpPr>
            <a:spLocks noGrp="1"/>
          </p:cNvSpPr>
          <p:nvPr>
            <p:ph idx="1"/>
          </p:nvPr>
        </p:nvSpPr>
        <p:spPr/>
        <p:txBody>
          <a:bodyPr>
            <a:normAutofit lnSpcReduction="10000"/>
          </a:bodyPr>
          <a:lstStyle/>
          <a:p>
            <a:pPr>
              <a:buClr>
                <a:schemeClr val="tx2"/>
              </a:buClr>
              <a:buFont typeface="Wingdings" panose="05000000000000000000" pitchFamily="2" charset="2"/>
              <a:buChar char="Ø"/>
            </a:pPr>
            <a:r>
              <a:rPr lang="en-US" dirty="0" smtClean="0"/>
              <a:t>PM2.5 concentration has </a:t>
            </a:r>
            <a:r>
              <a:rPr lang="en-US" dirty="0"/>
              <a:t>a distinct bimodal pattern during the day, showing a </a:t>
            </a:r>
            <a:r>
              <a:rPr lang="en-US" dirty="0" smtClean="0"/>
              <a:t>peak between </a:t>
            </a:r>
            <a:r>
              <a:rPr lang="en-US" dirty="0"/>
              <a:t>7 and 8 AM and another peak between 7 to 11 PM, with a minimum concentration around </a:t>
            </a:r>
            <a:r>
              <a:rPr lang="en-US" dirty="0" smtClean="0"/>
              <a:t>noon.</a:t>
            </a:r>
          </a:p>
          <a:p>
            <a:pPr>
              <a:buClr>
                <a:schemeClr val="tx2"/>
              </a:buClr>
              <a:buFont typeface="Wingdings" panose="05000000000000000000" pitchFamily="2" charset="2"/>
              <a:buChar char="Ø"/>
            </a:pPr>
            <a:r>
              <a:rPr lang="en-US" dirty="0" smtClean="0"/>
              <a:t>Meteorological </a:t>
            </a:r>
            <a:r>
              <a:rPr lang="en-US" dirty="0"/>
              <a:t>variables such as wind speed and air temperature have negative correlations that are stronger than the one for relative </a:t>
            </a:r>
            <a:r>
              <a:rPr lang="en-US" dirty="0" smtClean="0"/>
              <a:t>humidity (when </a:t>
            </a:r>
            <a:r>
              <a:rPr lang="en-US" dirty="0"/>
              <a:t>these variables are compared on a daily </a:t>
            </a:r>
            <a:r>
              <a:rPr lang="en-US" dirty="0" smtClean="0"/>
              <a:t>basis).</a:t>
            </a:r>
          </a:p>
          <a:p>
            <a:pPr>
              <a:buClr>
                <a:schemeClr val="tx2"/>
              </a:buClr>
              <a:buFont typeface="Wingdings" panose="05000000000000000000" pitchFamily="2" charset="2"/>
              <a:buChar char="Ø"/>
            </a:pPr>
            <a:r>
              <a:rPr lang="en-US" dirty="0" smtClean="0"/>
              <a:t>Wind </a:t>
            </a:r>
            <a:r>
              <a:rPr lang="en-US" dirty="0"/>
              <a:t>speed has the most effect and shows an inverse correlation, especially when the topography of the area is considered as </a:t>
            </a:r>
            <a:r>
              <a:rPr lang="en-US" dirty="0" smtClean="0"/>
              <a:t>well.</a:t>
            </a:r>
            <a:endParaRPr lang="en-US" dirty="0"/>
          </a:p>
        </p:txBody>
      </p:sp>
    </p:spTree>
    <p:extLst>
      <p:ext uri="{BB962C8B-B14F-4D97-AF65-F5344CB8AC3E}">
        <p14:creationId xmlns:p14="http://schemas.microsoft.com/office/powerpoint/2010/main" val="2172908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7467600" cy="685800"/>
          </a:xfrm>
        </p:spPr>
        <p:txBody>
          <a:bodyPr>
            <a:normAutofit fontScale="90000"/>
          </a:bodyPr>
          <a:lstStyle/>
          <a:p>
            <a:r>
              <a:rPr lang="en-US" sz="4400" dirty="0" smtClean="0"/>
              <a:t>Study Area</a:t>
            </a:r>
            <a:endParaRPr lang="en-US" sz="4400"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85800" y="860357"/>
            <a:ext cx="7644384" cy="5907024"/>
          </a:xfrm>
          <a:prstGeom prst="rect">
            <a:avLst/>
          </a:prstGeom>
          <a:ln>
            <a:noFill/>
          </a:ln>
          <a:effectLst>
            <a:softEdge rad="112500"/>
          </a:effectLst>
        </p:spPr>
      </p:pic>
    </p:spTree>
    <p:extLst>
      <p:ext uri="{BB962C8B-B14F-4D97-AF65-F5344CB8AC3E}">
        <p14:creationId xmlns:p14="http://schemas.microsoft.com/office/powerpoint/2010/main" val="27951501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t>
            </a:r>
            <a:r>
              <a:rPr lang="en-US" dirty="0" smtClean="0"/>
              <a:t>onditions in Santiago</a:t>
            </a:r>
            <a:endParaRPr lang="en-US" dirty="0"/>
          </a:p>
        </p:txBody>
      </p:sp>
      <p:sp>
        <p:nvSpPr>
          <p:cNvPr id="3" name="Content Placeholder 2"/>
          <p:cNvSpPr>
            <a:spLocks noGrp="1"/>
          </p:cNvSpPr>
          <p:nvPr>
            <p:ph idx="1"/>
          </p:nvPr>
        </p:nvSpPr>
        <p:spPr/>
        <p:txBody>
          <a:bodyPr>
            <a:normAutofit fontScale="92500"/>
          </a:bodyPr>
          <a:lstStyle/>
          <a:p>
            <a:pPr>
              <a:buClr>
                <a:schemeClr val="tx2"/>
              </a:buClr>
              <a:buFont typeface="Wingdings" panose="05000000000000000000" pitchFamily="2" charset="2"/>
              <a:buChar char="Ø"/>
            </a:pPr>
            <a:r>
              <a:rPr lang="en-US" dirty="0"/>
              <a:t>Since 1997 Chile has implemented decontamination plans that have reduced the levels of air pollution in Santiago. </a:t>
            </a:r>
            <a:endParaRPr lang="en-US" dirty="0" smtClean="0"/>
          </a:p>
          <a:p>
            <a:pPr>
              <a:buClr>
                <a:schemeClr val="tx2"/>
              </a:buClr>
              <a:buFont typeface="Wingdings" panose="05000000000000000000" pitchFamily="2" charset="2"/>
              <a:buChar char="Ø"/>
            </a:pPr>
            <a:r>
              <a:rPr lang="en-US" dirty="0" smtClean="0"/>
              <a:t>Santiago </a:t>
            </a:r>
            <a:r>
              <a:rPr lang="en-US" dirty="0"/>
              <a:t>persistently exceeds the daily and annual averages for PM2.5 concentrations of 50 and 20 µg/m3, respectively, defined by Chilean law (D.S. </a:t>
            </a:r>
            <a:r>
              <a:rPr lang="en-US" dirty="0" smtClean="0"/>
              <a:t>N°12/2011).</a:t>
            </a:r>
          </a:p>
          <a:p>
            <a:pPr>
              <a:buClr>
                <a:schemeClr val="tx2"/>
              </a:buClr>
              <a:buFont typeface="Wingdings" panose="05000000000000000000" pitchFamily="2" charset="2"/>
              <a:buChar char="Ø"/>
            </a:pPr>
            <a:r>
              <a:rPr lang="en-US" dirty="0" smtClean="0"/>
              <a:t>In </a:t>
            </a:r>
            <a:r>
              <a:rPr lang="en-US" dirty="0"/>
              <a:t>2005, the Chilean Ministry of the Environment and the World Health Organization estimated that, at a national level, 4,000 premature deaths are the consequence of atmospheric pollution, costing the country 670 million dollars in medical expenses and loss of productivity. </a:t>
            </a:r>
          </a:p>
        </p:txBody>
      </p:sp>
    </p:spTree>
    <p:extLst>
      <p:ext uri="{BB962C8B-B14F-4D97-AF65-F5344CB8AC3E}">
        <p14:creationId xmlns:p14="http://schemas.microsoft.com/office/powerpoint/2010/main" val="3421834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 in Santiago</a:t>
            </a:r>
            <a:endParaRPr lang="en-US" dirty="0"/>
          </a:p>
        </p:txBody>
      </p:sp>
      <p:sp>
        <p:nvSpPr>
          <p:cNvPr id="3" name="Content Placeholder 2"/>
          <p:cNvSpPr>
            <a:spLocks noGrp="1"/>
          </p:cNvSpPr>
          <p:nvPr>
            <p:ph idx="1"/>
          </p:nvPr>
        </p:nvSpPr>
        <p:spPr/>
        <p:txBody>
          <a:bodyPr/>
          <a:lstStyle/>
          <a:p>
            <a:pPr>
              <a:buClr>
                <a:schemeClr val="tx2"/>
              </a:buClr>
              <a:buFont typeface="Wingdings" panose="05000000000000000000" pitchFamily="2" charset="2"/>
              <a:buChar char="Ø"/>
            </a:pPr>
            <a:r>
              <a:rPr lang="en-US" dirty="0" smtClean="0"/>
              <a:t>The major </a:t>
            </a:r>
            <a:r>
              <a:rPr lang="en-US" dirty="0"/>
              <a:t>sources of PM 2.5 in Santiago </a:t>
            </a:r>
            <a:r>
              <a:rPr lang="en-US" dirty="0" smtClean="0"/>
              <a:t>are</a:t>
            </a:r>
          </a:p>
          <a:p>
            <a:pPr lvl="1">
              <a:buClr>
                <a:schemeClr val="bg2">
                  <a:lumMod val="20000"/>
                  <a:lumOff val="80000"/>
                </a:schemeClr>
              </a:buClr>
              <a:buFont typeface="Wingdings" panose="05000000000000000000" pitchFamily="2" charset="2"/>
              <a:buChar char="§"/>
            </a:pPr>
            <a:r>
              <a:rPr lang="en-US" dirty="0"/>
              <a:t>Industry and agriculture (33</a:t>
            </a:r>
            <a:r>
              <a:rPr lang="en-US" dirty="0" smtClean="0"/>
              <a:t>%)</a:t>
            </a:r>
            <a:endParaRPr lang="en-US" dirty="0"/>
          </a:p>
          <a:p>
            <a:pPr lvl="1">
              <a:buClr>
                <a:schemeClr val="bg2">
                  <a:lumMod val="20000"/>
                  <a:lumOff val="80000"/>
                </a:schemeClr>
              </a:buClr>
              <a:buFont typeface="Wingdings" panose="05000000000000000000" pitchFamily="2" charset="2"/>
              <a:buChar char="§"/>
            </a:pPr>
            <a:r>
              <a:rPr lang="en-US" dirty="0" smtClean="0"/>
              <a:t>Residential </a:t>
            </a:r>
            <a:r>
              <a:rPr lang="en-US" dirty="0"/>
              <a:t>burning of wood (22%, but reaching 30% in winter time</a:t>
            </a:r>
            <a:r>
              <a:rPr lang="en-US" dirty="0" smtClean="0"/>
              <a:t>)</a:t>
            </a:r>
            <a:endParaRPr lang="en-US" dirty="0" smtClean="0"/>
          </a:p>
          <a:p>
            <a:pPr lvl="1">
              <a:buClr>
                <a:schemeClr val="bg2">
                  <a:lumMod val="20000"/>
                  <a:lumOff val="80000"/>
                </a:schemeClr>
              </a:buClr>
              <a:buFont typeface="Wingdings" panose="05000000000000000000" pitchFamily="2" charset="2"/>
              <a:buChar char="§"/>
            </a:pPr>
            <a:r>
              <a:rPr lang="en-US" dirty="0"/>
              <a:t>Other vehicles (36%, including 3% attributable to private vehicles)</a:t>
            </a:r>
          </a:p>
          <a:p>
            <a:pPr lvl="1">
              <a:buClr>
                <a:schemeClr val="bg2">
                  <a:lumMod val="20000"/>
                  <a:lumOff val="80000"/>
                </a:schemeClr>
              </a:buClr>
              <a:buFont typeface="Wingdings" panose="05000000000000000000" pitchFamily="2" charset="2"/>
              <a:buChar char="§"/>
            </a:pPr>
            <a:r>
              <a:rPr lang="en-US" dirty="0" smtClean="0"/>
              <a:t>Public </a:t>
            </a:r>
            <a:r>
              <a:rPr lang="en-US" dirty="0"/>
              <a:t>transportation (8</a:t>
            </a:r>
            <a:r>
              <a:rPr lang="en-US" dirty="0" smtClean="0"/>
              <a:t>%)</a:t>
            </a:r>
          </a:p>
          <a:p>
            <a:pPr>
              <a:buClr>
                <a:schemeClr val="tx2"/>
              </a:buClr>
              <a:buFont typeface="Wingdings" panose="05000000000000000000" pitchFamily="2" charset="2"/>
              <a:buChar char="Ø"/>
            </a:pPr>
            <a:r>
              <a:rPr lang="en-US" dirty="0" smtClean="0"/>
              <a:t>Between </a:t>
            </a:r>
            <a:r>
              <a:rPr lang="en-US" dirty="0"/>
              <a:t>10% and 20% of PM2.5 in Santiago is Black Carbon. </a:t>
            </a:r>
          </a:p>
        </p:txBody>
      </p:sp>
    </p:spTree>
    <p:extLst>
      <p:ext uri="{BB962C8B-B14F-4D97-AF65-F5344CB8AC3E}">
        <p14:creationId xmlns:p14="http://schemas.microsoft.com/office/powerpoint/2010/main" val="354041589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733</TotalTime>
  <Words>1580</Words>
  <Application>Microsoft Office PowerPoint</Application>
  <PresentationFormat>On-screen Show (4:3)</PresentationFormat>
  <Paragraphs>95</Paragraphs>
  <Slides>18</Slides>
  <Notes>18</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Flow</vt:lpstr>
      <vt:lpstr>Spatial and temporal patterns of PM2.5 in Santiago, Chile Carolina Magri, Penn State MGIS</vt:lpstr>
      <vt:lpstr>What is PM2.5?</vt:lpstr>
      <vt:lpstr>Health Impacts</vt:lpstr>
      <vt:lpstr>PM2.5 guidelines</vt:lpstr>
      <vt:lpstr>Sources of PM2.5</vt:lpstr>
      <vt:lpstr>Patterns in PM2.5 concentration</vt:lpstr>
      <vt:lpstr>Study Area</vt:lpstr>
      <vt:lpstr>Conditions in Santiago</vt:lpstr>
      <vt:lpstr>Sources in Santiago</vt:lpstr>
      <vt:lpstr>Objectives</vt:lpstr>
      <vt:lpstr>Data sources</vt:lpstr>
      <vt:lpstr>Effect of environmental factors on PM2.5 concentration </vt:lpstr>
      <vt:lpstr>Interpolation of PM2.5 through space and time</vt:lpstr>
      <vt:lpstr>An example</vt:lpstr>
      <vt:lpstr>Emerging Hot Spot Analysis </vt:lpstr>
      <vt:lpstr>Expected Results</vt:lpstr>
      <vt:lpstr>Time Line</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Spatial and temporal patterns of PM2.5 in Santiago Chile</dc:title>
  <dc:creator>Carito</dc:creator>
  <cp:lastModifiedBy>Carito</cp:lastModifiedBy>
  <cp:revision>55</cp:revision>
  <dcterms:created xsi:type="dcterms:W3CDTF">2016-12-04T19:45:37Z</dcterms:created>
  <dcterms:modified xsi:type="dcterms:W3CDTF">2016-12-12T21:36:05Z</dcterms:modified>
</cp:coreProperties>
</file>