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4a3e5bdb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4a3e5bdb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5436e762f_0_10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5436e762f_0_1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5436e762f_0_10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5436e762f_0_1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5436e762f_0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5436e762f_0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5436e762f_0_10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5436e762f_0_10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5436e762f_0_1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5436e762f_0_1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5436e762f_0_1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5436e762f_0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5436e762f_0_1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5436e762f_0_1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5436e762f_0_1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5436e762f_0_1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5436e762f_0_1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5436e762f_0_1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5436e762f_0_1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5436e762f_0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4a3e5bdb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4a3e5bdb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5436e762f_0_1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5436e762f_0_1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5436e762f_0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5436e762f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4a3e5bdb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4a3e5bdb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4ad5046f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4ad5046f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4ad5046f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4ad5046f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ad5046f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ad5046f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4a3e5bdb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4a3e5bdb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4ad5046f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4ad5046f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4ad5046f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4ad5046f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4a3e5bdb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4a3e5bdb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5436e762f_0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5436e762f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5436e762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5436e762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4ad5046f3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4ad5046f3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5436e76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5436e76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5436e762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5436e762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5436e762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5436e762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5436e762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5436e762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5436e762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5436e762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5436e762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5436e762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5436e762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5436e762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4ad5046f3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4ad5046f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5436e762f_0_9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5436e762f_0_9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disclaimer: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5436e762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5436e762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disclaimer: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45436e762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45436e762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disclaimer: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5436e762f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5436e762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disclaimer: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5436e762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5436e762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disclaimer: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4a3e5bdb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4a3e5bdb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4a3e5bdb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44a3e5bdb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45436e762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45436e762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45436e762f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45436e762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5436e762f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5436e762f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5436e762f_0_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5436e762f_0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45436e762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45436e762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5436e762f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5436e762f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44a3e5bdb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44a3e5bdb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44a3e5bdb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44a3e5bdb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5436e762f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5436e762f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45436e762f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45436e762f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44ad5046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44ad5046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44ad5046f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44ad5046f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disclaimer: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45436e762f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45436e762f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disclaimer: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45436e762f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45436e762f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disclaimer: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436e762f_0_1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5436e762f_0_1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4ad5046f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4ad5046f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45436e762f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45436e762f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45436e762f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45436e762f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44a3e5bdb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44a3e5bdb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45436e762f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45436e762f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44a3e5bdb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44a3e5bdb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45436e762f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45436e762f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44a3e5bdb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44a3e5bdb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45436e762f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45436e762f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45436e762f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45436e762f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5436e762f_0_1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5436e762f_0_1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45436e762f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45436e762f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45436e762f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45436e762f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45436e762f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45436e762f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45436e762f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45436e762f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45436e762f_0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45436e762f_0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45436e762f_0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45436e762f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45436e762f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45436e762f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45436e762f_0_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45436e762f_0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45436e762f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45436e762f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45436e762f_0_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45436e762f_0_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5436e762f_0_10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5436e762f_0_1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465ae8932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465ae8932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45436e762f_0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45436e762f_0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45436e762f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45436e762f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5436e762f_0_10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5436e762f_0_10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5" Type="http://schemas.openxmlformats.org/officeDocument/2006/relationships/image" Target="../media/image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jp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0.xml"/><Relationship Id="rId3" Type="http://schemas.openxmlformats.org/officeDocument/2006/relationships/hyperlink" Target="https://github.com/johnmaloney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7625" y="152625"/>
            <a:ext cx="4212600" cy="3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Scalable Geographic Information Systems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364500" y="1361200"/>
            <a:ext cx="24132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Penn State University 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MSGIS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GEOG 596A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By: John Maloney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Advised by: James O’Brien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4723" y="3235450"/>
            <a:ext cx="2172975" cy="15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2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23" name="Google Shape;123;p22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24" name="Google Shape;124;p22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5" name="Google Shape;125;p22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company...demographics...</a:t>
            </a:r>
            <a:r>
              <a:rPr lang="en" sz="2400">
                <a:solidFill>
                  <a:srgbClr val="FFFFFF"/>
                </a:solidFill>
              </a:rPr>
              <a:t>market indices...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3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31" name="Google Shape;131;p23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32" name="Google Shape;132;p23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3" name="Google Shape;133;p23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company...demographics...market indices...</a:t>
            </a:r>
            <a:r>
              <a:rPr lang="en" sz="2400">
                <a:solidFill>
                  <a:srgbClr val="FFFFFF"/>
                </a:solidFill>
              </a:rPr>
              <a:t>company financials...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24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39" name="Google Shape;139;p24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40" name="Google Shape;140;p24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1" name="Google Shape;141;p24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company...demographics...market indices...company financials...</a:t>
            </a:r>
            <a:r>
              <a:rPr lang="en" sz="2400">
                <a:solidFill>
                  <a:srgbClr val="FFFFFF"/>
                </a:solidFill>
              </a:rPr>
              <a:t>natural resources...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5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47" name="Google Shape;147;p25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48" name="Google Shape;148;p25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9" name="Google Shape;149;p25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company...demographics...market indices...company financials...natural resources...</a:t>
            </a:r>
            <a:r>
              <a:rPr lang="en" sz="2400">
                <a:solidFill>
                  <a:schemeClr val="dk1"/>
                </a:solidFill>
              </a:rPr>
              <a:t>natural gas, oil, coal… 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6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55" name="Google Shape;155;p26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56" name="Google Shape;156;p26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7" name="Google Shape;157;p26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company...demographics...market indices...company financials...natural resources...natural gas, oil, coal…</a:t>
            </a:r>
            <a:r>
              <a:rPr lang="en" sz="2400">
                <a:solidFill>
                  <a:srgbClr val="FFFFFF"/>
                </a:solidFill>
              </a:rPr>
              <a:t>  banking data…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7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63" name="Google Shape;163;p27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64" name="Google Shape;164;p27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5" name="Google Shape;165;p27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company...demographics...market indices...company financials...natural resources...natural gas, oil, coal…  banking data…</a:t>
            </a:r>
            <a:r>
              <a:rPr lang="en" sz="2400">
                <a:solidFill>
                  <a:srgbClr val="FFFFFF"/>
                </a:solidFill>
              </a:rPr>
              <a:t>mortgage loans...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8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71" name="Google Shape;171;p28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72" name="Google Shape;172;p28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3" name="Google Shape;173;p28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company...demographics...market indices...company financials...natural resources...natural gas, oil, coal…  banking data…mortgage loans...</a:t>
            </a:r>
            <a:r>
              <a:rPr lang="en" sz="2400">
                <a:solidFill>
                  <a:srgbClr val="FFFFFF"/>
                </a:solidFill>
              </a:rPr>
              <a:t>commercial and personal real estate...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9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79" name="Google Shape;179;p29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80" name="Google Shape;180;p29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1" name="Google Shape;181;p29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company...demographics...market indices...company financials...natural resources...natural gas, oil, coal…  banking data…mortgage loans...commercial and personal real estate...</a:t>
            </a:r>
            <a:r>
              <a:rPr lang="en" sz="2400">
                <a:solidFill>
                  <a:srgbClr val="FFFFFF"/>
                </a:solidFill>
              </a:rPr>
              <a:t>on and on...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0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87" name="Google Shape;187;p30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88" name="Google Shape;188;p30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9" name="Google Shape;189;p30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company...demographics...market indices...company financials...natural resources...natural gas, oil, coal…  banking data…mortgage loans...commercial and personal real estate...on and on...</a:t>
            </a:r>
            <a:r>
              <a:rPr lang="en" sz="2400">
                <a:solidFill>
                  <a:srgbClr val="FFFFFF"/>
                </a:solidFill>
              </a:rPr>
              <a:t>replaced ESRI with a custom GIS...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1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95" name="Google Shape;195;p31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96" name="Google Shape;196;p31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7" name="Google Shape;197;p31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company...demographics...market indices...company financials...natural resources...natural gas, oil, coal…  banking data…mortgage loans...commercial and personal real estate...on and on...replaced ESRI with a custom GIS...</a:t>
            </a:r>
            <a:r>
              <a:rPr lang="en" sz="2400">
                <a:solidFill>
                  <a:srgbClr val="FFFFFF"/>
                </a:solidFill>
              </a:rPr>
              <a:t>next generation application...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794400" y="1747500"/>
            <a:ext cx="75552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Introductions</a:t>
            </a:r>
            <a:endParaRPr sz="9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32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203" name="Google Shape;203;p32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04" name="Google Shape;204;p32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5" name="Google Shape;205;p32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company...demographics...market indices...company financials...natural resources...natural gas, oil, coal…  banking data…mortgage loans...commercial and personal real estate...on and on...replaced ESRI with a custom GIS...next generation application...</a:t>
            </a:r>
            <a:r>
              <a:rPr lang="en" sz="2400">
                <a:solidFill>
                  <a:srgbClr val="FFFFFF"/>
                </a:solidFill>
              </a:rPr>
              <a:t>internal details of a GIS...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/>
        </p:nvSpPr>
        <p:spPr>
          <a:xfrm>
            <a:off x="1542450" y="1518650"/>
            <a:ext cx="62490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Definitions</a:t>
            </a:r>
            <a:endParaRPr sz="9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34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216" name="Google Shape;216;p34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Definitions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17" name="Google Shape;217;p34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8" name="Google Shape;218;p34"/>
          <p:cNvSpPr txBox="1"/>
          <p:nvPr/>
        </p:nvSpPr>
        <p:spPr>
          <a:xfrm>
            <a:off x="4731925" y="1083625"/>
            <a:ext cx="186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Low Volume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533925" y="785775"/>
            <a:ext cx="186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Scalability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0" name="Google Shape;220;p34"/>
          <p:cNvSpPr/>
          <p:nvPr/>
        </p:nvSpPr>
        <p:spPr>
          <a:xfrm rot="5400000">
            <a:off x="6769106" y="1304615"/>
            <a:ext cx="808800" cy="824100"/>
          </a:xfrm>
          <a:prstGeom prst="bentArrow">
            <a:avLst>
              <a:gd fmla="val 17321" name="adj1"/>
              <a:gd fmla="val 10412" name="adj2"/>
              <a:gd fmla="val 25000" name="adj3"/>
              <a:gd fmla="val 64778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35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226" name="Google Shape;226;p35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Definitions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27" name="Google Shape;227;p35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8" name="Google Shape;228;p35"/>
          <p:cNvSpPr txBox="1"/>
          <p:nvPr/>
        </p:nvSpPr>
        <p:spPr>
          <a:xfrm>
            <a:off x="4731925" y="1083625"/>
            <a:ext cx="186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Low Volume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533925" y="785775"/>
            <a:ext cx="186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Scalability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6605350" y="2437575"/>
            <a:ext cx="21135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High Volume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31" name="Google Shape;231;p35"/>
          <p:cNvSpPr/>
          <p:nvPr/>
        </p:nvSpPr>
        <p:spPr>
          <a:xfrm rot="5400000">
            <a:off x="6769106" y="1304615"/>
            <a:ext cx="808800" cy="824100"/>
          </a:xfrm>
          <a:prstGeom prst="bentArrow">
            <a:avLst>
              <a:gd fmla="val 17321" name="adj1"/>
              <a:gd fmla="val 10412" name="adj2"/>
              <a:gd fmla="val 25000" name="adj3"/>
              <a:gd fmla="val 64778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6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237" name="Google Shape;237;p36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Definitions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38" name="Google Shape;238;p36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9" name="Google Shape;239;p36"/>
          <p:cNvSpPr txBox="1"/>
          <p:nvPr/>
        </p:nvSpPr>
        <p:spPr>
          <a:xfrm>
            <a:off x="4731925" y="1083625"/>
            <a:ext cx="186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Low Volume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533925" y="785775"/>
            <a:ext cx="186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Scalability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6605350" y="2437575"/>
            <a:ext cx="21135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High Volume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4735750" y="3669875"/>
            <a:ext cx="186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Low Volume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3" name="Google Shape;243;p36"/>
          <p:cNvSpPr/>
          <p:nvPr/>
        </p:nvSpPr>
        <p:spPr>
          <a:xfrm rot="5400000">
            <a:off x="6769106" y="1304615"/>
            <a:ext cx="808800" cy="824100"/>
          </a:xfrm>
          <a:prstGeom prst="bentArrow">
            <a:avLst>
              <a:gd fmla="val 17321" name="adj1"/>
              <a:gd fmla="val 10412" name="adj2"/>
              <a:gd fmla="val 25000" name="adj3"/>
              <a:gd fmla="val 64778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6"/>
          <p:cNvSpPr/>
          <p:nvPr/>
        </p:nvSpPr>
        <p:spPr>
          <a:xfrm rot="10800000">
            <a:off x="6769108" y="3181277"/>
            <a:ext cx="808800" cy="824100"/>
          </a:xfrm>
          <a:prstGeom prst="bentArrow">
            <a:avLst>
              <a:gd fmla="val 17321" name="adj1"/>
              <a:gd fmla="val 10412" name="adj2"/>
              <a:gd fmla="val 25000" name="adj3"/>
              <a:gd fmla="val 64778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37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250" name="Google Shape;250;p37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Definitions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51" name="Google Shape;251;p37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2" name="Google Shape;252;p37"/>
          <p:cNvSpPr txBox="1"/>
          <p:nvPr/>
        </p:nvSpPr>
        <p:spPr>
          <a:xfrm>
            <a:off x="4731925" y="1083625"/>
            <a:ext cx="186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Low Volume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533925" y="785775"/>
            <a:ext cx="186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Scalability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6605350" y="2437575"/>
            <a:ext cx="21135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High Volume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4735750" y="3669875"/>
            <a:ext cx="186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Low Volume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2622250" y="2437575"/>
            <a:ext cx="21135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High Volume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7" name="Google Shape;257;p37"/>
          <p:cNvSpPr/>
          <p:nvPr/>
        </p:nvSpPr>
        <p:spPr>
          <a:xfrm rot="5400000">
            <a:off x="6769106" y="1304615"/>
            <a:ext cx="808800" cy="824100"/>
          </a:xfrm>
          <a:prstGeom prst="bentArrow">
            <a:avLst>
              <a:gd fmla="val 17321" name="adj1"/>
              <a:gd fmla="val 10412" name="adj2"/>
              <a:gd fmla="val 25000" name="adj3"/>
              <a:gd fmla="val 64778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7"/>
          <p:cNvSpPr/>
          <p:nvPr/>
        </p:nvSpPr>
        <p:spPr>
          <a:xfrm rot="10800000">
            <a:off x="6769108" y="3181277"/>
            <a:ext cx="808800" cy="824100"/>
          </a:xfrm>
          <a:prstGeom prst="bentArrow">
            <a:avLst>
              <a:gd fmla="val 17321" name="adj1"/>
              <a:gd fmla="val 10412" name="adj2"/>
              <a:gd fmla="val 25000" name="adj3"/>
              <a:gd fmla="val 64778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7"/>
          <p:cNvSpPr/>
          <p:nvPr/>
        </p:nvSpPr>
        <p:spPr>
          <a:xfrm rot="-5400000">
            <a:off x="3755558" y="3181277"/>
            <a:ext cx="808800" cy="824100"/>
          </a:xfrm>
          <a:prstGeom prst="bentArrow">
            <a:avLst>
              <a:gd fmla="val 17321" name="adj1"/>
              <a:gd fmla="val 10412" name="adj2"/>
              <a:gd fmla="val 25000" name="adj3"/>
              <a:gd fmla="val 64778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7"/>
          <p:cNvSpPr/>
          <p:nvPr/>
        </p:nvSpPr>
        <p:spPr>
          <a:xfrm>
            <a:off x="3763208" y="1304627"/>
            <a:ext cx="808800" cy="824100"/>
          </a:xfrm>
          <a:prstGeom prst="bentArrow">
            <a:avLst>
              <a:gd fmla="val 17321" name="adj1"/>
              <a:gd fmla="val 10412" name="adj2"/>
              <a:gd fmla="val 25000" name="adj3"/>
              <a:gd fmla="val 64778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8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266" name="Google Shape;266;p38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Definitions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67" name="Google Shape;267;p38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8" name="Google Shape;268;p38"/>
          <p:cNvSpPr txBox="1"/>
          <p:nvPr/>
        </p:nvSpPr>
        <p:spPr>
          <a:xfrm>
            <a:off x="851700" y="1419900"/>
            <a:ext cx="7440600" cy="1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Cloud Computing (aka the Cloud) : 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69" name="Google Shape;2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925" y="2980050"/>
            <a:ext cx="3682350" cy="20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39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275" name="Google Shape;275;p39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Definitions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76" name="Google Shape;276;p39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77" name="Google Shape;277;p39"/>
          <p:cNvSpPr txBox="1"/>
          <p:nvPr/>
        </p:nvSpPr>
        <p:spPr>
          <a:xfrm>
            <a:off x="851700" y="1419900"/>
            <a:ext cx="7440600" cy="1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Cloud Computing (aka the Cloud) : </a:t>
            </a:r>
            <a:r>
              <a:rPr lang="en" sz="1800">
                <a:solidFill>
                  <a:srgbClr val="FFFFFF"/>
                </a:solidFill>
              </a:rPr>
              <a:t>The ability to use servers for processing without needing to physically house it on premises or in a data-center that you own. 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78" name="Google Shape;2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925" y="2980050"/>
            <a:ext cx="3682350" cy="20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40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284" name="Google Shape;284;p40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Definitions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85" name="Google Shape;285;p40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6" name="Google Shape;286;p40"/>
          <p:cNvSpPr txBox="1"/>
          <p:nvPr/>
        </p:nvSpPr>
        <p:spPr>
          <a:xfrm>
            <a:off x="851700" y="1419900"/>
            <a:ext cx="7440600" cy="1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Cloud Computing (aka the Cloud) : The ability to use servers for processing without needing to physically house it on premises or in a data-center that you own.</a:t>
            </a:r>
            <a:r>
              <a:rPr lang="en" sz="1800">
                <a:solidFill>
                  <a:srgbClr val="FFFFFF"/>
                </a:solidFill>
              </a:rPr>
              <a:t> </a:t>
            </a:r>
            <a:r>
              <a:rPr b="1" lang="en" sz="1800">
                <a:solidFill>
                  <a:schemeClr val="dk1"/>
                </a:solidFill>
              </a:rPr>
              <a:t>It treats servers and their underlying processing power as a commodity rather than a looking at them individually.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287" name="Google Shape;2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925" y="2980050"/>
            <a:ext cx="3682350" cy="20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/>
        </p:nvSpPr>
        <p:spPr>
          <a:xfrm>
            <a:off x="771575" y="1163700"/>
            <a:ext cx="7494000" cy="2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Everything slows down </a:t>
            </a:r>
            <a:endParaRPr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5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67" name="Google Shape;67;p15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68" name="Google Shape;68;p15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9" name="Google Shape;69;p15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Software Engineer by trade...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42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298" name="Google Shape;298;p42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299" name="Google Shape;299;p42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43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305" name="Google Shape;305;p43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06" name="Google Shape;306;p43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07" name="Google Shape;307;p43"/>
          <p:cNvSpPr txBox="1"/>
          <p:nvPr/>
        </p:nvSpPr>
        <p:spPr>
          <a:xfrm>
            <a:off x="1060000" y="724800"/>
            <a:ext cx="68295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Start with data...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44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313" name="Google Shape;313;p44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14" name="Google Shape;314;p44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5" name="Google Shape;315;p44"/>
          <p:cNvSpPr txBox="1"/>
          <p:nvPr/>
        </p:nvSpPr>
        <p:spPr>
          <a:xfrm>
            <a:off x="1060000" y="724800"/>
            <a:ext cx="68295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Start with data...</a:t>
            </a:r>
            <a:r>
              <a:rPr lang="en" sz="2400">
                <a:solidFill>
                  <a:srgbClr val="FFFFFF"/>
                </a:solidFill>
              </a:rPr>
              <a:t>Get a really powerful server that can handle a lot of processes at once...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45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321" name="Google Shape;321;p45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22" name="Google Shape;322;p45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23" name="Google Shape;323;p45"/>
          <p:cNvSpPr txBox="1"/>
          <p:nvPr/>
        </p:nvSpPr>
        <p:spPr>
          <a:xfrm>
            <a:off x="1060000" y="724800"/>
            <a:ext cx="68295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Start with data...Get a really powerful server that can handle a lot of processes at once...</a:t>
            </a:r>
            <a:r>
              <a:rPr lang="en" sz="2400">
                <a:solidFill>
                  <a:srgbClr val="FFFFFF"/>
                </a:solidFill>
              </a:rPr>
              <a:t>Develop software around the data...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6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329" name="Google Shape;329;p46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30" name="Google Shape;330;p46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1" name="Google Shape;331;p46"/>
          <p:cNvSpPr txBox="1"/>
          <p:nvPr/>
        </p:nvSpPr>
        <p:spPr>
          <a:xfrm>
            <a:off x="1060000" y="724800"/>
            <a:ext cx="68295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Start with data...Get a really powerful server that can handle a lot of processes at once...Develop software around the data...</a:t>
            </a:r>
            <a:r>
              <a:rPr lang="en" sz="2400">
                <a:solidFill>
                  <a:srgbClr val="FFFFFF"/>
                </a:solidFill>
              </a:rPr>
              <a:t>Everything works great…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7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337" name="Google Shape;337;p47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38" name="Google Shape;338;p47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9" name="Google Shape;339;p47"/>
          <p:cNvSpPr txBox="1"/>
          <p:nvPr/>
        </p:nvSpPr>
        <p:spPr>
          <a:xfrm>
            <a:off x="1060000" y="724800"/>
            <a:ext cx="68295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Start with data...Get a really powerful server that can handle a lot of processes at once...Develop software around the data...Everything works great…</a:t>
            </a:r>
            <a:r>
              <a:rPr lang="en" sz="2400">
                <a:solidFill>
                  <a:srgbClr val="FFFFFF"/>
                </a:solidFill>
              </a:rPr>
              <a:t>Stakeholders approve because it seems to work so fast and fluidly...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48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345" name="Google Shape;345;p48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46" name="Google Shape;346;p48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47" name="Google Shape;347;p48"/>
          <p:cNvSpPr txBox="1"/>
          <p:nvPr/>
        </p:nvSpPr>
        <p:spPr>
          <a:xfrm>
            <a:off x="1060000" y="724800"/>
            <a:ext cx="68295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Start with data...Get a really powerful server that can handle a lot of processes at once...Develop software around the data...Everything works great…Stakeholders approve because it seems to work so fast and fluidly...</a:t>
            </a:r>
            <a:r>
              <a:rPr lang="en" sz="2400">
                <a:solidFill>
                  <a:srgbClr val="FFFFFF"/>
                </a:solidFill>
              </a:rPr>
              <a:t>Add more data…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49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353" name="Google Shape;353;p49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54" name="Google Shape;354;p49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55" name="Google Shape;355;p49"/>
          <p:cNvSpPr txBox="1"/>
          <p:nvPr/>
        </p:nvSpPr>
        <p:spPr>
          <a:xfrm>
            <a:off x="1060000" y="724800"/>
            <a:ext cx="68295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Start with data...Get a really powerful server that can handle a lot of processes at once...Develop software around the data...Everything works great…Stakeholders approve because it seems to work so fast and fluidly...</a:t>
            </a:r>
            <a:r>
              <a:rPr lang="en" sz="2400">
                <a:solidFill>
                  <a:srgbClr val="FFFFFF"/>
                </a:solidFill>
              </a:rPr>
              <a:t>Add more data… More features…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50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361" name="Google Shape;361;p50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62" name="Google Shape;362;p50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63" name="Google Shape;363;p50"/>
          <p:cNvSpPr txBox="1"/>
          <p:nvPr/>
        </p:nvSpPr>
        <p:spPr>
          <a:xfrm>
            <a:off x="1060000" y="724800"/>
            <a:ext cx="68295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Start with data...Get a really powerful server that can handle a lot of processes at once...Develop software around the data...Everything works great…Stakeholders approve because it seems to work so fast and fluidly...Add more data… More features…</a:t>
            </a:r>
            <a:r>
              <a:rPr lang="en" sz="2400">
                <a:solidFill>
                  <a:srgbClr val="FFFFFF"/>
                </a:solidFill>
              </a:rPr>
              <a:t>eventually performance suffers at the peak processing times and at non-peak times the server is idle...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1"/>
          <p:cNvSpPr txBox="1"/>
          <p:nvPr/>
        </p:nvSpPr>
        <p:spPr>
          <a:xfrm>
            <a:off x="825000" y="1503375"/>
            <a:ext cx="74940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Architecture</a:t>
            </a:r>
            <a:endParaRPr sz="9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6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75" name="Google Shape;75;p16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76" name="Google Shape;76;p16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7" name="Google Shape;77;p16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</a:t>
            </a:r>
            <a:r>
              <a:rPr lang="en" sz="2400">
                <a:solidFill>
                  <a:srgbClr val="FFFFFF"/>
                </a:solidFill>
              </a:rPr>
              <a:t>not about specific geospatial data or algorithms...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52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374" name="Google Shape;374;p52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75" name="Google Shape;375;p52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76" name="Google Shape;376;p52"/>
          <p:cNvSpPr txBox="1"/>
          <p:nvPr/>
        </p:nvSpPr>
        <p:spPr>
          <a:xfrm>
            <a:off x="533925" y="785775"/>
            <a:ext cx="18696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Software Architecture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7" name="Google Shape;377;p52"/>
          <p:cNvSpPr txBox="1"/>
          <p:nvPr/>
        </p:nvSpPr>
        <p:spPr>
          <a:xfrm>
            <a:off x="2664000" y="724800"/>
            <a:ext cx="38160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Raw Data Processing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378" name="Google Shape;378;p52"/>
          <p:cNvPicPr preferRelativeResize="0"/>
          <p:nvPr/>
        </p:nvPicPr>
        <p:blipFill rotWithShape="1">
          <a:blip r:embed="rId3">
            <a:alphaModFix/>
          </a:blip>
          <a:srcRect b="17697" l="17391" r="10862" t="15215"/>
          <a:stretch/>
        </p:blipFill>
        <p:spPr>
          <a:xfrm>
            <a:off x="7051325" y="3105309"/>
            <a:ext cx="1869600" cy="174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53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384" name="Google Shape;384;p53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85" name="Google Shape;385;p53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86" name="Google Shape;386;p53"/>
          <p:cNvSpPr txBox="1"/>
          <p:nvPr/>
        </p:nvSpPr>
        <p:spPr>
          <a:xfrm>
            <a:off x="533925" y="785775"/>
            <a:ext cx="18696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Software Architecture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87" name="Google Shape;387;p53"/>
          <p:cNvSpPr txBox="1"/>
          <p:nvPr/>
        </p:nvSpPr>
        <p:spPr>
          <a:xfrm>
            <a:off x="2664000" y="724800"/>
            <a:ext cx="38160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Raw Data Processing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Data Caching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388" name="Google Shape;388;p53"/>
          <p:cNvPicPr preferRelativeResize="0"/>
          <p:nvPr/>
        </p:nvPicPr>
        <p:blipFill rotWithShape="1">
          <a:blip r:embed="rId3">
            <a:alphaModFix/>
          </a:blip>
          <a:srcRect b="17697" l="17391" r="10862" t="15215"/>
          <a:stretch/>
        </p:blipFill>
        <p:spPr>
          <a:xfrm>
            <a:off x="7051325" y="3105309"/>
            <a:ext cx="1869600" cy="174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54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394" name="Google Shape;394;p54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95" name="Google Shape;395;p54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6" name="Google Shape;396;p54"/>
          <p:cNvSpPr txBox="1"/>
          <p:nvPr/>
        </p:nvSpPr>
        <p:spPr>
          <a:xfrm>
            <a:off x="533925" y="785775"/>
            <a:ext cx="18696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Software Architecture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97" name="Google Shape;397;p54"/>
          <p:cNvSpPr txBox="1"/>
          <p:nvPr/>
        </p:nvSpPr>
        <p:spPr>
          <a:xfrm>
            <a:off x="2664000" y="724800"/>
            <a:ext cx="38160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Raw Data Processing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Data Caching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Rendering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398" name="Google Shape;398;p54"/>
          <p:cNvPicPr preferRelativeResize="0"/>
          <p:nvPr/>
        </p:nvPicPr>
        <p:blipFill rotWithShape="1">
          <a:blip r:embed="rId3">
            <a:alphaModFix/>
          </a:blip>
          <a:srcRect b="17697" l="17391" r="10862" t="15215"/>
          <a:stretch/>
        </p:blipFill>
        <p:spPr>
          <a:xfrm>
            <a:off x="7051325" y="3105309"/>
            <a:ext cx="1869600" cy="174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55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404" name="Google Shape;404;p55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405" name="Google Shape;405;p55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06" name="Google Shape;406;p55"/>
          <p:cNvSpPr txBox="1"/>
          <p:nvPr/>
        </p:nvSpPr>
        <p:spPr>
          <a:xfrm>
            <a:off x="533925" y="785775"/>
            <a:ext cx="18696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Software Architecture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07" name="Google Shape;407;p55"/>
          <p:cNvSpPr txBox="1"/>
          <p:nvPr/>
        </p:nvSpPr>
        <p:spPr>
          <a:xfrm>
            <a:off x="2664000" y="724800"/>
            <a:ext cx="38160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Raw Data Processing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Data Caching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Rendering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Geospatial Analysis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408" name="Google Shape;408;p55"/>
          <p:cNvPicPr preferRelativeResize="0"/>
          <p:nvPr/>
        </p:nvPicPr>
        <p:blipFill rotWithShape="1">
          <a:blip r:embed="rId3">
            <a:alphaModFix/>
          </a:blip>
          <a:srcRect b="17697" l="17391" r="10862" t="15215"/>
          <a:stretch/>
        </p:blipFill>
        <p:spPr>
          <a:xfrm>
            <a:off x="7051325" y="3105309"/>
            <a:ext cx="1869600" cy="174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56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414" name="Google Shape;414;p56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A Geographical Information System built for Scalability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415" name="Google Shape;415;p56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16" name="Google Shape;416;p56"/>
          <p:cNvSpPr txBox="1"/>
          <p:nvPr/>
        </p:nvSpPr>
        <p:spPr>
          <a:xfrm>
            <a:off x="533925" y="785775"/>
            <a:ext cx="18696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Software Architecture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7" name="Google Shape;417;p56"/>
          <p:cNvSpPr txBox="1"/>
          <p:nvPr/>
        </p:nvSpPr>
        <p:spPr>
          <a:xfrm>
            <a:off x="2664000" y="724800"/>
            <a:ext cx="38160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Raw Data Processing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Data Caching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Rendering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Geospatial Analysis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Client Display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418" name="Google Shape;418;p56"/>
          <p:cNvPicPr preferRelativeResize="0"/>
          <p:nvPr/>
        </p:nvPicPr>
        <p:blipFill rotWithShape="1">
          <a:blip r:embed="rId3">
            <a:alphaModFix/>
          </a:blip>
          <a:srcRect b="17697" l="17391" r="10862" t="15215"/>
          <a:stretch/>
        </p:blipFill>
        <p:spPr>
          <a:xfrm>
            <a:off x="7051325" y="3105309"/>
            <a:ext cx="1869600" cy="174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7"/>
          <p:cNvSpPr txBox="1"/>
          <p:nvPr/>
        </p:nvSpPr>
        <p:spPr>
          <a:xfrm>
            <a:off x="2206350" y="1511000"/>
            <a:ext cx="47313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CI &amp; CD</a:t>
            </a:r>
            <a:endParaRPr sz="9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8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Continuous Integration 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29" name="Google Shape;429;p58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0" name="Google Shape;43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625" y="3212550"/>
            <a:ext cx="1770698" cy="177069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8"/>
          <p:cNvSpPr txBox="1"/>
          <p:nvPr/>
        </p:nvSpPr>
        <p:spPr>
          <a:xfrm>
            <a:off x="503400" y="785775"/>
            <a:ext cx="24651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Change is Good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9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Continuous Integration 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37" name="Google Shape;437;p59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8" name="Google Shape;43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625" y="3212550"/>
            <a:ext cx="1770698" cy="177069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9"/>
          <p:cNvSpPr txBox="1"/>
          <p:nvPr/>
        </p:nvSpPr>
        <p:spPr>
          <a:xfrm>
            <a:off x="503400" y="785775"/>
            <a:ext cx="24651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Change is Good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40" name="Google Shape;440;p59"/>
          <p:cNvSpPr txBox="1"/>
          <p:nvPr/>
        </p:nvSpPr>
        <p:spPr>
          <a:xfrm>
            <a:off x="811000" y="2167300"/>
            <a:ext cx="77331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Automation of the integration of features and fixes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Continuous Integration 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46" name="Google Shape;446;p60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47" name="Google Shape;44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625" y="3212550"/>
            <a:ext cx="1770698" cy="177069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0"/>
          <p:cNvSpPr txBox="1"/>
          <p:nvPr/>
        </p:nvSpPr>
        <p:spPr>
          <a:xfrm>
            <a:off x="503400" y="785775"/>
            <a:ext cx="24651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Change is Good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49" name="Google Shape;449;p60"/>
          <p:cNvSpPr txBox="1"/>
          <p:nvPr/>
        </p:nvSpPr>
        <p:spPr>
          <a:xfrm>
            <a:off x="811000" y="2167300"/>
            <a:ext cx="77331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Automation of the integration of features and fixes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High code coverage in tests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1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Continuous Deployment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55" name="Google Shape;455;p61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6" name="Google Shape;456;p61"/>
          <p:cNvSpPr txBox="1"/>
          <p:nvPr/>
        </p:nvSpPr>
        <p:spPr>
          <a:xfrm>
            <a:off x="503400" y="785775"/>
            <a:ext cx="24651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Change is Good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57" name="Google Shape;457;p61"/>
          <p:cNvSpPr txBox="1"/>
          <p:nvPr/>
        </p:nvSpPr>
        <p:spPr>
          <a:xfrm>
            <a:off x="2689125" y="1408050"/>
            <a:ext cx="46476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After each feature addition 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458" name="Google Shape;45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00" y="3319500"/>
            <a:ext cx="1770698" cy="177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7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83" name="Google Shape;83;p17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84" name="Google Shape;84;p17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5" name="Google Shape;85;p17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</a:t>
            </a:r>
            <a:r>
              <a:rPr lang="en" sz="2400">
                <a:solidFill>
                  <a:srgbClr val="FFFFFF"/>
                </a:solidFill>
              </a:rPr>
              <a:t>analyzing,  documenting and creating a foundation...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2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Continuous Deployment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64" name="Google Shape;464;p62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5" name="Google Shape;465;p62"/>
          <p:cNvSpPr txBox="1"/>
          <p:nvPr/>
        </p:nvSpPr>
        <p:spPr>
          <a:xfrm>
            <a:off x="503400" y="785775"/>
            <a:ext cx="24651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Change is Good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66" name="Google Shape;466;p62"/>
          <p:cNvSpPr txBox="1"/>
          <p:nvPr/>
        </p:nvSpPr>
        <p:spPr>
          <a:xfrm>
            <a:off x="2689125" y="1408050"/>
            <a:ext cx="46476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After each feature addition </a:t>
            </a:r>
            <a:endParaRPr sz="24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After each bug fix</a:t>
            </a:r>
            <a:endParaRPr sz="24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467" name="Google Shape;46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00" y="3319500"/>
            <a:ext cx="1770698" cy="177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3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Continuous Deployment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73" name="Google Shape;473;p63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4" name="Google Shape;474;p63"/>
          <p:cNvSpPr txBox="1"/>
          <p:nvPr/>
        </p:nvSpPr>
        <p:spPr>
          <a:xfrm>
            <a:off x="503400" y="785775"/>
            <a:ext cx="24651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Change is Good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75" name="Google Shape;475;p63"/>
          <p:cNvSpPr txBox="1"/>
          <p:nvPr/>
        </p:nvSpPr>
        <p:spPr>
          <a:xfrm>
            <a:off x="2689125" y="1408050"/>
            <a:ext cx="46476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After each feature addition</a:t>
            </a:r>
            <a:endParaRPr sz="2400"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After each bug fix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Ship it automatically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476" name="Google Shape;47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050" y="3488337"/>
            <a:ext cx="2547600" cy="14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400" y="3319500"/>
            <a:ext cx="1770698" cy="177069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63"/>
          <p:cNvSpPr/>
          <p:nvPr/>
        </p:nvSpPr>
        <p:spPr>
          <a:xfrm>
            <a:off x="3286725" y="3671288"/>
            <a:ext cx="2425800" cy="10671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9" name="Google Shape;47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5237" y="3671311"/>
            <a:ext cx="1348775" cy="97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4"/>
          <p:cNvSpPr txBox="1"/>
          <p:nvPr/>
        </p:nvSpPr>
        <p:spPr>
          <a:xfrm>
            <a:off x="1527600" y="1533900"/>
            <a:ext cx="60888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Rendering</a:t>
            </a:r>
            <a:endParaRPr sz="9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5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Rendering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90" name="Google Shape;490;p65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1" name="Google Shape;491;p65"/>
          <p:cNvSpPr txBox="1"/>
          <p:nvPr/>
        </p:nvSpPr>
        <p:spPr>
          <a:xfrm>
            <a:off x="625775" y="770775"/>
            <a:ext cx="7783800" cy="22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Using the Mapbox Vector Tile Specification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492" name="Google Shape;49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5" y="3318801"/>
            <a:ext cx="2115300" cy="158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6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Rendering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98" name="Google Shape;498;p66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9" name="Google Shape;499;p66"/>
          <p:cNvSpPr txBox="1"/>
          <p:nvPr/>
        </p:nvSpPr>
        <p:spPr>
          <a:xfrm>
            <a:off x="625775" y="770775"/>
            <a:ext cx="7783800" cy="22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Using the Mapbox Vector Tile Specification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C# and .Net Core as the implementation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00" name="Google Shape;50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163" y="3395928"/>
            <a:ext cx="1909675" cy="143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475" y="3318801"/>
            <a:ext cx="2115300" cy="1586486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6"/>
          <p:cNvSpPr/>
          <p:nvPr/>
        </p:nvSpPr>
        <p:spPr>
          <a:xfrm>
            <a:off x="2652325" y="4015688"/>
            <a:ext cx="609300" cy="1707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7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Rendering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508" name="Google Shape;508;p67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9" name="Google Shape;509;p67"/>
          <p:cNvSpPr txBox="1"/>
          <p:nvPr/>
        </p:nvSpPr>
        <p:spPr>
          <a:xfrm>
            <a:off x="625775" y="770775"/>
            <a:ext cx="7783800" cy="22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Using the Mapbox Vector Tile Specification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C# and .Net Core as the implementation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Geospatial (latitude / longitude) to Geometric (X / Y)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10" name="Google Shape;51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889" y="3307800"/>
            <a:ext cx="2239710" cy="158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7163" y="3395928"/>
            <a:ext cx="1909675" cy="143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475" y="3318801"/>
            <a:ext cx="2115300" cy="1586486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7"/>
          <p:cNvSpPr/>
          <p:nvPr/>
        </p:nvSpPr>
        <p:spPr>
          <a:xfrm>
            <a:off x="2652325" y="4015688"/>
            <a:ext cx="609300" cy="1707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67"/>
          <p:cNvSpPr/>
          <p:nvPr/>
        </p:nvSpPr>
        <p:spPr>
          <a:xfrm>
            <a:off x="5742850" y="4026688"/>
            <a:ext cx="609300" cy="1707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8"/>
          <p:cNvSpPr txBox="1"/>
          <p:nvPr/>
        </p:nvSpPr>
        <p:spPr>
          <a:xfrm>
            <a:off x="1527600" y="1533900"/>
            <a:ext cx="60888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Services</a:t>
            </a:r>
            <a:endParaRPr sz="96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69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525" name="Google Shape;525;p69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Services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526" name="Google Shape;526;p69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27" name="Google Shape;527;p69"/>
          <p:cNvSpPr txBox="1"/>
          <p:nvPr/>
        </p:nvSpPr>
        <p:spPr>
          <a:xfrm>
            <a:off x="560600" y="724800"/>
            <a:ext cx="6536400" cy="3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Service Oriented Architecture (SOA)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28" name="Google Shape;52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425" y="2625300"/>
            <a:ext cx="2457024" cy="245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0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534" name="Google Shape;534;p70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Services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535" name="Google Shape;535;p70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36" name="Google Shape;536;p70"/>
          <p:cNvSpPr txBox="1"/>
          <p:nvPr/>
        </p:nvSpPr>
        <p:spPr>
          <a:xfrm>
            <a:off x="560600" y="724800"/>
            <a:ext cx="6536400" cy="3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Service Oriented Architecture (SOA)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Spawned Microservices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37" name="Google Shape;53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425" y="2625300"/>
            <a:ext cx="2457024" cy="245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71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543" name="Google Shape;543;p71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Services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544" name="Google Shape;544;p71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5" name="Google Shape;545;p71"/>
          <p:cNvSpPr txBox="1"/>
          <p:nvPr/>
        </p:nvSpPr>
        <p:spPr>
          <a:xfrm>
            <a:off x="560600" y="724800"/>
            <a:ext cx="6536400" cy="3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Service Oriented Architecture (SOA)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Spawned Microservices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All GIS services are isolated and small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46" name="Google Shape;54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425" y="2625300"/>
            <a:ext cx="2457024" cy="245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8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91" name="Google Shape;91;p18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92" name="Google Shape;92;p18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3" name="Google Shape;93;p18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</a:t>
            </a:r>
            <a:r>
              <a:rPr lang="en" sz="2400">
                <a:solidFill>
                  <a:srgbClr val="FFFFFF"/>
                </a:solidFill>
              </a:rPr>
              <a:t>scalability...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2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Services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552" name="Google Shape;552;p72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3" name="Google Shape;553;p72"/>
          <p:cNvSpPr txBox="1"/>
          <p:nvPr/>
        </p:nvSpPr>
        <p:spPr>
          <a:xfrm>
            <a:off x="560600" y="724800"/>
            <a:ext cx="6536400" cy="3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Docker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54" name="Google Shape;55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975" y="2400627"/>
            <a:ext cx="2192100" cy="22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3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Services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560" name="Google Shape;560;p73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1" name="Google Shape;561;p73"/>
          <p:cNvSpPr txBox="1"/>
          <p:nvPr/>
        </p:nvSpPr>
        <p:spPr>
          <a:xfrm>
            <a:off x="560600" y="724800"/>
            <a:ext cx="6536400" cy="3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Docker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Containerization of software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62" name="Google Shape;56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975" y="2400627"/>
            <a:ext cx="2192100" cy="22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4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Services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568" name="Google Shape;568;p74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9" name="Google Shape;569;p74"/>
          <p:cNvSpPr txBox="1"/>
          <p:nvPr/>
        </p:nvSpPr>
        <p:spPr>
          <a:xfrm>
            <a:off x="560600" y="724800"/>
            <a:ext cx="6536400" cy="3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Docker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Containerization of software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Allows for the implementation of the Microservice Pattern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570" name="Google Shape;57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975" y="2400627"/>
            <a:ext cx="2192100" cy="22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5"/>
          <p:cNvSpPr txBox="1"/>
          <p:nvPr/>
        </p:nvSpPr>
        <p:spPr>
          <a:xfrm>
            <a:off x="817450" y="1587300"/>
            <a:ext cx="76839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MESSAGING</a:t>
            </a:r>
            <a:endParaRPr sz="96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6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581" name="Google Shape;581;p76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2" name="Google Shape;582;p76"/>
          <p:cNvSpPr txBox="1"/>
          <p:nvPr/>
        </p:nvSpPr>
        <p:spPr>
          <a:xfrm>
            <a:off x="560600" y="724800"/>
            <a:ext cx="6536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583" name="Google Shape;583;p76"/>
          <p:cNvGrpSpPr/>
          <p:nvPr/>
        </p:nvGrpSpPr>
        <p:grpSpPr>
          <a:xfrm>
            <a:off x="6472575" y="3556325"/>
            <a:ext cx="2227152" cy="1252775"/>
            <a:chOff x="432675" y="774700"/>
            <a:chExt cx="2227152" cy="1252775"/>
          </a:xfrm>
        </p:grpSpPr>
        <p:pic>
          <p:nvPicPr>
            <p:cNvPr id="584" name="Google Shape;584;p7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7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7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591" name="Google Shape;591;p77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2" name="Google Shape;592;p77"/>
          <p:cNvSpPr txBox="1"/>
          <p:nvPr/>
        </p:nvSpPr>
        <p:spPr>
          <a:xfrm>
            <a:off x="560600" y="724800"/>
            <a:ext cx="6536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Brokerage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593" name="Google Shape;593;p77"/>
          <p:cNvGrpSpPr/>
          <p:nvPr/>
        </p:nvGrpSpPr>
        <p:grpSpPr>
          <a:xfrm>
            <a:off x="6472575" y="3556325"/>
            <a:ext cx="2227152" cy="1252775"/>
            <a:chOff x="432675" y="774700"/>
            <a:chExt cx="2227152" cy="1252775"/>
          </a:xfrm>
        </p:grpSpPr>
        <p:pic>
          <p:nvPicPr>
            <p:cNvPr id="594" name="Google Shape;594;p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7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8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601" name="Google Shape;601;p78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2" name="Google Shape;602;p78"/>
          <p:cNvSpPr txBox="1"/>
          <p:nvPr/>
        </p:nvSpPr>
        <p:spPr>
          <a:xfrm>
            <a:off x="560600" y="724800"/>
            <a:ext cx="65364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Brokerage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en" sz="2400">
                <a:solidFill>
                  <a:srgbClr val="FFFFFF"/>
                </a:solidFill>
              </a:rPr>
              <a:t>Publisher / Subscriber Pattern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603" name="Google Shape;603;p78"/>
          <p:cNvGrpSpPr/>
          <p:nvPr/>
        </p:nvGrpSpPr>
        <p:grpSpPr>
          <a:xfrm>
            <a:off x="6472575" y="3556325"/>
            <a:ext cx="2227152" cy="1252775"/>
            <a:chOff x="432675" y="774700"/>
            <a:chExt cx="2227152" cy="1252775"/>
          </a:xfrm>
        </p:grpSpPr>
        <p:pic>
          <p:nvPicPr>
            <p:cNvPr id="604" name="Google Shape;604;p7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7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9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611" name="Google Shape;611;p79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2" name="Google Shape;61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5450" y="163076"/>
            <a:ext cx="1960477" cy="1960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3" name="Google Shape;613;p79"/>
          <p:cNvGrpSpPr/>
          <p:nvPr/>
        </p:nvGrpSpPr>
        <p:grpSpPr>
          <a:xfrm>
            <a:off x="3016400" y="966700"/>
            <a:ext cx="2791600" cy="406200"/>
            <a:chOff x="3016400" y="966700"/>
            <a:chExt cx="2791600" cy="406200"/>
          </a:xfrm>
        </p:grpSpPr>
        <p:sp>
          <p:nvSpPr>
            <p:cNvPr id="614" name="Google Shape;614;p79"/>
            <p:cNvSpPr txBox="1"/>
            <p:nvPr/>
          </p:nvSpPr>
          <p:spPr>
            <a:xfrm>
              <a:off x="3443225" y="966700"/>
              <a:ext cx="2084400" cy="40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Will work for messages</a:t>
              </a:r>
              <a:endParaRPr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15" name="Google Shape;615;p79"/>
            <p:cNvSpPr/>
            <p:nvPr/>
          </p:nvSpPr>
          <p:spPr>
            <a:xfrm>
              <a:off x="3016400" y="1068400"/>
              <a:ext cx="362700" cy="202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9"/>
            <p:cNvSpPr/>
            <p:nvPr/>
          </p:nvSpPr>
          <p:spPr>
            <a:xfrm>
              <a:off x="5445300" y="1068400"/>
              <a:ext cx="362700" cy="202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79"/>
          <p:cNvGrpSpPr/>
          <p:nvPr/>
        </p:nvGrpSpPr>
        <p:grpSpPr>
          <a:xfrm>
            <a:off x="432675" y="774700"/>
            <a:ext cx="2227152" cy="1252775"/>
            <a:chOff x="2118725" y="746225"/>
            <a:chExt cx="2227152" cy="1252775"/>
          </a:xfrm>
        </p:grpSpPr>
        <p:pic>
          <p:nvPicPr>
            <p:cNvPr id="618" name="Google Shape;618;p7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18725" y="746225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9" name="Google Shape;619;p7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52965" y="1286326"/>
              <a:ext cx="794911" cy="596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0" name="Google Shape;620;p79"/>
          <p:cNvGrpSpPr/>
          <p:nvPr/>
        </p:nvGrpSpPr>
        <p:grpSpPr>
          <a:xfrm>
            <a:off x="432675" y="774700"/>
            <a:ext cx="2227152" cy="1252775"/>
            <a:chOff x="432675" y="774700"/>
            <a:chExt cx="2227152" cy="1252775"/>
          </a:xfrm>
        </p:grpSpPr>
        <p:pic>
          <p:nvPicPr>
            <p:cNvPr id="621" name="Google Shape;621;p7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7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0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628" name="Google Shape;628;p80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29" name="Google Shape;62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5450" y="163076"/>
            <a:ext cx="1960477" cy="1960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0" name="Google Shape;630;p80"/>
          <p:cNvGrpSpPr/>
          <p:nvPr/>
        </p:nvGrpSpPr>
        <p:grpSpPr>
          <a:xfrm>
            <a:off x="432675" y="774700"/>
            <a:ext cx="2227152" cy="1252775"/>
            <a:chOff x="2118725" y="746225"/>
            <a:chExt cx="2227152" cy="1252775"/>
          </a:xfrm>
        </p:grpSpPr>
        <p:pic>
          <p:nvPicPr>
            <p:cNvPr id="631" name="Google Shape;631;p8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18725" y="746225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8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52965" y="1286326"/>
              <a:ext cx="794911" cy="5961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3" name="Google Shape;63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875" y="1494213"/>
            <a:ext cx="1960477" cy="1960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4" name="Google Shape;634;p80"/>
          <p:cNvGrpSpPr/>
          <p:nvPr/>
        </p:nvGrpSpPr>
        <p:grpSpPr>
          <a:xfrm>
            <a:off x="3016400" y="966700"/>
            <a:ext cx="2791600" cy="406200"/>
            <a:chOff x="3016400" y="966700"/>
            <a:chExt cx="2791600" cy="406200"/>
          </a:xfrm>
        </p:grpSpPr>
        <p:sp>
          <p:nvSpPr>
            <p:cNvPr id="635" name="Google Shape;635;p80"/>
            <p:cNvSpPr txBox="1"/>
            <p:nvPr/>
          </p:nvSpPr>
          <p:spPr>
            <a:xfrm>
              <a:off x="3443225" y="966700"/>
              <a:ext cx="2084400" cy="40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Will work for messages</a:t>
              </a:r>
              <a:endParaRPr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36" name="Google Shape;636;p80"/>
            <p:cNvSpPr/>
            <p:nvPr/>
          </p:nvSpPr>
          <p:spPr>
            <a:xfrm>
              <a:off x="3016400" y="1068400"/>
              <a:ext cx="362700" cy="202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80"/>
            <p:cNvSpPr/>
            <p:nvPr/>
          </p:nvSpPr>
          <p:spPr>
            <a:xfrm>
              <a:off x="5445300" y="1068400"/>
              <a:ext cx="362700" cy="202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80"/>
          <p:cNvGrpSpPr/>
          <p:nvPr/>
        </p:nvGrpSpPr>
        <p:grpSpPr>
          <a:xfrm>
            <a:off x="432675" y="774700"/>
            <a:ext cx="2227152" cy="1252775"/>
            <a:chOff x="432675" y="774700"/>
            <a:chExt cx="2227152" cy="1252775"/>
          </a:xfrm>
        </p:grpSpPr>
        <p:pic>
          <p:nvPicPr>
            <p:cNvPr id="639" name="Google Shape;639;p8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p8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1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646" name="Google Shape;646;p81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47" name="Google Shape;647;p81"/>
          <p:cNvGrpSpPr/>
          <p:nvPr/>
        </p:nvGrpSpPr>
        <p:grpSpPr>
          <a:xfrm>
            <a:off x="432675" y="774700"/>
            <a:ext cx="2227152" cy="1252775"/>
            <a:chOff x="2118725" y="746225"/>
            <a:chExt cx="2227152" cy="1252775"/>
          </a:xfrm>
        </p:grpSpPr>
        <p:pic>
          <p:nvPicPr>
            <p:cNvPr id="648" name="Google Shape;648;p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8725" y="746225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p8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52965" y="1286326"/>
              <a:ext cx="794911" cy="5961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0" name="Google Shape;650;p81"/>
          <p:cNvGrpSpPr/>
          <p:nvPr/>
        </p:nvGrpSpPr>
        <p:grpSpPr>
          <a:xfrm>
            <a:off x="3016400" y="966700"/>
            <a:ext cx="2791600" cy="406200"/>
            <a:chOff x="3016400" y="966700"/>
            <a:chExt cx="2791600" cy="406200"/>
          </a:xfrm>
        </p:grpSpPr>
        <p:sp>
          <p:nvSpPr>
            <p:cNvPr id="651" name="Google Shape;651;p81"/>
            <p:cNvSpPr txBox="1"/>
            <p:nvPr/>
          </p:nvSpPr>
          <p:spPr>
            <a:xfrm>
              <a:off x="3443225" y="966700"/>
              <a:ext cx="2084400" cy="40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Will work for messages</a:t>
              </a:r>
              <a:endParaRPr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52" name="Google Shape;652;p81"/>
            <p:cNvSpPr/>
            <p:nvPr/>
          </p:nvSpPr>
          <p:spPr>
            <a:xfrm>
              <a:off x="3016400" y="1068400"/>
              <a:ext cx="362700" cy="202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81"/>
            <p:cNvSpPr/>
            <p:nvPr/>
          </p:nvSpPr>
          <p:spPr>
            <a:xfrm>
              <a:off x="5445300" y="1068400"/>
              <a:ext cx="362700" cy="2028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81"/>
          <p:cNvGrpSpPr/>
          <p:nvPr/>
        </p:nvGrpSpPr>
        <p:grpSpPr>
          <a:xfrm>
            <a:off x="5208800" y="-12"/>
            <a:ext cx="4276652" cy="5415178"/>
            <a:chOff x="5208800" y="-12"/>
            <a:chExt cx="4276652" cy="5415178"/>
          </a:xfrm>
        </p:grpSpPr>
        <p:pic>
          <p:nvPicPr>
            <p:cNvPr id="655" name="Google Shape;655;p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95450" y="163076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49875" y="149421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25800" y="-12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31250" y="10236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24975" y="156116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74400" y="238281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25800" y="292233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08800" y="28440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8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89425" y="34546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4" name="Google Shape;664;p81"/>
          <p:cNvGrpSpPr/>
          <p:nvPr/>
        </p:nvGrpSpPr>
        <p:grpSpPr>
          <a:xfrm>
            <a:off x="432675" y="774700"/>
            <a:ext cx="2227152" cy="1252775"/>
            <a:chOff x="432675" y="774700"/>
            <a:chExt cx="2227152" cy="1252775"/>
          </a:xfrm>
        </p:grpSpPr>
        <p:pic>
          <p:nvPicPr>
            <p:cNvPr id="665" name="Google Shape;665;p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8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99" name="Google Shape;99;p19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00" name="Google Shape;100;p19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1" name="Google Shape;101;p19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</a:t>
            </a:r>
            <a:r>
              <a:rPr lang="en" sz="2400">
                <a:solidFill>
                  <a:srgbClr val="FFFFFF"/>
                </a:solidFill>
              </a:rPr>
              <a:t>continuous flow of features and changes...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2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672" name="Google Shape;672;p82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73" name="Google Shape;67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250" y="325385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3596" y="1123135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395" y="227646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326" y="841150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1723" y="1163258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408" y="1655673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395" y="1979011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412" y="1932115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228" y="2298048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188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0287" y="2495546"/>
            <a:ext cx="620794" cy="4656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4" name="Google Shape;684;p82"/>
          <p:cNvGrpSpPr/>
          <p:nvPr/>
        </p:nvGrpSpPr>
        <p:grpSpPr>
          <a:xfrm>
            <a:off x="887974" y="805093"/>
            <a:ext cx="1445422" cy="859654"/>
            <a:chOff x="432675" y="774700"/>
            <a:chExt cx="2227152" cy="1252775"/>
          </a:xfrm>
        </p:grpSpPr>
        <p:pic>
          <p:nvPicPr>
            <p:cNvPr id="685" name="Google Shape;685;p8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8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7" name="Google Shape;687;p82"/>
          <p:cNvSpPr/>
          <p:nvPr/>
        </p:nvSpPr>
        <p:spPr>
          <a:xfrm>
            <a:off x="1532388" y="29611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82"/>
          <p:cNvSpPr/>
          <p:nvPr/>
        </p:nvSpPr>
        <p:spPr>
          <a:xfrm>
            <a:off x="1532375" y="22324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3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694" name="Google Shape;694;p83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95" name="Google Shape;695;p83"/>
          <p:cNvGrpSpPr/>
          <p:nvPr/>
        </p:nvGrpSpPr>
        <p:grpSpPr>
          <a:xfrm>
            <a:off x="6139412" y="227646"/>
            <a:ext cx="2755447" cy="3245316"/>
            <a:chOff x="5208800" y="-12"/>
            <a:chExt cx="4276652" cy="5415178"/>
          </a:xfrm>
        </p:grpSpPr>
        <p:pic>
          <p:nvPicPr>
            <p:cNvPr id="696" name="Google Shape;696;p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95450" y="163076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49875" y="149421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Google Shape;698;p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5800" y="-12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31250" y="10236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24975" y="156116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1" name="Google Shape;701;p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74400" y="238281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p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5800" y="292233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3" name="Google Shape;703;p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08800" y="28440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p8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9425" y="34546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5" name="Google Shape;705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188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83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344575" y="2571750"/>
            <a:ext cx="526426" cy="325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7" name="Google Shape;707;p83"/>
          <p:cNvGrpSpPr/>
          <p:nvPr/>
        </p:nvGrpSpPr>
        <p:grpSpPr>
          <a:xfrm>
            <a:off x="887974" y="805093"/>
            <a:ext cx="1445422" cy="859654"/>
            <a:chOff x="432675" y="774700"/>
            <a:chExt cx="2227152" cy="1252775"/>
          </a:xfrm>
        </p:grpSpPr>
        <p:pic>
          <p:nvPicPr>
            <p:cNvPr id="708" name="Google Shape;708;p8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Google Shape;709;p8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0" name="Google Shape;710;p83"/>
          <p:cNvSpPr/>
          <p:nvPr/>
        </p:nvSpPr>
        <p:spPr>
          <a:xfrm>
            <a:off x="1532388" y="29611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83"/>
          <p:cNvSpPr/>
          <p:nvPr/>
        </p:nvSpPr>
        <p:spPr>
          <a:xfrm>
            <a:off x="1532375" y="22324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2" name="Google Shape;712;p83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83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83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628700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013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538" y="35658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388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4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723" name="Google Shape;723;p84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4" name="Google Shape;724;p84"/>
          <p:cNvGrpSpPr/>
          <p:nvPr/>
        </p:nvGrpSpPr>
        <p:grpSpPr>
          <a:xfrm>
            <a:off x="6139412" y="227646"/>
            <a:ext cx="2755447" cy="3245316"/>
            <a:chOff x="5208800" y="-12"/>
            <a:chExt cx="4276652" cy="5415178"/>
          </a:xfrm>
        </p:grpSpPr>
        <p:pic>
          <p:nvPicPr>
            <p:cNvPr id="725" name="Google Shape;725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95450" y="163076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49875" y="149421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5800" y="-12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31250" y="10236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24975" y="156116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74400" y="238281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5800" y="292233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08800" y="28440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9425" y="34546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4" name="Google Shape;734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188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4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344575" y="2571750"/>
            <a:ext cx="526426" cy="325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6" name="Google Shape;736;p84"/>
          <p:cNvGrpSpPr/>
          <p:nvPr/>
        </p:nvGrpSpPr>
        <p:grpSpPr>
          <a:xfrm>
            <a:off x="887974" y="805093"/>
            <a:ext cx="1445422" cy="859654"/>
            <a:chOff x="432675" y="774700"/>
            <a:chExt cx="2227152" cy="1252775"/>
          </a:xfrm>
        </p:grpSpPr>
        <p:pic>
          <p:nvPicPr>
            <p:cNvPr id="737" name="Google Shape;737;p8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8" name="Google Shape;738;p8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9" name="Google Shape;739;p84"/>
          <p:cNvSpPr/>
          <p:nvPr/>
        </p:nvSpPr>
        <p:spPr>
          <a:xfrm>
            <a:off x="1532388" y="29611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84"/>
          <p:cNvSpPr/>
          <p:nvPr/>
        </p:nvSpPr>
        <p:spPr>
          <a:xfrm>
            <a:off x="1532375" y="22324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1" name="Google Shape;741;p84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84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4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420312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84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84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628700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5813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013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538" y="35658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388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113" y="3408925"/>
            <a:ext cx="436975" cy="10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85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756" name="Google Shape;756;p85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57" name="Google Shape;757;p85"/>
          <p:cNvGrpSpPr/>
          <p:nvPr/>
        </p:nvGrpSpPr>
        <p:grpSpPr>
          <a:xfrm>
            <a:off x="6139412" y="227646"/>
            <a:ext cx="2755447" cy="3245316"/>
            <a:chOff x="5208800" y="-12"/>
            <a:chExt cx="4276652" cy="5415178"/>
          </a:xfrm>
        </p:grpSpPr>
        <p:pic>
          <p:nvPicPr>
            <p:cNvPr id="758" name="Google Shape;758;p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95450" y="163076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9" name="Google Shape;759;p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49875" y="149421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0" name="Google Shape;760;p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5800" y="-12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1" name="Google Shape;761;p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31250" y="10236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2" name="Google Shape;762;p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24975" y="156116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3" name="Google Shape;763;p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74400" y="238281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4" name="Google Shape;764;p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5800" y="292233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5" name="Google Shape;765;p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08800" y="28440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6" name="Google Shape;766;p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9425" y="34546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7" name="Google Shape;767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188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85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344575" y="2571750"/>
            <a:ext cx="526426" cy="325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85"/>
          <p:cNvGrpSpPr/>
          <p:nvPr/>
        </p:nvGrpSpPr>
        <p:grpSpPr>
          <a:xfrm>
            <a:off x="887974" y="805093"/>
            <a:ext cx="1445422" cy="859654"/>
            <a:chOff x="432675" y="774700"/>
            <a:chExt cx="2227152" cy="1252775"/>
          </a:xfrm>
        </p:grpSpPr>
        <p:pic>
          <p:nvPicPr>
            <p:cNvPr id="770" name="Google Shape;770;p8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1" name="Google Shape;771;p8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2" name="Google Shape;772;p85"/>
          <p:cNvSpPr/>
          <p:nvPr/>
        </p:nvSpPr>
        <p:spPr>
          <a:xfrm>
            <a:off x="1532388" y="29611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85"/>
          <p:cNvSpPr/>
          <p:nvPr/>
        </p:nvSpPr>
        <p:spPr>
          <a:xfrm>
            <a:off x="1532375" y="22324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4" name="Google Shape;774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663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85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85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85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420312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85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85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2060438" y="25717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85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628700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5813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163" y="36519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013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538" y="35658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388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113" y="3408925"/>
            <a:ext cx="436975" cy="10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6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792" name="Google Shape;792;p86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3" name="Google Shape;793;p86"/>
          <p:cNvGrpSpPr/>
          <p:nvPr/>
        </p:nvGrpSpPr>
        <p:grpSpPr>
          <a:xfrm>
            <a:off x="6139412" y="227646"/>
            <a:ext cx="2755447" cy="3245316"/>
            <a:chOff x="5208800" y="-12"/>
            <a:chExt cx="4276652" cy="5415178"/>
          </a:xfrm>
        </p:grpSpPr>
        <p:pic>
          <p:nvPicPr>
            <p:cNvPr id="794" name="Google Shape;794;p8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95450" y="163076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5" name="Google Shape;795;p8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49875" y="149421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6" name="Google Shape;796;p8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5800" y="-12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7" name="Google Shape;797;p8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31250" y="10236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8" name="Google Shape;798;p8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24975" y="156116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9" name="Google Shape;799;p8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74400" y="2382813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0" name="Google Shape;800;p8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5800" y="292233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1" name="Google Shape;801;p8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08800" y="28440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p8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9425" y="3454688"/>
              <a:ext cx="1960477" cy="19604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3" name="Google Shape;803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188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86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344575" y="2571750"/>
            <a:ext cx="526426" cy="325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5" name="Google Shape;805;p86"/>
          <p:cNvGrpSpPr/>
          <p:nvPr/>
        </p:nvGrpSpPr>
        <p:grpSpPr>
          <a:xfrm>
            <a:off x="887974" y="805093"/>
            <a:ext cx="1445422" cy="859654"/>
            <a:chOff x="432675" y="774700"/>
            <a:chExt cx="2227152" cy="1252775"/>
          </a:xfrm>
        </p:grpSpPr>
        <p:pic>
          <p:nvPicPr>
            <p:cNvPr id="806" name="Google Shape;806;p8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7" name="Google Shape;807;p8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8" name="Google Shape;808;p86"/>
          <p:cNvSpPr/>
          <p:nvPr/>
        </p:nvSpPr>
        <p:spPr>
          <a:xfrm>
            <a:off x="1532388" y="29611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86"/>
          <p:cNvSpPr/>
          <p:nvPr/>
        </p:nvSpPr>
        <p:spPr>
          <a:xfrm>
            <a:off x="1532375" y="22324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0" name="Google Shape;810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663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86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86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86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420312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86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86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2060438" y="25717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86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628700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5813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163" y="36519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013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538" y="35658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388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113" y="34089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86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3153988" y="1072150"/>
            <a:ext cx="526426" cy="3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86"/>
          <p:cNvSpPr/>
          <p:nvPr/>
        </p:nvSpPr>
        <p:spPr>
          <a:xfrm rot="5400000">
            <a:off x="2640125" y="1103375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86"/>
          <p:cNvSpPr/>
          <p:nvPr/>
        </p:nvSpPr>
        <p:spPr>
          <a:xfrm rot="5400000">
            <a:off x="3994800" y="1103375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87"/>
          <p:cNvSpPr/>
          <p:nvPr/>
        </p:nvSpPr>
        <p:spPr>
          <a:xfrm>
            <a:off x="6715725" y="377050"/>
            <a:ext cx="1102800" cy="11097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87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832" name="Google Shape;832;p87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33" name="Google Shape;833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3596" y="1123135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395" y="227646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326" y="841150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1723" y="1163258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408" y="1655673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395" y="1979011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412" y="1932115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228" y="2298048"/>
            <a:ext cx="1263136" cy="117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188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87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344575" y="2571750"/>
            <a:ext cx="526426" cy="325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3" name="Google Shape;843;p87"/>
          <p:cNvGrpSpPr/>
          <p:nvPr/>
        </p:nvGrpSpPr>
        <p:grpSpPr>
          <a:xfrm>
            <a:off x="887974" y="805093"/>
            <a:ext cx="1445422" cy="859654"/>
            <a:chOff x="432675" y="774700"/>
            <a:chExt cx="2227152" cy="1252775"/>
          </a:xfrm>
        </p:grpSpPr>
        <p:pic>
          <p:nvPicPr>
            <p:cNvPr id="844" name="Google Shape;844;p8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Google Shape;845;p8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6" name="Google Shape;846;p87"/>
          <p:cNvSpPr/>
          <p:nvPr/>
        </p:nvSpPr>
        <p:spPr>
          <a:xfrm>
            <a:off x="1532388" y="29611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87"/>
          <p:cNvSpPr/>
          <p:nvPr/>
        </p:nvSpPr>
        <p:spPr>
          <a:xfrm>
            <a:off x="1532375" y="22324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8" name="Google Shape;848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663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87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87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87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420312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87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87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2060438" y="25717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87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628700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5813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163" y="36519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013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538" y="35658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388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113" y="34089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87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3153988" y="1072150"/>
            <a:ext cx="526426" cy="3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87"/>
          <p:cNvSpPr/>
          <p:nvPr/>
        </p:nvSpPr>
        <p:spPr>
          <a:xfrm rot="5400000">
            <a:off x="2640125" y="1103375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87"/>
          <p:cNvSpPr/>
          <p:nvPr/>
        </p:nvSpPr>
        <p:spPr>
          <a:xfrm rot="5400000">
            <a:off x="3994800" y="1103375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4" name="Google Shape;864;p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1550" y="436588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88"/>
          <p:cNvSpPr/>
          <p:nvPr/>
        </p:nvSpPr>
        <p:spPr>
          <a:xfrm>
            <a:off x="6715725" y="377050"/>
            <a:ext cx="1102800" cy="11097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88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871" name="Google Shape;871;p88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72" name="Google Shape;872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3596" y="1123135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395" y="227646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326" y="841150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1723" y="1163258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408" y="1655673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395" y="1979011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412" y="1932115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228" y="2298048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188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88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344575" y="2571750"/>
            <a:ext cx="526426" cy="325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88"/>
          <p:cNvGrpSpPr/>
          <p:nvPr/>
        </p:nvGrpSpPr>
        <p:grpSpPr>
          <a:xfrm>
            <a:off x="887974" y="805093"/>
            <a:ext cx="1445422" cy="859654"/>
            <a:chOff x="432675" y="774700"/>
            <a:chExt cx="2227152" cy="1252775"/>
          </a:xfrm>
        </p:grpSpPr>
        <p:pic>
          <p:nvPicPr>
            <p:cNvPr id="883" name="Google Shape;883;p8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4" name="Google Shape;884;p8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5" name="Google Shape;885;p88"/>
          <p:cNvSpPr/>
          <p:nvPr/>
        </p:nvSpPr>
        <p:spPr>
          <a:xfrm>
            <a:off x="1532388" y="29611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88"/>
          <p:cNvSpPr/>
          <p:nvPr/>
        </p:nvSpPr>
        <p:spPr>
          <a:xfrm>
            <a:off x="1532375" y="22324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7" name="Google Shape;887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663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88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88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88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420312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88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88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2060438" y="25717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88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628700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5813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163" y="36519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013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538" y="35658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388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113" y="34089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88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3153988" y="1072150"/>
            <a:ext cx="526426" cy="3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88"/>
          <p:cNvSpPr/>
          <p:nvPr/>
        </p:nvSpPr>
        <p:spPr>
          <a:xfrm rot="5400000">
            <a:off x="2640125" y="1103375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88"/>
          <p:cNvSpPr/>
          <p:nvPr/>
        </p:nvSpPr>
        <p:spPr>
          <a:xfrm rot="5400000">
            <a:off x="3994800" y="1103375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3" name="Google Shape;903;p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1550" y="436588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1000" y="1459908"/>
            <a:ext cx="526425" cy="507117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88"/>
          <p:cNvSpPr/>
          <p:nvPr/>
        </p:nvSpPr>
        <p:spPr>
          <a:xfrm rot="-5400000">
            <a:off x="4493551" y="1611364"/>
            <a:ext cx="1569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88"/>
          <p:cNvSpPr/>
          <p:nvPr/>
        </p:nvSpPr>
        <p:spPr>
          <a:xfrm rot="-5400000">
            <a:off x="5597976" y="1611364"/>
            <a:ext cx="1569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89"/>
          <p:cNvSpPr/>
          <p:nvPr/>
        </p:nvSpPr>
        <p:spPr>
          <a:xfrm>
            <a:off x="6715725" y="377050"/>
            <a:ext cx="1102800" cy="11097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89"/>
          <p:cNvSpPr txBox="1"/>
          <p:nvPr/>
        </p:nvSpPr>
        <p:spPr>
          <a:xfrm>
            <a:off x="76200" y="0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Message Based Communication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913" name="Google Shape;913;p89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14" name="Google Shape;914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3596" y="1123135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395" y="227646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326" y="841150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1723" y="1163258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408" y="1655673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395" y="1979011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412" y="1932115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228" y="2298048"/>
            <a:ext cx="1263135" cy="117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188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89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344575" y="2571750"/>
            <a:ext cx="526426" cy="325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4" name="Google Shape;924;p89"/>
          <p:cNvGrpSpPr/>
          <p:nvPr/>
        </p:nvGrpSpPr>
        <p:grpSpPr>
          <a:xfrm>
            <a:off x="887974" y="805093"/>
            <a:ext cx="1445422" cy="859654"/>
            <a:chOff x="432675" y="774700"/>
            <a:chExt cx="2227152" cy="1252775"/>
          </a:xfrm>
        </p:grpSpPr>
        <p:pic>
          <p:nvPicPr>
            <p:cNvPr id="925" name="Google Shape;925;p8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6" name="Google Shape;926;p8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7" name="Google Shape;927;p89"/>
          <p:cNvSpPr/>
          <p:nvPr/>
        </p:nvSpPr>
        <p:spPr>
          <a:xfrm>
            <a:off x="1532388" y="29611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89"/>
          <p:cNvSpPr/>
          <p:nvPr/>
        </p:nvSpPr>
        <p:spPr>
          <a:xfrm>
            <a:off x="1532375" y="2232450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9" name="Google Shape;929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663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89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89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1646375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89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420312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89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976550" y="26773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89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628700" y="2495550"/>
            <a:ext cx="526426" cy="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5813" y="35014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163" y="36519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013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538" y="35658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388" y="3804300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113" y="3408925"/>
            <a:ext cx="436975" cy="10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89"/>
          <p:cNvPicPr preferRelativeResize="0"/>
          <p:nvPr/>
        </p:nvPicPr>
        <p:blipFill rotWithShape="1">
          <a:blip r:embed="rId5">
            <a:alphaModFix/>
          </a:blip>
          <a:srcRect b="13711" l="7131" r="8064" t="16368"/>
          <a:stretch/>
        </p:blipFill>
        <p:spPr>
          <a:xfrm>
            <a:off x="3153988" y="1072150"/>
            <a:ext cx="526426" cy="325562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89"/>
          <p:cNvSpPr/>
          <p:nvPr/>
        </p:nvSpPr>
        <p:spPr>
          <a:xfrm rot="5400000">
            <a:off x="2640125" y="1103375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89"/>
          <p:cNvSpPr/>
          <p:nvPr/>
        </p:nvSpPr>
        <p:spPr>
          <a:xfrm rot="5400000">
            <a:off x="3994800" y="1103375"/>
            <a:ext cx="1566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4" name="Google Shape;944;p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1550" y="436588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1000" y="1459908"/>
            <a:ext cx="526425" cy="507117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89"/>
          <p:cNvSpPr/>
          <p:nvPr/>
        </p:nvSpPr>
        <p:spPr>
          <a:xfrm rot="-5400000">
            <a:off x="4493551" y="1611364"/>
            <a:ext cx="1569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89"/>
          <p:cNvSpPr/>
          <p:nvPr/>
        </p:nvSpPr>
        <p:spPr>
          <a:xfrm rot="-5400000">
            <a:off x="5597976" y="1611364"/>
            <a:ext cx="1569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8" name="Google Shape;948;p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60450" y="2404771"/>
            <a:ext cx="526425" cy="507117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89"/>
          <p:cNvSpPr/>
          <p:nvPr/>
        </p:nvSpPr>
        <p:spPr>
          <a:xfrm rot="10800000">
            <a:off x="2266138" y="2004239"/>
            <a:ext cx="1569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89"/>
          <p:cNvSpPr/>
          <p:nvPr/>
        </p:nvSpPr>
        <p:spPr>
          <a:xfrm rot="10800000">
            <a:off x="2266138" y="2961139"/>
            <a:ext cx="156900" cy="263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90"/>
          <p:cNvSpPr txBox="1"/>
          <p:nvPr/>
        </p:nvSpPr>
        <p:spPr>
          <a:xfrm>
            <a:off x="817450" y="1587300"/>
            <a:ext cx="76839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Deliverables</a:t>
            </a:r>
            <a:endParaRPr sz="96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91"/>
          <p:cNvSpPr txBox="1"/>
          <p:nvPr/>
        </p:nvSpPr>
        <p:spPr>
          <a:xfrm>
            <a:off x="77100" y="-7725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Deliverables	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961" name="Google Shape;961;p91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2" name="Google Shape;962;p91"/>
          <p:cNvSpPr txBox="1"/>
          <p:nvPr/>
        </p:nvSpPr>
        <p:spPr>
          <a:xfrm>
            <a:off x="369925" y="696325"/>
            <a:ext cx="8329800" cy="3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Vector Tile Rendering Engine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Geospatial Analysis Engine (time permitting)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Automated Tests with high coverage &gt; 75%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Docker Images and Instances in Azure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Automated Deployment of servers to support the infrastructure using Azure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Messaging Framework to account for data, rendering and analysis processes (Azure Service Bus)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Lightweight Client (leaflet.js)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963" name="Google Shape;963;p91"/>
          <p:cNvGrpSpPr/>
          <p:nvPr/>
        </p:nvGrpSpPr>
        <p:grpSpPr>
          <a:xfrm>
            <a:off x="6472575" y="3556325"/>
            <a:ext cx="2227152" cy="1252775"/>
            <a:chOff x="432675" y="774700"/>
            <a:chExt cx="2227152" cy="1252775"/>
          </a:xfrm>
        </p:grpSpPr>
        <p:pic>
          <p:nvPicPr>
            <p:cNvPr id="964" name="Google Shape;964;p9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5" name="Google Shape;965;p9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0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07" name="Google Shape;107;p20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08" name="Google Shape;108;p20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9" name="Google Shape;109;p20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</a:t>
            </a:r>
            <a:r>
              <a:rPr lang="en" sz="2400">
                <a:solidFill>
                  <a:srgbClr val="FFFFFF"/>
                </a:solidFill>
              </a:rPr>
              <a:t>work for a financial market intelligence company...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92"/>
          <p:cNvSpPr txBox="1"/>
          <p:nvPr/>
        </p:nvSpPr>
        <p:spPr>
          <a:xfrm>
            <a:off x="77100" y="-7725"/>
            <a:ext cx="4494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Info</a:t>
            </a:r>
            <a:r>
              <a:rPr lang="en">
                <a:solidFill>
                  <a:srgbClr val="FFFFFF"/>
                </a:solidFill>
              </a:rPr>
              <a:t>	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971" name="Google Shape;971;p92"/>
          <p:cNvCxnSpPr/>
          <p:nvPr/>
        </p:nvCxnSpPr>
        <p:spPr>
          <a:xfrm flipH="1" rot="10800000">
            <a:off x="99100" y="450375"/>
            <a:ext cx="4761900" cy="7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2" name="Google Shape;972;p92"/>
          <p:cNvSpPr txBox="1"/>
          <p:nvPr/>
        </p:nvSpPr>
        <p:spPr>
          <a:xfrm>
            <a:off x="369925" y="696325"/>
            <a:ext cx="8329800" cy="3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Posting all the resources for this system at: 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https://github.com/johnmaloney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Plan to present this at the Big Sky Developers Conference in June of 2019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973" name="Google Shape;973;p92"/>
          <p:cNvGrpSpPr/>
          <p:nvPr/>
        </p:nvGrpSpPr>
        <p:grpSpPr>
          <a:xfrm>
            <a:off x="6472575" y="3556325"/>
            <a:ext cx="2227152" cy="1252775"/>
            <a:chOff x="432675" y="774700"/>
            <a:chExt cx="2227152" cy="1252775"/>
          </a:xfrm>
        </p:grpSpPr>
        <p:pic>
          <p:nvPicPr>
            <p:cNvPr id="974" name="Google Shape;974;p9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2675" y="774700"/>
              <a:ext cx="2227152" cy="125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5" name="Google Shape;975;p9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62568" y="1384075"/>
              <a:ext cx="777932" cy="465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93"/>
          <p:cNvSpPr txBox="1"/>
          <p:nvPr/>
        </p:nvSpPr>
        <p:spPr>
          <a:xfrm>
            <a:off x="817450" y="1587300"/>
            <a:ext cx="76839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END</a:t>
            </a:r>
            <a:endParaRPr sz="96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94"/>
          <p:cNvSpPr txBox="1"/>
          <p:nvPr/>
        </p:nvSpPr>
        <p:spPr>
          <a:xfrm>
            <a:off x="817450" y="1587300"/>
            <a:ext cx="76839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 &amp; A</a:t>
            </a:r>
            <a:endParaRPr sz="9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1"/>
          <p:cNvGrpSpPr/>
          <p:nvPr/>
        </p:nvGrpSpPr>
        <p:grpSpPr>
          <a:xfrm>
            <a:off x="76200" y="0"/>
            <a:ext cx="4784800" cy="465600"/>
            <a:chOff x="76200" y="0"/>
            <a:chExt cx="4784800" cy="465600"/>
          </a:xfrm>
        </p:grpSpPr>
        <p:sp>
          <p:nvSpPr>
            <p:cNvPr id="115" name="Google Shape;115;p21"/>
            <p:cNvSpPr txBox="1"/>
            <p:nvPr/>
          </p:nvSpPr>
          <p:spPr>
            <a:xfrm>
              <a:off x="76200" y="0"/>
              <a:ext cx="44949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Scalable Geographic Information System</a:t>
              </a: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16" name="Google Shape;116;p21"/>
            <p:cNvCxnSpPr/>
            <p:nvPr/>
          </p:nvCxnSpPr>
          <p:spPr>
            <a:xfrm flipH="1" rot="10800000">
              <a:off x="99100" y="450375"/>
              <a:ext cx="4761900" cy="7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7" name="Google Shape;117;p21"/>
          <p:cNvSpPr txBox="1"/>
          <p:nvPr/>
        </p:nvSpPr>
        <p:spPr>
          <a:xfrm>
            <a:off x="533925" y="785775"/>
            <a:ext cx="8159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Software Engineer by trade...not about specific geospatial data or algorithms...analyzing,  documenting and creating a foundation...scalability...continuous flow of features and changes...work for a financial market intelligence company...</a:t>
            </a:r>
            <a:r>
              <a:rPr lang="en" sz="2400">
                <a:solidFill>
                  <a:srgbClr val="FFFFFF"/>
                </a:solidFill>
              </a:rPr>
              <a:t>demographics...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