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9"/>
  </p:notesMasterIdLst>
  <p:sldIdLst>
    <p:sldId id="256" r:id="rId2"/>
    <p:sldId id="274" r:id="rId3"/>
    <p:sldId id="275" r:id="rId4"/>
    <p:sldId id="261" r:id="rId5"/>
    <p:sldId id="257" r:id="rId6"/>
    <p:sldId id="258" r:id="rId7"/>
    <p:sldId id="276" r:id="rId8"/>
    <p:sldId id="277" r:id="rId9"/>
    <p:sldId id="278" r:id="rId10"/>
    <p:sldId id="264" r:id="rId11"/>
    <p:sldId id="279" r:id="rId12"/>
    <p:sldId id="289" r:id="rId13"/>
    <p:sldId id="280" r:id="rId14"/>
    <p:sldId id="295" r:id="rId15"/>
    <p:sldId id="263" r:id="rId16"/>
    <p:sldId id="290" r:id="rId17"/>
    <p:sldId id="285" r:id="rId18"/>
    <p:sldId id="294" r:id="rId19"/>
    <p:sldId id="259" r:id="rId20"/>
    <p:sldId id="271" r:id="rId21"/>
    <p:sldId id="292" r:id="rId22"/>
    <p:sldId id="267" r:id="rId23"/>
    <p:sldId id="281" r:id="rId24"/>
    <p:sldId id="282" r:id="rId25"/>
    <p:sldId id="283" r:id="rId26"/>
    <p:sldId id="284" r:id="rId27"/>
    <p:sldId id="270" r:id="rId28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FD5"/>
    <a:srgbClr val="969696"/>
    <a:srgbClr val="C0C0C0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0" autoAdjust="0"/>
    <p:restoredTop sz="96951" autoAdjust="0"/>
  </p:normalViewPr>
  <p:slideViewPr>
    <p:cSldViewPr snapToGrid="0">
      <p:cViewPr varScale="1">
        <p:scale>
          <a:sx n="42" d="100"/>
          <a:sy n="42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2784" y="-102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C3FB14FD-739D-4B5D-BF5E-5A369F4562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02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2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60DD6-50F1-44CE-8570-B345CA8AB18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dirty="0" smtClean="0"/>
          </a:p>
          <a:p>
            <a:endParaRPr kumimoji="0"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80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7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22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7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18984-977B-45B8-9A6A-7D0CF9BA0B8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92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70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1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08080-1694-4C51-88B0-53FB414D1B3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2400" dirty="0"/>
          </a:p>
        </p:txBody>
      </p:sp>
    </p:spTree>
    <p:extLst>
      <p:ext uri="{BB962C8B-B14F-4D97-AF65-F5344CB8AC3E}">
        <p14:creationId xmlns:p14="http://schemas.microsoft.com/office/powerpoint/2010/main" val="179640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4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76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70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8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56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45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98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9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4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7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2F51E-F306-4F30-960C-CB7FF9DA46F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5496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C121-3601-4125-9E49-E2B9B0E6DA4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CAB41-44A7-42A1-9978-632D3222C87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24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5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9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4FD-739D-4B5D-BF5E-5A369F4562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9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4A7C-9155-4699-A2AE-0AB44594E6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7" descr="csk_biorep_page1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87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420-2DF8-4E83-8523-B4E8219B1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9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2AB5-B377-4F97-9AE5-712B16EC0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72C45CA3-0F84-450A-BDD1-BA1AD5270B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FA843A6A-54F5-4EB1-B80B-3E7A041764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D7FF-2AF7-415A-A369-1E99F4DDBC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4E0-C5B5-48AD-97C0-0D9FDF231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1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FD24-0DF9-4CD1-9AAA-171922912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B9-1167-4D26-9E0B-C2A5BB9F88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5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AD90-B948-46DD-9562-A00C494F36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90C1-6D77-488E-92ED-3B2775C10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2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C4E2-AB2D-4DD4-B475-0405E28E7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2C5F-F54B-4205-BE6B-248B80CE9C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6D91-57B7-493F-8D1C-31A80E20C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3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8666" y="1807732"/>
            <a:ext cx="7864475" cy="1103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Decision Support Tool for Infrastructure Improvement</a:t>
            </a:r>
            <a:endParaRPr lang="en-US" dirty="0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717112" y="3033496"/>
            <a:ext cx="5324475" cy="11144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Elsit Mandal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MGIS –Capstone Project Peer Review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0" y="4689043"/>
            <a:ext cx="5324475" cy="69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Advisor: Dr. Jan Wallgrun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559"/>
            <a:ext cx="1997050" cy="86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025" y="5476875"/>
            <a:ext cx="864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Disclaimer: KDOT  data or information on these slides are displayed only for academic  purposes.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4A7C-9155-4699-A2AE-0AB44594E67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775325" y="26320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title"/>
          </p:nvPr>
        </p:nvSpPr>
        <p:spPr>
          <a:xfrm>
            <a:off x="541275" y="5849937"/>
            <a:ext cx="8169276" cy="1008063"/>
          </a:xfrm>
          <a:noFill/>
        </p:spPr>
        <p:txBody>
          <a:bodyPr>
            <a:normAutofit/>
          </a:bodyPr>
          <a:lstStyle/>
          <a:p>
            <a:r>
              <a:rPr lang="en-US" sz="2200" dirty="0" smtClean="0"/>
              <a:t>Exploring KTRIPS Data-Oversize/Overweight  Truck Travel Patterns </a:t>
            </a:r>
            <a:br>
              <a:rPr lang="en-US" sz="2200" dirty="0" smtClean="0"/>
            </a:br>
            <a:r>
              <a:rPr lang="en-US" sz="1600" dirty="0" smtClean="0"/>
              <a:t>(Sample One month Data from KTRIPS-Truck Route Permit System-Truck Ht &lt; 15 Ft)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108" y="609371"/>
            <a:ext cx="5859983" cy="348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005" y="571182"/>
            <a:ext cx="2018995" cy="319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93" y="4226529"/>
            <a:ext cx="8061351" cy="133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25425"/>
            <a:ext cx="7796213" cy="10080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Motivation</a:t>
            </a:r>
            <a:br>
              <a:rPr lang="en-US" sz="3600" dirty="0" smtClean="0"/>
            </a:br>
            <a:r>
              <a:rPr lang="en-US" sz="2800" dirty="0" smtClean="0"/>
              <a:t>Prioritizing Projects-Limited Funding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2501" y="1449388"/>
            <a:ext cx="7734300" cy="47513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Traditionally, Investment decisions are made based up on physical condition</a:t>
            </a:r>
          </a:p>
          <a:p>
            <a:r>
              <a:rPr lang="en-US" sz="2400" dirty="0" smtClean="0"/>
              <a:t>More beneficial to consider multiple criteria for allocating investments (Arif, Bayraktar &amp; Chowdhury, 2015)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/>
              <a:t>Decision Support System (DSS) would be helpful</a:t>
            </a:r>
          </a:p>
          <a:p>
            <a:r>
              <a:rPr lang="en-US" sz="2400" dirty="0" smtClean="0"/>
              <a:t>Growth in GIS technologies enabled Spatial Decision Support Systems (SDSS)</a:t>
            </a:r>
          </a:p>
          <a:p>
            <a:r>
              <a:rPr lang="en-US" sz="2400" dirty="0" smtClean="0"/>
              <a:t>Address the limitations of already existing DSS, by utilizing location data</a:t>
            </a:r>
          </a:p>
          <a:p>
            <a:endParaRPr lang="en-US" sz="24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40" y="280016"/>
            <a:ext cx="6840538" cy="100806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Motivation-Contd.</a:t>
            </a:r>
            <a:br>
              <a:rPr lang="en-US" sz="3600" dirty="0" smtClean="0"/>
            </a:br>
            <a:r>
              <a:rPr lang="en-US" sz="3100" dirty="0" smtClean="0"/>
              <a:t>Available software 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7923" y="1378424"/>
            <a:ext cx="7531190" cy="52052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TransCAD (by Caliper Corp.)</a:t>
            </a:r>
          </a:p>
          <a:p>
            <a:pPr lvl="1"/>
            <a:r>
              <a:rPr lang="en-US" sz="1500" dirty="0" smtClean="0"/>
              <a:t>Special GIS software for transportation planning</a:t>
            </a:r>
          </a:p>
          <a:p>
            <a:pPr lvl="1"/>
            <a:r>
              <a:rPr lang="en-US" sz="1500" dirty="0" smtClean="0"/>
              <a:t>Transportation travel demand modeling and forecasting</a:t>
            </a:r>
          </a:p>
          <a:p>
            <a:pPr lvl="1"/>
            <a:r>
              <a:rPr lang="en-US" sz="1500" dirty="0" smtClean="0"/>
              <a:t>Single user licenses costing $15,000</a:t>
            </a:r>
          </a:p>
          <a:p>
            <a:pPr lvl="1"/>
            <a:r>
              <a:rPr lang="en-US" sz="1500" dirty="0" smtClean="0"/>
              <a:t>Customization will be needed to automate analysis</a:t>
            </a:r>
          </a:p>
          <a:p>
            <a:r>
              <a:rPr lang="en-US" sz="2400" dirty="0" smtClean="0"/>
              <a:t>TREDIS: Transportation Economic Development Impact System</a:t>
            </a:r>
          </a:p>
          <a:p>
            <a:pPr lvl="1"/>
            <a:r>
              <a:rPr lang="en-US" sz="2000" dirty="0" smtClean="0"/>
              <a:t> </a:t>
            </a:r>
            <a:r>
              <a:rPr lang="en-US" sz="1500" dirty="0" smtClean="0"/>
              <a:t>(no travel demand model, can take input from TRANSCAD)</a:t>
            </a:r>
          </a:p>
          <a:p>
            <a:r>
              <a:rPr lang="en-US" sz="2400" dirty="0" smtClean="0"/>
              <a:t>Bridge Management System</a:t>
            </a:r>
          </a:p>
          <a:p>
            <a:pPr lvl="1"/>
            <a:r>
              <a:rPr lang="en-US" sz="1500" dirty="0" smtClean="0"/>
              <a:t>AASHTOWare BrM (specific to Bridge –not much GIS functionality)</a:t>
            </a:r>
          </a:p>
          <a:p>
            <a:r>
              <a:rPr lang="en-US" sz="2400" dirty="0" smtClean="0"/>
              <a:t>ArcGIS products and extensions-general GIS software</a:t>
            </a:r>
          </a:p>
          <a:p>
            <a:pPr lvl="1"/>
            <a:r>
              <a:rPr lang="en-US" sz="1500" dirty="0" smtClean="0"/>
              <a:t>Widely deployed with ELA, several concurrent licenses, many out of the box tools</a:t>
            </a:r>
          </a:p>
          <a:p>
            <a:pPr lvl="1"/>
            <a:r>
              <a:rPr lang="en-US" sz="1500" dirty="0" smtClean="0"/>
              <a:t>Large User community, easy to customize with python</a:t>
            </a:r>
          </a:p>
          <a:p>
            <a:pPr lvl="1"/>
            <a:r>
              <a:rPr lang="en-US" sz="1500" dirty="0" smtClean="0"/>
              <a:t>Broad access to GIS platform, Increased business intelligence</a:t>
            </a:r>
          </a:p>
          <a:p>
            <a:pPr lvl="1"/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225425"/>
            <a:ext cx="8167688" cy="1008063"/>
          </a:xfrm>
        </p:spPr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1976" y="1449388"/>
            <a:ext cx="8181974" cy="47513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 an ArcGIS tool to support selection of candidate bridges for improvement or rehabilitation</a:t>
            </a:r>
          </a:p>
          <a:p>
            <a:pPr marL="742950" lvl="2" indent="-342900"/>
            <a:r>
              <a:rPr lang="en-US" dirty="0" smtClean="0"/>
              <a:t>Network Analyst extension &amp; ESRI Streetmap required</a:t>
            </a:r>
          </a:p>
          <a:p>
            <a:pPr lvl="1"/>
            <a:r>
              <a:rPr lang="en-US" dirty="0" smtClean="0"/>
              <a:t>Inputs</a:t>
            </a:r>
          </a:p>
          <a:p>
            <a:pPr lvl="2"/>
            <a:r>
              <a:rPr lang="en-US" dirty="0" smtClean="0"/>
              <a:t>Origin-Destination Pairs.</a:t>
            </a:r>
          </a:p>
          <a:p>
            <a:pPr lvl="3"/>
            <a:r>
              <a:rPr lang="en-US" dirty="0" smtClean="0"/>
              <a:t> Truck traffic spatial geometry captured by Kansas Truck Routing Intelligent Permitting System (KTRIPS) as traffic demand Attributes include Truck height, weight and length</a:t>
            </a:r>
          </a:p>
          <a:p>
            <a:pPr lvl="2"/>
            <a:r>
              <a:rPr lang="en-US" dirty="0" smtClean="0"/>
              <a:t>Barriers.</a:t>
            </a:r>
          </a:p>
          <a:p>
            <a:pPr lvl="3"/>
            <a:r>
              <a:rPr lang="en-US" dirty="0" smtClean="0"/>
              <a:t>Input restricted bridges as barriers. Attributes should include posted weight restrictions, vertical clearances and cost to improve or replace each one of the bridges</a:t>
            </a:r>
          </a:p>
          <a:p>
            <a:pPr lvl="2"/>
            <a:r>
              <a:rPr lang="en-US" dirty="0" smtClean="0"/>
              <a:t>Available funding</a:t>
            </a:r>
          </a:p>
          <a:p>
            <a:pPr lvl="1"/>
            <a:r>
              <a:rPr lang="en-US" dirty="0" smtClean="0"/>
              <a:t>Anticipated Output</a:t>
            </a:r>
          </a:p>
          <a:p>
            <a:pPr lvl="2"/>
            <a:r>
              <a:rPr lang="en-US" dirty="0" smtClean="0"/>
              <a:t>Tool should maximize benefit/cost and output a list of candidate bridges.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0" y="225425"/>
            <a:ext cx="6840538" cy="1008063"/>
          </a:xfrm>
        </p:spPr>
        <p:txBody>
          <a:bodyPr/>
          <a:lstStyle/>
          <a:p>
            <a:pPr algn="l"/>
            <a:r>
              <a:rPr lang="en-US" dirty="0" smtClean="0"/>
              <a:t>Anticipated Output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867" y="1202733"/>
            <a:ext cx="6840538" cy="2298700"/>
          </a:xfrm>
        </p:spPr>
        <p:txBody>
          <a:bodyPr/>
          <a:lstStyle/>
          <a:p>
            <a:r>
              <a:rPr lang="en-US" dirty="0" smtClean="0"/>
              <a:t>Prioritized list of bridges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143" y="3603446"/>
            <a:ext cx="5936776" cy="24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975" y="1690759"/>
            <a:ext cx="5874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22" name="Rectangle 370"/>
          <p:cNvSpPr>
            <a:spLocks noGrp="1" noChangeArrowheads="1"/>
          </p:cNvSpPr>
          <p:nvPr>
            <p:ph type="title"/>
          </p:nvPr>
        </p:nvSpPr>
        <p:spPr>
          <a:xfrm>
            <a:off x="1250950" y="219075"/>
            <a:ext cx="6840538" cy="10080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Approach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50900" y="1208598"/>
            <a:ext cx="7897813" cy="4992177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Identify Origin-Destination (O-D)Pairs by analyzing KTRIPs data</a:t>
            </a:r>
          </a:p>
          <a:p>
            <a:pPr lvl="1"/>
            <a:r>
              <a:rPr lang="en-US" sz="2200" dirty="0" smtClean="0"/>
              <a:t>Have 2 years worth of KTRIPS data</a:t>
            </a:r>
          </a:p>
          <a:p>
            <a:r>
              <a:rPr lang="en-US" sz="2600" dirty="0" smtClean="0"/>
              <a:t>Create an O-D Cost matrix before improvement of bridges</a:t>
            </a:r>
          </a:p>
          <a:p>
            <a:pPr lvl="1"/>
            <a:r>
              <a:rPr lang="en-US" sz="2200" dirty="0" smtClean="0"/>
              <a:t>Bridges with Height/weight restrictions act as barriers. Travel time is the cost</a:t>
            </a:r>
          </a:p>
          <a:p>
            <a:r>
              <a:rPr lang="en-US" sz="2600" dirty="0" smtClean="0"/>
              <a:t>Remove barriers or ‘barrier groups’ one by one from the route network </a:t>
            </a:r>
            <a:r>
              <a:rPr lang="en-US" sz="2000" dirty="0" smtClean="0"/>
              <a:t>(barrier groups will be explained later)</a:t>
            </a:r>
          </a:p>
          <a:p>
            <a:pPr lvl="1"/>
            <a:r>
              <a:rPr lang="en-US" sz="2200" dirty="0" smtClean="0"/>
              <a:t>Investment constraint limits the number of barriers that can be removed. </a:t>
            </a:r>
          </a:p>
          <a:p>
            <a:r>
              <a:rPr lang="en-US" sz="2600" dirty="0" smtClean="0"/>
              <a:t>Recalculate travel cost matrix for various barrier removal scenarios to identify minimum cost (min. travel time) scenario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604" y="307312"/>
            <a:ext cx="6840538" cy="10080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Approach- Cont.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4719" y="1572217"/>
            <a:ext cx="6840538" cy="3641227"/>
          </a:xfrm>
        </p:spPr>
        <p:txBody>
          <a:bodyPr>
            <a:noAutofit/>
          </a:bodyPr>
          <a:lstStyle/>
          <a:p>
            <a:r>
              <a:rPr lang="en-US" sz="2800" dirty="0" smtClean="0"/>
              <a:t>Calculate total saved time for each scenario of barrier removal</a:t>
            </a:r>
          </a:p>
          <a:p>
            <a:r>
              <a:rPr lang="en-US" sz="2800" dirty="0" smtClean="0"/>
              <a:t>Calculate a priority index for each bridge or bridge group obtained as travel time saving/cost of improvement. </a:t>
            </a:r>
          </a:p>
          <a:p>
            <a:r>
              <a:rPr lang="en-US" sz="2800" dirty="0" smtClean="0"/>
              <a:t>Select as many bridges with highest priority index, as possible, from this ordered list as the amount of investment allows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69" y="5173182"/>
            <a:ext cx="7179221" cy="10080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Approach Cont. Barrier Groups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4515" y="6064424"/>
            <a:ext cx="6578219" cy="59777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Bridges between interchanges</a:t>
            </a:r>
          </a:p>
          <a:p>
            <a:pPr lvl="1">
              <a:buNone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06" y="485095"/>
            <a:ext cx="70961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35" y="5582790"/>
            <a:ext cx="8095634" cy="10080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Potential Grouping-To Investigate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720" y="731485"/>
            <a:ext cx="2246948" cy="469075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Investigate how to include all potential grouping effects</a:t>
            </a:r>
          </a:p>
          <a:p>
            <a:pPr lvl="1"/>
            <a:r>
              <a:rPr lang="en-US" sz="1600" dirty="0" smtClean="0"/>
              <a:t>Grouping effect is present when the saving in time when the group of barriers are removed &gt; the sum of savings when the barrier removal is done one at a time</a:t>
            </a:r>
          </a:p>
          <a:p>
            <a:r>
              <a:rPr lang="en-US" sz="2000" dirty="0" smtClean="0"/>
              <a:t>Group bridges on First level of interconnected segments</a:t>
            </a:r>
          </a:p>
          <a:p>
            <a:r>
              <a:rPr lang="en-US" sz="2000" dirty="0" smtClean="0"/>
              <a:t>Group bridges on freight corridor segments </a:t>
            </a:r>
          </a:p>
          <a:p>
            <a:r>
              <a:rPr lang="en-US" sz="2000" dirty="0" smtClean="0"/>
              <a:t>Freight corridor segments can be accommodated in the route hierarchy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913" y="545910"/>
            <a:ext cx="5991225" cy="51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1032"/>
          <p:cNvSpPr>
            <a:spLocks noGrp="1" noChangeArrowheads="1"/>
          </p:cNvSpPr>
          <p:nvPr>
            <p:ph type="title"/>
          </p:nvPr>
        </p:nvSpPr>
        <p:spPr>
          <a:xfrm>
            <a:off x="711901" y="5249563"/>
            <a:ext cx="7724775" cy="1008063"/>
          </a:xfrm>
          <a:noFill/>
        </p:spPr>
        <p:txBody>
          <a:bodyPr>
            <a:normAutofit/>
          </a:bodyPr>
          <a:lstStyle/>
          <a:p>
            <a:r>
              <a:rPr lang="en-US" sz="3200" dirty="0" smtClean="0"/>
              <a:t>Model Builder Work Flow-Network Analyst</a:t>
            </a:r>
            <a:br>
              <a:rPr lang="en-US" sz="3200" dirty="0" smtClean="0"/>
            </a:br>
            <a:r>
              <a:rPr lang="en-US" sz="2400" dirty="0" smtClean="0"/>
              <a:t>Origin-Destination (O-D) Cost Matrix</a:t>
            </a:r>
            <a:endParaRPr lang="en-US" sz="2400" dirty="0"/>
          </a:p>
        </p:txBody>
      </p:sp>
      <p:sp>
        <p:nvSpPr>
          <p:cNvPr id="70666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449388"/>
            <a:ext cx="7061199" cy="4751387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</p:txBody>
      </p:sp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5867400" y="3048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58" y="332324"/>
            <a:ext cx="7082287" cy="471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Presentation 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862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Goal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D7FF-2AF7-415A-A369-1E99F4DDBC92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36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37" y="4674879"/>
            <a:ext cx="5964878" cy="1008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Sample User Interface-Data Input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484" y="453292"/>
            <a:ext cx="7042388" cy="414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4" y="6135709"/>
            <a:ext cx="8229600" cy="54487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Sample O-D cost matrix output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87" y="316099"/>
            <a:ext cx="7893169" cy="39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31" y="4325826"/>
            <a:ext cx="7866390" cy="15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D7FF-2AF7-415A-A369-1E99F4DDBC9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47" y="344384"/>
            <a:ext cx="6963641" cy="97377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Prototyping of the Tool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325" y="1404382"/>
            <a:ext cx="7082765" cy="4152900"/>
          </a:xfrm>
        </p:spPr>
        <p:txBody>
          <a:bodyPr>
            <a:normAutofit/>
          </a:bodyPr>
          <a:lstStyle/>
          <a:p>
            <a:r>
              <a:rPr lang="en-US" dirty="0" smtClean="0"/>
              <a:t>Invite feedback from interested users</a:t>
            </a:r>
          </a:p>
          <a:p>
            <a:pPr lvl="1"/>
            <a:r>
              <a:rPr lang="en-US" dirty="0" smtClean="0"/>
              <a:t> Statewide Planning</a:t>
            </a:r>
          </a:p>
          <a:p>
            <a:pPr lvl="2"/>
            <a:r>
              <a:rPr lang="en-US" dirty="0" smtClean="0"/>
              <a:t>Users of TransCAD for traffic modeling &amp; transportation planning studies and TREDIS for economic impact</a:t>
            </a:r>
          </a:p>
          <a:p>
            <a:pPr lvl="1"/>
            <a:r>
              <a:rPr lang="en-US" dirty="0" smtClean="0"/>
              <a:t>Bridge Management</a:t>
            </a:r>
          </a:p>
          <a:p>
            <a:pPr lvl="2"/>
            <a:r>
              <a:rPr lang="en-US" dirty="0" smtClean="0"/>
              <a:t>Users of Bridge Management software (AASHTOWare BrM) 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778" y="320427"/>
            <a:ext cx="6840538" cy="10080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Project Timelines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9401" y="1580017"/>
            <a:ext cx="6840538" cy="40751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January-April 2016 </a:t>
            </a:r>
          </a:p>
          <a:p>
            <a:pPr lvl="1"/>
            <a:r>
              <a:rPr lang="en-US" sz="2400" dirty="0" smtClean="0"/>
              <a:t>Build Prototype, Demo/user testing, prepare survey questions, collect  user feedback</a:t>
            </a:r>
          </a:p>
          <a:p>
            <a:r>
              <a:rPr lang="en-US" sz="2800" dirty="0" smtClean="0"/>
              <a:t>May-July 2016</a:t>
            </a:r>
          </a:p>
          <a:p>
            <a:pPr lvl="1"/>
            <a:r>
              <a:rPr lang="en-US" sz="2400" dirty="0" smtClean="0"/>
              <a:t> Data Analysis &amp; Exploration</a:t>
            </a:r>
          </a:p>
          <a:p>
            <a:r>
              <a:rPr lang="en-US" sz="2800" dirty="0" smtClean="0"/>
              <a:t>August-December 2016</a:t>
            </a:r>
          </a:p>
          <a:p>
            <a:pPr lvl="1"/>
            <a:r>
              <a:rPr lang="en-US" sz="2400" dirty="0" smtClean="0"/>
              <a:t>Tool Development, Testing and Documentation</a:t>
            </a:r>
          </a:p>
          <a:p>
            <a:r>
              <a:rPr lang="en-US" sz="2800" dirty="0" smtClean="0"/>
              <a:t>Spring 2-2017</a:t>
            </a:r>
          </a:p>
          <a:p>
            <a:pPr lvl="1"/>
            <a:r>
              <a:rPr lang="en-US" sz="2400" dirty="0" smtClean="0"/>
              <a:t>596B, Presentation at ESRI User Conference April 2017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5425"/>
            <a:ext cx="7977188" cy="100806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449387"/>
            <a:ext cx="7948613" cy="4275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1. Arif, Farrukh., Bayaraktar ,Mehmet E., Chowdhury, Arindham G., Decision Support Framework for Infrastructure Maintenance Investment Decision Making, Journal of Management In Engineering, ASCE, 2015</a:t>
            </a:r>
          </a:p>
          <a:p>
            <a:pPr>
              <a:buNone/>
            </a:pPr>
            <a:r>
              <a:rPr lang="en-US" sz="1600" dirty="0" smtClean="0"/>
              <a:t>2. TRANSCAD, Transportation Planning Software, Caliper Corp., http://www.caliper.com/PDFs/TransCADBrochure.pdf, Retrieved November 12, 2015</a:t>
            </a:r>
          </a:p>
          <a:p>
            <a:pPr>
              <a:buNone/>
            </a:pPr>
            <a:r>
              <a:rPr lang="en-US" sz="1600" dirty="0" smtClean="0"/>
              <a:t>3. An Analysis of the Operational Cost of Trucking, A 2014 Update, American Transportation Research Institute, September 2014. http://atri-online.org/wp-content/uploads/2014/09/ATRI-Operational-Costs-of-Trucking-2014-FINAL.pdf , retrieved December 1, 2015</a:t>
            </a:r>
          </a:p>
          <a:p>
            <a:pPr>
              <a:buNone/>
            </a:pPr>
            <a:r>
              <a:rPr lang="en-US" sz="1600" dirty="0" smtClean="0"/>
              <a:t>4. Kansas DOT, KDOT vertical clearance maps, http://www.ksdot.org/burtransplan/maps/VerticalClear.asp, retrieved October 27, 2015</a:t>
            </a:r>
          </a:p>
          <a:p>
            <a:pPr>
              <a:buNone/>
            </a:pPr>
            <a:r>
              <a:rPr lang="en-US" sz="1600" dirty="0" smtClean="0"/>
              <a:t>5. FHWA, http://www.fhwa.dot.gov/bridge/081597.cfm, retrieved October 27, 2015</a:t>
            </a:r>
          </a:p>
          <a:p>
            <a:pPr>
              <a:buNone/>
            </a:pPr>
            <a:r>
              <a:rPr lang="en-US" sz="1600" dirty="0" smtClean="0"/>
              <a:t>6. Kansas DOT, http://ksdot1.ksdot.org/bureaus/burRail/rail/pdf/KFACKickoffMeetingPresentation.pdf, retrieved October 27, 2015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5425"/>
            <a:ext cx="7977188" cy="100806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References-Cont.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285875"/>
            <a:ext cx="7948613" cy="5286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7. FHWA, http://www.ops.fhwa.dot.gov/freight/freight_analysis/data_sources/index.htm. retrieved October 30, 2015</a:t>
            </a:r>
          </a:p>
          <a:p>
            <a:pPr>
              <a:buNone/>
            </a:pPr>
            <a:r>
              <a:rPr lang="en-US" sz="1600" dirty="0" smtClean="0"/>
              <a:t>8. FHWA, Vertical Clearance, http://safety.fhwa.dot.gov/geometric/pubs/mitigationstrategies/chapter3/3_verticalclearance.cfm, retrieved October 24, 2015</a:t>
            </a:r>
          </a:p>
          <a:p>
            <a:pPr>
              <a:buNone/>
            </a:pPr>
            <a:r>
              <a:rPr lang="en-US" sz="1600" dirty="0" smtClean="0"/>
              <a:t>9. Kansas Department of Revenue, http://www.truckingks.org/KTRIPS/KTRIPSUserGuide.pdf, retrieved November 15, 2015</a:t>
            </a:r>
          </a:p>
          <a:p>
            <a:pPr>
              <a:buNone/>
            </a:pPr>
            <a:r>
              <a:rPr lang="en-US" sz="1600" dirty="0" smtClean="0"/>
              <a:t>10. Resources for Measuring Transportation Costs and Benefits, Transportation Costs &amp; Benefits, Victoria Transportation Policy Institute, http://www.vtpi.org/tdm/tdm66.htm, retrieved November 15, 2015</a:t>
            </a:r>
          </a:p>
          <a:p>
            <a:pPr>
              <a:buNone/>
            </a:pPr>
            <a:r>
              <a:rPr lang="en-US" sz="1600" dirty="0" smtClean="0"/>
              <a:t>11. OD Cost Matrix, http://resources.arcgis.com/en/help/main/10.2/index.html#//004700000032000000, retrieved November 10, 2015</a:t>
            </a:r>
          </a:p>
          <a:p>
            <a:pPr>
              <a:buNone/>
            </a:pPr>
            <a:r>
              <a:rPr lang="en-US" sz="1600" dirty="0" smtClean="0"/>
              <a:t>12. ASCE, http://www.infrastructurereportcard.org/bridges/, retrieved December 8, 2015</a:t>
            </a:r>
          </a:p>
          <a:p>
            <a:pPr>
              <a:buNone/>
            </a:pPr>
            <a:r>
              <a:rPr lang="en-US" sz="1600" dirty="0" smtClean="0"/>
              <a:t>13: Sugumaran, R.,Degroote, J., Spatial Decision Support systems: Principles and Practices, CRC Press, Ringgold Inc, Portland, USA, 2011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49355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KDOT</a:t>
            </a:r>
            <a:br>
              <a:rPr lang="en-US" sz="3600" dirty="0" smtClean="0"/>
            </a:br>
            <a:r>
              <a:rPr lang="en-US" sz="2700" dirty="0" smtClean="0"/>
              <a:t>David Cronister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David Schwartz</a:t>
            </a:r>
            <a:br>
              <a:rPr lang="en-US" sz="2700" dirty="0" smtClean="0"/>
            </a:br>
            <a:r>
              <a:rPr lang="en-US" sz="2700" dirty="0" smtClean="0"/>
              <a:t>Kyle Gonterwitz</a:t>
            </a:r>
            <a:br>
              <a:rPr lang="en-US" sz="2700" dirty="0" smtClean="0"/>
            </a:br>
            <a:r>
              <a:rPr lang="en-US" sz="2700" dirty="0" smtClean="0"/>
              <a:t>Calvin Reed</a:t>
            </a:r>
            <a:br>
              <a:rPr lang="en-US" sz="2700" dirty="0" smtClean="0"/>
            </a:br>
            <a:r>
              <a:rPr lang="en-US" sz="2700" dirty="0" smtClean="0"/>
              <a:t>Tina Cramer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Penn State</a:t>
            </a:r>
            <a:br>
              <a:rPr lang="en-US" dirty="0" smtClean="0"/>
            </a:br>
            <a:r>
              <a:rPr lang="en-US" sz="2700" dirty="0" smtClean="0"/>
              <a:t>Dr. Jan Wallgrun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AD90-B948-46DD-9562-A00C494F36A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908050" y="2516188"/>
            <a:ext cx="6840538" cy="22987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Questions?</a:t>
            </a:r>
          </a:p>
          <a:p>
            <a:pPr algn="ctr">
              <a:buNone/>
            </a:pPr>
            <a:r>
              <a:rPr lang="en-US" dirty="0" smtClean="0"/>
              <a:t>………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A6A-54F5-4EB1-B80B-3E7A0417648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86" y="518615"/>
            <a:ext cx="4111199" cy="10080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5664" y="1797832"/>
            <a:ext cx="7266389" cy="4751387"/>
          </a:xfrm>
        </p:spPr>
        <p:txBody>
          <a:bodyPr>
            <a:normAutofit/>
          </a:bodyPr>
          <a:lstStyle/>
          <a:p>
            <a:r>
              <a:rPr lang="en-US" dirty="0" smtClean="0"/>
              <a:t>Factors affecting Transportation Cost</a:t>
            </a:r>
          </a:p>
          <a:p>
            <a:pPr lvl="1"/>
            <a:r>
              <a:rPr lang="en-US" dirty="0" smtClean="0"/>
              <a:t>fuel cost, vehicle operating cost, travel time</a:t>
            </a:r>
          </a:p>
          <a:p>
            <a:pPr lvl="2"/>
            <a:r>
              <a:rPr lang="en-US" dirty="0" smtClean="0"/>
              <a:t>travel time impacted by speed limit, length of route, traffic congestion</a:t>
            </a:r>
          </a:p>
          <a:p>
            <a:r>
              <a:rPr lang="en-US" dirty="0" smtClean="0"/>
              <a:t>Funding is Scarce</a:t>
            </a:r>
          </a:p>
          <a:p>
            <a:pPr lvl="1"/>
            <a:r>
              <a:rPr lang="en-US" dirty="0" smtClean="0"/>
              <a:t>Infrastructure improvement is cost intensive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16" y="123825"/>
            <a:ext cx="3289111" cy="16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>
          <a:xfrm>
            <a:off x="368490" y="219075"/>
            <a:ext cx="8297838" cy="80450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 dirty="0">
              <a:latin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50" y="1064525"/>
            <a:ext cx="8639033" cy="488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42880" y="5956735"/>
            <a:ext cx="592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Location Advantage!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Credit: KDOT/Kansas Freight Advisory Committee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9449" y="5484579"/>
            <a:ext cx="588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Freight Corridors of Significance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Credit: KDOT/Kansas Freight Advisory Committee (2014)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229836" cy="50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 dirty="0">
              <a:latin typeface="Tahoma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914399" y="4690753"/>
            <a:ext cx="7991475" cy="87336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About 950 bridges passing over  State Highway System </a:t>
            </a:r>
            <a:r>
              <a:rPr lang="en-US" sz="1200" dirty="0" smtClean="0"/>
              <a:t>[</a:t>
            </a:r>
            <a:r>
              <a:rPr lang="en-US" sz="1200" i="1" dirty="0" smtClean="0"/>
              <a:t>corrected number of bridges]</a:t>
            </a:r>
          </a:p>
          <a:p>
            <a:r>
              <a:rPr lang="en-US" sz="1400" dirty="0" smtClean="0"/>
              <a:t>Approx. 70 Bridges passing over Interstate has &lt;15 feet vertical clearance [</a:t>
            </a:r>
            <a:r>
              <a:rPr lang="en-US" sz="1200" i="1" dirty="0" smtClean="0"/>
              <a:t>corrected number of bridges</a:t>
            </a:r>
            <a:r>
              <a:rPr lang="en-US" sz="1400" dirty="0" smtClean="0"/>
              <a:t>]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57274" y="389506"/>
            <a:ext cx="7241697" cy="4208236"/>
            <a:chOff x="857274" y="389506"/>
            <a:chExt cx="7241697" cy="4208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3909" y="412673"/>
              <a:ext cx="1725062" cy="2477666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74" y="389506"/>
              <a:ext cx="5420563" cy="276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9274" y="3173739"/>
              <a:ext cx="5519109" cy="142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047750" y="5608404"/>
            <a:ext cx="588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Bridge Vertical Clearance Map-State Highway System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Credit: KDOT Bureau of Structures &amp; Geotechnical Services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75" y="5183187"/>
            <a:ext cx="6840538" cy="1008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Age of Bridges in Kansas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Credit: KDOT Bureau of Structures &amp; Geotechnical Services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lipArt Placeholder 4"/>
          <p:cNvPicPr>
            <a:picLocks noGr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226" y="849336"/>
            <a:ext cx="6405204" cy="39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76" y="4700685"/>
            <a:ext cx="7921625" cy="64135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Load Restricted Bridges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Credit: KDOT Bureau of Structures &amp; Geotechnical Services 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81" y="423864"/>
            <a:ext cx="7306187" cy="361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50" y="5168219"/>
            <a:ext cx="7710488" cy="1008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Structurally Deficient Bridges</a:t>
            </a:r>
            <a:br>
              <a:rPr lang="en-US" sz="2000" dirty="0" smtClean="0"/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Credit: KDOT Bureau of Structures &amp; Geotechnical Services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615156"/>
            <a:ext cx="5426869" cy="27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152" y="3497036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CA3-0F84-450A-BDD1-BA1AD5270BF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</TotalTime>
  <Words>1088</Words>
  <Application>Microsoft Office PowerPoint</Application>
  <PresentationFormat>On-screen Show (4:3)</PresentationFormat>
  <Paragraphs>199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Decision Support Tool for Infrastructure Improvement</vt:lpstr>
      <vt:lpstr>Presentation Outline</vt:lpstr>
      <vt:lpstr>Introduction</vt:lpstr>
      <vt:lpstr>Background</vt:lpstr>
      <vt:lpstr>PowerPoint Presentation</vt:lpstr>
      <vt:lpstr>PowerPoint Presentation</vt:lpstr>
      <vt:lpstr>Age of Bridges in Kansas  Credit: KDOT Bureau of Structures &amp; Geotechnical Services </vt:lpstr>
      <vt:lpstr>Load Restricted Bridges  Credit: KDOT Bureau of Structures &amp; Geotechnical Services </vt:lpstr>
      <vt:lpstr>Structurally Deficient Bridges Credit: KDOT Bureau of Structures &amp; Geotechnical Services  </vt:lpstr>
      <vt:lpstr>Exploring KTRIPS Data-Oversize/Overweight  Truck Travel Patterns  (Sample One month Data from KTRIPS-Truck Route Permit System-Truck Ht &lt; 15 Ft)</vt:lpstr>
      <vt:lpstr>Motivation Prioritizing Projects-Limited Funding</vt:lpstr>
      <vt:lpstr>Motivation-Contd. Available software </vt:lpstr>
      <vt:lpstr>Goal</vt:lpstr>
      <vt:lpstr>Anticipated Output</vt:lpstr>
      <vt:lpstr>Approach</vt:lpstr>
      <vt:lpstr>Approach- Cont.</vt:lpstr>
      <vt:lpstr>Approach Cont. Barrier Groups</vt:lpstr>
      <vt:lpstr>Potential Grouping-To Investigate</vt:lpstr>
      <vt:lpstr>Model Builder Work Flow-Network Analyst Origin-Destination (O-D) Cost Matrix</vt:lpstr>
      <vt:lpstr>Sample User Interface-Data Input </vt:lpstr>
      <vt:lpstr>Sample O-D cost matrix output</vt:lpstr>
      <vt:lpstr>Prototyping of the Tool </vt:lpstr>
      <vt:lpstr>Project Timelines</vt:lpstr>
      <vt:lpstr>References</vt:lpstr>
      <vt:lpstr>References-Cont.</vt:lpstr>
      <vt:lpstr>Acknowledgements  KDOT David Cronister David Schwartz Kyle Gonterwitz Calvin Reed Tina Cramer Penn State Dr. Jan Wallgrun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and times  of Coretta Scott King</dc:title>
  <dc:creator>Elsit</dc:creator>
  <cp:lastModifiedBy>Beth King</cp:lastModifiedBy>
  <cp:revision>577</cp:revision>
  <cp:lastPrinted>1601-01-01T00:00:00Z</cp:lastPrinted>
  <dcterms:created xsi:type="dcterms:W3CDTF">2015-11-05T01:47:51Z</dcterms:created>
  <dcterms:modified xsi:type="dcterms:W3CDTF">2015-12-30T12:58:18Z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