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6799" r:id="rId69"/>
  </p:sldMasterIdLst>
  <p:notesMasterIdLst>
    <p:notesMasterId r:id="rId99"/>
  </p:notesMasterIdLst>
  <p:handoutMasterIdLst>
    <p:handoutMasterId r:id="rId100"/>
  </p:handoutMasterIdLst>
  <p:sldIdLst>
    <p:sldId id="641" r:id="rId70"/>
    <p:sldId id="623" r:id="rId71"/>
    <p:sldId id="656" r:id="rId72"/>
    <p:sldId id="667" r:id="rId73"/>
    <p:sldId id="672" r:id="rId74"/>
    <p:sldId id="630" r:id="rId75"/>
    <p:sldId id="681" r:id="rId76"/>
    <p:sldId id="643" r:id="rId77"/>
    <p:sldId id="663" r:id="rId78"/>
    <p:sldId id="629" r:id="rId79"/>
    <p:sldId id="664" r:id="rId80"/>
    <p:sldId id="665" r:id="rId81"/>
    <p:sldId id="659" r:id="rId82"/>
    <p:sldId id="648" r:id="rId83"/>
    <p:sldId id="683" r:id="rId84"/>
    <p:sldId id="682" r:id="rId85"/>
    <p:sldId id="649" r:id="rId86"/>
    <p:sldId id="666" r:id="rId87"/>
    <p:sldId id="679" r:id="rId88"/>
    <p:sldId id="625" r:id="rId89"/>
    <p:sldId id="680" r:id="rId90"/>
    <p:sldId id="673" r:id="rId91"/>
    <p:sldId id="677" r:id="rId92"/>
    <p:sldId id="675" r:id="rId93"/>
    <p:sldId id="654" r:id="rId94"/>
    <p:sldId id="669" r:id="rId95"/>
    <p:sldId id="670" r:id="rId96"/>
    <p:sldId id="661" r:id="rId97"/>
    <p:sldId id="651"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 userDrawn="1">
          <p15:clr>
            <a:srgbClr val="A4A3A4"/>
          </p15:clr>
        </p15:guide>
        <p15:guide id="2" orient="horz" pos="3888" userDrawn="1">
          <p15:clr>
            <a:srgbClr val="A4A3A4"/>
          </p15:clr>
        </p15:guide>
        <p15:guide id="3" pos="432" userDrawn="1">
          <p15:clr>
            <a:srgbClr val="A4A3A4"/>
          </p15:clr>
        </p15:guide>
        <p15:guide id="4" pos="5328" userDrawn="1">
          <p15:clr>
            <a:srgbClr val="A4A3A4"/>
          </p15:clr>
        </p15:guide>
        <p15:guide id="5" pos="323" userDrawn="1">
          <p15:clr>
            <a:srgbClr val="A4A3A4"/>
          </p15:clr>
        </p15:guide>
        <p15:guide id="6" pos="54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140"/>
    <a:srgbClr val="D8492B"/>
    <a:srgbClr val="B83D2C"/>
    <a:srgbClr val="C13F2E"/>
    <a:srgbClr val="22A4B8"/>
    <a:srgbClr val="229BB4"/>
    <a:srgbClr val="1867A4"/>
    <a:srgbClr val="2FEACE"/>
    <a:srgbClr val="163497"/>
    <a:srgbClr val="0D2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7" autoAdjust="0"/>
    <p:restoredTop sz="84820" autoAdjust="0"/>
  </p:normalViewPr>
  <p:slideViewPr>
    <p:cSldViewPr snapToGrid="0" snapToObjects="1" showGuides="1">
      <p:cViewPr varScale="1">
        <p:scale>
          <a:sx n="98" d="100"/>
          <a:sy n="98" d="100"/>
        </p:scale>
        <p:origin x="1338" y="84"/>
      </p:cViewPr>
      <p:guideLst>
        <p:guide orient="horz" pos="430"/>
        <p:guide orient="horz" pos="3888"/>
        <p:guide pos="432"/>
        <p:guide pos="5328"/>
        <p:guide pos="323"/>
        <p:guide pos="54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5.xml"/><Relationship Id="rId89" Type="http://schemas.openxmlformats.org/officeDocument/2006/relationships/slide" Target="slides/slide20.xml"/><Relationship Id="rId7" Type="http://schemas.openxmlformats.org/officeDocument/2006/relationships/customXml" Target="../customXml/item7.xml"/><Relationship Id="rId71" Type="http://schemas.openxmlformats.org/officeDocument/2006/relationships/slide" Target="slides/slide2.xml"/><Relationship Id="rId92"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slide" Target="slides/slide5.xml"/><Relationship Id="rId79" Type="http://schemas.openxmlformats.org/officeDocument/2006/relationships/slide" Target="slides/slide10.xml"/><Relationship Id="rId87" Type="http://schemas.openxmlformats.org/officeDocument/2006/relationships/slide" Target="slides/slide18.xml"/><Relationship Id="rId102"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3.xml"/><Relationship Id="rId90" Type="http://schemas.openxmlformats.org/officeDocument/2006/relationships/slide" Target="slides/slide21.xml"/><Relationship Id="rId95" Type="http://schemas.openxmlformats.org/officeDocument/2006/relationships/slide" Target="slides/slide2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Master" Target="slideMasters/slideMaster1.xml"/><Relationship Id="rId77" Type="http://schemas.openxmlformats.org/officeDocument/2006/relationships/slide" Target="slides/slide8.xml"/><Relationship Id="rId100"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80" Type="http://schemas.openxmlformats.org/officeDocument/2006/relationships/slide" Target="slides/slide11.xml"/><Relationship Id="rId85" Type="http://schemas.openxmlformats.org/officeDocument/2006/relationships/slide" Target="slides/slide16.xml"/><Relationship Id="rId93" Type="http://schemas.openxmlformats.org/officeDocument/2006/relationships/slide" Target="slides/slide24.xml"/><Relationship Id="rId98" Type="http://schemas.openxmlformats.org/officeDocument/2006/relationships/slide" Target="slides/slide2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1.xml"/><Relationship Id="rId75" Type="http://schemas.openxmlformats.org/officeDocument/2006/relationships/slide" Target="slides/slide6.xml"/><Relationship Id="rId83" Type="http://schemas.openxmlformats.org/officeDocument/2006/relationships/slide" Target="slides/slide14.xml"/><Relationship Id="rId88" Type="http://schemas.openxmlformats.org/officeDocument/2006/relationships/slide" Target="slides/slide19.xml"/><Relationship Id="rId91" Type="http://schemas.openxmlformats.org/officeDocument/2006/relationships/slide" Target="slides/slide22.xml"/><Relationship Id="rId96"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slide" Target="slides/slide17.xml"/><Relationship Id="rId94" Type="http://schemas.openxmlformats.org/officeDocument/2006/relationships/slide" Target="slides/slide25.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7.xml"/><Relationship Id="rId97" Type="http://schemas.openxmlformats.org/officeDocument/2006/relationships/slide" Target="slides/slide28.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4AB64-BB16-014D-AF59-00877FFB5348}" type="datetimeFigureOut">
              <a:rPr lang="en-US" smtClean="0"/>
              <a:pPr/>
              <a:t>7/28/2017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BED56D-3A20-2943-930A-2361A9DDC1ED}" type="slidenum">
              <a:rPr lang="en-US" smtClean="0"/>
              <a:pPr/>
              <a:t>‹#›</a:t>
            </a:fld>
            <a:endParaRPr lang="en-US" dirty="0"/>
          </a:p>
        </p:txBody>
      </p:sp>
    </p:spTree>
    <p:extLst>
      <p:ext uri="{BB962C8B-B14F-4D97-AF65-F5344CB8AC3E}">
        <p14:creationId xmlns:p14="http://schemas.microsoft.com/office/powerpoint/2010/main" val="3317861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5498D241-0AB7-BC44-80E8-F0A20AF46E9E}" type="datetimeFigureOut">
              <a:rPr lang="en-US" smtClean="0"/>
              <a:pPr/>
              <a:t>7/28/2017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3E7143C0-4F23-B545-9533-520B5A87CA1E}" type="slidenum">
              <a:rPr lang="en-US" smtClean="0"/>
              <a:pPr/>
              <a:t>‹#›</a:t>
            </a:fld>
            <a:endParaRPr lang="en-US" dirty="0"/>
          </a:p>
        </p:txBody>
      </p:sp>
    </p:spTree>
    <p:extLst>
      <p:ext uri="{BB962C8B-B14F-4D97-AF65-F5344CB8AC3E}">
        <p14:creationId xmlns:p14="http://schemas.microsoft.com/office/powerpoint/2010/main" val="40775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latin typeface="Arial"/>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a:t>
            </a:fld>
            <a:endParaRPr lang="en-US" dirty="0"/>
          </a:p>
        </p:txBody>
      </p:sp>
    </p:spTree>
    <p:extLst>
      <p:ext uri="{BB962C8B-B14F-4D97-AF65-F5344CB8AC3E}">
        <p14:creationId xmlns:p14="http://schemas.microsoft.com/office/powerpoint/2010/main" val="93966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10</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11</a:t>
            </a:fld>
            <a:endParaRPr lang="en-US" dirty="0"/>
          </a:p>
        </p:txBody>
      </p:sp>
    </p:spTree>
    <p:extLst>
      <p:ext uri="{BB962C8B-B14F-4D97-AF65-F5344CB8AC3E}">
        <p14:creationId xmlns:p14="http://schemas.microsoft.com/office/powerpoint/2010/main" val="71468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12</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13</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14</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15</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16</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17</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18</a:t>
            </a:fld>
            <a:endParaRPr lang="en-US" dirty="0"/>
          </a:p>
        </p:txBody>
      </p:sp>
    </p:spTree>
    <p:extLst>
      <p:ext uri="{BB962C8B-B14F-4D97-AF65-F5344CB8AC3E}">
        <p14:creationId xmlns:p14="http://schemas.microsoft.com/office/powerpoint/2010/main" val="71468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19</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a:t>
            </a:fld>
            <a:endParaRPr lang="en-US" dirty="0"/>
          </a:p>
        </p:txBody>
      </p:sp>
    </p:spTree>
    <p:extLst>
      <p:ext uri="{BB962C8B-B14F-4D97-AF65-F5344CB8AC3E}">
        <p14:creationId xmlns:p14="http://schemas.microsoft.com/office/powerpoint/2010/main" val="817784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20</a:t>
            </a:fld>
            <a:endParaRPr lang="en-US" dirty="0"/>
          </a:p>
        </p:txBody>
      </p:sp>
    </p:spTree>
    <p:extLst>
      <p:ext uri="{BB962C8B-B14F-4D97-AF65-F5344CB8AC3E}">
        <p14:creationId xmlns:p14="http://schemas.microsoft.com/office/powerpoint/2010/main" val="73115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21</a:t>
            </a:fld>
            <a:endParaRPr lang="en-US" dirty="0"/>
          </a:p>
        </p:txBody>
      </p:sp>
    </p:spTree>
    <p:extLst>
      <p:ext uri="{BB962C8B-B14F-4D97-AF65-F5344CB8AC3E}">
        <p14:creationId xmlns:p14="http://schemas.microsoft.com/office/powerpoint/2010/main" val="731158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22</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23</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24</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25</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26</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27</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28</a:t>
            </a:fld>
            <a:endParaRPr lang="en-US" dirty="0"/>
          </a:p>
        </p:txBody>
      </p:sp>
    </p:spTree>
    <p:extLst>
      <p:ext uri="{BB962C8B-B14F-4D97-AF65-F5344CB8AC3E}">
        <p14:creationId xmlns:p14="http://schemas.microsoft.com/office/powerpoint/2010/main" val="184993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3</a:t>
            </a:fld>
            <a:endParaRPr lang="en-US" dirty="0"/>
          </a:p>
        </p:txBody>
      </p:sp>
    </p:spTree>
    <p:extLst>
      <p:ext uri="{BB962C8B-B14F-4D97-AF65-F5344CB8AC3E}">
        <p14:creationId xmlns:p14="http://schemas.microsoft.com/office/powerpoint/2010/main" val="127188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4</a:t>
            </a:fld>
            <a:endParaRPr lang="en-US" dirty="0"/>
          </a:p>
        </p:txBody>
      </p:sp>
    </p:spTree>
    <p:extLst>
      <p:ext uri="{BB962C8B-B14F-4D97-AF65-F5344CB8AC3E}">
        <p14:creationId xmlns:p14="http://schemas.microsoft.com/office/powerpoint/2010/main" val="127188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5</a:t>
            </a:fld>
            <a:endParaRPr lang="en-US" dirty="0"/>
          </a:p>
        </p:txBody>
      </p:sp>
    </p:spTree>
    <p:extLst>
      <p:ext uri="{BB962C8B-B14F-4D97-AF65-F5344CB8AC3E}">
        <p14:creationId xmlns:p14="http://schemas.microsoft.com/office/powerpoint/2010/main" val="127188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6</a:t>
            </a:fld>
            <a:endParaRPr lang="en-US" dirty="0"/>
          </a:p>
        </p:txBody>
      </p:sp>
    </p:spTree>
    <p:extLst>
      <p:ext uri="{BB962C8B-B14F-4D97-AF65-F5344CB8AC3E}">
        <p14:creationId xmlns:p14="http://schemas.microsoft.com/office/powerpoint/2010/main" val="127188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7</a:t>
            </a:fld>
            <a:endParaRPr lang="en-US" dirty="0"/>
          </a:p>
        </p:txBody>
      </p:sp>
    </p:spTree>
    <p:extLst>
      <p:ext uri="{BB962C8B-B14F-4D97-AF65-F5344CB8AC3E}">
        <p14:creationId xmlns:p14="http://schemas.microsoft.com/office/powerpoint/2010/main" val="127188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143C0-4F23-B545-9533-520B5A87CA1E}" type="slidenum">
              <a:rPr lang="en-US" smtClean="0"/>
              <a:pPr/>
              <a:t>9</a:t>
            </a:fld>
            <a:endParaRPr lang="en-US" dirty="0"/>
          </a:p>
        </p:txBody>
      </p:sp>
    </p:spTree>
    <p:extLst>
      <p:ext uri="{BB962C8B-B14F-4D97-AF65-F5344CB8AC3E}">
        <p14:creationId xmlns:p14="http://schemas.microsoft.com/office/powerpoint/2010/main" val="71468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374841" y="2428193"/>
            <a:ext cx="6394330" cy="914400"/>
          </a:xfrm>
        </p:spPr>
        <p:txBody>
          <a:bodyPr rIns="0" anchor="b">
            <a:noAutofit/>
          </a:bodyPr>
          <a:lstStyle>
            <a:lvl1pPr algn="ctr">
              <a:defRPr sz="255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371601" y="3465218"/>
            <a:ext cx="6400801" cy="914400"/>
          </a:xfrm>
          <a:noFill/>
        </p:spPr>
        <p:txBody>
          <a:bodyPr>
            <a:noAutofit/>
          </a:bodyPr>
          <a:lstStyle>
            <a:lvl1pPr marL="0" indent="0" algn="ctr">
              <a:buNone/>
              <a:defRPr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of Presenter(s)</a:t>
            </a:r>
          </a:p>
        </p:txBody>
      </p:sp>
      <p:sp>
        <p:nvSpPr>
          <p:cNvPr id="5"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6EC91B51-25EE-0147-9293-37E16A70024E}" type="datetime1">
              <a:rPr lang="en-US" smtClean="0"/>
              <a:pPr/>
              <a:t>7/28/2017</a:t>
            </a:fld>
            <a:endParaRPr lang="en-US" dirty="0"/>
          </a:p>
        </p:txBody>
      </p:sp>
      <p:sp>
        <p:nvSpPr>
          <p:cNvPr id="6"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gradFill flip="none" rotWithShape="1">
          <a:gsLst>
            <a:gs pos="100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Parallelogram 10"/>
          <p:cNvSpPr/>
          <p:nvPr/>
        </p:nvSpPr>
        <p:spPr bwMode="auto">
          <a:xfrm flipH="1">
            <a:off x="1" y="2"/>
            <a:ext cx="4123467"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8" name="Parallelogram 10"/>
          <p:cNvSpPr/>
          <p:nvPr/>
        </p:nvSpPr>
        <p:spPr bwMode="auto">
          <a:xfrm rot="16200000" flipH="1" flipV="1">
            <a:off x="3183461" y="897463"/>
            <a:ext cx="2777078"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0" name="Picture Placeholder 8"/>
          <p:cNvSpPr>
            <a:spLocks noGrp="1" noChangeAspect="1"/>
          </p:cNvSpPr>
          <p:nvPr>
            <p:ph type="pic" sz="quarter" idx="12" hasCustomPrompt="1"/>
          </p:nvPr>
        </p:nvSpPr>
        <p:spPr>
          <a:xfrm>
            <a:off x="513160" y="1757364"/>
            <a:ext cx="4457700" cy="3343275"/>
          </a:xfrm>
          <a:prstGeom prst="rect">
            <a:avLst/>
          </a:prstGeom>
          <a:solidFill>
            <a:schemeClr val="tx1"/>
          </a:solidFill>
          <a:ln>
            <a:noFill/>
          </a:ln>
        </p:spPr>
        <p:txBody>
          <a:bodyPr anchor="ctr"/>
          <a:lstStyle>
            <a:lvl1pPr marL="0" indent="0" algn="ctr">
              <a:buNone/>
              <a:defRPr sz="1350" baseline="0"/>
            </a:lvl1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rPr>
              <a:t>Click icon to insert Picture</a:t>
            </a:r>
          </a:p>
        </p:txBody>
      </p:sp>
      <p:sp>
        <p:nvSpPr>
          <p:cNvPr id="3" name="Text Placeholder 2"/>
          <p:cNvSpPr>
            <a:spLocks noGrp="1"/>
          </p:cNvSpPr>
          <p:nvPr>
            <p:ph type="body" idx="1" hasCustomPrompt="1"/>
          </p:nvPr>
        </p:nvSpPr>
        <p:spPr>
          <a:xfrm>
            <a:off x="5232654" y="3582548"/>
            <a:ext cx="3395806" cy="253916"/>
          </a:xfrm>
          <a:noFill/>
        </p:spPr>
        <p:txBody>
          <a:bodyPr wrap="square" anchor="t">
            <a:spAutoFit/>
          </a:bodyPr>
          <a:lstStyle>
            <a:lvl1pPr marL="0" indent="0" algn="l">
              <a:lnSpc>
                <a:spcPct val="100000"/>
              </a:lnSpc>
              <a:spcBef>
                <a:spcPts val="0"/>
              </a:spcBef>
              <a:spcAft>
                <a:spcPts val="0"/>
              </a:spcAft>
              <a:buNone/>
              <a:defRPr sz="1650" b="0">
                <a:solidFill>
                  <a:schemeClr val="accent4">
                    <a:lumMod val="20000"/>
                    <a:lumOff val="8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5232654" y="2640499"/>
            <a:ext cx="3395806" cy="877163"/>
          </a:xfrm>
        </p:spPr>
        <p:txBody>
          <a:bodyPr wrap="square" anchor="b">
            <a:spAutoFit/>
          </a:bodyPr>
          <a:lstStyle>
            <a:lvl1pPr algn="l" defTabSz="342900" rtl="0" eaLnBrk="1" latinLnBrk="0" hangingPunct="1">
              <a:lnSpc>
                <a:spcPct val="100000"/>
              </a:lnSpc>
              <a:spcBef>
                <a:spcPct val="0"/>
              </a:spcBef>
              <a:buNone/>
              <a:defRPr kumimoji="0" lang="en-US" sz="285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Demo Title</a:t>
            </a:r>
            <a:endParaRPr lang="en-US" dirty="0"/>
          </a:p>
        </p:txBody>
      </p:sp>
      <p:sp>
        <p:nvSpPr>
          <p:cNvPr id="9"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5D6FA6FB-FDD3-A446-B5AE-30BBE73852D8}" type="datetime1">
              <a:rPr lang="en-US" smtClean="0"/>
              <a:pPr/>
              <a:t>7/28/2017</a:t>
            </a:fld>
            <a:endParaRPr lang="en-US" dirty="0"/>
          </a:p>
        </p:txBody>
      </p:sp>
      <p:sp>
        <p:nvSpPr>
          <p:cNvPr id="11"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extLst>
      <p:ext uri="{BB962C8B-B14F-4D97-AF65-F5344CB8AC3E}">
        <p14:creationId xmlns:p14="http://schemas.microsoft.com/office/powerpoint/2010/main" val="60615525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_User Scree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Edit User Screens Title</a:t>
            </a:r>
          </a:p>
        </p:txBody>
      </p:sp>
      <p:sp>
        <p:nvSpPr>
          <p:cNvPr id="3"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63D0726-017F-9249-8B2E-2A4DDB444ED8}" type="datetime1">
              <a:rPr lang="en-US" smtClean="0"/>
              <a:pPr/>
              <a:t>7/28/2017</a:t>
            </a:fld>
            <a:endParaRPr lang="en-US" dirty="0"/>
          </a:p>
        </p:txBody>
      </p:sp>
      <p:sp>
        <p:nvSpPr>
          <p:cNvPr id="4"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extLst>
      <p:ext uri="{BB962C8B-B14F-4D97-AF65-F5344CB8AC3E}">
        <p14:creationId xmlns:p14="http://schemas.microsoft.com/office/powerpoint/2010/main" val="392387917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28" y="2359759"/>
            <a:ext cx="7775575" cy="1107996"/>
          </a:xfrm>
        </p:spPr>
        <p:txBody>
          <a:bodyPr anchor="b"/>
          <a:lstStyle>
            <a:lvl1pPr>
              <a:spcAft>
                <a:spcPts val="0"/>
              </a:spcAft>
              <a:defRPr sz="72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684228" y="3467761"/>
            <a:ext cx="7775575" cy="461665"/>
          </a:xfrm>
          <a:noFill/>
        </p:spPr>
        <p:txBody>
          <a:bodyPr vert="horz" wrap="square" lIns="0" tIns="0" rIns="0" bIns="0" rtlCol="0" anchor="t">
            <a:spAutoFit/>
          </a:bodyPr>
          <a:lstStyle>
            <a:lvl1pPr marL="0" indent="0">
              <a:spcAft>
                <a:spcPts val="0"/>
              </a:spcAft>
              <a:buFontTx/>
              <a:buNone/>
              <a:defRPr lang="en-US" sz="3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
        <p:nvSpPr>
          <p:cNvPr id="5"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D77C214-390A-F944-BF27-73F37F4360F9}" type="datetime1">
              <a:rPr lang="en-US" smtClean="0"/>
              <a:pPr/>
              <a:t>7/28/2017</a:t>
            </a:fld>
            <a:endParaRPr lang="en-US" dirty="0"/>
          </a:p>
        </p:txBody>
      </p:sp>
      <p:sp>
        <p:nvSpPr>
          <p:cNvPr id="6"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extLst>
      <p:ext uri="{BB962C8B-B14F-4D97-AF65-F5344CB8AC3E}">
        <p14:creationId xmlns:p14="http://schemas.microsoft.com/office/powerpoint/2010/main" val="11987525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2740858"/>
            <a:ext cx="5486400" cy="346249"/>
          </a:xfrm>
        </p:spPr>
        <p:txBody>
          <a:bodyPr anchor="b"/>
          <a:lstStyle>
            <a:lvl1pPr>
              <a:spcAft>
                <a:spcPts val="0"/>
              </a:spcAft>
              <a:defRPr sz="2250" b="0" baseline="0">
                <a:solidFill>
                  <a:schemeClr val="tx1"/>
                </a:solidFill>
              </a:defRPr>
            </a:lvl1pPr>
          </a:lstStyle>
          <a:p>
            <a:r>
              <a:rPr lang="en-US" dirty="0"/>
              <a:t>“Quote”</a:t>
            </a:r>
          </a:p>
        </p:txBody>
      </p:sp>
      <p:sp>
        <p:nvSpPr>
          <p:cNvPr id="4" name="Text Placeholder 3"/>
          <p:cNvSpPr>
            <a:spLocks noGrp="1"/>
          </p:cNvSpPr>
          <p:nvPr>
            <p:ph type="body" sz="quarter" idx="10" hasCustomPrompt="1"/>
          </p:nvPr>
        </p:nvSpPr>
        <p:spPr>
          <a:xfrm>
            <a:off x="684213" y="3683197"/>
            <a:ext cx="5486400" cy="300082"/>
          </a:xfrm>
          <a:noFill/>
        </p:spPr>
        <p:txBody>
          <a:bodyPr vert="horz" wrap="square" lIns="0" tIns="0" rIns="0" bIns="0" rtlCol="0" anchor="t">
            <a:spAutoFit/>
          </a:bodyPr>
          <a:lstStyle>
            <a:lvl1pPr marL="0" indent="0" algn="r">
              <a:spcAft>
                <a:spcPts val="0"/>
              </a:spcAft>
              <a:buFontTx/>
              <a:buNone/>
              <a:defRPr lang="en-US" sz="1950"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
        <p:nvSpPr>
          <p:cNvPr id="5"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6225C2B-15EC-3348-B6CD-75D75F51F610}" type="datetime1">
              <a:rPr lang="en-US" smtClean="0"/>
              <a:pPr/>
              <a:t>7/28/2017</a:t>
            </a:fld>
            <a:endParaRPr lang="en-US" dirty="0"/>
          </a:p>
        </p:txBody>
      </p:sp>
      <p:sp>
        <p:nvSpPr>
          <p:cNvPr id="6"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extLst>
      <p:ext uri="{BB962C8B-B14F-4D97-AF65-F5344CB8AC3E}">
        <p14:creationId xmlns:p14="http://schemas.microsoft.com/office/powerpoint/2010/main" val="174133260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sri">
    <p:spTree>
      <p:nvGrpSpPr>
        <p:cNvPr id="1" name=""/>
        <p:cNvGrpSpPr/>
        <p:nvPr/>
      </p:nvGrpSpPr>
      <p:grpSpPr>
        <a:xfrm>
          <a:off x="0" y="0"/>
          <a:ext cx="0" cy="0"/>
          <a:chOff x="0" y="0"/>
          <a:chExt cx="0" cy="0"/>
        </a:xfrm>
      </p:grpSpPr>
      <p:sp>
        <p:nvSpPr>
          <p:cNvPr id="3" name="Parallelogram 10"/>
          <p:cNvSpPr/>
          <p:nvPr/>
        </p:nvSpPr>
        <p:spPr bwMode="auto">
          <a:xfrm rot="5400000" flipV="1">
            <a:off x="3771901" y="1485903"/>
            <a:ext cx="1600198"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userDrawn="1"/>
        </p:nvSpPr>
        <p:spPr bwMode="auto">
          <a:xfrm rot="5400000" flipH="1">
            <a:off x="3795972" y="885756"/>
            <a:ext cx="1555939" cy="9170900"/>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6" name="Parallelogram 10"/>
          <p:cNvSpPr/>
          <p:nvPr userDrawn="1"/>
        </p:nvSpPr>
        <p:spPr bwMode="auto">
          <a:xfrm rot="5400000" flipH="1">
            <a:off x="3396245" y="-3362018"/>
            <a:ext cx="2364960" cy="9157446"/>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lvl="0"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Parallelogram 10"/>
          <p:cNvSpPr/>
          <p:nvPr userDrawn="1"/>
        </p:nvSpPr>
        <p:spPr bwMode="auto">
          <a:xfrm rot="5400000" flipH="1">
            <a:off x="3559850" y="-3559848"/>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9" name="Parallelogram 10"/>
          <p:cNvSpPr/>
          <p:nvPr userDrawn="1"/>
        </p:nvSpPr>
        <p:spPr bwMode="auto">
          <a:xfrm rot="16200000">
            <a:off x="3382796" y="1071760"/>
            <a:ext cx="2364960" cy="9157446"/>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lvl="0"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userDrawn="1"/>
        </p:nvSpPr>
        <p:spPr bwMode="auto">
          <a:xfrm rot="5400000" flipV="1">
            <a:off x="3559849" y="1260402"/>
            <a:ext cx="2024302" cy="9170896"/>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72624568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Master Title Style</a:t>
            </a:r>
          </a:p>
        </p:txBody>
      </p:sp>
      <p:sp>
        <p:nvSpPr>
          <p:cNvPr id="5" name="Content Placeholder 4"/>
          <p:cNvSpPr>
            <a:spLocks noGrp="1"/>
          </p:cNvSpPr>
          <p:nvPr>
            <p:ph sz="quarter" idx="10"/>
          </p:nvPr>
        </p:nvSpPr>
        <p:spPr>
          <a:xfrm>
            <a:off x="685800" y="1828800"/>
            <a:ext cx="7776972" cy="3429000"/>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6DEFD86-78C4-084A-B0B5-04A7A3431B39}" type="datetime1">
              <a:rPr lang="en-US" smtClean="0"/>
              <a:pPr/>
              <a:t>7/28/2017</a:t>
            </a:fld>
            <a:endParaRPr lang="en-US" dirty="0"/>
          </a:p>
        </p:txBody>
      </p:sp>
      <p:sp>
        <p:nvSpPr>
          <p:cNvPr id="6"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969" y="682625"/>
            <a:ext cx="8119872" cy="276999"/>
          </a:xfrm>
        </p:spPr>
        <p:txBody>
          <a:bodyPr/>
          <a:lstStyle>
            <a:lvl1pPr>
              <a:defRPr lang="en-US" sz="1800" b="1" kern="1200" spc="0" dirty="0" smtClean="0">
                <a:solidFill>
                  <a:schemeClr val="tx1"/>
                </a:solidFill>
                <a:latin typeface="+mj-lt"/>
                <a:ea typeface="+mj-ea"/>
                <a:cs typeface="Arial"/>
              </a:defRPr>
            </a:lvl1pPr>
          </a:lstStyle>
          <a:p>
            <a:r>
              <a:rPr lang="en-US" dirty="0"/>
              <a:t>Click to Edit Master Title Style</a:t>
            </a:r>
          </a:p>
        </p:txBody>
      </p:sp>
      <p:sp>
        <p:nvSpPr>
          <p:cNvPr id="8" name="Text Placeholder 7"/>
          <p:cNvSpPr>
            <a:spLocks noGrp="1"/>
          </p:cNvSpPr>
          <p:nvPr>
            <p:ph type="body" sz="quarter" idx="11" hasCustomPrompt="1"/>
          </p:nvPr>
        </p:nvSpPr>
        <p:spPr>
          <a:xfrm>
            <a:off x="511969" y="1097310"/>
            <a:ext cx="8119872" cy="184666"/>
          </a:xfrm>
        </p:spPr>
        <p:txBody>
          <a:bodyPr anchor="t" anchorCtr="0">
            <a:spAutoFit/>
          </a:bodyPr>
          <a:lstStyle>
            <a:lvl1pPr marL="0" indent="0">
              <a:spcBef>
                <a:spcPts val="0"/>
              </a:spcBef>
              <a:spcAft>
                <a:spcPts val="0"/>
              </a:spcAft>
              <a:buNone/>
              <a:defRPr sz="1200">
                <a:solidFill>
                  <a:schemeClr val="accent4">
                    <a:lumMod val="40000"/>
                    <a:lumOff val="60000"/>
                  </a:schemeClr>
                </a:solidFill>
              </a:defRPr>
            </a:lvl1pPr>
            <a:lvl2pPr marL="0" indent="0">
              <a:buNone/>
              <a:defRPr sz="1050"/>
            </a:lvl2pPr>
            <a:lvl3pPr marL="0" indent="0">
              <a:buNone/>
              <a:defRPr sz="1050"/>
            </a:lvl3pPr>
            <a:lvl4pPr marL="0" indent="0">
              <a:buNone/>
              <a:defRPr sz="1050"/>
            </a:lvl4pPr>
            <a:lvl5pPr marL="0" indent="0">
              <a:buNone/>
              <a:defRPr sz="1050"/>
            </a:lvl5pPr>
          </a:lstStyle>
          <a:p>
            <a:pPr lvl="0"/>
            <a:r>
              <a:rPr lang="en-US" dirty="0"/>
              <a:t>Click to Edit Subtitle (optional)</a:t>
            </a:r>
          </a:p>
        </p:txBody>
      </p:sp>
      <p:sp>
        <p:nvSpPr>
          <p:cNvPr id="11" name="Content Placeholder 10"/>
          <p:cNvSpPr>
            <a:spLocks noGrp="1"/>
          </p:cNvSpPr>
          <p:nvPr>
            <p:ph sz="quarter" idx="12"/>
          </p:nvPr>
        </p:nvSpPr>
        <p:spPr>
          <a:xfrm>
            <a:off x="685800" y="1828804"/>
            <a:ext cx="7776972" cy="3427413"/>
          </a:xfrm>
        </p:spPr>
        <p:txBody>
          <a:bodyPr/>
          <a:lstStyle/>
          <a:p>
            <a:pPr lvl="0"/>
            <a:r>
              <a:rPr lang="en-US"/>
              <a:t>Click to edit Master text styles</a:t>
            </a:r>
          </a:p>
          <a:p>
            <a:pPr lvl="1"/>
            <a:r>
              <a:rPr lang="en-US"/>
              <a:t>Second level</a:t>
            </a:r>
          </a:p>
          <a:p>
            <a:pPr lvl="2"/>
            <a:r>
              <a:rPr lang="en-US"/>
              <a:t>Third level</a:t>
            </a:r>
          </a:p>
        </p:txBody>
      </p:sp>
      <p:sp>
        <p:nvSpPr>
          <p:cNvPr id="5"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D5DF95B-0B80-6A4D-A813-6F9D9F38EBA2}" type="datetime1">
              <a:rPr lang="en-US" smtClean="0"/>
              <a:pPr/>
              <a:t>7/28/2017</a:t>
            </a:fld>
            <a:endParaRPr lang="en-US" dirty="0"/>
          </a:p>
        </p:txBody>
      </p:sp>
      <p:sp>
        <p:nvSpPr>
          <p:cNvPr id="6"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682625"/>
            <a:ext cx="8119872" cy="276999"/>
          </a:xfrm>
          <a:noFill/>
        </p:spPr>
        <p:txBody>
          <a:bodyPr vert="horz" wrap="square" lIns="0" tIns="0" rIns="0" bIns="0" rtlCol="0" anchor="t">
            <a:sp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685800" y="1828800"/>
            <a:ext cx="7776972" cy="3429000"/>
          </a:xfrm>
        </p:spPr>
        <p:txBody>
          <a:bodyPr/>
          <a:lstStyle>
            <a:lvl1pPr>
              <a:lnSpc>
                <a:spcPct val="100000"/>
              </a:lnSpc>
              <a:defRPr sz="1500"/>
            </a:lvl1pPr>
            <a:lvl2pPr>
              <a:lnSpc>
                <a:spcPct val="100000"/>
              </a:lnSpc>
              <a:defRPr sz="1350"/>
            </a:lvl2pPr>
            <a:lvl3pPr>
              <a:lnSpc>
                <a:spcPct val="100000"/>
              </a:lnSpc>
              <a:defRPr sz="1200"/>
            </a:lvl3pPr>
            <a:lvl4pPr>
              <a:defRPr sz="1050"/>
            </a:lvl4pPr>
            <a:lvl5pPr>
              <a:lnSpc>
                <a:spcPts val="1350"/>
              </a:lnSpc>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7" name="Text Placeholder 6"/>
          <p:cNvSpPr>
            <a:spLocks noGrp="1"/>
          </p:cNvSpPr>
          <p:nvPr>
            <p:ph type="body" sz="quarter" idx="14" hasCustomPrompt="1"/>
          </p:nvPr>
        </p:nvSpPr>
        <p:spPr>
          <a:xfrm>
            <a:off x="515448" y="6230946"/>
            <a:ext cx="8119871" cy="161583"/>
          </a:xfrm>
        </p:spPr>
        <p:txBody>
          <a:bodyPr anchor="b">
            <a:spAutoFit/>
          </a:bodyPr>
          <a:lstStyle>
            <a:lvl1pPr marL="0" marR="0" indent="0" algn="r" defTabSz="342900" rtl="0" eaLnBrk="1" fontAlgn="auto" latinLnBrk="0" hangingPunct="1">
              <a:lnSpc>
                <a:spcPct val="100000"/>
              </a:lnSpc>
              <a:spcBef>
                <a:spcPts val="0"/>
              </a:spcBef>
              <a:spcAft>
                <a:spcPts val="0"/>
              </a:spcAft>
              <a:buClr>
                <a:schemeClr val="tx1">
                  <a:lumMod val="65000"/>
                </a:schemeClr>
              </a:buClr>
              <a:buSzPts val="1100"/>
              <a:buFont typeface="Arial"/>
              <a:buNone/>
              <a:tabLst/>
              <a:defRPr lang="en-US" sz="1050" b="0" i="1" kern="1200" baseline="0" dirty="0" smtClean="0">
                <a:solidFill>
                  <a:schemeClr val="tx2"/>
                </a:solidFill>
                <a:latin typeface="+mn-lt"/>
                <a:ea typeface="+mn-ea"/>
                <a:cs typeface="Arial"/>
              </a:defRPr>
            </a:lvl1pPr>
          </a:lstStyle>
          <a:p>
            <a:pPr lvl="0"/>
            <a:r>
              <a:rPr lang="en-US" dirty="0"/>
              <a:t>Click to Edit Tagline (optional)</a:t>
            </a:r>
          </a:p>
        </p:txBody>
      </p:sp>
      <p:sp>
        <p:nvSpPr>
          <p:cNvPr id="5" name="Date Placeholder 3"/>
          <p:cNvSpPr>
            <a:spLocks noGrp="1"/>
          </p:cNvSpPr>
          <p:nvPr>
            <p:ph type="dt" sz="half" idx="15"/>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14E55AC9-5819-304B-AB8A-EC561A98EE59}" type="datetime1">
              <a:rPr lang="en-US" smtClean="0"/>
              <a:pPr/>
              <a:t>7/28/2017</a:t>
            </a:fld>
            <a:endParaRPr lang="en-US" dirty="0"/>
          </a:p>
        </p:txBody>
      </p:sp>
      <p:sp>
        <p:nvSpPr>
          <p:cNvPr id="6"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Content and Tagl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4350" y="682625"/>
            <a:ext cx="8119872" cy="276999"/>
          </a:xfrm>
        </p:spPr>
        <p:txBody>
          <a:bodyPr/>
          <a:lstStyle>
            <a:lvl1pPr>
              <a:defRPr/>
            </a:lvl1pPr>
          </a:lstStyle>
          <a:p>
            <a:r>
              <a:rPr lang="en-US" dirty="0"/>
              <a:t>Click to Edit Master Title Style</a:t>
            </a:r>
          </a:p>
        </p:txBody>
      </p:sp>
      <p:sp>
        <p:nvSpPr>
          <p:cNvPr id="9" name="Content Placeholder 21"/>
          <p:cNvSpPr>
            <a:spLocks noGrp="1"/>
          </p:cNvSpPr>
          <p:nvPr>
            <p:ph sz="quarter" idx="18"/>
          </p:nvPr>
        </p:nvSpPr>
        <p:spPr>
          <a:xfrm>
            <a:off x="685800" y="1828800"/>
            <a:ext cx="7776972" cy="3429000"/>
          </a:xfrm>
        </p:spPr>
        <p:txBody>
          <a:bodyPr/>
          <a:lstStyle/>
          <a:p>
            <a:pPr lvl="0"/>
            <a:r>
              <a:rPr lang="en-US"/>
              <a:t>Click to edit Master text styles</a:t>
            </a:r>
          </a:p>
          <a:p>
            <a:pPr lvl="1"/>
            <a:r>
              <a:rPr lang="en-US"/>
              <a:t>Second level</a:t>
            </a:r>
          </a:p>
          <a:p>
            <a:pPr lvl="2"/>
            <a:r>
              <a:rPr lang="en-US"/>
              <a:t>Third level</a:t>
            </a:r>
          </a:p>
        </p:txBody>
      </p:sp>
      <p:sp>
        <p:nvSpPr>
          <p:cNvPr id="4" name="TextBox 3"/>
          <p:cNvSpPr txBox="1"/>
          <p:nvPr/>
        </p:nvSpPr>
        <p:spPr>
          <a:xfrm>
            <a:off x="8832307" y="1514615"/>
            <a:ext cx="914401" cy="914400"/>
          </a:xfrm>
          <a:prstGeom prst="rect">
            <a:avLst/>
          </a:prstGeom>
          <a:noFill/>
          <a:effectLst/>
        </p:spPr>
        <p:txBody>
          <a:bodyPr wrap="none" lIns="0" tIns="0" rIns="0" bIns="0" rtlCol="0">
            <a:noAutofit/>
          </a:bodyPr>
          <a:lstStyle/>
          <a:p>
            <a:pPr algn="l" eaLnBrk="0" hangingPunct="0">
              <a:lnSpc>
                <a:spcPts val="1350"/>
              </a:lnSpc>
            </a:pPr>
            <a:endParaRPr lang="en-US" sz="1050" b="1" dirty="0">
              <a:ea typeface="+mn-ea"/>
              <a:cs typeface="+mn-cs"/>
            </a:endParaRPr>
          </a:p>
        </p:txBody>
      </p:sp>
      <p:sp>
        <p:nvSpPr>
          <p:cNvPr id="10" name="Text Placeholder 9"/>
          <p:cNvSpPr>
            <a:spLocks noGrp="1"/>
          </p:cNvSpPr>
          <p:nvPr>
            <p:ph type="body" sz="quarter" idx="16" hasCustomPrompt="1"/>
          </p:nvPr>
        </p:nvSpPr>
        <p:spPr>
          <a:xfrm>
            <a:off x="514350" y="1097310"/>
            <a:ext cx="8119872" cy="184666"/>
          </a:xfrm>
        </p:spPr>
        <p:txBody>
          <a:bodyPr vert="horz" wrap="square" lIns="0" tIns="0" rIns="0" bIns="0" rtlCol="0" anchor="t">
            <a:spAutoFit/>
          </a:bodyPr>
          <a:lstStyle>
            <a:lvl1pPr marL="0" indent="0" algn="l" defTabSz="342900" rtl="0" eaLnBrk="1" latinLnBrk="0" hangingPunct="1">
              <a:lnSpc>
                <a:spcPct val="100000"/>
              </a:lnSpc>
              <a:spcBef>
                <a:spcPct val="0"/>
              </a:spcBef>
              <a:spcAft>
                <a:spcPts val="0"/>
              </a:spcAft>
              <a:buNone/>
              <a:defRPr lang="en-US" sz="1200" b="1" kern="1200" dirty="0" smtClean="0">
                <a:solidFill>
                  <a:srgbClr val="94E6FF"/>
                </a:solidFill>
                <a:latin typeface="+mj-lt"/>
                <a:ea typeface="+mj-ea"/>
                <a:cs typeface="Arial"/>
              </a:defRPr>
            </a:lvl1pPr>
            <a:lvl2pPr algn="l" defTabSz="342900" rtl="0" eaLnBrk="1" latinLnBrk="0" hangingPunct="1">
              <a:lnSpc>
                <a:spcPct val="100000"/>
              </a:lnSpc>
              <a:spcBef>
                <a:spcPct val="0"/>
              </a:spcBef>
              <a:buNone/>
              <a:defRPr lang="en-US" sz="1800" b="1" kern="1200" dirty="0" smtClean="0">
                <a:solidFill>
                  <a:schemeClr val="tx1"/>
                </a:solidFill>
                <a:latin typeface="+mj-lt"/>
                <a:ea typeface="+mj-ea"/>
                <a:cs typeface="Arial"/>
              </a:defRPr>
            </a:lvl2pPr>
            <a:lvl3pPr algn="l" defTabSz="342900" rtl="0" eaLnBrk="1" latinLnBrk="0" hangingPunct="1">
              <a:lnSpc>
                <a:spcPct val="100000"/>
              </a:lnSpc>
              <a:spcBef>
                <a:spcPct val="0"/>
              </a:spcBef>
              <a:buNone/>
              <a:defRPr lang="en-US" sz="1800" b="1" kern="1200" dirty="0" smtClean="0">
                <a:solidFill>
                  <a:schemeClr val="tx1"/>
                </a:solidFill>
                <a:latin typeface="+mj-lt"/>
                <a:ea typeface="+mj-ea"/>
                <a:cs typeface="Arial"/>
              </a:defRPr>
            </a:lvl3pPr>
            <a:lvl4pPr algn="l" defTabSz="342900" rtl="0" eaLnBrk="1" latinLnBrk="0" hangingPunct="1">
              <a:lnSpc>
                <a:spcPct val="100000"/>
              </a:lnSpc>
              <a:spcBef>
                <a:spcPct val="0"/>
              </a:spcBef>
              <a:buNone/>
              <a:defRPr lang="en-US" sz="1800" b="1" kern="1200" dirty="0" smtClean="0">
                <a:solidFill>
                  <a:schemeClr val="tx1"/>
                </a:solidFill>
                <a:latin typeface="+mj-lt"/>
                <a:ea typeface="+mj-ea"/>
                <a:cs typeface="Arial"/>
              </a:defRPr>
            </a:lvl4pPr>
            <a:lvl5pPr algn="l" defTabSz="342900" rtl="0" eaLnBrk="1" latinLnBrk="0" hangingPunct="1">
              <a:lnSpc>
                <a:spcPct val="100000"/>
              </a:lnSpc>
              <a:spcBef>
                <a:spcPct val="0"/>
              </a:spcBef>
              <a:buNone/>
              <a:defRPr lang="en-US" sz="1800" b="1" kern="1200" dirty="0" smtClean="0">
                <a:solidFill>
                  <a:schemeClr val="tx1"/>
                </a:solidFill>
                <a:latin typeface="+mj-lt"/>
                <a:ea typeface="+mj-ea"/>
                <a:cs typeface="Arial"/>
              </a:defRPr>
            </a:lvl5pPr>
          </a:lstStyle>
          <a:p>
            <a:pPr lvl="0"/>
            <a:r>
              <a:rPr lang="en-US" dirty="0"/>
              <a:t>Click to Edit Subtitle (optional)</a:t>
            </a:r>
          </a:p>
        </p:txBody>
      </p:sp>
      <p:sp>
        <p:nvSpPr>
          <p:cNvPr id="12" name="Text Placeholder 25"/>
          <p:cNvSpPr>
            <a:spLocks noGrp="1"/>
          </p:cNvSpPr>
          <p:nvPr>
            <p:ph type="body" sz="quarter" idx="20" hasCustomPrompt="1"/>
          </p:nvPr>
        </p:nvSpPr>
        <p:spPr>
          <a:xfrm>
            <a:off x="514350" y="6239217"/>
            <a:ext cx="8119872" cy="161583"/>
          </a:xfrm>
        </p:spPr>
        <p:txBody>
          <a:bodyPr anchor="b">
            <a:spAutoFit/>
          </a:bodyPr>
          <a:lstStyle>
            <a:lvl1pPr marL="0" indent="0" algn="r">
              <a:spcBef>
                <a:spcPts val="0"/>
              </a:spcBef>
              <a:spcAft>
                <a:spcPts val="0"/>
              </a:spcAft>
              <a:buNone/>
              <a:defRPr sz="1050" b="0" i="1" baseline="0">
                <a:solidFill>
                  <a:schemeClr val="tx2"/>
                </a:solidFill>
              </a:defRPr>
            </a:lvl1pPr>
            <a:lvl2pPr marL="0" indent="0" algn="r">
              <a:buNone/>
              <a:defRPr sz="1200"/>
            </a:lvl2pPr>
            <a:lvl3pPr marL="0" indent="0" algn="r">
              <a:buNone/>
              <a:defRPr sz="1200"/>
            </a:lvl3pPr>
            <a:lvl4pPr marL="0" indent="0" algn="r">
              <a:buNone/>
              <a:defRPr sz="1200"/>
            </a:lvl4pPr>
            <a:lvl5pPr marL="0" indent="0" algn="r">
              <a:buNone/>
              <a:defRPr sz="1200"/>
            </a:lvl5pPr>
          </a:lstStyle>
          <a:p>
            <a:pPr lvl="0"/>
            <a:r>
              <a:rPr lang="en-US" dirty="0"/>
              <a:t>Click to Edit Tagline (optional)</a:t>
            </a:r>
          </a:p>
        </p:txBody>
      </p:sp>
      <p:sp>
        <p:nvSpPr>
          <p:cNvPr id="8" name="TextBox 7"/>
          <p:cNvSpPr txBox="1"/>
          <p:nvPr/>
        </p:nvSpPr>
        <p:spPr>
          <a:xfrm>
            <a:off x="8832307" y="1514615"/>
            <a:ext cx="914401" cy="914400"/>
          </a:xfrm>
          <a:prstGeom prst="rect">
            <a:avLst/>
          </a:prstGeom>
          <a:noFill/>
          <a:effectLst/>
        </p:spPr>
        <p:txBody>
          <a:bodyPr wrap="none" lIns="0" tIns="0" rIns="0" bIns="0" rtlCol="0">
            <a:noAutofit/>
          </a:bodyPr>
          <a:lstStyle/>
          <a:p>
            <a:pPr algn="l" eaLnBrk="0" hangingPunct="0">
              <a:lnSpc>
                <a:spcPts val="1350"/>
              </a:lnSpc>
            </a:pPr>
            <a:endParaRPr lang="en-US" sz="1050" b="1" dirty="0">
              <a:ea typeface="+mn-ea"/>
              <a:cs typeface="+mn-cs"/>
            </a:endParaRPr>
          </a:p>
        </p:txBody>
      </p:sp>
      <p:sp>
        <p:nvSpPr>
          <p:cNvPr id="11"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9874F111-1245-FB4C-ACB7-129F68E66232}" type="datetime1">
              <a:rPr lang="en-US" smtClean="0"/>
              <a:pPr/>
              <a:t>7/28/2017</a:t>
            </a:fld>
            <a:endParaRPr lang="en-US" dirty="0"/>
          </a:p>
        </p:txBody>
      </p:sp>
      <p:sp>
        <p:nvSpPr>
          <p:cNvPr id="13"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14"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extLst>
      <p:ext uri="{BB962C8B-B14F-4D97-AF65-F5344CB8AC3E}">
        <p14:creationId xmlns:p14="http://schemas.microsoft.com/office/powerpoint/2010/main" val="18654739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80C21C6-642C-6F4C-B53C-06F3F35CEF14}" type="datetime1">
              <a:rPr lang="en-US" smtClean="0"/>
              <a:pPr/>
              <a:t>7/28/2017</a:t>
            </a:fld>
            <a:endParaRPr lang="en-US" dirty="0"/>
          </a:p>
        </p:txBody>
      </p:sp>
      <p:sp>
        <p:nvSpPr>
          <p:cNvPr id="4"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A0E3BE2-FFFE-0B46-AE5A-CBB4C5FEC6FC}" type="datetime1">
              <a:rPr lang="en-US" smtClean="0"/>
              <a:pPr/>
              <a:t>7/28/2017</a:t>
            </a:fld>
            <a:endParaRPr lang="en-US" dirty="0"/>
          </a:p>
        </p:txBody>
      </p:sp>
      <p:sp>
        <p:nvSpPr>
          <p:cNvPr id="4"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861994C-B8B3-A740-949B-C8D716F26A7F}" type="datetime1">
              <a:rPr lang="en-US" smtClean="0"/>
              <a:pPr/>
              <a:t>7/28/2017</a:t>
            </a:fld>
            <a:endParaRPr lang="en-US" dirty="0"/>
          </a:p>
        </p:txBody>
      </p:sp>
      <p:sp>
        <p:nvSpPr>
          <p:cNvPr id="3"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arallelogram 10"/>
          <p:cNvSpPr/>
          <p:nvPr/>
        </p:nvSpPr>
        <p:spPr bwMode="auto">
          <a:xfrm flipV="1">
            <a:off x="6650182" y="0"/>
            <a:ext cx="2493818"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p:nvSpPr>
        <p:spPr bwMode="auto">
          <a:xfrm rot="5400000" flipH="1">
            <a:off x="3559849" y="-3559848"/>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p:nvSpPr>
        <p:spPr bwMode="auto">
          <a:xfrm rot="16200000" flipH="1" flipV="1">
            <a:off x="3559850" y="1273851"/>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685801" y="3512743"/>
            <a:ext cx="6166427" cy="253916"/>
          </a:xfrm>
          <a:noFill/>
        </p:spPr>
        <p:txBody>
          <a:bodyPr wrap="square" anchor="t">
            <a:spAutoFit/>
          </a:bodyPr>
          <a:lstStyle>
            <a:lvl1pPr marL="0" indent="0" algn="l">
              <a:lnSpc>
                <a:spcPct val="100000"/>
              </a:lnSpc>
              <a:spcBef>
                <a:spcPts val="0"/>
              </a:spcBef>
              <a:spcAft>
                <a:spcPts val="0"/>
              </a:spcAft>
              <a:buNone/>
              <a:defRPr sz="1650" b="0">
                <a:solidFill>
                  <a:schemeClr val="accent4">
                    <a:lumMod val="20000"/>
                    <a:lumOff val="8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685801" y="2917336"/>
            <a:ext cx="6512792" cy="553998"/>
          </a:xfrm>
        </p:spPr>
        <p:txBody>
          <a:bodyPr wrap="square" anchor="b">
            <a:spAutoFit/>
          </a:bodyPr>
          <a:lstStyle>
            <a:lvl1pPr algn="l" defTabSz="342900" rtl="0" eaLnBrk="1" latinLnBrk="0" hangingPunct="1">
              <a:lnSpc>
                <a:spcPct val="100000"/>
              </a:lnSpc>
              <a:spcBef>
                <a:spcPct val="0"/>
              </a:spcBef>
              <a:buNone/>
              <a:defRPr kumimoji="0" lang="en-US" sz="3600" b="1" i="0" kern="1200" cap="none" baseline="0">
                <a:solidFill>
                  <a:schemeClr val="tx1"/>
                </a:solidFill>
                <a:effectLst/>
                <a:latin typeface="+mj-lt"/>
                <a:ea typeface="+mj-ea"/>
                <a:cs typeface="Arial"/>
              </a:defRPr>
            </a:lvl1pPr>
          </a:lstStyle>
          <a:p>
            <a:r>
              <a:rPr kumimoji="0" lang="en-US" dirty="0"/>
              <a:t>Click to Edit Section Title</a:t>
            </a:r>
            <a:endParaRPr lang="en-US" dirty="0"/>
          </a:p>
        </p:txBody>
      </p:sp>
      <p:sp>
        <p:nvSpPr>
          <p:cNvPr id="7"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CF17F20F-8413-1548-BF61-558511100DB7}" type="datetime1">
              <a:rPr lang="en-US" smtClean="0"/>
              <a:pPr/>
              <a:t>7/28/2017</a:t>
            </a:fld>
            <a:endParaRPr lang="en-US" dirty="0"/>
          </a:p>
        </p:txBody>
      </p:sp>
      <p:sp>
        <p:nvSpPr>
          <p:cNvPr id="9"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11"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extLst>
      <p:ext uri="{BB962C8B-B14F-4D97-AF65-F5344CB8AC3E}">
        <p14:creationId xmlns:p14="http://schemas.microsoft.com/office/powerpoint/2010/main" val="2780485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rgbClr val="053264"/>
            </a:gs>
            <a:gs pos="0">
              <a:srgbClr val="00B9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682625"/>
            <a:ext cx="8119872" cy="276999"/>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685800" y="1828800"/>
            <a:ext cx="7771468" cy="3429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342900" y="6356351"/>
            <a:ext cx="1076325"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9CE7E69C-4D79-BB49-9350-1FEE210EB4F7}" type="datetime1">
              <a:rPr lang="en-US" smtClean="0"/>
              <a:pPr/>
              <a:t>7/28/2017</a:t>
            </a:fld>
            <a:endParaRPr lang="en-US" dirty="0"/>
          </a:p>
        </p:txBody>
      </p:sp>
      <p:sp>
        <p:nvSpPr>
          <p:cNvPr id="5" name="Footer Placeholder 4"/>
          <p:cNvSpPr>
            <a:spLocks noGrp="1"/>
          </p:cNvSpPr>
          <p:nvPr>
            <p:ph type="ftr" sz="quarter" idx="3"/>
          </p:nvPr>
        </p:nvSpPr>
        <p:spPr>
          <a:xfrm>
            <a:off x="4752975" y="6356351"/>
            <a:ext cx="3800475" cy="365125"/>
          </a:xfrm>
          <a:prstGeom prst="rect">
            <a:avLst/>
          </a:prstGeom>
        </p:spPr>
        <p:txBody>
          <a:bodyPr vert="horz" lIns="91440" tIns="45720" rIns="91440" bIns="45720" rtlCol="0" anchor="ctr"/>
          <a:lstStyle>
            <a:lvl1pPr algn="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34222" y="6356351"/>
            <a:ext cx="347853"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F847EE6-F7C9-3041-A28D-502F5689C8E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6800" r:id="rId1"/>
    <p:sldLayoutId id="2147486801" r:id="rId2"/>
    <p:sldLayoutId id="2147486802" r:id="rId3"/>
    <p:sldLayoutId id="2147486803" r:id="rId4"/>
    <p:sldLayoutId id="2147486804" r:id="rId5"/>
    <p:sldLayoutId id="2147486805" r:id="rId6"/>
    <p:sldLayoutId id="2147486806" r:id="rId7"/>
    <p:sldLayoutId id="2147486807" r:id="rId8"/>
    <p:sldLayoutId id="2147486808" r:id="rId9"/>
    <p:sldLayoutId id="2147486809" r:id="rId10"/>
    <p:sldLayoutId id="2147486810" r:id="rId11"/>
    <p:sldLayoutId id="2147486811" r:id="rId12"/>
    <p:sldLayoutId id="2147486812" r:id="rId13"/>
    <p:sldLayoutId id="2147486816" r:id="rId14"/>
  </p:sldLayoutIdLst>
  <p:transition spd="med">
    <p:fade/>
  </p:transition>
  <p:hf sldNum="0" hdr="0" ftr="0" dt="0"/>
  <p:txStyles>
    <p:titleStyle>
      <a:lvl1pPr algn="l" defTabSz="342900" rtl="0" eaLnBrk="1" latinLnBrk="0" hangingPunct="1">
        <a:lnSpc>
          <a:spcPct val="100000"/>
        </a:lnSpc>
        <a:spcBef>
          <a:spcPct val="0"/>
        </a:spcBef>
        <a:buNone/>
        <a:defRPr sz="1800" b="1" kern="1200">
          <a:solidFill>
            <a:schemeClr val="tx1"/>
          </a:solidFill>
          <a:latin typeface="+mj-lt"/>
          <a:ea typeface="+mj-ea"/>
          <a:cs typeface="Arial"/>
        </a:defRPr>
      </a:lvl1pPr>
    </p:titleStyle>
    <p:bodyStyle>
      <a:lvl1pPr marL="132160" indent="-132160" algn="l" defTabSz="342900" rtl="0" eaLnBrk="1" latinLnBrk="0" hangingPunct="1">
        <a:lnSpc>
          <a:spcPct val="100000"/>
        </a:lnSpc>
        <a:spcBef>
          <a:spcPts val="225"/>
        </a:spcBef>
        <a:spcAft>
          <a:spcPts val="450"/>
        </a:spcAft>
        <a:buClr>
          <a:schemeClr val="accent4">
            <a:lumMod val="60000"/>
            <a:lumOff val="40000"/>
          </a:schemeClr>
        </a:buClr>
        <a:buSzPct val="80000"/>
        <a:buFont typeface="Arial"/>
        <a:buChar char="•"/>
        <a:defRPr sz="1500" b="1" kern="1200">
          <a:solidFill>
            <a:schemeClr val="tx1"/>
          </a:solidFill>
          <a:latin typeface="+mn-lt"/>
          <a:ea typeface="+mn-ea"/>
          <a:cs typeface="Arial"/>
        </a:defRPr>
      </a:lvl1pPr>
      <a:lvl2pPr marL="342900" indent="-130302" algn="l" defTabSz="342900" rtl="0" eaLnBrk="1" latinLnBrk="0" hangingPunct="1">
        <a:lnSpc>
          <a:spcPct val="100000"/>
        </a:lnSpc>
        <a:spcBef>
          <a:spcPts val="0"/>
        </a:spcBef>
        <a:spcAft>
          <a:spcPts val="450"/>
        </a:spcAft>
        <a:buClr>
          <a:schemeClr val="accent4">
            <a:lumMod val="60000"/>
            <a:lumOff val="40000"/>
          </a:schemeClr>
        </a:buClr>
        <a:buSzPct val="80000"/>
        <a:buFont typeface="Lucida Grande"/>
        <a:buChar char="-"/>
        <a:defRPr sz="1350" b="1" kern="1200">
          <a:solidFill>
            <a:schemeClr val="tx1"/>
          </a:solidFill>
          <a:latin typeface="+mn-lt"/>
          <a:ea typeface="+mn-ea"/>
          <a:cs typeface="Arial"/>
        </a:defRPr>
      </a:lvl2pPr>
      <a:lvl3pPr marL="596646" indent="-130302" algn="l" defTabSz="342900" rtl="0" eaLnBrk="1" latinLnBrk="0" hangingPunct="1">
        <a:lnSpc>
          <a:spcPct val="100000"/>
        </a:lnSpc>
        <a:spcBef>
          <a:spcPts val="0"/>
        </a:spcBef>
        <a:spcAft>
          <a:spcPts val="450"/>
        </a:spcAft>
        <a:buClr>
          <a:schemeClr val="accent4">
            <a:lumMod val="60000"/>
            <a:lumOff val="40000"/>
          </a:schemeClr>
        </a:buClr>
        <a:buSzPct val="80000"/>
        <a:buFont typeface="Lucida Grande"/>
        <a:buChar char="-"/>
        <a:defRPr sz="1200" b="1" kern="1200">
          <a:solidFill>
            <a:schemeClr val="tx1"/>
          </a:solidFill>
          <a:latin typeface="+mn-lt"/>
          <a:ea typeface="+mn-ea"/>
          <a:cs typeface="Arial"/>
        </a:defRPr>
      </a:lvl3pPr>
      <a:lvl4pPr marL="912114" indent="-130302" algn="l" defTabSz="342900" rtl="0" eaLnBrk="1" latinLnBrk="0" hangingPunct="1">
        <a:lnSpc>
          <a:spcPts val="1350"/>
        </a:lnSpc>
        <a:spcBef>
          <a:spcPts val="0"/>
        </a:spcBef>
        <a:spcAft>
          <a:spcPts val="450"/>
        </a:spcAft>
        <a:buClr>
          <a:schemeClr val="accent4">
            <a:lumMod val="60000"/>
            <a:lumOff val="40000"/>
          </a:schemeClr>
        </a:buClr>
        <a:buSzPct val="80000"/>
        <a:buFont typeface="Lucida Grande"/>
        <a:buChar char="-"/>
        <a:defRPr sz="1050" b="1" kern="1200">
          <a:solidFill>
            <a:schemeClr val="tx1"/>
          </a:solidFill>
          <a:latin typeface="+mn-lt"/>
          <a:ea typeface="+mn-ea"/>
          <a:cs typeface="Arial"/>
        </a:defRPr>
      </a:lvl4pPr>
      <a:lvl5pPr marL="1159669" indent="-132160" algn="l" defTabSz="342900" rtl="0" eaLnBrk="1" latinLnBrk="0" hangingPunct="1">
        <a:lnSpc>
          <a:spcPts val="1425"/>
        </a:lnSpc>
        <a:spcBef>
          <a:spcPts val="0"/>
        </a:spcBef>
        <a:spcAft>
          <a:spcPts val="450"/>
        </a:spcAft>
        <a:buClr>
          <a:schemeClr val="accent4">
            <a:lumMod val="60000"/>
            <a:lumOff val="40000"/>
          </a:schemeClr>
        </a:buClr>
        <a:buSzPct val="80000"/>
        <a:buFont typeface="Lucida Grande"/>
        <a:buChar char="-"/>
        <a:defRPr lang="en-US" sz="1050" b="1" kern="1200" dirty="0">
          <a:solidFill>
            <a:schemeClr val="tx1"/>
          </a:solidFill>
          <a:latin typeface="+mn-lt"/>
          <a:ea typeface="+mn-ea"/>
          <a:cs typeface="Arial"/>
        </a:defRPr>
      </a:lvl5pPr>
      <a:lvl6pPr marL="1329929" indent="-133350" algn="l" defTabSz="301229" rtl="0" eaLnBrk="1" latinLnBrk="0" hangingPunct="1">
        <a:lnSpc>
          <a:spcPts val="1275"/>
        </a:lnSpc>
        <a:spcBef>
          <a:spcPts val="225"/>
        </a:spcBef>
        <a:spcAft>
          <a:spcPts val="225"/>
        </a:spcAft>
        <a:buSzPct val="80000"/>
        <a:buFont typeface="Lucida Grande"/>
        <a:buChar char="-"/>
        <a:tabLst>
          <a:tab pos="1113235" algn="l"/>
        </a:tabLst>
        <a:defRPr sz="1050" b="1" kern="1200">
          <a:solidFill>
            <a:schemeClr val="tx1"/>
          </a:solidFill>
          <a:latin typeface="Arial"/>
          <a:ea typeface="+mn-ea"/>
          <a:cs typeface="Arial"/>
        </a:defRPr>
      </a:lvl6pPr>
      <a:lvl7pPr marL="1546622" indent="-132160" algn="l" defTabSz="342900" rtl="0" eaLnBrk="1" latinLnBrk="0" hangingPunct="1">
        <a:lnSpc>
          <a:spcPts val="1275"/>
        </a:lnSpc>
        <a:spcBef>
          <a:spcPts val="225"/>
        </a:spcBef>
        <a:spcAft>
          <a:spcPts val="225"/>
        </a:spcAft>
        <a:buSzPct val="80000"/>
        <a:buFont typeface="Lucida Grande"/>
        <a:buChar char="-"/>
        <a:defRPr sz="1050" b="1" kern="1200">
          <a:solidFill>
            <a:schemeClr val="tx1"/>
          </a:solidFill>
          <a:latin typeface="Arial"/>
          <a:ea typeface="+mn-ea"/>
          <a:cs typeface="Arial"/>
        </a:defRPr>
      </a:lvl7pPr>
      <a:lvl8pPr marL="1714500" indent="-129779" algn="l" defTabSz="342900" rtl="0" eaLnBrk="1" latinLnBrk="0" hangingPunct="1">
        <a:lnSpc>
          <a:spcPts val="1275"/>
        </a:lnSpc>
        <a:spcBef>
          <a:spcPts val="225"/>
        </a:spcBef>
        <a:spcAft>
          <a:spcPts val="225"/>
        </a:spcAft>
        <a:buSzPct val="80000"/>
        <a:buFont typeface="Lucida Grande"/>
        <a:buChar char="-"/>
        <a:defRPr sz="1050" b="1" kern="1200">
          <a:solidFill>
            <a:schemeClr val="tx1"/>
          </a:solidFill>
          <a:latin typeface="Arial"/>
          <a:ea typeface="+mn-ea"/>
          <a:cs typeface="Arial"/>
        </a:defRPr>
      </a:lvl8pPr>
      <a:lvl9pPr marL="1839516" indent="-122635" algn="l" defTabSz="342900" rtl="0" eaLnBrk="1" latinLnBrk="0" hangingPunct="1">
        <a:lnSpc>
          <a:spcPts val="1275"/>
        </a:lnSpc>
        <a:spcBef>
          <a:spcPts val="225"/>
        </a:spcBef>
        <a:spcAft>
          <a:spcPts val="225"/>
        </a:spcAft>
        <a:buSzPct val="80000"/>
        <a:buFont typeface="Lucida Grande"/>
        <a:buChar char="-"/>
        <a:defRPr sz="1050" b="1" kern="1200">
          <a:solidFill>
            <a:schemeClr val="tx1"/>
          </a:solidFill>
          <a:latin typeface="Arial"/>
          <a:ea typeface="+mn-ea"/>
          <a:cs typeface="Arial"/>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065" r="880"/>
          <a:stretch/>
        </p:blipFill>
        <p:spPr>
          <a:xfrm>
            <a:off x="0" y="0"/>
            <a:ext cx="9144000" cy="6874136"/>
          </a:xfrm>
          <a:prstGeom prst="rect">
            <a:avLst/>
          </a:prstGeom>
        </p:spPr>
      </p:pic>
      <p:sp>
        <p:nvSpPr>
          <p:cNvPr id="6" name="Title 5"/>
          <p:cNvSpPr>
            <a:spLocks noGrp="1"/>
          </p:cNvSpPr>
          <p:nvPr>
            <p:ph type="ctrTitle"/>
          </p:nvPr>
        </p:nvSpPr>
        <p:spPr>
          <a:xfrm>
            <a:off x="737980" y="1800225"/>
            <a:ext cx="7757837" cy="1297993"/>
          </a:xfrm>
        </p:spPr>
        <p:txBody>
          <a:bodyPr/>
          <a:lstStyle/>
          <a:p>
            <a:pPr algn="l">
              <a:lnSpc>
                <a:spcPts val="4350"/>
              </a:lnSpc>
              <a:spcBef>
                <a:spcPts val="0"/>
              </a:spcBef>
            </a:pPr>
            <a:r>
              <a:rPr lang="en-US" sz="4500" b="0" dirty="0">
                <a:solidFill>
                  <a:prstClr val="white"/>
                </a:solidFill>
                <a:ea typeface="Avenir LT Std 55 Roman" charset="0"/>
                <a:cs typeface="Avenir LT Std 55 Roman" charset="0"/>
              </a:rPr>
              <a:t>ArcGIS Decision Support Tool for Infrastructure Improvement</a:t>
            </a:r>
            <a:endParaRPr lang="en-US" dirty="0"/>
          </a:p>
        </p:txBody>
      </p:sp>
      <p:sp>
        <p:nvSpPr>
          <p:cNvPr id="4" name="Subtitle 3"/>
          <p:cNvSpPr>
            <a:spLocks noGrp="1"/>
          </p:cNvSpPr>
          <p:nvPr>
            <p:ph type="subTitle" idx="1"/>
          </p:nvPr>
        </p:nvSpPr>
        <p:spPr>
          <a:xfrm>
            <a:off x="734741" y="3220843"/>
            <a:ext cx="6400801" cy="914400"/>
          </a:xfrm>
        </p:spPr>
        <p:txBody>
          <a:bodyPr/>
          <a:lstStyle/>
          <a:p>
            <a:pPr algn="l"/>
            <a:r>
              <a:rPr lang="en-US" dirty="0">
                <a:cs typeface="Avenir LT Std 65 Medium" charset="0"/>
              </a:rPr>
              <a:t>ELSIT MANDAL (Penn State MGIS Candidate)</a:t>
            </a:r>
          </a:p>
          <a:p>
            <a:pPr algn="l"/>
            <a:r>
              <a:rPr lang="en-US" dirty="0">
                <a:cs typeface="Avenir LT Std 65 Medium" charset="0"/>
              </a:rPr>
              <a:t>Road Systems Engineer, GIS Unit, Bureau of Transportation Planning</a:t>
            </a:r>
          </a:p>
          <a:p>
            <a:pPr algn="l"/>
            <a:r>
              <a:rPr lang="en-US" dirty="0">
                <a:cs typeface="Avenir LT Std 65 Medium" charset="0"/>
              </a:rPr>
              <a:t>Kansas Dept. of Transportation</a:t>
            </a:r>
          </a:p>
        </p:txBody>
      </p:sp>
      <p:pic>
        <p:nvPicPr>
          <p:cNvPr id="10" name="Picture 9"/>
          <p:cNvPicPr>
            <a:picLocks noChangeAspect="1"/>
          </p:cNvPicPr>
          <p:nvPr/>
        </p:nvPicPr>
        <p:blipFill>
          <a:blip r:embed="rId4">
            <a:alphaModFix amt="70000"/>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a:xfrm>
            <a:off x="734741" y="673957"/>
            <a:ext cx="1064845" cy="607038"/>
          </a:xfrm>
          <a:prstGeom prst="rect">
            <a:avLst/>
          </a:prstGeom>
        </p:spPr>
      </p:pic>
    </p:spTree>
    <p:extLst>
      <p:ext uri="{BB962C8B-B14F-4D97-AF65-F5344CB8AC3E}">
        <p14:creationId xmlns:p14="http://schemas.microsoft.com/office/powerpoint/2010/main" val="148618563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pic>
        <p:nvPicPr>
          <p:cNvPr id="30" name="Picture 29"/>
          <p:cNvPicPr>
            <a:picLocks noChangeAspect="1"/>
          </p:cNvPicPr>
          <p:nvPr/>
        </p:nvPicPr>
        <p:blipFill rotWithShape="1">
          <a:blip r:embed="rId4">
            <a:alphaModFix amt="58000"/>
            <a:extLst>
              <a:ext uri="{28A0092B-C50C-407E-A947-70E740481C1C}">
                <a14:useLocalDpi xmlns:a14="http://schemas.microsoft.com/office/drawing/2010/main" val="0"/>
              </a:ext>
            </a:extLst>
          </a:blip>
          <a:srcRect b="32826"/>
          <a:stretch/>
        </p:blipFill>
        <p:spPr>
          <a:xfrm>
            <a:off x="2" y="5226424"/>
            <a:ext cx="9143999" cy="1631576"/>
          </a:xfrm>
          <a:prstGeom prst="rect">
            <a:avLst/>
          </a:prstGeom>
        </p:spPr>
      </p:pic>
      <p:sp>
        <p:nvSpPr>
          <p:cNvPr id="13" name="Title 8"/>
          <p:cNvSpPr>
            <a:spLocks noGrp="1"/>
          </p:cNvSpPr>
          <p:nvPr>
            <p:ph type="title"/>
          </p:nvPr>
        </p:nvSpPr>
        <p:spPr>
          <a:xfrm>
            <a:off x="683514" y="687518"/>
            <a:ext cx="8119872" cy="323165"/>
          </a:xfrm>
        </p:spPr>
        <p:txBody>
          <a:bodyPr/>
          <a:lstStyle/>
          <a:p>
            <a:pPr algn="ctr"/>
            <a:r>
              <a:rPr lang="en-US" sz="2100" b="0" dirty="0"/>
              <a:t> Goals</a:t>
            </a:r>
          </a:p>
        </p:txBody>
      </p:sp>
      <p:sp>
        <p:nvSpPr>
          <p:cNvPr id="2" name="Content Placeholder 1"/>
          <p:cNvSpPr>
            <a:spLocks noGrp="1"/>
          </p:cNvSpPr>
          <p:nvPr>
            <p:ph sz="quarter" idx="10"/>
          </p:nvPr>
        </p:nvSpPr>
        <p:spPr>
          <a:xfrm>
            <a:off x="683514" y="1828800"/>
            <a:ext cx="7776972" cy="3429000"/>
          </a:xfrm>
        </p:spPr>
        <p:txBody>
          <a:bodyPr/>
          <a:lstStyle/>
          <a:p>
            <a:pPr marL="0" indent="0"/>
            <a:r>
              <a:rPr lang="en-US" b="0" dirty="0"/>
              <a:t>Develop Tools To:</a:t>
            </a:r>
          </a:p>
          <a:p>
            <a:pPr marL="0" indent="0"/>
            <a:endParaRPr lang="en-US" b="0" dirty="0"/>
          </a:p>
          <a:p>
            <a:pPr marL="210740" lvl="1" indent="0"/>
            <a:r>
              <a:rPr lang="en-US" b="0" dirty="0"/>
              <a:t> Analyze OSOW Truck Routes</a:t>
            </a:r>
          </a:p>
          <a:p>
            <a:pPr marL="210740" lvl="1" indent="0"/>
            <a:endParaRPr lang="en-US" b="0" dirty="0"/>
          </a:p>
          <a:p>
            <a:pPr marL="210740" lvl="1" indent="0"/>
            <a:r>
              <a:rPr lang="en-US" b="0" dirty="0"/>
              <a:t>Help Visualize  the  Data</a:t>
            </a:r>
          </a:p>
          <a:p>
            <a:pPr marL="210740" lvl="1" indent="0"/>
            <a:endParaRPr lang="en-US" b="0" dirty="0"/>
          </a:p>
          <a:p>
            <a:pPr marL="210740" lvl="1" indent="0"/>
            <a:r>
              <a:rPr lang="en-US" b="0" dirty="0"/>
              <a:t>Support Objective Decision Making</a:t>
            </a:r>
          </a:p>
          <a:p>
            <a:pPr marL="210740" lvl="1" indent="0"/>
            <a:endParaRPr lang="en-US" b="0" dirty="0"/>
          </a:p>
          <a:p>
            <a:pPr marL="210740" lvl="1" indent="0"/>
            <a:r>
              <a:rPr lang="en-US" b="0" dirty="0"/>
              <a:t>Provide Easy to Use &amp; Easily Modifiable Tools</a:t>
            </a:r>
          </a:p>
          <a:p>
            <a:pPr marL="210740" lvl="1" indent="0"/>
            <a:endParaRPr lang="en-US" b="0" dirty="0"/>
          </a:p>
          <a:p>
            <a:pPr marL="210740" lvl="1" indent="0"/>
            <a:r>
              <a:rPr lang="en-US" b="0" dirty="0"/>
              <a:t>Provide Prioritized List of  Bridges for Improvement Projects</a:t>
            </a:r>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265" r="19735"/>
          <a:stretch/>
        </p:blipFill>
        <p:spPr>
          <a:xfrm>
            <a:off x="0" y="0"/>
            <a:ext cx="9144000" cy="6857998"/>
          </a:xfrm>
          <a:prstGeom prst="rect">
            <a:avLst/>
          </a:prstGeom>
        </p:spPr>
      </p:pic>
      <p:sp>
        <p:nvSpPr>
          <p:cNvPr id="13" name="Title 8"/>
          <p:cNvSpPr>
            <a:spLocks noGrp="1"/>
          </p:cNvSpPr>
          <p:nvPr>
            <p:ph type="title"/>
          </p:nvPr>
        </p:nvSpPr>
        <p:spPr>
          <a:xfrm>
            <a:off x="738018" y="2344103"/>
            <a:ext cx="7775575" cy="564257"/>
          </a:xfrm>
        </p:spPr>
        <p:txBody>
          <a:bodyPr/>
          <a:lstStyle/>
          <a:p>
            <a:pPr>
              <a:lnSpc>
                <a:spcPts val="4350"/>
              </a:lnSpc>
            </a:pPr>
            <a:r>
              <a:rPr lang="en-US" sz="4500" b="0" dirty="0">
                <a:ea typeface="Avenir LT Std 55 Roman" charset="0"/>
                <a:cs typeface="Avenir LT Std 55 Roman" charset="0"/>
              </a:rPr>
              <a:t>Methodology &amp; Approach</a:t>
            </a:r>
            <a:endParaRPr lang="en-US" sz="4500" dirty="0"/>
          </a:p>
        </p:txBody>
      </p:sp>
      <p:sp>
        <p:nvSpPr>
          <p:cNvPr id="14" name="Subtitle 9"/>
          <p:cNvSpPr>
            <a:spLocks noGrp="1"/>
          </p:cNvSpPr>
          <p:nvPr>
            <p:ph type="body" sz="quarter" idx="10"/>
          </p:nvPr>
        </p:nvSpPr>
        <p:spPr>
          <a:xfrm>
            <a:off x="738018" y="3069729"/>
            <a:ext cx="7775575" cy="236155"/>
          </a:xfrm>
        </p:spPr>
        <p:txBody>
          <a:bodyPr/>
          <a:lstStyle/>
          <a:p>
            <a:pPr>
              <a:lnSpc>
                <a:spcPts val="1950"/>
              </a:lnSpc>
              <a:spcBef>
                <a:spcPct val="0"/>
              </a:spcBef>
              <a:buClrTx/>
              <a:buSzTx/>
              <a:defRPr/>
            </a:pPr>
            <a:r>
              <a:rPr lang="en-US" sz="1500" dirty="0">
                <a:solidFill>
                  <a:schemeClr val="tx1"/>
                </a:solidFill>
                <a:cs typeface="Avenir LT Std 65 Medium" charset="0"/>
              </a:rPr>
              <a:t>Network Analyst</a:t>
            </a:r>
          </a:p>
        </p:txBody>
      </p:sp>
    </p:spTree>
    <p:extLst>
      <p:ext uri="{BB962C8B-B14F-4D97-AF65-F5344CB8AC3E}">
        <p14:creationId xmlns:p14="http://schemas.microsoft.com/office/powerpoint/2010/main" val="202013632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pic>
        <p:nvPicPr>
          <p:cNvPr id="30" name="Picture 29"/>
          <p:cNvPicPr>
            <a:picLocks noChangeAspect="1"/>
          </p:cNvPicPr>
          <p:nvPr/>
        </p:nvPicPr>
        <p:blipFill rotWithShape="1">
          <a:blip r:embed="rId4">
            <a:alphaModFix amt="58000"/>
            <a:extLst>
              <a:ext uri="{28A0092B-C50C-407E-A947-70E740481C1C}">
                <a14:useLocalDpi xmlns:a14="http://schemas.microsoft.com/office/drawing/2010/main" val="0"/>
              </a:ext>
            </a:extLst>
          </a:blip>
          <a:srcRect b="32826"/>
          <a:stretch/>
        </p:blipFill>
        <p:spPr>
          <a:xfrm>
            <a:off x="2" y="5226424"/>
            <a:ext cx="9143999" cy="1631576"/>
          </a:xfrm>
          <a:prstGeom prst="rect">
            <a:avLst/>
          </a:prstGeom>
        </p:spPr>
      </p:pic>
      <p:sp>
        <p:nvSpPr>
          <p:cNvPr id="13" name="Title 8"/>
          <p:cNvSpPr>
            <a:spLocks noGrp="1"/>
          </p:cNvSpPr>
          <p:nvPr>
            <p:ph type="title"/>
          </p:nvPr>
        </p:nvSpPr>
        <p:spPr>
          <a:xfrm>
            <a:off x="514350" y="682625"/>
            <a:ext cx="8119872" cy="323165"/>
          </a:xfrm>
        </p:spPr>
        <p:txBody>
          <a:bodyPr/>
          <a:lstStyle/>
          <a:p>
            <a:pPr algn="l"/>
            <a:r>
              <a:rPr lang="en-US" sz="2100" b="0" dirty="0"/>
              <a:t>Methodology &amp; Problem Solving Using Network Analyst </a:t>
            </a:r>
          </a:p>
        </p:txBody>
      </p:sp>
      <p:sp>
        <p:nvSpPr>
          <p:cNvPr id="2" name="Content Placeholder 1"/>
          <p:cNvSpPr>
            <a:spLocks noGrp="1"/>
          </p:cNvSpPr>
          <p:nvPr>
            <p:ph sz="quarter" idx="10"/>
          </p:nvPr>
        </p:nvSpPr>
        <p:spPr>
          <a:xfrm>
            <a:off x="685800" y="1828799"/>
            <a:ext cx="7776972" cy="3577133"/>
          </a:xfrm>
        </p:spPr>
        <p:txBody>
          <a:bodyPr/>
          <a:lstStyle/>
          <a:p>
            <a:pPr marL="0" indent="0">
              <a:buNone/>
            </a:pPr>
            <a:r>
              <a:rPr lang="en-US" b="0" dirty="0"/>
              <a:t>Required:</a:t>
            </a:r>
          </a:p>
          <a:p>
            <a:pPr marL="0" indent="0">
              <a:buNone/>
            </a:pPr>
            <a:r>
              <a:rPr lang="en-US" b="0" dirty="0"/>
              <a:t> </a:t>
            </a:r>
          </a:p>
          <a:p>
            <a:pPr marL="0" indent="0"/>
            <a:r>
              <a:rPr lang="en-US" b="0" dirty="0"/>
              <a:t>ArcGIS Network Analyst Extension </a:t>
            </a:r>
          </a:p>
          <a:p>
            <a:pPr marL="0" indent="0"/>
            <a:r>
              <a:rPr lang="en-US" b="0" dirty="0"/>
              <a:t>Routable Network Dataset (Used ESRI Data &amp; Maps: StreetMap North America Dataset)</a:t>
            </a:r>
          </a:p>
          <a:p>
            <a:pPr marL="0" indent="0"/>
            <a:r>
              <a:rPr lang="en-US" b="0" dirty="0"/>
              <a:t>Origin &amp; Destination (OD) Pairs: Point Features</a:t>
            </a:r>
          </a:p>
          <a:p>
            <a:pPr marL="0" indent="0"/>
            <a:r>
              <a:rPr lang="en-US" b="0" dirty="0"/>
              <a:t>Barrier Bridges-  Point Features Snapped to Network Dataset</a:t>
            </a:r>
          </a:p>
          <a:p>
            <a:pPr marL="0" indent="0">
              <a:buNone/>
            </a:pPr>
            <a:r>
              <a:rPr lang="en-US" b="0" dirty="0"/>
              <a:t>	</a:t>
            </a:r>
          </a:p>
          <a:p>
            <a:pPr marL="0" indent="0">
              <a:buNone/>
            </a:pPr>
            <a:endParaRPr lang="en-US" b="0" dirty="0"/>
          </a:p>
          <a:p>
            <a:pPr marL="0" indent="0">
              <a:buNone/>
            </a:pPr>
            <a:r>
              <a:rPr lang="en-US" b="0" dirty="0"/>
              <a:t>Optional: </a:t>
            </a:r>
          </a:p>
          <a:p>
            <a:pPr marL="0" indent="0">
              <a:buNone/>
            </a:pPr>
            <a:endParaRPr lang="en-US" b="0" dirty="0"/>
          </a:p>
          <a:p>
            <a:pPr marL="0" indent="0">
              <a:buNone/>
            </a:pPr>
            <a:r>
              <a:rPr lang="en-US" b="0" dirty="0"/>
              <a:t>OSOW Truck Route Geometry</a:t>
            </a:r>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pic>
        <p:nvPicPr>
          <p:cNvPr id="30" name="Picture 29"/>
          <p:cNvPicPr>
            <a:picLocks noChangeAspect="1"/>
          </p:cNvPicPr>
          <p:nvPr/>
        </p:nvPicPr>
        <p:blipFill rotWithShape="1">
          <a:blip r:embed="rId4">
            <a:alphaModFix amt="58000"/>
            <a:extLst>
              <a:ext uri="{28A0092B-C50C-407E-A947-70E740481C1C}">
                <a14:useLocalDpi xmlns:a14="http://schemas.microsoft.com/office/drawing/2010/main" val="0"/>
              </a:ext>
            </a:extLst>
          </a:blip>
          <a:srcRect b="32826"/>
          <a:stretch/>
        </p:blipFill>
        <p:spPr>
          <a:xfrm>
            <a:off x="2" y="5226424"/>
            <a:ext cx="9143999" cy="1631576"/>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Network Data Set Properties</a:t>
            </a:r>
          </a:p>
        </p:txBody>
      </p:sp>
      <p:pic>
        <p:nvPicPr>
          <p:cNvPr id="1027" name="Picture 3"/>
          <p:cNvPicPr>
            <a:picLocks noChangeAspect="1" noChangeArrowheads="1"/>
          </p:cNvPicPr>
          <p:nvPr/>
        </p:nvPicPr>
        <p:blipFill>
          <a:blip r:embed="rId5"/>
          <a:srcRect/>
          <a:stretch>
            <a:fillRect/>
          </a:stretch>
        </p:blipFill>
        <p:spPr bwMode="auto">
          <a:xfrm>
            <a:off x="3521006" y="1325100"/>
            <a:ext cx="2443161" cy="970382"/>
          </a:xfrm>
          <a:prstGeom prst="rect">
            <a:avLst/>
          </a:prstGeom>
          <a:noFill/>
          <a:ln w="9525">
            <a:noFill/>
            <a:miter lim="800000"/>
            <a:headEnd/>
            <a:tailEnd/>
          </a:ln>
        </p:spPr>
      </p:pic>
      <p:pic>
        <p:nvPicPr>
          <p:cNvPr id="8" name="Picture 3"/>
          <p:cNvPicPr>
            <a:picLocks noGrp="1" noChangeAspect="1" noChangeArrowheads="1"/>
          </p:cNvPicPr>
          <p:nvPr>
            <p:ph sz="quarter" idx="10"/>
          </p:nvPr>
        </p:nvPicPr>
        <p:blipFill>
          <a:blip r:embed="rId6"/>
          <a:srcRect/>
          <a:stretch>
            <a:fillRect/>
          </a:stretch>
        </p:blipFill>
        <p:spPr bwMode="auto">
          <a:xfrm>
            <a:off x="1226855" y="2458528"/>
            <a:ext cx="6695052" cy="3429000"/>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 y="-22860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pPr algn="l"/>
            <a:r>
              <a:rPr lang="en-US" sz="2100" b="0" dirty="0"/>
              <a:t>Approach--Network Analyst Route Solver--3 Step Process</a:t>
            </a:r>
          </a:p>
        </p:txBody>
      </p:sp>
      <p:sp>
        <p:nvSpPr>
          <p:cNvPr id="2" name="Content Placeholder 1"/>
          <p:cNvSpPr>
            <a:spLocks noGrp="1"/>
          </p:cNvSpPr>
          <p:nvPr>
            <p:ph sz="quarter" idx="10"/>
          </p:nvPr>
        </p:nvSpPr>
        <p:spPr>
          <a:xfrm>
            <a:off x="514350" y="1423358"/>
            <a:ext cx="7776972" cy="1009291"/>
          </a:xfrm>
        </p:spPr>
        <p:txBody>
          <a:bodyPr/>
          <a:lstStyle/>
          <a:p>
            <a:pPr>
              <a:lnSpc>
                <a:spcPct val="150000"/>
              </a:lnSpc>
            </a:pPr>
            <a:r>
              <a:rPr lang="en-US" b="0" dirty="0"/>
              <a:t>Step1: No Barrier Route Solve</a:t>
            </a:r>
          </a:p>
          <a:p>
            <a:pPr lvl="1">
              <a:lnSpc>
                <a:spcPct val="150000"/>
              </a:lnSpc>
            </a:pPr>
            <a:r>
              <a:rPr lang="en-US" b="0" dirty="0"/>
              <a:t>Find Shortest Path Geometry &amp; Travel Length</a:t>
            </a:r>
          </a:p>
        </p:txBody>
      </p:sp>
      <p:sp>
        <p:nvSpPr>
          <p:cNvPr id="14" name="TextBox 13"/>
          <p:cNvSpPr txBox="1"/>
          <p:nvPr/>
        </p:nvSpPr>
        <p:spPr>
          <a:xfrm>
            <a:off x="833933" y="6115050"/>
            <a:ext cx="3267075" cy="304800"/>
          </a:xfrm>
          <a:prstGeom prst="rect">
            <a:avLst/>
          </a:prstGeom>
          <a:noFill/>
          <a:effectLst/>
        </p:spPr>
        <p:txBody>
          <a:bodyPr wrap="square" lIns="0" tIns="0" rIns="0" bIns="0" rtlCol="0">
            <a:noAutofit/>
          </a:bodyPr>
          <a:lstStyle/>
          <a:p>
            <a:pPr algn="l" eaLnBrk="0" hangingPunct="0">
              <a:lnSpc>
                <a:spcPts val="1800"/>
              </a:lnSpc>
            </a:pPr>
            <a:r>
              <a:rPr lang="en-US" sz="900" dirty="0">
                <a:ea typeface="+mn-ea"/>
                <a:cs typeface="+mn-cs"/>
              </a:rPr>
              <a:t>*</a:t>
            </a:r>
            <a:r>
              <a:rPr lang="en-US" sz="800" dirty="0">
                <a:ea typeface="+mn-ea"/>
                <a:cs typeface="+mn-cs"/>
              </a:rPr>
              <a:t>Test  Data Used for Illustration of Methodology</a:t>
            </a:r>
          </a:p>
        </p:txBody>
      </p:sp>
      <p:pic>
        <p:nvPicPr>
          <p:cNvPr id="3081" name="Picture 9"/>
          <p:cNvPicPr>
            <a:picLocks noChangeAspect="1" noChangeArrowheads="1"/>
          </p:cNvPicPr>
          <p:nvPr/>
        </p:nvPicPr>
        <p:blipFill>
          <a:blip r:embed="rId3"/>
          <a:srcRect/>
          <a:stretch>
            <a:fillRect/>
          </a:stretch>
        </p:blipFill>
        <p:spPr bwMode="auto">
          <a:xfrm>
            <a:off x="833933" y="2432648"/>
            <a:ext cx="8105766" cy="3441457"/>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 y="-780692"/>
            <a:ext cx="9144000" cy="7638691"/>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pPr algn="l"/>
            <a:r>
              <a:rPr lang="en-US" sz="2100" b="0" dirty="0"/>
              <a:t>Methodology-Route Solver Process Step2-Route Solve with Barriers</a:t>
            </a:r>
          </a:p>
        </p:txBody>
      </p:sp>
      <p:sp>
        <p:nvSpPr>
          <p:cNvPr id="2" name="Content Placeholder 1"/>
          <p:cNvSpPr>
            <a:spLocks noGrp="1"/>
          </p:cNvSpPr>
          <p:nvPr>
            <p:ph sz="quarter" idx="10"/>
          </p:nvPr>
        </p:nvSpPr>
        <p:spPr>
          <a:xfrm>
            <a:off x="514350" y="1130062"/>
            <a:ext cx="7776972" cy="1708030"/>
          </a:xfrm>
        </p:spPr>
        <p:txBody>
          <a:bodyPr/>
          <a:lstStyle/>
          <a:p>
            <a:pPr lvl="1">
              <a:lnSpc>
                <a:spcPct val="150000"/>
              </a:lnSpc>
            </a:pPr>
            <a:r>
              <a:rPr lang="en-US" sz="1200" b="0" dirty="0"/>
              <a:t>Determine Barriers Specific to the OD pair</a:t>
            </a:r>
          </a:p>
          <a:p>
            <a:pPr lvl="1">
              <a:lnSpc>
                <a:spcPct val="150000"/>
              </a:lnSpc>
            </a:pPr>
            <a:r>
              <a:rPr lang="en-US" sz="1200" b="0" dirty="0"/>
              <a:t>Solve Route if Barriers Present on Shortest Path; Get  New Route Length</a:t>
            </a:r>
          </a:p>
          <a:p>
            <a:pPr lvl="1">
              <a:lnSpc>
                <a:spcPct val="150000"/>
              </a:lnSpc>
            </a:pPr>
            <a:r>
              <a:rPr lang="en-US" sz="1200" b="0" dirty="0"/>
              <a:t>Select Barrier Bridges intersecting Shortest Path</a:t>
            </a:r>
          </a:p>
          <a:p>
            <a:pPr lvl="1">
              <a:lnSpc>
                <a:spcPct val="150000"/>
              </a:lnSpc>
            </a:pPr>
            <a:r>
              <a:rPr lang="en-US" sz="1200" b="0" dirty="0"/>
              <a:t>Assign Additional Miles Travelled to Intersecting Barriers as ‘ExtraMiles’  (314-264=50)</a:t>
            </a:r>
          </a:p>
          <a:p>
            <a:pPr lvl="1">
              <a:lnSpc>
                <a:spcPct val="150000"/>
              </a:lnSpc>
            </a:pPr>
            <a:r>
              <a:rPr lang="en-US" sz="1200" b="0" dirty="0"/>
              <a:t>Analyze all OD Pairs, Prioritize Barriers Based on Highest  Accumulated ExtraMiles  </a:t>
            </a:r>
          </a:p>
        </p:txBody>
      </p:sp>
      <p:sp>
        <p:nvSpPr>
          <p:cNvPr id="9" name="Rectangle 8"/>
          <p:cNvSpPr/>
          <p:nvPr/>
        </p:nvSpPr>
        <p:spPr bwMode="auto">
          <a:xfrm>
            <a:off x="5876925" y="3190875"/>
            <a:ext cx="876300" cy="342900"/>
          </a:xfrm>
          <a:prstGeom prst="rect">
            <a:avLst/>
          </a:prstGeom>
          <a:no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400" b="1" dirty="0">
              <a:solidFill>
                <a:srgbClr val="000000"/>
              </a:solidFill>
              <a:latin typeface="Arial" charset="0"/>
              <a:ea typeface="ＭＳ Ｐゴシック" pitchFamily="16" charset="-128"/>
              <a:cs typeface="ＭＳ Ｐゴシック" pitchFamily="-97" charset="-128"/>
            </a:endParaRPr>
          </a:p>
        </p:txBody>
      </p:sp>
      <p:sp>
        <p:nvSpPr>
          <p:cNvPr id="11" name="TextBox 10"/>
          <p:cNvSpPr txBox="1"/>
          <p:nvPr/>
        </p:nvSpPr>
        <p:spPr>
          <a:xfrm>
            <a:off x="781768" y="6200774"/>
            <a:ext cx="2694856" cy="285750"/>
          </a:xfrm>
          <a:prstGeom prst="rect">
            <a:avLst/>
          </a:prstGeom>
          <a:noFill/>
          <a:effectLst/>
        </p:spPr>
        <p:txBody>
          <a:bodyPr wrap="square" lIns="0" tIns="0" rIns="0" bIns="0" rtlCol="0">
            <a:noAutofit/>
          </a:bodyPr>
          <a:lstStyle/>
          <a:p>
            <a:pPr algn="l" eaLnBrk="0" hangingPunct="0">
              <a:lnSpc>
                <a:spcPts val="1800"/>
              </a:lnSpc>
            </a:pPr>
            <a:r>
              <a:rPr lang="en-US" sz="900" dirty="0">
                <a:ea typeface="+mn-ea"/>
                <a:cs typeface="+mn-cs"/>
              </a:rPr>
              <a:t>*</a:t>
            </a:r>
            <a:r>
              <a:rPr lang="en-US" sz="800" dirty="0">
                <a:ea typeface="+mn-ea"/>
                <a:cs typeface="+mn-cs"/>
              </a:rPr>
              <a:t>Test Data  Used for Illustration of Methodology</a:t>
            </a:r>
          </a:p>
        </p:txBody>
      </p:sp>
      <p:pic>
        <p:nvPicPr>
          <p:cNvPr id="4099" name="Picture 3"/>
          <p:cNvPicPr>
            <a:picLocks noChangeAspect="1" noChangeArrowheads="1"/>
          </p:cNvPicPr>
          <p:nvPr/>
        </p:nvPicPr>
        <p:blipFill>
          <a:blip r:embed="rId3"/>
          <a:srcRect/>
          <a:stretch>
            <a:fillRect/>
          </a:stretch>
        </p:blipFill>
        <p:spPr bwMode="auto">
          <a:xfrm>
            <a:off x="781768" y="2838092"/>
            <a:ext cx="7489027" cy="3276958"/>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 y="-228600"/>
            <a:ext cx="9144000" cy="70866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pPr algn="l"/>
            <a:r>
              <a:rPr lang="en-US" sz="2100" b="0" dirty="0"/>
              <a:t>Methodology-Route Solver Process Step3</a:t>
            </a:r>
          </a:p>
        </p:txBody>
      </p:sp>
      <p:sp>
        <p:nvSpPr>
          <p:cNvPr id="2" name="Content Placeholder 1"/>
          <p:cNvSpPr>
            <a:spLocks noGrp="1"/>
          </p:cNvSpPr>
          <p:nvPr>
            <p:ph sz="quarter" idx="10"/>
          </p:nvPr>
        </p:nvSpPr>
        <p:spPr>
          <a:xfrm>
            <a:off x="514350" y="1828800"/>
            <a:ext cx="7776972" cy="798394"/>
          </a:xfrm>
        </p:spPr>
        <p:txBody>
          <a:bodyPr/>
          <a:lstStyle/>
          <a:p>
            <a:pPr>
              <a:lnSpc>
                <a:spcPct val="150000"/>
              </a:lnSpc>
            </a:pPr>
            <a:r>
              <a:rPr lang="en-US" b="0" dirty="0"/>
              <a:t>Step3: Barrier Solve After Removing  Priority Barriers</a:t>
            </a:r>
          </a:p>
          <a:p>
            <a:pPr lvl="1">
              <a:lnSpc>
                <a:spcPct val="150000"/>
              </a:lnSpc>
            </a:pPr>
            <a:r>
              <a:rPr lang="en-US" b="0" dirty="0"/>
              <a:t>Re-calculate Travel Length Cost for the OD Pairs to Validate-Saved Miles (314-302)</a:t>
            </a:r>
          </a:p>
          <a:p>
            <a:pPr lvl="1">
              <a:lnSpc>
                <a:spcPct val="150000"/>
              </a:lnSpc>
            </a:pPr>
            <a:endParaRPr lang="en-US" b="0" dirty="0"/>
          </a:p>
        </p:txBody>
      </p:sp>
      <p:sp>
        <p:nvSpPr>
          <p:cNvPr id="7" name="TextBox 6"/>
          <p:cNvSpPr txBox="1"/>
          <p:nvPr/>
        </p:nvSpPr>
        <p:spPr>
          <a:xfrm>
            <a:off x="681038" y="6257925"/>
            <a:ext cx="2647378" cy="285750"/>
          </a:xfrm>
          <a:prstGeom prst="rect">
            <a:avLst/>
          </a:prstGeom>
          <a:noFill/>
          <a:effectLst/>
        </p:spPr>
        <p:txBody>
          <a:bodyPr wrap="square" lIns="0" tIns="0" rIns="0" bIns="0" rtlCol="0">
            <a:noAutofit/>
          </a:bodyPr>
          <a:lstStyle/>
          <a:p>
            <a:pPr algn="l" eaLnBrk="0" hangingPunct="0">
              <a:lnSpc>
                <a:spcPts val="1800"/>
              </a:lnSpc>
            </a:pPr>
            <a:r>
              <a:rPr lang="en-US" sz="900" dirty="0">
                <a:ea typeface="+mn-ea"/>
                <a:cs typeface="+mn-cs"/>
              </a:rPr>
              <a:t>*</a:t>
            </a:r>
            <a:r>
              <a:rPr lang="en-US" sz="800" dirty="0">
                <a:ea typeface="+mn-ea"/>
                <a:cs typeface="+mn-cs"/>
              </a:rPr>
              <a:t>Test Data  Used for Illustration  of Methodology</a:t>
            </a:r>
          </a:p>
        </p:txBody>
      </p:sp>
      <p:pic>
        <p:nvPicPr>
          <p:cNvPr id="5122" name="Picture 2"/>
          <p:cNvPicPr>
            <a:picLocks noChangeAspect="1" noChangeArrowheads="1"/>
          </p:cNvPicPr>
          <p:nvPr/>
        </p:nvPicPr>
        <p:blipFill>
          <a:blip r:embed="rId3"/>
          <a:srcRect/>
          <a:stretch>
            <a:fillRect/>
          </a:stretch>
        </p:blipFill>
        <p:spPr bwMode="auto">
          <a:xfrm>
            <a:off x="681038" y="2581275"/>
            <a:ext cx="7458075" cy="3676650"/>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Computation Time Issues: Approach</a:t>
            </a:r>
          </a:p>
        </p:txBody>
      </p:sp>
      <p:sp>
        <p:nvSpPr>
          <p:cNvPr id="2" name="Content Placeholder 1"/>
          <p:cNvSpPr>
            <a:spLocks noGrp="1"/>
          </p:cNvSpPr>
          <p:nvPr>
            <p:ph sz="quarter" idx="10"/>
          </p:nvPr>
        </p:nvSpPr>
        <p:spPr>
          <a:xfrm>
            <a:off x="685800" y="1828799"/>
            <a:ext cx="7776972" cy="3876676"/>
          </a:xfrm>
        </p:spPr>
        <p:txBody>
          <a:bodyPr/>
          <a:lstStyle/>
          <a:p>
            <a:pPr marL="0" indent="0"/>
            <a:r>
              <a:rPr lang="en-US" b="0" dirty="0"/>
              <a:t>Reduce Number of OD Pairs to be Analyzed: 					Total 148,000</a:t>
            </a:r>
          </a:p>
          <a:p>
            <a:pPr marL="210740" lvl="1" indent="0"/>
            <a:r>
              <a:rPr lang="en-US" b="0" dirty="0"/>
              <a:t>Grouping by Spatial Locations &amp; by OSOW Load Characteristics: 		    47,579</a:t>
            </a:r>
          </a:p>
          <a:p>
            <a:pPr marL="210740" lvl="1" indent="0"/>
            <a:r>
              <a:rPr lang="en-US" b="0" dirty="0"/>
              <a:t>OD Lines Frequency &gt;4:                                                                                    3914</a:t>
            </a:r>
          </a:p>
          <a:p>
            <a:pPr marL="210740" lvl="1" indent="0"/>
            <a:endParaRPr lang="en-US" b="0" dirty="0"/>
          </a:p>
          <a:p>
            <a:pPr marL="464486" lvl="2" indent="0">
              <a:buNone/>
            </a:pPr>
            <a:endParaRPr lang="en-US" b="0" dirty="0"/>
          </a:p>
          <a:p>
            <a:pPr marL="0" indent="0"/>
            <a:r>
              <a:rPr lang="en-US" b="0" dirty="0"/>
              <a:t>Reduce Size of Network Data Set</a:t>
            </a:r>
          </a:p>
          <a:p>
            <a:pPr marL="464486" lvl="2" indent="0"/>
            <a:r>
              <a:rPr lang="en-US" sz="1350" b="0" dirty="0"/>
              <a:t>Extract  State Highway Segments  Only                                          6 Sec. to 3 Sec. per OD Pair</a:t>
            </a:r>
          </a:p>
          <a:p>
            <a:pPr marL="464486" lvl="2" indent="0"/>
            <a:r>
              <a:rPr lang="en-US" sz="1350" b="0" dirty="0"/>
              <a:t>Apply ‘Dissolve’ on the Extracted  Subset						(No Barrier Solution)</a:t>
            </a:r>
          </a:p>
          <a:p>
            <a:pPr marL="464486" lvl="2" indent="0" algn="ctr"/>
            <a:endParaRPr lang="en-US" b="0" dirty="0"/>
          </a:p>
          <a:p>
            <a:pPr marL="210740" lvl="1" indent="0" algn="ctr"/>
            <a:endParaRPr lang="en-US" b="0" dirty="0"/>
          </a:p>
          <a:p>
            <a:pPr marL="0" indent="0"/>
            <a:r>
              <a:rPr lang="en-US" b="0" dirty="0"/>
              <a:t>Use OSOW Route Geometry for ‘With Barrier Route Solution’: This can Bypass Step2 Process</a:t>
            </a:r>
          </a:p>
          <a:p>
            <a:pPr marL="0" indent="0"/>
            <a:endParaRPr lang="en-US" b="0" dirty="0"/>
          </a:p>
          <a:p>
            <a:pPr marL="0" indent="0">
              <a:buNone/>
            </a:pPr>
            <a:endParaRPr lang="en-US" b="0" dirty="0"/>
          </a:p>
          <a:p>
            <a:pPr marL="0" indent="0"/>
            <a:endParaRPr lang="en-US" b="0" dirty="0"/>
          </a:p>
          <a:p>
            <a:pPr marL="0" indent="0">
              <a:buNone/>
            </a:pPr>
            <a:endParaRPr lang="en-US" b="0" dirty="0"/>
          </a:p>
          <a:p>
            <a:pPr marL="0" indent="0"/>
            <a:endParaRPr lang="en-US" b="0" dirty="0"/>
          </a:p>
          <a:p>
            <a:pPr marL="0" indent="0">
              <a:buNone/>
            </a:pPr>
            <a:endParaRPr lang="en-US" b="0" dirty="0"/>
          </a:p>
          <a:p>
            <a:pPr marL="210740" lvl="1" indent="0"/>
            <a:endParaRPr lang="en-US" b="0" dirty="0"/>
          </a:p>
          <a:p>
            <a:pPr marL="0" indent="0">
              <a:buNone/>
            </a:pPr>
            <a:endParaRPr lang="en-US" b="0" dirty="0"/>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265" r="19735"/>
          <a:stretch/>
        </p:blipFill>
        <p:spPr>
          <a:xfrm>
            <a:off x="0" y="0"/>
            <a:ext cx="9144000" cy="6857998"/>
          </a:xfrm>
          <a:prstGeom prst="rect">
            <a:avLst/>
          </a:prstGeom>
        </p:spPr>
      </p:pic>
      <p:sp>
        <p:nvSpPr>
          <p:cNvPr id="13" name="Title 8"/>
          <p:cNvSpPr>
            <a:spLocks noGrp="1"/>
          </p:cNvSpPr>
          <p:nvPr>
            <p:ph type="title"/>
          </p:nvPr>
        </p:nvSpPr>
        <p:spPr>
          <a:xfrm>
            <a:off x="738018" y="2344103"/>
            <a:ext cx="7775575" cy="564257"/>
          </a:xfrm>
        </p:spPr>
        <p:txBody>
          <a:bodyPr/>
          <a:lstStyle/>
          <a:p>
            <a:pPr>
              <a:lnSpc>
                <a:spcPts val="4350"/>
              </a:lnSpc>
            </a:pPr>
            <a:r>
              <a:rPr lang="en-US" sz="4500" b="0" dirty="0">
                <a:ea typeface="Avenir LT Std 55 Roman" charset="0"/>
                <a:cs typeface="Avenir LT Std 55 Roman" charset="0"/>
              </a:rPr>
              <a:t>The Decision Support Tools</a:t>
            </a:r>
            <a:endParaRPr lang="en-US" sz="4500" dirty="0"/>
          </a:p>
        </p:txBody>
      </p:sp>
      <p:sp>
        <p:nvSpPr>
          <p:cNvPr id="14" name="Subtitle 9"/>
          <p:cNvSpPr>
            <a:spLocks noGrp="1"/>
          </p:cNvSpPr>
          <p:nvPr>
            <p:ph type="body" sz="quarter" idx="10"/>
          </p:nvPr>
        </p:nvSpPr>
        <p:spPr>
          <a:xfrm>
            <a:off x="738018" y="3069729"/>
            <a:ext cx="7775575" cy="236155"/>
          </a:xfrm>
        </p:spPr>
        <p:txBody>
          <a:bodyPr/>
          <a:lstStyle/>
          <a:p>
            <a:pPr>
              <a:lnSpc>
                <a:spcPts val="1950"/>
              </a:lnSpc>
              <a:spcBef>
                <a:spcPct val="0"/>
              </a:spcBef>
              <a:buClrTx/>
              <a:buSzTx/>
              <a:defRPr/>
            </a:pPr>
            <a:r>
              <a:rPr lang="en-US" sz="1500" dirty="0">
                <a:solidFill>
                  <a:schemeClr val="tx1"/>
                </a:solidFill>
                <a:cs typeface="Avenir LT Std 65 Medium" charset="0"/>
              </a:rPr>
              <a:t>Python Scripts</a:t>
            </a:r>
          </a:p>
        </p:txBody>
      </p:sp>
    </p:spTree>
    <p:extLst>
      <p:ext uri="{BB962C8B-B14F-4D97-AF65-F5344CB8AC3E}">
        <p14:creationId xmlns:p14="http://schemas.microsoft.com/office/powerpoint/2010/main" val="202013632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Python Script Tools</a:t>
            </a:r>
          </a:p>
        </p:txBody>
      </p:sp>
      <p:pic>
        <p:nvPicPr>
          <p:cNvPr id="3" name="Picture 4"/>
          <p:cNvPicPr>
            <a:picLocks noChangeAspect="1" noChangeArrowheads="1"/>
          </p:cNvPicPr>
          <p:nvPr/>
        </p:nvPicPr>
        <p:blipFill>
          <a:blip r:embed="rId4"/>
          <a:srcRect/>
          <a:stretch>
            <a:fillRect/>
          </a:stretch>
        </p:blipFill>
        <p:spPr bwMode="auto">
          <a:xfrm>
            <a:off x="2588643" y="1351808"/>
            <a:ext cx="4441885" cy="3633631"/>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686" r="7686"/>
          <a:stretch/>
        </p:blipFill>
        <p:spPr>
          <a:xfrm>
            <a:off x="4" y="0"/>
            <a:ext cx="9143996" cy="6858000"/>
          </a:xfrm>
          <a:prstGeom prst="rect">
            <a:avLst/>
          </a:prstGeom>
        </p:spPr>
      </p:pic>
      <p:sp>
        <p:nvSpPr>
          <p:cNvPr id="13" name="Title 8"/>
          <p:cNvSpPr>
            <a:spLocks noGrp="1"/>
          </p:cNvSpPr>
          <p:nvPr>
            <p:ph type="title"/>
          </p:nvPr>
        </p:nvSpPr>
        <p:spPr>
          <a:xfrm>
            <a:off x="511969" y="682625"/>
            <a:ext cx="8119872" cy="323165"/>
          </a:xfrm>
        </p:spPr>
        <p:txBody>
          <a:bodyPr/>
          <a:lstStyle/>
          <a:p>
            <a:r>
              <a:rPr lang="en-US" sz="2100" b="0" dirty="0"/>
              <a:t>ArcGIS Decision Support Tool for Infrastructure Improvement</a:t>
            </a:r>
          </a:p>
        </p:txBody>
      </p:sp>
      <p:sp>
        <p:nvSpPr>
          <p:cNvPr id="2" name="Text Placeholder 1"/>
          <p:cNvSpPr>
            <a:spLocks noGrp="1"/>
          </p:cNvSpPr>
          <p:nvPr>
            <p:ph type="body" sz="quarter" idx="11"/>
          </p:nvPr>
        </p:nvSpPr>
        <p:spPr/>
        <p:txBody>
          <a:bodyPr/>
          <a:lstStyle/>
          <a:p>
            <a:pPr algn="ctr"/>
            <a:r>
              <a:rPr lang="en-US" b="0" dirty="0"/>
              <a:t>Presentation Outline</a:t>
            </a:r>
          </a:p>
        </p:txBody>
      </p:sp>
      <p:sp>
        <p:nvSpPr>
          <p:cNvPr id="4" name="Content Placeholder 3"/>
          <p:cNvSpPr>
            <a:spLocks noGrp="1"/>
          </p:cNvSpPr>
          <p:nvPr>
            <p:ph sz="quarter" idx="12"/>
          </p:nvPr>
        </p:nvSpPr>
        <p:spPr>
          <a:xfrm>
            <a:off x="685800" y="1571625"/>
            <a:ext cx="7776972" cy="4025731"/>
          </a:xfrm>
        </p:spPr>
        <p:txBody>
          <a:bodyPr/>
          <a:lstStyle/>
          <a:p>
            <a:pPr algn="ctr"/>
            <a:endParaRPr lang="en-US" b="0" dirty="0"/>
          </a:p>
          <a:p>
            <a:endParaRPr lang="en-US" b="0" dirty="0"/>
          </a:p>
          <a:p>
            <a:r>
              <a:rPr lang="en-US" b="0" dirty="0"/>
              <a:t>Background &amp; Data Analysis</a:t>
            </a:r>
          </a:p>
          <a:p>
            <a:endParaRPr lang="en-US" b="0" dirty="0"/>
          </a:p>
          <a:p>
            <a:r>
              <a:rPr lang="en-US" b="0" dirty="0"/>
              <a:t>Goals</a:t>
            </a:r>
          </a:p>
          <a:p>
            <a:endParaRPr lang="en-US" b="0" dirty="0"/>
          </a:p>
          <a:p>
            <a:r>
              <a:rPr lang="en-US" b="0" dirty="0"/>
              <a:t>Methodology &amp; Approach</a:t>
            </a:r>
          </a:p>
          <a:p>
            <a:endParaRPr lang="en-US" b="0" dirty="0"/>
          </a:p>
          <a:p>
            <a:r>
              <a:rPr lang="en-US" b="0" dirty="0"/>
              <a:t>The Decision Support Tool Set</a:t>
            </a:r>
          </a:p>
          <a:p>
            <a:endParaRPr lang="en-US" b="0" dirty="0"/>
          </a:p>
          <a:p>
            <a:r>
              <a:rPr lang="en-US" b="0" dirty="0"/>
              <a:t>Conclusions &amp; Outlook</a:t>
            </a:r>
          </a:p>
          <a:p>
            <a:endParaRPr lang="en-US" b="0" dirty="0"/>
          </a:p>
          <a:p>
            <a:endParaRPr lang="en-US" b="0" dirty="0"/>
          </a:p>
        </p:txBody>
      </p:sp>
    </p:spTree>
    <p:extLst>
      <p:ext uri="{BB962C8B-B14F-4D97-AF65-F5344CB8AC3E}">
        <p14:creationId xmlns:p14="http://schemas.microsoft.com/office/powerpoint/2010/main" val="178682864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0"/>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Analyze OSOW Data</a:t>
            </a:r>
          </a:p>
        </p:txBody>
      </p:sp>
      <p:sp>
        <p:nvSpPr>
          <p:cNvPr id="6" name="Content Placeholder 1"/>
          <p:cNvSpPr txBox="1">
            <a:spLocks/>
          </p:cNvSpPr>
          <p:nvPr/>
        </p:nvSpPr>
        <p:spPr>
          <a:xfrm>
            <a:off x="731743" y="1214748"/>
            <a:ext cx="6842316" cy="443417"/>
          </a:xfrm>
          <a:prstGeom prst="rect">
            <a:avLst/>
          </a:prstGeom>
          <a:noFill/>
        </p:spPr>
        <p:txBody>
          <a:bodyPr vert="horz" lIns="0" tIns="0" rIns="0" bIns="0" rtlCol="0">
            <a:noAutofit/>
          </a:bodyPr>
          <a:lstStyle/>
          <a:p>
            <a:pPr marL="0" marR="0" lvl="0" indent="0" algn="ctr" defTabSz="342900" rtl="0" eaLnBrk="1" fontAlgn="auto" latinLnBrk="0" hangingPunct="1">
              <a:lnSpc>
                <a:spcPct val="100000"/>
              </a:lnSpc>
              <a:spcBef>
                <a:spcPts val="225"/>
              </a:spcBef>
              <a:spcAft>
                <a:spcPts val="450"/>
              </a:spcAft>
              <a:buClr>
                <a:schemeClr val="accent4">
                  <a:lumMod val="60000"/>
                  <a:lumOff val="40000"/>
                </a:schemeClr>
              </a:buClr>
              <a:buSzPct val="80000"/>
              <a:buFont typeface="Arial"/>
              <a:buNone/>
              <a:tabLst/>
              <a:defRPr/>
            </a:pPr>
            <a:r>
              <a:rPr lang="en-US" sz="1500" dirty="0">
                <a:cs typeface="Arial"/>
              </a:rPr>
              <a:t>Derive OD pairs, Classify Interstate, Inbound, Outbound &amp; Intrastate </a:t>
            </a:r>
            <a:endParaRPr kumimoji="0" lang="en-US" sz="1500" b="0" i="0" u="none" strike="noStrike" kern="1200" cap="none" spc="0" normalizeH="0" baseline="0" noProof="0" dirty="0">
              <a:ln>
                <a:noFill/>
              </a:ln>
              <a:solidFill>
                <a:schemeClr val="tx1"/>
              </a:solidFill>
              <a:effectLst/>
              <a:uLnTx/>
              <a:uFillTx/>
              <a:latin typeface="+mn-lt"/>
              <a:ea typeface="+mn-ea"/>
              <a:cs typeface="Arial"/>
            </a:endParaRPr>
          </a:p>
        </p:txBody>
      </p:sp>
      <p:pic>
        <p:nvPicPr>
          <p:cNvPr id="2" name="Picture 3"/>
          <p:cNvPicPr>
            <a:picLocks noGrp="1" noChangeAspect="1" noChangeArrowheads="1"/>
          </p:cNvPicPr>
          <p:nvPr>
            <p:ph sz="quarter" idx="10"/>
          </p:nvPr>
        </p:nvPicPr>
        <p:blipFill>
          <a:blip r:embed="rId4"/>
          <a:srcRect/>
          <a:stretch>
            <a:fillRect/>
          </a:stretch>
        </p:blipFill>
        <p:spPr bwMode="auto">
          <a:xfrm>
            <a:off x="391524" y="2099878"/>
            <a:ext cx="8242698" cy="2812931"/>
          </a:xfrm>
          <a:prstGeom prst="rect">
            <a:avLst/>
          </a:prstGeom>
          <a:noFill/>
          <a:ln w="9525">
            <a:noFill/>
            <a:miter lim="800000"/>
            <a:headEnd/>
            <a:tailEnd/>
          </a:ln>
        </p:spPr>
      </p:pic>
      <p:sp>
        <p:nvSpPr>
          <p:cNvPr id="8" name="TextBox 7"/>
          <p:cNvSpPr txBox="1"/>
          <p:nvPr/>
        </p:nvSpPr>
        <p:spPr>
          <a:xfrm>
            <a:off x="514350" y="5143500"/>
            <a:ext cx="8119872" cy="942976"/>
          </a:xfrm>
          <a:prstGeom prst="rect">
            <a:avLst/>
          </a:prstGeom>
          <a:noFill/>
          <a:effectLst/>
        </p:spPr>
        <p:txBody>
          <a:bodyPr wrap="square" lIns="0" tIns="0" rIns="0" bIns="0" rtlCol="0">
            <a:noAutofit/>
          </a:bodyPr>
          <a:lstStyle/>
          <a:p>
            <a:pPr algn="l" eaLnBrk="0" hangingPunct="0">
              <a:lnSpc>
                <a:spcPts val="1800"/>
              </a:lnSpc>
            </a:pPr>
            <a:r>
              <a:rPr lang="en-US" sz="1400" b="1" dirty="0">
                <a:ea typeface="+mn-ea"/>
                <a:cs typeface="+mn-cs"/>
              </a:rPr>
              <a:t>INPUTS: 			KTRIPS Routes, State Boundary  Polygon</a:t>
            </a:r>
          </a:p>
          <a:p>
            <a:pPr algn="l" eaLnBrk="0" hangingPunct="0">
              <a:lnSpc>
                <a:spcPts val="1800"/>
              </a:lnSpc>
            </a:pPr>
            <a:endParaRPr lang="en-US" sz="1400" b="1" dirty="0">
              <a:ea typeface="+mn-ea"/>
              <a:cs typeface="+mn-cs"/>
            </a:endParaRPr>
          </a:p>
          <a:p>
            <a:pPr algn="l" eaLnBrk="0" hangingPunct="0">
              <a:lnSpc>
                <a:spcPts val="1800"/>
              </a:lnSpc>
            </a:pPr>
            <a:r>
              <a:rPr lang="en-US" sz="1400" b="1" dirty="0"/>
              <a:t>OUTPUTS:			Origins, Destinations, OD Lines Frequency Polygon with Traffic Class</a:t>
            </a:r>
            <a:endParaRPr lang="en-US" sz="1400" b="1" dirty="0">
              <a:ea typeface="+mn-ea"/>
              <a:cs typeface="+mn-cs"/>
            </a:endParaRPr>
          </a:p>
        </p:txBody>
      </p:sp>
    </p:spTree>
    <p:extLst>
      <p:ext uri="{BB962C8B-B14F-4D97-AF65-F5344CB8AC3E}">
        <p14:creationId xmlns:p14="http://schemas.microsoft.com/office/powerpoint/2010/main" val="118871729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0"/>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Analyze OSOW Data</a:t>
            </a:r>
          </a:p>
        </p:txBody>
      </p:sp>
      <p:sp>
        <p:nvSpPr>
          <p:cNvPr id="6" name="Content Placeholder 1"/>
          <p:cNvSpPr txBox="1">
            <a:spLocks/>
          </p:cNvSpPr>
          <p:nvPr/>
        </p:nvSpPr>
        <p:spPr>
          <a:xfrm>
            <a:off x="1093986" y="1214748"/>
            <a:ext cx="6842316" cy="443417"/>
          </a:xfrm>
          <a:prstGeom prst="rect">
            <a:avLst/>
          </a:prstGeom>
          <a:noFill/>
        </p:spPr>
        <p:txBody>
          <a:bodyPr vert="horz" lIns="0" tIns="0" rIns="0" bIns="0" rtlCol="0">
            <a:noAutofit/>
          </a:bodyPr>
          <a:lstStyle/>
          <a:p>
            <a:pPr marL="0" marR="0" lvl="0" indent="0" algn="ctr" defTabSz="342900" rtl="0" eaLnBrk="1" fontAlgn="auto" latinLnBrk="0" hangingPunct="1">
              <a:lnSpc>
                <a:spcPct val="100000"/>
              </a:lnSpc>
              <a:spcBef>
                <a:spcPts val="225"/>
              </a:spcBef>
              <a:spcAft>
                <a:spcPts val="450"/>
              </a:spcAft>
              <a:buClr>
                <a:schemeClr val="accent4">
                  <a:lumMod val="60000"/>
                  <a:lumOff val="40000"/>
                </a:schemeClr>
              </a:buClr>
              <a:buSzPct val="80000"/>
              <a:buFont typeface="Arial"/>
              <a:buNone/>
              <a:tabLst/>
              <a:defRPr/>
            </a:pPr>
            <a:r>
              <a:rPr lang="en-US" sz="1500" dirty="0">
                <a:cs typeface="Arial"/>
              </a:rPr>
              <a:t>Derive OD pairs, OD Lines, Classify Interstate, Inbound, Outbound and Intrastate Traffic</a:t>
            </a:r>
            <a:endParaRPr kumimoji="0" lang="en-US" sz="1500" b="0" i="0" u="none" strike="noStrike" kern="1200" cap="none" spc="0" normalizeH="0" baseline="0" noProof="0" dirty="0">
              <a:ln>
                <a:noFill/>
              </a:ln>
              <a:solidFill>
                <a:schemeClr val="tx1"/>
              </a:solidFill>
              <a:effectLst/>
              <a:uLnTx/>
              <a:uFillTx/>
              <a:latin typeface="+mn-lt"/>
              <a:ea typeface="+mn-ea"/>
              <a:cs typeface="Arial"/>
            </a:endParaRPr>
          </a:p>
        </p:txBody>
      </p:sp>
      <p:pic>
        <p:nvPicPr>
          <p:cNvPr id="10" name="Picture 9"/>
          <p:cNvPicPr>
            <a:picLocks noChangeAspect="1"/>
          </p:cNvPicPr>
          <p:nvPr/>
        </p:nvPicPr>
        <p:blipFill>
          <a:blip r:embed="rId4"/>
          <a:stretch>
            <a:fillRect/>
          </a:stretch>
        </p:blipFill>
        <p:spPr>
          <a:xfrm>
            <a:off x="1414431" y="2909878"/>
            <a:ext cx="6521871" cy="2962293"/>
          </a:xfrm>
          <a:prstGeom prst="rect">
            <a:avLst/>
          </a:prstGeom>
        </p:spPr>
      </p:pic>
      <p:pic>
        <p:nvPicPr>
          <p:cNvPr id="11" name="Picture 10"/>
          <p:cNvPicPr>
            <a:picLocks noChangeAspect="1"/>
          </p:cNvPicPr>
          <p:nvPr/>
        </p:nvPicPr>
        <p:blipFill>
          <a:blip r:embed="rId5"/>
          <a:stretch>
            <a:fillRect/>
          </a:stretch>
        </p:blipFill>
        <p:spPr>
          <a:xfrm>
            <a:off x="3348187" y="1795078"/>
            <a:ext cx="2390476" cy="942857"/>
          </a:xfrm>
          <a:prstGeom prst="rect">
            <a:avLst/>
          </a:prstGeom>
        </p:spPr>
      </p:pic>
    </p:spTree>
    <p:extLst>
      <p:ext uri="{BB962C8B-B14F-4D97-AF65-F5344CB8AC3E}">
        <p14:creationId xmlns:p14="http://schemas.microsoft.com/office/powerpoint/2010/main" val="118871729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2998"/>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Step1:Route Solve -No Barriers Case</a:t>
            </a:r>
          </a:p>
        </p:txBody>
      </p:sp>
      <p:pic>
        <p:nvPicPr>
          <p:cNvPr id="1026" name="Picture 2"/>
          <p:cNvPicPr>
            <a:picLocks noChangeAspect="1" noChangeArrowheads="1"/>
          </p:cNvPicPr>
          <p:nvPr/>
        </p:nvPicPr>
        <p:blipFill>
          <a:blip r:embed="rId4"/>
          <a:srcRect/>
          <a:stretch>
            <a:fillRect/>
          </a:stretch>
        </p:blipFill>
        <p:spPr bwMode="auto">
          <a:xfrm>
            <a:off x="966575" y="1759642"/>
            <a:ext cx="7667647" cy="2632367"/>
          </a:xfrm>
          <a:prstGeom prst="rect">
            <a:avLst/>
          </a:prstGeom>
          <a:noFill/>
          <a:ln w="9525">
            <a:noFill/>
            <a:miter lim="800000"/>
            <a:headEnd/>
            <a:tailEnd/>
          </a:ln>
        </p:spPr>
      </p:pic>
      <p:sp>
        <p:nvSpPr>
          <p:cNvPr id="6" name="TextBox 5"/>
          <p:cNvSpPr txBox="1"/>
          <p:nvPr/>
        </p:nvSpPr>
        <p:spPr>
          <a:xfrm>
            <a:off x="966575" y="4597878"/>
            <a:ext cx="7667647" cy="745647"/>
          </a:xfrm>
          <a:prstGeom prst="rect">
            <a:avLst/>
          </a:prstGeom>
          <a:noFill/>
          <a:effectLst/>
        </p:spPr>
        <p:txBody>
          <a:bodyPr wrap="square" lIns="0" tIns="0" rIns="0" bIns="0" rtlCol="0">
            <a:noAutofit/>
          </a:bodyPr>
          <a:lstStyle/>
          <a:p>
            <a:pPr algn="l" eaLnBrk="0" hangingPunct="0">
              <a:lnSpc>
                <a:spcPts val="1800"/>
              </a:lnSpc>
            </a:pPr>
            <a:r>
              <a:rPr lang="en-US" sz="1400" b="1" dirty="0">
                <a:ea typeface="+mn-ea"/>
                <a:cs typeface="+mn-cs"/>
              </a:rPr>
              <a:t>INPUTS: 		Origins, Destinations</a:t>
            </a:r>
          </a:p>
          <a:p>
            <a:pPr algn="l" eaLnBrk="0" hangingPunct="0">
              <a:lnSpc>
                <a:spcPts val="1800"/>
              </a:lnSpc>
            </a:pPr>
            <a:endParaRPr lang="en-US" sz="1400" b="1" dirty="0">
              <a:ea typeface="+mn-ea"/>
              <a:cs typeface="+mn-cs"/>
            </a:endParaRPr>
          </a:p>
          <a:p>
            <a:pPr algn="l" eaLnBrk="0" hangingPunct="0">
              <a:lnSpc>
                <a:spcPts val="1800"/>
              </a:lnSpc>
            </a:pPr>
            <a:r>
              <a:rPr lang="en-US" sz="1400" b="1" dirty="0"/>
              <a:t>OUTPUT</a:t>
            </a:r>
            <a:r>
              <a:rPr lang="en-US" sz="1400" b="1" dirty="0">
                <a:ea typeface="+mn-ea"/>
                <a:cs typeface="+mn-cs"/>
              </a:rPr>
              <a:t>: 		Shortest Path Route </a:t>
            </a:r>
            <a:r>
              <a:rPr lang="en-US" sz="1400" b="1" dirty="0"/>
              <a:t>F</a:t>
            </a:r>
            <a:r>
              <a:rPr lang="en-US" sz="1400" b="1" dirty="0">
                <a:ea typeface="+mn-ea"/>
                <a:cs typeface="+mn-cs"/>
              </a:rPr>
              <a:t>eature </a:t>
            </a:r>
            <a:r>
              <a:rPr lang="en-US" sz="1400" b="1" dirty="0"/>
              <a:t>C</a:t>
            </a:r>
            <a:r>
              <a:rPr lang="en-US" sz="1400" b="1" dirty="0">
                <a:ea typeface="+mn-ea"/>
                <a:cs typeface="+mn-cs"/>
              </a:rPr>
              <a:t>lass</a:t>
            </a:r>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569392"/>
            <a:ext cx="9144000" cy="7427391"/>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sp>
        <p:nvSpPr>
          <p:cNvPr id="13" name="Title 8"/>
          <p:cNvSpPr>
            <a:spLocks noGrp="1"/>
          </p:cNvSpPr>
          <p:nvPr>
            <p:ph type="title"/>
          </p:nvPr>
        </p:nvSpPr>
        <p:spPr>
          <a:xfrm>
            <a:off x="602133" y="164580"/>
            <a:ext cx="8119872" cy="323165"/>
          </a:xfrm>
        </p:spPr>
        <p:txBody>
          <a:bodyPr/>
          <a:lstStyle/>
          <a:p>
            <a:pPr algn="ctr"/>
            <a:r>
              <a:rPr lang="en-US" sz="2100" b="0" dirty="0"/>
              <a:t>Step2-Route Solve With All Barriers</a:t>
            </a:r>
          </a:p>
        </p:txBody>
      </p:sp>
      <p:pic>
        <p:nvPicPr>
          <p:cNvPr id="3074" name="Picture 2"/>
          <p:cNvPicPr>
            <a:picLocks noChangeAspect="1" noChangeArrowheads="1"/>
          </p:cNvPicPr>
          <p:nvPr/>
        </p:nvPicPr>
        <p:blipFill>
          <a:blip r:embed="rId4"/>
          <a:srcRect/>
          <a:stretch>
            <a:fillRect/>
          </a:stretch>
        </p:blipFill>
        <p:spPr bwMode="auto">
          <a:xfrm>
            <a:off x="923027" y="1000125"/>
            <a:ext cx="7375046" cy="3031238"/>
          </a:xfrm>
          <a:prstGeom prst="rect">
            <a:avLst/>
          </a:prstGeom>
          <a:noFill/>
          <a:ln w="9525">
            <a:noFill/>
            <a:miter lim="800000"/>
            <a:headEnd/>
            <a:tailEnd/>
          </a:ln>
        </p:spPr>
      </p:pic>
      <p:sp>
        <p:nvSpPr>
          <p:cNvPr id="6" name="TextBox 5"/>
          <p:cNvSpPr txBox="1"/>
          <p:nvPr/>
        </p:nvSpPr>
        <p:spPr>
          <a:xfrm>
            <a:off x="923027" y="4364964"/>
            <a:ext cx="7667647" cy="1007136"/>
          </a:xfrm>
          <a:prstGeom prst="rect">
            <a:avLst/>
          </a:prstGeom>
          <a:noFill/>
          <a:effectLst/>
        </p:spPr>
        <p:txBody>
          <a:bodyPr wrap="square" lIns="0" tIns="0" rIns="0" bIns="0" rtlCol="0">
            <a:noAutofit/>
          </a:bodyPr>
          <a:lstStyle/>
          <a:p>
            <a:pPr algn="l" eaLnBrk="0" hangingPunct="0">
              <a:lnSpc>
                <a:spcPts val="1800"/>
              </a:lnSpc>
            </a:pPr>
            <a:r>
              <a:rPr lang="en-US" sz="1400" b="1" dirty="0">
                <a:ea typeface="+mn-ea"/>
                <a:cs typeface="+mn-cs"/>
              </a:rPr>
              <a:t>INPUTS: 		Origins, Destinations, Barriers, Shortest Path Route</a:t>
            </a:r>
          </a:p>
          <a:p>
            <a:pPr algn="l" eaLnBrk="0" hangingPunct="0">
              <a:lnSpc>
                <a:spcPts val="1800"/>
              </a:lnSpc>
            </a:pPr>
            <a:endParaRPr lang="en-US" sz="1400" b="1" dirty="0">
              <a:ea typeface="+mn-ea"/>
              <a:cs typeface="+mn-cs"/>
            </a:endParaRPr>
          </a:p>
          <a:p>
            <a:pPr algn="l" eaLnBrk="0" hangingPunct="0">
              <a:lnSpc>
                <a:spcPts val="1800"/>
              </a:lnSpc>
            </a:pPr>
            <a:r>
              <a:rPr lang="en-US" sz="1400" b="1" dirty="0"/>
              <a:t>OUTPUTS</a:t>
            </a:r>
            <a:r>
              <a:rPr lang="en-US" sz="1400" b="1" dirty="0">
                <a:ea typeface="+mn-ea"/>
                <a:cs typeface="+mn-cs"/>
              </a:rPr>
              <a:t>: 	Alternative (Longer due to Presence of Barriers) Route Path</a:t>
            </a:r>
          </a:p>
          <a:p>
            <a:pPr algn="l" eaLnBrk="0" hangingPunct="0">
              <a:lnSpc>
                <a:spcPts val="1800"/>
              </a:lnSpc>
            </a:pPr>
            <a:r>
              <a:rPr lang="en-US" sz="1400" b="1" dirty="0"/>
              <a:t>			Prioritized Barriers</a:t>
            </a:r>
            <a:endParaRPr lang="en-US" sz="1400" b="1" dirty="0">
              <a:ea typeface="+mn-ea"/>
              <a:cs typeface="+mn-cs"/>
            </a:endParaRPr>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6458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602133" y="164580"/>
            <a:ext cx="8119872" cy="323165"/>
          </a:xfrm>
        </p:spPr>
        <p:txBody>
          <a:bodyPr/>
          <a:lstStyle/>
          <a:p>
            <a:pPr algn="ctr"/>
            <a:r>
              <a:rPr lang="en-US" sz="2100" b="0" dirty="0"/>
              <a:t>Step3-Route Solve With Priority Barriers Removed</a:t>
            </a:r>
          </a:p>
        </p:txBody>
      </p:sp>
      <p:sp>
        <p:nvSpPr>
          <p:cNvPr id="7" name="TextBox 6"/>
          <p:cNvSpPr txBox="1"/>
          <p:nvPr/>
        </p:nvSpPr>
        <p:spPr>
          <a:xfrm>
            <a:off x="159078" y="1661403"/>
            <a:ext cx="1799118" cy="3303917"/>
          </a:xfrm>
          <a:prstGeom prst="rect">
            <a:avLst/>
          </a:prstGeom>
          <a:noFill/>
          <a:effectLst/>
        </p:spPr>
        <p:txBody>
          <a:bodyPr wrap="square" lIns="0" tIns="0" rIns="0" bIns="0" rtlCol="0">
            <a:noAutofit/>
          </a:bodyPr>
          <a:lstStyle/>
          <a:p>
            <a:pPr algn="l" eaLnBrk="0" hangingPunct="0">
              <a:lnSpc>
                <a:spcPts val="1800"/>
              </a:lnSpc>
            </a:pPr>
            <a:r>
              <a:rPr lang="en-US" sz="1400" b="1" dirty="0">
                <a:ea typeface="+mn-ea"/>
                <a:cs typeface="+mn-cs"/>
              </a:rPr>
              <a:t>INPUTS:</a:t>
            </a:r>
          </a:p>
          <a:p>
            <a:pPr algn="l" eaLnBrk="0" hangingPunct="0">
              <a:lnSpc>
                <a:spcPts val="1800"/>
              </a:lnSpc>
            </a:pPr>
            <a:endParaRPr lang="en-US" sz="1400" b="1" dirty="0">
              <a:ea typeface="+mn-ea"/>
              <a:cs typeface="+mn-cs"/>
            </a:endParaRPr>
          </a:p>
          <a:p>
            <a:pPr algn="l" eaLnBrk="0" hangingPunct="0">
              <a:lnSpc>
                <a:spcPts val="1800"/>
              </a:lnSpc>
            </a:pPr>
            <a:r>
              <a:rPr lang="en-US" sz="1400" b="1" dirty="0">
                <a:ea typeface="+mn-ea"/>
                <a:cs typeface="+mn-cs"/>
              </a:rPr>
              <a:t>Origins</a:t>
            </a:r>
          </a:p>
          <a:p>
            <a:pPr algn="l" eaLnBrk="0" hangingPunct="0">
              <a:lnSpc>
                <a:spcPts val="1800"/>
              </a:lnSpc>
            </a:pPr>
            <a:r>
              <a:rPr lang="en-US" sz="1400" b="1" dirty="0">
                <a:ea typeface="+mn-ea"/>
                <a:cs typeface="+mn-cs"/>
              </a:rPr>
              <a:t>Destinations</a:t>
            </a:r>
          </a:p>
          <a:p>
            <a:pPr algn="l" eaLnBrk="0" hangingPunct="0">
              <a:lnSpc>
                <a:spcPts val="1800"/>
              </a:lnSpc>
            </a:pPr>
            <a:r>
              <a:rPr lang="en-US" sz="1400" b="1" dirty="0">
                <a:ea typeface="+mn-ea"/>
                <a:cs typeface="+mn-cs"/>
              </a:rPr>
              <a:t>Barriers </a:t>
            </a:r>
          </a:p>
          <a:p>
            <a:pPr algn="l" eaLnBrk="0" hangingPunct="0">
              <a:lnSpc>
                <a:spcPts val="1800"/>
              </a:lnSpc>
            </a:pPr>
            <a:r>
              <a:rPr lang="en-US" sz="1400" b="1" dirty="0">
                <a:ea typeface="+mn-ea"/>
                <a:cs typeface="+mn-cs"/>
              </a:rPr>
              <a:t>Shortest Path Route</a:t>
            </a:r>
          </a:p>
          <a:p>
            <a:pPr algn="l" eaLnBrk="0" hangingPunct="0">
              <a:lnSpc>
                <a:spcPts val="1800"/>
              </a:lnSpc>
            </a:pPr>
            <a:endParaRPr lang="en-US" sz="1400" b="1" dirty="0">
              <a:ea typeface="+mn-ea"/>
              <a:cs typeface="+mn-cs"/>
            </a:endParaRPr>
          </a:p>
          <a:p>
            <a:pPr algn="l" eaLnBrk="0" hangingPunct="0">
              <a:lnSpc>
                <a:spcPts val="1800"/>
              </a:lnSpc>
            </a:pPr>
            <a:r>
              <a:rPr lang="en-US" sz="1400" b="1" dirty="0"/>
              <a:t>OUTPUTS</a:t>
            </a:r>
            <a:r>
              <a:rPr lang="en-US" sz="1400" b="1" dirty="0">
                <a:ea typeface="+mn-ea"/>
                <a:cs typeface="+mn-cs"/>
              </a:rPr>
              <a:t>: </a:t>
            </a:r>
          </a:p>
          <a:p>
            <a:pPr algn="l" eaLnBrk="0" hangingPunct="0">
              <a:lnSpc>
                <a:spcPts val="1800"/>
              </a:lnSpc>
            </a:pPr>
            <a:endParaRPr lang="en-US" sz="1400" b="1" dirty="0"/>
          </a:p>
          <a:p>
            <a:pPr algn="l" eaLnBrk="0" hangingPunct="0">
              <a:lnSpc>
                <a:spcPts val="1800"/>
              </a:lnSpc>
            </a:pPr>
            <a:r>
              <a:rPr lang="en-US" sz="1400" b="1" dirty="0">
                <a:ea typeface="+mn-ea"/>
                <a:cs typeface="+mn-cs"/>
              </a:rPr>
              <a:t>Route Path with Lesser Number of Barriers, Prioritized Barriers</a:t>
            </a:r>
          </a:p>
        </p:txBody>
      </p:sp>
      <p:pic>
        <p:nvPicPr>
          <p:cNvPr id="9" name="Picture 8"/>
          <p:cNvPicPr>
            <a:picLocks noChangeAspect="1"/>
          </p:cNvPicPr>
          <p:nvPr/>
        </p:nvPicPr>
        <p:blipFill>
          <a:blip r:embed="rId3"/>
          <a:stretch>
            <a:fillRect/>
          </a:stretch>
        </p:blipFill>
        <p:spPr>
          <a:xfrm>
            <a:off x="1958196" y="1164566"/>
            <a:ext cx="5085783" cy="4283833"/>
          </a:xfrm>
          <a:prstGeom prst="rect">
            <a:avLst/>
          </a:prstGeom>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List of Priority Bridges</a:t>
            </a:r>
          </a:p>
        </p:txBody>
      </p:sp>
      <p:sp>
        <p:nvSpPr>
          <p:cNvPr id="7" name="TextBox 6"/>
          <p:cNvSpPr txBox="1"/>
          <p:nvPr/>
        </p:nvSpPr>
        <p:spPr>
          <a:xfrm>
            <a:off x="2096219" y="5874589"/>
            <a:ext cx="4114800" cy="258792"/>
          </a:xfrm>
          <a:prstGeom prst="rect">
            <a:avLst/>
          </a:prstGeom>
          <a:no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pic>
        <p:nvPicPr>
          <p:cNvPr id="1027" name="Picture 3"/>
          <p:cNvPicPr>
            <a:picLocks noChangeAspect="1" noChangeArrowheads="1"/>
          </p:cNvPicPr>
          <p:nvPr/>
        </p:nvPicPr>
        <p:blipFill>
          <a:blip r:embed="rId4"/>
          <a:srcRect/>
          <a:stretch>
            <a:fillRect/>
          </a:stretch>
        </p:blipFill>
        <p:spPr bwMode="auto">
          <a:xfrm>
            <a:off x="2652713" y="1466850"/>
            <a:ext cx="4301054" cy="3543300"/>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pPr algn="ctr"/>
            <a:r>
              <a:rPr lang="en-US" sz="2100" b="0" dirty="0"/>
              <a:t>Bridge Improvement Projects Prioritization</a:t>
            </a:r>
          </a:p>
        </p:txBody>
      </p:sp>
      <p:pic>
        <p:nvPicPr>
          <p:cNvPr id="2050" name="Picture 2"/>
          <p:cNvPicPr>
            <a:picLocks noChangeAspect="1" noChangeArrowheads="1"/>
          </p:cNvPicPr>
          <p:nvPr/>
        </p:nvPicPr>
        <p:blipFill>
          <a:blip r:embed="rId3"/>
          <a:srcRect/>
          <a:stretch>
            <a:fillRect/>
          </a:stretch>
        </p:blipFill>
        <p:spPr bwMode="auto">
          <a:xfrm>
            <a:off x="514350" y="1472672"/>
            <a:ext cx="8277225" cy="3551765"/>
          </a:xfrm>
          <a:prstGeom prst="rect">
            <a:avLst/>
          </a:prstGeom>
          <a:noFill/>
          <a:ln w="9525">
            <a:noFill/>
            <a:miter lim="800000"/>
            <a:headEnd/>
            <a:tailEnd/>
          </a:ln>
        </p:spPr>
      </p:pic>
    </p:spTree>
    <p:extLst>
      <p:ext uri="{BB962C8B-B14F-4D97-AF65-F5344CB8AC3E}">
        <p14:creationId xmlns:p14="http://schemas.microsoft.com/office/powerpoint/2010/main" val="661109382"/>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r>
              <a:rPr lang="en-US" sz="2100" b="0" dirty="0"/>
              <a:t>Conclusions &amp; Outlook</a:t>
            </a:r>
          </a:p>
        </p:txBody>
      </p:sp>
      <p:sp>
        <p:nvSpPr>
          <p:cNvPr id="2" name="Content Placeholder 1"/>
          <p:cNvSpPr>
            <a:spLocks noGrp="1"/>
          </p:cNvSpPr>
          <p:nvPr>
            <p:ph sz="quarter" idx="10"/>
          </p:nvPr>
        </p:nvSpPr>
        <p:spPr>
          <a:xfrm>
            <a:off x="514350" y="1352548"/>
            <a:ext cx="7776972" cy="4943477"/>
          </a:xfrm>
        </p:spPr>
        <p:txBody>
          <a:bodyPr/>
          <a:lstStyle/>
          <a:p>
            <a:pPr marL="0" indent="0"/>
            <a:endParaRPr lang="en-US" b="0" dirty="0"/>
          </a:p>
          <a:p>
            <a:pPr eaLnBrk="0" hangingPunct="0">
              <a:lnSpc>
                <a:spcPts val="1800"/>
              </a:lnSpc>
              <a:buFont typeface="Arial" pitchFamily="34" charset="0"/>
              <a:buChar char="•"/>
            </a:pPr>
            <a:r>
              <a:rPr lang="en-US" sz="1400" b="0" dirty="0"/>
              <a:t>The Tool Provides Insight for Planning Purposes</a:t>
            </a:r>
          </a:p>
          <a:p>
            <a:pPr eaLnBrk="0" hangingPunct="0">
              <a:lnSpc>
                <a:spcPts val="1800"/>
              </a:lnSpc>
              <a:buFont typeface="Arial" pitchFamily="34" charset="0"/>
              <a:buChar char="•"/>
            </a:pPr>
            <a:r>
              <a:rPr lang="en-US" sz="1400" b="0" dirty="0"/>
              <a:t>Provides Spatial Data Analysis /Visualization </a:t>
            </a:r>
          </a:p>
          <a:p>
            <a:pPr eaLnBrk="0" hangingPunct="0">
              <a:lnSpc>
                <a:spcPts val="1800"/>
              </a:lnSpc>
              <a:buFont typeface="Arial" pitchFamily="34" charset="0"/>
              <a:buChar char="•"/>
            </a:pPr>
            <a:r>
              <a:rPr lang="en-US" sz="1400" b="0" dirty="0"/>
              <a:t>Creates  Prioritized  Initial List of Bridges</a:t>
            </a:r>
          </a:p>
          <a:p>
            <a:pPr eaLnBrk="0" hangingPunct="0">
              <a:lnSpc>
                <a:spcPts val="1800"/>
              </a:lnSpc>
              <a:buFont typeface="Arial" pitchFamily="34" charset="0"/>
              <a:buChar char="•"/>
            </a:pPr>
            <a:r>
              <a:rPr lang="en-US" sz="1400" b="0" dirty="0"/>
              <a:t>Makes it Possible to Validate/Evaluate the Priority List</a:t>
            </a:r>
          </a:p>
          <a:p>
            <a:pPr eaLnBrk="0" hangingPunct="0">
              <a:lnSpc>
                <a:spcPts val="1800"/>
              </a:lnSpc>
              <a:buFont typeface="Arial" pitchFamily="34" charset="0"/>
              <a:buChar char="•"/>
            </a:pPr>
            <a:endParaRPr lang="en-US" sz="1400" b="0" dirty="0"/>
          </a:p>
          <a:p>
            <a:pPr eaLnBrk="0" hangingPunct="0">
              <a:lnSpc>
                <a:spcPts val="1800"/>
              </a:lnSpc>
              <a:buFont typeface="Arial" pitchFamily="34" charset="0"/>
              <a:buChar char="•"/>
            </a:pPr>
            <a:r>
              <a:rPr lang="en-US" sz="1400" b="0" dirty="0"/>
              <a:t>Further Work</a:t>
            </a:r>
          </a:p>
          <a:p>
            <a:pPr eaLnBrk="0" hangingPunct="0">
              <a:lnSpc>
                <a:spcPts val="1800"/>
              </a:lnSpc>
              <a:buFont typeface="Arial" pitchFamily="34" charset="0"/>
              <a:buChar char="•"/>
            </a:pPr>
            <a:endParaRPr lang="en-US" sz="1400" b="0" dirty="0"/>
          </a:p>
          <a:p>
            <a:pPr lvl="1" eaLnBrk="0" hangingPunct="0">
              <a:lnSpc>
                <a:spcPts val="1800"/>
              </a:lnSpc>
              <a:buFont typeface="Arial" pitchFamily="34" charset="0"/>
              <a:buChar char="•"/>
            </a:pPr>
            <a:r>
              <a:rPr lang="en-US" sz="1250" b="0" dirty="0"/>
              <a:t>Run the Tool for Different Datasets for Further Evaluation</a:t>
            </a:r>
          </a:p>
          <a:p>
            <a:pPr lvl="1" eaLnBrk="0" hangingPunct="0">
              <a:lnSpc>
                <a:spcPts val="1800"/>
              </a:lnSpc>
              <a:buFont typeface="Arial" pitchFamily="34" charset="0"/>
              <a:buChar char="•"/>
            </a:pPr>
            <a:r>
              <a:rPr lang="en-US" sz="1250" b="0" dirty="0"/>
              <a:t>Categorize OD Pairs To Explore Monthly/Seasonal Patterns</a:t>
            </a:r>
          </a:p>
          <a:p>
            <a:pPr lvl="1" eaLnBrk="0" hangingPunct="0">
              <a:lnSpc>
                <a:spcPts val="1800"/>
              </a:lnSpc>
              <a:buFont typeface="Arial" pitchFamily="34" charset="0"/>
              <a:buChar char="•"/>
            </a:pPr>
            <a:r>
              <a:rPr lang="en-US" sz="1250" b="0" dirty="0"/>
              <a:t>Further Explore Ways to Reduce Computation Time </a:t>
            </a:r>
            <a:endParaRPr lang="en-US" sz="1250" dirty="0"/>
          </a:p>
          <a:p>
            <a:pPr lvl="1" eaLnBrk="0" hangingPunct="0">
              <a:lnSpc>
                <a:spcPts val="1800"/>
              </a:lnSpc>
              <a:buFont typeface="Arial" pitchFamily="34" charset="0"/>
              <a:buChar char="•"/>
            </a:pPr>
            <a:r>
              <a:rPr lang="en-US" sz="1250" b="0" dirty="0"/>
              <a:t>Investigate Effect of Grouping of Bridges in Barrier Removal</a:t>
            </a:r>
          </a:p>
          <a:p>
            <a:pPr lvl="1" eaLnBrk="0" hangingPunct="0">
              <a:lnSpc>
                <a:spcPts val="1800"/>
              </a:lnSpc>
              <a:buFont typeface="Arial" pitchFamily="34" charset="0"/>
              <a:buChar char="•"/>
            </a:pPr>
            <a:r>
              <a:rPr lang="en-US" sz="1250" b="0" dirty="0"/>
              <a:t>Different Methods of Applying Cost of Barrier </a:t>
            </a:r>
          </a:p>
          <a:p>
            <a:pPr lvl="2" eaLnBrk="0" hangingPunct="0">
              <a:lnSpc>
                <a:spcPts val="1800"/>
              </a:lnSpc>
              <a:buFont typeface="Arial" pitchFamily="34" charset="0"/>
              <a:buChar char="•"/>
            </a:pPr>
            <a:r>
              <a:rPr lang="en-US" sz="1100" b="0" dirty="0"/>
              <a:t>Divide the Extramiles by Total number of Barriers</a:t>
            </a:r>
          </a:p>
          <a:p>
            <a:pPr lvl="2" eaLnBrk="0" hangingPunct="0">
              <a:lnSpc>
                <a:spcPts val="1800"/>
              </a:lnSpc>
              <a:buFont typeface="Arial" pitchFamily="34" charset="0"/>
              <a:buChar char="•"/>
            </a:pPr>
            <a:r>
              <a:rPr lang="en-US" sz="1100" b="0" dirty="0"/>
              <a:t>Use Ton-Miles Instead of Miles</a:t>
            </a:r>
          </a:p>
          <a:p>
            <a:pPr eaLnBrk="0" hangingPunct="0">
              <a:lnSpc>
                <a:spcPts val="1800"/>
              </a:lnSpc>
              <a:buFont typeface="Arial" pitchFamily="34" charset="0"/>
              <a:buChar char="•"/>
            </a:pPr>
            <a:r>
              <a:rPr lang="en-US" sz="1100" b="0" dirty="0"/>
              <a:t>**The Tool Scripts will be Provided for Download  on GitHub</a:t>
            </a:r>
            <a:r>
              <a:rPr lang="en-US" sz="1400" b="0" dirty="0"/>
              <a:t>**</a:t>
            </a:r>
          </a:p>
          <a:p>
            <a:pPr lvl="2" eaLnBrk="0" hangingPunct="0">
              <a:lnSpc>
                <a:spcPts val="1800"/>
              </a:lnSpc>
              <a:buFont typeface="Arial" pitchFamily="34" charset="0"/>
              <a:buChar char="•"/>
            </a:pPr>
            <a:endParaRPr lang="en-US" sz="1100" b="0" dirty="0"/>
          </a:p>
          <a:p>
            <a:pPr eaLnBrk="0" hangingPunct="0">
              <a:lnSpc>
                <a:spcPts val="1800"/>
              </a:lnSpc>
              <a:buFont typeface="Arial" pitchFamily="34" charset="0"/>
              <a:buChar char="•"/>
            </a:pPr>
            <a:endParaRPr lang="en-US" sz="1400" b="0" dirty="0"/>
          </a:p>
          <a:p>
            <a:pPr eaLnBrk="0" hangingPunct="0">
              <a:lnSpc>
                <a:spcPts val="1800"/>
              </a:lnSpc>
              <a:buFont typeface="Arial" pitchFamily="34" charset="0"/>
              <a:buChar char="•"/>
            </a:pPr>
            <a:endParaRPr lang="en-US" sz="1400" b="0" dirty="0"/>
          </a:p>
          <a:p>
            <a:pPr eaLnBrk="0" hangingPunct="0">
              <a:lnSpc>
                <a:spcPts val="1800"/>
              </a:lnSpc>
              <a:buFont typeface="Arial" pitchFamily="34" charset="0"/>
              <a:buChar char="•"/>
            </a:pPr>
            <a:endParaRPr lang="en-US" sz="1400" b="0" dirty="0"/>
          </a:p>
          <a:p>
            <a:pPr marL="0" indent="0">
              <a:buNone/>
            </a:pPr>
            <a:endParaRPr lang="en-US" b="0" dirty="0"/>
          </a:p>
        </p:txBody>
      </p:sp>
      <p:sp>
        <p:nvSpPr>
          <p:cNvPr id="7" name="TextBox 6"/>
          <p:cNvSpPr txBox="1"/>
          <p:nvPr/>
        </p:nvSpPr>
        <p:spPr>
          <a:xfrm>
            <a:off x="800100" y="1447799"/>
            <a:ext cx="6762750" cy="4086225"/>
          </a:xfrm>
          <a:prstGeom prst="rect">
            <a:avLst/>
          </a:prstGeom>
          <a:no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29" name="Picture 28"/>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257800" y="2998"/>
            <a:ext cx="3886200" cy="2099878"/>
          </a:xfrm>
          <a:prstGeom prst="rect">
            <a:avLst/>
          </a:prstGeom>
        </p:spPr>
      </p:pic>
      <p:sp>
        <p:nvSpPr>
          <p:cNvPr id="13" name="Title 8"/>
          <p:cNvSpPr>
            <a:spLocks noGrp="1"/>
          </p:cNvSpPr>
          <p:nvPr>
            <p:ph type="title"/>
          </p:nvPr>
        </p:nvSpPr>
        <p:spPr>
          <a:xfrm>
            <a:off x="514350" y="682625"/>
            <a:ext cx="8119872" cy="323165"/>
          </a:xfrm>
        </p:spPr>
        <p:txBody>
          <a:bodyPr/>
          <a:lstStyle/>
          <a:p>
            <a:pPr algn="l"/>
            <a:r>
              <a:rPr lang="en-US" sz="2100" b="0" dirty="0"/>
              <a:t>Acknowledgements</a:t>
            </a:r>
          </a:p>
        </p:txBody>
      </p:sp>
      <p:sp>
        <p:nvSpPr>
          <p:cNvPr id="2" name="Content Placeholder 1"/>
          <p:cNvSpPr>
            <a:spLocks noGrp="1"/>
          </p:cNvSpPr>
          <p:nvPr>
            <p:ph sz="quarter" idx="10"/>
          </p:nvPr>
        </p:nvSpPr>
        <p:spPr>
          <a:xfrm>
            <a:off x="685800" y="1828799"/>
            <a:ext cx="7776972" cy="4181475"/>
          </a:xfrm>
        </p:spPr>
        <p:txBody>
          <a:bodyPr/>
          <a:lstStyle/>
          <a:p>
            <a:pPr marL="0" indent="0"/>
            <a:r>
              <a:rPr lang="en-US" sz="1400" b="0" dirty="0"/>
              <a:t>Penn State MGIS program:		Dr. Jan Wallgrun, Capstone Project Advisor</a:t>
            </a:r>
          </a:p>
          <a:p>
            <a:pPr marL="210740" lvl="1" indent="0"/>
            <a:endParaRPr lang="en-US" sz="1400" b="0" dirty="0"/>
          </a:p>
          <a:p>
            <a:pPr marL="0" indent="0">
              <a:lnSpc>
                <a:spcPct val="150000"/>
              </a:lnSpc>
            </a:pPr>
            <a:r>
              <a:rPr lang="en-US" sz="1400" b="0" dirty="0"/>
              <a:t>KDOT: 							Kyle Gonterwitz, P.E, GISP  GIS Manager</a:t>
            </a:r>
          </a:p>
          <a:p>
            <a:pPr marL="1707356" lvl="8" indent="0">
              <a:lnSpc>
                <a:spcPct val="150000"/>
              </a:lnSpc>
              <a:buNone/>
            </a:pPr>
            <a:r>
              <a:rPr lang="en-US" sz="1400" b="0" dirty="0"/>
              <a:t>				David Schwartz, P.E,  Asst. Director, Planning &amp;  Development             </a:t>
            </a:r>
          </a:p>
          <a:p>
            <a:pPr marL="1707356" lvl="8" indent="0">
              <a:lnSpc>
                <a:spcPct val="150000"/>
              </a:lnSpc>
              <a:buNone/>
            </a:pPr>
            <a:r>
              <a:rPr lang="en-US" sz="1400" b="0" dirty="0"/>
              <a:t>				David Cronister, Planner,  Models/ Forecasting</a:t>
            </a:r>
          </a:p>
          <a:p>
            <a:pPr marL="1707356" lvl="8" indent="0">
              <a:lnSpc>
                <a:spcPct val="150000"/>
              </a:lnSpc>
              <a:buNone/>
            </a:pPr>
            <a:r>
              <a:rPr lang="en-US" sz="1400" b="0" dirty="0"/>
              <a:t>				Tina Cramer, GIS Application Developer</a:t>
            </a:r>
          </a:p>
          <a:p>
            <a:pPr marL="1707356" lvl="8" indent="0">
              <a:lnSpc>
                <a:spcPct val="150000"/>
              </a:lnSpc>
              <a:buNone/>
            </a:pPr>
            <a:r>
              <a:rPr lang="en-US" sz="1400" b="0" dirty="0"/>
              <a:t>                     John Culbertson, P.E, Bridge Evaluation Engineer</a:t>
            </a:r>
          </a:p>
          <a:p>
            <a:pPr marL="1027509" lvl="4" indent="0">
              <a:lnSpc>
                <a:spcPct val="150000"/>
              </a:lnSpc>
              <a:buNone/>
            </a:pPr>
            <a:r>
              <a:rPr lang="en-US" sz="1400" b="0" dirty="0"/>
              <a:t>                                   John Maddox,  Freight/Rail Manager</a:t>
            </a:r>
          </a:p>
          <a:p>
            <a:pPr marL="1027509" lvl="4" indent="0">
              <a:lnSpc>
                <a:spcPct val="150000"/>
              </a:lnSpc>
              <a:buNone/>
            </a:pPr>
            <a:r>
              <a:rPr lang="en-US" sz="1400" b="0" dirty="0"/>
              <a:t>                                   Melinda Desch, P.E, Asst. Bureau Chief, Bureau of Program &amp; 						Project Management</a:t>
            </a:r>
          </a:p>
          <a:p>
            <a:pPr marL="1027509" lvl="4" indent="0"/>
            <a:endParaRPr lang="en-US" b="0" dirty="0"/>
          </a:p>
          <a:p>
            <a:pPr marL="210740" lvl="1" indent="0"/>
            <a:endParaRPr lang="en-US" b="0" dirty="0"/>
          </a:p>
          <a:p>
            <a:pPr marL="0" indent="0">
              <a:buNone/>
            </a:pPr>
            <a:endParaRPr lang="en-US" b="0" dirty="0"/>
          </a:p>
        </p:txBody>
      </p:sp>
    </p:spTree>
    <p:extLst>
      <p:ext uri="{BB962C8B-B14F-4D97-AF65-F5344CB8AC3E}">
        <p14:creationId xmlns:p14="http://schemas.microsoft.com/office/powerpoint/2010/main" val="66110938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71335"/>
            <a:ext cx="8119872" cy="369332"/>
          </a:xfrm>
        </p:spPr>
        <p:txBody>
          <a:bodyPr/>
          <a:lstStyle/>
          <a:p>
            <a:pPr algn="ctr"/>
            <a:r>
              <a:rPr lang="en-US" sz="2400" b="0" dirty="0"/>
              <a:t>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3" name="Picture 2"/>
          <p:cNvPicPr>
            <a:picLocks noChangeAspect="1"/>
          </p:cNvPicPr>
          <p:nvPr/>
        </p:nvPicPr>
        <p:blipFill rotWithShape="1">
          <a:blip r:embed="rId3">
            <a:alphaModFix amt="90000"/>
            <a:extLst>
              <a:ext uri="{28A0092B-C50C-407E-A947-70E740481C1C}">
                <a14:useLocalDpi xmlns:a14="http://schemas.microsoft.com/office/drawing/2010/main" val="0"/>
              </a:ext>
            </a:extLst>
          </a:blip>
          <a:srcRect t="-1" b="10621"/>
          <a:stretch/>
        </p:blipFill>
        <p:spPr>
          <a:xfrm>
            <a:off x="0" y="4687061"/>
            <a:ext cx="9143999" cy="2170939"/>
          </a:xfrm>
          <a:prstGeom prst="rect">
            <a:avLst/>
          </a:prstGeom>
        </p:spPr>
      </p:pic>
      <p:sp>
        <p:nvSpPr>
          <p:cNvPr id="13" name="Title 8"/>
          <p:cNvSpPr>
            <a:spLocks noGrp="1"/>
          </p:cNvSpPr>
          <p:nvPr>
            <p:ph type="title"/>
          </p:nvPr>
        </p:nvSpPr>
        <p:spPr>
          <a:xfrm>
            <a:off x="514350" y="682625"/>
            <a:ext cx="8119872" cy="323165"/>
          </a:xfrm>
        </p:spPr>
        <p:txBody>
          <a:bodyPr/>
          <a:lstStyle/>
          <a:p>
            <a:pPr algn="ctr"/>
            <a:r>
              <a:rPr lang="en-US" sz="2100" b="0" dirty="0"/>
              <a:t>Freight Corridors of Significance</a:t>
            </a:r>
          </a:p>
        </p:txBody>
      </p:sp>
      <p:pic>
        <p:nvPicPr>
          <p:cNvPr id="6" name="Picture 2"/>
          <p:cNvPicPr>
            <a:picLocks noGrp="1" noChangeAspect="1" noChangeArrowheads="1"/>
          </p:cNvPicPr>
          <p:nvPr>
            <p:ph sz="quarter" idx="10"/>
          </p:nvPr>
        </p:nvPicPr>
        <p:blipFill>
          <a:blip r:embed="rId4" cstate="print"/>
          <a:srcRect/>
          <a:stretch>
            <a:fillRect/>
          </a:stretch>
        </p:blipFill>
        <p:spPr bwMode="auto">
          <a:xfrm>
            <a:off x="753036" y="1115251"/>
            <a:ext cx="7542628" cy="4369328"/>
          </a:xfrm>
          <a:prstGeom prst="rect">
            <a:avLst/>
          </a:prstGeom>
          <a:noFill/>
          <a:ln w="9525">
            <a:noFill/>
            <a:miter lim="800000"/>
            <a:headEnd/>
            <a:tailEnd/>
          </a:ln>
        </p:spPr>
      </p:pic>
      <p:sp>
        <p:nvSpPr>
          <p:cNvPr id="7" name="TextBox 6"/>
          <p:cNvSpPr txBox="1"/>
          <p:nvPr/>
        </p:nvSpPr>
        <p:spPr>
          <a:xfrm>
            <a:off x="1479449" y="5692851"/>
            <a:ext cx="5880537" cy="276999"/>
          </a:xfrm>
          <a:prstGeom prst="rect">
            <a:avLst/>
          </a:prstGeom>
          <a:noFill/>
        </p:spPr>
        <p:txBody>
          <a:bodyPr wrap="square" rtlCol="0">
            <a:spAutoFit/>
          </a:bodyPr>
          <a:lstStyle/>
          <a:p>
            <a:pPr algn="ctr"/>
            <a:r>
              <a:rPr lang="en-US" sz="1200" dirty="0">
                <a:latin typeface="Calibri" pitchFamily="34" charset="0"/>
              </a:rPr>
              <a:t>Credit: KDOT/Kansas Freight Advisory Committee (2014) </a:t>
            </a:r>
          </a:p>
        </p:txBody>
      </p:sp>
    </p:spTree>
    <p:extLst>
      <p:ext uri="{BB962C8B-B14F-4D97-AF65-F5344CB8AC3E}">
        <p14:creationId xmlns:p14="http://schemas.microsoft.com/office/powerpoint/2010/main" val="17802114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286"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pPr algn="ctr"/>
            <a:r>
              <a:rPr lang="en-US" sz="2100" b="0" dirty="0"/>
              <a:t>Bridges: Posted, Restricted or Vertical Clearance Limited</a:t>
            </a:r>
          </a:p>
        </p:txBody>
      </p:sp>
      <p:pic>
        <p:nvPicPr>
          <p:cNvPr id="7" name="Picture 6"/>
          <p:cNvPicPr>
            <a:picLocks noChangeAspect="1"/>
          </p:cNvPicPr>
          <p:nvPr/>
        </p:nvPicPr>
        <p:blipFill>
          <a:blip r:embed="rId3"/>
          <a:stretch>
            <a:fillRect/>
          </a:stretch>
        </p:blipFill>
        <p:spPr>
          <a:xfrm>
            <a:off x="2739277" y="1800457"/>
            <a:ext cx="5480867" cy="2865354"/>
          </a:xfrm>
          <a:prstGeom prst="rect">
            <a:avLst/>
          </a:prstGeom>
        </p:spPr>
      </p:pic>
      <p:pic>
        <p:nvPicPr>
          <p:cNvPr id="11" name="Picture 10"/>
          <p:cNvPicPr>
            <a:picLocks noChangeAspect="1"/>
          </p:cNvPicPr>
          <p:nvPr/>
        </p:nvPicPr>
        <p:blipFill>
          <a:blip r:embed="rId4"/>
          <a:stretch>
            <a:fillRect/>
          </a:stretch>
        </p:blipFill>
        <p:spPr>
          <a:xfrm>
            <a:off x="786817" y="1800457"/>
            <a:ext cx="1952460" cy="2865354"/>
          </a:xfrm>
          <a:prstGeom prst="rect">
            <a:avLst/>
          </a:prstGeom>
        </p:spPr>
      </p:pic>
      <p:sp>
        <p:nvSpPr>
          <p:cNvPr id="9" name="TextBox 8"/>
          <p:cNvSpPr txBox="1"/>
          <p:nvPr/>
        </p:nvSpPr>
        <p:spPr>
          <a:xfrm>
            <a:off x="514350" y="5086350"/>
            <a:ext cx="7896225" cy="628650"/>
          </a:xfrm>
          <a:prstGeom prst="rect">
            <a:avLst/>
          </a:prstGeom>
          <a:no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
        <p:nvSpPr>
          <p:cNvPr id="10" name="TextBox 9"/>
          <p:cNvSpPr txBox="1"/>
          <p:nvPr/>
        </p:nvSpPr>
        <p:spPr>
          <a:xfrm>
            <a:off x="862853" y="5022476"/>
            <a:ext cx="7357291" cy="722779"/>
          </a:xfrm>
          <a:prstGeom prst="rect">
            <a:avLst/>
          </a:prstGeom>
          <a:noFill/>
          <a:effectLst/>
        </p:spPr>
        <p:txBody>
          <a:bodyPr wrap="square" lIns="0" tIns="0" rIns="0" bIns="0" rtlCol="0">
            <a:noAutofit/>
          </a:bodyPr>
          <a:lstStyle/>
          <a:p>
            <a:pPr algn="ctr" eaLnBrk="0" hangingPunct="0">
              <a:lnSpc>
                <a:spcPts val="1800"/>
              </a:lnSpc>
            </a:pPr>
            <a:r>
              <a:rPr lang="en-US" sz="800" dirty="0"/>
              <a:t>This material is protected from discovery and admission into evidence in litigation pursuant to 23 USC 409. KDOT makes no warranties, guarantees, or representations for accuracy of this information and assumes no liability for errors or omissions.</a:t>
            </a:r>
          </a:p>
          <a:p>
            <a:pPr algn="ctr" eaLnBrk="0" hangingPunct="0">
              <a:lnSpc>
                <a:spcPts val="1800"/>
              </a:lnSpc>
            </a:pPr>
            <a:r>
              <a:rPr lang="en-US" sz="800" b="1" dirty="0">
                <a:ea typeface="+mn-ea"/>
                <a:cs typeface="+mn-cs"/>
              </a:rPr>
              <a:t>Credit: KDOT</a:t>
            </a:r>
          </a:p>
        </p:txBody>
      </p:sp>
    </p:spTree>
    <p:extLst>
      <p:ext uri="{BB962C8B-B14F-4D97-AF65-F5344CB8AC3E}">
        <p14:creationId xmlns:p14="http://schemas.microsoft.com/office/powerpoint/2010/main" val="178021146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13" name="Title 8"/>
          <p:cNvSpPr>
            <a:spLocks noGrp="1"/>
          </p:cNvSpPr>
          <p:nvPr>
            <p:ph type="title"/>
          </p:nvPr>
        </p:nvSpPr>
        <p:spPr>
          <a:xfrm>
            <a:off x="514350" y="682625"/>
            <a:ext cx="8119872" cy="323165"/>
          </a:xfrm>
        </p:spPr>
        <p:txBody>
          <a:bodyPr/>
          <a:lstStyle/>
          <a:p>
            <a:r>
              <a:rPr lang="en-US" sz="2100" b="0" dirty="0"/>
              <a:t>         Safety-Oversize Overweight (OSOW) Trucks </a:t>
            </a:r>
          </a:p>
        </p:txBody>
      </p:sp>
      <p:sp>
        <p:nvSpPr>
          <p:cNvPr id="9" name="TextBox 8"/>
          <p:cNvSpPr txBox="1"/>
          <p:nvPr/>
        </p:nvSpPr>
        <p:spPr>
          <a:xfrm>
            <a:off x="514350" y="5086350"/>
            <a:ext cx="7896225" cy="628650"/>
          </a:xfrm>
          <a:prstGeom prst="rect">
            <a:avLst/>
          </a:prstGeom>
          <a:noFill/>
          <a:effectLst/>
        </p:spPr>
        <p:txBody>
          <a:bodyPr wrap="square" lIns="0" tIns="0" rIns="0" bIns="0" rtlCol="0">
            <a:noAutofit/>
          </a:bodyPr>
          <a:lstStyle/>
          <a:p>
            <a:pPr algn="l" eaLnBrk="0" hangingPunct="0">
              <a:lnSpc>
                <a:spcPts val="1800"/>
              </a:lnSpc>
            </a:pPr>
            <a:endParaRPr lang="en-US" sz="1400" b="1" dirty="0">
              <a:ea typeface="+mn-ea"/>
              <a:cs typeface="+mn-cs"/>
            </a:endParaRPr>
          </a:p>
        </p:txBody>
      </p:sp>
      <p:sp>
        <p:nvSpPr>
          <p:cNvPr id="10" name="TextBox 9"/>
          <p:cNvSpPr txBox="1"/>
          <p:nvPr/>
        </p:nvSpPr>
        <p:spPr>
          <a:xfrm>
            <a:off x="665186" y="5841243"/>
            <a:ext cx="5881901" cy="328492"/>
          </a:xfrm>
          <a:prstGeom prst="rect">
            <a:avLst/>
          </a:prstGeom>
          <a:noFill/>
          <a:effectLst/>
        </p:spPr>
        <p:txBody>
          <a:bodyPr wrap="square" lIns="0" tIns="0" rIns="0" bIns="0" rtlCol="0">
            <a:noAutofit/>
          </a:bodyPr>
          <a:lstStyle/>
          <a:p>
            <a:pPr eaLnBrk="0" hangingPunct="0">
              <a:lnSpc>
                <a:spcPts val="1800"/>
              </a:lnSpc>
            </a:pPr>
            <a:r>
              <a:rPr lang="en-US" sz="800" dirty="0">
                <a:ea typeface="+mn-ea"/>
                <a:cs typeface="+mn-cs"/>
              </a:rPr>
              <a:t>Credit: FHWA; </a:t>
            </a:r>
            <a:r>
              <a:rPr lang="en-US" sz="800" dirty="0"/>
              <a:t>https://safety.fhwa.dot.gov/geometric/pubs/mitigationstrategies/chapter3/3_verticalclearance.cfm</a:t>
            </a:r>
            <a:endParaRPr lang="en-US" sz="800" dirty="0">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665186" y="1265571"/>
            <a:ext cx="5881901" cy="4411426"/>
          </a:xfrm>
          <a:prstGeom prst="rect">
            <a:avLst/>
          </a:prstGeom>
          <a:noFill/>
          <a:ln w="9525">
            <a:noFill/>
            <a:miter lim="800000"/>
            <a:headEnd/>
            <a:tailEnd/>
          </a:ln>
        </p:spPr>
      </p:pic>
      <p:sp>
        <p:nvSpPr>
          <p:cNvPr id="7" name="TextBox 6"/>
          <p:cNvSpPr txBox="1"/>
          <p:nvPr/>
        </p:nvSpPr>
        <p:spPr>
          <a:xfrm>
            <a:off x="6734175" y="1265571"/>
            <a:ext cx="2076450" cy="4411426"/>
          </a:xfrm>
          <a:prstGeom prst="rect">
            <a:avLst/>
          </a:prstGeom>
          <a:noFill/>
          <a:effectLst/>
        </p:spPr>
        <p:txBody>
          <a:bodyPr wrap="square" lIns="0" tIns="0" rIns="0" bIns="0" rtlCol="0">
            <a:noAutofit/>
          </a:bodyPr>
          <a:lstStyle/>
          <a:p>
            <a:pPr eaLnBrk="0" hangingPunct="0">
              <a:lnSpc>
                <a:spcPts val="1800"/>
              </a:lnSpc>
            </a:pPr>
            <a:r>
              <a:rPr lang="en-US" sz="1400" dirty="0"/>
              <a:t>KTRIPS OSOW Terminology</a:t>
            </a:r>
          </a:p>
          <a:p>
            <a:pPr eaLnBrk="0" hangingPunct="0">
              <a:lnSpc>
                <a:spcPts val="1800"/>
              </a:lnSpc>
            </a:pPr>
            <a:endParaRPr lang="en-US" sz="1400" dirty="0"/>
          </a:p>
          <a:p>
            <a:pPr eaLnBrk="0" hangingPunct="0">
              <a:lnSpc>
                <a:spcPts val="1800"/>
              </a:lnSpc>
            </a:pPr>
            <a:r>
              <a:rPr lang="en-US" sz="1400" dirty="0"/>
              <a:t>Truck /Load  Dimensions</a:t>
            </a:r>
          </a:p>
          <a:p>
            <a:pPr eaLnBrk="0" hangingPunct="0">
              <a:lnSpc>
                <a:spcPts val="1800"/>
              </a:lnSpc>
            </a:pPr>
            <a:endParaRPr lang="en-US" sz="1400" dirty="0"/>
          </a:p>
          <a:p>
            <a:pPr eaLnBrk="0" hangingPunct="0">
              <a:lnSpc>
                <a:spcPts val="1800"/>
              </a:lnSpc>
            </a:pPr>
            <a:r>
              <a:rPr lang="en-US" sz="1400" dirty="0"/>
              <a:t>Height    &gt; 14’     OR</a:t>
            </a:r>
          </a:p>
          <a:p>
            <a:pPr eaLnBrk="0" hangingPunct="0">
              <a:lnSpc>
                <a:spcPts val="1800"/>
              </a:lnSpc>
            </a:pPr>
            <a:r>
              <a:rPr lang="en-US" sz="1400" dirty="0"/>
              <a:t>Weight   &gt; 40T    OR</a:t>
            </a:r>
          </a:p>
          <a:p>
            <a:pPr eaLnBrk="0" hangingPunct="0">
              <a:lnSpc>
                <a:spcPts val="1800"/>
              </a:lnSpc>
            </a:pPr>
            <a:r>
              <a:rPr lang="en-US" sz="1400" dirty="0"/>
              <a:t>Length   &gt; 120’    OR</a:t>
            </a:r>
          </a:p>
          <a:p>
            <a:pPr eaLnBrk="0" hangingPunct="0">
              <a:lnSpc>
                <a:spcPts val="1800"/>
              </a:lnSpc>
            </a:pPr>
            <a:r>
              <a:rPr lang="en-US" sz="1400" dirty="0"/>
              <a:t>Width     &gt; 8 ‘ 6 ”</a:t>
            </a:r>
          </a:p>
          <a:p>
            <a:pPr eaLnBrk="0" hangingPunct="0">
              <a:lnSpc>
                <a:spcPts val="1800"/>
              </a:lnSpc>
            </a:pPr>
            <a:endParaRPr lang="en-US" sz="1400" dirty="0"/>
          </a:p>
          <a:p>
            <a:pPr eaLnBrk="0" hangingPunct="0">
              <a:lnSpc>
                <a:spcPts val="1800"/>
              </a:lnSpc>
            </a:pPr>
            <a:endParaRPr lang="en-US" sz="1400" dirty="0"/>
          </a:p>
          <a:p>
            <a:pPr eaLnBrk="0" hangingPunct="0">
              <a:lnSpc>
                <a:spcPts val="1800"/>
              </a:lnSpc>
            </a:pPr>
            <a:endParaRPr lang="en-US" sz="1400" dirty="0"/>
          </a:p>
          <a:p>
            <a:pPr eaLnBrk="0" hangingPunct="0">
              <a:lnSpc>
                <a:spcPts val="1800"/>
              </a:lnSpc>
            </a:pPr>
            <a:endParaRPr lang="en-US" sz="1400" dirty="0"/>
          </a:p>
          <a:p>
            <a:pPr eaLnBrk="0" hangingPunct="0">
              <a:lnSpc>
                <a:spcPts val="1800"/>
              </a:lnSpc>
            </a:pPr>
            <a:endParaRPr lang="en-US" sz="1400" dirty="0"/>
          </a:p>
          <a:p>
            <a:pPr eaLnBrk="0" hangingPunct="0">
              <a:lnSpc>
                <a:spcPts val="1800"/>
              </a:lnSpc>
            </a:pPr>
            <a:endParaRPr lang="en-US" sz="1400" dirty="0"/>
          </a:p>
          <a:p>
            <a:pPr eaLnBrk="0" hangingPunct="0">
              <a:lnSpc>
                <a:spcPts val="1800"/>
              </a:lnSpc>
            </a:pPr>
            <a:endParaRPr lang="en-US" sz="1400" dirty="0"/>
          </a:p>
          <a:p>
            <a:pPr eaLnBrk="0" hangingPunct="0">
              <a:lnSpc>
                <a:spcPts val="1800"/>
              </a:lnSpc>
            </a:pPr>
            <a:endParaRPr lang="en-US" sz="1400" dirty="0"/>
          </a:p>
          <a:p>
            <a:pPr eaLnBrk="0" hangingPunct="0">
              <a:lnSpc>
                <a:spcPts val="1800"/>
              </a:lnSpc>
            </a:pPr>
            <a:r>
              <a:rPr lang="en-US" sz="800" dirty="0"/>
              <a:t>KTRIPS*: Kansas Intelligent Truck Routing System</a:t>
            </a:r>
          </a:p>
          <a:p>
            <a:pPr eaLnBrk="0" hangingPunct="0">
              <a:lnSpc>
                <a:spcPts val="1800"/>
              </a:lnSpc>
            </a:pPr>
            <a:endParaRPr lang="en-US" sz="1400" dirty="0"/>
          </a:p>
          <a:p>
            <a:pPr eaLnBrk="0" hangingPunct="0">
              <a:lnSpc>
                <a:spcPts val="1800"/>
              </a:lnSpc>
            </a:pPr>
            <a:endParaRPr lang="en-US" sz="1400" b="1" dirty="0">
              <a:ea typeface="+mn-ea"/>
              <a:cs typeface="+mn-cs"/>
            </a:endParaRPr>
          </a:p>
        </p:txBody>
      </p:sp>
    </p:spTree>
    <p:extLst>
      <p:ext uri="{BB962C8B-B14F-4D97-AF65-F5344CB8AC3E}">
        <p14:creationId xmlns:p14="http://schemas.microsoft.com/office/powerpoint/2010/main" val="17802114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pic>
        <p:nvPicPr>
          <p:cNvPr id="3" name="Picture 2"/>
          <p:cNvPicPr>
            <a:picLocks noChangeAspect="1"/>
          </p:cNvPicPr>
          <p:nvPr/>
        </p:nvPicPr>
        <p:blipFill rotWithShape="1">
          <a:blip r:embed="rId3">
            <a:alphaModFix amt="90000"/>
            <a:extLst>
              <a:ext uri="{28A0092B-C50C-407E-A947-70E740481C1C}">
                <a14:useLocalDpi xmlns:a14="http://schemas.microsoft.com/office/drawing/2010/main" val="0"/>
              </a:ext>
            </a:extLst>
          </a:blip>
          <a:srcRect t="-1" b="10621"/>
          <a:stretch/>
        </p:blipFill>
        <p:spPr>
          <a:xfrm>
            <a:off x="0" y="4687061"/>
            <a:ext cx="9143999" cy="2170939"/>
          </a:xfrm>
          <a:prstGeom prst="rect">
            <a:avLst/>
          </a:prstGeom>
        </p:spPr>
      </p:pic>
      <p:sp>
        <p:nvSpPr>
          <p:cNvPr id="2" name="Content Placeholder 1"/>
          <p:cNvSpPr>
            <a:spLocks noGrp="1"/>
          </p:cNvSpPr>
          <p:nvPr>
            <p:ph sz="quarter" idx="10"/>
          </p:nvPr>
        </p:nvSpPr>
        <p:spPr>
          <a:xfrm>
            <a:off x="1243287" y="1235962"/>
            <a:ext cx="6842316" cy="443417"/>
          </a:xfrm>
        </p:spPr>
        <p:txBody>
          <a:bodyPr/>
          <a:lstStyle/>
          <a:p>
            <a:pPr marL="0" indent="0" algn="ctr">
              <a:buNone/>
            </a:pPr>
            <a:r>
              <a:rPr lang="en-US" b="0" dirty="0"/>
              <a:t>Oversize Overweight (OSOW) Routes Geometry Available from KTRIPS  Summary Classification of Data for 2 Years</a:t>
            </a:r>
          </a:p>
        </p:txBody>
      </p:sp>
      <p:sp>
        <p:nvSpPr>
          <p:cNvPr id="9" name="Title 1"/>
          <p:cNvSpPr>
            <a:spLocks noGrp="1"/>
          </p:cNvSpPr>
          <p:nvPr>
            <p:ph type="title"/>
          </p:nvPr>
        </p:nvSpPr>
        <p:spPr>
          <a:xfrm>
            <a:off x="514350" y="682625"/>
            <a:ext cx="8120063" cy="276999"/>
          </a:xfrm>
        </p:spPr>
        <p:txBody>
          <a:bodyPr/>
          <a:lstStyle/>
          <a:p>
            <a:pPr algn="ctr"/>
            <a:r>
              <a:rPr lang="en-US" b="0" dirty="0"/>
              <a:t>Analysis/Classification of OSOW Data</a:t>
            </a:r>
          </a:p>
        </p:txBody>
      </p:sp>
      <p:pic>
        <p:nvPicPr>
          <p:cNvPr id="1027" name="Picture 3"/>
          <p:cNvPicPr>
            <a:picLocks noChangeAspect="1" noChangeArrowheads="1"/>
          </p:cNvPicPr>
          <p:nvPr/>
        </p:nvPicPr>
        <p:blipFill>
          <a:blip r:embed="rId4"/>
          <a:srcRect/>
          <a:stretch>
            <a:fillRect/>
          </a:stretch>
        </p:blipFill>
        <p:spPr bwMode="auto">
          <a:xfrm>
            <a:off x="1985963" y="1841305"/>
            <a:ext cx="5400594" cy="3868934"/>
          </a:xfrm>
          <a:prstGeom prst="rect">
            <a:avLst/>
          </a:prstGeom>
          <a:noFill/>
          <a:ln w="9525">
            <a:noFill/>
            <a:miter lim="800000"/>
            <a:headEnd/>
            <a:tailEnd/>
          </a:ln>
        </p:spPr>
      </p:pic>
    </p:spTree>
    <p:extLst>
      <p:ext uri="{BB962C8B-B14F-4D97-AF65-F5344CB8AC3E}">
        <p14:creationId xmlns:p14="http://schemas.microsoft.com/office/powerpoint/2010/main" val="17802114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 y="0"/>
            <a:ext cx="9144000" cy="6858000"/>
          </a:xfrm>
          <a:prstGeom prst="rect">
            <a:avLst/>
          </a:prstGeom>
          <a:gradFill flip="none" rotWithShape="1">
            <a:gsLst>
              <a:gs pos="0">
                <a:srgbClr val="2FEACE"/>
              </a:gs>
              <a:gs pos="85000">
                <a:srgbClr val="0D228E"/>
              </a:gs>
            </a:gsLst>
            <a:lin ang="135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68580" tIns="34290" rIns="68580" bIns="34290" numCol="1" rtlCol="0" anchor="ctr" anchorCtr="0" compatLnSpc="1">
            <a:prstTxWarp prst="textNoShape">
              <a:avLst/>
            </a:prstTxWarp>
          </a:bodyPr>
          <a:lstStyle/>
          <a:p>
            <a:pPr algn="ctr" eaLnBrk="0" fontAlgn="base" hangingPunct="0">
              <a:spcBef>
                <a:spcPct val="0"/>
              </a:spcBef>
              <a:spcAft>
                <a:spcPct val="0"/>
              </a:spcAft>
            </a:pPr>
            <a:endParaRPr lang="en-US" sz="1050" b="1" dirty="0">
              <a:solidFill>
                <a:srgbClr val="000000"/>
              </a:solidFill>
              <a:latin typeface="Arial" charset="0"/>
              <a:ea typeface="ＭＳ Ｐゴシック" pitchFamily="16" charset="-128"/>
              <a:cs typeface="ＭＳ Ｐゴシック" pitchFamily="-97" charset="-128"/>
            </a:endParaRPr>
          </a:p>
        </p:txBody>
      </p:sp>
      <p:sp>
        <p:nvSpPr>
          <p:cNvPr id="2" name="Content Placeholder 1"/>
          <p:cNvSpPr>
            <a:spLocks noGrp="1"/>
          </p:cNvSpPr>
          <p:nvPr>
            <p:ph sz="quarter" idx="10"/>
          </p:nvPr>
        </p:nvSpPr>
        <p:spPr>
          <a:xfrm>
            <a:off x="1243287" y="1235962"/>
            <a:ext cx="6842316" cy="443417"/>
          </a:xfrm>
        </p:spPr>
        <p:txBody>
          <a:bodyPr/>
          <a:lstStyle/>
          <a:p>
            <a:pPr marL="0" indent="0" algn="ctr">
              <a:buNone/>
            </a:pPr>
            <a:r>
              <a:rPr lang="en-US" b="0" dirty="0"/>
              <a:t>Oversize Overweight (OSOW) Routes Geometry Available from KTRIPS  Grouped  Classification of Data for 2 Years</a:t>
            </a:r>
          </a:p>
        </p:txBody>
      </p:sp>
      <p:sp>
        <p:nvSpPr>
          <p:cNvPr id="9" name="Title 1"/>
          <p:cNvSpPr>
            <a:spLocks noGrp="1"/>
          </p:cNvSpPr>
          <p:nvPr>
            <p:ph type="title"/>
          </p:nvPr>
        </p:nvSpPr>
        <p:spPr>
          <a:xfrm>
            <a:off x="514350" y="682625"/>
            <a:ext cx="8120063" cy="276999"/>
          </a:xfrm>
        </p:spPr>
        <p:txBody>
          <a:bodyPr/>
          <a:lstStyle/>
          <a:p>
            <a:pPr algn="ctr"/>
            <a:r>
              <a:rPr lang="en-US" b="0" dirty="0"/>
              <a:t>Analysis/Classification of OSOW Data</a:t>
            </a:r>
          </a:p>
        </p:txBody>
      </p:sp>
      <p:pic>
        <p:nvPicPr>
          <p:cNvPr id="2051" name="Picture 3"/>
          <p:cNvPicPr>
            <a:picLocks noChangeAspect="1" noChangeArrowheads="1"/>
          </p:cNvPicPr>
          <p:nvPr/>
        </p:nvPicPr>
        <p:blipFill>
          <a:blip r:embed="rId3"/>
          <a:srcRect/>
          <a:stretch>
            <a:fillRect/>
          </a:stretch>
        </p:blipFill>
        <p:spPr bwMode="auto">
          <a:xfrm>
            <a:off x="1243287" y="2110596"/>
            <a:ext cx="6753225" cy="1066800"/>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1243287" y="3429000"/>
            <a:ext cx="6753225" cy="2305050"/>
          </a:xfrm>
          <a:prstGeom prst="rect">
            <a:avLst/>
          </a:prstGeom>
          <a:noFill/>
          <a:ln w="9525">
            <a:noFill/>
            <a:miter lim="800000"/>
            <a:headEnd/>
            <a:tailEnd/>
          </a:ln>
        </p:spPr>
      </p:pic>
    </p:spTree>
    <p:extLst>
      <p:ext uri="{BB962C8B-B14F-4D97-AF65-F5344CB8AC3E}">
        <p14:creationId xmlns:p14="http://schemas.microsoft.com/office/powerpoint/2010/main" val="178021146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Analysis of OSOW Data: Origin and Destination (OD) Pairs</a:t>
            </a:r>
          </a:p>
        </p:txBody>
      </p:sp>
      <p:sp>
        <p:nvSpPr>
          <p:cNvPr id="5" name="Content Placeholder 4"/>
          <p:cNvSpPr>
            <a:spLocks noGrp="1"/>
          </p:cNvSpPr>
          <p:nvPr>
            <p:ph sz="quarter" idx="10"/>
          </p:nvPr>
        </p:nvSpPr>
        <p:spPr/>
        <p:txBody>
          <a:bodyPr/>
          <a:lstStyle/>
          <a:p>
            <a:endParaRPr lang="en-US" dirty="0"/>
          </a:p>
        </p:txBody>
      </p:sp>
      <p:pic>
        <p:nvPicPr>
          <p:cNvPr id="3075" name="Picture 3"/>
          <p:cNvPicPr>
            <a:picLocks noChangeAspect="1" noChangeArrowheads="1"/>
          </p:cNvPicPr>
          <p:nvPr/>
        </p:nvPicPr>
        <p:blipFill>
          <a:blip r:embed="rId3"/>
          <a:srcRect/>
          <a:stretch>
            <a:fillRect/>
          </a:stretch>
        </p:blipFill>
        <p:spPr bwMode="auto">
          <a:xfrm>
            <a:off x="374962" y="1329347"/>
            <a:ext cx="8259260" cy="5066691"/>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265" r="19735"/>
          <a:stretch/>
        </p:blipFill>
        <p:spPr>
          <a:xfrm>
            <a:off x="0" y="0"/>
            <a:ext cx="9144000" cy="6857998"/>
          </a:xfrm>
          <a:prstGeom prst="rect">
            <a:avLst/>
          </a:prstGeom>
        </p:spPr>
      </p:pic>
      <p:sp>
        <p:nvSpPr>
          <p:cNvPr id="13" name="Title 8"/>
          <p:cNvSpPr>
            <a:spLocks noGrp="1"/>
          </p:cNvSpPr>
          <p:nvPr>
            <p:ph type="title"/>
          </p:nvPr>
        </p:nvSpPr>
        <p:spPr>
          <a:xfrm>
            <a:off x="738018" y="2344103"/>
            <a:ext cx="7775575" cy="564257"/>
          </a:xfrm>
        </p:spPr>
        <p:txBody>
          <a:bodyPr/>
          <a:lstStyle/>
          <a:p>
            <a:pPr>
              <a:lnSpc>
                <a:spcPts val="4350"/>
              </a:lnSpc>
            </a:pPr>
            <a:r>
              <a:rPr lang="en-US" sz="4500" b="0" dirty="0">
                <a:ea typeface="Avenir LT Std 55 Roman" charset="0"/>
                <a:cs typeface="Avenir LT Std 55 Roman" charset="0"/>
              </a:rPr>
              <a:t>Goals</a:t>
            </a:r>
            <a:endParaRPr lang="en-US" sz="4500" dirty="0"/>
          </a:p>
        </p:txBody>
      </p:sp>
      <p:sp>
        <p:nvSpPr>
          <p:cNvPr id="14" name="Subtitle 9"/>
          <p:cNvSpPr>
            <a:spLocks noGrp="1"/>
          </p:cNvSpPr>
          <p:nvPr>
            <p:ph type="body" sz="quarter" idx="10"/>
          </p:nvPr>
        </p:nvSpPr>
        <p:spPr>
          <a:xfrm>
            <a:off x="738018" y="3069729"/>
            <a:ext cx="7775575" cy="236155"/>
          </a:xfrm>
        </p:spPr>
        <p:txBody>
          <a:bodyPr/>
          <a:lstStyle/>
          <a:p>
            <a:pPr>
              <a:lnSpc>
                <a:spcPts val="1950"/>
              </a:lnSpc>
              <a:spcBef>
                <a:spcPct val="0"/>
              </a:spcBef>
              <a:buClrTx/>
              <a:buSzTx/>
              <a:defRPr/>
            </a:pPr>
            <a:r>
              <a:rPr lang="en-US" sz="1500" dirty="0">
                <a:solidFill>
                  <a:schemeClr val="tx1"/>
                </a:solidFill>
                <a:cs typeface="Avenir LT Std 65 Medium" charset="0"/>
              </a:rPr>
              <a:t>Project Prioritization</a:t>
            </a:r>
          </a:p>
        </p:txBody>
      </p:sp>
    </p:spTree>
    <p:extLst>
      <p:ext uri="{BB962C8B-B14F-4D97-AF65-F5344CB8AC3E}">
        <p14:creationId xmlns:p14="http://schemas.microsoft.com/office/powerpoint/2010/main" val="2020136321"/>
      </p:ext>
    </p:extLst>
  </p:cSld>
  <p:clrMapOvr>
    <a:masterClrMapping/>
  </p:clrMapOvr>
  <p:transition spd="med">
    <p:fade/>
  </p:transition>
</p:sld>
</file>

<file path=ppt/theme/theme1.xml><?xml version="1.0" encoding="utf-8"?>
<a:theme xmlns:a="http://schemas.openxmlformats.org/drawingml/2006/main" name="Esri_Corporate_Template-Dark">
  <a:themeElements>
    <a:clrScheme name="Esri Branding Colors 2013_Blue Background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0E8FF"/>
      </a:hlink>
      <a:folHlink>
        <a:srgbClr val="81D0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extLst>
    <a:ext uri="{05A4C25C-085E-4340-85A3-A5531E510DB2}">
      <thm15:themeFamily xmlns:thm15="http://schemas.microsoft.com/office/thememl/2012/main" name="Esri_Corporate_Template-Dark" id="{62A57839-816C-DD40-89BF-1C32BC75980C}" vid="{B3749CB9-E79A-FB42-8D76-A7C3AB67D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5.xml><?xml version="1.0" encoding="utf-8"?>
<EsriMapsInfo xmlns="ESRI.ArcGIS.Mapping.OfficeIntegration.PowerPointInfo">
  <Version>Version1</Version>
  <RequiresSignIn>False</RequiresSignIn>
</EsriMapsInfo>
</file>

<file path=customXml/item50.xml><?xml version="1.0" encoding="utf-8"?>
<ct:contentTypeSchema xmlns:ct="http://schemas.microsoft.com/office/2006/metadata/contentType" xmlns:ma="http://schemas.microsoft.com/office/2006/metadata/properties/metaAttributes" ct:_="" ma:_="" ma:contentTypeName="Document" ma:contentTypeID="0x0101007CCB09B909685840A5AA5DC537182835" ma:contentTypeVersion="1" ma:contentTypeDescription="Create a new document." ma:contentTypeScope="" ma:versionID="647b6714bcbd012a02104274568241a2">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mso-contentType ?>
<FormTemplates xmlns="http://schemas.microsoft.com/sharepoint/v3/contenttype/forms">
  <Display>DocumentLibraryForm</Display>
  <Edit>DocumentLibraryForm</Edit>
  <New>DocumentLibraryForm</New>
</FormTemplates>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1BF2448-6CBA-44DB-9E22-BED59BA834DF}">
  <ds:schemaRefs>
    <ds:schemaRef ds:uri="ESRI.ArcGIS.Mapping.OfficeIntegration.PowerPointInfo"/>
  </ds:schemaRefs>
</ds:datastoreItem>
</file>

<file path=customXml/itemProps10.xml><?xml version="1.0" encoding="utf-8"?>
<ds:datastoreItem xmlns:ds="http://schemas.openxmlformats.org/officeDocument/2006/customXml" ds:itemID="{328DCA66-548E-4424-83E1-09FFD45EE4B0}">
  <ds:schemaRefs>
    <ds:schemaRef ds:uri="ESRI.ArcGIS.Mapping.OfficeIntegration.PowerPointInfo"/>
  </ds:schemaRefs>
</ds:datastoreItem>
</file>

<file path=customXml/itemProps11.xml><?xml version="1.0" encoding="utf-8"?>
<ds:datastoreItem xmlns:ds="http://schemas.openxmlformats.org/officeDocument/2006/customXml" ds:itemID="{E47732B9-9C1B-4723-B4AA-A21238C5DF44}">
  <ds:schemaRefs>
    <ds:schemaRef ds:uri="ESRI.ArcGIS.Mapping.OfficeIntegration.PowerPointInfo"/>
  </ds:schemaRefs>
</ds:datastoreItem>
</file>

<file path=customXml/itemProps12.xml><?xml version="1.0" encoding="utf-8"?>
<ds:datastoreItem xmlns:ds="http://schemas.openxmlformats.org/officeDocument/2006/customXml" ds:itemID="{9E56F111-9E55-4604-91C2-8352AE933430}">
  <ds:schemaRefs>
    <ds:schemaRef ds:uri="ESRI.ArcGIS.Mapping.OfficeIntegration.PowerPointInfo"/>
  </ds:schemaRefs>
</ds:datastoreItem>
</file>

<file path=customXml/itemProps13.xml><?xml version="1.0" encoding="utf-8"?>
<ds:datastoreItem xmlns:ds="http://schemas.openxmlformats.org/officeDocument/2006/customXml" ds:itemID="{B0302D17-5923-4CC0-9EB4-0E57930F5A8E}">
  <ds:schemaRefs>
    <ds:schemaRef ds:uri="ESRI.ArcGIS.Mapping.OfficeIntegration.PowerPointInfo"/>
  </ds:schemaRefs>
</ds:datastoreItem>
</file>

<file path=customXml/itemProps14.xml><?xml version="1.0" encoding="utf-8"?>
<ds:datastoreItem xmlns:ds="http://schemas.openxmlformats.org/officeDocument/2006/customXml" ds:itemID="{E940B40D-12DB-4BFA-BBB6-2269FD71FF92}">
  <ds:schemaRefs>
    <ds:schemaRef ds:uri="ESRI.ArcGIS.Mapping.OfficeIntegration.PowerPointInfo"/>
  </ds:schemaRefs>
</ds:datastoreItem>
</file>

<file path=customXml/itemProps15.xml><?xml version="1.0" encoding="utf-8"?>
<ds:datastoreItem xmlns:ds="http://schemas.openxmlformats.org/officeDocument/2006/customXml" ds:itemID="{EE9F405B-FE7A-4AB8-9CB8-9A75FBA69A95}">
  <ds:schemaRefs>
    <ds:schemaRef ds:uri="ESRI.ArcGIS.Mapping.OfficeIntegration.PowerPointInfo"/>
  </ds:schemaRefs>
</ds:datastoreItem>
</file>

<file path=customXml/itemProps16.xml><?xml version="1.0" encoding="utf-8"?>
<ds:datastoreItem xmlns:ds="http://schemas.openxmlformats.org/officeDocument/2006/customXml" ds:itemID="{039A5E78-EC42-40DE-A05E-1C7FCA140310}">
  <ds:schemaRefs>
    <ds:schemaRef ds:uri="ESRI.ArcGIS.Mapping.OfficeIntegration.PowerPointInfo"/>
  </ds:schemaRefs>
</ds:datastoreItem>
</file>

<file path=customXml/itemProps17.xml><?xml version="1.0" encoding="utf-8"?>
<ds:datastoreItem xmlns:ds="http://schemas.openxmlformats.org/officeDocument/2006/customXml" ds:itemID="{7684026F-E81F-4167-824A-3AA1BAEAE133}">
  <ds:schemaRefs>
    <ds:schemaRef ds:uri="ESRI.ArcGIS.Mapping.OfficeIntegration.PowerPointInfo"/>
  </ds:schemaRefs>
</ds:datastoreItem>
</file>

<file path=customXml/itemProps18.xml><?xml version="1.0" encoding="utf-8"?>
<ds:datastoreItem xmlns:ds="http://schemas.openxmlformats.org/officeDocument/2006/customXml" ds:itemID="{22A42D4B-0AAE-44C9-A2EF-48BDE1C5260A}">
  <ds:schemaRefs>
    <ds:schemaRef ds:uri="ESRI.ArcGIS.Mapping.OfficeIntegration.PowerPointInfo"/>
  </ds:schemaRefs>
</ds:datastoreItem>
</file>

<file path=customXml/itemProps19.xml><?xml version="1.0" encoding="utf-8"?>
<ds:datastoreItem xmlns:ds="http://schemas.openxmlformats.org/officeDocument/2006/customXml" ds:itemID="{7147CA22-2BC4-4917-83D2-7CA4C34A80D4}">
  <ds:schemaRefs>
    <ds:schemaRef ds:uri="ESRI.ArcGIS.Mapping.OfficeIntegration.PowerPointInfo"/>
  </ds:schemaRefs>
</ds:datastoreItem>
</file>

<file path=customXml/itemProps2.xml><?xml version="1.0" encoding="utf-8"?>
<ds:datastoreItem xmlns:ds="http://schemas.openxmlformats.org/officeDocument/2006/customXml" ds:itemID="{2672FF5B-1ADC-45B0-9698-61421F5761E7}">
  <ds:schemaRefs>
    <ds:schemaRef ds:uri="ESRI.ArcGIS.Mapping.OfficeIntegration.PowerPointInfo"/>
  </ds:schemaRefs>
</ds:datastoreItem>
</file>

<file path=customXml/itemProps20.xml><?xml version="1.0" encoding="utf-8"?>
<ds:datastoreItem xmlns:ds="http://schemas.openxmlformats.org/officeDocument/2006/customXml" ds:itemID="{D32008F3-64AC-45EB-A05B-F6120AE62290}">
  <ds:schemaRefs>
    <ds:schemaRef ds:uri="ESRI.ArcGIS.Mapping.OfficeIntegration.PowerPointInfo"/>
  </ds:schemaRefs>
</ds:datastoreItem>
</file>

<file path=customXml/itemProps21.xml><?xml version="1.0" encoding="utf-8"?>
<ds:datastoreItem xmlns:ds="http://schemas.openxmlformats.org/officeDocument/2006/customXml" ds:itemID="{EF0D8C03-B10D-4D20-AC38-CA6799A7A314}">
  <ds:schemaRefs>
    <ds:schemaRef ds:uri="ESRI.ArcGIS.Mapping.OfficeIntegration.PowerPointInfo"/>
  </ds:schemaRefs>
</ds:datastoreItem>
</file>

<file path=customXml/itemProps22.xml><?xml version="1.0" encoding="utf-8"?>
<ds:datastoreItem xmlns:ds="http://schemas.openxmlformats.org/officeDocument/2006/customXml" ds:itemID="{096117C4-1661-4D3B-B9F6-BC19E0F3E90B}">
  <ds:schemaRefs>
    <ds:schemaRef ds:uri="ESRI.ArcGIS.Mapping.OfficeIntegration.PowerPointInfo"/>
  </ds:schemaRefs>
</ds:datastoreItem>
</file>

<file path=customXml/itemProps23.xml><?xml version="1.0" encoding="utf-8"?>
<ds:datastoreItem xmlns:ds="http://schemas.openxmlformats.org/officeDocument/2006/customXml" ds:itemID="{16EF6D11-DC4F-410C-A4BF-DF081B432591}">
  <ds:schemaRefs>
    <ds:schemaRef ds:uri="ESRI.ArcGIS.Mapping.OfficeIntegration.PowerPointInfo"/>
  </ds:schemaRefs>
</ds:datastoreItem>
</file>

<file path=customXml/itemProps24.xml><?xml version="1.0" encoding="utf-8"?>
<ds:datastoreItem xmlns:ds="http://schemas.openxmlformats.org/officeDocument/2006/customXml" ds:itemID="{D4E2A01F-BEC1-4558-9AD1-A87ED70D910B}">
  <ds:schemaRefs>
    <ds:schemaRef ds:uri="ESRI.ArcGIS.Mapping.OfficeIntegration.PowerPointInfo"/>
  </ds:schemaRefs>
</ds:datastoreItem>
</file>

<file path=customXml/itemProps25.xml><?xml version="1.0" encoding="utf-8"?>
<ds:datastoreItem xmlns:ds="http://schemas.openxmlformats.org/officeDocument/2006/customXml" ds:itemID="{A2D97EB6-C9B5-45C6-85A6-D4FE6E1D9856}">
  <ds:schemaRefs>
    <ds:schemaRef ds:uri="ESRI.ArcGIS.Mapping.OfficeIntegration.PowerPointInfo"/>
  </ds:schemaRefs>
</ds:datastoreItem>
</file>

<file path=customXml/itemProps26.xml><?xml version="1.0" encoding="utf-8"?>
<ds:datastoreItem xmlns:ds="http://schemas.openxmlformats.org/officeDocument/2006/customXml" ds:itemID="{55235559-86B9-428B-8DAF-8EE6262226D5}">
  <ds:schemaRefs>
    <ds:schemaRef ds:uri="ESRI.ArcGIS.Mapping.OfficeIntegration.PowerPointInfo"/>
  </ds:schemaRefs>
</ds:datastoreItem>
</file>

<file path=customXml/itemProps27.xml><?xml version="1.0" encoding="utf-8"?>
<ds:datastoreItem xmlns:ds="http://schemas.openxmlformats.org/officeDocument/2006/customXml" ds:itemID="{653D88A7-0F5E-41C5-A5C5-47DF37C594C5}">
  <ds:schemaRefs>
    <ds:schemaRef ds:uri="ESRI.ArcGIS.Mapping.OfficeIntegration.PowerPointInfo"/>
  </ds:schemaRefs>
</ds:datastoreItem>
</file>

<file path=customXml/itemProps28.xml><?xml version="1.0" encoding="utf-8"?>
<ds:datastoreItem xmlns:ds="http://schemas.openxmlformats.org/officeDocument/2006/customXml" ds:itemID="{AE5A340C-916E-449C-AA30-CD41B151A0D4}">
  <ds:schemaRefs>
    <ds:schemaRef ds:uri="ESRI.ArcGIS.Mapping.OfficeIntegration.PowerPointInfo"/>
  </ds:schemaRefs>
</ds:datastoreItem>
</file>

<file path=customXml/itemProps29.xml><?xml version="1.0" encoding="utf-8"?>
<ds:datastoreItem xmlns:ds="http://schemas.openxmlformats.org/officeDocument/2006/customXml" ds:itemID="{FDE85643-3216-4103-A1BD-63F5E1D42D73}">
  <ds:schemaRefs>
    <ds:schemaRef ds:uri="ESRI.ArcGIS.Mapping.OfficeIntegration.PowerPointInfo"/>
  </ds:schemaRefs>
</ds:datastoreItem>
</file>

<file path=customXml/itemProps3.xml><?xml version="1.0" encoding="utf-8"?>
<ds:datastoreItem xmlns:ds="http://schemas.openxmlformats.org/officeDocument/2006/customXml" ds:itemID="{E5F80E3B-5636-41B2-898D-5D17189605B7}">
  <ds:schemaRefs>
    <ds:schemaRef ds:uri="ESRI.ArcGIS.Mapping.OfficeIntegration.PowerPointInfo"/>
  </ds:schemaRefs>
</ds:datastoreItem>
</file>

<file path=customXml/itemProps30.xml><?xml version="1.0" encoding="utf-8"?>
<ds:datastoreItem xmlns:ds="http://schemas.openxmlformats.org/officeDocument/2006/customXml" ds:itemID="{8EED6C1C-A455-42E4-8CBE-649F5A755068}">
  <ds:schemaRefs>
    <ds:schemaRef ds:uri="ESRI.ArcGIS.Mapping.OfficeIntegration.PowerPointInfo"/>
  </ds:schemaRefs>
</ds:datastoreItem>
</file>

<file path=customXml/itemProps31.xml><?xml version="1.0" encoding="utf-8"?>
<ds:datastoreItem xmlns:ds="http://schemas.openxmlformats.org/officeDocument/2006/customXml" ds:itemID="{9E8787D6-C7B8-48EC-8C13-4069AE6320BD}">
  <ds:schemaRefs>
    <ds:schemaRef ds:uri="ESRI.ArcGIS.Mapping.OfficeIntegration.PowerPointInfo"/>
  </ds:schemaRefs>
</ds:datastoreItem>
</file>

<file path=customXml/itemProps32.xml><?xml version="1.0" encoding="utf-8"?>
<ds:datastoreItem xmlns:ds="http://schemas.openxmlformats.org/officeDocument/2006/customXml" ds:itemID="{EB8D7141-3508-4B4E-8051-37E3E4C09D17}">
  <ds:schemaRefs>
    <ds:schemaRef ds:uri="ESRI.ArcGIS.Mapping.OfficeIntegration.PowerPointInfo"/>
  </ds:schemaRefs>
</ds:datastoreItem>
</file>

<file path=customXml/itemProps33.xml><?xml version="1.0" encoding="utf-8"?>
<ds:datastoreItem xmlns:ds="http://schemas.openxmlformats.org/officeDocument/2006/customXml" ds:itemID="{10846DB9-88C0-41D7-ACE4-BEC3A7488A03}">
  <ds:schemaRefs>
    <ds:schemaRef ds:uri="ESRI.ArcGIS.Mapping.OfficeIntegration.PowerPointInfo"/>
  </ds:schemaRefs>
</ds:datastoreItem>
</file>

<file path=customXml/itemProps34.xml><?xml version="1.0" encoding="utf-8"?>
<ds:datastoreItem xmlns:ds="http://schemas.openxmlformats.org/officeDocument/2006/customXml" ds:itemID="{AC4EB402-C456-4A26-8A92-B48606FF9264}">
  <ds:schemaRefs>
    <ds:schemaRef ds:uri="ESRI.ArcGIS.Mapping.OfficeIntegration.PowerPointInfo"/>
  </ds:schemaRefs>
</ds:datastoreItem>
</file>

<file path=customXml/itemProps35.xml><?xml version="1.0" encoding="utf-8"?>
<ds:datastoreItem xmlns:ds="http://schemas.openxmlformats.org/officeDocument/2006/customXml" ds:itemID="{86B5FFB5-BF2F-45EA-BC75-C41726A8F251}">
  <ds:schemaRefs>
    <ds:schemaRef ds:uri="ESRI.ArcGIS.Mapping.OfficeIntegration.PowerPointInfo"/>
  </ds:schemaRefs>
</ds:datastoreItem>
</file>

<file path=customXml/itemProps36.xml><?xml version="1.0" encoding="utf-8"?>
<ds:datastoreItem xmlns:ds="http://schemas.openxmlformats.org/officeDocument/2006/customXml" ds:itemID="{C4AF463C-FA8B-436D-9853-3318650FDAB8}">
  <ds:schemaRefs>
    <ds:schemaRef ds:uri="ESRI.ArcGIS.Mapping.OfficeIntegration.PowerPointInfo"/>
  </ds:schemaRefs>
</ds:datastoreItem>
</file>

<file path=customXml/itemProps37.xml><?xml version="1.0" encoding="utf-8"?>
<ds:datastoreItem xmlns:ds="http://schemas.openxmlformats.org/officeDocument/2006/customXml" ds:itemID="{76859AF2-E75C-459B-8657-EEEA80BC8153}">
  <ds:schemaRefs>
    <ds:schemaRef ds:uri="ESRI.ArcGIS.Mapping.OfficeIntegration.PowerPointInfo"/>
  </ds:schemaRefs>
</ds:datastoreItem>
</file>

<file path=customXml/itemProps38.xml><?xml version="1.0" encoding="utf-8"?>
<ds:datastoreItem xmlns:ds="http://schemas.openxmlformats.org/officeDocument/2006/customXml" ds:itemID="{2FE51124-E413-4DA5-9E06-A6EB32D0C127}">
  <ds:schemaRefs>
    <ds:schemaRef ds:uri="ESRI.ArcGIS.Mapping.OfficeIntegration.PowerPointInfo"/>
  </ds:schemaRefs>
</ds:datastoreItem>
</file>

<file path=customXml/itemProps39.xml><?xml version="1.0" encoding="utf-8"?>
<ds:datastoreItem xmlns:ds="http://schemas.openxmlformats.org/officeDocument/2006/customXml" ds:itemID="{4617AF64-94DB-48BB-8BE2-3BCF6B12593F}">
  <ds:schemaRefs>
    <ds:schemaRef ds:uri="ESRI.ArcGIS.Mapping.OfficeIntegration.PowerPointInfo"/>
  </ds:schemaRefs>
</ds:datastoreItem>
</file>

<file path=customXml/itemProps4.xml><?xml version="1.0" encoding="utf-8"?>
<ds:datastoreItem xmlns:ds="http://schemas.openxmlformats.org/officeDocument/2006/customXml" ds:itemID="{18DF8D07-6137-4D85-8010-4650942E033A}">
  <ds:schemaRefs>
    <ds:schemaRef ds:uri="ESRI.ArcGIS.Mapping.OfficeIntegration.PowerPointInfo"/>
  </ds:schemaRefs>
</ds:datastoreItem>
</file>

<file path=customXml/itemProps40.xml><?xml version="1.0" encoding="utf-8"?>
<ds:datastoreItem xmlns:ds="http://schemas.openxmlformats.org/officeDocument/2006/customXml" ds:itemID="{53220D22-8257-492D-8F60-ECE474D7C478}">
  <ds:schemaRefs>
    <ds:schemaRef ds:uri="ESRI.ArcGIS.Mapping.OfficeIntegration.PowerPointInfo"/>
  </ds:schemaRefs>
</ds:datastoreItem>
</file>

<file path=customXml/itemProps41.xml><?xml version="1.0" encoding="utf-8"?>
<ds:datastoreItem xmlns:ds="http://schemas.openxmlformats.org/officeDocument/2006/customXml" ds:itemID="{DB399249-DB96-4601-9BA5-97791613CF3A}">
  <ds:schemaRefs>
    <ds:schemaRef ds:uri="ESRI.ArcGIS.Mapping.OfficeIntegration.PowerPointInfo"/>
  </ds:schemaRefs>
</ds:datastoreItem>
</file>

<file path=customXml/itemProps42.xml><?xml version="1.0" encoding="utf-8"?>
<ds:datastoreItem xmlns:ds="http://schemas.openxmlformats.org/officeDocument/2006/customXml" ds:itemID="{D6F15B81-7660-4E9F-B613-8AA4F84B6DA3}">
  <ds:schemaRefs>
    <ds:schemaRef ds:uri="ESRI.ArcGIS.Mapping.OfficeIntegration.PowerPointInfo"/>
  </ds:schemaRefs>
</ds:datastoreItem>
</file>

<file path=customXml/itemProps43.xml><?xml version="1.0" encoding="utf-8"?>
<ds:datastoreItem xmlns:ds="http://schemas.openxmlformats.org/officeDocument/2006/customXml" ds:itemID="{6D2D132B-596B-4D69-A43B-566EB6C10C03}">
  <ds:schemaRefs>
    <ds:schemaRef ds:uri="ESRI.ArcGIS.Mapping.OfficeIntegration.PowerPointInfo"/>
  </ds:schemaRefs>
</ds:datastoreItem>
</file>

<file path=customXml/itemProps44.xml><?xml version="1.0" encoding="utf-8"?>
<ds:datastoreItem xmlns:ds="http://schemas.openxmlformats.org/officeDocument/2006/customXml" ds:itemID="{DA46DABE-45F1-4E65-A939-497CB70F357D}">
  <ds:schemaRefs>
    <ds:schemaRef ds:uri="ESRI.ArcGIS.Mapping.OfficeIntegration.PowerPointInfo"/>
  </ds:schemaRefs>
</ds:datastoreItem>
</file>

<file path=customXml/itemProps45.xml><?xml version="1.0" encoding="utf-8"?>
<ds:datastoreItem xmlns:ds="http://schemas.openxmlformats.org/officeDocument/2006/customXml" ds:itemID="{9DC677B7-6D9E-42B7-AD1F-75D1804EAF7D}">
  <ds:schemaRefs>
    <ds:schemaRef ds:uri="ESRI.ArcGIS.Mapping.OfficeIntegration.PowerPointInfo"/>
  </ds:schemaRefs>
</ds:datastoreItem>
</file>

<file path=customXml/itemProps46.xml><?xml version="1.0" encoding="utf-8"?>
<ds:datastoreItem xmlns:ds="http://schemas.openxmlformats.org/officeDocument/2006/customXml" ds:itemID="{2C9ABD96-756D-41D3-909F-6F7B4C6B6E1F}">
  <ds:schemaRefs>
    <ds:schemaRef ds:uri="ESRI.ArcGIS.Mapping.OfficeIntegration.PowerPointInfo"/>
  </ds:schemaRefs>
</ds:datastoreItem>
</file>

<file path=customXml/itemProps47.xml><?xml version="1.0" encoding="utf-8"?>
<ds:datastoreItem xmlns:ds="http://schemas.openxmlformats.org/officeDocument/2006/customXml" ds:itemID="{FB58F897-2A4D-4309-8E20-83FD28E6FE27}">
  <ds:schemaRefs>
    <ds:schemaRef ds:uri="ESRI.ArcGIS.Mapping.OfficeIntegration.PowerPointInfo"/>
  </ds:schemaRefs>
</ds:datastoreItem>
</file>

<file path=customXml/itemProps48.xml><?xml version="1.0" encoding="utf-8"?>
<ds:datastoreItem xmlns:ds="http://schemas.openxmlformats.org/officeDocument/2006/customXml" ds:itemID="{352E5095-9B98-4AF0-9861-BDC020ABBCFC}">
  <ds:schemaRefs>
    <ds:schemaRef ds:uri="ESRI.ArcGIS.Mapping.OfficeIntegration.PowerPointInfo"/>
  </ds:schemaRefs>
</ds:datastoreItem>
</file>

<file path=customXml/itemProps49.xml><?xml version="1.0" encoding="utf-8"?>
<ds:datastoreItem xmlns:ds="http://schemas.openxmlformats.org/officeDocument/2006/customXml" ds:itemID="{81E133DB-697E-4C10-B192-8899027B1EC6}">
  <ds:schemaRefs>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E559A846-F914-4753-A2DC-D33AFE44114C}">
  <ds:schemaRefs>
    <ds:schemaRef ds:uri="ESRI.ArcGIS.Mapping.OfficeIntegration.PowerPointInfo"/>
  </ds:schemaRefs>
</ds:datastoreItem>
</file>

<file path=customXml/itemProps50.xml><?xml version="1.0" encoding="utf-8"?>
<ds:datastoreItem xmlns:ds="http://schemas.openxmlformats.org/officeDocument/2006/customXml" ds:itemID="{8B8D6152-B933-4294-8151-3CF2A1B01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1.xml><?xml version="1.0" encoding="utf-8"?>
<ds:datastoreItem xmlns:ds="http://schemas.openxmlformats.org/officeDocument/2006/customXml" ds:itemID="{B7E6AAC2-10E8-4F0C-BCC5-34BD332F8972}">
  <ds:schemaRefs>
    <ds:schemaRef ds:uri="ESRI.ArcGIS.Mapping.OfficeIntegration.PowerPointInfo"/>
  </ds:schemaRefs>
</ds:datastoreItem>
</file>

<file path=customXml/itemProps52.xml><?xml version="1.0" encoding="utf-8"?>
<ds:datastoreItem xmlns:ds="http://schemas.openxmlformats.org/officeDocument/2006/customXml" ds:itemID="{5B58CDD1-2BF6-415B-A256-DBBCC6A48D56}">
  <ds:schemaRefs>
    <ds:schemaRef ds:uri="ESRI.ArcGIS.Mapping.OfficeIntegration.PowerPointInfo"/>
  </ds:schemaRefs>
</ds:datastoreItem>
</file>

<file path=customXml/itemProps53.xml><?xml version="1.0" encoding="utf-8"?>
<ds:datastoreItem xmlns:ds="http://schemas.openxmlformats.org/officeDocument/2006/customXml" ds:itemID="{3E253610-1BBE-4C16-A1DA-4D6F07A3A74E}">
  <ds:schemaRefs>
    <ds:schemaRef ds:uri="ESRI.ArcGIS.Mapping.OfficeIntegration.PowerPointInfo"/>
  </ds:schemaRefs>
</ds:datastoreItem>
</file>

<file path=customXml/itemProps54.xml><?xml version="1.0" encoding="utf-8"?>
<ds:datastoreItem xmlns:ds="http://schemas.openxmlformats.org/officeDocument/2006/customXml" ds:itemID="{612F64FD-E61D-43DE-A84B-8FC0DA8FC26C}">
  <ds:schemaRefs>
    <ds:schemaRef ds:uri="ESRI.ArcGIS.Mapping.OfficeIntegration.PowerPointInfo"/>
  </ds:schemaRefs>
</ds:datastoreItem>
</file>

<file path=customXml/itemProps55.xml><?xml version="1.0" encoding="utf-8"?>
<ds:datastoreItem xmlns:ds="http://schemas.openxmlformats.org/officeDocument/2006/customXml" ds:itemID="{94844715-80D4-4BDB-8DF0-52D9314E2485}">
  <ds:schemaRefs>
    <ds:schemaRef ds:uri="ESRI.ArcGIS.Mapping.OfficeIntegration.PowerPointInfo"/>
  </ds:schemaRefs>
</ds:datastoreItem>
</file>

<file path=customXml/itemProps56.xml><?xml version="1.0" encoding="utf-8"?>
<ds:datastoreItem xmlns:ds="http://schemas.openxmlformats.org/officeDocument/2006/customXml" ds:itemID="{E1A338E5-2E37-4973-87E6-4C02B0B7F460}">
  <ds:schemaRefs>
    <ds:schemaRef ds:uri="http://schemas.microsoft.com/sharepoint/v3/contenttype/forms"/>
  </ds:schemaRefs>
</ds:datastoreItem>
</file>

<file path=customXml/itemProps57.xml><?xml version="1.0" encoding="utf-8"?>
<ds:datastoreItem xmlns:ds="http://schemas.openxmlformats.org/officeDocument/2006/customXml" ds:itemID="{33F5FE6F-FF86-471A-919E-6C74E3669390}">
  <ds:schemaRefs>
    <ds:schemaRef ds:uri="ESRI.ArcGIS.Mapping.OfficeIntegration.PowerPointInfo"/>
  </ds:schemaRefs>
</ds:datastoreItem>
</file>

<file path=customXml/itemProps58.xml><?xml version="1.0" encoding="utf-8"?>
<ds:datastoreItem xmlns:ds="http://schemas.openxmlformats.org/officeDocument/2006/customXml" ds:itemID="{AB25B40B-929A-4CD0-B9AB-7142442027B6}">
  <ds:schemaRefs>
    <ds:schemaRef ds:uri="ESRI.ArcGIS.Mapping.OfficeIntegration.PowerPointInfo"/>
  </ds:schemaRefs>
</ds:datastoreItem>
</file>

<file path=customXml/itemProps59.xml><?xml version="1.0" encoding="utf-8"?>
<ds:datastoreItem xmlns:ds="http://schemas.openxmlformats.org/officeDocument/2006/customXml" ds:itemID="{A77C5B54-CA1C-4010-8D5D-ED406825EBB7}">
  <ds:schemaRefs>
    <ds:schemaRef ds:uri="ESRI.ArcGIS.Mapping.OfficeIntegration.PowerPointInfo"/>
  </ds:schemaRefs>
</ds:datastoreItem>
</file>

<file path=customXml/itemProps6.xml><?xml version="1.0" encoding="utf-8"?>
<ds:datastoreItem xmlns:ds="http://schemas.openxmlformats.org/officeDocument/2006/customXml" ds:itemID="{4ADFB73A-380D-41FC-8C37-7155886326FA}">
  <ds:schemaRefs>
    <ds:schemaRef ds:uri="ESRI.ArcGIS.Mapping.OfficeIntegration.PowerPointInfo"/>
  </ds:schemaRefs>
</ds:datastoreItem>
</file>

<file path=customXml/itemProps60.xml><?xml version="1.0" encoding="utf-8"?>
<ds:datastoreItem xmlns:ds="http://schemas.openxmlformats.org/officeDocument/2006/customXml" ds:itemID="{4ADFB689-BC87-4869-ADD0-8C3555150450}">
  <ds:schemaRefs>
    <ds:schemaRef ds:uri="ESRI.ArcGIS.Mapping.OfficeIntegration.PowerPointInfo"/>
  </ds:schemaRefs>
</ds:datastoreItem>
</file>

<file path=customXml/itemProps61.xml><?xml version="1.0" encoding="utf-8"?>
<ds:datastoreItem xmlns:ds="http://schemas.openxmlformats.org/officeDocument/2006/customXml" ds:itemID="{905F88FE-324F-4FBE-89BB-9CEE04D6CACF}">
  <ds:schemaRefs>
    <ds:schemaRef ds:uri="ESRI.ArcGIS.Mapping.OfficeIntegration.PowerPointInfo"/>
  </ds:schemaRefs>
</ds:datastoreItem>
</file>

<file path=customXml/itemProps62.xml><?xml version="1.0" encoding="utf-8"?>
<ds:datastoreItem xmlns:ds="http://schemas.openxmlformats.org/officeDocument/2006/customXml" ds:itemID="{71658D62-F010-45F1-9326-EDC465FED48E}">
  <ds:schemaRefs>
    <ds:schemaRef ds:uri="ESRI.ArcGIS.Mapping.OfficeIntegration.PowerPointInfo"/>
  </ds:schemaRefs>
</ds:datastoreItem>
</file>

<file path=customXml/itemProps63.xml><?xml version="1.0" encoding="utf-8"?>
<ds:datastoreItem xmlns:ds="http://schemas.openxmlformats.org/officeDocument/2006/customXml" ds:itemID="{5A1E471A-DB16-4174-9D85-6F159A344CDB}">
  <ds:schemaRefs>
    <ds:schemaRef ds:uri="ESRI.ArcGIS.Mapping.OfficeIntegration.PowerPointInfo"/>
  </ds:schemaRefs>
</ds:datastoreItem>
</file>

<file path=customXml/itemProps64.xml><?xml version="1.0" encoding="utf-8"?>
<ds:datastoreItem xmlns:ds="http://schemas.openxmlformats.org/officeDocument/2006/customXml" ds:itemID="{7A70D44C-B768-49FE-A70F-C6199D3EE9A7}">
  <ds:schemaRefs>
    <ds:schemaRef ds:uri="ESRI.ArcGIS.Mapping.OfficeIntegration.PowerPointInfo"/>
  </ds:schemaRefs>
</ds:datastoreItem>
</file>

<file path=customXml/itemProps65.xml><?xml version="1.0" encoding="utf-8"?>
<ds:datastoreItem xmlns:ds="http://schemas.openxmlformats.org/officeDocument/2006/customXml" ds:itemID="{DE4ACD9E-0233-451D-890D-5732E05DB574}">
  <ds:schemaRefs>
    <ds:schemaRef ds:uri="ESRI.ArcGIS.Mapping.OfficeIntegration.PowerPointInfo"/>
  </ds:schemaRefs>
</ds:datastoreItem>
</file>

<file path=customXml/itemProps66.xml><?xml version="1.0" encoding="utf-8"?>
<ds:datastoreItem xmlns:ds="http://schemas.openxmlformats.org/officeDocument/2006/customXml" ds:itemID="{C3102E66-5C5A-4AAF-9C94-24819091B61E}">
  <ds:schemaRefs>
    <ds:schemaRef ds:uri="ESRI.ArcGIS.Mapping.OfficeIntegration.PowerPointInfo"/>
  </ds:schemaRefs>
</ds:datastoreItem>
</file>

<file path=customXml/itemProps67.xml><?xml version="1.0" encoding="utf-8"?>
<ds:datastoreItem xmlns:ds="http://schemas.openxmlformats.org/officeDocument/2006/customXml" ds:itemID="{F29452FE-972E-43F8-B54C-969F4C69C00B}">
  <ds:schemaRefs>
    <ds:schemaRef ds:uri="ESRI.ArcGIS.Mapping.OfficeIntegration.PowerPointInfo"/>
  </ds:schemaRefs>
</ds:datastoreItem>
</file>

<file path=customXml/itemProps68.xml><?xml version="1.0" encoding="utf-8"?>
<ds:datastoreItem xmlns:ds="http://schemas.openxmlformats.org/officeDocument/2006/customXml" ds:itemID="{3A5DA3C3-46A0-47F8-855A-99C7684A98A2}">
  <ds:schemaRefs>
    <ds:schemaRef ds:uri="ESRI.ArcGIS.Mapping.OfficeIntegration.PowerPointInfo"/>
  </ds:schemaRefs>
</ds:datastoreItem>
</file>

<file path=customXml/itemProps7.xml><?xml version="1.0" encoding="utf-8"?>
<ds:datastoreItem xmlns:ds="http://schemas.openxmlformats.org/officeDocument/2006/customXml" ds:itemID="{F6EFD530-1E3E-47B8-A55C-19EC63E3C655}">
  <ds:schemaRefs>
    <ds:schemaRef ds:uri="ESRI.ArcGIS.Mapping.OfficeIntegration.PowerPointInfo"/>
  </ds:schemaRefs>
</ds:datastoreItem>
</file>

<file path=customXml/itemProps8.xml><?xml version="1.0" encoding="utf-8"?>
<ds:datastoreItem xmlns:ds="http://schemas.openxmlformats.org/officeDocument/2006/customXml" ds:itemID="{C9037CA3-5499-457D-8238-F29CBEBDF143}">
  <ds:schemaRefs>
    <ds:schemaRef ds:uri="ESRI.ArcGIS.Mapping.OfficeIntegration.PowerPointInfo"/>
  </ds:schemaRefs>
</ds:datastoreItem>
</file>

<file path=customXml/itemProps9.xml><?xml version="1.0" encoding="utf-8"?>
<ds:datastoreItem xmlns:ds="http://schemas.openxmlformats.org/officeDocument/2006/customXml" ds:itemID="{998905D7-FE59-48DE-A74A-5B0009B7827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Esri_Corporate_Template</Template>
  <TotalTime>0</TotalTime>
  <Words>721</Words>
  <Application>Microsoft Office PowerPoint</Application>
  <PresentationFormat>On-screen Show (4:3)</PresentationFormat>
  <Paragraphs>205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Avenir LT Std 55 Roman</vt:lpstr>
      <vt:lpstr>Avenir LT Std 65 Medium</vt:lpstr>
      <vt:lpstr>Calibri</vt:lpstr>
      <vt:lpstr>Lucida Grande</vt:lpstr>
      <vt:lpstr>Esri_Corporate_Template-Dark</vt:lpstr>
      <vt:lpstr>ArcGIS Decision Support Tool for Infrastructure Improvement</vt:lpstr>
      <vt:lpstr>ArcGIS Decision Support Tool for Infrastructure Improvement</vt:lpstr>
      <vt:lpstr>Freight Corridors of Significance</vt:lpstr>
      <vt:lpstr>Bridges: Posted, Restricted or Vertical Clearance Limited</vt:lpstr>
      <vt:lpstr>         Safety-Oversize Overweight (OSOW) Trucks </vt:lpstr>
      <vt:lpstr>Analysis/Classification of OSOW Data</vt:lpstr>
      <vt:lpstr>Analysis/Classification of OSOW Data</vt:lpstr>
      <vt:lpstr>Analysis of OSOW Data: Origin and Destination (OD) Pairs</vt:lpstr>
      <vt:lpstr>Goals</vt:lpstr>
      <vt:lpstr> Goals</vt:lpstr>
      <vt:lpstr>Methodology &amp; Approach</vt:lpstr>
      <vt:lpstr>Methodology &amp; Problem Solving Using Network Analyst </vt:lpstr>
      <vt:lpstr>Network Data Set Properties</vt:lpstr>
      <vt:lpstr>Approach--Network Analyst Route Solver--3 Step Process</vt:lpstr>
      <vt:lpstr>Methodology-Route Solver Process Step2-Route Solve with Barriers</vt:lpstr>
      <vt:lpstr>Methodology-Route Solver Process Step3</vt:lpstr>
      <vt:lpstr>Computation Time Issues: Approach</vt:lpstr>
      <vt:lpstr>The Decision Support Tools</vt:lpstr>
      <vt:lpstr>Python Script Tools</vt:lpstr>
      <vt:lpstr>Analyze OSOW Data</vt:lpstr>
      <vt:lpstr>Analyze OSOW Data</vt:lpstr>
      <vt:lpstr>Step1:Route Solve -No Barriers Case</vt:lpstr>
      <vt:lpstr>Step2-Route Solve With All Barriers</vt:lpstr>
      <vt:lpstr>Step3-Route Solve With Priority Barriers Removed</vt:lpstr>
      <vt:lpstr>List of Priority Bridges</vt:lpstr>
      <vt:lpstr>Bridge Improvement Projects Prioritization</vt:lpstr>
      <vt:lpstr>Conclusions &amp; Outlook</vt:lpstr>
      <vt:lpstr>Acknowledgements</vt:lpstr>
      <vt:lpstr>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2017-03-14T19:48:56Z</dcterms:created>
  <dcterms:modified xsi:type="dcterms:W3CDTF">2017-07-28T15:27:12Z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0x0101007CCB09B909685840A5AA5DC537182835</vt:lpwstr>
  </property>
</Properties>
</file>