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82" r:id="rId3"/>
    <p:sldId id="257" r:id="rId4"/>
    <p:sldId id="258" r:id="rId5"/>
    <p:sldId id="280" r:id="rId6"/>
    <p:sldId id="281" r:id="rId7"/>
    <p:sldId id="284" r:id="rId8"/>
    <p:sldId id="259" r:id="rId9"/>
    <p:sldId id="266" r:id="rId10"/>
    <p:sldId id="289" r:id="rId11"/>
    <p:sldId id="264" r:id="rId12"/>
    <p:sldId id="262" r:id="rId13"/>
    <p:sldId id="263" r:id="rId14"/>
    <p:sldId id="285" r:id="rId15"/>
    <p:sldId id="286" r:id="rId16"/>
    <p:sldId id="294" r:id="rId17"/>
    <p:sldId id="287" r:id="rId18"/>
    <p:sldId id="296" r:id="rId19"/>
    <p:sldId id="295" r:id="rId20"/>
    <p:sldId id="293" r:id="rId21"/>
    <p:sldId id="288" r:id="rId22"/>
    <p:sldId id="270" r:id="rId23"/>
    <p:sldId id="271" r:id="rId24"/>
    <p:sldId id="274" r:id="rId25"/>
    <p:sldId id="272" r:id="rId26"/>
    <p:sldId id="273" r:id="rId27"/>
    <p:sldId id="290" r:id="rId28"/>
    <p:sldId id="291" r:id="rId29"/>
    <p:sldId id="275" r:id="rId30"/>
    <p:sldId id="265" r:id="rId31"/>
    <p:sldId id="297" r:id="rId32"/>
    <p:sldId id="278" r:id="rId33"/>
  </p:sldIdLst>
  <p:sldSz cx="9144000" cy="6858000" type="screen4x3"/>
  <p:notesSz cx="69977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2" autoAdjust="0"/>
    <p:restoredTop sz="89977" autoAdjust="0"/>
  </p:normalViewPr>
  <p:slideViewPr>
    <p:cSldViewPr snapToGrid="0">
      <p:cViewPr>
        <p:scale>
          <a:sx n="100" d="100"/>
          <a:sy n="100" d="100"/>
        </p:scale>
        <p:origin x="-384" y="-156"/>
      </p:cViewPr>
      <p:guideLst>
        <p:guide orient="horz" pos="2160"/>
        <p:guide pos="2880"/>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idx="1"/>
          </p:nvPr>
        </p:nvSpPr>
        <p:spPr>
          <a:xfrm>
            <a:off x="3963744" y="0"/>
            <a:ext cx="3032337" cy="464185"/>
          </a:xfrm>
          <a:prstGeom prst="rect">
            <a:avLst/>
          </a:prstGeom>
        </p:spPr>
        <p:txBody>
          <a:bodyPr vert="horz" lIns="93031" tIns="46516" rIns="93031" bIns="46516" rtlCol="0"/>
          <a:lstStyle>
            <a:lvl1pPr algn="r">
              <a:defRPr sz="1200"/>
            </a:lvl1pPr>
          </a:lstStyle>
          <a:p>
            <a:fld id="{AE82C443-1894-4EA8-B6A5-9CA5C5D174BB}" type="datetimeFigureOut">
              <a:rPr lang="en-US" smtClean="0"/>
              <a:t>9/26/2012</a:t>
            </a:fld>
            <a:endParaRPr lang="en-US"/>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lIns="93031" tIns="46516" rIns="93031" bIns="46516" rtlCol="0" anchor="ctr"/>
          <a:lstStyle/>
          <a:p>
            <a:endParaRPr lang="en-US"/>
          </a:p>
        </p:txBody>
      </p:sp>
      <p:sp>
        <p:nvSpPr>
          <p:cNvPr id="5" name="Notes Placeholder 4"/>
          <p:cNvSpPr>
            <a:spLocks noGrp="1"/>
          </p:cNvSpPr>
          <p:nvPr>
            <p:ph type="body" sz="quarter" idx="3"/>
          </p:nvPr>
        </p:nvSpPr>
        <p:spPr>
          <a:xfrm>
            <a:off x="699770" y="4409758"/>
            <a:ext cx="5598160" cy="4177665"/>
          </a:xfrm>
          <a:prstGeom prst="rect">
            <a:avLst/>
          </a:prstGeom>
        </p:spPr>
        <p:txBody>
          <a:bodyPr vert="horz" lIns="93031" tIns="46516" rIns="93031" bIns="4651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32337" cy="464185"/>
          </a:xfrm>
          <a:prstGeom prst="rect">
            <a:avLst/>
          </a:prstGeom>
        </p:spPr>
        <p:txBody>
          <a:bodyPr vert="horz" lIns="93031" tIns="46516" rIns="93031" bIns="46516" rtlCol="0" anchor="b"/>
          <a:lstStyle>
            <a:lvl1pPr algn="l">
              <a:defRPr sz="1200"/>
            </a:lvl1pPr>
          </a:lstStyle>
          <a:p>
            <a:endParaRPr lang="en-US"/>
          </a:p>
        </p:txBody>
      </p:sp>
      <p:sp>
        <p:nvSpPr>
          <p:cNvPr id="7" name="Slide Number Placeholder 6"/>
          <p:cNvSpPr>
            <a:spLocks noGrp="1"/>
          </p:cNvSpPr>
          <p:nvPr>
            <p:ph type="sldNum" sz="quarter" idx="5"/>
          </p:nvPr>
        </p:nvSpPr>
        <p:spPr>
          <a:xfrm>
            <a:off x="3963744" y="8817904"/>
            <a:ext cx="3032337" cy="464185"/>
          </a:xfrm>
          <a:prstGeom prst="rect">
            <a:avLst/>
          </a:prstGeom>
        </p:spPr>
        <p:txBody>
          <a:bodyPr vert="horz" lIns="93031" tIns="46516" rIns="93031" bIns="46516" rtlCol="0" anchor="b"/>
          <a:lstStyle>
            <a:lvl1pPr algn="r">
              <a:defRPr sz="1200"/>
            </a:lvl1pPr>
          </a:lstStyle>
          <a:p>
            <a:fld id="{C491C6BC-E0B3-4DD9-B945-F2ECAF6CF417}" type="slidenum">
              <a:rPr lang="en-US" smtClean="0"/>
              <a:t>‹#›</a:t>
            </a:fld>
            <a:endParaRPr lang="en-US"/>
          </a:p>
        </p:txBody>
      </p:sp>
    </p:spTree>
    <p:extLst>
      <p:ext uri="{BB962C8B-B14F-4D97-AF65-F5344CB8AC3E}">
        <p14:creationId xmlns:p14="http://schemas.microsoft.com/office/powerpoint/2010/main" val="226221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project comes out of a need for</a:t>
            </a:r>
            <a:r>
              <a:rPr lang="en-US" baseline="0" dirty="0" smtClean="0"/>
              <a:t> locating feed lots.  At my work at the USDA, this comes up a lot.  Since there have been outbreaks and spills recently, locating them.  </a:t>
            </a:r>
            <a:endParaRPr lang="en-US" dirty="0"/>
          </a:p>
        </p:txBody>
      </p:sp>
      <p:sp>
        <p:nvSpPr>
          <p:cNvPr id="4" name="Slide Number Placeholder 3"/>
          <p:cNvSpPr>
            <a:spLocks noGrp="1"/>
          </p:cNvSpPr>
          <p:nvPr>
            <p:ph type="sldNum" sz="quarter" idx="10"/>
          </p:nvPr>
        </p:nvSpPr>
        <p:spPr/>
        <p:txBody>
          <a:bodyPr/>
          <a:lstStyle/>
          <a:p>
            <a:fld id="{C491C6BC-E0B3-4DD9-B945-F2ECAF6CF417}" type="slidenum">
              <a:rPr lang="en-US" smtClean="0"/>
              <a:t>1</a:t>
            </a:fld>
            <a:endParaRPr lang="en-US"/>
          </a:p>
        </p:txBody>
      </p:sp>
    </p:spTree>
    <p:extLst>
      <p:ext uri="{BB962C8B-B14F-4D97-AF65-F5344CB8AC3E}">
        <p14:creationId xmlns:p14="http://schemas.microsoft.com/office/powerpoint/2010/main" val="2056327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Marc </a:t>
            </a:r>
            <a:r>
              <a:rPr lang="en-US" dirty="0" err="1" smtClean="0"/>
              <a:t>Ribaudo</a:t>
            </a:r>
            <a:r>
              <a:rPr lang="en-US" dirty="0" smtClean="0"/>
              <a:t>, Noel </a:t>
            </a:r>
            <a:r>
              <a:rPr lang="en-US" dirty="0" err="1" smtClean="0"/>
              <a:t>Gollehon</a:t>
            </a:r>
            <a:r>
              <a:rPr lang="en-US" dirty="0" smtClean="0"/>
              <a:t>, Marcel Aillery, Jonathan Kaplan, Robert Johansson, Jean </a:t>
            </a:r>
            <a:r>
              <a:rPr lang="en-US" dirty="0" err="1" smtClean="0"/>
              <a:t>Agapoff</a:t>
            </a:r>
            <a:r>
              <a:rPr lang="en-US" dirty="0" smtClean="0"/>
              <a:t>, Lee Christensen, Vince Breneman, and Mark Peters. 2003 </a:t>
            </a:r>
            <a:r>
              <a:rPr lang="en-US" i="1" dirty="0" smtClean="0"/>
              <a:t>Manure Management for Water Quality: Costs to Animal Feeding Operations of Applying Manure Nutrients to Land. Agricultural Economic Report </a:t>
            </a:r>
            <a:r>
              <a:rPr lang="en-US" i="0" dirty="0" smtClean="0"/>
              <a:t>No. (AER-824) 97 pp. June 2003. Economic</a:t>
            </a:r>
            <a:r>
              <a:rPr lang="en-US" i="0" baseline="0" dirty="0" smtClean="0"/>
              <a:t> Research Service, USDA. </a:t>
            </a:r>
            <a:endParaRPr lang="en-US" i="1" dirty="0"/>
          </a:p>
        </p:txBody>
      </p:sp>
      <p:sp>
        <p:nvSpPr>
          <p:cNvPr id="4" name="Slide Number Placeholder 3"/>
          <p:cNvSpPr>
            <a:spLocks noGrp="1"/>
          </p:cNvSpPr>
          <p:nvPr>
            <p:ph type="sldNum" sz="quarter" idx="10"/>
          </p:nvPr>
        </p:nvSpPr>
        <p:spPr/>
        <p:txBody>
          <a:bodyPr/>
          <a:lstStyle/>
          <a:p>
            <a:fld id="{C491C6BC-E0B3-4DD9-B945-F2ECAF6CF417}" type="slidenum">
              <a:rPr lang="en-US" smtClean="0"/>
              <a:t>14</a:t>
            </a:fld>
            <a:endParaRPr lang="en-US"/>
          </a:p>
        </p:txBody>
      </p:sp>
    </p:spTree>
    <p:extLst>
      <p:ext uri="{BB962C8B-B14F-4D97-AF65-F5344CB8AC3E}">
        <p14:creationId xmlns:p14="http://schemas.microsoft.com/office/powerpoint/2010/main" val="357622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311">
              <a:defRPr/>
            </a:pPr>
            <a:r>
              <a:rPr lang="en-US" i="1" dirty="0" smtClean="0"/>
              <a:t>Ripley B.D. 1976.  The second –order analysis of stationary point processes. </a:t>
            </a:r>
            <a:r>
              <a:rPr lang="en-US" b="1" i="1" dirty="0" smtClean="0"/>
              <a:t>Journal of Applied Probability </a:t>
            </a:r>
            <a:r>
              <a:rPr lang="en-US" i="1" dirty="0" smtClean="0"/>
              <a:t>13: 255-266.</a:t>
            </a:r>
            <a:r>
              <a:rPr lang="en-US" i="1" baseline="0" dirty="0" smtClean="0"/>
              <a:t> </a:t>
            </a:r>
            <a:r>
              <a:rPr lang="en-US" i="0" baseline="0" dirty="0" smtClean="0"/>
              <a:t> From </a:t>
            </a:r>
            <a:r>
              <a:rPr lang="en-US" i="0" dirty="0" smtClean="0"/>
              <a:t>Ronald</a:t>
            </a:r>
            <a:r>
              <a:rPr lang="en-US" i="0" baseline="0" dirty="0" smtClean="0"/>
              <a:t> Briggs. 2010. </a:t>
            </a:r>
            <a:r>
              <a:rPr lang="en-US" i="1" baseline="0" dirty="0" smtClean="0"/>
              <a:t>Point Pattern Analys</a:t>
            </a:r>
            <a:r>
              <a:rPr lang="en-US" i="0" baseline="0" dirty="0" smtClean="0"/>
              <a:t>is. Henan University. Downloaded on September 24, 2012 from http://www.utdallas.edu/~briggs/</a:t>
            </a:r>
            <a:endParaRPr lang="en-US" i="1" dirty="0" smtClean="0"/>
          </a:p>
          <a:p>
            <a:endParaRPr lang="en-US" dirty="0"/>
          </a:p>
        </p:txBody>
      </p:sp>
      <p:sp>
        <p:nvSpPr>
          <p:cNvPr id="4" name="Slide Number Placeholder 3"/>
          <p:cNvSpPr>
            <a:spLocks noGrp="1"/>
          </p:cNvSpPr>
          <p:nvPr>
            <p:ph type="sldNum" sz="quarter" idx="10"/>
          </p:nvPr>
        </p:nvSpPr>
        <p:spPr/>
        <p:txBody>
          <a:bodyPr/>
          <a:lstStyle/>
          <a:p>
            <a:fld id="{C491C6BC-E0B3-4DD9-B945-F2ECAF6CF417}" type="slidenum">
              <a:rPr lang="en-US" smtClean="0"/>
              <a:t>25</a:t>
            </a:fld>
            <a:endParaRPr lang="en-US"/>
          </a:p>
        </p:txBody>
      </p:sp>
    </p:spTree>
    <p:extLst>
      <p:ext uri="{BB962C8B-B14F-4D97-AF65-F5344CB8AC3E}">
        <p14:creationId xmlns:p14="http://schemas.microsoft.com/office/powerpoint/2010/main" val="270522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Manure</a:t>
            </a:r>
            <a:endParaRPr lang="en-US" dirty="0"/>
          </a:p>
        </p:txBody>
      </p:sp>
      <p:sp>
        <p:nvSpPr>
          <p:cNvPr id="4" name="Slide Number Placeholder 3"/>
          <p:cNvSpPr>
            <a:spLocks noGrp="1"/>
          </p:cNvSpPr>
          <p:nvPr>
            <p:ph type="sldNum" sz="quarter" idx="10"/>
          </p:nvPr>
        </p:nvSpPr>
        <p:spPr/>
        <p:txBody>
          <a:bodyPr/>
          <a:lstStyle/>
          <a:p>
            <a:fld id="{C491C6BC-E0B3-4DD9-B945-F2ECAF6CF417}" type="slidenum">
              <a:rPr lang="en-US" smtClean="0"/>
              <a:t>30</a:t>
            </a:fld>
            <a:endParaRPr lang="en-US"/>
          </a:p>
        </p:txBody>
      </p:sp>
    </p:spTree>
    <p:extLst>
      <p:ext uri="{BB962C8B-B14F-4D97-AF65-F5344CB8AC3E}">
        <p14:creationId xmlns:p14="http://schemas.microsoft.com/office/powerpoint/2010/main" val="669545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a:t>
            </a:r>
            <a:r>
              <a:rPr lang="en-US" baseline="0" dirty="0" smtClean="0"/>
              <a:t> downloaded from the site: http://www.oklahomafarmreport.com/wire/news/2010/07/00358_COFJULY2010_143112.php </a:t>
            </a:r>
          </a:p>
          <a:p>
            <a:endParaRPr lang="en-US" baseline="0" dirty="0" smtClean="0"/>
          </a:p>
          <a:p>
            <a:r>
              <a:rPr lang="en-US" dirty="0" smtClean="0"/>
              <a:t>It is vital to a regions health to take into account feedlot operations, since they have such a huge potential impact. The EPA estimates that a farm of 2,500 cattle creates similar amounts of waste as a city of 411,000 people. (Source: EPA, 2004)   Feedlot operations pollute almost as many miles of river as industrial sources combined.  (Source: </a:t>
            </a:r>
          </a:p>
          <a:p>
            <a:endParaRPr lang="en-US" dirty="0" smtClean="0"/>
          </a:p>
          <a:p>
            <a:endParaRPr lang="en-US" dirty="0" smtClean="0"/>
          </a:p>
          <a:p>
            <a:endParaRPr lang="en-US" dirty="0" smtClean="0"/>
          </a:p>
          <a:p>
            <a:r>
              <a:rPr lang="en-US" dirty="0" smtClean="0"/>
              <a:t>While the number of hogs has remained almost unchanged in the past 30 years, there are accommodated on 1/10 the number of farms.  Knowing where these concentrations are should be a major concern of policymakers and community leaders, as well as farmers.  </a:t>
            </a:r>
            <a:endParaRPr lang="en-US" dirty="0"/>
          </a:p>
        </p:txBody>
      </p:sp>
      <p:sp>
        <p:nvSpPr>
          <p:cNvPr id="4" name="Slide Number Placeholder 3"/>
          <p:cNvSpPr>
            <a:spLocks noGrp="1"/>
          </p:cNvSpPr>
          <p:nvPr>
            <p:ph type="sldNum" sz="quarter" idx="10"/>
          </p:nvPr>
        </p:nvSpPr>
        <p:spPr/>
        <p:txBody>
          <a:bodyPr/>
          <a:lstStyle/>
          <a:p>
            <a:fld id="{C491C6BC-E0B3-4DD9-B945-F2ECAF6CF417}" type="slidenum">
              <a:rPr lang="en-US" smtClean="0"/>
              <a:t>3</a:t>
            </a:fld>
            <a:endParaRPr lang="en-US"/>
          </a:p>
        </p:txBody>
      </p:sp>
    </p:spTree>
    <p:extLst>
      <p:ext uri="{BB962C8B-B14F-4D97-AF65-F5344CB8AC3E}">
        <p14:creationId xmlns:p14="http://schemas.microsoft.com/office/powerpoint/2010/main" val="42851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downloaded from the site: http://www.whirlwind.us.com/Biogas/Biogas_Landfill.htm on Sept 10, 2012.   Photographs contained within this site are proprietary in nature and are the sole property of Whirlwind, LLC - All Rights Reserved -. </a:t>
            </a:r>
          </a:p>
          <a:p>
            <a:endParaRPr lang="en-US" dirty="0"/>
          </a:p>
          <a:p>
            <a:endParaRPr lang="en-US" dirty="0"/>
          </a:p>
          <a:p>
            <a:r>
              <a:rPr lang="en-US" dirty="0" smtClean="0"/>
              <a:t>Feedlot operations pollute almost as many miles of river as industrial sources combined.  While the number of hogs has remained almost unchanged in the past 30 years, there are </a:t>
            </a:r>
            <a:r>
              <a:rPr lang="en-US" dirty="0" err="1" smtClean="0"/>
              <a:t>accomodated</a:t>
            </a:r>
            <a:r>
              <a:rPr lang="en-US" dirty="0" smtClean="0"/>
              <a:t> on 1/10 the number of farms.  Knowing where these concentrations are should be a major concern of policymakers and community leaders, as well as farmers. </a:t>
            </a:r>
          </a:p>
          <a:p>
            <a:endParaRPr lang="en-US" dirty="0"/>
          </a:p>
          <a:p>
            <a:r>
              <a:rPr lang="en-US" dirty="0"/>
              <a:t>“Huge open-air waste lagoons, often as big as several football fields, are prone to leaks and spills. In 1995 an eight-acre hog-waste lagoon in North Carolina burst, spilling 25 million gallons of manure into the New River. The spill killed about 10 million fish and closed 364,000 acres of coastal wetlands to </a:t>
            </a:r>
            <a:r>
              <a:rPr lang="en-US" dirty="0" err="1"/>
              <a:t>shellfishing</a:t>
            </a:r>
            <a:r>
              <a:rPr lang="en-US" dirty="0"/>
              <a:t>. “</a:t>
            </a:r>
          </a:p>
          <a:p>
            <a:r>
              <a:rPr lang="en-US" dirty="0"/>
              <a:t>NRDC site http://www.nrdc.org/water/pollution/ffarms.asp</a:t>
            </a:r>
            <a:br>
              <a:rPr lang="en-US" dirty="0"/>
            </a:br>
            <a:r>
              <a:rPr lang="en-US" dirty="0"/>
              <a:t/>
            </a: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C491C6BC-E0B3-4DD9-B945-F2ECAF6CF417}" type="slidenum">
              <a:rPr lang="en-US" smtClean="0"/>
              <a:t>4</a:t>
            </a:fld>
            <a:endParaRPr lang="en-US"/>
          </a:p>
        </p:txBody>
      </p:sp>
    </p:spTree>
    <p:extLst>
      <p:ext uri="{BB962C8B-B14F-4D97-AF65-F5344CB8AC3E}">
        <p14:creationId xmlns:p14="http://schemas.microsoft.com/office/powerpoint/2010/main" val="3930339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91C6BC-E0B3-4DD9-B945-F2ECAF6CF417}" type="slidenum">
              <a:rPr lang="en-US" smtClean="0"/>
              <a:t>8</a:t>
            </a:fld>
            <a:endParaRPr lang="en-US"/>
          </a:p>
        </p:txBody>
      </p:sp>
    </p:spTree>
    <p:extLst>
      <p:ext uri="{BB962C8B-B14F-4D97-AF65-F5344CB8AC3E}">
        <p14:creationId xmlns:p14="http://schemas.microsoft.com/office/powerpoint/2010/main" val="232961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Chesapeake Bay Program.</a:t>
            </a:r>
            <a:r>
              <a:rPr lang="en-US" baseline="0" dirty="0" smtClean="0"/>
              <a:t> 2009. </a:t>
            </a:r>
            <a:r>
              <a:rPr lang="en-US" i="1" dirty="0" smtClean="0"/>
              <a:t>Addressing Chesapeake Bay Regional Climate Change Impacts</a:t>
            </a:r>
            <a:r>
              <a:rPr lang="en-US" dirty="0" smtClean="0"/>
              <a:t>.  Retrieved </a:t>
            </a:r>
            <a:r>
              <a:rPr lang="en-US" baseline="0" dirty="0" smtClean="0"/>
              <a:t>September 24, 2012 from http://executiveorder.chesapeakebay.net/post/Addressing-Chesapeake-Bay-Regional-Climate-Change-Impacts.aspx</a:t>
            </a:r>
            <a:endParaRPr lang="en-US" dirty="0"/>
          </a:p>
        </p:txBody>
      </p:sp>
      <p:sp>
        <p:nvSpPr>
          <p:cNvPr id="4" name="Slide Number Placeholder 3"/>
          <p:cNvSpPr>
            <a:spLocks noGrp="1"/>
          </p:cNvSpPr>
          <p:nvPr>
            <p:ph type="sldNum" sz="quarter" idx="10"/>
          </p:nvPr>
        </p:nvSpPr>
        <p:spPr/>
        <p:txBody>
          <a:bodyPr/>
          <a:lstStyle/>
          <a:p>
            <a:fld id="{C491C6BC-E0B3-4DD9-B945-F2ECAF6CF417}" type="slidenum">
              <a:rPr lang="en-US" smtClean="0"/>
              <a:t>9</a:t>
            </a:fld>
            <a:endParaRPr lang="en-US"/>
          </a:p>
        </p:txBody>
      </p:sp>
    </p:spTree>
    <p:extLst>
      <p:ext uri="{BB962C8B-B14F-4D97-AF65-F5344CB8AC3E}">
        <p14:creationId xmlns:p14="http://schemas.microsoft.com/office/powerpoint/2010/main" val="1044343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Nitrogen and Phosphorus work</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491C6BC-E0B3-4DD9-B945-F2ECAF6CF417}" type="slidenum">
              <a:rPr lang="en-US" smtClean="0"/>
              <a:t>10</a:t>
            </a:fld>
            <a:endParaRPr lang="en-US"/>
          </a:p>
        </p:txBody>
      </p:sp>
    </p:spTree>
    <p:extLst>
      <p:ext uri="{BB962C8B-B14F-4D97-AF65-F5344CB8AC3E}">
        <p14:creationId xmlns:p14="http://schemas.microsoft.com/office/powerpoint/2010/main" val="476587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Wicks, C., D. </a:t>
            </a:r>
            <a:r>
              <a:rPr lang="en-US" dirty="0" err="1" smtClean="0"/>
              <a:t>Jasinski</a:t>
            </a:r>
            <a:r>
              <a:rPr lang="en-US" dirty="0" smtClean="0"/>
              <a:t>, and B. </a:t>
            </a:r>
            <a:r>
              <a:rPr lang="en-US" dirty="0" err="1" smtClean="0"/>
              <a:t>Longstaff</a:t>
            </a:r>
            <a:r>
              <a:rPr lang="en-US" dirty="0" smtClean="0"/>
              <a:t>, 2007: </a:t>
            </a:r>
            <a:r>
              <a:rPr lang="en-US" i="1" dirty="0" smtClean="0"/>
              <a:t>Breath of Life: Dissolved Oxygen in Chesapeake Bay.</a:t>
            </a:r>
            <a:r>
              <a:rPr lang="en-US" dirty="0" smtClean="0"/>
              <a:t> </a:t>
            </a:r>
            <a:r>
              <a:rPr lang="en-US" dirty="0" err="1" smtClean="0"/>
              <a:t>EcoCheck</a:t>
            </a:r>
            <a:r>
              <a:rPr lang="en-US" dirty="0" smtClean="0"/>
              <a:t>, Oxford, MD, 4 pp. &lt;http://www.eco-check.org/pdfs/do_letter.pdf&gt;  </a:t>
            </a:r>
            <a:r>
              <a:rPr lang="en-US" baseline="0" dirty="0" smtClean="0"/>
              <a:t>Retrieved September 24, 2012 at http://www.globalchange.gov/publications/reports/scientific-assessments/us-impacts/full-report/regional-climate-change-impacts/coasts. </a:t>
            </a:r>
            <a:endParaRPr lang="en-US" dirty="0"/>
          </a:p>
        </p:txBody>
      </p:sp>
      <p:sp>
        <p:nvSpPr>
          <p:cNvPr id="4" name="Slide Number Placeholder 3"/>
          <p:cNvSpPr>
            <a:spLocks noGrp="1"/>
          </p:cNvSpPr>
          <p:nvPr>
            <p:ph type="sldNum" sz="quarter" idx="10"/>
          </p:nvPr>
        </p:nvSpPr>
        <p:spPr/>
        <p:txBody>
          <a:bodyPr/>
          <a:lstStyle/>
          <a:p>
            <a:fld id="{C491C6BC-E0B3-4DD9-B945-F2ECAF6CF417}" type="slidenum">
              <a:rPr lang="en-US" smtClean="0"/>
              <a:t>11</a:t>
            </a:fld>
            <a:endParaRPr lang="en-US"/>
          </a:p>
        </p:txBody>
      </p:sp>
    </p:spTree>
    <p:extLst>
      <p:ext uri="{BB962C8B-B14F-4D97-AF65-F5344CB8AC3E}">
        <p14:creationId xmlns:p14="http://schemas.microsoft.com/office/powerpoint/2010/main" val="788211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578" indent="-232578">
              <a:buAutoNum type="arabicPeriod"/>
            </a:pPr>
            <a:r>
              <a:rPr lang="en-US" baseline="0" dirty="0" smtClean="0"/>
              <a:t>Centers for Disease Control (CDC).  </a:t>
            </a:r>
            <a:r>
              <a:rPr lang="en-US" i="1" baseline="0" dirty="0" smtClean="0"/>
              <a:t>Spontaneous Abortions Possibly Related to Ingestion of Nitrate-Contaminated Well Water -- LaGrange County, Indiana, 1991-1994  .  </a:t>
            </a:r>
            <a:r>
              <a:rPr lang="en-US" i="0" baseline="0" dirty="0" smtClean="0"/>
              <a:t>CDC, 1996.  Article downloaded from site http://www.cdc.gov/mmwr/preview/mmwrhtml/00042839.htm on Sept 11, 2012.   Two line</a:t>
            </a:r>
          </a:p>
          <a:p>
            <a:pPr marL="232578" indent="-232578">
              <a:buAutoNum type="arabicPeriod"/>
            </a:pPr>
            <a:r>
              <a:rPr lang="en-US" i="0" baseline="0" dirty="0" smtClean="0"/>
              <a:t>EPA. </a:t>
            </a:r>
            <a:r>
              <a:rPr lang="en-US" i="1" baseline="0" dirty="0" smtClean="0"/>
              <a:t>Nitrates and Nitrites</a:t>
            </a:r>
            <a:r>
              <a:rPr lang="en-US" i="0" baseline="0" dirty="0" smtClean="0"/>
              <a:t>.  EPA: TEACH Chemical Summary, 2006.  Article downloaded from site http://www.epa.gov/teach/chem_summ/Nitrates_summary.pdf on Sept 11, 2012. </a:t>
            </a:r>
          </a:p>
          <a:p>
            <a:pPr marL="232578" indent="-232578">
              <a:buAutoNum type="arabicPeriod"/>
            </a:pPr>
            <a:endParaRPr lang="en-US" i="0" baseline="0" dirty="0" smtClean="0"/>
          </a:p>
          <a:p>
            <a:pPr marL="232578" indent="-232578">
              <a:buAutoNum type="arabicPeriod"/>
            </a:pPr>
            <a:endParaRPr lang="en-US" i="0" baseline="0" dirty="0" smtClean="0"/>
          </a:p>
          <a:p>
            <a:pPr marL="232578" indent="-232578">
              <a:buAutoNum type="arabicPeriod"/>
            </a:pPr>
            <a:endParaRPr lang="en-US" i="1" dirty="0"/>
          </a:p>
        </p:txBody>
      </p:sp>
      <p:sp>
        <p:nvSpPr>
          <p:cNvPr id="4" name="Slide Number Placeholder 3"/>
          <p:cNvSpPr>
            <a:spLocks noGrp="1"/>
          </p:cNvSpPr>
          <p:nvPr>
            <p:ph type="sldNum" sz="quarter" idx="10"/>
          </p:nvPr>
        </p:nvSpPr>
        <p:spPr/>
        <p:txBody>
          <a:bodyPr/>
          <a:lstStyle/>
          <a:p>
            <a:fld id="{C491C6BC-E0B3-4DD9-B945-F2ECAF6CF417}" type="slidenum">
              <a:rPr lang="en-US" smtClean="0"/>
              <a:t>12</a:t>
            </a:fld>
            <a:endParaRPr lang="en-US"/>
          </a:p>
        </p:txBody>
      </p:sp>
    </p:spTree>
    <p:extLst>
      <p:ext uri="{BB962C8B-B14F-4D97-AF65-F5344CB8AC3E}">
        <p14:creationId xmlns:p14="http://schemas.microsoft.com/office/powerpoint/2010/main" val="232961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M.D.Smolen</a:t>
            </a:r>
            <a:r>
              <a:rPr lang="en-US" dirty="0" smtClean="0"/>
              <a:t>. </a:t>
            </a:r>
            <a:r>
              <a:rPr lang="en-US" i="1" baseline="0" dirty="0" smtClean="0"/>
              <a:t>BAE 1521: Phosphorus and Water Quality</a:t>
            </a:r>
            <a:r>
              <a:rPr lang="en-US" baseline="0" dirty="0" smtClean="0"/>
              <a:t>. </a:t>
            </a:r>
            <a:r>
              <a:rPr lang="en-US" dirty="0" smtClean="0"/>
              <a:t>Oklahoma State</a:t>
            </a:r>
            <a:r>
              <a:rPr lang="en-US" baseline="0" dirty="0" smtClean="0"/>
              <a:t> Cooperative Extension Service, 2005. </a:t>
            </a:r>
            <a:endParaRPr lang="en-US" dirty="0"/>
          </a:p>
        </p:txBody>
      </p:sp>
      <p:sp>
        <p:nvSpPr>
          <p:cNvPr id="4" name="Slide Number Placeholder 3"/>
          <p:cNvSpPr>
            <a:spLocks noGrp="1"/>
          </p:cNvSpPr>
          <p:nvPr>
            <p:ph type="sldNum" sz="quarter" idx="10"/>
          </p:nvPr>
        </p:nvSpPr>
        <p:spPr/>
        <p:txBody>
          <a:bodyPr/>
          <a:lstStyle/>
          <a:p>
            <a:fld id="{C491C6BC-E0B3-4DD9-B945-F2ECAF6CF417}" type="slidenum">
              <a:rPr lang="en-US" smtClean="0"/>
              <a:t>13</a:t>
            </a:fld>
            <a:endParaRPr lang="en-US"/>
          </a:p>
        </p:txBody>
      </p:sp>
    </p:spTree>
    <p:extLst>
      <p:ext uri="{BB962C8B-B14F-4D97-AF65-F5344CB8AC3E}">
        <p14:creationId xmlns:p14="http://schemas.microsoft.com/office/powerpoint/2010/main" val="232961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http/www.cbf.org/n2" TargetMode="External"/><Relationship Id="rId2" Type="http://schemas.openxmlformats.org/officeDocument/2006/relationships/hyperlink" Target="http://executiveorder.chesapeakebay.net/post/Addressing-Chesapeake-Bay-Regional-Climate-Change-Impacts.aspx" TargetMode="External"/><Relationship Id="rId1" Type="http://schemas.openxmlformats.org/officeDocument/2006/relationships/slideLayout" Target="../slideLayouts/slideLayout2.xml"/><Relationship Id="rId6" Type="http://schemas.openxmlformats.org/officeDocument/2006/relationships/hyperlink" Target="http://www.globalchange.gov/publications/reports/scientific-assessments/us-impacts/full-report/regional-climate-change-impacts/coasts" TargetMode="External"/><Relationship Id="rId5" Type="http://schemas.openxmlformats.org/officeDocument/2006/relationships/hyperlink" Target="http://www.utdallas.edu/~briggs/" TargetMode="External"/><Relationship Id="rId4" Type="http://schemas.openxmlformats.org/officeDocument/2006/relationships/hyperlink" Target="http://www.mrlc.gov/downloadfile2.php?file=September2011PERS.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Refining the spatial allocation of livestock farms with the </a:t>
            </a:r>
            <a:r>
              <a:rPr lang="en-US" dirty="0" smtClean="0"/>
              <a:t>US Department of Agriculture </a:t>
            </a:r>
            <a:r>
              <a:rPr lang="en-US" dirty="0" smtClean="0"/>
              <a:t>2007 ‘Census </a:t>
            </a:r>
            <a:r>
              <a:rPr lang="en-US" dirty="0"/>
              <a:t>of </a:t>
            </a:r>
            <a:r>
              <a:rPr lang="en-US" dirty="0" smtClean="0"/>
              <a:t>Agriculture’ </a:t>
            </a:r>
            <a:endParaRPr lang="en-US" dirty="0"/>
          </a:p>
        </p:txBody>
      </p:sp>
    </p:spTree>
    <p:extLst>
      <p:ext uri="{BB962C8B-B14F-4D97-AF65-F5344CB8AC3E}">
        <p14:creationId xmlns:p14="http://schemas.microsoft.com/office/powerpoint/2010/main" val="2863454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105" y="724048"/>
            <a:ext cx="4429125" cy="581101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1230" y="724049"/>
            <a:ext cx="4429125" cy="5811012"/>
          </a:xfrm>
          <a:prstGeom prst="rect">
            <a:avLst/>
          </a:prstGeom>
        </p:spPr>
      </p:pic>
      <p:sp>
        <p:nvSpPr>
          <p:cNvPr id="8" name="Rectangle 7"/>
          <p:cNvSpPr/>
          <p:nvPr/>
        </p:nvSpPr>
        <p:spPr>
          <a:xfrm>
            <a:off x="1317933" y="202934"/>
            <a:ext cx="6236900" cy="461665"/>
          </a:xfrm>
          <a:prstGeom prst="rect">
            <a:avLst/>
          </a:prstGeom>
        </p:spPr>
        <p:txBody>
          <a:bodyPr wrap="none">
            <a:spAutoFit/>
          </a:bodyPr>
          <a:lstStyle/>
          <a:p>
            <a:r>
              <a:rPr lang="en-US" sz="2400" dirty="0" smtClean="0"/>
              <a:t>Nitrogen and phosphorus in the Chesapeake Bay</a:t>
            </a:r>
          </a:p>
        </p:txBody>
      </p:sp>
      <p:sp>
        <p:nvSpPr>
          <p:cNvPr id="11" name="Rectangle 10"/>
          <p:cNvSpPr/>
          <p:nvPr/>
        </p:nvSpPr>
        <p:spPr>
          <a:xfrm>
            <a:off x="371613" y="2929166"/>
            <a:ext cx="1161624" cy="830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61859" y="6396335"/>
            <a:ext cx="8638742" cy="461665"/>
          </a:xfrm>
          <a:prstGeom prst="rect">
            <a:avLst/>
          </a:prstGeom>
          <a:solidFill>
            <a:schemeClr val="bg1"/>
          </a:solidFill>
        </p:spPr>
        <p:txBody>
          <a:bodyPr wrap="square" rtlCol="0">
            <a:spAutoFit/>
          </a:bodyPr>
          <a:lstStyle/>
          <a:p>
            <a:r>
              <a:rPr lang="en-US" sz="800" dirty="0" smtClean="0"/>
              <a:t>“Delivered yield (load per area) is the amount of nutrient that is generated locally for each stream reach and weighted by the amount of in stream loss that would occur with transport from the reach to Chesapeake Bay.  The cumulative loss of nutrients from generation to delivery to the Bay is dependent on the travel time and in stream-loss rate of each individual reach. The map shows estimates based on mean conditions for the late 1990’s time period.”  </a:t>
            </a:r>
            <a:endParaRPr lang="en-US" sz="800" dirty="0"/>
          </a:p>
        </p:txBody>
      </p:sp>
      <p:sp>
        <p:nvSpPr>
          <p:cNvPr id="12" name="Rectangle 11"/>
          <p:cNvSpPr/>
          <p:nvPr/>
        </p:nvSpPr>
        <p:spPr>
          <a:xfrm>
            <a:off x="4763504" y="3049858"/>
            <a:ext cx="1161624" cy="830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18930" y="5627567"/>
            <a:ext cx="2319495" cy="523220"/>
          </a:xfrm>
          <a:prstGeom prst="rect">
            <a:avLst/>
          </a:prstGeom>
          <a:solidFill>
            <a:schemeClr val="bg1"/>
          </a:solidFill>
        </p:spPr>
        <p:txBody>
          <a:bodyPr wrap="square" rtlCol="0">
            <a:spAutoFit/>
          </a:bodyPr>
          <a:lstStyle/>
          <a:p>
            <a:r>
              <a:rPr lang="en-US" sz="700" dirty="0"/>
              <a:t>U.S. Geological Survey SPARROW Model.  From Digital Data Used to Relate Nutrient Inputs to Water Quality in the Chesapeake Bay Watershed, Version </a:t>
            </a:r>
            <a:r>
              <a:rPr lang="en-US" sz="700" dirty="0" smtClean="0"/>
              <a:t>3.0.  </a:t>
            </a:r>
            <a:r>
              <a:rPr lang="en-US" sz="700" dirty="0"/>
              <a:t>from http://</a:t>
            </a:r>
            <a:r>
              <a:rPr lang="en-US" sz="700" dirty="0" smtClean="0"/>
              <a:t>md.water.usgs.gov/publications/ofr-2004-1433</a:t>
            </a:r>
            <a:r>
              <a:rPr lang="en-US" sz="700" dirty="0"/>
              <a:t>/</a:t>
            </a:r>
          </a:p>
        </p:txBody>
      </p:sp>
      <p:sp>
        <p:nvSpPr>
          <p:cNvPr id="15" name="TextBox 14"/>
          <p:cNvSpPr txBox="1"/>
          <p:nvPr/>
        </p:nvSpPr>
        <p:spPr>
          <a:xfrm>
            <a:off x="4763504" y="5627567"/>
            <a:ext cx="2319495" cy="523220"/>
          </a:xfrm>
          <a:prstGeom prst="rect">
            <a:avLst/>
          </a:prstGeom>
          <a:solidFill>
            <a:schemeClr val="bg1"/>
          </a:solidFill>
        </p:spPr>
        <p:txBody>
          <a:bodyPr wrap="square" rtlCol="0">
            <a:spAutoFit/>
          </a:bodyPr>
          <a:lstStyle/>
          <a:p>
            <a:r>
              <a:rPr lang="en-US" sz="700" dirty="0"/>
              <a:t>U.S. Geological Survey SPARROW Model.  From Digital Data Used to Relate Nutrient Inputs to Water Quality in the Chesapeake Bay Watershed, Version </a:t>
            </a:r>
            <a:r>
              <a:rPr lang="en-US" sz="700" dirty="0" smtClean="0"/>
              <a:t>3.0.  </a:t>
            </a:r>
            <a:r>
              <a:rPr lang="en-US" sz="700" dirty="0"/>
              <a:t>from http://</a:t>
            </a:r>
            <a:r>
              <a:rPr lang="en-US" sz="700" dirty="0" smtClean="0"/>
              <a:t>md.water.usgs.gov/publications/ofr-2004-1433</a:t>
            </a:r>
            <a:r>
              <a:rPr lang="en-US" sz="700" dirty="0"/>
              <a:t>/</a:t>
            </a:r>
          </a:p>
        </p:txBody>
      </p:sp>
      <p:sp>
        <p:nvSpPr>
          <p:cNvPr id="16" name="Rectangle 15"/>
          <p:cNvSpPr/>
          <p:nvPr/>
        </p:nvSpPr>
        <p:spPr>
          <a:xfrm>
            <a:off x="4501716" y="664600"/>
            <a:ext cx="126846" cy="5745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908832" y="664599"/>
            <a:ext cx="101523" cy="5967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48968" y="578979"/>
            <a:ext cx="101523" cy="5967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flipV="1">
            <a:off x="271447" y="685660"/>
            <a:ext cx="865318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698088" y="1399059"/>
            <a:ext cx="242374" cy="230832"/>
          </a:xfrm>
          <a:prstGeom prst="rect">
            <a:avLst/>
          </a:prstGeom>
          <a:noFill/>
        </p:spPr>
        <p:txBody>
          <a:bodyPr wrap="none" rtlCol="0">
            <a:spAutoFit/>
          </a:bodyPr>
          <a:lstStyle/>
          <a:p>
            <a:r>
              <a:rPr lang="en-US" sz="900" dirty="0" smtClean="0"/>
              <a:t>*</a:t>
            </a:r>
            <a:endParaRPr lang="en-US" sz="900" dirty="0"/>
          </a:p>
        </p:txBody>
      </p:sp>
      <p:sp>
        <p:nvSpPr>
          <p:cNvPr id="21" name="TextBox 20"/>
          <p:cNvSpPr txBox="1"/>
          <p:nvPr/>
        </p:nvSpPr>
        <p:spPr>
          <a:xfrm>
            <a:off x="6298663" y="1399059"/>
            <a:ext cx="242374" cy="230832"/>
          </a:xfrm>
          <a:prstGeom prst="rect">
            <a:avLst/>
          </a:prstGeom>
          <a:noFill/>
        </p:spPr>
        <p:txBody>
          <a:bodyPr wrap="none" rtlCol="0">
            <a:spAutoFit/>
          </a:bodyPr>
          <a:lstStyle/>
          <a:p>
            <a:r>
              <a:rPr lang="en-US" sz="900" dirty="0" smtClean="0"/>
              <a:t>*</a:t>
            </a:r>
            <a:endParaRPr lang="en-US" sz="900" dirty="0"/>
          </a:p>
        </p:txBody>
      </p:sp>
      <p:sp>
        <p:nvSpPr>
          <p:cNvPr id="22" name="TextBox 21"/>
          <p:cNvSpPr txBox="1"/>
          <p:nvPr/>
        </p:nvSpPr>
        <p:spPr>
          <a:xfrm>
            <a:off x="213005" y="6390160"/>
            <a:ext cx="242374" cy="230832"/>
          </a:xfrm>
          <a:prstGeom prst="rect">
            <a:avLst/>
          </a:prstGeom>
          <a:noFill/>
        </p:spPr>
        <p:txBody>
          <a:bodyPr wrap="none" rtlCol="0">
            <a:spAutoFit/>
          </a:bodyPr>
          <a:lstStyle/>
          <a:p>
            <a:r>
              <a:rPr lang="en-US" sz="900" dirty="0" smtClean="0"/>
              <a:t>*</a:t>
            </a:r>
            <a:endParaRPr lang="en-US" sz="900" dirty="0"/>
          </a:p>
        </p:txBody>
      </p:sp>
    </p:spTree>
    <p:extLst>
      <p:ext uri="{BB962C8B-B14F-4D97-AF65-F5344CB8AC3E}">
        <p14:creationId xmlns:p14="http://schemas.microsoft.com/office/powerpoint/2010/main" val="32390456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62400" y="5715000"/>
            <a:ext cx="121919"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4" descr="http://www.globalchange.gov/HighResImages/18-Coasts-pg-150-botto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2373" y="669350"/>
            <a:ext cx="3653942" cy="62574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065249" y="5715000"/>
            <a:ext cx="4324465" cy="108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613042" y="1219200"/>
            <a:ext cx="3276600" cy="3016210"/>
          </a:xfrm>
          <a:prstGeom prst="rect">
            <a:avLst/>
          </a:prstGeom>
          <a:noFill/>
        </p:spPr>
        <p:txBody>
          <a:bodyPr wrap="square" rtlCol="0">
            <a:spAutoFit/>
          </a:bodyPr>
          <a:lstStyle/>
          <a:p>
            <a:r>
              <a:rPr lang="en-US" dirty="0" smtClean="0"/>
              <a:t>With increases in nitrogen and phosphorus in the Bay, algal blooms begin</a:t>
            </a:r>
          </a:p>
          <a:p>
            <a:pPr marL="285750" indent="-285750">
              <a:buFont typeface="Arial" pitchFamily="34" charset="0"/>
              <a:buChar char="•"/>
            </a:pPr>
            <a:r>
              <a:rPr lang="en-US" dirty="0" smtClean="0"/>
              <a:t>Marsh grass stops growing</a:t>
            </a:r>
          </a:p>
          <a:p>
            <a:pPr marL="285750" indent="-285750">
              <a:buFont typeface="Arial" pitchFamily="34" charset="0"/>
              <a:buChar char="•"/>
            </a:pPr>
            <a:r>
              <a:rPr lang="en-US" dirty="0" smtClean="0"/>
              <a:t>Crabs and fish loose food and protection</a:t>
            </a:r>
          </a:p>
          <a:p>
            <a:pPr marL="285750" indent="-285750">
              <a:buFont typeface="Arial" pitchFamily="34" charset="0"/>
              <a:buChar char="•"/>
            </a:pPr>
            <a:r>
              <a:rPr lang="en-US" dirty="0" smtClean="0"/>
              <a:t>When algae decomposes, oxygen deprived ‘dead zones’ form</a:t>
            </a:r>
          </a:p>
          <a:p>
            <a:pPr marL="285750" indent="-285750">
              <a:buFont typeface="Arial" pitchFamily="34" charset="0"/>
              <a:buChar char="•"/>
            </a:pPr>
            <a:r>
              <a:rPr lang="en-US" dirty="0"/>
              <a:t/>
            </a:r>
            <a:br>
              <a:rPr lang="en-US" dirty="0"/>
            </a:br>
            <a:endParaRPr lang="en-US" sz="1000" dirty="0"/>
          </a:p>
        </p:txBody>
      </p:sp>
      <p:sp>
        <p:nvSpPr>
          <p:cNvPr id="6" name="Rectangle 5"/>
          <p:cNvSpPr/>
          <p:nvPr/>
        </p:nvSpPr>
        <p:spPr>
          <a:xfrm>
            <a:off x="7777018" y="71188"/>
            <a:ext cx="1295035" cy="369332"/>
          </a:xfrm>
          <a:prstGeom prst="rect">
            <a:avLst/>
          </a:prstGeom>
        </p:spPr>
        <p:txBody>
          <a:bodyPr wrap="none">
            <a:spAutoFit/>
          </a:bodyPr>
          <a:lstStyle/>
          <a:p>
            <a:r>
              <a:rPr lang="en-US" dirty="0" smtClean="0">
                <a:solidFill>
                  <a:schemeClr val="tx1">
                    <a:lumMod val="65000"/>
                    <a:lumOff val="35000"/>
                  </a:schemeClr>
                </a:solidFill>
              </a:rPr>
              <a:t>Background</a:t>
            </a:r>
            <a:endParaRPr lang="en-US" dirty="0">
              <a:solidFill>
                <a:schemeClr val="tx1">
                  <a:lumMod val="65000"/>
                  <a:lumOff val="35000"/>
                </a:schemeClr>
              </a:solidFill>
            </a:endParaRPr>
          </a:p>
        </p:txBody>
      </p:sp>
      <p:sp>
        <p:nvSpPr>
          <p:cNvPr id="7" name="Rectangle 6"/>
          <p:cNvSpPr/>
          <p:nvPr/>
        </p:nvSpPr>
        <p:spPr>
          <a:xfrm>
            <a:off x="2262107" y="207685"/>
            <a:ext cx="4549066" cy="461665"/>
          </a:xfrm>
          <a:prstGeom prst="rect">
            <a:avLst/>
          </a:prstGeom>
        </p:spPr>
        <p:txBody>
          <a:bodyPr wrap="none">
            <a:spAutoFit/>
          </a:bodyPr>
          <a:lstStyle/>
          <a:p>
            <a:r>
              <a:rPr lang="en-US" sz="2400" dirty="0" smtClean="0"/>
              <a:t>Effects of nitrogen and phosphorus</a:t>
            </a:r>
          </a:p>
        </p:txBody>
      </p:sp>
    </p:spTree>
    <p:extLst>
      <p:ext uri="{BB962C8B-B14F-4D97-AF65-F5344CB8AC3E}">
        <p14:creationId xmlns:p14="http://schemas.microsoft.com/office/powerpoint/2010/main" val="2655370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77018" y="71188"/>
            <a:ext cx="1295035" cy="369332"/>
          </a:xfrm>
          <a:prstGeom prst="rect">
            <a:avLst/>
          </a:prstGeom>
        </p:spPr>
        <p:txBody>
          <a:bodyPr wrap="none">
            <a:spAutoFit/>
          </a:bodyPr>
          <a:lstStyle/>
          <a:p>
            <a:r>
              <a:rPr lang="en-US" dirty="0" smtClean="0">
                <a:solidFill>
                  <a:schemeClr val="tx1">
                    <a:lumMod val="65000"/>
                    <a:lumOff val="35000"/>
                  </a:schemeClr>
                </a:solidFill>
              </a:rPr>
              <a:t>Background</a:t>
            </a:r>
            <a:endParaRPr lang="en-US" dirty="0">
              <a:solidFill>
                <a:schemeClr val="tx1">
                  <a:lumMod val="65000"/>
                  <a:lumOff val="35000"/>
                </a:schemeClr>
              </a:solidFill>
            </a:endParaRPr>
          </a:p>
        </p:txBody>
      </p:sp>
      <p:sp>
        <p:nvSpPr>
          <p:cNvPr id="7" name="Rectangle 6"/>
          <p:cNvSpPr/>
          <p:nvPr/>
        </p:nvSpPr>
        <p:spPr>
          <a:xfrm>
            <a:off x="3059311" y="237700"/>
            <a:ext cx="2115707" cy="461665"/>
          </a:xfrm>
          <a:prstGeom prst="rect">
            <a:avLst/>
          </a:prstGeom>
        </p:spPr>
        <p:txBody>
          <a:bodyPr wrap="none">
            <a:spAutoFit/>
          </a:bodyPr>
          <a:lstStyle/>
          <a:p>
            <a:r>
              <a:rPr lang="en-US" sz="2400" dirty="0" smtClean="0"/>
              <a:t>Policy response</a:t>
            </a:r>
          </a:p>
        </p:txBody>
      </p:sp>
      <p:sp>
        <p:nvSpPr>
          <p:cNvPr id="9" name="TextBox 8"/>
          <p:cNvSpPr txBox="1"/>
          <p:nvPr/>
        </p:nvSpPr>
        <p:spPr>
          <a:xfrm>
            <a:off x="485775" y="1219200"/>
            <a:ext cx="8403867" cy="4524315"/>
          </a:xfrm>
          <a:prstGeom prst="rect">
            <a:avLst/>
          </a:prstGeom>
          <a:noFill/>
        </p:spPr>
        <p:txBody>
          <a:bodyPr wrap="square" rtlCol="0">
            <a:spAutoFit/>
          </a:bodyPr>
          <a:lstStyle/>
          <a:p>
            <a:endParaRPr lang="en-US" dirty="0" smtClean="0"/>
          </a:p>
          <a:p>
            <a:r>
              <a:rPr lang="en-US" dirty="0" smtClean="0"/>
              <a:t>The Environmental Protection Agency (EPA),  along </a:t>
            </a:r>
            <a:r>
              <a:rPr lang="en-US" dirty="0"/>
              <a:t>with the states within the </a:t>
            </a:r>
            <a:r>
              <a:rPr lang="en-US" dirty="0" smtClean="0"/>
              <a:t>watershed,  set up a limits to how much nitrogen and phosphorus could enter the Bay.  This is called the Chesapeake Bay Total Maximum Daily Load (TMDL).  Although thousands of TMDLs have been created,  Chesapeake Bay is the biggest.  It sets how much pollution the Bay can take and still meet the requirements for the Clean Water Act (“fishable” and “swimmable” area).  They divide the region by Hydrologic Unit Code (HUC) and administrative unit.  Each state in the watershed is responsible to meet these standards.  </a:t>
            </a:r>
          </a:p>
          <a:p>
            <a:endParaRPr lang="en-US" dirty="0"/>
          </a:p>
          <a:p>
            <a:r>
              <a:rPr lang="en-US" dirty="0" smtClean="0"/>
              <a:t>The TMDL has been in design since 2000, with a final version ratified at the end of 2010.  The plan goals are to be met by 2025, with 60% reduction expected by 2017.  </a:t>
            </a:r>
          </a:p>
          <a:p>
            <a:endParaRPr lang="en-US" dirty="0"/>
          </a:p>
          <a:p>
            <a:r>
              <a:rPr lang="en-US" dirty="0" smtClean="0"/>
              <a:t>Agriculture is one of many sources of pollution, but they are also the major offender. According to Chesapeake Bay Program (CBP), it makes up almost 40% of </a:t>
            </a:r>
            <a:r>
              <a:rPr lang="en-US" dirty="0"/>
              <a:t>n</a:t>
            </a:r>
            <a:r>
              <a:rPr lang="en-US" dirty="0" smtClean="0"/>
              <a:t>itrogen pollution and 50% of phosphorus pollution in the Bay (CBP, 2011).</a:t>
            </a:r>
            <a:endParaRPr lang="en-US" dirty="0"/>
          </a:p>
          <a:p>
            <a:endParaRPr lang="en-US" dirty="0"/>
          </a:p>
        </p:txBody>
      </p:sp>
    </p:spTree>
    <p:extLst>
      <p:ext uri="{BB962C8B-B14F-4D97-AF65-F5344CB8AC3E}">
        <p14:creationId xmlns:p14="http://schemas.microsoft.com/office/powerpoint/2010/main" val="3843776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referRelativeResize="0">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80424"/>
            <a:ext cx="69695" cy="91440"/>
          </a:xfrm>
          <a:prstGeom prst="rect">
            <a:avLst/>
          </a:prstGeom>
        </p:spPr>
      </p:pic>
      <p:sp>
        <p:nvSpPr>
          <p:cNvPr id="10" name="TextBox 9"/>
          <p:cNvSpPr txBox="1"/>
          <p:nvPr/>
        </p:nvSpPr>
        <p:spPr>
          <a:xfrm>
            <a:off x="6953250" y="692150"/>
            <a:ext cx="1936391" cy="4770537"/>
          </a:xfrm>
          <a:prstGeom prst="rect">
            <a:avLst/>
          </a:prstGeom>
          <a:noFill/>
        </p:spPr>
        <p:txBody>
          <a:bodyPr wrap="square" rtlCol="0">
            <a:spAutoFit/>
          </a:bodyPr>
          <a:lstStyle/>
          <a:p>
            <a:r>
              <a:rPr lang="en-US" sz="1600" dirty="0"/>
              <a:t/>
            </a:r>
            <a:br>
              <a:rPr lang="en-US" sz="1600" dirty="0"/>
            </a:br>
            <a:r>
              <a:rPr lang="en-US" sz="1600" dirty="0"/>
              <a:t>There are various options for reducing the nitrogen and phosphorus (nutrient) pollution.  </a:t>
            </a:r>
          </a:p>
          <a:p>
            <a:endParaRPr lang="en-US" sz="1600" dirty="0"/>
          </a:p>
          <a:p>
            <a:r>
              <a:rPr lang="en-US" sz="1600" dirty="0"/>
              <a:t>One of them, a Nutrient Management Program (NMP), is very costly, but gets to the heart of the nitrogen/ phosphorus problem: how to mitigate the manure from animal feedlots</a:t>
            </a:r>
          </a:p>
          <a:p>
            <a:endParaRPr lang="en-US" sz="1600" dirty="0"/>
          </a:p>
        </p:txBody>
      </p:sp>
      <p:sp>
        <p:nvSpPr>
          <p:cNvPr id="6" name="Rectangle 5"/>
          <p:cNvSpPr/>
          <p:nvPr/>
        </p:nvSpPr>
        <p:spPr>
          <a:xfrm>
            <a:off x="7777018" y="71188"/>
            <a:ext cx="1295035" cy="369332"/>
          </a:xfrm>
          <a:prstGeom prst="rect">
            <a:avLst/>
          </a:prstGeom>
        </p:spPr>
        <p:txBody>
          <a:bodyPr wrap="none">
            <a:spAutoFit/>
          </a:bodyPr>
          <a:lstStyle/>
          <a:p>
            <a:r>
              <a:rPr lang="en-US" dirty="0" smtClean="0">
                <a:solidFill>
                  <a:schemeClr val="tx1">
                    <a:lumMod val="65000"/>
                    <a:lumOff val="35000"/>
                  </a:schemeClr>
                </a:solidFill>
              </a:rPr>
              <a:t>Background</a:t>
            </a:r>
            <a:endParaRPr lang="en-US" dirty="0">
              <a:solidFill>
                <a:schemeClr val="tx1">
                  <a:lumMod val="65000"/>
                  <a:lumOff val="35000"/>
                </a:schemeClr>
              </a:solidFill>
            </a:endParaRPr>
          </a:p>
        </p:txBody>
      </p:sp>
      <p:pic>
        <p:nvPicPr>
          <p:cNvPr id="9" name="Picture 2" descr="http://www.cbf.org/view.image?Id=38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98" y="1101725"/>
            <a:ext cx="6580909" cy="506730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1981200" y="5229225"/>
            <a:ext cx="4000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059311" y="237700"/>
            <a:ext cx="1607171" cy="461665"/>
          </a:xfrm>
          <a:prstGeom prst="rect">
            <a:avLst/>
          </a:prstGeom>
        </p:spPr>
        <p:txBody>
          <a:bodyPr wrap="none">
            <a:spAutoFit/>
          </a:bodyPr>
          <a:lstStyle/>
          <a:p>
            <a:r>
              <a:rPr lang="en-US" sz="2400" dirty="0" smtClean="0"/>
              <a:t>Policy costs</a:t>
            </a:r>
          </a:p>
        </p:txBody>
      </p:sp>
    </p:spTree>
    <p:extLst>
      <p:ext uri="{BB962C8B-B14F-4D97-AF65-F5344CB8AC3E}">
        <p14:creationId xmlns:p14="http://schemas.microsoft.com/office/powerpoint/2010/main" val="3843776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Nutrient Management</a:t>
            </a:r>
            <a:endParaRPr lang="en-US" sz="2400" dirty="0"/>
          </a:p>
        </p:txBody>
      </p:sp>
      <p:sp>
        <p:nvSpPr>
          <p:cNvPr id="3" name="Content Placeholder 2"/>
          <p:cNvSpPr>
            <a:spLocks noGrp="1"/>
          </p:cNvSpPr>
          <p:nvPr>
            <p:ph idx="1"/>
          </p:nvPr>
        </p:nvSpPr>
        <p:spPr/>
        <p:txBody>
          <a:bodyPr>
            <a:normAutofit fontScale="70000" lnSpcReduction="20000"/>
          </a:bodyPr>
          <a:lstStyle/>
          <a:p>
            <a:r>
              <a:rPr lang="en-US" dirty="0"/>
              <a:t>Feedlots have various options to meet the obligations of the TMDL, from reducing the amount of nutrients in an animals manure through diet change, to spreading on nearby farmland, to converting manure into more standard fertilizers, for use outside of agriculture.   </a:t>
            </a:r>
            <a:endParaRPr lang="en-US" dirty="0" smtClean="0"/>
          </a:p>
          <a:p>
            <a:r>
              <a:rPr lang="en-US" dirty="0" smtClean="0"/>
              <a:t>One of the potential options is spreading manure. It is a costly option.  </a:t>
            </a:r>
            <a:endParaRPr lang="en-US" dirty="0"/>
          </a:p>
          <a:p>
            <a:pPr lvl="1"/>
            <a:r>
              <a:rPr lang="en-US" dirty="0" smtClean="0"/>
              <a:t>Nitrogen </a:t>
            </a:r>
            <a:r>
              <a:rPr lang="en-US" dirty="0"/>
              <a:t>and phosphorus (and potassium, </a:t>
            </a:r>
            <a:r>
              <a:rPr lang="en-US" dirty="0" smtClean="0"/>
              <a:t>among others) </a:t>
            </a:r>
            <a:r>
              <a:rPr lang="en-US" dirty="0"/>
              <a:t>are needed for plant growth and survival</a:t>
            </a:r>
          </a:p>
          <a:p>
            <a:pPr lvl="1"/>
            <a:r>
              <a:rPr lang="en-US" dirty="0" smtClean="0"/>
              <a:t>Farmers spend money on obtaining synthetic fertilizer to deliver the same ingredients.  If feedlots could take their excess fertilizer, for animal manure, both could potentially save money.</a:t>
            </a:r>
          </a:p>
          <a:p>
            <a:pPr lvl="1"/>
            <a:r>
              <a:rPr lang="en-US" dirty="0" smtClean="0"/>
              <a:t>Yet all of this comes with costs, for both the delivering feedlot and the farmer.  For the feedlot person, transporting manure is costly.  </a:t>
            </a:r>
          </a:p>
          <a:p>
            <a:pPr marL="0" indent="0">
              <a:buNone/>
            </a:pPr>
            <a:endParaRPr lang="en-US" dirty="0" smtClean="0"/>
          </a:p>
          <a:p>
            <a:pPr marL="0" indent="0">
              <a:buNone/>
            </a:pPr>
            <a:endParaRPr lang="en-US" dirty="0"/>
          </a:p>
        </p:txBody>
      </p:sp>
      <p:sp>
        <p:nvSpPr>
          <p:cNvPr id="4" name="Rectangle 3"/>
          <p:cNvSpPr/>
          <p:nvPr/>
        </p:nvSpPr>
        <p:spPr>
          <a:xfrm>
            <a:off x="7777018" y="71188"/>
            <a:ext cx="1295035" cy="369332"/>
          </a:xfrm>
          <a:prstGeom prst="rect">
            <a:avLst/>
          </a:prstGeom>
        </p:spPr>
        <p:txBody>
          <a:bodyPr wrap="none">
            <a:spAutoFit/>
          </a:bodyPr>
          <a:lstStyle/>
          <a:p>
            <a:r>
              <a:rPr lang="en-US" dirty="0" smtClean="0">
                <a:solidFill>
                  <a:schemeClr val="tx1">
                    <a:lumMod val="65000"/>
                    <a:lumOff val="35000"/>
                  </a:schemeClr>
                </a:solidFill>
              </a:rPr>
              <a:t>Background</a:t>
            </a:r>
            <a:endParaRPr lang="en-US" dirty="0">
              <a:solidFill>
                <a:schemeClr val="tx1">
                  <a:lumMod val="65000"/>
                  <a:lumOff val="35000"/>
                </a:schemeClr>
              </a:solidFill>
            </a:endParaRPr>
          </a:p>
        </p:txBody>
      </p:sp>
    </p:spTree>
    <p:extLst>
      <p:ext uri="{BB962C8B-B14F-4D97-AF65-F5344CB8AC3E}">
        <p14:creationId xmlns:p14="http://schemas.microsoft.com/office/powerpoint/2010/main" val="1103884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Previous study on manure distribution</a:t>
            </a:r>
            <a:endParaRPr lang="en-US" sz="2400" dirty="0"/>
          </a:p>
        </p:txBody>
      </p:sp>
      <p:sp>
        <p:nvSpPr>
          <p:cNvPr id="3" name="Content Placeholder 2"/>
          <p:cNvSpPr>
            <a:spLocks noGrp="1"/>
          </p:cNvSpPr>
          <p:nvPr>
            <p:ph idx="1"/>
          </p:nvPr>
        </p:nvSpPr>
        <p:spPr/>
        <p:txBody>
          <a:bodyPr>
            <a:normAutofit fontScale="85000" lnSpcReduction="20000"/>
          </a:bodyPr>
          <a:lstStyle/>
          <a:p>
            <a:r>
              <a:rPr lang="en-US" dirty="0" smtClean="0"/>
              <a:t>Economic Research Service (ERS), part of the United States Department of Agriculture (USDA), did a study of the costs of manure transport and land application in the Chesapeake Bay.  If all the nitrogen was spread out at the limits of what cropland can utilize, over 40% of agricultural land would be covered.  There’s enough phosphorus to cover almost 75% of land (</a:t>
            </a:r>
            <a:r>
              <a:rPr lang="en-US" dirty="0" err="1" smtClean="0"/>
              <a:t>Ribaudo</a:t>
            </a:r>
            <a:r>
              <a:rPr lang="en-US" dirty="0" smtClean="0"/>
              <a:t>, et al, 2003). </a:t>
            </a:r>
          </a:p>
          <a:p>
            <a:r>
              <a:rPr lang="en-US" dirty="0"/>
              <a:t>In order to </a:t>
            </a:r>
            <a:r>
              <a:rPr lang="en-US" dirty="0" smtClean="0"/>
              <a:t>better simulate the travel cost, </a:t>
            </a:r>
            <a:r>
              <a:rPr lang="en-US" dirty="0"/>
              <a:t>they incorporated the competition between feedlots for available land : the more concentrated the feedlots, the higher the </a:t>
            </a:r>
            <a:r>
              <a:rPr lang="en-US" dirty="0" smtClean="0"/>
              <a:t>competition.  </a:t>
            </a:r>
            <a:endParaRPr lang="en-US" dirty="0"/>
          </a:p>
          <a:p>
            <a:endParaRPr lang="en-US" dirty="0" smtClean="0"/>
          </a:p>
          <a:p>
            <a:endParaRPr lang="en-US" dirty="0"/>
          </a:p>
          <a:p>
            <a:pPr marL="0" indent="0">
              <a:buNone/>
            </a:pPr>
            <a:endParaRPr lang="en-US" dirty="0"/>
          </a:p>
        </p:txBody>
      </p:sp>
      <p:sp>
        <p:nvSpPr>
          <p:cNvPr id="39" name="Rectangle 38"/>
          <p:cNvSpPr/>
          <p:nvPr/>
        </p:nvSpPr>
        <p:spPr>
          <a:xfrm>
            <a:off x="7777018" y="71188"/>
            <a:ext cx="1310487" cy="369332"/>
          </a:xfrm>
          <a:prstGeom prst="rect">
            <a:avLst/>
          </a:prstGeom>
        </p:spPr>
        <p:txBody>
          <a:bodyPr wrap="none">
            <a:spAutoFit/>
          </a:bodyPr>
          <a:lstStyle/>
          <a:p>
            <a:r>
              <a:rPr lang="en-US" dirty="0" smtClean="0">
                <a:solidFill>
                  <a:schemeClr val="tx1">
                    <a:lumMod val="65000"/>
                    <a:lumOff val="35000"/>
                  </a:schemeClr>
                </a:solidFill>
              </a:rPr>
              <a:t>Past Studies</a:t>
            </a:r>
            <a:endParaRPr lang="en-US" dirty="0">
              <a:solidFill>
                <a:schemeClr val="tx1">
                  <a:lumMod val="65000"/>
                  <a:lumOff val="35000"/>
                </a:schemeClr>
              </a:solidFill>
            </a:endParaRPr>
          </a:p>
        </p:txBody>
      </p:sp>
    </p:spTree>
    <p:extLst>
      <p:ext uri="{BB962C8B-B14F-4D97-AF65-F5344CB8AC3E}">
        <p14:creationId xmlns:p14="http://schemas.microsoft.com/office/powerpoint/2010/main" val="1152465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1937"/>
            <a:ext cx="9001125" cy="633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0" y="2133600"/>
            <a:ext cx="2628900" cy="16097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6483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Area to Distance Function</a:t>
            </a:r>
            <a:endParaRPr lang="en-US" sz="2800" dirty="0"/>
          </a:p>
        </p:txBody>
      </p:sp>
      <p:sp>
        <p:nvSpPr>
          <p:cNvPr id="3" name="Content Placeholder 2"/>
          <p:cNvSpPr>
            <a:spLocks noGrp="1"/>
          </p:cNvSpPr>
          <p:nvPr>
            <p:ph idx="1"/>
          </p:nvPr>
        </p:nvSpPr>
        <p:spPr>
          <a:xfrm>
            <a:off x="457202" y="1662544"/>
            <a:ext cx="2649290" cy="4662056"/>
          </a:xfrm>
        </p:spPr>
        <p:txBody>
          <a:bodyPr>
            <a:normAutofit fontScale="70000" lnSpcReduction="20000"/>
          </a:bodyPr>
          <a:lstStyle/>
          <a:p>
            <a:r>
              <a:rPr lang="en-US" sz="2400" dirty="0" smtClean="0"/>
              <a:t>This competition is recorded in a area to distance plot. It shows the  </a:t>
            </a:r>
            <a:r>
              <a:rPr lang="en-US" sz="2400" dirty="0"/>
              <a:t>distance </a:t>
            </a:r>
            <a:r>
              <a:rPr lang="en-US" sz="2400" dirty="0" smtClean="0"/>
              <a:t>(Y) necessary </a:t>
            </a:r>
            <a:r>
              <a:rPr lang="en-US" sz="2400" dirty="0"/>
              <a:t>to spread </a:t>
            </a:r>
            <a:r>
              <a:rPr lang="en-US" sz="2400" dirty="0" smtClean="0"/>
              <a:t>manure on (X) number </a:t>
            </a:r>
            <a:r>
              <a:rPr lang="en-US" sz="2400" dirty="0"/>
              <a:t>of acres</a:t>
            </a:r>
          </a:p>
          <a:p>
            <a:r>
              <a:rPr lang="en-US" sz="2400" dirty="0" smtClean="0"/>
              <a:t> The higher the curve along the y axis, the longer travel distance required to offload manure.  The previous study assumed that real locations of feedlots were more concentrated, and more likely to have to travel farther to offload manure.</a:t>
            </a:r>
            <a:endParaRPr lang="en-US" sz="2400" dirty="0"/>
          </a:p>
        </p:txBody>
      </p:sp>
      <p:sp>
        <p:nvSpPr>
          <p:cNvPr id="16" name="Rectangle 15"/>
          <p:cNvSpPr/>
          <p:nvPr/>
        </p:nvSpPr>
        <p:spPr>
          <a:xfrm>
            <a:off x="7777018" y="71188"/>
            <a:ext cx="1310487" cy="369332"/>
          </a:xfrm>
          <a:prstGeom prst="rect">
            <a:avLst/>
          </a:prstGeom>
        </p:spPr>
        <p:txBody>
          <a:bodyPr wrap="none">
            <a:spAutoFit/>
          </a:bodyPr>
          <a:lstStyle/>
          <a:p>
            <a:r>
              <a:rPr lang="en-US" dirty="0" smtClean="0">
                <a:solidFill>
                  <a:schemeClr val="tx1">
                    <a:lumMod val="65000"/>
                    <a:lumOff val="35000"/>
                  </a:schemeClr>
                </a:solidFill>
              </a:rPr>
              <a:t>Past Studies</a:t>
            </a:r>
            <a:endParaRPr lang="en-US" dirty="0">
              <a:solidFill>
                <a:schemeClr val="tx1">
                  <a:lumMod val="65000"/>
                  <a:lumOff val="35000"/>
                </a:schemeClr>
              </a:solidFill>
            </a:endParaRPr>
          </a:p>
        </p:txBody>
      </p:sp>
      <p:pic>
        <p:nvPicPr>
          <p:cNvPr id="4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6491" y="1409700"/>
            <a:ext cx="5866714" cy="4525963"/>
          </a:xfrm>
          <a:prstGeom prst="rect">
            <a:avLst/>
          </a:prstGeo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2426" y="1038225"/>
            <a:ext cx="40386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6657976" y="1038225"/>
            <a:ext cx="228600"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391151" y="1047750"/>
            <a:ext cx="228600" cy="285750"/>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3200400" y="3962400"/>
            <a:ext cx="5887105" cy="11906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590926" y="4895850"/>
            <a:ext cx="228600" cy="285750"/>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4073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5095393" y="2222176"/>
            <a:ext cx="3495676" cy="373095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2800" dirty="0" smtClean="0"/>
              <a:t>Distance to available land</a:t>
            </a:r>
            <a:endParaRPr lang="en-US" sz="2800" dirty="0"/>
          </a:p>
        </p:txBody>
      </p:sp>
      <p:sp>
        <p:nvSpPr>
          <p:cNvPr id="5" name="Rectangle 4"/>
          <p:cNvSpPr/>
          <p:nvPr/>
        </p:nvSpPr>
        <p:spPr>
          <a:xfrm>
            <a:off x="809625" y="2222175"/>
            <a:ext cx="3495676" cy="373095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a:xfrm>
            <a:off x="911777" y="2397802"/>
            <a:ext cx="2807963" cy="2615865"/>
            <a:chOff x="827991" y="3414159"/>
            <a:chExt cx="2159971" cy="2012204"/>
          </a:xfrm>
        </p:grpSpPr>
        <p:sp>
          <p:nvSpPr>
            <p:cNvPr id="7" name="Regular Pentagon 6"/>
            <p:cNvSpPr/>
            <p:nvPr/>
          </p:nvSpPr>
          <p:spPr>
            <a:xfrm>
              <a:off x="1930399" y="3902363"/>
              <a:ext cx="129309" cy="13854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gular Pentagon 7"/>
            <p:cNvSpPr/>
            <p:nvPr/>
          </p:nvSpPr>
          <p:spPr>
            <a:xfrm>
              <a:off x="1182254" y="4281055"/>
              <a:ext cx="129309" cy="13854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gular Pentagon 8"/>
            <p:cNvSpPr/>
            <p:nvPr/>
          </p:nvSpPr>
          <p:spPr>
            <a:xfrm>
              <a:off x="1995053" y="4705926"/>
              <a:ext cx="129309" cy="13854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gular Pentagon 9"/>
            <p:cNvSpPr/>
            <p:nvPr/>
          </p:nvSpPr>
          <p:spPr>
            <a:xfrm>
              <a:off x="1020618" y="5130799"/>
              <a:ext cx="129309" cy="13854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gular Pentagon 10"/>
            <p:cNvSpPr/>
            <p:nvPr/>
          </p:nvSpPr>
          <p:spPr>
            <a:xfrm>
              <a:off x="1801090" y="5227782"/>
              <a:ext cx="129309" cy="13854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gular Pentagon 11"/>
            <p:cNvSpPr/>
            <p:nvPr/>
          </p:nvSpPr>
          <p:spPr>
            <a:xfrm>
              <a:off x="2858653" y="5287817"/>
              <a:ext cx="129309" cy="13854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gular Pentagon 12"/>
            <p:cNvSpPr/>
            <p:nvPr/>
          </p:nvSpPr>
          <p:spPr>
            <a:xfrm>
              <a:off x="2729344" y="4142509"/>
              <a:ext cx="129309" cy="13854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827991" y="3414159"/>
              <a:ext cx="204938" cy="213076"/>
            </a:xfrm>
            <a:prstGeom prst="rect">
              <a:avLst/>
            </a:prstGeom>
          </p:spPr>
          <p:txBody>
            <a:bodyPr wrap="none">
              <a:spAutoFit/>
            </a:bodyPr>
            <a:lstStyle/>
            <a:p>
              <a:r>
                <a:rPr lang="en-US" sz="1200" dirty="0">
                  <a:solidFill>
                    <a:srgbClr val="FF0000"/>
                  </a:solidFill>
                </a:rPr>
                <a:t>C</a:t>
              </a:r>
              <a:endParaRPr lang="en-US" sz="1200" dirty="0">
                <a:solidFill>
                  <a:srgbClr val="FF0000"/>
                </a:solidFill>
              </a:endParaRPr>
            </a:p>
          </p:txBody>
        </p:sp>
      </p:grpSp>
      <p:grpSp>
        <p:nvGrpSpPr>
          <p:cNvPr id="27" name="Group 26"/>
          <p:cNvGrpSpPr>
            <a:grpSpLocks noChangeAspect="1"/>
          </p:cNvGrpSpPr>
          <p:nvPr/>
        </p:nvGrpSpPr>
        <p:grpSpPr>
          <a:xfrm>
            <a:off x="5986125" y="3192679"/>
            <a:ext cx="1843114" cy="1690025"/>
            <a:chOff x="5793511" y="4147127"/>
            <a:chExt cx="1417780" cy="1300019"/>
          </a:xfrm>
        </p:grpSpPr>
        <p:sp>
          <p:nvSpPr>
            <p:cNvPr id="28" name="Regular Pentagon 27"/>
            <p:cNvSpPr/>
            <p:nvPr/>
          </p:nvSpPr>
          <p:spPr>
            <a:xfrm>
              <a:off x="6283037" y="4147127"/>
              <a:ext cx="129309" cy="13854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gular Pentagon 28"/>
            <p:cNvSpPr/>
            <p:nvPr/>
          </p:nvSpPr>
          <p:spPr>
            <a:xfrm>
              <a:off x="5844310" y="4655128"/>
              <a:ext cx="129309" cy="13854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gular Pentagon 29"/>
            <p:cNvSpPr/>
            <p:nvPr/>
          </p:nvSpPr>
          <p:spPr>
            <a:xfrm>
              <a:off x="6347691" y="4950690"/>
              <a:ext cx="129309" cy="13854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gular Pentagon 30"/>
            <p:cNvSpPr/>
            <p:nvPr/>
          </p:nvSpPr>
          <p:spPr>
            <a:xfrm>
              <a:off x="5793511" y="5089236"/>
              <a:ext cx="129309" cy="13854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gular Pentagon 31"/>
            <p:cNvSpPr/>
            <p:nvPr/>
          </p:nvSpPr>
          <p:spPr>
            <a:xfrm>
              <a:off x="6109857" y="5308600"/>
              <a:ext cx="129309" cy="13854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gular Pentagon 32"/>
            <p:cNvSpPr/>
            <p:nvPr/>
          </p:nvSpPr>
          <p:spPr>
            <a:xfrm>
              <a:off x="6844143" y="5273962"/>
              <a:ext cx="129309" cy="13854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gular Pentagon 33"/>
            <p:cNvSpPr/>
            <p:nvPr/>
          </p:nvSpPr>
          <p:spPr>
            <a:xfrm>
              <a:off x="7081982" y="4387273"/>
              <a:ext cx="129309" cy="13854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ectangle 52"/>
          <p:cNvSpPr/>
          <p:nvPr/>
        </p:nvSpPr>
        <p:spPr>
          <a:xfrm>
            <a:off x="5310646" y="2397799"/>
            <a:ext cx="261877" cy="276999"/>
          </a:xfrm>
          <a:prstGeom prst="rect">
            <a:avLst/>
          </a:prstGeom>
        </p:spPr>
        <p:txBody>
          <a:bodyPr wrap="square">
            <a:spAutoFit/>
          </a:bodyPr>
          <a:lstStyle/>
          <a:p>
            <a:r>
              <a:rPr lang="en-US" sz="1200" dirty="0">
                <a:solidFill>
                  <a:srgbClr val="FF0000"/>
                </a:solidFill>
              </a:rPr>
              <a:t>C</a:t>
            </a:r>
            <a:endParaRPr lang="en-US" sz="1200" dirty="0">
              <a:solidFill>
                <a:srgbClr val="FF0000"/>
              </a:solidFill>
            </a:endParaRPr>
          </a:p>
        </p:txBody>
      </p:sp>
      <p:cxnSp>
        <p:nvCxnSpPr>
          <p:cNvPr id="55" name="Straight Arrow Connector 54"/>
          <p:cNvCxnSpPr/>
          <p:nvPr/>
        </p:nvCxnSpPr>
        <p:spPr>
          <a:xfrm>
            <a:off x="1044986" y="2536301"/>
            <a:ext cx="327333" cy="8984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5441584" y="2536301"/>
            <a:ext cx="1123893" cy="7464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869583" y="1148060"/>
            <a:ext cx="7617191" cy="923330"/>
          </a:xfrm>
          <a:prstGeom prst="rect">
            <a:avLst/>
          </a:prstGeom>
        </p:spPr>
        <p:txBody>
          <a:bodyPr wrap="square">
            <a:spAutoFit/>
          </a:bodyPr>
          <a:lstStyle/>
          <a:p>
            <a:r>
              <a:rPr lang="en-US" dirty="0"/>
              <a:t>This competition </a:t>
            </a:r>
            <a:r>
              <a:rPr lang="en-US" dirty="0" smtClean="0"/>
              <a:t>will effect the spatial </a:t>
            </a:r>
            <a:r>
              <a:rPr lang="en-US" dirty="0"/>
              <a:t>pattern of both the distribution of the feedlots and the available land. </a:t>
            </a:r>
            <a:r>
              <a:rPr lang="en-US" dirty="0" smtClean="0"/>
              <a:t> If feedlots were more clustered any random point in a given area would probably be farther from the nearest feedlot. </a:t>
            </a:r>
            <a:endParaRPr lang="en-US" dirty="0"/>
          </a:p>
        </p:txBody>
      </p:sp>
    </p:spTree>
    <p:extLst>
      <p:ext uri="{BB962C8B-B14F-4D97-AF65-F5344CB8AC3E}">
        <p14:creationId xmlns:p14="http://schemas.microsoft.com/office/powerpoint/2010/main" val="3301345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Feedlots in northwestern Virginia</a:t>
            </a:r>
            <a:endParaRPr lang="en-US" sz="2800" dirty="0"/>
          </a:p>
        </p:txBody>
      </p:sp>
      <p:sp>
        <p:nvSpPr>
          <p:cNvPr id="3" name="Content Placeholder 2"/>
          <p:cNvSpPr>
            <a:spLocks noGrp="1"/>
          </p:cNvSpPr>
          <p:nvPr>
            <p:ph idx="1"/>
          </p:nvPr>
        </p:nvSpPr>
        <p:spPr/>
        <p:txBody>
          <a:bodyPr/>
          <a:lstStyle/>
          <a:p>
            <a:endParaRPr lang="en-US" dirty="0"/>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91" y="1129965"/>
            <a:ext cx="6995734" cy="5147011"/>
          </a:xfrm>
          <a:prstGeom prst="rect">
            <a:avLst/>
          </a:prstGeom>
        </p:spPr>
      </p:pic>
      <p:grpSp>
        <p:nvGrpSpPr>
          <p:cNvPr id="10" name="Group 9"/>
          <p:cNvGrpSpPr/>
          <p:nvPr/>
        </p:nvGrpSpPr>
        <p:grpSpPr>
          <a:xfrm>
            <a:off x="7677150" y="2248567"/>
            <a:ext cx="1095928" cy="369332"/>
            <a:chOff x="6153150" y="6382417"/>
            <a:chExt cx="1095928" cy="369332"/>
          </a:xfrm>
        </p:grpSpPr>
        <p:sp>
          <p:nvSpPr>
            <p:cNvPr id="5" name="Oval 4"/>
            <p:cNvSpPr>
              <a:spLocks noChangeAspect="1"/>
            </p:cNvSpPr>
            <p:nvPr/>
          </p:nvSpPr>
          <p:spPr>
            <a:xfrm>
              <a:off x="6153150" y="6543675"/>
              <a:ext cx="29260" cy="234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305550" y="6382417"/>
              <a:ext cx="943528" cy="369332"/>
            </a:xfrm>
            <a:prstGeom prst="rect">
              <a:avLst/>
            </a:prstGeom>
            <a:noFill/>
          </p:spPr>
          <p:txBody>
            <a:bodyPr wrap="none" rtlCol="0">
              <a:spAutoFit/>
            </a:bodyPr>
            <a:lstStyle/>
            <a:p>
              <a:r>
                <a:rPr lang="en-US" dirty="0" smtClean="0"/>
                <a:t>feedlots</a:t>
              </a:r>
              <a:endParaRPr lang="en-US" dirty="0"/>
            </a:p>
          </p:txBody>
        </p:sp>
      </p:grpSp>
      <p:grpSp>
        <p:nvGrpSpPr>
          <p:cNvPr id="9" name="Group 8"/>
          <p:cNvGrpSpPr/>
          <p:nvPr/>
        </p:nvGrpSpPr>
        <p:grpSpPr>
          <a:xfrm>
            <a:off x="7653475" y="2753392"/>
            <a:ext cx="1295677" cy="369332"/>
            <a:chOff x="4617319" y="6435209"/>
            <a:chExt cx="1295677" cy="369332"/>
          </a:xfrm>
        </p:grpSpPr>
        <p:sp>
          <p:nvSpPr>
            <p:cNvPr id="7" name="Freeform 6"/>
            <p:cNvSpPr/>
            <p:nvPr/>
          </p:nvSpPr>
          <p:spPr>
            <a:xfrm>
              <a:off x="4617319" y="6567082"/>
              <a:ext cx="285977" cy="142875"/>
            </a:xfrm>
            <a:custGeom>
              <a:avLst/>
              <a:gdLst>
                <a:gd name="connsiteX0" fmla="*/ 0 w 285977"/>
                <a:gd name="connsiteY0" fmla="*/ 28575 h 142875"/>
                <a:gd name="connsiteX1" fmla="*/ 0 w 285977"/>
                <a:gd name="connsiteY1" fmla="*/ 28575 h 142875"/>
                <a:gd name="connsiteX2" fmla="*/ 85725 w 285977"/>
                <a:gd name="connsiteY2" fmla="*/ 57150 h 142875"/>
                <a:gd name="connsiteX3" fmla="*/ 114300 w 285977"/>
                <a:gd name="connsiteY3" fmla="*/ 114300 h 142875"/>
                <a:gd name="connsiteX4" fmla="*/ 133350 w 285977"/>
                <a:gd name="connsiteY4" fmla="*/ 142875 h 142875"/>
                <a:gd name="connsiteX5" fmla="*/ 219075 w 285977"/>
                <a:gd name="connsiteY5" fmla="*/ 123825 h 142875"/>
                <a:gd name="connsiteX6" fmla="*/ 266700 w 285977"/>
                <a:gd name="connsiteY6" fmla="*/ 85725 h 142875"/>
                <a:gd name="connsiteX7" fmla="*/ 285750 w 285977"/>
                <a:gd name="connsiteY7" fmla="*/ 57150 h 142875"/>
                <a:gd name="connsiteX8" fmla="*/ 209550 w 285977"/>
                <a:gd name="connsiteY8" fmla="*/ 28575 h 142875"/>
                <a:gd name="connsiteX9" fmla="*/ 152400 w 285977"/>
                <a:gd name="connsiteY9" fmla="*/ 9525 h 142875"/>
                <a:gd name="connsiteX10" fmla="*/ 123825 w 285977"/>
                <a:gd name="connsiteY10" fmla="*/ 0 h 142875"/>
                <a:gd name="connsiteX11" fmla="*/ 38100 w 285977"/>
                <a:gd name="connsiteY11" fmla="*/ 9525 h 142875"/>
                <a:gd name="connsiteX12" fmla="*/ 0 w 285977"/>
                <a:gd name="connsiteY12" fmla="*/ 2857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977" h="142875">
                  <a:moveTo>
                    <a:pt x="0" y="28575"/>
                  </a:moveTo>
                  <a:lnTo>
                    <a:pt x="0" y="28575"/>
                  </a:lnTo>
                  <a:cubicBezTo>
                    <a:pt x="28575" y="38100"/>
                    <a:pt x="59282" y="42727"/>
                    <a:pt x="85725" y="57150"/>
                  </a:cubicBezTo>
                  <a:cubicBezTo>
                    <a:pt x="104492" y="67386"/>
                    <a:pt x="106288" y="98276"/>
                    <a:pt x="114300" y="114300"/>
                  </a:cubicBezTo>
                  <a:cubicBezTo>
                    <a:pt x="119420" y="124539"/>
                    <a:pt x="127000" y="133350"/>
                    <a:pt x="133350" y="142875"/>
                  </a:cubicBezTo>
                  <a:cubicBezTo>
                    <a:pt x="133935" y="142778"/>
                    <a:pt x="206734" y="133698"/>
                    <a:pt x="219075" y="123825"/>
                  </a:cubicBezTo>
                  <a:cubicBezTo>
                    <a:pt x="280623" y="74586"/>
                    <a:pt x="194876" y="109666"/>
                    <a:pt x="266700" y="85725"/>
                  </a:cubicBezTo>
                  <a:cubicBezTo>
                    <a:pt x="273050" y="76200"/>
                    <a:pt x="287995" y="68375"/>
                    <a:pt x="285750" y="57150"/>
                  </a:cubicBezTo>
                  <a:cubicBezTo>
                    <a:pt x="281606" y="36430"/>
                    <a:pt x="214800" y="30007"/>
                    <a:pt x="209550" y="28575"/>
                  </a:cubicBezTo>
                  <a:cubicBezTo>
                    <a:pt x="190177" y="23291"/>
                    <a:pt x="171450" y="15875"/>
                    <a:pt x="152400" y="9525"/>
                  </a:cubicBezTo>
                  <a:lnTo>
                    <a:pt x="123825" y="0"/>
                  </a:lnTo>
                  <a:cubicBezTo>
                    <a:pt x="95250" y="3175"/>
                    <a:pt x="65120" y="-300"/>
                    <a:pt x="38100" y="9525"/>
                  </a:cubicBezTo>
                  <a:cubicBezTo>
                    <a:pt x="27342" y="13437"/>
                    <a:pt x="6350" y="25400"/>
                    <a:pt x="0" y="28575"/>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903296" y="6435209"/>
              <a:ext cx="1009700" cy="369332"/>
            </a:xfrm>
            <a:prstGeom prst="rect">
              <a:avLst/>
            </a:prstGeom>
            <a:noFill/>
          </p:spPr>
          <p:txBody>
            <a:bodyPr wrap="none" rtlCol="0">
              <a:spAutoFit/>
            </a:bodyPr>
            <a:lstStyle/>
            <a:p>
              <a:r>
                <a:rPr lang="en-US" dirty="0" smtClean="0"/>
                <a:t>cropland</a:t>
              </a:r>
              <a:endParaRPr lang="en-US" dirty="0"/>
            </a:p>
          </p:txBody>
        </p:sp>
      </p:grpSp>
      <p:sp>
        <p:nvSpPr>
          <p:cNvPr id="11" name="TextBox 10"/>
          <p:cNvSpPr txBox="1"/>
          <p:nvPr/>
        </p:nvSpPr>
        <p:spPr>
          <a:xfrm>
            <a:off x="5663896" y="6320909"/>
            <a:ext cx="1655710" cy="276999"/>
          </a:xfrm>
          <a:prstGeom prst="rect">
            <a:avLst/>
          </a:prstGeom>
          <a:noFill/>
        </p:spPr>
        <p:txBody>
          <a:bodyPr wrap="none" rtlCol="0">
            <a:spAutoFit/>
          </a:bodyPr>
          <a:lstStyle/>
          <a:p>
            <a:r>
              <a:rPr lang="en-US" sz="1200" dirty="0" smtClean="0"/>
              <a:t>Albers Equal Area USGS</a:t>
            </a:r>
            <a:endParaRPr lang="en-US" sz="1200" dirty="0"/>
          </a:p>
        </p:txBody>
      </p:sp>
    </p:spTree>
    <p:extLst>
      <p:ext uri="{BB962C8B-B14F-4D97-AF65-F5344CB8AC3E}">
        <p14:creationId xmlns:p14="http://schemas.microsoft.com/office/powerpoint/2010/main" val="1394332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26185" y="1341581"/>
            <a:ext cx="8229600" cy="4525963"/>
          </a:xfrm>
        </p:spPr>
        <p:txBody>
          <a:bodyPr>
            <a:normAutofit/>
          </a:bodyPr>
          <a:lstStyle/>
          <a:p>
            <a:r>
              <a:rPr lang="en-US" sz="2000" dirty="0" smtClean="0"/>
              <a:t>Justification</a:t>
            </a:r>
          </a:p>
          <a:p>
            <a:pPr lvl="1"/>
            <a:r>
              <a:rPr lang="en-US" sz="1600" dirty="0" smtClean="0"/>
              <a:t>Why do we need to know where feedlots are located?</a:t>
            </a:r>
          </a:p>
          <a:p>
            <a:r>
              <a:rPr lang="en-US" sz="2000" dirty="0" smtClean="0"/>
              <a:t>Background</a:t>
            </a:r>
          </a:p>
          <a:p>
            <a:pPr lvl="1"/>
            <a:r>
              <a:rPr lang="en-US" sz="1600" dirty="0" smtClean="0"/>
              <a:t>The Chesapeake Bay environment, and efforts to curb pollution from feedlots</a:t>
            </a:r>
          </a:p>
          <a:p>
            <a:r>
              <a:rPr lang="en-US" sz="2000" dirty="0" smtClean="0"/>
              <a:t>Past Studies</a:t>
            </a:r>
            <a:endParaRPr lang="en-US" sz="2000" dirty="0"/>
          </a:p>
          <a:p>
            <a:pPr lvl="1"/>
            <a:r>
              <a:rPr lang="en-US" sz="1600" dirty="0" smtClean="0"/>
              <a:t>Past efforts to model the allocation of manure and the distribution of feedlots at the county level</a:t>
            </a:r>
            <a:endParaRPr lang="en-US" sz="1600" dirty="0"/>
          </a:p>
          <a:p>
            <a:r>
              <a:rPr lang="en-US" sz="2000" dirty="0" smtClean="0"/>
              <a:t>Objective</a:t>
            </a:r>
            <a:endParaRPr lang="en-US" sz="2000" dirty="0"/>
          </a:p>
          <a:p>
            <a:pPr lvl="1"/>
            <a:r>
              <a:rPr lang="en-US" sz="1600" dirty="0" smtClean="0"/>
              <a:t>Determine if zip code level data can provide significant and meaningful change to the allocation of manure</a:t>
            </a:r>
            <a:endParaRPr lang="en-US" sz="1600" dirty="0"/>
          </a:p>
          <a:p>
            <a:r>
              <a:rPr lang="en-US" sz="2000" dirty="0" smtClean="0"/>
              <a:t>Methodology</a:t>
            </a:r>
            <a:endParaRPr lang="en-US" sz="2000" dirty="0"/>
          </a:p>
          <a:p>
            <a:pPr lvl="1"/>
            <a:r>
              <a:rPr lang="en-US" sz="1600" dirty="0" smtClean="0"/>
              <a:t>Steps to collect, test and model the allocation of manure</a:t>
            </a:r>
            <a:endParaRPr lang="en-US" sz="1600" dirty="0"/>
          </a:p>
          <a:p>
            <a:r>
              <a:rPr lang="en-US" sz="2000" dirty="0" smtClean="0"/>
              <a:t>Logistics</a:t>
            </a:r>
            <a:endParaRPr lang="en-US" sz="2000" dirty="0"/>
          </a:p>
          <a:p>
            <a:pPr lvl="1"/>
            <a:r>
              <a:rPr lang="en-US" sz="1600" dirty="0" smtClean="0"/>
              <a:t>Data sources and time line for activities</a:t>
            </a:r>
          </a:p>
          <a:p>
            <a:pPr lvl="1"/>
            <a:endParaRPr lang="en-US" sz="1600" dirty="0"/>
          </a:p>
          <a:p>
            <a:pPr marL="0" indent="0">
              <a:buNone/>
            </a:pPr>
            <a:endParaRPr lang="en-US" dirty="0" smtClean="0"/>
          </a:p>
          <a:p>
            <a:endParaRPr lang="en-US" dirty="0" smtClean="0"/>
          </a:p>
          <a:p>
            <a:endParaRPr lang="en-US" dirty="0"/>
          </a:p>
        </p:txBody>
      </p:sp>
      <p:sp>
        <p:nvSpPr>
          <p:cNvPr id="4" name="Rectangle 3"/>
          <p:cNvSpPr/>
          <p:nvPr/>
        </p:nvSpPr>
        <p:spPr>
          <a:xfrm>
            <a:off x="7777018" y="71188"/>
            <a:ext cx="1352230" cy="369332"/>
          </a:xfrm>
          <a:prstGeom prst="rect">
            <a:avLst/>
          </a:prstGeom>
        </p:spPr>
        <p:txBody>
          <a:bodyPr wrap="none">
            <a:spAutoFit/>
          </a:bodyPr>
          <a:lstStyle/>
          <a:p>
            <a:r>
              <a:rPr lang="en-US" dirty="0" smtClean="0">
                <a:solidFill>
                  <a:schemeClr val="tx1">
                    <a:lumMod val="65000"/>
                    <a:lumOff val="35000"/>
                  </a:schemeClr>
                </a:solidFill>
              </a:rPr>
              <a:t>Introduction</a:t>
            </a:r>
            <a:endParaRPr lang="en-US" dirty="0">
              <a:solidFill>
                <a:schemeClr val="tx1">
                  <a:lumMod val="65000"/>
                  <a:lumOff val="35000"/>
                </a:schemeClr>
              </a:solidFill>
            </a:endParaRPr>
          </a:p>
        </p:txBody>
      </p:sp>
    </p:spTree>
    <p:extLst>
      <p:ext uri="{BB962C8B-B14F-4D97-AF65-F5344CB8AC3E}">
        <p14:creationId xmlns:p14="http://schemas.microsoft.com/office/powerpoint/2010/main" val="1926322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snapsh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3050" y="1400175"/>
            <a:ext cx="3045564"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504825" y="1619250"/>
            <a:ext cx="4572000" cy="3139321"/>
          </a:xfrm>
          <a:prstGeom prst="rect">
            <a:avLst/>
          </a:prstGeom>
        </p:spPr>
        <p:txBody>
          <a:bodyPr>
            <a:spAutoFit/>
          </a:bodyPr>
          <a:lstStyle/>
          <a:p>
            <a:r>
              <a:rPr lang="en-US" dirty="0" err="1"/>
              <a:t>Dist</a:t>
            </a:r>
            <a:r>
              <a:rPr lang="en-US" dirty="0"/>
              <a:t> (m)	Count	Acres	Cum Acres</a:t>
            </a:r>
          </a:p>
          <a:p>
            <a:r>
              <a:rPr lang="en-US" dirty="0"/>
              <a:t>30	14	3.1	3.1</a:t>
            </a:r>
          </a:p>
          <a:p>
            <a:r>
              <a:rPr lang="en-US" dirty="0"/>
              <a:t>60	30	6.7	9.8</a:t>
            </a:r>
          </a:p>
          <a:p>
            <a:r>
              <a:rPr lang="en-US" dirty="0"/>
              <a:t>90	50	11.1	20.9</a:t>
            </a:r>
          </a:p>
          <a:p>
            <a:r>
              <a:rPr lang="en-US" dirty="0"/>
              <a:t>120	80	17.8	38.7</a:t>
            </a:r>
          </a:p>
          <a:p>
            <a:r>
              <a:rPr lang="en-US" dirty="0"/>
              <a:t>150	135	30.0	68.7</a:t>
            </a:r>
          </a:p>
          <a:p>
            <a:r>
              <a:rPr lang="en-US" dirty="0"/>
              <a:t>-	-	-	-</a:t>
            </a:r>
          </a:p>
          <a:p>
            <a:r>
              <a:rPr lang="en-US" dirty="0">
                <a:solidFill>
                  <a:srgbClr val="00B0F0"/>
                </a:solidFill>
              </a:rPr>
              <a:t>1000	400	89.0	6709</a:t>
            </a:r>
          </a:p>
          <a:p>
            <a:r>
              <a:rPr lang="en-US" dirty="0">
                <a:solidFill>
                  <a:srgbClr val="92D050"/>
                </a:solidFill>
              </a:rPr>
              <a:t>2000	567	126.1	17900</a:t>
            </a:r>
          </a:p>
          <a:p>
            <a:r>
              <a:rPr lang="en-US" dirty="0">
                <a:solidFill>
                  <a:srgbClr val="FFCC00"/>
                </a:solidFill>
              </a:rPr>
              <a:t>3000	430	95.6	24609</a:t>
            </a:r>
          </a:p>
          <a:p>
            <a:r>
              <a:rPr lang="en-US" dirty="0">
                <a:solidFill>
                  <a:schemeClr val="accent6">
                    <a:lumMod val="75000"/>
                  </a:schemeClr>
                </a:solidFill>
              </a:rPr>
              <a:t>4000	354	78.7	31572</a:t>
            </a:r>
          </a:p>
        </p:txBody>
      </p:sp>
      <p:sp>
        <p:nvSpPr>
          <p:cNvPr id="14" name="Title 1"/>
          <p:cNvSpPr>
            <a:spLocks noGrp="1"/>
          </p:cNvSpPr>
          <p:nvPr>
            <p:ph type="title"/>
          </p:nvPr>
        </p:nvSpPr>
        <p:spPr>
          <a:xfrm>
            <a:off x="457200" y="274638"/>
            <a:ext cx="8229600" cy="1143000"/>
          </a:xfrm>
        </p:spPr>
        <p:txBody>
          <a:bodyPr>
            <a:normAutofit/>
          </a:bodyPr>
          <a:lstStyle/>
          <a:p>
            <a:r>
              <a:rPr lang="en-US" sz="2800" dirty="0" smtClean="0"/>
              <a:t>How area to distance was calculated</a:t>
            </a:r>
            <a:endParaRPr lang="en-US" sz="2800" dirty="0"/>
          </a:p>
        </p:txBody>
      </p:sp>
    </p:spTree>
    <p:extLst>
      <p:ext uri="{BB962C8B-B14F-4D97-AF65-F5344CB8AC3E}">
        <p14:creationId xmlns:p14="http://schemas.microsoft.com/office/powerpoint/2010/main" val="4028995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Problem: Lack of exact location</a:t>
            </a:r>
            <a:endParaRPr lang="en-US" sz="2400" dirty="0"/>
          </a:p>
        </p:txBody>
      </p:sp>
      <p:sp>
        <p:nvSpPr>
          <p:cNvPr id="3" name="Content Placeholder 2"/>
          <p:cNvSpPr>
            <a:spLocks noGrp="1"/>
          </p:cNvSpPr>
          <p:nvPr>
            <p:ph idx="1"/>
          </p:nvPr>
        </p:nvSpPr>
        <p:spPr/>
        <p:txBody>
          <a:bodyPr>
            <a:normAutofit/>
          </a:bodyPr>
          <a:lstStyle/>
          <a:p>
            <a:r>
              <a:rPr lang="en-US" sz="2000" dirty="0" smtClean="0"/>
              <a:t>Because of disclosure issues, the actual location of these feedlots is unknown, even by the USDA. The study was forced to assign feedlots to a random location in the county.  </a:t>
            </a:r>
          </a:p>
          <a:p>
            <a:r>
              <a:rPr lang="en-US" sz="2000" dirty="0" smtClean="0"/>
              <a:t>They have increased precision by limiting results to cropland, and by HUC region.</a:t>
            </a:r>
          </a:p>
          <a:p>
            <a:r>
              <a:rPr lang="en-US" sz="2000" dirty="0" smtClean="0"/>
              <a:t>A potential exists to further increase precision, by adding Zip Code locations on the site. </a:t>
            </a:r>
            <a:endParaRPr lang="en-US" sz="2000" dirty="0"/>
          </a:p>
        </p:txBody>
      </p:sp>
      <p:sp>
        <p:nvSpPr>
          <p:cNvPr id="5" name="Rectangle 4"/>
          <p:cNvSpPr/>
          <p:nvPr/>
        </p:nvSpPr>
        <p:spPr>
          <a:xfrm>
            <a:off x="7777018" y="71188"/>
            <a:ext cx="1310487" cy="369332"/>
          </a:xfrm>
          <a:prstGeom prst="rect">
            <a:avLst/>
          </a:prstGeom>
        </p:spPr>
        <p:txBody>
          <a:bodyPr wrap="none">
            <a:spAutoFit/>
          </a:bodyPr>
          <a:lstStyle/>
          <a:p>
            <a:r>
              <a:rPr lang="en-US" dirty="0" smtClean="0">
                <a:solidFill>
                  <a:schemeClr val="tx1">
                    <a:lumMod val="65000"/>
                    <a:lumOff val="35000"/>
                  </a:schemeClr>
                </a:solidFill>
              </a:rPr>
              <a:t>Past Studies</a:t>
            </a:r>
            <a:endParaRPr lang="en-US" dirty="0">
              <a:solidFill>
                <a:schemeClr val="tx1">
                  <a:lumMod val="65000"/>
                  <a:lumOff val="35000"/>
                </a:schemeClr>
              </a:solidFill>
            </a:endParaRPr>
          </a:p>
        </p:txBody>
      </p:sp>
    </p:spTree>
    <p:extLst>
      <p:ext uri="{BB962C8B-B14F-4D97-AF65-F5344CB8AC3E}">
        <p14:creationId xmlns:p14="http://schemas.microsoft.com/office/powerpoint/2010/main" val="2895856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1. Determine if including zip code in model results in a measurably different distribution of points.  </a:t>
            </a:r>
          </a:p>
          <a:p>
            <a:pPr marL="0" indent="0">
              <a:buNone/>
            </a:pPr>
            <a:endParaRPr lang="en-US" sz="2400" dirty="0"/>
          </a:p>
          <a:p>
            <a:pPr marL="0" indent="0">
              <a:buNone/>
            </a:pPr>
            <a:r>
              <a:rPr lang="en-US" sz="2400" dirty="0" smtClean="0"/>
              <a:t>2. Model manure allocation to see if new distribution would result in a meaningful difference in minimum distance ne. </a:t>
            </a:r>
          </a:p>
        </p:txBody>
      </p:sp>
      <p:sp>
        <p:nvSpPr>
          <p:cNvPr id="5" name="Rectangle 4"/>
          <p:cNvSpPr/>
          <p:nvPr/>
        </p:nvSpPr>
        <p:spPr>
          <a:xfrm>
            <a:off x="7777018" y="71188"/>
            <a:ext cx="1073692" cy="369332"/>
          </a:xfrm>
          <a:prstGeom prst="rect">
            <a:avLst/>
          </a:prstGeom>
        </p:spPr>
        <p:txBody>
          <a:bodyPr wrap="none">
            <a:spAutoFit/>
          </a:bodyPr>
          <a:lstStyle/>
          <a:p>
            <a:r>
              <a:rPr lang="en-US" dirty="0" smtClean="0">
                <a:solidFill>
                  <a:schemeClr val="tx1">
                    <a:lumMod val="65000"/>
                    <a:lumOff val="35000"/>
                  </a:schemeClr>
                </a:solidFill>
              </a:rPr>
              <a:t>Objective</a:t>
            </a:r>
            <a:endParaRPr lang="en-US" dirty="0">
              <a:solidFill>
                <a:schemeClr val="tx1">
                  <a:lumMod val="65000"/>
                  <a:lumOff val="35000"/>
                </a:schemeClr>
              </a:solidFill>
            </a:endParaRPr>
          </a:p>
        </p:txBody>
      </p:sp>
    </p:spTree>
    <p:extLst>
      <p:ext uri="{BB962C8B-B14F-4D97-AF65-F5344CB8AC3E}">
        <p14:creationId xmlns:p14="http://schemas.microsoft.com/office/powerpoint/2010/main" val="27803121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Methodology</a:t>
            </a:r>
            <a:endParaRPr lang="en-US" dirty="0"/>
          </a:p>
        </p:txBody>
      </p:sp>
      <p:sp>
        <p:nvSpPr>
          <p:cNvPr id="3" name="Content Placeholder 2"/>
          <p:cNvSpPr>
            <a:spLocks noGrp="1"/>
          </p:cNvSpPr>
          <p:nvPr>
            <p:ph idx="1"/>
          </p:nvPr>
        </p:nvSpPr>
        <p:spPr/>
        <p:txBody>
          <a:bodyPr>
            <a:normAutofit/>
          </a:bodyPr>
          <a:lstStyle/>
          <a:p>
            <a:r>
              <a:rPr lang="en-US" sz="2400" dirty="0"/>
              <a:t>In order to </a:t>
            </a:r>
            <a:r>
              <a:rPr lang="en-US" sz="2400" dirty="0" smtClean="0"/>
              <a:t>improve comparisons, </a:t>
            </a:r>
            <a:r>
              <a:rPr lang="en-US" sz="2400" dirty="0"/>
              <a:t>only dairies will be </a:t>
            </a:r>
            <a:r>
              <a:rPr lang="en-US" sz="2400" dirty="0" smtClean="0"/>
              <a:t>analyzed</a:t>
            </a:r>
          </a:p>
          <a:p>
            <a:r>
              <a:rPr lang="en-US" sz="2400" dirty="0" smtClean="0"/>
              <a:t>For each county, simulate the location of dairy feedlots within polygons using three classification methods:</a:t>
            </a:r>
          </a:p>
          <a:p>
            <a:pPr lvl="1"/>
            <a:r>
              <a:rPr lang="en-US" sz="2400" dirty="0" smtClean="0"/>
              <a:t>County only</a:t>
            </a:r>
          </a:p>
          <a:p>
            <a:pPr lvl="1"/>
            <a:r>
              <a:rPr lang="en-US" sz="2400" dirty="0" smtClean="0"/>
              <a:t>County, HUC (hydrologic unit code) and cropland</a:t>
            </a:r>
          </a:p>
          <a:p>
            <a:pPr lvl="1"/>
            <a:r>
              <a:rPr lang="en-US" sz="2400" dirty="0" smtClean="0"/>
              <a:t>County, HUC, cropland and zip code</a:t>
            </a:r>
          </a:p>
          <a:p>
            <a:r>
              <a:rPr lang="en-US" sz="2400" dirty="0" smtClean="0"/>
              <a:t>Test for clustering, using Ripley’s K</a:t>
            </a:r>
          </a:p>
          <a:p>
            <a:r>
              <a:rPr lang="en-US" sz="2400" dirty="0" smtClean="0"/>
              <a:t>Model minimum distance traveled to allocate excess manure on cropland</a:t>
            </a:r>
          </a:p>
          <a:p>
            <a:pPr lvl="1"/>
            <a:endParaRPr lang="en-US" sz="2400" dirty="0"/>
          </a:p>
        </p:txBody>
      </p:sp>
      <p:sp>
        <p:nvSpPr>
          <p:cNvPr id="4" name="Rectangle 3"/>
          <p:cNvSpPr/>
          <p:nvPr/>
        </p:nvSpPr>
        <p:spPr>
          <a:xfrm>
            <a:off x="7596043" y="66176"/>
            <a:ext cx="1448217" cy="369332"/>
          </a:xfrm>
          <a:prstGeom prst="rect">
            <a:avLst/>
          </a:prstGeom>
        </p:spPr>
        <p:txBody>
          <a:bodyPr wrap="none">
            <a:spAutoFit/>
          </a:bodyPr>
          <a:lstStyle/>
          <a:p>
            <a:r>
              <a:rPr lang="en-US" dirty="0" smtClean="0">
                <a:solidFill>
                  <a:schemeClr val="tx1">
                    <a:lumMod val="65000"/>
                    <a:lumOff val="35000"/>
                  </a:schemeClr>
                </a:solidFill>
              </a:rPr>
              <a:t>Methodology</a:t>
            </a:r>
            <a:endParaRPr lang="en-US" dirty="0">
              <a:solidFill>
                <a:schemeClr val="tx1">
                  <a:lumMod val="65000"/>
                  <a:lumOff val="35000"/>
                </a:schemeClr>
              </a:solidFill>
            </a:endParaRPr>
          </a:p>
        </p:txBody>
      </p:sp>
    </p:spTree>
    <p:extLst>
      <p:ext uri="{BB962C8B-B14F-4D97-AF65-F5344CB8AC3E}">
        <p14:creationId xmlns:p14="http://schemas.microsoft.com/office/powerpoint/2010/main" val="27833385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077200" cy="2286000"/>
          </a:xfrm>
        </p:spPr>
        <p:txBody>
          <a:bodyPr>
            <a:normAutofit/>
          </a:bodyPr>
          <a:lstStyle/>
          <a:p>
            <a:r>
              <a:rPr lang="en-US" sz="2000" dirty="0" smtClean="0"/>
              <a:t>Assumption: As more elements of spatial location are defined (county, river valley, zip code), underlying clustering will emerge</a:t>
            </a:r>
          </a:p>
        </p:txBody>
      </p:sp>
      <p:grpSp>
        <p:nvGrpSpPr>
          <p:cNvPr id="101" name="Group 100"/>
          <p:cNvGrpSpPr>
            <a:grpSpLocks noChangeAspect="1"/>
          </p:cNvGrpSpPr>
          <p:nvPr/>
        </p:nvGrpSpPr>
        <p:grpSpPr>
          <a:xfrm>
            <a:off x="680916" y="2220488"/>
            <a:ext cx="1857040" cy="2497926"/>
            <a:chOff x="630382" y="2087418"/>
            <a:chExt cx="1960418" cy="2636982"/>
          </a:xfrm>
        </p:grpSpPr>
        <p:sp>
          <p:nvSpPr>
            <p:cNvPr id="4" name="Freeform 3"/>
            <p:cNvSpPr/>
            <p:nvPr/>
          </p:nvSpPr>
          <p:spPr>
            <a:xfrm>
              <a:off x="630382" y="2087418"/>
              <a:ext cx="1960418" cy="2636982"/>
            </a:xfrm>
            <a:custGeom>
              <a:avLst/>
              <a:gdLst>
                <a:gd name="connsiteX0" fmla="*/ 240145 w 2512291"/>
                <a:gd name="connsiteY0" fmla="*/ 508000 h 3398982"/>
                <a:gd name="connsiteX1" fmla="*/ 1237672 w 2512291"/>
                <a:gd name="connsiteY1" fmla="*/ 0 h 3398982"/>
                <a:gd name="connsiteX2" fmla="*/ 2087418 w 2512291"/>
                <a:gd name="connsiteY2" fmla="*/ 544946 h 3398982"/>
                <a:gd name="connsiteX3" fmla="*/ 2493818 w 2512291"/>
                <a:gd name="connsiteY3" fmla="*/ 868218 h 3398982"/>
                <a:gd name="connsiteX4" fmla="*/ 2512291 w 2512291"/>
                <a:gd name="connsiteY4" fmla="*/ 2022764 h 3398982"/>
                <a:gd name="connsiteX5" fmla="*/ 2244436 w 2512291"/>
                <a:gd name="connsiteY5" fmla="*/ 2937164 h 3398982"/>
                <a:gd name="connsiteX6" fmla="*/ 1487054 w 2512291"/>
                <a:gd name="connsiteY6" fmla="*/ 3306618 h 3398982"/>
                <a:gd name="connsiteX7" fmla="*/ 1043709 w 2512291"/>
                <a:gd name="connsiteY7" fmla="*/ 3398982 h 3398982"/>
                <a:gd name="connsiteX8" fmla="*/ 535709 w 2512291"/>
                <a:gd name="connsiteY8" fmla="*/ 3057237 h 3398982"/>
                <a:gd name="connsiteX9" fmla="*/ 55418 w 2512291"/>
                <a:gd name="connsiteY9" fmla="*/ 2613891 h 3398982"/>
                <a:gd name="connsiteX10" fmla="*/ 452582 w 2512291"/>
                <a:gd name="connsiteY10" fmla="*/ 1607127 h 3398982"/>
                <a:gd name="connsiteX11" fmla="*/ 0 w 2512291"/>
                <a:gd name="connsiteY11" fmla="*/ 1191491 h 3398982"/>
                <a:gd name="connsiteX12" fmla="*/ 221672 w 2512291"/>
                <a:gd name="connsiteY12" fmla="*/ 775855 h 3398982"/>
                <a:gd name="connsiteX13" fmla="*/ 240145 w 2512291"/>
                <a:gd name="connsiteY13" fmla="*/ 508000 h 339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12291" h="3398982">
                  <a:moveTo>
                    <a:pt x="240145" y="508000"/>
                  </a:moveTo>
                  <a:lnTo>
                    <a:pt x="1237672" y="0"/>
                  </a:lnTo>
                  <a:lnTo>
                    <a:pt x="2087418" y="544946"/>
                  </a:lnTo>
                  <a:lnTo>
                    <a:pt x="2493818" y="868218"/>
                  </a:lnTo>
                  <a:lnTo>
                    <a:pt x="2512291" y="2022764"/>
                  </a:lnTo>
                  <a:lnTo>
                    <a:pt x="2244436" y="2937164"/>
                  </a:lnTo>
                  <a:lnTo>
                    <a:pt x="1487054" y="3306618"/>
                  </a:lnTo>
                  <a:lnTo>
                    <a:pt x="1043709" y="3398982"/>
                  </a:lnTo>
                  <a:lnTo>
                    <a:pt x="535709" y="3057237"/>
                  </a:lnTo>
                  <a:lnTo>
                    <a:pt x="55418" y="2613891"/>
                  </a:lnTo>
                  <a:lnTo>
                    <a:pt x="452582" y="1607127"/>
                  </a:lnTo>
                  <a:lnTo>
                    <a:pt x="0" y="1191491"/>
                  </a:lnTo>
                  <a:lnTo>
                    <a:pt x="221672" y="775855"/>
                  </a:lnTo>
                  <a:lnTo>
                    <a:pt x="240145" y="508000"/>
                  </a:lnTo>
                  <a:close/>
                </a:path>
              </a:pathLst>
            </a:custGeom>
            <a:solidFill>
              <a:schemeClr val="accent3">
                <a:lumMod val="20000"/>
                <a:lumOff val="80000"/>
                <a:alpha val="4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gular Pentagon 34"/>
            <p:cNvSpPr/>
            <p:nvPr/>
          </p:nvSpPr>
          <p:spPr>
            <a:xfrm>
              <a:off x="2057400" y="3361087"/>
              <a:ext cx="129309" cy="13854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gular Pentagon 35"/>
            <p:cNvSpPr/>
            <p:nvPr/>
          </p:nvSpPr>
          <p:spPr>
            <a:xfrm>
              <a:off x="1793212" y="2761674"/>
              <a:ext cx="129309" cy="13854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gular Pentagon 36"/>
            <p:cNvSpPr/>
            <p:nvPr/>
          </p:nvSpPr>
          <p:spPr>
            <a:xfrm>
              <a:off x="990600" y="3905751"/>
              <a:ext cx="129309" cy="13854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gular Pentagon 37"/>
            <p:cNvSpPr/>
            <p:nvPr/>
          </p:nvSpPr>
          <p:spPr>
            <a:xfrm>
              <a:off x="1290783" y="3447472"/>
              <a:ext cx="129309" cy="13854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gular Pentagon 38"/>
            <p:cNvSpPr/>
            <p:nvPr/>
          </p:nvSpPr>
          <p:spPr>
            <a:xfrm>
              <a:off x="1161474" y="2759367"/>
              <a:ext cx="129309" cy="13854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gular Pentagon 39"/>
            <p:cNvSpPr/>
            <p:nvPr/>
          </p:nvSpPr>
          <p:spPr>
            <a:xfrm>
              <a:off x="1647740" y="4106643"/>
              <a:ext cx="129309" cy="13854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p:cNvGrpSpPr>
            <a:grpSpLocks noChangeAspect="1"/>
          </p:cNvGrpSpPr>
          <p:nvPr/>
        </p:nvGrpSpPr>
        <p:grpSpPr>
          <a:xfrm>
            <a:off x="3428445" y="2220488"/>
            <a:ext cx="1857040" cy="2497926"/>
            <a:chOff x="3302071" y="2125723"/>
            <a:chExt cx="1960418" cy="2636982"/>
          </a:xfrm>
        </p:grpSpPr>
        <p:sp>
          <p:nvSpPr>
            <p:cNvPr id="11" name="Freeform 10"/>
            <p:cNvSpPr/>
            <p:nvPr/>
          </p:nvSpPr>
          <p:spPr>
            <a:xfrm>
              <a:off x="3302071" y="2125723"/>
              <a:ext cx="1960418" cy="2636982"/>
            </a:xfrm>
            <a:custGeom>
              <a:avLst/>
              <a:gdLst>
                <a:gd name="connsiteX0" fmla="*/ 240145 w 2512291"/>
                <a:gd name="connsiteY0" fmla="*/ 508000 h 3398982"/>
                <a:gd name="connsiteX1" fmla="*/ 1237672 w 2512291"/>
                <a:gd name="connsiteY1" fmla="*/ 0 h 3398982"/>
                <a:gd name="connsiteX2" fmla="*/ 2087418 w 2512291"/>
                <a:gd name="connsiteY2" fmla="*/ 544946 h 3398982"/>
                <a:gd name="connsiteX3" fmla="*/ 2493818 w 2512291"/>
                <a:gd name="connsiteY3" fmla="*/ 868218 h 3398982"/>
                <a:gd name="connsiteX4" fmla="*/ 2512291 w 2512291"/>
                <a:gd name="connsiteY4" fmla="*/ 2022764 h 3398982"/>
                <a:gd name="connsiteX5" fmla="*/ 2244436 w 2512291"/>
                <a:gd name="connsiteY5" fmla="*/ 2937164 h 3398982"/>
                <a:gd name="connsiteX6" fmla="*/ 1487054 w 2512291"/>
                <a:gd name="connsiteY6" fmla="*/ 3306618 h 3398982"/>
                <a:gd name="connsiteX7" fmla="*/ 1043709 w 2512291"/>
                <a:gd name="connsiteY7" fmla="*/ 3398982 h 3398982"/>
                <a:gd name="connsiteX8" fmla="*/ 535709 w 2512291"/>
                <a:gd name="connsiteY8" fmla="*/ 3057237 h 3398982"/>
                <a:gd name="connsiteX9" fmla="*/ 55418 w 2512291"/>
                <a:gd name="connsiteY9" fmla="*/ 2613891 h 3398982"/>
                <a:gd name="connsiteX10" fmla="*/ 452582 w 2512291"/>
                <a:gd name="connsiteY10" fmla="*/ 1607127 h 3398982"/>
                <a:gd name="connsiteX11" fmla="*/ 0 w 2512291"/>
                <a:gd name="connsiteY11" fmla="*/ 1191491 h 3398982"/>
                <a:gd name="connsiteX12" fmla="*/ 221672 w 2512291"/>
                <a:gd name="connsiteY12" fmla="*/ 775855 h 3398982"/>
                <a:gd name="connsiteX13" fmla="*/ 240145 w 2512291"/>
                <a:gd name="connsiteY13" fmla="*/ 508000 h 339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12291" h="3398982">
                  <a:moveTo>
                    <a:pt x="240145" y="508000"/>
                  </a:moveTo>
                  <a:lnTo>
                    <a:pt x="1237672" y="0"/>
                  </a:lnTo>
                  <a:lnTo>
                    <a:pt x="2087418" y="544946"/>
                  </a:lnTo>
                  <a:lnTo>
                    <a:pt x="2493818" y="868218"/>
                  </a:lnTo>
                  <a:lnTo>
                    <a:pt x="2512291" y="2022764"/>
                  </a:lnTo>
                  <a:lnTo>
                    <a:pt x="2244436" y="2937164"/>
                  </a:lnTo>
                  <a:lnTo>
                    <a:pt x="1487054" y="3306618"/>
                  </a:lnTo>
                  <a:lnTo>
                    <a:pt x="1043709" y="3398982"/>
                  </a:lnTo>
                  <a:lnTo>
                    <a:pt x="535709" y="3057237"/>
                  </a:lnTo>
                  <a:lnTo>
                    <a:pt x="55418" y="2613891"/>
                  </a:lnTo>
                  <a:lnTo>
                    <a:pt x="452582" y="1607127"/>
                  </a:lnTo>
                  <a:lnTo>
                    <a:pt x="0" y="1191491"/>
                  </a:lnTo>
                  <a:lnTo>
                    <a:pt x="221672" y="775855"/>
                  </a:lnTo>
                  <a:lnTo>
                    <a:pt x="240145" y="508000"/>
                  </a:lnTo>
                  <a:close/>
                </a:path>
              </a:pathLst>
            </a:custGeom>
            <a:solidFill>
              <a:schemeClr val="accent3">
                <a:lumMod val="20000"/>
                <a:lumOff val="80000"/>
                <a:alpha val="4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Curved Connector 22"/>
            <p:cNvCxnSpPr>
              <a:stCxn id="11" idx="10"/>
              <a:endCxn id="11" idx="6"/>
            </p:cNvCxnSpPr>
            <p:nvPr/>
          </p:nvCxnSpPr>
          <p:spPr>
            <a:xfrm>
              <a:off x="3655235" y="3372557"/>
              <a:ext cx="807230" cy="1318491"/>
            </a:xfrm>
            <a:prstGeom prst="curvedConnector3">
              <a:avLst>
                <a:gd name="adj1" fmla="val 72958"/>
              </a:avLst>
            </a:prstGeom>
          </p:spPr>
          <p:style>
            <a:lnRef idx="1">
              <a:schemeClr val="accent1"/>
            </a:lnRef>
            <a:fillRef idx="0">
              <a:schemeClr val="accent1"/>
            </a:fillRef>
            <a:effectRef idx="0">
              <a:schemeClr val="accent1"/>
            </a:effectRef>
            <a:fontRef idx="minor">
              <a:schemeClr val="tx1"/>
            </a:fontRef>
          </p:style>
        </p:cxnSp>
        <p:sp>
          <p:nvSpPr>
            <p:cNvPr id="26" name="Freeform 25"/>
            <p:cNvSpPr/>
            <p:nvPr/>
          </p:nvSpPr>
          <p:spPr>
            <a:xfrm>
              <a:off x="3302071" y="2455511"/>
              <a:ext cx="1960418" cy="2039342"/>
            </a:xfrm>
            <a:custGeom>
              <a:avLst/>
              <a:gdLst>
                <a:gd name="connsiteX0" fmla="*/ 240145 w 2512291"/>
                <a:gd name="connsiteY0" fmla="*/ 508000 h 3398982"/>
                <a:gd name="connsiteX1" fmla="*/ 1237672 w 2512291"/>
                <a:gd name="connsiteY1" fmla="*/ 0 h 3398982"/>
                <a:gd name="connsiteX2" fmla="*/ 2087418 w 2512291"/>
                <a:gd name="connsiteY2" fmla="*/ 544946 h 3398982"/>
                <a:gd name="connsiteX3" fmla="*/ 2493818 w 2512291"/>
                <a:gd name="connsiteY3" fmla="*/ 868218 h 3398982"/>
                <a:gd name="connsiteX4" fmla="*/ 2512291 w 2512291"/>
                <a:gd name="connsiteY4" fmla="*/ 2022764 h 3398982"/>
                <a:gd name="connsiteX5" fmla="*/ 2244436 w 2512291"/>
                <a:gd name="connsiteY5" fmla="*/ 2937164 h 3398982"/>
                <a:gd name="connsiteX6" fmla="*/ 1487054 w 2512291"/>
                <a:gd name="connsiteY6" fmla="*/ 3306618 h 3398982"/>
                <a:gd name="connsiteX7" fmla="*/ 1043709 w 2512291"/>
                <a:gd name="connsiteY7" fmla="*/ 3398982 h 3398982"/>
                <a:gd name="connsiteX8" fmla="*/ 535709 w 2512291"/>
                <a:gd name="connsiteY8" fmla="*/ 3057237 h 3398982"/>
                <a:gd name="connsiteX9" fmla="*/ 55418 w 2512291"/>
                <a:gd name="connsiteY9" fmla="*/ 2613891 h 3398982"/>
                <a:gd name="connsiteX10" fmla="*/ 452582 w 2512291"/>
                <a:gd name="connsiteY10" fmla="*/ 1607127 h 3398982"/>
                <a:gd name="connsiteX11" fmla="*/ 0 w 2512291"/>
                <a:gd name="connsiteY11" fmla="*/ 1191491 h 3398982"/>
                <a:gd name="connsiteX12" fmla="*/ 221672 w 2512291"/>
                <a:gd name="connsiteY12" fmla="*/ 775855 h 3398982"/>
                <a:gd name="connsiteX13" fmla="*/ 240145 w 2512291"/>
                <a:gd name="connsiteY13" fmla="*/ 508000 h 3398982"/>
                <a:gd name="connsiteX0" fmla="*/ 240145 w 2512291"/>
                <a:gd name="connsiteY0" fmla="*/ 508000 h 3398982"/>
                <a:gd name="connsiteX1" fmla="*/ 1237672 w 2512291"/>
                <a:gd name="connsiteY1" fmla="*/ 0 h 3398982"/>
                <a:gd name="connsiteX2" fmla="*/ 2087418 w 2512291"/>
                <a:gd name="connsiteY2" fmla="*/ 544946 h 3398982"/>
                <a:gd name="connsiteX3" fmla="*/ 2493818 w 2512291"/>
                <a:gd name="connsiteY3" fmla="*/ 868218 h 3398982"/>
                <a:gd name="connsiteX4" fmla="*/ 2512291 w 2512291"/>
                <a:gd name="connsiteY4" fmla="*/ 2022764 h 3398982"/>
                <a:gd name="connsiteX5" fmla="*/ 1534248 w 2512291"/>
                <a:gd name="connsiteY5" fmla="*/ 1401372 h 3398982"/>
                <a:gd name="connsiteX6" fmla="*/ 1487054 w 2512291"/>
                <a:gd name="connsiteY6" fmla="*/ 3306618 h 3398982"/>
                <a:gd name="connsiteX7" fmla="*/ 1043709 w 2512291"/>
                <a:gd name="connsiteY7" fmla="*/ 3398982 h 3398982"/>
                <a:gd name="connsiteX8" fmla="*/ 535709 w 2512291"/>
                <a:gd name="connsiteY8" fmla="*/ 3057237 h 3398982"/>
                <a:gd name="connsiteX9" fmla="*/ 55418 w 2512291"/>
                <a:gd name="connsiteY9" fmla="*/ 2613891 h 3398982"/>
                <a:gd name="connsiteX10" fmla="*/ 452582 w 2512291"/>
                <a:gd name="connsiteY10" fmla="*/ 1607127 h 3398982"/>
                <a:gd name="connsiteX11" fmla="*/ 0 w 2512291"/>
                <a:gd name="connsiteY11" fmla="*/ 1191491 h 3398982"/>
                <a:gd name="connsiteX12" fmla="*/ 221672 w 2512291"/>
                <a:gd name="connsiteY12" fmla="*/ 775855 h 3398982"/>
                <a:gd name="connsiteX13" fmla="*/ 240145 w 2512291"/>
                <a:gd name="connsiteY13" fmla="*/ 508000 h 3398982"/>
                <a:gd name="connsiteX0" fmla="*/ 240145 w 2512291"/>
                <a:gd name="connsiteY0" fmla="*/ 508000 h 3398982"/>
                <a:gd name="connsiteX1" fmla="*/ 1237672 w 2512291"/>
                <a:gd name="connsiteY1" fmla="*/ 0 h 3398982"/>
                <a:gd name="connsiteX2" fmla="*/ 2087418 w 2512291"/>
                <a:gd name="connsiteY2" fmla="*/ 544946 h 3398982"/>
                <a:gd name="connsiteX3" fmla="*/ 2493818 w 2512291"/>
                <a:gd name="connsiteY3" fmla="*/ 868218 h 3398982"/>
                <a:gd name="connsiteX4" fmla="*/ 2512291 w 2512291"/>
                <a:gd name="connsiteY4" fmla="*/ 2022764 h 3398982"/>
                <a:gd name="connsiteX5" fmla="*/ 1534248 w 2512291"/>
                <a:gd name="connsiteY5" fmla="*/ 1401372 h 3398982"/>
                <a:gd name="connsiteX6" fmla="*/ 847885 w 2512291"/>
                <a:gd name="connsiteY6" fmla="*/ 1401760 h 3398982"/>
                <a:gd name="connsiteX7" fmla="*/ 1043709 w 2512291"/>
                <a:gd name="connsiteY7" fmla="*/ 3398982 h 3398982"/>
                <a:gd name="connsiteX8" fmla="*/ 535709 w 2512291"/>
                <a:gd name="connsiteY8" fmla="*/ 3057237 h 3398982"/>
                <a:gd name="connsiteX9" fmla="*/ 55418 w 2512291"/>
                <a:gd name="connsiteY9" fmla="*/ 2613891 h 3398982"/>
                <a:gd name="connsiteX10" fmla="*/ 452582 w 2512291"/>
                <a:gd name="connsiteY10" fmla="*/ 1607127 h 3398982"/>
                <a:gd name="connsiteX11" fmla="*/ 0 w 2512291"/>
                <a:gd name="connsiteY11" fmla="*/ 1191491 h 3398982"/>
                <a:gd name="connsiteX12" fmla="*/ 221672 w 2512291"/>
                <a:gd name="connsiteY12" fmla="*/ 775855 h 3398982"/>
                <a:gd name="connsiteX13" fmla="*/ 240145 w 2512291"/>
                <a:gd name="connsiteY13" fmla="*/ 508000 h 3398982"/>
                <a:gd name="connsiteX0" fmla="*/ 240145 w 2512291"/>
                <a:gd name="connsiteY0" fmla="*/ 508000 h 3057237"/>
                <a:gd name="connsiteX1" fmla="*/ 1237672 w 2512291"/>
                <a:gd name="connsiteY1" fmla="*/ 0 h 3057237"/>
                <a:gd name="connsiteX2" fmla="*/ 2087418 w 2512291"/>
                <a:gd name="connsiteY2" fmla="*/ 544946 h 3057237"/>
                <a:gd name="connsiteX3" fmla="*/ 2493818 w 2512291"/>
                <a:gd name="connsiteY3" fmla="*/ 868218 h 3057237"/>
                <a:gd name="connsiteX4" fmla="*/ 2512291 w 2512291"/>
                <a:gd name="connsiteY4" fmla="*/ 2022764 h 3057237"/>
                <a:gd name="connsiteX5" fmla="*/ 1534248 w 2512291"/>
                <a:gd name="connsiteY5" fmla="*/ 1401372 h 3057237"/>
                <a:gd name="connsiteX6" fmla="*/ 847885 w 2512291"/>
                <a:gd name="connsiteY6" fmla="*/ 1401760 h 3057237"/>
                <a:gd name="connsiteX7" fmla="*/ 593922 w 2512291"/>
                <a:gd name="connsiteY7" fmla="*/ 1982244 h 3057237"/>
                <a:gd name="connsiteX8" fmla="*/ 535709 w 2512291"/>
                <a:gd name="connsiteY8" fmla="*/ 3057237 h 3057237"/>
                <a:gd name="connsiteX9" fmla="*/ 55418 w 2512291"/>
                <a:gd name="connsiteY9" fmla="*/ 2613891 h 3057237"/>
                <a:gd name="connsiteX10" fmla="*/ 452582 w 2512291"/>
                <a:gd name="connsiteY10" fmla="*/ 1607127 h 3057237"/>
                <a:gd name="connsiteX11" fmla="*/ 0 w 2512291"/>
                <a:gd name="connsiteY11" fmla="*/ 1191491 h 3057237"/>
                <a:gd name="connsiteX12" fmla="*/ 221672 w 2512291"/>
                <a:gd name="connsiteY12" fmla="*/ 775855 h 3057237"/>
                <a:gd name="connsiteX13" fmla="*/ 240145 w 2512291"/>
                <a:gd name="connsiteY13" fmla="*/ 508000 h 3057237"/>
                <a:gd name="connsiteX0" fmla="*/ 240145 w 2512291"/>
                <a:gd name="connsiteY0" fmla="*/ 79407 h 2628644"/>
                <a:gd name="connsiteX1" fmla="*/ 1225837 w 2512291"/>
                <a:gd name="connsiteY1" fmla="*/ 0 h 2628644"/>
                <a:gd name="connsiteX2" fmla="*/ 2087418 w 2512291"/>
                <a:gd name="connsiteY2" fmla="*/ 116353 h 2628644"/>
                <a:gd name="connsiteX3" fmla="*/ 2493818 w 2512291"/>
                <a:gd name="connsiteY3" fmla="*/ 439625 h 2628644"/>
                <a:gd name="connsiteX4" fmla="*/ 2512291 w 2512291"/>
                <a:gd name="connsiteY4" fmla="*/ 1594171 h 2628644"/>
                <a:gd name="connsiteX5" fmla="*/ 1534248 w 2512291"/>
                <a:gd name="connsiteY5" fmla="*/ 972779 h 2628644"/>
                <a:gd name="connsiteX6" fmla="*/ 847885 w 2512291"/>
                <a:gd name="connsiteY6" fmla="*/ 973167 h 2628644"/>
                <a:gd name="connsiteX7" fmla="*/ 593922 w 2512291"/>
                <a:gd name="connsiteY7" fmla="*/ 1553651 h 2628644"/>
                <a:gd name="connsiteX8" fmla="*/ 535709 w 2512291"/>
                <a:gd name="connsiteY8" fmla="*/ 2628644 h 2628644"/>
                <a:gd name="connsiteX9" fmla="*/ 55418 w 2512291"/>
                <a:gd name="connsiteY9" fmla="*/ 2185298 h 2628644"/>
                <a:gd name="connsiteX10" fmla="*/ 452582 w 2512291"/>
                <a:gd name="connsiteY10" fmla="*/ 1178534 h 2628644"/>
                <a:gd name="connsiteX11" fmla="*/ 0 w 2512291"/>
                <a:gd name="connsiteY11" fmla="*/ 762898 h 2628644"/>
                <a:gd name="connsiteX12" fmla="*/ 221672 w 2512291"/>
                <a:gd name="connsiteY12" fmla="*/ 347262 h 2628644"/>
                <a:gd name="connsiteX13" fmla="*/ 240145 w 2512291"/>
                <a:gd name="connsiteY13" fmla="*/ 79407 h 2628644"/>
                <a:gd name="connsiteX0" fmla="*/ 240145 w 2512291"/>
                <a:gd name="connsiteY0" fmla="*/ 79407 h 2628644"/>
                <a:gd name="connsiteX1" fmla="*/ 1225837 w 2512291"/>
                <a:gd name="connsiteY1" fmla="*/ 0 h 2628644"/>
                <a:gd name="connsiteX2" fmla="*/ 2087418 w 2512291"/>
                <a:gd name="connsiteY2" fmla="*/ 116353 h 2628644"/>
                <a:gd name="connsiteX3" fmla="*/ 2493818 w 2512291"/>
                <a:gd name="connsiteY3" fmla="*/ 439625 h 2628644"/>
                <a:gd name="connsiteX4" fmla="*/ 2512291 w 2512291"/>
                <a:gd name="connsiteY4" fmla="*/ 1594171 h 2628644"/>
                <a:gd name="connsiteX5" fmla="*/ 1806488 w 2512291"/>
                <a:gd name="connsiteY5" fmla="*/ 1853776 h 2628644"/>
                <a:gd name="connsiteX6" fmla="*/ 847885 w 2512291"/>
                <a:gd name="connsiteY6" fmla="*/ 973167 h 2628644"/>
                <a:gd name="connsiteX7" fmla="*/ 593922 w 2512291"/>
                <a:gd name="connsiteY7" fmla="*/ 1553651 h 2628644"/>
                <a:gd name="connsiteX8" fmla="*/ 535709 w 2512291"/>
                <a:gd name="connsiteY8" fmla="*/ 2628644 h 2628644"/>
                <a:gd name="connsiteX9" fmla="*/ 55418 w 2512291"/>
                <a:gd name="connsiteY9" fmla="*/ 2185298 h 2628644"/>
                <a:gd name="connsiteX10" fmla="*/ 452582 w 2512291"/>
                <a:gd name="connsiteY10" fmla="*/ 1178534 h 2628644"/>
                <a:gd name="connsiteX11" fmla="*/ 0 w 2512291"/>
                <a:gd name="connsiteY11" fmla="*/ 762898 h 2628644"/>
                <a:gd name="connsiteX12" fmla="*/ 221672 w 2512291"/>
                <a:gd name="connsiteY12" fmla="*/ 347262 h 2628644"/>
                <a:gd name="connsiteX13" fmla="*/ 240145 w 2512291"/>
                <a:gd name="connsiteY13" fmla="*/ 79407 h 2628644"/>
                <a:gd name="connsiteX0" fmla="*/ 240145 w 2512291"/>
                <a:gd name="connsiteY0" fmla="*/ 79407 h 2628644"/>
                <a:gd name="connsiteX1" fmla="*/ 1225837 w 2512291"/>
                <a:gd name="connsiteY1" fmla="*/ 0 h 2628644"/>
                <a:gd name="connsiteX2" fmla="*/ 2087418 w 2512291"/>
                <a:gd name="connsiteY2" fmla="*/ 116353 h 2628644"/>
                <a:gd name="connsiteX3" fmla="*/ 2493818 w 2512291"/>
                <a:gd name="connsiteY3" fmla="*/ 439625 h 2628644"/>
                <a:gd name="connsiteX4" fmla="*/ 2512291 w 2512291"/>
                <a:gd name="connsiteY4" fmla="*/ 1594171 h 2628644"/>
                <a:gd name="connsiteX5" fmla="*/ 1806488 w 2512291"/>
                <a:gd name="connsiteY5" fmla="*/ 1853776 h 2628644"/>
                <a:gd name="connsiteX6" fmla="*/ 899572 w 2512291"/>
                <a:gd name="connsiteY6" fmla="*/ 1836404 h 2628644"/>
                <a:gd name="connsiteX7" fmla="*/ 847885 w 2512291"/>
                <a:gd name="connsiteY7" fmla="*/ 973167 h 2628644"/>
                <a:gd name="connsiteX8" fmla="*/ 593922 w 2512291"/>
                <a:gd name="connsiteY8" fmla="*/ 1553651 h 2628644"/>
                <a:gd name="connsiteX9" fmla="*/ 535709 w 2512291"/>
                <a:gd name="connsiteY9" fmla="*/ 2628644 h 2628644"/>
                <a:gd name="connsiteX10" fmla="*/ 55418 w 2512291"/>
                <a:gd name="connsiteY10" fmla="*/ 2185298 h 2628644"/>
                <a:gd name="connsiteX11" fmla="*/ 452582 w 2512291"/>
                <a:gd name="connsiteY11" fmla="*/ 1178534 h 2628644"/>
                <a:gd name="connsiteX12" fmla="*/ 0 w 2512291"/>
                <a:gd name="connsiteY12" fmla="*/ 762898 h 2628644"/>
                <a:gd name="connsiteX13" fmla="*/ 221672 w 2512291"/>
                <a:gd name="connsiteY13" fmla="*/ 347262 h 2628644"/>
                <a:gd name="connsiteX14" fmla="*/ 240145 w 2512291"/>
                <a:gd name="connsiteY14" fmla="*/ 79407 h 2628644"/>
                <a:gd name="connsiteX0" fmla="*/ 240145 w 2512291"/>
                <a:gd name="connsiteY0" fmla="*/ 79407 h 2628644"/>
                <a:gd name="connsiteX1" fmla="*/ 1225837 w 2512291"/>
                <a:gd name="connsiteY1" fmla="*/ 0 h 2628644"/>
                <a:gd name="connsiteX2" fmla="*/ 2087418 w 2512291"/>
                <a:gd name="connsiteY2" fmla="*/ 116353 h 2628644"/>
                <a:gd name="connsiteX3" fmla="*/ 2493818 w 2512291"/>
                <a:gd name="connsiteY3" fmla="*/ 439625 h 2628644"/>
                <a:gd name="connsiteX4" fmla="*/ 2512291 w 2512291"/>
                <a:gd name="connsiteY4" fmla="*/ 1594171 h 2628644"/>
                <a:gd name="connsiteX5" fmla="*/ 1806488 w 2512291"/>
                <a:gd name="connsiteY5" fmla="*/ 1853776 h 2628644"/>
                <a:gd name="connsiteX6" fmla="*/ 899572 w 2512291"/>
                <a:gd name="connsiteY6" fmla="*/ 1836404 h 2628644"/>
                <a:gd name="connsiteX7" fmla="*/ 599319 w 2512291"/>
                <a:gd name="connsiteY7" fmla="*/ 1532719 h 2628644"/>
                <a:gd name="connsiteX8" fmla="*/ 593922 w 2512291"/>
                <a:gd name="connsiteY8" fmla="*/ 1553651 h 2628644"/>
                <a:gd name="connsiteX9" fmla="*/ 535709 w 2512291"/>
                <a:gd name="connsiteY9" fmla="*/ 2628644 h 2628644"/>
                <a:gd name="connsiteX10" fmla="*/ 55418 w 2512291"/>
                <a:gd name="connsiteY10" fmla="*/ 2185298 h 2628644"/>
                <a:gd name="connsiteX11" fmla="*/ 452582 w 2512291"/>
                <a:gd name="connsiteY11" fmla="*/ 1178534 h 2628644"/>
                <a:gd name="connsiteX12" fmla="*/ 0 w 2512291"/>
                <a:gd name="connsiteY12" fmla="*/ 762898 h 2628644"/>
                <a:gd name="connsiteX13" fmla="*/ 221672 w 2512291"/>
                <a:gd name="connsiteY13" fmla="*/ 347262 h 2628644"/>
                <a:gd name="connsiteX14" fmla="*/ 240145 w 2512291"/>
                <a:gd name="connsiteY14" fmla="*/ 79407 h 262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12291" h="2628644">
                  <a:moveTo>
                    <a:pt x="240145" y="79407"/>
                  </a:moveTo>
                  <a:lnTo>
                    <a:pt x="1225837" y="0"/>
                  </a:lnTo>
                  <a:lnTo>
                    <a:pt x="2087418" y="116353"/>
                  </a:lnTo>
                  <a:lnTo>
                    <a:pt x="2493818" y="439625"/>
                  </a:lnTo>
                  <a:lnTo>
                    <a:pt x="2512291" y="1594171"/>
                  </a:lnTo>
                  <a:lnTo>
                    <a:pt x="1806488" y="1853776"/>
                  </a:lnTo>
                  <a:cubicBezTo>
                    <a:pt x="1496292" y="1574162"/>
                    <a:pt x="1209768" y="2116018"/>
                    <a:pt x="899572" y="1836404"/>
                  </a:cubicBezTo>
                  <a:lnTo>
                    <a:pt x="599319" y="1532719"/>
                  </a:lnTo>
                  <a:lnTo>
                    <a:pt x="593922" y="1553651"/>
                  </a:lnTo>
                  <a:lnTo>
                    <a:pt x="535709" y="2628644"/>
                  </a:lnTo>
                  <a:lnTo>
                    <a:pt x="55418" y="2185298"/>
                  </a:lnTo>
                  <a:lnTo>
                    <a:pt x="452582" y="1178534"/>
                  </a:lnTo>
                  <a:lnTo>
                    <a:pt x="0" y="762898"/>
                  </a:lnTo>
                  <a:lnTo>
                    <a:pt x="221672" y="347262"/>
                  </a:lnTo>
                  <a:lnTo>
                    <a:pt x="240145" y="79407"/>
                  </a:lnTo>
                  <a:close/>
                </a:path>
              </a:pathLst>
            </a:custGeom>
            <a:solidFill>
              <a:srgbClr val="FFFF00">
                <a:alpha val="16000"/>
              </a:srgbClr>
            </a:solidFill>
            <a:ln>
              <a:solidFill>
                <a:srgbClr val="FFFF00">
                  <a:alpha val="6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gular Pentagon 4"/>
            <p:cNvSpPr/>
            <p:nvPr/>
          </p:nvSpPr>
          <p:spPr>
            <a:xfrm>
              <a:off x="4876800" y="3291814"/>
              <a:ext cx="129309" cy="13854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gular Pentagon 5"/>
            <p:cNvSpPr/>
            <p:nvPr/>
          </p:nvSpPr>
          <p:spPr>
            <a:xfrm>
              <a:off x="4370029" y="2824020"/>
              <a:ext cx="129309" cy="13854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gular Pentagon 6"/>
            <p:cNvSpPr/>
            <p:nvPr/>
          </p:nvSpPr>
          <p:spPr>
            <a:xfrm>
              <a:off x="3567417" y="3968097"/>
              <a:ext cx="129309" cy="13854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gular Pentagon 7"/>
            <p:cNvSpPr/>
            <p:nvPr/>
          </p:nvSpPr>
          <p:spPr>
            <a:xfrm>
              <a:off x="4282280" y="3405909"/>
              <a:ext cx="129309" cy="13854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gular Pentagon 8"/>
            <p:cNvSpPr/>
            <p:nvPr/>
          </p:nvSpPr>
          <p:spPr>
            <a:xfrm>
              <a:off x="3738291" y="2821713"/>
              <a:ext cx="129309" cy="13854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gular Pentagon 9"/>
            <p:cNvSpPr/>
            <p:nvPr/>
          </p:nvSpPr>
          <p:spPr>
            <a:xfrm>
              <a:off x="3641309" y="3648365"/>
              <a:ext cx="129309" cy="13854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p:cNvGrpSpPr>
            <a:grpSpLocks noChangeAspect="1"/>
          </p:cNvGrpSpPr>
          <p:nvPr/>
        </p:nvGrpSpPr>
        <p:grpSpPr>
          <a:xfrm>
            <a:off x="6233124" y="2220488"/>
            <a:ext cx="1857040" cy="2497926"/>
            <a:chOff x="6574365" y="2239817"/>
            <a:chExt cx="1960418" cy="2636982"/>
          </a:xfrm>
        </p:grpSpPr>
        <p:grpSp>
          <p:nvGrpSpPr>
            <p:cNvPr id="52" name="Group 51"/>
            <p:cNvGrpSpPr/>
            <p:nvPr/>
          </p:nvGrpSpPr>
          <p:grpSpPr>
            <a:xfrm>
              <a:off x="6574365" y="2239817"/>
              <a:ext cx="1960418" cy="2636982"/>
              <a:chOff x="2164995" y="4438206"/>
              <a:chExt cx="1960418" cy="2636982"/>
            </a:xfrm>
          </p:grpSpPr>
          <p:sp>
            <p:nvSpPr>
              <p:cNvPr id="49" name="Freeform 48"/>
              <p:cNvSpPr/>
              <p:nvPr/>
            </p:nvSpPr>
            <p:spPr>
              <a:xfrm>
                <a:off x="2164995" y="4438206"/>
                <a:ext cx="1960418" cy="2636982"/>
              </a:xfrm>
              <a:custGeom>
                <a:avLst/>
                <a:gdLst>
                  <a:gd name="connsiteX0" fmla="*/ 240145 w 2512291"/>
                  <a:gd name="connsiteY0" fmla="*/ 508000 h 3398982"/>
                  <a:gd name="connsiteX1" fmla="*/ 1237672 w 2512291"/>
                  <a:gd name="connsiteY1" fmla="*/ 0 h 3398982"/>
                  <a:gd name="connsiteX2" fmla="*/ 2087418 w 2512291"/>
                  <a:gd name="connsiteY2" fmla="*/ 544946 h 3398982"/>
                  <a:gd name="connsiteX3" fmla="*/ 2493818 w 2512291"/>
                  <a:gd name="connsiteY3" fmla="*/ 868218 h 3398982"/>
                  <a:gd name="connsiteX4" fmla="*/ 2512291 w 2512291"/>
                  <a:gd name="connsiteY4" fmla="*/ 2022764 h 3398982"/>
                  <a:gd name="connsiteX5" fmla="*/ 2244436 w 2512291"/>
                  <a:gd name="connsiteY5" fmla="*/ 2937164 h 3398982"/>
                  <a:gd name="connsiteX6" fmla="*/ 1487054 w 2512291"/>
                  <a:gd name="connsiteY6" fmla="*/ 3306618 h 3398982"/>
                  <a:gd name="connsiteX7" fmla="*/ 1043709 w 2512291"/>
                  <a:gd name="connsiteY7" fmla="*/ 3398982 h 3398982"/>
                  <a:gd name="connsiteX8" fmla="*/ 535709 w 2512291"/>
                  <a:gd name="connsiteY8" fmla="*/ 3057237 h 3398982"/>
                  <a:gd name="connsiteX9" fmla="*/ 55418 w 2512291"/>
                  <a:gd name="connsiteY9" fmla="*/ 2613891 h 3398982"/>
                  <a:gd name="connsiteX10" fmla="*/ 452582 w 2512291"/>
                  <a:gd name="connsiteY10" fmla="*/ 1607127 h 3398982"/>
                  <a:gd name="connsiteX11" fmla="*/ 0 w 2512291"/>
                  <a:gd name="connsiteY11" fmla="*/ 1191491 h 3398982"/>
                  <a:gd name="connsiteX12" fmla="*/ 221672 w 2512291"/>
                  <a:gd name="connsiteY12" fmla="*/ 775855 h 3398982"/>
                  <a:gd name="connsiteX13" fmla="*/ 240145 w 2512291"/>
                  <a:gd name="connsiteY13" fmla="*/ 508000 h 339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12291" h="3398982">
                    <a:moveTo>
                      <a:pt x="240145" y="508000"/>
                    </a:moveTo>
                    <a:lnTo>
                      <a:pt x="1237672" y="0"/>
                    </a:lnTo>
                    <a:lnTo>
                      <a:pt x="2087418" y="544946"/>
                    </a:lnTo>
                    <a:lnTo>
                      <a:pt x="2493818" y="868218"/>
                    </a:lnTo>
                    <a:lnTo>
                      <a:pt x="2512291" y="2022764"/>
                    </a:lnTo>
                    <a:lnTo>
                      <a:pt x="2244436" y="2937164"/>
                    </a:lnTo>
                    <a:lnTo>
                      <a:pt x="1487054" y="3306618"/>
                    </a:lnTo>
                    <a:lnTo>
                      <a:pt x="1043709" y="3398982"/>
                    </a:lnTo>
                    <a:lnTo>
                      <a:pt x="535709" y="3057237"/>
                    </a:lnTo>
                    <a:lnTo>
                      <a:pt x="55418" y="2613891"/>
                    </a:lnTo>
                    <a:lnTo>
                      <a:pt x="452582" y="1607127"/>
                    </a:lnTo>
                    <a:lnTo>
                      <a:pt x="0" y="1191491"/>
                    </a:lnTo>
                    <a:lnTo>
                      <a:pt x="221672" y="775855"/>
                    </a:lnTo>
                    <a:lnTo>
                      <a:pt x="240145" y="508000"/>
                    </a:lnTo>
                    <a:close/>
                  </a:path>
                </a:pathLst>
              </a:custGeom>
              <a:solidFill>
                <a:schemeClr val="accent3">
                  <a:lumMod val="20000"/>
                  <a:lumOff val="80000"/>
                  <a:alpha val="4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Curved Connector 49"/>
              <p:cNvCxnSpPr>
                <a:stCxn id="49" idx="10"/>
                <a:endCxn id="49" idx="6"/>
              </p:cNvCxnSpPr>
              <p:nvPr/>
            </p:nvCxnSpPr>
            <p:spPr>
              <a:xfrm>
                <a:off x="2518159" y="5685040"/>
                <a:ext cx="807230" cy="1318491"/>
              </a:xfrm>
              <a:prstGeom prst="curvedConnector3">
                <a:avLst>
                  <a:gd name="adj1" fmla="val 80968"/>
                </a:avLst>
              </a:prstGeom>
            </p:spPr>
            <p:style>
              <a:lnRef idx="1">
                <a:schemeClr val="accent1"/>
              </a:lnRef>
              <a:fillRef idx="0">
                <a:schemeClr val="accent1"/>
              </a:fillRef>
              <a:effectRef idx="0">
                <a:schemeClr val="accent1"/>
              </a:effectRef>
              <a:fontRef idx="minor">
                <a:schemeClr val="tx1"/>
              </a:fontRef>
            </p:style>
          </p:cxnSp>
          <p:sp>
            <p:nvSpPr>
              <p:cNvPr id="51" name="Freeform 50"/>
              <p:cNvSpPr/>
              <p:nvPr/>
            </p:nvSpPr>
            <p:spPr>
              <a:xfrm>
                <a:off x="2164995" y="4778589"/>
                <a:ext cx="1960418" cy="2039342"/>
              </a:xfrm>
              <a:custGeom>
                <a:avLst/>
                <a:gdLst>
                  <a:gd name="connsiteX0" fmla="*/ 240145 w 2512291"/>
                  <a:gd name="connsiteY0" fmla="*/ 508000 h 3398982"/>
                  <a:gd name="connsiteX1" fmla="*/ 1237672 w 2512291"/>
                  <a:gd name="connsiteY1" fmla="*/ 0 h 3398982"/>
                  <a:gd name="connsiteX2" fmla="*/ 2087418 w 2512291"/>
                  <a:gd name="connsiteY2" fmla="*/ 544946 h 3398982"/>
                  <a:gd name="connsiteX3" fmla="*/ 2493818 w 2512291"/>
                  <a:gd name="connsiteY3" fmla="*/ 868218 h 3398982"/>
                  <a:gd name="connsiteX4" fmla="*/ 2512291 w 2512291"/>
                  <a:gd name="connsiteY4" fmla="*/ 2022764 h 3398982"/>
                  <a:gd name="connsiteX5" fmla="*/ 2244436 w 2512291"/>
                  <a:gd name="connsiteY5" fmla="*/ 2937164 h 3398982"/>
                  <a:gd name="connsiteX6" fmla="*/ 1487054 w 2512291"/>
                  <a:gd name="connsiteY6" fmla="*/ 3306618 h 3398982"/>
                  <a:gd name="connsiteX7" fmla="*/ 1043709 w 2512291"/>
                  <a:gd name="connsiteY7" fmla="*/ 3398982 h 3398982"/>
                  <a:gd name="connsiteX8" fmla="*/ 535709 w 2512291"/>
                  <a:gd name="connsiteY8" fmla="*/ 3057237 h 3398982"/>
                  <a:gd name="connsiteX9" fmla="*/ 55418 w 2512291"/>
                  <a:gd name="connsiteY9" fmla="*/ 2613891 h 3398982"/>
                  <a:gd name="connsiteX10" fmla="*/ 452582 w 2512291"/>
                  <a:gd name="connsiteY10" fmla="*/ 1607127 h 3398982"/>
                  <a:gd name="connsiteX11" fmla="*/ 0 w 2512291"/>
                  <a:gd name="connsiteY11" fmla="*/ 1191491 h 3398982"/>
                  <a:gd name="connsiteX12" fmla="*/ 221672 w 2512291"/>
                  <a:gd name="connsiteY12" fmla="*/ 775855 h 3398982"/>
                  <a:gd name="connsiteX13" fmla="*/ 240145 w 2512291"/>
                  <a:gd name="connsiteY13" fmla="*/ 508000 h 3398982"/>
                  <a:gd name="connsiteX0" fmla="*/ 240145 w 2512291"/>
                  <a:gd name="connsiteY0" fmla="*/ 508000 h 3398982"/>
                  <a:gd name="connsiteX1" fmla="*/ 1237672 w 2512291"/>
                  <a:gd name="connsiteY1" fmla="*/ 0 h 3398982"/>
                  <a:gd name="connsiteX2" fmla="*/ 2087418 w 2512291"/>
                  <a:gd name="connsiteY2" fmla="*/ 544946 h 3398982"/>
                  <a:gd name="connsiteX3" fmla="*/ 2493818 w 2512291"/>
                  <a:gd name="connsiteY3" fmla="*/ 868218 h 3398982"/>
                  <a:gd name="connsiteX4" fmla="*/ 2512291 w 2512291"/>
                  <a:gd name="connsiteY4" fmla="*/ 2022764 h 3398982"/>
                  <a:gd name="connsiteX5" fmla="*/ 1534248 w 2512291"/>
                  <a:gd name="connsiteY5" fmla="*/ 1401372 h 3398982"/>
                  <a:gd name="connsiteX6" fmla="*/ 1487054 w 2512291"/>
                  <a:gd name="connsiteY6" fmla="*/ 3306618 h 3398982"/>
                  <a:gd name="connsiteX7" fmla="*/ 1043709 w 2512291"/>
                  <a:gd name="connsiteY7" fmla="*/ 3398982 h 3398982"/>
                  <a:gd name="connsiteX8" fmla="*/ 535709 w 2512291"/>
                  <a:gd name="connsiteY8" fmla="*/ 3057237 h 3398982"/>
                  <a:gd name="connsiteX9" fmla="*/ 55418 w 2512291"/>
                  <a:gd name="connsiteY9" fmla="*/ 2613891 h 3398982"/>
                  <a:gd name="connsiteX10" fmla="*/ 452582 w 2512291"/>
                  <a:gd name="connsiteY10" fmla="*/ 1607127 h 3398982"/>
                  <a:gd name="connsiteX11" fmla="*/ 0 w 2512291"/>
                  <a:gd name="connsiteY11" fmla="*/ 1191491 h 3398982"/>
                  <a:gd name="connsiteX12" fmla="*/ 221672 w 2512291"/>
                  <a:gd name="connsiteY12" fmla="*/ 775855 h 3398982"/>
                  <a:gd name="connsiteX13" fmla="*/ 240145 w 2512291"/>
                  <a:gd name="connsiteY13" fmla="*/ 508000 h 3398982"/>
                  <a:gd name="connsiteX0" fmla="*/ 240145 w 2512291"/>
                  <a:gd name="connsiteY0" fmla="*/ 508000 h 3398982"/>
                  <a:gd name="connsiteX1" fmla="*/ 1237672 w 2512291"/>
                  <a:gd name="connsiteY1" fmla="*/ 0 h 3398982"/>
                  <a:gd name="connsiteX2" fmla="*/ 2087418 w 2512291"/>
                  <a:gd name="connsiteY2" fmla="*/ 544946 h 3398982"/>
                  <a:gd name="connsiteX3" fmla="*/ 2493818 w 2512291"/>
                  <a:gd name="connsiteY3" fmla="*/ 868218 h 3398982"/>
                  <a:gd name="connsiteX4" fmla="*/ 2512291 w 2512291"/>
                  <a:gd name="connsiteY4" fmla="*/ 2022764 h 3398982"/>
                  <a:gd name="connsiteX5" fmla="*/ 1534248 w 2512291"/>
                  <a:gd name="connsiteY5" fmla="*/ 1401372 h 3398982"/>
                  <a:gd name="connsiteX6" fmla="*/ 847885 w 2512291"/>
                  <a:gd name="connsiteY6" fmla="*/ 1401760 h 3398982"/>
                  <a:gd name="connsiteX7" fmla="*/ 1043709 w 2512291"/>
                  <a:gd name="connsiteY7" fmla="*/ 3398982 h 3398982"/>
                  <a:gd name="connsiteX8" fmla="*/ 535709 w 2512291"/>
                  <a:gd name="connsiteY8" fmla="*/ 3057237 h 3398982"/>
                  <a:gd name="connsiteX9" fmla="*/ 55418 w 2512291"/>
                  <a:gd name="connsiteY9" fmla="*/ 2613891 h 3398982"/>
                  <a:gd name="connsiteX10" fmla="*/ 452582 w 2512291"/>
                  <a:gd name="connsiteY10" fmla="*/ 1607127 h 3398982"/>
                  <a:gd name="connsiteX11" fmla="*/ 0 w 2512291"/>
                  <a:gd name="connsiteY11" fmla="*/ 1191491 h 3398982"/>
                  <a:gd name="connsiteX12" fmla="*/ 221672 w 2512291"/>
                  <a:gd name="connsiteY12" fmla="*/ 775855 h 3398982"/>
                  <a:gd name="connsiteX13" fmla="*/ 240145 w 2512291"/>
                  <a:gd name="connsiteY13" fmla="*/ 508000 h 3398982"/>
                  <a:gd name="connsiteX0" fmla="*/ 240145 w 2512291"/>
                  <a:gd name="connsiteY0" fmla="*/ 508000 h 3057237"/>
                  <a:gd name="connsiteX1" fmla="*/ 1237672 w 2512291"/>
                  <a:gd name="connsiteY1" fmla="*/ 0 h 3057237"/>
                  <a:gd name="connsiteX2" fmla="*/ 2087418 w 2512291"/>
                  <a:gd name="connsiteY2" fmla="*/ 544946 h 3057237"/>
                  <a:gd name="connsiteX3" fmla="*/ 2493818 w 2512291"/>
                  <a:gd name="connsiteY3" fmla="*/ 868218 h 3057237"/>
                  <a:gd name="connsiteX4" fmla="*/ 2512291 w 2512291"/>
                  <a:gd name="connsiteY4" fmla="*/ 2022764 h 3057237"/>
                  <a:gd name="connsiteX5" fmla="*/ 1534248 w 2512291"/>
                  <a:gd name="connsiteY5" fmla="*/ 1401372 h 3057237"/>
                  <a:gd name="connsiteX6" fmla="*/ 847885 w 2512291"/>
                  <a:gd name="connsiteY6" fmla="*/ 1401760 h 3057237"/>
                  <a:gd name="connsiteX7" fmla="*/ 593922 w 2512291"/>
                  <a:gd name="connsiteY7" fmla="*/ 1982244 h 3057237"/>
                  <a:gd name="connsiteX8" fmla="*/ 535709 w 2512291"/>
                  <a:gd name="connsiteY8" fmla="*/ 3057237 h 3057237"/>
                  <a:gd name="connsiteX9" fmla="*/ 55418 w 2512291"/>
                  <a:gd name="connsiteY9" fmla="*/ 2613891 h 3057237"/>
                  <a:gd name="connsiteX10" fmla="*/ 452582 w 2512291"/>
                  <a:gd name="connsiteY10" fmla="*/ 1607127 h 3057237"/>
                  <a:gd name="connsiteX11" fmla="*/ 0 w 2512291"/>
                  <a:gd name="connsiteY11" fmla="*/ 1191491 h 3057237"/>
                  <a:gd name="connsiteX12" fmla="*/ 221672 w 2512291"/>
                  <a:gd name="connsiteY12" fmla="*/ 775855 h 3057237"/>
                  <a:gd name="connsiteX13" fmla="*/ 240145 w 2512291"/>
                  <a:gd name="connsiteY13" fmla="*/ 508000 h 3057237"/>
                  <a:gd name="connsiteX0" fmla="*/ 240145 w 2512291"/>
                  <a:gd name="connsiteY0" fmla="*/ 79407 h 2628644"/>
                  <a:gd name="connsiteX1" fmla="*/ 1225837 w 2512291"/>
                  <a:gd name="connsiteY1" fmla="*/ 0 h 2628644"/>
                  <a:gd name="connsiteX2" fmla="*/ 2087418 w 2512291"/>
                  <a:gd name="connsiteY2" fmla="*/ 116353 h 2628644"/>
                  <a:gd name="connsiteX3" fmla="*/ 2493818 w 2512291"/>
                  <a:gd name="connsiteY3" fmla="*/ 439625 h 2628644"/>
                  <a:gd name="connsiteX4" fmla="*/ 2512291 w 2512291"/>
                  <a:gd name="connsiteY4" fmla="*/ 1594171 h 2628644"/>
                  <a:gd name="connsiteX5" fmla="*/ 1534248 w 2512291"/>
                  <a:gd name="connsiteY5" fmla="*/ 972779 h 2628644"/>
                  <a:gd name="connsiteX6" fmla="*/ 847885 w 2512291"/>
                  <a:gd name="connsiteY6" fmla="*/ 973167 h 2628644"/>
                  <a:gd name="connsiteX7" fmla="*/ 593922 w 2512291"/>
                  <a:gd name="connsiteY7" fmla="*/ 1553651 h 2628644"/>
                  <a:gd name="connsiteX8" fmla="*/ 535709 w 2512291"/>
                  <a:gd name="connsiteY8" fmla="*/ 2628644 h 2628644"/>
                  <a:gd name="connsiteX9" fmla="*/ 55418 w 2512291"/>
                  <a:gd name="connsiteY9" fmla="*/ 2185298 h 2628644"/>
                  <a:gd name="connsiteX10" fmla="*/ 452582 w 2512291"/>
                  <a:gd name="connsiteY10" fmla="*/ 1178534 h 2628644"/>
                  <a:gd name="connsiteX11" fmla="*/ 0 w 2512291"/>
                  <a:gd name="connsiteY11" fmla="*/ 762898 h 2628644"/>
                  <a:gd name="connsiteX12" fmla="*/ 221672 w 2512291"/>
                  <a:gd name="connsiteY12" fmla="*/ 347262 h 2628644"/>
                  <a:gd name="connsiteX13" fmla="*/ 240145 w 2512291"/>
                  <a:gd name="connsiteY13" fmla="*/ 79407 h 2628644"/>
                  <a:gd name="connsiteX0" fmla="*/ 240145 w 2512291"/>
                  <a:gd name="connsiteY0" fmla="*/ 79407 h 2628644"/>
                  <a:gd name="connsiteX1" fmla="*/ 1225837 w 2512291"/>
                  <a:gd name="connsiteY1" fmla="*/ 0 h 2628644"/>
                  <a:gd name="connsiteX2" fmla="*/ 2087418 w 2512291"/>
                  <a:gd name="connsiteY2" fmla="*/ 116353 h 2628644"/>
                  <a:gd name="connsiteX3" fmla="*/ 2493818 w 2512291"/>
                  <a:gd name="connsiteY3" fmla="*/ 439625 h 2628644"/>
                  <a:gd name="connsiteX4" fmla="*/ 2512291 w 2512291"/>
                  <a:gd name="connsiteY4" fmla="*/ 1594171 h 2628644"/>
                  <a:gd name="connsiteX5" fmla="*/ 1806488 w 2512291"/>
                  <a:gd name="connsiteY5" fmla="*/ 1853776 h 2628644"/>
                  <a:gd name="connsiteX6" fmla="*/ 847885 w 2512291"/>
                  <a:gd name="connsiteY6" fmla="*/ 973167 h 2628644"/>
                  <a:gd name="connsiteX7" fmla="*/ 593922 w 2512291"/>
                  <a:gd name="connsiteY7" fmla="*/ 1553651 h 2628644"/>
                  <a:gd name="connsiteX8" fmla="*/ 535709 w 2512291"/>
                  <a:gd name="connsiteY8" fmla="*/ 2628644 h 2628644"/>
                  <a:gd name="connsiteX9" fmla="*/ 55418 w 2512291"/>
                  <a:gd name="connsiteY9" fmla="*/ 2185298 h 2628644"/>
                  <a:gd name="connsiteX10" fmla="*/ 452582 w 2512291"/>
                  <a:gd name="connsiteY10" fmla="*/ 1178534 h 2628644"/>
                  <a:gd name="connsiteX11" fmla="*/ 0 w 2512291"/>
                  <a:gd name="connsiteY11" fmla="*/ 762898 h 2628644"/>
                  <a:gd name="connsiteX12" fmla="*/ 221672 w 2512291"/>
                  <a:gd name="connsiteY12" fmla="*/ 347262 h 2628644"/>
                  <a:gd name="connsiteX13" fmla="*/ 240145 w 2512291"/>
                  <a:gd name="connsiteY13" fmla="*/ 79407 h 2628644"/>
                  <a:gd name="connsiteX0" fmla="*/ 240145 w 2512291"/>
                  <a:gd name="connsiteY0" fmla="*/ 79407 h 2628644"/>
                  <a:gd name="connsiteX1" fmla="*/ 1225837 w 2512291"/>
                  <a:gd name="connsiteY1" fmla="*/ 0 h 2628644"/>
                  <a:gd name="connsiteX2" fmla="*/ 2087418 w 2512291"/>
                  <a:gd name="connsiteY2" fmla="*/ 116353 h 2628644"/>
                  <a:gd name="connsiteX3" fmla="*/ 2493818 w 2512291"/>
                  <a:gd name="connsiteY3" fmla="*/ 439625 h 2628644"/>
                  <a:gd name="connsiteX4" fmla="*/ 2512291 w 2512291"/>
                  <a:gd name="connsiteY4" fmla="*/ 1594171 h 2628644"/>
                  <a:gd name="connsiteX5" fmla="*/ 1806488 w 2512291"/>
                  <a:gd name="connsiteY5" fmla="*/ 1853776 h 2628644"/>
                  <a:gd name="connsiteX6" fmla="*/ 899572 w 2512291"/>
                  <a:gd name="connsiteY6" fmla="*/ 1836404 h 2628644"/>
                  <a:gd name="connsiteX7" fmla="*/ 847885 w 2512291"/>
                  <a:gd name="connsiteY7" fmla="*/ 973167 h 2628644"/>
                  <a:gd name="connsiteX8" fmla="*/ 593922 w 2512291"/>
                  <a:gd name="connsiteY8" fmla="*/ 1553651 h 2628644"/>
                  <a:gd name="connsiteX9" fmla="*/ 535709 w 2512291"/>
                  <a:gd name="connsiteY9" fmla="*/ 2628644 h 2628644"/>
                  <a:gd name="connsiteX10" fmla="*/ 55418 w 2512291"/>
                  <a:gd name="connsiteY10" fmla="*/ 2185298 h 2628644"/>
                  <a:gd name="connsiteX11" fmla="*/ 452582 w 2512291"/>
                  <a:gd name="connsiteY11" fmla="*/ 1178534 h 2628644"/>
                  <a:gd name="connsiteX12" fmla="*/ 0 w 2512291"/>
                  <a:gd name="connsiteY12" fmla="*/ 762898 h 2628644"/>
                  <a:gd name="connsiteX13" fmla="*/ 221672 w 2512291"/>
                  <a:gd name="connsiteY13" fmla="*/ 347262 h 2628644"/>
                  <a:gd name="connsiteX14" fmla="*/ 240145 w 2512291"/>
                  <a:gd name="connsiteY14" fmla="*/ 79407 h 2628644"/>
                  <a:gd name="connsiteX0" fmla="*/ 240145 w 2512291"/>
                  <a:gd name="connsiteY0" fmla="*/ 79407 h 2628644"/>
                  <a:gd name="connsiteX1" fmla="*/ 1225837 w 2512291"/>
                  <a:gd name="connsiteY1" fmla="*/ 0 h 2628644"/>
                  <a:gd name="connsiteX2" fmla="*/ 2087418 w 2512291"/>
                  <a:gd name="connsiteY2" fmla="*/ 116353 h 2628644"/>
                  <a:gd name="connsiteX3" fmla="*/ 2493818 w 2512291"/>
                  <a:gd name="connsiteY3" fmla="*/ 439625 h 2628644"/>
                  <a:gd name="connsiteX4" fmla="*/ 2512291 w 2512291"/>
                  <a:gd name="connsiteY4" fmla="*/ 1594171 h 2628644"/>
                  <a:gd name="connsiteX5" fmla="*/ 1806488 w 2512291"/>
                  <a:gd name="connsiteY5" fmla="*/ 1853776 h 2628644"/>
                  <a:gd name="connsiteX6" fmla="*/ 899572 w 2512291"/>
                  <a:gd name="connsiteY6" fmla="*/ 1836404 h 2628644"/>
                  <a:gd name="connsiteX7" fmla="*/ 599319 w 2512291"/>
                  <a:gd name="connsiteY7" fmla="*/ 1532719 h 2628644"/>
                  <a:gd name="connsiteX8" fmla="*/ 593922 w 2512291"/>
                  <a:gd name="connsiteY8" fmla="*/ 1553651 h 2628644"/>
                  <a:gd name="connsiteX9" fmla="*/ 535709 w 2512291"/>
                  <a:gd name="connsiteY9" fmla="*/ 2628644 h 2628644"/>
                  <a:gd name="connsiteX10" fmla="*/ 55418 w 2512291"/>
                  <a:gd name="connsiteY10" fmla="*/ 2185298 h 2628644"/>
                  <a:gd name="connsiteX11" fmla="*/ 452582 w 2512291"/>
                  <a:gd name="connsiteY11" fmla="*/ 1178534 h 2628644"/>
                  <a:gd name="connsiteX12" fmla="*/ 0 w 2512291"/>
                  <a:gd name="connsiteY12" fmla="*/ 762898 h 2628644"/>
                  <a:gd name="connsiteX13" fmla="*/ 221672 w 2512291"/>
                  <a:gd name="connsiteY13" fmla="*/ 347262 h 2628644"/>
                  <a:gd name="connsiteX14" fmla="*/ 240145 w 2512291"/>
                  <a:gd name="connsiteY14" fmla="*/ 79407 h 262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12291" h="2628644">
                    <a:moveTo>
                      <a:pt x="240145" y="79407"/>
                    </a:moveTo>
                    <a:lnTo>
                      <a:pt x="1225837" y="0"/>
                    </a:lnTo>
                    <a:lnTo>
                      <a:pt x="2087418" y="116353"/>
                    </a:lnTo>
                    <a:lnTo>
                      <a:pt x="2493818" y="439625"/>
                    </a:lnTo>
                    <a:lnTo>
                      <a:pt x="2512291" y="1594171"/>
                    </a:lnTo>
                    <a:lnTo>
                      <a:pt x="1806488" y="1853776"/>
                    </a:lnTo>
                    <a:cubicBezTo>
                      <a:pt x="1496292" y="1574162"/>
                      <a:pt x="1209768" y="2116018"/>
                      <a:pt x="899572" y="1836404"/>
                    </a:cubicBezTo>
                    <a:lnTo>
                      <a:pt x="599319" y="1532719"/>
                    </a:lnTo>
                    <a:lnTo>
                      <a:pt x="593922" y="1553651"/>
                    </a:lnTo>
                    <a:lnTo>
                      <a:pt x="535709" y="2628644"/>
                    </a:lnTo>
                    <a:lnTo>
                      <a:pt x="55418" y="2185298"/>
                    </a:lnTo>
                    <a:lnTo>
                      <a:pt x="452582" y="1178534"/>
                    </a:lnTo>
                    <a:lnTo>
                      <a:pt x="0" y="762898"/>
                    </a:lnTo>
                    <a:lnTo>
                      <a:pt x="221672" y="347262"/>
                    </a:lnTo>
                    <a:lnTo>
                      <a:pt x="240145" y="79407"/>
                    </a:lnTo>
                    <a:close/>
                  </a:path>
                </a:pathLst>
              </a:custGeom>
              <a:solidFill>
                <a:srgbClr val="FFFF00">
                  <a:alpha val="16000"/>
                </a:srgbClr>
              </a:solidFill>
              <a:ln>
                <a:solidFill>
                  <a:srgbClr val="FFFF00">
                    <a:alpha val="6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4" name="Elbow Connector 53"/>
            <p:cNvCxnSpPr>
              <a:stCxn id="51" idx="12"/>
            </p:cNvCxnSpPr>
            <p:nvPr/>
          </p:nvCxnSpPr>
          <p:spPr>
            <a:xfrm>
              <a:off x="6574365" y="3172068"/>
              <a:ext cx="630458" cy="870202"/>
            </a:xfrm>
            <a:prstGeom prst="bentConnector4">
              <a:avLst>
                <a:gd name="adj1" fmla="val 62996"/>
                <a:gd name="adj2" fmla="val -881"/>
              </a:avLst>
            </a:prstGeom>
            <a:ln w="15875">
              <a:solidFill>
                <a:srgbClr val="C00000">
                  <a:alpha val="41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Elbow Connector 82"/>
            <p:cNvCxnSpPr>
              <a:endCxn id="51" idx="4"/>
            </p:cNvCxnSpPr>
            <p:nvPr/>
          </p:nvCxnSpPr>
          <p:spPr>
            <a:xfrm flipV="1">
              <a:off x="7204823" y="3816982"/>
              <a:ext cx="1329960" cy="225288"/>
            </a:xfrm>
            <a:prstGeom prst="bentConnector3">
              <a:avLst>
                <a:gd name="adj1" fmla="val 65102"/>
              </a:avLst>
            </a:prstGeom>
            <a:ln w="15875">
              <a:solidFill>
                <a:srgbClr val="C00000">
                  <a:alpha val="41000"/>
                </a:srgbClr>
              </a:solidFill>
              <a:prstDash val="sysDash"/>
            </a:ln>
          </p:spPr>
          <p:style>
            <a:lnRef idx="1">
              <a:schemeClr val="accent1"/>
            </a:lnRef>
            <a:fillRef idx="0">
              <a:schemeClr val="accent1"/>
            </a:fillRef>
            <a:effectRef idx="0">
              <a:schemeClr val="accent1"/>
            </a:effectRef>
            <a:fontRef idx="minor">
              <a:schemeClr val="tx1"/>
            </a:fontRef>
          </p:style>
        </p:cxnSp>
        <p:sp>
          <p:nvSpPr>
            <p:cNvPr id="43" name="Regular Pentagon 42"/>
            <p:cNvSpPr/>
            <p:nvPr/>
          </p:nvSpPr>
          <p:spPr>
            <a:xfrm>
              <a:off x="6824939" y="3860353"/>
              <a:ext cx="129309" cy="13854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gular Pentagon 43"/>
            <p:cNvSpPr/>
            <p:nvPr/>
          </p:nvSpPr>
          <p:spPr>
            <a:xfrm>
              <a:off x="6807143" y="3195784"/>
              <a:ext cx="129309" cy="13854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gular Pentagon 44"/>
            <p:cNvSpPr/>
            <p:nvPr/>
          </p:nvSpPr>
          <p:spPr>
            <a:xfrm>
              <a:off x="7869803" y="2830947"/>
              <a:ext cx="129309" cy="13854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gular Pentagon 45"/>
            <p:cNvSpPr/>
            <p:nvPr/>
          </p:nvSpPr>
          <p:spPr>
            <a:xfrm>
              <a:off x="7011077" y="3308927"/>
              <a:ext cx="129309" cy="13854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gular Pentagon 46"/>
            <p:cNvSpPr/>
            <p:nvPr/>
          </p:nvSpPr>
          <p:spPr>
            <a:xfrm>
              <a:off x="7304972" y="3784602"/>
              <a:ext cx="129309" cy="13854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gular Pentagon 47"/>
            <p:cNvSpPr/>
            <p:nvPr/>
          </p:nvSpPr>
          <p:spPr>
            <a:xfrm>
              <a:off x="7670104" y="3486651"/>
              <a:ext cx="129309" cy="13854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7620000" y="50861"/>
            <a:ext cx="1448217" cy="369332"/>
          </a:xfrm>
          <a:prstGeom prst="rect">
            <a:avLst/>
          </a:prstGeom>
        </p:spPr>
        <p:txBody>
          <a:bodyPr wrap="none">
            <a:spAutoFit/>
          </a:bodyPr>
          <a:lstStyle/>
          <a:p>
            <a:r>
              <a:rPr lang="en-US" dirty="0">
                <a:solidFill>
                  <a:schemeClr val="tx1">
                    <a:lumMod val="65000"/>
                    <a:lumOff val="35000"/>
                  </a:schemeClr>
                </a:solidFill>
              </a:rPr>
              <a:t>Methodology</a:t>
            </a:r>
          </a:p>
        </p:txBody>
      </p:sp>
      <p:sp>
        <p:nvSpPr>
          <p:cNvPr id="13" name="TextBox 12"/>
          <p:cNvSpPr txBox="1"/>
          <p:nvPr/>
        </p:nvSpPr>
        <p:spPr>
          <a:xfrm>
            <a:off x="852716" y="5212318"/>
            <a:ext cx="1454629" cy="369332"/>
          </a:xfrm>
          <a:prstGeom prst="rect">
            <a:avLst/>
          </a:prstGeom>
          <a:noFill/>
        </p:spPr>
        <p:txBody>
          <a:bodyPr wrap="none" rtlCol="0">
            <a:spAutoFit/>
          </a:bodyPr>
          <a:lstStyle/>
          <a:p>
            <a:r>
              <a:rPr lang="en-US" dirty="0" smtClean="0"/>
              <a:t>Basic method</a:t>
            </a:r>
            <a:endParaRPr lang="en-US" dirty="0"/>
          </a:p>
        </p:txBody>
      </p:sp>
      <p:sp>
        <p:nvSpPr>
          <p:cNvPr id="41" name="TextBox 40"/>
          <p:cNvSpPr txBox="1"/>
          <p:nvPr/>
        </p:nvSpPr>
        <p:spPr>
          <a:xfrm>
            <a:off x="3486819" y="5212318"/>
            <a:ext cx="1693156" cy="369332"/>
          </a:xfrm>
          <a:prstGeom prst="rect">
            <a:avLst/>
          </a:prstGeom>
          <a:noFill/>
        </p:spPr>
        <p:txBody>
          <a:bodyPr wrap="none" rtlCol="0">
            <a:spAutoFit/>
          </a:bodyPr>
          <a:lstStyle/>
          <a:p>
            <a:r>
              <a:rPr lang="en-US" dirty="0" smtClean="0"/>
              <a:t>Current method</a:t>
            </a:r>
            <a:endParaRPr lang="en-US" dirty="0"/>
          </a:p>
        </p:txBody>
      </p:sp>
      <p:sp>
        <p:nvSpPr>
          <p:cNvPr id="42" name="TextBox 41"/>
          <p:cNvSpPr txBox="1"/>
          <p:nvPr/>
        </p:nvSpPr>
        <p:spPr>
          <a:xfrm>
            <a:off x="6359450" y="5212318"/>
            <a:ext cx="1866088" cy="369332"/>
          </a:xfrm>
          <a:prstGeom prst="rect">
            <a:avLst/>
          </a:prstGeom>
          <a:noFill/>
        </p:spPr>
        <p:txBody>
          <a:bodyPr wrap="none" rtlCol="0">
            <a:spAutoFit/>
          </a:bodyPr>
          <a:lstStyle/>
          <a:p>
            <a:r>
              <a:rPr lang="en-US" dirty="0" smtClean="0"/>
              <a:t>Proposed method</a:t>
            </a:r>
            <a:endParaRPr lang="en-US" dirty="0"/>
          </a:p>
        </p:txBody>
      </p:sp>
    </p:spTree>
    <p:extLst>
      <p:ext uri="{BB962C8B-B14F-4D97-AF65-F5344CB8AC3E}">
        <p14:creationId xmlns:p14="http://schemas.microsoft.com/office/powerpoint/2010/main" val="14529894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Ripley’s K</a:t>
            </a:r>
            <a:endParaRPr lang="en-US" dirty="0"/>
          </a:p>
        </p:txBody>
      </p:sp>
      <p:sp>
        <p:nvSpPr>
          <p:cNvPr id="8" name="Content Placeholder 2"/>
          <p:cNvSpPr txBox="1">
            <a:spLocks/>
          </p:cNvSpPr>
          <p:nvPr/>
        </p:nvSpPr>
        <p:spPr>
          <a:xfrm>
            <a:off x="457200" y="1275254"/>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Improves on nearest neighbor (which only checks for one relationship</a:t>
            </a:r>
            <a:r>
              <a:rPr lang="en-US" sz="2400" dirty="0" smtClean="0"/>
              <a:t>)</a:t>
            </a:r>
          </a:p>
          <a:p>
            <a:r>
              <a:rPr lang="en-US" sz="2400" dirty="0" smtClean="0"/>
              <a:t>Looks at the concentration of points at different intervals (Ex: Do feedlots tend to cluster around 5 miles?)</a:t>
            </a:r>
          </a:p>
          <a:p>
            <a:r>
              <a:rPr lang="en-US" sz="2400" dirty="0" smtClean="0">
                <a:solidFill>
                  <a:schemeClr val="accent6">
                    <a:lumMod val="75000"/>
                  </a:schemeClr>
                </a:solidFill>
              </a:rPr>
              <a:t># feedlots between 2 distances</a:t>
            </a:r>
            <a:r>
              <a:rPr lang="en-US" sz="2400" dirty="0" smtClean="0"/>
              <a:t>/ </a:t>
            </a:r>
            <a:r>
              <a:rPr lang="en-US" sz="2400" dirty="0" smtClean="0">
                <a:solidFill>
                  <a:srgbClr val="C00000"/>
                </a:solidFill>
              </a:rPr>
              <a:t># feedlots in total area</a:t>
            </a:r>
          </a:p>
          <a:p>
            <a:pPr lvl="1"/>
            <a:endParaRPr lang="en-US" dirty="0"/>
          </a:p>
        </p:txBody>
      </p:sp>
      <p:cxnSp>
        <p:nvCxnSpPr>
          <p:cNvPr id="28" name="Straight Connector 27"/>
          <p:cNvCxnSpPr/>
          <p:nvPr/>
        </p:nvCxnSpPr>
        <p:spPr>
          <a:xfrm>
            <a:off x="5569521" y="4148888"/>
            <a:ext cx="0" cy="129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569521" y="5444288"/>
            <a:ext cx="183803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1885572" y="4265014"/>
            <a:ext cx="1686794" cy="1214582"/>
            <a:chOff x="2922211" y="5190125"/>
            <a:chExt cx="1686794" cy="1214582"/>
          </a:xfrm>
        </p:grpSpPr>
        <p:grpSp>
          <p:nvGrpSpPr>
            <p:cNvPr id="32" name="Group 31"/>
            <p:cNvGrpSpPr/>
            <p:nvPr/>
          </p:nvGrpSpPr>
          <p:grpSpPr>
            <a:xfrm>
              <a:off x="2922211" y="5190126"/>
              <a:ext cx="1686794" cy="1214581"/>
              <a:chOff x="2123206" y="4985473"/>
              <a:chExt cx="2500748" cy="1879600"/>
            </a:xfrm>
          </p:grpSpPr>
          <p:sp>
            <p:nvSpPr>
              <p:cNvPr id="10" name="Regular Pentagon 9"/>
              <p:cNvSpPr/>
              <p:nvPr/>
            </p:nvSpPr>
            <p:spPr>
              <a:xfrm>
                <a:off x="3565233" y="4985473"/>
                <a:ext cx="129309" cy="13854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gular Pentagon 10"/>
              <p:cNvSpPr/>
              <p:nvPr/>
            </p:nvSpPr>
            <p:spPr>
              <a:xfrm>
                <a:off x="2817088" y="5364165"/>
                <a:ext cx="129309" cy="13854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gular Pentagon 11"/>
              <p:cNvSpPr/>
              <p:nvPr/>
            </p:nvSpPr>
            <p:spPr>
              <a:xfrm>
                <a:off x="3048000" y="5858309"/>
                <a:ext cx="129309" cy="13854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gular Pentagon 12"/>
              <p:cNvSpPr/>
              <p:nvPr/>
            </p:nvSpPr>
            <p:spPr>
              <a:xfrm>
                <a:off x="2655451" y="6152645"/>
                <a:ext cx="129309" cy="13854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gular Pentagon 13"/>
              <p:cNvSpPr/>
              <p:nvPr/>
            </p:nvSpPr>
            <p:spPr>
              <a:xfrm>
                <a:off x="3962400" y="5581219"/>
                <a:ext cx="129309" cy="13854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gular Pentagon 14"/>
              <p:cNvSpPr/>
              <p:nvPr/>
            </p:nvSpPr>
            <p:spPr>
              <a:xfrm>
                <a:off x="4493487" y="6370927"/>
                <a:ext cx="129309" cy="13854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gular Pentagon 15"/>
              <p:cNvSpPr/>
              <p:nvPr/>
            </p:nvSpPr>
            <p:spPr>
              <a:xfrm>
                <a:off x="4364178" y="5225619"/>
                <a:ext cx="129309" cy="13854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nut 25"/>
              <p:cNvSpPr/>
              <p:nvPr/>
            </p:nvSpPr>
            <p:spPr>
              <a:xfrm>
                <a:off x="2123206" y="5578764"/>
                <a:ext cx="1193800" cy="1286309"/>
              </a:xfrm>
              <a:prstGeom prst="donut">
                <a:avLst/>
              </a:prstGeom>
              <a:solidFill>
                <a:schemeClr val="accent6">
                  <a:lumMod val="75000"/>
                  <a:alpha val="20000"/>
                </a:schemeClr>
              </a:solidFill>
              <a:ln>
                <a:solidFill>
                  <a:schemeClr val="accent6">
                    <a:lumMod val="75000"/>
                    <a:alpha val="6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Donut 26"/>
              <p:cNvSpPr/>
              <p:nvPr/>
            </p:nvSpPr>
            <p:spPr>
              <a:xfrm>
                <a:off x="3430154" y="4985473"/>
                <a:ext cx="1193800" cy="1286309"/>
              </a:xfrm>
              <a:prstGeom prst="donut">
                <a:avLst/>
              </a:prstGeom>
              <a:solidFill>
                <a:schemeClr val="accent6">
                  <a:lumMod val="75000"/>
                  <a:alpha val="20000"/>
                </a:schemeClr>
              </a:solidFill>
              <a:ln>
                <a:solidFill>
                  <a:schemeClr val="accent6">
                    <a:lumMod val="75000"/>
                    <a:alpha val="6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1" name="Rectangle 30"/>
            <p:cNvSpPr/>
            <p:nvPr/>
          </p:nvSpPr>
          <p:spPr>
            <a:xfrm>
              <a:off x="3200400" y="5190125"/>
              <a:ext cx="1408605" cy="1058275"/>
            </a:xfrm>
            <a:prstGeom prst="rect">
              <a:avLst/>
            </a:prstGeom>
            <a:noFill/>
            <a:ln>
              <a:solidFill>
                <a:srgbClr val="C00000">
                  <a:alpha val="7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p:cNvSpPr/>
          <p:nvPr/>
        </p:nvSpPr>
        <p:spPr>
          <a:xfrm>
            <a:off x="5721921" y="4369648"/>
            <a:ext cx="152400" cy="1065348"/>
          </a:xfrm>
          <a:prstGeom prst="rect">
            <a:avLst/>
          </a:prstGeom>
          <a:solidFill>
            <a:schemeClr val="accent6">
              <a:lumMod val="75000"/>
              <a:alpha val="21000"/>
            </a:schemeClr>
          </a:solidFill>
          <a:ln>
            <a:solidFill>
              <a:schemeClr val="accent6">
                <a:lumMod val="75000"/>
                <a:alpha val="5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p:nvCxnSpPr>
        <p:spPr>
          <a:xfrm flipH="1">
            <a:off x="5569521" y="4280121"/>
            <a:ext cx="1385455" cy="1164167"/>
          </a:xfrm>
          <a:prstGeom prst="line">
            <a:avLst/>
          </a:prstGeom>
          <a:ln w="19050">
            <a:solidFill>
              <a:srgbClr val="C00000">
                <a:alpha val="60000"/>
              </a:srgbClr>
            </a:solidFill>
          </a:ln>
        </p:spPr>
        <p:style>
          <a:lnRef idx="1">
            <a:schemeClr val="accent1"/>
          </a:lnRef>
          <a:fillRef idx="0">
            <a:schemeClr val="accent1"/>
          </a:fillRef>
          <a:effectRef idx="0">
            <a:schemeClr val="accent1"/>
          </a:effectRef>
          <a:fontRef idx="minor">
            <a:schemeClr val="tx1"/>
          </a:fontRef>
        </p:style>
      </p:cxnSp>
      <p:sp>
        <p:nvSpPr>
          <p:cNvPr id="42" name="Freeform 41"/>
          <p:cNvSpPr/>
          <p:nvPr/>
        </p:nvSpPr>
        <p:spPr>
          <a:xfrm>
            <a:off x="5587994" y="4310379"/>
            <a:ext cx="1320812" cy="1126836"/>
          </a:xfrm>
          <a:custGeom>
            <a:avLst/>
            <a:gdLst>
              <a:gd name="connsiteX0" fmla="*/ 0 w 1320812"/>
              <a:gd name="connsiteY0" fmla="*/ 1126836 h 1126836"/>
              <a:gd name="connsiteX1" fmla="*/ 64654 w 1320812"/>
              <a:gd name="connsiteY1" fmla="*/ 1117600 h 1126836"/>
              <a:gd name="connsiteX2" fmla="*/ 83127 w 1320812"/>
              <a:gd name="connsiteY2" fmla="*/ 1089891 h 1126836"/>
              <a:gd name="connsiteX3" fmla="*/ 138545 w 1320812"/>
              <a:gd name="connsiteY3" fmla="*/ 1062181 h 1126836"/>
              <a:gd name="connsiteX4" fmla="*/ 212436 w 1320812"/>
              <a:gd name="connsiteY4" fmla="*/ 997527 h 1126836"/>
              <a:gd name="connsiteX5" fmla="*/ 240145 w 1320812"/>
              <a:gd name="connsiteY5" fmla="*/ 979054 h 1126836"/>
              <a:gd name="connsiteX6" fmla="*/ 249382 w 1320812"/>
              <a:gd name="connsiteY6" fmla="*/ 942109 h 1126836"/>
              <a:gd name="connsiteX7" fmla="*/ 258618 w 1320812"/>
              <a:gd name="connsiteY7" fmla="*/ 914400 h 1126836"/>
              <a:gd name="connsiteX8" fmla="*/ 267854 w 1320812"/>
              <a:gd name="connsiteY8" fmla="*/ 665018 h 1126836"/>
              <a:gd name="connsiteX9" fmla="*/ 277091 w 1320812"/>
              <a:gd name="connsiteY9" fmla="*/ 637309 h 1126836"/>
              <a:gd name="connsiteX10" fmla="*/ 314036 w 1320812"/>
              <a:gd name="connsiteY10" fmla="*/ 489527 h 1126836"/>
              <a:gd name="connsiteX11" fmla="*/ 332509 w 1320812"/>
              <a:gd name="connsiteY11" fmla="*/ 461818 h 1126836"/>
              <a:gd name="connsiteX12" fmla="*/ 387927 w 1320812"/>
              <a:gd name="connsiteY12" fmla="*/ 434109 h 1126836"/>
              <a:gd name="connsiteX13" fmla="*/ 434109 w 1320812"/>
              <a:gd name="connsiteY13" fmla="*/ 378691 h 1126836"/>
              <a:gd name="connsiteX14" fmla="*/ 452582 w 1320812"/>
              <a:gd name="connsiteY14" fmla="*/ 350981 h 1126836"/>
              <a:gd name="connsiteX15" fmla="*/ 498763 w 1320812"/>
              <a:gd name="connsiteY15" fmla="*/ 341745 h 1126836"/>
              <a:gd name="connsiteX16" fmla="*/ 591127 w 1320812"/>
              <a:gd name="connsiteY16" fmla="*/ 332509 h 1126836"/>
              <a:gd name="connsiteX17" fmla="*/ 674254 w 1320812"/>
              <a:gd name="connsiteY17" fmla="*/ 304800 h 1126836"/>
              <a:gd name="connsiteX18" fmla="*/ 701963 w 1320812"/>
              <a:gd name="connsiteY18" fmla="*/ 295563 h 1126836"/>
              <a:gd name="connsiteX19" fmla="*/ 822036 w 1320812"/>
              <a:gd name="connsiteY19" fmla="*/ 267854 h 1126836"/>
              <a:gd name="connsiteX20" fmla="*/ 831272 w 1320812"/>
              <a:gd name="connsiteY20" fmla="*/ 240145 h 1126836"/>
              <a:gd name="connsiteX21" fmla="*/ 886691 w 1320812"/>
              <a:gd name="connsiteY21" fmla="*/ 212436 h 1126836"/>
              <a:gd name="connsiteX22" fmla="*/ 951345 w 1320812"/>
              <a:gd name="connsiteY22" fmla="*/ 175491 h 1126836"/>
              <a:gd name="connsiteX23" fmla="*/ 1006763 w 1320812"/>
              <a:gd name="connsiteY23" fmla="*/ 157018 h 1126836"/>
              <a:gd name="connsiteX24" fmla="*/ 1080654 w 1320812"/>
              <a:gd name="connsiteY24" fmla="*/ 147781 h 1126836"/>
              <a:gd name="connsiteX25" fmla="*/ 1163782 w 1320812"/>
              <a:gd name="connsiteY25" fmla="*/ 129309 h 1126836"/>
              <a:gd name="connsiteX26" fmla="*/ 1191491 w 1320812"/>
              <a:gd name="connsiteY26" fmla="*/ 120072 h 1126836"/>
              <a:gd name="connsiteX27" fmla="*/ 1274618 w 1320812"/>
              <a:gd name="connsiteY27" fmla="*/ 110836 h 1126836"/>
              <a:gd name="connsiteX28" fmla="*/ 1302327 w 1320812"/>
              <a:gd name="connsiteY28" fmla="*/ 101600 h 1126836"/>
              <a:gd name="connsiteX29" fmla="*/ 1311563 w 1320812"/>
              <a:gd name="connsiteY29" fmla="*/ 46181 h 1126836"/>
              <a:gd name="connsiteX30" fmla="*/ 1320800 w 1320812"/>
              <a:gd name="connsiteY30" fmla="*/ 0 h 1126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20812" h="1126836">
                <a:moveTo>
                  <a:pt x="0" y="1126836"/>
                </a:moveTo>
                <a:cubicBezTo>
                  <a:pt x="21551" y="1123757"/>
                  <a:pt x="44760" y="1126442"/>
                  <a:pt x="64654" y="1117600"/>
                </a:cubicBezTo>
                <a:cubicBezTo>
                  <a:pt x="74798" y="1113092"/>
                  <a:pt x="75278" y="1097740"/>
                  <a:pt x="83127" y="1089891"/>
                </a:cubicBezTo>
                <a:cubicBezTo>
                  <a:pt x="101032" y="1071986"/>
                  <a:pt x="116009" y="1069694"/>
                  <a:pt x="138545" y="1062181"/>
                </a:cubicBezTo>
                <a:cubicBezTo>
                  <a:pt x="169333" y="1015999"/>
                  <a:pt x="147781" y="1040630"/>
                  <a:pt x="212436" y="997527"/>
                </a:cubicBezTo>
                <a:lnTo>
                  <a:pt x="240145" y="979054"/>
                </a:lnTo>
                <a:cubicBezTo>
                  <a:pt x="243224" y="966739"/>
                  <a:pt x="245895" y="954315"/>
                  <a:pt x="249382" y="942109"/>
                </a:cubicBezTo>
                <a:cubicBezTo>
                  <a:pt x="252057" y="932748"/>
                  <a:pt x="257970" y="924114"/>
                  <a:pt x="258618" y="914400"/>
                </a:cubicBezTo>
                <a:cubicBezTo>
                  <a:pt x="264151" y="831400"/>
                  <a:pt x="262321" y="748018"/>
                  <a:pt x="267854" y="665018"/>
                </a:cubicBezTo>
                <a:cubicBezTo>
                  <a:pt x="268502" y="655304"/>
                  <a:pt x="274902" y="646796"/>
                  <a:pt x="277091" y="637309"/>
                </a:cubicBezTo>
                <a:cubicBezTo>
                  <a:pt x="280383" y="623042"/>
                  <a:pt x="297416" y="514456"/>
                  <a:pt x="314036" y="489527"/>
                </a:cubicBezTo>
                <a:cubicBezTo>
                  <a:pt x="320194" y="480291"/>
                  <a:pt x="324660" y="469667"/>
                  <a:pt x="332509" y="461818"/>
                </a:cubicBezTo>
                <a:cubicBezTo>
                  <a:pt x="350415" y="443912"/>
                  <a:pt x="365389" y="441621"/>
                  <a:pt x="387927" y="434109"/>
                </a:cubicBezTo>
                <a:cubicBezTo>
                  <a:pt x="433796" y="365307"/>
                  <a:pt x="374840" y="449814"/>
                  <a:pt x="434109" y="378691"/>
                </a:cubicBezTo>
                <a:cubicBezTo>
                  <a:pt x="441216" y="370163"/>
                  <a:pt x="442944" y="356489"/>
                  <a:pt x="452582" y="350981"/>
                </a:cubicBezTo>
                <a:cubicBezTo>
                  <a:pt x="466212" y="343192"/>
                  <a:pt x="483202" y="343820"/>
                  <a:pt x="498763" y="341745"/>
                </a:cubicBezTo>
                <a:cubicBezTo>
                  <a:pt x="529433" y="337656"/>
                  <a:pt x="560339" y="335588"/>
                  <a:pt x="591127" y="332509"/>
                </a:cubicBezTo>
                <a:lnTo>
                  <a:pt x="674254" y="304800"/>
                </a:lnTo>
                <a:cubicBezTo>
                  <a:pt x="683490" y="301721"/>
                  <a:pt x="692416" y="297472"/>
                  <a:pt x="701963" y="295563"/>
                </a:cubicBezTo>
                <a:cubicBezTo>
                  <a:pt x="803874" y="275182"/>
                  <a:pt x="764541" y="287020"/>
                  <a:pt x="822036" y="267854"/>
                </a:cubicBezTo>
                <a:cubicBezTo>
                  <a:pt x="825115" y="258618"/>
                  <a:pt x="825190" y="247747"/>
                  <a:pt x="831272" y="240145"/>
                </a:cubicBezTo>
                <a:cubicBezTo>
                  <a:pt x="844294" y="223868"/>
                  <a:pt x="868437" y="218520"/>
                  <a:pt x="886691" y="212436"/>
                </a:cubicBezTo>
                <a:cubicBezTo>
                  <a:pt x="911687" y="195772"/>
                  <a:pt x="922046" y="187211"/>
                  <a:pt x="951345" y="175491"/>
                </a:cubicBezTo>
                <a:cubicBezTo>
                  <a:pt x="969424" y="168259"/>
                  <a:pt x="987441" y="159433"/>
                  <a:pt x="1006763" y="157018"/>
                </a:cubicBezTo>
                <a:cubicBezTo>
                  <a:pt x="1031393" y="153939"/>
                  <a:pt x="1056121" y="151555"/>
                  <a:pt x="1080654" y="147781"/>
                </a:cubicBezTo>
                <a:cubicBezTo>
                  <a:pt x="1101285" y="144607"/>
                  <a:pt x="1142332" y="135438"/>
                  <a:pt x="1163782" y="129309"/>
                </a:cubicBezTo>
                <a:cubicBezTo>
                  <a:pt x="1173143" y="126634"/>
                  <a:pt x="1181887" y="121673"/>
                  <a:pt x="1191491" y="120072"/>
                </a:cubicBezTo>
                <a:cubicBezTo>
                  <a:pt x="1218991" y="115489"/>
                  <a:pt x="1246909" y="113915"/>
                  <a:pt x="1274618" y="110836"/>
                </a:cubicBezTo>
                <a:cubicBezTo>
                  <a:pt x="1283854" y="107757"/>
                  <a:pt x="1297497" y="110053"/>
                  <a:pt x="1302327" y="101600"/>
                </a:cubicBezTo>
                <a:cubicBezTo>
                  <a:pt x="1311618" y="85340"/>
                  <a:pt x="1307890" y="64545"/>
                  <a:pt x="1311563" y="46181"/>
                </a:cubicBezTo>
                <a:cubicBezTo>
                  <a:pt x="1321547" y="-3737"/>
                  <a:pt x="1320800" y="24352"/>
                  <a:pt x="132080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7620000" y="50861"/>
            <a:ext cx="1448217" cy="369332"/>
          </a:xfrm>
          <a:prstGeom prst="rect">
            <a:avLst/>
          </a:prstGeom>
        </p:spPr>
        <p:txBody>
          <a:bodyPr wrap="none">
            <a:spAutoFit/>
          </a:bodyPr>
          <a:lstStyle/>
          <a:p>
            <a:r>
              <a:rPr lang="en-US" dirty="0">
                <a:solidFill>
                  <a:schemeClr val="tx1">
                    <a:lumMod val="65000"/>
                    <a:lumOff val="35000"/>
                  </a:schemeClr>
                </a:solidFill>
              </a:rPr>
              <a:t>Methodology</a:t>
            </a:r>
          </a:p>
        </p:txBody>
      </p:sp>
      <p:cxnSp>
        <p:nvCxnSpPr>
          <p:cNvPr id="22" name="Straight Connector 21"/>
          <p:cNvCxnSpPr>
            <a:cxnSpLocks noChangeAspect="1"/>
          </p:cNvCxnSpPr>
          <p:nvPr/>
        </p:nvCxnSpPr>
        <p:spPr>
          <a:xfrm flipH="1">
            <a:off x="5715000" y="4389465"/>
            <a:ext cx="1246910" cy="1047750"/>
          </a:xfrm>
          <a:prstGeom prst="line">
            <a:avLst/>
          </a:prstGeom>
          <a:ln w="19050">
            <a:solidFill>
              <a:srgbClr val="C00000">
                <a:alpha val="34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noChangeAspect="1"/>
          </p:cNvCxnSpPr>
          <p:nvPr/>
        </p:nvCxnSpPr>
        <p:spPr>
          <a:xfrm flipH="1">
            <a:off x="5562600" y="4286250"/>
            <a:ext cx="1246910" cy="1047750"/>
          </a:xfrm>
          <a:prstGeom prst="line">
            <a:avLst/>
          </a:prstGeom>
          <a:ln w="19050">
            <a:solidFill>
              <a:srgbClr val="C00000">
                <a:alpha val="34000"/>
              </a:srgb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5457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Allocation model</a:t>
            </a:r>
            <a:endParaRPr lang="en-US" sz="2800" dirty="0"/>
          </a:p>
        </p:txBody>
      </p:sp>
      <p:sp>
        <p:nvSpPr>
          <p:cNvPr id="3" name="Content Placeholder 2"/>
          <p:cNvSpPr>
            <a:spLocks noGrp="1"/>
          </p:cNvSpPr>
          <p:nvPr>
            <p:ph idx="1"/>
          </p:nvPr>
        </p:nvSpPr>
        <p:spPr/>
        <p:txBody>
          <a:bodyPr/>
          <a:lstStyle/>
          <a:p>
            <a:r>
              <a:rPr lang="en-US" sz="2400" dirty="0" smtClean="0"/>
              <a:t>Assumptions</a:t>
            </a:r>
          </a:p>
          <a:p>
            <a:pPr lvl="1"/>
            <a:r>
              <a:rPr lang="en-US" sz="2400" dirty="0" smtClean="0"/>
              <a:t>Treat dairy feedlots as points </a:t>
            </a:r>
            <a:endParaRPr lang="en-US" sz="2400" dirty="0"/>
          </a:p>
          <a:p>
            <a:pPr lvl="1"/>
            <a:r>
              <a:rPr lang="en-US" sz="2400" dirty="0" smtClean="0"/>
              <a:t>Even </a:t>
            </a:r>
            <a:r>
              <a:rPr lang="en-US" sz="2400" dirty="0"/>
              <a:t>distribution of excess </a:t>
            </a:r>
            <a:r>
              <a:rPr lang="en-US" sz="2400" dirty="0" smtClean="0"/>
              <a:t>manure within each zone</a:t>
            </a:r>
          </a:p>
          <a:p>
            <a:pPr lvl="2"/>
            <a:r>
              <a:rPr lang="en-US" sz="2000" dirty="0" smtClean="0"/>
              <a:t>Total manure in </a:t>
            </a:r>
            <a:r>
              <a:rPr lang="en-US" sz="2000" dirty="0" err="1" smtClean="0"/>
              <a:t>zipcode</a:t>
            </a:r>
            <a:r>
              <a:rPr lang="en-US" sz="2000" dirty="0"/>
              <a:t> </a:t>
            </a:r>
            <a:r>
              <a:rPr lang="en-US" sz="2000" dirty="0" smtClean="0"/>
              <a:t>- HUC section/ Total feedlots</a:t>
            </a:r>
          </a:p>
          <a:p>
            <a:pPr lvl="1"/>
            <a:r>
              <a:rPr lang="en-US" sz="2400" dirty="0" smtClean="0"/>
              <a:t>All cropland equally accepts manure </a:t>
            </a:r>
          </a:p>
          <a:p>
            <a:pPr lvl="1"/>
            <a:r>
              <a:rPr lang="en-US" sz="2400" dirty="0" smtClean="0"/>
              <a:t>Manure quality is the same weight and composition (wet/dry)</a:t>
            </a:r>
          </a:p>
          <a:p>
            <a:pPr lvl="1"/>
            <a:r>
              <a:rPr lang="en-US" sz="2400" dirty="0" smtClean="0"/>
              <a:t>Euclidian distance (no regard for roads)</a:t>
            </a:r>
          </a:p>
          <a:p>
            <a:pPr lvl="1"/>
            <a:endParaRPr lang="en-US" dirty="0" smtClean="0"/>
          </a:p>
          <a:p>
            <a:pPr lvl="1"/>
            <a:endParaRPr lang="en-US" dirty="0"/>
          </a:p>
          <a:p>
            <a:endParaRPr lang="en-US" dirty="0"/>
          </a:p>
        </p:txBody>
      </p:sp>
      <p:sp>
        <p:nvSpPr>
          <p:cNvPr id="4" name="Rectangle 3"/>
          <p:cNvSpPr/>
          <p:nvPr/>
        </p:nvSpPr>
        <p:spPr>
          <a:xfrm>
            <a:off x="7620000" y="50861"/>
            <a:ext cx="1448217" cy="369332"/>
          </a:xfrm>
          <a:prstGeom prst="rect">
            <a:avLst/>
          </a:prstGeom>
        </p:spPr>
        <p:txBody>
          <a:bodyPr wrap="none">
            <a:spAutoFit/>
          </a:bodyPr>
          <a:lstStyle/>
          <a:p>
            <a:r>
              <a:rPr lang="en-US" dirty="0">
                <a:solidFill>
                  <a:schemeClr val="tx1">
                    <a:lumMod val="65000"/>
                    <a:lumOff val="35000"/>
                  </a:schemeClr>
                </a:solidFill>
              </a:rPr>
              <a:t>Methodology</a:t>
            </a:r>
          </a:p>
        </p:txBody>
      </p:sp>
    </p:spTree>
    <p:extLst>
      <p:ext uri="{BB962C8B-B14F-4D97-AF65-F5344CB8AC3E}">
        <p14:creationId xmlns:p14="http://schemas.microsoft.com/office/powerpoint/2010/main" val="13859786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Area to Distance Function</a:t>
            </a:r>
            <a:endParaRPr lang="en-US" sz="2800" dirty="0"/>
          </a:p>
        </p:txBody>
      </p:sp>
      <p:sp>
        <p:nvSpPr>
          <p:cNvPr id="5" name="Rectangle 4"/>
          <p:cNvSpPr/>
          <p:nvPr/>
        </p:nvSpPr>
        <p:spPr>
          <a:xfrm>
            <a:off x="1857375" y="1171574"/>
            <a:ext cx="3238500" cy="352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1092923"/>
            <a:ext cx="2749175" cy="2031325"/>
          </a:xfrm>
          <a:prstGeom prst="rect">
            <a:avLst/>
          </a:prstGeom>
        </p:spPr>
        <p:txBody>
          <a:bodyPr wrap="square">
            <a:spAutoFit/>
          </a:bodyPr>
          <a:lstStyle/>
          <a:p>
            <a:r>
              <a:rPr lang="en-US" dirty="0" smtClean="0"/>
              <a:t>From the point of view of cropland, </a:t>
            </a:r>
            <a:r>
              <a:rPr lang="en-US" dirty="0" smtClean="0"/>
              <a:t>increased clustering would mean more distance is required to cover the same area with manure. </a:t>
            </a:r>
            <a:r>
              <a:rPr lang="en-US" dirty="0" smtClean="0"/>
              <a:t> </a:t>
            </a:r>
          </a:p>
          <a:p>
            <a:endParaRPr lang="en-US" dirty="0"/>
          </a:p>
        </p:txBody>
      </p:sp>
      <p:grpSp>
        <p:nvGrpSpPr>
          <p:cNvPr id="7" name="Group 6"/>
          <p:cNvGrpSpPr/>
          <p:nvPr/>
        </p:nvGrpSpPr>
        <p:grpSpPr>
          <a:xfrm>
            <a:off x="2812950" y="1563131"/>
            <a:ext cx="5845275" cy="4212077"/>
            <a:chOff x="4386303" y="1394151"/>
            <a:chExt cx="4344799" cy="4212077"/>
          </a:xfrm>
        </p:grpSpPr>
        <p:cxnSp>
          <p:nvCxnSpPr>
            <p:cNvPr id="8" name="Straight Connector 7"/>
            <p:cNvCxnSpPr/>
            <p:nvPr/>
          </p:nvCxnSpPr>
          <p:spPr>
            <a:xfrm>
              <a:off x="5052291" y="1791855"/>
              <a:ext cx="0" cy="295563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5052291" y="4738255"/>
              <a:ext cx="3601866" cy="9236"/>
            </a:xfrm>
            <a:prstGeom prst="line">
              <a:avLst/>
            </a:prstGeom>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5061527" y="1816919"/>
              <a:ext cx="3058665" cy="2921336"/>
            </a:xfrm>
            <a:custGeom>
              <a:avLst/>
              <a:gdLst>
                <a:gd name="connsiteX0" fmla="*/ 0 w 3058665"/>
                <a:gd name="connsiteY0" fmla="*/ 2921336 h 2921336"/>
                <a:gd name="connsiteX1" fmla="*/ 92364 w 3058665"/>
                <a:gd name="connsiteY1" fmla="*/ 2727372 h 2921336"/>
                <a:gd name="connsiteX2" fmla="*/ 424873 w 3058665"/>
                <a:gd name="connsiteY2" fmla="*/ 2404099 h 2921336"/>
                <a:gd name="connsiteX3" fmla="*/ 1357746 w 3058665"/>
                <a:gd name="connsiteY3" fmla="*/ 2136245 h 2921336"/>
                <a:gd name="connsiteX4" fmla="*/ 2050473 w 3058665"/>
                <a:gd name="connsiteY4" fmla="*/ 1951517 h 2921336"/>
                <a:gd name="connsiteX5" fmla="*/ 2521528 w 3058665"/>
                <a:gd name="connsiteY5" fmla="*/ 1471226 h 2921336"/>
                <a:gd name="connsiteX6" fmla="*/ 2743200 w 3058665"/>
                <a:gd name="connsiteY6" fmla="*/ 1046354 h 2921336"/>
                <a:gd name="connsiteX7" fmla="*/ 2937164 w 3058665"/>
                <a:gd name="connsiteY7" fmla="*/ 418281 h 2921336"/>
                <a:gd name="connsiteX8" fmla="*/ 3048000 w 3058665"/>
                <a:gd name="connsiteY8" fmla="*/ 39590 h 2921336"/>
                <a:gd name="connsiteX9" fmla="*/ 3048000 w 3058665"/>
                <a:gd name="connsiteY9" fmla="*/ 30354 h 292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8665" h="2921336">
                  <a:moveTo>
                    <a:pt x="0" y="2921336"/>
                  </a:moveTo>
                  <a:cubicBezTo>
                    <a:pt x="10776" y="2867457"/>
                    <a:pt x="21552" y="2813578"/>
                    <a:pt x="92364" y="2727372"/>
                  </a:cubicBezTo>
                  <a:cubicBezTo>
                    <a:pt x="163176" y="2641166"/>
                    <a:pt x="213976" y="2502620"/>
                    <a:pt x="424873" y="2404099"/>
                  </a:cubicBezTo>
                  <a:cubicBezTo>
                    <a:pt x="635770" y="2305578"/>
                    <a:pt x="1086813" y="2211675"/>
                    <a:pt x="1357746" y="2136245"/>
                  </a:cubicBezTo>
                  <a:cubicBezTo>
                    <a:pt x="1628679" y="2060815"/>
                    <a:pt x="1856509" y="2062353"/>
                    <a:pt x="2050473" y="1951517"/>
                  </a:cubicBezTo>
                  <a:cubicBezTo>
                    <a:pt x="2244437" y="1840681"/>
                    <a:pt x="2406074" y="1622086"/>
                    <a:pt x="2521528" y="1471226"/>
                  </a:cubicBezTo>
                  <a:cubicBezTo>
                    <a:pt x="2636982" y="1320366"/>
                    <a:pt x="2673927" y="1221845"/>
                    <a:pt x="2743200" y="1046354"/>
                  </a:cubicBezTo>
                  <a:cubicBezTo>
                    <a:pt x="2812473" y="870863"/>
                    <a:pt x="2886364" y="586075"/>
                    <a:pt x="2937164" y="418281"/>
                  </a:cubicBezTo>
                  <a:cubicBezTo>
                    <a:pt x="2987964" y="250487"/>
                    <a:pt x="3029527" y="104245"/>
                    <a:pt x="3048000" y="39590"/>
                  </a:cubicBezTo>
                  <a:cubicBezTo>
                    <a:pt x="3066473" y="-25065"/>
                    <a:pt x="3057236" y="2644"/>
                    <a:pt x="3048000" y="3035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190837" y="5236896"/>
              <a:ext cx="3540265" cy="369332"/>
            </a:xfrm>
            <a:prstGeom prst="rect">
              <a:avLst/>
            </a:prstGeom>
            <a:noFill/>
          </p:spPr>
          <p:txBody>
            <a:bodyPr wrap="none" rtlCol="0">
              <a:spAutoFit/>
            </a:bodyPr>
            <a:lstStyle/>
            <a:p>
              <a:r>
                <a:rPr lang="en-US" dirty="0" smtClean="0"/>
                <a:t>Acres needed for manure spreading</a:t>
              </a:r>
              <a:endParaRPr lang="en-US" dirty="0"/>
            </a:p>
          </p:txBody>
        </p:sp>
        <p:sp>
          <p:nvSpPr>
            <p:cNvPr id="12" name="TextBox 11"/>
            <p:cNvSpPr txBox="1"/>
            <p:nvPr/>
          </p:nvSpPr>
          <p:spPr>
            <a:xfrm rot="16200000">
              <a:off x="2730383" y="3050071"/>
              <a:ext cx="3586366" cy="274525"/>
            </a:xfrm>
            <a:prstGeom prst="rect">
              <a:avLst/>
            </a:prstGeom>
            <a:noFill/>
          </p:spPr>
          <p:txBody>
            <a:bodyPr wrap="none" rtlCol="0">
              <a:spAutoFit/>
            </a:bodyPr>
            <a:lstStyle/>
            <a:p>
              <a:r>
                <a:rPr lang="en-US" dirty="0" smtClean="0"/>
                <a:t>Minimum distance required(meters)</a:t>
              </a:r>
              <a:endParaRPr lang="en-US" dirty="0"/>
            </a:p>
          </p:txBody>
        </p:sp>
        <p:sp>
          <p:nvSpPr>
            <p:cNvPr id="13" name="Freeform 12"/>
            <p:cNvSpPr/>
            <p:nvPr/>
          </p:nvSpPr>
          <p:spPr>
            <a:xfrm>
              <a:off x="5076043" y="1841043"/>
              <a:ext cx="3001670" cy="2863561"/>
            </a:xfrm>
            <a:custGeom>
              <a:avLst/>
              <a:gdLst>
                <a:gd name="connsiteX0" fmla="*/ 12086 w 3050849"/>
                <a:gd name="connsiteY0" fmla="*/ 2854036 h 2854036"/>
                <a:gd name="connsiteX1" fmla="*/ 279940 w 3050849"/>
                <a:gd name="connsiteY1" fmla="*/ 2244436 h 2854036"/>
                <a:gd name="connsiteX2" fmla="*/ 1896304 w 3050849"/>
                <a:gd name="connsiteY2" fmla="*/ 1708727 h 2854036"/>
                <a:gd name="connsiteX3" fmla="*/ 2293467 w 3050849"/>
                <a:gd name="connsiteY3" fmla="*/ 1357745 h 2854036"/>
                <a:gd name="connsiteX4" fmla="*/ 2662922 w 3050849"/>
                <a:gd name="connsiteY4" fmla="*/ 849745 h 2854036"/>
                <a:gd name="connsiteX5" fmla="*/ 2856886 w 3050849"/>
                <a:gd name="connsiteY5" fmla="*/ 369454 h 2854036"/>
                <a:gd name="connsiteX6" fmla="*/ 3050849 w 3050849"/>
                <a:gd name="connsiteY6" fmla="*/ 0 h 2854036"/>
                <a:gd name="connsiteX0" fmla="*/ 5387 w 3044150"/>
                <a:gd name="connsiteY0" fmla="*/ 2854036 h 2854036"/>
                <a:gd name="connsiteX1" fmla="*/ 336960 w 3044150"/>
                <a:gd name="connsiteY1" fmla="*/ 2339686 h 2854036"/>
                <a:gd name="connsiteX2" fmla="*/ 1889605 w 3044150"/>
                <a:gd name="connsiteY2" fmla="*/ 1708727 h 2854036"/>
                <a:gd name="connsiteX3" fmla="*/ 2286768 w 3044150"/>
                <a:gd name="connsiteY3" fmla="*/ 1357745 h 2854036"/>
                <a:gd name="connsiteX4" fmla="*/ 2656223 w 3044150"/>
                <a:gd name="connsiteY4" fmla="*/ 849745 h 2854036"/>
                <a:gd name="connsiteX5" fmla="*/ 2850187 w 3044150"/>
                <a:gd name="connsiteY5" fmla="*/ 369454 h 2854036"/>
                <a:gd name="connsiteX6" fmla="*/ 3044150 w 3044150"/>
                <a:gd name="connsiteY6" fmla="*/ 0 h 2854036"/>
                <a:gd name="connsiteX0" fmla="*/ 5387 w 3044150"/>
                <a:gd name="connsiteY0" fmla="*/ 2854036 h 2854036"/>
                <a:gd name="connsiteX1" fmla="*/ 336960 w 3044150"/>
                <a:gd name="connsiteY1" fmla="*/ 2339686 h 2854036"/>
                <a:gd name="connsiteX2" fmla="*/ 1889605 w 3044150"/>
                <a:gd name="connsiteY2" fmla="*/ 1708727 h 2854036"/>
                <a:gd name="connsiteX3" fmla="*/ 2435447 w 3044150"/>
                <a:gd name="connsiteY3" fmla="*/ 1367270 h 2854036"/>
                <a:gd name="connsiteX4" fmla="*/ 2656223 w 3044150"/>
                <a:gd name="connsiteY4" fmla="*/ 849745 h 2854036"/>
                <a:gd name="connsiteX5" fmla="*/ 2850187 w 3044150"/>
                <a:gd name="connsiteY5" fmla="*/ 369454 h 2854036"/>
                <a:gd name="connsiteX6" fmla="*/ 3044150 w 3044150"/>
                <a:gd name="connsiteY6" fmla="*/ 0 h 2854036"/>
                <a:gd name="connsiteX0" fmla="*/ 5387 w 3044150"/>
                <a:gd name="connsiteY0" fmla="*/ 2854036 h 2854036"/>
                <a:gd name="connsiteX1" fmla="*/ 336960 w 3044150"/>
                <a:gd name="connsiteY1" fmla="*/ 2339686 h 2854036"/>
                <a:gd name="connsiteX2" fmla="*/ 1889605 w 3044150"/>
                <a:gd name="connsiteY2" fmla="*/ 1708727 h 2854036"/>
                <a:gd name="connsiteX3" fmla="*/ 2435447 w 3044150"/>
                <a:gd name="connsiteY3" fmla="*/ 1367270 h 2854036"/>
                <a:gd name="connsiteX4" fmla="*/ 2719942 w 3044150"/>
                <a:gd name="connsiteY4" fmla="*/ 859270 h 2854036"/>
                <a:gd name="connsiteX5" fmla="*/ 2850187 w 3044150"/>
                <a:gd name="connsiteY5" fmla="*/ 369454 h 2854036"/>
                <a:gd name="connsiteX6" fmla="*/ 3044150 w 3044150"/>
                <a:gd name="connsiteY6" fmla="*/ 0 h 2854036"/>
                <a:gd name="connsiteX0" fmla="*/ 5387 w 3044150"/>
                <a:gd name="connsiteY0" fmla="*/ 2854036 h 2854036"/>
                <a:gd name="connsiteX1" fmla="*/ 336960 w 3044150"/>
                <a:gd name="connsiteY1" fmla="*/ 2339686 h 2854036"/>
                <a:gd name="connsiteX2" fmla="*/ 1889605 w 3044150"/>
                <a:gd name="connsiteY2" fmla="*/ 1708727 h 2854036"/>
                <a:gd name="connsiteX3" fmla="*/ 2435447 w 3044150"/>
                <a:gd name="connsiteY3" fmla="*/ 1367270 h 2854036"/>
                <a:gd name="connsiteX4" fmla="*/ 2719942 w 3044150"/>
                <a:gd name="connsiteY4" fmla="*/ 859270 h 2854036"/>
                <a:gd name="connsiteX5" fmla="*/ 2885587 w 3044150"/>
                <a:gd name="connsiteY5" fmla="*/ 359929 h 2854036"/>
                <a:gd name="connsiteX6" fmla="*/ 3044150 w 3044150"/>
                <a:gd name="connsiteY6" fmla="*/ 0 h 2854036"/>
                <a:gd name="connsiteX0" fmla="*/ 5387 w 3001670"/>
                <a:gd name="connsiteY0" fmla="*/ 2863561 h 2863561"/>
                <a:gd name="connsiteX1" fmla="*/ 336960 w 3001670"/>
                <a:gd name="connsiteY1" fmla="*/ 2349211 h 2863561"/>
                <a:gd name="connsiteX2" fmla="*/ 1889605 w 3001670"/>
                <a:gd name="connsiteY2" fmla="*/ 1718252 h 2863561"/>
                <a:gd name="connsiteX3" fmla="*/ 2435447 w 3001670"/>
                <a:gd name="connsiteY3" fmla="*/ 1376795 h 2863561"/>
                <a:gd name="connsiteX4" fmla="*/ 2719942 w 3001670"/>
                <a:gd name="connsiteY4" fmla="*/ 868795 h 2863561"/>
                <a:gd name="connsiteX5" fmla="*/ 2885587 w 3001670"/>
                <a:gd name="connsiteY5" fmla="*/ 369454 h 2863561"/>
                <a:gd name="connsiteX6" fmla="*/ 3001670 w 3001670"/>
                <a:gd name="connsiteY6" fmla="*/ 0 h 2863561"/>
                <a:gd name="connsiteX0" fmla="*/ 5387 w 3001670"/>
                <a:gd name="connsiteY0" fmla="*/ 2863561 h 2863561"/>
                <a:gd name="connsiteX1" fmla="*/ 336960 w 3001670"/>
                <a:gd name="connsiteY1" fmla="*/ 2349211 h 2863561"/>
                <a:gd name="connsiteX2" fmla="*/ 1889605 w 3001670"/>
                <a:gd name="connsiteY2" fmla="*/ 1689677 h 2863561"/>
                <a:gd name="connsiteX3" fmla="*/ 2435447 w 3001670"/>
                <a:gd name="connsiteY3" fmla="*/ 1376795 h 2863561"/>
                <a:gd name="connsiteX4" fmla="*/ 2719942 w 3001670"/>
                <a:gd name="connsiteY4" fmla="*/ 868795 h 2863561"/>
                <a:gd name="connsiteX5" fmla="*/ 2885587 w 3001670"/>
                <a:gd name="connsiteY5" fmla="*/ 369454 h 2863561"/>
                <a:gd name="connsiteX6" fmla="*/ 3001670 w 3001670"/>
                <a:gd name="connsiteY6" fmla="*/ 0 h 286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1670" h="2863561">
                  <a:moveTo>
                    <a:pt x="5387" y="2863561"/>
                  </a:moveTo>
                  <a:cubicBezTo>
                    <a:pt x="-17704" y="2654203"/>
                    <a:pt x="22924" y="2544858"/>
                    <a:pt x="336960" y="2349211"/>
                  </a:cubicBezTo>
                  <a:cubicBezTo>
                    <a:pt x="650996" y="2153564"/>
                    <a:pt x="1539857" y="1851746"/>
                    <a:pt x="1889605" y="1689677"/>
                  </a:cubicBezTo>
                  <a:cubicBezTo>
                    <a:pt x="2239353" y="1527608"/>
                    <a:pt x="2297058" y="1513609"/>
                    <a:pt x="2435447" y="1376795"/>
                  </a:cubicBezTo>
                  <a:cubicBezTo>
                    <a:pt x="2573836" y="1239981"/>
                    <a:pt x="2644919" y="1036685"/>
                    <a:pt x="2719942" y="868795"/>
                  </a:cubicBezTo>
                  <a:cubicBezTo>
                    <a:pt x="2794965" y="700905"/>
                    <a:pt x="2820933" y="511078"/>
                    <a:pt x="2885587" y="369454"/>
                  </a:cubicBezTo>
                  <a:cubicBezTo>
                    <a:pt x="2950242" y="227830"/>
                    <a:pt x="2937016" y="113915"/>
                    <a:pt x="3001670" y="0"/>
                  </a:cubicBezTo>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313557" y="4867564"/>
              <a:ext cx="550151" cy="307777"/>
            </a:xfrm>
            <a:prstGeom prst="rect">
              <a:avLst/>
            </a:prstGeom>
            <a:noFill/>
          </p:spPr>
          <p:txBody>
            <a:bodyPr wrap="none" rtlCol="0">
              <a:spAutoFit/>
            </a:bodyPr>
            <a:lstStyle/>
            <a:p>
              <a:r>
                <a:rPr lang="en-US" sz="1400" dirty="0" smtClean="0"/>
                <a:t>5000</a:t>
              </a:r>
              <a:endParaRPr lang="en-US" sz="1400" dirty="0"/>
            </a:p>
          </p:txBody>
        </p:sp>
        <p:cxnSp>
          <p:nvCxnSpPr>
            <p:cNvPr id="15" name="Straight Connector 14"/>
            <p:cNvCxnSpPr/>
            <p:nvPr/>
          </p:nvCxnSpPr>
          <p:spPr>
            <a:xfrm flipV="1">
              <a:off x="6505575" y="3705225"/>
              <a:ext cx="0" cy="1037648"/>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52291" y="3933825"/>
              <a:ext cx="1453284"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052291" y="3695700"/>
              <a:ext cx="1453284"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6200000">
              <a:off x="4821545" y="3828964"/>
              <a:ext cx="184731" cy="228771"/>
            </a:xfrm>
            <a:prstGeom prst="rect">
              <a:avLst/>
            </a:prstGeom>
            <a:noFill/>
          </p:spPr>
          <p:txBody>
            <a:bodyPr wrap="none" rtlCol="0">
              <a:spAutoFit/>
            </a:bodyPr>
            <a:lstStyle/>
            <a:p>
              <a:endParaRPr lang="en-US" sz="1400" dirty="0">
                <a:solidFill>
                  <a:schemeClr val="tx1">
                    <a:lumMod val="65000"/>
                    <a:lumOff val="35000"/>
                  </a:schemeClr>
                </a:solidFill>
              </a:endParaRPr>
            </a:p>
          </p:txBody>
        </p:sp>
        <p:sp>
          <p:nvSpPr>
            <p:cNvPr id="19" name="TextBox 18"/>
            <p:cNvSpPr txBox="1"/>
            <p:nvPr/>
          </p:nvSpPr>
          <p:spPr>
            <a:xfrm rot="16200000">
              <a:off x="4639302" y="3838489"/>
              <a:ext cx="550151" cy="228771"/>
            </a:xfrm>
            <a:prstGeom prst="rect">
              <a:avLst/>
            </a:prstGeom>
            <a:noFill/>
          </p:spPr>
          <p:txBody>
            <a:bodyPr wrap="none" rtlCol="0">
              <a:spAutoFit/>
            </a:bodyPr>
            <a:lstStyle/>
            <a:p>
              <a:r>
                <a:rPr lang="en-US" sz="1400" dirty="0" smtClean="0">
                  <a:solidFill>
                    <a:schemeClr val="tx1">
                      <a:lumMod val="65000"/>
                      <a:lumOff val="35000"/>
                    </a:schemeClr>
                  </a:solidFill>
                </a:rPr>
                <a:t>1000</a:t>
              </a:r>
              <a:endParaRPr lang="en-US" sz="1400" dirty="0">
                <a:solidFill>
                  <a:schemeClr val="tx1">
                    <a:lumMod val="65000"/>
                    <a:lumOff val="35000"/>
                  </a:schemeClr>
                </a:solidFill>
              </a:endParaRPr>
            </a:p>
          </p:txBody>
        </p:sp>
      </p:grpSp>
      <p:sp>
        <p:nvSpPr>
          <p:cNvPr id="21" name="TextBox 20"/>
          <p:cNvSpPr txBox="1"/>
          <p:nvPr/>
        </p:nvSpPr>
        <p:spPr>
          <a:xfrm rot="16200000">
            <a:off x="3246830" y="3417815"/>
            <a:ext cx="550151" cy="307777"/>
          </a:xfrm>
          <a:prstGeom prst="rect">
            <a:avLst/>
          </a:prstGeom>
          <a:noFill/>
        </p:spPr>
        <p:txBody>
          <a:bodyPr wrap="none" rtlCol="0">
            <a:spAutoFit/>
          </a:bodyPr>
          <a:lstStyle/>
          <a:p>
            <a:r>
              <a:rPr lang="en-US" sz="1400" dirty="0">
                <a:solidFill>
                  <a:schemeClr val="tx1">
                    <a:lumMod val="65000"/>
                    <a:lumOff val="35000"/>
                  </a:schemeClr>
                </a:solidFill>
              </a:rPr>
              <a:t>2</a:t>
            </a:r>
            <a:r>
              <a:rPr lang="en-US" sz="1400" dirty="0" smtClean="0">
                <a:solidFill>
                  <a:schemeClr val="tx1">
                    <a:lumMod val="65000"/>
                    <a:lumOff val="35000"/>
                  </a:schemeClr>
                </a:solidFill>
              </a:rPr>
              <a:t>000</a:t>
            </a:r>
            <a:endParaRPr lang="en-US" sz="1400" dirty="0">
              <a:solidFill>
                <a:schemeClr val="tx1">
                  <a:lumMod val="65000"/>
                  <a:lumOff val="35000"/>
                </a:schemeClr>
              </a:solidFill>
            </a:endParaRPr>
          </a:p>
        </p:txBody>
      </p:sp>
      <p:sp>
        <p:nvSpPr>
          <p:cNvPr id="22" name="TextBox 21"/>
          <p:cNvSpPr txBox="1"/>
          <p:nvPr/>
        </p:nvSpPr>
        <p:spPr>
          <a:xfrm rot="16200000">
            <a:off x="3246830" y="2851149"/>
            <a:ext cx="550151" cy="307777"/>
          </a:xfrm>
          <a:prstGeom prst="rect">
            <a:avLst/>
          </a:prstGeom>
          <a:noFill/>
        </p:spPr>
        <p:txBody>
          <a:bodyPr wrap="none" rtlCol="0">
            <a:spAutoFit/>
          </a:bodyPr>
          <a:lstStyle/>
          <a:p>
            <a:r>
              <a:rPr lang="en-US" sz="1400" dirty="0" smtClean="0">
                <a:solidFill>
                  <a:schemeClr val="tx1">
                    <a:lumMod val="65000"/>
                    <a:lumOff val="35000"/>
                  </a:schemeClr>
                </a:solidFill>
              </a:rPr>
              <a:t>3000</a:t>
            </a:r>
            <a:endParaRPr lang="en-US" sz="1400" dirty="0">
              <a:solidFill>
                <a:schemeClr val="tx1">
                  <a:lumMod val="65000"/>
                  <a:lumOff val="35000"/>
                </a:schemeClr>
              </a:solidFill>
            </a:endParaRPr>
          </a:p>
        </p:txBody>
      </p:sp>
      <p:sp>
        <p:nvSpPr>
          <p:cNvPr id="23" name="TextBox 22"/>
          <p:cNvSpPr txBox="1"/>
          <p:nvPr/>
        </p:nvSpPr>
        <p:spPr>
          <a:xfrm rot="16200000">
            <a:off x="3248319" y="2287758"/>
            <a:ext cx="550151" cy="307777"/>
          </a:xfrm>
          <a:prstGeom prst="rect">
            <a:avLst/>
          </a:prstGeom>
          <a:noFill/>
        </p:spPr>
        <p:txBody>
          <a:bodyPr wrap="none" rtlCol="0">
            <a:spAutoFit/>
          </a:bodyPr>
          <a:lstStyle/>
          <a:p>
            <a:r>
              <a:rPr lang="en-US" sz="1400" dirty="0">
                <a:solidFill>
                  <a:schemeClr val="tx1">
                    <a:lumMod val="65000"/>
                    <a:lumOff val="35000"/>
                  </a:schemeClr>
                </a:solidFill>
              </a:rPr>
              <a:t>4</a:t>
            </a:r>
            <a:r>
              <a:rPr lang="en-US" sz="1400" dirty="0" smtClean="0">
                <a:solidFill>
                  <a:schemeClr val="tx1">
                    <a:lumMod val="65000"/>
                    <a:lumOff val="35000"/>
                  </a:schemeClr>
                </a:solidFill>
              </a:rPr>
              <a:t>000</a:t>
            </a:r>
            <a:endParaRPr lang="en-US" sz="1400" dirty="0">
              <a:solidFill>
                <a:schemeClr val="tx1">
                  <a:lumMod val="65000"/>
                  <a:lumOff val="35000"/>
                </a:schemeClr>
              </a:solidFill>
            </a:endParaRPr>
          </a:p>
        </p:txBody>
      </p:sp>
    </p:spTree>
    <p:extLst>
      <p:ext uri="{BB962C8B-B14F-4D97-AF65-F5344CB8AC3E}">
        <p14:creationId xmlns:p14="http://schemas.microsoft.com/office/powerpoint/2010/main" val="3018614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Weaknesses</a:t>
            </a:r>
            <a:endParaRPr lang="en-US" sz="2800" dirty="0"/>
          </a:p>
        </p:txBody>
      </p:sp>
      <p:sp>
        <p:nvSpPr>
          <p:cNvPr id="3" name="Content Placeholder 2"/>
          <p:cNvSpPr>
            <a:spLocks noGrp="1"/>
          </p:cNvSpPr>
          <p:nvPr>
            <p:ph idx="1"/>
          </p:nvPr>
        </p:nvSpPr>
        <p:spPr>
          <a:xfrm>
            <a:off x="447675" y="1257300"/>
            <a:ext cx="8229600" cy="4525963"/>
          </a:xfrm>
        </p:spPr>
        <p:txBody>
          <a:bodyPr>
            <a:normAutofit/>
          </a:bodyPr>
          <a:lstStyle/>
          <a:p>
            <a:r>
              <a:rPr lang="en-US" sz="2400" dirty="0" smtClean="0"/>
              <a:t>Ripley’s K </a:t>
            </a:r>
          </a:p>
          <a:p>
            <a:pPr lvl="1"/>
            <a:r>
              <a:rPr lang="en-US" sz="2000" dirty="0" smtClean="0"/>
              <a:t>Problems with edge effects</a:t>
            </a:r>
          </a:p>
          <a:p>
            <a:pPr lvl="1"/>
            <a:r>
              <a:rPr lang="en-US" sz="2000" dirty="0" smtClean="0"/>
              <a:t>Distance bands are random (need to try different intervals)</a:t>
            </a:r>
          </a:p>
          <a:p>
            <a:pPr lvl="1"/>
            <a:r>
              <a:rPr lang="en-US" sz="2000" dirty="0" smtClean="0"/>
              <a:t>Like rest of study, results only consider count, and not magnitude of the objects (how big is a feedlot)</a:t>
            </a:r>
            <a:endParaRPr lang="en-US" dirty="0" smtClean="0"/>
          </a:p>
          <a:p>
            <a:r>
              <a:rPr lang="en-US" sz="2400" dirty="0" smtClean="0"/>
              <a:t>Allocation model (for initial study) </a:t>
            </a:r>
          </a:p>
          <a:p>
            <a:pPr lvl="1"/>
            <a:r>
              <a:rPr lang="en-US" sz="2000" dirty="0" smtClean="0"/>
              <a:t>Does not include all types of feedlots (chickens, hogs, </a:t>
            </a:r>
            <a:r>
              <a:rPr lang="en-US" sz="2000" dirty="0" err="1" smtClean="0"/>
              <a:t>etc</a:t>
            </a:r>
            <a:r>
              <a:rPr lang="en-US" sz="2000" dirty="0" smtClean="0"/>
              <a:t>).  The competition for space would be much greater, in actuality</a:t>
            </a:r>
          </a:p>
          <a:p>
            <a:pPr lvl="1"/>
            <a:r>
              <a:rPr lang="en-US" sz="2000" dirty="0" smtClean="0"/>
              <a:t>Is at the intra county only.  It does not account for edge effects, nor spillovers into other areas</a:t>
            </a:r>
          </a:p>
          <a:p>
            <a:pPr lvl="1"/>
            <a:r>
              <a:rPr lang="en-US" sz="2000" dirty="0" smtClean="0"/>
              <a:t>It does not take into a</a:t>
            </a:r>
          </a:p>
          <a:p>
            <a:endParaRPr lang="en-US" dirty="0"/>
          </a:p>
        </p:txBody>
      </p:sp>
    </p:spTree>
    <p:extLst>
      <p:ext uri="{BB962C8B-B14F-4D97-AF65-F5344CB8AC3E}">
        <p14:creationId xmlns:p14="http://schemas.microsoft.com/office/powerpoint/2010/main" val="3057641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0"/>
            <a:ext cx="7639050" cy="846138"/>
          </a:xfrm>
        </p:spPr>
        <p:txBody>
          <a:bodyPr>
            <a:normAutofit/>
          </a:bodyPr>
          <a:lstStyle/>
          <a:p>
            <a:r>
              <a:rPr lang="en-US" sz="2800" dirty="0" smtClean="0"/>
              <a:t>Results</a:t>
            </a:r>
            <a:endParaRPr lang="en-US" sz="2800" dirty="0"/>
          </a:p>
        </p:txBody>
      </p:sp>
      <p:sp>
        <p:nvSpPr>
          <p:cNvPr id="3" name="Content Placeholder 2"/>
          <p:cNvSpPr>
            <a:spLocks noGrp="1"/>
          </p:cNvSpPr>
          <p:nvPr>
            <p:ph idx="1"/>
          </p:nvPr>
        </p:nvSpPr>
        <p:spPr>
          <a:xfrm>
            <a:off x="457200" y="1333501"/>
            <a:ext cx="8229600" cy="2133599"/>
          </a:xfrm>
        </p:spPr>
        <p:txBody>
          <a:bodyPr>
            <a:normAutofit/>
          </a:bodyPr>
          <a:lstStyle/>
          <a:p>
            <a:r>
              <a:rPr lang="en-US" sz="1800" dirty="0" smtClean="0"/>
              <a:t>3 Ripley’s K curve function and test for distribution (clustered</a:t>
            </a:r>
            <a:r>
              <a:rPr lang="en-US" sz="1800" dirty="0"/>
              <a:t>/</a:t>
            </a:r>
            <a:r>
              <a:rPr lang="en-US" sz="1800" dirty="0" smtClean="0"/>
              <a:t> random/regular distribution), and at what distance band most pronounced</a:t>
            </a:r>
          </a:p>
          <a:p>
            <a:r>
              <a:rPr lang="en-US" sz="1800" dirty="0" smtClean="0"/>
              <a:t>3 Simulated distribution of farms map (for each county in the Chesapeake Bay)</a:t>
            </a:r>
          </a:p>
          <a:p>
            <a:r>
              <a:rPr lang="en-US" sz="1800" dirty="0" smtClean="0"/>
              <a:t>3 Area-Distance function (intra county only) </a:t>
            </a:r>
          </a:p>
          <a:p>
            <a:r>
              <a:rPr lang="en-US" sz="1800" dirty="0" smtClean="0"/>
              <a:t>Comparison of results, and how much the zip code classification improves results</a:t>
            </a:r>
            <a:endParaRPr lang="en-US" sz="1800" dirty="0"/>
          </a:p>
        </p:txBody>
      </p:sp>
      <p:sp>
        <p:nvSpPr>
          <p:cNvPr id="4" name="Rectangle 3"/>
          <p:cNvSpPr/>
          <p:nvPr/>
        </p:nvSpPr>
        <p:spPr>
          <a:xfrm>
            <a:off x="7620000" y="50861"/>
            <a:ext cx="1140120" cy="369332"/>
          </a:xfrm>
          <a:prstGeom prst="rect">
            <a:avLst/>
          </a:prstGeom>
        </p:spPr>
        <p:txBody>
          <a:bodyPr wrap="none">
            <a:spAutoFit/>
          </a:bodyPr>
          <a:lstStyle/>
          <a:p>
            <a:r>
              <a:rPr lang="en-US" dirty="0" smtClean="0">
                <a:solidFill>
                  <a:schemeClr val="tx1">
                    <a:lumMod val="65000"/>
                    <a:lumOff val="35000"/>
                  </a:schemeClr>
                </a:solidFill>
              </a:rPr>
              <a:t>Outcomes</a:t>
            </a:r>
            <a:endParaRPr lang="en-US" dirty="0">
              <a:solidFill>
                <a:schemeClr val="tx1">
                  <a:lumMod val="65000"/>
                  <a:lumOff val="35000"/>
                </a:schemeClr>
              </a:solidFill>
            </a:endParaRPr>
          </a:p>
        </p:txBody>
      </p:sp>
      <p:sp>
        <p:nvSpPr>
          <p:cNvPr id="5" name="Title 1"/>
          <p:cNvSpPr txBox="1">
            <a:spLocks/>
          </p:cNvSpPr>
          <p:nvPr/>
        </p:nvSpPr>
        <p:spPr>
          <a:xfrm>
            <a:off x="609600" y="3619500"/>
            <a:ext cx="7639050" cy="8461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Expected Outcomes</a:t>
            </a:r>
            <a:endParaRPr lang="en-US" sz="2800" dirty="0"/>
          </a:p>
        </p:txBody>
      </p:sp>
      <p:sp>
        <p:nvSpPr>
          <p:cNvPr id="6" name="Content Placeholder 2"/>
          <p:cNvSpPr txBox="1">
            <a:spLocks/>
          </p:cNvSpPr>
          <p:nvPr/>
        </p:nvSpPr>
        <p:spPr>
          <a:xfrm>
            <a:off x="504825" y="4381501"/>
            <a:ext cx="8229600" cy="2133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Clustering will increase when zip code is added to the allocation criteria of feedlots, resulting in a significant increase across the counties in the Chesapeake Bay</a:t>
            </a:r>
          </a:p>
          <a:p>
            <a:r>
              <a:rPr lang="en-US" sz="1800" dirty="0" smtClean="0"/>
              <a:t>If there is clustering,  this will result in overlapping coverage. Farmers will have to travel farther to unload manure, increasing costs.</a:t>
            </a:r>
            <a:endParaRPr lang="en-US" sz="1800" dirty="0"/>
          </a:p>
        </p:txBody>
      </p:sp>
    </p:spTree>
    <p:extLst>
      <p:ext uri="{BB962C8B-B14F-4D97-AF65-F5344CB8AC3E}">
        <p14:creationId xmlns:p14="http://schemas.microsoft.com/office/powerpoint/2010/main" val="42085190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1746" y="0"/>
            <a:ext cx="125945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838200"/>
            <a:ext cx="8229600" cy="1143000"/>
          </a:xfrm>
        </p:spPr>
        <p:txBody>
          <a:bodyPr>
            <a:normAutofit fontScale="90000"/>
          </a:bodyPr>
          <a:lstStyle/>
          <a:p>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4" name="Rectangle 3"/>
          <p:cNvSpPr/>
          <p:nvPr/>
        </p:nvSpPr>
        <p:spPr>
          <a:xfrm>
            <a:off x="3816590" y="1778522"/>
            <a:ext cx="4609707" cy="769441"/>
          </a:xfrm>
          <a:prstGeom prst="rect">
            <a:avLst/>
          </a:prstGeom>
        </p:spPr>
        <p:txBody>
          <a:bodyPr wrap="square">
            <a:spAutoFit/>
          </a:bodyPr>
          <a:lstStyle/>
          <a:p>
            <a:r>
              <a:rPr lang="en-US" sz="4400" dirty="0" smtClean="0">
                <a:solidFill>
                  <a:prstClr val="white"/>
                </a:solidFill>
                <a:ea typeface="+mj-ea"/>
                <a:cs typeface="+mj-cs"/>
              </a:rPr>
              <a:t>2,500   :     411,000</a:t>
            </a:r>
            <a:endParaRPr lang="en-US" dirty="0"/>
          </a:p>
        </p:txBody>
      </p:sp>
      <p:sp>
        <p:nvSpPr>
          <p:cNvPr id="6" name="Rectangle 5"/>
          <p:cNvSpPr/>
          <p:nvPr/>
        </p:nvSpPr>
        <p:spPr>
          <a:xfrm>
            <a:off x="7777018" y="71188"/>
            <a:ext cx="1298561" cy="369332"/>
          </a:xfrm>
          <a:prstGeom prst="rect">
            <a:avLst/>
          </a:prstGeom>
        </p:spPr>
        <p:txBody>
          <a:bodyPr wrap="none">
            <a:spAutoFit/>
          </a:bodyPr>
          <a:lstStyle/>
          <a:p>
            <a:r>
              <a:rPr lang="en-US" dirty="0" smtClean="0">
                <a:solidFill>
                  <a:schemeClr val="tx1">
                    <a:lumMod val="65000"/>
                    <a:lumOff val="35000"/>
                  </a:schemeClr>
                </a:solidFill>
              </a:rPr>
              <a:t>Justification</a:t>
            </a:r>
            <a:endParaRPr lang="en-US" dirty="0">
              <a:solidFill>
                <a:schemeClr val="tx1">
                  <a:lumMod val="65000"/>
                  <a:lumOff val="35000"/>
                </a:schemeClr>
              </a:solidFill>
            </a:endParaRPr>
          </a:p>
        </p:txBody>
      </p:sp>
    </p:spTree>
    <p:extLst>
      <p:ext uri="{BB962C8B-B14F-4D97-AF65-F5344CB8AC3E}">
        <p14:creationId xmlns:p14="http://schemas.microsoft.com/office/powerpoint/2010/main" val="17235305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Logistics</a:t>
            </a:r>
            <a:endParaRPr lang="en-US" dirty="0"/>
          </a:p>
        </p:txBody>
      </p:sp>
      <p:sp>
        <p:nvSpPr>
          <p:cNvPr id="3" name="Content Placeholder 2"/>
          <p:cNvSpPr>
            <a:spLocks noGrp="1"/>
          </p:cNvSpPr>
          <p:nvPr>
            <p:ph idx="1"/>
          </p:nvPr>
        </p:nvSpPr>
        <p:spPr/>
        <p:txBody>
          <a:bodyPr>
            <a:normAutofit fontScale="92500" lnSpcReduction="20000"/>
          </a:bodyPr>
          <a:lstStyle/>
          <a:p>
            <a:r>
              <a:rPr lang="en-US" sz="2600" dirty="0" smtClean="0"/>
              <a:t>Obtain feedlot data from US Census of Agriculture 2007, using SAS</a:t>
            </a:r>
          </a:p>
          <a:p>
            <a:r>
              <a:rPr lang="en-US" sz="2600" dirty="0" smtClean="0"/>
              <a:t>Summarize the feedlot count, and Animal Units, by 3 different allocation scenarios</a:t>
            </a:r>
          </a:p>
          <a:p>
            <a:r>
              <a:rPr lang="en-US" sz="2600" dirty="0" smtClean="0"/>
              <a:t>Join with Census ZCTAs and county boundaries</a:t>
            </a:r>
          </a:p>
          <a:p>
            <a:r>
              <a:rPr lang="en-US" sz="2600" dirty="0" smtClean="0"/>
              <a:t>Run Ripley’s K(d) Point Analysis</a:t>
            </a:r>
          </a:p>
          <a:p>
            <a:r>
              <a:rPr lang="en-US" sz="2600" dirty="0" smtClean="0"/>
              <a:t>Allocate manure based on summarized Animal Units</a:t>
            </a:r>
          </a:p>
          <a:p>
            <a:r>
              <a:rPr lang="en-US" sz="2600" dirty="0" smtClean="0"/>
              <a:t>Run manure distribution models</a:t>
            </a:r>
          </a:p>
          <a:p>
            <a:r>
              <a:rPr lang="en-US" sz="2600" dirty="0" smtClean="0"/>
              <a:t>Obtain significance results</a:t>
            </a:r>
          </a:p>
          <a:p>
            <a:r>
              <a:rPr lang="en-US" sz="2600" dirty="0" smtClean="0"/>
              <a:t>Consult with researcher at USDA, to see if distance results are </a:t>
            </a:r>
            <a:r>
              <a:rPr lang="en-US" sz="2600" dirty="0" smtClean="0"/>
              <a:t>meaningful</a:t>
            </a:r>
          </a:p>
          <a:p>
            <a:r>
              <a:rPr lang="en-US" sz="2600" dirty="0" smtClean="0"/>
              <a:t>Present at AAG conference April 9</a:t>
            </a:r>
            <a:r>
              <a:rPr lang="en-US" sz="2600" baseline="30000" dirty="0"/>
              <a:t> </a:t>
            </a:r>
            <a:r>
              <a:rPr lang="en-US" sz="2600" baseline="30000" dirty="0" smtClean="0"/>
              <a:t>–</a:t>
            </a:r>
            <a:r>
              <a:rPr lang="en-US" sz="2600" dirty="0" smtClean="0"/>
              <a:t> 13</a:t>
            </a:r>
            <a:r>
              <a:rPr lang="en-US" sz="2600" baseline="30000" dirty="0" smtClean="0"/>
              <a:t>th</a:t>
            </a:r>
            <a:r>
              <a:rPr lang="en-US" sz="2600" dirty="0" smtClean="0"/>
              <a:t>.</a:t>
            </a:r>
            <a:endParaRPr lang="en-US" sz="2600" dirty="0" smtClean="0"/>
          </a:p>
          <a:p>
            <a:endParaRPr lang="en-US" dirty="0" smtClean="0"/>
          </a:p>
          <a:p>
            <a:endParaRPr lang="en-US" dirty="0" smtClean="0"/>
          </a:p>
          <a:p>
            <a:endParaRPr lang="en-US" dirty="0"/>
          </a:p>
        </p:txBody>
      </p:sp>
      <p:sp>
        <p:nvSpPr>
          <p:cNvPr id="4" name="Rectangle 3"/>
          <p:cNvSpPr/>
          <p:nvPr/>
        </p:nvSpPr>
        <p:spPr>
          <a:xfrm>
            <a:off x="7620000" y="50861"/>
            <a:ext cx="970779" cy="369332"/>
          </a:xfrm>
          <a:prstGeom prst="rect">
            <a:avLst/>
          </a:prstGeom>
        </p:spPr>
        <p:txBody>
          <a:bodyPr wrap="none">
            <a:spAutoFit/>
          </a:bodyPr>
          <a:lstStyle/>
          <a:p>
            <a:r>
              <a:rPr lang="en-US" dirty="0" smtClean="0">
                <a:solidFill>
                  <a:schemeClr val="tx1">
                    <a:lumMod val="65000"/>
                    <a:lumOff val="35000"/>
                  </a:schemeClr>
                </a:solidFill>
              </a:rPr>
              <a:t>Logistics</a:t>
            </a:r>
            <a:endParaRPr lang="en-US" dirty="0">
              <a:solidFill>
                <a:schemeClr val="tx1">
                  <a:lumMod val="65000"/>
                  <a:lumOff val="35000"/>
                </a:schemeClr>
              </a:solidFill>
            </a:endParaRPr>
          </a:p>
        </p:txBody>
      </p:sp>
    </p:spTree>
    <p:extLst>
      <p:ext uri="{BB962C8B-B14F-4D97-AF65-F5344CB8AC3E}">
        <p14:creationId xmlns:p14="http://schemas.microsoft.com/office/powerpoint/2010/main" val="8286160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26185" y="1341581"/>
            <a:ext cx="8229600" cy="4525963"/>
          </a:xfrm>
        </p:spPr>
        <p:txBody>
          <a:bodyPr>
            <a:normAutofit/>
          </a:bodyPr>
          <a:lstStyle/>
          <a:p>
            <a:r>
              <a:rPr lang="en-US" sz="2000" dirty="0" smtClean="0"/>
              <a:t>Justification</a:t>
            </a:r>
          </a:p>
          <a:p>
            <a:r>
              <a:rPr lang="en-US" sz="2000" dirty="0" smtClean="0"/>
              <a:t>Background</a:t>
            </a:r>
            <a:endParaRPr lang="en-US" sz="2000" dirty="0" smtClean="0"/>
          </a:p>
          <a:p>
            <a:r>
              <a:rPr lang="en-US" sz="2000" dirty="0" smtClean="0"/>
              <a:t>Past </a:t>
            </a:r>
            <a:r>
              <a:rPr lang="en-US" sz="2000" dirty="0" smtClean="0"/>
              <a:t>Studies</a:t>
            </a:r>
            <a:endParaRPr lang="en-US" sz="2000" dirty="0"/>
          </a:p>
          <a:p>
            <a:r>
              <a:rPr lang="en-US" sz="2000" dirty="0" smtClean="0"/>
              <a:t>Objective</a:t>
            </a:r>
            <a:endParaRPr lang="en-US" sz="2000" dirty="0"/>
          </a:p>
          <a:p>
            <a:r>
              <a:rPr lang="en-US" sz="2000" dirty="0" smtClean="0"/>
              <a:t>Methodology</a:t>
            </a:r>
            <a:endParaRPr lang="en-US" sz="2000" dirty="0"/>
          </a:p>
          <a:p>
            <a:r>
              <a:rPr lang="en-US" sz="2000" dirty="0" smtClean="0"/>
              <a:t>Logistics</a:t>
            </a:r>
            <a:endParaRPr lang="en-US" sz="2000" dirty="0"/>
          </a:p>
          <a:p>
            <a:pPr marL="457200" lvl="1" indent="0">
              <a:buNone/>
            </a:pPr>
            <a:endParaRPr lang="en-US" sz="1600" dirty="0"/>
          </a:p>
          <a:p>
            <a:pPr marL="0" indent="0">
              <a:buNone/>
            </a:pPr>
            <a:endParaRPr lang="en-US" dirty="0" smtClean="0"/>
          </a:p>
          <a:p>
            <a:endParaRPr lang="en-US" dirty="0" smtClean="0"/>
          </a:p>
          <a:p>
            <a:endParaRPr lang="en-US" dirty="0"/>
          </a:p>
        </p:txBody>
      </p:sp>
      <p:sp>
        <p:nvSpPr>
          <p:cNvPr id="4" name="Rectangle 3"/>
          <p:cNvSpPr/>
          <p:nvPr/>
        </p:nvSpPr>
        <p:spPr>
          <a:xfrm>
            <a:off x="7777018" y="71188"/>
            <a:ext cx="1077090" cy="369332"/>
          </a:xfrm>
          <a:prstGeom prst="rect">
            <a:avLst/>
          </a:prstGeom>
        </p:spPr>
        <p:txBody>
          <a:bodyPr wrap="none">
            <a:spAutoFit/>
          </a:bodyPr>
          <a:lstStyle/>
          <a:p>
            <a:r>
              <a:rPr lang="en-US" dirty="0" smtClean="0">
                <a:solidFill>
                  <a:schemeClr val="tx1">
                    <a:lumMod val="65000"/>
                    <a:lumOff val="35000"/>
                  </a:schemeClr>
                </a:solidFill>
              </a:rPr>
              <a:t>Summary</a:t>
            </a:r>
            <a:endParaRPr lang="en-US" dirty="0">
              <a:solidFill>
                <a:schemeClr val="tx1">
                  <a:lumMod val="65000"/>
                  <a:lumOff val="35000"/>
                </a:schemeClr>
              </a:solidFill>
            </a:endParaRPr>
          </a:p>
        </p:txBody>
      </p:sp>
    </p:spTree>
    <p:extLst>
      <p:ext uri="{BB962C8B-B14F-4D97-AF65-F5344CB8AC3E}">
        <p14:creationId xmlns:p14="http://schemas.microsoft.com/office/powerpoint/2010/main" val="7271269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fontScale="32500" lnSpcReduction="20000"/>
          </a:bodyPr>
          <a:lstStyle/>
          <a:p>
            <a:r>
              <a:rPr lang="en-US" dirty="0" err="1"/>
              <a:t>Ator</a:t>
            </a:r>
            <a:r>
              <a:rPr lang="en-US" dirty="0"/>
              <a:t>, S.W., </a:t>
            </a:r>
            <a:r>
              <a:rPr lang="en-US" dirty="0" err="1"/>
              <a:t>Brakebill</a:t>
            </a:r>
            <a:r>
              <a:rPr lang="en-US" dirty="0"/>
              <a:t>, J.W., and </a:t>
            </a:r>
            <a:r>
              <a:rPr lang="en-US" dirty="0" err="1"/>
              <a:t>Blomquist</a:t>
            </a:r>
            <a:r>
              <a:rPr lang="en-US" dirty="0"/>
              <a:t>, J.D., 2011, Sources, fate, and transport of nitrogen and phosphorus in the Chesapeake Bay watershed—An empirical model: U.S. Geological Survey Scientific Investigations Report 2011–5167, 27 p. Retrieved September 26, 2012 at http://pubs.usgs.gov/sir/2011/5167/.</a:t>
            </a:r>
          </a:p>
          <a:p>
            <a:r>
              <a:rPr lang="en-US" dirty="0" smtClean="0"/>
              <a:t>Blankenship, K. 2005. Solutions sought for excess manure piling up on farms. Bay Journal June 2005. Retrieved on September 24, </a:t>
            </a:r>
            <a:r>
              <a:rPr lang="en-US" dirty="0"/>
              <a:t>2012 </a:t>
            </a:r>
            <a:r>
              <a:rPr lang="en-US" dirty="0" smtClean="0"/>
              <a:t>from http</a:t>
            </a:r>
            <a:r>
              <a:rPr lang="en-US" dirty="0"/>
              <a:t>://www.bayjournal.com/article/solutions_sought_for_excess_manure_piling_up_on_farms</a:t>
            </a:r>
            <a:endParaRPr lang="en-US" dirty="0" smtClean="0"/>
          </a:p>
          <a:p>
            <a:r>
              <a:rPr lang="en-US" dirty="0" smtClean="0"/>
              <a:t>Centers </a:t>
            </a:r>
            <a:r>
              <a:rPr lang="en-US" dirty="0"/>
              <a:t>for Disease Control (CDC).  </a:t>
            </a:r>
            <a:r>
              <a:rPr lang="en-US" i="1" dirty="0"/>
              <a:t>Spontaneous Abortions Possibly Related to Ingestion of Nitrate-Contaminated Well Water -- LaGrange County, Indiana, 1991-1994  .  </a:t>
            </a:r>
            <a:r>
              <a:rPr lang="en-US" dirty="0"/>
              <a:t>CDC, 1996.  Article downloaded from site http://www.cdc.gov/mmwr/preview/mmwrhtml/00042839.htm on Sept 11, 2012.   Two line</a:t>
            </a:r>
          </a:p>
          <a:p>
            <a:r>
              <a:rPr lang="en-US" dirty="0" smtClean="0"/>
              <a:t>Chesapeake </a:t>
            </a:r>
            <a:r>
              <a:rPr lang="en-US" dirty="0"/>
              <a:t>Bay Program. 2009. </a:t>
            </a:r>
            <a:r>
              <a:rPr lang="en-US" i="1" dirty="0"/>
              <a:t>Addressing Chesapeake Bay Regional Climate Change Impacts</a:t>
            </a:r>
            <a:r>
              <a:rPr lang="en-US" dirty="0"/>
              <a:t>.  Retrieved September 24, 2012 from </a:t>
            </a:r>
            <a:r>
              <a:rPr lang="en-US" dirty="0">
                <a:hlinkClick r:id="rId2"/>
              </a:rPr>
              <a:t>http://</a:t>
            </a:r>
            <a:r>
              <a:rPr lang="en-US" dirty="0" smtClean="0">
                <a:hlinkClick r:id="rId2"/>
              </a:rPr>
              <a:t>executiveorder.chesapeakebay.net/post/Addressing-Chesapeake-Bay-Regional-Climate-Change-Impacts.aspx</a:t>
            </a:r>
            <a:endParaRPr lang="en-US" dirty="0" smtClean="0"/>
          </a:p>
          <a:p>
            <a:r>
              <a:rPr lang="en-US" dirty="0" smtClean="0"/>
              <a:t>Chesapeake Bay Program. 2011. Water Quality Issues: Nitrogen and Phosphorus Pollution. Retrieved on September 26</a:t>
            </a:r>
            <a:r>
              <a:rPr lang="en-US" baseline="30000" dirty="0" smtClean="0"/>
              <a:t>th</a:t>
            </a:r>
            <a:r>
              <a:rPr lang="en-US" dirty="0" smtClean="0"/>
              <a:t> 2012 </a:t>
            </a:r>
            <a:r>
              <a:rPr lang="en-US" dirty="0"/>
              <a:t>from </a:t>
            </a:r>
            <a:r>
              <a:rPr lang="en-US" dirty="0">
                <a:hlinkClick r:id="rId3"/>
              </a:rPr>
              <a:t>http://http://</a:t>
            </a:r>
            <a:r>
              <a:rPr lang="en-US" dirty="0" smtClean="0">
                <a:hlinkClick r:id="rId3"/>
              </a:rPr>
              <a:t>www.cbf.org/n2</a:t>
            </a:r>
            <a:endParaRPr lang="en-US" dirty="0" smtClean="0"/>
          </a:p>
          <a:p>
            <a:r>
              <a:rPr lang="en-US" dirty="0" smtClean="0"/>
              <a:t>Environmental Protection Agency. </a:t>
            </a:r>
            <a:r>
              <a:rPr lang="en-US" i="1" dirty="0"/>
              <a:t>Nitrates and Nitrites</a:t>
            </a:r>
            <a:r>
              <a:rPr lang="en-US" dirty="0"/>
              <a:t>.  EPA: TEACH Chemical Summary, 2006.  Article downloaded from site http://www.epa.gov/teach/chem_summ/Nitrates_summary.pdf on Sept 11, 2012. </a:t>
            </a:r>
            <a:endParaRPr lang="en-US" dirty="0" smtClean="0"/>
          </a:p>
          <a:p>
            <a:r>
              <a:rPr lang="en-US" dirty="0"/>
              <a:t>Fry, J., Xian, G., Jin, S., </a:t>
            </a:r>
            <a:r>
              <a:rPr lang="en-US" dirty="0" err="1"/>
              <a:t>Dewitz</a:t>
            </a:r>
            <a:r>
              <a:rPr lang="en-US" dirty="0"/>
              <a:t>, J., Homer, C., Yang, L., Barnes, C., </a:t>
            </a:r>
            <a:r>
              <a:rPr lang="en-US" dirty="0" err="1"/>
              <a:t>Herold</a:t>
            </a:r>
            <a:r>
              <a:rPr lang="en-US" dirty="0"/>
              <a:t>, N., and Wickham, J., 2011. </a:t>
            </a:r>
            <a:r>
              <a:rPr lang="en-US" i="1" dirty="0">
                <a:hlinkClick r:id="rId4"/>
              </a:rPr>
              <a:t>Completion of the 2006 National Land Cover Database for the Conterminous United States</a:t>
            </a:r>
            <a:r>
              <a:rPr lang="en-US" dirty="0"/>
              <a:t>, </a:t>
            </a:r>
            <a:r>
              <a:rPr lang="en-US" i="1" dirty="0"/>
              <a:t>PE&amp;RS</a:t>
            </a:r>
            <a:r>
              <a:rPr lang="en-US" dirty="0"/>
              <a:t>, Vol. 77(9):858-864. </a:t>
            </a:r>
            <a:endParaRPr lang="en-US" dirty="0" smtClean="0"/>
          </a:p>
          <a:p>
            <a:r>
              <a:rPr lang="en-US" dirty="0" smtClean="0"/>
              <a:t>Kellogg, R.L..2011.  Estimates of Recoverable and Non-Recoverable Manure Nutrients Based on the Census of Agriculture.  Draft in progress.  USDA-NRCS.  </a:t>
            </a:r>
          </a:p>
          <a:p>
            <a:r>
              <a:rPr lang="en-US" dirty="0" err="1" smtClean="0"/>
              <a:t>Ribaudo</a:t>
            </a:r>
            <a:r>
              <a:rPr lang="en-US" dirty="0" smtClean="0"/>
              <a:t>, M. </a:t>
            </a:r>
            <a:r>
              <a:rPr lang="en-US" dirty="0" err="1" smtClean="0"/>
              <a:t>Gollehon</a:t>
            </a:r>
            <a:r>
              <a:rPr lang="en-US" dirty="0" smtClean="0"/>
              <a:t>, N., Aillery, M., Kaplan, J., Johansson, R., </a:t>
            </a:r>
            <a:r>
              <a:rPr lang="en-US" dirty="0" err="1" smtClean="0"/>
              <a:t>Agapoff</a:t>
            </a:r>
            <a:r>
              <a:rPr lang="en-US" dirty="0" smtClean="0"/>
              <a:t> J., Christensen, L., Breneman, V., </a:t>
            </a:r>
            <a:r>
              <a:rPr lang="en-US" dirty="0"/>
              <a:t>and </a:t>
            </a:r>
            <a:r>
              <a:rPr lang="en-US" dirty="0" smtClean="0"/>
              <a:t>Peters, M. </a:t>
            </a:r>
            <a:r>
              <a:rPr lang="en-US" dirty="0"/>
              <a:t>2003 </a:t>
            </a:r>
            <a:r>
              <a:rPr lang="en-US" i="1" dirty="0"/>
              <a:t>Manure Management for Water Quality: Costs to Animal Feeding Operations of Applying Manure Nutrients to Land. Agricultural Economic Report </a:t>
            </a:r>
            <a:r>
              <a:rPr lang="en-US" dirty="0"/>
              <a:t>No. (AER-824) 97 pp. June 2003. Economic Research Service, USDA. </a:t>
            </a:r>
          </a:p>
          <a:p>
            <a:r>
              <a:rPr lang="en-US" i="1" dirty="0" smtClean="0"/>
              <a:t>Ripley, </a:t>
            </a:r>
            <a:r>
              <a:rPr lang="en-US" i="1" dirty="0"/>
              <a:t>B.D. 1976.  The second –order analysis of stationary point processes. Journal of Applied Probability</a:t>
            </a:r>
            <a:r>
              <a:rPr lang="en-US" b="1" i="1" dirty="0"/>
              <a:t> </a:t>
            </a:r>
            <a:r>
              <a:rPr lang="en-US" i="1" dirty="0"/>
              <a:t>13: 255-266. </a:t>
            </a:r>
            <a:r>
              <a:rPr lang="en-US" dirty="0"/>
              <a:t> From Ronald Briggs. 2010. </a:t>
            </a:r>
            <a:r>
              <a:rPr lang="en-US" i="1" dirty="0"/>
              <a:t>Point Pattern Analys</a:t>
            </a:r>
            <a:r>
              <a:rPr lang="en-US" dirty="0"/>
              <a:t>is. Henan University. Downloaded on September 24, 2012 from </a:t>
            </a:r>
            <a:r>
              <a:rPr lang="en-US" dirty="0">
                <a:hlinkClick r:id="rId5"/>
              </a:rPr>
              <a:t>http://www.utdallas.edu/~briggs</a:t>
            </a:r>
            <a:r>
              <a:rPr lang="en-US" dirty="0" smtClean="0">
                <a:hlinkClick r:id="rId5"/>
              </a:rPr>
              <a:t>/</a:t>
            </a:r>
            <a:endParaRPr lang="en-US" dirty="0" smtClean="0"/>
          </a:p>
          <a:p>
            <a:r>
              <a:rPr lang="en-US" dirty="0" err="1"/>
              <a:t>Smolen</a:t>
            </a:r>
            <a:r>
              <a:rPr lang="en-US" dirty="0"/>
              <a:t>, M.D.. 2005. </a:t>
            </a:r>
            <a:r>
              <a:rPr lang="en-US" i="1" dirty="0"/>
              <a:t>BAE 1521: Phosphorus and Water Quality</a:t>
            </a:r>
            <a:r>
              <a:rPr lang="en-US" dirty="0"/>
              <a:t>. Oklahoma State Cooperative Extension Service, 2005. </a:t>
            </a:r>
            <a:endParaRPr lang="en-US" dirty="0" smtClean="0"/>
          </a:p>
          <a:p>
            <a:r>
              <a:rPr lang="en-US" dirty="0" smtClean="0"/>
              <a:t>National Agricultural Statistics Service. 2007.  US Census of Agriculture, 2007. </a:t>
            </a:r>
            <a:r>
              <a:rPr lang="en-US" dirty="0"/>
              <a:t>U.S. Department of Agriculture (USDA)</a:t>
            </a:r>
            <a:endParaRPr lang="en-US" dirty="0" smtClean="0"/>
          </a:p>
          <a:p>
            <a:r>
              <a:rPr lang="en-US" dirty="0" smtClean="0"/>
              <a:t>Wicks</a:t>
            </a:r>
            <a:r>
              <a:rPr lang="en-US" dirty="0"/>
              <a:t>, C., D. </a:t>
            </a:r>
            <a:r>
              <a:rPr lang="en-US" dirty="0" err="1"/>
              <a:t>Jasinski</a:t>
            </a:r>
            <a:r>
              <a:rPr lang="en-US" dirty="0"/>
              <a:t>, and B. </a:t>
            </a:r>
            <a:r>
              <a:rPr lang="en-US" dirty="0" err="1"/>
              <a:t>Longstaff</a:t>
            </a:r>
            <a:r>
              <a:rPr lang="en-US" dirty="0"/>
              <a:t>, 2007: </a:t>
            </a:r>
            <a:r>
              <a:rPr lang="en-US" i="1" dirty="0"/>
              <a:t>Breath of Life: Dissolved Oxygen in Chesapeake Bay.</a:t>
            </a:r>
            <a:r>
              <a:rPr lang="en-US" dirty="0"/>
              <a:t> </a:t>
            </a:r>
            <a:r>
              <a:rPr lang="en-US" dirty="0" err="1"/>
              <a:t>EcoCheck</a:t>
            </a:r>
            <a:r>
              <a:rPr lang="en-US" dirty="0"/>
              <a:t>, Oxford, MD, 4 pp. &lt;http://www.eco-check.org/pdfs/do_letter.pdf&gt;  Retrieved September 24, 2012 at </a:t>
            </a:r>
            <a:r>
              <a:rPr lang="en-US" dirty="0">
                <a:hlinkClick r:id="rId6"/>
              </a:rPr>
              <a:t>http://</a:t>
            </a:r>
            <a:r>
              <a:rPr lang="en-US" dirty="0" smtClean="0">
                <a:hlinkClick r:id="rId6"/>
              </a:rPr>
              <a:t>www.globalchange.gov/publications/reports/scientific-assessments/us-impacts/full-report/regional-climate-change-impacts/coasts</a:t>
            </a:r>
            <a:endParaRPr lang="en-US" dirty="0" smtClean="0"/>
          </a:p>
          <a:p>
            <a:endParaRPr lang="en-US" dirty="0"/>
          </a:p>
          <a:p>
            <a:endParaRPr lang="en-US" i="1" dirty="0"/>
          </a:p>
          <a:p>
            <a:endParaRPr lang="en-US" dirty="0"/>
          </a:p>
        </p:txBody>
      </p:sp>
      <p:sp>
        <p:nvSpPr>
          <p:cNvPr id="4" name="Rectangle 3"/>
          <p:cNvSpPr/>
          <p:nvPr/>
        </p:nvSpPr>
        <p:spPr>
          <a:xfrm>
            <a:off x="7620000" y="50861"/>
            <a:ext cx="970779" cy="369332"/>
          </a:xfrm>
          <a:prstGeom prst="rect">
            <a:avLst/>
          </a:prstGeom>
        </p:spPr>
        <p:txBody>
          <a:bodyPr wrap="none">
            <a:spAutoFit/>
          </a:bodyPr>
          <a:lstStyle/>
          <a:p>
            <a:r>
              <a:rPr lang="en-US" dirty="0" smtClean="0">
                <a:solidFill>
                  <a:schemeClr val="tx1">
                    <a:lumMod val="65000"/>
                    <a:lumOff val="35000"/>
                  </a:schemeClr>
                </a:solidFill>
              </a:rPr>
              <a:t>Logistics</a:t>
            </a:r>
            <a:endParaRPr lang="en-US" dirty="0">
              <a:solidFill>
                <a:schemeClr val="tx1">
                  <a:lumMod val="65000"/>
                  <a:lumOff val="35000"/>
                </a:schemeClr>
              </a:solidFill>
            </a:endParaRPr>
          </a:p>
        </p:txBody>
      </p:sp>
    </p:spTree>
    <p:extLst>
      <p:ext uri="{BB962C8B-B14F-4D97-AF65-F5344CB8AC3E}">
        <p14:creationId xmlns:p14="http://schemas.microsoft.com/office/powerpoint/2010/main" val="10997531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63570"/>
            <a:ext cx="20002500" cy="142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693682" y="374045"/>
            <a:ext cx="6498211" cy="1569660"/>
          </a:xfrm>
          <a:prstGeom prst="rect">
            <a:avLst/>
          </a:prstGeom>
        </p:spPr>
        <p:txBody>
          <a:bodyPr wrap="square">
            <a:spAutoFit/>
          </a:bodyPr>
          <a:lstStyle/>
          <a:p>
            <a:r>
              <a:rPr lang="en-US" sz="3200" dirty="0">
                <a:solidFill>
                  <a:schemeClr val="accent6">
                    <a:lumMod val="20000"/>
                    <a:lumOff val="80000"/>
                  </a:schemeClr>
                </a:solidFill>
              </a:rPr>
              <a:t>Large feedlots produce as much waste as a city, yet we don’t know where they are located</a:t>
            </a:r>
          </a:p>
        </p:txBody>
      </p:sp>
      <p:sp>
        <p:nvSpPr>
          <p:cNvPr id="8" name="Rectangle 7"/>
          <p:cNvSpPr/>
          <p:nvPr/>
        </p:nvSpPr>
        <p:spPr>
          <a:xfrm>
            <a:off x="7777018" y="71188"/>
            <a:ext cx="1298561" cy="369332"/>
          </a:xfrm>
          <a:prstGeom prst="rect">
            <a:avLst/>
          </a:prstGeom>
        </p:spPr>
        <p:txBody>
          <a:bodyPr wrap="none">
            <a:spAutoFit/>
          </a:bodyPr>
          <a:lstStyle/>
          <a:p>
            <a:r>
              <a:rPr lang="en-US" dirty="0" smtClean="0">
                <a:solidFill>
                  <a:schemeClr val="tx1">
                    <a:lumMod val="65000"/>
                    <a:lumOff val="35000"/>
                  </a:schemeClr>
                </a:solidFill>
              </a:rPr>
              <a:t>Justification</a:t>
            </a:r>
            <a:endParaRPr lang="en-US" dirty="0">
              <a:solidFill>
                <a:schemeClr val="tx1">
                  <a:lumMod val="65000"/>
                  <a:lumOff val="35000"/>
                </a:schemeClr>
              </a:solidFill>
            </a:endParaRPr>
          </a:p>
        </p:txBody>
      </p:sp>
    </p:spTree>
    <p:extLst>
      <p:ext uri="{BB962C8B-B14F-4D97-AF65-F5344CB8AC3E}">
        <p14:creationId xmlns:p14="http://schemas.microsoft.com/office/powerpoint/2010/main" val="3459729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3654" y="0"/>
            <a:ext cx="8797946" cy="6858000"/>
          </a:xfrm>
        </p:spPr>
      </p:pic>
      <p:sp>
        <p:nvSpPr>
          <p:cNvPr id="9" name="Rectangle 8"/>
          <p:cNvSpPr/>
          <p:nvPr/>
        </p:nvSpPr>
        <p:spPr>
          <a:xfrm>
            <a:off x="2537691" y="5029200"/>
            <a:ext cx="1736749"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645892" y="5152310"/>
            <a:ext cx="898444" cy="1451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270602" y="5394095"/>
            <a:ext cx="3688671" cy="215444"/>
          </a:xfrm>
          <a:prstGeom prst="rect">
            <a:avLst/>
          </a:prstGeom>
          <a:solidFill>
            <a:schemeClr val="bg1"/>
          </a:solidFill>
        </p:spPr>
        <p:txBody>
          <a:bodyPr wrap="square" rtlCol="0">
            <a:spAutoFit/>
          </a:bodyPr>
          <a:lstStyle/>
          <a:p>
            <a:r>
              <a:rPr lang="en-US" sz="800" dirty="0" smtClean="0"/>
              <a:t>No cartographically meaningful agriculture in Alaska. Only inhabited islands shown </a:t>
            </a:r>
            <a:endParaRPr lang="en-US" sz="800" dirty="0"/>
          </a:p>
        </p:txBody>
      </p:sp>
      <p:sp>
        <p:nvSpPr>
          <p:cNvPr id="12" name="Rectangle 11"/>
          <p:cNvSpPr/>
          <p:nvPr/>
        </p:nvSpPr>
        <p:spPr>
          <a:xfrm>
            <a:off x="4590472" y="5152310"/>
            <a:ext cx="953863"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537691" y="6126958"/>
            <a:ext cx="2953641" cy="461665"/>
          </a:xfrm>
          <a:prstGeom prst="rect">
            <a:avLst/>
          </a:prstGeom>
          <a:solidFill>
            <a:schemeClr val="bg1"/>
          </a:solidFill>
        </p:spPr>
        <p:txBody>
          <a:bodyPr wrap="square" rtlCol="0">
            <a:spAutoFit/>
          </a:bodyPr>
          <a:lstStyle/>
          <a:p>
            <a:pPr algn="ctr"/>
            <a:r>
              <a:rPr lang="en-US" sz="800" dirty="0" smtClean="0"/>
              <a:t>All maps shown in the same scale using equal area projections</a:t>
            </a:r>
          </a:p>
          <a:p>
            <a:pPr algn="ctr"/>
            <a:r>
              <a:rPr lang="en-US" sz="800" dirty="0" smtClean="0"/>
              <a:t>Data from the 2007 US Census of Agriculture.  </a:t>
            </a:r>
          </a:p>
          <a:p>
            <a:pPr algn="ctr"/>
            <a:r>
              <a:rPr lang="en-US" sz="800" dirty="0" smtClean="0"/>
              <a:t>Map by Bill Rankin 2009, titles by DRM</a:t>
            </a:r>
            <a:endParaRPr lang="en-US" sz="800" dirty="0"/>
          </a:p>
        </p:txBody>
      </p:sp>
      <p:sp>
        <p:nvSpPr>
          <p:cNvPr id="14" name="TextBox 13"/>
          <p:cNvSpPr txBox="1"/>
          <p:nvPr/>
        </p:nvSpPr>
        <p:spPr>
          <a:xfrm>
            <a:off x="5141293" y="6588623"/>
            <a:ext cx="3688671" cy="215444"/>
          </a:xfrm>
          <a:prstGeom prst="rect">
            <a:avLst/>
          </a:prstGeom>
          <a:solidFill>
            <a:schemeClr val="bg1"/>
          </a:solidFill>
        </p:spPr>
        <p:txBody>
          <a:bodyPr wrap="square" rtlCol="0">
            <a:spAutoFit/>
          </a:bodyPr>
          <a:lstStyle/>
          <a:p>
            <a:r>
              <a:rPr lang="en-US" sz="800" dirty="0" smtClean="0"/>
              <a:t>No cartographically meaningful agriculture in Alaska. Only inhabited islands shown </a:t>
            </a:r>
            <a:endParaRPr lang="en-US" sz="800" dirty="0"/>
          </a:p>
        </p:txBody>
      </p:sp>
      <p:sp>
        <p:nvSpPr>
          <p:cNvPr id="15" name="Rectangle 14"/>
          <p:cNvSpPr/>
          <p:nvPr/>
        </p:nvSpPr>
        <p:spPr>
          <a:xfrm>
            <a:off x="5219802" y="5426365"/>
            <a:ext cx="3610161" cy="123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951345" y="5027696"/>
            <a:ext cx="3063166" cy="215444"/>
          </a:xfrm>
          <a:prstGeom prst="rect">
            <a:avLst/>
          </a:prstGeom>
          <a:solidFill>
            <a:schemeClr val="bg1"/>
          </a:solidFill>
        </p:spPr>
        <p:txBody>
          <a:bodyPr wrap="square" rtlCol="0">
            <a:spAutoFit/>
          </a:bodyPr>
          <a:lstStyle/>
          <a:p>
            <a:r>
              <a:rPr lang="en-US" sz="800" dirty="0" smtClean="0"/>
              <a:t>0          10       100     1,000   10,000  animals per square mile</a:t>
            </a:r>
            <a:endParaRPr lang="en-US" sz="800" dirty="0"/>
          </a:p>
        </p:txBody>
      </p:sp>
      <p:sp>
        <p:nvSpPr>
          <p:cNvPr id="18" name="Rectangle 17"/>
          <p:cNvSpPr/>
          <p:nvPr/>
        </p:nvSpPr>
        <p:spPr>
          <a:xfrm>
            <a:off x="541585" y="6462354"/>
            <a:ext cx="2155434" cy="14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372202" y="5578765"/>
            <a:ext cx="3610161" cy="123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4036" y="5135418"/>
            <a:ext cx="639827"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39983" y="5255813"/>
            <a:ext cx="557543" cy="215444"/>
          </a:xfrm>
          <a:prstGeom prst="rect">
            <a:avLst/>
          </a:prstGeom>
          <a:solidFill>
            <a:schemeClr val="bg1"/>
          </a:solidFill>
        </p:spPr>
        <p:txBody>
          <a:bodyPr wrap="square" rtlCol="0">
            <a:spAutoFit/>
          </a:bodyPr>
          <a:lstStyle/>
          <a:p>
            <a:pPr algn="ctr"/>
            <a:r>
              <a:rPr lang="en-US" sz="800" dirty="0" smtClean="0"/>
              <a:t>Cows</a:t>
            </a:r>
            <a:endParaRPr lang="en-US" sz="800" dirty="0"/>
          </a:p>
        </p:txBody>
      </p:sp>
      <p:sp>
        <p:nvSpPr>
          <p:cNvPr id="21" name="TextBox 20"/>
          <p:cNvSpPr txBox="1"/>
          <p:nvPr/>
        </p:nvSpPr>
        <p:spPr>
          <a:xfrm>
            <a:off x="439983" y="5435921"/>
            <a:ext cx="557543" cy="215444"/>
          </a:xfrm>
          <a:prstGeom prst="rect">
            <a:avLst/>
          </a:prstGeom>
          <a:solidFill>
            <a:schemeClr val="bg1"/>
          </a:solidFill>
        </p:spPr>
        <p:txBody>
          <a:bodyPr wrap="square" rtlCol="0">
            <a:spAutoFit/>
          </a:bodyPr>
          <a:lstStyle/>
          <a:p>
            <a:pPr algn="ctr"/>
            <a:r>
              <a:rPr lang="en-US" sz="800" dirty="0" smtClean="0"/>
              <a:t>Pigs</a:t>
            </a:r>
            <a:endParaRPr lang="en-US" sz="800" dirty="0"/>
          </a:p>
        </p:txBody>
      </p:sp>
      <p:sp>
        <p:nvSpPr>
          <p:cNvPr id="22" name="TextBox 21"/>
          <p:cNvSpPr txBox="1"/>
          <p:nvPr/>
        </p:nvSpPr>
        <p:spPr>
          <a:xfrm>
            <a:off x="439983" y="5612612"/>
            <a:ext cx="557543" cy="338554"/>
          </a:xfrm>
          <a:prstGeom prst="rect">
            <a:avLst/>
          </a:prstGeom>
          <a:solidFill>
            <a:schemeClr val="bg1"/>
          </a:solidFill>
        </p:spPr>
        <p:txBody>
          <a:bodyPr wrap="square" rtlCol="0">
            <a:spAutoFit/>
          </a:bodyPr>
          <a:lstStyle/>
          <a:p>
            <a:pPr algn="ctr"/>
            <a:r>
              <a:rPr lang="en-US" sz="800" dirty="0" smtClean="0"/>
              <a:t>Sheep &amp; Goats</a:t>
            </a:r>
            <a:endParaRPr lang="en-US" sz="800" dirty="0"/>
          </a:p>
        </p:txBody>
      </p:sp>
      <p:sp>
        <p:nvSpPr>
          <p:cNvPr id="23" name="TextBox 22"/>
          <p:cNvSpPr txBox="1"/>
          <p:nvPr/>
        </p:nvSpPr>
        <p:spPr>
          <a:xfrm>
            <a:off x="439983" y="5890341"/>
            <a:ext cx="557543" cy="215444"/>
          </a:xfrm>
          <a:prstGeom prst="rect">
            <a:avLst/>
          </a:prstGeom>
          <a:noFill/>
        </p:spPr>
        <p:txBody>
          <a:bodyPr wrap="square" rtlCol="0">
            <a:spAutoFit/>
          </a:bodyPr>
          <a:lstStyle/>
          <a:p>
            <a:pPr algn="ctr"/>
            <a:r>
              <a:rPr lang="en-US" sz="800" dirty="0" smtClean="0"/>
              <a:t>Chickens</a:t>
            </a:r>
            <a:endParaRPr lang="en-US" sz="800" dirty="0"/>
          </a:p>
        </p:txBody>
      </p:sp>
      <p:sp>
        <p:nvSpPr>
          <p:cNvPr id="24" name="TextBox 23"/>
          <p:cNvSpPr txBox="1"/>
          <p:nvPr/>
        </p:nvSpPr>
        <p:spPr>
          <a:xfrm>
            <a:off x="439983" y="6126958"/>
            <a:ext cx="557543" cy="215444"/>
          </a:xfrm>
          <a:prstGeom prst="rect">
            <a:avLst/>
          </a:prstGeom>
          <a:solidFill>
            <a:schemeClr val="bg1"/>
          </a:solidFill>
        </p:spPr>
        <p:txBody>
          <a:bodyPr wrap="square" rtlCol="0">
            <a:spAutoFit/>
          </a:bodyPr>
          <a:lstStyle/>
          <a:p>
            <a:pPr algn="ctr"/>
            <a:r>
              <a:rPr lang="en-US" sz="800" dirty="0" smtClean="0"/>
              <a:t>Turkeys</a:t>
            </a:r>
            <a:endParaRPr lang="en-US" sz="800" dirty="0"/>
          </a:p>
        </p:txBody>
      </p:sp>
      <p:sp>
        <p:nvSpPr>
          <p:cNvPr id="26" name="Rectangle 25"/>
          <p:cNvSpPr/>
          <p:nvPr/>
        </p:nvSpPr>
        <p:spPr>
          <a:xfrm>
            <a:off x="997526" y="6328394"/>
            <a:ext cx="1540166" cy="133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193636" y="6126958"/>
            <a:ext cx="411019" cy="133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619302" y="5715000"/>
            <a:ext cx="918390" cy="123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914236" y="5284445"/>
            <a:ext cx="595748" cy="123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108201" y="5488876"/>
            <a:ext cx="496454" cy="123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541585" y="4590999"/>
            <a:ext cx="3180670" cy="461665"/>
          </a:xfrm>
          <a:prstGeom prst="rect">
            <a:avLst/>
          </a:prstGeom>
          <a:solidFill>
            <a:schemeClr val="bg1"/>
          </a:solidFill>
        </p:spPr>
        <p:txBody>
          <a:bodyPr wrap="square" rtlCol="0">
            <a:spAutoFit/>
          </a:bodyPr>
          <a:lstStyle/>
          <a:p>
            <a:r>
              <a:rPr lang="en-US" sz="1200" dirty="0" smtClean="0"/>
              <a:t>Population density by county, based on inventory at the time of the 2007 census</a:t>
            </a:r>
          </a:p>
        </p:txBody>
      </p:sp>
      <p:sp>
        <p:nvSpPr>
          <p:cNvPr id="32" name="Rectangle 31"/>
          <p:cNvSpPr/>
          <p:nvPr/>
        </p:nvSpPr>
        <p:spPr>
          <a:xfrm>
            <a:off x="314036" y="4267199"/>
            <a:ext cx="1817884" cy="329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722255" y="257397"/>
            <a:ext cx="1212191" cy="461665"/>
          </a:xfrm>
          <a:prstGeom prst="rect">
            <a:avLst/>
          </a:prstGeom>
        </p:spPr>
        <p:txBody>
          <a:bodyPr wrap="none">
            <a:spAutoFit/>
          </a:bodyPr>
          <a:lstStyle/>
          <a:p>
            <a:r>
              <a:rPr lang="en-US" sz="2400" dirty="0" smtClean="0"/>
              <a:t>Animals</a:t>
            </a:r>
            <a:endParaRPr lang="en-US" sz="2400" dirty="0"/>
          </a:p>
        </p:txBody>
      </p:sp>
      <p:sp>
        <p:nvSpPr>
          <p:cNvPr id="35" name="Rectangle 34"/>
          <p:cNvSpPr/>
          <p:nvPr/>
        </p:nvSpPr>
        <p:spPr>
          <a:xfrm>
            <a:off x="7777018" y="71188"/>
            <a:ext cx="1295035" cy="369332"/>
          </a:xfrm>
          <a:prstGeom prst="rect">
            <a:avLst/>
          </a:prstGeom>
        </p:spPr>
        <p:txBody>
          <a:bodyPr wrap="none">
            <a:spAutoFit/>
          </a:bodyPr>
          <a:lstStyle/>
          <a:p>
            <a:r>
              <a:rPr lang="en-US" dirty="0" smtClean="0">
                <a:solidFill>
                  <a:schemeClr val="tx1">
                    <a:lumMod val="65000"/>
                    <a:lumOff val="35000"/>
                  </a:schemeClr>
                </a:solidFill>
              </a:rPr>
              <a:t>Background</a:t>
            </a:r>
            <a:endParaRPr lang="en-US" dirty="0">
              <a:solidFill>
                <a:schemeClr val="tx1">
                  <a:lumMod val="65000"/>
                  <a:lumOff val="35000"/>
                </a:schemeClr>
              </a:solidFill>
            </a:endParaRPr>
          </a:p>
        </p:txBody>
      </p:sp>
    </p:spTree>
    <p:extLst>
      <p:ext uri="{BB962C8B-B14F-4D97-AF65-F5344CB8AC3E}">
        <p14:creationId xmlns:p14="http://schemas.microsoft.com/office/powerpoint/2010/main" val="1689191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3654" y="0"/>
            <a:ext cx="8797946" cy="6858000"/>
          </a:xfrm>
        </p:spPr>
      </p:pic>
      <p:sp>
        <p:nvSpPr>
          <p:cNvPr id="5" name="TextBox 4"/>
          <p:cNvSpPr txBox="1"/>
          <p:nvPr/>
        </p:nvSpPr>
        <p:spPr>
          <a:xfrm>
            <a:off x="544945" y="4382869"/>
            <a:ext cx="3001819" cy="646331"/>
          </a:xfrm>
          <a:prstGeom prst="rect">
            <a:avLst/>
          </a:prstGeom>
          <a:solidFill>
            <a:schemeClr val="bg1"/>
          </a:solidFill>
        </p:spPr>
        <p:txBody>
          <a:bodyPr wrap="square" rtlCol="0">
            <a:spAutoFit/>
          </a:bodyPr>
          <a:lstStyle/>
          <a:p>
            <a:endParaRPr lang="en-US" sz="1200" dirty="0" smtClean="0"/>
          </a:p>
          <a:p>
            <a:r>
              <a:rPr lang="en-US" sz="1200" dirty="0" smtClean="0"/>
              <a:t>Aggregate market value of agricultural products sold in 2007, by county</a:t>
            </a:r>
          </a:p>
        </p:txBody>
      </p:sp>
      <p:sp>
        <p:nvSpPr>
          <p:cNvPr id="6" name="Rectangle 5"/>
          <p:cNvSpPr/>
          <p:nvPr/>
        </p:nvSpPr>
        <p:spPr>
          <a:xfrm>
            <a:off x="2135909" y="5029200"/>
            <a:ext cx="1766664"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71800" y="60198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057400" y="5029200"/>
            <a:ext cx="1117600" cy="246221"/>
          </a:xfrm>
          <a:prstGeom prst="rect">
            <a:avLst/>
          </a:prstGeom>
          <a:noFill/>
        </p:spPr>
        <p:txBody>
          <a:bodyPr wrap="square" rtlCol="0">
            <a:spAutoFit/>
          </a:bodyPr>
          <a:lstStyle/>
          <a:p>
            <a:r>
              <a:rPr lang="en-US" sz="1000" dirty="0" smtClean="0"/>
              <a:t>$3,000 per acre</a:t>
            </a:r>
          </a:p>
        </p:txBody>
      </p:sp>
      <p:sp>
        <p:nvSpPr>
          <p:cNvPr id="9" name="TextBox 8"/>
          <p:cNvSpPr txBox="1"/>
          <p:nvPr/>
        </p:nvSpPr>
        <p:spPr>
          <a:xfrm>
            <a:off x="2057400" y="5358671"/>
            <a:ext cx="480291" cy="246221"/>
          </a:xfrm>
          <a:prstGeom prst="rect">
            <a:avLst/>
          </a:prstGeom>
          <a:noFill/>
        </p:spPr>
        <p:txBody>
          <a:bodyPr wrap="square" rtlCol="0">
            <a:spAutoFit/>
          </a:bodyPr>
          <a:lstStyle/>
          <a:p>
            <a:r>
              <a:rPr lang="en-US" sz="1000" dirty="0" smtClean="0"/>
              <a:t>$300</a:t>
            </a:r>
          </a:p>
        </p:txBody>
      </p:sp>
      <p:sp>
        <p:nvSpPr>
          <p:cNvPr id="10" name="TextBox 9"/>
          <p:cNvSpPr txBox="1"/>
          <p:nvPr/>
        </p:nvSpPr>
        <p:spPr>
          <a:xfrm>
            <a:off x="2057400" y="5688142"/>
            <a:ext cx="480291" cy="246221"/>
          </a:xfrm>
          <a:prstGeom prst="rect">
            <a:avLst/>
          </a:prstGeom>
          <a:noFill/>
        </p:spPr>
        <p:txBody>
          <a:bodyPr wrap="square" rtlCol="0">
            <a:spAutoFit/>
          </a:bodyPr>
          <a:lstStyle/>
          <a:p>
            <a:r>
              <a:rPr lang="en-US" sz="1000" dirty="0" smtClean="0"/>
              <a:t>$30</a:t>
            </a:r>
          </a:p>
        </p:txBody>
      </p:sp>
      <p:sp>
        <p:nvSpPr>
          <p:cNvPr id="11" name="TextBox 10"/>
          <p:cNvSpPr txBox="1"/>
          <p:nvPr/>
        </p:nvSpPr>
        <p:spPr>
          <a:xfrm>
            <a:off x="2057400" y="6017613"/>
            <a:ext cx="480291" cy="246221"/>
          </a:xfrm>
          <a:prstGeom prst="rect">
            <a:avLst/>
          </a:prstGeom>
          <a:noFill/>
        </p:spPr>
        <p:txBody>
          <a:bodyPr wrap="square" rtlCol="0">
            <a:spAutoFit/>
          </a:bodyPr>
          <a:lstStyle/>
          <a:p>
            <a:r>
              <a:rPr lang="en-US" sz="1000" dirty="0" smtClean="0"/>
              <a:t>$0</a:t>
            </a:r>
          </a:p>
        </p:txBody>
      </p:sp>
      <p:sp>
        <p:nvSpPr>
          <p:cNvPr id="14" name="Rectangle 13"/>
          <p:cNvSpPr/>
          <p:nvPr/>
        </p:nvSpPr>
        <p:spPr>
          <a:xfrm>
            <a:off x="544945" y="6177366"/>
            <a:ext cx="2071255" cy="4468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667162" y="6168431"/>
            <a:ext cx="905165" cy="400110"/>
          </a:xfrm>
          <a:prstGeom prst="rect">
            <a:avLst/>
          </a:prstGeom>
          <a:noFill/>
        </p:spPr>
        <p:txBody>
          <a:bodyPr wrap="square" rtlCol="0">
            <a:spAutoFit/>
          </a:bodyPr>
          <a:lstStyle/>
          <a:p>
            <a:pPr algn="ctr"/>
            <a:r>
              <a:rPr lang="en-US" sz="1000" dirty="0" smtClean="0"/>
              <a:t>100% from crops</a:t>
            </a:r>
          </a:p>
        </p:txBody>
      </p:sp>
      <p:sp>
        <p:nvSpPr>
          <p:cNvPr id="13" name="TextBox 12"/>
          <p:cNvSpPr txBox="1"/>
          <p:nvPr/>
        </p:nvSpPr>
        <p:spPr>
          <a:xfrm>
            <a:off x="332510" y="6168431"/>
            <a:ext cx="1057562" cy="400110"/>
          </a:xfrm>
          <a:prstGeom prst="rect">
            <a:avLst/>
          </a:prstGeom>
          <a:noFill/>
        </p:spPr>
        <p:txBody>
          <a:bodyPr wrap="square" rtlCol="0">
            <a:spAutoFit/>
          </a:bodyPr>
          <a:lstStyle/>
          <a:p>
            <a:r>
              <a:rPr lang="en-US" sz="1000" dirty="0" smtClean="0"/>
              <a:t>100% of value from animals</a:t>
            </a:r>
          </a:p>
        </p:txBody>
      </p:sp>
      <p:sp>
        <p:nvSpPr>
          <p:cNvPr id="16" name="Rectangle 15"/>
          <p:cNvSpPr/>
          <p:nvPr/>
        </p:nvSpPr>
        <p:spPr>
          <a:xfrm>
            <a:off x="4590472" y="5152310"/>
            <a:ext cx="953863"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537691" y="6126958"/>
            <a:ext cx="2953641" cy="584775"/>
          </a:xfrm>
          <a:prstGeom prst="rect">
            <a:avLst/>
          </a:prstGeom>
          <a:solidFill>
            <a:schemeClr val="bg1"/>
          </a:solidFill>
        </p:spPr>
        <p:txBody>
          <a:bodyPr wrap="square" rtlCol="0">
            <a:spAutoFit/>
          </a:bodyPr>
          <a:lstStyle/>
          <a:p>
            <a:pPr algn="ctr"/>
            <a:r>
              <a:rPr lang="en-US" sz="800" dirty="0" smtClean="0"/>
              <a:t>All maps shown in the same scale using equal area projections</a:t>
            </a:r>
          </a:p>
          <a:p>
            <a:pPr algn="ctr"/>
            <a:r>
              <a:rPr lang="en-US" sz="800" dirty="0" smtClean="0"/>
              <a:t>Data from the 2007 US Census of Agriculture.  </a:t>
            </a:r>
          </a:p>
          <a:p>
            <a:pPr algn="ctr"/>
            <a:r>
              <a:rPr lang="en-US" sz="800" dirty="0" smtClean="0"/>
              <a:t>Map by Bill Rankin 2009, </a:t>
            </a:r>
            <a:r>
              <a:rPr lang="en-US" sz="800" dirty="0"/>
              <a:t>titles by DRM</a:t>
            </a:r>
          </a:p>
          <a:p>
            <a:pPr algn="ctr"/>
            <a:endParaRPr lang="en-US" sz="800" dirty="0"/>
          </a:p>
        </p:txBody>
      </p:sp>
      <p:sp>
        <p:nvSpPr>
          <p:cNvPr id="17" name="TextBox 16"/>
          <p:cNvSpPr txBox="1"/>
          <p:nvPr/>
        </p:nvSpPr>
        <p:spPr>
          <a:xfrm>
            <a:off x="5141293" y="6588623"/>
            <a:ext cx="3688671" cy="215444"/>
          </a:xfrm>
          <a:prstGeom prst="rect">
            <a:avLst/>
          </a:prstGeom>
          <a:solidFill>
            <a:schemeClr val="bg1"/>
          </a:solidFill>
        </p:spPr>
        <p:txBody>
          <a:bodyPr wrap="square" rtlCol="0">
            <a:spAutoFit/>
          </a:bodyPr>
          <a:lstStyle/>
          <a:p>
            <a:r>
              <a:rPr lang="en-US" sz="800" dirty="0" smtClean="0"/>
              <a:t>No cartographically meaningful agriculture in Alaska. Only inhabited islands shown </a:t>
            </a:r>
            <a:endParaRPr lang="en-US" sz="800" dirty="0"/>
          </a:p>
        </p:txBody>
      </p:sp>
      <p:sp>
        <p:nvSpPr>
          <p:cNvPr id="18" name="Rectangle 17"/>
          <p:cNvSpPr/>
          <p:nvPr/>
        </p:nvSpPr>
        <p:spPr>
          <a:xfrm>
            <a:off x="5219803" y="5435601"/>
            <a:ext cx="3046742" cy="123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169494" y="237701"/>
            <a:ext cx="4934236" cy="461665"/>
          </a:xfrm>
          <a:prstGeom prst="rect">
            <a:avLst/>
          </a:prstGeom>
        </p:spPr>
        <p:txBody>
          <a:bodyPr wrap="none">
            <a:spAutoFit/>
          </a:bodyPr>
          <a:lstStyle/>
          <a:p>
            <a:r>
              <a:rPr lang="en-US" sz="2400" dirty="0" smtClean="0"/>
              <a:t>Ratio of animal to crop value, per acre</a:t>
            </a:r>
            <a:endParaRPr lang="en-US" sz="2400" dirty="0"/>
          </a:p>
        </p:txBody>
      </p:sp>
      <p:sp>
        <p:nvSpPr>
          <p:cNvPr id="21" name="Rectangle 20"/>
          <p:cNvSpPr/>
          <p:nvPr/>
        </p:nvSpPr>
        <p:spPr>
          <a:xfrm>
            <a:off x="7777018" y="71188"/>
            <a:ext cx="1295035" cy="369332"/>
          </a:xfrm>
          <a:prstGeom prst="rect">
            <a:avLst/>
          </a:prstGeom>
        </p:spPr>
        <p:txBody>
          <a:bodyPr wrap="none">
            <a:spAutoFit/>
          </a:bodyPr>
          <a:lstStyle/>
          <a:p>
            <a:r>
              <a:rPr lang="en-US" dirty="0" smtClean="0">
                <a:solidFill>
                  <a:schemeClr val="tx1">
                    <a:lumMod val="65000"/>
                    <a:lumOff val="35000"/>
                  </a:schemeClr>
                </a:solidFill>
              </a:rPr>
              <a:t>Background</a:t>
            </a:r>
            <a:endParaRPr lang="en-US" dirty="0">
              <a:solidFill>
                <a:schemeClr val="tx1">
                  <a:lumMod val="65000"/>
                  <a:lumOff val="35000"/>
                </a:schemeClr>
              </a:solidFill>
            </a:endParaRPr>
          </a:p>
        </p:txBody>
      </p:sp>
    </p:spTree>
    <p:extLst>
      <p:ext uri="{BB962C8B-B14F-4D97-AF65-F5344CB8AC3E}">
        <p14:creationId xmlns:p14="http://schemas.microsoft.com/office/powerpoint/2010/main" val="3231718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3654" y="0"/>
            <a:ext cx="8797946" cy="6858000"/>
          </a:xfrm>
        </p:spPr>
      </p:pic>
      <p:sp>
        <p:nvSpPr>
          <p:cNvPr id="5" name="TextBox 4"/>
          <p:cNvSpPr txBox="1"/>
          <p:nvPr/>
        </p:nvSpPr>
        <p:spPr>
          <a:xfrm>
            <a:off x="544945" y="4382869"/>
            <a:ext cx="3001819" cy="646331"/>
          </a:xfrm>
          <a:prstGeom prst="rect">
            <a:avLst/>
          </a:prstGeom>
          <a:solidFill>
            <a:schemeClr val="bg1"/>
          </a:solidFill>
        </p:spPr>
        <p:txBody>
          <a:bodyPr wrap="square" rtlCol="0">
            <a:spAutoFit/>
          </a:bodyPr>
          <a:lstStyle/>
          <a:p>
            <a:endParaRPr lang="en-US" sz="1200" dirty="0" smtClean="0"/>
          </a:p>
          <a:p>
            <a:r>
              <a:rPr lang="en-US" sz="1200" dirty="0" smtClean="0"/>
              <a:t>Aggregate market value of agricultural products sold in 2007, by county</a:t>
            </a:r>
          </a:p>
        </p:txBody>
      </p:sp>
      <p:sp>
        <p:nvSpPr>
          <p:cNvPr id="6" name="Rectangle 5"/>
          <p:cNvSpPr/>
          <p:nvPr/>
        </p:nvSpPr>
        <p:spPr>
          <a:xfrm>
            <a:off x="2135909" y="5029200"/>
            <a:ext cx="1766664"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71800" y="60198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057400" y="5029200"/>
            <a:ext cx="1117600" cy="246221"/>
          </a:xfrm>
          <a:prstGeom prst="rect">
            <a:avLst/>
          </a:prstGeom>
          <a:noFill/>
        </p:spPr>
        <p:txBody>
          <a:bodyPr wrap="square" rtlCol="0">
            <a:spAutoFit/>
          </a:bodyPr>
          <a:lstStyle/>
          <a:p>
            <a:r>
              <a:rPr lang="en-US" sz="1000" dirty="0" smtClean="0"/>
              <a:t>$3,000 per acre</a:t>
            </a:r>
          </a:p>
        </p:txBody>
      </p:sp>
      <p:sp>
        <p:nvSpPr>
          <p:cNvPr id="9" name="TextBox 8"/>
          <p:cNvSpPr txBox="1"/>
          <p:nvPr/>
        </p:nvSpPr>
        <p:spPr>
          <a:xfrm>
            <a:off x="2057400" y="5358671"/>
            <a:ext cx="480291" cy="246221"/>
          </a:xfrm>
          <a:prstGeom prst="rect">
            <a:avLst/>
          </a:prstGeom>
          <a:noFill/>
        </p:spPr>
        <p:txBody>
          <a:bodyPr wrap="square" rtlCol="0">
            <a:spAutoFit/>
          </a:bodyPr>
          <a:lstStyle/>
          <a:p>
            <a:r>
              <a:rPr lang="en-US" sz="1000" dirty="0" smtClean="0"/>
              <a:t>$300</a:t>
            </a:r>
          </a:p>
        </p:txBody>
      </p:sp>
      <p:sp>
        <p:nvSpPr>
          <p:cNvPr id="10" name="TextBox 9"/>
          <p:cNvSpPr txBox="1"/>
          <p:nvPr/>
        </p:nvSpPr>
        <p:spPr>
          <a:xfrm>
            <a:off x="2057400" y="5688142"/>
            <a:ext cx="480291" cy="246221"/>
          </a:xfrm>
          <a:prstGeom prst="rect">
            <a:avLst/>
          </a:prstGeom>
          <a:noFill/>
        </p:spPr>
        <p:txBody>
          <a:bodyPr wrap="square" rtlCol="0">
            <a:spAutoFit/>
          </a:bodyPr>
          <a:lstStyle/>
          <a:p>
            <a:r>
              <a:rPr lang="en-US" sz="1000" dirty="0" smtClean="0"/>
              <a:t>$30</a:t>
            </a:r>
          </a:p>
        </p:txBody>
      </p:sp>
      <p:sp>
        <p:nvSpPr>
          <p:cNvPr id="11" name="TextBox 10"/>
          <p:cNvSpPr txBox="1"/>
          <p:nvPr/>
        </p:nvSpPr>
        <p:spPr>
          <a:xfrm>
            <a:off x="2057400" y="6017613"/>
            <a:ext cx="480291" cy="246221"/>
          </a:xfrm>
          <a:prstGeom prst="rect">
            <a:avLst/>
          </a:prstGeom>
          <a:noFill/>
        </p:spPr>
        <p:txBody>
          <a:bodyPr wrap="square" rtlCol="0">
            <a:spAutoFit/>
          </a:bodyPr>
          <a:lstStyle/>
          <a:p>
            <a:r>
              <a:rPr lang="en-US" sz="1000" dirty="0" smtClean="0"/>
              <a:t>$0</a:t>
            </a:r>
          </a:p>
        </p:txBody>
      </p:sp>
      <p:sp>
        <p:nvSpPr>
          <p:cNvPr id="14" name="Rectangle 13"/>
          <p:cNvSpPr/>
          <p:nvPr/>
        </p:nvSpPr>
        <p:spPr>
          <a:xfrm>
            <a:off x="544945" y="6177366"/>
            <a:ext cx="2071255" cy="4468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667162" y="6168431"/>
            <a:ext cx="905165" cy="400110"/>
          </a:xfrm>
          <a:prstGeom prst="rect">
            <a:avLst/>
          </a:prstGeom>
          <a:noFill/>
        </p:spPr>
        <p:txBody>
          <a:bodyPr wrap="square" rtlCol="0">
            <a:spAutoFit/>
          </a:bodyPr>
          <a:lstStyle/>
          <a:p>
            <a:pPr algn="ctr"/>
            <a:r>
              <a:rPr lang="en-US" sz="1000" dirty="0" smtClean="0"/>
              <a:t>100% from crops</a:t>
            </a:r>
          </a:p>
        </p:txBody>
      </p:sp>
      <p:sp>
        <p:nvSpPr>
          <p:cNvPr id="13" name="TextBox 12"/>
          <p:cNvSpPr txBox="1"/>
          <p:nvPr/>
        </p:nvSpPr>
        <p:spPr>
          <a:xfrm>
            <a:off x="332510" y="6168431"/>
            <a:ext cx="1057562" cy="400110"/>
          </a:xfrm>
          <a:prstGeom prst="rect">
            <a:avLst/>
          </a:prstGeom>
          <a:noFill/>
        </p:spPr>
        <p:txBody>
          <a:bodyPr wrap="square" rtlCol="0">
            <a:spAutoFit/>
          </a:bodyPr>
          <a:lstStyle/>
          <a:p>
            <a:r>
              <a:rPr lang="en-US" sz="1000" dirty="0" smtClean="0"/>
              <a:t>100% of value from animals</a:t>
            </a:r>
          </a:p>
        </p:txBody>
      </p:sp>
      <p:sp>
        <p:nvSpPr>
          <p:cNvPr id="16" name="Rectangle 15"/>
          <p:cNvSpPr/>
          <p:nvPr/>
        </p:nvSpPr>
        <p:spPr>
          <a:xfrm>
            <a:off x="4590472" y="5152310"/>
            <a:ext cx="953863"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537691" y="6126958"/>
            <a:ext cx="2953641" cy="584775"/>
          </a:xfrm>
          <a:prstGeom prst="rect">
            <a:avLst/>
          </a:prstGeom>
          <a:solidFill>
            <a:schemeClr val="bg1"/>
          </a:solidFill>
        </p:spPr>
        <p:txBody>
          <a:bodyPr wrap="square" rtlCol="0">
            <a:spAutoFit/>
          </a:bodyPr>
          <a:lstStyle/>
          <a:p>
            <a:pPr algn="ctr"/>
            <a:r>
              <a:rPr lang="en-US" sz="800" dirty="0" smtClean="0"/>
              <a:t>All maps shown in the same scale using equal area projections</a:t>
            </a:r>
          </a:p>
          <a:p>
            <a:pPr algn="ctr"/>
            <a:r>
              <a:rPr lang="en-US" sz="800" dirty="0" smtClean="0"/>
              <a:t>Data from the 2007 US Census of Agriculture.  </a:t>
            </a:r>
          </a:p>
          <a:p>
            <a:pPr algn="ctr"/>
            <a:r>
              <a:rPr lang="en-US" sz="800" dirty="0" smtClean="0"/>
              <a:t>Map by Bill Rankin 2009, </a:t>
            </a:r>
            <a:r>
              <a:rPr lang="en-US" sz="800" dirty="0"/>
              <a:t>titles by DRM</a:t>
            </a:r>
          </a:p>
          <a:p>
            <a:pPr algn="ctr"/>
            <a:endParaRPr lang="en-US" sz="800" dirty="0"/>
          </a:p>
        </p:txBody>
      </p:sp>
      <p:sp>
        <p:nvSpPr>
          <p:cNvPr id="17" name="TextBox 16"/>
          <p:cNvSpPr txBox="1"/>
          <p:nvPr/>
        </p:nvSpPr>
        <p:spPr>
          <a:xfrm>
            <a:off x="5141293" y="6588623"/>
            <a:ext cx="3688671" cy="215444"/>
          </a:xfrm>
          <a:prstGeom prst="rect">
            <a:avLst/>
          </a:prstGeom>
          <a:solidFill>
            <a:schemeClr val="bg1"/>
          </a:solidFill>
        </p:spPr>
        <p:txBody>
          <a:bodyPr wrap="square" rtlCol="0">
            <a:spAutoFit/>
          </a:bodyPr>
          <a:lstStyle/>
          <a:p>
            <a:r>
              <a:rPr lang="en-US" sz="800" dirty="0" smtClean="0"/>
              <a:t>No cartographically meaningful agriculture in Alaska. Only inhabited islands shown </a:t>
            </a:r>
            <a:endParaRPr lang="en-US" sz="800" dirty="0"/>
          </a:p>
        </p:txBody>
      </p:sp>
      <p:sp>
        <p:nvSpPr>
          <p:cNvPr id="18" name="Rectangle 17"/>
          <p:cNvSpPr/>
          <p:nvPr/>
        </p:nvSpPr>
        <p:spPr>
          <a:xfrm>
            <a:off x="5219803" y="5435601"/>
            <a:ext cx="3046742" cy="123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6985628" y="2096656"/>
            <a:ext cx="745208" cy="9328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a:off x="5874327" y="2563092"/>
            <a:ext cx="960582"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777018" y="71188"/>
            <a:ext cx="1295035" cy="369332"/>
          </a:xfrm>
          <a:prstGeom prst="rect">
            <a:avLst/>
          </a:prstGeom>
        </p:spPr>
        <p:txBody>
          <a:bodyPr wrap="none">
            <a:spAutoFit/>
          </a:bodyPr>
          <a:lstStyle/>
          <a:p>
            <a:r>
              <a:rPr lang="en-US" dirty="0" smtClean="0">
                <a:solidFill>
                  <a:schemeClr val="tx1">
                    <a:lumMod val="65000"/>
                    <a:lumOff val="35000"/>
                  </a:schemeClr>
                </a:solidFill>
              </a:rPr>
              <a:t>Background</a:t>
            </a:r>
            <a:endParaRPr lang="en-US" dirty="0">
              <a:solidFill>
                <a:schemeClr val="tx1">
                  <a:lumMod val="65000"/>
                  <a:lumOff val="35000"/>
                </a:schemeClr>
              </a:solidFill>
            </a:endParaRPr>
          </a:p>
        </p:txBody>
      </p:sp>
      <p:sp>
        <p:nvSpPr>
          <p:cNvPr id="25" name="Rectangle 24"/>
          <p:cNvSpPr/>
          <p:nvPr/>
        </p:nvSpPr>
        <p:spPr>
          <a:xfrm>
            <a:off x="2169494" y="237701"/>
            <a:ext cx="4934236" cy="461665"/>
          </a:xfrm>
          <a:prstGeom prst="rect">
            <a:avLst/>
          </a:prstGeom>
        </p:spPr>
        <p:txBody>
          <a:bodyPr wrap="none">
            <a:spAutoFit/>
          </a:bodyPr>
          <a:lstStyle/>
          <a:p>
            <a:r>
              <a:rPr lang="en-US" sz="2400" dirty="0" smtClean="0"/>
              <a:t>Ratio of animal to crop value, per acre</a:t>
            </a:r>
            <a:endParaRPr lang="en-US" sz="2400" dirty="0"/>
          </a:p>
        </p:txBody>
      </p:sp>
    </p:spTree>
    <p:extLst>
      <p:ext uri="{BB962C8B-B14F-4D97-AF65-F5344CB8AC3E}">
        <p14:creationId xmlns:p14="http://schemas.microsoft.com/office/powerpoint/2010/main" val="4226267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0424"/>
            <a:ext cx="5130883" cy="6731719"/>
          </a:xfrm>
          <a:prstGeom prst="rect">
            <a:avLst/>
          </a:prstGeom>
        </p:spPr>
      </p:pic>
      <p:sp>
        <p:nvSpPr>
          <p:cNvPr id="7" name="TextBox 6"/>
          <p:cNvSpPr txBox="1"/>
          <p:nvPr/>
        </p:nvSpPr>
        <p:spPr>
          <a:xfrm>
            <a:off x="5613042" y="1219200"/>
            <a:ext cx="3276600" cy="3693319"/>
          </a:xfrm>
          <a:prstGeom prst="rect">
            <a:avLst/>
          </a:prstGeom>
          <a:noFill/>
        </p:spPr>
        <p:txBody>
          <a:bodyPr wrap="square" rtlCol="0">
            <a:spAutoFit/>
          </a:bodyPr>
          <a:lstStyle/>
          <a:p>
            <a:endParaRPr lang="en-US" dirty="0" smtClean="0"/>
          </a:p>
          <a:p>
            <a:r>
              <a:rPr lang="en-US" dirty="0" smtClean="0"/>
              <a:t>Land cover alternates between agriculture and forest for much of the watershed. Agriculture dominates a large swath of the region, starting in Central Virginia and continuing North to Harrisonburg and Central Pennsylvania, before heading towards the ‘Eastern Shore’ of Maryland and Virginia.  </a:t>
            </a:r>
          </a:p>
          <a:p>
            <a:endParaRPr lang="en-US" dirty="0"/>
          </a:p>
          <a:p>
            <a:endParaRPr lang="en-US" dirty="0"/>
          </a:p>
        </p:txBody>
      </p:sp>
      <p:sp>
        <p:nvSpPr>
          <p:cNvPr id="4" name="Rectangle 3"/>
          <p:cNvSpPr/>
          <p:nvPr/>
        </p:nvSpPr>
        <p:spPr>
          <a:xfrm>
            <a:off x="7777018" y="71188"/>
            <a:ext cx="1295035" cy="369332"/>
          </a:xfrm>
          <a:prstGeom prst="rect">
            <a:avLst/>
          </a:prstGeom>
        </p:spPr>
        <p:txBody>
          <a:bodyPr wrap="none">
            <a:spAutoFit/>
          </a:bodyPr>
          <a:lstStyle/>
          <a:p>
            <a:r>
              <a:rPr lang="en-US" dirty="0" smtClean="0">
                <a:solidFill>
                  <a:schemeClr val="tx1">
                    <a:lumMod val="65000"/>
                    <a:lumOff val="35000"/>
                  </a:schemeClr>
                </a:solidFill>
              </a:rPr>
              <a:t>Background</a:t>
            </a:r>
            <a:endParaRPr lang="en-US" dirty="0">
              <a:solidFill>
                <a:schemeClr val="tx1">
                  <a:lumMod val="65000"/>
                  <a:lumOff val="35000"/>
                </a:schemeClr>
              </a:solidFill>
            </a:endParaRPr>
          </a:p>
        </p:txBody>
      </p:sp>
    </p:spTree>
    <p:extLst>
      <p:ext uri="{BB962C8B-B14F-4D97-AF65-F5344CB8AC3E}">
        <p14:creationId xmlns:p14="http://schemas.microsoft.com/office/powerpoint/2010/main" val="381947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executiveorder.chesapeakebay.net/image.axd?picture=2009%2f8%2fmarsh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051" y="481441"/>
            <a:ext cx="5191125" cy="56483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613042" y="1219200"/>
            <a:ext cx="3276600" cy="1200329"/>
          </a:xfrm>
          <a:prstGeom prst="rect">
            <a:avLst/>
          </a:prstGeom>
          <a:noFill/>
        </p:spPr>
        <p:txBody>
          <a:bodyPr wrap="square" rtlCol="0">
            <a:spAutoFit/>
          </a:bodyPr>
          <a:lstStyle/>
          <a:p>
            <a:r>
              <a:rPr lang="en-US" dirty="0"/>
              <a:t/>
            </a:r>
            <a:br>
              <a:rPr lang="en-US" dirty="0"/>
            </a:br>
            <a:r>
              <a:rPr lang="en-US" dirty="0"/>
              <a:t/>
            </a:r>
            <a:br>
              <a:rPr lang="en-US" dirty="0"/>
            </a:br>
            <a:r>
              <a:rPr lang="en-US" dirty="0"/>
              <a:t/>
            </a:r>
            <a:br>
              <a:rPr lang="en-US" dirty="0"/>
            </a:br>
            <a:endParaRPr lang="en-US" dirty="0"/>
          </a:p>
        </p:txBody>
      </p:sp>
      <p:sp>
        <p:nvSpPr>
          <p:cNvPr id="10" name="TextBox 9"/>
          <p:cNvSpPr txBox="1"/>
          <p:nvPr/>
        </p:nvSpPr>
        <p:spPr>
          <a:xfrm>
            <a:off x="5613042" y="1219200"/>
            <a:ext cx="3276600" cy="2616101"/>
          </a:xfrm>
          <a:prstGeom prst="rect">
            <a:avLst/>
          </a:prstGeom>
          <a:noFill/>
        </p:spPr>
        <p:txBody>
          <a:bodyPr wrap="square" rtlCol="0">
            <a:spAutoFit/>
          </a:bodyPr>
          <a:lstStyle/>
          <a:p>
            <a:pPr marL="285750" indent="-285750">
              <a:buFont typeface="Arial" pitchFamily="34" charset="0"/>
              <a:buChar char="•"/>
            </a:pPr>
            <a:r>
              <a:rPr lang="en-US" dirty="0" smtClean="0"/>
              <a:t>2,700 species of </a:t>
            </a:r>
            <a:r>
              <a:rPr lang="en-US" dirty="0"/>
              <a:t>plants and </a:t>
            </a:r>
            <a:r>
              <a:rPr lang="en-US" dirty="0" smtClean="0"/>
              <a:t>animals </a:t>
            </a:r>
            <a:endParaRPr lang="en-US" dirty="0"/>
          </a:p>
          <a:p>
            <a:pPr marL="285750" indent="-285750">
              <a:buFont typeface="Arial" pitchFamily="34" charset="0"/>
              <a:buChar char="•"/>
            </a:pPr>
            <a:r>
              <a:rPr lang="en-US" dirty="0" smtClean="0"/>
              <a:t>500 </a:t>
            </a:r>
            <a:r>
              <a:rPr lang="en-US" dirty="0"/>
              <a:t>million pounds of seafood </a:t>
            </a:r>
            <a:r>
              <a:rPr lang="en-US" dirty="0" smtClean="0"/>
              <a:t>produced per </a:t>
            </a:r>
            <a:r>
              <a:rPr lang="en-US" dirty="0"/>
              <a:t>year</a:t>
            </a:r>
            <a:r>
              <a:rPr lang="en-US" dirty="0" smtClean="0"/>
              <a:t>.</a:t>
            </a:r>
          </a:p>
          <a:p>
            <a:pPr marL="285750" indent="-285750">
              <a:buFont typeface="Arial" pitchFamily="34" charset="0"/>
              <a:buChar char="•"/>
            </a:pPr>
            <a:r>
              <a:rPr lang="en-US" dirty="0" smtClean="0"/>
              <a:t>Young </a:t>
            </a:r>
            <a:r>
              <a:rPr lang="en-US" dirty="0"/>
              <a:t>and molting blue crabs rely on bay grass beds for protection from predators.</a:t>
            </a:r>
            <a:br>
              <a:rPr lang="en-US" dirty="0"/>
            </a:br>
            <a:r>
              <a:rPr lang="en-US" dirty="0"/>
              <a:t/>
            </a:r>
            <a:br>
              <a:rPr lang="en-US" dirty="0"/>
            </a:br>
            <a:r>
              <a:rPr lang="en-US" sz="1000" dirty="0" smtClean="0"/>
              <a:t>From  Chesapeake Bay Program, 2009, </a:t>
            </a:r>
            <a:r>
              <a:rPr lang="en-US" sz="1000" i="1" dirty="0"/>
              <a:t>Addressing Chesapeake Bay Regional Climate Change </a:t>
            </a:r>
            <a:r>
              <a:rPr lang="en-US" sz="1000" i="1" dirty="0" smtClean="0"/>
              <a:t>Impacts.</a:t>
            </a:r>
            <a:endParaRPr lang="en-US" sz="1000" dirty="0"/>
          </a:p>
        </p:txBody>
      </p:sp>
      <p:sp>
        <p:nvSpPr>
          <p:cNvPr id="5" name="Rectangle 4"/>
          <p:cNvSpPr/>
          <p:nvPr/>
        </p:nvSpPr>
        <p:spPr>
          <a:xfrm>
            <a:off x="7777018" y="71188"/>
            <a:ext cx="1295035" cy="369332"/>
          </a:xfrm>
          <a:prstGeom prst="rect">
            <a:avLst/>
          </a:prstGeom>
        </p:spPr>
        <p:txBody>
          <a:bodyPr wrap="none">
            <a:spAutoFit/>
          </a:bodyPr>
          <a:lstStyle/>
          <a:p>
            <a:r>
              <a:rPr lang="en-US" dirty="0" smtClean="0">
                <a:solidFill>
                  <a:schemeClr val="tx1">
                    <a:lumMod val="65000"/>
                    <a:lumOff val="35000"/>
                  </a:schemeClr>
                </a:solidFill>
              </a:rPr>
              <a:t>Background</a:t>
            </a:r>
            <a:endParaRPr lang="en-US" dirty="0">
              <a:solidFill>
                <a:schemeClr val="tx1">
                  <a:lumMod val="65000"/>
                  <a:lumOff val="35000"/>
                </a:schemeClr>
              </a:solidFill>
            </a:endParaRPr>
          </a:p>
        </p:txBody>
      </p:sp>
      <p:sp>
        <p:nvSpPr>
          <p:cNvPr id="6" name="Rectangle 5"/>
          <p:cNvSpPr/>
          <p:nvPr/>
        </p:nvSpPr>
        <p:spPr>
          <a:xfrm>
            <a:off x="2564011" y="237701"/>
            <a:ext cx="4452886" cy="461665"/>
          </a:xfrm>
          <a:prstGeom prst="rect">
            <a:avLst/>
          </a:prstGeom>
        </p:spPr>
        <p:txBody>
          <a:bodyPr wrap="none">
            <a:spAutoFit/>
          </a:bodyPr>
          <a:lstStyle/>
          <a:p>
            <a:r>
              <a:rPr lang="en-US" sz="2400" dirty="0" smtClean="0"/>
              <a:t>Aquatic life in the Chesapeake Bay</a:t>
            </a:r>
          </a:p>
        </p:txBody>
      </p:sp>
    </p:spTree>
    <p:extLst>
      <p:ext uri="{BB962C8B-B14F-4D97-AF65-F5344CB8AC3E}">
        <p14:creationId xmlns:p14="http://schemas.microsoft.com/office/powerpoint/2010/main" val="1445610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4323</TotalTime>
  <Words>2844</Words>
  <Application>Microsoft Office PowerPoint</Application>
  <PresentationFormat>On-screen Show (4:3)</PresentationFormat>
  <Paragraphs>277</Paragraphs>
  <Slides>32</Slides>
  <Notes>12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Refining the spatial allocation of livestock farms with the US Department of Agriculture 2007 ‘Census of Agriculture’ </vt:lpstr>
      <vt:lpstr>Outline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Nutrient Management</vt:lpstr>
      <vt:lpstr>Previous study on manure distribution</vt:lpstr>
      <vt:lpstr>PowerPoint Presentation</vt:lpstr>
      <vt:lpstr>Area to Distance Function</vt:lpstr>
      <vt:lpstr>Distance to available land</vt:lpstr>
      <vt:lpstr>Feedlots in northwestern Virginia</vt:lpstr>
      <vt:lpstr>How area to distance was calculated</vt:lpstr>
      <vt:lpstr>Problem: Lack of exact location</vt:lpstr>
      <vt:lpstr>Objective</vt:lpstr>
      <vt:lpstr>Methodology</vt:lpstr>
      <vt:lpstr>PowerPoint Presentation</vt:lpstr>
      <vt:lpstr>Ripley’s K</vt:lpstr>
      <vt:lpstr>Allocation model</vt:lpstr>
      <vt:lpstr>Area to Distance Function</vt:lpstr>
      <vt:lpstr>Weaknesses</vt:lpstr>
      <vt:lpstr>Results</vt:lpstr>
      <vt:lpstr>Logistics</vt:lpstr>
      <vt:lpstr>Summary</vt:lpstr>
      <vt:lpstr>Resources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%USERNAME2%</cp:lastModifiedBy>
  <cp:revision>175</cp:revision>
  <cp:lastPrinted>2012-09-26T22:20:55Z</cp:lastPrinted>
  <dcterms:created xsi:type="dcterms:W3CDTF">2006-08-16T00:00:00Z</dcterms:created>
  <dcterms:modified xsi:type="dcterms:W3CDTF">2012-09-26T23:01:12Z</dcterms:modified>
</cp:coreProperties>
</file>