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75" r:id="rId3"/>
    <p:sldId id="288" r:id="rId4"/>
    <p:sldId id="278" r:id="rId5"/>
    <p:sldId id="284" r:id="rId6"/>
    <p:sldId id="276" r:id="rId7"/>
    <p:sldId id="295" r:id="rId8"/>
    <p:sldId id="277" r:id="rId9"/>
    <p:sldId id="290" r:id="rId10"/>
    <p:sldId id="279" r:id="rId11"/>
    <p:sldId id="280" r:id="rId12"/>
    <p:sldId id="296" r:id="rId13"/>
    <p:sldId id="291" r:id="rId14"/>
    <p:sldId id="292" r:id="rId15"/>
    <p:sldId id="281" r:id="rId16"/>
    <p:sldId id="282" r:id="rId17"/>
    <p:sldId id="283" r:id="rId18"/>
    <p:sldId id="293" r:id="rId19"/>
    <p:sldId id="285" r:id="rId20"/>
    <p:sldId id="286" r:id="rId21"/>
    <p:sldId id="287" r:id="rId22"/>
    <p:sldId id="294" r:id="rId23"/>
    <p:sldId id="297" r:id="rId24"/>
    <p:sldId id="299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7403DA-40D2-4E77-91D4-9DF23F0CAEEF}">
          <p14:sldIdLst>
            <p14:sldId id="258"/>
            <p14:sldId id="275"/>
            <p14:sldId id="288"/>
          </p14:sldIdLst>
        </p14:section>
        <p14:section name="Background" id="{5B1AE1FA-7A75-4A9D-B5D7-B5250F315A2A}">
          <p14:sldIdLst>
            <p14:sldId id="278"/>
            <p14:sldId id="284"/>
            <p14:sldId id="276"/>
            <p14:sldId id="295"/>
            <p14:sldId id="277"/>
            <p14:sldId id="290"/>
          </p14:sldIdLst>
        </p14:section>
        <p14:section name="Goals" id="{A922FF66-A5D8-44C7-92D1-369FF7F58657}">
          <p14:sldIdLst>
            <p14:sldId id="279"/>
          </p14:sldIdLst>
        </p14:section>
        <p14:section name="Methodology" id="{00707989-B704-420B-92FC-F08056B33BEB}">
          <p14:sldIdLst>
            <p14:sldId id="280"/>
            <p14:sldId id="296"/>
            <p14:sldId id="291"/>
            <p14:sldId id="292"/>
            <p14:sldId id="281"/>
            <p14:sldId id="282"/>
            <p14:sldId id="283"/>
            <p14:sldId id="293"/>
          </p14:sldIdLst>
        </p14:section>
        <p14:section name="Project Timeline" id="{14AB8441-8D54-47AF-A4D2-306597E3C547}">
          <p14:sldIdLst>
            <p14:sldId id="285"/>
          </p14:sldIdLst>
        </p14:section>
        <p14:section name="Proposed Conferences" id="{3AC12813-816F-44AC-8866-4B22D0043F79}">
          <p14:sldIdLst>
            <p14:sldId id="286"/>
          </p14:sldIdLst>
        </p14:section>
        <p14:section name="Anticipated Results" id="{C804ABD8-ECBE-4C65-B368-624B97E56F00}">
          <p14:sldIdLst>
            <p14:sldId id="287"/>
            <p14:sldId id="294"/>
            <p14:sldId id="297"/>
            <p14:sldId id="299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94" autoAdjust="0"/>
  </p:normalViewPr>
  <p:slideViewPr>
    <p:cSldViewPr snapToGrid="0">
      <p:cViewPr>
        <p:scale>
          <a:sx n="75" d="100"/>
          <a:sy n="75" d="100"/>
        </p:scale>
        <p:origin x="1896" y="9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7/11/2023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7/11/2023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#_msoanchor_1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Livestock Market’s Effect on Methane Production in Kansas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Identifying Key Areas for Strategic Mitigation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 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historic trends in methane production and cattle population</a:t>
            </a:r>
          </a:p>
          <a:p>
            <a:endParaRPr lang="en-US" dirty="0"/>
          </a:p>
          <a:p>
            <a:r>
              <a:rPr lang="en-US" dirty="0"/>
              <a:t>Determine groupings of counties that experience similar conditions to assist in the identification for mitigation plans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Assists in the understanding of the cattle situation in Kansas</a:t>
            </a:r>
          </a:p>
          <a:p>
            <a:r>
              <a:rPr lang="en-US" dirty="0"/>
              <a:t>Identifies areas that are higher risk</a:t>
            </a:r>
          </a:p>
          <a:p>
            <a:r>
              <a:rPr lang="en-US" dirty="0"/>
              <a:t>Provides an overview of current cattle methane status</a:t>
            </a:r>
          </a:p>
          <a:p>
            <a:r>
              <a:rPr lang="en-US" dirty="0"/>
              <a:t>Gives a baseline to track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7/11/2023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B9225-6C44-640C-EA6F-32AFF9DE7A1F}"/>
              </a:ext>
            </a:extLst>
          </p:cNvPr>
          <p:cNvSpPr txBox="1"/>
          <p:nvPr/>
        </p:nvSpPr>
        <p:spPr>
          <a:xfrm>
            <a:off x="1637716" y="1782369"/>
            <a:ext cx="6705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Cattle Population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National Agriculture Statistics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Cattle Weight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Environmental Protection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Fat Correct Milk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National Agriculture Statistics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Temperature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National Oceanic Atmospheric Administration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C9FB-89A5-72CC-018C-4933001F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Kansas Cattle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9D0B9-1643-7E74-B292-0E847A9F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286D9-7088-818D-563D-BF9CF2102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7/11/2023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B229FA-5D79-1A50-A6FA-0F27B3764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588132"/>
            <a:ext cx="6691145" cy="50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3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Matter Intake Calculations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7/11/2023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4B9225-6C44-640C-EA6F-32AFF9DE7A1F}"/>
                  </a:ext>
                </a:extLst>
              </p:cNvPr>
              <p:cNvSpPr txBox="1"/>
              <p:nvPr/>
            </p:nvSpPr>
            <p:spPr>
              <a:xfrm>
                <a:off x="-1" y="2173379"/>
                <a:ext cx="12411075" cy="313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/>
                        <m:t>𝐵𝑒𝑒𝑓</m:t>
                      </m:r>
                      <m:r>
                        <a:rPr lang="en-US" sz="2200" i="1" smtClean="0"/>
                        <m:t> </m:t>
                      </m:r>
                      <m:r>
                        <a:rPr lang="en-US" sz="2200" i="1" smtClean="0"/>
                        <m:t>𝐶𝑎𝑡𝑡𝑙𝑒</m:t>
                      </m:r>
                      <m:r>
                        <a:rPr lang="en-US" sz="2200" i="1" smtClean="0"/>
                        <m:t> </m:t>
                      </m:r>
                      <m:r>
                        <a:rPr lang="en-US" sz="2200" i="1" smtClean="0"/>
                        <m:t>𝐷𝑀𝐼</m:t>
                      </m:r>
                      <m:r>
                        <a:rPr lang="en-US" sz="2200" i="1" smtClean="0"/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𝐵𝑊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0.75</m:t>
                          </m:r>
                        </m:sup>
                      </m:sSup>
                      <m:r>
                        <a:rPr lang="en-US" sz="2200" i="1"/>
                        <m:t>× (0.0194 + 0.0545 × </m:t>
                      </m:r>
                      <m:r>
                        <a:rPr lang="en-US" sz="2200" i="1"/>
                        <m:t>𝑁𝐸𝑚</m:t>
                      </m:r>
                      <m:r>
                        <a:rPr lang="en-US" sz="2200" i="1"/>
                        <m:t>) 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𝐷𝑎𝑖𝑟𝑦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𝐶𝑎𝑡𝑡𝑙𝑒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𝐷𝑀𝐼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=0.372 </m:t>
                    </m:r>
                    <m:r>
                      <m:rPr>
                        <m:nor/>
                      </m:rPr>
                      <a:rPr lang="en-US" sz="2200" i="1"/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𝐹𝐶𝑀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1"/>
                      <m:t>×</m:t>
                    </m:r>
                    <m:r>
                      <m:rPr>
                        <m:nor/>
                      </m:rPr>
                      <a:rPr lang="en-US" sz="2200" b="0" i="1" smtClean="0"/>
                      <m:t> </m:t>
                    </m:r>
                    <m:r>
                      <m:rPr>
                        <m:nor/>
                      </m:rPr>
                      <a:rPr lang="en-US" sz="2200" b="0" smtClean="0">
                        <a:latin typeface="Cambria Math" panose="02040503050406030204" pitchFamily="18" charset="0"/>
                      </a:rPr>
                      <m:t>0.0968</m:t>
                    </m:r>
                    <m:r>
                      <m:rPr>
                        <m:nor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1"/>
                      <m:t>× 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𝐵𝑊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0.75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  <a:endParaRPr lang="en-US" sz="2200" i="1" dirty="0"/>
              </a:p>
              <a:p>
                <a:endParaRPr lang="en-US" sz="2200" i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/>
                        <m:t>𝐶𝑎𝑙𝑣𝑒𝑠</m:t>
                      </m:r>
                      <m:r>
                        <a:rPr lang="en-US" sz="2200" i="1"/>
                        <m:t> </m:t>
                      </m:r>
                      <m:r>
                        <a:rPr lang="en-US" sz="2200" i="1"/>
                        <m:t>𝐷𝑀𝐼</m:t>
                      </m:r>
                      <m:r>
                        <a:rPr lang="en-US" sz="2200" i="1"/>
                        <m:t> = [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𝐵𝑊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0.75</m:t>
                          </m:r>
                        </m:sup>
                      </m:sSup>
                      <m:r>
                        <a:rPr lang="en-US" sz="2200" i="1"/>
                        <m:t>× (0.2453 × </m:t>
                      </m:r>
                      <m:r>
                        <a:rPr lang="en-US" sz="2200" i="1"/>
                        <m:t>𝑁𝐸𝑚</m:t>
                      </m:r>
                      <m:r>
                        <a:rPr lang="en-US" sz="2200" i="1"/>
                        <m:t> – 0.0466 × </m:t>
                      </m:r>
                      <m:sSup>
                        <m:sSupPr>
                          <m:ctrlPr>
                            <a:rPr lang="en-US" sz="2200" i="1"/>
                          </m:ctrlPr>
                        </m:sSupPr>
                        <m:e>
                          <m:r>
                            <a:rPr lang="en-US" sz="2200" i="1"/>
                            <m:t>𝑁𝐸𝑚</m:t>
                          </m:r>
                        </m:e>
                        <m:sup>
                          <m:r>
                            <a:rPr lang="en-US" sz="2200" i="1"/>
                            <m:t>2</m:t>
                          </m:r>
                        </m:sup>
                      </m:sSup>
                      <m:r>
                        <a:rPr lang="en-US" sz="2200" i="1"/>
                        <m:t> – 0.1128)] ÷ </m:t>
                      </m:r>
                      <m:r>
                        <a:rPr lang="en-US" sz="2200" i="1"/>
                        <m:t>𝑁𝐸𝑚</m:t>
                      </m:r>
                      <m:r>
                        <a:rPr lang="en-US" sz="2200" i="1"/>
                        <m:t> </m:t>
                      </m:r>
                    </m:oMath>
                  </m:oMathPara>
                </a14:m>
                <a:endParaRPr lang="en-US" sz="2200" dirty="0"/>
              </a:p>
              <a:p>
                <a:r>
                  <a:rPr lang="en-US" sz="2200" b="1" dirty="0"/>
                  <a:t> </a:t>
                </a:r>
                <a:endParaRPr lang="en-US" sz="2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/>
                        <m:t>𝐶𝑎𝑡𝑡𝑙𝑒</m:t>
                      </m:r>
                      <m:r>
                        <a:rPr lang="en-US" sz="2200" i="1"/>
                        <m:t> </m:t>
                      </m:r>
                      <m:r>
                        <a:rPr lang="en-US" sz="2200" i="1"/>
                        <m:t>𝑜𝑛</m:t>
                      </m:r>
                      <m:r>
                        <a:rPr lang="en-US" sz="2200" i="1"/>
                        <m:t> </m:t>
                      </m:r>
                      <m:r>
                        <a:rPr lang="en-US" sz="2200" i="1"/>
                        <m:t>𝐹𝑒𝑒𝑑</m:t>
                      </m:r>
                      <m:r>
                        <a:rPr lang="en-US" sz="2200" i="1"/>
                        <m:t> </m:t>
                      </m:r>
                      <m:r>
                        <a:rPr lang="en-US" sz="2200" i="1"/>
                        <m:t>𝐷𝑀𝐼</m:t>
                      </m:r>
                      <m:r>
                        <a:rPr lang="en-US" sz="2200" i="1"/>
                        <m:t> = [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𝐵𝑊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0.75</m:t>
                          </m:r>
                        </m:sup>
                      </m:sSup>
                      <m:r>
                        <a:rPr lang="en-US" sz="2200" i="1"/>
                        <m:t>× (0.2453 × </m:t>
                      </m:r>
                      <m:r>
                        <a:rPr lang="en-US" sz="2200" i="1"/>
                        <m:t>𝑁𝐸𝑚</m:t>
                      </m:r>
                      <m:r>
                        <a:rPr lang="en-US" sz="2200" i="1"/>
                        <m:t> – 0.0466 ×</m:t>
                      </m:r>
                      <m:sSup>
                        <m:sSupPr>
                          <m:ctrlPr>
                            <a:rPr lang="en-US" sz="2200" i="1"/>
                          </m:ctrlPr>
                        </m:sSupPr>
                        <m:e>
                          <m:r>
                            <a:rPr lang="en-US" sz="2200" i="1"/>
                            <m:t> </m:t>
                          </m:r>
                          <m:r>
                            <a:rPr lang="en-US" sz="2200" i="1"/>
                            <m:t>𝑁𝐸𝑚</m:t>
                          </m:r>
                          <m:r>
                            <a:rPr lang="en-US" sz="2200" i="1"/>
                            <m:t> </m:t>
                          </m:r>
                        </m:e>
                        <m:sup>
                          <m:r>
                            <a:rPr lang="en-US" sz="2200" i="1"/>
                            <m:t>2</m:t>
                          </m:r>
                        </m:sup>
                      </m:sSup>
                      <m:r>
                        <a:rPr lang="en-US" sz="2200" i="1"/>
                        <m:t>– 0.0869)] ÷ </m:t>
                      </m:r>
                      <m:r>
                        <a:rPr lang="en-US" sz="2200" i="1"/>
                        <m:t>𝑁𝐸𝑚</m:t>
                      </m:r>
                      <m:r>
                        <a:rPr lang="en-US" sz="2200" i="1"/>
                        <m:t> </m:t>
                      </m:r>
                    </m:oMath>
                  </m:oMathPara>
                </a14:m>
                <a:endParaRPr lang="en-US" sz="2200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4B9225-6C44-640C-EA6F-32AFF9DE7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173379"/>
                <a:ext cx="12411075" cy="31323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3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Methane Calculation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7/13/2023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4B9225-6C44-640C-EA6F-32AFF9DE7A1F}"/>
                  </a:ext>
                </a:extLst>
              </p:cNvPr>
              <p:cNvSpPr txBox="1"/>
              <p:nvPr/>
            </p:nvSpPr>
            <p:spPr>
              <a:xfrm>
                <a:off x="453403" y="1981162"/>
                <a:ext cx="11490947" cy="2578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𝑚𝑒𝑡h𝑎𝑛𝑒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𝑒𝑚𝑖𝑠𝑠𝑖𝑜𝑛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𝑒𝑛𝑡𝑒𝑟𝑖𝑐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𝑓𝑒𝑟𝑚𝑒𝑛𝑡𝑎𝑡𝑖𝑜𝑛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𝐺𝑔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𝑦𝑟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𝑐𝑎𝑡𝑡𝑙𝑒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𝑐𝑎𝑡𝑒𝑔𝑜𝑟𝑦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𝑠𝑝𝑒𝑐𝑖𝑓𝑖𝑐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𝑓𝑒𝑒𝑑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𝑑𝑟𝑦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𝑚𝑎𝑡𝑡𝑒𝑟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𝑖𝑛𝑡𝑎𝑘𝑒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𝐷𝑀𝐼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h𝑒𝑎𝑑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𝑐𝑎𝑡𝑡𝑙𝑒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𝑐𝑎𝑡𝑒𝑔𝑜𝑟𝑦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𝑠𝑝𝑒𝑐𝑖𝑓𝑖𝑐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𝑚𝑒𝑡h𝑎𝑛𝑒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𝑒𝑚𝑖𝑠𝑠𝑖𝑜𝑛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𝐷𝑀𝐼</m:t>
                          </m:r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×365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𝑦𝑟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×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𝑐𝑜𝑢𝑛𝑡𝑦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𝑐𝑎𝑡𝑡𝑙𝑒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𝑝𝑜𝑝𝑢𝑙𝑎𝑡𝑖𝑜𝑛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𝑐𝑎𝑡𝑒𝑔𝑜𝑟𝑦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h𝑒𝑎𝑑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4B9225-6C44-640C-EA6F-32AFF9DE7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03" y="1981162"/>
                <a:ext cx="11490947" cy="2578655"/>
              </a:xfrm>
              <a:prstGeom prst="rect">
                <a:avLst/>
              </a:prstGeom>
              <a:blipFill>
                <a:blip r:embed="rId2"/>
                <a:stretch>
                  <a:fillRect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38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E86973-E061-55C1-B608-762EB20474D8}"/>
              </a:ext>
            </a:extLst>
          </p:cNvPr>
          <p:cNvSpPr txBox="1">
            <a:spLocks/>
          </p:cNvSpPr>
          <p:nvPr/>
        </p:nvSpPr>
        <p:spPr>
          <a:xfrm>
            <a:off x="953733" y="823821"/>
            <a:ext cx="5429649" cy="682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Uncertainty Calculations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455D6B-23CA-53C3-F6B9-34F65EB0AEAF}"/>
                  </a:ext>
                </a:extLst>
              </p:cNvPr>
              <p:cNvSpPr txBox="1"/>
              <p:nvPr/>
            </p:nvSpPr>
            <p:spPr>
              <a:xfrm>
                <a:off x="3048000" y="3129600"/>
                <a:ext cx="6096000" cy="1082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sepChr m:val=",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µ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3200" i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√2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−µ</m:t>
                              </m:r>
                            </m:e>
                          </m:d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455D6B-23CA-53C3-F6B9-34F65EB0A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29600"/>
                <a:ext cx="6096000" cy="10829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064" y="804227"/>
            <a:ext cx="6877135" cy="598052"/>
          </a:xfrm>
        </p:spPr>
        <p:txBody>
          <a:bodyPr>
            <a:normAutofit/>
          </a:bodyPr>
          <a:lstStyle/>
          <a:p>
            <a:r>
              <a:rPr lang="en-US" dirty="0"/>
              <a:t>GIS Analysis- Multivariate Clustering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7/11/2023</a:t>
            </a:fld>
            <a:endParaRPr lang="en-US" dirty="0"/>
          </a:p>
        </p:txBody>
      </p:sp>
      <p:pic>
        <p:nvPicPr>
          <p:cNvPr id="8" name="Picture 7" descr="K-Means Data Clustering. In today's world with the increased… | by Niru |  Towards Data Science">
            <a:extLst>
              <a:ext uri="{FF2B5EF4-FFF2-40B4-BE49-F238E27FC236}">
                <a16:creationId xmlns:a16="http://schemas.microsoft.com/office/drawing/2014/main" id="{E8F1560A-4F4C-71CE-F3B4-0FF3ED85A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57" y="1752600"/>
            <a:ext cx="7727576" cy="3928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Analyzing Clusters</a:t>
            </a:r>
          </a:p>
        </p:txBody>
      </p:sp>
      <p:pic>
        <p:nvPicPr>
          <p:cNvPr id="3076" name="Picture 4" descr="Clustering in Machine Learning - Algorithms that Every Data Scientist Uses  - DataFlair">
            <a:extLst>
              <a:ext uri="{FF2B5EF4-FFF2-40B4-BE49-F238E27FC236}">
                <a16:creationId xmlns:a16="http://schemas.microsoft.com/office/drawing/2014/main" id="{46C5340E-F79E-6482-8883-C0FBC767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9057" y="1914203"/>
            <a:ext cx="7581575" cy="39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7/11/2023</a:t>
            </a:r>
          </a:p>
        </p:txBody>
      </p:sp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Clustering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7/11/2023</a:t>
            </a:r>
          </a:p>
        </p:txBody>
      </p:sp>
      <p:pic>
        <p:nvPicPr>
          <p:cNvPr id="4098" name="Picture 2" descr="Multivariate Clustering Box-Plots">
            <a:extLst>
              <a:ext uri="{FF2B5EF4-FFF2-40B4-BE49-F238E27FC236}">
                <a16:creationId xmlns:a16="http://schemas.microsoft.com/office/drawing/2014/main" id="{C6D6B81E-6C33-C3DA-A8FF-B35D8A8D6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34" y="2345498"/>
            <a:ext cx="4584747" cy="23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ultivariate Clustering Box-Plots">
            <a:extLst>
              <a:ext uri="{FF2B5EF4-FFF2-40B4-BE49-F238E27FC236}">
                <a16:creationId xmlns:a16="http://schemas.microsoft.com/office/drawing/2014/main" id="{4EFE822F-3F03-1B86-1DC5-96E5DD66F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027" y="2345498"/>
            <a:ext cx="5228783" cy="26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9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3" y="481263"/>
            <a:ext cx="4155622" cy="677220"/>
          </a:xfrm>
        </p:spPr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7/11/2023</a:t>
            </a:fld>
            <a:endParaRPr lang="en-US" dirty="0"/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B1DE2A5-5C8F-E9BB-499A-5B99F898F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525"/>
            <a:ext cx="12192000" cy="34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7" y="31921"/>
            <a:ext cx="9371949" cy="1183566"/>
          </a:xfrm>
        </p:spPr>
        <p:txBody>
          <a:bodyPr/>
          <a:lstStyle/>
          <a:p>
            <a:r>
              <a:rPr lang="fr-FR" dirty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065" y="1320927"/>
            <a:ext cx="6210687" cy="46206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2D3B45"/>
                </a:solidFill>
                <a:latin typeface="Lato Extended"/>
              </a:rPr>
              <a:t>Education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2D3B45"/>
                </a:solidFill>
                <a:latin typeface="Lato Extended"/>
              </a:rPr>
              <a:t>Embry Riddle Aeronautical University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2D3B45"/>
                </a:solidFill>
                <a:latin typeface="Lato Extended"/>
              </a:rPr>
              <a:t>B.S. Computational Mathematics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Workplace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2D3B45"/>
                </a:solidFill>
                <a:latin typeface="Lato Extended"/>
              </a:rPr>
              <a:t>Textron Aviation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2D3B45"/>
                </a:solidFill>
                <a:latin typeface="Lato Extended"/>
              </a:rPr>
              <a:t>Quality Data Analyst</a:t>
            </a:r>
          </a:p>
          <a:p>
            <a:pPr lvl="1">
              <a:lnSpc>
                <a:spcPct val="150000"/>
              </a:lnSpc>
            </a:pP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Bliss </a:t>
            </a:r>
            <a:r>
              <a:rPr lang="en-US" dirty="0">
                <a:solidFill>
                  <a:srgbClr val="2D3B45"/>
                </a:solidFill>
                <a:latin typeface="Lato Extended"/>
              </a:rPr>
              <a:t>Climbing &amp; Fitness</a:t>
            </a:r>
          </a:p>
          <a:p>
            <a:pPr lvl="2">
              <a:lnSpc>
                <a:spcPct val="150000"/>
              </a:lnSpc>
            </a:pP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Rock Climbing Instructor/Coach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D3B45"/>
                </a:solidFill>
                <a:latin typeface="Lato Extended"/>
              </a:rPr>
              <a:t>Fun Fact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2D3B45"/>
                </a:solidFill>
                <a:latin typeface="Lato Extended"/>
              </a:rPr>
              <a:t>I hope to thru-hike the PCT</a:t>
            </a:r>
          </a:p>
          <a:p>
            <a:pPr lvl="1"/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lvl="1"/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7/11/2023</a:t>
            </a:fld>
            <a:endParaRPr lang="en-US" dirty="0"/>
          </a:p>
        </p:txBody>
      </p:sp>
      <p:pic>
        <p:nvPicPr>
          <p:cNvPr id="8" name="Picture 7" descr="A person in a suit&#10;&#10;Description automatically generated">
            <a:extLst>
              <a:ext uri="{FF2B5EF4-FFF2-40B4-BE49-F238E27FC236}">
                <a16:creationId xmlns:a16="http://schemas.microsoft.com/office/drawing/2014/main" id="{7CD71A04-D143-AD65-21D6-BBA0D3F20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14" y="0"/>
            <a:ext cx="4571286" cy="662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D30C06-F47C-E973-22E2-98170DD5D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6726"/>
            <a:ext cx="1562424" cy="1562424"/>
          </a:xfrm>
          <a:prstGeom prst="rect">
            <a:avLst/>
          </a:prstGeom>
        </p:spPr>
      </p:pic>
      <p:pic>
        <p:nvPicPr>
          <p:cNvPr id="1026" name="Picture 2" descr="Textron Aviation - YouTube">
            <a:extLst>
              <a:ext uri="{FF2B5EF4-FFF2-40B4-BE49-F238E27FC236}">
                <a16:creationId xmlns:a16="http://schemas.microsoft.com/office/drawing/2014/main" id="{CF267CF5-42D6-13CA-E7C5-3FF443F37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6" t="32685" r="14405" b="32085"/>
          <a:stretch/>
        </p:blipFill>
        <p:spPr bwMode="auto">
          <a:xfrm>
            <a:off x="3714251" y="2850057"/>
            <a:ext cx="1562424" cy="78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FEE086-1C76-5F38-2103-8DDA7C362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429" y="1320927"/>
            <a:ext cx="1397938" cy="13979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A311E7-D7F3-E1E7-2B9E-D469A1213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750" y="4535211"/>
            <a:ext cx="2094189" cy="209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03" y="624597"/>
            <a:ext cx="4155622" cy="598053"/>
          </a:xfrm>
        </p:spPr>
        <p:txBody>
          <a:bodyPr/>
          <a:lstStyle/>
          <a:p>
            <a:r>
              <a:rPr lang="en-US" dirty="0"/>
              <a:t>Presentation Venues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603" y="1443790"/>
            <a:ext cx="10187454" cy="4537910"/>
          </a:xfrm>
        </p:spPr>
        <p:txBody>
          <a:bodyPr>
            <a:normAutofit fontScale="2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Presentation Venue 1</a:t>
            </a: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American Association For The Advancement Of Science (AAAS) Annual Meeting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5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Location: Denver, Colorado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a typeface="Calibri" panose="020F0502020204030204" pitchFamily="34" charset="0"/>
                <a:cs typeface="Times New Roman" panose="02020603050405020304" pitchFamily="18" charset="0"/>
              </a:rPr>
              <a:t>Dates: </a:t>
            </a: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February 15-17, 2024 </a:t>
            </a:r>
            <a:endParaRPr lang="en-US" sz="5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a typeface="Calibri" panose="020F0502020204030204" pitchFamily="34" charset="0"/>
                <a:cs typeface="Times New Roman" panose="02020603050405020304" pitchFamily="18" charset="0"/>
              </a:rPr>
              <a:t>Abstract Submission: </a:t>
            </a: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Wednesday, October 11, 2023 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5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Presentation Venue 2</a:t>
            </a: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American Association of Geographers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5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Location: Denver, Colorado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a typeface="Calibri" panose="020F0502020204030204" pitchFamily="34" charset="0"/>
                <a:cs typeface="Times New Roman" panose="02020603050405020304" pitchFamily="18" charset="0"/>
              </a:rPr>
              <a:t>Dates: </a:t>
            </a: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TBA Approx. Late March</a:t>
            </a:r>
            <a:endParaRPr lang="en-US" sz="5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a typeface="Calibri" panose="020F0502020204030204" pitchFamily="34" charset="0"/>
                <a:cs typeface="Times New Roman" panose="02020603050405020304" pitchFamily="18" charset="0"/>
              </a:rPr>
              <a:t>Abstract Submission: TBA </a:t>
            </a: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Approx. October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Presentation Venue 3:</a:t>
            </a: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 GIS Conference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5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Location: State College, Pennsylvania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a typeface="Calibri" panose="020F0502020204030204" pitchFamily="34" charset="0"/>
                <a:cs typeface="Times New Roman" panose="02020603050405020304" pitchFamily="18" charset="0"/>
              </a:rPr>
              <a:t>Dates: </a:t>
            </a: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April 10-12, 2024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a typeface="Calibri" panose="020F0502020204030204" pitchFamily="34" charset="0"/>
                <a:cs typeface="Times New Roman" panose="02020603050405020304" pitchFamily="18" charset="0"/>
              </a:rPr>
              <a:t>Abstract Submission: </a:t>
            </a: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TBA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7/11/2023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734" y="876302"/>
            <a:ext cx="3789557" cy="709304"/>
          </a:xfrm>
        </p:spPr>
        <p:txBody>
          <a:bodyPr/>
          <a:lstStyle/>
          <a:p>
            <a:r>
              <a:rPr lang="en-US" dirty="0"/>
              <a:t>Anticipated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7/11/2023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56109-6BCD-67F9-2EF3-5C6B59457EC8}"/>
              </a:ext>
            </a:extLst>
          </p:cNvPr>
          <p:cNvSpPr txBox="1"/>
          <p:nvPr/>
        </p:nvSpPr>
        <p:spPr>
          <a:xfrm>
            <a:off x="1675816" y="1769669"/>
            <a:ext cx="887788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High methane production around cattle trail counties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An exponential growth of methane in larger counties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3-5 similar groups to evaluate conditions for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Increase in temperatures in high methane counties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726" y="2943087"/>
            <a:ext cx="9371949" cy="1183566"/>
          </a:xfrm>
        </p:spPr>
        <p:txBody>
          <a:bodyPr anchor="b">
            <a:normAutofit/>
          </a:bodyPr>
          <a:lstStyle/>
          <a:p>
            <a:pPr algn="ctr"/>
            <a:r>
              <a:rPr lang="en-US" sz="6600" dirty="0"/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7/11/2023</a:t>
            </a:r>
          </a:p>
        </p:txBody>
      </p:sp>
    </p:spTree>
    <p:extLst>
      <p:ext uri="{BB962C8B-B14F-4D97-AF65-F5344CB8AC3E}">
        <p14:creationId xmlns:p14="http://schemas.microsoft.com/office/powerpoint/2010/main" val="310764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152"/>
            <a:ext cx="8218250" cy="1183566"/>
          </a:xfrm>
        </p:spPr>
        <p:txBody>
          <a:bodyPr anchor="b">
            <a:normAutofit/>
          </a:bodyPr>
          <a:lstStyle/>
          <a:p>
            <a:pPr algn="ctr"/>
            <a:r>
              <a:rPr lang="en-US" sz="6600" dirty="0"/>
              <a:t>Body </a:t>
            </a:r>
            <a:r>
              <a:rPr lang="en-US" sz="6600" dirty="0" err="1"/>
              <a:t>Wieght</a:t>
            </a:r>
            <a:endParaRPr lang="en-US" sz="6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1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7/11/2023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1DDDA0-50D6-B2FE-D212-22E077286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68269"/>
              </p:ext>
            </p:extLst>
          </p:nvPr>
        </p:nvGraphicFramePr>
        <p:xfrm>
          <a:off x="2374900" y="2553890"/>
          <a:ext cx="7861301" cy="286901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59056">
                  <a:extLst>
                    <a:ext uri="{9D8B030D-6E8A-4147-A177-3AD203B41FA5}">
                      <a16:colId xmlns:a16="http://schemas.microsoft.com/office/drawing/2014/main" val="1059542100"/>
                    </a:ext>
                  </a:extLst>
                </a:gridCol>
                <a:gridCol w="1455047">
                  <a:extLst>
                    <a:ext uri="{9D8B030D-6E8A-4147-A177-3AD203B41FA5}">
                      <a16:colId xmlns:a16="http://schemas.microsoft.com/office/drawing/2014/main" val="3112779973"/>
                    </a:ext>
                  </a:extLst>
                </a:gridCol>
                <a:gridCol w="1636929">
                  <a:extLst>
                    <a:ext uri="{9D8B030D-6E8A-4147-A177-3AD203B41FA5}">
                      <a16:colId xmlns:a16="http://schemas.microsoft.com/office/drawing/2014/main" val="3312549658"/>
                    </a:ext>
                  </a:extLst>
                </a:gridCol>
                <a:gridCol w="1636929">
                  <a:extLst>
                    <a:ext uri="{9D8B030D-6E8A-4147-A177-3AD203B41FA5}">
                      <a16:colId xmlns:a16="http://schemas.microsoft.com/office/drawing/2014/main" val="3418188880"/>
                    </a:ext>
                  </a:extLst>
                </a:gridCol>
                <a:gridCol w="1773340">
                  <a:extLst>
                    <a:ext uri="{9D8B030D-6E8A-4147-A177-3AD203B41FA5}">
                      <a16:colId xmlns:a16="http://schemas.microsoft.com/office/drawing/2014/main" val="2164630724"/>
                    </a:ext>
                  </a:extLst>
                </a:gridCol>
              </a:tblGrid>
              <a:tr h="43349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Body Weight (kg)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65880"/>
                  </a:ext>
                </a:extLst>
              </a:tr>
              <a:tr h="7015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Calves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Dairy Cows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Beef Cows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Cattle on Feed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9047247"/>
                  </a:ext>
                </a:extLst>
              </a:tr>
              <a:tr h="43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6738560"/>
                  </a:ext>
                </a:extLst>
              </a:tr>
              <a:tr h="43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801854"/>
                  </a:ext>
                </a:extLst>
              </a:tr>
              <a:tr h="43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7294962"/>
                  </a:ext>
                </a:extLst>
              </a:tr>
              <a:tr h="43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441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4216321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A9CCF817-88C2-479E-EC2E-5F417DA55BE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9698" y="4163377"/>
            <a:ext cx="151851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[HAN1]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sure these did not change?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9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152"/>
            <a:ext cx="8218250" cy="1183566"/>
          </a:xfrm>
        </p:spPr>
        <p:txBody>
          <a:bodyPr anchor="b">
            <a:normAutofit/>
          </a:bodyPr>
          <a:lstStyle/>
          <a:p>
            <a:pPr algn="ctr"/>
            <a:r>
              <a:rPr lang="en-US" sz="6600" dirty="0"/>
              <a:t>Net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sz="1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7/11/2023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3D7772-B846-B482-0921-4B41982D1C33}"/>
                  </a:ext>
                </a:extLst>
              </p:cNvPr>
              <p:cNvSpPr txBox="1"/>
              <p:nvPr/>
            </p:nvSpPr>
            <p:spPr>
              <a:xfrm>
                <a:off x="3048000" y="3043933"/>
                <a:ext cx="6096000" cy="383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/>
                        <m:t>Net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 i="1"/>
                        <m:t>Energy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 i="1"/>
                        <m:t>for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 i="1"/>
                        <m:t>Maintenance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n-US"/>
                        <m:t>Mcal</m:t>
                      </m:r>
                      <m:r>
                        <m:rPr>
                          <m:nor/>
                        </m:rPr>
                        <a:rPr lang="en-US"/>
                        <m:t>/</m:t>
                      </m:r>
                      <m:r>
                        <m:rPr>
                          <m:nor/>
                        </m:rPr>
                        <a:rPr lang="en-US"/>
                        <m:t>kg</m:t>
                      </m:r>
                      <m:r>
                        <m:rPr>
                          <m:nor/>
                        </m:rPr>
                        <a:rPr lang="en-US"/>
                        <m:t>))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𝐵𝑊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0.75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3D7772-B846-B482-0921-4B41982D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043933"/>
                <a:ext cx="6096000" cy="383631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2C27F76-E0AC-2152-539D-61DFCCF88370}"/>
              </a:ext>
            </a:extLst>
          </p:cNvPr>
          <p:cNvSpPr txBox="1"/>
          <p:nvPr/>
        </p:nvSpPr>
        <p:spPr>
          <a:xfrm>
            <a:off x="2044700" y="196591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. For cattle, according to the IPCC, this coefficient is 0.322 for beef cattle, feed cattle, and calves, and 0.386 for dairy cattle</a:t>
            </a:r>
          </a:p>
        </p:txBody>
      </p:sp>
    </p:spTree>
    <p:extLst>
      <p:ext uri="{BB962C8B-B14F-4D97-AF65-F5344CB8AC3E}">
        <p14:creationId xmlns:p14="http://schemas.microsoft.com/office/powerpoint/2010/main" val="332182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1" y="555487"/>
            <a:ext cx="9371949" cy="1183566"/>
          </a:xfrm>
        </p:spPr>
        <p:txBody>
          <a:bodyPr anchor="b">
            <a:normAutofit/>
          </a:bodyPr>
          <a:lstStyle/>
          <a:p>
            <a:pPr algn="ctr"/>
            <a:r>
              <a:rPr lang="en-US" sz="6600" dirty="0"/>
              <a:t>Emission Factors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1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7/11/2023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3D7772-B846-B482-0921-4B41982D1C33}"/>
                  </a:ext>
                </a:extLst>
              </p:cNvPr>
              <p:cNvSpPr txBox="1"/>
              <p:nvPr/>
            </p:nvSpPr>
            <p:spPr>
              <a:xfrm>
                <a:off x="3048000" y="3043933"/>
                <a:ext cx="6096000" cy="80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𝐸𝑚𝑖𝑠𝑠𝑖𝑜𝑛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𝐹𝑎𝑐𝑡𝑜𝑟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h𝑒𝑎𝑑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𝑦𝑟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𝐷𝑀𝐼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𝑀𝑌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×365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3D7772-B846-B482-0921-4B41982D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043933"/>
                <a:ext cx="6096000" cy="8082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C27F76-E0AC-2152-539D-61DFCCF88370}"/>
                  </a:ext>
                </a:extLst>
              </p:cNvPr>
              <p:cNvSpPr txBox="1"/>
              <p:nvPr/>
            </p:nvSpPr>
            <p:spPr>
              <a:xfrm>
                <a:off x="2044700" y="1965919"/>
                <a:ext cx="6096000" cy="766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This makes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𝑀𝑌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Dairy, Beef/calves, and cattle on feed 20, 21, and 10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𝑘𝑔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𝐶𝐻</m:t>
                        </m:r>
                        <m:r>
                          <a:rPr lang="en-US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𝐷𝑀𝐼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respectively</a:t>
                </a:r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C27F76-E0AC-2152-539D-61DFCCF88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700" y="1965919"/>
                <a:ext cx="6096000" cy="766813"/>
              </a:xfrm>
              <a:prstGeom prst="rect">
                <a:avLst/>
              </a:prstGeom>
              <a:blipFill>
                <a:blip r:embed="rId3"/>
                <a:stretch>
                  <a:fillRect l="-800" t="-3968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99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Background</a:t>
            </a:r>
          </a:p>
          <a:p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Goals and Objectives</a:t>
            </a:r>
          </a:p>
          <a:p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Proposed Methodology</a:t>
            </a:r>
          </a:p>
          <a:p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Project Timeline</a:t>
            </a:r>
          </a:p>
          <a:p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Possible presentation venue</a:t>
            </a:r>
          </a:p>
          <a:p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Anticipated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1556281"/>
            <a:ext cx="4104949" cy="4490084"/>
          </a:xfrm>
        </p:spPr>
        <p:txBody>
          <a:bodyPr/>
          <a:lstStyle/>
          <a:p>
            <a:r>
              <a:rPr lang="en-US" sz="2800" dirty="0"/>
              <a:t>Cattle boom post-Civil War</a:t>
            </a:r>
          </a:p>
          <a:p>
            <a:r>
              <a:rPr lang="en-US" sz="2800" dirty="0"/>
              <a:t>Number 1 beef producer in the United States</a:t>
            </a:r>
          </a:p>
          <a:p>
            <a:r>
              <a:rPr lang="en-US" sz="2800" dirty="0"/>
              <a:t>Generates 1.4 billion dollars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7/11/2023</a:t>
            </a:fld>
            <a:endParaRPr lang="en-US" dirty="0"/>
          </a:p>
        </p:txBody>
      </p:sp>
      <p:pic>
        <p:nvPicPr>
          <p:cNvPr id="1026" name="Picture 2" descr="Cattle drive, Cattle brands, Native american map">
            <a:extLst>
              <a:ext uri="{FF2B5EF4-FFF2-40B4-BE49-F238E27FC236}">
                <a16:creationId xmlns:a16="http://schemas.microsoft.com/office/drawing/2014/main" id="{64219407-02B6-242C-6364-FB1F8ADB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49" y="559965"/>
            <a:ext cx="52673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Background- Livestock Methane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3734" y="1734185"/>
            <a:ext cx="4610099" cy="46206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Enteric Fermentation</a:t>
            </a:r>
          </a:p>
          <a:p>
            <a:r>
              <a:rPr lang="en-US" sz="3200" dirty="0"/>
              <a:t>Manure Management</a:t>
            </a:r>
          </a:p>
        </p:txBody>
      </p:sp>
      <p:pic>
        <p:nvPicPr>
          <p:cNvPr id="10" name="Picture 9" descr="Livestock emissions by source (adapted from Gerber et al., 2013). Direct livestock emissions are shown in red.">
            <a:extLst>
              <a:ext uri="{FF2B5EF4-FFF2-40B4-BE49-F238E27FC236}">
                <a16:creationId xmlns:a16="http://schemas.microsoft.com/office/drawing/2014/main" id="{74C6B5CE-8B23-51FA-0655-2C6453B32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8571" y="1459653"/>
            <a:ext cx="6294458" cy="43589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7/11/2023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687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Background- Methane Breakdown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0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D1B487-36FD-4CED-B07A-1A81FC6540B1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7/11/2023</a:t>
            </a:fld>
            <a:endParaRPr lang="en-US" sz="1000"/>
          </a:p>
        </p:txBody>
      </p:sp>
      <p:pic>
        <p:nvPicPr>
          <p:cNvPr id="2050" name="Picture 2" descr="Biogenic carbon cycle | Australian Good Meat">
            <a:extLst>
              <a:ext uri="{FF2B5EF4-FFF2-40B4-BE49-F238E27FC236}">
                <a16:creationId xmlns:a16="http://schemas.microsoft.com/office/drawing/2014/main" id="{EA363079-CB62-4F52-D81E-52524D7D1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663276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64C83-CFA9-3F27-D9BE-34ADA0A8C409}"/>
              </a:ext>
            </a:extLst>
          </p:cNvPr>
          <p:cNvSpPr txBox="1"/>
          <p:nvPr/>
        </p:nvSpPr>
        <p:spPr>
          <a:xfrm>
            <a:off x="901700" y="2133600"/>
            <a:ext cx="325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80 times more potent than carbon dioxide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Lifespan around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Often breaks down into CO2 which has a lifespan of 300-200 years</a:t>
            </a:r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Background- Global Warming</a:t>
            </a:r>
          </a:p>
        </p:txBody>
      </p:sp>
      <p:pic>
        <p:nvPicPr>
          <p:cNvPr id="5122" name="Picture 2" descr="What's Going On in This Graph? | Global Temperature Change - The New York  Times">
            <a:extLst>
              <a:ext uri="{FF2B5EF4-FFF2-40B4-BE49-F238E27FC236}">
                <a16:creationId xmlns:a16="http://schemas.microsoft.com/office/drawing/2014/main" id="{769441FD-D73E-FD95-60C9-974FE8F49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100" y="1358053"/>
            <a:ext cx="5790875" cy="487881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0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7/11/2023</a:t>
            </a:r>
          </a:p>
        </p:txBody>
      </p:sp>
    </p:spTree>
    <p:extLst>
      <p:ext uri="{BB962C8B-B14F-4D97-AF65-F5344CB8AC3E}">
        <p14:creationId xmlns:p14="http://schemas.microsoft.com/office/powerpoint/2010/main" val="135137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734" y="723899"/>
            <a:ext cx="4849165" cy="1103425"/>
          </a:xfrm>
        </p:spPr>
        <p:txBody>
          <a:bodyPr anchor="b">
            <a:normAutofit/>
          </a:bodyPr>
          <a:lstStyle/>
          <a:p>
            <a:r>
              <a:rPr lang="en-US" dirty="0"/>
              <a:t>Cow Methane Production</a:t>
            </a:r>
          </a:p>
        </p:txBody>
      </p:sp>
      <p:pic>
        <p:nvPicPr>
          <p:cNvPr id="2050" name="Picture 2" descr="How Project Clean Cow is reducing cattle methane emissions by up to half -  Alberta Cattle Feeders' Association">
            <a:extLst>
              <a:ext uri="{FF2B5EF4-FFF2-40B4-BE49-F238E27FC236}">
                <a16:creationId xmlns:a16="http://schemas.microsoft.com/office/drawing/2014/main" id="{44F18096-D386-1818-5536-D624F1C50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2" b="-1"/>
          <a:stretch/>
        </p:blipFill>
        <p:spPr bwMode="auto">
          <a:xfrm>
            <a:off x="5364358" y="1952850"/>
            <a:ext cx="6626677" cy="29522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221434" y="2495502"/>
            <a:ext cx="4696765" cy="24795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 cow = 154 to 264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Beef cows produce 98% of the methane through enteric fermentation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7/11/2023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Background- Mitigation Studies</a:t>
            </a:r>
          </a:p>
        </p:txBody>
      </p:sp>
      <p:sp>
        <p:nvSpPr>
          <p:cNvPr id="1036" name="Content Placeholder 3">
            <a:extLst>
              <a:ext uri="{FF2B5EF4-FFF2-40B4-BE49-F238E27FC236}">
                <a16:creationId xmlns:a16="http://schemas.microsoft.com/office/drawing/2014/main" id="{1EEA23D4-52BB-0C16-B696-E19BE6D17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/>
          <a:p>
            <a:r>
              <a:rPr lang="en-US" dirty="0"/>
              <a:t>Red seaweed has been proven to reduce enteric methane</a:t>
            </a:r>
          </a:p>
          <a:p>
            <a:r>
              <a:rPr lang="en-US" dirty="0"/>
              <a:t>We are only at the beginning of practical methods for mitigation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194329-1BB2-E231-272D-01B2E22B204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250" y="2050165"/>
            <a:ext cx="6087393" cy="35915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0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D1B487-36FD-4CED-B07A-1A81FC6540B1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7/12/2023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8920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12445</TotalTime>
  <Words>681</Words>
  <Application>Microsoft Office PowerPoint</Application>
  <PresentationFormat>Widescreen</PresentationFormat>
  <Paragraphs>191</Paragraphs>
  <Slides>25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Corbel</vt:lpstr>
      <vt:lpstr>Lato Extended</vt:lpstr>
      <vt:lpstr>Times New Roman</vt:lpstr>
      <vt:lpstr>Ecology 16x9</vt:lpstr>
      <vt:lpstr>Livestock Market’s Effect on Methane Production in Kansas</vt:lpstr>
      <vt:lpstr>About Me</vt:lpstr>
      <vt:lpstr>Agenda</vt:lpstr>
      <vt:lpstr>Background</vt:lpstr>
      <vt:lpstr>Background- Livestock Methane</vt:lpstr>
      <vt:lpstr>Background- Methane Breakdown</vt:lpstr>
      <vt:lpstr>Background- Global Warming</vt:lpstr>
      <vt:lpstr>Cow Methane Production</vt:lpstr>
      <vt:lpstr>Background- Mitigation Studies</vt:lpstr>
      <vt:lpstr>Goals &amp; Objectives</vt:lpstr>
      <vt:lpstr>Data</vt:lpstr>
      <vt:lpstr>Kansas Cattle Data</vt:lpstr>
      <vt:lpstr>Dry Matter Intake Calculations</vt:lpstr>
      <vt:lpstr>Methane Calculation</vt:lpstr>
      <vt:lpstr>PowerPoint Presentation</vt:lpstr>
      <vt:lpstr>GIS Analysis- Multivariate Clustering</vt:lpstr>
      <vt:lpstr>Analyzing Clusters</vt:lpstr>
      <vt:lpstr>Clustering Analysis</vt:lpstr>
      <vt:lpstr>Project Timeline</vt:lpstr>
      <vt:lpstr>Presentation Venues</vt:lpstr>
      <vt:lpstr>Anticipated Results</vt:lpstr>
      <vt:lpstr>Questions?</vt:lpstr>
      <vt:lpstr>Body Wieght</vt:lpstr>
      <vt:lpstr>Net Energy</vt:lpstr>
      <vt:lpstr>Emission Factors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Marzen, Bretly</dc:creator>
  <cp:lastModifiedBy>Marzen, Bretly</cp:lastModifiedBy>
  <cp:revision>27</cp:revision>
  <dcterms:created xsi:type="dcterms:W3CDTF">2023-06-30T20:00:20Z</dcterms:created>
  <dcterms:modified xsi:type="dcterms:W3CDTF">2023-07-14T19:18:23Z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