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4" r:id="rId4"/>
    <p:sldId id="305" r:id="rId5"/>
    <p:sldId id="306" r:id="rId6"/>
    <p:sldId id="297" r:id="rId7"/>
    <p:sldId id="269" r:id="rId8"/>
    <p:sldId id="259" r:id="rId9"/>
    <p:sldId id="270" r:id="rId10"/>
    <p:sldId id="301" r:id="rId11"/>
    <p:sldId id="271" r:id="rId12"/>
    <p:sldId id="299" r:id="rId13"/>
    <p:sldId id="303" r:id="rId14"/>
    <p:sldId id="275" r:id="rId15"/>
    <p:sldId id="309" r:id="rId16"/>
    <p:sldId id="310" r:id="rId17"/>
    <p:sldId id="311" r:id="rId18"/>
    <p:sldId id="287" r:id="rId19"/>
    <p:sldId id="277" r:id="rId20"/>
    <p:sldId id="276" r:id="rId21"/>
    <p:sldId id="278" r:id="rId22"/>
    <p:sldId id="274" r:id="rId23"/>
    <p:sldId id="279" r:id="rId24"/>
    <p:sldId id="280" r:id="rId25"/>
    <p:sldId id="315" r:id="rId26"/>
    <p:sldId id="281" r:id="rId27"/>
    <p:sldId id="316" r:id="rId28"/>
    <p:sldId id="282" r:id="rId29"/>
    <p:sldId id="285" r:id="rId30"/>
    <p:sldId id="286" r:id="rId31"/>
    <p:sldId id="289" r:id="rId32"/>
    <p:sldId id="290" r:id="rId33"/>
    <p:sldId id="291" r:id="rId34"/>
    <p:sldId id="292" r:id="rId35"/>
    <p:sldId id="293" r:id="rId36"/>
    <p:sldId id="312" r:id="rId37"/>
    <p:sldId id="262" r:id="rId38"/>
    <p:sldId id="314" r:id="rId39"/>
    <p:sldId id="302" r:id="rId40"/>
    <p:sldId id="263" r:id="rId41"/>
    <p:sldId id="308" r:id="rId42"/>
    <p:sldId id="317" r:id="rId43"/>
    <p:sldId id="26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664" y="-9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C4048-6E33-43D5-B4B9-91B53B3977C1}" type="datetimeFigureOut">
              <a:rPr lang="en-US" smtClean="0"/>
              <a:pPr/>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72E1C2-CF3C-4F45-B9D1-E241DAF2797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C4048-6E33-43D5-B4B9-91B53B3977C1}" type="datetimeFigureOut">
              <a:rPr lang="en-US" smtClean="0"/>
              <a:pPr/>
              <a:t>11/6/2018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2E1C2-CF3C-4F45-B9D1-E241DAF279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9144000" cy="1470025"/>
          </a:xfrm>
        </p:spPr>
        <p:txBody>
          <a:bodyPr>
            <a:normAutofit fontScale="90000"/>
          </a:bodyPr>
          <a:lstStyle/>
          <a:p>
            <a:r>
              <a:rPr lang="en-US" dirty="0"/>
              <a:t>Modeling Solar Photovoltaic Rooftop </a:t>
            </a:r>
            <a:r>
              <a:rPr lang="en-US" dirty="0" smtClean="0"/>
              <a:t>Potential: Portland, Oregon</a:t>
            </a:r>
            <a:r>
              <a:rPr lang="en-US" dirty="0"/>
              <a:t/>
            </a:r>
            <a:br>
              <a:rPr lang="en-US" dirty="0"/>
            </a:br>
            <a:endParaRPr lang="en-US" dirty="0"/>
          </a:p>
        </p:txBody>
      </p:sp>
      <p:pic>
        <p:nvPicPr>
          <p:cNvPr id="4" name="Picture 3" descr="ClimateReality.png"/>
          <p:cNvPicPr>
            <a:picLocks noChangeAspect="1"/>
          </p:cNvPicPr>
          <p:nvPr/>
        </p:nvPicPr>
        <p:blipFill>
          <a:blip r:embed="rId2" cstate="print"/>
          <a:stretch>
            <a:fillRect/>
          </a:stretch>
        </p:blipFill>
        <p:spPr>
          <a:xfrm>
            <a:off x="0" y="0"/>
            <a:ext cx="9144000" cy="3820689"/>
          </a:xfrm>
          <a:prstGeom prst="rect">
            <a:avLst/>
          </a:prstGeom>
        </p:spPr>
      </p:pic>
      <p:sp>
        <p:nvSpPr>
          <p:cNvPr id="5" name="TextBox 4"/>
          <p:cNvSpPr txBox="1"/>
          <p:nvPr/>
        </p:nvSpPr>
        <p:spPr>
          <a:xfrm>
            <a:off x="6324600" y="5486400"/>
            <a:ext cx="2597506" cy="1200329"/>
          </a:xfrm>
          <a:prstGeom prst="rect">
            <a:avLst/>
          </a:prstGeom>
          <a:noFill/>
        </p:spPr>
        <p:txBody>
          <a:bodyPr wrap="none" rtlCol="0">
            <a:spAutoFit/>
          </a:bodyPr>
          <a:lstStyle/>
          <a:p>
            <a:pPr algn="r"/>
            <a:r>
              <a:rPr lang="en-US" dirty="0" smtClean="0"/>
              <a:t>Curran McBride</a:t>
            </a:r>
          </a:p>
          <a:p>
            <a:pPr algn="r"/>
            <a:r>
              <a:rPr lang="en-US" dirty="0" smtClean="0"/>
              <a:t>Penn State MGIS Program</a:t>
            </a:r>
          </a:p>
          <a:p>
            <a:pPr algn="r"/>
            <a:r>
              <a:rPr lang="en-US" dirty="0" smtClean="0"/>
              <a:t>Advisor: Jim </a:t>
            </a:r>
            <a:r>
              <a:rPr lang="en-US" dirty="0" smtClean="0"/>
              <a:t>Detwiler</a:t>
            </a:r>
            <a:endParaRPr lang="en-US" dirty="0" smtClean="0"/>
          </a:p>
          <a:p>
            <a:pPr algn="r"/>
            <a:r>
              <a:rPr lang="en-US" dirty="0" smtClean="0"/>
              <a:t>Geog 596A, Fall 2018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Industry</a:t>
            </a:r>
            <a:endParaRPr lang="en-US" dirty="0">
              <a:solidFill>
                <a:srgbClr val="0070C0"/>
              </a:solidFill>
            </a:endParaRPr>
          </a:p>
        </p:txBody>
      </p:sp>
      <p:sp>
        <p:nvSpPr>
          <p:cNvPr id="3" name="Content Placeholder 2"/>
          <p:cNvSpPr>
            <a:spLocks noGrp="1"/>
          </p:cNvSpPr>
          <p:nvPr>
            <p:ph idx="1"/>
          </p:nvPr>
        </p:nvSpPr>
        <p:spPr/>
        <p:txBody>
          <a:bodyPr/>
          <a:lstStyle/>
          <a:p>
            <a:pPr>
              <a:buClr>
                <a:srgbClr val="0070C0"/>
              </a:buClr>
              <a:buFont typeface="Wingdings" pitchFamily="2" charset="2"/>
              <a:buChar char="§"/>
            </a:pPr>
            <a:r>
              <a:rPr lang="en-US" dirty="0" smtClean="0"/>
              <a:t>The first solar array deployed in 1884, NYC.</a:t>
            </a:r>
          </a:p>
          <a:p>
            <a:pPr>
              <a:buClr>
                <a:srgbClr val="0070C0"/>
              </a:buClr>
              <a:buFont typeface="Wingdings" pitchFamily="2" charset="2"/>
              <a:buChar char="§"/>
            </a:pPr>
            <a:r>
              <a:rPr lang="en-US" dirty="0" smtClean="0"/>
              <a:t>Panels then were only around 1% efficient.</a:t>
            </a:r>
          </a:p>
          <a:p>
            <a:pPr>
              <a:buClr>
                <a:srgbClr val="0070C0"/>
              </a:buClr>
              <a:buFont typeface="Wingdings" pitchFamily="2" charset="2"/>
              <a:buChar char="§"/>
            </a:pPr>
            <a:r>
              <a:rPr lang="en-US" dirty="0" smtClean="0"/>
              <a:t>Today’s panels are often measured between 18%-27% efficiency.</a:t>
            </a:r>
            <a:endParaRPr lang="en-US" dirty="0"/>
          </a:p>
        </p:txBody>
      </p:sp>
      <p:pic>
        <p:nvPicPr>
          <p:cNvPr id="4" name="Picture 3" descr="solar-panels.jpg"/>
          <p:cNvPicPr>
            <a:picLocks noChangeAspect="1"/>
          </p:cNvPicPr>
          <p:nvPr/>
        </p:nvPicPr>
        <p:blipFill>
          <a:blip r:embed="rId2" cstate="print"/>
          <a:stretch>
            <a:fillRect/>
          </a:stretch>
        </p:blipFill>
        <p:spPr>
          <a:xfrm>
            <a:off x="381000" y="3962400"/>
            <a:ext cx="8458200" cy="267101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Industry</a:t>
            </a:r>
            <a:endParaRPr lang="en-US" dirty="0">
              <a:solidFill>
                <a:srgbClr val="0070C0"/>
              </a:solidFill>
            </a:endParaRPr>
          </a:p>
        </p:txBody>
      </p:sp>
      <p:sp>
        <p:nvSpPr>
          <p:cNvPr id="5" name="Content Placeholder 4"/>
          <p:cNvSpPr>
            <a:spLocks noGrp="1"/>
          </p:cNvSpPr>
          <p:nvPr>
            <p:ph idx="1"/>
          </p:nvPr>
        </p:nvSpPr>
        <p:spPr/>
        <p:txBody>
          <a:bodyPr/>
          <a:lstStyle/>
          <a:p>
            <a:pPr>
              <a:buClr>
                <a:srgbClr val="0070C0"/>
              </a:buClr>
              <a:buFont typeface="Wingdings" pitchFamily="2" charset="2"/>
              <a:buChar char="§"/>
            </a:pPr>
            <a:r>
              <a:rPr lang="en-US" dirty="0" smtClean="0"/>
              <a:t>By 2015, the solar panel industry in the U.S. was employing more people than the oil, gas, and coal industries </a:t>
            </a:r>
            <a:r>
              <a:rPr lang="en-US" dirty="0" smtClean="0"/>
              <a:t>combined.</a:t>
            </a:r>
            <a:endParaRPr lang="en-US" dirty="0" smtClean="0"/>
          </a:p>
          <a:p>
            <a:pPr>
              <a:buClr>
                <a:srgbClr val="0070C0"/>
              </a:buClr>
              <a:buFont typeface="Wingdings" pitchFamily="2" charset="2"/>
              <a:buChar char="§"/>
            </a:pPr>
            <a:r>
              <a:rPr lang="en-US" dirty="0" smtClean="0"/>
              <a:t>By 2017, the U.S. was ranked 2</a:t>
            </a:r>
            <a:r>
              <a:rPr lang="en-US" baseline="30000" dirty="0" smtClean="0"/>
              <a:t>nd</a:t>
            </a:r>
            <a:r>
              <a:rPr lang="en-US" dirty="0" smtClean="0"/>
              <a:t> in the world for installed solar capacity at 50 </a:t>
            </a:r>
            <a:r>
              <a:rPr lang="en-US" dirty="0" err="1" smtClean="0"/>
              <a:t>Gigawatts</a:t>
            </a:r>
            <a:r>
              <a:rPr lang="en-US" dirty="0" smtClean="0"/>
              <a:t>.</a:t>
            </a:r>
            <a:endParaRPr lang="en-US" dirty="0" smtClean="0"/>
          </a:p>
          <a:p>
            <a:pPr>
              <a:buClr>
                <a:srgbClr val="0070C0"/>
              </a:buClr>
              <a:buFont typeface="Wingdings" pitchFamily="2" charset="2"/>
              <a:buChar char="§"/>
            </a:pPr>
            <a:r>
              <a:rPr lang="en-US" dirty="0" smtClean="0"/>
              <a:t>1 </a:t>
            </a:r>
            <a:r>
              <a:rPr lang="en-US" dirty="0" smtClean="0"/>
              <a:t>Gigawatt</a:t>
            </a:r>
            <a:r>
              <a:rPr lang="en-US" dirty="0" smtClean="0"/>
              <a:t> of power can supply roughly 700,000 homes with electricity.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Around The World</a:t>
            </a:r>
            <a:endParaRPr lang="en-US" dirty="0">
              <a:solidFill>
                <a:srgbClr val="0070C0"/>
              </a:solidFill>
            </a:endParaRPr>
          </a:p>
        </p:txBody>
      </p:sp>
      <p:sp>
        <p:nvSpPr>
          <p:cNvPr id="3" name="Content Placeholder 2"/>
          <p:cNvSpPr>
            <a:spLocks noGrp="1"/>
          </p:cNvSpPr>
          <p:nvPr>
            <p:ph idx="1"/>
          </p:nvPr>
        </p:nvSpPr>
        <p:spPr>
          <a:xfrm>
            <a:off x="533400" y="1371600"/>
            <a:ext cx="8229600" cy="1143000"/>
          </a:xfrm>
        </p:spPr>
        <p:txBody>
          <a:bodyPr>
            <a:normAutofit/>
          </a:bodyPr>
          <a:lstStyle/>
          <a:p>
            <a:pPr>
              <a:buClr>
                <a:srgbClr val="0070C0"/>
              </a:buClr>
              <a:buFont typeface="Wingdings" pitchFamily="2" charset="2"/>
              <a:buChar char="§"/>
            </a:pPr>
            <a:r>
              <a:rPr lang="en-US" dirty="0" smtClean="0"/>
              <a:t>In 2017, China had the global lead with over 100 </a:t>
            </a:r>
            <a:r>
              <a:rPr lang="en-US" dirty="0" smtClean="0"/>
              <a:t>Gigawatts</a:t>
            </a:r>
            <a:r>
              <a:rPr lang="en-US" dirty="0" smtClean="0"/>
              <a:t> of solar capacity </a:t>
            </a:r>
            <a:r>
              <a:rPr lang="en-US" dirty="0" smtClean="0"/>
              <a:t>installed.</a:t>
            </a:r>
            <a:endParaRPr lang="en-US" dirty="0"/>
          </a:p>
        </p:txBody>
      </p:sp>
      <p:pic>
        <p:nvPicPr>
          <p:cNvPr id="4" name="Picture 3" descr="panda arrays.jpg"/>
          <p:cNvPicPr>
            <a:picLocks noChangeAspect="1"/>
          </p:cNvPicPr>
          <p:nvPr/>
        </p:nvPicPr>
        <p:blipFill>
          <a:blip r:embed="rId2" cstate="print"/>
          <a:stretch>
            <a:fillRect/>
          </a:stretch>
        </p:blipFill>
        <p:spPr>
          <a:xfrm>
            <a:off x="533400" y="2514600"/>
            <a:ext cx="8077200" cy="4038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a:t>
            </a:r>
            <a:r>
              <a:rPr lang="en-US" dirty="0" smtClean="0">
                <a:solidFill>
                  <a:srgbClr val="0070C0"/>
                </a:solidFill>
              </a:rPr>
              <a:t>i</a:t>
            </a:r>
            <a:r>
              <a:rPr lang="en-US" dirty="0" smtClean="0">
                <a:solidFill>
                  <a:srgbClr val="0070C0"/>
                </a:solidFill>
              </a:rPr>
              <a:t>n </a:t>
            </a:r>
            <a:r>
              <a:rPr lang="en-US" dirty="0" smtClean="0">
                <a:solidFill>
                  <a:srgbClr val="0070C0"/>
                </a:solidFill>
              </a:rPr>
              <a:t>California</a:t>
            </a:r>
            <a:endParaRPr lang="en-US" dirty="0">
              <a:solidFill>
                <a:srgbClr val="0070C0"/>
              </a:solidFill>
            </a:endParaRPr>
          </a:p>
        </p:txBody>
      </p:sp>
      <p:sp>
        <p:nvSpPr>
          <p:cNvPr id="3" name="Content Placeholder 2"/>
          <p:cNvSpPr>
            <a:spLocks noGrp="1"/>
          </p:cNvSpPr>
          <p:nvPr>
            <p:ph idx="1"/>
          </p:nvPr>
        </p:nvSpPr>
        <p:spPr>
          <a:xfrm>
            <a:off x="457200" y="1295400"/>
            <a:ext cx="8229600" cy="1600200"/>
          </a:xfrm>
        </p:spPr>
        <p:txBody>
          <a:bodyPr/>
          <a:lstStyle/>
          <a:p>
            <a:pPr>
              <a:buClr>
                <a:srgbClr val="0070C0"/>
              </a:buClr>
              <a:buFont typeface="Wingdings" pitchFamily="2" charset="2"/>
              <a:buChar char="§"/>
            </a:pPr>
            <a:r>
              <a:rPr lang="en-US" dirty="0" smtClean="0"/>
              <a:t>In 2018, California became the first state in the country to require solar panels on all new homes built from 2020 </a:t>
            </a:r>
            <a:r>
              <a:rPr lang="en-US" dirty="0" smtClean="0"/>
              <a:t>onwards.</a:t>
            </a:r>
            <a:endParaRPr lang="en-US" dirty="0"/>
          </a:p>
        </p:txBody>
      </p:sp>
      <p:pic>
        <p:nvPicPr>
          <p:cNvPr id="4" name="Content Placeholder 3" descr="tesla_powerpack Substation.jpg"/>
          <p:cNvPicPr>
            <a:picLocks noChangeAspect="1"/>
          </p:cNvPicPr>
          <p:nvPr/>
        </p:nvPicPr>
        <p:blipFill>
          <a:blip r:embed="rId2" cstate="print"/>
          <a:stretch>
            <a:fillRect/>
          </a:stretch>
        </p:blipFill>
        <p:spPr>
          <a:xfrm>
            <a:off x="1447800" y="2971800"/>
            <a:ext cx="6248400" cy="351472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Measuring Rooftop Suitability</a:t>
            </a:r>
            <a:endParaRPr lang="en-US" dirty="0">
              <a:solidFill>
                <a:srgbClr val="0070C0"/>
              </a:solidFill>
            </a:endParaRPr>
          </a:p>
        </p:txBody>
      </p:sp>
      <p:pic>
        <p:nvPicPr>
          <p:cNvPr id="4" name="Content Placeholder 3" descr="rooftop suitability.JPG"/>
          <p:cNvPicPr>
            <a:picLocks noGrp="1" noChangeAspect="1"/>
          </p:cNvPicPr>
          <p:nvPr>
            <p:ph idx="1"/>
          </p:nvPr>
        </p:nvPicPr>
        <p:blipFill>
          <a:blip r:embed="rId2" cstate="print"/>
          <a:stretch>
            <a:fillRect/>
          </a:stretch>
        </p:blipFill>
        <p:spPr>
          <a:xfrm>
            <a:off x="990600" y="1371600"/>
            <a:ext cx="7204472" cy="4802981"/>
          </a:xfrm>
          <a:ln>
            <a:solidFill>
              <a:schemeClr val="tx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Technology</a:t>
            </a:r>
            <a:endParaRPr lang="en-US" dirty="0">
              <a:solidFill>
                <a:srgbClr val="0070C0"/>
              </a:solidFill>
            </a:endParaRPr>
          </a:p>
        </p:txBody>
      </p:sp>
      <p:sp>
        <p:nvSpPr>
          <p:cNvPr id="5" name="Content Placeholder 4"/>
          <p:cNvSpPr>
            <a:spLocks noGrp="1"/>
          </p:cNvSpPr>
          <p:nvPr>
            <p:ph idx="1"/>
          </p:nvPr>
        </p:nvSpPr>
        <p:spPr/>
        <p:txBody>
          <a:bodyPr/>
          <a:lstStyle/>
          <a:p>
            <a:pPr>
              <a:buClr>
                <a:srgbClr val="0070C0"/>
              </a:buClr>
              <a:buFont typeface="Wingdings" pitchFamily="2" charset="2"/>
              <a:buChar char="§"/>
            </a:pPr>
            <a:r>
              <a:rPr lang="en-US" dirty="0" smtClean="0"/>
              <a:t>ArcGIS</a:t>
            </a:r>
            <a:r>
              <a:rPr lang="en-US" dirty="0" smtClean="0"/>
              <a:t> Desktop</a:t>
            </a:r>
          </a:p>
          <a:p>
            <a:pPr>
              <a:buClr>
                <a:srgbClr val="0070C0"/>
              </a:buClr>
              <a:buFont typeface="Wingdings" pitchFamily="2" charset="2"/>
              <a:buChar char="§"/>
            </a:pPr>
            <a:r>
              <a:rPr lang="en-US" dirty="0" smtClean="0"/>
              <a:t>Esri Analysis tools</a:t>
            </a:r>
          </a:p>
          <a:p>
            <a:pPr>
              <a:buClr>
                <a:srgbClr val="0070C0"/>
              </a:buClr>
              <a:buFont typeface="Wingdings" pitchFamily="2" charset="2"/>
              <a:buChar char="§"/>
            </a:pPr>
            <a:r>
              <a:rPr lang="en-US" dirty="0" smtClean="0"/>
              <a:t>Esri Conversion tools</a:t>
            </a:r>
          </a:p>
          <a:p>
            <a:pPr>
              <a:buClr>
                <a:srgbClr val="0070C0"/>
              </a:buClr>
              <a:buFont typeface="Wingdings" pitchFamily="2" charset="2"/>
              <a:buChar char="§"/>
            </a:pPr>
            <a:r>
              <a:rPr lang="en-US" dirty="0" smtClean="0"/>
              <a:t>Esri Data Management tools</a:t>
            </a:r>
          </a:p>
          <a:p>
            <a:pPr>
              <a:buClr>
                <a:srgbClr val="0070C0"/>
              </a:buClr>
              <a:buFont typeface="Wingdings" pitchFamily="2" charset="2"/>
              <a:buChar char="§"/>
            </a:pPr>
            <a:r>
              <a:rPr lang="en-US" dirty="0" smtClean="0"/>
              <a:t>Esri Spatial Analyst tools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Data</a:t>
            </a:r>
            <a:endParaRPr lang="en-US" dirty="0">
              <a:solidFill>
                <a:srgbClr val="0070C0"/>
              </a:solidFill>
            </a:endParaRPr>
          </a:p>
        </p:txBody>
      </p:sp>
      <p:sp>
        <p:nvSpPr>
          <p:cNvPr id="5" name="Content Placeholder 4"/>
          <p:cNvSpPr>
            <a:spLocks noGrp="1"/>
          </p:cNvSpPr>
          <p:nvPr>
            <p:ph idx="1"/>
          </p:nvPr>
        </p:nvSpPr>
        <p:spPr/>
        <p:txBody>
          <a:bodyPr/>
          <a:lstStyle/>
          <a:p>
            <a:pPr>
              <a:buClr>
                <a:srgbClr val="0070C0"/>
              </a:buClr>
              <a:buFont typeface="Wingdings" pitchFamily="2" charset="2"/>
              <a:buChar char="§"/>
            </a:pPr>
            <a:r>
              <a:rPr lang="en-US" dirty="0" smtClean="0"/>
              <a:t>LiDAR (2014) from Oregon Department Of Geology &amp; Mineral Industries/NOAA</a:t>
            </a:r>
          </a:p>
          <a:p>
            <a:pPr>
              <a:buClr>
                <a:srgbClr val="0070C0"/>
              </a:buClr>
              <a:buFont typeface="Wingdings" pitchFamily="2" charset="2"/>
              <a:buChar char="§"/>
            </a:pPr>
            <a:r>
              <a:rPr lang="en-US" dirty="0" smtClean="0"/>
              <a:t>Building footprints from City of Portland</a:t>
            </a:r>
          </a:p>
          <a:p>
            <a:pPr>
              <a:buClr>
                <a:srgbClr val="0070C0"/>
              </a:buClr>
              <a:buFont typeface="Wingdings" pitchFamily="2" charset="2"/>
              <a:buChar char="§"/>
            </a:pPr>
            <a:r>
              <a:rPr lang="en-US" dirty="0" smtClean="0"/>
              <a:t>Historical energy use from electrical utility</a:t>
            </a:r>
          </a:p>
          <a:p>
            <a:pPr>
              <a:buClr>
                <a:srgbClr val="0070C0"/>
              </a:buClr>
              <a:buFont typeface="Wingdings" pitchFamily="2" charset="2"/>
              <a:buChar char="§"/>
            </a:pPr>
            <a:r>
              <a:rPr lang="en-US" dirty="0" smtClean="0"/>
              <a:t>Parcel data from electrical utility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dirty="0" smtClean="0">
                <a:solidFill>
                  <a:srgbClr val="0070C0"/>
                </a:solidFill>
              </a:rPr>
              <a:t>Methodology</a:t>
            </a:r>
            <a:endParaRPr lang="en-US" dirty="0">
              <a:solidFill>
                <a:srgbClr val="0070C0"/>
              </a:solidFill>
            </a:endParaRPr>
          </a:p>
        </p:txBody>
      </p:sp>
      <p:grpSp>
        <p:nvGrpSpPr>
          <p:cNvPr id="34" name="Group 33"/>
          <p:cNvGrpSpPr/>
          <p:nvPr/>
        </p:nvGrpSpPr>
        <p:grpSpPr>
          <a:xfrm>
            <a:off x="762000" y="1219200"/>
            <a:ext cx="7620000" cy="5105400"/>
            <a:chOff x="685800" y="1143000"/>
            <a:chExt cx="7620000" cy="5105400"/>
          </a:xfrm>
        </p:grpSpPr>
        <p:grpSp>
          <p:nvGrpSpPr>
            <p:cNvPr id="33" name="Group 32"/>
            <p:cNvGrpSpPr/>
            <p:nvPr/>
          </p:nvGrpSpPr>
          <p:grpSpPr>
            <a:xfrm>
              <a:off x="685800" y="1143000"/>
              <a:ext cx="7620000" cy="5105400"/>
              <a:chOff x="685800" y="1143000"/>
              <a:chExt cx="7620000" cy="5105400"/>
            </a:xfrm>
          </p:grpSpPr>
          <p:sp>
            <p:nvSpPr>
              <p:cNvPr id="5" name="Rounded Rectangle 4"/>
              <p:cNvSpPr/>
              <p:nvPr/>
            </p:nvSpPr>
            <p:spPr>
              <a:xfrm>
                <a:off x="914400" y="1143000"/>
                <a:ext cx="2362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Convert LiDAR to DSM</a:t>
                </a:r>
                <a:endParaRPr lang="en-US" dirty="0"/>
              </a:p>
            </p:txBody>
          </p:sp>
          <p:sp>
            <p:nvSpPr>
              <p:cNvPr id="6" name="Rounded Rectangle 5"/>
              <p:cNvSpPr/>
              <p:nvPr/>
            </p:nvSpPr>
            <p:spPr>
              <a:xfrm>
                <a:off x="838200" y="1828800"/>
                <a:ext cx="2590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Area Solar Radiation Tool</a:t>
                </a:r>
                <a:endParaRPr lang="en-US" dirty="0"/>
              </a:p>
            </p:txBody>
          </p:sp>
          <p:sp>
            <p:nvSpPr>
              <p:cNvPr id="7" name="Rounded Rectangle 6"/>
              <p:cNvSpPr/>
              <p:nvPr/>
            </p:nvSpPr>
            <p:spPr>
              <a:xfrm>
                <a:off x="762000" y="2514600"/>
                <a:ext cx="2743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Points Solar Radiation Tool</a:t>
                </a:r>
                <a:endParaRPr lang="en-US" dirty="0"/>
              </a:p>
            </p:txBody>
          </p:sp>
          <p:sp>
            <p:nvSpPr>
              <p:cNvPr id="8" name="Rounded Rectangle 7"/>
              <p:cNvSpPr/>
              <p:nvPr/>
            </p:nvSpPr>
            <p:spPr>
              <a:xfrm>
                <a:off x="914400" y="3200400"/>
                <a:ext cx="2362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Create Slope Raster</a:t>
                </a:r>
                <a:endParaRPr lang="en-US" dirty="0"/>
              </a:p>
            </p:txBody>
          </p:sp>
          <p:sp>
            <p:nvSpPr>
              <p:cNvPr id="9" name="Rounded Rectangle 8"/>
              <p:cNvSpPr/>
              <p:nvPr/>
            </p:nvSpPr>
            <p:spPr>
              <a:xfrm>
                <a:off x="914400" y="3886200"/>
                <a:ext cx="2362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Create Aspect Raster</a:t>
                </a:r>
                <a:endParaRPr lang="en-US" dirty="0"/>
              </a:p>
            </p:txBody>
          </p:sp>
          <p:sp>
            <p:nvSpPr>
              <p:cNvPr id="10" name="Rounded Rectangle 9"/>
              <p:cNvSpPr/>
              <p:nvPr/>
            </p:nvSpPr>
            <p:spPr>
              <a:xfrm>
                <a:off x="838200" y="4572000"/>
                <a:ext cx="2590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Reclassify Slope Raster discarding &gt; 50 degrees</a:t>
                </a:r>
                <a:endParaRPr lang="en-US" dirty="0"/>
              </a:p>
            </p:txBody>
          </p:sp>
          <p:sp>
            <p:nvSpPr>
              <p:cNvPr id="11" name="Rounded Rectangle 10"/>
              <p:cNvSpPr/>
              <p:nvPr/>
            </p:nvSpPr>
            <p:spPr>
              <a:xfrm>
                <a:off x="5486400" y="1828800"/>
                <a:ext cx="236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 Slope &amp; Aspect w/Raster Calculator</a:t>
                </a:r>
                <a:endParaRPr lang="en-US" dirty="0"/>
              </a:p>
            </p:txBody>
          </p:sp>
          <p:sp>
            <p:nvSpPr>
              <p:cNvPr id="12" name="Rounded Rectangle 11"/>
              <p:cNvSpPr/>
              <p:nvPr/>
            </p:nvSpPr>
            <p:spPr>
              <a:xfrm>
                <a:off x="4876800" y="1143000"/>
                <a:ext cx="3429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Clip Rasters To Building Footprints</a:t>
                </a:r>
                <a:endParaRPr lang="en-US" dirty="0"/>
              </a:p>
            </p:txBody>
          </p:sp>
          <p:sp>
            <p:nvSpPr>
              <p:cNvPr id="13" name="Rounded Rectangle 12"/>
              <p:cNvSpPr/>
              <p:nvPr/>
            </p:nvSpPr>
            <p:spPr>
              <a:xfrm>
                <a:off x="685800" y="5410200"/>
                <a:ext cx="2971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Reclassify Aspect Raster discarding NW, N, NE Aspects</a:t>
                </a:r>
                <a:endParaRPr lang="en-US" dirty="0"/>
              </a:p>
            </p:txBody>
          </p:sp>
          <p:sp>
            <p:nvSpPr>
              <p:cNvPr id="14" name="Rounded Rectangle 13"/>
              <p:cNvSpPr/>
              <p:nvPr/>
            </p:nvSpPr>
            <p:spPr>
              <a:xfrm>
                <a:off x="4953000" y="2667000"/>
                <a:ext cx="3352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Reclassify Slope &amp; Aspect Rasters</a:t>
                </a:r>
                <a:endParaRPr lang="en-US" dirty="0"/>
              </a:p>
            </p:txBody>
          </p:sp>
          <p:sp>
            <p:nvSpPr>
              <p:cNvPr id="15" name="Rounded Rectangle 14"/>
              <p:cNvSpPr/>
              <p:nvPr/>
            </p:nvSpPr>
            <p:spPr>
              <a:xfrm>
                <a:off x="5334000" y="3352800"/>
                <a:ext cx="2590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Extract by Mask Solar Radiation vs. Viable Cells</a:t>
                </a:r>
                <a:endParaRPr lang="en-US" dirty="0"/>
              </a:p>
            </p:txBody>
          </p:sp>
          <p:sp>
            <p:nvSpPr>
              <p:cNvPr id="16" name="Rounded Rectangle 15"/>
              <p:cNvSpPr/>
              <p:nvPr/>
            </p:nvSpPr>
            <p:spPr>
              <a:xfrm>
                <a:off x="5334000" y="4191000"/>
                <a:ext cx="2590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Export Raster to Polygon</a:t>
                </a:r>
                <a:endParaRPr lang="en-US" dirty="0"/>
              </a:p>
            </p:txBody>
          </p:sp>
          <p:sp>
            <p:nvSpPr>
              <p:cNvPr id="17" name="Rounded Rectangle 16"/>
              <p:cNvSpPr/>
              <p:nvPr/>
            </p:nvSpPr>
            <p:spPr>
              <a:xfrm>
                <a:off x="5334000" y="4876800"/>
                <a:ext cx="266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Clip Points Solar Radiation  To Viable Cells Polygon</a:t>
                </a:r>
                <a:endParaRPr lang="en-US" dirty="0"/>
              </a:p>
            </p:txBody>
          </p:sp>
          <p:sp>
            <p:nvSpPr>
              <p:cNvPr id="18" name="Rounded Rectangle 17"/>
              <p:cNvSpPr/>
              <p:nvPr/>
            </p:nvSpPr>
            <p:spPr>
              <a:xfrm>
                <a:off x="5181600" y="5715000"/>
                <a:ext cx="3048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Spatial Join &amp; Sum All Points Within Building Footprint</a:t>
                </a:r>
                <a:endParaRPr lang="en-US" dirty="0"/>
              </a:p>
            </p:txBody>
          </p:sp>
        </p:grpSp>
        <p:cxnSp>
          <p:nvCxnSpPr>
            <p:cNvPr id="20" name="Straight Arrow Connector 19"/>
            <p:cNvCxnSpPr/>
            <p:nvPr/>
          </p:nvCxnSpPr>
          <p:spPr>
            <a:xfrm>
              <a:off x="2057400" y="36576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2057400" y="29718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2057400" y="22860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2057400" y="16002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6629400" y="24384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6629400" y="16002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2057400" y="51816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2057400" y="43434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6629400" y="46482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6629400" y="39624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6629400" y="31242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6629400" y="5486400"/>
              <a:ext cx="0" cy="1524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Subset Study Area</a:t>
            </a:r>
            <a:endParaRPr lang="en-US" dirty="0">
              <a:solidFill>
                <a:srgbClr val="0070C0"/>
              </a:solidFill>
            </a:endParaRPr>
          </a:p>
        </p:txBody>
      </p:sp>
      <p:pic>
        <p:nvPicPr>
          <p:cNvPr id="4" name="Content Placeholder 3" descr="Study Area.png"/>
          <p:cNvPicPr>
            <a:picLocks noGrp="1" noChangeAspect="1"/>
          </p:cNvPicPr>
          <p:nvPr>
            <p:ph idx="1"/>
          </p:nvPr>
        </p:nvPicPr>
        <p:blipFill>
          <a:blip r:embed="rId2" cstate="print"/>
          <a:stretch>
            <a:fillRect/>
          </a:stretch>
        </p:blipFill>
        <p:spPr>
          <a:xfrm>
            <a:off x="914400" y="1447800"/>
            <a:ext cx="7539245" cy="4982171"/>
          </a:xfr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Ladd’s Addition</a:t>
            </a:r>
            <a:endParaRPr lang="en-US" dirty="0">
              <a:solidFill>
                <a:srgbClr val="0070C0"/>
              </a:solidFill>
            </a:endParaRPr>
          </a:p>
        </p:txBody>
      </p:sp>
      <p:pic>
        <p:nvPicPr>
          <p:cNvPr id="6" name="Content Placeholder 5" descr="Ladds Addition.png"/>
          <p:cNvPicPr>
            <a:picLocks noGrp="1" noChangeAspect="1"/>
          </p:cNvPicPr>
          <p:nvPr>
            <p:ph idx="1"/>
          </p:nvPr>
        </p:nvPicPr>
        <p:blipFill>
          <a:blip r:embed="rId2" cstate="print"/>
          <a:stretch>
            <a:fillRect/>
          </a:stretch>
        </p:blipFill>
        <p:spPr>
          <a:xfrm>
            <a:off x="2053914" y="1447800"/>
            <a:ext cx="5127555" cy="520696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0070C0"/>
                </a:solidFill>
              </a:rPr>
              <a:t>Overview</a:t>
            </a:r>
            <a:endParaRPr lang="en-US" dirty="0">
              <a:solidFill>
                <a:srgbClr val="0070C0"/>
              </a:solidFill>
            </a:endParaRPr>
          </a:p>
        </p:txBody>
      </p:sp>
      <p:sp>
        <p:nvSpPr>
          <p:cNvPr id="3" name="Content Placeholder 2"/>
          <p:cNvSpPr>
            <a:spLocks noGrp="1"/>
          </p:cNvSpPr>
          <p:nvPr>
            <p:ph idx="1"/>
          </p:nvPr>
        </p:nvSpPr>
        <p:spPr>
          <a:xfrm>
            <a:off x="685800" y="914400"/>
            <a:ext cx="6553200" cy="5410200"/>
          </a:xfrm>
        </p:spPr>
        <p:txBody>
          <a:bodyPr>
            <a:noAutofit/>
          </a:bodyPr>
          <a:lstStyle/>
          <a:p>
            <a:pPr>
              <a:buClr>
                <a:srgbClr val="0070C0"/>
              </a:buClr>
              <a:buFont typeface="Wingdings" pitchFamily="2" charset="2"/>
              <a:buChar char="§"/>
            </a:pPr>
            <a:r>
              <a:rPr lang="en-US" sz="1800" dirty="0" smtClean="0"/>
              <a:t>Introduction</a:t>
            </a:r>
          </a:p>
          <a:p>
            <a:pPr lvl="1">
              <a:buClr>
                <a:srgbClr val="0070C0"/>
              </a:buClr>
              <a:buFont typeface="Wingdings" pitchFamily="2" charset="2"/>
              <a:buChar char="§"/>
            </a:pPr>
            <a:r>
              <a:rPr lang="en-US" sz="1400" dirty="0" smtClean="0"/>
              <a:t>Background</a:t>
            </a:r>
          </a:p>
          <a:p>
            <a:pPr lvl="1">
              <a:buClr>
                <a:srgbClr val="0070C0"/>
              </a:buClr>
              <a:buFont typeface="Wingdings" pitchFamily="2" charset="2"/>
              <a:buChar char="§"/>
            </a:pPr>
            <a:r>
              <a:rPr lang="en-US" sz="1400" dirty="0" smtClean="0"/>
              <a:t>Purpose</a:t>
            </a:r>
          </a:p>
          <a:p>
            <a:pPr lvl="1">
              <a:buClr>
                <a:srgbClr val="0070C0"/>
              </a:buClr>
              <a:buFont typeface="Wingdings" pitchFamily="2" charset="2"/>
              <a:buChar char="§"/>
            </a:pPr>
            <a:r>
              <a:rPr lang="en-US" sz="1400" dirty="0" smtClean="0"/>
              <a:t>Objectives &amp; Scope</a:t>
            </a:r>
          </a:p>
          <a:p>
            <a:pPr lvl="1">
              <a:buClr>
                <a:srgbClr val="0070C0"/>
              </a:buClr>
              <a:buFont typeface="Wingdings" pitchFamily="2" charset="2"/>
              <a:buChar char="§"/>
            </a:pPr>
            <a:r>
              <a:rPr lang="en-US" sz="1400" dirty="0" smtClean="0"/>
              <a:t>Demo web </a:t>
            </a:r>
            <a:r>
              <a:rPr lang="en-US" sz="1400" dirty="0" smtClean="0"/>
              <a:t>application</a:t>
            </a:r>
          </a:p>
          <a:p>
            <a:pPr>
              <a:buClr>
                <a:srgbClr val="0070C0"/>
              </a:buClr>
              <a:buFont typeface="Wingdings" pitchFamily="2" charset="2"/>
              <a:buChar char="§"/>
            </a:pPr>
            <a:r>
              <a:rPr lang="en-US" sz="1800" dirty="0" smtClean="0"/>
              <a:t>Research</a:t>
            </a:r>
          </a:p>
          <a:p>
            <a:pPr lvl="1">
              <a:buClr>
                <a:srgbClr val="0070C0"/>
              </a:buClr>
              <a:buFont typeface="Wingdings" pitchFamily="2" charset="2"/>
              <a:buChar char="§"/>
            </a:pPr>
            <a:r>
              <a:rPr lang="en-US" sz="1400" dirty="0" smtClean="0"/>
              <a:t>Solar Around the World</a:t>
            </a:r>
          </a:p>
          <a:p>
            <a:pPr lvl="1">
              <a:buClr>
                <a:srgbClr val="0070C0"/>
              </a:buClr>
              <a:buFont typeface="Wingdings" pitchFamily="2" charset="2"/>
              <a:buChar char="§"/>
            </a:pPr>
            <a:r>
              <a:rPr lang="en-US" sz="1400" dirty="0" smtClean="0"/>
              <a:t>Industry </a:t>
            </a:r>
            <a:r>
              <a:rPr lang="en-US" sz="1400" dirty="0" smtClean="0"/>
              <a:t>Best Practices</a:t>
            </a:r>
          </a:p>
          <a:p>
            <a:pPr>
              <a:buClr>
                <a:srgbClr val="0070C0"/>
              </a:buClr>
              <a:buFont typeface="Wingdings" pitchFamily="2" charset="2"/>
              <a:buChar char="§"/>
            </a:pPr>
            <a:r>
              <a:rPr lang="en-US" sz="1800" dirty="0" smtClean="0"/>
              <a:t>Methodology</a:t>
            </a:r>
          </a:p>
          <a:p>
            <a:pPr lvl="1">
              <a:buClr>
                <a:srgbClr val="0070C0"/>
              </a:buClr>
              <a:buFont typeface="Wingdings" pitchFamily="2" charset="2"/>
              <a:buChar char="§"/>
            </a:pPr>
            <a:r>
              <a:rPr lang="en-US" sz="1400" dirty="0" smtClean="0"/>
              <a:t>Technology &amp; Data</a:t>
            </a:r>
          </a:p>
          <a:p>
            <a:pPr lvl="1">
              <a:buClr>
                <a:srgbClr val="0070C0"/>
              </a:buClr>
              <a:buFont typeface="Wingdings" pitchFamily="2" charset="2"/>
              <a:buChar char="§"/>
            </a:pPr>
            <a:r>
              <a:rPr lang="en-US" sz="1400" dirty="0" smtClean="0"/>
              <a:t>Rooftop Modeling Workflow</a:t>
            </a:r>
          </a:p>
          <a:p>
            <a:pPr>
              <a:buClr>
                <a:srgbClr val="0070C0"/>
              </a:buClr>
              <a:buFont typeface="Wingdings" pitchFamily="2" charset="2"/>
              <a:buChar char="§"/>
            </a:pPr>
            <a:r>
              <a:rPr lang="en-US" sz="1800" dirty="0" smtClean="0"/>
              <a:t>Analysis</a:t>
            </a:r>
          </a:p>
          <a:p>
            <a:pPr lvl="1">
              <a:buClr>
                <a:srgbClr val="0070C0"/>
              </a:buClr>
              <a:buFont typeface="Wingdings" pitchFamily="2" charset="2"/>
              <a:buChar char="§"/>
            </a:pPr>
            <a:r>
              <a:rPr lang="en-US" sz="1400" dirty="0" smtClean="0"/>
              <a:t>Compare &amp; Contrast PV Potential Against Historical </a:t>
            </a:r>
            <a:r>
              <a:rPr lang="en-US" sz="1400" dirty="0" smtClean="0"/>
              <a:t>Loads</a:t>
            </a:r>
            <a:endParaRPr lang="en-US" sz="1400" dirty="0" smtClean="0"/>
          </a:p>
          <a:p>
            <a:pPr>
              <a:buClr>
                <a:srgbClr val="0070C0"/>
              </a:buClr>
              <a:buFont typeface="Wingdings" pitchFamily="2" charset="2"/>
              <a:buChar char="§"/>
            </a:pPr>
            <a:r>
              <a:rPr lang="en-US" sz="1800" dirty="0" smtClean="0"/>
              <a:t>Expected Results</a:t>
            </a:r>
          </a:p>
          <a:p>
            <a:pPr lvl="1">
              <a:buClr>
                <a:srgbClr val="0070C0"/>
              </a:buClr>
              <a:buFont typeface="Wingdings" pitchFamily="2" charset="2"/>
              <a:buChar char="§"/>
            </a:pPr>
            <a:r>
              <a:rPr lang="en-US" sz="1400" dirty="0" smtClean="0"/>
              <a:t>Determine Rooftop </a:t>
            </a:r>
            <a:r>
              <a:rPr lang="en-US" sz="1400" dirty="0" smtClean="0"/>
              <a:t>Potential</a:t>
            </a:r>
          </a:p>
          <a:p>
            <a:pPr lvl="1">
              <a:buClr>
                <a:srgbClr val="0070C0"/>
              </a:buClr>
              <a:buFont typeface="Wingdings" pitchFamily="2" charset="2"/>
              <a:buChar char="§"/>
            </a:pPr>
            <a:r>
              <a:rPr lang="en-US" sz="1400" dirty="0" smtClean="0"/>
              <a:t>Determine Net-Zero Buildings</a:t>
            </a:r>
          </a:p>
          <a:p>
            <a:pPr>
              <a:buClr>
                <a:srgbClr val="0070C0"/>
              </a:buClr>
              <a:buFont typeface="Wingdings" pitchFamily="2" charset="2"/>
              <a:buChar char="§"/>
            </a:pPr>
            <a:r>
              <a:rPr lang="en-US" sz="1800" dirty="0" smtClean="0"/>
              <a:t>Timeline</a:t>
            </a:r>
          </a:p>
          <a:p>
            <a:pPr lvl="1">
              <a:buClr>
                <a:srgbClr val="0070C0"/>
              </a:buClr>
              <a:buFont typeface="Wingdings" pitchFamily="2" charset="2"/>
              <a:buChar char="§"/>
            </a:pPr>
            <a:r>
              <a:rPr lang="en-US" sz="1400" dirty="0" smtClean="0"/>
              <a:t>Milestones</a:t>
            </a:r>
          </a:p>
          <a:p>
            <a:pPr>
              <a:buClr>
                <a:srgbClr val="0070C0"/>
              </a:buClr>
              <a:buFont typeface="Wingdings" pitchFamily="2" charset="2"/>
              <a:buChar char="§"/>
            </a:pPr>
            <a:r>
              <a:rPr lang="en-US" sz="1800" dirty="0" smtClean="0"/>
              <a:t>References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LiDAR Data</a:t>
            </a:r>
            <a:endParaRPr lang="en-US" dirty="0">
              <a:solidFill>
                <a:srgbClr val="0070C0"/>
              </a:solidFill>
            </a:endParaRPr>
          </a:p>
        </p:txBody>
      </p:sp>
      <p:pic>
        <p:nvPicPr>
          <p:cNvPr id="6" name="Content Placeholder 5" descr="lidar transparent.png"/>
          <p:cNvPicPr>
            <a:picLocks noGrp="1" noChangeAspect="1"/>
          </p:cNvPicPr>
          <p:nvPr>
            <p:ph idx="1"/>
          </p:nvPr>
        </p:nvPicPr>
        <p:blipFill>
          <a:blip r:embed="rId2" cstate="print"/>
          <a:stretch>
            <a:fillRect/>
          </a:stretch>
        </p:blipFill>
        <p:spPr>
          <a:xfrm>
            <a:off x="1143000" y="1752600"/>
            <a:ext cx="6590943" cy="4393962"/>
          </a:xfrm>
        </p:spPr>
      </p:pic>
      <p:sp>
        <p:nvSpPr>
          <p:cNvPr id="4" name="TextBox 3"/>
          <p:cNvSpPr txBox="1"/>
          <p:nvPr/>
        </p:nvSpPr>
        <p:spPr>
          <a:xfrm>
            <a:off x="1447800" y="5181600"/>
            <a:ext cx="2125903" cy="369332"/>
          </a:xfrm>
          <a:prstGeom prst="rect">
            <a:avLst/>
          </a:prstGeom>
          <a:noFill/>
        </p:spPr>
        <p:txBody>
          <a:bodyPr wrap="none" rtlCol="0">
            <a:spAutoFit/>
          </a:bodyPr>
          <a:lstStyle/>
          <a:p>
            <a:r>
              <a:rPr lang="en-US" dirty="0" smtClean="0"/>
              <a:t>LiDAR acquired 2014</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Digital Surface Model</a:t>
            </a:r>
            <a:endParaRPr lang="en-US" dirty="0">
              <a:solidFill>
                <a:srgbClr val="0070C0"/>
              </a:solidFill>
            </a:endParaRPr>
          </a:p>
        </p:txBody>
      </p:sp>
      <p:pic>
        <p:nvPicPr>
          <p:cNvPr id="4" name="Content Placeholder 3" descr="DSM 2014 LiDAR.png"/>
          <p:cNvPicPr>
            <a:picLocks noGrp="1" noChangeAspect="1"/>
          </p:cNvPicPr>
          <p:nvPr>
            <p:ph idx="1"/>
          </p:nvPr>
        </p:nvPicPr>
        <p:blipFill>
          <a:blip r:embed="rId2" cstate="print"/>
          <a:stretch>
            <a:fillRect/>
          </a:stretch>
        </p:blipFill>
        <p:spPr>
          <a:xfrm>
            <a:off x="2133600" y="1279150"/>
            <a:ext cx="4932195" cy="5282797"/>
          </a:xfrm>
          <a:ln>
            <a:solidFill>
              <a:schemeClr val="tx1"/>
            </a:solidFill>
          </a:ln>
        </p:spPr>
      </p:pic>
      <p:sp>
        <p:nvSpPr>
          <p:cNvPr id="5" name="TextBox 4"/>
          <p:cNvSpPr txBox="1"/>
          <p:nvPr/>
        </p:nvSpPr>
        <p:spPr>
          <a:xfrm>
            <a:off x="381000" y="6172200"/>
            <a:ext cx="1657633" cy="369332"/>
          </a:xfrm>
          <a:prstGeom prst="rect">
            <a:avLst/>
          </a:prstGeom>
          <a:noFill/>
        </p:spPr>
        <p:txBody>
          <a:bodyPr wrap="none" rtlCol="0">
            <a:spAutoFit/>
          </a:bodyPr>
          <a:lstStyle/>
          <a:p>
            <a:r>
              <a:rPr lang="en-US" dirty="0" smtClean="0"/>
              <a:t>1 meter surface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Modeling Shade</a:t>
            </a:r>
            <a:endParaRPr lang="en-US" dirty="0">
              <a:solidFill>
                <a:srgbClr val="0070C0"/>
              </a:solidFill>
            </a:endParaRPr>
          </a:p>
        </p:txBody>
      </p:sp>
      <p:pic>
        <p:nvPicPr>
          <p:cNvPr id="4" name="Content Placeholder 3" descr="solar-panel-shading.jpg"/>
          <p:cNvPicPr>
            <a:picLocks noGrp="1" noChangeAspect="1"/>
          </p:cNvPicPr>
          <p:nvPr>
            <p:ph idx="1"/>
          </p:nvPr>
        </p:nvPicPr>
        <p:blipFill>
          <a:blip r:embed="rId2" cstate="print"/>
          <a:stretch>
            <a:fillRect/>
          </a:stretch>
        </p:blipFill>
        <p:spPr>
          <a:xfrm>
            <a:off x="990600" y="1524000"/>
            <a:ext cx="7250676" cy="4830763"/>
          </a:xfr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June Solar Radiation</a:t>
            </a:r>
            <a:endParaRPr lang="en-US" dirty="0">
              <a:solidFill>
                <a:srgbClr val="0070C0"/>
              </a:solidFill>
            </a:endParaRPr>
          </a:p>
        </p:txBody>
      </p:sp>
      <p:pic>
        <p:nvPicPr>
          <p:cNvPr id="4" name="Content Placeholder 3" descr="June21_AreaSolarRadiation.png"/>
          <p:cNvPicPr>
            <a:picLocks noGrp="1" noChangeAspect="1"/>
          </p:cNvPicPr>
          <p:nvPr>
            <p:ph idx="1"/>
          </p:nvPr>
        </p:nvPicPr>
        <p:blipFill>
          <a:blip r:embed="rId2" cstate="print"/>
          <a:stretch>
            <a:fillRect/>
          </a:stretch>
        </p:blipFill>
        <p:spPr>
          <a:xfrm>
            <a:off x="2133600" y="1295400"/>
            <a:ext cx="4862988" cy="5191488"/>
          </a:xfrm>
          <a:ln>
            <a:solidFill>
              <a:schemeClr val="tx1"/>
            </a:solidFill>
          </a:ln>
        </p:spPr>
      </p:pic>
      <p:pic>
        <p:nvPicPr>
          <p:cNvPr id="6" name="Picture 5" descr="Area Solar Radiation Legend.png"/>
          <p:cNvPicPr>
            <a:picLocks noChangeAspect="1"/>
          </p:cNvPicPr>
          <p:nvPr/>
        </p:nvPicPr>
        <p:blipFill>
          <a:blip r:embed="rId3" cstate="print"/>
          <a:stretch>
            <a:fillRect/>
          </a:stretch>
        </p:blipFill>
        <p:spPr>
          <a:xfrm>
            <a:off x="990601" y="5638800"/>
            <a:ext cx="1066800" cy="85601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December Solar Radiation</a:t>
            </a:r>
            <a:endParaRPr lang="en-US" dirty="0">
              <a:solidFill>
                <a:srgbClr val="0070C0"/>
              </a:solidFill>
            </a:endParaRPr>
          </a:p>
        </p:txBody>
      </p:sp>
      <p:pic>
        <p:nvPicPr>
          <p:cNvPr id="4" name="Content Placeholder 3" descr="Dec21_AreaSolarRadiation.png"/>
          <p:cNvPicPr>
            <a:picLocks noGrp="1" noChangeAspect="1"/>
          </p:cNvPicPr>
          <p:nvPr>
            <p:ph idx="1"/>
          </p:nvPr>
        </p:nvPicPr>
        <p:blipFill>
          <a:blip r:embed="rId2" cstate="print"/>
          <a:stretch>
            <a:fillRect/>
          </a:stretch>
        </p:blipFill>
        <p:spPr>
          <a:xfrm>
            <a:off x="2133600" y="1295400"/>
            <a:ext cx="4785973" cy="5111234"/>
          </a:xfrm>
          <a:ln>
            <a:solidFill>
              <a:schemeClr val="tx1"/>
            </a:solidFill>
          </a:ln>
        </p:spPr>
      </p:pic>
      <p:pic>
        <p:nvPicPr>
          <p:cNvPr id="6" name="Picture 5" descr="Area Solar Radiation Legend Winter.png"/>
          <p:cNvPicPr>
            <a:picLocks noChangeAspect="1"/>
          </p:cNvPicPr>
          <p:nvPr/>
        </p:nvPicPr>
        <p:blipFill>
          <a:blip r:embed="rId3" cstate="print"/>
          <a:stretch>
            <a:fillRect/>
          </a:stretch>
        </p:blipFill>
        <p:spPr>
          <a:xfrm>
            <a:off x="942723" y="5562600"/>
            <a:ext cx="1114678" cy="84759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Measuring Slope</a:t>
            </a:r>
            <a:endParaRPr lang="en-US" dirty="0">
              <a:solidFill>
                <a:srgbClr val="0070C0"/>
              </a:solidFill>
            </a:endParaRPr>
          </a:p>
        </p:txBody>
      </p:sp>
      <p:pic>
        <p:nvPicPr>
          <p:cNvPr id="7" name="Picture 6" descr="roof-pitch-1.png"/>
          <p:cNvPicPr>
            <a:picLocks noChangeAspect="1"/>
          </p:cNvPicPr>
          <p:nvPr/>
        </p:nvPicPr>
        <p:blipFill>
          <a:blip r:embed="rId2" cstate="print"/>
          <a:stretch>
            <a:fillRect/>
          </a:stretch>
        </p:blipFill>
        <p:spPr>
          <a:xfrm>
            <a:off x="1295400" y="2209800"/>
            <a:ext cx="6705600" cy="4331197"/>
          </a:xfrm>
          <a:prstGeom prst="rect">
            <a:avLst/>
          </a:prstGeom>
          <a:ln>
            <a:solidFill>
              <a:schemeClr val="tx1"/>
            </a:solidFill>
          </a:ln>
        </p:spPr>
      </p:pic>
      <p:sp>
        <p:nvSpPr>
          <p:cNvPr id="4" name="TextBox 3"/>
          <p:cNvSpPr txBox="1"/>
          <p:nvPr/>
        </p:nvSpPr>
        <p:spPr>
          <a:xfrm>
            <a:off x="1981200" y="1676400"/>
            <a:ext cx="5617692" cy="369332"/>
          </a:xfrm>
          <a:prstGeom prst="rect">
            <a:avLst/>
          </a:prstGeom>
          <a:noFill/>
        </p:spPr>
        <p:txBody>
          <a:bodyPr wrap="none" rtlCol="0">
            <a:spAutoFit/>
          </a:bodyPr>
          <a:lstStyle/>
          <a:p>
            <a:r>
              <a:rPr lang="en-US" dirty="0" smtClean="0"/>
              <a:t>Rooftop cells with slopes over 50 degrees will be rejected.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Slope Raster</a:t>
            </a:r>
            <a:endParaRPr lang="en-US" dirty="0">
              <a:solidFill>
                <a:srgbClr val="0070C0"/>
              </a:solidFill>
            </a:endParaRPr>
          </a:p>
        </p:txBody>
      </p:sp>
      <p:pic>
        <p:nvPicPr>
          <p:cNvPr id="4" name="Content Placeholder 3" descr="Slope.png"/>
          <p:cNvPicPr>
            <a:picLocks noGrp="1" noChangeAspect="1"/>
          </p:cNvPicPr>
          <p:nvPr>
            <p:ph idx="1"/>
          </p:nvPr>
        </p:nvPicPr>
        <p:blipFill>
          <a:blip r:embed="rId2" cstate="print"/>
          <a:stretch>
            <a:fillRect/>
          </a:stretch>
        </p:blipFill>
        <p:spPr>
          <a:xfrm>
            <a:off x="2209800" y="1371600"/>
            <a:ext cx="4685587" cy="5029200"/>
          </a:xfrm>
          <a:ln>
            <a:solidFill>
              <a:schemeClr val="tx1"/>
            </a:solidFill>
          </a:ln>
        </p:spPr>
      </p:pic>
      <p:pic>
        <p:nvPicPr>
          <p:cNvPr id="6" name="Picture 5" descr="Slope Legend.png"/>
          <p:cNvPicPr>
            <a:picLocks noChangeAspect="1"/>
          </p:cNvPicPr>
          <p:nvPr/>
        </p:nvPicPr>
        <p:blipFill>
          <a:blip r:embed="rId3" cstate="print"/>
          <a:stretch>
            <a:fillRect/>
          </a:stretch>
        </p:blipFill>
        <p:spPr>
          <a:xfrm>
            <a:off x="1447800" y="4419600"/>
            <a:ext cx="693320" cy="198091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Measuring Aspect</a:t>
            </a:r>
            <a:endParaRPr lang="en-US" dirty="0">
              <a:solidFill>
                <a:srgbClr val="0070C0"/>
              </a:solidFill>
            </a:endParaRPr>
          </a:p>
        </p:txBody>
      </p:sp>
      <p:sp>
        <p:nvSpPr>
          <p:cNvPr id="4" name="TextBox 3"/>
          <p:cNvSpPr txBox="1"/>
          <p:nvPr/>
        </p:nvSpPr>
        <p:spPr>
          <a:xfrm>
            <a:off x="762000" y="1676400"/>
            <a:ext cx="7811626" cy="369332"/>
          </a:xfrm>
          <a:prstGeom prst="rect">
            <a:avLst/>
          </a:prstGeom>
          <a:noFill/>
        </p:spPr>
        <p:txBody>
          <a:bodyPr wrap="none" rtlCol="0">
            <a:spAutoFit/>
          </a:bodyPr>
          <a:lstStyle/>
          <a:p>
            <a:r>
              <a:rPr lang="en-US" dirty="0" smtClean="0"/>
              <a:t>Rooftop cells with aspects facing northwest, north, and northeast will be rejected.</a:t>
            </a:r>
            <a:endParaRPr lang="en-US" dirty="0"/>
          </a:p>
        </p:txBody>
      </p:sp>
      <p:pic>
        <p:nvPicPr>
          <p:cNvPr id="6" name="Picture 5" descr="Picture-1.png"/>
          <p:cNvPicPr>
            <a:picLocks noChangeAspect="1"/>
          </p:cNvPicPr>
          <p:nvPr/>
        </p:nvPicPr>
        <p:blipFill>
          <a:blip r:embed="rId2" cstate="print"/>
          <a:stretch>
            <a:fillRect/>
          </a:stretch>
        </p:blipFill>
        <p:spPr>
          <a:xfrm>
            <a:off x="1524000" y="2133600"/>
            <a:ext cx="6247619" cy="444444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Aspect Raster</a:t>
            </a:r>
            <a:endParaRPr lang="en-US" dirty="0">
              <a:solidFill>
                <a:srgbClr val="0070C0"/>
              </a:solidFill>
            </a:endParaRPr>
          </a:p>
        </p:txBody>
      </p:sp>
      <p:pic>
        <p:nvPicPr>
          <p:cNvPr id="4" name="Content Placeholder 3" descr="Aspect.png"/>
          <p:cNvPicPr>
            <a:picLocks noGrp="1" noChangeAspect="1"/>
          </p:cNvPicPr>
          <p:nvPr>
            <p:ph idx="1"/>
          </p:nvPr>
        </p:nvPicPr>
        <p:blipFill>
          <a:blip r:embed="rId2" cstate="print"/>
          <a:stretch>
            <a:fillRect/>
          </a:stretch>
        </p:blipFill>
        <p:spPr>
          <a:xfrm>
            <a:off x="2209800" y="1371600"/>
            <a:ext cx="4692505" cy="5052588"/>
          </a:xfrm>
          <a:ln>
            <a:solidFill>
              <a:schemeClr val="tx1"/>
            </a:solidFill>
          </a:ln>
        </p:spPr>
      </p:pic>
      <p:pic>
        <p:nvPicPr>
          <p:cNvPr id="6" name="Picture 5" descr="Aspect Legend.png"/>
          <p:cNvPicPr>
            <a:picLocks noChangeAspect="1"/>
          </p:cNvPicPr>
          <p:nvPr/>
        </p:nvPicPr>
        <p:blipFill>
          <a:blip r:embed="rId3" cstate="print"/>
          <a:stretch>
            <a:fillRect/>
          </a:stretch>
        </p:blipFill>
        <p:spPr>
          <a:xfrm>
            <a:off x="754836" y="4495800"/>
            <a:ext cx="1397612" cy="192377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Reclassified Slope &amp; Aspect</a:t>
            </a:r>
            <a:endParaRPr lang="en-US" dirty="0">
              <a:solidFill>
                <a:srgbClr val="0070C0"/>
              </a:solidFill>
            </a:endParaRPr>
          </a:p>
        </p:txBody>
      </p:sp>
      <p:pic>
        <p:nvPicPr>
          <p:cNvPr id="4" name="Content Placeholder 3" descr="Reclassified Slope Aspect.png"/>
          <p:cNvPicPr>
            <a:picLocks noGrp="1" noChangeAspect="1"/>
          </p:cNvPicPr>
          <p:nvPr>
            <p:ph idx="1"/>
          </p:nvPr>
        </p:nvPicPr>
        <p:blipFill>
          <a:blip r:embed="rId2" cstate="print"/>
          <a:stretch>
            <a:fillRect/>
          </a:stretch>
        </p:blipFill>
        <p:spPr>
          <a:xfrm>
            <a:off x="2209800" y="1371600"/>
            <a:ext cx="4724400" cy="5186494"/>
          </a:xfrm>
          <a:ln>
            <a:solidFill>
              <a:schemeClr val="tx1"/>
            </a:solidFill>
          </a:ln>
        </p:spPr>
      </p:pic>
      <p:pic>
        <p:nvPicPr>
          <p:cNvPr id="6" name="Picture 5" descr="Slope Aspect Legend.png"/>
          <p:cNvPicPr>
            <a:picLocks noChangeAspect="1"/>
          </p:cNvPicPr>
          <p:nvPr/>
        </p:nvPicPr>
        <p:blipFill>
          <a:blip r:embed="rId3" cstate="print"/>
          <a:stretch>
            <a:fillRect/>
          </a:stretch>
        </p:blipFill>
        <p:spPr>
          <a:xfrm>
            <a:off x="1295400" y="5943600"/>
            <a:ext cx="846547" cy="60951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Background</a:t>
            </a:r>
            <a:endParaRPr lang="en-US" dirty="0">
              <a:solidFill>
                <a:srgbClr val="0070C0"/>
              </a:solidFill>
            </a:endParaRPr>
          </a:p>
        </p:txBody>
      </p:sp>
      <p:sp>
        <p:nvSpPr>
          <p:cNvPr id="5" name="TextBox 4"/>
          <p:cNvSpPr txBox="1"/>
          <p:nvPr/>
        </p:nvSpPr>
        <p:spPr>
          <a:xfrm>
            <a:off x="457200" y="1524000"/>
            <a:ext cx="8229600" cy="3416320"/>
          </a:xfrm>
          <a:prstGeom prst="rect">
            <a:avLst/>
          </a:prstGeom>
          <a:noFill/>
        </p:spPr>
        <p:txBody>
          <a:bodyPr wrap="square" rtlCol="0">
            <a:spAutoFit/>
          </a:bodyPr>
          <a:lstStyle/>
          <a:p>
            <a:r>
              <a:rPr lang="en-US" sz="2400" dirty="0" smtClean="0"/>
              <a:t>As the environmental costs of more than a century of fossil fuel use escalate beyond our control to contain them, the coupling of science and technology has provided the tools to move away from a dirty energy market into a greener </a:t>
            </a:r>
            <a:r>
              <a:rPr lang="en-US" sz="2400" dirty="0" smtClean="0"/>
              <a:t>renewable energy-driven </a:t>
            </a:r>
            <a:r>
              <a:rPr lang="en-US" sz="2400" dirty="0" smtClean="0"/>
              <a:t>market. </a:t>
            </a:r>
          </a:p>
          <a:p>
            <a:endParaRPr lang="en-US" sz="2400" dirty="0" smtClean="0"/>
          </a:p>
          <a:p>
            <a:r>
              <a:rPr lang="en-US" sz="2400" dirty="0" smtClean="0"/>
              <a:t>With this awareness, in </a:t>
            </a:r>
            <a:r>
              <a:rPr lang="en-US" sz="2400" dirty="0" smtClean="0"/>
              <a:t>June 2017, the city of Portland, and the county of Multnomah, formally committed to generating 100% of their electricity needs by renewable sources by </a:t>
            </a:r>
            <a:r>
              <a:rPr lang="en-US" sz="2400" dirty="0" smtClean="0"/>
              <a:t>2035.</a:t>
            </a:r>
            <a:endParaRPr lang="en-US"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June Viable Rooftop Cells</a:t>
            </a:r>
            <a:endParaRPr lang="en-US" dirty="0">
              <a:solidFill>
                <a:srgbClr val="0070C0"/>
              </a:solidFill>
            </a:endParaRPr>
          </a:p>
        </p:txBody>
      </p:sp>
      <p:pic>
        <p:nvPicPr>
          <p:cNvPr id="6" name="Content Placeholder 5" descr="June Viable Cells.png"/>
          <p:cNvPicPr>
            <a:picLocks noGrp="1" noChangeAspect="1"/>
          </p:cNvPicPr>
          <p:nvPr>
            <p:ph idx="1"/>
          </p:nvPr>
        </p:nvPicPr>
        <p:blipFill>
          <a:blip r:embed="rId2" cstate="print"/>
          <a:stretch>
            <a:fillRect/>
          </a:stretch>
        </p:blipFill>
        <p:spPr>
          <a:xfrm>
            <a:off x="2209800" y="1363962"/>
            <a:ext cx="4799999" cy="5265438"/>
          </a:xfrm>
          <a:ln>
            <a:solidFill>
              <a:schemeClr val="tx1"/>
            </a:solidFill>
          </a:ln>
        </p:spPr>
      </p:pic>
      <p:pic>
        <p:nvPicPr>
          <p:cNvPr id="5" name="Picture 4" descr="June Viable Cells Legend.png"/>
          <p:cNvPicPr>
            <a:picLocks noChangeAspect="1"/>
          </p:cNvPicPr>
          <p:nvPr/>
        </p:nvPicPr>
        <p:blipFill>
          <a:blip r:embed="rId3" cstate="print"/>
          <a:stretch>
            <a:fillRect/>
          </a:stretch>
        </p:blipFill>
        <p:spPr>
          <a:xfrm>
            <a:off x="1273629" y="5562600"/>
            <a:ext cx="859971" cy="10476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December Viable Rooftop Cells</a:t>
            </a:r>
            <a:endParaRPr lang="en-US" dirty="0">
              <a:solidFill>
                <a:srgbClr val="0070C0"/>
              </a:solidFill>
            </a:endParaRPr>
          </a:p>
        </p:txBody>
      </p:sp>
      <p:pic>
        <p:nvPicPr>
          <p:cNvPr id="4" name="Content Placeholder 3" descr="December Viable Cells.png"/>
          <p:cNvPicPr>
            <a:picLocks noGrp="1" noChangeAspect="1"/>
          </p:cNvPicPr>
          <p:nvPr>
            <p:ph idx="1"/>
          </p:nvPr>
        </p:nvPicPr>
        <p:blipFill>
          <a:blip r:embed="rId2" cstate="print"/>
          <a:stretch>
            <a:fillRect/>
          </a:stretch>
        </p:blipFill>
        <p:spPr>
          <a:xfrm>
            <a:off x="2209800" y="1295400"/>
            <a:ext cx="4876800" cy="5350511"/>
          </a:xfrm>
        </p:spPr>
      </p:pic>
      <p:pic>
        <p:nvPicPr>
          <p:cNvPr id="6" name="Picture 5" descr="December Viable Cells Legend.png"/>
          <p:cNvPicPr>
            <a:picLocks noChangeAspect="1"/>
          </p:cNvPicPr>
          <p:nvPr/>
        </p:nvPicPr>
        <p:blipFill>
          <a:blip r:embed="rId3" cstate="print"/>
          <a:stretch>
            <a:fillRect/>
          </a:stretch>
        </p:blipFill>
        <p:spPr>
          <a:xfrm>
            <a:off x="1295400" y="5562600"/>
            <a:ext cx="838200" cy="99996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Orthoimagery</a:t>
            </a:r>
            <a:r>
              <a:rPr lang="en-US" dirty="0" smtClean="0">
                <a:solidFill>
                  <a:srgbClr val="0070C0"/>
                </a:solidFill>
              </a:rPr>
              <a:t> Example</a:t>
            </a:r>
            <a:endParaRPr lang="en-US" dirty="0">
              <a:solidFill>
                <a:srgbClr val="0070C0"/>
              </a:solidFill>
            </a:endParaRPr>
          </a:p>
        </p:txBody>
      </p:sp>
      <p:pic>
        <p:nvPicPr>
          <p:cNvPr id="4" name="Content Placeholder 3" descr="example 1.png"/>
          <p:cNvPicPr>
            <a:picLocks noGrp="1" noChangeAspect="1"/>
          </p:cNvPicPr>
          <p:nvPr>
            <p:ph idx="1"/>
          </p:nvPr>
        </p:nvPicPr>
        <p:blipFill>
          <a:blip r:embed="rId2" cstate="print"/>
          <a:stretch>
            <a:fillRect/>
          </a:stretch>
        </p:blipFill>
        <p:spPr>
          <a:xfrm>
            <a:off x="1828800" y="1447800"/>
            <a:ext cx="5535082" cy="4886620"/>
          </a:xfrm>
          <a:ln>
            <a:solidFill>
              <a:schemeClr val="tx1"/>
            </a:solidFill>
          </a:ln>
        </p:spPr>
      </p:pic>
      <p:sp>
        <p:nvSpPr>
          <p:cNvPr id="5" name="TextBox 4"/>
          <p:cNvSpPr txBox="1"/>
          <p:nvPr/>
        </p:nvSpPr>
        <p:spPr>
          <a:xfrm>
            <a:off x="685800" y="1981200"/>
            <a:ext cx="887231" cy="369332"/>
          </a:xfrm>
          <a:prstGeom prst="rect">
            <a:avLst/>
          </a:prstGeom>
          <a:noFill/>
        </p:spPr>
        <p:txBody>
          <a:bodyPr wrap="square" rtlCol="0">
            <a:spAutoFit/>
          </a:bodyPr>
          <a:lstStyle/>
          <a:p>
            <a:r>
              <a:rPr lang="en-US" u="sng" dirty="0" smtClean="0"/>
              <a:t>Canopy</a:t>
            </a:r>
            <a:endParaRPr lang="en-US" u="sng" dirty="0"/>
          </a:p>
        </p:txBody>
      </p:sp>
      <p:sp>
        <p:nvSpPr>
          <p:cNvPr id="6" name="TextBox 5"/>
          <p:cNvSpPr txBox="1"/>
          <p:nvPr/>
        </p:nvSpPr>
        <p:spPr>
          <a:xfrm>
            <a:off x="762000" y="3810000"/>
            <a:ext cx="619144" cy="369332"/>
          </a:xfrm>
          <a:prstGeom prst="rect">
            <a:avLst/>
          </a:prstGeom>
          <a:noFill/>
        </p:spPr>
        <p:txBody>
          <a:bodyPr wrap="square" rtlCol="0">
            <a:spAutoFit/>
          </a:bodyPr>
          <a:lstStyle/>
          <a:p>
            <a:r>
              <a:rPr lang="en-US" u="sng" dirty="0" smtClean="0"/>
              <a:t>Roof</a:t>
            </a:r>
            <a:endParaRPr lang="en-US" u="sng" dirty="0"/>
          </a:p>
        </p:txBody>
      </p:sp>
      <p:cxnSp>
        <p:nvCxnSpPr>
          <p:cNvPr id="7" name="Straight Arrow Connector 6"/>
          <p:cNvCxnSpPr/>
          <p:nvPr/>
        </p:nvCxnSpPr>
        <p:spPr>
          <a:xfrm>
            <a:off x="1600200" y="22098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447800" y="40386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DSM Example</a:t>
            </a:r>
            <a:endParaRPr lang="en-US" dirty="0">
              <a:solidFill>
                <a:srgbClr val="0070C0"/>
              </a:solidFill>
            </a:endParaRPr>
          </a:p>
        </p:txBody>
      </p:sp>
      <p:pic>
        <p:nvPicPr>
          <p:cNvPr id="4" name="Content Placeholder 3" descr="example 3.png"/>
          <p:cNvPicPr>
            <a:picLocks noGrp="1" noChangeAspect="1"/>
          </p:cNvPicPr>
          <p:nvPr>
            <p:ph idx="1"/>
          </p:nvPr>
        </p:nvPicPr>
        <p:blipFill>
          <a:blip r:embed="rId2" cstate="print"/>
          <a:stretch>
            <a:fillRect/>
          </a:stretch>
        </p:blipFill>
        <p:spPr>
          <a:xfrm>
            <a:off x="1752600" y="1295400"/>
            <a:ext cx="5718754" cy="4987923"/>
          </a:xfrm>
        </p:spPr>
      </p:pic>
      <p:sp>
        <p:nvSpPr>
          <p:cNvPr id="5" name="TextBox 4"/>
          <p:cNvSpPr txBox="1"/>
          <p:nvPr/>
        </p:nvSpPr>
        <p:spPr>
          <a:xfrm>
            <a:off x="685800" y="1981200"/>
            <a:ext cx="887231" cy="369332"/>
          </a:xfrm>
          <a:prstGeom prst="rect">
            <a:avLst/>
          </a:prstGeom>
          <a:noFill/>
        </p:spPr>
        <p:txBody>
          <a:bodyPr wrap="square" rtlCol="0">
            <a:spAutoFit/>
          </a:bodyPr>
          <a:lstStyle/>
          <a:p>
            <a:r>
              <a:rPr lang="en-US" u="sng" dirty="0" smtClean="0"/>
              <a:t>Canopy</a:t>
            </a:r>
            <a:endParaRPr lang="en-US" u="sng" dirty="0"/>
          </a:p>
        </p:txBody>
      </p:sp>
      <p:sp>
        <p:nvSpPr>
          <p:cNvPr id="6" name="TextBox 5"/>
          <p:cNvSpPr txBox="1"/>
          <p:nvPr/>
        </p:nvSpPr>
        <p:spPr>
          <a:xfrm>
            <a:off x="762000" y="3810000"/>
            <a:ext cx="619144" cy="369332"/>
          </a:xfrm>
          <a:prstGeom prst="rect">
            <a:avLst/>
          </a:prstGeom>
          <a:noFill/>
        </p:spPr>
        <p:txBody>
          <a:bodyPr wrap="square" rtlCol="0">
            <a:spAutoFit/>
          </a:bodyPr>
          <a:lstStyle/>
          <a:p>
            <a:r>
              <a:rPr lang="en-US" u="sng" dirty="0" smtClean="0"/>
              <a:t>Roof</a:t>
            </a:r>
            <a:endParaRPr lang="en-US" u="sng" dirty="0"/>
          </a:p>
        </p:txBody>
      </p:sp>
      <p:cxnSp>
        <p:nvCxnSpPr>
          <p:cNvPr id="8" name="Straight Arrow Connector 7"/>
          <p:cNvCxnSpPr/>
          <p:nvPr/>
        </p:nvCxnSpPr>
        <p:spPr>
          <a:xfrm>
            <a:off x="1600200" y="22098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47800" y="40386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Radiation Example</a:t>
            </a:r>
            <a:endParaRPr lang="en-US" dirty="0">
              <a:solidFill>
                <a:srgbClr val="0070C0"/>
              </a:solidFill>
            </a:endParaRPr>
          </a:p>
        </p:txBody>
      </p:sp>
      <p:pic>
        <p:nvPicPr>
          <p:cNvPr id="4" name="Content Placeholder 3" descr="example 2.png"/>
          <p:cNvPicPr>
            <a:picLocks noGrp="1" noChangeAspect="1"/>
          </p:cNvPicPr>
          <p:nvPr>
            <p:ph idx="1"/>
          </p:nvPr>
        </p:nvPicPr>
        <p:blipFill>
          <a:blip r:embed="rId2" cstate="print"/>
          <a:stretch>
            <a:fillRect/>
          </a:stretch>
        </p:blipFill>
        <p:spPr>
          <a:xfrm>
            <a:off x="1752600" y="1295400"/>
            <a:ext cx="5779585" cy="4953000"/>
          </a:xfrm>
          <a:ln>
            <a:solidFill>
              <a:schemeClr val="tx1"/>
            </a:solidFill>
          </a:ln>
        </p:spPr>
      </p:pic>
      <p:pic>
        <p:nvPicPr>
          <p:cNvPr id="6" name="Picture 5" descr="December Viable Cells Legend.png"/>
          <p:cNvPicPr>
            <a:picLocks noChangeAspect="1"/>
          </p:cNvPicPr>
          <p:nvPr/>
        </p:nvPicPr>
        <p:blipFill>
          <a:blip r:embed="rId3" cstate="print"/>
          <a:stretch>
            <a:fillRect/>
          </a:stretch>
        </p:blipFill>
        <p:spPr>
          <a:xfrm>
            <a:off x="762000" y="5257800"/>
            <a:ext cx="883178" cy="990600"/>
          </a:xfrm>
          <a:prstGeom prst="rect">
            <a:avLst/>
          </a:prstGeom>
          <a:ln>
            <a:solidFill>
              <a:schemeClr val="tx1"/>
            </a:solidFill>
          </a:ln>
        </p:spPr>
      </p:pic>
      <p:sp>
        <p:nvSpPr>
          <p:cNvPr id="5" name="TextBox 4"/>
          <p:cNvSpPr txBox="1"/>
          <p:nvPr/>
        </p:nvSpPr>
        <p:spPr>
          <a:xfrm>
            <a:off x="685800" y="1981200"/>
            <a:ext cx="887231" cy="369332"/>
          </a:xfrm>
          <a:prstGeom prst="rect">
            <a:avLst/>
          </a:prstGeom>
          <a:noFill/>
        </p:spPr>
        <p:txBody>
          <a:bodyPr wrap="square" rtlCol="0">
            <a:spAutoFit/>
          </a:bodyPr>
          <a:lstStyle/>
          <a:p>
            <a:r>
              <a:rPr lang="en-US" u="sng" dirty="0" smtClean="0"/>
              <a:t>Canopy</a:t>
            </a:r>
            <a:endParaRPr lang="en-US" u="sng" dirty="0"/>
          </a:p>
        </p:txBody>
      </p:sp>
      <p:sp>
        <p:nvSpPr>
          <p:cNvPr id="7" name="TextBox 6"/>
          <p:cNvSpPr txBox="1"/>
          <p:nvPr/>
        </p:nvSpPr>
        <p:spPr>
          <a:xfrm>
            <a:off x="762000" y="3810000"/>
            <a:ext cx="619144" cy="369332"/>
          </a:xfrm>
          <a:prstGeom prst="rect">
            <a:avLst/>
          </a:prstGeom>
          <a:noFill/>
        </p:spPr>
        <p:txBody>
          <a:bodyPr wrap="square" rtlCol="0">
            <a:spAutoFit/>
          </a:bodyPr>
          <a:lstStyle/>
          <a:p>
            <a:r>
              <a:rPr lang="en-US" u="sng" dirty="0" smtClean="0"/>
              <a:t>Roof</a:t>
            </a:r>
            <a:endParaRPr lang="en-US" u="sng" dirty="0"/>
          </a:p>
        </p:txBody>
      </p:sp>
      <p:cxnSp>
        <p:nvCxnSpPr>
          <p:cNvPr id="8" name="Straight Arrow Connector 7"/>
          <p:cNvCxnSpPr/>
          <p:nvPr/>
        </p:nvCxnSpPr>
        <p:spPr>
          <a:xfrm>
            <a:off x="1600200" y="22098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47800" y="40386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Points Solar Radiation Example</a:t>
            </a:r>
            <a:endParaRPr lang="en-US" dirty="0">
              <a:solidFill>
                <a:srgbClr val="0070C0"/>
              </a:solidFill>
            </a:endParaRPr>
          </a:p>
        </p:txBody>
      </p:sp>
      <p:pic>
        <p:nvPicPr>
          <p:cNvPr id="6" name="Content Placeholder 5" descr="example 4.png"/>
          <p:cNvPicPr>
            <a:picLocks noGrp="1" noChangeAspect="1"/>
          </p:cNvPicPr>
          <p:nvPr>
            <p:ph idx="1"/>
          </p:nvPr>
        </p:nvPicPr>
        <p:blipFill>
          <a:blip r:embed="rId2" cstate="print"/>
          <a:stretch>
            <a:fillRect/>
          </a:stretch>
        </p:blipFill>
        <p:spPr>
          <a:xfrm>
            <a:off x="1828800" y="1295400"/>
            <a:ext cx="5563723" cy="5029200"/>
          </a:xfrm>
        </p:spPr>
      </p:pic>
      <p:pic>
        <p:nvPicPr>
          <p:cNvPr id="9" name="Picture 8" descr="June Viable Cells Legend.png"/>
          <p:cNvPicPr>
            <a:picLocks noChangeAspect="1"/>
          </p:cNvPicPr>
          <p:nvPr/>
        </p:nvPicPr>
        <p:blipFill>
          <a:blip r:embed="rId3" cstate="print"/>
          <a:stretch>
            <a:fillRect/>
          </a:stretch>
        </p:blipFill>
        <p:spPr>
          <a:xfrm>
            <a:off x="838200" y="5257800"/>
            <a:ext cx="897942" cy="1047600"/>
          </a:xfrm>
          <a:prstGeom prst="rect">
            <a:avLst/>
          </a:prstGeom>
          <a:ln>
            <a:solidFill>
              <a:schemeClr val="tx1"/>
            </a:solidFill>
          </a:ln>
        </p:spPr>
      </p:pic>
      <p:sp>
        <p:nvSpPr>
          <p:cNvPr id="5" name="TextBox 4"/>
          <p:cNvSpPr txBox="1"/>
          <p:nvPr/>
        </p:nvSpPr>
        <p:spPr>
          <a:xfrm>
            <a:off x="685800" y="1981200"/>
            <a:ext cx="887231" cy="369332"/>
          </a:xfrm>
          <a:prstGeom prst="rect">
            <a:avLst/>
          </a:prstGeom>
          <a:noFill/>
        </p:spPr>
        <p:txBody>
          <a:bodyPr wrap="square" rtlCol="0">
            <a:spAutoFit/>
          </a:bodyPr>
          <a:lstStyle/>
          <a:p>
            <a:r>
              <a:rPr lang="en-US" u="sng" dirty="0" smtClean="0"/>
              <a:t>Canopy</a:t>
            </a:r>
            <a:endParaRPr lang="en-US" u="sng" dirty="0"/>
          </a:p>
        </p:txBody>
      </p:sp>
      <p:sp>
        <p:nvSpPr>
          <p:cNvPr id="7" name="TextBox 6"/>
          <p:cNvSpPr txBox="1"/>
          <p:nvPr/>
        </p:nvSpPr>
        <p:spPr>
          <a:xfrm>
            <a:off x="762000" y="3810000"/>
            <a:ext cx="619144" cy="369332"/>
          </a:xfrm>
          <a:prstGeom prst="rect">
            <a:avLst/>
          </a:prstGeom>
          <a:noFill/>
        </p:spPr>
        <p:txBody>
          <a:bodyPr wrap="square" rtlCol="0">
            <a:spAutoFit/>
          </a:bodyPr>
          <a:lstStyle/>
          <a:p>
            <a:r>
              <a:rPr lang="en-US" u="sng" dirty="0" smtClean="0"/>
              <a:t>Roof</a:t>
            </a:r>
            <a:endParaRPr lang="en-US" u="sng" dirty="0"/>
          </a:p>
        </p:txBody>
      </p:sp>
      <p:cxnSp>
        <p:nvCxnSpPr>
          <p:cNvPr id="8" name="Straight Arrow Connector 7"/>
          <p:cNvCxnSpPr/>
          <p:nvPr/>
        </p:nvCxnSpPr>
        <p:spPr>
          <a:xfrm>
            <a:off x="1600200" y="22098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447800" y="4038600"/>
            <a:ext cx="129540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Expected </a:t>
            </a:r>
            <a:r>
              <a:rPr lang="en-US" dirty="0" smtClean="0">
                <a:solidFill>
                  <a:srgbClr val="0070C0"/>
                </a:solidFill>
              </a:rPr>
              <a:t>Results</a:t>
            </a:r>
            <a:endParaRPr lang="en-US" dirty="0">
              <a:solidFill>
                <a:srgbClr val="0070C0"/>
              </a:solidFill>
            </a:endParaRPr>
          </a:p>
        </p:txBody>
      </p:sp>
      <p:sp>
        <p:nvSpPr>
          <p:cNvPr id="3" name="Content Placeholder 2"/>
          <p:cNvSpPr>
            <a:spLocks noGrp="1"/>
          </p:cNvSpPr>
          <p:nvPr>
            <p:ph idx="1"/>
          </p:nvPr>
        </p:nvSpPr>
        <p:spPr>
          <a:xfrm>
            <a:off x="533400" y="1295400"/>
            <a:ext cx="8077200" cy="1219200"/>
          </a:xfrm>
        </p:spPr>
        <p:txBody>
          <a:bodyPr>
            <a:normAutofit/>
          </a:bodyPr>
          <a:lstStyle/>
          <a:p>
            <a:pPr>
              <a:buClr>
                <a:srgbClr val="0070C0"/>
              </a:buClr>
              <a:buFont typeface="Wingdings" pitchFamily="2" charset="2"/>
              <a:buChar char="§"/>
            </a:pPr>
            <a:r>
              <a:rPr lang="en-US" dirty="0" smtClean="0"/>
              <a:t>Viable PV potential results for all building footprints in the greater Portland area.</a:t>
            </a:r>
          </a:p>
        </p:txBody>
      </p:sp>
      <p:pic>
        <p:nvPicPr>
          <p:cNvPr id="4" name="Picture 3" descr="Solar Potential Buildings June.png"/>
          <p:cNvPicPr>
            <a:picLocks noChangeAspect="1"/>
          </p:cNvPicPr>
          <p:nvPr/>
        </p:nvPicPr>
        <p:blipFill>
          <a:blip r:embed="rId2" cstate="print"/>
          <a:stretch>
            <a:fillRect/>
          </a:stretch>
        </p:blipFill>
        <p:spPr>
          <a:xfrm>
            <a:off x="3657600" y="2438400"/>
            <a:ext cx="3886200" cy="4233099"/>
          </a:xfrm>
          <a:prstGeom prst="rect">
            <a:avLst/>
          </a:prstGeom>
          <a:ln>
            <a:solidFill>
              <a:schemeClr val="tx1"/>
            </a:solidFill>
          </a:ln>
        </p:spPr>
      </p:pic>
      <p:pic>
        <p:nvPicPr>
          <p:cNvPr id="5" name="Picture 4" descr="Area Solar Radiation Legend June Buildings.png"/>
          <p:cNvPicPr>
            <a:picLocks noChangeAspect="1"/>
          </p:cNvPicPr>
          <p:nvPr/>
        </p:nvPicPr>
        <p:blipFill>
          <a:blip r:embed="rId3" cstate="print"/>
          <a:stretch>
            <a:fillRect/>
          </a:stretch>
        </p:blipFill>
        <p:spPr>
          <a:xfrm>
            <a:off x="1524000" y="5181600"/>
            <a:ext cx="1669756" cy="1495191"/>
          </a:xfrm>
          <a:prstGeom prst="rect">
            <a:avLst/>
          </a:prstGeom>
          <a:ln>
            <a:solidFill>
              <a:schemeClr val="tx1"/>
            </a:solidFill>
          </a:ln>
        </p:spPr>
      </p:pic>
      <p:pic>
        <p:nvPicPr>
          <p:cNvPr id="6" name="Picture 5" descr="Buildings June Potential.png"/>
          <p:cNvPicPr>
            <a:picLocks noChangeAspect="1"/>
          </p:cNvPicPr>
          <p:nvPr/>
        </p:nvPicPr>
        <p:blipFill>
          <a:blip r:embed="rId4" cstate="print"/>
          <a:stretch>
            <a:fillRect/>
          </a:stretch>
        </p:blipFill>
        <p:spPr>
          <a:xfrm>
            <a:off x="1143000" y="2438400"/>
            <a:ext cx="2328657" cy="23622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Expected </a:t>
            </a:r>
            <a:r>
              <a:rPr lang="en-US" dirty="0" smtClean="0">
                <a:solidFill>
                  <a:srgbClr val="0070C0"/>
                </a:solidFill>
              </a:rPr>
              <a:t>Results</a:t>
            </a:r>
            <a:endParaRPr lang="en-US" dirty="0">
              <a:solidFill>
                <a:srgbClr val="0070C0"/>
              </a:solidFill>
            </a:endParaRPr>
          </a:p>
        </p:txBody>
      </p:sp>
      <p:sp>
        <p:nvSpPr>
          <p:cNvPr id="3" name="Content Placeholder 2"/>
          <p:cNvSpPr>
            <a:spLocks noGrp="1"/>
          </p:cNvSpPr>
          <p:nvPr>
            <p:ph idx="1"/>
          </p:nvPr>
        </p:nvSpPr>
        <p:spPr>
          <a:xfrm>
            <a:off x="457200" y="1295400"/>
            <a:ext cx="8229600" cy="609600"/>
          </a:xfrm>
        </p:spPr>
        <p:txBody>
          <a:bodyPr/>
          <a:lstStyle/>
          <a:p>
            <a:pPr>
              <a:buClr>
                <a:srgbClr val="0070C0"/>
              </a:buClr>
              <a:buFont typeface="Wingdings" pitchFamily="2" charset="2"/>
              <a:buChar char="§"/>
            </a:pPr>
            <a:r>
              <a:rPr lang="en-US" dirty="0" smtClean="0"/>
              <a:t>Determine net-zero buildings</a:t>
            </a:r>
          </a:p>
          <a:p>
            <a:endParaRPr lang="en-US" dirty="0"/>
          </a:p>
        </p:txBody>
      </p:sp>
      <p:pic>
        <p:nvPicPr>
          <p:cNvPr id="4" name="Picture 3" descr="1968 SE Mulberry A.png"/>
          <p:cNvPicPr>
            <a:picLocks noChangeAspect="1"/>
          </p:cNvPicPr>
          <p:nvPr/>
        </p:nvPicPr>
        <p:blipFill>
          <a:blip r:embed="rId2" cstate="print"/>
          <a:stretch>
            <a:fillRect/>
          </a:stretch>
        </p:blipFill>
        <p:spPr>
          <a:xfrm>
            <a:off x="762000" y="2514600"/>
            <a:ext cx="7632519" cy="3840529"/>
          </a:xfrm>
          <a:prstGeom prst="rect">
            <a:avLst/>
          </a:prstGeom>
          <a:ln>
            <a:solidFill>
              <a:schemeClr val="tx1"/>
            </a:solidFill>
          </a:ln>
        </p:spPr>
      </p:pic>
      <p:sp>
        <p:nvSpPr>
          <p:cNvPr id="5" name="TextBox 4"/>
          <p:cNvSpPr txBox="1"/>
          <p:nvPr/>
        </p:nvSpPr>
        <p:spPr>
          <a:xfrm>
            <a:off x="762000" y="2057400"/>
            <a:ext cx="7440820" cy="369332"/>
          </a:xfrm>
          <a:prstGeom prst="rect">
            <a:avLst/>
          </a:prstGeom>
          <a:noFill/>
        </p:spPr>
        <p:txBody>
          <a:bodyPr wrap="none" rtlCol="0">
            <a:spAutoFit/>
          </a:bodyPr>
          <a:lstStyle/>
          <a:p>
            <a:r>
              <a:rPr lang="en-US" dirty="0" smtClean="0"/>
              <a:t>A PV install on this rooftop would produce 8,849,316 watts of energy for June.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Expected </a:t>
            </a:r>
            <a:r>
              <a:rPr lang="en-US" dirty="0" smtClean="0">
                <a:solidFill>
                  <a:srgbClr val="0070C0"/>
                </a:solidFill>
              </a:rPr>
              <a:t>Results</a:t>
            </a:r>
            <a:endParaRPr lang="en-US" dirty="0">
              <a:solidFill>
                <a:srgbClr val="0070C0"/>
              </a:solidFill>
            </a:endParaRPr>
          </a:p>
        </p:txBody>
      </p:sp>
      <p:sp>
        <p:nvSpPr>
          <p:cNvPr id="5" name="TextBox 4"/>
          <p:cNvSpPr txBox="1"/>
          <p:nvPr/>
        </p:nvSpPr>
        <p:spPr>
          <a:xfrm>
            <a:off x="685800" y="1295400"/>
            <a:ext cx="7772400" cy="1200329"/>
          </a:xfrm>
          <a:prstGeom prst="rect">
            <a:avLst/>
          </a:prstGeom>
          <a:noFill/>
        </p:spPr>
        <p:txBody>
          <a:bodyPr wrap="square" rtlCol="0">
            <a:spAutoFit/>
          </a:bodyPr>
          <a:lstStyle/>
          <a:p>
            <a:pPr>
              <a:buClr>
                <a:srgbClr val="0070C0"/>
              </a:buClr>
              <a:buFont typeface="Wingdings" pitchFamily="2" charset="2"/>
              <a:buChar char="§"/>
            </a:pPr>
            <a:r>
              <a:rPr lang="en-US" dirty="0" smtClean="0"/>
              <a:t> Dividing the PV potential of 8,849,316 watts by 1,000 = 8,849 kilowatts. </a:t>
            </a:r>
          </a:p>
          <a:p>
            <a:pPr>
              <a:buClr>
                <a:srgbClr val="0070C0"/>
              </a:buClr>
              <a:buFont typeface="Wingdings" pitchFamily="2" charset="2"/>
              <a:buChar char="§"/>
            </a:pPr>
            <a:r>
              <a:rPr lang="en-US" dirty="0" smtClean="0"/>
              <a:t> Divide 8,849 </a:t>
            </a:r>
            <a:r>
              <a:rPr lang="en-US" dirty="0" smtClean="0"/>
              <a:t>kw</a:t>
            </a:r>
            <a:r>
              <a:rPr lang="en-US" dirty="0" smtClean="0"/>
              <a:t> by 20% for efficiency of a modern solar panel = 1,769 </a:t>
            </a:r>
            <a:r>
              <a:rPr lang="en-US" dirty="0" smtClean="0"/>
              <a:t>kw</a:t>
            </a:r>
            <a:r>
              <a:rPr lang="en-US" dirty="0" smtClean="0"/>
              <a:t>.</a:t>
            </a:r>
          </a:p>
          <a:p>
            <a:pPr>
              <a:buClr>
                <a:srgbClr val="0070C0"/>
              </a:buClr>
              <a:buFont typeface="Wingdings" pitchFamily="2" charset="2"/>
              <a:buChar char="§"/>
            </a:pPr>
            <a:r>
              <a:rPr lang="en-US" dirty="0" smtClean="0"/>
              <a:t> This building’s energy use for the month of June was 1,786 </a:t>
            </a:r>
            <a:r>
              <a:rPr lang="en-US" dirty="0" smtClean="0"/>
              <a:t>kwh</a:t>
            </a:r>
            <a:r>
              <a:rPr lang="en-US" dirty="0" smtClean="0"/>
              <a:t>. </a:t>
            </a:r>
          </a:p>
          <a:p>
            <a:pPr>
              <a:buClr>
                <a:srgbClr val="0070C0"/>
              </a:buClr>
              <a:buFont typeface="Wingdings" pitchFamily="2" charset="2"/>
              <a:buChar char="§"/>
            </a:pPr>
            <a:r>
              <a:rPr lang="en-US" dirty="0" smtClean="0"/>
              <a:t> 1,786 </a:t>
            </a:r>
            <a:r>
              <a:rPr lang="en-US" dirty="0" smtClean="0"/>
              <a:t>kw</a:t>
            </a:r>
            <a:r>
              <a:rPr lang="en-US" dirty="0" smtClean="0"/>
              <a:t> vs. 1,769 </a:t>
            </a:r>
            <a:r>
              <a:rPr lang="en-US" dirty="0" smtClean="0"/>
              <a:t>kw</a:t>
            </a:r>
            <a:r>
              <a:rPr lang="en-US" dirty="0" smtClean="0"/>
              <a:t> makes it essentially a net-zero building in this scenario.</a:t>
            </a:r>
            <a:endParaRPr lang="en-US" dirty="0"/>
          </a:p>
        </p:txBody>
      </p:sp>
      <p:pic>
        <p:nvPicPr>
          <p:cNvPr id="6" name="Picture 5" descr="1968 SE Mulberry.png"/>
          <p:cNvPicPr>
            <a:picLocks noChangeAspect="1"/>
          </p:cNvPicPr>
          <p:nvPr/>
        </p:nvPicPr>
        <p:blipFill>
          <a:blip r:embed="rId2" cstate="print"/>
          <a:stretch>
            <a:fillRect/>
          </a:stretch>
        </p:blipFill>
        <p:spPr>
          <a:xfrm>
            <a:off x="761999" y="2514600"/>
            <a:ext cx="7627213" cy="3581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Limitations</a:t>
            </a:r>
            <a:endParaRPr lang="en-US" dirty="0">
              <a:solidFill>
                <a:srgbClr val="0070C0"/>
              </a:solidFill>
            </a:endParaRPr>
          </a:p>
        </p:txBody>
      </p:sp>
      <p:sp>
        <p:nvSpPr>
          <p:cNvPr id="3" name="Content Placeholder 2"/>
          <p:cNvSpPr>
            <a:spLocks noGrp="1"/>
          </p:cNvSpPr>
          <p:nvPr>
            <p:ph idx="1"/>
          </p:nvPr>
        </p:nvSpPr>
        <p:spPr>
          <a:xfrm>
            <a:off x="457200" y="1600201"/>
            <a:ext cx="8229600" cy="1371600"/>
          </a:xfrm>
        </p:spPr>
        <p:txBody>
          <a:bodyPr>
            <a:normAutofit fontScale="92500" lnSpcReduction="20000"/>
          </a:bodyPr>
          <a:lstStyle/>
          <a:p>
            <a:pPr>
              <a:buClr>
                <a:srgbClr val="0070C0"/>
              </a:buClr>
              <a:buFont typeface="Wingdings" pitchFamily="2" charset="2"/>
              <a:buChar char="§"/>
            </a:pPr>
            <a:r>
              <a:rPr lang="en-US" dirty="0" smtClean="0"/>
              <a:t>LiDAR data is outdated (2014)</a:t>
            </a:r>
          </a:p>
          <a:p>
            <a:pPr>
              <a:buClr>
                <a:srgbClr val="0070C0"/>
              </a:buClr>
              <a:buFont typeface="Wingdings" pitchFamily="2" charset="2"/>
              <a:buChar char="§"/>
            </a:pPr>
            <a:r>
              <a:rPr lang="en-US" dirty="0" smtClean="0"/>
              <a:t>Accuracy potentially off due to microclimate</a:t>
            </a:r>
          </a:p>
          <a:p>
            <a:pPr>
              <a:buClr>
                <a:srgbClr val="0070C0"/>
              </a:buClr>
              <a:buFont typeface="Wingdings" pitchFamily="2" charset="2"/>
              <a:buChar char="§"/>
            </a:pPr>
            <a:r>
              <a:rPr lang="en-US" dirty="0" smtClean="0"/>
              <a:t>Not all viable cells are chosen; unknown reasons</a:t>
            </a:r>
          </a:p>
        </p:txBody>
      </p:sp>
      <p:sp>
        <p:nvSpPr>
          <p:cNvPr id="5" name="TextBox 4"/>
          <p:cNvSpPr txBox="1"/>
          <p:nvPr/>
        </p:nvSpPr>
        <p:spPr>
          <a:xfrm>
            <a:off x="5715000" y="3962400"/>
            <a:ext cx="2743200" cy="1200329"/>
          </a:xfrm>
          <a:prstGeom prst="rect">
            <a:avLst/>
          </a:prstGeom>
          <a:noFill/>
        </p:spPr>
        <p:txBody>
          <a:bodyPr wrap="square" rtlCol="0">
            <a:spAutoFit/>
          </a:bodyPr>
          <a:lstStyle/>
          <a:p>
            <a:r>
              <a:rPr lang="en-US" dirty="0" smtClean="0"/>
              <a:t>Modeling</a:t>
            </a:r>
            <a:r>
              <a:rPr lang="en-US" dirty="0" smtClean="0"/>
              <a:t> 3 </a:t>
            </a:r>
            <a:r>
              <a:rPr lang="en-US" dirty="0" smtClean="0"/>
              <a:t>flat roofs, but not all viable cells were chosen with Slope and Aspect parameter inputs.</a:t>
            </a:r>
            <a:endParaRPr lang="en-US" dirty="0"/>
          </a:p>
        </p:txBody>
      </p:sp>
      <p:pic>
        <p:nvPicPr>
          <p:cNvPr id="6" name="Picture 5" descr="flat roofs.png"/>
          <p:cNvPicPr>
            <a:picLocks noChangeAspect="1"/>
          </p:cNvPicPr>
          <p:nvPr/>
        </p:nvPicPr>
        <p:blipFill>
          <a:blip r:embed="rId2" cstate="print"/>
          <a:stretch>
            <a:fillRect/>
          </a:stretch>
        </p:blipFill>
        <p:spPr>
          <a:xfrm rot="5400000">
            <a:off x="1623876" y="2109924"/>
            <a:ext cx="2961905" cy="514285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Purpose</a:t>
            </a:r>
            <a:endParaRPr lang="en-US" dirty="0">
              <a:solidFill>
                <a:srgbClr val="0070C0"/>
              </a:solidFill>
            </a:endParaRPr>
          </a:p>
        </p:txBody>
      </p:sp>
      <p:sp>
        <p:nvSpPr>
          <p:cNvPr id="4" name="TextBox 3"/>
          <p:cNvSpPr txBox="1"/>
          <p:nvPr/>
        </p:nvSpPr>
        <p:spPr>
          <a:xfrm>
            <a:off x="533400" y="1600200"/>
            <a:ext cx="8077200" cy="1938992"/>
          </a:xfrm>
          <a:prstGeom prst="rect">
            <a:avLst/>
          </a:prstGeom>
          <a:noFill/>
        </p:spPr>
        <p:txBody>
          <a:bodyPr wrap="square" rtlCol="0">
            <a:spAutoFit/>
          </a:bodyPr>
          <a:lstStyle/>
          <a:p>
            <a:r>
              <a:rPr lang="en-US" sz="2400" dirty="0" smtClean="0"/>
              <a:t>The purpose of my graduate thesis project is to provide actionable intelligence for all Portland and Multnomah stakeholders by modeling and analyzing the net difference of the rooftop solar potential against the electricity consumption for residential and commercial buildings across Portland. </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Timeline</a:t>
            </a:r>
            <a:endParaRPr lang="en-US" dirty="0">
              <a:solidFill>
                <a:srgbClr val="0070C0"/>
              </a:solidFill>
            </a:endParaRPr>
          </a:p>
        </p:txBody>
      </p:sp>
      <p:sp>
        <p:nvSpPr>
          <p:cNvPr id="3" name="Content Placeholder 2"/>
          <p:cNvSpPr>
            <a:spLocks noGrp="1"/>
          </p:cNvSpPr>
          <p:nvPr>
            <p:ph idx="1"/>
          </p:nvPr>
        </p:nvSpPr>
        <p:spPr/>
        <p:txBody>
          <a:bodyPr/>
          <a:lstStyle/>
          <a:p>
            <a:pPr>
              <a:buClr>
                <a:srgbClr val="0070C0"/>
              </a:buClr>
              <a:buFont typeface="Wingdings" pitchFamily="2" charset="2"/>
              <a:buChar char="§"/>
            </a:pPr>
            <a:r>
              <a:rPr lang="en-US" dirty="0" smtClean="0"/>
              <a:t>Summer 2018-Proof of Concept deployed</a:t>
            </a:r>
          </a:p>
          <a:p>
            <a:pPr>
              <a:buClr>
                <a:srgbClr val="0070C0"/>
              </a:buClr>
              <a:buFont typeface="Wingdings" pitchFamily="2" charset="2"/>
              <a:buChar char="§"/>
            </a:pPr>
            <a:r>
              <a:rPr lang="en-US" dirty="0" smtClean="0"/>
              <a:t>Fall 2018-596A Peer Review &amp; Final Methodology</a:t>
            </a:r>
          </a:p>
          <a:p>
            <a:pPr>
              <a:buClr>
                <a:srgbClr val="0070C0"/>
              </a:buClr>
              <a:buFont typeface="Wingdings" pitchFamily="2" charset="2"/>
              <a:buChar char="§"/>
            </a:pPr>
            <a:r>
              <a:rPr lang="en-US" dirty="0" smtClean="0"/>
              <a:t>November 2018 – Start Analysis by grids</a:t>
            </a:r>
          </a:p>
          <a:p>
            <a:pPr>
              <a:buClr>
                <a:srgbClr val="0070C0"/>
              </a:buClr>
              <a:buFont typeface="Wingdings" pitchFamily="2" charset="2"/>
              <a:buChar char="§"/>
            </a:pPr>
            <a:r>
              <a:rPr lang="en-US" dirty="0" smtClean="0"/>
              <a:t>February 2019-Upload all analysis to web app</a:t>
            </a:r>
          </a:p>
          <a:p>
            <a:pPr>
              <a:buClr>
                <a:srgbClr val="0070C0"/>
              </a:buClr>
              <a:buFont typeface="Wingdings" pitchFamily="2" charset="2"/>
              <a:buChar char="§"/>
            </a:pPr>
            <a:r>
              <a:rPr lang="en-US" dirty="0" smtClean="0"/>
              <a:t>July 2019-Present at Esri UC</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0070C0"/>
                </a:solidFill>
              </a:rPr>
              <a:t>References</a:t>
            </a:r>
            <a:endParaRPr lang="en-US" dirty="0">
              <a:solidFill>
                <a:srgbClr val="0070C0"/>
              </a:solidFill>
            </a:endParaRPr>
          </a:p>
        </p:txBody>
      </p:sp>
      <p:sp>
        <p:nvSpPr>
          <p:cNvPr id="5" name="TextBox 4"/>
          <p:cNvSpPr txBox="1"/>
          <p:nvPr/>
        </p:nvSpPr>
        <p:spPr>
          <a:xfrm>
            <a:off x="533400" y="1066800"/>
            <a:ext cx="8153400" cy="5509200"/>
          </a:xfrm>
          <a:prstGeom prst="rect">
            <a:avLst/>
          </a:prstGeom>
          <a:noFill/>
        </p:spPr>
        <p:txBody>
          <a:bodyPr wrap="square" rtlCol="0">
            <a:spAutoFit/>
          </a:bodyPr>
          <a:lstStyle/>
          <a:p>
            <a:pPr lvl="0">
              <a:buClr>
                <a:srgbClr val="0070C0"/>
              </a:buClr>
              <a:buFont typeface="Wingdings" pitchFamily="2" charset="2"/>
              <a:buChar char="§"/>
            </a:pPr>
            <a:r>
              <a:rPr lang="en-US" sz="1100" dirty="0" smtClean="0"/>
              <a:t> </a:t>
            </a:r>
            <a:r>
              <a:rPr lang="en-US" sz="1100" i="1" dirty="0" smtClean="0"/>
              <a:t>A. </a:t>
            </a:r>
            <a:r>
              <a:rPr lang="en-US" sz="1100" i="1" dirty="0" smtClean="0"/>
              <a:t>Frangoul</a:t>
            </a:r>
            <a:r>
              <a:rPr lang="en-US" sz="1100" i="1" dirty="0" smtClean="0"/>
              <a:t>, "Portland commits to 100 percent renewable energy by 2050", https://www.cnbc.com/2017/04/12/portland-commits-to-100-percent--renewable-energy-by-2050.html. Accessed September, 2018.</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A. </a:t>
            </a:r>
            <a:r>
              <a:rPr lang="en-US" sz="1100" i="1" dirty="0" smtClean="0"/>
              <a:t>Hirtenstein</a:t>
            </a:r>
            <a:r>
              <a:rPr lang="en-US" sz="1100" i="1" dirty="0" smtClean="0"/>
              <a:t>, "Clean-Energy Jobs Surpass Oil Drilling for First Time in U.S.", https://www.bloomberg.com/news/articles/2016-05-25/clean-energy-jobs-surpass-oil-drilling-for-first-time-in-u-s.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Bloomberg News, "China Is Adding Solar Power at a Record Pace", https://www.bloomberg.com/news/articles/2017-07-19/china-adds-about-24gw-of solar-capacity-in-first-half-official.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Solar Energy Industry Association, "What's in a Megawatt?", https://www.seia.org/initiatives/whats-megawatt.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Z. </a:t>
            </a:r>
            <a:r>
              <a:rPr lang="en-US" sz="1100" i="1" dirty="0" smtClean="0"/>
              <a:t>Hagadone</a:t>
            </a:r>
            <a:r>
              <a:rPr lang="en-US" sz="1100" i="1" dirty="0" smtClean="0"/>
              <a:t>, "</a:t>
            </a:r>
            <a:r>
              <a:rPr lang="en-US" sz="1100" i="1" dirty="0" smtClean="0"/>
              <a:t>Megawhat</a:t>
            </a:r>
            <a:r>
              <a:rPr lang="en-US" sz="1100" i="1" dirty="0" smtClean="0"/>
              <a:t>?", https://www.boiseweekly.com/boise/megawhat/Content?oid=3433953.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B. Burger, "Recent facts about </a:t>
            </a:r>
            <a:r>
              <a:rPr lang="en-US" sz="1100" i="1" dirty="0" smtClean="0"/>
              <a:t>photovoltaic's </a:t>
            </a:r>
            <a:r>
              <a:rPr lang="en-US" sz="1100" i="1" dirty="0" smtClean="0"/>
              <a:t>in Germany", https://www.energy-charts.de/energy_pie.htm.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M. Kaufman, "California says new homes must have solar panels, in push to go all-renewable", https://mashable.com/2018/05/09/california-becomes-first-state-to-mandate-solar-panels-on-new-homes/#IVV.BE4NvmqQ.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D. Baker, "California bill requiring 100 percent renewable power clears Assembly", https://www.sfchronicle.com/bayarea/article/California-bill-requiring-100-percent-renewable-13189841.php. Accessed September, 2018.</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C. Sweet, "How California Utilities Are Managing Excess Solar Power", https://www.wsj.com/articles/how-california-utilities-are-managing-excess-solar-power-1488628803.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R. Elmore, P. Gagnon, R. Margolis, J. </a:t>
            </a:r>
            <a:r>
              <a:rPr lang="en-US" sz="1100" i="1" dirty="0" smtClean="0"/>
              <a:t>Melius</a:t>
            </a:r>
            <a:r>
              <a:rPr lang="en-US" sz="1100" i="1" dirty="0" smtClean="0"/>
              <a:t>, and C. Phillips, "Rooftop Solar Photovoltaic Technical Potential in the United States: A Detailed Assessment", https://www.nrel.gov/docs/fy16osti/65298.pdf. Accessed September, 2018. </a:t>
            </a:r>
          </a:p>
          <a:p>
            <a:pPr lvl="0">
              <a:buClr>
                <a:srgbClr val="0070C0"/>
              </a:buClr>
              <a:buFont typeface="Wingdings" pitchFamily="2" charset="2"/>
              <a:buChar char="§"/>
            </a:pPr>
            <a:endParaRPr lang="en-US" sz="1100" i="1" dirty="0" smtClean="0"/>
          </a:p>
          <a:p>
            <a:pPr lvl="0">
              <a:buClr>
                <a:srgbClr val="0070C0"/>
              </a:buClr>
              <a:buFont typeface="Wingdings" pitchFamily="2" charset="2"/>
              <a:buChar char="§"/>
            </a:pPr>
            <a:r>
              <a:rPr lang="en-US" sz="1100" i="1" dirty="0" smtClean="0"/>
              <a:t>T. </a:t>
            </a:r>
            <a:r>
              <a:rPr lang="en-US" sz="1100" i="1" dirty="0" smtClean="0"/>
              <a:t>Weyrer</a:t>
            </a:r>
            <a:r>
              <a:rPr lang="en-US" sz="1100" i="1" dirty="0" smtClean="0"/>
              <a:t>, "GIS Based Analysis of the Potential of Solar Energy of Roof Surfaces in Baton Rouge, Louisiana", https://static1.squarespace.com/static/559921a3e4b02c1d7480f8f4/t/5859a456c534a5b321544c43/1482269784755/Weyrer.pdf. Accessed September, 2018.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0070C0"/>
                </a:solidFill>
              </a:rPr>
              <a:t>References</a:t>
            </a:r>
            <a:endParaRPr lang="en-US" dirty="0">
              <a:solidFill>
                <a:srgbClr val="0070C0"/>
              </a:solidFill>
            </a:endParaRPr>
          </a:p>
        </p:txBody>
      </p:sp>
      <p:sp>
        <p:nvSpPr>
          <p:cNvPr id="5" name="TextBox 4"/>
          <p:cNvSpPr txBox="1"/>
          <p:nvPr/>
        </p:nvSpPr>
        <p:spPr>
          <a:xfrm>
            <a:off x="533400" y="1066800"/>
            <a:ext cx="8153400" cy="5170646"/>
          </a:xfrm>
          <a:prstGeom prst="rect">
            <a:avLst/>
          </a:prstGeom>
          <a:noFill/>
        </p:spPr>
        <p:txBody>
          <a:bodyPr wrap="square" rtlCol="0">
            <a:spAutoFit/>
          </a:bodyPr>
          <a:lstStyle/>
          <a:p>
            <a:pPr>
              <a:buClr>
                <a:srgbClr val="0070C0"/>
              </a:buClr>
              <a:buFont typeface="Wingdings" pitchFamily="2" charset="2"/>
              <a:buChar char="§"/>
            </a:pPr>
            <a:r>
              <a:rPr lang="en-US" sz="1100" dirty="0" smtClean="0"/>
              <a:t> </a:t>
            </a:r>
            <a:r>
              <a:rPr lang="en-US" sz="1100" i="1" dirty="0" smtClean="0"/>
              <a:t>A. Chow, A. Fung, and S. Li, "GIS Modeling of Solar Neighborhood Potential at a Fine Spatiotemporal Resolution", https://pdfs.semanticscholar.org/7777/0e7ca2adbfa615c992ce416f0c321e527600.pdf.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National Renewable Energy Laboratory, "System Advisor Model (SAM)", https://sam.nrel.gov.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Energy Sage, "What's the best angle for my solar panels?", https://www.energysage.com/solar/101/impact-of-roof-angl. Accessed September, 2018..</a:t>
            </a:r>
          </a:p>
          <a:p>
            <a:endParaRPr lang="en-US" sz="1100" i="1" dirty="0" smtClean="0"/>
          </a:p>
          <a:p>
            <a:pPr>
              <a:buClr>
                <a:srgbClr val="0070C0"/>
              </a:buClr>
              <a:buFont typeface="Wingdings" pitchFamily="2" charset="2"/>
              <a:buChar char="§"/>
            </a:pPr>
            <a:r>
              <a:rPr lang="en-US" sz="1100" i="1" dirty="0" smtClean="0"/>
              <a:t> C. Landau, "Optimum Tilt of Solar Panels", https://www.solarpaneltilt.com.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C. </a:t>
            </a:r>
            <a:r>
              <a:rPr lang="en-US" sz="1100" i="1" dirty="0" smtClean="0"/>
              <a:t>Haroldson</a:t>
            </a:r>
            <a:r>
              <a:rPr lang="en-US" sz="1100" i="1" dirty="0" smtClean="0"/>
              <a:t>, "Wall-mounted solar: A rising trend or barely hanging on?", https://www.solarpowerworldonline.com/2017/07/wall-mounted-solar-trend.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Esri, "Modeling solar radiation", http://desktop.arcgis.com/en/arcmap/10.3/tools/spatial-analyst-toolbox/modeling-solar-radiation.htm.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P. Fu, and P. M. Rich, "The Solar Analyst 1.0 Manual", Helios Environmental Modeling Institute (HEMI), USA. http://desktop.arcgis.com/en/arcmap/10.3/tools/spatial-analyst-toolbox/how-solar-radiation-is-calculated.htm.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C. Carl, "Calculating Solar Photovoltaic Potential On Residential Rooftops In Kailua-Kona, Hawaii", https://spatial.usc.edu/wp-content/uploads/2014/03/CarlCarolineThesis.pdf.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R. Elmore, P. Gagnon, R. Margolis, J. </a:t>
            </a:r>
            <a:r>
              <a:rPr lang="en-US" sz="1100" i="1" dirty="0" smtClean="0"/>
              <a:t>Melius</a:t>
            </a:r>
            <a:r>
              <a:rPr lang="en-US" sz="1100" i="1" dirty="0" smtClean="0"/>
              <a:t>, C. Phillips, "Using GIS-based methods and LiDAR data to estimate rooftop solar technical potential in U.S. cities", http://iopscience.iop.org/article/10.1088/1748-9326/aa7225/meta.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Greenmatch</a:t>
            </a:r>
            <a:r>
              <a:rPr lang="en-US" sz="1100" i="1" dirty="0" smtClean="0"/>
              <a:t>, "How Efficient Are Solar Panels?", https://www.greenmatch.co.uk/blog/2014/11/how-efficient-are-solar-panels. Accessed September, 2018. </a:t>
            </a:r>
          </a:p>
          <a:p>
            <a:pPr>
              <a:buClr>
                <a:srgbClr val="0070C0"/>
              </a:buClr>
              <a:buFont typeface="Wingdings" pitchFamily="2" charset="2"/>
              <a:buChar char="§"/>
            </a:pPr>
            <a:endParaRPr lang="en-US" sz="1100" i="1" dirty="0" smtClean="0"/>
          </a:p>
          <a:p>
            <a:pPr>
              <a:buClr>
                <a:srgbClr val="0070C0"/>
              </a:buClr>
              <a:buFont typeface="Wingdings" pitchFamily="2" charset="2"/>
              <a:buChar char="§"/>
            </a:pPr>
            <a:r>
              <a:rPr lang="en-US" sz="1100" i="1" dirty="0" smtClean="0"/>
              <a:t>National Renewable Energy Laboratory, "PV Watts Calculator", https://pvwatts.nrel.gov/. Accessed September, 2018.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Questions?</a:t>
            </a:r>
            <a:endParaRPr lang="en-US" dirty="0">
              <a:solidFill>
                <a:srgbClr val="0070C0"/>
              </a:solidFill>
            </a:endParaRPr>
          </a:p>
        </p:txBody>
      </p:sp>
      <p:sp>
        <p:nvSpPr>
          <p:cNvPr id="3" name="Content Placeholder 2"/>
          <p:cNvSpPr>
            <a:spLocks noGrp="1"/>
          </p:cNvSpPr>
          <p:nvPr>
            <p:ph idx="1"/>
          </p:nvPr>
        </p:nvSpPr>
        <p:spPr/>
        <p:txBody>
          <a:bodyPr/>
          <a:lstStyle/>
          <a:p>
            <a:pPr>
              <a:buClr>
                <a:srgbClr val="0070C0"/>
              </a:buClr>
              <a:buFont typeface="Wingdings" pitchFamily="2" charset="2"/>
              <a:buChar char="§"/>
            </a:pPr>
            <a:r>
              <a:rPr lang="en-US" dirty="0"/>
              <a:t>cxm842@psu.edu</a:t>
            </a:r>
          </a:p>
        </p:txBody>
      </p:sp>
      <p:pic>
        <p:nvPicPr>
          <p:cNvPr id="4" name="Picture 3" descr="solar-farm.jpeg"/>
          <p:cNvPicPr>
            <a:picLocks noChangeAspect="1"/>
          </p:cNvPicPr>
          <p:nvPr/>
        </p:nvPicPr>
        <p:blipFill>
          <a:blip r:embed="rId2" cstate="print"/>
          <a:stretch>
            <a:fillRect/>
          </a:stretch>
        </p:blipFill>
        <p:spPr>
          <a:xfrm>
            <a:off x="533400" y="2362200"/>
            <a:ext cx="8099606" cy="426964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Objectives &amp; Scope</a:t>
            </a:r>
            <a:endParaRPr lang="en-US" dirty="0">
              <a:solidFill>
                <a:srgbClr val="0070C0"/>
              </a:solidFill>
            </a:endParaRPr>
          </a:p>
        </p:txBody>
      </p:sp>
      <p:sp>
        <p:nvSpPr>
          <p:cNvPr id="4" name="TextBox 3"/>
          <p:cNvSpPr txBox="1"/>
          <p:nvPr/>
        </p:nvSpPr>
        <p:spPr>
          <a:xfrm>
            <a:off x="381000" y="1676400"/>
            <a:ext cx="8305800" cy="3785652"/>
          </a:xfrm>
          <a:prstGeom prst="rect">
            <a:avLst/>
          </a:prstGeom>
          <a:noFill/>
        </p:spPr>
        <p:txBody>
          <a:bodyPr wrap="square" rtlCol="0">
            <a:spAutoFit/>
          </a:bodyPr>
          <a:lstStyle/>
          <a:p>
            <a:r>
              <a:rPr lang="en-US" sz="2400" dirty="0" smtClean="0"/>
              <a:t>Research Questions</a:t>
            </a:r>
          </a:p>
          <a:p>
            <a:pPr marL="342900" indent="-342900"/>
            <a:r>
              <a:rPr lang="en-US" sz="2400" dirty="0" smtClean="0"/>
              <a:t>	How much energy can solar PV produce across all rooftops in Portland?</a:t>
            </a:r>
          </a:p>
          <a:p>
            <a:pPr marL="342900" indent="-342900"/>
            <a:endParaRPr lang="en-US" sz="2400" dirty="0" smtClean="0"/>
          </a:p>
          <a:p>
            <a:pPr marL="342900" indent="-342900">
              <a:buClr>
                <a:srgbClr val="0070C0"/>
              </a:buClr>
              <a:buFont typeface="Wingdings" pitchFamily="2" charset="2"/>
              <a:buChar char="§"/>
            </a:pPr>
            <a:r>
              <a:rPr lang="en-US" sz="2400" dirty="0" smtClean="0"/>
              <a:t>Objective 1: Model solar PV potential for each day of the year on each rooftop.</a:t>
            </a:r>
          </a:p>
          <a:p>
            <a:pPr marL="342900" indent="-342900">
              <a:buClr>
                <a:srgbClr val="0070C0"/>
              </a:buClr>
            </a:pPr>
            <a:endParaRPr lang="en-US" sz="2400" dirty="0" smtClean="0"/>
          </a:p>
          <a:p>
            <a:pPr marL="342900" indent="-342900">
              <a:buClr>
                <a:srgbClr val="0070C0"/>
              </a:buClr>
              <a:buFont typeface="Wingdings" pitchFamily="2" charset="2"/>
              <a:buChar char="§"/>
            </a:pPr>
            <a:r>
              <a:rPr lang="en-US" sz="2400" dirty="0" smtClean="0"/>
              <a:t>Objective 2: Compare/contrast historical energy requirements vs. rooftop potential to determine how many buildings are net-zero.</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PGE Electricity Portfolio</a:t>
            </a:r>
            <a:endParaRPr lang="en-US" dirty="0">
              <a:solidFill>
                <a:srgbClr val="0070C0"/>
              </a:solidFill>
            </a:endParaRPr>
          </a:p>
        </p:txBody>
      </p:sp>
      <p:sp>
        <p:nvSpPr>
          <p:cNvPr id="3" name="Content Placeholder 2"/>
          <p:cNvSpPr>
            <a:spLocks noGrp="1"/>
          </p:cNvSpPr>
          <p:nvPr>
            <p:ph idx="1"/>
          </p:nvPr>
        </p:nvSpPr>
        <p:spPr/>
        <p:txBody>
          <a:bodyPr/>
          <a:lstStyle/>
          <a:p>
            <a:pPr>
              <a:buClr>
                <a:srgbClr val="0070C0"/>
              </a:buClr>
              <a:buFont typeface="Wingdings" pitchFamily="2" charset="2"/>
              <a:buChar char="§"/>
            </a:pPr>
            <a:r>
              <a:rPr lang="en-US" dirty="0" smtClean="0"/>
              <a:t>Solar currently provides only 6 Megawatts of energy for PGE.</a:t>
            </a:r>
            <a:endParaRPr lang="en-US" dirty="0"/>
          </a:p>
        </p:txBody>
      </p:sp>
      <p:pic>
        <p:nvPicPr>
          <p:cNvPr id="5" name="Picture 4" descr="PGE portfolio transparent.png"/>
          <p:cNvPicPr>
            <a:picLocks noChangeAspect="1"/>
          </p:cNvPicPr>
          <p:nvPr/>
        </p:nvPicPr>
        <p:blipFill>
          <a:blip r:embed="rId2" cstate="print"/>
          <a:stretch>
            <a:fillRect/>
          </a:stretch>
        </p:blipFill>
        <p:spPr>
          <a:xfrm>
            <a:off x="2514600" y="2362200"/>
            <a:ext cx="5598048" cy="38286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Solar PV Potential Web App</a:t>
            </a:r>
            <a:endParaRPr lang="en-US" dirty="0">
              <a:solidFill>
                <a:srgbClr val="0070C0"/>
              </a:solidFill>
            </a:endParaRPr>
          </a:p>
        </p:txBody>
      </p:sp>
      <p:sp>
        <p:nvSpPr>
          <p:cNvPr id="4" name="Content Placeholder 3"/>
          <p:cNvSpPr>
            <a:spLocks noGrp="1"/>
          </p:cNvSpPr>
          <p:nvPr>
            <p:ph idx="1"/>
          </p:nvPr>
        </p:nvSpPr>
        <p:spPr>
          <a:xfrm>
            <a:off x="457200" y="1295400"/>
            <a:ext cx="8382000" cy="1066800"/>
          </a:xfrm>
        </p:spPr>
        <p:txBody>
          <a:bodyPr/>
          <a:lstStyle/>
          <a:p>
            <a:pPr>
              <a:buClr>
                <a:srgbClr val="0070C0"/>
              </a:buClr>
              <a:buFont typeface="Wingdings" pitchFamily="2" charset="2"/>
              <a:buChar char="§"/>
            </a:pPr>
            <a:r>
              <a:rPr lang="en-US" dirty="0" smtClean="0"/>
              <a:t>Visualizing the historical electrical consumption side-by-side with the rooftop PV potential.</a:t>
            </a:r>
          </a:p>
        </p:txBody>
      </p:sp>
      <p:pic>
        <p:nvPicPr>
          <p:cNvPr id="5" name="Content Placeholder 3" descr="Web App.jpg"/>
          <p:cNvPicPr>
            <a:picLocks noChangeAspect="1"/>
          </p:cNvPicPr>
          <p:nvPr/>
        </p:nvPicPr>
        <p:blipFill>
          <a:blip r:embed="rId2" cstate="print"/>
          <a:stretch>
            <a:fillRect/>
          </a:stretch>
        </p:blipFill>
        <p:spPr>
          <a:xfrm>
            <a:off x="533400" y="2438400"/>
            <a:ext cx="8187612" cy="420979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How </a:t>
            </a:r>
            <a:r>
              <a:rPr lang="en-US" dirty="0" smtClean="0">
                <a:solidFill>
                  <a:srgbClr val="0070C0"/>
                </a:solidFill>
              </a:rPr>
              <a:t>Solar </a:t>
            </a:r>
            <a:r>
              <a:rPr lang="en-US" dirty="0" smtClean="0">
                <a:solidFill>
                  <a:srgbClr val="0070C0"/>
                </a:solidFill>
              </a:rPr>
              <a:t>E</a:t>
            </a:r>
            <a:r>
              <a:rPr lang="en-US" dirty="0" smtClean="0">
                <a:solidFill>
                  <a:srgbClr val="0070C0"/>
                </a:solidFill>
              </a:rPr>
              <a:t>nergy </a:t>
            </a:r>
            <a:r>
              <a:rPr lang="en-US" dirty="0" smtClean="0">
                <a:solidFill>
                  <a:srgbClr val="0070C0"/>
                </a:solidFill>
              </a:rPr>
              <a:t>i</a:t>
            </a:r>
            <a:r>
              <a:rPr lang="en-US" dirty="0" smtClean="0">
                <a:solidFill>
                  <a:srgbClr val="0070C0"/>
                </a:solidFill>
              </a:rPr>
              <a:t>s </a:t>
            </a:r>
            <a:r>
              <a:rPr lang="en-US" dirty="0" smtClean="0">
                <a:solidFill>
                  <a:srgbClr val="0070C0"/>
                </a:solidFill>
              </a:rPr>
              <a:t>D</a:t>
            </a:r>
            <a:r>
              <a:rPr lang="en-US" dirty="0" smtClean="0">
                <a:solidFill>
                  <a:srgbClr val="0070C0"/>
                </a:solidFill>
              </a:rPr>
              <a:t>erived</a:t>
            </a:r>
            <a:endParaRPr lang="en-US" dirty="0">
              <a:solidFill>
                <a:srgbClr val="0070C0"/>
              </a:solidFill>
            </a:endParaRPr>
          </a:p>
        </p:txBody>
      </p:sp>
      <p:pic>
        <p:nvPicPr>
          <p:cNvPr id="4" name="Content Placeholder 3" descr="how-solar-pv-works.jpg"/>
          <p:cNvPicPr>
            <a:picLocks noGrp="1" noChangeAspect="1"/>
          </p:cNvPicPr>
          <p:nvPr>
            <p:ph idx="1"/>
          </p:nvPr>
        </p:nvPicPr>
        <p:blipFill>
          <a:blip r:embed="rId2" cstate="print"/>
          <a:stretch>
            <a:fillRect/>
          </a:stretch>
        </p:blipFill>
        <p:spPr>
          <a:xfrm>
            <a:off x="1143000" y="1371600"/>
            <a:ext cx="6849292" cy="4953000"/>
          </a:xfrm>
          <a:ln>
            <a:solidFill>
              <a:schemeClr val="tx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First Solar Array: NYC 1884</a:t>
            </a:r>
            <a:endParaRPr lang="en-US" dirty="0">
              <a:solidFill>
                <a:srgbClr val="0070C0"/>
              </a:solidFill>
            </a:endParaRPr>
          </a:p>
        </p:txBody>
      </p:sp>
      <p:pic>
        <p:nvPicPr>
          <p:cNvPr id="4" name="Content Placeholder 3" descr="first solar array.jpg"/>
          <p:cNvPicPr>
            <a:picLocks noGrp="1" noChangeAspect="1"/>
          </p:cNvPicPr>
          <p:nvPr>
            <p:ph idx="1"/>
          </p:nvPr>
        </p:nvPicPr>
        <p:blipFill>
          <a:blip r:embed="rId2" cstate="print"/>
          <a:stretch>
            <a:fillRect/>
          </a:stretch>
        </p:blipFill>
        <p:spPr>
          <a:xfrm>
            <a:off x="1219200" y="1371600"/>
            <a:ext cx="6714531" cy="5100688"/>
          </a:xfrm>
          <a:ln>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1475</TotalTime>
  <Words>1356</Words>
  <Application>Microsoft Office PowerPoint</Application>
  <PresentationFormat>On-screen Show (4:3)</PresentationFormat>
  <Paragraphs>180</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Modeling Solar Photovoltaic Rooftop Potential: Portland, Oregon </vt:lpstr>
      <vt:lpstr>Overview</vt:lpstr>
      <vt:lpstr>Background</vt:lpstr>
      <vt:lpstr>Purpose</vt:lpstr>
      <vt:lpstr>Objectives &amp; Scope</vt:lpstr>
      <vt:lpstr>PGE Electricity Portfolio</vt:lpstr>
      <vt:lpstr>Solar PV Potential Web App</vt:lpstr>
      <vt:lpstr>How Solar Energy is Derived</vt:lpstr>
      <vt:lpstr>First Solar Array: NYC 1884</vt:lpstr>
      <vt:lpstr>Solar Industry</vt:lpstr>
      <vt:lpstr>Solar Industry</vt:lpstr>
      <vt:lpstr>Solar Around The World</vt:lpstr>
      <vt:lpstr>Solar in California</vt:lpstr>
      <vt:lpstr>Measuring Rooftop Suitability</vt:lpstr>
      <vt:lpstr>Technology</vt:lpstr>
      <vt:lpstr>Data</vt:lpstr>
      <vt:lpstr>Methodology</vt:lpstr>
      <vt:lpstr>Subset Study Area</vt:lpstr>
      <vt:lpstr>Ladd’s Addition</vt:lpstr>
      <vt:lpstr>LiDAR Data</vt:lpstr>
      <vt:lpstr>Digital Surface Model</vt:lpstr>
      <vt:lpstr>Modeling Shade</vt:lpstr>
      <vt:lpstr>June Solar Radiation</vt:lpstr>
      <vt:lpstr>December Solar Radiation</vt:lpstr>
      <vt:lpstr>Measuring Slope</vt:lpstr>
      <vt:lpstr>Slope Raster</vt:lpstr>
      <vt:lpstr>Measuring Aspect</vt:lpstr>
      <vt:lpstr>Aspect Raster</vt:lpstr>
      <vt:lpstr>Reclassified Slope &amp; Aspect</vt:lpstr>
      <vt:lpstr>June Viable Rooftop Cells</vt:lpstr>
      <vt:lpstr>December Viable Rooftop Cells</vt:lpstr>
      <vt:lpstr>Orthoimagery Example</vt:lpstr>
      <vt:lpstr>DSM Example</vt:lpstr>
      <vt:lpstr>Solar Radiation Example</vt:lpstr>
      <vt:lpstr>Points Solar Radiation Example</vt:lpstr>
      <vt:lpstr>Expected Results</vt:lpstr>
      <vt:lpstr>Expected Results</vt:lpstr>
      <vt:lpstr>Expected Results</vt:lpstr>
      <vt:lpstr>Limitations</vt:lpstr>
      <vt:lpstr>Timeline</vt:lpstr>
      <vt:lpstr>References</vt:lpstr>
      <vt:lpstr>References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WTEF</dc:creator>
  <cp:lastModifiedBy>WTEF</cp:lastModifiedBy>
  <cp:revision>273</cp:revision>
  <dcterms:created xsi:type="dcterms:W3CDTF">2018-10-22T10:51:07Z</dcterms:created>
  <dcterms:modified xsi:type="dcterms:W3CDTF">2018-11-06T20:10:32Z</dcterms:modified>
</cp:coreProperties>
</file>