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335" r:id="rId1"/>
  </p:sldMasterIdLst>
  <p:notesMasterIdLst>
    <p:notesMasterId r:id="rId37"/>
  </p:notesMasterIdLst>
  <p:sldIdLst>
    <p:sldId id="256" r:id="rId2"/>
    <p:sldId id="307" r:id="rId3"/>
    <p:sldId id="279" r:id="rId4"/>
    <p:sldId id="298" r:id="rId5"/>
    <p:sldId id="277" r:id="rId6"/>
    <p:sldId id="280" r:id="rId7"/>
    <p:sldId id="281" r:id="rId8"/>
    <p:sldId id="282" r:id="rId9"/>
    <p:sldId id="301" r:id="rId10"/>
    <p:sldId id="299" r:id="rId11"/>
    <p:sldId id="300" r:id="rId12"/>
    <p:sldId id="306" r:id="rId13"/>
    <p:sldId id="302" r:id="rId14"/>
    <p:sldId id="283" r:id="rId15"/>
    <p:sldId id="310" r:id="rId16"/>
    <p:sldId id="311" r:id="rId17"/>
    <p:sldId id="313" r:id="rId18"/>
    <p:sldId id="309" r:id="rId19"/>
    <p:sldId id="265" r:id="rId20"/>
    <p:sldId id="303" r:id="rId21"/>
    <p:sldId id="314" r:id="rId22"/>
    <p:sldId id="259" r:id="rId23"/>
    <p:sldId id="289" r:id="rId24"/>
    <p:sldId id="290" r:id="rId25"/>
    <p:sldId id="291" r:id="rId26"/>
    <p:sldId id="304" r:id="rId27"/>
    <p:sldId id="292" r:id="rId28"/>
    <p:sldId id="261" r:id="rId29"/>
    <p:sldId id="295" r:id="rId30"/>
    <p:sldId id="296" r:id="rId31"/>
    <p:sldId id="297" r:id="rId32"/>
    <p:sldId id="312" r:id="rId33"/>
    <p:sldId id="305" r:id="rId34"/>
    <p:sldId id="273" r:id="rId35"/>
    <p:sldId id="315"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5F3B"/>
    <a:srgbClr val="61916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41" autoAdjust="0"/>
    <p:restoredTop sz="75639" autoAdjust="0"/>
  </p:normalViewPr>
  <p:slideViewPr>
    <p:cSldViewPr snapToGrid="0">
      <p:cViewPr varScale="1">
        <p:scale>
          <a:sx n="100" d="100"/>
          <a:sy n="100" d="100"/>
        </p:scale>
        <p:origin x="-894" y="-8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60992-156D-4C26-B38D-A1140D7DDA47}" type="datetimeFigureOut">
              <a:rPr lang="en-US" smtClean="0"/>
              <a:pPr/>
              <a:t>5/8/2014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D3D5F-69B7-4EE0-B8B5-9DD1D11CA9EA}" type="slidenum">
              <a:rPr lang="en-US" smtClean="0"/>
              <a:pPr/>
              <a:t>‹#›</a:t>
            </a:fld>
            <a:endParaRPr lang="en-US"/>
          </a:p>
        </p:txBody>
      </p:sp>
    </p:spTree>
    <p:extLst>
      <p:ext uri="{BB962C8B-B14F-4D97-AF65-F5344CB8AC3E}">
        <p14:creationId xmlns:p14="http://schemas.microsoft.com/office/powerpoint/2010/main" xmlns="" val="203750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Splash Page</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1</a:t>
            </a:fld>
            <a:endParaRPr lang="en-US"/>
          </a:p>
        </p:txBody>
      </p:sp>
    </p:spTree>
    <p:extLst>
      <p:ext uri="{BB962C8B-B14F-4D97-AF65-F5344CB8AC3E}">
        <p14:creationId xmlns:p14="http://schemas.microsoft.com/office/powerpoint/2010/main" xmlns="" val="2867887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baseline="0" dirty="0" smtClean="0">
                <a:solidFill>
                  <a:schemeClr val="tx1"/>
                </a:solidFill>
                <a:effectLst/>
                <a:latin typeface="+mn-lt"/>
                <a:ea typeface="+mn-ea"/>
                <a:cs typeface="+mn-cs"/>
              </a:rPr>
              <a:t>This is a section of the canopy theme of the National Land Cover data set, centered around the town of West Columbia.  Forested areas are shown as shades of green, and open areas are white. The large white areas at the top and bottom left were formerly prairie. The forest area has gradually been cleared for agriculture, and more area is being used for housing with the growth of the oil industry.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61351F-DBB1-4664-ADA9-83BC7CB8848D}" type="slidenum">
              <a:rPr lang="en-US" smtClean="0"/>
              <a:pPr/>
              <a:t>10</a:t>
            </a:fld>
            <a:endParaRPr lang="en-US"/>
          </a:p>
        </p:txBody>
      </p:sp>
    </p:spTree>
    <p:extLst>
      <p:ext uri="{BB962C8B-B14F-4D97-AF65-F5344CB8AC3E}">
        <p14:creationId xmlns:p14="http://schemas.microsoft.com/office/powerpoint/2010/main" xmlns="" val="2195447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photograph you can see a remnant</a:t>
            </a:r>
            <a:r>
              <a:rPr lang="en-US" sz="1200" kern="1200" baseline="0" dirty="0" smtClean="0">
                <a:solidFill>
                  <a:schemeClr val="tx1"/>
                </a:solidFill>
                <a:effectLst/>
                <a:latin typeface="+mn-lt"/>
                <a:ea typeface="+mn-ea"/>
                <a:cs typeface="+mn-cs"/>
              </a:rPr>
              <a:t> of the pattern of forest bottomland and prairie upland.  The Brazos River is on the left.  In this region, f</a:t>
            </a:r>
            <a:r>
              <a:rPr lang="en-US" sz="1200" kern="1200" dirty="0" smtClean="0">
                <a:solidFill>
                  <a:schemeClr val="tx1"/>
                </a:solidFill>
                <a:effectLst/>
                <a:latin typeface="+mn-lt"/>
                <a:ea typeface="+mn-ea"/>
                <a:cs typeface="+mn-cs"/>
              </a:rPr>
              <a:t>orest clearing is done to expand cropland, and to provide pasture for horses and cattle.  Small ponds and reservoirs as in the bottom left corner are frequently constructed.  Fragmentation can be for roads, utility rights of way and petroleum pipelines, exurban development of homes on large lots, and my personal favorite, clearing of vegetation near creeks by the local drainage district to provide faster draining of water.</a:t>
            </a:r>
          </a:p>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11</a:t>
            </a:fld>
            <a:endParaRPr lang="en-US"/>
          </a:p>
        </p:txBody>
      </p:sp>
    </p:spTree>
    <p:extLst>
      <p:ext uri="{BB962C8B-B14F-4D97-AF65-F5344CB8AC3E}">
        <p14:creationId xmlns:p14="http://schemas.microsoft.com/office/powerpoint/2010/main" xmlns="" val="2872111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should</a:t>
            </a:r>
            <a:r>
              <a:rPr lang="en-US" baseline="0" dirty="0" smtClean="0"/>
              <a:t> explain the concepts of core and edge forest.  The interior of a heavily forested area is shaded and more humid than the edge of a forested area, where individual plants receive more sunlight.  Some animals prefer edge habitat, like deer, and some animals prefer core or interior habitat.  In this image, t</a:t>
            </a:r>
            <a:r>
              <a:rPr lang="en-US" dirty="0" smtClean="0"/>
              <a:t>he power</a:t>
            </a:r>
            <a:r>
              <a:rPr lang="en-US" baseline="0" dirty="0" smtClean="0"/>
              <a:t> line easement has cut through the small woodlot, so much of the area is less than 100 meters from the forest edge.</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12</a:t>
            </a:fld>
            <a:endParaRPr lang="en-US"/>
          </a:p>
        </p:txBody>
      </p:sp>
    </p:spTree>
    <p:extLst>
      <p:ext uri="{BB962C8B-B14F-4D97-AF65-F5344CB8AC3E}">
        <p14:creationId xmlns:p14="http://schemas.microsoft.com/office/powerpoint/2010/main" xmlns="" val="1133536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Animals may have difficulty moving between habitat patches to find food and breeding habitat, and to find mates.  </a:t>
            </a:r>
            <a:br>
              <a:rPr lang="en-US" sz="1200" dirty="0" smtClean="0"/>
            </a:br>
            <a:r>
              <a:rPr lang="en-US" sz="1200" dirty="0" smtClean="0"/>
              <a:t/>
            </a:r>
            <a:br>
              <a:rPr lang="en-US" sz="1200" dirty="0" smtClean="0"/>
            </a:br>
            <a:r>
              <a:rPr lang="en-US" sz="1200" dirty="0" smtClean="0"/>
              <a:t>Small, isolated habitat patches support fewer species. (Harris 1984)</a:t>
            </a:r>
            <a:br>
              <a:rPr lang="en-US" sz="1200" dirty="0" smtClean="0"/>
            </a:br>
            <a:r>
              <a:rPr lang="en-US" sz="1200" dirty="0" smtClean="0"/>
              <a:t/>
            </a:r>
            <a:br>
              <a:rPr lang="en-US" sz="1200" dirty="0" smtClean="0"/>
            </a:br>
            <a:r>
              <a:rPr lang="en-US" sz="1200" dirty="0" smtClean="0"/>
              <a:t>Fragmentation converts core forest which has shade and high humidity, to edge forest which receives more sunlight, allowing a different group</a:t>
            </a:r>
            <a:r>
              <a:rPr lang="en-US" sz="1200" baseline="0" dirty="0" smtClean="0"/>
              <a:t> of plants to thrive, like invasive Chinese tallow.</a:t>
            </a:r>
            <a:r>
              <a:rPr lang="en-US" sz="1200" dirty="0" smtClean="0"/>
              <a:t/>
            </a:r>
            <a:br>
              <a:rPr lang="en-US" sz="1200" dirty="0" smtClean="0"/>
            </a:br>
            <a:r>
              <a:rPr lang="en-US" sz="1200" dirty="0" smtClean="0"/>
              <a:t/>
            </a:r>
            <a:br>
              <a:rPr lang="en-US" sz="1200" dirty="0" smtClean="0"/>
            </a:br>
            <a:r>
              <a:rPr lang="en-US" sz="1200" dirty="0" smtClean="0"/>
              <a:t>Animals that  prefer edge habitat increase</a:t>
            </a:r>
            <a:r>
              <a:rPr lang="en-US" sz="1200" baseline="0" dirty="0" smtClean="0"/>
              <a:t> in number</a:t>
            </a:r>
            <a:r>
              <a:rPr lang="en-US" sz="1200" dirty="0" smtClean="0"/>
              <a:t>, animals that prefer core habitat decrease in number.</a:t>
            </a:r>
            <a:br>
              <a:rPr lang="en-US" sz="1200" dirty="0" smtClean="0"/>
            </a:br>
            <a:r>
              <a:rPr lang="en-US" sz="1200" dirty="0" smtClean="0"/>
              <a:t/>
            </a:r>
            <a:br>
              <a:rPr lang="en-US" sz="1200" dirty="0" smtClean="0"/>
            </a:br>
            <a:r>
              <a:rPr lang="en-US" sz="1200" dirty="0" smtClean="0"/>
              <a:t>Large trees are more vulnerable to blow-down on forest edges.</a:t>
            </a:r>
            <a:br>
              <a:rPr lang="en-US" sz="1200" dirty="0" smtClean="0"/>
            </a:br>
            <a:r>
              <a:rPr lang="en-US" sz="1200" dirty="0" smtClean="0"/>
              <a:t/>
            </a:r>
            <a:br>
              <a:rPr lang="en-US" sz="1200" dirty="0" smtClean="0"/>
            </a:br>
            <a:r>
              <a:rPr lang="en-US" sz="1200" dirty="0" smtClean="0"/>
              <a:t>Predators like cats</a:t>
            </a:r>
            <a:r>
              <a:rPr lang="en-US" sz="1200" baseline="0" dirty="0" smtClean="0"/>
              <a:t> and snakes, </a:t>
            </a:r>
            <a:r>
              <a:rPr lang="en-US" sz="1200" dirty="0" smtClean="0"/>
              <a:t>and nest parasites like cowbirds</a:t>
            </a:r>
            <a:r>
              <a:rPr lang="en-US" sz="1200" baseline="0" dirty="0" smtClean="0"/>
              <a:t> from outside the forest have access to nesting birds in the edge forest</a:t>
            </a:r>
            <a:r>
              <a:rPr lang="en-US" sz="1200" dirty="0" smtClean="0"/>
              <a:t>.</a:t>
            </a:r>
            <a:br>
              <a:rPr lang="en-US" sz="1200" dirty="0" smtClean="0"/>
            </a:b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13</a:t>
            </a:fld>
            <a:endParaRPr lang="en-US"/>
          </a:p>
        </p:txBody>
      </p:sp>
    </p:spTree>
    <p:extLst>
      <p:ext uri="{BB962C8B-B14F-4D97-AF65-F5344CB8AC3E}">
        <p14:creationId xmlns:p14="http://schemas.microsoft.com/office/powerpoint/2010/main" xmlns="" val="738080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During the 1990s a coalition of government agencies and non-profit entities formed to conserve some of the Columbia Bottomlands.  They set a goal of 10 percent (70,000 acres) of the original forest habitat.  The Texas Midcoast Refuge Complex had originally been established as three large refuges for waterfowl on the coast.  The refuge complex received initial approval from the Fish and Wildlife Service to acquire 28,000 acres.  In Texas, the majority of land is privately owned, so to create a wildlife refuge the Federal government can not segregate it from other federal land as they might do in most of the western United States.  Also, this program cannot condemn land as a municipal or state government might do.   To add to the Refuge complex, the Fish and Wildlife Service must deal with willing sellers.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ED3D5F-69B7-4EE0-B8B5-9DD1D11CA9EA}" type="slidenum">
              <a:rPr lang="en-US" smtClean="0"/>
              <a:pPr/>
              <a:t>14</a:t>
            </a:fld>
            <a:endParaRPr lang="en-US"/>
          </a:p>
        </p:txBody>
      </p:sp>
    </p:spTree>
    <p:extLst>
      <p:ext uri="{BB962C8B-B14F-4D97-AF65-F5344CB8AC3E}">
        <p14:creationId xmlns:p14="http://schemas.microsoft.com/office/powerpoint/2010/main" xmlns="" val="1456153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map shows the current configuration</a:t>
            </a:r>
            <a:r>
              <a:rPr lang="en-US" sz="1200" kern="1200" baseline="0" dirty="0" smtClean="0">
                <a:solidFill>
                  <a:schemeClr val="tx1"/>
                </a:solidFill>
                <a:effectLst/>
                <a:latin typeface="+mn-lt"/>
                <a:ea typeface="+mn-ea"/>
                <a:cs typeface="+mn-cs"/>
              </a:rPr>
              <a:t> of the refuge parcels.  </a:t>
            </a:r>
            <a:r>
              <a:rPr lang="en-US" sz="1200" kern="1200" dirty="0" smtClean="0">
                <a:solidFill>
                  <a:schemeClr val="tx1"/>
                </a:solidFill>
                <a:effectLst/>
                <a:latin typeface="+mn-lt"/>
                <a:ea typeface="+mn-ea"/>
                <a:cs typeface="+mn-cs"/>
              </a:rPr>
              <a:t>The Refuge complex has received permission to increase the acquisition program complete the quota of 70,000 acres.  Which areas would be the best to conserve?  This question is complicated by the fragmented nature of much of the landscape, and also the fact that the US Fish and Wildlife must deal with private</a:t>
            </a:r>
            <a:r>
              <a:rPr lang="en-US" sz="1200" kern="1200" baseline="0" dirty="0" smtClean="0">
                <a:solidFill>
                  <a:schemeClr val="tx1"/>
                </a:solidFill>
                <a:effectLst/>
                <a:latin typeface="+mn-lt"/>
                <a:ea typeface="+mn-ea"/>
                <a:cs typeface="+mn-cs"/>
              </a:rPr>
              <a:t> landowner</a:t>
            </a:r>
            <a:r>
              <a:rPr lang="en-US" sz="1200" kern="1200" dirty="0" smtClean="0">
                <a:solidFill>
                  <a:schemeClr val="tx1"/>
                </a:solidFill>
                <a:effectLst/>
                <a:latin typeface="+mn-lt"/>
                <a:ea typeface="+mn-ea"/>
                <a:cs typeface="+mn-cs"/>
              </a:rPr>
              <a:t>s.  They have limited control on what the final</a:t>
            </a:r>
            <a:r>
              <a:rPr lang="en-US" sz="1200" kern="1200" baseline="0" dirty="0" smtClean="0">
                <a:solidFill>
                  <a:schemeClr val="tx1"/>
                </a:solidFill>
                <a:effectLst/>
                <a:latin typeface="+mn-lt"/>
                <a:ea typeface="+mn-ea"/>
                <a:cs typeface="+mn-cs"/>
              </a:rPr>
              <a:t> configuration of the refuge complex will look like.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15</a:t>
            </a:fld>
            <a:endParaRPr lang="en-US"/>
          </a:p>
        </p:txBody>
      </p:sp>
    </p:spTree>
    <p:extLst>
      <p:ext uri="{BB962C8B-B14F-4D97-AF65-F5344CB8AC3E}">
        <p14:creationId xmlns:p14="http://schemas.microsoft.com/office/powerpoint/2010/main" xmlns="" val="3842901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another view of the pattern of refuge parcels,</a:t>
            </a:r>
            <a:r>
              <a:rPr lang="en-US" sz="1200" kern="1200" baseline="0" dirty="0" smtClean="0">
                <a:solidFill>
                  <a:schemeClr val="tx1"/>
                </a:solidFill>
                <a:effectLst/>
                <a:latin typeface="+mn-lt"/>
                <a:ea typeface="+mn-ea"/>
                <a:cs typeface="+mn-cs"/>
              </a:rPr>
              <a:t> along with the Texas Parks and Wildlife Units, and some other county or private preserves. The background is the Tree Canopy dataset, showing areas of trees as white.  As you can observe, in some instances the Fish and Wildlife reserve is next to a state or private reserve.  Two of those reserves are mitigation banks. The green dot is the approximate size of 42000 acres.  The question is, how should that acreage be distributed, to provide quality habitat for migrating birds.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16</a:t>
            </a:fld>
            <a:endParaRPr lang="en-US"/>
          </a:p>
        </p:txBody>
      </p:sp>
    </p:spTree>
    <p:extLst>
      <p:ext uri="{BB962C8B-B14F-4D97-AF65-F5344CB8AC3E}">
        <p14:creationId xmlns:p14="http://schemas.microsoft.com/office/powerpoint/2010/main" xmlns="" val="1197839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determining the most important areas to protect, the Fish and Wildlife Service has written a Land Protection Plan, which identifies principles to follow in acquiring parcels.  There are eight Primary Priorities and eight Secondary priorities.  Here is a paraphrased list of the Primary Priorities:  The</a:t>
            </a:r>
            <a:r>
              <a:rPr lang="en-US" sz="1200" kern="1200" baseline="0" dirty="0" smtClean="0">
                <a:solidFill>
                  <a:schemeClr val="tx1"/>
                </a:solidFill>
                <a:effectLst/>
                <a:latin typeface="+mn-lt"/>
                <a:ea typeface="+mn-ea"/>
                <a:cs typeface="+mn-cs"/>
              </a:rPr>
              <a:t> main priorities are undisturbed Old Growth forest habitat, Exceptional plant communities, Tract size greater than 1200 acres, proximity to existing refuge areas, particularly if linked by water, and topographic complexity.</a:t>
            </a:r>
            <a:endParaRPr lang="en-US" sz="1200" kern="1200" dirty="0" smtClean="0">
              <a:solidFill>
                <a:schemeClr val="tx1"/>
              </a:solidFill>
              <a:effectLst/>
              <a:latin typeface="+mn-lt"/>
              <a:ea typeface="+mn-ea"/>
              <a:cs typeface="+mn-cs"/>
            </a:endParaRPr>
          </a:p>
          <a:p>
            <a:endParaRPr lang="en-US" dirty="0" smtClean="0"/>
          </a:p>
          <a:p>
            <a:r>
              <a:rPr lang="en-US" dirty="0" smtClean="0"/>
              <a:t>You will have noticed this charming Prothonotary warbler that has made</a:t>
            </a:r>
            <a:r>
              <a:rPr lang="en-US" baseline="0" dirty="0" smtClean="0"/>
              <a:t> a nest in the cypress knee.   Prothonotary warblers prefer very specific habitat for nesting, namely tree cavities above standing water.  Migrating birds when they are moving through the landscape do not look for their specific nesting habitat – they are looking in general for tree or shrub stands that may have food.  (Moore 1995)  The Land Protection plan lists several species of concern that need undisturbed habitat for breeding – Prothonotary warbler, Swainson’s warbler and Acadian Flycatcher, to represent species with similar needs in the Columbia Bottomlands.  </a:t>
            </a:r>
          </a:p>
          <a:p>
            <a:endParaRPr lang="en-US" baseline="0" dirty="0" smtClean="0"/>
          </a:p>
          <a:p>
            <a:r>
              <a:rPr lang="en-US" sz="1200" kern="1200" dirty="0" smtClean="0">
                <a:solidFill>
                  <a:schemeClr val="tx1"/>
                </a:solidFill>
                <a:effectLst/>
                <a:latin typeface="+mn-lt"/>
                <a:ea typeface="+mn-ea"/>
                <a:cs typeface="+mn-cs"/>
              </a:rPr>
              <a:t>The goal of my project is to model the priorities of the Land Protection Plan, similarly to modelling habitat for a specific animal.  The main difference is that I will include the size of land parcels, to try to increase the efficiency of the program, and decrease the problem of habitat fragmentation.</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17</a:t>
            </a:fld>
            <a:endParaRPr lang="en-US"/>
          </a:p>
        </p:txBody>
      </p:sp>
    </p:spTree>
    <p:extLst>
      <p:ext uri="{BB962C8B-B14F-4D97-AF65-F5344CB8AC3E}">
        <p14:creationId xmlns:p14="http://schemas.microsoft.com/office/powerpoint/2010/main" xmlns="" val="2694723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practice of habitat modelling has two major approaches.  The first approach, Literature Review and Expert opinion-based habitat Suitability models is similar to site location.   The Fish and Wildlife service has a detailed handbook on how to do it.</a:t>
            </a:r>
          </a:p>
          <a:p>
            <a:r>
              <a:rPr lang="en-US" baseline="0" dirty="0" smtClean="0"/>
              <a:t>The second approach is empirical, and requires good data on whether an animal is present or absent.  The approach that I will take for determining the best areas to include in the system is the first approach – choosing data sets to model the different priorities including tax parcel size, weighing their values, and comparing the results to the highest value to determine a suitability index.</a:t>
            </a:r>
          </a:p>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18</a:t>
            </a:fld>
            <a:endParaRPr lang="en-US"/>
          </a:p>
        </p:txBody>
      </p:sp>
    </p:spTree>
    <p:extLst>
      <p:ext uri="{BB962C8B-B14F-4D97-AF65-F5344CB8AC3E}">
        <p14:creationId xmlns:p14="http://schemas.microsoft.com/office/powerpoint/2010/main" xmlns="" val="2307684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project has three related goals.  The first goal is to model the landscape within the acquisition area to</a:t>
            </a:r>
            <a:r>
              <a:rPr lang="en-US" baseline="0" dirty="0" smtClean="0"/>
              <a:t> identify areas that meet the Priority Criteria.  I will do this by selecting data sets to model each of the priorities, and weighing the possible values.    The sum for each area will be divided by the maximum summed value (which could be 30 in this example).  The areas will have a possible rating of 0 to 1.0.    The final index will include canopy size, vegetation, elevation, wetland and hydrology data sets. </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19</a:t>
            </a:fld>
            <a:endParaRPr lang="en-US"/>
          </a:p>
        </p:txBody>
      </p:sp>
    </p:spTree>
    <p:extLst>
      <p:ext uri="{BB962C8B-B14F-4D97-AF65-F5344CB8AC3E}">
        <p14:creationId xmlns:p14="http://schemas.microsoft.com/office/powerpoint/2010/main" xmlns="" val="1929319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brief outline of what I am going to talk about.  My topic is identifying habitat for migratory songbirds on the Texas Gulf Coast.  My project question is: Which areas are the best to include in a wildlife refuge.  I will talk about the criteria for areas to be included, the data I can get, and also modeling the landscape, the edges of the existing refuge parcels, and habitat corridors between the parcels.</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2</a:t>
            </a:fld>
            <a:endParaRPr lang="en-US"/>
          </a:p>
        </p:txBody>
      </p:sp>
    </p:spTree>
    <p:extLst>
      <p:ext uri="{BB962C8B-B14F-4D97-AF65-F5344CB8AC3E}">
        <p14:creationId xmlns:p14="http://schemas.microsoft.com/office/powerpoint/2010/main" xmlns="" val="476172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end result will look something</a:t>
            </a:r>
            <a:r>
              <a:rPr lang="en-US" baseline="0" dirty="0" smtClean="0"/>
              <a:t> like this model of Bobcat habitat suitability in Acadia National Park in Maine.  Areas that are good bobcat habitat are shown as deep blue on the left, and the top 10 percent of bobcat habitat are outlined in yellow.</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20</a:t>
            </a:fld>
            <a:endParaRPr lang="en-US"/>
          </a:p>
        </p:txBody>
      </p:sp>
    </p:spTree>
    <p:extLst>
      <p:ext uri="{BB962C8B-B14F-4D97-AF65-F5344CB8AC3E}">
        <p14:creationId xmlns:p14="http://schemas.microsoft.com/office/powerpoint/2010/main" xmlns="" val="3414505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of the data sets I will use are available from National Map.gov.  I was really please to find a measure of tree canopy heights from Woods Hole, though it is 10 years old and may not have good resolution.  I have not found any really detailed vegetation data.  I will get the county roads and railroads from the Houston-Galveston Area Council, and County parcels from individual counties.  If it is available I will get the owner ID numbers to try to find areas that have common ownership of small parcels.</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21</a:t>
            </a:fld>
            <a:endParaRPr lang="en-US"/>
          </a:p>
        </p:txBody>
      </p:sp>
    </p:spTree>
    <p:extLst>
      <p:ext uri="{BB962C8B-B14F-4D97-AF65-F5344CB8AC3E}">
        <p14:creationId xmlns:p14="http://schemas.microsoft.com/office/powerpoint/2010/main" xmlns="" val="2381648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I would use the databases of the four counties to identify areas that have common ownership.  Then I would create proximity buffers for the existing refuges, and then use the </a:t>
            </a:r>
            <a:r>
              <a:rPr lang="en-US" baseline="0" dirty="0" err="1" smtClean="0"/>
              <a:t>landcover</a:t>
            </a:r>
            <a:r>
              <a:rPr lang="en-US" baseline="0" dirty="0" smtClean="0"/>
              <a:t>, hydrology, elevation models, parcel size and proximity information to create an index.  The staff at the Fish and Wildlife service will give their opinion on the relative importance of each data element.  Areas of high index value will be used to select the best tax parcels to add to the refuge system.</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22</a:t>
            </a:fld>
            <a:endParaRPr lang="en-US"/>
          </a:p>
        </p:txBody>
      </p:sp>
    </p:spTree>
    <p:extLst>
      <p:ext uri="{BB962C8B-B14F-4D97-AF65-F5344CB8AC3E}">
        <p14:creationId xmlns:p14="http://schemas.microsoft.com/office/powerpoint/2010/main" xmlns="" val="126598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2 is to assess how much core forest acreage would decrease</a:t>
            </a:r>
            <a:r>
              <a:rPr lang="en-US" baseline="0" dirty="0" smtClean="0"/>
              <a:t> if all of the forest buffer surrounding the refuge units were to be removed.  The top photographs shows the forest in 1944. The Linville Bayou unit (which did not actually exist at that time) was almost entirely core forest.  The current state of the unit has edge forest on the south-east margin.  This unit also has a notch of land which could change a large area within the refuge parcel to edge forest if it were cleared.</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23</a:t>
            </a:fld>
            <a:endParaRPr lang="en-US"/>
          </a:p>
        </p:txBody>
      </p:sp>
    </p:spTree>
    <p:extLst>
      <p:ext uri="{BB962C8B-B14F-4D97-AF65-F5344CB8AC3E}">
        <p14:creationId xmlns:p14="http://schemas.microsoft.com/office/powerpoint/2010/main" xmlns="" val="2238416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model uses only two data sets:</a:t>
            </a:r>
            <a:r>
              <a:rPr lang="en-US" baseline="0" dirty="0" smtClean="0"/>
              <a:t>  The existing refuge parcels, and the Tree Canopy coverage data, converted to vector.</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24</a:t>
            </a:fld>
            <a:endParaRPr lang="en-US"/>
          </a:p>
        </p:txBody>
      </p:sp>
    </p:spTree>
    <p:extLst>
      <p:ext uri="{BB962C8B-B14F-4D97-AF65-F5344CB8AC3E}">
        <p14:creationId xmlns:p14="http://schemas.microsoft.com/office/powerpoint/2010/main" xmlns="" val="3063823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Goal</a:t>
            </a:r>
            <a:r>
              <a:rPr lang="en-US" baseline="0" dirty="0" smtClean="0"/>
              <a:t> 3 is to model the entire landscape for an actual animal.  Though the purpose of the refuge is to provide habitat for migrating birds, I think it would be useful to model how a terrestrial animal would move through the landscape.  Box turtles actually establish home territories, and they do not move very much as adults.  Juvenile box turtles need wetter environments than adults do, because their diet consists mostly of invertebrates where the adults have a more vegetarian diet.  Box turtles are frequently killed on roads, so roads will be modelled as a barrier for them, and roads with more traffic will be higher barriers.</a:t>
            </a:r>
          </a:p>
          <a:p>
            <a:endParaRPr lang="en-US" dirty="0" smtClean="0"/>
          </a:p>
          <a:p>
            <a:r>
              <a:rPr lang="en-US" i="1" dirty="0" smtClean="0"/>
              <a:t>Models</a:t>
            </a:r>
            <a:r>
              <a:rPr lang="en-US" i="1" baseline="0" dirty="0" smtClean="0"/>
              <a:t> for corridor design are based on habitat models.  There is an assumption that animals will want to travel in an environment where they can find shelter or food.  However, sometimes animals will use areas that are poor habitat to get between patches of good habitat.  Box turtles have been observed to travel relatively quickly in pastures, even though they prefer forests as habitat.  Even though the forest is better habitat, the forest floor has more obstacles than the pasture.</a:t>
            </a:r>
            <a:endParaRPr lang="en-US" i="1"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25</a:t>
            </a:fld>
            <a:endParaRPr lang="en-US"/>
          </a:p>
        </p:txBody>
      </p:sp>
    </p:spTree>
    <p:extLst>
      <p:ext uri="{BB962C8B-B14F-4D97-AF65-F5344CB8AC3E}">
        <p14:creationId xmlns:p14="http://schemas.microsoft.com/office/powerpoint/2010/main" xmlns="" val="2881050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Areas that are good habitat for young box turtle, like upland forest</a:t>
            </a:r>
            <a:r>
              <a:rPr lang="en-US" baseline="0" dirty="0" smtClean="0"/>
              <a:t>, small streams and ponds will be assigned a low value, while areas that are barriers like roads and railroads will be assigned a high value.</a:t>
            </a:r>
          </a:p>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26</a:t>
            </a:fld>
            <a:endParaRPr lang="en-US"/>
          </a:p>
        </p:txBody>
      </p:sp>
    </p:spTree>
    <p:extLst>
      <p:ext uri="{BB962C8B-B14F-4D97-AF65-F5344CB8AC3E}">
        <p14:creationId xmlns:p14="http://schemas.microsoft.com/office/powerpoint/2010/main" xmlns="" val="78103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model will use many of the same datasets as the first model,</a:t>
            </a:r>
            <a:r>
              <a:rPr lang="en-US" baseline="0" dirty="0" smtClean="0"/>
              <a:t> but </a:t>
            </a:r>
            <a:r>
              <a:rPr lang="en-US" dirty="0" smtClean="0"/>
              <a:t>This model assumes that streams and canals</a:t>
            </a:r>
            <a:r>
              <a:rPr lang="en-US" baseline="0" dirty="0" smtClean="0"/>
              <a:t> are directed under roads, so they will counteract the effects of the roads as they go underneath in the culvert.  </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27</a:t>
            </a:fld>
            <a:endParaRPr lang="en-US"/>
          </a:p>
        </p:txBody>
      </p:sp>
    </p:spTree>
    <p:extLst>
      <p:ext uri="{BB962C8B-B14F-4D97-AF65-F5344CB8AC3E}">
        <p14:creationId xmlns:p14="http://schemas.microsoft.com/office/powerpoint/2010/main" xmlns="" val="877938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One surprise for me is that the two rural counties in my area do have GIS data, but it is not in shapefile or geodatabase format, and also I will have to drive to the county seats to get it.  I also may need to convert the data format for one county.</a:t>
            </a:r>
          </a:p>
          <a:p>
            <a:pPr lvl="1"/>
            <a:r>
              <a:rPr lang="en-US" sz="1200" kern="1200" dirty="0" smtClean="0">
                <a:solidFill>
                  <a:schemeClr val="tx1"/>
                </a:solidFill>
                <a:effectLst/>
                <a:latin typeface="+mn-lt"/>
                <a:ea typeface="+mn-ea"/>
                <a:cs typeface="+mn-cs"/>
              </a:rPr>
              <a:t>With so many data sets, and so many processes, I will need to keep a data directory.</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ED3D5F-69B7-4EE0-B8B5-9DD1D11CA9EA}" type="slidenum">
              <a:rPr lang="en-US" smtClean="0"/>
              <a:pPr/>
              <a:t>28</a:t>
            </a:fld>
            <a:endParaRPr lang="en-US"/>
          </a:p>
        </p:txBody>
      </p:sp>
    </p:spTree>
    <p:extLst>
      <p:ext uri="{BB962C8B-B14F-4D97-AF65-F5344CB8AC3E}">
        <p14:creationId xmlns:p14="http://schemas.microsoft.com/office/powerpoint/2010/main" xmlns="" val="2003702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expect the core/edge forest analysis will be the most straight-forward</a:t>
            </a:r>
            <a:r>
              <a:rPr lang="en-US" baseline="0" dirty="0" smtClean="0"/>
              <a:t> part of this project, but I many need to explain the results for each parcel, because they are all different.</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29</a:t>
            </a:fld>
            <a:endParaRPr lang="en-US"/>
          </a:p>
        </p:txBody>
      </p:sp>
    </p:spTree>
    <p:extLst>
      <p:ext uri="{BB962C8B-B14F-4D97-AF65-F5344CB8AC3E}">
        <p14:creationId xmlns:p14="http://schemas.microsoft.com/office/powerpoint/2010/main" xmlns="" val="537324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Every spring large numbers of birds cross the Gulf of Mexico to breed in the forests of North America.  </a:t>
            </a:r>
          </a:p>
          <a:p>
            <a:pPr lvl="1"/>
            <a:r>
              <a:rPr lang="en-US" sz="1200" kern="1200" dirty="0" smtClean="0">
                <a:solidFill>
                  <a:schemeClr val="tx1"/>
                </a:solidFill>
                <a:effectLst/>
                <a:latin typeface="+mn-lt"/>
                <a:ea typeface="+mn-ea"/>
                <a:cs typeface="+mn-cs"/>
              </a:rPr>
              <a:t>Every Fall they cross again to go to Central and South America,</a:t>
            </a:r>
            <a:r>
              <a:rPr lang="en-US" sz="1200" kern="1200" baseline="0" dirty="0" smtClean="0">
                <a:solidFill>
                  <a:schemeClr val="tx1"/>
                </a:solidFill>
                <a:effectLst/>
                <a:latin typeface="+mn-lt"/>
                <a:ea typeface="+mn-ea"/>
                <a:cs typeface="+mn-cs"/>
              </a:rPr>
              <a:t> or they may stop in the southern states as many ducks and geese do</a:t>
            </a:r>
            <a:r>
              <a:rPr lang="en-US" sz="1200" kern="1200" dirty="0" smtClean="0">
                <a:solidFill>
                  <a:schemeClr val="tx1"/>
                </a:solidFill>
                <a:effectLst/>
                <a:latin typeface="+mn-lt"/>
                <a:ea typeface="+mn-ea"/>
                <a:cs typeface="+mn-cs"/>
              </a:rPr>
              <a:t>.  Som</a:t>
            </a:r>
            <a:r>
              <a:rPr lang="en-US" sz="1200" kern="1200" baseline="0" dirty="0" smtClean="0">
                <a:solidFill>
                  <a:schemeClr val="tx1"/>
                </a:solidFill>
                <a:effectLst/>
                <a:latin typeface="+mn-lt"/>
                <a:ea typeface="+mn-ea"/>
                <a:cs typeface="+mn-cs"/>
              </a:rPr>
              <a:t>e birds such as </a:t>
            </a:r>
            <a:r>
              <a:rPr lang="en-US" sz="1200" kern="1200" dirty="0" smtClean="0">
                <a:solidFill>
                  <a:schemeClr val="tx1"/>
                </a:solidFill>
                <a:effectLst/>
                <a:latin typeface="+mn-lt"/>
                <a:ea typeface="+mn-ea"/>
                <a:cs typeface="+mn-cs"/>
              </a:rPr>
              <a:t>hawks and cliff swallows go around Gulf of Mexico.  The</a:t>
            </a:r>
            <a:r>
              <a:rPr lang="en-US" sz="1200" kern="1200" baseline="0" dirty="0" smtClean="0">
                <a:solidFill>
                  <a:schemeClr val="tx1"/>
                </a:solidFill>
                <a:effectLst/>
                <a:latin typeface="+mn-lt"/>
                <a:ea typeface="+mn-ea"/>
                <a:cs typeface="+mn-cs"/>
              </a:rPr>
              <a:t> birds that go around by land </a:t>
            </a:r>
            <a:r>
              <a:rPr lang="en-US" sz="1200" kern="1200" dirty="0" smtClean="0">
                <a:solidFill>
                  <a:schemeClr val="tx1"/>
                </a:solidFill>
                <a:effectLst/>
                <a:latin typeface="+mn-lt"/>
                <a:ea typeface="+mn-ea"/>
                <a:cs typeface="+mn-cs"/>
              </a:rPr>
              <a:t>travel</a:t>
            </a:r>
            <a:r>
              <a:rPr lang="en-US" sz="1200" kern="1200" baseline="0" dirty="0" smtClean="0">
                <a:solidFill>
                  <a:schemeClr val="tx1"/>
                </a:solidFill>
                <a:effectLst/>
                <a:latin typeface="+mn-lt"/>
                <a:ea typeface="+mn-ea"/>
                <a:cs typeface="+mn-cs"/>
              </a:rPr>
              <a:t> during the day, feeding as they go.  But the birds that go directly across, like many </a:t>
            </a:r>
            <a:r>
              <a:rPr lang="en-US" sz="1200" kern="1200" dirty="0" smtClean="0">
                <a:solidFill>
                  <a:schemeClr val="tx1"/>
                </a:solidFill>
                <a:effectLst/>
                <a:latin typeface="+mn-lt"/>
                <a:ea typeface="+mn-ea"/>
                <a:cs typeface="+mn-cs"/>
              </a:rPr>
              <a:t>Warblers, fly at night across the water.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61351F-DBB1-4664-ADA9-83BC7CB8848D}" type="slidenum">
              <a:rPr lang="en-US" smtClean="0"/>
              <a:pPr/>
              <a:t>3</a:t>
            </a:fld>
            <a:endParaRPr lang="en-US"/>
          </a:p>
        </p:txBody>
      </p:sp>
    </p:spTree>
    <p:extLst>
      <p:ext uri="{BB962C8B-B14F-4D97-AF65-F5344CB8AC3E}">
        <p14:creationId xmlns:p14="http://schemas.microsoft.com/office/powerpoint/2010/main" xmlns="" val="1110479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was pleased that Texas Parks and Wildlife has two data sets on turtles, but because they are not systematic and report where turtles are NOT found, I can not use them for a habitat model, so I will use the First approach, which is literature review.  I am not a turtle expert, and I may make incorrect assumptions about them.</a:t>
            </a:r>
            <a:endParaRPr lang="en-US" dirty="0" smtClean="0"/>
          </a:p>
          <a:p>
            <a:endParaRPr lang="en-US" dirty="0" smtClean="0"/>
          </a:p>
          <a:p>
            <a:r>
              <a:rPr lang="en-US" dirty="0" smtClean="0"/>
              <a:t>The most difficult part of this step is to choose the data</a:t>
            </a:r>
            <a:r>
              <a:rPr lang="en-US" baseline="0" dirty="0" smtClean="0"/>
              <a:t> sets and use them to model the habitat.  I have some concern that the elements that affect turtles occur on a finer scale than I will be able to find data for.   </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30</a:t>
            </a:fld>
            <a:endParaRPr lang="en-US"/>
          </a:p>
        </p:txBody>
      </p:sp>
    </p:spTree>
    <p:extLst>
      <p:ext uri="{BB962C8B-B14F-4D97-AF65-F5344CB8AC3E}">
        <p14:creationId xmlns:p14="http://schemas.microsoft.com/office/powerpoint/2010/main" xmlns="" val="92071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goal at the end of this project is to have a set models</a:t>
            </a:r>
            <a:r>
              <a:rPr lang="en-US" baseline="0" dirty="0" smtClean="0"/>
              <a:t> that can be used to make the optimum choices about which real estate parcels to pursue.  In the discussion, I also want to write about the matrix of private land that the refuge parcels will be imbedded in.   In a fragmented landscape, the </a:t>
            </a:r>
            <a:r>
              <a:rPr lang="en-US" baseline="0" dirty="0" err="1" smtClean="0"/>
              <a:t>landcover</a:t>
            </a:r>
            <a:r>
              <a:rPr lang="en-US" baseline="0" dirty="0" smtClean="0"/>
              <a:t> and activities on land that is adjacent to the refuge becomes very important.  There are a number of conservation programs and tax incentives for wildlife conservation by private landowners in Texas.  I want to investigate those and discuss them briefly   I think it is important to encourage the best land cover that is compatible with the refuge on the surrounding parcels.</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31</a:t>
            </a:fld>
            <a:endParaRPr lang="en-US"/>
          </a:p>
        </p:txBody>
      </p:sp>
    </p:spTree>
    <p:extLst>
      <p:ext uri="{BB962C8B-B14F-4D97-AF65-F5344CB8AC3E}">
        <p14:creationId xmlns:p14="http://schemas.microsoft.com/office/powerpoint/2010/main" xmlns="" val="3969203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 try to finish</a:t>
            </a:r>
            <a:r>
              <a:rPr lang="en-US" baseline="0" dirty="0" smtClean="0"/>
              <a:t> this during the summer semester.  The first four weeks will be for the general habitat model, the next two will be for the box turtle corridor, and the final four weeks will be for writing about the process, and about other conservation programs.  It will be really hot in Texas this summer, so I will have few distractions.</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32</a:t>
            </a:fld>
            <a:endParaRPr lang="en-US"/>
          </a:p>
        </p:txBody>
      </p:sp>
    </p:spTree>
    <p:extLst>
      <p:ext uri="{BB962C8B-B14F-4D97-AF65-F5344CB8AC3E}">
        <p14:creationId xmlns:p14="http://schemas.microsoft.com/office/powerpoint/2010/main" xmlns="" val="2852486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ideal time to give</a:t>
            </a:r>
            <a:r>
              <a:rPr lang="en-US" baseline="0" dirty="0" smtClean="0"/>
              <a:t> a conference presentation would be August to November this year.  I found many Texas or conservation-oriented conferences, but they are either too early or too late.  The Northwest GIS Users Conference is in October, so I will aim for that one.  I may see you there, Lindsey.  I can go to these other conferences later.</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33</a:t>
            </a:fld>
            <a:endParaRPr lang="en-US"/>
          </a:p>
        </p:txBody>
      </p:sp>
    </p:spTree>
    <p:extLst>
      <p:ext uri="{BB962C8B-B14F-4D97-AF65-F5344CB8AC3E}">
        <p14:creationId xmlns:p14="http://schemas.microsoft.com/office/powerpoint/2010/main" xmlns="" val="3689090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34</a:t>
            </a:fld>
            <a:endParaRPr lang="en-US"/>
          </a:p>
        </p:txBody>
      </p:sp>
    </p:spTree>
    <p:extLst>
      <p:ext uri="{BB962C8B-B14F-4D97-AF65-F5344CB8AC3E}">
        <p14:creationId xmlns:p14="http://schemas.microsoft.com/office/powerpoint/2010/main" xmlns="" val="129399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pPr/>
              <a:t>35</a:t>
            </a:fld>
            <a:endParaRPr lang="en-US"/>
          </a:p>
        </p:txBody>
      </p:sp>
    </p:spTree>
    <p:extLst>
      <p:ext uri="{BB962C8B-B14F-4D97-AF65-F5344CB8AC3E}">
        <p14:creationId xmlns:p14="http://schemas.microsoft.com/office/powerpoint/2010/main" xmlns="" val="673457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migration demands a lot of physical energy.  Birds eat heavily to store fat before they migrate.  Forest birds take off after dusk and fly at night, probably to avoid enemies, but also so they can forage during the day.   If migrating birds do not find shelter, food and water on their journey, they may die from exhaustion or predation. (Moore</a:t>
            </a:r>
            <a:r>
              <a:rPr lang="en-US" sz="1200" kern="1200" baseline="0" dirty="0" smtClean="0">
                <a:solidFill>
                  <a:schemeClr val="tx1"/>
                </a:solidFill>
                <a:effectLst/>
                <a:latin typeface="+mn-lt"/>
                <a:ea typeface="+mn-ea"/>
                <a:cs typeface="+mn-cs"/>
              </a:rPr>
              <a:t> et al.)</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ED3D5F-69B7-4EE0-B8B5-9DD1D11CA9EA}" type="slidenum">
              <a:rPr lang="en-US" smtClean="0"/>
              <a:pPr/>
              <a:t>4</a:t>
            </a:fld>
            <a:endParaRPr lang="en-US"/>
          </a:p>
        </p:txBody>
      </p:sp>
    </p:spTree>
    <p:extLst>
      <p:ext uri="{BB962C8B-B14F-4D97-AF65-F5344CB8AC3E}">
        <p14:creationId xmlns:p14="http://schemas.microsoft.com/office/powerpoint/2010/main" xmlns="" val="2291919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migration of birds can be observed with radar, similarly to weather observations.  </a:t>
            </a:r>
            <a:r>
              <a:rPr lang="en-US" sz="1200" kern="1200" dirty="0" smtClean="0">
                <a:solidFill>
                  <a:schemeClr val="tx1"/>
                </a:solidFill>
                <a:effectLst/>
                <a:latin typeface="+mn-lt"/>
                <a:ea typeface="+mn-ea"/>
                <a:cs typeface="+mn-cs"/>
              </a:rPr>
              <a:t>Waves of migrating birds can be detected taking off at dusk, as low-altitude radar reflection. The radar studies show that migrating song-birds strongly prefer wetland forest as stop-over areas.  </a:t>
            </a:r>
          </a:p>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pPr/>
              <a:t>5</a:t>
            </a:fld>
            <a:endParaRPr lang="en-US"/>
          </a:p>
        </p:txBody>
      </p:sp>
    </p:spTree>
    <p:extLst>
      <p:ext uri="{BB962C8B-B14F-4D97-AF65-F5344CB8AC3E}">
        <p14:creationId xmlns:p14="http://schemas.microsoft.com/office/powerpoint/2010/main" xmlns="" val="2274087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Why are Wetland Forests valuable</a:t>
            </a:r>
            <a:r>
              <a:rPr lang="en-US" sz="1200" kern="1200" baseline="0" dirty="0" smtClean="0">
                <a:solidFill>
                  <a:schemeClr val="tx1"/>
                </a:solidFill>
                <a:effectLst/>
                <a:latin typeface="+mn-lt"/>
                <a:ea typeface="+mn-ea"/>
                <a:cs typeface="+mn-cs"/>
              </a:rPr>
              <a:t> for Migrating Birds?  </a:t>
            </a:r>
            <a:r>
              <a:rPr lang="en-US" sz="1200" kern="1200" dirty="0" smtClean="0">
                <a:solidFill>
                  <a:schemeClr val="tx1"/>
                </a:solidFill>
                <a:effectLst/>
                <a:latin typeface="+mn-lt"/>
                <a:ea typeface="+mn-ea"/>
                <a:cs typeface="+mn-cs"/>
              </a:rPr>
              <a:t>Poorly drained Bottomland forests often contain large trees as well as understory and mid-story plants.  The complex tangle of twigs and leaves provides safe resting areas for birds.  The wet soil provides adequate moisture to produce leaves,</a:t>
            </a:r>
            <a:r>
              <a:rPr lang="en-US" sz="1200" kern="1200" baseline="0" dirty="0" smtClean="0">
                <a:solidFill>
                  <a:schemeClr val="tx1"/>
                </a:solidFill>
                <a:effectLst/>
                <a:latin typeface="+mn-lt"/>
                <a:ea typeface="+mn-ea"/>
                <a:cs typeface="+mn-cs"/>
              </a:rPr>
              <a:t> and t</a:t>
            </a:r>
            <a:r>
              <a:rPr lang="en-US" sz="1200" kern="1200" dirty="0" smtClean="0">
                <a:solidFill>
                  <a:schemeClr val="tx1"/>
                </a:solidFill>
                <a:effectLst/>
                <a:latin typeface="+mn-lt"/>
                <a:ea typeface="+mn-ea"/>
                <a:cs typeface="+mn-cs"/>
              </a:rPr>
              <a:t>he large mass of edible vegetation provides food for a large number and variety of insects.</a:t>
            </a:r>
          </a:p>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pPr/>
              <a:t>6</a:t>
            </a:fld>
            <a:endParaRPr lang="en-US"/>
          </a:p>
        </p:txBody>
      </p:sp>
    </p:spTree>
    <p:extLst>
      <p:ext uri="{BB962C8B-B14F-4D97-AF65-F5344CB8AC3E}">
        <p14:creationId xmlns:p14="http://schemas.microsoft.com/office/powerpoint/2010/main" xmlns="" val="3775417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So wetland forests are exceptionally good places for a migrating bird to rest and feed.</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61351F-DBB1-4664-ADA9-83BC7CB8848D}" type="slidenum">
              <a:rPr lang="en-US" smtClean="0"/>
              <a:pPr/>
              <a:t>7</a:t>
            </a:fld>
            <a:endParaRPr lang="en-US"/>
          </a:p>
        </p:txBody>
      </p:sp>
    </p:spTree>
    <p:extLst>
      <p:ext uri="{BB962C8B-B14F-4D97-AF65-F5344CB8AC3E}">
        <p14:creationId xmlns:p14="http://schemas.microsoft.com/office/powerpoint/2010/main" xmlns="" val="140621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Columbia Bottomlands south of Houston is the area for my project.   This is the forested area around the Brazos, San Bernard and Colorado Rivers.  The area includes parts of four counties.  The metropolitan area of Houston is expanding rapidly into Fort Bend and Brazoria counties.</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griculture and oil and gas are important industries here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ED3D5F-69B7-4EE0-B8B5-9DD1D11CA9EA}" type="slidenum">
              <a:rPr lang="en-US" smtClean="0"/>
              <a:pPr/>
              <a:t>8</a:t>
            </a:fld>
            <a:endParaRPr lang="en-US"/>
          </a:p>
        </p:txBody>
      </p:sp>
    </p:spTree>
    <p:extLst>
      <p:ext uri="{BB962C8B-B14F-4D97-AF65-F5344CB8AC3E}">
        <p14:creationId xmlns:p14="http://schemas.microsoft.com/office/powerpoint/2010/main" xmlns="" val="126756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riginal extent of this forest area is</a:t>
            </a:r>
            <a:r>
              <a:rPr lang="en-US" sz="1200" kern="1200" baseline="0" dirty="0" smtClean="0">
                <a:solidFill>
                  <a:schemeClr val="tx1"/>
                </a:solidFill>
                <a:effectLst/>
                <a:latin typeface="+mn-lt"/>
                <a:ea typeface="+mn-ea"/>
                <a:cs typeface="+mn-cs"/>
              </a:rPr>
              <a:t> estimated to have been 700,000 acres.  Common bottomland tree species here are live oak, cedar elm and hackberry trees with an understory of yaupon holly.  In frequently flooded areas there are stands of green ash and palmetto.  These species are not particularly useful for lumber, so the timber industry is not active here as it was in east Texas.  The bottomlands were formerly surrounded by upland coastal prairie, which has largely been converted to agriculture.   In the 1990s a study was done with aerial photography that measured the forest cover. comparing the 1970s and 1990s, that showed a reduction of 16 per cent in 20 years.</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61351F-DBB1-4664-ADA9-83BC7CB8848D}" type="slidenum">
              <a:rPr lang="en-US" smtClean="0"/>
              <a:pPr/>
              <a:t>9</a:t>
            </a:fld>
            <a:endParaRPr lang="en-US"/>
          </a:p>
        </p:txBody>
      </p:sp>
    </p:spTree>
    <p:extLst>
      <p:ext uri="{BB962C8B-B14F-4D97-AF65-F5344CB8AC3E}">
        <p14:creationId xmlns:p14="http://schemas.microsoft.com/office/powerpoint/2010/main" xmlns="" val="1655566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pPr/>
              <a:t>5/8/2014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3937199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pPr/>
              <a:t>5/8/2014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131814188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pPr/>
              <a:t>5/8/2014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38149950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pPr/>
              <a:t>5/8/2014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373760195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pPr/>
              <a:t>5/8/2014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30258666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AAD347D-5ACD-4C99-B74B-A9C85AD731AF}" type="datetimeFigureOut">
              <a:rPr lang="en-US" smtClean="0"/>
              <a:pPr/>
              <a:t>5/8/2014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4152578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AAD347D-5ACD-4C99-B74B-A9C85AD731AF}" type="datetimeFigureOut">
              <a:rPr lang="en-US" smtClean="0"/>
              <a:pPr/>
              <a:t>5/8/2014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291973713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pPr/>
              <a:t>5/8/2014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3613241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pPr/>
              <a:t>5/8/2014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1822245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pPr/>
              <a:t>5/8/2014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761490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96027F-7875-4030-9381-8BD8C4F21935}" type="datetimeFigureOut">
              <a:rPr lang="en-US" smtClean="0"/>
              <a:pPr/>
              <a:t>5/8/2014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406236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pPr/>
              <a:t>5/8/2014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116083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pPr/>
              <a:t>5/8/2014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85146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pPr/>
              <a:t>5/8/2014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4068148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pPr/>
              <a:t>5/8/2014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3507722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pPr/>
              <a:t>5/8/2014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164307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pPr/>
              <a:t>5/8/2014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2760960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AAD347D-5ACD-4C99-B74B-A9C85AD731AF}" type="datetimeFigureOut">
              <a:rPr lang="en-US" smtClean="0"/>
              <a:pPr/>
              <a:t>5/8/2014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953830338"/>
      </p:ext>
    </p:extLst>
  </p:cSld>
  <p:clrMap bg1="dk1" tx1="lt1" bg2="dk2" tx2="lt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virtual.clemson.edu/groups/birdrad/COM4D.HTM" TargetMode="External"/><Relationship Id="rId7" Type="http://schemas.openxmlformats.org/officeDocument/2006/relationships/hyperlink" Target="http://www.fws.gov/policy/esmindex.html"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www.fws.gov/southwest/refuges/plan/docs/Texas/TMC_CCP_portfolio.pdf" TargetMode="External"/><Relationship Id="rId5" Type="http://schemas.openxmlformats.org/officeDocument/2006/relationships/hyperlink" Target="http://virtual.clemson.edu/groups/birdrad/pubs/Gauthreaux_networks_9-2005.pdf" TargetMode="External"/><Relationship Id="rId4" Type="http://schemas.openxmlformats.org/officeDocument/2006/relationships/hyperlink" Target="http://corridordesign.org/designing_corridors/habitat_model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12" y="485444"/>
            <a:ext cx="9762888" cy="863137"/>
          </a:xfrm>
        </p:spPr>
        <p:txBody>
          <a:bodyPr>
            <a:normAutofit/>
          </a:bodyPr>
          <a:lstStyle/>
          <a:p>
            <a:r>
              <a:rPr lang="en-US" sz="4000" dirty="0" smtClean="0"/>
              <a:t>Effective Refuge Design in the Face of Uncertainty</a:t>
            </a:r>
            <a:endParaRPr lang="en-US" sz="4000" dirty="0"/>
          </a:p>
        </p:txBody>
      </p:sp>
      <p:sp>
        <p:nvSpPr>
          <p:cNvPr id="3" name="Subtitle 2"/>
          <p:cNvSpPr>
            <a:spLocks noGrp="1"/>
          </p:cNvSpPr>
          <p:nvPr>
            <p:ph type="subTitle" idx="1"/>
          </p:nvPr>
        </p:nvSpPr>
        <p:spPr>
          <a:xfrm>
            <a:off x="473312" y="3035301"/>
            <a:ext cx="3108088" cy="3315396"/>
          </a:xfrm>
        </p:spPr>
        <p:txBody>
          <a:bodyPr>
            <a:normAutofit/>
          </a:bodyPr>
          <a:lstStyle/>
          <a:p>
            <a:r>
              <a:rPr lang="en-US" dirty="0" smtClean="0">
                <a:solidFill>
                  <a:schemeClr val="accent4">
                    <a:lumMod val="20000"/>
                    <a:lumOff val="80000"/>
                  </a:schemeClr>
                </a:solidFill>
              </a:rPr>
              <a:t>Sarah McCabe</a:t>
            </a:r>
          </a:p>
          <a:p>
            <a:r>
              <a:rPr lang="en-US" sz="1700" dirty="0" smtClean="0">
                <a:solidFill>
                  <a:schemeClr val="accent4">
                    <a:lumMod val="20000"/>
                    <a:lumOff val="80000"/>
                  </a:schemeClr>
                </a:solidFill>
              </a:rPr>
              <a:t>GEOG 895A</a:t>
            </a:r>
          </a:p>
          <a:p>
            <a:r>
              <a:rPr lang="en-US" sz="1700" dirty="0" smtClean="0">
                <a:solidFill>
                  <a:schemeClr val="accent4">
                    <a:lumMod val="20000"/>
                    <a:lumOff val="80000"/>
                  </a:schemeClr>
                </a:solidFill>
              </a:rPr>
              <a:t>April 2014</a:t>
            </a:r>
          </a:p>
          <a:p>
            <a:r>
              <a:rPr lang="en-US" sz="1700" dirty="0" smtClean="0">
                <a:solidFill>
                  <a:schemeClr val="accent4">
                    <a:lumMod val="20000"/>
                    <a:lumOff val="80000"/>
                  </a:schemeClr>
                </a:solidFill>
              </a:rPr>
              <a:t>Penn State</a:t>
            </a:r>
          </a:p>
          <a:p>
            <a:r>
              <a:rPr lang="en-US" dirty="0" smtClean="0">
                <a:solidFill>
                  <a:schemeClr val="accent4">
                    <a:lumMod val="20000"/>
                    <a:lumOff val="80000"/>
                  </a:schemeClr>
                </a:solidFill>
              </a:rPr>
              <a:t>Advisor:</a:t>
            </a:r>
          </a:p>
          <a:p>
            <a:r>
              <a:rPr lang="en-US" dirty="0" smtClean="0">
                <a:solidFill>
                  <a:schemeClr val="accent4">
                    <a:lumMod val="20000"/>
                    <a:lumOff val="80000"/>
                  </a:schemeClr>
                </a:solidFill>
              </a:rPr>
              <a:t>Joe Bishop</a:t>
            </a: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74225" y="1348581"/>
            <a:ext cx="7465843" cy="5002115"/>
          </a:xfrm>
          <a:prstGeom prst="rect">
            <a:avLst/>
          </a:prstGeom>
        </p:spPr>
      </p:pic>
    </p:spTree>
    <p:extLst>
      <p:ext uri="{BB962C8B-B14F-4D97-AF65-F5344CB8AC3E}">
        <p14:creationId xmlns:p14="http://schemas.microsoft.com/office/powerpoint/2010/main" xmlns="" val="483032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flipH="1">
            <a:off x="7686675" y="379379"/>
            <a:ext cx="4114800" cy="1219200"/>
          </a:xfrm>
          <a:prstGeom prst="rect">
            <a:avLst/>
          </a:prstGeom>
        </p:spPr>
        <p:txBody>
          <a:bodyPr vert="horz" wrap="none" lIns="91440" tIns="45720" rIns="91440" bIns="45720" rtlCol="0" anchor="t">
            <a:normAutofit/>
          </a:bodyPr>
          <a:lstStyle>
            <a:lvl1pPr algn="r" defTabSz="914126" rtl="0" eaLnBrk="1" latinLnBrk="0" hangingPunct="1">
              <a:lnSpc>
                <a:spcPct val="90000"/>
              </a:lnSpc>
              <a:spcBef>
                <a:spcPct val="0"/>
              </a:spcBef>
              <a:buNone/>
              <a:defRPr sz="9597"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r>
              <a:rPr lang="en-US" sz="4000" dirty="0" smtClean="0"/>
              <a:t>The Columbia Bottomlands</a:t>
            </a:r>
            <a:endParaRPr lang="en-US" sz="4000" dirty="0"/>
          </a:p>
        </p:txBody>
      </p:sp>
      <p:pic>
        <p:nvPicPr>
          <p:cNvPr id="2" name="Picture 1"/>
          <p:cNvPicPr>
            <a:picLocks noChangeAspect="1"/>
          </p:cNvPicPr>
          <p:nvPr/>
        </p:nvPicPr>
        <p:blipFill>
          <a:blip r:embed="rId3"/>
          <a:stretch>
            <a:fillRect/>
          </a:stretch>
        </p:blipFill>
        <p:spPr>
          <a:xfrm>
            <a:off x="184825" y="496111"/>
            <a:ext cx="6638925" cy="5743575"/>
          </a:xfrm>
          <a:prstGeom prst="rect">
            <a:avLst/>
          </a:prstGeom>
        </p:spPr>
      </p:pic>
      <p:sp>
        <p:nvSpPr>
          <p:cNvPr id="3" name="TextBox 2"/>
          <p:cNvSpPr txBox="1"/>
          <p:nvPr/>
        </p:nvSpPr>
        <p:spPr>
          <a:xfrm>
            <a:off x="6965004" y="5593355"/>
            <a:ext cx="2924775" cy="646331"/>
          </a:xfrm>
          <a:prstGeom prst="rect">
            <a:avLst/>
          </a:prstGeom>
          <a:noFill/>
        </p:spPr>
        <p:txBody>
          <a:bodyPr wrap="none" rtlCol="0">
            <a:spAutoFit/>
          </a:bodyPr>
          <a:lstStyle/>
          <a:p>
            <a:r>
              <a:rPr lang="en-US" dirty="0" smtClean="0"/>
              <a:t>Percent Canopy, 2001</a:t>
            </a:r>
          </a:p>
          <a:p>
            <a:r>
              <a:rPr lang="en-US" dirty="0" smtClean="0"/>
              <a:t>National Land Cover Dataset</a:t>
            </a:r>
            <a:endParaRPr lang="en-US" dirty="0"/>
          </a:p>
        </p:txBody>
      </p:sp>
      <p:sp>
        <p:nvSpPr>
          <p:cNvPr id="9" name="TextBox 8"/>
          <p:cNvSpPr txBox="1"/>
          <p:nvPr/>
        </p:nvSpPr>
        <p:spPr>
          <a:xfrm>
            <a:off x="8540885" y="3180945"/>
            <a:ext cx="184731" cy="369332"/>
          </a:xfrm>
          <a:prstGeom prst="rect">
            <a:avLst/>
          </a:prstGeom>
          <a:noFill/>
        </p:spPr>
        <p:txBody>
          <a:bodyPr wrap="none" rtlCol="0">
            <a:spAutoFit/>
          </a:bodyPr>
          <a:lstStyle/>
          <a:p>
            <a:endParaRPr lang="en-US"/>
          </a:p>
        </p:txBody>
      </p:sp>
      <p:sp>
        <p:nvSpPr>
          <p:cNvPr id="4" name="TextBox 3"/>
          <p:cNvSpPr txBox="1"/>
          <p:nvPr/>
        </p:nvSpPr>
        <p:spPr>
          <a:xfrm>
            <a:off x="6965004" y="2004565"/>
            <a:ext cx="2577479" cy="1231106"/>
          </a:xfrm>
          <a:prstGeom prst="rect">
            <a:avLst/>
          </a:prstGeom>
          <a:noFill/>
        </p:spPr>
        <p:txBody>
          <a:bodyPr wrap="square" rtlCol="0">
            <a:spAutoFit/>
          </a:bodyPr>
          <a:lstStyle/>
          <a:p>
            <a:r>
              <a:rPr lang="en-US" sz="2000" dirty="0" smtClean="0"/>
              <a:t>1976:    305,914 acres</a:t>
            </a:r>
          </a:p>
          <a:p>
            <a:r>
              <a:rPr lang="en-US" sz="2000" dirty="0" smtClean="0"/>
              <a:t>1996:   254,269 acres</a:t>
            </a:r>
          </a:p>
          <a:p>
            <a:r>
              <a:rPr lang="en-US" sz="2000" dirty="0" smtClean="0"/>
              <a:t>Reduction of 16%</a:t>
            </a:r>
          </a:p>
          <a:p>
            <a:r>
              <a:rPr lang="en-US" sz="1400" dirty="0" smtClean="0"/>
              <a:t>(Webb, 1996)</a:t>
            </a:r>
            <a:endParaRPr lang="en-US" sz="1400" dirty="0"/>
          </a:p>
        </p:txBody>
      </p:sp>
    </p:spTree>
    <p:extLst>
      <p:ext uri="{BB962C8B-B14F-4D97-AF65-F5344CB8AC3E}">
        <p14:creationId xmlns:p14="http://schemas.microsoft.com/office/powerpoint/2010/main" xmlns="" val="1902558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37786" y="452718"/>
            <a:ext cx="4672210" cy="131345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t>Causes of</a:t>
            </a:r>
          </a:p>
          <a:p>
            <a:r>
              <a:rPr lang="en-US" sz="3200" dirty="0" smtClean="0"/>
              <a:t>Clearing</a:t>
            </a: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69716" y="0"/>
            <a:ext cx="8922284" cy="6869271"/>
          </a:xfrm>
          <a:prstGeom prst="rect">
            <a:avLst/>
          </a:prstGeom>
        </p:spPr>
      </p:pic>
      <p:sp>
        <p:nvSpPr>
          <p:cNvPr id="2" name="TextBox 1"/>
          <p:cNvSpPr txBox="1"/>
          <p:nvPr/>
        </p:nvSpPr>
        <p:spPr>
          <a:xfrm>
            <a:off x="322730" y="3163558"/>
            <a:ext cx="2809102" cy="2523768"/>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Crops</a:t>
            </a:r>
          </a:p>
          <a:p>
            <a:pPr marL="285750" indent="-285750">
              <a:buFont typeface="Arial" panose="020B0604020202020204" pitchFamily="34" charset="0"/>
              <a:buChar char="•"/>
            </a:pPr>
            <a:r>
              <a:rPr lang="en-US" sz="2000" dirty="0" smtClean="0"/>
              <a:t>Pasture</a:t>
            </a:r>
          </a:p>
          <a:p>
            <a:pPr marL="285750" indent="-285750">
              <a:buFont typeface="Arial" panose="020B0604020202020204" pitchFamily="34" charset="0"/>
              <a:buChar char="•"/>
            </a:pPr>
            <a:r>
              <a:rPr lang="en-US" sz="2000" dirty="0" smtClean="0"/>
              <a:t>Ponds and reservoirs</a:t>
            </a:r>
          </a:p>
          <a:p>
            <a:pPr marL="285750" indent="-285750">
              <a:buFont typeface="Arial" panose="020B0604020202020204" pitchFamily="34" charset="0"/>
              <a:buChar char="•"/>
            </a:pPr>
            <a:r>
              <a:rPr lang="en-US" sz="2000" dirty="0" smtClean="0"/>
              <a:t>Roads</a:t>
            </a:r>
          </a:p>
          <a:p>
            <a:pPr marL="285750" indent="-285750">
              <a:buFont typeface="Arial" panose="020B0604020202020204" pitchFamily="34" charset="0"/>
              <a:buChar char="•"/>
            </a:pPr>
            <a:r>
              <a:rPr lang="en-US" sz="2000" dirty="0" smtClean="0"/>
              <a:t>Pipelines</a:t>
            </a:r>
          </a:p>
          <a:p>
            <a:pPr marL="285750" indent="-285750">
              <a:buFont typeface="Arial" panose="020B0604020202020204" pitchFamily="34" charset="0"/>
              <a:buChar char="•"/>
            </a:pPr>
            <a:r>
              <a:rPr lang="en-US" sz="2000" dirty="0" smtClean="0"/>
              <a:t>Exurban development</a:t>
            </a:r>
          </a:p>
          <a:p>
            <a:pPr marL="285750" indent="-285750">
              <a:buFont typeface="Arial" panose="020B0604020202020204" pitchFamily="34" charset="0"/>
              <a:buChar char="•"/>
            </a:pPr>
            <a:r>
              <a:rPr lang="en-US" sz="2000" dirty="0" smtClean="0"/>
              <a:t>Drainage canals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xmlns="" val="42468315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34" y="6292333"/>
            <a:ext cx="7353383" cy="447245"/>
          </a:xfrm>
        </p:spPr>
        <p:txBody>
          <a:bodyPr>
            <a:normAutofit fontScale="90000"/>
          </a:bodyPr>
          <a:lstStyle/>
          <a:p>
            <a:r>
              <a:rPr lang="en-US" sz="1800" dirty="0" smtClean="0">
                <a:solidFill>
                  <a:schemeClr val="tx1"/>
                </a:solidFill>
              </a:rPr>
              <a:t>Edge distance:  100 meters from the  forest boundary</a:t>
            </a:r>
            <a:r>
              <a:rPr lang="en-US" sz="3200" dirty="0" smtClean="0">
                <a:solidFill>
                  <a:schemeClr val="tx1"/>
                </a:solidFill>
              </a:rPr>
              <a:t>.</a:t>
            </a:r>
            <a:endParaRPr lang="en-US" sz="3200" dirty="0">
              <a:solidFill>
                <a:schemeClr val="tx1"/>
              </a:solidFill>
            </a:endParaRPr>
          </a:p>
        </p:txBody>
      </p:sp>
      <p:sp>
        <p:nvSpPr>
          <p:cNvPr id="12" name="Title 1"/>
          <p:cNvSpPr txBox="1">
            <a:spLocks/>
          </p:cNvSpPr>
          <p:nvPr/>
        </p:nvSpPr>
        <p:spPr>
          <a:xfrm>
            <a:off x="126676" y="390944"/>
            <a:ext cx="6490023" cy="106028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solidFill>
                  <a:schemeClr val="tx1"/>
                </a:solidFill>
              </a:rPr>
              <a:t>Core forest and edge forest</a:t>
            </a:r>
          </a:p>
        </p:txBody>
      </p:sp>
      <p:pic>
        <p:nvPicPr>
          <p:cNvPr id="8" name="Picture 7"/>
          <p:cNvPicPr>
            <a:picLocks noChangeAspect="1"/>
          </p:cNvPicPr>
          <p:nvPr/>
        </p:nvPicPr>
        <p:blipFill>
          <a:blip r:embed="rId3"/>
          <a:stretch>
            <a:fillRect/>
          </a:stretch>
        </p:blipFill>
        <p:spPr>
          <a:xfrm>
            <a:off x="126677" y="1568978"/>
            <a:ext cx="5867400" cy="4667250"/>
          </a:xfrm>
          <a:prstGeom prst="rect">
            <a:avLst/>
          </a:prstGeom>
        </p:spPr>
      </p:pic>
      <p:sp>
        <p:nvSpPr>
          <p:cNvPr id="11" name="TextBox 10"/>
          <p:cNvSpPr txBox="1"/>
          <p:nvPr/>
        </p:nvSpPr>
        <p:spPr>
          <a:xfrm>
            <a:off x="4862918" y="2669389"/>
            <a:ext cx="636713" cy="369332"/>
          </a:xfrm>
          <a:prstGeom prst="rect">
            <a:avLst/>
          </a:prstGeom>
          <a:noFill/>
        </p:spPr>
        <p:txBody>
          <a:bodyPr wrap="none" rtlCol="0">
            <a:spAutoFit/>
          </a:bodyPr>
          <a:lstStyle/>
          <a:p>
            <a:r>
              <a:rPr lang="en-US" dirty="0" smtClean="0"/>
              <a:t>Core</a:t>
            </a:r>
          </a:p>
        </p:txBody>
      </p:sp>
      <p:sp>
        <p:nvSpPr>
          <p:cNvPr id="13" name="TextBox 12"/>
          <p:cNvSpPr txBox="1"/>
          <p:nvPr/>
        </p:nvSpPr>
        <p:spPr>
          <a:xfrm>
            <a:off x="4873819" y="4193377"/>
            <a:ext cx="671979" cy="369332"/>
          </a:xfrm>
          <a:prstGeom prst="rect">
            <a:avLst/>
          </a:prstGeom>
          <a:noFill/>
        </p:spPr>
        <p:txBody>
          <a:bodyPr wrap="none" rtlCol="0">
            <a:spAutoFit/>
          </a:bodyPr>
          <a:lstStyle/>
          <a:p>
            <a:r>
              <a:rPr lang="en-US" dirty="0" smtClean="0"/>
              <a:t>Edge</a:t>
            </a:r>
          </a:p>
        </p:txBody>
      </p:sp>
      <p:cxnSp>
        <p:nvCxnSpPr>
          <p:cNvPr id="4" name="Straight Arrow Connector 3"/>
          <p:cNvCxnSpPr/>
          <p:nvPr/>
        </p:nvCxnSpPr>
        <p:spPr>
          <a:xfrm flipH="1">
            <a:off x="4343400" y="2971800"/>
            <a:ext cx="519518" cy="36830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6" name="Straight Arrow Connector 15"/>
          <p:cNvCxnSpPr/>
          <p:nvPr/>
        </p:nvCxnSpPr>
        <p:spPr>
          <a:xfrm flipH="1">
            <a:off x="4343400" y="4378043"/>
            <a:ext cx="444500"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8" name="Straight Arrow Connector 17"/>
          <p:cNvCxnSpPr/>
          <p:nvPr/>
        </p:nvCxnSpPr>
        <p:spPr>
          <a:xfrm flipH="1" flipV="1">
            <a:off x="4787900" y="3797834"/>
            <a:ext cx="228600" cy="36800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xmlns="" val="24176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86" y="1665790"/>
            <a:ext cx="4764414" cy="4932178"/>
          </a:xfrm>
        </p:spPr>
        <p:txBody>
          <a:bodyPr>
            <a:normAutofit/>
          </a:bodyPr>
          <a:lstStyle/>
          <a:p>
            <a:r>
              <a:rPr lang="en-US" sz="1800" dirty="0" smtClean="0"/>
              <a:t>Decreased movement for some animals.</a:t>
            </a:r>
            <a:br>
              <a:rPr lang="en-US" sz="1800" dirty="0" smtClean="0"/>
            </a:br>
            <a:r>
              <a:rPr lang="en-US" sz="1800" dirty="0"/>
              <a:t/>
            </a:r>
            <a:br>
              <a:rPr lang="en-US" sz="1800" dirty="0"/>
            </a:br>
            <a:r>
              <a:rPr lang="en-US" sz="1800" dirty="0" smtClean="0"/>
              <a:t>Small, isolated habitat patches support fewer species.</a:t>
            </a:r>
            <a:br>
              <a:rPr lang="en-US" sz="1800" dirty="0" smtClean="0"/>
            </a:br>
            <a:r>
              <a:rPr lang="en-US" sz="1800" dirty="0" smtClean="0"/>
              <a:t/>
            </a:r>
            <a:br>
              <a:rPr lang="en-US" sz="1800" dirty="0" smtClean="0"/>
            </a:br>
            <a:r>
              <a:rPr lang="en-US" sz="1800" dirty="0" smtClean="0"/>
              <a:t>Conversion of core forest (deep shade) to edge forest (sunlight) favors different plant species.</a:t>
            </a:r>
            <a:br>
              <a:rPr lang="en-US" sz="1800" dirty="0" smtClean="0"/>
            </a:br>
            <a:r>
              <a:rPr lang="en-US" sz="1800" dirty="0"/>
              <a:t/>
            </a:r>
            <a:br>
              <a:rPr lang="en-US" sz="1800" dirty="0"/>
            </a:br>
            <a:r>
              <a:rPr lang="en-US" sz="1800" dirty="0" smtClean="0"/>
              <a:t>Decreased humidity reduces invertebrate numbers.</a:t>
            </a:r>
            <a:br>
              <a:rPr lang="en-US" sz="1800" dirty="0" smtClean="0"/>
            </a:br>
            <a:r>
              <a:rPr lang="en-US" sz="1800" dirty="0"/>
              <a:t/>
            </a:r>
            <a:br>
              <a:rPr lang="en-US" sz="1800" dirty="0"/>
            </a:br>
            <a:r>
              <a:rPr lang="en-US" sz="1800" dirty="0" smtClean="0"/>
              <a:t>Change in animal species.</a:t>
            </a:r>
            <a:br>
              <a:rPr lang="en-US" sz="1800" dirty="0" smtClean="0"/>
            </a:br>
            <a:r>
              <a:rPr lang="en-US" sz="1800" dirty="0"/>
              <a:t/>
            </a:r>
            <a:br>
              <a:rPr lang="en-US" sz="1800" dirty="0"/>
            </a:br>
            <a:r>
              <a:rPr lang="en-US" sz="1800" dirty="0" smtClean="0"/>
              <a:t>Large trees more vulnerable to wind.</a:t>
            </a:r>
            <a:br>
              <a:rPr lang="en-US" sz="1800" dirty="0" smtClean="0"/>
            </a:br>
            <a:r>
              <a:rPr lang="en-US" sz="1800" dirty="0" smtClean="0"/>
              <a:t/>
            </a:r>
            <a:br>
              <a:rPr lang="en-US" sz="1800" dirty="0" smtClean="0"/>
            </a:br>
            <a:r>
              <a:rPr lang="en-US" sz="1800" dirty="0" smtClean="0"/>
              <a:t>Increased access for predators and parasites.</a:t>
            </a:r>
            <a:br>
              <a:rPr lang="en-US" sz="1800" dirty="0" smtClean="0"/>
            </a:br>
            <a:r>
              <a:rPr lang="en-US" sz="1800" dirty="0" smtClean="0"/>
              <a:t/>
            </a:r>
            <a:br>
              <a:rPr lang="en-US" sz="1800" dirty="0" smtClean="0"/>
            </a:br>
            <a:endParaRPr lang="en-US" sz="1800" dirty="0"/>
          </a:p>
        </p:txBody>
      </p:sp>
      <p:sp>
        <p:nvSpPr>
          <p:cNvPr id="10" name="Title 1"/>
          <p:cNvSpPr txBox="1">
            <a:spLocks/>
          </p:cNvSpPr>
          <p:nvPr/>
        </p:nvSpPr>
        <p:spPr>
          <a:xfrm>
            <a:off x="229990" y="147918"/>
            <a:ext cx="4672210" cy="12130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t>Forest Fragmentation – Why is it a problem?</a:t>
            </a:r>
          </a:p>
          <a:p>
            <a:endParaRPr lang="en-US" sz="3200" dirty="0" smtClean="0"/>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683295" y="4424054"/>
            <a:ext cx="2797505" cy="194079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533695" y="4553204"/>
            <a:ext cx="2628900" cy="168249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073555" y="754454"/>
            <a:ext cx="5219479" cy="3386137"/>
          </a:xfrm>
          <a:prstGeom prst="rect">
            <a:avLst/>
          </a:prstGeom>
        </p:spPr>
      </p:pic>
    </p:spTree>
    <p:extLst>
      <p:ext uri="{BB962C8B-B14F-4D97-AF65-F5344CB8AC3E}">
        <p14:creationId xmlns:p14="http://schemas.microsoft.com/office/powerpoint/2010/main" xmlns="" val="13976280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86" y="1665791"/>
            <a:ext cx="4672210" cy="1864810"/>
          </a:xfrm>
        </p:spPr>
        <p:txBody>
          <a:bodyPr>
            <a:normAutofit/>
          </a:bodyPr>
          <a:lstStyle/>
          <a:p>
            <a:r>
              <a:rPr lang="en-US" sz="1800" dirty="0" smtClean="0"/>
              <a:t>Texas Parks and Wildlife</a:t>
            </a:r>
            <a:br>
              <a:rPr lang="en-US" sz="1800" dirty="0" smtClean="0"/>
            </a:br>
            <a:r>
              <a:rPr lang="en-US" sz="1800" dirty="0" smtClean="0"/>
              <a:t>US Fish and Wildlife Service</a:t>
            </a:r>
            <a:br>
              <a:rPr lang="en-US" sz="1800" dirty="0" smtClean="0"/>
            </a:br>
            <a:r>
              <a:rPr lang="en-US" sz="1800" dirty="0" smtClean="0"/>
              <a:t>Natural Resources Conservation Service</a:t>
            </a:r>
            <a:br>
              <a:rPr lang="en-US" sz="1800" dirty="0" smtClean="0"/>
            </a:br>
            <a:r>
              <a:rPr lang="en-US" sz="1800" dirty="0" smtClean="0"/>
              <a:t>Ducks Unlimited</a:t>
            </a:r>
            <a:br>
              <a:rPr lang="en-US" sz="1800" dirty="0" smtClean="0"/>
            </a:br>
            <a:r>
              <a:rPr lang="en-US" sz="1800" dirty="0" smtClean="0"/>
              <a:t>Gulf Coast Bird Observatory</a:t>
            </a:r>
            <a:br>
              <a:rPr lang="en-US" sz="1800" dirty="0" smtClean="0"/>
            </a:br>
            <a:r>
              <a:rPr lang="en-US" sz="1800" dirty="0" smtClean="0"/>
              <a:t>Cradle of Texas Conservancy</a:t>
            </a:r>
            <a:endParaRPr lang="en-US" sz="1800" dirty="0"/>
          </a:p>
        </p:txBody>
      </p:sp>
      <p:sp>
        <p:nvSpPr>
          <p:cNvPr id="10" name="Title 1"/>
          <p:cNvSpPr txBox="1">
            <a:spLocks/>
          </p:cNvSpPr>
          <p:nvPr/>
        </p:nvSpPr>
        <p:spPr>
          <a:xfrm>
            <a:off x="137786" y="452718"/>
            <a:ext cx="4672210" cy="12130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t>Austin’s Woods Conservation Plan</a:t>
            </a:r>
          </a:p>
        </p:txBody>
      </p:sp>
      <p:sp>
        <p:nvSpPr>
          <p:cNvPr id="5" name="Title 1"/>
          <p:cNvSpPr txBox="1">
            <a:spLocks/>
          </p:cNvSpPr>
          <p:nvPr/>
        </p:nvSpPr>
        <p:spPr>
          <a:xfrm>
            <a:off x="137786" y="3672391"/>
            <a:ext cx="4672210" cy="6329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1800" dirty="0" smtClean="0"/>
              <a:t>Goal:  Conserve 10% of original forest area, or</a:t>
            </a:r>
          </a:p>
          <a:p>
            <a:r>
              <a:rPr lang="en-US" sz="1800" dirty="0"/>
              <a:t>	</a:t>
            </a:r>
            <a:r>
              <a:rPr lang="en-US" sz="1800" dirty="0" smtClean="0"/>
              <a:t>70,000 acres.</a:t>
            </a:r>
            <a:endParaRPr lang="en-US" sz="1800" dirty="0"/>
          </a:p>
        </p:txBody>
      </p:sp>
      <p:sp>
        <p:nvSpPr>
          <p:cNvPr id="6" name="Title 1"/>
          <p:cNvSpPr txBox="1">
            <a:spLocks/>
          </p:cNvSpPr>
          <p:nvPr/>
        </p:nvSpPr>
        <p:spPr>
          <a:xfrm>
            <a:off x="137786" y="4305300"/>
            <a:ext cx="4672210" cy="1282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1800" dirty="0" smtClean="0"/>
              <a:t>Methods:</a:t>
            </a:r>
          </a:p>
          <a:p>
            <a:r>
              <a:rPr lang="en-US" sz="1800" dirty="0" smtClean="0"/>
              <a:t>    Donation of fee title</a:t>
            </a:r>
          </a:p>
          <a:p>
            <a:r>
              <a:rPr lang="en-US" sz="1800" dirty="0" smtClean="0"/>
              <a:t>    Conservation Easements</a:t>
            </a:r>
          </a:p>
          <a:p>
            <a:r>
              <a:rPr lang="en-US" sz="1800" dirty="0" smtClean="0"/>
              <a:t>    Purchase of Fee title from willing sellers</a:t>
            </a:r>
          </a:p>
          <a:p>
            <a:endParaRPr lang="en-US" sz="1800" dirty="0"/>
          </a:p>
        </p:txBody>
      </p:sp>
      <p:sp>
        <p:nvSpPr>
          <p:cNvPr id="8" name="Title 1"/>
          <p:cNvSpPr txBox="1">
            <a:spLocks/>
          </p:cNvSpPr>
          <p:nvPr/>
        </p:nvSpPr>
        <p:spPr>
          <a:xfrm>
            <a:off x="137786" y="5948904"/>
            <a:ext cx="4672210" cy="544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1800" dirty="0" smtClean="0"/>
              <a:t>Initial Approval for 28,000 acres</a:t>
            </a:r>
          </a:p>
          <a:p>
            <a:endParaRPr lang="en-US" sz="1800" dirty="0"/>
          </a:p>
        </p:txBody>
      </p:sp>
      <p:pic>
        <p:nvPicPr>
          <p:cNvPr id="3" name="Picture 2"/>
          <p:cNvPicPr>
            <a:picLocks noChangeAspect="1"/>
          </p:cNvPicPr>
          <p:nvPr/>
        </p:nvPicPr>
        <p:blipFill>
          <a:blip r:embed="rId3"/>
          <a:stretch>
            <a:fillRect/>
          </a:stretch>
        </p:blipFill>
        <p:spPr>
          <a:xfrm>
            <a:off x="4726185" y="0"/>
            <a:ext cx="7465816" cy="6858000"/>
          </a:xfrm>
          <a:prstGeom prst="rect">
            <a:avLst/>
          </a:prstGeom>
        </p:spPr>
      </p:pic>
    </p:spTree>
    <p:extLst>
      <p:ext uri="{BB962C8B-B14F-4D97-AF65-F5344CB8AC3E}">
        <p14:creationId xmlns:p14="http://schemas.microsoft.com/office/powerpoint/2010/main" xmlns="" val="2152840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37786" y="452718"/>
            <a:ext cx="4370714" cy="12130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t>Austin’s Woods </a:t>
            </a:r>
          </a:p>
          <a:p>
            <a:r>
              <a:rPr lang="en-US" sz="3200" dirty="0" smtClean="0"/>
              <a:t>     Part II</a:t>
            </a:r>
          </a:p>
        </p:txBody>
      </p:sp>
      <p:sp>
        <p:nvSpPr>
          <p:cNvPr id="8" name="Title 1"/>
          <p:cNvSpPr txBox="1">
            <a:spLocks/>
          </p:cNvSpPr>
          <p:nvPr/>
        </p:nvSpPr>
        <p:spPr>
          <a:xfrm>
            <a:off x="137786" y="1665790"/>
            <a:ext cx="4672210" cy="5440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1800" dirty="0" smtClean="0">
                <a:solidFill>
                  <a:schemeClr val="tx1"/>
                </a:solidFill>
              </a:rPr>
              <a:t>Further Approval for </a:t>
            </a:r>
            <a:r>
              <a:rPr lang="en-US" sz="1800" b="1" dirty="0" smtClean="0">
                <a:solidFill>
                  <a:schemeClr val="tx1"/>
                </a:solidFill>
              </a:rPr>
              <a:t>42,000 acres</a:t>
            </a:r>
            <a:r>
              <a:rPr lang="en-US" sz="1800" dirty="0" smtClean="0">
                <a:solidFill>
                  <a:schemeClr val="tx1"/>
                </a:solidFill>
              </a:rPr>
              <a:t> to achieve goal of 70,000 acres.</a:t>
            </a:r>
          </a:p>
          <a:p>
            <a:endParaRPr lang="en-US" sz="1800" dirty="0"/>
          </a:p>
        </p:txBody>
      </p:sp>
      <p:pic>
        <p:nvPicPr>
          <p:cNvPr id="2" name="Picture 1"/>
          <p:cNvPicPr>
            <a:picLocks noChangeAspect="1"/>
          </p:cNvPicPr>
          <p:nvPr/>
        </p:nvPicPr>
        <p:blipFill>
          <a:blip r:embed="rId3"/>
          <a:stretch>
            <a:fillRect/>
          </a:stretch>
        </p:blipFill>
        <p:spPr>
          <a:xfrm>
            <a:off x="4726184" y="0"/>
            <a:ext cx="7465816" cy="6858000"/>
          </a:xfrm>
          <a:prstGeom prst="rect">
            <a:avLst/>
          </a:prstGeom>
        </p:spPr>
      </p:pic>
    </p:spTree>
    <p:extLst>
      <p:ext uri="{BB962C8B-B14F-4D97-AF65-F5344CB8AC3E}">
        <p14:creationId xmlns:p14="http://schemas.microsoft.com/office/powerpoint/2010/main" xmlns="" val="1251943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61043" y="0"/>
            <a:ext cx="6930957" cy="6858000"/>
          </a:xfrm>
          <a:prstGeom prst="rect">
            <a:avLst/>
          </a:prstGeom>
        </p:spPr>
      </p:pic>
      <p:sp>
        <p:nvSpPr>
          <p:cNvPr id="10" name="Title 1"/>
          <p:cNvSpPr txBox="1">
            <a:spLocks/>
          </p:cNvSpPr>
          <p:nvPr/>
        </p:nvSpPr>
        <p:spPr>
          <a:xfrm>
            <a:off x="137786" y="452718"/>
            <a:ext cx="4370714" cy="12130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t>Austin’s Woods </a:t>
            </a:r>
          </a:p>
          <a:p>
            <a:r>
              <a:rPr lang="en-US" sz="3200" dirty="0" smtClean="0"/>
              <a:t>     Part II</a:t>
            </a:r>
          </a:p>
        </p:txBody>
      </p:sp>
      <p:sp>
        <p:nvSpPr>
          <p:cNvPr id="8" name="Title 1"/>
          <p:cNvSpPr txBox="1">
            <a:spLocks/>
          </p:cNvSpPr>
          <p:nvPr/>
        </p:nvSpPr>
        <p:spPr>
          <a:xfrm>
            <a:off x="137786" y="1665790"/>
            <a:ext cx="3786514" cy="5440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1800" dirty="0" smtClean="0">
                <a:solidFill>
                  <a:schemeClr val="tx1"/>
                </a:solidFill>
              </a:rPr>
              <a:t>Further approval for </a:t>
            </a:r>
            <a:r>
              <a:rPr lang="en-US" sz="1800" b="1" dirty="0" smtClean="0">
                <a:solidFill>
                  <a:schemeClr val="tx1"/>
                </a:solidFill>
              </a:rPr>
              <a:t>42,000 acres</a:t>
            </a:r>
            <a:r>
              <a:rPr lang="en-US" sz="1800" dirty="0" smtClean="0">
                <a:solidFill>
                  <a:schemeClr val="tx1"/>
                </a:solidFill>
              </a:rPr>
              <a:t> to achieve goal of 70,000 acres.</a:t>
            </a:r>
          </a:p>
          <a:p>
            <a:endParaRPr lang="en-US" sz="1800" dirty="0"/>
          </a:p>
        </p:txBody>
      </p:sp>
      <p:sp>
        <p:nvSpPr>
          <p:cNvPr id="9" name="Title 1"/>
          <p:cNvSpPr txBox="1">
            <a:spLocks/>
          </p:cNvSpPr>
          <p:nvPr/>
        </p:nvSpPr>
        <p:spPr>
          <a:xfrm>
            <a:off x="137786" y="2783390"/>
            <a:ext cx="3494414" cy="2220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1800" dirty="0" smtClean="0">
                <a:solidFill>
                  <a:schemeClr val="tx1"/>
                </a:solidFill>
              </a:rPr>
              <a:t>What would be the ideal configuration of refuges, to select the most ecologically valuable areas, and to enhance the wildlife habitat conserved already?</a:t>
            </a:r>
          </a:p>
          <a:p>
            <a:endParaRPr lang="en-US" sz="1800" dirty="0" smtClean="0">
              <a:solidFill>
                <a:schemeClr val="tx1"/>
              </a:solidFill>
            </a:endParaRPr>
          </a:p>
          <a:p>
            <a:endParaRPr lang="en-US" sz="1800" dirty="0"/>
          </a:p>
        </p:txBody>
      </p:sp>
      <p:sp>
        <p:nvSpPr>
          <p:cNvPr id="5" name="TextBox 4"/>
          <p:cNvSpPr txBox="1"/>
          <p:nvPr/>
        </p:nvSpPr>
        <p:spPr>
          <a:xfrm>
            <a:off x="11109666" y="3206234"/>
            <a:ext cx="756938" cy="584775"/>
          </a:xfrm>
          <a:prstGeom prst="rect">
            <a:avLst/>
          </a:prstGeom>
          <a:noFill/>
        </p:spPr>
        <p:txBody>
          <a:bodyPr wrap="none" rtlCol="0">
            <a:spAutoFit/>
          </a:bodyPr>
          <a:lstStyle/>
          <a:p>
            <a:pPr algn="ctr"/>
            <a:r>
              <a:rPr lang="en-US" sz="1600" dirty="0" smtClean="0"/>
              <a:t>42,000</a:t>
            </a:r>
          </a:p>
          <a:p>
            <a:pPr algn="ctr"/>
            <a:r>
              <a:rPr lang="en-US" sz="1600" dirty="0" smtClean="0"/>
              <a:t>acres</a:t>
            </a:r>
          </a:p>
        </p:txBody>
      </p:sp>
    </p:spTree>
    <p:extLst>
      <p:ext uri="{BB962C8B-B14F-4D97-AF65-F5344CB8AC3E}">
        <p14:creationId xmlns:p14="http://schemas.microsoft.com/office/powerpoint/2010/main" xmlns="" val="3491831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251700" y="104031"/>
            <a:ext cx="4381500" cy="269623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t>Austin’s Woods Project</a:t>
            </a:r>
          </a:p>
          <a:p>
            <a:r>
              <a:rPr lang="en-US" sz="3200" dirty="0" smtClean="0"/>
              <a:t>Land Protection Plan Priorities List</a:t>
            </a:r>
          </a:p>
        </p:txBody>
      </p:sp>
      <p:sp>
        <p:nvSpPr>
          <p:cNvPr id="8" name="Title 1"/>
          <p:cNvSpPr txBox="1">
            <a:spLocks/>
          </p:cNvSpPr>
          <p:nvPr/>
        </p:nvSpPr>
        <p:spPr>
          <a:xfrm>
            <a:off x="144379" y="558899"/>
            <a:ext cx="5834017" cy="61064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342900" lvl="0" indent="-342900">
              <a:spcAft>
                <a:spcPts val="600"/>
              </a:spcAft>
              <a:buAutoNum type="arabicParenR"/>
            </a:pPr>
            <a:r>
              <a:rPr lang="en-US" sz="1800" dirty="0" smtClean="0">
                <a:solidFill>
                  <a:schemeClr val="tx1"/>
                </a:solidFill>
                <a:latin typeface="+mn-lt"/>
              </a:rPr>
              <a:t>Does </a:t>
            </a:r>
            <a:r>
              <a:rPr lang="en-US" sz="1800" dirty="0">
                <a:solidFill>
                  <a:schemeClr val="tx1"/>
                </a:solidFill>
                <a:latin typeface="+mn-lt"/>
              </a:rPr>
              <a:t>the unit provide high quality old growth undisturbed </a:t>
            </a:r>
            <a:r>
              <a:rPr lang="en-US" sz="1800" dirty="0" smtClean="0">
                <a:solidFill>
                  <a:schemeClr val="tx1"/>
                </a:solidFill>
                <a:latin typeface="+mn-lt"/>
              </a:rPr>
              <a:t>habitat?</a:t>
            </a:r>
          </a:p>
          <a:p>
            <a:pPr marL="342900" lvl="0" indent="-342900">
              <a:spcAft>
                <a:spcPts val="600"/>
              </a:spcAft>
              <a:buAutoNum type="arabicParenR"/>
            </a:pPr>
            <a:r>
              <a:rPr lang="en-US" sz="1800" dirty="0" smtClean="0"/>
              <a:t>Does </a:t>
            </a:r>
            <a:r>
              <a:rPr lang="en-US" sz="1800" dirty="0"/>
              <a:t>the unit include exceptional/unique plant communities (e.g., canebrakes, willow swamps, bald cypress swamps, cherry laurel stands</a:t>
            </a:r>
            <a:r>
              <a:rPr lang="en-US" sz="1800" dirty="0" smtClean="0"/>
              <a:t>)?</a:t>
            </a:r>
          </a:p>
          <a:p>
            <a:pPr marL="342900" lvl="0" indent="-342900">
              <a:spcAft>
                <a:spcPts val="600"/>
              </a:spcAft>
              <a:buAutoNum type="arabicParenR"/>
            </a:pPr>
            <a:r>
              <a:rPr lang="en-US" sz="1800" dirty="0" smtClean="0"/>
              <a:t>Is </a:t>
            </a:r>
            <a:r>
              <a:rPr lang="en-US" sz="1800" dirty="0"/>
              <a:t>the size of tract greater than 1,200 acres, or does it have the potential to have adjacent lands conserved that would meet this </a:t>
            </a:r>
            <a:r>
              <a:rPr lang="en-US" sz="1800" dirty="0" smtClean="0"/>
              <a:t>criteria?</a:t>
            </a:r>
          </a:p>
          <a:p>
            <a:pPr marL="342900" lvl="0" indent="-342900">
              <a:spcAft>
                <a:spcPts val="600"/>
              </a:spcAft>
              <a:buAutoNum type="arabicParenR"/>
            </a:pPr>
            <a:r>
              <a:rPr lang="en-US" sz="1800" dirty="0" smtClean="0"/>
              <a:t>Does </a:t>
            </a:r>
            <a:r>
              <a:rPr lang="en-US" sz="1800" dirty="0"/>
              <a:t>the tract complement, is adjacent to or near other protected areas, particularly where natural links exist such as the same hydrologic system or seed dispersal corridors</a:t>
            </a:r>
            <a:r>
              <a:rPr lang="en-US" sz="1800" dirty="0" smtClean="0"/>
              <a:t>?</a:t>
            </a:r>
          </a:p>
          <a:p>
            <a:pPr marL="342900" lvl="0" indent="-342900">
              <a:spcAft>
                <a:spcPts val="600"/>
              </a:spcAft>
              <a:buAutoNum type="arabicParenR"/>
            </a:pPr>
            <a:r>
              <a:rPr lang="en-US" sz="1800" dirty="0" smtClean="0"/>
              <a:t> Would </a:t>
            </a:r>
            <a:r>
              <a:rPr lang="en-US" sz="1800" dirty="0"/>
              <a:t>acquisition maximize maintenance of natural ecological functions and processes (e.g., natural hydrological patterns</a:t>
            </a:r>
            <a:r>
              <a:rPr lang="en-US" sz="1800" dirty="0" smtClean="0"/>
              <a:t>)?</a:t>
            </a:r>
          </a:p>
          <a:p>
            <a:pPr marL="342900" lvl="0" indent="-342900">
              <a:spcAft>
                <a:spcPts val="600"/>
              </a:spcAft>
              <a:buAutoNum type="arabicParenR"/>
            </a:pPr>
            <a:r>
              <a:rPr lang="en-US" sz="1800" dirty="0" smtClean="0"/>
              <a:t>Does </a:t>
            </a:r>
            <a:r>
              <a:rPr lang="en-US" sz="1800" dirty="0"/>
              <a:t>the unit have a high degree of structural (plant community and topographic) </a:t>
            </a:r>
            <a:r>
              <a:rPr lang="en-US" sz="1800" dirty="0" smtClean="0"/>
              <a:t>complexity?</a:t>
            </a:r>
          </a:p>
          <a:p>
            <a:pPr marL="342900" lvl="0" indent="-342900">
              <a:spcAft>
                <a:spcPts val="600"/>
              </a:spcAft>
              <a:buAutoNum type="arabicParenR"/>
            </a:pPr>
            <a:r>
              <a:rPr lang="en-US" sz="1800" dirty="0" smtClean="0"/>
              <a:t>Does </a:t>
            </a:r>
            <a:r>
              <a:rPr lang="en-US" sz="1800" dirty="0"/>
              <a:t>the unit have great restoration potential with basic ecological processes; natural hydrological components, species presence intact and minimal invasive </a:t>
            </a:r>
            <a:r>
              <a:rPr lang="en-US" sz="1800" dirty="0" smtClean="0"/>
              <a:t>species?</a:t>
            </a:r>
          </a:p>
          <a:p>
            <a:pPr marL="342900" lvl="0" indent="-342900">
              <a:spcAft>
                <a:spcPts val="600"/>
              </a:spcAft>
              <a:buAutoNum type="arabicParenR"/>
            </a:pPr>
            <a:r>
              <a:rPr lang="en-US" sz="1800" dirty="0" smtClean="0"/>
              <a:t>Does </a:t>
            </a:r>
            <a:r>
              <a:rPr lang="en-US" sz="1800" dirty="0"/>
              <a:t>the unit influence hydrologic or watershed patterns? </a:t>
            </a:r>
          </a:p>
          <a:p>
            <a:pPr lvl="0"/>
            <a:endParaRPr lang="en-US" sz="1800" dirty="0" smtClean="0">
              <a:solidFill>
                <a:schemeClr val="tx1"/>
              </a:solidFill>
            </a:endParaRPr>
          </a:p>
          <a:p>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78396" y="2596134"/>
            <a:ext cx="6073462" cy="4069219"/>
          </a:xfrm>
          <a:prstGeom prst="rect">
            <a:avLst/>
          </a:prstGeom>
        </p:spPr>
      </p:pic>
    </p:spTree>
    <p:extLst>
      <p:ext uri="{BB962C8B-B14F-4D97-AF65-F5344CB8AC3E}">
        <p14:creationId xmlns:p14="http://schemas.microsoft.com/office/powerpoint/2010/main" xmlns="" val="1988295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1397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0916" y="1663701"/>
            <a:ext cx="9692883" cy="4727750"/>
          </a:xfrm>
        </p:spPr>
        <p:txBody>
          <a:bodyPr>
            <a:normAutofit lnSpcReduction="10000"/>
          </a:bodyPr>
          <a:lstStyle/>
          <a:p>
            <a:pPr marL="0" indent="0">
              <a:buNone/>
            </a:pPr>
            <a:r>
              <a:rPr lang="en-US" dirty="0" smtClean="0">
                <a:solidFill>
                  <a:schemeClr val="tx1"/>
                </a:solidFill>
              </a:rPr>
              <a:t>Approach 1:</a:t>
            </a:r>
          </a:p>
          <a:p>
            <a:pPr marL="0" indent="0">
              <a:buNone/>
            </a:pPr>
            <a:r>
              <a:rPr lang="en-US" dirty="0" smtClean="0">
                <a:solidFill>
                  <a:schemeClr val="tx1"/>
                </a:solidFill>
              </a:rPr>
              <a:t>Literature Review and Expert Opinion-based Habitat Suitability Models </a:t>
            </a:r>
          </a:p>
          <a:p>
            <a:r>
              <a:rPr lang="en-US" sz="2000" dirty="0" smtClean="0">
                <a:solidFill>
                  <a:schemeClr val="tx1"/>
                </a:solidFill>
              </a:rPr>
              <a:t>Similar to site location. </a:t>
            </a:r>
          </a:p>
          <a:p>
            <a:r>
              <a:rPr lang="en-US" sz="2000" dirty="0" smtClean="0">
                <a:solidFill>
                  <a:schemeClr val="tx1"/>
                </a:solidFill>
              </a:rPr>
              <a:t>US Fish and Wildlife, Habitat Evaluation Procedures Handbook, 1981</a:t>
            </a:r>
          </a:p>
          <a:p>
            <a:pPr marL="0" indent="0">
              <a:buNone/>
            </a:pPr>
            <a:endParaRPr lang="en-US" sz="2000" dirty="0" smtClean="0">
              <a:solidFill>
                <a:schemeClr val="tx1"/>
              </a:solidFill>
            </a:endParaRPr>
          </a:p>
          <a:p>
            <a:pPr marL="0" indent="0">
              <a:buNone/>
            </a:pPr>
            <a:r>
              <a:rPr lang="en-US" dirty="0">
                <a:solidFill>
                  <a:schemeClr val="tx1"/>
                </a:solidFill>
              </a:rPr>
              <a:t>Approach </a:t>
            </a:r>
            <a:r>
              <a:rPr lang="en-US" dirty="0" smtClean="0">
                <a:solidFill>
                  <a:schemeClr val="tx1"/>
                </a:solidFill>
              </a:rPr>
              <a:t>2:</a:t>
            </a:r>
            <a:endParaRPr lang="en-US" dirty="0">
              <a:solidFill>
                <a:schemeClr val="tx1"/>
              </a:solidFill>
            </a:endParaRPr>
          </a:p>
          <a:p>
            <a:pPr marL="0" indent="0">
              <a:buNone/>
            </a:pPr>
            <a:r>
              <a:rPr lang="en-US" dirty="0" smtClean="0">
                <a:solidFill>
                  <a:schemeClr val="tx1"/>
                </a:solidFill>
              </a:rPr>
              <a:t>Empirical and Statistical Techniques </a:t>
            </a:r>
          </a:p>
          <a:p>
            <a:r>
              <a:rPr lang="en-US" sz="2000" dirty="0" smtClean="0">
                <a:solidFill>
                  <a:schemeClr val="tx1"/>
                </a:solidFill>
              </a:rPr>
              <a:t>Good data for species </a:t>
            </a:r>
            <a:r>
              <a:rPr lang="en-US" sz="2000" dirty="0">
                <a:solidFill>
                  <a:schemeClr val="tx1"/>
                </a:solidFill>
              </a:rPr>
              <a:t>a</a:t>
            </a:r>
            <a:r>
              <a:rPr lang="en-US" sz="2000" dirty="0" smtClean="0">
                <a:solidFill>
                  <a:schemeClr val="tx1"/>
                </a:solidFill>
              </a:rPr>
              <a:t>bundance or absence</a:t>
            </a:r>
          </a:p>
          <a:p>
            <a:r>
              <a:rPr lang="en-US" sz="2000" dirty="0" smtClean="0">
                <a:solidFill>
                  <a:schemeClr val="tx1"/>
                </a:solidFill>
              </a:rPr>
              <a:t>Method: GIS habitat data is associated with species occurrence data.</a:t>
            </a:r>
          </a:p>
          <a:p>
            <a:r>
              <a:rPr lang="en-US" sz="2000" dirty="0" smtClean="0">
                <a:solidFill>
                  <a:schemeClr val="tx1"/>
                </a:solidFill>
              </a:rPr>
              <a:t>More accurate, more costly.</a:t>
            </a:r>
          </a:p>
        </p:txBody>
      </p:sp>
      <p:sp>
        <p:nvSpPr>
          <p:cNvPr id="7" name="Title 1"/>
          <p:cNvSpPr txBox="1">
            <a:spLocks/>
          </p:cNvSpPr>
          <p:nvPr/>
        </p:nvSpPr>
        <p:spPr>
          <a:xfrm>
            <a:off x="541822" y="437134"/>
            <a:ext cx="3919016" cy="80458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solidFill>
                  <a:schemeClr val="tx1"/>
                </a:solidFill>
              </a:rPr>
              <a:t>Habitat Modelling:</a:t>
            </a:r>
            <a:endParaRPr lang="en-US" dirty="0">
              <a:solidFill>
                <a:schemeClr val="tx1"/>
              </a:solidFill>
            </a:endParaRPr>
          </a:p>
        </p:txBody>
      </p:sp>
    </p:spTree>
    <p:extLst>
      <p:ext uri="{BB962C8B-B14F-4D97-AF65-F5344CB8AC3E}">
        <p14:creationId xmlns:p14="http://schemas.microsoft.com/office/powerpoint/2010/main" xmlns="" val="623972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1895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68655" y="545446"/>
            <a:ext cx="3919016" cy="804582"/>
          </a:xfrm>
        </p:spPr>
        <p:txBody>
          <a:bodyPr>
            <a:normAutofit fontScale="90000"/>
          </a:bodyPr>
          <a:lstStyle/>
          <a:p>
            <a:r>
              <a:rPr lang="en-US" dirty="0" smtClean="0">
                <a:solidFill>
                  <a:schemeClr val="tx1"/>
                </a:solidFill>
              </a:rPr>
              <a:t>Project Goal 1:</a:t>
            </a:r>
            <a:endParaRPr lang="en-US" dirty="0">
              <a:solidFill>
                <a:schemeClr val="tx1"/>
              </a:solidFill>
            </a:endParaRPr>
          </a:p>
        </p:txBody>
      </p:sp>
      <p:sp>
        <p:nvSpPr>
          <p:cNvPr id="3" name="Content Placeholder 2"/>
          <p:cNvSpPr>
            <a:spLocks noGrp="1"/>
          </p:cNvSpPr>
          <p:nvPr>
            <p:ph idx="1"/>
          </p:nvPr>
        </p:nvSpPr>
        <p:spPr>
          <a:xfrm>
            <a:off x="7219419" y="367635"/>
            <a:ext cx="4651188" cy="1160203"/>
          </a:xfrm>
        </p:spPr>
        <p:txBody>
          <a:bodyPr>
            <a:normAutofit/>
          </a:bodyPr>
          <a:lstStyle/>
          <a:p>
            <a:pPr marL="0" indent="0">
              <a:buNone/>
            </a:pPr>
            <a:r>
              <a:rPr lang="en-US" sz="2400" dirty="0">
                <a:solidFill>
                  <a:schemeClr val="tx1"/>
                </a:solidFill>
              </a:rPr>
              <a:t>Assess the Landscape for priority </a:t>
            </a:r>
            <a:r>
              <a:rPr lang="en-US" sz="2400" dirty="0" smtClean="0">
                <a:solidFill>
                  <a:schemeClr val="tx1"/>
                </a:solidFill>
              </a:rPr>
              <a:t>values, and identify the areas most highly rated.	</a:t>
            </a:r>
          </a:p>
        </p:txBody>
      </p:sp>
      <p:sp>
        <p:nvSpPr>
          <p:cNvPr id="4" name="Content Placeholder 2"/>
          <p:cNvSpPr txBox="1">
            <a:spLocks/>
          </p:cNvSpPr>
          <p:nvPr/>
        </p:nvSpPr>
        <p:spPr>
          <a:xfrm>
            <a:off x="405558" y="2263780"/>
            <a:ext cx="9663600" cy="2028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Objective 1 – Model each of the priorities using geographic data.</a:t>
            </a:r>
          </a:p>
          <a:p>
            <a:pPr marL="0" indent="0">
              <a:buFont typeface="Arial" panose="020B0604020202020204" pitchFamily="34" charset="0"/>
              <a:buNone/>
            </a:pPr>
            <a:r>
              <a:rPr lang="en-US" dirty="0" smtClean="0"/>
              <a:t>Objective 2 – Weigh each of the factors and combine values to make a “Habitat Suitability Map” of Priority values.</a:t>
            </a:r>
          </a:p>
          <a:p>
            <a:pPr marL="0" indent="0">
              <a:buFont typeface="Arial" panose="020B0604020202020204" pitchFamily="34" charset="0"/>
              <a:buNone/>
            </a:pPr>
            <a:r>
              <a:rPr lang="en-US" dirty="0" smtClean="0"/>
              <a:t>Objective 3 – Identify parcels with high Priority Values.</a:t>
            </a:r>
          </a:p>
        </p:txBody>
      </p:sp>
      <p:pic>
        <p:nvPicPr>
          <p:cNvPr id="5" name="Picture 4"/>
          <p:cNvPicPr>
            <a:picLocks noChangeAspect="1"/>
          </p:cNvPicPr>
          <p:nvPr/>
        </p:nvPicPr>
        <p:blipFill>
          <a:blip r:embed="rId3"/>
          <a:stretch>
            <a:fillRect/>
          </a:stretch>
        </p:blipFill>
        <p:spPr>
          <a:xfrm>
            <a:off x="0" y="0"/>
            <a:ext cx="2514600" cy="1895475"/>
          </a:xfrm>
          <a:prstGeom prst="rect">
            <a:avLst/>
          </a:prstGeom>
        </p:spPr>
      </p:pic>
      <p:pic>
        <p:nvPicPr>
          <p:cNvPr id="7" name="Picture 6"/>
          <p:cNvPicPr>
            <a:picLocks noChangeAspect="1"/>
          </p:cNvPicPr>
          <p:nvPr/>
        </p:nvPicPr>
        <p:blipFill>
          <a:blip r:embed="rId4"/>
          <a:stretch>
            <a:fillRect/>
          </a:stretch>
        </p:blipFill>
        <p:spPr>
          <a:xfrm>
            <a:off x="3091111" y="5004533"/>
            <a:ext cx="2333625" cy="1666875"/>
          </a:xfrm>
          <a:prstGeom prst="rect">
            <a:avLst/>
          </a:prstGeom>
        </p:spPr>
      </p:pic>
      <p:pic>
        <p:nvPicPr>
          <p:cNvPr id="8" name="Picture 7"/>
          <p:cNvPicPr>
            <a:picLocks noChangeAspect="1"/>
          </p:cNvPicPr>
          <p:nvPr/>
        </p:nvPicPr>
        <p:blipFill>
          <a:blip r:embed="rId5"/>
          <a:stretch>
            <a:fillRect/>
          </a:stretch>
        </p:blipFill>
        <p:spPr>
          <a:xfrm>
            <a:off x="5943451" y="5033924"/>
            <a:ext cx="2333625" cy="1571625"/>
          </a:xfrm>
          <a:prstGeom prst="rect">
            <a:avLst/>
          </a:prstGeom>
        </p:spPr>
      </p:pic>
      <p:pic>
        <p:nvPicPr>
          <p:cNvPr id="9" name="Picture 8"/>
          <p:cNvPicPr>
            <a:picLocks noChangeAspect="1"/>
          </p:cNvPicPr>
          <p:nvPr/>
        </p:nvPicPr>
        <p:blipFill>
          <a:blip r:embed="rId6"/>
          <a:stretch>
            <a:fillRect/>
          </a:stretch>
        </p:blipFill>
        <p:spPr>
          <a:xfrm>
            <a:off x="227799" y="4899758"/>
            <a:ext cx="2314575" cy="1771650"/>
          </a:xfrm>
          <a:prstGeom prst="rect">
            <a:avLst/>
          </a:prstGeom>
        </p:spPr>
      </p:pic>
      <p:pic>
        <p:nvPicPr>
          <p:cNvPr id="10" name="Picture 9"/>
          <p:cNvPicPr>
            <a:picLocks noChangeAspect="1"/>
          </p:cNvPicPr>
          <p:nvPr/>
        </p:nvPicPr>
        <p:blipFill>
          <a:blip r:embed="rId7"/>
          <a:stretch>
            <a:fillRect/>
          </a:stretch>
        </p:blipFill>
        <p:spPr>
          <a:xfrm>
            <a:off x="9859551" y="5518802"/>
            <a:ext cx="2219325" cy="1009650"/>
          </a:xfrm>
          <a:prstGeom prst="rect">
            <a:avLst/>
          </a:prstGeom>
        </p:spPr>
      </p:pic>
      <p:sp>
        <p:nvSpPr>
          <p:cNvPr id="11" name="TextBox 10"/>
          <p:cNvSpPr txBox="1"/>
          <p:nvPr/>
        </p:nvSpPr>
        <p:spPr>
          <a:xfrm>
            <a:off x="2561535" y="5377295"/>
            <a:ext cx="428322" cy="646331"/>
          </a:xfrm>
          <a:prstGeom prst="rect">
            <a:avLst/>
          </a:prstGeom>
          <a:noFill/>
        </p:spPr>
        <p:txBody>
          <a:bodyPr wrap="none" rtlCol="0">
            <a:spAutoFit/>
          </a:bodyPr>
          <a:lstStyle/>
          <a:p>
            <a:r>
              <a:rPr lang="en-US" sz="3600" b="1" dirty="0" smtClean="0"/>
              <a:t>+</a:t>
            </a:r>
            <a:endParaRPr lang="en-US" sz="3600" b="1" dirty="0"/>
          </a:p>
        </p:txBody>
      </p:sp>
      <p:sp>
        <p:nvSpPr>
          <p:cNvPr id="12" name="TextBox 11"/>
          <p:cNvSpPr txBox="1"/>
          <p:nvPr/>
        </p:nvSpPr>
        <p:spPr>
          <a:xfrm>
            <a:off x="5371989" y="5386722"/>
            <a:ext cx="428322" cy="646331"/>
          </a:xfrm>
          <a:prstGeom prst="rect">
            <a:avLst/>
          </a:prstGeom>
          <a:noFill/>
        </p:spPr>
        <p:txBody>
          <a:bodyPr wrap="none" rtlCol="0">
            <a:spAutoFit/>
          </a:bodyPr>
          <a:lstStyle/>
          <a:p>
            <a:r>
              <a:rPr lang="en-US" sz="3600" b="1" dirty="0" smtClean="0"/>
              <a:t>+</a:t>
            </a:r>
            <a:endParaRPr lang="en-US" sz="3600" b="1" dirty="0"/>
          </a:p>
        </p:txBody>
      </p:sp>
      <p:sp>
        <p:nvSpPr>
          <p:cNvPr id="13" name="TextBox 12"/>
          <p:cNvSpPr txBox="1"/>
          <p:nvPr/>
        </p:nvSpPr>
        <p:spPr>
          <a:xfrm>
            <a:off x="8249779" y="5700461"/>
            <a:ext cx="1518364" cy="646331"/>
          </a:xfrm>
          <a:prstGeom prst="rect">
            <a:avLst/>
          </a:prstGeom>
          <a:noFill/>
        </p:spPr>
        <p:txBody>
          <a:bodyPr wrap="none" rtlCol="0">
            <a:spAutoFit/>
          </a:bodyPr>
          <a:lstStyle/>
          <a:p>
            <a:r>
              <a:rPr lang="en-US" sz="3600" b="1" dirty="0" smtClean="0"/>
              <a:t>/Max =</a:t>
            </a:r>
            <a:endParaRPr lang="en-US" sz="3600" b="1" dirty="0"/>
          </a:p>
        </p:txBody>
      </p:sp>
      <p:sp>
        <p:nvSpPr>
          <p:cNvPr id="15" name="TextBox 14"/>
          <p:cNvSpPr txBox="1"/>
          <p:nvPr/>
        </p:nvSpPr>
        <p:spPr>
          <a:xfrm>
            <a:off x="120368" y="4282731"/>
            <a:ext cx="1645002" cy="523220"/>
          </a:xfrm>
          <a:prstGeom prst="rect">
            <a:avLst/>
          </a:prstGeom>
          <a:noFill/>
        </p:spPr>
        <p:txBody>
          <a:bodyPr wrap="none" rtlCol="0">
            <a:spAutoFit/>
          </a:bodyPr>
          <a:lstStyle/>
          <a:p>
            <a:r>
              <a:rPr lang="en-US" sz="2800" b="1" dirty="0" smtClean="0"/>
              <a:t>Example:</a:t>
            </a:r>
            <a:endParaRPr lang="en-US" sz="2800" b="1" dirty="0"/>
          </a:p>
        </p:txBody>
      </p:sp>
    </p:spTree>
    <p:extLst>
      <p:ext uri="{BB962C8B-B14F-4D97-AF65-F5344CB8AC3E}">
        <p14:creationId xmlns:p14="http://schemas.microsoft.com/office/powerpoint/2010/main" xmlns="" val="19664534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412" y="210128"/>
            <a:ext cx="8825658" cy="863137"/>
          </a:xfrm>
        </p:spPr>
        <p:txBody>
          <a:bodyPr>
            <a:normAutofit/>
          </a:bodyPr>
          <a:lstStyle/>
          <a:p>
            <a:pPr algn="l"/>
            <a:r>
              <a:rPr lang="en-US" sz="4000" dirty="0" smtClean="0"/>
              <a:t>Outline:</a:t>
            </a:r>
            <a:endParaRPr lang="en-US" sz="4000" dirty="0"/>
          </a:p>
        </p:txBody>
      </p:sp>
      <p:sp>
        <p:nvSpPr>
          <p:cNvPr id="3" name="Subtitle 2"/>
          <p:cNvSpPr>
            <a:spLocks noGrp="1"/>
          </p:cNvSpPr>
          <p:nvPr>
            <p:ph type="subTitle" idx="1"/>
          </p:nvPr>
        </p:nvSpPr>
        <p:spPr>
          <a:xfrm>
            <a:off x="1044812" y="1073264"/>
            <a:ext cx="9458088" cy="4921135"/>
          </a:xfrm>
        </p:spPr>
        <p:txBody>
          <a:bodyPr>
            <a:normAutofit/>
          </a:bodyPr>
          <a:lstStyle/>
          <a:p>
            <a:pPr algn="l"/>
            <a:r>
              <a:rPr lang="en-US" dirty="0" smtClean="0">
                <a:solidFill>
                  <a:schemeClr val="accent4">
                    <a:lumMod val="20000"/>
                    <a:lumOff val="80000"/>
                  </a:schemeClr>
                </a:solidFill>
              </a:rPr>
              <a:t>Topic :  Migrating Songbirds</a:t>
            </a:r>
          </a:p>
          <a:p>
            <a:pPr algn="l"/>
            <a:r>
              <a:rPr lang="en-US" dirty="0" smtClean="0">
                <a:solidFill>
                  <a:schemeClr val="accent4">
                    <a:lumMod val="20000"/>
                    <a:lumOff val="80000"/>
                  </a:schemeClr>
                </a:solidFill>
              </a:rPr>
              <a:t>Place: Texas Gulf Coast</a:t>
            </a:r>
          </a:p>
          <a:p>
            <a:pPr algn="l"/>
            <a:r>
              <a:rPr lang="en-US" dirty="0" smtClean="0">
                <a:solidFill>
                  <a:schemeClr val="accent4">
                    <a:lumMod val="20000"/>
                    <a:lumOff val="80000"/>
                  </a:schemeClr>
                </a:solidFill>
              </a:rPr>
              <a:t>Project Question:  Finding the best areas for a Refuge</a:t>
            </a:r>
          </a:p>
          <a:p>
            <a:pPr algn="l"/>
            <a:r>
              <a:rPr lang="en-US" dirty="0" smtClean="0">
                <a:solidFill>
                  <a:schemeClr val="accent4">
                    <a:lumMod val="20000"/>
                    <a:lumOff val="80000"/>
                  </a:schemeClr>
                </a:solidFill>
              </a:rPr>
              <a:t>Identify the Criteria</a:t>
            </a:r>
          </a:p>
          <a:p>
            <a:pPr algn="l"/>
            <a:r>
              <a:rPr lang="en-US" dirty="0" smtClean="0">
                <a:solidFill>
                  <a:schemeClr val="accent4">
                    <a:lumMod val="20000"/>
                    <a:lumOff val="80000"/>
                  </a:schemeClr>
                </a:solidFill>
              </a:rPr>
              <a:t>Identify Data</a:t>
            </a:r>
          </a:p>
          <a:p>
            <a:pPr algn="l"/>
            <a:r>
              <a:rPr lang="en-US" dirty="0" smtClean="0">
                <a:solidFill>
                  <a:schemeClr val="accent4">
                    <a:lumMod val="20000"/>
                    <a:lumOff val="80000"/>
                  </a:schemeClr>
                </a:solidFill>
              </a:rPr>
              <a:t>Part 1: Model the Criteria</a:t>
            </a:r>
          </a:p>
          <a:p>
            <a:pPr algn="l"/>
            <a:r>
              <a:rPr lang="en-US" dirty="0" smtClean="0">
                <a:solidFill>
                  <a:schemeClr val="accent4">
                    <a:lumMod val="20000"/>
                    <a:lumOff val="80000"/>
                  </a:schemeClr>
                </a:solidFill>
              </a:rPr>
              <a:t>Part 2: Model the edges</a:t>
            </a:r>
          </a:p>
          <a:p>
            <a:pPr algn="l"/>
            <a:r>
              <a:rPr lang="en-US" dirty="0" smtClean="0">
                <a:solidFill>
                  <a:schemeClr val="accent4">
                    <a:lumMod val="20000"/>
                    <a:lumOff val="80000"/>
                  </a:schemeClr>
                </a:solidFill>
              </a:rPr>
              <a:t>Part 3: Model Habitat Corridors</a:t>
            </a:r>
          </a:p>
        </p:txBody>
      </p:sp>
    </p:spTree>
    <p:extLst>
      <p:ext uri="{BB962C8B-B14F-4D97-AF65-F5344CB8AC3E}">
        <p14:creationId xmlns:p14="http://schemas.microsoft.com/office/powerpoint/2010/main" xmlns="" val="91370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
            <a:ext cx="12192000" cy="1895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68655" y="545446"/>
            <a:ext cx="3919016" cy="804582"/>
          </a:xfrm>
        </p:spPr>
        <p:txBody>
          <a:bodyPr>
            <a:normAutofit fontScale="90000"/>
          </a:bodyPr>
          <a:lstStyle/>
          <a:p>
            <a:r>
              <a:rPr lang="en-US" dirty="0" smtClean="0">
                <a:solidFill>
                  <a:schemeClr val="tx1"/>
                </a:solidFill>
              </a:rPr>
              <a:t>Project Goal 1:</a:t>
            </a:r>
            <a:endParaRPr lang="en-US" dirty="0">
              <a:solidFill>
                <a:schemeClr val="tx1"/>
              </a:solidFill>
            </a:endParaRPr>
          </a:p>
        </p:txBody>
      </p:sp>
      <p:sp>
        <p:nvSpPr>
          <p:cNvPr id="3" name="Content Placeholder 2"/>
          <p:cNvSpPr>
            <a:spLocks noGrp="1"/>
          </p:cNvSpPr>
          <p:nvPr>
            <p:ph idx="1"/>
          </p:nvPr>
        </p:nvSpPr>
        <p:spPr>
          <a:xfrm>
            <a:off x="7219419" y="367635"/>
            <a:ext cx="4651188" cy="1160203"/>
          </a:xfrm>
        </p:spPr>
        <p:txBody>
          <a:bodyPr>
            <a:normAutofit/>
          </a:bodyPr>
          <a:lstStyle/>
          <a:p>
            <a:pPr marL="0" indent="0">
              <a:buNone/>
            </a:pPr>
            <a:r>
              <a:rPr lang="en-US" sz="2400" dirty="0">
                <a:solidFill>
                  <a:schemeClr val="tx1"/>
                </a:solidFill>
              </a:rPr>
              <a:t>Assess the Landscape for priority </a:t>
            </a:r>
            <a:r>
              <a:rPr lang="en-US" sz="2400" dirty="0" smtClean="0">
                <a:solidFill>
                  <a:schemeClr val="tx1"/>
                </a:solidFill>
              </a:rPr>
              <a:t>values, and identify the areas most highly rated.	</a:t>
            </a:r>
          </a:p>
        </p:txBody>
      </p:sp>
      <p:pic>
        <p:nvPicPr>
          <p:cNvPr id="5" name="Picture 4"/>
          <p:cNvPicPr>
            <a:picLocks noChangeAspect="1"/>
          </p:cNvPicPr>
          <p:nvPr/>
        </p:nvPicPr>
        <p:blipFill>
          <a:blip r:embed="rId3"/>
          <a:stretch>
            <a:fillRect/>
          </a:stretch>
        </p:blipFill>
        <p:spPr>
          <a:xfrm>
            <a:off x="0" y="0"/>
            <a:ext cx="2514600" cy="1895475"/>
          </a:xfrm>
          <a:prstGeom prst="rect">
            <a:avLst/>
          </a:prstGeom>
        </p:spPr>
      </p:pic>
      <p:sp>
        <p:nvSpPr>
          <p:cNvPr id="15" name="TextBox 14"/>
          <p:cNvSpPr txBox="1"/>
          <p:nvPr/>
        </p:nvSpPr>
        <p:spPr>
          <a:xfrm>
            <a:off x="174125" y="1980594"/>
            <a:ext cx="9507987" cy="523220"/>
          </a:xfrm>
          <a:prstGeom prst="rect">
            <a:avLst/>
          </a:prstGeom>
          <a:noFill/>
        </p:spPr>
        <p:txBody>
          <a:bodyPr wrap="none" rtlCol="0">
            <a:spAutoFit/>
          </a:bodyPr>
          <a:lstStyle/>
          <a:p>
            <a:r>
              <a:rPr lang="en-US" sz="2800" b="1" dirty="0" smtClean="0"/>
              <a:t>Example:  Bobcat habitat suitability in Acadia National Park.</a:t>
            </a:r>
            <a:endParaRPr lang="en-US" sz="2800" b="1" dirty="0"/>
          </a:p>
        </p:txBody>
      </p:sp>
      <p:pic>
        <p:nvPicPr>
          <p:cNvPr id="14" name="Picture 13"/>
          <p:cNvPicPr>
            <a:picLocks noChangeAspect="1"/>
          </p:cNvPicPr>
          <p:nvPr/>
        </p:nvPicPr>
        <p:blipFill>
          <a:blip r:embed="rId4"/>
          <a:stretch>
            <a:fillRect/>
          </a:stretch>
        </p:blipFill>
        <p:spPr>
          <a:xfrm>
            <a:off x="2605087" y="2828329"/>
            <a:ext cx="6981825" cy="3724275"/>
          </a:xfrm>
          <a:prstGeom prst="rect">
            <a:avLst/>
          </a:prstGeom>
        </p:spPr>
      </p:pic>
      <p:sp>
        <p:nvSpPr>
          <p:cNvPr id="16" name="TextBox 15"/>
          <p:cNvSpPr txBox="1"/>
          <p:nvPr/>
        </p:nvSpPr>
        <p:spPr>
          <a:xfrm>
            <a:off x="290456" y="6367938"/>
            <a:ext cx="1711302" cy="369332"/>
          </a:xfrm>
          <a:prstGeom prst="rect">
            <a:avLst/>
          </a:prstGeom>
          <a:noFill/>
        </p:spPr>
        <p:txBody>
          <a:bodyPr wrap="none" rtlCol="0">
            <a:spAutoFit/>
          </a:bodyPr>
          <a:lstStyle/>
          <a:p>
            <a:r>
              <a:rPr lang="en-US" dirty="0" smtClean="0">
                <a:solidFill>
                  <a:schemeClr val="accent1"/>
                </a:solidFill>
              </a:rPr>
              <a:t>Rohweder, 2012</a:t>
            </a:r>
            <a:endParaRPr lang="en-US" dirty="0">
              <a:solidFill>
                <a:schemeClr val="accent1"/>
              </a:solidFill>
            </a:endParaRPr>
          </a:p>
        </p:txBody>
      </p:sp>
    </p:spTree>
    <p:extLst>
      <p:ext uri="{BB962C8B-B14F-4D97-AF65-F5344CB8AC3E}">
        <p14:creationId xmlns:p14="http://schemas.microsoft.com/office/powerpoint/2010/main" xmlns="" val="15111455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895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11394" y="475996"/>
            <a:ext cx="1681101" cy="523220"/>
          </a:xfrm>
          <a:prstGeom prst="rect">
            <a:avLst/>
          </a:prstGeom>
          <a:noFill/>
        </p:spPr>
        <p:txBody>
          <a:bodyPr wrap="none" rtlCol="0">
            <a:spAutoFit/>
          </a:bodyPr>
          <a:lstStyle/>
          <a:p>
            <a:r>
              <a:rPr lang="en-US" sz="2800" b="1" dirty="0" smtClean="0"/>
              <a:t>Data Sets</a:t>
            </a:r>
            <a:endParaRPr lang="en-US" sz="2800" b="1" dirty="0"/>
          </a:p>
        </p:txBody>
      </p:sp>
      <p:pic>
        <p:nvPicPr>
          <p:cNvPr id="5" name="Picture 4"/>
          <p:cNvPicPr>
            <a:picLocks noChangeAspect="1"/>
          </p:cNvPicPr>
          <p:nvPr/>
        </p:nvPicPr>
        <p:blipFill>
          <a:blip r:embed="rId3"/>
          <a:stretch>
            <a:fillRect/>
          </a:stretch>
        </p:blipFill>
        <p:spPr>
          <a:xfrm>
            <a:off x="0" y="0"/>
            <a:ext cx="2514600" cy="1895475"/>
          </a:xfrm>
          <a:prstGeom prst="rect">
            <a:avLst/>
          </a:prstGeom>
        </p:spPr>
      </p:pic>
      <p:sp>
        <p:nvSpPr>
          <p:cNvPr id="3" name="TextBox 2"/>
          <p:cNvSpPr txBox="1"/>
          <p:nvPr/>
        </p:nvSpPr>
        <p:spPr>
          <a:xfrm>
            <a:off x="150421" y="1895475"/>
            <a:ext cx="5945579" cy="4893647"/>
          </a:xfrm>
          <a:prstGeom prst="rect">
            <a:avLst/>
          </a:prstGeom>
          <a:noFill/>
        </p:spPr>
        <p:txBody>
          <a:bodyPr wrap="square" rtlCol="0">
            <a:spAutoFit/>
          </a:bodyPr>
          <a:lstStyle/>
          <a:p>
            <a:r>
              <a:rPr lang="en-US" dirty="0"/>
              <a:t> </a:t>
            </a:r>
          </a:p>
          <a:p>
            <a:pPr marL="342900" lvl="0" indent="-342900">
              <a:buFont typeface="+mj-lt"/>
              <a:buAutoNum type="arabicPeriod"/>
            </a:pPr>
            <a:r>
              <a:rPr lang="en-US" sz="1400" b="1" dirty="0"/>
              <a:t>County Tax Parcel Data </a:t>
            </a:r>
            <a:r>
              <a:rPr lang="en-US" sz="1400" b="1" dirty="0" smtClean="0"/>
              <a:t>Sets</a:t>
            </a:r>
            <a:endParaRPr lang="en-US" sz="1400" dirty="0"/>
          </a:p>
          <a:p>
            <a:pPr marL="800100" lvl="1" indent="-342900">
              <a:buFont typeface="Arial" panose="020B0604020202020204" pitchFamily="34" charset="0"/>
              <a:buChar char="•"/>
            </a:pPr>
            <a:r>
              <a:rPr lang="en-US" sz="1400" dirty="0"/>
              <a:t>Brazoria - 	Available online from Houston-Galveston Area Council</a:t>
            </a:r>
          </a:p>
          <a:p>
            <a:pPr marL="800100" lvl="1" indent="-342900">
              <a:buFont typeface="Arial" panose="020B0604020202020204" pitchFamily="34" charset="0"/>
              <a:buChar char="•"/>
            </a:pPr>
            <a:r>
              <a:rPr lang="en-US" sz="1400" dirty="0"/>
              <a:t>Fort Bend </a:t>
            </a:r>
            <a:r>
              <a:rPr lang="en-US" sz="1400" dirty="0" smtClean="0"/>
              <a:t>-</a:t>
            </a:r>
            <a:r>
              <a:rPr lang="en-US" sz="1400" dirty="0"/>
              <a:t>	Available on disk from County Offices </a:t>
            </a:r>
          </a:p>
          <a:p>
            <a:pPr marL="1257300" lvl="2" indent="-342900">
              <a:buFont typeface="Arial" panose="020B0604020202020204" pitchFamily="34" charset="0"/>
              <a:buChar char="•"/>
            </a:pPr>
            <a:r>
              <a:rPr lang="en-US" sz="1400" dirty="0" smtClean="0"/>
              <a:t>Also </a:t>
            </a:r>
            <a:r>
              <a:rPr lang="en-US" sz="1400" dirty="0"/>
              <a:t>available online from Houston-Galveston Area Council</a:t>
            </a:r>
          </a:p>
          <a:p>
            <a:pPr marL="800100" lvl="1" indent="-342900">
              <a:buFont typeface="Arial" panose="020B0604020202020204" pitchFamily="34" charset="0"/>
              <a:buChar char="•"/>
            </a:pPr>
            <a:r>
              <a:rPr lang="en-US" sz="1400" dirty="0"/>
              <a:t>Matagorda - 	Data downloadable from their website</a:t>
            </a:r>
          </a:p>
          <a:p>
            <a:pPr marL="800100" lvl="1" indent="-342900">
              <a:buFont typeface="Arial" panose="020B0604020202020204" pitchFamily="34" charset="0"/>
              <a:buChar char="•"/>
            </a:pPr>
            <a:r>
              <a:rPr lang="en-US" sz="1400" dirty="0"/>
              <a:t>Wharton. - 	Available on disk in .</a:t>
            </a:r>
            <a:r>
              <a:rPr lang="en-US" sz="1400" dirty="0" err="1"/>
              <a:t>dng</a:t>
            </a:r>
            <a:r>
              <a:rPr lang="en-US" sz="1400" dirty="0"/>
              <a:t> format from County Offices</a:t>
            </a:r>
          </a:p>
          <a:p>
            <a:pPr marL="342900" lvl="0" indent="-342900">
              <a:buFont typeface="+mj-lt"/>
              <a:buAutoNum type="arabicPeriod"/>
            </a:pPr>
            <a:r>
              <a:rPr lang="en-US" sz="1400" b="1" dirty="0"/>
              <a:t>Infrastructure Data Sets</a:t>
            </a:r>
          </a:p>
          <a:p>
            <a:pPr marL="800100" lvl="1" indent="-342900">
              <a:buFont typeface="Arial" panose="020B0604020202020204" pitchFamily="34" charset="0"/>
              <a:buChar char="•"/>
            </a:pPr>
            <a:r>
              <a:rPr lang="en-US" sz="1400" dirty="0" smtClean="0"/>
              <a:t>County </a:t>
            </a:r>
            <a:r>
              <a:rPr lang="en-US" sz="1400" dirty="0"/>
              <a:t>Roads</a:t>
            </a:r>
          </a:p>
          <a:p>
            <a:pPr marL="800100" lvl="1" indent="-342900">
              <a:buFont typeface="Arial" panose="020B0604020202020204" pitchFamily="34" charset="0"/>
              <a:buChar char="•"/>
            </a:pPr>
            <a:r>
              <a:rPr lang="en-US" sz="1400" dirty="0"/>
              <a:t>Texas Railroads</a:t>
            </a:r>
          </a:p>
          <a:p>
            <a:pPr marL="1257300" lvl="2" indent="-342900">
              <a:buFont typeface="Arial" panose="020B0604020202020204" pitchFamily="34" charset="0"/>
              <a:buChar char="•"/>
            </a:pPr>
            <a:r>
              <a:rPr lang="en-US" sz="1400" dirty="0" smtClean="0"/>
              <a:t>Source:  Houston-Galveston Area Council</a:t>
            </a:r>
          </a:p>
          <a:p>
            <a:pPr marL="342900" lvl="0" indent="-342900">
              <a:buFont typeface="+mj-lt"/>
              <a:buAutoNum type="arabicPeriod"/>
            </a:pPr>
            <a:r>
              <a:rPr lang="en-US" sz="1400" b="1" dirty="0" smtClean="0"/>
              <a:t>Land </a:t>
            </a:r>
            <a:r>
              <a:rPr lang="en-US" sz="1400" b="1" dirty="0"/>
              <a:t>Cover</a:t>
            </a:r>
          </a:p>
          <a:p>
            <a:pPr marL="800100" lvl="1" indent="-342900">
              <a:buFont typeface="Arial" panose="020B0604020202020204" pitchFamily="34" charset="0"/>
              <a:buChar char="•"/>
            </a:pPr>
            <a:r>
              <a:rPr lang="en-US" sz="1400" dirty="0"/>
              <a:t>National Land Cover Database 2011.</a:t>
            </a:r>
          </a:p>
          <a:p>
            <a:pPr marL="800100" lvl="1" indent="-342900">
              <a:buFont typeface="Arial" panose="020B0604020202020204" pitchFamily="34" charset="0"/>
              <a:buChar char="•"/>
            </a:pPr>
            <a:r>
              <a:rPr lang="en-US" sz="1400" dirty="0"/>
              <a:t>National Land Cover Database Tree Canopy 2011</a:t>
            </a:r>
          </a:p>
          <a:p>
            <a:pPr marL="800100" lvl="1" indent="-342900">
              <a:buFont typeface="Arial" panose="020B0604020202020204" pitchFamily="34" charset="0"/>
              <a:buChar char="•"/>
            </a:pPr>
            <a:r>
              <a:rPr lang="en-US" sz="1400" dirty="0"/>
              <a:t>2008 Land Cover     Source: Houston-Galveston Area Council</a:t>
            </a:r>
          </a:p>
          <a:p>
            <a:pPr marL="342900" lvl="0" indent="-342900">
              <a:buFont typeface="Arial" panose="020B0604020202020204" pitchFamily="34" charset="0"/>
              <a:buChar char="•"/>
            </a:pPr>
            <a:r>
              <a:rPr lang="en-US" sz="1400" b="1" dirty="0"/>
              <a:t>Wetlands</a:t>
            </a:r>
          </a:p>
          <a:p>
            <a:pPr marL="800100" lvl="1" indent="-342900">
              <a:buFont typeface="Arial" panose="020B0604020202020204" pitchFamily="34" charset="0"/>
              <a:buChar char="•"/>
            </a:pPr>
            <a:r>
              <a:rPr lang="en-US" sz="1400" dirty="0"/>
              <a:t>National Wetlands Inventory</a:t>
            </a:r>
          </a:p>
          <a:p>
            <a:pPr marL="342900" lvl="0" indent="-342900">
              <a:buFont typeface="+mj-lt"/>
              <a:buAutoNum type="arabicPeriod"/>
            </a:pPr>
            <a:r>
              <a:rPr lang="en-US" sz="1400" b="1" dirty="0"/>
              <a:t>Water features</a:t>
            </a:r>
          </a:p>
          <a:p>
            <a:pPr marL="800100" lvl="1" indent="-342900">
              <a:buFont typeface="Arial" panose="020B0604020202020204" pitchFamily="34" charset="0"/>
              <a:buChar char="•"/>
            </a:pPr>
            <a:r>
              <a:rPr lang="en-US" sz="1400" dirty="0"/>
              <a:t>National Hydrography Data Set</a:t>
            </a:r>
          </a:p>
          <a:p>
            <a:pPr marL="800100" lvl="1" indent="-342900">
              <a:buFont typeface="Arial" panose="020B0604020202020204" pitchFamily="34" charset="0"/>
              <a:buChar char="•"/>
            </a:pPr>
            <a:r>
              <a:rPr lang="en-US" sz="1400" dirty="0"/>
              <a:t>Water Features. Source: Houston-Galveston Area Council</a:t>
            </a:r>
          </a:p>
          <a:p>
            <a:pPr marL="342900" indent="-342900">
              <a:buFont typeface="+mj-lt"/>
              <a:buAutoNum type="arabicPeriod"/>
            </a:pPr>
            <a:endParaRPr lang="en-US" sz="1400" dirty="0"/>
          </a:p>
        </p:txBody>
      </p:sp>
      <p:sp>
        <p:nvSpPr>
          <p:cNvPr id="6" name="Rectangle 5"/>
          <p:cNvSpPr/>
          <p:nvPr/>
        </p:nvSpPr>
        <p:spPr>
          <a:xfrm>
            <a:off x="6096000" y="2141695"/>
            <a:ext cx="6096000" cy="4401205"/>
          </a:xfrm>
          <a:prstGeom prst="rect">
            <a:avLst/>
          </a:prstGeom>
        </p:spPr>
        <p:txBody>
          <a:bodyPr>
            <a:spAutoFit/>
          </a:bodyPr>
          <a:lstStyle/>
          <a:p>
            <a:pPr marL="342900" lvl="0" indent="-342900">
              <a:buFont typeface="+mj-lt"/>
              <a:buAutoNum type="arabicPeriod"/>
            </a:pPr>
            <a:r>
              <a:rPr lang="en-US" sz="1400" b="1" dirty="0"/>
              <a:t>Vegetation</a:t>
            </a:r>
          </a:p>
          <a:p>
            <a:pPr marL="800100" lvl="1" indent="-342900">
              <a:buFont typeface="Arial" panose="020B0604020202020204" pitchFamily="34" charset="0"/>
              <a:buChar char="•"/>
            </a:pPr>
            <a:r>
              <a:rPr lang="en-US" sz="1400" dirty="0"/>
              <a:t>National Vegetation Classification – General Vegetation Classes</a:t>
            </a:r>
          </a:p>
          <a:p>
            <a:pPr lvl="1"/>
            <a:r>
              <a:rPr lang="en-US" sz="1400" i="1" dirty="0" smtClean="0"/>
              <a:t>	This </a:t>
            </a:r>
            <a:r>
              <a:rPr lang="en-US" sz="1400" i="1" dirty="0"/>
              <a:t>data set has poor spatial resolution in this </a:t>
            </a:r>
            <a:r>
              <a:rPr lang="en-US" sz="1400" i="1" dirty="0" smtClean="0"/>
              <a:t>area</a:t>
            </a:r>
            <a:endParaRPr lang="en-US" sz="1400" dirty="0"/>
          </a:p>
          <a:p>
            <a:pPr marL="800100" lvl="1" indent="-342900">
              <a:buFont typeface="Arial" panose="020B0604020202020204" pitchFamily="34" charset="0"/>
              <a:buChar char="•"/>
            </a:pPr>
            <a:r>
              <a:rPr lang="en-US" sz="1400" dirty="0"/>
              <a:t>National Land Cover Data 2011 – Identifies Forested </a:t>
            </a:r>
            <a:r>
              <a:rPr lang="en-US" sz="1400" dirty="0" smtClean="0"/>
              <a:t>Wetland</a:t>
            </a:r>
            <a:endParaRPr lang="en-US" sz="1400" dirty="0"/>
          </a:p>
          <a:p>
            <a:pPr marL="800100" lvl="1" indent="-342900">
              <a:buFont typeface="Arial" panose="020B0604020202020204" pitchFamily="34" charset="0"/>
              <a:buChar char="•"/>
            </a:pPr>
            <a:r>
              <a:rPr lang="en-US" sz="1400" dirty="0"/>
              <a:t>Unique and Exceptional Plant </a:t>
            </a:r>
            <a:r>
              <a:rPr lang="en-US" sz="1400" dirty="0" smtClean="0"/>
              <a:t>Communities - Poll </a:t>
            </a:r>
            <a:r>
              <a:rPr lang="en-US" sz="1400" dirty="0"/>
              <a:t>of local experts: Thomas Adams, Warren </a:t>
            </a:r>
            <a:r>
              <a:rPr lang="en-US" sz="1400" dirty="0" err="1"/>
              <a:t>Pruess</a:t>
            </a:r>
            <a:r>
              <a:rPr lang="en-US" sz="1400" dirty="0"/>
              <a:t>, Chris </a:t>
            </a:r>
            <a:r>
              <a:rPr lang="en-US" sz="1400" dirty="0" err="1"/>
              <a:t>Kueper</a:t>
            </a:r>
            <a:r>
              <a:rPr lang="en-US" sz="1400" dirty="0"/>
              <a:t>, David Rosen, Michael Lange.  Survey form and on-line map.</a:t>
            </a:r>
          </a:p>
          <a:p>
            <a:pPr marL="342900" lvl="0" indent="-342900">
              <a:buFont typeface="+mj-lt"/>
              <a:buAutoNum type="arabicPeriod"/>
            </a:pPr>
            <a:r>
              <a:rPr lang="en-US" sz="1400" b="1" dirty="0"/>
              <a:t>Vegetation Complexity</a:t>
            </a:r>
          </a:p>
          <a:p>
            <a:pPr marL="800100" lvl="1" indent="-342900">
              <a:buFont typeface="Arial" panose="020B0604020202020204" pitchFamily="34" charset="0"/>
              <a:buChar char="•"/>
            </a:pPr>
            <a:r>
              <a:rPr lang="en-US" sz="1400" dirty="0"/>
              <a:t>US Basal Area-Weighted Canopy Heights 2000 (Woods Hole Research Center)</a:t>
            </a:r>
          </a:p>
          <a:p>
            <a:pPr marL="342900" lvl="0" indent="-342900">
              <a:buFont typeface="+mj-lt"/>
              <a:buAutoNum type="arabicPeriod"/>
            </a:pPr>
            <a:r>
              <a:rPr lang="en-US" sz="1400" b="1" dirty="0"/>
              <a:t>Topographic Complexity</a:t>
            </a:r>
          </a:p>
          <a:p>
            <a:pPr marL="800100" lvl="1" indent="-342900">
              <a:buFont typeface="Arial" panose="020B0604020202020204" pitchFamily="34" charset="0"/>
              <a:buChar char="•"/>
            </a:pPr>
            <a:r>
              <a:rPr lang="en-US" sz="1400" dirty="0"/>
              <a:t>National Elevation Data (NED)	 </a:t>
            </a:r>
          </a:p>
          <a:p>
            <a:pPr marL="1257300" lvl="2" indent="-342900">
              <a:buFont typeface="Arial" panose="020B0604020202020204" pitchFamily="34" charset="0"/>
              <a:buChar char="•"/>
            </a:pPr>
            <a:r>
              <a:rPr lang="en-US" sz="1400" dirty="0" smtClean="0"/>
              <a:t>Wharton </a:t>
            </a:r>
            <a:r>
              <a:rPr lang="en-US" sz="1400" dirty="0"/>
              <a:t>County (30 meter </a:t>
            </a:r>
            <a:r>
              <a:rPr lang="en-US" sz="1400" dirty="0" smtClean="0"/>
              <a:t>grid)</a:t>
            </a:r>
          </a:p>
          <a:p>
            <a:pPr marL="1257300" lvl="2" indent="-342900">
              <a:buFont typeface="Arial" panose="020B0604020202020204" pitchFamily="34" charset="0"/>
              <a:buChar char="•"/>
            </a:pPr>
            <a:r>
              <a:rPr lang="en-US" sz="1400" dirty="0" smtClean="0"/>
              <a:t>Brazoria </a:t>
            </a:r>
            <a:r>
              <a:rPr lang="en-US" sz="1400" dirty="0"/>
              <a:t>County (10 meter </a:t>
            </a:r>
            <a:r>
              <a:rPr lang="en-US" sz="1400" dirty="0" smtClean="0"/>
              <a:t>grid)</a:t>
            </a:r>
          </a:p>
          <a:p>
            <a:pPr marL="1257300" lvl="2" indent="-342900">
              <a:buFont typeface="Arial" panose="020B0604020202020204" pitchFamily="34" charset="0"/>
              <a:buChar char="•"/>
            </a:pPr>
            <a:r>
              <a:rPr lang="en-US" sz="1400" dirty="0" smtClean="0"/>
              <a:t>Matagorda </a:t>
            </a:r>
            <a:r>
              <a:rPr lang="en-US" sz="1400" dirty="0"/>
              <a:t>County (10 meter </a:t>
            </a:r>
            <a:r>
              <a:rPr lang="en-US" sz="1400" dirty="0" smtClean="0"/>
              <a:t>grid)</a:t>
            </a:r>
          </a:p>
          <a:p>
            <a:pPr marL="800100" lvl="1" indent="-342900">
              <a:buFont typeface="Arial" panose="020B0604020202020204" pitchFamily="34" charset="0"/>
              <a:buChar char="•"/>
            </a:pPr>
            <a:r>
              <a:rPr lang="en-US" sz="1400" dirty="0" smtClean="0"/>
              <a:t>Fort </a:t>
            </a:r>
            <a:r>
              <a:rPr lang="en-US" sz="1400" dirty="0"/>
              <a:t>Bend </a:t>
            </a:r>
            <a:r>
              <a:rPr lang="en-US" sz="1400" dirty="0" smtClean="0"/>
              <a:t>County Lidar </a:t>
            </a:r>
            <a:r>
              <a:rPr lang="en-US" sz="1400" dirty="0"/>
              <a:t>(in 50 foot grid)</a:t>
            </a:r>
          </a:p>
          <a:p>
            <a:pPr marL="342900" lvl="0" indent="-342900">
              <a:buFont typeface="+mj-lt"/>
              <a:buAutoNum type="arabicPeriod"/>
            </a:pPr>
            <a:r>
              <a:rPr lang="en-US" sz="1400" b="1" dirty="0"/>
              <a:t>Preserve </a:t>
            </a:r>
            <a:r>
              <a:rPr lang="en-US" sz="1400" b="1" dirty="0" smtClean="0"/>
              <a:t>Areas</a:t>
            </a:r>
          </a:p>
          <a:p>
            <a:pPr marL="800100" lvl="1" indent="-342900">
              <a:buFont typeface="Arial" panose="020B0604020202020204" pitchFamily="34" charset="0"/>
              <a:buChar char="•"/>
            </a:pPr>
            <a:r>
              <a:rPr lang="en-US" sz="1400" dirty="0" smtClean="0"/>
              <a:t>Refuge Boundaries</a:t>
            </a:r>
          </a:p>
          <a:p>
            <a:pPr marL="800100" lvl="1" indent="-342900">
              <a:buFont typeface="Arial" panose="020B0604020202020204" pitchFamily="34" charset="0"/>
              <a:buChar char="•"/>
            </a:pPr>
            <a:r>
              <a:rPr lang="en-US" sz="1400" dirty="0" smtClean="0"/>
              <a:t>Other </a:t>
            </a:r>
            <a:r>
              <a:rPr lang="en-US" sz="1400" dirty="0"/>
              <a:t>protected areas:  State Wildlife Management Areas, Mitigation Banks, Private Reserves – Source: Michael Lange, US FWS Biologist</a:t>
            </a:r>
          </a:p>
        </p:txBody>
      </p:sp>
    </p:spTree>
    <p:extLst>
      <p:ext uri="{BB962C8B-B14F-4D97-AF65-F5344CB8AC3E}">
        <p14:creationId xmlns:p14="http://schemas.microsoft.com/office/powerpoint/2010/main" xmlns="" val="1303073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895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60821" y="475996"/>
            <a:ext cx="2016514" cy="707886"/>
          </a:xfrm>
          <a:prstGeom prst="rect">
            <a:avLst/>
          </a:prstGeom>
          <a:noFill/>
        </p:spPr>
        <p:txBody>
          <a:bodyPr wrap="none" rtlCol="0">
            <a:spAutoFit/>
          </a:bodyPr>
          <a:lstStyle/>
          <a:p>
            <a:r>
              <a:rPr lang="en-US" sz="2000" b="1" dirty="0" smtClean="0"/>
              <a:t>Goal 1</a:t>
            </a:r>
          </a:p>
          <a:p>
            <a:r>
              <a:rPr lang="en-US" sz="2000" b="1" dirty="0" smtClean="0"/>
              <a:t>Data Flow Chart</a:t>
            </a:r>
            <a:endParaRPr lang="en-US" sz="2000" b="1" dirty="0"/>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24770" y="360048"/>
            <a:ext cx="6687126" cy="6196737"/>
          </a:xfrm>
          <a:prstGeom prst="rect">
            <a:avLst/>
          </a:prstGeom>
        </p:spPr>
      </p:pic>
      <p:pic>
        <p:nvPicPr>
          <p:cNvPr id="5" name="Picture 4"/>
          <p:cNvPicPr>
            <a:picLocks noChangeAspect="1"/>
          </p:cNvPicPr>
          <p:nvPr/>
        </p:nvPicPr>
        <p:blipFill>
          <a:blip r:embed="rId4"/>
          <a:stretch>
            <a:fillRect/>
          </a:stretch>
        </p:blipFill>
        <p:spPr>
          <a:xfrm>
            <a:off x="0" y="0"/>
            <a:ext cx="2514600" cy="1895475"/>
          </a:xfrm>
          <a:prstGeom prst="rect">
            <a:avLst/>
          </a:prstGeom>
        </p:spPr>
      </p:pic>
    </p:spTree>
    <p:extLst>
      <p:ext uri="{BB962C8B-B14F-4D97-AF65-F5344CB8AC3E}">
        <p14:creationId xmlns:p14="http://schemas.microsoft.com/office/powerpoint/2010/main" xmlns="" val="1291984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18954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8456" y="1097004"/>
            <a:ext cx="5170489" cy="626782"/>
          </a:xfrm>
        </p:spPr>
        <p:txBody>
          <a:bodyPr>
            <a:normAutofit fontScale="90000"/>
          </a:bodyPr>
          <a:lstStyle/>
          <a:p>
            <a:r>
              <a:rPr lang="en-US" sz="3600" dirty="0" smtClean="0">
                <a:solidFill>
                  <a:schemeClr val="tx1"/>
                </a:solidFill>
              </a:rPr>
              <a:t>Assess vulnerability for conversion to edge forest</a:t>
            </a:r>
            <a:r>
              <a:rPr lang="en-US" sz="3200" dirty="0" smtClean="0">
                <a:solidFill>
                  <a:schemeClr val="tx1"/>
                </a:solidFill>
              </a:rPr>
              <a:t>.</a:t>
            </a:r>
            <a:endParaRPr lang="en-US" sz="3200" dirty="0">
              <a:solidFill>
                <a:schemeClr val="tx1"/>
              </a:solidFill>
            </a:endParaRPr>
          </a:p>
        </p:txBody>
      </p:sp>
      <p:sp>
        <p:nvSpPr>
          <p:cNvPr id="3" name="Content Placeholder 2"/>
          <p:cNvSpPr>
            <a:spLocks noGrp="1"/>
          </p:cNvSpPr>
          <p:nvPr>
            <p:ph idx="1"/>
          </p:nvPr>
        </p:nvSpPr>
        <p:spPr>
          <a:xfrm>
            <a:off x="397518" y="2990376"/>
            <a:ext cx="5487989" cy="3301958"/>
          </a:xfrm>
        </p:spPr>
        <p:txBody>
          <a:bodyPr>
            <a:normAutofit lnSpcReduction="10000"/>
          </a:bodyPr>
          <a:lstStyle/>
          <a:p>
            <a:pPr marL="0" indent="0">
              <a:buNone/>
            </a:pPr>
            <a:r>
              <a:rPr lang="en-US" sz="2000" dirty="0" smtClean="0"/>
              <a:t>Objective 1 – Calculate Current core and edge forest on refuge parcels.</a:t>
            </a:r>
          </a:p>
          <a:p>
            <a:pPr marL="0" indent="0">
              <a:buNone/>
            </a:pPr>
            <a:r>
              <a:rPr lang="en-US" sz="2000" dirty="0" smtClean="0"/>
              <a:t>Objective 2 – </a:t>
            </a:r>
            <a:r>
              <a:rPr lang="en-US" sz="2000" dirty="0"/>
              <a:t>Model “brush removal” on refuge parcel exterior.   Recalculate areas of core and edge forest</a:t>
            </a:r>
            <a:r>
              <a:rPr lang="en-US" sz="2000" dirty="0" smtClean="0"/>
              <a:t>.</a:t>
            </a:r>
          </a:p>
          <a:p>
            <a:pPr marL="0" indent="0">
              <a:buNone/>
            </a:pPr>
            <a:r>
              <a:rPr lang="en-US" sz="2000" dirty="0" smtClean="0"/>
              <a:t>Objective 3 – Identify neighboring parcels with greatest impact</a:t>
            </a:r>
          </a:p>
          <a:p>
            <a:pPr marL="0" indent="0">
              <a:buNone/>
            </a:pPr>
            <a:r>
              <a:rPr lang="en-US" dirty="0" smtClean="0"/>
              <a:t>Results – List of Parcels that would have a large impact on core forest if they were cleared.</a:t>
            </a:r>
          </a:p>
          <a:p>
            <a:pPr marL="0" indent="0">
              <a:buNone/>
            </a:pP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02600" y="2745187"/>
            <a:ext cx="4000500" cy="41128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867400" y="0"/>
            <a:ext cx="3963583" cy="3947601"/>
          </a:xfrm>
          <a:prstGeom prst="rect">
            <a:avLst/>
          </a:prstGeom>
        </p:spPr>
      </p:pic>
      <p:sp>
        <p:nvSpPr>
          <p:cNvPr id="7" name="TextBox 6"/>
          <p:cNvSpPr txBox="1"/>
          <p:nvPr/>
        </p:nvSpPr>
        <p:spPr>
          <a:xfrm>
            <a:off x="6031557" y="3340100"/>
            <a:ext cx="647934" cy="369332"/>
          </a:xfrm>
          <a:prstGeom prst="rect">
            <a:avLst/>
          </a:prstGeom>
          <a:noFill/>
        </p:spPr>
        <p:txBody>
          <a:bodyPr wrap="none" rtlCol="0">
            <a:spAutoFit/>
          </a:bodyPr>
          <a:lstStyle/>
          <a:p>
            <a:r>
              <a:rPr lang="en-US" dirty="0" smtClean="0"/>
              <a:t>1944</a:t>
            </a:r>
          </a:p>
        </p:txBody>
      </p:sp>
      <p:sp>
        <p:nvSpPr>
          <p:cNvPr id="9" name="TextBox 8"/>
          <p:cNvSpPr txBox="1"/>
          <p:nvPr/>
        </p:nvSpPr>
        <p:spPr>
          <a:xfrm>
            <a:off x="8394700" y="6292334"/>
            <a:ext cx="625812" cy="369332"/>
          </a:xfrm>
          <a:prstGeom prst="rect">
            <a:avLst/>
          </a:prstGeom>
          <a:noFill/>
        </p:spPr>
        <p:txBody>
          <a:bodyPr wrap="none" rtlCol="0">
            <a:spAutoFit/>
          </a:bodyPr>
          <a:lstStyle/>
          <a:p>
            <a:r>
              <a:rPr lang="en-US" dirty="0" smtClean="0"/>
              <a:t>2011</a:t>
            </a:r>
          </a:p>
        </p:txBody>
      </p:sp>
      <p:sp>
        <p:nvSpPr>
          <p:cNvPr id="10" name="TextBox 9"/>
          <p:cNvSpPr txBox="1"/>
          <p:nvPr/>
        </p:nvSpPr>
        <p:spPr>
          <a:xfrm>
            <a:off x="9995140" y="390944"/>
            <a:ext cx="1511952" cy="646331"/>
          </a:xfrm>
          <a:prstGeom prst="rect">
            <a:avLst/>
          </a:prstGeom>
          <a:noFill/>
        </p:spPr>
        <p:txBody>
          <a:bodyPr wrap="none" rtlCol="0">
            <a:spAutoFit/>
          </a:bodyPr>
          <a:lstStyle/>
          <a:p>
            <a:r>
              <a:rPr lang="en-US" dirty="0" smtClean="0"/>
              <a:t>Linville Bayou</a:t>
            </a:r>
          </a:p>
          <a:p>
            <a:r>
              <a:rPr lang="en-US" dirty="0" smtClean="0"/>
              <a:t>Unit</a:t>
            </a:r>
          </a:p>
        </p:txBody>
      </p:sp>
      <p:sp>
        <p:nvSpPr>
          <p:cNvPr id="12" name="Title 1"/>
          <p:cNvSpPr txBox="1">
            <a:spLocks/>
          </p:cNvSpPr>
          <p:nvPr/>
        </p:nvSpPr>
        <p:spPr>
          <a:xfrm>
            <a:off x="348456" y="146211"/>
            <a:ext cx="3919016" cy="804582"/>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solidFill>
                  <a:schemeClr val="tx1"/>
                </a:solidFill>
              </a:rPr>
              <a:t>Project Goal 2:</a:t>
            </a:r>
            <a:endParaRPr lang="en-US" dirty="0">
              <a:solidFill>
                <a:schemeClr val="tx1"/>
              </a:solidFill>
            </a:endParaRPr>
          </a:p>
        </p:txBody>
      </p:sp>
      <p:sp>
        <p:nvSpPr>
          <p:cNvPr id="4" name="TextBox 3"/>
          <p:cNvSpPr txBox="1"/>
          <p:nvPr/>
        </p:nvSpPr>
        <p:spPr>
          <a:xfrm>
            <a:off x="10700793" y="6477000"/>
            <a:ext cx="1402307" cy="369332"/>
          </a:xfrm>
          <a:prstGeom prst="rect">
            <a:avLst/>
          </a:prstGeom>
          <a:noFill/>
        </p:spPr>
        <p:txBody>
          <a:bodyPr wrap="none" rtlCol="0">
            <a:spAutoFit/>
          </a:bodyPr>
          <a:lstStyle/>
          <a:p>
            <a:r>
              <a:rPr lang="en-US" dirty="0" smtClean="0"/>
              <a:t>Google Earth</a:t>
            </a:r>
            <a:endParaRPr lang="en-US" dirty="0"/>
          </a:p>
        </p:txBody>
      </p:sp>
    </p:spTree>
    <p:extLst>
      <p:ext uri="{BB962C8B-B14F-4D97-AF65-F5344CB8AC3E}">
        <p14:creationId xmlns:p14="http://schemas.microsoft.com/office/powerpoint/2010/main" xmlns="" val="1558642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8954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2793" y="110235"/>
            <a:ext cx="2709011" cy="400110"/>
          </a:xfrm>
          <a:prstGeom prst="rect">
            <a:avLst/>
          </a:prstGeom>
          <a:noFill/>
        </p:spPr>
        <p:txBody>
          <a:bodyPr wrap="none" rtlCol="0">
            <a:spAutoFit/>
          </a:bodyPr>
          <a:lstStyle/>
          <a:p>
            <a:r>
              <a:rPr lang="en-US" sz="2000" b="1" dirty="0" smtClean="0"/>
              <a:t>Goal 2 Data Flow Chart</a:t>
            </a:r>
            <a:endParaRPr lang="en-US" sz="2000" b="1" dirty="0"/>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984500" y="110235"/>
            <a:ext cx="8699500" cy="6524625"/>
          </a:xfrm>
          <a:prstGeom prst="rect">
            <a:avLst/>
          </a:prstGeom>
        </p:spPr>
      </p:pic>
    </p:spTree>
    <p:extLst>
      <p:ext uri="{BB962C8B-B14F-4D97-AF65-F5344CB8AC3E}">
        <p14:creationId xmlns:p14="http://schemas.microsoft.com/office/powerpoint/2010/main" xmlns="" val="1752245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18954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3567" y="373593"/>
            <a:ext cx="5329940" cy="868123"/>
          </a:xfrm>
        </p:spPr>
        <p:txBody>
          <a:bodyPr>
            <a:normAutofit fontScale="90000"/>
          </a:bodyPr>
          <a:lstStyle/>
          <a:p>
            <a:r>
              <a:rPr lang="en-US" sz="3200" dirty="0" smtClean="0">
                <a:solidFill>
                  <a:schemeClr val="tx1"/>
                </a:solidFill>
              </a:rPr>
              <a:t>Model travel corridors</a:t>
            </a:r>
            <a:br>
              <a:rPr lang="en-US" sz="3200" dirty="0" smtClean="0">
                <a:solidFill>
                  <a:schemeClr val="tx1"/>
                </a:solidFill>
              </a:rPr>
            </a:br>
            <a:r>
              <a:rPr lang="en-US" sz="3200" dirty="0" smtClean="0">
                <a:solidFill>
                  <a:schemeClr val="tx1"/>
                </a:solidFill>
              </a:rPr>
              <a:t>for Gulf Coast Box Turtle.</a:t>
            </a:r>
            <a:endParaRPr lang="en-US" sz="3200" dirty="0">
              <a:solidFill>
                <a:schemeClr val="tx1"/>
              </a:solidFill>
            </a:endParaRPr>
          </a:p>
        </p:txBody>
      </p:sp>
      <p:sp>
        <p:nvSpPr>
          <p:cNvPr id="3" name="Content Placeholder 2"/>
          <p:cNvSpPr>
            <a:spLocks noGrp="1"/>
          </p:cNvSpPr>
          <p:nvPr>
            <p:ph idx="1"/>
          </p:nvPr>
        </p:nvSpPr>
        <p:spPr>
          <a:xfrm>
            <a:off x="441717" y="2201687"/>
            <a:ext cx="7174698" cy="3721057"/>
          </a:xfrm>
        </p:spPr>
        <p:txBody>
          <a:bodyPr>
            <a:normAutofit lnSpcReduction="10000"/>
          </a:bodyPr>
          <a:lstStyle/>
          <a:p>
            <a:pPr marL="0" indent="0">
              <a:buNone/>
            </a:pPr>
            <a:r>
              <a:rPr lang="en-US" dirty="0" smtClean="0">
                <a:solidFill>
                  <a:schemeClr val="tx1"/>
                </a:solidFill>
              </a:rPr>
              <a:t>Objective 1 – Identify habitat needs of juvenile Box Turtles (more likely to travel than adults).</a:t>
            </a:r>
          </a:p>
          <a:p>
            <a:pPr marL="0" indent="0">
              <a:buNone/>
            </a:pPr>
            <a:r>
              <a:rPr lang="en-US" dirty="0" smtClean="0">
                <a:solidFill>
                  <a:schemeClr val="tx1"/>
                </a:solidFill>
              </a:rPr>
              <a:t>Objective 2 – Identify data sets to represent barriers, corridors, and quality habitat.  </a:t>
            </a:r>
          </a:p>
          <a:p>
            <a:pPr marL="0" indent="0">
              <a:buNone/>
            </a:pPr>
            <a:r>
              <a:rPr lang="en-US" dirty="0" smtClean="0">
                <a:solidFill>
                  <a:schemeClr val="tx1"/>
                </a:solidFill>
              </a:rPr>
              <a:t>Objective 3 – Model corridors with a Least Cost calculation.</a:t>
            </a:r>
          </a:p>
          <a:p>
            <a:pPr marL="0" indent="0">
              <a:buNone/>
            </a:pPr>
            <a:endParaRPr lang="en-US" dirty="0" smtClean="0">
              <a:solidFill>
                <a:schemeClr val="tx1"/>
              </a:solidFill>
            </a:endParaRPr>
          </a:p>
          <a:p>
            <a:pPr marL="0" indent="0">
              <a:buNone/>
            </a:pPr>
            <a:r>
              <a:rPr lang="en-US" dirty="0" smtClean="0">
                <a:solidFill>
                  <a:schemeClr val="tx1"/>
                </a:solidFill>
              </a:rPr>
              <a:t>Result – A raster data set modelling the dispersal of juvenile Box Turtles.  </a:t>
            </a:r>
          </a:p>
          <a:p>
            <a:pPr marL="0" indent="0">
              <a:buNone/>
            </a:pP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661400" y="4064000"/>
            <a:ext cx="3340100" cy="2505075"/>
          </a:xfrm>
          <a:prstGeom prst="rect">
            <a:avLst/>
          </a:prstGeom>
        </p:spPr>
      </p:pic>
      <p:sp>
        <p:nvSpPr>
          <p:cNvPr id="5" name="TextBox 4"/>
          <p:cNvSpPr txBox="1"/>
          <p:nvPr/>
        </p:nvSpPr>
        <p:spPr>
          <a:xfrm>
            <a:off x="5431747" y="5922744"/>
            <a:ext cx="3050836" cy="646331"/>
          </a:xfrm>
          <a:prstGeom prst="rect">
            <a:avLst/>
          </a:prstGeom>
          <a:noFill/>
        </p:spPr>
        <p:txBody>
          <a:bodyPr wrap="none" rtlCol="0">
            <a:spAutoFit/>
          </a:bodyPr>
          <a:lstStyle/>
          <a:p>
            <a:pPr algn="r"/>
            <a:r>
              <a:rPr lang="en-US" dirty="0" smtClean="0"/>
              <a:t>Small objects can be </a:t>
            </a:r>
          </a:p>
          <a:p>
            <a:pPr algn="r"/>
            <a:r>
              <a:rPr lang="en-US" dirty="0" smtClean="0"/>
              <a:t> barriers for young box turtles.</a:t>
            </a:r>
            <a:endParaRPr lang="en-US" dirty="0"/>
          </a:p>
        </p:txBody>
      </p:sp>
      <p:sp>
        <p:nvSpPr>
          <p:cNvPr id="7" name="Title 1"/>
          <p:cNvSpPr txBox="1">
            <a:spLocks/>
          </p:cNvSpPr>
          <p:nvPr/>
        </p:nvSpPr>
        <p:spPr>
          <a:xfrm>
            <a:off x="541822" y="437134"/>
            <a:ext cx="3919016" cy="80458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solidFill>
                  <a:schemeClr val="tx1"/>
                </a:solidFill>
              </a:rPr>
              <a:t>Project Goal 3:</a:t>
            </a:r>
            <a:endParaRPr lang="en-US" dirty="0">
              <a:solidFill>
                <a:schemeClr val="tx1"/>
              </a:solidFill>
            </a:endParaRPr>
          </a:p>
        </p:txBody>
      </p:sp>
    </p:spTree>
    <p:extLst>
      <p:ext uri="{BB962C8B-B14F-4D97-AF65-F5344CB8AC3E}">
        <p14:creationId xmlns:p14="http://schemas.microsoft.com/office/powerpoint/2010/main" xmlns="" val="12574231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8954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2793" y="110235"/>
            <a:ext cx="5171224" cy="400110"/>
          </a:xfrm>
          <a:prstGeom prst="rect">
            <a:avLst/>
          </a:prstGeom>
          <a:noFill/>
        </p:spPr>
        <p:txBody>
          <a:bodyPr wrap="none" rtlCol="0">
            <a:spAutoFit/>
          </a:bodyPr>
          <a:lstStyle/>
          <a:p>
            <a:r>
              <a:rPr lang="en-US" sz="2000" b="1" dirty="0" smtClean="0"/>
              <a:t>Goal 3 – Corridor Design using cost distance</a:t>
            </a:r>
            <a:endParaRPr lang="en-US" sz="2000" b="1" dirty="0"/>
          </a:p>
        </p:txBody>
      </p:sp>
      <p:pic>
        <p:nvPicPr>
          <p:cNvPr id="3" name="Picture 2"/>
          <p:cNvPicPr>
            <a:picLocks noChangeAspect="1"/>
          </p:cNvPicPr>
          <p:nvPr/>
        </p:nvPicPr>
        <p:blipFill>
          <a:blip r:embed="rId3"/>
          <a:stretch>
            <a:fillRect/>
          </a:stretch>
        </p:blipFill>
        <p:spPr>
          <a:xfrm>
            <a:off x="1509268" y="2614724"/>
            <a:ext cx="9330630" cy="3140617"/>
          </a:xfrm>
          <a:prstGeom prst="rect">
            <a:avLst/>
          </a:prstGeom>
        </p:spPr>
      </p:pic>
      <p:sp>
        <p:nvSpPr>
          <p:cNvPr id="6" name="TextBox 5"/>
          <p:cNvSpPr txBox="1"/>
          <p:nvPr/>
        </p:nvSpPr>
        <p:spPr>
          <a:xfrm>
            <a:off x="290456" y="6367938"/>
            <a:ext cx="1711302" cy="369332"/>
          </a:xfrm>
          <a:prstGeom prst="rect">
            <a:avLst/>
          </a:prstGeom>
          <a:noFill/>
        </p:spPr>
        <p:txBody>
          <a:bodyPr wrap="none" rtlCol="0">
            <a:spAutoFit/>
          </a:bodyPr>
          <a:lstStyle/>
          <a:p>
            <a:r>
              <a:rPr lang="en-US" dirty="0" smtClean="0">
                <a:solidFill>
                  <a:schemeClr val="accent1"/>
                </a:solidFill>
              </a:rPr>
              <a:t>Rohweder, 2012</a:t>
            </a:r>
            <a:endParaRPr lang="en-US" dirty="0">
              <a:solidFill>
                <a:schemeClr val="accent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671124" y="1"/>
            <a:ext cx="2520875" cy="1890656"/>
          </a:xfrm>
          <a:prstGeom prst="rect">
            <a:avLst/>
          </a:prstGeom>
        </p:spPr>
      </p:pic>
    </p:spTree>
    <p:extLst>
      <p:ext uri="{BB962C8B-B14F-4D97-AF65-F5344CB8AC3E}">
        <p14:creationId xmlns:p14="http://schemas.microsoft.com/office/powerpoint/2010/main" xmlns="" val="7230755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8954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2793" y="110235"/>
            <a:ext cx="2705805" cy="400110"/>
          </a:xfrm>
          <a:prstGeom prst="rect">
            <a:avLst/>
          </a:prstGeom>
          <a:noFill/>
        </p:spPr>
        <p:txBody>
          <a:bodyPr wrap="none" rtlCol="0">
            <a:spAutoFit/>
          </a:bodyPr>
          <a:lstStyle/>
          <a:p>
            <a:r>
              <a:rPr lang="en-US" sz="2000" b="1" dirty="0" smtClean="0"/>
              <a:t>Goal 3 Data Flow Chart</a:t>
            </a:r>
            <a:endParaRPr lang="en-US" sz="2000" b="1" dirty="0"/>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81449" y="510345"/>
            <a:ext cx="8267700" cy="5905500"/>
          </a:xfrm>
          <a:prstGeom prst="rect">
            <a:avLst/>
          </a:prstGeom>
        </p:spPr>
      </p:pic>
    </p:spTree>
    <p:extLst>
      <p:ext uri="{BB962C8B-B14F-4D97-AF65-F5344CB8AC3E}">
        <p14:creationId xmlns:p14="http://schemas.microsoft.com/office/powerpoint/2010/main" xmlns="" val="4226971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1895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0" y="0"/>
            <a:ext cx="2514600" cy="1895475"/>
          </a:xfrm>
          <a:prstGeom prst="rect">
            <a:avLst/>
          </a:prstGeom>
        </p:spPr>
      </p:pic>
      <p:sp>
        <p:nvSpPr>
          <p:cNvPr id="3" name="Subtitle 2"/>
          <p:cNvSpPr>
            <a:spLocks noGrp="1"/>
          </p:cNvSpPr>
          <p:nvPr>
            <p:ph type="subTitle" idx="1"/>
          </p:nvPr>
        </p:nvSpPr>
        <p:spPr>
          <a:xfrm>
            <a:off x="2869957" y="296436"/>
            <a:ext cx="5815083" cy="608811"/>
          </a:xfrm>
        </p:spPr>
        <p:txBody>
          <a:bodyPr>
            <a:normAutofit fontScale="62500" lnSpcReduction="20000"/>
          </a:bodyPr>
          <a:lstStyle/>
          <a:p>
            <a:r>
              <a:rPr lang="en-US" sz="5100" b="1" dirty="0" smtClean="0">
                <a:solidFill>
                  <a:schemeClr val="tx1"/>
                </a:solidFill>
              </a:rPr>
              <a:t>Goal 1</a:t>
            </a:r>
            <a:r>
              <a:rPr lang="en-US" b="1" dirty="0" smtClean="0">
                <a:solidFill>
                  <a:schemeClr val="tx1"/>
                </a:solidFill>
              </a:rPr>
              <a:t>:    </a:t>
            </a:r>
            <a:r>
              <a:rPr lang="en-US" dirty="0">
                <a:solidFill>
                  <a:schemeClr val="tx1"/>
                </a:solidFill>
              </a:rPr>
              <a:t>Assess the Landscape for priority </a:t>
            </a:r>
            <a:r>
              <a:rPr lang="en-US" dirty="0" smtClean="0">
                <a:solidFill>
                  <a:schemeClr val="tx1"/>
                </a:solidFill>
              </a:rPr>
              <a:t>values</a:t>
            </a:r>
            <a:r>
              <a:rPr lang="en-US" b="1" dirty="0" smtClean="0">
                <a:solidFill>
                  <a:schemeClr val="tx1"/>
                </a:solidFill>
              </a:rPr>
              <a:t>:</a:t>
            </a:r>
          </a:p>
        </p:txBody>
      </p:sp>
      <p:sp>
        <p:nvSpPr>
          <p:cNvPr id="4" name="Subtitle 2"/>
          <p:cNvSpPr txBox="1">
            <a:spLocks/>
          </p:cNvSpPr>
          <p:nvPr/>
        </p:nvSpPr>
        <p:spPr>
          <a:xfrm>
            <a:off x="543335" y="3311264"/>
            <a:ext cx="2885013" cy="608811"/>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b="1" dirty="0" smtClean="0"/>
              <a:t>Surprises/Concerns:</a:t>
            </a:r>
          </a:p>
        </p:txBody>
      </p:sp>
      <p:sp>
        <p:nvSpPr>
          <p:cNvPr id="7" name="Content Placeholder 2"/>
          <p:cNvSpPr txBox="1">
            <a:spLocks/>
          </p:cNvSpPr>
          <p:nvPr/>
        </p:nvSpPr>
        <p:spPr>
          <a:xfrm>
            <a:off x="818591" y="2562009"/>
            <a:ext cx="8946541" cy="855807"/>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1800" dirty="0" smtClean="0">
                <a:solidFill>
                  <a:schemeClr val="tx1"/>
                </a:solidFill>
                <a:latin typeface="+mn-lt"/>
              </a:rPr>
              <a:t>Identified most of the National , State and County sources of data. </a:t>
            </a:r>
          </a:p>
          <a:p>
            <a:pPr marL="342900" indent="-342900" algn="l">
              <a:buFont typeface="Arial" panose="020B0604020202020204" pitchFamily="34" charset="0"/>
              <a:buChar char="•"/>
            </a:pPr>
            <a:r>
              <a:rPr lang="en-US" sz="1800" dirty="0" smtClean="0">
                <a:solidFill>
                  <a:schemeClr val="tx1"/>
                </a:solidFill>
                <a:latin typeface="+mn-lt"/>
              </a:rPr>
              <a:t>Identified Two Habitat Modelling examples to imitate</a:t>
            </a:r>
          </a:p>
        </p:txBody>
      </p:sp>
      <p:sp>
        <p:nvSpPr>
          <p:cNvPr id="9" name="Content Placeholder 2"/>
          <p:cNvSpPr txBox="1">
            <a:spLocks/>
          </p:cNvSpPr>
          <p:nvPr/>
        </p:nvSpPr>
        <p:spPr>
          <a:xfrm>
            <a:off x="818592" y="3948937"/>
            <a:ext cx="8946541" cy="1063055"/>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smtClean="0">
                <a:solidFill>
                  <a:schemeClr val="tx1"/>
                </a:solidFill>
                <a:latin typeface="+mn-lt"/>
              </a:rPr>
              <a:t>Counties vary widely in the availability and format for tax parcel data. The options are: Download Link, email for ftp permission, bring a big check for a CD.</a:t>
            </a:r>
          </a:p>
          <a:p>
            <a:pPr marL="285750" indent="-285750" algn="l">
              <a:buFont typeface="Arial" panose="020B0604020202020204" pitchFamily="34" charset="0"/>
              <a:buChar char="•"/>
            </a:pPr>
            <a:r>
              <a:rPr lang="en-US" sz="1800" dirty="0" smtClean="0">
                <a:solidFill>
                  <a:schemeClr val="tx1"/>
                </a:solidFill>
                <a:latin typeface="+mn-lt"/>
              </a:rPr>
              <a:t>I need to keep a “Data Directory” spreadsheet so I know where the data is.</a:t>
            </a:r>
          </a:p>
        </p:txBody>
      </p:sp>
      <p:sp>
        <p:nvSpPr>
          <p:cNvPr id="10" name="Subtitle 2"/>
          <p:cNvSpPr txBox="1">
            <a:spLocks/>
          </p:cNvSpPr>
          <p:nvPr/>
        </p:nvSpPr>
        <p:spPr>
          <a:xfrm>
            <a:off x="543335" y="5097546"/>
            <a:ext cx="2326622" cy="466534"/>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b="1" dirty="0" smtClean="0"/>
              <a:t>Major To-Do’s:</a:t>
            </a:r>
          </a:p>
        </p:txBody>
      </p:sp>
      <p:sp>
        <p:nvSpPr>
          <p:cNvPr id="2" name="Rectangle 1"/>
          <p:cNvSpPr/>
          <p:nvPr/>
        </p:nvSpPr>
        <p:spPr>
          <a:xfrm>
            <a:off x="818591" y="5678527"/>
            <a:ext cx="5121210" cy="923330"/>
          </a:xfrm>
          <a:prstGeom prst="rect">
            <a:avLst/>
          </a:prstGeom>
        </p:spPr>
        <p:txBody>
          <a:bodyPr wrap="none">
            <a:spAutoFit/>
          </a:bodyPr>
          <a:lstStyle/>
          <a:p>
            <a:pPr marL="285750" indent="-285750">
              <a:buFont typeface="Arial" panose="020B0604020202020204" pitchFamily="34" charset="0"/>
              <a:buChar char="•"/>
            </a:pPr>
            <a:r>
              <a:rPr lang="en-US" dirty="0" smtClean="0"/>
              <a:t>Study and understand the modeling examples.</a:t>
            </a:r>
          </a:p>
          <a:p>
            <a:pPr marL="285750" indent="-285750">
              <a:buFont typeface="Arial" panose="020B0604020202020204" pitchFamily="34" charset="0"/>
              <a:buChar char="•"/>
            </a:pPr>
            <a:r>
              <a:rPr lang="en-US" dirty="0" smtClean="0"/>
              <a:t>Acquire and review data</a:t>
            </a:r>
          </a:p>
          <a:p>
            <a:pPr marL="285750" indent="-285750">
              <a:buFont typeface="Arial" panose="020B0604020202020204" pitchFamily="34" charset="0"/>
              <a:buChar char="•"/>
            </a:pPr>
            <a:r>
              <a:rPr lang="en-US" dirty="0" smtClean="0"/>
              <a:t>Keep another spreadsheet with processing steps. </a:t>
            </a:r>
            <a:endParaRPr lang="en-US" dirty="0"/>
          </a:p>
        </p:txBody>
      </p:sp>
      <p:sp>
        <p:nvSpPr>
          <p:cNvPr id="13" name="Subtitle 2"/>
          <p:cNvSpPr txBox="1">
            <a:spLocks/>
          </p:cNvSpPr>
          <p:nvPr/>
        </p:nvSpPr>
        <p:spPr>
          <a:xfrm>
            <a:off x="543335" y="2066613"/>
            <a:ext cx="2990390" cy="466534"/>
          </a:xfrm>
          <a:prstGeom prst="rect">
            <a:avLst/>
          </a:prstGeom>
        </p:spPr>
        <p:txBody>
          <a:bodyPr vert="horz" lIns="91440" tIns="45720" rIns="91440" bIns="45720" rtlCol="0" anchor="b">
            <a:normAutofit fontScale="85000" lnSpcReduction="100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b="1" dirty="0" smtClean="0"/>
              <a:t>What I have done so </a:t>
            </a:r>
            <a:r>
              <a:rPr lang="en-US" sz="2800" b="1" dirty="0" smtClean="0"/>
              <a:t>far</a:t>
            </a:r>
            <a:r>
              <a:rPr lang="en-US" sz="2400" b="1" dirty="0" smtClean="0"/>
              <a:t>:</a:t>
            </a:r>
          </a:p>
        </p:txBody>
      </p:sp>
    </p:spTree>
    <p:extLst>
      <p:ext uri="{BB962C8B-B14F-4D97-AF65-F5344CB8AC3E}">
        <p14:creationId xmlns:p14="http://schemas.microsoft.com/office/powerpoint/2010/main" xmlns="" val="221661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18954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p:cNvSpPr txBox="1">
            <a:spLocks/>
          </p:cNvSpPr>
          <p:nvPr/>
        </p:nvSpPr>
        <p:spPr>
          <a:xfrm>
            <a:off x="274941" y="3431096"/>
            <a:ext cx="2885013" cy="608811"/>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b="1" dirty="0" smtClean="0"/>
              <a:t>Surprises/Concerns:</a:t>
            </a:r>
          </a:p>
        </p:txBody>
      </p:sp>
      <p:sp>
        <p:nvSpPr>
          <p:cNvPr id="7" name="Content Placeholder 2"/>
          <p:cNvSpPr txBox="1">
            <a:spLocks/>
          </p:cNvSpPr>
          <p:nvPr/>
        </p:nvSpPr>
        <p:spPr>
          <a:xfrm>
            <a:off x="609413" y="3176242"/>
            <a:ext cx="8946541" cy="367907"/>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smtClean="0">
                <a:solidFill>
                  <a:schemeClr val="tx1"/>
                </a:solidFill>
              </a:rPr>
              <a:t>Data will be adapted from the Goal 1 project.</a:t>
            </a:r>
          </a:p>
        </p:txBody>
      </p:sp>
      <p:sp>
        <p:nvSpPr>
          <p:cNvPr id="10" name="Subtitle 2"/>
          <p:cNvSpPr txBox="1">
            <a:spLocks/>
          </p:cNvSpPr>
          <p:nvPr/>
        </p:nvSpPr>
        <p:spPr>
          <a:xfrm>
            <a:off x="274941" y="5309759"/>
            <a:ext cx="2326622" cy="608811"/>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b="1" dirty="0" smtClean="0"/>
              <a:t>Major To-Do’s:</a:t>
            </a:r>
          </a:p>
        </p:txBody>
      </p:sp>
      <p:sp>
        <p:nvSpPr>
          <p:cNvPr id="2" name="Rectangle 1"/>
          <p:cNvSpPr/>
          <p:nvPr/>
        </p:nvSpPr>
        <p:spPr>
          <a:xfrm>
            <a:off x="609415" y="6064005"/>
            <a:ext cx="3664509" cy="369332"/>
          </a:xfrm>
          <a:prstGeom prst="rect">
            <a:avLst/>
          </a:prstGeom>
        </p:spPr>
        <p:txBody>
          <a:bodyPr wrap="square">
            <a:spAutoFit/>
          </a:bodyPr>
          <a:lstStyle/>
          <a:p>
            <a:r>
              <a:rPr lang="en-US" dirty="0" smtClean="0"/>
              <a:t>Data Processing should be simple.</a:t>
            </a:r>
            <a:endParaRPr lang="en-US" dirty="0"/>
          </a:p>
        </p:txBody>
      </p:sp>
      <p:sp>
        <p:nvSpPr>
          <p:cNvPr id="8" name="Subtitle 2"/>
          <p:cNvSpPr txBox="1">
            <a:spLocks/>
          </p:cNvSpPr>
          <p:nvPr/>
        </p:nvSpPr>
        <p:spPr>
          <a:xfrm>
            <a:off x="274941" y="2265780"/>
            <a:ext cx="3250188" cy="608811"/>
          </a:xfrm>
          <a:prstGeom prst="rect">
            <a:avLst/>
          </a:prstGeom>
        </p:spPr>
        <p:txBody>
          <a:bodyPr vert="horz" lIns="91440" tIns="45720" rIns="91440" bIns="45720" rtlCol="0" anchor="b">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smtClean="0"/>
              <a:t>What I have Done so Far:</a:t>
            </a:r>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02600" y="2745187"/>
            <a:ext cx="4000500" cy="411281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880100" y="-12337"/>
            <a:ext cx="3963583" cy="3947601"/>
          </a:xfrm>
          <a:prstGeom prst="rect">
            <a:avLst/>
          </a:prstGeom>
        </p:spPr>
      </p:pic>
      <p:sp>
        <p:nvSpPr>
          <p:cNvPr id="3" name="Subtitle 2"/>
          <p:cNvSpPr>
            <a:spLocks noGrp="1"/>
          </p:cNvSpPr>
          <p:nvPr>
            <p:ph type="subTitle" idx="1"/>
          </p:nvPr>
        </p:nvSpPr>
        <p:spPr>
          <a:xfrm>
            <a:off x="1" y="370305"/>
            <a:ext cx="5787614" cy="1237916"/>
          </a:xfrm>
        </p:spPr>
        <p:txBody>
          <a:bodyPr>
            <a:normAutofit/>
          </a:bodyPr>
          <a:lstStyle/>
          <a:p>
            <a:r>
              <a:rPr lang="en-US" sz="5100" b="1" dirty="0" smtClean="0">
                <a:solidFill>
                  <a:schemeClr val="tx1"/>
                </a:solidFill>
              </a:rPr>
              <a:t>Goal 2</a:t>
            </a:r>
            <a:r>
              <a:rPr lang="en-US" b="1" dirty="0" smtClean="0">
                <a:solidFill>
                  <a:schemeClr val="tx1"/>
                </a:solidFill>
              </a:rPr>
              <a:t>:    </a:t>
            </a:r>
            <a:r>
              <a:rPr lang="en-US" dirty="0">
                <a:solidFill>
                  <a:schemeClr val="tx1"/>
                </a:solidFill>
              </a:rPr>
              <a:t>Assess vulnerability </a:t>
            </a:r>
            <a:r>
              <a:rPr lang="en-US" dirty="0" smtClean="0">
                <a:solidFill>
                  <a:schemeClr val="tx1"/>
                </a:solidFill>
              </a:rPr>
              <a:t>for </a:t>
            </a:r>
            <a:r>
              <a:rPr lang="en-US" dirty="0">
                <a:solidFill>
                  <a:schemeClr val="tx1"/>
                </a:solidFill>
              </a:rPr>
              <a:t>conversion to edge </a:t>
            </a:r>
            <a:r>
              <a:rPr lang="en-US" dirty="0" smtClean="0">
                <a:solidFill>
                  <a:schemeClr val="tx1"/>
                </a:solidFill>
              </a:rPr>
              <a:t>forest</a:t>
            </a:r>
            <a:endParaRPr lang="en-US" b="1" dirty="0" smtClean="0">
              <a:solidFill>
                <a:schemeClr val="tx1"/>
              </a:solidFill>
            </a:endParaRPr>
          </a:p>
        </p:txBody>
      </p:sp>
      <p:sp>
        <p:nvSpPr>
          <p:cNvPr id="9" name="Content Placeholder 2"/>
          <p:cNvSpPr txBox="1">
            <a:spLocks/>
          </p:cNvSpPr>
          <p:nvPr/>
        </p:nvSpPr>
        <p:spPr>
          <a:xfrm>
            <a:off x="609413" y="4039907"/>
            <a:ext cx="5438461" cy="1141303"/>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smtClean="0">
                <a:solidFill>
                  <a:schemeClr val="tx1"/>
                </a:solidFill>
              </a:rPr>
              <a:t>I want to identify the neighboring parcels that contribute the most to protecting the core   forest.  </a:t>
            </a:r>
            <a:r>
              <a:rPr lang="en-US" sz="2000" dirty="0">
                <a:solidFill>
                  <a:schemeClr val="tx1"/>
                </a:solidFill>
              </a:rPr>
              <a:t> </a:t>
            </a:r>
            <a:r>
              <a:rPr lang="en-US" sz="2000" dirty="0" smtClean="0">
                <a:solidFill>
                  <a:schemeClr val="tx1"/>
                </a:solidFill>
              </a:rPr>
              <a:t> That  list may need a lot of explanation</a:t>
            </a:r>
          </a:p>
        </p:txBody>
      </p:sp>
    </p:spTree>
    <p:extLst>
      <p:ext uri="{BB962C8B-B14F-4D97-AF65-F5344CB8AC3E}">
        <p14:creationId xmlns:p14="http://schemas.microsoft.com/office/powerpoint/2010/main" xmlns="" val="7573131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flipH="1">
            <a:off x="7391400" y="457200"/>
            <a:ext cx="4114800" cy="1219200"/>
          </a:xfrm>
          <a:prstGeom prst="rect">
            <a:avLst/>
          </a:prstGeom>
        </p:spPr>
        <p:txBody>
          <a:bodyPr vert="horz" wrap="none" lIns="91440" tIns="45720" rIns="91440" bIns="45720" rtlCol="0" anchor="t">
            <a:normAutofit fontScale="92500" lnSpcReduction="10000"/>
          </a:bodyPr>
          <a:lstStyle>
            <a:lvl1pPr algn="r" defTabSz="914126" rtl="0" eaLnBrk="1" latinLnBrk="0" hangingPunct="1">
              <a:lnSpc>
                <a:spcPct val="90000"/>
              </a:lnSpc>
              <a:spcBef>
                <a:spcPct val="0"/>
              </a:spcBef>
              <a:buNone/>
              <a:defRPr sz="9597"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r>
              <a:rPr lang="en-US" sz="4800" dirty="0" smtClean="0"/>
              <a:t>North American </a:t>
            </a:r>
          </a:p>
          <a:p>
            <a:r>
              <a:rPr lang="en-US" sz="4800" dirty="0" smtClean="0"/>
              <a:t>Migration</a:t>
            </a:r>
            <a:endParaRPr lang="en-US" sz="4800" dirty="0"/>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93146" y="372584"/>
            <a:ext cx="7250653" cy="6412324"/>
          </a:xfrm>
          <a:prstGeom prst="rect">
            <a:avLst/>
          </a:prstGeom>
        </p:spPr>
      </p:pic>
      <p:sp>
        <p:nvSpPr>
          <p:cNvPr id="4" name="Up-Down Arrow 3"/>
          <p:cNvSpPr/>
          <p:nvPr/>
        </p:nvSpPr>
        <p:spPr>
          <a:xfrm>
            <a:off x="1180632" y="3400339"/>
            <a:ext cx="484632" cy="121615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Down Arrow 10"/>
          <p:cNvSpPr/>
          <p:nvPr/>
        </p:nvSpPr>
        <p:spPr>
          <a:xfrm rot="1287851">
            <a:off x="1917717" y="568082"/>
            <a:ext cx="484632" cy="20761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Down Arrow 11"/>
          <p:cNvSpPr/>
          <p:nvPr/>
        </p:nvSpPr>
        <p:spPr>
          <a:xfrm rot="20009402">
            <a:off x="4067012" y="513603"/>
            <a:ext cx="484632" cy="20761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Down Arrow 12"/>
          <p:cNvSpPr/>
          <p:nvPr/>
        </p:nvSpPr>
        <p:spPr>
          <a:xfrm rot="20639063">
            <a:off x="2907764" y="2498317"/>
            <a:ext cx="387869" cy="188263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Down Arrow 13"/>
          <p:cNvSpPr/>
          <p:nvPr/>
        </p:nvSpPr>
        <p:spPr>
          <a:xfrm rot="19854951">
            <a:off x="6352602" y="4384812"/>
            <a:ext cx="484632" cy="20761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60639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18954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82517" y="370306"/>
            <a:ext cx="7872483" cy="983058"/>
          </a:xfrm>
        </p:spPr>
        <p:txBody>
          <a:bodyPr>
            <a:normAutofit fontScale="92500" lnSpcReduction="20000"/>
          </a:bodyPr>
          <a:lstStyle/>
          <a:p>
            <a:r>
              <a:rPr lang="en-US" sz="5100" b="1" dirty="0" smtClean="0">
                <a:solidFill>
                  <a:schemeClr val="tx1"/>
                </a:solidFill>
              </a:rPr>
              <a:t>Goal 3</a:t>
            </a:r>
            <a:r>
              <a:rPr lang="en-US" b="1" dirty="0" smtClean="0">
                <a:solidFill>
                  <a:schemeClr val="tx1"/>
                </a:solidFill>
              </a:rPr>
              <a:t>:    </a:t>
            </a:r>
            <a:r>
              <a:rPr lang="en-US" dirty="0">
                <a:solidFill>
                  <a:schemeClr val="tx1"/>
                </a:solidFill>
              </a:rPr>
              <a:t>Model travel corridors for Gulf Coast Box </a:t>
            </a:r>
            <a:r>
              <a:rPr lang="en-US" dirty="0" smtClean="0">
                <a:solidFill>
                  <a:schemeClr val="tx1"/>
                </a:solidFill>
              </a:rPr>
              <a:t>Turtle</a:t>
            </a:r>
            <a:endParaRPr lang="en-US" b="1" dirty="0" smtClean="0">
              <a:solidFill>
                <a:schemeClr val="tx1"/>
              </a:solidFill>
            </a:endParaRPr>
          </a:p>
        </p:txBody>
      </p:sp>
      <p:sp>
        <p:nvSpPr>
          <p:cNvPr id="4" name="Subtitle 2"/>
          <p:cNvSpPr txBox="1">
            <a:spLocks/>
          </p:cNvSpPr>
          <p:nvPr/>
        </p:nvSpPr>
        <p:spPr>
          <a:xfrm>
            <a:off x="162336" y="2885937"/>
            <a:ext cx="2885013" cy="608811"/>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smtClean="0"/>
              <a:t>Surprises/Concerns:</a:t>
            </a:r>
          </a:p>
        </p:txBody>
      </p:sp>
      <p:sp>
        <p:nvSpPr>
          <p:cNvPr id="7" name="Content Placeholder 2"/>
          <p:cNvSpPr txBox="1">
            <a:spLocks/>
          </p:cNvSpPr>
          <p:nvPr/>
        </p:nvSpPr>
        <p:spPr>
          <a:xfrm>
            <a:off x="162336" y="2700641"/>
            <a:ext cx="8946541" cy="367907"/>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smtClean="0">
                <a:solidFill>
                  <a:schemeClr val="tx1"/>
                </a:solidFill>
              </a:rPr>
              <a:t>A literature search on Box Turtle habitat and movement.</a:t>
            </a:r>
          </a:p>
        </p:txBody>
      </p:sp>
      <p:sp>
        <p:nvSpPr>
          <p:cNvPr id="9" name="Content Placeholder 2"/>
          <p:cNvSpPr txBox="1">
            <a:spLocks/>
          </p:cNvSpPr>
          <p:nvPr/>
        </p:nvSpPr>
        <p:spPr>
          <a:xfrm>
            <a:off x="162336" y="3414522"/>
            <a:ext cx="6759163" cy="1892296"/>
          </a:xfrm>
          <a:prstGeom prst="rect">
            <a:avLst/>
          </a:prstGeom>
        </p:spPr>
        <p:txBody>
          <a:bodyPr vert="horz" lIns="91440" tIns="45720" rIns="91440" bIns="45720" rtlCol="0" anchor="b">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dirty="0" smtClean="0">
                <a:solidFill>
                  <a:schemeClr val="tx1"/>
                </a:solidFill>
              </a:rPr>
              <a:t>Texas Parks and Wildlife has a Box Turtle reporting system (They consider Box Turtles as threatened.)</a:t>
            </a:r>
          </a:p>
          <a:p>
            <a:pPr marL="342900" indent="-342900" algn="l">
              <a:buFont typeface="Arial" panose="020B0604020202020204" pitchFamily="34" charset="0"/>
              <a:buChar char="•"/>
            </a:pPr>
            <a:r>
              <a:rPr lang="en-US" sz="2000" dirty="0" smtClean="0">
                <a:solidFill>
                  <a:schemeClr val="tx1"/>
                </a:solidFill>
              </a:rPr>
              <a:t>The data sets I am using may not have fine enough scale to be meaningful.</a:t>
            </a:r>
          </a:p>
          <a:p>
            <a:pPr marL="342900" indent="-342900" algn="l">
              <a:buFont typeface="Arial" panose="020B0604020202020204" pitchFamily="34" charset="0"/>
              <a:buChar char="•"/>
            </a:pPr>
            <a:r>
              <a:rPr lang="en-US" sz="2000" dirty="0" smtClean="0">
                <a:solidFill>
                  <a:schemeClr val="tx1"/>
                </a:solidFill>
              </a:rPr>
              <a:t>I may make incorrect assumptions about how turtles behave.</a:t>
            </a:r>
          </a:p>
        </p:txBody>
      </p:sp>
      <p:sp>
        <p:nvSpPr>
          <p:cNvPr id="10" name="Subtitle 2"/>
          <p:cNvSpPr txBox="1">
            <a:spLocks/>
          </p:cNvSpPr>
          <p:nvPr/>
        </p:nvSpPr>
        <p:spPr>
          <a:xfrm>
            <a:off x="162336" y="5306818"/>
            <a:ext cx="2237964" cy="608811"/>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smtClean="0"/>
              <a:t>Major To-Do’s:</a:t>
            </a:r>
          </a:p>
        </p:txBody>
      </p:sp>
      <p:sp>
        <p:nvSpPr>
          <p:cNvPr id="2" name="Rectangle 1"/>
          <p:cNvSpPr/>
          <p:nvPr/>
        </p:nvSpPr>
        <p:spPr>
          <a:xfrm>
            <a:off x="162336" y="6079628"/>
            <a:ext cx="6022564" cy="646331"/>
          </a:xfrm>
          <a:prstGeom prst="rect">
            <a:avLst/>
          </a:prstGeom>
        </p:spPr>
        <p:txBody>
          <a:bodyPr wrap="square">
            <a:spAutoFit/>
          </a:bodyPr>
          <a:lstStyle/>
          <a:p>
            <a:r>
              <a:rPr lang="en-US" dirty="0" smtClean="0"/>
              <a:t>Choose data sets to model the habitat for young box turtles.</a:t>
            </a:r>
          </a:p>
          <a:p>
            <a:r>
              <a:rPr lang="en-US" dirty="0" smtClean="0"/>
              <a:t>Review the habitat and corridor modelling examples.</a:t>
            </a:r>
            <a:endParaRPr lang="en-US" dirty="0"/>
          </a:p>
        </p:txBody>
      </p:sp>
      <p:sp>
        <p:nvSpPr>
          <p:cNvPr id="11" name="Subtitle 2"/>
          <p:cNvSpPr txBox="1">
            <a:spLocks/>
          </p:cNvSpPr>
          <p:nvPr/>
        </p:nvSpPr>
        <p:spPr>
          <a:xfrm>
            <a:off x="162336" y="1894653"/>
            <a:ext cx="3518750" cy="608811"/>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smtClean="0"/>
              <a:t>What I have done so far:</a:t>
            </a: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794500" y="2199058"/>
            <a:ext cx="5130800" cy="3399155"/>
          </a:xfrm>
          <a:prstGeom prst="rect">
            <a:avLst/>
          </a:prstGeom>
        </p:spPr>
      </p:pic>
    </p:spTree>
    <p:extLst>
      <p:ext uri="{BB962C8B-B14F-4D97-AF65-F5344CB8AC3E}">
        <p14:creationId xmlns:p14="http://schemas.microsoft.com/office/powerpoint/2010/main" xmlns="" val="2708839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2517" y="370306"/>
            <a:ext cx="2220983" cy="608811"/>
          </a:xfrm>
        </p:spPr>
        <p:txBody>
          <a:bodyPr>
            <a:normAutofit fontScale="92500" lnSpcReduction="20000"/>
          </a:bodyPr>
          <a:lstStyle/>
          <a:p>
            <a:pPr algn="l"/>
            <a:r>
              <a:rPr lang="en-US" sz="4700" b="1" dirty="0" smtClean="0"/>
              <a:t>Results</a:t>
            </a:r>
            <a:r>
              <a:rPr lang="en-US" sz="4300" b="1" dirty="0"/>
              <a:t>:</a:t>
            </a:r>
            <a:endParaRPr lang="en-US" sz="4300" b="1" dirty="0" smtClean="0"/>
          </a:p>
        </p:txBody>
      </p:sp>
      <p:sp>
        <p:nvSpPr>
          <p:cNvPr id="7" name="Content Placeholder 2"/>
          <p:cNvSpPr txBox="1">
            <a:spLocks/>
          </p:cNvSpPr>
          <p:nvPr/>
        </p:nvSpPr>
        <p:spPr>
          <a:xfrm>
            <a:off x="932892" y="1026781"/>
            <a:ext cx="8946541" cy="2186601"/>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smtClean="0">
                <a:solidFill>
                  <a:schemeClr val="tx1"/>
                </a:solidFill>
              </a:rPr>
              <a:t>Identify:</a:t>
            </a:r>
          </a:p>
          <a:p>
            <a:pPr marL="342900" indent="-342900" algn="l">
              <a:buFont typeface="Arial" panose="020B0604020202020204" pitchFamily="34" charset="0"/>
              <a:buChar char="•"/>
            </a:pPr>
            <a:r>
              <a:rPr lang="en-US" sz="2000" dirty="0" smtClean="0">
                <a:solidFill>
                  <a:schemeClr val="tx1"/>
                </a:solidFill>
              </a:rPr>
              <a:t>Areas of highest value for stop-over habitat for migratory birds</a:t>
            </a:r>
          </a:p>
          <a:p>
            <a:pPr marL="342900" indent="-342900" algn="l">
              <a:buFont typeface="Arial" panose="020B0604020202020204" pitchFamily="34" charset="0"/>
              <a:buChar char="•"/>
            </a:pPr>
            <a:r>
              <a:rPr lang="en-US" sz="2000" dirty="0" smtClean="0">
                <a:solidFill>
                  <a:schemeClr val="tx1"/>
                </a:solidFill>
              </a:rPr>
              <a:t>A specific list of county tax parcels that include those areas</a:t>
            </a:r>
          </a:p>
          <a:p>
            <a:pPr marL="342900" indent="-342900" algn="l">
              <a:buFont typeface="Arial" panose="020B0604020202020204" pitchFamily="34" charset="0"/>
              <a:buChar char="•"/>
            </a:pPr>
            <a:r>
              <a:rPr lang="en-US" sz="2000" dirty="0" smtClean="0">
                <a:solidFill>
                  <a:schemeClr val="tx1"/>
                </a:solidFill>
              </a:rPr>
              <a:t>Parcels that are valuable for the protection of core habitat on refuge parcels</a:t>
            </a:r>
          </a:p>
          <a:p>
            <a:pPr marL="342900" indent="-342900" algn="l">
              <a:buFont typeface="Arial" panose="020B0604020202020204" pitchFamily="34" charset="0"/>
              <a:buChar char="•"/>
            </a:pPr>
            <a:r>
              <a:rPr lang="en-US" sz="2000" dirty="0" smtClean="0">
                <a:solidFill>
                  <a:schemeClr val="tx1"/>
                </a:solidFill>
              </a:rPr>
              <a:t>A corridor model for animals moving between existing refuge parcels.</a:t>
            </a:r>
          </a:p>
        </p:txBody>
      </p:sp>
      <p:sp>
        <p:nvSpPr>
          <p:cNvPr id="9" name="Content Placeholder 2"/>
          <p:cNvSpPr txBox="1">
            <a:spLocks/>
          </p:cNvSpPr>
          <p:nvPr/>
        </p:nvSpPr>
        <p:spPr>
          <a:xfrm>
            <a:off x="784773" y="4605717"/>
            <a:ext cx="9641927" cy="550483"/>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smtClean="0">
                <a:solidFill>
                  <a:schemeClr val="tx1"/>
                </a:solidFill>
              </a:rPr>
              <a:t> “Reconciliation ecology” – Improving a human-altered landscape for wildlife.</a:t>
            </a:r>
          </a:p>
        </p:txBody>
      </p:sp>
      <p:sp>
        <p:nvSpPr>
          <p:cNvPr id="2" name="Rectangle 1"/>
          <p:cNvSpPr/>
          <p:nvPr/>
        </p:nvSpPr>
        <p:spPr>
          <a:xfrm>
            <a:off x="784773" y="5354433"/>
            <a:ext cx="10772227" cy="923330"/>
          </a:xfrm>
          <a:prstGeom prst="rect">
            <a:avLst/>
          </a:prstGeom>
        </p:spPr>
        <p:txBody>
          <a:bodyPr wrap="square">
            <a:spAutoFit/>
          </a:bodyPr>
          <a:lstStyle/>
          <a:p>
            <a:r>
              <a:rPr lang="en-US" dirty="0" smtClean="0"/>
              <a:t>Tax benefits and conservation easements - steps a private landowner would need to do to take advantage of any of these programs.</a:t>
            </a:r>
          </a:p>
          <a:p>
            <a:r>
              <a:rPr lang="en-US" dirty="0" smtClean="0"/>
              <a:t>Identifying parcels around the refuges to apply these programs to.</a:t>
            </a:r>
            <a:endParaRPr lang="en-US" dirty="0"/>
          </a:p>
        </p:txBody>
      </p:sp>
      <p:sp>
        <p:nvSpPr>
          <p:cNvPr id="8" name="Subtitle 2"/>
          <p:cNvSpPr txBox="1">
            <a:spLocks/>
          </p:cNvSpPr>
          <p:nvPr/>
        </p:nvSpPr>
        <p:spPr>
          <a:xfrm>
            <a:off x="382517" y="3798673"/>
            <a:ext cx="3529083" cy="60881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700" b="1" dirty="0" smtClean="0"/>
              <a:t>Discussion:</a:t>
            </a:r>
            <a:endParaRPr lang="en-US" b="1" dirty="0" smtClean="0"/>
          </a:p>
        </p:txBody>
      </p:sp>
    </p:spTree>
    <p:extLst>
      <p:ext uri="{BB962C8B-B14F-4D97-AF65-F5344CB8AC3E}">
        <p14:creationId xmlns:p14="http://schemas.microsoft.com/office/powerpoint/2010/main" xmlns="" val="4240762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2517" y="370306"/>
            <a:ext cx="2296515" cy="784726"/>
          </a:xfrm>
        </p:spPr>
        <p:txBody>
          <a:bodyPr>
            <a:normAutofit fontScale="77500" lnSpcReduction="20000"/>
          </a:bodyPr>
          <a:lstStyle/>
          <a:p>
            <a:pPr algn="l"/>
            <a:r>
              <a:rPr lang="en-US" sz="4700" b="1" dirty="0" smtClean="0"/>
              <a:t>Schedule</a:t>
            </a:r>
            <a:r>
              <a:rPr lang="en-US" sz="4300" b="1" dirty="0" smtClean="0"/>
              <a:t>:</a:t>
            </a:r>
          </a:p>
        </p:txBody>
      </p:sp>
      <p:sp>
        <p:nvSpPr>
          <p:cNvPr id="7" name="Content Placeholder 2"/>
          <p:cNvSpPr txBox="1">
            <a:spLocks/>
          </p:cNvSpPr>
          <p:nvPr/>
        </p:nvSpPr>
        <p:spPr>
          <a:xfrm>
            <a:off x="932892" y="1026781"/>
            <a:ext cx="8946541" cy="5406103"/>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smtClean="0">
              <a:solidFill>
                <a:schemeClr val="tx1"/>
              </a:solidFill>
            </a:endParaRPr>
          </a:p>
        </p:txBody>
      </p:sp>
      <p:sp>
        <p:nvSpPr>
          <p:cNvPr id="4" name="TextBox 3"/>
          <p:cNvSpPr txBox="1"/>
          <p:nvPr/>
        </p:nvSpPr>
        <p:spPr>
          <a:xfrm>
            <a:off x="3342370" y="160421"/>
            <a:ext cx="7087438" cy="6971139"/>
          </a:xfrm>
          <a:prstGeom prst="rect">
            <a:avLst/>
          </a:prstGeom>
          <a:noFill/>
        </p:spPr>
        <p:txBody>
          <a:bodyPr wrap="square" rtlCol="0">
            <a:spAutoFit/>
          </a:bodyPr>
          <a:lstStyle/>
          <a:p>
            <a:r>
              <a:rPr lang="en-US" sz="1100" b="1" dirty="0"/>
              <a:t>Week 1 – May 28</a:t>
            </a:r>
            <a:endParaRPr lang="en-US" sz="1100" dirty="0"/>
          </a:p>
          <a:p>
            <a:r>
              <a:rPr lang="en-US" sz="1100" dirty="0"/>
              <a:t>A. Collect any data I do not have already</a:t>
            </a:r>
          </a:p>
          <a:p>
            <a:r>
              <a:rPr lang="en-US" sz="1100" b="1" dirty="0"/>
              <a:t> </a:t>
            </a:r>
            <a:endParaRPr lang="en-US" sz="1100" dirty="0"/>
          </a:p>
          <a:p>
            <a:r>
              <a:rPr lang="en-US" sz="1100" b="1" dirty="0"/>
              <a:t>Week 2 – June 4</a:t>
            </a:r>
            <a:endParaRPr lang="en-US" sz="1100" dirty="0"/>
          </a:p>
          <a:p>
            <a:r>
              <a:rPr lang="en-US" sz="1100" dirty="0"/>
              <a:t>A. Model:  Priority 1 Old-growth Habitat</a:t>
            </a:r>
            <a:br>
              <a:rPr lang="en-US" sz="1100" dirty="0"/>
            </a:br>
            <a:r>
              <a:rPr lang="en-US" sz="1100" dirty="0"/>
              <a:t>B. Priority 2: Contact Plant Experts, gather their input</a:t>
            </a:r>
          </a:p>
          <a:p>
            <a:r>
              <a:rPr lang="en-US" sz="1100" dirty="0"/>
              <a:t>C. Priority 3: Identify large contiguous tracts from county parcels and Tax ID.</a:t>
            </a:r>
          </a:p>
          <a:p>
            <a:r>
              <a:rPr lang="en-US" sz="1100" dirty="0"/>
              <a:t>D. Priority 4: Model Adjacency to large Tracts</a:t>
            </a:r>
          </a:p>
          <a:p>
            <a:r>
              <a:rPr lang="en-US" sz="1100" dirty="0"/>
              <a:t>E. Priority 4: Identify Adjacent parcels that share water or wetland features.</a:t>
            </a:r>
          </a:p>
          <a:p>
            <a:r>
              <a:rPr lang="en-US" sz="1100" dirty="0"/>
              <a:t>G. Priority 5a: Areas with Multi-story Plant Communities </a:t>
            </a:r>
          </a:p>
          <a:p>
            <a:r>
              <a:rPr lang="en-US" sz="1100" dirty="0"/>
              <a:t>H. Priority 6. Topographic complexity</a:t>
            </a:r>
          </a:p>
          <a:p>
            <a:r>
              <a:rPr lang="en-US" sz="1100" dirty="0"/>
              <a:t>I.  Write about Priority modelling.  Use illustrations and charts.</a:t>
            </a:r>
          </a:p>
          <a:p>
            <a:r>
              <a:rPr lang="en-US" sz="1100" dirty="0"/>
              <a:t> </a:t>
            </a:r>
          </a:p>
          <a:p>
            <a:r>
              <a:rPr lang="en-US" sz="1100" b="1" dirty="0"/>
              <a:t>Week 3 – June 11</a:t>
            </a:r>
            <a:endParaRPr lang="en-US" sz="1100" dirty="0"/>
          </a:p>
          <a:p>
            <a:r>
              <a:rPr lang="en-US" sz="1100" dirty="0"/>
              <a:t>A. Identify a rating system on the priorities.</a:t>
            </a:r>
            <a:br>
              <a:rPr lang="en-US" sz="1100" dirty="0"/>
            </a:br>
            <a:r>
              <a:rPr lang="en-US" sz="1100" dirty="0"/>
              <a:t>B. Calculate priorities as a heat map</a:t>
            </a:r>
            <a:br>
              <a:rPr lang="en-US" sz="1100" dirty="0"/>
            </a:br>
            <a:r>
              <a:rPr lang="en-US" sz="1100" dirty="0"/>
              <a:t>C. Discuss rating with Mike Lange, Refuge Biologist, adjust weight values.</a:t>
            </a:r>
          </a:p>
          <a:p>
            <a:r>
              <a:rPr lang="en-US" sz="1100" dirty="0"/>
              <a:t>D. Identify water features that control water level.</a:t>
            </a:r>
          </a:p>
          <a:p>
            <a:r>
              <a:rPr lang="en-US" sz="1100" dirty="0"/>
              <a:t> </a:t>
            </a:r>
          </a:p>
          <a:p>
            <a:r>
              <a:rPr lang="en-US" sz="1100" b="1" dirty="0"/>
              <a:t>Week 4 – June 25</a:t>
            </a:r>
            <a:endParaRPr lang="en-US" sz="1100" dirty="0"/>
          </a:p>
          <a:p>
            <a:r>
              <a:rPr lang="en-US" sz="1100" dirty="0"/>
              <a:t>A. Make List of large, priority parcels</a:t>
            </a:r>
            <a:br>
              <a:rPr lang="en-US" sz="1100" dirty="0"/>
            </a:br>
            <a:r>
              <a:rPr lang="en-US" sz="1100" dirty="0"/>
              <a:t>B. Work on Core and Edge Forest calculations</a:t>
            </a:r>
            <a:br>
              <a:rPr lang="en-US" sz="1100" dirty="0"/>
            </a:br>
            <a:r>
              <a:rPr lang="en-US" sz="1100" dirty="0"/>
              <a:t>C. Identify top acreage:  Top 10K, 20K, Top 40K, Top 60K acres</a:t>
            </a:r>
          </a:p>
          <a:p>
            <a:r>
              <a:rPr lang="en-US" sz="1100" dirty="0"/>
              <a:t>D. Write about Priority modelling.  Use illustrations and charts a lot.</a:t>
            </a:r>
          </a:p>
          <a:p>
            <a:r>
              <a:rPr lang="en-US" sz="1100" dirty="0"/>
              <a:t> </a:t>
            </a:r>
          </a:p>
          <a:p>
            <a:r>
              <a:rPr lang="en-US" sz="1100" b="1" dirty="0"/>
              <a:t>Weeks 5 and 6– July </a:t>
            </a:r>
            <a:r>
              <a:rPr lang="en-US" sz="1100" b="1" dirty="0" smtClean="0"/>
              <a:t>9</a:t>
            </a:r>
            <a:r>
              <a:rPr lang="en-US" sz="1100" dirty="0"/>
              <a:t/>
            </a:r>
            <a:br>
              <a:rPr lang="en-US" sz="1100" dirty="0"/>
            </a:br>
            <a:r>
              <a:rPr lang="en-US" sz="1100" dirty="0"/>
              <a:t>B. Model habitat corridors for box turtles.</a:t>
            </a:r>
            <a:br>
              <a:rPr lang="en-US" sz="1100" dirty="0"/>
            </a:br>
            <a:r>
              <a:rPr lang="en-US" sz="1100" dirty="0"/>
              <a:t>C.  Write about habitat modelling.</a:t>
            </a:r>
          </a:p>
          <a:p>
            <a:r>
              <a:rPr lang="en-US" sz="1100" dirty="0"/>
              <a:t> </a:t>
            </a:r>
          </a:p>
          <a:p>
            <a:r>
              <a:rPr lang="en-US" sz="1100" b="1" dirty="0"/>
              <a:t>Week 7-8 – July 23</a:t>
            </a:r>
            <a:endParaRPr lang="en-US" sz="1100" dirty="0"/>
          </a:p>
          <a:p>
            <a:r>
              <a:rPr lang="en-US" sz="1100" dirty="0"/>
              <a:t>A. Write Results section</a:t>
            </a:r>
            <a:br>
              <a:rPr lang="en-US" sz="1100" dirty="0"/>
            </a:br>
            <a:r>
              <a:rPr lang="en-US" sz="1100" dirty="0"/>
              <a:t>B. Write about “reconciliation ecology” and partnerships with private owners.</a:t>
            </a:r>
            <a:br>
              <a:rPr lang="en-US" sz="1100" dirty="0"/>
            </a:br>
            <a:r>
              <a:rPr lang="en-US" sz="1100" dirty="0"/>
              <a:t>C.  Work on presentation.</a:t>
            </a:r>
          </a:p>
          <a:p>
            <a:r>
              <a:rPr lang="en-US" sz="1100" dirty="0"/>
              <a:t> </a:t>
            </a:r>
          </a:p>
          <a:p>
            <a:r>
              <a:rPr lang="en-US" sz="1100" b="1" dirty="0"/>
              <a:t>Week 9-10 July 30</a:t>
            </a:r>
            <a:endParaRPr lang="en-US" sz="1100" dirty="0"/>
          </a:p>
          <a:p>
            <a:r>
              <a:rPr lang="en-US" sz="1100" dirty="0"/>
              <a:t>A. Rewrite everything</a:t>
            </a:r>
            <a:br>
              <a:rPr lang="en-US" sz="1100" dirty="0"/>
            </a:br>
            <a:r>
              <a:rPr lang="en-US" sz="1100" dirty="0"/>
              <a:t>B. Presentation.</a:t>
            </a:r>
            <a:br>
              <a:rPr lang="en-US" sz="1100" dirty="0"/>
            </a:br>
            <a:endParaRPr lang="en-US" sz="1100" dirty="0"/>
          </a:p>
          <a:p>
            <a:endParaRPr lang="en-US" dirty="0"/>
          </a:p>
        </p:txBody>
      </p:sp>
    </p:spTree>
    <p:extLst>
      <p:ext uri="{BB962C8B-B14F-4D97-AF65-F5344CB8AC3E}">
        <p14:creationId xmlns:p14="http://schemas.microsoft.com/office/powerpoint/2010/main" xmlns="" val="2729927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2517" y="370306"/>
            <a:ext cx="3219488" cy="608811"/>
          </a:xfrm>
        </p:spPr>
        <p:txBody>
          <a:bodyPr>
            <a:normAutofit fontScale="92500" lnSpcReduction="20000"/>
          </a:bodyPr>
          <a:lstStyle/>
          <a:p>
            <a:r>
              <a:rPr lang="en-US" sz="4700" b="1" dirty="0" smtClean="0"/>
              <a:t>Conference</a:t>
            </a:r>
            <a:r>
              <a:rPr lang="en-US" b="1" dirty="0" smtClean="0"/>
              <a:t>:</a:t>
            </a:r>
          </a:p>
        </p:txBody>
      </p:sp>
      <p:sp>
        <p:nvSpPr>
          <p:cNvPr id="7" name="Content Placeholder 2"/>
          <p:cNvSpPr txBox="1">
            <a:spLocks/>
          </p:cNvSpPr>
          <p:nvPr/>
        </p:nvSpPr>
        <p:spPr>
          <a:xfrm>
            <a:off x="920192" y="2807594"/>
            <a:ext cx="10738408" cy="3428106"/>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smtClean="0">
                <a:solidFill>
                  <a:schemeClr val="tx1"/>
                </a:solidFill>
              </a:rPr>
              <a:t>Other Conferences:</a:t>
            </a:r>
          </a:p>
          <a:p>
            <a:pPr algn="l"/>
            <a:r>
              <a:rPr lang="en-US" sz="2000" b="1" dirty="0" smtClean="0">
                <a:solidFill>
                  <a:schemeClr val="tx1"/>
                </a:solidFill>
              </a:rPr>
              <a:t>Society </a:t>
            </a:r>
            <a:r>
              <a:rPr lang="en-US" sz="2000" b="1" dirty="0">
                <a:solidFill>
                  <a:schemeClr val="tx1"/>
                </a:solidFill>
              </a:rPr>
              <a:t>for Conservation GIS</a:t>
            </a:r>
            <a:r>
              <a:rPr lang="en-US" sz="2000" dirty="0">
                <a:solidFill>
                  <a:schemeClr val="tx1"/>
                </a:solidFill>
              </a:rPr>
              <a:t>			   July </a:t>
            </a:r>
            <a:r>
              <a:rPr lang="en-US" sz="2000" dirty="0" smtClean="0">
                <a:solidFill>
                  <a:schemeClr val="tx1"/>
                </a:solidFill>
              </a:rPr>
              <a:t>11-13, </a:t>
            </a:r>
            <a:r>
              <a:rPr lang="en-US" sz="2000" dirty="0">
                <a:solidFill>
                  <a:schemeClr val="tx1"/>
                </a:solidFill>
              </a:rPr>
              <a:t>2014	Monterey, CA</a:t>
            </a:r>
          </a:p>
          <a:p>
            <a:pPr algn="l"/>
            <a:r>
              <a:rPr lang="en-US" sz="2000" b="1" dirty="0">
                <a:solidFill>
                  <a:schemeClr val="tx1"/>
                </a:solidFill>
              </a:rPr>
              <a:t>Society for Conservation Biology (N America)</a:t>
            </a:r>
            <a:r>
              <a:rPr lang="en-US" sz="2000" dirty="0">
                <a:solidFill>
                  <a:schemeClr val="tx1"/>
                </a:solidFill>
              </a:rPr>
              <a:t> 	   </a:t>
            </a:r>
            <a:r>
              <a:rPr lang="en-US" sz="2000" dirty="0" smtClean="0">
                <a:solidFill>
                  <a:schemeClr val="tx1"/>
                </a:solidFill>
              </a:rPr>
              <a:t>	   July </a:t>
            </a:r>
            <a:r>
              <a:rPr lang="en-US" sz="2000" dirty="0">
                <a:solidFill>
                  <a:schemeClr val="tx1"/>
                </a:solidFill>
              </a:rPr>
              <a:t>13-17, </a:t>
            </a:r>
            <a:r>
              <a:rPr lang="en-US" sz="2000" dirty="0" smtClean="0">
                <a:solidFill>
                  <a:schemeClr val="tx1"/>
                </a:solidFill>
              </a:rPr>
              <a:t>2014	Missoula</a:t>
            </a:r>
            <a:r>
              <a:rPr lang="en-US" sz="2000" dirty="0">
                <a:solidFill>
                  <a:schemeClr val="tx1"/>
                </a:solidFill>
              </a:rPr>
              <a:t>, </a:t>
            </a:r>
            <a:r>
              <a:rPr lang="en-US" sz="2000" dirty="0" smtClean="0">
                <a:solidFill>
                  <a:schemeClr val="tx1"/>
                </a:solidFill>
              </a:rPr>
              <a:t>MT</a:t>
            </a:r>
          </a:p>
          <a:p>
            <a:pPr algn="l"/>
            <a:r>
              <a:rPr lang="en-US" sz="2000" b="1" dirty="0">
                <a:solidFill>
                  <a:schemeClr val="tx1"/>
                </a:solidFill>
              </a:rPr>
              <a:t>Southern Forestry and Natural Resource Management GIS Conference</a:t>
            </a:r>
            <a:endParaRPr lang="en-US" sz="2000" dirty="0">
              <a:solidFill>
                <a:schemeClr val="tx1"/>
              </a:solidFill>
            </a:endParaRPr>
          </a:p>
          <a:p>
            <a:pPr algn="l"/>
            <a:r>
              <a:rPr lang="en-US" sz="2000" dirty="0">
                <a:solidFill>
                  <a:schemeClr val="tx1"/>
                </a:solidFill>
              </a:rPr>
              <a:t>						  </a:t>
            </a:r>
            <a:r>
              <a:rPr lang="en-US" sz="2000" dirty="0" smtClean="0">
                <a:solidFill>
                  <a:schemeClr val="tx1"/>
                </a:solidFill>
              </a:rPr>
              <a:t> December </a:t>
            </a:r>
            <a:r>
              <a:rPr lang="en-US" sz="2000" dirty="0">
                <a:solidFill>
                  <a:schemeClr val="tx1"/>
                </a:solidFill>
              </a:rPr>
              <a:t>2014		</a:t>
            </a:r>
            <a:endParaRPr lang="en-US" sz="2000" dirty="0" smtClean="0">
              <a:solidFill>
                <a:schemeClr val="tx1"/>
              </a:solidFill>
            </a:endParaRPr>
          </a:p>
          <a:p>
            <a:pPr algn="l"/>
            <a:r>
              <a:rPr lang="en-US" sz="2000" b="1" dirty="0" smtClean="0">
                <a:solidFill>
                  <a:schemeClr val="tx1"/>
                </a:solidFill>
              </a:rPr>
              <a:t>Texas </a:t>
            </a:r>
            <a:r>
              <a:rPr lang="en-US" sz="2000" b="1" dirty="0">
                <a:solidFill>
                  <a:schemeClr val="tx1"/>
                </a:solidFill>
              </a:rPr>
              <a:t>Wildlife Society</a:t>
            </a:r>
            <a:r>
              <a:rPr lang="en-US" sz="2000" dirty="0">
                <a:solidFill>
                  <a:schemeClr val="tx1"/>
                </a:solidFill>
              </a:rPr>
              <a:t> 				   Feb 19-22, 2015		</a:t>
            </a:r>
            <a:r>
              <a:rPr lang="en-US" sz="2000" dirty="0" smtClean="0">
                <a:solidFill>
                  <a:schemeClr val="tx1"/>
                </a:solidFill>
              </a:rPr>
              <a:t>Corpus  </a:t>
            </a:r>
            <a:r>
              <a:rPr lang="en-US" sz="2000" dirty="0">
                <a:solidFill>
                  <a:schemeClr val="tx1"/>
                </a:solidFill>
              </a:rPr>
              <a:t>Christi,  TX</a:t>
            </a:r>
          </a:p>
          <a:p>
            <a:pPr algn="l"/>
            <a:r>
              <a:rPr lang="en-US" sz="2000" b="1" dirty="0">
                <a:solidFill>
                  <a:schemeClr val="tx1"/>
                </a:solidFill>
              </a:rPr>
              <a:t>Texas Land Conservation Conference:</a:t>
            </a:r>
            <a:r>
              <a:rPr lang="en-US" sz="2000" dirty="0">
                <a:solidFill>
                  <a:schemeClr val="tx1"/>
                </a:solidFill>
              </a:rPr>
              <a:t> 		   </a:t>
            </a:r>
            <a:r>
              <a:rPr lang="en-US" sz="2000" dirty="0" smtClean="0">
                <a:solidFill>
                  <a:schemeClr val="tx1"/>
                </a:solidFill>
              </a:rPr>
              <a:t>Mar </a:t>
            </a:r>
            <a:r>
              <a:rPr lang="en-US" sz="2000" dirty="0">
                <a:solidFill>
                  <a:schemeClr val="tx1"/>
                </a:solidFill>
              </a:rPr>
              <a:t>4-6, 2015</a:t>
            </a:r>
          </a:p>
          <a:p>
            <a:pPr algn="l"/>
            <a:r>
              <a:rPr lang="en-US" sz="2000" b="1" dirty="0">
                <a:solidFill>
                  <a:schemeClr val="tx1"/>
                </a:solidFill>
              </a:rPr>
              <a:t>International Association of Landscape Ecology</a:t>
            </a:r>
            <a:r>
              <a:rPr lang="en-US" sz="2000" dirty="0">
                <a:solidFill>
                  <a:schemeClr val="tx1"/>
                </a:solidFill>
              </a:rPr>
              <a:t>	   July 5-10, 2015	</a:t>
            </a:r>
            <a:r>
              <a:rPr lang="en-US" sz="2000" dirty="0" smtClean="0">
                <a:solidFill>
                  <a:schemeClr val="tx1"/>
                </a:solidFill>
              </a:rPr>
              <a:t>	Portland </a:t>
            </a:r>
            <a:r>
              <a:rPr lang="en-US" sz="2000" dirty="0">
                <a:solidFill>
                  <a:schemeClr val="tx1"/>
                </a:solidFill>
              </a:rPr>
              <a:t>Oregon.</a:t>
            </a:r>
            <a:endParaRPr lang="en-US" sz="2000" dirty="0" smtClean="0">
              <a:solidFill>
                <a:schemeClr val="tx1"/>
              </a:solidFill>
            </a:endParaRPr>
          </a:p>
        </p:txBody>
      </p:sp>
      <p:sp>
        <p:nvSpPr>
          <p:cNvPr id="4" name="TextBox 3"/>
          <p:cNvSpPr txBox="1"/>
          <p:nvPr/>
        </p:nvSpPr>
        <p:spPr>
          <a:xfrm>
            <a:off x="805466" y="1193250"/>
            <a:ext cx="10727296" cy="954107"/>
          </a:xfrm>
          <a:prstGeom prst="rect">
            <a:avLst/>
          </a:prstGeom>
          <a:noFill/>
        </p:spPr>
        <p:txBody>
          <a:bodyPr wrap="none" rtlCol="0">
            <a:spAutoFit/>
          </a:bodyPr>
          <a:lstStyle/>
          <a:p>
            <a:r>
              <a:rPr lang="en-US" sz="2800" b="1" dirty="0"/>
              <a:t>Northwest GIS Users Conference		   Oct  13-17, 2014	</a:t>
            </a:r>
            <a:r>
              <a:rPr lang="en-US" sz="2800" b="1" dirty="0" smtClean="0"/>
              <a:t> Lynnwood</a:t>
            </a:r>
            <a:r>
              <a:rPr lang="en-US" sz="2800" b="1" dirty="0"/>
              <a:t>, WA</a:t>
            </a:r>
          </a:p>
          <a:p>
            <a:endParaRPr lang="en-US" sz="2800" dirty="0"/>
          </a:p>
        </p:txBody>
      </p:sp>
    </p:spTree>
    <p:extLst>
      <p:ext uri="{BB962C8B-B14F-4D97-AF65-F5344CB8AC3E}">
        <p14:creationId xmlns:p14="http://schemas.microsoft.com/office/powerpoint/2010/main" xmlns="" val="2871468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2009407" cy="461682"/>
          </a:xfrm>
        </p:spPr>
        <p:txBody>
          <a:bodyPr/>
          <a:lstStyle/>
          <a:p>
            <a:r>
              <a:rPr lang="en-US" sz="1400" b="1" dirty="0" smtClean="0"/>
              <a:t>References</a:t>
            </a:r>
            <a:endParaRPr lang="en-US" sz="1400" b="1" dirty="0"/>
          </a:p>
        </p:txBody>
      </p:sp>
      <p:sp>
        <p:nvSpPr>
          <p:cNvPr id="3" name="Content Placeholder 2"/>
          <p:cNvSpPr>
            <a:spLocks noGrp="1"/>
          </p:cNvSpPr>
          <p:nvPr>
            <p:ph sz="half" idx="1"/>
          </p:nvPr>
        </p:nvSpPr>
        <p:spPr>
          <a:xfrm>
            <a:off x="646111" y="914400"/>
            <a:ext cx="7856205" cy="5374105"/>
          </a:xfrm>
        </p:spPr>
        <p:txBody>
          <a:bodyPr>
            <a:noAutofit/>
          </a:bodyPr>
          <a:lstStyle/>
          <a:p>
            <a:pPr marL="0" indent="0">
              <a:buNone/>
            </a:pPr>
            <a:endParaRPr lang="en-US" sz="1200" dirty="0" smtClean="0">
              <a:latin typeface="+mn-lt"/>
            </a:endParaRPr>
          </a:p>
          <a:p>
            <a:pPr marL="0" indent="0">
              <a:buNone/>
            </a:pPr>
            <a:r>
              <a:rPr lang="en-US" sz="1200" dirty="0"/>
              <a:t>Clemson University, 2013.  Web page.  “Migrating Birds:  </a:t>
            </a:r>
            <a:r>
              <a:rPr lang="en-US" sz="1200" dirty="0" err="1"/>
              <a:t>Transgulf</a:t>
            </a:r>
            <a:r>
              <a:rPr lang="en-US" sz="1200" dirty="0"/>
              <a:t> </a:t>
            </a:r>
            <a:r>
              <a:rPr lang="en-US" sz="1200" dirty="0" err="1"/>
              <a:t>Migration”</a:t>
            </a:r>
            <a:r>
              <a:rPr lang="en-US" sz="1200" dirty="0" err="1">
                <a:hlinkClick r:id="rId3"/>
              </a:rPr>
              <a:t>http</a:t>
            </a:r>
            <a:r>
              <a:rPr lang="en-US" sz="1200" dirty="0">
                <a:hlinkClick r:id="rId3"/>
              </a:rPr>
              <a:t>://</a:t>
            </a:r>
            <a:r>
              <a:rPr lang="en-US" sz="1200" dirty="0" smtClean="0">
                <a:hlinkClick r:id="rId3"/>
              </a:rPr>
              <a:t>virtual.clemson.edu/groups/</a:t>
            </a:r>
            <a:r>
              <a:rPr lang="en-US" sz="1200" dirty="0" err="1" smtClean="0">
                <a:hlinkClick r:id="rId3"/>
              </a:rPr>
              <a:t>birdrad</a:t>
            </a:r>
            <a:r>
              <a:rPr lang="en-US" sz="1200" dirty="0" smtClean="0">
                <a:hlinkClick r:id="rId3"/>
              </a:rPr>
              <a:t>/COM4D.HTM</a:t>
            </a:r>
            <a:endParaRPr lang="en-US" sz="1200" dirty="0" smtClean="0"/>
          </a:p>
          <a:p>
            <a:pPr marL="0" indent="0">
              <a:buNone/>
            </a:pPr>
            <a:r>
              <a:rPr lang="en-US" sz="1200" dirty="0" smtClean="0"/>
              <a:t>Habitat Modelling, Corridordesign.org website, </a:t>
            </a:r>
            <a:r>
              <a:rPr lang="en-US" sz="1200" u="sng" dirty="0">
                <a:hlinkClick r:id="rId4"/>
              </a:rPr>
              <a:t>http://corridordesign.org/designing_corridors/habitat_modeling/</a:t>
            </a:r>
            <a:endParaRPr lang="en-US" sz="1200" dirty="0"/>
          </a:p>
          <a:p>
            <a:pPr marL="0" indent="0">
              <a:buNone/>
            </a:pPr>
            <a:r>
              <a:rPr lang="en-US" sz="1200" dirty="0" smtClean="0"/>
              <a:t>Accessed 4/28/2014</a:t>
            </a:r>
          </a:p>
          <a:p>
            <a:pPr marL="0" indent="0">
              <a:buNone/>
            </a:pPr>
            <a:r>
              <a:rPr lang="en-US" sz="1200" dirty="0" err="1"/>
              <a:t>Gautreau</a:t>
            </a:r>
            <a:r>
              <a:rPr lang="en-US" sz="1200" dirty="0"/>
              <a:t>, S.A. Jr. and </a:t>
            </a:r>
            <a:r>
              <a:rPr lang="en-US" sz="1200" dirty="0" err="1"/>
              <a:t>Belser</a:t>
            </a:r>
            <a:r>
              <a:rPr lang="en-US" sz="1200" dirty="0"/>
              <a:t>, C.A.  (2005). Radar ornithology and the conservation of migratory birds.  In: C. John Ralph and Terrell D. Rich, editors. 2005. Bird Conservation Implementation and Integration in the Americas: Proceedings of the Third International Partners in Flight Conference. 2002 March 20-24; Pp.871-875.  </a:t>
            </a:r>
            <a:r>
              <a:rPr lang="en-US" sz="1200" dirty="0">
                <a:hlinkClick r:id="rId5"/>
              </a:rPr>
              <a:t>http://</a:t>
            </a:r>
            <a:r>
              <a:rPr lang="en-US" sz="1200" dirty="0" smtClean="0">
                <a:hlinkClick r:id="rId5"/>
              </a:rPr>
              <a:t>virtual.clemson.edu/groups/birdrad/pubs/Gauthreaux_networks_9-2005.pdf</a:t>
            </a:r>
            <a:endParaRPr lang="en-US" sz="1200" dirty="0"/>
          </a:p>
          <a:p>
            <a:pPr marL="0" indent="0">
              <a:buNone/>
            </a:pPr>
            <a:r>
              <a:rPr lang="en-US" sz="1200" dirty="0" smtClean="0"/>
              <a:t>Harris</a:t>
            </a:r>
            <a:r>
              <a:rPr lang="en-US" sz="1200" dirty="0"/>
              <a:t>, L.D. 1984. The Fragmented Forest: Island Biogeography Theory and the Preservation of Biotic Diversity. University of Chicago Press, Illinois</a:t>
            </a:r>
            <a:r>
              <a:rPr lang="en-US" sz="1200" dirty="0" smtClean="0"/>
              <a:t>.</a:t>
            </a:r>
          </a:p>
          <a:p>
            <a:pPr marL="0" indent="0">
              <a:buNone/>
            </a:pPr>
            <a:r>
              <a:rPr lang="en-US" sz="1200" dirty="0"/>
              <a:t>Moore, F. R., </a:t>
            </a:r>
            <a:r>
              <a:rPr lang="en-US" sz="1200" dirty="0" err="1"/>
              <a:t>Gauthreaux</a:t>
            </a:r>
            <a:r>
              <a:rPr lang="en-US" sz="1200" dirty="0"/>
              <a:t> Jr, S. A., </a:t>
            </a:r>
            <a:r>
              <a:rPr lang="en-US" sz="1200" dirty="0" err="1"/>
              <a:t>Kerlinger</a:t>
            </a:r>
            <a:r>
              <a:rPr lang="en-US" sz="1200" dirty="0"/>
              <a:t>, P. A. U. L., &amp; Simons, T. R. (1995). Habitat requirements during migration: important link in </a:t>
            </a:r>
            <a:r>
              <a:rPr lang="en-US" sz="1200" dirty="0" err="1"/>
              <a:t>conservation.</a:t>
            </a:r>
            <a:r>
              <a:rPr lang="en-US" sz="1200" i="1" dirty="0" err="1"/>
              <a:t>Ecology</a:t>
            </a:r>
            <a:r>
              <a:rPr lang="en-US" sz="1200" i="1" dirty="0"/>
              <a:t> and management of neotropical migratory birds, a synthesis and review of critical issues (TE Martin and DM Finch, </a:t>
            </a:r>
            <a:r>
              <a:rPr lang="en-US" sz="1200" i="1" dirty="0" err="1"/>
              <a:t>eds</a:t>
            </a:r>
            <a:r>
              <a:rPr lang="en-US" sz="1200" i="1" dirty="0"/>
              <a:t>). Oxford University Press, New York</a:t>
            </a:r>
            <a:r>
              <a:rPr lang="en-US" sz="1200" dirty="0"/>
              <a:t>, 121-144</a:t>
            </a:r>
            <a:r>
              <a:rPr lang="en-US" sz="1200" dirty="0" smtClean="0"/>
              <a:t>.</a:t>
            </a:r>
            <a:endParaRPr lang="en-US" sz="1200" dirty="0"/>
          </a:p>
          <a:p>
            <a:pPr marL="0" indent="0">
              <a:buNone/>
            </a:pPr>
            <a:r>
              <a:rPr lang="en-US" sz="1200" dirty="0" smtClean="0"/>
              <a:t>Webb</a:t>
            </a:r>
            <a:r>
              <a:rPr lang="en-US" sz="1200" dirty="0"/>
              <a:t>, J., 1996 (Unpublished).  “Forest Habitats of Austin’s Woods of Texas” Gulf Coast Bird Observatory, Texas A&amp;M University at Galveston.</a:t>
            </a:r>
          </a:p>
          <a:p>
            <a:pPr marL="0" indent="0">
              <a:buNone/>
            </a:pPr>
            <a:r>
              <a:rPr lang="en-US" sz="1200" dirty="0"/>
              <a:t>US Fish and Wildlife Service, 2013. Texas Mid‐Coast Refuge Complex Comprehensive Conservation Plan and Environmental Assessment.  Appendix I, Land Protection </a:t>
            </a:r>
            <a:r>
              <a:rPr lang="en-US" sz="1200" dirty="0" smtClean="0"/>
              <a:t>Plan, pages </a:t>
            </a:r>
            <a:r>
              <a:rPr lang="en-US" sz="1200" dirty="0"/>
              <a:t>281 to 314</a:t>
            </a:r>
            <a:r>
              <a:rPr lang="en-US" sz="1200" dirty="0" smtClean="0"/>
              <a:t>. </a:t>
            </a:r>
            <a:r>
              <a:rPr lang="en-US" sz="1200" u="sng" dirty="0" smtClean="0">
                <a:hlinkClick r:id="rId6"/>
              </a:rPr>
              <a:t>http</a:t>
            </a:r>
            <a:r>
              <a:rPr lang="en-US" sz="1200" u="sng" dirty="0">
                <a:hlinkClick r:id="rId6"/>
              </a:rPr>
              <a:t>://</a:t>
            </a:r>
            <a:r>
              <a:rPr lang="en-US" sz="1200" u="sng" dirty="0" smtClean="0">
                <a:hlinkClick r:id="rId6"/>
              </a:rPr>
              <a:t>www.fws.gov/southwest/refuges/plan/docs/Texas/TMC_CCP_portfolio.pdf</a:t>
            </a:r>
            <a:r>
              <a:rPr lang="en-US" sz="1200" dirty="0"/>
              <a:t> </a:t>
            </a:r>
            <a:r>
              <a:rPr lang="en-US" sz="1200" dirty="0" smtClean="0"/>
              <a:t> Accessed </a:t>
            </a:r>
            <a:r>
              <a:rPr lang="en-US" sz="1200" dirty="0"/>
              <a:t>03/08/2014</a:t>
            </a:r>
            <a:r>
              <a:rPr lang="en-US" sz="1200" dirty="0" smtClean="0"/>
              <a:t>.</a:t>
            </a:r>
          </a:p>
          <a:p>
            <a:pPr marL="0" indent="0">
              <a:buNone/>
            </a:pPr>
            <a:r>
              <a:rPr lang="en-US" sz="1200" dirty="0" smtClean="0"/>
              <a:t>US Fish and Wildlife Service, 1981, Habitat Evaluation Procedures Handbook. </a:t>
            </a:r>
            <a:r>
              <a:rPr lang="en-US" sz="1200" u="sng" dirty="0">
                <a:hlinkClick r:id="rId7"/>
              </a:rPr>
              <a:t>http://</a:t>
            </a:r>
            <a:r>
              <a:rPr lang="en-US" sz="1200" u="sng" dirty="0" smtClean="0">
                <a:hlinkClick r:id="rId7"/>
              </a:rPr>
              <a:t>www.fws.gov/policy/esmindex.html</a:t>
            </a:r>
            <a:r>
              <a:rPr lang="en-US" sz="1200" u="sng" dirty="0" smtClean="0"/>
              <a:t>  </a:t>
            </a:r>
            <a:r>
              <a:rPr lang="en-US" sz="1200" dirty="0" smtClean="0"/>
              <a:t>Accessed 4/28/2014</a:t>
            </a:r>
            <a:endParaRPr lang="en-US" sz="1200" dirty="0"/>
          </a:p>
          <a:p>
            <a:pPr marL="0" indent="0">
              <a:buNone/>
            </a:pPr>
            <a:endParaRPr lang="en-US" sz="1200" dirty="0">
              <a:latin typeface="+mn-lt"/>
            </a:endParaRPr>
          </a:p>
        </p:txBody>
      </p:sp>
      <p:pic>
        <p:nvPicPr>
          <p:cNvPr id="5" name="Picture 4"/>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902700" y="37929"/>
            <a:ext cx="3154082" cy="1752942"/>
          </a:xfrm>
          <a:prstGeom prst="rect">
            <a:avLst/>
          </a:prstGeom>
        </p:spPr>
      </p:pic>
    </p:spTree>
    <p:extLst>
      <p:ext uri="{BB962C8B-B14F-4D97-AF65-F5344CB8AC3E}">
        <p14:creationId xmlns:p14="http://schemas.microsoft.com/office/powerpoint/2010/main" xmlns="" val="17147055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17341" y="2101508"/>
            <a:ext cx="6432741" cy="3575120"/>
          </a:xfrm>
          <a:prstGeom prst="rect">
            <a:avLst/>
          </a:prstGeom>
        </p:spPr>
      </p:pic>
      <p:sp>
        <p:nvSpPr>
          <p:cNvPr id="7" name="Title 6"/>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xmlns="" val="2438006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93025" y="4266590"/>
            <a:ext cx="4498975" cy="259141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33900" y="1807965"/>
            <a:ext cx="4051495" cy="3657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73312" y="1010221"/>
            <a:ext cx="4254500" cy="2836333"/>
          </a:xfrm>
          <a:prstGeom prst="rect">
            <a:avLst/>
          </a:prstGeom>
        </p:spPr>
      </p:pic>
      <p:sp>
        <p:nvSpPr>
          <p:cNvPr id="8" name="Content Placeholder 13"/>
          <p:cNvSpPr txBox="1">
            <a:spLocks/>
          </p:cNvSpPr>
          <p:nvPr/>
        </p:nvSpPr>
        <p:spPr>
          <a:xfrm>
            <a:off x="262775" y="6176513"/>
            <a:ext cx="2601195" cy="531268"/>
          </a:xfrm>
          <a:prstGeom prst="rect">
            <a:avLst/>
          </a:prstGeom>
        </p:spPr>
        <p:txBody>
          <a:bodyPr vert="horz" lIns="91440" tIns="45720" rIns="91440" bIns="45720" rtlCol="0" anchor="b">
            <a:normAutofit/>
          </a:bodyPr>
          <a:lstStyle>
            <a:lvl1pPr marL="0" indent="0" algn="r" defTabSz="914126" rtl="0" eaLnBrk="1" latinLnBrk="0" hangingPunct="1">
              <a:lnSpc>
                <a:spcPct val="90000"/>
              </a:lnSpc>
              <a:spcBef>
                <a:spcPts val="1000"/>
              </a:spcBef>
              <a:buFont typeface="Arial" panose="020B0604020202020204" pitchFamily="34" charset="0"/>
              <a:buNone/>
              <a:defRPr sz="3199"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063" indent="0" algn="ctr" defTabSz="914126" rtl="0" eaLnBrk="1" latinLnBrk="0" hangingPunct="1">
              <a:lnSpc>
                <a:spcPct val="90000"/>
              </a:lnSpc>
              <a:spcBef>
                <a:spcPts val="500"/>
              </a:spcBef>
              <a:buFont typeface="Arial" panose="020B0604020202020204" pitchFamily="34" charset="0"/>
              <a:buNone/>
              <a:defRPr sz="199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126" indent="0" algn="ctr" defTabSz="914126" rtl="0" eaLnBrk="1" latinLnBrk="0" hangingPunct="1">
              <a:lnSpc>
                <a:spcPct val="90000"/>
              </a:lnSpc>
              <a:spcBef>
                <a:spcPts val="500"/>
              </a:spcBef>
              <a:buFont typeface="Arial" panose="020B0604020202020204" pitchFamily="34" charset="0"/>
              <a:buNone/>
              <a:defRPr sz="179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189" indent="0" algn="ctr" defTabSz="914126"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251" indent="0" algn="ctr" defTabSz="914126"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5314"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377"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440"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503"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smtClean="0"/>
              <a:t>Hermit thrush</a:t>
            </a:r>
            <a:endParaRPr lang="en-US" dirty="0"/>
          </a:p>
        </p:txBody>
      </p:sp>
      <p:sp>
        <p:nvSpPr>
          <p:cNvPr id="2" name="Title 1"/>
          <p:cNvSpPr>
            <a:spLocks noGrp="1"/>
          </p:cNvSpPr>
          <p:nvPr>
            <p:ph type="ctrTitle"/>
          </p:nvPr>
        </p:nvSpPr>
        <p:spPr>
          <a:xfrm>
            <a:off x="3788012" y="147084"/>
            <a:ext cx="8289688" cy="863137"/>
          </a:xfrm>
        </p:spPr>
        <p:txBody>
          <a:bodyPr>
            <a:normAutofit/>
          </a:bodyPr>
          <a:lstStyle/>
          <a:p>
            <a:pPr lvl="0"/>
            <a:r>
              <a:rPr lang="en-US" sz="4000" dirty="0">
                <a:effectLst/>
              </a:rPr>
              <a:t>Migration – </a:t>
            </a:r>
            <a:r>
              <a:rPr lang="en-US" sz="4000" dirty="0" smtClean="0">
                <a:effectLst/>
              </a:rPr>
              <a:t>Hazards and Foraging </a:t>
            </a:r>
            <a:r>
              <a:rPr lang="en-US" sz="4000" dirty="0">
                <a:effectLst/>
              </a:rPr>
              <a:t>habitat</a:t>
            </a:r>
          </a:p>
        </p:txBody>
      </p:sp>
    </p:spTree>
    <p:extLst>
      <p:ext uri="{BB962C8B-B14F-4D97-AF65-F5344CB8AC3E}">
        <p14:creationId xmlns:p14="http://schemas.microsoft.com/office/powerpoint/2010/main" xmlns="" val="315471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3"/>
          <p:cNvSpPr txBox="1">
            <a:spLocks/>
          </p:cNvSpPr>
          <p:nvPr/>
        </p:nvSpPr>
        <p:spPr>
          <a:xfrm>
            <a:off x="7315200" y="1143000"/>
            <a:ext cx="3810000" cy="2438400"/>
          </a:xfrm>
          <a:prstGeom prst="rect">
            <a:avLst/>
          </a:prstGeom>
        </p:spPr>
        <p:txBody>
          <a:bodyPr vert="horz" lIns="91440" tIns="45720" rIns="91440" bIns="45720" rtlCol="0" anchor="b">
            <a:normAutofit/>
          </a:bodyPr>
          <a:lstStyle>
            <a:lvl1pPr marL="0" indent="0" algn="r" defTabSz="914126" rtl="0" eaLnBrk="1" latinLnBrk="0" hangingPunct="1">
              <a:lnSpc>
                <a:spcPct val="90000"/>
              </a:lnSpc>
              <a:spcBef>
                <a:spcPts val="1000"/>
              </a:spcBef>
              <a:buFont typeface="Arial" panose="020B0604020202020204" pitchFamily="34" charset="0"/>
              <a:buNone/>
              <a:defRPr sz="3199"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063" indent="0" algn="ctr" defTabSz="914126" rtl="0" eaLnBrk="1" latinLnBrk="0" hangingPunct="1">
              <a:lnSpc>
                <a:spcPct val="90000"/>
              </a:lnSpc>
              <a:spcBef>
                <a:spcPts val="500"/>
              </a:spcBef>
              <a:buFont typeface="Arial" panose="020B0604020202020204" pitchFamily="34" charset="0"/>
              <a:buNone/>
              <a:defRPr sz="199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126" indent="0" algn="ctr" defTabSz="914126" rtl="0" eaLnBrk="1" latinLnBrk="0" hangingPunct="1">
              <a:lnSpc>
                <a:spcPct val="90000"/>
              </a:lnSpc>
              <a:spcBef>
                <a:spcPts val="500"/>
              </a:spcBef>
              <a:buFont typeface="Arial" panose="020B0604020202020204" pitchFamily="34" charset="0"/>
              <a:buNone/>
              <a:defRPr sz="179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189" indent="0" algn="ctr" defTabSz="914126"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251" indent="0" algn="ctr" defTabSz="914126"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5314"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377"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440"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503"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Radar Studies:   </a:t>
            </a:r>
          </a:p>
          <a:p>
            <a:r>
              <a:rPr lang="en-US" dirty="0"/>
              <a:t>Annually, 29 million individual birds, of 240 species, use the Gulf Coast. </a:t>
            </a:r>
          </a:p>
          <a:p>
            <a:endParaRPr lang="en-US" dirty="0"/>
          </a:p>
        </p:txBody>
      </p:sp>
      <p:pic>
        <p:nvPicPr>
          <p:cNvPr id="7" name="Picture 6"/>
          <p:cNvPicPr>
            <a:picLocks noChangeAspect="1"/>
          </p:cNvPicPr>
          <p:nvPr/>
        </p:nvPicPr>
        <p:blipFill>
          <a:blip r:embed="rId3"/>
          <a:stretch>
            <a:fillRect/>
          </a:stretch>
        </p:blipFill>
        <p:spPr>
          <a:xfrm>
            <a:off x="609600" y="575946"/>
            <a:ext cx="5943600" cy="5375539"/>
          </a:xfrm>
          <a:prstGeom prst="rect">
            <a:avLst/>
          </a:prstGeom>
        </p:spPr>
      </p:pic>
      <p:sp>
        <p:nvSpPr>
          <p:cNvPr id="3" name="TextBox 2"/>
          <p:cNvSpPr txBox="1"/>
          <p:nvPr/>
        </p:nvSpPr>
        <p:spPr>
          <a:xfrm>
            <a:off x="228600" y="6400801"/>
            <a:ext cx="6156622" cy="646331"/>
          </a:xfrm>
          <a:prstGeom prst="rect">
            <a:avLst/>
          </a:prstGeom>
          <a:noFill/>
        </p:spPr>
        <p:txBody>
          <a:bodyPr wrap="none" rtlCol="0">
            <a:spAutoFit/>
          </a:bodyPr>
          <a:lstStyle/>
          <a:p>
            <a:r>
              <a:rPr lang="en-US" dirty="0">
                <a:solidFill>
                  <a:schemeClr val="accent1">
                    <a:lumMod val="75000"/>
                  </a:schemeClr>
                </a:solidFill>
              </a:rPr>
              <a:t>Image:http://virtual.clemson.edu/groups/birdrad/COM4D.HTM</a:t>
            </a:r>
          </a:p>
          <a:p>
            <a:endParaRPr lang="en-US" dirty="0"/>
          </a:p>
        </p:txBody>
      </p:sp>
      <p:sp>
        <p:nvSpPr>
          <p:cNvPr id="8" name="TextBox 7"/>
          <p:cNvSpPr txBox="1"/>
          <p:nvPr/>
        </p:nvSpPr>
        <p:spPr>
          <a:xfrm>
            <a:off x="4572000" y="4936672"/>
            <a:ext cx="647934" cy="341632"/>
          </a:xfrm>
          <a:prstGeom prst="rect">
            <a:avLst/>
          </a:prstGeom>
          <a:noFill/>
        </p:spPr>
        <p:txBody>
          <a:bodyPr wrap="none" rtlCol="0">
            <a:spAutoFit/>
          </a:bodyPr>
          <a:lstStyle/>
          <a:p>
            <a:pPr>
              <a:lnSpc>
                <a:spcPct val="90000"/>
              </a:lnSpc>
            </a:pPr>
            <a:r>
              <a:rPr lang="en-US" dirty="0"/>
              <a:t>1944</a:t>
            </a:r>
          </a:p>
        </p:txBody>
      </p:sp>
      <p:sp>
        <p:nvSpPr>
          <p:cNvPr id="9" name="Content Placeholder 13"/>
          <p:cNvSpPr txBox="1">
            <a:spLocks/>
          </p:cNvSpPr>
          <p:nvPr/>
        </p:nvSpPr>
        <p:spPr>
          <a:xfrm>
            <a:off x="7315200" y="4165826"/>
            <a:ext cx="3810000" cy="2336348"/>
          </a:xfrm>
          <a:prstGeom prst="rect">
            <a:avLst/>
          </a:prstGeom>
        </p:spPr>
        <p:txBody>
          <a:bodyPr vert="horz" lIns="91440" tIns="45720" rIns="91440" bIns="45720" rtlCol="0" anchor="b">
            <a:normAutofit fontScale="85000" lnSpcReduction="10000"/>
          </a:bodyPr>
          <a:lstStyle>
            <a:lvl1pPr marL="0" indent="0" algn="r" defTabSz="914126" rtl="0" eaLnBrk="1" latinLnBrk="0" hangingPunct="1">
              <a:lnSpc>
                <a:spcPct val="90000"/>
              </a:lnSpc>
              <a:spcBef>
                <a:spcPts val="1000"/>
              </a:spcBef>
              <a:buFont typeface="Arial" panose="020B0604020202020204" pitchFamily="34" charset="0"/>
              <a:buNone/>
              <a:defRPr sz="3199"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063" indent="0" algn="ctr" defTabSz="914126" rtl="0" eaLnBrk="1" latinLnBrk="0" hangingPunct="1">
              <a:lnSpc>
                <a:spcPct val="90000"/>
              </a:lnSpc>
              <a:spcBef>
                <a:spcPts val="500"/>
              </a:spcBef>
              <a:buFont typeface="Arial" panose="020B0604020202020204" pitchFamily="34" charset="0"/>
              <a:buNone/>
              <a:defRPr sz="199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126" indent="0" algn="ctr" defTabSz="914126" rtl="0" eaLnBrk="1" latinLnBrk="0" hangingPunct="1">
              <a:lnSpc>
                <a:spcPct val="90000"/>
              </a:lnSpc>
              <a:spcBef>
                <a:spcPts val="500"/>
              </a:spcBef>
              <a:buFont typeface="Arial" panose="020B0604020202020204" pitchFamily="34" charset="0"/>
              <a:buNone/>
              <a:defRPr sz="179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189" indent="0" algn="ctr" defTabSz="914126"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251" indent="0" algn="ctr" defTabSz="914126"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5314"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377"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440"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503"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“Forested wetlands are used almost exclusively as important stopover areas and extensive pine flatlands are rarely used” (Gauthreaux, 2005).</a:t>
            </a:r>
          </a:p>
        </p:txBody>
      </p:sp>
    </p:spTree>
    <p:extLst>
      <p:ext uri="{BB962C8B-B14F-4D97-AF65-F5344CB8AC3E}">
        <p14:creationId xmlns:p14="http://schemas.microsoft.com/office/powerpoint/2010/main" xmlns="" val="1116603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flipH="1">
            <a:off x="8309087" y="152744"/>
            <a:ext cx="3810000" cy="977900"/>
          </a:xfrm>
          <a:prstGeom prst="rect">
            <a:avLst/>
          </a:prstGeom>
        </p:spPr>
        <p:txBody>
          <a:bodyPr vert="horz" wrap="none" lIns="91440" tIns="45720" rIns="91440" bIns="45720" rtlCol="0" anchor="t">
            <a:noAutofit/>
          </a:bodyPr>
          <a:lstStyle>
            <a:lvl1pPr algn="r" defTabSz="914126" rtl="0" eaLnBrk="1" latinLnBrk="0" hangingPunct="1">
              <a:lnSpc>
                <a:spcPct val="90000"/>
              </a:lnSpc>
              <a:spcBef>
                <a:spcPct val="0"/>
              </a:spcBef>
              <a:buNone/>
              <a:defRPr sz="9597"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r>
              <a:rPr lang="en-US" sz="3600" dirty="0" smtClean="0"/>
              <a:t>Why are Wetland Forests</a:t>
            </a:r>
          </a:p>
          <a:p>
            <a:r>
              <a:rPr lang="en-US" sz="3600" dirty="0" smtClean="0"/>
              <a:t>Valuable for Migrating Birds?</a:t>
            </a:r>
            <a:endParaRPr lang="en-US" sz="3600" dirty="0"/>
          </a:p>
        </p:txBody>
      </p:sp>
      <p:sp>
        <p:nvSpPr>
          <p:cNvPr id="3" name="TextBox 2"/>
          <p:cNvSpPr txBox="1"/>
          <p:nvPr/>
        </p:nvSpPr>
        <p:spPr>
          <a:xfrm>
            <a:off x="7908587" y="1692613"/>
            <a:ext cx="4013119"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Structure</a:t>
            </a:r>
          </a:p>
          <a:p>
            <a:pPr marL="742950" lvl="1" indent="-285750">
              <a:buFont typeface="Arial" panose="020B0604020202020204" pitchFamily="34" charset="0"/>
              <a:buChar char="•"/>
            </a:pPr>
            <a:r>
              <a:rPr lang="en-US" dirty="0" smtClean="0"/>
              <a:t>Large and small trees, </a:t>
            </a:r>
          </a:p>
          <a:p>
            <a:pPr marL="742950" lvl="1" indent="-285750">
              <a:buFont typeface="Arial" panose="020B0604020202020204" pitchFamily="34" charset="0"/>
              <a:buChar char="•"/>
            </a:pPr>
            <a:r>
              <a:rPr lang="en-US" dirty="0" smtClean="0"/>
              <a:t>Shrubs</a:t>
            </a:r>
          </a:p>
          <a:p>
            <a:pPr marL="742950" lvl="1" indent="-285750">
              <a:buFont typeface="Arial" panose="020B0604020202020204" pitchFamily="34" charset="0"/>
              <a:buChar char="•"/>
            </a:pPr>
            <a:r>
              <a:rPr lang="en-US" dirty="0" smtClean="0"/>
              <a:t>Vines</a:t>
            </a:r>
          </a:p>
          <a:p>
            <a:pPr marL="285750" indent="-285750">
              <a:buFont typeface="Arial" panose="020B0604020202020204" pitchFamily="34" charset="0"/>
              <a:buChar char="•"/>
            </a:pPr>
            <a:r>
              <a:rPr lang="en-US" dirty="0" smtClean="0"/>
              <a:t>High insect biomass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2931" y="308387"/>
            <a:ext cx="6501941" cy="487645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0"/>
            <a:ext cx="7620000" cy="5715000"/>
          </a:xfrm>
          <a:prstGeom prst="rect">
            <a:avLst/>
          </a:prstGeom>
        </p:spPr>
      </p:pic>
    </p:spTree>
    <p:extLst>
      <p:ext uri="{BB962C8B-B14F-4D97-AF65-F5344CB8AC3E}">
        <p14:creationId xmlns:p14="http://schemas.microsoft.com/office/powerpoint/2010/main" xmlns="" val="3990215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flipH="1">
            <a:off x="7705972" y="533400"/>
            <a:ext cx="3810000" cy="977900"/>
          </a:xfrm>
          <a:prstGeom prst="rect">
            <a:avLst/>
          </a:prstGeom>
        </p:spPr>
        <p:txBody>
          <a:bodyPr vert="horz" wrap="none" lIns="91440" tIns="45720" rIns="91440" bIns="45720" rtlCol="0" anchor="t">
            <a:normAutofit fontScale="85000" lnSpcReduction="20000"/>
          </a:bodyPr>
          <a:lstStyle>
            <a:lvl1pPr algn="r" defTabSz="914126" rtl="0" eaLnBrk="1" latinLnBrk="0" hangingPunct="1">
              <a:lnSpc>
                <a:spcPct val="90000"/>
              </a:lnSpc>
              <a:spcBef>
                <a:spcPct val="0"/>
              </a:spcBef>
              <a:buNone/>
              <a:defRPr sz="9597"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r>
              <a:rPr lang="en-US" sz="4800" dirty="0" smtClean="0"/>
              <a:t>Why are Wetland Forests</a:t>
            </a:r>
          </a:p>
          <a:p>
            <a:r>
              <a:rPr lang="en-US" sz="4800" dirty="0" smtClean="0"/>
              <a:t>Valuable for Migrating Birds?</a:t>
            </a:r>
            <a:endParaRPr lang="en-US" sz="4800" dirty="0"/>
          </a:p>
        </p:txBody>
      </p:sp>
      <p:sp>
        <p:nvSpPr>
          <p:cNvPr id="6" name="Content Placeholder 13"/>
          <p:cNvSpPr txBox="1">
            <a:spLocks/>
          </p:cNvSpPr>
          <p:nvPr/>
        </p:nvSpPr>
        <p:spPr>
          <a:xfrm>
            <a:off x="7334744" y="5029200"/>
            <a:ext cx="4181228" cy="1435100"/>
          </a:xfrm>
          <a:prstGeom prst="rect">
            <a:avLst/>
          </a:prstGeom>
        </p:spPr>
        <p:txBody>
          <a:bodyPr vert="horz" lIns="91440" tIns="45720" rIns="91440" bIns="45720" rtlCol="0" anchor="b">
            <a:normAutofit/>
          </a:bodyPr>
          <a:lstStyle>
            <a:lvl1pPr marL="0" indent="0" algn="r" defTabSz="914126" rtl="0" eaLnBrk="1" latinLnBrk="0" hangingPunct="1">
              <a:lnSpc>
                <a:spcPct val="90000"/>
              </a:lnSpc>
              <a:spcBef>
                <a:spcPts val="1000"/>
              </a:spcBef>
              <a:buFont typeface="Arial" panose="020B0604020202020204" pitchFamily="34" charset="0"/>
              <a:buNone/>
              <a:defRPr sz="3199"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063" indent="0" algn="ctr" defTabSz="914126" rtl="0" eaLnBrk="1" latinLnBrk="0" hangingPunct="1">
              <a:lnSpc>
                <a:spcPct val="90000"/>
              </a:lnSpc>
              <a:spcBef>
                <a:spcPts val="500"/>
              </a:spcBef>
              <a:buFont typeface="Arial" panose="020B0604020202020204" pitchFamily="34" charset="0"/>
              <a:buNone/>
              <a:defRPr sz="199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126" indent="0" algn="ctr" defTabSz="914126" rtl="0" eaLnBrk="1" latinLnBrk="0" hangingPunct="1">
              <a:lnSpc>
                <a:spcPct val="90000"/>
              </a:lnSpc>
              <a:spcBef>
                <a:spcPts val="500"/>
              </a:spcBef>
              <a:buFont typeface="Arial" panose="020B0604020202020204" pitchFamily="34" charset="0"/>
              <a:buNone/>
              <a:defRPr sz="179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189" indent="0" algn="ctr" defTabSz="914126"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251" indent="0" algn="ctr" defTabSz="914126"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5314"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377"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440"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503"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dirty="0" smtClean="0"/>
              <a:t>Cape May Warbler and Northern Parula foraging for insects.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7056" y="1752600"/>
            <a:ext cx="7065343" cy="4711700"/>
          </a:xfrm>
          <a:prstGeom prst="rect">
            <a:avLst/>
          </a:prstGeom>
        </p:spPr>
      </p:pic>
    </p:spTree>
    <p:extLst>
      <p:ext uri="{BB962C8B-B14F-4D97-AF65-F5344CB8AC3E}">
        <p14:creationId xmlns:p14="http://schemas.microsoft.com/office/powerpoint/2010/main" xmlns="" val="1693522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37786" y="452718"/>
            <a:ext cx="4672210" cy="131345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t>Columbia Bottomland Forest</a:t>
            </a:r>
            <a:endParaRPr lang="en-US" sz="3200" dirty="0"/>
          </a:p>
        </p:txBody>
      </p:sp>
      <p:sp>
        <p:nvSpPr>
          <p:cNvPr id="11" name="TextBox 10"/>
          <p:cNvSpPr txBox="1"/>
          <p:nvPr/>
        </p:nvSpPr>
        <p:spPr>
          <a:xfrm>
            <a:off x="6605002" y="4433568"/>
            <a:ext cx="736099" cy="341632"/>
          </a:xfrm>
          <a:prstGeom prst="rect">
            <a:avLst/>
          </a:prstGeom>
          <a:noFill/>
        </p:spPr>
        <p:txBody>
          <a:bodyPr wrap="none" rtlCol="0">
            <a:spAutoFit/>
          </a:bodyPr>
          <a:lstStyle/>
          <a:p>
            <a:pPr>
              <a:lnSpc>
                <a:spcPct val="90000"/>
              </a:lnSpc>
            </a:pPr>
            <a:r>
              <a:rPr lang="en-US" dirty="0" smtClean="0"/>
              <a:t>Crops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91080" y="2958352"/>
            <a:ext cx="3690570" cy="3654237"/>
          </a:xfrm>
          <a:prstGeom prst="rect">
            <a:avLst/>
          </a:prstGeom>
        </p:spPr>
      </p:pic>
      <p:pic>
        <p:nvPicPr>
          <p:cNvPr id="2" name="Picture 1"/>
          <p:cNvPicPr>
            <a:picLocks noChangeAspect="1"/>
          </p:cNvPicPr>
          <p:nvPr/>
        </p:nvPicPr>
        <p:blipFill>
          <a:blip r:embed="rId4"/>
          <a:stretch>
            <a:fillRect/>
          </a:stretch>
        </p:blipFill>
        <p:spPr>
          <a:xfrm>
            <a:off x="4410067" y="12674"/>
            <a:ext cx="7781933" cy="6845326"/>
          </a:xfrm>
          <a:prstGeom prst="rect">
            <a:avLst/>
          </a:prstGeom>
        </p:spPr>
      </p:pic>
      <p:sp>
        <p:nvSpPr>
          <p:cNvPr id="8" name="TextBox 7"/>
          <p:cNvSpPr txBox="1"/>
          <p:nvPr/>
        </p:nvSpPr>
        <p:spPr>
          <a:xfrm>
            <a:off x="7394207" y="3601136"/>
            <a:ext cx="859531" cy="369332"/>
          </a:xfrm>
          <a:prstGeom prst="rect">
            <a:avLst/>
          </a:prstGeom>
          <a:noFill/>
        </p:spPr>
        <p:txBody>
          <a:bodyPr wrap="none" rtlCol="0">
            <a:spAutoFit/>
          </a:bodyPr>
          <a:lstStyle/>
          <a:p>
            <a:pPr>
              <a:lnSpc>
                <a:spcPct val="90000"/>
              </a:lnSpc>
            </a:pPr>
            <a:r>
              <a:rPr lang="en-US" sz="2000" dirty="0" smtClean="0"/>
              <a:t>Forest</a:t>
            </a:r>
            <a:endParaRPr lang="en-US" sz="2000" dirty="0"/>
          </a:p>
        </p:txBody>
      </p:sp>
    </p:spTree>
    <p:extLst>
      <p:ext uri="{BB962C8B-B14F-4D97-AF65-F5344CB8AC3E}">
        <p14:creationId xmlns:p14="http://schemas.microsoft.com/office/powerpoint/2010/main" xmlns="" val="21573316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flipH="1">
            <a:off x="7686675" y="379379"/>
            <a:ext cx="4243556" cy="867940"/>
          </a:xfrm>
          <a:prstGeom prst="rect">
            <a:avLst/>
          </a:prstGeom>
        </p:spPr>
        <p:txBody>
          <a:bodyPr vert="horz" wrap="none" lIns="91440" tIns="45720" rIns="91440" bIns="45720" rtlCol="0" anchor="t">
            <a:normAutofit/>
          </a:bodyPr>
          <a:lstStyle>
            <a:lvl1pPr algn="r" defTabSz="914126" rtl="0" eaLnBrk="1" latinLnBrk="0" hangingPunct="1">
              <a:lnSpc>
                <a:spcPct val="90000"/>
              </a:lnSpc>
              <a:spcBef>
                <a:spcPct val="0"/>
              </a:spcBef>
              <a:buNone/>
              <a:defRPr sz="9597"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r>
              <a:rPr lang="en-US" sz="3200" dirty="0" smtClean="0"/>
              <a:t>The  Columbia Bottomlands</a:t>
            </a:r>
            <a:endParaRPr lang="en-US" sz="3200" dirty="0"/>
          </a:p>
        </p:txBody>
      </p:sp>
      <p:sp>
        <p:nvSpPr>
          <p:cNvPr id="9" name="TextBox 8"/>
          <p:cNvSpPr txBox="1"/>
          <p:nvPr/>
        </p:nvSpPr>
        <p:spPr>
          <a:xfrm>
            <a:off x="8540885" y="3180945"/>
            <a:ext cx="184731" cy="369332"/>
          </a:xfrm>
          <a:prstGeom prst="rect">
            <a:avLst/>
          </a:prstGeom>
          <a:noFill/>
        </p:spPr>
        <p:txBody>
          <a:bodyPr wrap="none" rtlCol="0">
            <a:spAutoFit/>
          </a:bodyPr>
          <a:lstStyle/>
          <a:p>
            <a:endParaRPr lang="en-US"/>
          </a:p>
        </p:txBody>
      </p:sp>
      <p:pic>
        <p:nvPicPr>
          <p:cNvPr id="7" name="Picture 6"/>
          <p:cNvPicPr>
            <a:picLocks noChangeAspect="1"/>
          </p:cNvPicPr>
          <p:nvPr/>
        </p:nvPicPr>
        <p:blipFill>
          <a:blip r:embed="rId3"/>
          <a:stretch>
            <a:fillRect/>
          </a:stretch>
        </p:blipFill>
        <p:spPr>
          <a:xfrm>
            <a:off x="-1" y="0"/>
            <a:ext cx="7450385" cy="6858000"/>
          </a:xfrm>
          <a:prstGeom prst="rect">
            <a:avLst/>
          </a:prstGeom>
        </p:spPr>
      </p:pic>
      <p:sp>
        <p:nvSpPr>
          <p:cNvPr id="2" name="TextBox 1"/>
          <p:cNvSpPr txBox="1"/>
          <p:nvPr/>
        </p:nvSpPr>
        <p:spPr>
          <a:xfrm>
            <a:off x="8089900" y="1336969"/>
            <a:ext cx="3018775" cy="584775"/>
          </a:xfrm>
          <a:prstGeom prst="rect">
            <a:avLst/>
          </a:prstGeom>
          <a:noFill/>
        </p:spPr>
        <p:txBody>
          <a:bodyPr wrap="none" rtlCol="0">
            <a:spAutoFit/>
          </a:bodyPr>
          <a:lstStyle/>
          <a:p>
            <a:r>
              <a:rPr lang="en-US" dirty="0" smtClean="0"/>
              <a:t>Original extent: 700,000 acres</a:t>
            </a:r>
          </a:p>
          <a:p>
            <a:r>
              <a:rPr lang="en-US" sz="1400" dirty="0" smtClean="0"/>
              <a:t>(US Fish and Wildlife Service, 2013)</a:t>
            </a:r>
            <a:endParaRPr lang="en-US" sz="1400" dirty="0"/>
          </a:p>
        </p:txBody>
      </p:sp>
    </p:spTree>
    <p:extLst>
      <p:ext uri="{BB962C8B-B14F-4D97-AF65-F5344CB8AC3E}">
        <p14:creationId xmlns:p14="http://schemas.microsoft.com/office/powerpoint/2010/main" xmlns="" val="516066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7714</TotalTime>
  <Words>4165</Words>
  <Application>Microsoft Office PowerPoint</Application>
  <PresentationFormat>Custom</PresentationFormat>
  <Paragraphs>345</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Depth</vt:lpstr>
      <vt:lpstr>Effective Refuge Design in the Face of Uncertainty</vt:lpstr>
      <vt:lpstr>Outline:</vt:lpstr>
      <vt:lpstr>Slide 3</vt:lpstr>
      <vt:lpstr>Migration – Hazards and Foraging habitat</vt:lpstr>
      <vt:lpstr>Slide 5</vt:lpstr>
      <vt:lpstr>Slide 6</vt:lpstr>
      <vt:lpstr>Slide 7</vt:lpstr>
      <vt:lpstr>Slide 8</vt:lpstr>
      <vt:lpstr>Slide 9</vt:lpstr>
      <vt:lpstr>Slide 10</vt:lpstr>
      <vt:lpstr>Slide 11</vt:lpstr>
      <vt:lpstr>Edge distance:  100 meters from the  forest boundary.</vt:lpstr>
      <vt:lpstr>Decreased movement for some animals.  Small, isolated habitat patches support fewer species.  Conversion of core forest (deep shade) to edge forest (sunlight) favors different plant species.  Decreased humidity reduces invertebrate numbers.  Change in animal species.  Large trees more vulnerable to wind.  Increased access for predators and parasites.  </vt:lpstr>
      <vt:lpstr>Texas Parks and Wildlife US Fish and Wildlife Service Natural Resources Conservation Service Ducks Unlimited Gulf Coast Bird Observatory Cradle of Texas Conservancy</vt:lpstr>
      <vt:lpstr>Slide 15</vt:lpstr>
      <vt:lpstr>Slide 16</vt:lpstr>
      <vt:lpstr>Slide 17</vt:lpstr>
      <vt:lpstr>Slide 18</vt:lpstr>
      <vt:lpstr>Project Goal 1:</vt:lpstr>
      <vt:lpstr>Project Goal 1:</vt:lpstr>
      <vt:lpstr>Slide 21</vt:lpstr>
      <vt:lpstr>Slide 22</vt:lpstr>
      <vt:lpstr>Assess vulnerability for conversion to edge forest.</vt:lpstr>
      <vt:lpstr>Slide 24</vt:lpstr>
      <vt:lpstr>Model travel corridors for Gulf Coast Box Turtle.</vt:lpstr>
      <vt:lpstr>Slide 26</vt:lpstr>
      <vt:lpstr>Slide 27</vt:lpstr>
      <vt:lpstr>Slide 28</vt:lpstr>
      <vt:lpstr>Slide 29</vt:lpstr>
      <vt:lpstr>Slide 30</vt:lpstr>
      <vt:lpstr>Slide 31</vt:lpstr>
      <vt:lpstr>Slide 32</vt:lpstr>
      <vt:lpstr>Slide 33</vt:lpstr>
      <vt:lpstr>References</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Map Design</dc:title>
  <dc:creator>Sarah McCabe</dc:creator>
  <cp:lastModifiedBy>exf107</cp:lastModifiedBy>
  <cp:revision>236</cp:revision>
  <dcterms:created xsi:type="dcterms:W3CDTF">2014-02-26T07:05:39Z</dcterms:created>
  <dcterms:modified xsi:type="dcterms:W3CDTF">2014-05-08T16:13:22Z</dcterms:modified>
</cp:coreProperties>
</file>