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335" r:id="rId1"/>
  </p:sldMasterIdLst>
  <p:notesMasterIdLst>
    <p:notesMasterId r:id="rId37"/>
  </p:notesMasterIdLst>
  <p:sldIdLst>
    <p:sldId id="256" r:id="rId2"/>
    <p:sldId id="307" r:id="rId3"/>
    <p:sldId id="282" r:id="rId4"/>
    <p:sldId id="299" r:id="rId5"/>
    <p:sldId id="283" r:id="rId6"/>
    <p:sldId id="311" r:id="rId7"/>
    <p:sldId id="348" r:id="rId8"/>
    <p:sldId id="354" r:id="rId9"/>
    <p:sldId id="356" r:id="rId10"/>
    <p:sldId id="357" r:id="rId11"/>
    <p:sldId id="313" r:id="rId12"/>
    <p:sldId id="321" r:id="rId13"/>
    <p:sldId id="328" r:id="rId14"/>
    <p:sldId id="338" r:id="rId15"/>
    <p:sldId id="327" r:id="rId16"/>
    <p:sldId id="329" r:id="rId17"/>
    <p:sldId id="330" r:id="rId18"/>
    <p:sldId id="331" r:id="rId19"/>
    <p:sldId id="326" r:id="rId20"/>
    <p:sldId id="333" r:id="rId21"/>
    <p:sldId id="334" r:id="rId22"/>
    <p:sldId id="335" r:id="rId23"/>
    <p:sldId id="336" r:id="rId24"/>
    <p:sldId id="337" r:id="rId25"/>
    <p:sldId id="324" r:id="rId26"/>
    <p:sldId id="339" r:id="rId27"/>
    <p:sldId id="358" r:id="rId28"/>
    <p:sldId id="297" r:id="rId29"/>
    <p:sldId id="359" r:id="rId30"/>
    <p:sldId id="360" r:id="rId31"/>
    <p:sldId id="315" r:id="rId32"/>
    <p:sldId id="273" r:id="rId33"/>
    <p:sldId id="316" r:id="rId34"/>
    <p:sldId id="349" r:id="rId35"/>
    <p:sldId id="35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F3B"/>
    <a:srgbClr val="619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97" autoAdjust="0"/>
    <p:restoredTop sz="78904" autoAdjust="0"/>
  </p:normalViewPr>
  <p:slideViewPr>
    <p:cSldViewPr snapToGrid="0">
      <p:cViewPr varScale="1">
        <p:scale>
          <a:sx n="47" d="100"/>
          <a:sy n="47" d="100"/>
        </p:scale>
        <p:origin x="342" y="36"/>
      </p:cViewPr>
      <p:guideLst/>
    </p:cSldViewPr>
  </p:slideViewPr>
  <p:notesTextViewPr>
    <p:cViewPr>
      <p:scale>
        <a:sx n="1" d="1"/>
        <a:sy n="1" d="1"/>
      </p:scale>
      <p:origin x="0" y="0"/>
    </p:cViewPr>
  </p:notesTextViewPr>
  <p:notesViewPr>
    <p:cSldViewPr snapToGrid="0">
      <p:cViewPr varScale="1">
        <p:scale>
          <a:sx n="67" d="100"/>
          <a:sy n="67" d="100"/>
        </p:scale>
        <p:origin x="382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60992-156D-4C26-B38D-A1140D7DDA47}" type="datetimeFigureOut">
              <a:rPr lang="en-US" smtClean="0"/>
              <a:t>1/11/2016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D3D5F-69B7-4EE0-B8B5-9DD1D11CA9EA}" type="slidenum">
              <a:rPr lang="en-US" smtClean="0"/>
              <a:t>‹#›</a:t>
            </a:fld>
            <a:endParaRPr lang="en-US"/>
          </a:p>
        </p:txBody>
      </p:sp>
    </p:spTree>
    <p:extLst>
      <p:ext uri="{BB962C8B-B14F-4D97-AF65-F5344CB8AC3E}">
        <p14:creationId xmlns:p14="http://schemas.microsoft.com/office/powerpoint/2010/main" val="203750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Folks, it is great to be</a:t>
            </a:r>
            <a:r>
              <a:rPr lang="en-US" baseline="0" dirty="0" smtClean="0"/>
              <a:t> here today  My presentation is on the Capstone project I am doing as part of the Masters in GIS program at Penn State.  I worked on the maps for the Comprehensive Conservation Plan for the Fish and Wildlife Service in this region a few years ago, and I wanted the expansion of the refuge system to be the topic for my capstone project.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a:t>
            </a:fld>
            <a:endParaRPr lang="en-US"/>
          </a:p>
        </p:txBody>
      </p:sp>
    </p:spTree>
    <p:extLst>
      <p:ext uri="{BB962C8B-B14F-4D97-AF65-F5344CB8AC3E}">
        <p14:creationId xmlns:p14="http://schemas.microsoft.com/office/powerpoint/2010/main" val="2867887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Getting back to the area we were looking at earlier.  On the right, the county tax data shows that the parcels in the upper left have a common owner (they were dissolved into the red shape), but the parcels near the river (blues and greens) have ownership distributed among a group of people.   It may take some time to get them all to agree to selling or conserving this land.  If Mike were able to conserve only a few of the parcels, the habitat value could decrease over time if the neighboring owners cleared the forest.  To acquire contiguous acreage for conservation, it would be worthwhile to talk to the owner of the large red parcel.</a:t>
            </a:r>
          </a:p>
          <a:p>
            <a:endParaRPr lang="en-US" baseline="0" dirty="0" smtClean="0"/>
          </a:p>
        </p:txBody>
      </p:sp>
      <p:sp>
        <p:nvSpPr>
          <p:cNvPr id="4" name="Slide Number Placeholder 3"/>
          <p:cNvSpPr>
            <a:spLocks noGrp="1"/>
          </p:cNvSpPr>
          <p:nvPr>
            <p:ph type="sldNum" sz="quarter" idx="10"/>
          </p:nvPr>
        </p:nvSpPr>
        <p:spPr/>
        <p:txBody>
          <a:bodyPr/>
          <a:lstStyle/>
          <a:p>
            <a:fld id="{A5ED3D5F-69B7-4EE0-B8B5-9DD1D11CA9EA}" type="slidenum">
              <a:rPr lang="en-US" smtClean="0"/>
              <a:t>10</a:t>
            </a:fld>
            <a:endParaRPr lang="en-US"/>
          </a:p>
        </p:txBody>
      </p:sp>
    </p:spTree>
    <p:extLst>
      <p:ext uri="{BB962C8B-B14F-4D97-AF65-F5344CB8AC3E}">
        <p14:creationId xmlns:p14="http://schemas.microsoft.com/office/powerpoint/2010/main" val="88940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determining the most important areas to protect, the Fish and Wildlife Service has written a Land Protection Plan for this</a:t>
            </a:r>
            <a:r>
              <a:rPr lang="en-US" sz="1200" kern="1200" baseline="0" dirty="0" smtClean="0">
                <a:solidFill>
                  <a:schemeClr val="tx1"/>
                </a:solidFill>
                <a:effectLst/>
                <a:latin typeface="+mn-lt"/>
                <a:ea typeface="+mn-ea"/>
                <a:cs typeface="+mn-cs"/>
              </a:rPr>
              <a:t> project</a:t>
            </a:r>
            <a:r>
              <a:rPr lang="en-US" sz="1200" kern="1200" dirty="0" smtClean="0">
                <a:solidFill>
                  <a:schemeClr val="tx1"/>
                </a:solidFill>
                <a:effectLst/>
                <a:latin typeface="+mn-lt"/>
                <a:ea typeface="+mn-ea"/>
                <a:cs typeface="+mn-cs"/>
              </a:rPr>
              <a:t>, which identifies principles to follow in acquiring parcels.  This is a paraphrased list of the Primary Priorities:  The</a:t>
            </a:r>
            <a:r>
              <a:rPr lang="en-US" sz="1200" kern="1200" baseline="0" dirty="0" smtClean="0">
                <a:solidFill>
                  <a:schemeClr val="tx1"/>
                </a:solidFill>
                <a:effectLst/>
                <a:latin typeface="+mn-lt"/>
                <a:ea typeface="+mn-ea"/>
                <a:cs typeface="+mn-cs"/>
              </a:rPr>
              <a:t> main priorities are undisturbed Old Growth forest habitat, Exceptional plant communities, Tract size greater than 1200 acres, proximity to existing refuge areas, particularly if linked by water, and topographic complexity.</a:t>
            </a:r>
            <a:endParaRPr lang="en-US" dirty="0" smtClean="0"/>
          </a:p>
          <a:p>
            <a:endParaRPr lang="en-US" baseline="0" dirty="0" smtClean="0"/>
          </a:p>
          <a:p>
            <a:r>
              <a:rPr lang="en-US" sz="1200" kern="1200" dirty="0" smtClean="0">
                <a:solidFill>
                  <a:schemeClr val="tx1"/>
                </a:solidFill>
                <a:effectLst/>
                <a:latin typeface="+mn-lt"/>
                <a:ea typeface="+mn-ea"/>
                <a:cs typeface="+mn-cs"/>
              </a:rPr>
              <a:t>The goal of my project was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model the priorities of the Land Protection Plan, similarly to modelling habitat for a specific animal.  The main difference is that I will include the size of land parcels, to try to increase the efficiency of the</a:t>
            </a:r>
            <a:r>
              <a:rPr lang="en-US" sz="1200" kern="1200" baseline="0" dirty="0" smtClean="0">
                <a:solidFill>
                  <a:schemeClr val="tx1"/>
                </a:solidFill>
                <a:effectLst/>
                <a:latin typeface="+mn-lt"/>
                <a:ea typeface="+mn-ea"/>
                <a:cs typeface="+mn-cs"/>
              </a:rPr>
              <a:t> land acquisition</a:t>
            </a:r>
            <a:r>
              <a:rPr lang="en-US" sz="1200" kern="1200" dirty="0" smtClean="0">
                <a:solidFill>
                  <a:schemeClr val="tx1"/>
                </a:solidFill>
                <a:effectLst/>
                <a:latin typeface="+mn-lt"/>
                <a:ea typeface="+mn-ea"/>
                <a:cs typeface="+mn-cs"/>
              </a:rPr>
              <a:t> program, and decrease the problem of habitat fragmentation</a:t>
            </a:r>
            <a:r>
              <a:rPr lang="en-US" sz="1200" kern="1200" baseline="0" dirty="0" smtClean="0">
                <a:solidFill>
                  <a:schemeClr val="tx1"/>
                </a:solidFill>
                <a:effectLst/>
                <a:latin typeface="+mn-lt"/>
                <a:ea typeface="+mn-ea"/>
                <a:cs typeface="+mn-cs"/>
              </a:rPr>
              <a:t> within the refuge complex, given that the acquisition plan does not have complete control over which parcels will eventually be included.</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11</a:t>
            </a:fld>
            <a:endParaRPr lang="en-US"/>
          </a:p>
        </p:txBody>
      </p:sp>
    </p:spTree>
    <p:extLst>
      <p:ext uri="{BB962C8B-B14F-4D97-AF65-F5344CB8AC3E}">
        <p14:creationId xmlns:p14="http://schemas.microsoft.com/office/powerpoint/2010/main" val="2694723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model the goals of the Land Protection Plan?  Ther</a:t>
            </a:r>
            <a:r>
              <a:rPr lang="en-US" baseline="0" dirty="0" smtClean="0"/>
              <a:t>e area lot of things to think about,  and sometimes it helps to use the perspective of a particular animal when thinking about forest ecology.  The Land Protection Plan for the Austin’s Wood project was designed for the whole suite of migratory birds, who do not need specific habitat when they are travelling (they just prefer bottomland forest).  However, the Land Protection Plan mentions several birds in particular because they need undisturbed habitat for nesting.  A this point I would like to introduce my consultant, the Acadian Flycatcher, who gave her viewpoint on habitat values.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12</a:t>
            </a:fld>
            <a:endParaRPr lang="en-US"/>
          </a:p>
        </p:txBody>
      </p:sp>
    </p:spTree>
    <p:extLst>
      <p:ext uri="{BB962C8B-B14F-4D97-AF65-F5344CB8AC3E}">
        <p14:creationId xmlns:p14="http://schemas.microsoft.com/office/powerpoint/2010/main" val="280137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thought about the goals of</a:t>
            </a:r>
            <a:r>
              <a:rPr lang="en-US" baseline="0" dirty="0" smtClean="0"/>
              <a:t> the Land Protection Plan, and tried to image how to model them.  These are the themes that I thought would best describe the desirable qualities of prospective parcels in terms of GIS data.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13</a:t>
            </a:fld>
            <a:endParaRPr lang="en-US"/>
          </a:p>
        </p:txBody>
      </p:sp>
    </p:spTree>
    <p:extLst>
      <p:ext uri="{BB962C8B-B14F-4D97-AF65-F5344CB8AC3E}">
        <p14:creationId xmlns:p14="http://schemas.microsoft.com/office/powerpoint/2010/main" val="90616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 period</a:t>
            </a:r>
            <a:r>
              <a:rPr lang="en-US" baseline="0" dirty="0" smtClean="0"/>
              <a:t> of looking for data and tinkering with it,  I decided on combining it this way.  </a:t>
            </a:r>
            <a:r>
              <a:rPr lang="en-US" dirty="0" smtClean="0"/>
              <a:t>I combined the each of the forest related themes,</a:t>
            </a:r>
            <a:r>
              <a:rPr lang="en-US" baseline="0" dirty="0" smtClean="0"/>
              <a:t> weighted geometrically, into one Forest quality index.  Using the geometric combination helped cancel out error in the forest patch size and Canopy height theme.   After several combinations, I realized that I really wanted the Forest Quality theme to be most predominant.</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14</a:t>
            </a:fld>
            <a:endParaRPr lang="en-US"/>
          </a:p>
        </p:txBody>
      </p:sp>
    </p:spTree>
    <p:extLst>
      <p:ext uri="{BB962C8B-B14F-4D97-AF65-F5344CB8AC3E}">
        <p14:creationId xmlns:p14="http://schemas.microsoft.com/office/powerpoint/2010/main" val="324939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Acadian flycatchers</a:t>
            </a:r>
            <a:r>
              <a:rPr lang="en-US" baseline="0" dirty="0" smtClean="0"/>
              <a:t> </a:t>
            </a:r>
            <a:r>
              <a:rPr lang="en-US" dirty="0" smtClean="0"/>
              <a:t>and</a:t>
            </a:r>
            <a:r>
              <a:rPr lang="en-US" baseline="0" dirty="0" smtClean="0"/>
              <a:t> some other forest birds prefer large patches of forest habitat to nest in, preferably larger than 300 acres.   The size of the patch of forest also determines the potential for expansion of the refuge in that area.   I used the four forest classes of the National Land Cover database to represent the forest, and then calculated the patch size.   Areas representing forest in large patches get the highest rating.</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15</a:t>
            </a:fld>
            <a:endParaRPr lang="en-US"/>
          </a:p>
        </p:txBody>
      </p:sp>
    </p:spTree>
    <p:extLst>
      <p:ext uri="{BB962C8B-B14F-4D97-AF65-F5344CB8AC3E}">
        <p14:creationId xmlns:p14="http://schemas.microsoft.com/office/powerpoint/2010/main" val="106987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animals thrive in edge habitat, but Acadian flycatchers prefer to forage in the clear area under tall tree canopies in the core of the forest..  Edges also allow cowbirds, which are nest parasites to flycatchers, into the forest.  To model edges, I used values above 50 percent in the Canopy dataset from NLCD.  This data set was sensitive to areas of sparse trees and breaks in the forest cover.  Core grid squares were rated more highly than edge squares.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16</a:t>
            </a:fld>
            <a:endParaRPr lang="en-US"/>
          </a:p>
        </p:txBody>
      </p:sp>
    </p:spTree>
    <p:extLst>
      <p:ext uri="{BB962C8B-B14F-4D97-AF65-F5344CB8AC3E}">
        <p14:creationId xmlns:p14="http://schemas.microsoft.com/office/powerpoint/2010/main" val="2507538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Canopy Height represents Old</a:t>
            </a:r>
            <a:r>
              <a:rPr lang="en-US" baseline="0" dirty="0" smtClean="0"/>
              <a:t> Growth qualities and structural complexity in the forest.  To avoid penalizing moderately sized tree species, the height class divisions were drawn to penalize only the shortest trees, which were often associated with second growth forest, and the invasive Chinese tallow Tree.</a:t>
            </a: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17</a:t>
            </a:fld>
            <a:endParaRPr lang="en-US"/>
          </a:p>
        </p:txBody>
      </p:sp>
    </p:spTree>
    <p:extLst>
      <p:ext uri="{BB962C8B-B14F-4D97-AF65-F5344CB8AC3E}">
        <p14:creationId xmlns:p14="http://schemas.microsoft.com/office/powerpoint/2010/main" val="3917882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Positioning a new refuge parcel adjacent to another preserve effectively increases the size of the refuge</a:t>
            </a:r>
            <a:r>
              <a:rPr lang="en-US" baseline="0" dirty="0" smtClean="0"/>
              <a:t>.  This area has several Texas Wildlife Management Areas,  some small Ducks Unlimited sites, Nature Conservancy sites, and other conservation easements.</a:t>
            </a:r>
            <a:r>
              <a:rPr lang="en-US" dirty="0" smtClean="0"/>
              <a:t>   I</a:t>
            </a:r>
            <a:r>
              <a:rPr lang="en-US" baseline="0" dirty="0" smtClean="0"/>
              <a:t> included in this group county parks and Texas Historical sites.</a:t>
            </a:r>
          </a:p>
        </p:txBody>
      </p:sp>
      <p:sp>
        <p:nvSpPr>
          <p:cNvPr id="4" name="Slide Number Placeholder 3"/>
          <p:cNvSpPr>
            <a:spLocks noGrp="1"/>
          </p:cNvSpPr>
          <p:nvPr>
            <p:ph type="sldNum" sz="quarter" idx="10"/>
          </p:nvPr>
        </p:nvSpPr>
        <p:spPr/>
        <p:txBody>
          <a:bodyPr/>
          <a:lstStyle/>
          <a:p>
            <a:fld id="{A5ED3D5F-69B7-4EE0-B8B5-9DD1D11CA9EA}" type="slidenum">
              <a:rPr lang="en-US" smtClean="0"/>
              <a:t>18</a:t>
            </a:fld>
            <a:endParaRPr lang="en-US"/>
          </a:p>
        </p:txBody>
      </p:sp>
    </p:spTree>
    <p:extLst>
      <p:ext uri="{BB962C8B-B14F-4D97-AF65-F5344CB8AC3E}">
        <p14:creationId xmlns:p14="http://schemas.microsoft.com/office/powerpoint/2010/main" val="50443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proposition</a:t>
            </a:r>
            <a:r>
              <a:rPr lang="en-US" baseline="0" dirty="0" smtClean="0"/>
              <a:t>s in the theory of Island biogeography is that at a given distance, small islands will receiver fewer plants and animals from a continental source than large islands.  To make sure that small preserves did not have an undue effect on the location of new Refuge units, I calculated the distance rasters around small preserve units less extensively than around large units.  I decided, arbitrarily, that the limit of the influence of the preserve would be the same for all of the reserves in either the large or small class, and that it would be about the average long diameter of that class.  Whether a distance is small enough for an animal to move between refuges depends on that particular species – but I wanted to include distance as a general principal.</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19</a:t>
            </a:fld>
            <a:endParaRPr lang="en-US"/>
          </a:p>
        </p:txBody>
      </p:sp>
    </p:spTree>
    <p:extLst>
      <p:ext uri="{BB962C8B-B14F-4D97-AF65-F5344CB8AC3E}">
        <p14:creationId xmlns:p14="http://schemas.microsoft.com/office/powerpoint/2010/main" val="418587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brief outline of what I am going to talk about.  My topic is identifying areas to preserve habitat for migratory songbirds on the Texas Gulf Coast.  My project question is: Which areas are the best to include in a wildlife refuge.  I will talk about the criteria for areas to be included, the data I could get, and also modeling the landscape, and buffering the existing refuges.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a:t>
            </a:fld>
            <a:endParaRPr lang="en-US"/>
          </a:p>
        </p:txBody>
      </p:sp>
    </p:spTree>
    <p:extLst>
      <p:ext uri="{BB962C8B-B14F-4D97-AF65-F5344CB8AC3E}">
        <p14:creationId xmlns:p14="http://schemas.microsoft.com/office/powerpoint/2010/main" val="476172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model disruption</a:t>
            </a:r>
            <a:r>
              <a:rPr lang="en-US" baseline="0" dirty="0" smtClean="0"/>
              <a:t> from development, </a:t>
            </a:r>
            <a:r>
              <a:rPr lang="en-US" dirty="0" smtClean="0"/>
              <a:t>I</a:t>
            </a:r>
            <a:r>
              <a:rPr lang="en-US" baseline="0" dirty="0" smtClean="0"/>
              <a:t> used the four developed classes of the National Land Cover Data base.    Why not distance to roads?  First, the Fish and Wildlife Service requires physical and legal access to new refuge units, so a road is actually a required feature.   In a study on Acadian Flycatchers in Ohio, flycatchers were found to avoid an “urban index” which was the percent of land cover as buildings, roads, pavement and lawn, but there was no difference between the effect of any of those land cover classes.   So using just roads as a factor is not the best way of modeling the effect of human activity on Acadian flycatchers.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20</a:t>
            </a:fld>
            <a:endParaRPr lang="en-US"/>
          </a:p>
        </p:txBody>
      </p:sp>
    </p:spTree>
    <p:extLst>
      <p:ext uri="{BB962C8B-B14F-4D97-AF65-F5344CB8AC3E}">
        <p14:creationId xmlns:p14="http://schemas.microsoft.com/office/powerpoint/2010/main" val="135585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several the</a:t>
            </a:r>
            <a:r>
              <a:rPr lang="en-US" baseline="0" dirty="0" smtClean="0"/>
              <a:t> studies I read showed the abundance of forest birds fell away rapidly with this factor, I had ratings decrease rapidly from 1 to 12 percent.</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21</a:t>
            </a:fld>
            <a:endParaRPr lang="en-US"/>
          </a:p>
        </p:txBody>
      </p:sp>
    </p:spTree>
    <p:extLst>
      <p:ext uri="{BB962C8B-B14F-4D97-AF65-F5344CB8AC3E}">
        <p14:creationId xmlns:p14="http://schemas.microsoft.com/office/powerpoint/2010/main" val="350165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grouped the streams into three classes.  Refuge associated streams go through or border the Refuge units, so they have the potential to carry organisms into or out of the refuges.  Whether streams are named or unnamed is a proxy for their size.</a:t>
            </a: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22</a:t>
            </a:fld>
            <a:endParaRPr lang="en-US"/>
          </a:p>
        </p:txBody>
      </p:sp>
    </p:spTree>
    <p:extLst>
      <p:ext uri="{BB962C8B-B14F-4D97-AF65-F5344CB8AC3E}">
        <p14:creationId xmlns:p14="http://schemas.microsoft.com/office/powerpoint/2010/main" val="3276773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Wetlands were included both for their value as</a:t>
            </a:r>
            <a:r>
              <a:rPr lang="en-US" baseline="0" dirty="0" smtClean="0"/>
              <a:t> water features, and for a proxy for the vegetation communities they support.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23</a:t>
            </a:fld>
            <a:endParaRPr lang="en-US"/>
          </a:p>
        </p:txBody>
      </p:sp>
    </p:spTree>
    <p:extLst>
      <p:ext uri="{BB962C8B-B14F-4D97-AF65-F5344CB8AC3E}">
        <p14:creationId xmlns:p14="http://schemas.microsoft.com/office/powerpoint/2010/main" val="4035986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please</a:t>
            </a:r>
            <a:r>
              <a:rPr lang="en-US" baseline="0" dirty="0" smtClean="0"/>
              <a:t>d with the end result, which assigned high values to areas in large forest patches, with tall trees,  near streams, and near existing refuges and preserves,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24</a:t>
            </a:fld>
            <a:endParaRPr lang="en-US"/>
          </a:p>
        </p:txBody>
      </p:sp>
    </p:spTree>
    <p:extLst>
      <p:ext uri="{BB962C8B-B14F-4D97-AF65-F5344CB8AC3E}">
        <p14:creationId xmlns:p14="http://schemas.microsoft.com/office/powerpoint/2010/main" val="2661510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use the Suitability theme to</a:t>
            </a:r>
            <a:r>
              <a:rPr lang="en-US" baseline="0" dirty="0" smtClean="0"/>
              <a:t> find the parcels with owners to approach, focusing on Matagorda county because it is relatively small.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25</a:t>
            </a:fld>
            <a:endParaRPr lang="en-US"/>
          </a:p>
        </p:txBody>
      </p:sp>
    </p:spTree>
    <p:extLst>
      <p:ext uri="{BB962C8B-B14F-4D97-AF65-F5344CB8AC3E}">
        <p14:creationId xmlns:p14="http://schemas.microsoft.com/office/powerpoint/2010/main" val="1197066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parcels with the largest sum of</a:t>
            </a:r>
            <a:r>
              <a:rPr lang="en-US" baseline="0" dirty="0" smtClean="0"/>
              <a:t> Suitability values are now shown in color.  The largest sum is more than 200,000, which is ten times larger than most of the rest of the sums.  Definitely, the owners of the Blue parcel in the north of the county would be the party to approach.</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26</a:t>
            </a:fld>
            <a:endParaRPr lang="en-US"/>
          </a:p>
        </p:txBody>
      </p:sp>
    </p:spTree>
    <p:extLst>
      <p:ext uri="{BB962C8B-B14F-4D97-AF65-F5344CB8AC3E}">
        <p14:creationId xmlns:p14="http://schemas.microsoft.com/office/powerpoint/2010/main" val="2093839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that</a:t>
            </a:r>
            <a:r>
              <a:rPr lang="en-US" baseline="0" dirty="0" smtClean="0"/>
              <a:t> one parcel shown with the area we were looking at earlier.  The blue lines are roads.  </a:t>
            </a:r>
            <a:r>
              <a:rPr lang="en-US" dirty="0" smtClean="0"/>
              <a:t>In the context of the whole</a:t>
            </a:r>
            <a:r>
              <a:rPr lang="en-US" baseline="0" dirty="0" smtClean="0"/>
              <a:t> project, the forest on the blue parcel does not really stand out. Other areas, in particular the one by the San Bernard River, stand out because of older, taller trees.  The blue parcel is a cattle ranch,  and the forested area should be considered a restoration project. This parcel is worth investigating because it has a minor stream, Caney Creek, and it is a single large area.  Over time it could become valuable habitat.</a:t>
            </a:r>
            <a:endParaRPr lang="en-US" dirty="0" smtClean="0"/>
          </a:p>
          <a:p>
            <a:endParaRPr lang="en-US" dirty="0" smtClean="0"/>
          </a:p>
          <a:p>
            <a:r>
              <a:rPr lang="en-US" dirty="0" smtClean="0"/>
              <a:t>(CLICK) This project aims to be practical.   I</a:t>
            </a:r>
            <a:r>
              <a:rPr lang="en-US" baseline="0" dirty="0" smtClean="0"/>
              <a:t> think I could have got the same result just using forest Area as a criterion.  However, going through the thought process of modeling, and gathering the data, was useful.   In particular, the locations of other preserves and the percent developed data, was useful to develop.</a:t>
            </a: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27</a:t>
            </a:fld>
            <a:endParaRPr lang="en-US"/>
          </a:p>
        </p:txBody>
      </p:sp>
    </p:spTree>
    <p:extLst>
      <p:ext uri="{BB962C8B-B14F-4D97-AF65-F5344CB8AC3E}">
        <p14:creationId xmlns:p14="http://schemas.microsoft.com/office/powerpoint/2010/main" val="1757521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this project I hope to have many</a:t>
            </a:r>
            <a:r>
              <a:rPr lang="en-US" baseline="0" dirty="0" smtClean="0"/>
              <a:t> of the data products in .</a:t>
            </a:r>
            <a:r>
              <a:rPr lang="en-US" baseline="0" dirty="0" err="1" smtClean="0"/>
              <a:t>kml</a:t>
            </a:r>
            <a:r>
              <a:rPr lang="en-US" baseline="0" dirty="0" smtClean="0"/>
              <a:t> format, which is the form that Mike prefers to use, since it is easy for him to share via Google earth or Google maps with other people in the Fish and Wildlife Service.  In particular I think identifying the other preserves was useful to him.  He had his own collection of conservation easements, but I found many more.</a:t>
            </a:r>
          </a:p>
          <a:p>
            <a:endParaRPr lang="en-US" baseline="0" dirty="0" smtClean="0"/>
          </a:p>
          <a:p>
            <a:r>
              <a:rPr lang="en-US" baseline="0" dirty="0" smtClean="0"/>
              <a:t>Definitely, being able to visualize land ownership patterns, and to associate forest area with parcels will be helpful.  Getting the data and software together is useful to start answering questions like, How much habitat do we have for Acadian Flycatchers?  I also want to identify small areas that are important for animals to use as rest stops as they move around this area.</a:t>
            </a:r>
          </a:p>
          <a:p>
            <a:endParaRPr lang="en-US" baseline="0" dirty="0" smtClean="0"/>
          </a:p>
        </p:txBody>
      </p:sp>
      <p:sp>
        <p:nvSpPr>
          <p:cNvPr id="4" name="Slide Number Placeholder 3"/>
          <p:cNvSpPr>
            <a:spLocks noGrp="1"/>
          </p:cNvSpPr>
          <p:nvPr>
            <p:ph type="sldNum" sz="quarter" idx="10"/>
          </p:nvPr>
        </p:nvSpPr>
        <p:spPr/>
        <p:txBody>
          <a:bodyPr/>
          <a:lstStyle/>
          <a:p>
            <a:fld id="{A5ED3D5F-69B7-4EE0-B8B5-9DD1D11CA9EA}" type="slidenum">
              <a:rPr lang="en-US" smtClean="0"/>
              <a:t>28</a:t>
            </a:fld>
            <a:endParaRPr lang="en-US"/>
          </a:p>
        </p:txBody>
      </p:sp>
    </p:spTree>
    <p:extLst>
      <p:ext uri="{BB962C8B-B14F-4D97-AF65-F5344CB8AC3E}">
        <p14:creationId xmlns:p14="http://schemas.microsoft.com/office/powerpoint/2010/main" val="3969203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quote from</a:t>
            </a:r>
            <a:r>
              <a:rPr lang="en-US" baseline="0" dirty="0" smtClean="0"/>
              <a:t> Mike Lange is still true.  However there is another famous quote that applies: “Opportunity comes to the prepared mind.”  So get your data together now!</a:t>
            </a:r>
          </a:p>
        </p:txBody>
      </p:sp>
      <p:sp>
        <p:nvSpPr>
          <p:cNvPr id="4" name="Slide Number Placeholder 3"/>
          <p:cNvSpPr>
            <a:spLocks noGrp="1"/>
          </p:cNvSpPr>
          <p:nvPr>
            <p:ph type="sldNum" sz="quarter" idx="10"/>
          </p:nvPr>
        </p:nvSpPr>
        <p:spPr/>
        <p:txBody>
          <a:bodyPr/>
          <a:lstStyle/>
          <a:p>
            <a:fld id="{A5ED3D5F-69B7-4EE0-B8B5-9DD1D11CA9EA}" type="slidenum">
              <a:rPr lang="en-US" smtClean="0"/>
              <a:t>29</a:t>
            </a:fld>
            <a:endParaRPr lang="en-US"/>
          </a:p>
        </p:txBody>
      </p:sp>
    </p:spTree>
    <p:extLst>
      <p:ext uri="{BB962C8B-B14F-4D97-AF65-F5344CB8AC3E}">
        <p14:creationId xmlns:p14="http://schemas.microsoft.com/office/powerpoint/2010/main" val="260219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Columbia Bottomlands south of Houston is the area for my project.   This is the forested area around the Brazos, San Bernard and Colorado Rivers, in four counties  The metropolitan area of Houston is expanding south rapidly</a:t>
            </a:r>
            <a:r>
              <a:rPr lang="en-US" sz="1200" kern="1200" baseline="0" dirty="0" smtClean="0">
                <a:solidFill>
                  <a:schemeClr val="tx1"/>
                </a:solidFill>
                <a:effectLst/>
                <a:latin typeface="+mn-lt"/>
                <a:ea typeface="+mn-ea"/>
                <a:cs typeface="+mn-cs"/>
              </a:rPr>
              <a:t> into this area</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griculture and oil and gas are important industries here.  This area is</a:t>
            </a:r>
            <a:r>
              <a:rPr lang="en-US" sz="1200" kern="1200" baseline="0" dirty="0" smtClean="0">
                <a:solidFill>
                  <a:schemeClr val="tx1"/>
                </a:solidFill>
                <a:effectLst/>
                <a:latin typeface="+mn-lt"/>
                <a:ea typeface="+mn-ea"/>
                <a:cs typeface="+mn-cs"/>
              </a:rPr>
              <a:t>, of course, in the Gulf Coast region that was one of the session topics yesterday afternoon.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ED3D5F-69B7-4EE0-B8B5-9DD1D11CA9EA}" type="slidenum">
              <a:rPr lang="en-US" smtClean="0"/>
              <a:t>3</a:t>
            </a:fld>
            <a:endParaRPr lang="en-US"/>
          </a:p>
        </p:txBody>
      </p:sp>
    </p:spTree>
    <p:extLst>
      <p:ext uri="{BB962C8B-B14F-4D97-AF65-F5344CB8AC3E}">
        <p14:creationId xmlns:p14="http://schemas.microsoft.com/office/powerpoint/2010/main" val="1267567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 would like to acknowledge</a:t>
            </a:r>
            <a:r>
              <a:rPr lang="en-US" baseline="0" dirty="0" smtClean="0"/>
              <a:t> the help of my advisor, Joe Bishop, Mike Lange at the Texas Midcoast Refuge complex, and of course, my husband.  </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30</a:t>
            </a:fld>
            <a:endParaRPr lang="en-US"/>
          </a:p>
        </p:txBody>
      </p:sp>
    </p:spTree>
    <p:extLst>
      <p:ext uri="{BB962C8B-B14F-4D97-AF65-F5344CB8AC3E}">
        <p14:creationId xmlns:p14="http://schemas.microsoft.com/office/powerpoint/2010/main" val="372985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Any </a:t>
            </a:r>
            <a:r>
              <a:rPr lang="en-US" baseline="0" dirty="0" smtClean="0"/>
              <a:t>questions?</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31</a:t>
            </a:fld>
            <a:endParaRPr lang="en-US"/>
          </a:p>
        </p:txBody>
      </p:sp>
    </p:spTree>
    <p:extLst>
      <p:ext uri="{BB962C8B-B14F-4D97-AF65-F5344CB8AC3E}">
        <p14:creationId xmlns:p14="http://schemas.microsoft.com/office/powerpoint/2010/main" val="673457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32</a:t>
            </a:fld>
            <a:endParaRPr lang="en-US"/>
          </a:p>
        </p:txBody>
      </p:sp>
    </p:spTree>
    <p:extLst>
      <p:ext uri="{BB962C8B-B14F-4D97-AF65-F5344CB8AC3E}">
        <p14:creationId xmlns:p14="http://schemas.microsoft.com/office/powerpoint/2010/main" val="129399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33</a:t>
            </a:fld>
            <a:endParaRPr lang="en-US"/>
          </a:p>
        </p:txBody>
      </p:sp>
    </p:spTree>
    <p:extLst>
      <p:ext uri="{BB962C8B-B14F-4D97-AF65-F5344CB8AC3E}">
        <p14:creationId xmlns:p14="http://schemas.microsoft.com/office/powerpoint/2010/main" val="595550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looked over a lot of data sets,</a:t>
            </a:r>
            <a:r>
              <a:rPr lang="en-US" baseline="0" dirty="0" smtClean="0"/>
              <a:t> and it was good to be able to make some choices.  Most of this data was available online,  from the federal government, the State of Texas website, and from the Houston-Galveston Area Council.  I was really excited to find a measure of tree canopy heights from Woods Hole.  One continuing source of frustration was the vegetation data set – I was looking for a way to map what the plan calls “exceptional plant communities.”  Texas recently completed a satellite imagery based vegetation mapping study in this area, and though it had good descriptions of plant communities in each region,  I was not happy with how it handled disturbed areas, so I did not use it.</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34</a:t>
            </a:fld>
            <a:endParaRPr lang="en-US"/>
          </a:p>
        </p:txBody>
      </p:sp>
    </p:spTree>
    <p:extLst>
      <p:ext uri="{BB962C8B-B14F-4D97-AF65-F5344CB8AC3E}">
        <p14:creationId xmlns:p14="http://schemas.microsoft.com/office/powerpoint/2010/main" val="3369524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35</a:t>
            </a:fld>
            <a:endParaRPr lang="en-US"/>
          </a:p>
        </p:txBody>
      </p:sp>
    </p:spTree>
    <p:extLst>
      <p:ext uri="{BB962C8B-B14F-4D97-AF65-F5344CB8AC3E}">
        <p14:creationId xmlns:p14="http://schemas.microsoft.com/office/powerpoint/2010/main" val="344455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baseline="0" dirty="0" smtClean="0">
                <a:solidFill>
                  <a:schemeClr val="tx1"/>
                </a:solidFill>
                <a:effectLst/>
                <a:latin typeface="+mn-lt"/>
                <a:ea typeface="+mn-ea"/>
                <a:cs typeface="+mn-cs"/>
              </a:rPr>
              <a:t>This is a representation of the forest canopy, centered around the town of West Columbia.  Forested areas are shown as shades of green, and cleared areas are white. The large white areas at the top and bottom left were formerly prairie, now converted to agriculture.  </a:t>
            </a: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riginal extent of this forest area is</a:t>
            </a:r>
            <a:r>
              <a:rPr lang="en-US" sz="1200" kern="1200" baseline="0" dirty="0" smtClean="0">
                <a:solidFill>
                  <a:schemeClr val="tx1"/>
                </a:solidFill>
                <a:effectLst/>
                <a:latin typeface="+mn-lt"/>
                <a:ea typeface="+mn-ea"/>
                <a:cs typeface="+mn-cs"/>
              </a:rPr>
              <a:t> estimated to have been 700,000 acres.  Common bottomland tree species here are live oak, cedar elm and hackberry trees. These species are not particularly useful for lumber, so the timber industry is not active here as it is in east Texas.  In the 1990s a study was done with aerial photography that measured the forest cover. comparing the 1970s and 1990s, that showed a reduction of 16 per cent in 20 years.</a:t>
            </a:r>
          </a:p>
          <a:p>
            <a:pPr lvl="1"/>
            <a:endParaRPr lang="en-US" sz="1200" kern="1200" dirty="0" smtClean="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61351F-DBB1-4664-ADA9-83BC7CB8848D}" type="slidenum">
              <a:rPr lang="en-US" smtClean="0"/>
              <a:t>4</a:t>
            </a:fld>
            <a:endParaRPr lang="en-US"/>
          </a:p>
        </p:txBody>
      </p:sp>
    </p:spTree>
    <p:extLst>
      <p:ext uri="{BB962C8B-B14F-4D97-AF65-F5344CB8AC3E}">
        <p14:creationId xmlns:p14="http://schemas.microsoft.com/office/powerpoint/2010/main" val="219544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During the 1990s a coalition of government agencies and non-profit entities formed to conserve some of the Columbia Bottomlands.  They set a goal of</a:t>
            </a:r>
            <a:r>
              <a:rPr lang="en-US" sz="1200" kern="1200" baseline="0" dirty="0" smtClean="0">
                <a:solidFill>
                  <a:schemeClr val="tx1"/>
                </a:solidFill>
                <a:effectLst/>
                <a:latin typeface="+mn-lt"/>
                <a:ea typeface="+mn-ea"/>
                <a:cs typeface="+mn-cs"/>
              </a:rPr>
              <a:t> conserving</a:t>
            </a:r>
            <a:r>
              <a:rPr lang="en-US" sz="1200" kern="1200" dirty="0" smtClean="0">
                <a:solidFill>
                  <a:schemeClr val="tx1"/>
                </a:solidFill>
                <a:effectLst/>
                <a:latin typeface="+mn-lt"/>
                <a:ea typeface="+mn-ea"/>
                <a:cs typeface="+mn-cs"/>
              </a:rPr>
              <a:t> 10 percent (70,000 acres) of the original forest habitat.  The Texas Midcoast Refuge Complex had originally been established as three large refuges for waterfowl on the coast.  The refuge complex received initial approval from the Fish and Wildlife Service to acquire 28,000 acres.  In Texas, the majority of land is privately owned.  To add to the Refuge complex, the Fish and Wildlife Service must deal with willing sellers.  This work is</a:t>
            </a:r>
            <a:r>
              <a:rPr lang="en-US" sz="1200" kern="1200" baseline="0" dirty="0" smtClean="0">
                <a:solidFill>
                  <a:schemeClr val="tx1"/>
                </a:solidFill>
                <a:effectLst/>
                <a:latin typeface="+mn-lt"/>
                <a:ea typeface="+mn-ea"/>
                <a:cs typeface="+mn-cs"/>
              </a:rPr>
              <a:t> being done by Michael Lange, a biologist at the Texas Mid-coast Refuge complex, along with other FWS employees and volunteers.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ED3D5F-69B7-4EE0-B8B5-9DD1D11CA9EA}" type="slidenum">
              <a:rPr lang="en-US" smtClean="0"/>
              <a:t>5</a:t>
            </a:fld>
            <a:endParaRPr lang="en-US"/>
          </a:p>
        </p:txBody>
      </p:sp>
    </p:spTree>
    <p:extLst>
      <p:ext uri="{BB962C8B-B14F-4D97-AF65-F5344CB8AC3E}">
        <p14:creationId xmlns:p14="http://schemas.microsoft.com/office/powerpoint/2010/main" val="145615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another view of the pattern of refuge parcels,</a:t>
            </a:r>
            <a:r>
              <a:rPr lang="en-US" sz="1200" kern="1200" baseline="0" dirty="0" smtClean="0">
                <a:solidFill>
                  <a:schemeClr val="tx1"/>
                </a:solidFill>
                <a:effectLst/>
                <a:latin typeface="+mn-lt"/>
                <a:ea typeface="+mn-ea"/>
                <a:cs typeface="+mn-cs"/>
              </a:rPr>
              <a:t> along with the Texas Parks and Wildlife Units, and some other county or private preserves. The background is the Tree Canopy dataset, showing areas of trees as green. The grey dot is the approximate size of 42000 acres.  The question of my project is, how should that new acreage be distributed, to protect quality habitat for migrating birds.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6</a:t>
            </a:fld>
            <a:endParaRPr lang="en-US"/>
          </a:p>
        </p:txBody>
      </p:sp>
    </p:spTree>
    <p:extLst>
      <p:ext uri="{BB962C8B-B14F-4D97-AF65-F5344CB8AC3E}">
        <p14:creationId xmlns:p14="http://schemas.microsoft.com/office/powerpoint/2010/main" val="1197839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get started,</a:t>
            </a:r>
            <a:r>
              <a:rPr lang="en-US" baseline="0" dirty="0" smtClean="0"/>
              <a:t>  this quote from Mike Lange:  You can’t buy it if it’s not for sale – Until it’s for sale, you can’t buy it.  No matter how good a parcel of habitat might be, sometimes it is just not available.   Conditions may change over time, and sometimes Mike succeeds on proposals he put forth many years ago.</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7</a:t>
            </a:fld>
            <a:endParaRPr lang="en-US"/>
          </a:p>
        </p:txBody>
      </p:sp>
    </p:spTree>
    <p:extLst>
      <p:ext uri="{BB962C8B-B14F-4D97-AF65-F5344CB8AC3E}">
        <p14:creationId xmlns:p14="http://schemas.microsoft.com/office/powerpoint/2010/main" val="90188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project aims to describe how a refuge system can be made in a practical manner – One of the obstacles in this area is the pattern of land ownership.  For example, the parcel in the image on the left would be a good candidate because has a lot of forest, and is next to the San Bernard River, and between the Big Pond and San Bernard Cypress Units.  It has some oil exploration survey lines on it, so maybe it is owned by an oil company.   The county parcel outlines show that it has been subdivided.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Is there a common owner? Mike Lange has been using Google Earth Pro to visualize the lot lines, using the online County data bases to look up tax parcel information.  One thing I wanted to do in this project was to make the pattern of land ownership more obvious.</a:t>
            </a:r>
          </a:p>
          <a:p>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8</a:t>
            </a:fld>
            <a:endParaRPr lang="en-US"/>
          </a:p>
        </p:txBody>
      </p:sp>
    </p:spTree>
    <p:extLst>
      <p:ext uri="{BB962C8B-B14F-4D97-AF65-F5344CB8AC3E}">
        <p14:creationId xmlns:p14="http://schemas.microsoft.com/office/powerpoint/2010/main" val="199955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Parcel data helped to</a:t>
            </a:r>
            <a:r>
              <a:rPr lang="en-US" baseline="0" dirty="0" smtClean="0"/>
              <a:t> visualize where large parcels are located.  I dissolved the tax parcels larger than 5 acres by owner, so that the data set would show single parcels, or disconnected parcels, for each owner..  On the left they are colored by parcel size, and on the right they are colored by owner.</a:t>
            </a:r>
            <a:endParaRPr lang="en-US" dirty="0"/>
          </a:p>
        </p:txBody>
      </p:sp>
      <p:sp>
        <p:nvSpPr>
          <p:cNvPr id="4" name="Slide Number Placeholder 3"/>
          <p:cNvSpPr>
            <a:spLocks noGrp="1"/>
          </p:cNvSpPr>
          <p:nvPr>
            <p:ph type="sldNum" sz="quarter" idx="10"/>
          </p:nvPr>
        </p:nvSpPr>
        <p:spPr/>
        <p:txBody>
          <a:bodyPr/>
          <a:lstStyle/>
          <a:p>
            <a:fld id="{A5ED3D5F-69B7-4EE0-B8B5-9DD1D11CA9EA}" type="slidenum">
              <a:rPr lang="en-US" smtClean="0"/>
              <a:t>9</a:t>
            </a:fld>
            <a:endParaRPr lang="en-US"/>
          </a:p>
        </p:txBody>
      </p:sp>
    </p:spTree>
    <p:extLst>
      <p:ext uri="{BB962C8B-B14F-4D97-AF65-F5344CB8AC3E}">
        <p14:creationId xmlns:p14="http://schemas.microsoft.com/office/powerpoint/2010/main" val="229780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1/11/2016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37199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181418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149950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376019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1/11/2016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258666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t>1/11/2016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5257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AAD347D-5ACD-4C99-B74B-A9C85AD731AF}" type="datetimeFigureOut">
              <a:rPr lang="en-US" smtClean="0"/>
              <a:t>1/11/2016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1973713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13241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22245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6149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smtClean="0"/>
              <a:t>1/11/2016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236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083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5146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814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0772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4307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096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AAD347D-5ACD-4C99-B74B-A9C85AD731AF}" type="datetimeFigureOut">
              <a:rPr lang="en-US" smtClean="0"/>
              <a:t>1/11/2016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953830338"/>
      </p:ext>
    </p:extLst>
  </p:cSld>
  <p:clrMap bg1="dk1" tx1="lt1" bg2="dk2"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mailto:Sarah.mccabe.tx@gmail.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corridordesign.org/designing_corridors/habitat_modeling/" TargetMode="External"/><Relationship Id="rId7"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www.fws.gov/policy/esmindex.html" TargetMode="External"/><Relationship Id="rId5" Type="http://schemas.openxmlformats.org/officeDocument/2006/relationships/hyperlink" Target="http://www.fws.gov/southwest/refuges/plan/docs/Texas/TMC_CCP_portfolio.pdf" TargetMode="External"/><Relationship Id="rId4" Type="http://schemas.openxmlformats.org/officeDocument/2006/relationships/hyperlink" Target="http://virtual.clemson.edu/groups/birdrad/pubs/Gauthreaux_networks_9-2005.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digitalmedia.fws.gov/FullRes/natdiglib/5657706937_9b60048076_b.jpg" TargetMode="External"/><Relationship Id="rId3" Type="http://schemas.openxmlformats.org/officeDocument/2006/relationships/image" Target="../media/image46.jpeg"/><Relationship Id="rId7" Type="http://schemas.openxmlformats.org/officeDocument/2006/relationships/hyperlink" Target="http://www.boxturtles.com/gulf-coast-box-turtle/"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mycologista.blogspot.com/2013/06/the-backlog-logjam-continuesheres-baby.html" TargetMode="External"/><Relationship Id="rId5" Type="http://schemas.openxmlformats.org/officeDocument/2006/relationships/hyperlink" Target="http://www.phillybirdnerd.net/2011/10/all-righty-then.html" TargetMode="External"/><Relationship Id="rId4" Type="http://schemas.openxmlformats.org/officeDocument/2006/relationships/hyperlink" Target="http://archive.audubonmagazine.org/features0707/prothonotaryWarbler.html" TargetMode="External"/><Relationship Id="rId9" Type="http://schemas.openxmlformats.org/officeDocument/2006/relationships/hyperlink" Target="http://www.fws.gov/refuge/Dahomey/wildlife_and_habitat/warbler.ht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corridordesign.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cnfer.on.ca/SEP/patchanalyst/Patch5_1_Install.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3312" y="3035301"/>
            <a:ext cx="3108088" cy="3315396"/>
          </a:xfrm>
        </p:spPr>
        <p:txBody>
          <a:bodyPr>
            <a:normAutofit/>
          </a:bodyPr>
          <a:lstStyle/>
          <a:p>
            <a:r>
              <a:rPr lang="en-US" dirty="0" smtClean="0">
                <a:solidFill>
                  <a:schemeClr val="tx1"/>
                </a:solidFill>
              </a:rPr>
              <a:t>Sarah McCabe</a:t>
            </a:r>
          </a:p>
          <a:p>
            <a:r>
              <a:rPr lang="en-US" sz="1700" dirty="0" smtClean="0">
                <a:solidFill>
                  <a:schemeClr val="tx1"/>
                </a:solidFill>
              </a:rPr>
              <a:t>October 2014</a:t>
            </a:r>
          </a:p>
          <a:p>
            <a:r>
              <a:rPr lang="en-US" sz="1700" dirty="0" smtClean="0">
                <a:solidFill>
                  <a:schemeClr val="tx1"/>
                </a:solidFill>
              </a:rPr>
              <a:t>Penn State</a:t>
            </a:r>
          </a:p>
          <a:p>
            <a:r>
              <a:rPr lang="en-US" dirty="0" smtClean="0">
                <a:solidFill>
                  <a:schemeClr val="tx1"/>
                </a:solidFill>
              </a:rPr>
              <a:t>Advisor:</a:t>
            </a:r>
          </a:p>
          <a:p>
            <a:r>
              <a:rPr lang="en-US" dirty="0" smtClean="0">
                <a:solidFill>
                  <a:schemeClr val="tx1"/>
                </a:solidFill>
              </a:rPr>
              <a:t>Joe Bishop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225" y="1573868"/>
            <a:ext cx="7465843" cy="5002115"/>
          </a:xfrm>
          <a:prstGeom prst="rect">
            <a:avLst/>
          </a:prstGeom>
        </p:spPr>
      </p:pic>
      <p:sp>
        <p:nvSpPr>
          <p:cNvPr id="5" name="Title 4"/>
          <p:cNvSpPr>
            <a:spLocks noGrp="1"/>
          </p:cNvSpPr>
          <p:nvPr>
            <p:ph type="ctrTitle"/>
          </p:nvPr>
        </p:nvSpPr>
        <p:spPr>
          <a:xfrm>
            <a:off x="1542826" y="236272"/>
            <a:ext cx="9144000" cy="1337595"/>
          </a:xfrm>
        </p:spPr>
        <p:txBody>
          <a:bodyPr anchor="ctr">
            <a:normAutofit/>
          </a:bodyPr>
          <a:lstStyle/>
          <a:p>
            <a:pPr algn="ctr"/>
            <a:r>
              <a:rPr lang="en-US" sz="2800" spc="0" dirty="0" smtClean="0">
                <a:effectLst/>
              </a:rPr>
              <a:t>Optimizing a Refuge Plan:  A Practical Example on the Texas Gulf Coast</a:t>
            </a:r>
            <a:endParaRPr lang="en-US" sz="2800" spc="0" dirty="0">
              <a:effectLst/>
            </a:endParaRPr>
          </a:p>
        </p:txBody>
      </p:sp>
    </p:spTree>
    <p:extLst>
      <p:ext uri="{BB962C8B-B14F-4D97-AF65-F5344CB8AC3E}">
        <p14:creationId xmlns:p14="http://schemas.microsoft.com/office/powerpoint/2010/main" val="48303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96589" y="1076945"/>
            <a:ext cx="6622260" cy="5268756"/>
          </a:xfrm>
          <a:prstGeom prst="rect">
            <a:avLst/>
          </a:prstGeom>
        </p:spPr>
      </p:pic>
      <p:pic>
        <p:nvPicPr>
          <p:cNvPr id="8" name="Picture 7"/>
          <p:cNvPicPr>
            <a:picLocks noChangeAspect="1"/>
          </p:cNvPicPr>
          <p:nvPr/>
        </p:nvPicPr>
        <p:blipFill>
          <a:blip r:embed="rId4"/>
          <a:stretch>
            <a:fillRect/>
          </a:stretch>
        </p:blipFill>
        <p:spPr>
          <a:xfrm>
            <a:off x="302063" y="3465095"/>
            <a:ext cx="3987409" cy="3124809"/>
          </a:xfrm>
          <a:prstGeom prst="rect">
            <a:avLst/>
          </a:prstGeom>
        </p:spPr>
      </p:pic>
      <p:sp>
        <p:nvSpPr>
          <p:cNvPr id="9" name="Title 1"/>
          <p:cNvSpPr txBox="1">
            <a:spLocks/>
          </p:cNvSpPr>
          <p:nvPr/>
        </p:nvSpPr>
        <p:spPr>
          <a:xfrm>
            <a:off x="302063" y="140839"/>
            <a:ext cx="3571875" cy="120488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County Parcel and Owner data</a:t>
            </a:r>
            <a:endParaRPr lang="en-US" dirty="0"/>
          </a:p>
        </p:txBody>
      </p:sp>
      <p:pic>
        <p:nvPicPr>
          <p:cNvPr id="2" name="Picture 1"/>
          <p:cNvPicPr>
            <a:picLocks noChangeAspect="1"/>
          </p:cNvPicPr>
          <p:nvPr/>
        </p:nvPicPr>
        <p:blipFill>
          <a:blip r:embed="rId5"/>
          <a:stretch>
            <a:fillRect/>
          </a:stretch>
        </p:blipFill>
        <p:spPr>
          <a:xfrm>
            <a:off x="4485736" y="-27646"/>
            <a:ext cx="7706264" cy="6885646"/>
          </a:xfrm>
          <a:prstGeom prst="rect">
            <a:avLst/>
          </a:prstGeom>
        </p:spPr>
      </p:pic>
    </p:spTree>
    <p:extLst>
      <p:ext uri="{BB962C8B-B14F-4D97-AF65-F5344CB8AC3E}">
        <p14:creationId xmlns:p14="http://schemas.microsoft.com/office/powerpoint/2010/main" val="624706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251700" y="104031"/>
            <a:ext cx="4381500" cy="269623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chemeClr val="tx1"/>
                </a:solidFill>
              </a:rPr>
              <a:t>Austin’s Woods Project</a:t>
            </a:r>
          </a:p>
          <a:p>
            <a:r>
              <a:rPr lang="en-US" sz="3200" dirty="0" smtClean="0">
                <a:solidFill>
                  <a:schemeClr val="tx1"/>
                </a:solidFill>
              </a:rPr>
              <a:t>Land Protection Plan Priorities List</a:t>
            </a:r>
          </a:p>
        </p:txBody>
      </p:sp>
      <p:sp>
        <p:nvSpPr>
          <p:cNvPr id="8" name="Title 1"/>
          <p:cNvSpPr txBox="1">
            <a:spLocks/>
          </p:cNvSpPr>
          <p:nvPr/>
        </p:nvSpPr>
        <p:spPr>
          <a:xfrm>
            <a:off x="144379" y="558899"/>
            <a:ext cx="5834017" cy="6106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342900" lvl="0" indent="-342900">
              <a:spcAft>
                <a:spcPts val="600"/>
              </a:spcAft>
              <a:buAutoNum type="arabicParenR"/>
            </a:pPr>
            <a:r>
              <a:rPr lang="en-US" sz="1800" dirty="0">
                <a:solidFill>
                  <a:schemeClr val="tx1"/>
                </a:solidFill>
                <a:latin typeface="+mn-lt"/>
              </a:rPr>
              <a:t>H</a:t>
            </a:r>
            <a:r>
              <a:rPr lang="en-US" sz="1800" dirty="0" smtClean="0">
                <a:solidFill>
                  <a:schemeClr val="tx1"/>
                </a:solidFill>
                <a:latin typeface="+mn-lt"/>
              </a:rPr>
              <a:t>igh </a:t>
            </a:r>
            <a:r>
              <a:rPr lang="en-US" sz="1800" dirty="0">
                <a:solidFill>
                  <a:schemeClr val="tx1"/>
                </a:solidFill>
                <a:latin typeface="+mn-lt"/>
              </a:rPr>
              <a:t>quality old growth undisturbed </a:t>
            </a:r>
            <a:r>
              <a:rPr lang="en-US" sz="1800" dirty="0" smtClean="0">
                <a:solidFill>
                  <a:schemeClr val="tx1"/>
                </a:solidFill>
                <a:latin typeface="+mn-lt"/>
              </a:rPr>
              <a:t>habitat?</a:t>
            </a:r>
          </a:p>
          <a:p>
            <a:pPr marL="342900" lvl="0" indent="-342900">
              <a:spcAft>
                <a:spcPts val="600"/>
              </a:spcAft>
              <a:buAutoNum type="arabicParenR"/>
            </a:pPr>
            <a:r>
              <a:rPr lang="en-US" sz="1800" dirty="0">
                <a:solidFill>
                  <a:schemeClr val="tx1"/>
                </a:solidFill>
              </a:rPr>
              <a:t>E</a:t>
            </a:r>
            <a:r>
              <a:rPr lang="en-US" sz="1800" dirty="0" smtClean="0">
                <a:solidFill>
                  <a:schemeClr val="tx1"/>
                </a:solidFill>
              </a:rPr>
              <a:t>xceptional/unique </a:t>
            </a:r>
            <a:r>
              <a:rPr lang="en-US" sz="1800" dirty="0">
                <a:solidFill>
                  <a:schemeClr val="tx1"/>
                </a:solidFill>
              </a:rPr>
              <a:t>plant communities </a:t>
            </a:r>
            <a:endParaRPr lang="en-US" sz="1800" dirty="0" smtClean="0">
              <a:solidFill>
                <a:schemeClr val="tx1"/>
              </a:solidFill>
            </a:endParaRPr>
          </a:p>
          <a:p>
            <a:pPr marL="342900" lvl="0" indent="-342900">
              <a:spcAft>
                <a:spcPts val="600"/>
              </a:spcAft>
              <a:buAutoNum type="arabicParenR"/>
            </a:pPr>
            <a:r>
              <a:rPr lang="en-US" sz="1800" dirty="0" smtClean="0">
                <a:solidFill>
                  <a:schemeClr val="tx1"/>
                </a:solidFill>
              </a:rPr>
              <a:t>Size of </a:t>
            </a:r>
            <a:r>
              <a:rPr lang="en-US" sz="1800" dirty="0">
                <a:solidFill>
                  <a:schemeClr val="tx1"/>
                </a:solidFill>
              </a:rPr>
              <a:t>tract greater than 1,200 acres</a:t>
            </a:r>
            <a:r>
              <a:rPr lang="en-US" sz="1800" dirty="0" smtClean="0">
                <a:solidFill>
                  <a:schemeClr val="tx1"/>
                </a:solidFill>
              </a:rPr>
              <a:t>, or expandable</a:t>
            </a:r>
          </a:p>
          <a:p>
            <a:pPr marL="342900" lvl="0" indent="-342900">
              <a:spcAft>
                <a:spcPts val="600"/>
              </a:spcAft>
              <a:buAutoNum type="arabicParenR"/>
            </a:pPr>
            <a:r>
              <a:rPr lang="en-US" sz="1800" dirty="0" smtClean="0">
                <a:solidFill>
                  <a:schemeClr val="tx1"/>
                </a:solidFill>
              </a:rPr>
              <a:t>Near other </a:t>
            </a:r>
            <a:r>
              <a:rPr lang="en-US" sz="1800" dirty="0">
                <a:solidFill>
                  <a:schemeClr val="tx1"/>
                </a:solidFill>
              </a:rPr>
              <a:t>protected </a:t>
            </a:r>
            <a:r>
              <a:rPr lang="en-US" sz="1800" dirty="0" smtClean="0">
                <a:solidFill>
                  <a:schemeClr val="tx1"/>
                </a:solidFill>
              </a:rPr>
              <a:t>areas</a:t>
            </a:r>
          </a:p>
          <a:p>
            <a:pPr marL="342900" lvl="0" indent="-342900">
              <a:spcAft>
                <a:spcPts val="600"/>
              </a:spcAft>
              <a:buAutoNum type="arabicParenR"/>
            </a:pPr>
            <a:r>
              <a:rPr lang="en-US" sz="1800" dirty="0" smtClean="0">
                <a:solidFill>
                  <a:schemeClr val="tx1"/>
                </a:solidFill>
              </a:rPr>
              <a:t> Acquisition helps maintain </a:t>
            </a:r>
            <a:r>
              <a:rPr lang="en-US" sz="1800" dirty="0">
                <a:solidFill>
                  <a:schemeClr val="tx1"/>
                </a:solidFill>
              </a:rPr>
              <a:t>natural </a:t>
            </a:r>
            <a:r>
              <a:rPr lang="en-US" sz="1800" dirty="0" smtClean="0">
                <a:solidFill>
                  <a:schemeClr val="tx1"/>
                </a:solidFill>
              </a:rPr>
              <a:t>hydrological patterns</a:t>
            </a:r>
          </a:p>
          <a:p>
            <a:pPr marL="342900" lvl="0" indent="-342900">
              <a:spcAft>
                <a:spcPts val="600"/>
              </a:spcAft>
              <a:buAutoNum type="arabicParenR"/>
            </a:pPr>
            <a:r>
              <a:rPr lang="en-US" sz="1800" dirty="0" smtClean="0">
                <a:solidFill>
                  <a:schemeClr val="tx1"/>
                </a:solidFill>
              </a:rPr>
              <a:t>Plant structure complexity, topographic complexity</a:t>
            </a:r>
          </a:p>
          <a:p>
            <a:pPr marL="342900" lvl="0" indent="-342900">
              <a:spcAft>
                <a:spcPts val="600"/>
              </a:spcAft>
              <a:buAutoNum type="arabicParenR"/>
            </a:pPr>
            <a:r>
              <a:rPr lang="en-US" sz="1800" dirty="0" smtClean="0">
                <a:solidFill>
                  <a:schemeClr val="tx1"/>
                </a:solidFill>
              </a:rPr>
              <a:t>Restoration potential</a:t>
            </a:r>
          </a:p>
          <a:p>
            <a:pPr marL="342900" lvl="0" indent="-342900">
              <a:spcAft>
                <a:spcPts val="600"/>
              </a:spcAft>
              <a:buAutoNum type="arabicParenR"/>
            </a:pPr>
            <a:r>
              <a:rPr lang="en-US" sz="1800" dirty="0" smtClean="0">
                <a:solidFill>
                  <a:schemeClr val="tx1"/>
                </a:solidFill>
              </a:rPr>
              <a:t>Does </a:t>
            </a:r>
            <a:r>
              <a:rPr lang="en-US" sz="1800" dirty="0">
                <a:solidFill>
                  <a:schemeClr val="tx1"/>
                </a:solidFill>
              </a:rPr>
              <a:t>the unit influence hydrologic or watershed patterns? </a:t>
            </a:r>
          </a:p>
          <a:p>
            <a:pPr lvl="0"/>
            <a:endParaRPr lang="en-US" sz="1800" dirty="0" smtClean="0">
              <a:solidFill>
                <a:schemeClr val="tx1"/>
              </a:solidFill>
            </a:endParaRPr>
          </a:p>
          <a:p>
            <a:endParaRPr lang="en-US" sz="1800"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396" y="2596134"/>
            <a:ext cx="6073462" cy="4069219"/>
          </a:xfrm>
          <a:prstGeom prst="rect">
            <a:avLst/>
          </a:prstGeom>
        </p:spPr>
      </p:pic>
    </p:spTree>
    <p:extLst>
      <p:ext uri="{BB962C8B-B14F-4D97-AF65-F5344CB8AC3E}">
        <p14:creationId xmlns:p14="http://schemas.microsoft.com/office/powerpoint/2010/main" val="1988295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1" y="365125"/>
            <a:ext cx="11305308" cy="84318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4400" smtClean="0">
                <a:solidFill>
                  <a:schemeClr val="tx1"/>
                </a:solidFill>
              </a:rPr>
              <a:t>How to model the goals of the Land Protection Plan?</a:t>
            </a:r>
            <a:endParaRPr lang="en-US" sz="44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96" y="3836019"/>
            <a:ext cx="3608213" cy="2636000"/>
          </a:xfrm>
          <a:prstGeom prst="rect">
            <a:avLst/>
          </a:prstGeom>
        </p:spPr>
      </p:pic>
    </p:spTree>
    <p:extLst>
      <p:ext uri="{BB962C8B-B14F-4D97-AF65-F5344CB8AC3E}">
        <p14:creationId xmlns:p14="http://schemas.microsoft.com/office/powerpoint/2010/main" val="10327885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420188"/>
            <a:ext cx="10928194" cy="5037762"/>
          </a:xfrm>
        </p:spPr>
        <p:txBody>
          <a:bodyPr>
            <a:normAutofit/>
          </a:bodyPr>
          <a:lstStyle/>
          <a:p>
            <a:pPr lvl="1"/>
            <a:r>
              <a:rPr lang="en-US" sz="3600" dirty="0" smtClean="0">
                <a:solidFill>
                  <a:schemeClr val="tx1"/>
                </a:solidFill>
              </a:rPr>
              <a:t>Size of the patch of Forest</a:t>
            </a:r>
          </a:p>
          <a:p>
            <a:pPr lvl="1"/>
            <a:r>
              <a:rPr lang="en-US" sz="3600" dirty="0" smtClean="0">
                <a:solidFill>
                  <a:schemeClr val="tx1"/>
                </a:solidFill>
              </a:rPr>
              <a:t>Old-growth Character of Forest</a:t>
            </a:r>
          </a:p>
          <a:p>
            <a:pPr lvl="1"/>
            <a:r>
              <a:rPr lang="en-US" sz="3600" dirty="0" smtClean="0">
                <a:solidFill>
                  <a:schemeClr val="tx1"/>
                </a:solidFill>
              </a:rPr>
              <a:t>Distance from managed lands</a:t>
            </a:r>
          </a:p>
          <a:p>
            <a:pPr lvl="1"/>
            <a:r>
              <a:rPr lang="en-US" sz="3600" dirty="0" smtClean="0">
                <a:solidFill>
                  <a:schemeClr val="tx1"/>
                </a:solidFill>
              </a:rPr>
              <a:t>Core Forest    </a:t>
            </a:r>
          </a:p>
          <a:p>
            <a:pPr lvl="1"/>
            <a:r>
              <a:rPr lang="en-US" sz="3600" dirty="0" smtClean="0">
                <a:solidFill>
                  <a:schemeClr val="tx1"/>
                </a:solidFill>
              </a:rPr>
              <a:t>Neighboring Landscape   </a:t>
            </a:r>
            <a:endParaRPr lang="en-US" sz="3600" dirty="0">
              <a:solidFill>
                <a:schemeClr val="tx1"/>
              </a:solidFill>
            </a:endParaRPr>
          </a:p>
          <a:p>
            <a:pPr lvl="1"/>
            <a:r>
              <a:rPr lang="en-US" sz="3600" dirty="0" smtClean="0">
                <a:solidFill>
                  <a:schemeClr val="tx1"/>
                </a:solidFill>
              </a:rPr>
              <a:t> Streams</a:t>
            </a:r>
          </a:p>
          <a:p>
            <a:pPr lvl="1"/>
            <a:r>
              <a:rPr lang="en-US" sz="3600" dirty="0" smtClean="0">
                <a:solidFill>
                  <a:schemeClr val="tx1"/>
                </a:solidFill>
              </a:rPr>
              <a:t>Wetlands</a:t>
            </a:r>
          </a:p>
          <a:p>
            <a:pPr marL="0" indent="0">
              <a:buNone/>
            </a:pPr>
            <a:endParaRPr lang="en-US" dirty="0">
              <a:solidFill>
                <a:srgbClr val="00B0F0"/>
              </a:solidFill>
            </a:endParaRPr>
          </a:p>
        </p:txBody>
      </p:sp>
      <p:sp>
        <p:nvSpPr>
          <p:cNvPr id="5" name="Title 1"/>
          <p:cNvSpPr txBox="1">
            <a:spLocks/>
          </p:cNvSpPr>
          <p:nvPr/>
        </p:nvSpPr>
        <p:spPr>
          <a:xfrm>
            <a:off x="457201" y="365125"/>
            <a:ext cx="11305308" cy="84318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4400" dirty="0" smtClean="0">
                <a:solidFill>
                  <a:schemeClr val="tx1"/>
                </a:solidFill>
              </a:rPr>
              <a:t>How to model the goals of the Land Protection Plan?</a:t>
            </a:r>
            <a:endParaRPr lang="en-US" sz="4400" dirty="0">
              <a:solidFill>
                <a:schemeClr val="tx1"/>
              </a:solidFill>
            </a:endParaRPr>
          </a:p>
        </p:txBody>
      </p:sp>
    </p:spTree>
    <p:extLst>
      <p:ext uri="{BB962C8B-B14F-4D97-AF65-F5344CB8AC3E}">
        <p14:creationId xmlns:p14="http://schemas.microsoft.com/office/powerpoint/2010/main" val="3040903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23" y="85062"/>
            <a:ext cx="5796951" cy="586596"/>
          </a:xfrm>
        </p:spPr>
        <p:txBody>
          <a:bodyPr>
            <a:normAutofit fontScale="90000"/>
          </a:bodyPr>
          <a:lstStyle/>
          <a:p>
            <a:r>
              <a:rPr lang="en-US" dirty="0" smtClean="0"/>
              <a:t>Model Proportions</a:t>
            </a:r>
            <a:endParaRPr lang="en-US" dirty="0"/>
          </a:p>
        </p:txBody>
      </p:sp>
      <p:pic>
        <p:nvPicPr>
          <p:cNvPr id="6" name="Picture 5"/>
          <p:cNvPicPr>
            <a:picLocks noChangeAspect="1"/>
          </p:cNvPicPr>
          <p:nvPr/>
        </p:nvPicPr>
        <p:blipFill>
          <a:blip r:embed="rId3"/>
          <a:stretch>
            <a:fillRect/>
          </a:stretch>
        </p:blipFill>
        <p:spPr>
          <a:xfrm>
            <a:off x="203323" y="852411"/>
            <a:ext cx="8458200" cy="5857875"/>
          </a:xfrm>
          <a:prstGeom prst="rect">
            <a:avLst/>
          </a:prstGeom>
        </p:spPr>
      </p:pic>
      <p:sp>
        <p:nvSpPr>
          <p:cNvPr id="7" name="TextBox 6"/>
          <p:cNvSpPr txBox="1"/>
          <p:nvPr/>
        </p:nvSpPr>
        <p:spPr>
          <a:xfrm>
            <a:off x="8980499" y="5680631"/>
            <a:ext cx="2799164" cy="923330"/>
          </a:xfrm>
          <a:prstGeom prst="rect">
            <a:avLst/>
          </a:prstGeom>
          <a:noFill/>
        </p:spPr>
        <p:txBody>
          <a:bodyPr wrap="none" rtlCol="0">
            <a:spAutoFit/>
          </a:bodyPr>
          <a:lstStyle/>
          <a:p>
            <a:r>
              <a:rPr lang="en-US" dirty="0" smtClean="0"/>
              <a:t>Software:</a:t>
            </a:r>
          </a:p>
          <a:p>
            <a:r>
              <a:rPr lang="en-US" dirty="0" smtClean="0"/>
              <a:t>Corridor Design Toolbox for</a:t>
            </a:r>
          </a:p>
          <a:p>
            <a:r>
              <a:rPr lang="en-US" dirty="0" smtClean="0"/>
              <a:t>ArcGIS Desktop</a:t>
            </a:r>
            <a:endParaRPr lang="en-US" dirty="0"/>
          </a:p>
        </p:txBody>
      </p:sp>
    </p:spTree>
    <p:extLst>
      <p:ext uri="{BB962C8B-B14F-4D97-AF65-F5344CB8AC3E}">
        <p14:creationId xmlns:p14="http://schemas.microsoft.com/office/powerpoint/2010/main" val="1481761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6395" y="197858"/>
            <a:ext cx="10515600" cy="68309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Size of Forest Patch</a:t>
            </a:r>
            <a:endParaRPr lang="en-US" dirty="0"/>
          </a:p>
        </p:txBody>
      </p:sp>
      <p:pic>
        <p:nvPicPr>
          <p:cNvPr id="3" name="Picture 2"/>
          <p:cNvPicPr/>
          <p:nvPr/>
        </p:nvPicPr>
        <p:blipFill>
          <a:blip r:embed="rId3"/>
          <a:stretch>
            <a:fillRect/>
          </a:stretch>
        </p:blipFill>
        <p:spPr>
          <a:xfrm>
            <a:off x="5785160" y="775110"/>
            <a:ext cx="6286500" cy="5909945"/>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0292576" y="4951141"/>
            <a:ext cx="1689874" cy="1633553"/>
          </a:xfrm>
          <a:prstGeom prst="rect">
            <a:avLst/>
          </a:prstGeom>
        </p:spPr>
      </p:pic>
      <p:pic>
        <p:nvPicPr>
          <p:cNvPr id="5" name="Picture 4"/>
          <p:cNvPicPr>
            <a:picLocks noChangeAspect="1"/>
          </p:cNvPicPr>
          <p:nvPr/>
        </p:nvPicPr>
        <p:blipFill>
          <a:blip r:embed="rId5"/>
          <a:stretch>
            <a:fillRect/>
          </a:stretch>
        </p:blipFill>
        <p:spPr>
          <a:xfrm>
            <a:off x="336395" y="5132480"/>
            <a:ext cx="1885950" cy="1552575"/>
          </a:xfrm>
          <a:prstGeom prst="rect">
            <a:avLst/>
          </a:prstGeom>
        </p:spPr>
      </p:pic>
      <p:sp>
        <p:nvSpPr>
          <p:cNvPr id="6" name="TextBox 5"/>
          <p:cNvSpPr txBox="1"/>
          <p:nvPr/>
        </p:nvSpPr>
        <p:spPr>
          <a:xfrm>
            <a:off x="336395" y="1036224"/>
            <a:ext cx="4753190" cy="923330"/>
          </a:xfrm>
          <a:prstGeom prst="rect">
            <a:avLst/>
          </a:prstGeom>
          <a:noFill/>
        </p:spPr>
        <p:txBody>
          <a:bodyPr wrap="square" rtlCol="0">
            <a:spAutoFit/>
          </a:bodyPr>
          <a:lstStyle/>
          <a:p>
            <a:r>
              <a:rPr lang="en-US" b="1" dirty="0" smtClean="0"/>
              <a:t>National Land Cover Database  2011</a:t>
            </a:r>
          </a:p>
          <a:p>
            <a:r>
              <a:rPr lang="en-US" dirty="0" smtClean="0"/>
              <a:t>   	Deciduous , Evergreen and Mixed Forest</a:t>
            </a:r>
          </a:p>
          <a:p>
            <a:r>
              <a:rPr lang="en-US" dirty="0"/>
              <a:t>	</a:t>
            </a:r>
            <a:r>
              <a:rPr lang="en-US" dirty="0" smtClean="0"/>
              <a:t>Woody Wetlands</a:t>
            </a:r>
            <a:endParaRPr lang="en-US" dirty="0"/>
          </a:p>
        </p:txBody>
      </p:sp>
    </p:spTree>
    <p:extLst>
      <p:ext uri="{BB962C8B-B14F-4D97-AF65-F5344CB8AC3E}">
        <p14:creationId xmlns:p14="http://schemas.microsoft.com/office/powerpoint/2010/main" val="3037106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6395" y="197858"/>
            <a:ext cx="10515600" cy="68309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Core Forest</a:t>
            </a:r>
            <a:endParaRPr lang="en-US" dirty="0"/>
          </a:p>
        </p:txBody>
      </p:sp>
      <p:pic>
        <p:nvPicPr>
          <p:cNvPr id="6" name="Picture 5"/>
          <p:cNvPicPr>
            <a:picLocks noChangeAspect="1"/>
          </p:cNvPicPr>
          <p:nvPr/>
        </p:nvPicPr>
        <p:blipFill>
          <a:blip r:embed="rId3"/>
          <a:stretch>
            <a:fillRect/>
          </a:stretch>
        </p:blipFill>
        <p:spPr>
          <a:xfrm>
            <a:off x="181904" y="5594094"/>
            <a:ext cx="2305050" cy="990600"/>
          </a:xfrm>
          <a:prstGeom prst="rect">
            <a:avLst/>
          </a:prstGeom>
        </p:spPr>
      </p:pic>
      <p:pic>
        <p:nvPicPr>
          <p:cNvPr id="8" name="Picture 7"/>
          <p:cNvPicPr/>
          <p:nvPr/>
        </p:nvPicPr>
        <p:blipFill>
          <a:blip r:embed="rId4"/>
          <a:stretch>
            <a:fillRect/>
          </a:stretch>
        </p:blipFill>
        <p:spPr>
          <a:xfrm>
            <a:off x="5594195" y="880948"/>
            <a:ext cx="6222382" cy="5703746"/>
          </a:xfrm>
          <a:prstGeom prst="rect">
            <a:avLst/>
          </a:prstGeom>
        </p:spPr>
      </p:pic>
      <p:sp>
        <p:nvSpPr>
          <p:cNvPr id="5" name="TextBox 4"/>
          <p:cNvSpPr txBox="1"/>
          <p:nvPr/>
        </p:nvSpPr>
        <p:spPr>
          <a:xfrm>
            <a:off x="336395" y="1036224"/>
            <a:ext cx="4753190" cy="646331"/>
          </a:xfrm>
          <a:prstGeom prst="rect">
            <a:avLst/>
          </a:prstGeom>
          <a:noFill/>
        </p:spPr>
        <p:txBody>
          <a:bodyPr wrap="square" rtlCol="0">
            <a:spAutoFit/>
          </a:bodyPr>
          <a:lstStyle/>
          <a:p>
            <a:r>
              <a:rPr lang="en-US" b="1" dirty="0" smtClean="0"/>
              <a:t>National Land Cover Database  2011</a:t>
            </a:r>
          </a:p>
          <a:p>
            <a:r>
              <a:rPr lang="en-US" dirty="0" smtClean="0"/>
              <a:t>   	Percent Canopy Cover, &gt;50 %</a:t>
            </a:r>
            <a:endParaRPr lang="en-US" dirty="0"/>
          </a:p>
        </p:txBody>
      </p:sp>
    </p:spTree>
    <p:extLst>
      <p:ext uri="{BB962C8B-B14F-4D97-AF65-F5344CB8AC3E}">
        <p14:creationId xmlns:p14="http://schemas.microsoft.com/office/powerpoint/2010/main" val="45429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6395" y="197858"/>
            <a:ext cx="4753190" cy="68309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Canopy Height</a:t>
            </a:r>
            <a:endParaRPr lang="en-US" dirty="0"/>
          </a:p>
        </p:txBody>
      </p:sp>
      <p:pic>
        <p:nvPicPr>
          <p:cNvPr id="3" name="Picture 2"/>
          <p:cNvPicPr>
            <a:picLocks noChangeAspect="1"/>
          </p:cNvPicPr>
          <p:nvPr/>
        </p:nvPicPr>
        <p:blipFill>
          <a:blip r:embed="rId3"/>
          <a:stretch>
            <a:fillRect/>
          </a:stretch>
        </p:blipFill>
        <p:spPr>
          <a:xfrm>
            <a:off x="8692980" y="5021705"/>
            <a:ext cx="3242444" cy="1595073"/>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6465066" y="1526198"/>
            <a:ext cx="5470358" cy="3283279"/>
          </a:xfrm>
          <a:prstGeom prst="rect">
            <a:avLst/>
          </a:prstGeom>
        </p:spPr>
      </p:pic>
      <p:pic>
        <p:nvPicPr>
          <p:cNvPr id="9" name="Picture 8"/>
          <p:cNvPicPr/>
          <p:nvPr/>
        </p:nvPicPr>
        <p:blipFill>
          <a:blip r:embed="rId5"/>
          <a:stretch>
            <a:fillRect/>
          </a:stretch>
        </p:blipFill>
        <p:spPr>
          <a:xfrm>
            <a:off x="0" y="1443789"/>
            <a:ext cx="6126519" cy="5414211"/>
          </a:xfrm>
          <a:prstGeom prst="rect">
            <a:avLst/>
          </a:prstGeom>
        </p:spPr>
      </p:pic>
      <p:pic>
        <p:nvPicPr>
          <p:cNvPr id="10" name="Picture 9"/>
          <p:cNvPicPr/>
          <p:nvPr/>
        </p:nvPicPr>
        <p:blipFill>
          <a:blip r:embed="rId6"/>
          <a:stretch>
            <a:fillRect/>
          </a:stretch>
        </p:blipFill>
        <p:spPr>
          <a:xfrm>
            <a:off x="336394" y="5141626"/>
            <a:ext cx="1507395" cy="1475152"/>
          </a:xfrm>
          <a:prstGeom prst="rect">
            <a:avLst/>
          </a:prstGeom>
        </p:spPr>
      </p:pic>
      <p:sp>
        <p:nvSpPr>
          <p:cNvPr id="8" name="TextBox 7"/>
          <p:cNvSpPr txBox="1"/>
          <p:nvPr/>
        </p:nvSpPr>
        <p:spPr>
          <a:xfrm>
            <a:off x="6465065" y="280243"/>
            <a:ext cx="5008477" cy="861774"/>
          </a:xfrm>
          <a:prstGeom prst="rect">
            <a:avLst/>
          </a:prstGeom>
          <a:noFill/>
        </p:spPr>
        <p:txBody>
          <a:bodyPr wrap="square" rtlCol="0">
            <a:spAutoFit/>
          </a:bodyPr>
          <a:lstStyle/>
          <a:p>
            <a:r>
              <a:rPr lang="en-US" b="1" dirty="0" smtClean="0"/>
              <a:t>Canopy Height</a:t>
            </a:r>
          </a:p>
          <a:p>
            <a:r>
              <a:rPr lang="en-US" sz="1400" dirty="0" smtClean="0"/>
              <a:t> (NACP Aboveground Biomass and Carbon Baseline Data, 2000)</a:t>
            </a:r>
          </a:p>
          <a:p>
            <a:r>
              <a:rPr lang="en-US" dirty="0" smtClean="0"/>
              <a:t>   	</a:t>
            </a:r>
            <a:endParaRPr lang="en-US" dirty="0"/>
          </a:p>
        </p:txBody>
      </p:sp>
    </p:spTree>
    <p:extLst>
      <p:ext uri="{BB962C8B-B14F-4D97-AF65-F5344CB8AC3E}">
        <p14:creationId xmlns:p14="http://schemas.microsoft.com/office/powerpoint/2010/main" val="1799271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2143" y="219629"/>
            <a:ext cx="4517571" cy="251268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Proximity to</a:t>
            </a:r>
          </a:p>
          <a:p>
            <a:r>
              <a:rPr lang="en-US" dirty="0" smtClean="0"/>
              <a:t>Existing</a:t>
            </a:r>
          </a:p>
          <a:p>
            <a:r>
              <a:rPr lang="en-US" dirty="0" smtClean="0"/>
              <a:t>Refuges and Preserves</a:t>
            </a:r>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5050971" y="0"/>
            <a:ext cx="7141029" cy="6858000"/>
          </a:xfrm>
          <a:prstGeom prst="rect">
            <a:avLst/>
          </a:prstGeom>
        </p:spPr>
      </p:pic>
    </p:spTree>
    <p:extLst>
      <p:ext uri="{BB962C8B-B14F-4D97-AF65-F5344CB8AC3E}">
        <p14:creationId xmlns:p14="http://schemas.microsoft.com/office/powerpoint/2010/main" val="2266780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446049" y="970158"/>
            <a:ext cx="4516243" cy="4270914"/>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5900854" y="970158"/>
            <a:ext cx="4558990" cy="4270914"/>
          </a:xfrm>
          <a:prstGeom prst="rect">
            <a:avLst/>
          </a:prstGeom>
        </p:spPr>
      </p:pic>
      <p:sp>
        <p:nvSpPr>
          <p:cNvPr id="6" name="Title 1"/>
          <p:cNvSpPr txBox="1">
            <a:spLocks/>
          </p:cNvSpPr>
          <p:nvPr/>
        </p:nvSpPr>
        <p:spPr>
          <a:xfrm>
            <a:off x="336394" y="197858"/>
            <a:ext cx="11350083" cy="683090"/>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Proximity to Existing Refuges and Preserves</a:t>
            </a:r>
            <a:endParaRPr lang="en-US" dirty="0"/>
          </a:p>
        </p:txBody>
      </p:sp>
      <p:sp>
        <p:nvSpPr>
          <p:cNvPr id="7" name="Rectangle 6"/>
          <p:cNvSpPr/>
          <p:nvPr/>
        </p:nvSpPr>
        <p:spPr>
          <a:xfrm>
            <a:off x="5772273" y="5330282"/>
            <a:ext cx="2089336" cy="646331"/>
          </a:xfrm>
          <a:prstGeom prst="rect">
            <a:avLst/>
          </a:prstGeom>
        </p:spPr>
        <p:txBody>
          <a:bodyPr wrap="square">
            <a:spAutoFit/>
          </a:bodyPr>
          <a:lstStyle/>
          <a:p>
            <a:r>
              <a:rPr lang="en-US" dirty="0" smtClean="0"/>
              <a:t>Small Preserves &lt;250 acres:</a:t>
            </a:r>
            <a:endParaRPr lang="en-US" dirty="0"/>
          </a:p>
        </p:txBody>
      </p:sp>
      <p:sp>
        <p:nvSpPr>
          <p:cNvPr id="8" name="Rectangle 7"/>
          <p:cNvSpPr/>
          <p:nvPr/>
        </p:nvSpPr>
        <p:spPr>
          <a:xfrm>
            <a:off x="336394" y="5330282"/>
            <a:ext cx="2118731" cy="646331"/>
          </a:xfrm>
          <a:prstGeom prst="rect">
            <a:avLst/>
          </a:prstGeom>
        </p:spPr>
        <p:txBody>
          <a:bodyPr wrap="square">
            <a:spAutoFit/>
          </a:bodyPr>
          <a:lstStyle/>
          <a:p>
            <a:r>
              <a:rPr lang="en-US" dirty="0" smtClean="0"/>
              <a:t>Large Preserves &gt;250 acres:</a:t>
            </a:r>
            <a:endParaRPr lang="en-US" dirty="0"/>
          </a:p>
        </p:txBody>
      </p:sp>
      <p:pic>
        <p:nvPicPr>
          <p:cNvPr id="13" name="Picture 12"/>
          <p:cNvPicPr>
            <a:picLocks noChangeAspect="1"/>
          </p:cNvPicPr>
          <p:nvPr/>
        </p:nvPicPr>
        <p:blipFill>
          <a:blip r:embed="rId5"/>
          <a:stretch>
            <a:fillRect/>
          </a:stretch>
        </p:blipFill>
        <p:spPr>
          <a:xfrm>
            <a:off x="2495440" y="5407900"/>
            <a:ext cx="2466852" cy="1399874"/>
          </a:xfrm>
          <a:prstGeom prst="rect">
            <a:avLst/>
          </a:prstGeom>
        </p:spPr>
      </p:pic>
      <p:pic>
        <p:nvPicPr>
          <p:cNvPr id="14" name="Picture 13"/>
          <p:cNvPicPr>
            <a:picLocks noChangeAspect="1"/>
          </p:cNvPicPr>
          <p:nvPr/>
        </p:nvPicPr>
        <p:blipFill>
          <a:blip r:embed="rId6"/>
          <a:stretch>
            <a:fillRect/>
          </a:stretch>
        </p:blipFill>
        <p:spPr>
          <a:xfrm>
            <a:off x="7861609" y="5330282"/>
            <a:ext cx="2598235" cy="1482215"/>
          </a:xfrm>
          <a:prstGeom prst="rect">
            <a:avLst/>
          </a:prstGeom>
        </p:spPr>
      </p:pic>
    </p:spTree>
    <p:extLst>
      <p:ext uri="{BB962C8B-B14F-4D97-AF65-F5344CB8AC3E}">
        <p14:creationId xmlns:p14="http://schemas.microsoft.com/office/powerpoint/2010/main" val="1051267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412" y="210128"/>
            <a:ext cx="8825658" cy="863137"/>
          </a:xfrm>
        </p:spPr>
        <p:txBody>
          <a:bodyPr>
            <a:normAutofit/>
          </a:bodyPr>
          <a:lstStyle/>
          <a:p>
            <a:pPr algn="l"/>
            <a:r>
              <a:rPr lang="en-US" sz="4000" dirty="0" smtClean="0">
                <a:solidFill>
                  <a:schemeClr val="tx1"/>
                </a:solidFill>
              </a:rPr>
              <a:t>Outline:</a:t>
            </a:r>
            <a:endParaRPr lang="en-US" sz="4000" dirty="0">
              <a:solidFill>
                <a:schemeClr val="tx1"/>
              </a:solidFill>
            </a:endParaRPr>
          </a:p>
        </p:txBody>
      </p:sp>
      <p:sp>
        <p:nvSpPr>
          <p:cNvPr id="3" name="Subtitle 2"/>
          <p:cNvSpPr>
            <a:spLocks noGrp="1"/>
          </p:cNvSpPr>
          <p:nvPr>
            <p:ph type="subTitle" idx="1"/>
          </p:nvPr>
        </p:nvSpPr>
        <p:spPr>
          <a:xfrm>
            <a:off x="1044811" y="1073264"/>
            <a:ext cx="10777843" cy="4921135"/>
          </a:xfrm>
        </p:spPr>
        <p:txBody>
          <a:bodyPr>
            <a:normAutofit/>
          </a:bodyPr>
          <a:lstStyle/>
          <a:p>
            <a:pPr algn="l"/>
            <a:r>
              <a:rPr lang="en-US" dirty="0" smtClean="0">
                <a:solidFill>
                  <a:schemeClr val="tx1"/>
                </a:solidFill>
              </a:rPr>
              <a:t>Topic :  Conserving habitat for Migrating Songbirds</a:t>
            </a:r>
          </a:p>
          <a:p>
            <a:pPr algn="l"/>
            <a:r>
              <a:rPr lang="en-US" dirty="0" smtClean="0">
                <a:solidFill>
                  <a:schemeClr val="tx1"/>
                </a:solidFill>
              </a:rPr>
              <a:t>Place:   Texas Midcoast National Wildlife Refuge Complex</a:t>
            </a:r>
          </a:p>
          <a:p>
            <a:pPr algn="l"/>
            <a:r>
              <a:rPr lang="en-US" dirty="0" smtClean="0">
                <a:solidFill>
                  <a:schemeClr val="tx1"/>
                </a:solidFill>
              </a:rPr>
              <a:t>Project Question:  Making choices for a Refuge plan</a:t>
            </a:r>
          </a:p>
          <a:p>
            <a:pPr algn="l"/>
            <a:r>
              <a:rPr lang="en-US" dirty="0" smtClean="0">
                <a:solidFill>
                  <a:schemeClr val="tx1"/>
                </a:solidFill>
              </a:rPr>
              <a:t>Identify the Criteria</a:t>
            </a:r>
          </a:p>
          <a:p>
            <a:pPr algn="l"/>
            <a:r>
              <a:rPr lang="en-US" dirty="0" smtClean="0">
                <a:solidFill>
                  <a:schemeClr val="tx1"/>
                </a:solidFill>
              </a:rPr>
              <a:t>Identify Data</a:t>
            </a:r>
          </a:p>
          <a:p>
            <a:pPr algn="l"/>
            <a:r>
              <a:rPr lang="en-US" dirty="0" smtClean="0">
                <a:solidFill>
                  <a:schemeClr val="tx1"/>
                </a:solidFill>
              </a:rPr>
              <a:t>Model the Criteria</a:t>
            </a:r>
          </a:p>
          <a:p>
            <a:pPr algn="l"/>
            <a:r>
              <a:rPr lang="en-US" dirty="0" smtClean="0">
                <a:solidFill>
                  <a:schemeClr val="tx1"/>
                </a:solidFill>
              </a:rPr>
              <a:t>Identify Parcels with Forest Habitat</a:t>
            </a:r>
          </a:p>
        </p:txBody>
      </p:sp>
    </p:spTree>
    <p:extLst>
      <p:ext uri="{BB962C8B-B14F-4D97-AF65-F5344CB8AC3E}">
        <p14:creationId xmlns:p14="http://schemas.microsoft.com/office/powerpoint/2010/main" val="91370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2512" y="97497"/>
            <a:ext cx="10515600" cy="68309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err="1" smtClean="0"/>
              <a:t>Neigboring</a:t>
            </a:r>
            <a:r>
              <a:rPr lang="en-US" dirty="0" smtClean="0"/>
              <a:t> Landscape:   Percent Developed Class within 1 km</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 y="780587"/>
            <a:ext cx="6278137" cy="6077413"/>
          </a:xfrm>
          <a:prstGeom prst="rect">
            <a:avLst/>
          </a:prstGeom>
        </p:spPr>
      </p:pic>
      <p:sp>
        <p:nvSpPr>
          <p:cNvPr id="4" name="TextBox 3"/>
          <p:cNvSpPr txBox="1"/>
          <p:nvPr/>
        </p:nvSpPr>
        <p:spPr>
          <a:xfrm>
            <a:off x="6689558" y="1058779"/>
            <a:ext cx="5253398" cy="3416320"/>
          </a:xfrm>
          <a:prstGeom prst="rect">
            <a:avLst/>
          </a:prstGeom>
          <a:noFill/>
        </p:spPr>
        <p:txBody>
          <a:bodyPr wrap="square" rtlCol="0">
            <a:spAutoFit/>
          </a:bodyPr>
          <a:lstStyle/>
          <a:p>
            <a:r>
              <a:rPr lang="en-US" sz="2000" b="1" dirty="0" smtClean="0"/>
              <a:t>Why not Distance to Roads?</a:t>
            </a:r>
            <a:endParaRPr lang="en-US" sz="2000" b="1" dirty="0"/>
          </a:p>
          <a:p>
            <a:endParaRPr lang="en-US" sz="2000" dirty="0"/>
          </a:p>
          <a:p>
            <a:r>
              <a:rPr lang="en-US" dirty="0" smtClean="0"/>
              <a:t>Roads are well represented by NLCD in this area.</a:t>
            </a:r>
          </a:p>
          <a:p>
            <a:endParaRPr lang="en-US" dirty="0"/>
          </a:p>
          <a:p>
            <a:r>
              <a:rPr lang="en-US" dirty="0" smtClean="0"/>
              <a:t>The US Fish and Wildlife Service requires physical and legal access to new refuge units, so a road is actually a required </a:t>
            </a:r>
            <a:r>
              <a:rPr lang="en-US" dirty="0"/>
              <a:t>feature. </a:t>
            </a:r>
            <a:endParaRPr lang="en-US" dirty="0" smtClean="0"/>
          </a:p>
          <a:p>
            <a:endParaRPr lang="en-US" dirty="0"/>
          </a:p>
          <a:p>
            <a:r>
              <a:rPr lang="en-US" dirty="0" smtClean="0"/>
              <a:t>For </a:t>
            </a:r>
            <a:r>
              <a:rPr lang="en-US" dirty="0"/>
              <a:t>abundance of Acadian </a:t>
            </a:r>
            <a:r>
              <a:rPr lang="en-US" dirty="0" smtClean="0"/>
              <a:t>Flycatchers, no </a:t>
            </a:r>
            <a:r>
              <a:rPr lang="en-US" dirty="0"/>
              <a:t>difference between  number of buildings, road, pavement and lawn as percent </a:t>
            </a:r>
            <a:r>
              <a:rPr lang="en-US" dirty="0" smtClean="0"/>
              <a:t>cover. </a:t>
            </a:r>
            <a:r>
              <a:rPr lang="en-US" dirty="0"/>
              <a:t>(Rodewald and Shustak, 2008) </a:t>
            </a:r>
          </a:p>
          <a:p>
            <a:endParaRPr lang="en-US" sz="1400" dirty="0"/>
          </a:p>
        </p:txBody>
      </p:sp>
      <p:sp>
        <p:nvSpPr>
          <p:cNvPr id="5" name="TextBox 4"/>
          <p:cNvSpPr txBox="1"/>
          <p:nvPr/>
        </p:nvSpPr>
        <p:spPr>
          <a:xfrm>
            <a:off x="6689558" y="6211669"/>
            <a:ext cx="4753190" cy="646331"/>
          </a:xfrm>
          <a:prstGeom prst="rect">
            <a:avLst/>
          </a:prstGeom>
          <a:noFill/>
        </p:spPr>
        <p:txBody>
          <a:bodyPr wrap="square" rtlCol="0">
            <a:spAutoFit/>
          </a:bodyPr>
          <a:lstStyle/>
          <a:p>
            <a:r>
              <a:rPr lang="en-US" b="1" dirty="0" smtClean="0"/>
              <a:t>National Land Cover Database  2011</a:t>
            </a:r>
          </a:p>
          <a:p>
            <a:r>
              <a:rPr lang="en-US" dirty="0" smtClean="0"/>
              <a:t>   	</a:t>
            </a:r>
            <a:endParaRPr lang="en-US" dirty="0"/>
          </a:p>
        </p:txBody>
      </p:sp>
    </p:spTree>
    <p:extLst>
      <p:ext uri="{BB962C8B-B14F-4D97-AF65-F5344CB8AC3E}">
        <p14:creationId xmlns:p14="http://schemas.microsoft.com/office/powerpoint/2010/main" val="749459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373567" y="136525"/>
            <a:ext cx="10515600" cy="973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Percent Developed Class within 1 km</a:t>
            </a:r>
            <a:endParaRPr lang="en-US" dirty="0"/>
          </a:p>
        </p:txBody>
      </p:sp>
      <p:pic>
        <p:nvPicPr>
          <p:cNvPr id="6" name="Content Placeholder 5"/>
          <p:cNvPicPr>
            <a:picLocks noGrp="1"/>
          </p:cNvPicPr>
          <p:nvPr>
            <p:ph sz="half" idx="2"/>
          </p:nvPr>
        </p:nvPicPr>
        <p:blipFill>
          <a:blip r:embed="rId3"/>
          <a:stretch>
            <a:fillRect/>
          </a:stretch>
        </p:blipFill>
        <p:spPr>
          <a:xfrm>
            <a:off x="5794653" y="957944"/>
            <a:ext cx="6081662" cy="5641720"/>
          </a:xfrm>
          <a:prstGeom prst="rect">
            <a:avLst/>
          </a:prstGeom>
        </p:spPr>
      </p:pic>
      <p:pic>
        <p:nvPicPr>
          <p:cNvPr id="7" name="Picture 6"/>
          <p:cNvPicPr>
            <a:picLocks noChangeAspect="1"/>
          </p:cNvPicPr>
          <p:nvPr/>
        </p:nvPicPr>
        <p:blipFill>
          <a:blip r:embed="rId4"/>
          <a:stretch>
            <a:fillRect/>
          </a:stretch>
        </p:blipFill>
        <p:spPr>
          <a:xfrm>
            <a:off x="255665" y="3869473"/>
            <a:ext cx="5115795" cy="2653990"/>
          </a:xfrm>
          <a:prstGeom prst="rect">
            <a:avLst/>
          </a:prstGeom>
        </p:spPr>
      </p:pic>
    </p:spTree>
    <p:extLst>
      <p:ext uri="{BB962C8B-B14F-4D97-AF65-F5344CB8AC3E}">
        <p14:creationId xmlns:p14="http://schemas.microsoft.com/office/powerpoint/2010/main" val="696197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6395" y="197858"/>
            <a:ext cx="5947447" cy="68309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Streams and Rivers</a:t>
            </a:r>
            <a:endParaRPr lang="en-US" dirty="0"/>
          </a:p>
        </p:txBody>
      </p:sp>
      <p:sp>
        <p:nvSpPr>
          <p:cNvPr id="3" name="TextBox 2"/>
          <p:cNvSpPr txBox="1"/>
          <p:nvPr/>
        </p:nvSpPr>
        <p:spPr>
          <a:xfrm>
            <a:off x="6869280" y="1535404"/>
            <a:ext cx="4348976" cy="2862322"/>
          </a:xfrm>
          <a:prstGeom prst="rect">
            <a:avLst/>
          </a:prstGeom>
          <a:noFill/>
        </p:spPr>
        <p:txBody>
          <a:bodyPr wrap="square" rtlCol="0">
            <a:spAutoFit/>
          </a:bodyPr>
          <a:lstStyle/>
          <a:p>
            <a:endParaRPr lang="en-US" dirty="0" smtClean="0"/>
          </a:p>
          <a:p>
            <a:r>
              <a:rPr lang="en-US" dirty="0" smtClean="0"/>
              <a:t>Buffered to allow linear features to affect tax parcel polygons</a:t>
            </a:r>
          </a:p>
          <a:p>
            <a:endParaRPr lang="en-US" dirty="0"/>
          </a:p>
          <a:p>
            <a:r>
              <a:rPr lang="en-US" dirty="0" smtClean="0"/>
              <a:t>Three Classes</a:t>
            </a:r>
          </a:p>
          <a:p>
            <a:pPr marL="285750" indent="-285750">
              <a:buFont typeface="Arial" panose="020B0604020202020204" pitchFamily="34" charset="0"/>
              <a:buChar char="•"/>
            </a:pPr>
            <a:r>
              <a:rPr lang="en-US" dirty="0"/>
              <a:t>	</a:t>
            </a:r>
            <a:r>
              <a:rPr lang="en-US" dirty="0" smtClean="0"/>
              <a:t>Refuge Associated</a:t>
            </a:r>
          </a:p>
          <a:p>
            <a:pPr marL="285750" indent="-285750">
              <a:buFont typeface="Arial" panose="020B0604020202020204" pitchFamily="34" charset="0"/>
              <a:buChar char="•"/>
            </a:pPr>
            <a:r>
              <a:rPr lang="en-US" dirty="0"/>
              <a:t>	</a:t>
            </a:r>
            <a:r>
              <a:rPr lang="en-US" dirty="0" smtClean="0"/>
              <a:t>Named Streams </a:t>
            </a:r>
          </a:p>
          <a:p>
            <a:pPr marL="285750" indent="-285750">
              <a:buFont typeface="Arial" panose="020B0604020202020204" pitchFamily="34" charset="0"/>
              <a:buChar char="•"/>
            </a:pPr>
            <a:r>
              <a:rPr lang="en-US" dirty="0"/>
              <a:t>	</a:t>
            </a:r>
            <a:r>
              <a:rPr lang="en-US" dirty="0" smtClean="0"/>
              <a:t>Unnamed Streams</a:t>
            </a:r>
          </a:p>
          <a:p>
            <a:endParaRPr lang="en-US" dirty="0"/>
          </a:p>
          <a:p>
            <a:endParaRPr lang="en-US" dirty="0"/>
          </a:p>
        </p:txBody>
      </p:sp>
      <p:pic>
        <p:nvPicPr>
          <p:cNvPr id="5" name="Picture 4"/>
          <p:cNvPicPr>
            <a:picLocks noChangeAspect="1"/>
          </p:cNvPicPr>
          <p:nvPr/>
        </p:nvPicPr>
        <p:blipFill>
          <a:blip r:embed="rId3"/>
          <a:stretch>
            <a:fillRect/>
          </a:stretch>
        </p:blipFill>
        <p:spPr>
          <a:xfrm>
            <a:off x="6591227" y="4299633"/>
            <a:ext cx="3497238" cy="2478625"/>
          </a:xfrm>
          <a:prstGeom prst="rect">
            <a:avLst/>
          </a:prstGeom>
        </p:spPr>
      </p:pic>
      <p:sp>
        <p:nvSpPr>
          <p:cNvPr id="6" name="TextBox 5"/>
          <p:cNvSpPr txBox="1"/>
          <p:nvPr/>
        </p:nvSpPr>
        <p:spPr>
          <a:xfrm>
            <a:off x="6591227" y="1023510"/>
            <a:ext cx="3438059" cy="369332"/>
          </a:xfrm>
          <a:prstGeom prst="rect">
            <a:avLst/>
          </a:prstGeom>
          <a:noFill/>
        </p:spPr>
        <p:txBody>
          <a:bodyPr wrap="square" rtlCol="0">
            <a:spAutoFit/>
          </a:bodyPr>
          <a:lstStyle/>
          <a:p>
            <a:r>
              <a:rPr lang="en-US" b="1" dirty="0" smtClean="0"/>
              <a:t>National Hydrography Dataset</a:t>
            </a:r>
          </a:p>
        </p:txBody>
      </p:sp>
      <p:pic>
        <p:nvPicPr>
          <p:cNvPr id="7" name="Picture 6"/>
          <p:cNvPicPr>
            <a:picLocks noChangeAspect="1"/>
          </p:cNvPicPr>
          <p:nvPr/>
        </p:nvPicPr>
        <p:blipFill>
          <a:blip r:embed="rId4"/>
          <a:stretch>
            <a:fillRect/>
          </a:stretch>
        </p:blipFill>
        <p:spPr>
          <a:xfrm>
            <a:off x="-1" y="881682"/>
            <a:ext cx="6422065" cy="5976318"/>
          </a:xfrm>
          <a:prstGeom prst="rect">
            <a:avLst/>
          </a:prstGeom>
        </p:spPr>
      </p:pic>
    </p:spTree>
    <p:extLst>
      <p:ext uri="{BB962C8B-B14F-4D97-AF65-F5344CB8AC3E}">
        <p14:creationId xmlns:p14="http://schemas.microsoft.com/office/powerpoint/2010/main" val="832055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6395" y="197858"/>
            <a:ext cx="10515600" cy="68309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Wetlands</a:t>
            </a:r>
          </a:p>
        </p:txBody>
      </p:sp>
      <p:pic>
        <p:nvPicPr>
          <p:cNvPr id="6" name="Picture 5"/>
          <p:cNvPicPr/>
          <p:nvPr/>
        </p:nvPicPr>
        <p:blipFill>
          <a:blip r:embed="rId3"/>
          <a:stretch>
            <a:fillRect/>
          </a:stretch>
        </p:blipFill>
        <p:spPr>
          <a:xfrm>
            <a:off x="5341434" y="197858"/>
            <a:ext cx="6523463" cy="6274611"/>
          </a:xfrm>
          <a:prstGeom prst="rect">
            <a:avLst/>
          </a:prstGeom>
        </p:spPr>
      </p:pic>
      <p:pic>
        <p:nvPicPr>
          <p:cNvPr id="7" name="Picture 6"/>
          <p:cNvPicPr>
            <a:picLocks noChangeAspect="1"/>
          </p:cNvPicPr>
          <p:nvPr/>
        </p:nvPicPr>
        <p:blipFill>
          <a:blip r:embed="rId4"/>
          <a:stretch>
            <a:fillRect/>
          </a:stretch>
        </p:blipFill>
        <p:spPr>
          <a:xfrm>
            <a:off x="2449202" y="4700819"/>
            <a:ext cx="2543175" cy="1771650"/>
          </a:xfrm>
          <a:prstGeom prst="rect">
            <a:avLst/>
          </a:prstGeom>
        </p:spPr>
      </p:pic>
      <p:sp>
        <p:nvSpPr>
          <p:cNvPr id="5" name="TextBox 4"/>
          <p:cNvSpPr txBox="1"/>
          <p:nvPr/>
        </p:nvSpPr>
        <p:spPr>
          <a:xfrm>
            <a:off x="336395" y="880948"/>
            <a:ext cx="4753190" cy="646331"/>
          </a:xfrm>
          <a:prstGeom prst="rect">
            <a:avLst/>
          </a:prstGeom>
          <a:noFill/>
        </p:spPr>
        <p:txBody>
          <a:bodyPr wrap="square" rtlCol="0">
            <a:spAutoFit/>
          </a:bodyPr>
          <a:lstStyle/>
          <a:p>
            <a:r>
              <a:rPr lang="en-US" b="1" dirty="0" smtClean="0"/>
              <a:t>US Fish and Wildlife Service </a:t>
            </a:r>
          </a:p>
          <a:p>
            <a:r>
              <a:rPr lang="en-US" dirty="0" smtClean="0"/>
              <a:t>National Wetland Inventory</a:t>
            </a:r>
            <a:endParaRPr lang="en-US" dirty="0"/>
          </a:p>
        </p:txBody>
      </p:sp>
    </p:spTree>
    <p:extLst>
      <p:ext uri="{BB962C8B-B14F-4D97-AF65-F5344CB8AC3E}">
        <p14:creationId xmlns:p14="http://schemas.microsoft.com/office/powerpoint/2010/main" val="919814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7864"/>
            <a:ext cx="5406736" cy="1042846"/>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200" dirty="0" smtClean="0"/>
              <a:t>Image of Model Results</a:t>
            </a:r>
            <a:endParaRPr lang="en-US" sz="3200" dirty="0"/>
          </a:p>
        </p:txBody>
      </p:sp>
      <p:sp>
        <p:nvSpPr>
          <p:cNvPr id="3" name="Title 1"/>
          <p:cNvSpPr txBox="1">
            <a:spLocks/>
          </p:cNvSpPr>
          <p:nvPr/>
        </p:nvSpPr>
        <p:spPr>
          <a:xfrm>
            <a:off x="581526" y="1350932"/>
            <a:ext cx="4232014"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smtClean="0"/>
              <a:t>High Values:</a:t>
            </a:r>
          </a:p>
          <a:p>
            <a:r>
              <a:rPr lang="en-US" sz="2400" dirty="0"/>
              <a:t>	</a:t>
            </a:r>
            <a:r>
              <a:rPr lang="en-US" sz="2400" dirty="0" smtClean="0"/>
              <a:t>Large forest areas</a:t>
            </a:r>
          </a:p>
          <a:p>
            <a:r>
              <a:rPr lang="en-US" sz="2400" dirty="0"/>
              <a:t>	</a:t>
            </a:r>
            <a:r>
              <a:rPr lang="en-US" sz="2400" dirty="0" smtClean="0"/>
              <a:t>Near to Preserve Areas</a:t>
            </a:r>
          </a:p>
          <a:p>
            <a:r>
              <a:rPr lang="en-US" sz="2400" dirty="0"/>
              <a:t>	</a:t>
            </a:r>
            <a:r>
              <a:rPr lang="en-US" sz="2400" dirty="0" smtClean="0"/>
              <a:t>Near to Streams.</a:t>
            </a:r>
            <a:endParaRPr lang="en-US" sz="2400" dirty="0"/>
          </a:p>
        </p:txBody>
      </p:sp>
      <p:pic>
        <p:nvPicPr>
          <p:cNvPr id="4" name="Picture 3"/>
          <p:cNvPicPr>
            <a:picLocks noChangeAspect="1"/>
          </p:cNvPicPr>
          <p:nvPr/>
        </p:nvPicPr>
        <p:blipFill>
          <a:blip r:embed="rId3"/>
          <a:stretch>
            <a:fillRect/>
          </a:stretch>
        </p:blipFill>
        <p:spPr>
          <a:xfrm>
            <a:off x="5373189" y="0"/>
            <a:ext cx="6818811" cy="6858000"/>
          </a:xfrm>
          <a:prstGeom prst="rect">
            <a:avLst/>
          </a:prstGeom>
        </p:spPr>
      </p:pic>
      <p:pic>
        <p:nvPicPr>
          <p:cNvPr id="6" name="Picture 5"/>
          <p:cNvPicPr>
            <a:picLocks noChangeAspect="1"/>
          </p:cNvPicPr>
          <p:nvPr/>
        </p:nvPicPr>
        <p:blipFill>
          <a:blip r:embed="rId4"/>
          <a:stretch>
            <a:fillRect/>
          </a:stretch>
        </p:blipFill>
        <p:spPr>
          <a:xfrm>
            <a:off x="315941" y="3730867"/>
            <a:ext cx="4256059" cy="2777493"/>
          </a:xfrm>
          <a:prstGeom prst="rect">
            <a:avLst/>
          </a:prstGeom>
        </p:spPr>
      </p:pic>
    </p:spTree>
    <p:extLst>
      <p:ext uri="{BB962C8B-B14F-4D97-AF65-F5344CB8AC3E}">
        <p14:creationId xmlns:p14="http://schemas.microsoft.com/office/powerpoint/2010/main" val="2698133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8087" y="1506146"/>
            <a:ext cx="5505087" cy="3867810"/>
          </a:xfrm>
        </p:spPr>
        <p:txBody>
          <a:bodyPr>
            <a:normAutofit/>
          </a:bodyPr>
          <a:lstStyle/>
          <a:p>
            <a:pPr marL="514350" indent="-514350">
              <a:buFont typeface="+mj-lt"/>
              <a:buAutoNum type="arabicPeriod"/>
            </a:pPr>
            <a:r>
              <a:rPr lang="en-US" dirty="0" smtClean="0"/>
              <a:t>Associate high suitability values with County tax parcels</a:t>
            </a:r>
          </a:p>
          <a:p>
            <a:pPr marL="514350" indent="-514350">
              <a:buFont typeface="+mj-lt"/>
              <a:buAutoNum type="arabicPeriod"/>
            </a:pPr>
            <a:r>
              <a:rPr lang="en-US" dirty="0" smtClean="0"/>
              <a:t>Investigate the parcels with the highest sum.</a:t>
            </a:r>
          </a:p>
          <a:p>
            <a:pPr marL="514350" indent="-514350">
              <a:buFont typeface="+mj-lt"/>
              <a:buAutoNum type="arabicPeriod"/>
            </a:pPr>
            <a:r>
              <a:rPr lang="en-US" dirty="0" smtClean="0"/>
              <a:t>Large parcels will have larger sums.</a:t>
            </a:r>
            <a:endParaRPr lang="en-US" dirty="0"/>
          </a:p>
        </p:txBody>
      </p:sp>
      <p:sp>
        <p:nvSpPr>
          <p:cNvPr id="5" name="Title 1"/>
          <p:cNvSpPr txBox="1">
            <a:spLocks/>
          </p:cNvSpPr>
          <p:nvPr/>
        </p:nvSpPr>
        <p:spPr>
          <a:xfrm>
            <a:off x="148087" y="185103"/>
            <a:ext cx="10515600" cy="68309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Assigning habitat values to parcels</a:t>
            </a:r>
            <a:endParaRPr lang="en-US" dirty="0"/>
          </a:p>
        </p:txBody>
      </p:sp>
      <p:pic>
        <p:nvPicPr>
          <p:cNvPr id="2" name="Picture 1"/>
          <p:cNvPicPr>
            <a:picLocks noChangeAspect="1"/>
          </p:cNvPicPr>
          <p:nvPr/>
        </p:nvPicPr>
        <p:blipFill>
          <a:blip r:embed="rId3"/>
          <a:stretch>
            <a:fillRect/>
          </a:stretch>
        </p:blipFill>
        <p:spPr>
          <a:xfrm>
            <a:off x="5986733" y="868193"/>
            <a:ext cx="6205268" cy="5989807"/>
          </a:xfrm>
          <a:prstGeom prst="rect">
            <a:avLst/>
          </a:prstGeom>
        </p:spPr>
      </p:pic>
      <p:pic>
        <p:nvPicPr>
          <p:cNvPr id="6" name="Picture 5"/>
          <p:cNvPicPr>
            <a:picLocks noChangeAspect="1"/>
          </p:cNvPicPr>
          <p:nvPr/>
        </p:nvPicPr>
        <p:blipFill>
          <a:blip r:embed="rId4"/>
          <a:stretch>
            <a:fillRect/>
          </a:stretch>
        </p:blipFill>
        <p:spPr>
          <a:xfrm>
            <a:off x="10888404" y="5373956"/>
            <a:ext cx="1047750" cy="1333500"/>
          </a:xfrm>
          <a:prstGeom prst="rect">
            <a:avLst/>
          </a:prstGeom>
        </p:spPr>
      </p:pic>
    </p:spTree>
    <p:extLst>
      <p:ext uri="{BB962C8B-B14F-4D97-AF65-F5344CB8AC3E}">
        <p14:creationId xmlns:p14="http://schemas.microsoft.com/office/powerpoint/2010/main" val="2658800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4762" y="664232"/>
            <a:ext cx="4088921" cy="983411"/>
          </a:xfrm>
        </p:spPr>
        <p:txBody>
          <a:bodyPr>
            <a:normAutofit fontScale="90000"/>
          </a:bodyPr>
          <a:lstStyle/>
          <a:p>
            <a:r>
              <a:rPr lang="en-US" dirty="0" smtClean="0"/>
              <a:t>Assigning habitat value to tax parcels</a:t>
            </a:r>
            <a:endParaRPr lang="en-US" dirty="0"/>
          </a:p>
        </p:txBody>
      </p:sp>
      <p:pic>
        <p:nvPicPr>
          <p:cNvPr id="4" name="Picture 3"/>
          <p:cNvPicPr>
            <a:picLocks noChangeAspect="1"/>
          </p:cNvPicPr>
          <p:nvPr/>
        </p:nvPicPr>
        <p:blipFill>
          <a:blip r:embed="rId3"/>
          <a:stretch>
            <a:fillRect/>
          </a:stretch>
        </p:blipFill>
        <p:spPr>
          <a:xfrm>
            <a:off x="7437856" y="2769036"/>
            <a:ext cx="3034612" cy="3959567"/>
          </a:xfrm>
          <a:prstGeom prst="rect">
            <a:avLst/>
          </a:prstGeom>
        </p:spPr>
      </p:pic>
      <p:pic>
        <p:nvPicPr>
          <p:cNvPr id="5" name="Picture 4"/>
          <p:cNvPicPr/>
          <p:nvPr/>
        </p:nvPicPr>
        <p:blipFill>
          <a:blip r:embed="rId4"/>
          <a:stretch>
            <a:fillRect/>
          </a:stretch>
        </p:blipFill>
        <p:spPr>
          <a:xfrm>
            <a:off x="0" y="0"/>
            <a:ext cx="7041041" cy="6857999"/>
          </a:xfrm>
          <a:prstGeom prst="rect">
            <a:avLst/>
          </a:prstGeom>
        </p:spPr>
      </p:pic>
    </p:spTree>
    <p:extLst>
      <p:ext uri="{BB962C8B-B14F-4D97-AF65-F5344CB8AC3E}">
        <p14:creationId xmlns:p14="http://schemas.microsoft.com/office/powerpoint/2010/main" val="1081107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874" y="471019"/>
            <a:ext cx="4088921" cy="2622430"/>
          </a:xfrm>
        </p:spPr>
        <p:txBody>
          <a:bodyPr>
            <a:normAutofit fontScale="90000"/>
          </a:bodyPr>
          <a:lstStyle/>
          <a:p>
            <a:r>
              <a:rPr lang="en-US" dirty="0" smtClean="0"/>
              <a:t>Lesson learned: Use a few simple criteria!</a:t>
            </a:r>
            <a:br>
              <a:rPr lang="en-US" dirty="0" smtClean="0"/>
            </a:br>
            <a:endParaRPr lang="en-US" dirty="0"/>
          </a:p>
        </p:txBody>
      </p:sp>
      <p:pic>
        <p:nvPicPr>
          <p:cNvPr id="6" name="Picture 5"/>
          <p:cNvPicPr>
            <a:picLocks noChangeAspect="1"/>
          </p:cNvPicPr>
          <p:nvPr/>
        </p:nvPicPr>
        <p:blipFill>
          <a:blip r:embed="rId3"/>
          <a:stretch>
            <a:fillRect/>
          </a:stretch>
        </p:blipFill>
        <p:spPr>
          <a:xfrm>
            <a:off x="0" y="0"/>
            <a:ext cx="7914610" cy="6858000"/>
          </a:xfrm>
          <a:prstGeom prst="rect">
            <a:avLst/>
          </a:prstGeom>
        </p:spPr>
      </p:pic>
    </p:spTree>
    <p:extLst>
      <p:ext uri="{BB962C8B-B14F-4D97-AF65-F5344CB8AC3E}">
        <p14:creationId xmlns:p14="http://schemas.microsoft.com/office/powerpoint/2010/main" val="422658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574" y="1228425"/>
            <a:ext cx="10772227" cy="3693319"/>
          </a:xfrm>
          <a:prstGeom prst="rect">
            <a:avLst/>
          </a:prstGeom>
        </p:spPr>
        <p:txBody>
          <a:bodyPr wrap="square">
            <a:spAutoFit/>
          </a:bodyPr>
          <a:lstStyle/>
          <a:p>
            <a:r>
              <a:rPr lang="en-US" dirty="0" smtClean="0"/>
              <a:t>Drawbacks of the “Refuge Suitability” analysis</a:t>
            </a:r>
          </a:p>
          <a:p>
            <a:r>
              <a:rPr lang="en-US" dirty="0"/>
              <a:t>	</a:t>
            </a:r>
            <a:r>
              <a:rPr lang="en-US" dirty="0" smtClean="0"/>
              <a:t>Not a true habitat model – really a “Site Suitability” study.  Each species needs its own model.</a:t>
            </a:r>
          </a:p>
          <a:p>
            <a:r>
              <a:rPr lang="en-US" dirty="0"/>
              <a:t>	</a:t>
            </a:r>
            <a:r>
              <a:rPr lang="en-US" dirty="0" smtClean="0"/>
              <a:t>Results strongly influenced by the area of the tax parcel.</a:t>
            </a:r>
          </a:p>
          <a:p>
            <a:r>
              <a:rPr lang="en-US" dirty="0"/>
              <a:t>	</a:t>
            </a:r>
            <a:endParaRPr lang="en-US" dirty="0" smtClean="0"/>
          </a:p>
          <a:p>
            <a:r>
              <a:rPr lang="en-US" dirty="0" smtClean="0"/>
              <a:t>Most useful features of this process:</a:t>
            </a:r>
          </a:p>
          <a:p>
            <a:endParaRPr lang="en-US" dirty="0" smtClean="0"/>
          </a:p>
          <a:p>
            <a:r>
              <a:rPr lang="en-US" dirty="0"/>
              <a:t>	</a:t>
            </a:r>
            <a:r>
              <a:rPr lang="en-US" dirty="0" smtClean="0"/>
              <a:t>Finding large parcel groups</a:t>
            </a:r>
          </a:p>
          <a:p>
            <a:r>
              <a:rPr lang="en-US" dirty="0"/>
              <a:t>	</a:t>
            </a:r>
            <a:r>
              <a:rPr lang="en-US" dirty="0" smtClean="0"/>
              <a:t>Forest Area calculations</a:t>
            </a:r>
          </a:p>
          <a:p>
            <a:r>
              <a:rPr lang="en-US" dirty="0"/>
              <a:t>	</a:t>
            </a:r>
            <a:r>
              <a:rPr lang="en-US" dirty="0" smtClean="0"/>
              <a:t>Locations of parks and conservation easements</a:t>
            </a:r>
          </a:p>
          <a:p>
            <a:r>
              <a:rPr lang="en-US" dirty="0"/>
              <a:t>	</a:t>
            </a:r>
            <a:r>
              <a:rPr lang="en-US" dirty="0" smtClean="0"/>
              <a:t>Locations of smaller streams</a:t>
            </a:r>
          </a:p>
          <a:p>
            <a:r>
              <a:rPr lang="en-US" dirty="0"/>
              <a:t>	</a:t>
            </a:r>
            <a:r>
              <a:rPr lang="en-US" dirty="0" smtClean="0"/>
              <a:t>Development of library of habitat data for modelling animal habitat.</a:t>
            </a:r>
          </a:p>
          <a:p>
            <a:r>
              <a:rPr lang="en-US" dirty="0"/>
              <a:t>	</a:t>
            </a:r>
            <a:endParaRPr lang="en-US" dirty="0" smtClean="0"/>
          </a:p>
          <a:p>
            <a:r>
              <a:rPr lang="en-US" dirty="0"/>
              <a:t>	</a:t>
            </a:r>
          </a:p>
        </p:txBody>
      </p:sp>
      <p:sp>
        <p:nvSpPr>
          <p:cNvPr id="8" name="Subtitle 2"/>
          <p:cNvSpPr txBox="1">
            <a:spLocks/>
          </p:cNvSpPr>
          <p:nvPr/>
        </p:nvSpPr>
        <p:spPr>
          <a:xfrm>
            <a:off x="270222" y="478031"/>
            <a:ext cx="3529083" cy="60881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700" b="1" dirty="0" smtClean="0"/>
              <a:t>Discussion:</a:t>
            </a:r>
            <a:endParaRPr lang="en-US" b="1"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96" y="3836019"/>
            <a:ext cx="3608213" cy="2636000"/>
          </a:xfrm>
          <a:prstGeom prst="rect">
            <a:avLst/>
          </a:prstGeom>
        </p:spPr>
      </p:pic>
    </p:spTree>
    <p:extLst>
      <p:ext uri="{BB962C8B-B14F-4D97-AF65-F5344CB8AC3E}">
        <p14:creationId xmlns:p14="http://schemas.microsoft.com/office/powerpoint/2010/main" val="4240762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3353" y="0"/>
            <a:ext cx="2338647" cy="6974958"/>
          </a:xfrm>
        </p:spPr>
        <p:txBody>
          <a:bodyPr>
            <a:normAutofit/>
          </a:bodyPr>
          <a:lstStyle/>
          <a:p>
            <a:r>
              <a:rPr lang="en-US" sz="4000" i="1" dirty="0" smtClean="0"/>
              <a:t>“You can’t buy it if it’s not for sale -  Until it’s for sale, you can’t buy it.”</a:t>
            </a:r>
            <a:br>
              <a:rPr lang="en-US" sz="4000" i="1" dirty="0" smtClean="0"/>
            </a:br>
            <a:r>
              <a:rPr lang="en-US" sz="4000" i="1" dirty="0"/>
              <a:t/>
            </a:r>
            <a:br>
              <a:rPr lang="en-US" sz="4000" i="1" dirty="0"/>
            </a:br>
            <a:r>
              <a:rPr lang="en-US" sz="1400" i="1" dirty="0"/>
              <a:t>Michael </a:t>
            </a:r>
            <a:r>
              <a:rPr lang="en-US" sz="1400" i="1" dirty="0" smtClean="0"/>
              <a:t>Lange, US FWS.</a:t>
            </a:r>
            <a:r>
              <a:rPr lang="en-US" sz="1400" i="1" dirty="0"/>
              <a:t/>
            </a:r>
            <a:br>
              <a:rPr lang="en-US" sz="1400" i="1" dirty="0"/>
            </a:br>
            <a:r>
              <a:rPr lang="en-US" sz="4000" i="1" dirty="0"/>
              <a:t/>
            </a:r>
            <a:br>
              <a:rPr lang="en-US" sz="4000" i="1" dirty="0"/>
            </a:br>
            <a:endParaRPr lang="en-US" sz="1400" i="1" dirty="0"/>
          </a:p>
        </p:txBody>
      </p:sp>
      <p:pic>
        <p:nvPicPr>
          <p:cNvPr id="4" name="Picture 3" descr="C:\Main Files\Mike Backup - 7-31-2014\All Current Documents\TCEQ\Pictures for proposal 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7777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7786" y="452718"/>
            <a:ext cx="4672210" cy="131345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chemeClr val="tx1"/>
                </a:solidFill>
              </a:rPr>
              <a:t>Columbia Bottomland Forest</a:t>
            </a:r>
            <a:endParaRPr lang="en-US" sz="3200" dirty="0">
              <a:solidFill>
                <a:schemeClr val="tx1"/>
              </a:solidFill>
            </a:endParaRPr>
          </a:p>
        </p:txBody>
      </p:sp>
      <p:sp>
        <p:nvSpPr>
          <p:cNvPr id="11" name="TextBox 10"/>
          <p:cNvSpPr txBox="1"/>
          <p:nvPr/>
        </p:nvSpPr>
        <p:spPr>
          <a:xfrm>
            <a:off x="6605002" y="4433568"/>
            <a:ext cx="736099" cy="341632"/>
          </a:xfrm>
          <a:prstGeom prst="rect">
            <a:avLst/>
          </a:prstGeom>
          <a:noFill/>
        </p:spPr>
        <p:txBody>
          <a:bodyPr wrap="none" rtlCol="0">
            <a:spAutoFit/>
          </a:bodyPr>
          <a:lstStyle/>
          <a:p>
            <a:pPr>
              <a:lnSpc>
                <a:spcPct val="90000"/>
              </a:lnSpc>
            </a:pPr>
            <a:r>
              <a:rPr lang="en-US" dirty="0" smtClean="0"/>
              <a:t>Crops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80" y="2958352"/>
            <a:ext cx="3690570" cy="3654237"/>
          </a:xfrm>
          <a:prstGeom prst="rect">
            <a:avLst/>
          </a:prstGeom>
        </p:spPr>
      </p:pic>
      <p:pic>
        <p:nvPicPr>
          <p:cNvPr id="2" name="Picture 1"/>
          <p:cNvPicPr>
            <a:picLocks noChangeAspect="1"/>
          </p:cNvPicPr>
          <p:nvPr/>
        </p:nvPicPr>
        <p:blipFill>
          <a:blip r:embed="rId4"/>
          <a:stretch>
            <a:fillRect/>
          </a:stretch>
        </p:blipFill>
        <p:spPr>
          <a:xfrm>
            <a:off x="4410067" y="12674"/>
            <a:ext cx="7781933" cy="6845326"/>
          </a:xfrm>
          <a:prstGeom prst="rect">
            <a:avLst/>
          </a:prstGeom>
        </p:spPr>
      </p:pic>
      <p:sp>
        <p:nvSpPr>
          <p:cNvPr id="8" name="TextBox 7"/>
          <p:cNvSpPr txBox="1"/>
          <p:nvPr/>
        </p:nvSpPr>
        <p:spPr>
          <a:xfrm>
            <a:off x="7394207" y="3601136"/>
            <a:ext cx="859531" cy="369332"/>
          </a:xfrm>
          <a:prstGeom prst="rect">
            <a:avLst/>
          </a:prstGeom>
          <a:noFill/>
        </p:spPr>
        <p:txBody>
          <a:bodyPr wrap="none" rtlCol="0">
            <a:spAutoFit/>
          </a:bodyPr>
          <a:lstStyle/>
          <a:p>
            <a:pPr>
              <a:lnSpc>
                <a:spcPct val="90000"/>
              </a:lnSpc>
            </a:pPr>
            <a:r>
              <a:rPr lang="en-US" sz="2000" dirty="0" smtClean="0"/>
              <a:t>Forest</a:t>
            </a:r>
            <a:endParaRPr lang="en-US" sz="2000" dirty="0"/>
          </a:p>
        </p:txBody>
      </p:sp>
    </p:spTree>
    <p:extLst>
      <p:ext uri="{BB962C8B-B14F-4D97-AF65-F5344CB8AC3E}">
        <p14:creationId xmlns:p14="http://schemas.microsoft.com/office/powerpoint/2010/main" val="21573316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684" y="365125"/>
            <a:ext cx="6432741" cy="3575120"/>
          </a:xfrm>
          <a:prstGeom prst="rect">
            <a:avLst/>
          </a:prstGeom>
        </p:spPr>
      </p:pic>
      <p:sp>
        <p:nvSpPr>
          <p:cNvPr id="7" name="Title 6"/>
          <p:cNvSpPr>
            <a:spLocks noGrp="1"/>
          </p:cNvSpPr>
          <p:nvPr>
            <p:ph type="title"/>
          </p:nvPr>
        </p:nvSpPr>
        <p:spPr>
          <a:xfrm>
            <a:off x="519223" y="237534"/>
            <a:ext cx="3563679" cy="1325563"/>
          </a:xfrm>
        </p:spPr>
        <p:txBody>
          <a:bodyPr/>
          <a:lstStyle/>
          <a:p>
            <a:r>
              <a:rPr lang="en-US" dirty="0" smtClean="0"/>
              <a:t>Thanks</a:t>
            </a:r>
            <a:endParaRPr lang="en-US" dirty="0"/>
          </a:p>
        </p:txBody>
      </p:sp>
      <p:sp>
        <p:nvSpPr>
          <p:cNvPr id="2" name="TextBox 1"/>
          <p:cNvSpPr txBox="1"/>
          <p:nvPr/>
        </p:nvSpPr>
        <p:spPr>
          <a:xfrm>
            <a:off x="641447" y="1691020"/>
            <a:ext cx="3441455" cy="2031325"/>
          </a:xfrm>
          <a:prstGeom prst="rect">
            <a:avLst/>
          </a:prstGeom>
          <a:noFill/>
        </p:spPr>
        <p:txBody>
          <a:bodyPr wrap="square" rtlCol="0">
            <a:spAutoFit/>
          </a:bodyPr>
          <a:lstStyle/>
          <a:p>
            <a:r>
              <a:rPr lang="en-US" b="1" dirty="0" smtClean="0"/>
              <a:t>Joe Bishop, </a:t>
            </a:r>
            <a:r>
              <a:rPr lang="en-US" b="1" dirty="0" err="1" smtClean="0"/>
              <a:t>Phd</a:t>
            </a:r>
            <a:r>
              <a:rPr lang="en-US" b="1" dirty="0" smtClean="0"/>
              <a:t>.</a:t>
            </a:r>
          </a:p>
          <a:p>
            <a:r>
              <a:rPr lang="en-US" b="1" dirty="0" smtClean="0"/>
              <a:t>Pennsylvania State University</a:t>
            </a:r>
          </a:p>
          <a:p>
            <a:endParaRPr lang="en-US" b="1" dirty="0"/>
          </a:p>
          <a:p>
            <a:r>
              <a:rPr lang="en-US" b="1" dirty="0" smtClean="0"/>
              <a:t>Michael Lange</a:t>
            </a:r>
          </a:p>
          <a:p>
            <a:r>
              <a:rPr lang="en-US" b="1" dirty="0" smtClean="0"/>
              <a:t>US Fish and Wildlife Service</a:t>
            </a:r>
          </a:p>
          <a:p>
            <a:r>
              <a:rPr lang="en-US" b="1" dirty="0" smtClean="0"/>
              <a:t>Texas Midcoast Refuge Complex</a:t>
            </a:r>
          </a:p>
          <a:p>
            <a:endParaRPr lang="en-US" dirty="0"/>
          </a:p>
        </p:txBody>
      </p:sp>
    </p:spTree>
    <p:extLst>
      <p:ext uri="{BB962C8B-B14F-4D97-AF65-F5344CB8AC3E}">
        <p14:creationId xmlns:p14="http://schemas.microsoft.com/office/powerpoint/2010/main" val="13127078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684" y="365125"/>
            <a:ext cx="6432741" cy="3575120"/>
          </a:xfrm>
          <a:prstGeom prst="rect">
            <a:avLst/>
          </a:prstGeom>
        </p:spPr>
      </p:pic>
      <p:sp>
        <p:nvSpPr>
          <p:cNvPr id="7" name="Title 6"/>
          <p:cNvSpPr>
            <a:spLocks noGrp="1"/>
          </p:cNvSpPr>
          <p:nvPr>
            <p:ph type="title"/>
          </p:nvPr>
        </p:nvSpPr>
        <p:spPr>
          <a:xfrm>
            <a:off x="519223" y="237534"/>
            <a:ext cx="3563679" cy="1325563"/>
          </a:xfrm>
        </p:spPr>
        <p:txBody>
          <a:bodyPr/>
          <a:lstStyle/>
          <a:p>
            <a:r>
              <a:rPr lang="en-US" dirty="0" smtClean="0"/>
              <a:t>Questions</a:t>
            </a:r>
            <a:endParaRPr lang="en-US" dirty="0"/>
          </a:p>
        </p:txBody>
      </p:sp>
      <p:sp>
        <p:nvSpPr>
          <p:cNvPr id="2" name="TextBox 1"/>
          <p:cNvSpPr txBox="1"/>
          <p:nvPr/>
        </p:nvSpPr>
        <p:spPr>
          <a:xfrm>
            <a:off x="838200" y="4949371"/>
            <a:ext cx="3441455" cy="923330"/>
          </a:xfrm>
          <a:prstGeom prst="rect">
            <a:avLst/>
          </a:prstGeom>
          <a:noFill/>
        </p:spPr>
        <p:txBody>
          <a:bodyPr wrap="square" rtlCol="0">
            <a:spAutoFit/>
          </a:bodyPr>
          <a:lstStyle/>
          <a:p>
            <a:r>
              <a:rPr lang="en-US" b="1" dirty="0" smtClean="0"/>
              <a:t>Sarah McCabe</a:t>
            </a:r>
          </a:p>
          <a:p>
            <a:r>
              <a:rPr lang="en-US" dirty="0" smtClean="0">
                <a:hlinkClick r:id="rId4"/>
              </a:rPr>
              <a:t>Sarah.mccabe.tx@gmail.com</a:t>
            </a:r>
            <a:endParaRPr lang="en-US" dirty="0" smtClean="0"/>
          </a:p>
          <a:p>
            <a:endParaRPr lang="en-US" dirty="0"/>
          </a:p>
        </p:txBody>
      </p:sp>
    </p:spTree>
    <p:extLst>
      <p:ext uri="{BB962C8B-B14F-4D97-AF65-F5344CB8AC3E}">
        <p14:creationId xmlns:p14="http://schemas.microsoft.com/office/powerpoint/2010/main" val="2438006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18542"/>
            <a:ext cx="2009407" cy="461682"/>
          </a:xfrm>
        </p:spPr>
        <p:txBody>
          <a:bodyPr>
            <a:normAutofit/>
          </a:bodyPr>
          <a:lstStyle/>
          <a:p>
            <a:r>
              <a:rPr lang="en-US" sz="1800" b="1" dirty="0" smtClean="0"/>
              <a:t>References</a:t>
            </a:r>
            <a:endParaRPr lang="en-US" sz="1800" b="1" dirty="0"/>
          </a:p>
        </p:txBody>
      </p:sp>
      <p:sp>
        <p:nvSpPr>
          <p:cNvPr id="3" name="Content Placeholder 2"/>
          <p:cNvSpPr>
            <a:spLocks noGrp="1"/>
          </p:cNvSpPr>
          <p:nvPr>
            <p:ph sz="half" idx="1"/>
          </p:nvPr>
        </p:nvSpPr>
        <p:spPr>
          <a:xfrm>
            <a:off x="204089" y="635619"/>
            <a:ext cx="8698611" cy="5999356"/>
          </a:xfrm>
        </p:spPr>
        <p:txBody>
          <a:bodyPr>
            <a:noAutofit/>
          </a:bodyPr>
          <a:lstStyle/>
          <a:p>
            <a:pPr marL="0" indent="0">
              <a:spcBef>
                <a:spcPts val="0"/>
              </a:spcBef>
              <a:buNone/>
            </a:pPr>
            <a:r>
              <a:rPr lang="en-US" sz="1200" dirty="0" err="1"/>
              <a:t>Bakermans</a:t>
            </a:r>
            <a:r>
              <a:rPr lang="en-US" sz="1200" dirty="0"/>
              <a:t>, M.H. (2003) </a:t>
            </a:r>
            <a:r>
              <a:rPr lang="en-US" sz="1200" i="1" dirty="0"/>
              <a:t>Hierarchical habitat selection in the Acadian flycatcher</a:t>
            </a:r>
            <a:r>
              <a:rPr lang="en-US" sz="1200" i="1" dirty="0" smtClean="0"/>
              <a:t>: implications </a:t>
            </a:r>
            <a:r>
              <a:rPr lang="en-US" sz="1200" i="1" dirty="0"/>
              <a:t>for conservation of riparian forests</a:t>
            </a:r>
            <a:r>
              <a:rPr lang="en-US" sz="1200" dirty="0"/>
              <a:t>. MSc thesis, The Ohio </a:t>
            </a:r>
            <a:r>
              <a:rPr lang="en-US" sz="1200" dirty="0" smtClean="0"/>
              <a:t>State University</a:t>
            </a:r>
            <a:r>
              <a:rPr lang="en-US" sz="1200" dirty="0"/>
              <a:t>, Columbus, OH.</a:t>
            </a:r>
          </a:p>
          <a:p>
            <a:pPr marL="0" indent="0">
              <a:lnSpc>
                <a:spcPct val="100000"/>
              </a:lnSpc>
              <a:spcBef>
                <a:spcPts val="0"/>
              </a:spcBef>
              <a:buNone/>
            </a:pPr>
            <a:endParaRPr lang="en-US" sz="1200" dirty="0" smtClean="0"/>
          </a:p>
          <a:p>
            <a:pPr marL="0" indent="0">
              <a:lnSpc>
                <a:spcPct val="100000"/>
              </a:lnSpc>
              <a:spcBef>
                <a:spcPts val="0"/>
              </a:spcBef>
              <a:buNone/>
            </a:pPr>
            <a:r>
              <a:rPr lang="en-US" sz="1200" dirty="0"/>
              <a:t>Corridordesign.org, Habitat </a:t>
            </a:r>
            <a:r>
              <a:rPr lang="en-US" sz="1200" dirty="0" smtClean="0"/>
              <a:t>Modeling.  </a:t>
            </a:r>
            <a:r>
              <a:rPr lang="en-US" sz="1200" u="sng" dirty="0">
                <a:hlinkClick r:id="rId3"/>
              </a:rPr>
              <a:t>http://corridordesign.org/designing_corridors/habitat_modeling/</a:t>
            </a:r>
            <a:endParaRPr lang="en-US" sz="1200" dirty="0"/>
          </a:p>
          <a:p>
            <a:pPr marL="0" indent="0">
              <a:lnSpc>
                <a:spcPct val="100000"/>
              </a:lnSpc>
              <a:spcBef>
                <a:spcPts val="0"/>
              </a:spcBef>
              <a:buNone/>
            </a:pPr>
            <a:r>
              <a:rPr lang="en-US" sz="1200" dirty="0" smtClean="0"/>
              <a:t>Accessed 4/28/2014</a:t>
            </a:r>
          </a:p>
          <a:p>
            <a:pPr marL="0" indent="0">
              <a:buNone/>
            </a:pPr>
            <a:r>
              <a:rPr lang="en-US" sz="1200" dirty="0" smtClean="0"/>
              <a:t>Gauthreaux, </a:t>
            </a:r>
            <a:r>
              <a:rPr lang="en-US" sz="1200" dirty="0"/>
              <a:t>S.A. Jr. and Belser, C.A.  (2005). Radar ornithology and the conservation of migratory birds.  In: C. John Ralph and Terrell D. Rich, editors. 2005. Bird Conservation Implementation and Integration in the Americas: Proceedings of the Third International Partners in Flight Conference. 2002 March 20-24</a:t>
            </a:r>
            <a:r>
              <a:rPr lang="en-US" sz="1200" dirty="0" smtClean="0"/>
              <a:t>; pp.871-875</a:t>
            </a:r>
            <a:r>
              <a:rPr lang="en-US" sz="1200" dirty="0"/>
              <a:t>.  </a:t>
            </a:r>
            <a:endParaRPr lang="en-US" sz="1200" dirty="0" smtClean="0"/>
          </a:p>
          <a:p>
            <a:pPr marL="0" indent="0">
              <a:spcBef>
                <a:spcPts val="0"/>
              </a:spcBef>
              <a:buNone/>
            </a:pPr>
            <a:r>
              <a:rPr lang="en-US" sz="1200" dirty="0" smtClean="0">
                <a:hlinkClick r:id="rId4"/>
              </a:rPr>
              <a:t>http</a:t>
            </a:r>
            <a:r>
              <a:rPr lang="en-US" sz="1200" dirty="0">
                <a:hlinkClick r:id="rId4"/>
              </a:rPr>
              <a:t>://</a:t>
            </a:r>
            <a:r>
              <a:rPr lang="en-US" sz="1200" dirty="0" smtClean="0">
                <a:hlinkClick r:id="rId4"/>
              </a:rPr>
              <a:t>virtual.clemson.edu/groups/birdrad/pubs/Gauthreaux_networks_9-2005.pdf</a:t>
            </a:r>
            <a:endParaRPr lang="en-US" sz="1200" dirty="0"/>
          </a:p>
          <a:p>
            <a:pPr marL="0" indent="0">
              <a:buNone/>
            </a:pPr>
            <a:r>
              <a:rPr lang="en-US" sz="1200" dirty="0" smtClean="0"/>
              <a:t>Harris</a:t>
            </a:r>
            <a:r>
              <a:rPr lang="en-US" sz="1200" dirty="0"/>
              <a:t>, L.D. 1984. The Fragmented Forest: Island Biogeography Theory and the Preservation of Biotic Diversity. University of Chicago Press, Illinois</a:t>
            </a:r>
            <a:r>
              <a:rPr lang="en-US" sz="1200" dirty="0" smtClean="0"/>
              <a:t>.</a:t>
            </a:r>
          </a:p>
          <a:p>
            <a:pPr marL="0" indent="0">
              <a:buNone/>
            </a:pPr>
            <a:r>
              <a:rPr lang="en-US" sz="1200" dirty="0" err="1"/>
              <a:t>Lussier</a:t>
            </a:r>
            <a:r>
              <a:rPr lang="en-US" sz="1200" dirty="0"/>
              <a:t>, S. M., </a:t>
            </a:r>
            <a:r>
              <a:rPr lang="en-US" sz="1200" dirty="0" err="1"/>
              <a:t>Enser</a:t>
            </a:r>
            <a:r>
              <a:rPr lang="en-US" sz="1200" dirty="0"/>
              <a:t>, R. W., </a:t>
            </a:r>
            <a:r>
              <a:rPr lang="en-US" sz="1200" dirty="0" err="1"/>
              <a:t>Dasilva</a:t>
            </a:r>
            <a:r>
              <a:rPr lang="en-US" sz="1200" dirty="0"/>
              <a:t>, S. N., &amp; </a:t>
            </a:r>
            <a:r>
              <a:rPr lang="en-US" sz="1200" dirty="0" err="1"/>
              <a:t>Charpentier</a:t>
            </a:r>
            <a:r>
              <a:rPr lang="en-US" sz="1200" dirty="0"/>
              <a:t>, M. (2006). Effects of habitat disturbance from residential development on breeding bird communities in riparian corridors. </a:t>
            </a:r>
            <a:r>
              <a:rPr lang="en-US" sz="1200" i="1" dirty="0"/>
              <a:t>Environmental Management</a:t>
            </a:r>
            <a:r>
              <a:rPr lang="en-US" sz="1200" dirty="0"/>
              <a:t>, </a:t>
            </a:r>
            <a:r>
              <a:rPr lang="en-US" sz="1200" i="1" dirty="0"/>
              <a:t>38</a:t>
            </a:r>
            <a:r>
              <a:rPr lang="en-US" sz="1200" dirty="0"/>
              <a:t>(3), 504-521.  DOI: 10.1007/s00267-005-0088-3 </a:t>
            </a:r>
          </a:p>
          <a:p>
            <a:pPr marL="0" indent="0">
              <a:buNone/>
            </a:pPr>
            <a:r>
              <a:rPr lang="en-US" sz="1200" dirty="0" smtClean="0"/>
              <a:t>MacArthur</a:t>
            </a:r>
            <a:r>
              <a:rPr lang="en-US" sz="1200" dirty="0"/>
              <a:t>, R.H., and Wilson, E.O., (1967).  The Theory of Island Biogeography.  Princeton University Press.  Princeton, N.J.</a:t>
            </a:r>
          </a:p>
          <a:p>
            <a:pPr marL="0" indent="0">
              <a:buNone/>
            </a:pPr>
            <a:r>
              <a:rPr lang="en-US" sz="1200" dirty="0" smtClean="0"/>
              <a:t>Moore</a:t>
            </a:r>
            <a:r>
              <a:rPr lang="en-US" sz="1200" dirty="0"/>
              <a:t>, F. R., Gauthreaux Jr, S. A., Kerlinger, P. A. U. L., &amp; Simons, T. R. (1995). Habitat requirements during migration: important link in conservation.</a:t>
            </a:r>
            <a:r>
              <a:rPr lang="en-US" sz="1200" i="1" dirty="0"/>
              <a:t>Ecology and management of neotropical migratory birds, a synthesis and review of critical issues (TE Martin and DM Finch, eds). Oxford University Press, New York</a:t>
            </a:r>
            <a:r>
              <a:rPr lang="en-US" sz="1200" dirty="0"/>
              <a:t>, 121-144</a:t>
            </a:r>
            <a:r>
              <a:rPr lang="en-US" sz="1200" dirty="0" smtClean="0"/>
              <a:t>.</a:t>
            </a:r>
          </a:p>
          <a:p>
            <a:pPr marL="0" indent="0">
              <a:buNone/>
            </a:pPr>
            <a:r>
              <a:rPr lang="en-US" sz="1200" dirty="0" smtClean="0"/>
              <a:t>Saunders </a:t>
            </a:r>
            <a:r>
              <a:rPr lang="en-US" sz="1200" dirty="0"/>
              <a:t>D.A., Hobbs R.J., </a:t>
            </a:r>
            <a:r>
              <a:rPr lang="en-US" sz="1200" dirty="0" err="1"/>
              <a:t>Margules</a:t>
            </a:r>
            <a:r>
              <a:rPr lang="en-US" sz="1200" dirty="0"/>
              <a:t> C.R. (1991). Biological consequences of ecosystem fragmentation: a review. </a:t>
            </a:r>
            <a:r>
              <a:rPr lang="en-US" sz="1200" dirty="0" err="1"/>
              <a:t>Conserv</a:t>
            </a:r>
            <a:r>
              <a:rPr lang="en-US" sz="1200" dirty="0"/>
              <a:t> </a:t>
            </a:r>
            <a:r>
              <a:rPr lang="en-US" sz="1200" dirty="0" err="1"/>
              <a:t>Biol</a:t>
            </a:r>
            <a:r>
              <a:rPr lang="en-US" sz="1200" dirty="0"/>
              <a:t> </a:t>
            </a:r>
            <a:r>
              <a:rPr lang="en-US" sz="1200" b="1" dirty="0"/>
              <a:t>5</a:t>
            </a:r>
            <a:r>
              <a:rPr lang="en-US" sz="1200" dirty="0"/>
              <a:t>: 18–32.</a:t>
            </a:r>
          </a:p>
          <a:p>
            <a:pPr marL="0" indent="0">
              <a:buNone/>
            </a:pPr>
            <a:r>
              <a:rPr lang="en-US" sz="1200" dirty="0" smtClean="0"/>
              <a:t>Webb</a:t>
            </a:r>
            <a:r>
              <a:rPr lang="en-US" sz="1200" dirty="0"/>
              <a:t>, J., 1996 (Unpublished).  “Forest Habitats of Austin’s Woods of Texas” Gulf Coast Bird Observatory, Texas A&amp;M University at Galveston</a:t>
            </a:r>
            <a:r>
              <a:rPr lang="en-US" sz="1200" dirty="0" smtClean="0"/>
              <a:t>.</a:t>
            </a:r>
          </a:p>
          <a:p>
            <a:pPr marL="0" indent="0">
              <a:buNone/>
            </a:pPr>
            <a:r>
              <a:rPr lang="en-US" sz="1200" dirty="0" smtClean="0"/>
              <a:t>US </a:t>
            </a:r>
            <a:r>
              <a:rPr lang="en-US" sz="1200" dirty="0"/>
              <a:t>Fish and Wildlife Service, 2013. Texas Mid‐Coast Refuge Complex Comprehensive Conservation Plan and Environmental Assessment.  Appendix I, Land Protection </a:t>
            </a:r>
            <a:r>
              <a:rPr lang="en-US" sz="1200" dirty="0" smtClean="0"/>
              <a:t>Plan, pages </a:t>
            </a:r>
            <a:r>
              <a:rPr lang="en-US" sz="1200" dirty="0"/>
              <a:t>281 to 314</a:t>
            </a:r>
            <a:r>
              <a:rPr lang="en-US" sz="1200" dirty="0" smtClean="0"/>
              <a:t>. </a:t>
            </a:r>
            <a:r>
              <a:rPr lang="en-US" sz="1200" u="sng" dirty="0" smtClean="0">
                <a:hlinkClick r:id="rId5"/>
              </a:rPr>
              <a:t>http</a:t>
            </a:r>
            <a:r>
              <a:rPr lang="en-US" sz="1200" u="sng" dirty="0">
                <a:hlinkClick r:id="rId5"/>
              </a:rPr>
              <a:t>://</a:t>
            </a:r>
            <a:r>
              <a:rPr lang="en-US" sz="1200" u="sng" dirty="0" smtClean="0">
                <a:hlinkClick r:id="rId5"/>
              </a:rPr>
              <a:t>www.fws.gov/southwest/refuges/plan/docs/Texas/TMC_CCP_portfolio.pdf</a:t>
            </a:r>
            <a:r>
              <a:rPr lang="en-US" sz="1200" dirty="0"/>
              <a:t> </a:t>
            </a:r>
            <a:r>
              <a:rPr lang="en-US" sz="1200" dirty="0" smtClean="0"/>
              <a:t> Accessed </a:t>
            </a:r>
            <a:r>
              <a:rPr lang="en-US" sz="1200" dirty="0"/>
              <a:t>03/08/2014</a:t>
            </a:r>
            <a:r>
              <a:rPr lang="en-US" sz="1200" dirty="0" smtClean="0"/>
              <a:t>.</a:t>
            </a:r>
          </a:p>
          <a:p>
            <a:pPr marL="0" indent="0">
              <a:buNone/>
            </a:pPr>
            <a:r>
              <a:rPr lang="en-US" sz="1200" dirty="0" smtClean="0"/>
              <a:t>US Fish and Wildlife Service, 1981, Habitat Evaluation Procedures Handbook. </a:t>
            </a:r>
            <a:r>
              <a:rPr lang="en-US" sz="1200" u="sng" dirty="0">
                <a:hlinkClick r:id="rId6"/>
              </a:rPr>
              <a:t>http://</a:t>
            </a:r>
            <a:r>
              <a:rPr lang="en-US" sz="1200" u="sng" dirty="0" smtClean="0">
                <a:hlinkClick r:id="rId6"/>
              </a:rPr>
              <a:t>www.fws.gov/policy/esmindex.html</a:t>
            </a:r>
            <a:r>
              <a:rPr lang="en-US" sz="1200" u="sng" dirty="0" smtClean="0"/>
              <a:t>  </a:t>
            </a:r>
            <a:r>
              <a:rPr lang="en-US" sz="1200" dirty="0" smtClean="0"/>
              <a:t>Accessed 4/28/2014</a:t>
            </a:r>
            <a:endParaRPr lang="en-US" sz="1200" dirty="0"/>
          </a:p>
          <a:p>
            <a:pPr marL="0" indent="0">
              <a:buNone/>
            </a:pPr>
            <a:endParaRPr lang="en-US" sz="1200" dirty="0">
              <a:latin typeface="+mn-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2700" y="37929"/>
            <a:ext cx="3154082" cy="1752942"/>
          </a:xfrm>
          <a:prstGeom prst="rect">
            <a:avLst/>
          </a:prstGeom>
        </p:spPr>
      </p:pic>
    </p:spTree>
    <p:extLst>
      <p:ext uri="{BB962C8B-B14F-4D97-AF65-F5344CB8AC3E}">
        <p14:creationId xmlns:p14="http://schemas.microsoft.com/office/powerpoint/2010/main" val="1714705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3" y="259492"/>
            <a:ext cx="1163562" cy="461682"/>
          </a:xfrm>
        </p:spPr>
        <p:txBody>
          <a:bodyPr>
            <a:normAutofit/>
          </a:bodyPr>
          <a:lstStyle/>
          <a:p>
            <a:r>
              <a:rPr lang="en-US" sz="1800" b="1" dirty="0" smtClean="0"/>
              <a:t>Images</a:t>
            </a:r>
            <a:endParaRPr lang="en-US" sz="18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700" y="37929"/>
            <a:ext cx="3154082" cy="1752942"/>
          </a:xfrm>
          <a:prstGeom prst="rect">
            <a:avLst/>
          </a:prstGeom>
        </p:spPr>
      </p:pic>
      <p:sp>
        <p:nvSpPr>
          <p:cNvPr id="4" name="TextBox 3"/>
          <p:cNvSpPr txBox="1"/>
          <p:nvPr/>
        </p:nvSpPr>
        <p:spPr>
          <a:xfrm>
            <a:off x="382868" y="4343284"/>
            <a:ext cx="11366310" cy="1661993"/>
          </a:xfrm>
          <a:prstGeom prst="rect">
            <a:avLst/>
          </a:prstGeom>
          <a:noFill/>
        </p:spPr>
        <p:txBody>
          <a:bodyPr wrap="square" rtlCol="0">
            <a:spAutoFit/>
          </a:bodyPr>
          <a:lstStyle/>
          <a:p>
            <a:r>
              <a:rPr lang="en-US" sz="1400" dirty="0" smtClean="0"/>
              <a:t>Prothonotary Warbler in Cypress Knee. Joel </a:t>
            </a:r>
            <a:r>
              <a:rPr lang="en-US" sz="1400" dirty="0" err="1" smtClean="0"/>
              <a:t>Sartore</a:t>
            </a:r>
            <a:r>
              <a:rPr lang="en-US" sz="1400" dirty="0" smtClean="0"/>
              <a:t>. </a:t>
            </a:r>
            <a:r>
              <a:rPr lang="en-US" sz="1400" dirty="0">
                <a:hlinkClick r:id="rId4"/>
              </a:rPr>
              <a:t>http://</a:t>
            </a:r>
            <a:r>
              <a:rPr lang="en-US" sz="1400" dirty="0" smtClean="0">
                <a:hlinkClick r:id="rId4"/>
              </a:rPr>
              <a:t>archive.audubonmagazine.org/features0707/prothonotaryWarbler.html</a:t>
            </a:r>
            <a:endParaRPr lang="en-US" sz="1400" dirty="0" smtClean="0"/>
          </a:p>
          <a:p>
            <a:r>
              <a:rPr lang="en-US" sz="1400" dirty="0" smtClean="0"/>
              <a:t>Cape May Warbler and Northern </a:t>
            </a:r>
            <a:r>
              <a:rPr lang="en-US" sz="1400" dirty="0" err="1" smtClean="0"/>
              <a:t>Parula</a:t>
            </a:r>
            <a:r>
              <a:rPr lang="en-US" sz="1400" dirty="0" smtClean="0"/>
              <a:t>.  Linda.  </a:t>
            </a:r>
            <a:r>
              <a:rPr lang="en-US" sz="1400" dirty="0">
                <a:hlinkClick r:id="rId5"/>
              </a:rPr>
              <a:t>http://</a:t>
            </a:r>
            <a:r>
              <a:rPr lang="en-US" sz="1400" dirty="0" smtClean="0">
                <a:hlinkClick r:id="rId5"/>
              </a:rPr>
              <a:t>www.phillybirdnerd.net/2011/10/all-righty-then.html</a:t>
            </a:r>
            <a:endParaRPr lang="en-US" sz="1400" dirty="0" smtClean="0"/>
          </a:p>
          <a:p>
            <a:r>
              <a:rPr lang="en-US" sz="1400" dirty="0" smtClean="0"/>
              <a:t>Young Box Turtle. </a:t>
            </a:r>
            <a:r>
              <a:rPr lang="en-US" sz="1400" dirty="0"/>
              <a:t>Lisa K Suits. </a:t>
            </a:r>
            <a:r>
              <a:rPr lang="en-US" sz="1400" dirty="0">
                <a:hlinkClick r:id="rId6"/>
              </a:rPr>
              <a:t>http://</a:t>
            </a:r>
            <a:r>
              <a:rPr lang="en-US" sz="1400" dirty="0" smtClean="0">
                <a:hlinkClick r:id="rId6"/>
              </a:rPr>
              <a:t>mycologista.blogspot.com/2013/06/the-backlog-logjam-continuesheres-baby.html</a:t>
            </a:r>
            <a:endParaRPr lang="en-US" sz="1400" dirty="0" smtClean="0"/>
          </a:p>
          <a:p>
            <a:r>
              <a:rPr lang="en-US" sz="1400" dirty="0" smtClean="0"/>
              <a:t>Adult Box Turtle. Flicker User </a:t>
            </a:r>
            <a:r>
              <a:rPr lang="en-US" sz="1400" dirty="0" err="1" smtClean="0"/>
              <a:t>pondhawk</a:t>
            </a:r>
            <a:r>
              <a:rPr lang="en-US" sz="1400" dirty="0"/>
              <a:t>. </a:t>
            </a:r>
            <a:r>
              <a:rPr lang="en-US" sz="1400" dirty="0">
                <a:hlinkClick r:id="rId7"/>
              </a:rPr>
              <a:t>http://www.boxturtles.com/gulf-coast-box-turtle</a:t>
            </a:r>
            <a:r>
              <a:rPr lang="en-US" sz="1400" dirty="0" smtClean="0">
                <a:hlinkClick r:id="rId7"/>
              </a:rPr>
              <a:t>/</a:t>
            </a:r>
            <a:endParaRPr lang="en-US" sz="1400" dirty="0" smtClean="0"/>
          </a:p>
          <a:p>
            <a:r>
              <a:rPr lang="en-US" sz="1400" dirty="0"/>
              <a:t>Bobcat at Tule Lake National Wildlife </a:t>
            </a:r>
            <a:r>
              <a:rPr lang="en-US" sz="1400" dirty="0" smtClean="0"/>
              <a:t>Refuge.  US </a:t>
            </a:r>
            <a:r>
              <a:rPr lang="en-US" sz="1400" dirty="0"/>
              <a:t>Fish and Wildlife </a:t>
            </a:r>
            <a:r>
              <a:rPr lang="en-US" sz="1400" dirty="0" smtClean="0"/>
              <a:t>Service.  </a:t>
            </a:r>
            <a:r>
              <a:rPr lang="en-US" sz="1400" dirty="0" smtClean="0">
                <a:hlinkClick r:id="rId8"/>
              </a:rPr>
              <a:t>http</a:t>
            </a:r>
            <a:r>
              <a:rPr lang="en-US" sz="1400" dirty="0">
                <a:hlinkClick r:id="rId8"/>
              </a:rPr>
              <a:t>://</a:t>
            </a:r>
            <a:r>
              <a:rPr lang="en-US" sz="1400" dirty="0" smtClean="0">
                <a:hlinkClick r:id="rId8"/>
              </a:rPr>
              <a:t>digitalmedia.fws.gov/FullRes/natdiglib/5657706937_9b60048076_b.jpg</a:t>
            </a:r>
            <a:endParaRPr lang="en-US" sz="1400" dirty="0" smtClean="0"/>
          </a:p>
          <a:p>
            <a:r>
              <a:rPr lang="en-US" sz="1400" dirty="0" smtClean="0"/>
              <a:t>Prothonotary Warbler Pair. L. </a:t>
            </a:r>
            <a:r>
              <a:rPr lang="en-US" sz="1400" dirty="0"/>
              <a:t>Pace. </a:t>
            </a:r>
            <a:r>
              <a:rPr lang="en-US" sz="1400" dirty="0">
                <a:hlinkClick r:id="rId9"/>
              </a:rPr>
              <a:t>http://</a:t>
            </a:r>
            <a:r>
              <a:rPr lang="en-US" sz="1400" dirty="0" smtClean="0">
                <a:hlinkClick r:id="rId9"/>
              </a:rPr>
              <a:t>www.fws.gov/refuge/Dahomey/wildlife_and_habitat/warbler.html</a:t>
            </a:r>
            <a:endParaRPr lang="en-US" sz="1400" dirty="0" smtClean="0"/>
          </a:p>
          <a:p>
            <a:endParaRPr lang="en-US" dirty="0"/>
          </a:p>
        </p:txBody>
      </p:sp>
    </p:spTree>
    <p:extLst>
      <p:ext uri="{BB962C8B-B14F-4D97-AF65-F5344CB8AC3E}">
        <p14:creationId xmlns:p14="http://schemas.microsoft.com/office/powerpoint/2010/main" val="1378553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89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57225" y="204532"/>
            <a:ext cx="2928937" cy="523220"/>
          </a:xfrm>
          <a:prstGeom prst="rect">
            <a:avLst/>
          </a:prstGeom>
          <a:noFill/>
        </p:spPr>
        <p:txBody>
          <a:bodyPr wrap="square" rtlCol="0">
            <a:spAutoFit/>
          </a:bodyPr>
          <a:lstStyle/>
          <a:p>
            <a:r>
              <a:rPr lang="en-US" sz="2800" b="1" dirty="0" smtClean="0"/>
              <a:t>Data Sets</a:t>
            </a:r>
            <a:endParaRPr lang="en-US" sz="2800" b="1" dirty="0"/>
          </a:p>
        </p:txBody>
      </p:sp>
      <p:sp>
        <p:nvSpPr>
          <p:cNvPr id="3" name="TextBox 2"/>
          <p:cNvSpPr txBox="1"/>
          <p:nvPr/>
        </p:nvSpPr>
        <p:spPr>
          <a:xfrm>
            <a:off x="150421" y="1895475"/>
            <a:ext cx="5945579" cy="4247317"/>
          </a:xfrm>
          <a:prstGeom prst="rect">
            <a:avLst/>
          </a:prstGeom>
          <a:noFill/>
        </p:spPr>
        <p:txBody>
          <a:bodyPr wrap="square" rtlCol="0">
            <a:spAutoFit/>
          </a:bodyPr>
          <a:lstStyle/>
          <a:p>
            <a:r>
              <a:rPr lang="en-US" dirty="0"/>
              <a:t> </a:t>
            </a:r>
          </a:p>
          <a:p>
            <a:pPr marL="342900" lvl="0" indent="-342900">
              <a:buFont typeface="+mj-lt"/>
              <a:buAutoNum type="arabicPeriod"/>
            </a:pPr>
            <a:r>
              <a:rPr lang="en-US" sz="1400" b="1" dirty="0"/>
              <a:t>County Tax Parcel Data </a:t>
            </a:r>
            <a:r>
              <a:rPr lang="en-US" sz="1400" b="1" dirty="0" smtClean="0"/>
              <a:t>Sets</a:t>
            </a:r>
            <a:endParaRPr lang="en-US" sz="1400" dirty="0"/>
          </a:p>
          <a:p>
            <a:pPr marL="800100" lvl="1" indent="-342900">
              <a:buFont typeface="Arial" panose="020B0604020202020204" pitchFamily="34" charset="0"/>
              <a:buChar char="•"/>
            </a:pPr>
            <a:r>
              <a:rPr lang="en-US" sz="1400" dirty="0"/>
              <a:t>Brazoria .	Available online from Houston-Galveston Area </a:t>
            </a:r>
            <a:r>
              <a:rPr lang="en-US" sz="1400" dirty="0" smtClean="0"/>
              <a:t>Council  (H-GAC)</a:t>
            </a:r>
            <a:endParaRPr lang="en-US" sz="1400" dirty="0"/>
          </a:p>
          <a:p>
            <a:pPr marL="800100" lvl="1" indent="-342900">
              <a:buFont typeface="Arial" panose="020B0604020202020204" pitchFamily="34" charset="0"/>
              <a:buChar char="•"/>
            </a:pPr>
            <a:r>
              <a:rPr lang="en-US" sz="1400" dirty="0"/>
              <a:t>Fort </a:t>
            </a:r>
            <a:r>
              <a:rPr lang="en-US" sz="1400" dirty="0" smtClean="0"/>
              <a:t>Bend.</a:t>
            </a:r>
            <a:r>
              <a:rPr lang="en-US" sz="1400" dirty="0"/>
              <a:t>	Available on disk from County Offices </a:t>
            </a:r>
          </a:p>
          <a:p>
            <a:pPr marL="1257300" lvl="2" indent="-342900">
              <a:buFont typeface="Arial" panose="020B0604020202020204" pitchFamily="34" charset="0"/>
              <a:buChar char="•"/>
            </a:pPr>
            <a:r>
              <a:rPr lang="en-US" sz="1400" dirty="0" smtClean="0"/>
              <a:t>Also </a:t>
            </a:r>
            <a:r>
              <a:rPr lang="en-US" sz="1400" dirty="0"/>
              <a:t>available online from Houston-Galveston Area Council</a:t>
            </a:r>
          </a:p>
          <a:p>
            <a:pPr marL="800100" lvl="1" indent="-342900">
              <a:buFont typeface="Arial" panose="020B0604020202020204" pitchFamily="34" charset="0"/>
              <a:buChar char="•"/>
            </a:pPr>
            <a:r>
              <a:rPr lang="en-US" sz="1400" dirty="0"/>
              <a:t>Matagorda .	Data downloadable from their website</a:t>
            </a:r>
          </a:p>
          <a:p>
            <a:pPr marL="800100" lvl="1" indent="-342900">
              <a:buFont typeface="Arial" panose="020B0604020202020204" pitchFamily="34" charset="0"/>
              <a:buChar char="•"/>
            </a:pPr>
            <a:r>
              <a:rPr lang="en-US" sz="1400" dirty="0"/>
              <a:t>Wharton. 	Available on disk in .dng format from County Offices</a:t>
            </a:r>
          </a:p>
          <a:p>
            <a:pPr marL="342900" lvl="0" indent="-342900">
              <a:buFont typeface="+mj-lt"/>
              <a:buAutoNum type="arabicPeriod"/>
            </a:pPr>
            <a:r>
              <a:rPr lang="en-US" sz="1400" b="1" dirty="0"/>
              <a:t>Infrastructure Data Sets</a:t>
            </a:r>
          </a:p>
          <a:p>
            <a:pPr marL="800100" lvl="1" indent="-342900">
              <a:buFont typeface="Arial" panose="020B0604020202020204" pitchFamily="34" charset="0"/>
              <a:buChar char="•"/>
            </a:pPr>
            <a:r>
              <a:rPr lang="en-US" sz="1400" dirty="0" smtClean="0"/>
              <a:t>Roads  (Texas Natural Resources Information System)</a:t>
            </a:r>
            <a:endParaRPr lang="en-US" sz="1400" dirty="0"/>
          </a:p>
          <a:p>
            <a:pPr marL="800100" lvl="1" indent="-342900">
              <a:buFont typeface="Arial" panose="020B0604020202020204" pitchFamily="34" charset="0"/>
              <a:buChar char="•"/>
            </a:pPr>
            <a:r>
              <a:rPr lang="en-US" sz="1400" dirty="0"/>
              <a:t>Texas </a:t>
            </a:r>
            <a:r>
              <a:rPr lang="en-US" sz="1400" dirty="0" smtClean="0"/>
              <a:t>Railroad Commission (from H-GAC)</a:t>
            </a:r>
            <a:endParaRPr lang="en-US" sz="1400" dirty="0"/>
          </a:p>
          <a:p>
            <a:pPr marL="342900" lvl="0" indent="-342900">
              <a:buFont typeface="+mj-lt"/>
              <a:buAutoNum type="arabicPeriod"/>
            </a:pPr>
            <a:r>
              <a:rPr lang="en-US" sz="1400" b="1" dirty="0" smtClean="0"/>
              <a:t>Land </a:t>
            </a:r>
            <a:r>
              <a:rPr lang="en-US" sz="1400" b="1" dirty="0"/>
              <a:t>Cover</a:t>
            </a:r>
          </a:p>
          <a:p>
            <a:pPr marL="800100" lvl="1" indent="-342900">
              <a:buFont typeface="Arial" panose="020B0604020202020204" pitchFamily="34" charset="0"/>
              <a:buChar char="•"/>
            </a:pPr>
            <a:r>
              <a:rPr lang="en-US" sz="1400" dirty="0"/>
              <a:t>National Land Cover Database 2011.</a:t>
            </a:r>
          </a:p>
          <a:p>
            <a:pPr marL="800100" lvl="1" indent="-342900">
              <a:buFont typeface="Arial" panose="020B0604020202020204" pitchFamily="34" charset="0"/>
              <a:buChar char="•"/>
            </a:pPr>
            <a:r>
              <a:rPr lang="en-US" sz="1400" dirty="0"/>
              <a:t>National Land Cover Database Tree Canopy </a:t>
            </a:r>
            <a:r>
              <a:rPr lang="en-US" sz="1400" dirty="0" smtClean="0"/>
              <a:t>2011</a:t>
            </a:r>
            <a:endParaRPr lang="en-US" sz="1400" dirty="0"/>
          </a:p>
          <a:p>
            <a:pPr lvl="0"/>
            <a:r>
              <a:rPr lang="en-US" sz="1400" b="1" dirty="0" smtClean="0"/>
              <a:t>4.      Wetlands</a:t>
            </a:r>
            <a:endParaRPr lang="en-US" sz="1400" b="1" dirty="0"/>
          </a:p>
          <a:p>
            <a:pPr marL="800100" lvl="1" indent="-342900">
              <a:buFont typeface="Arial" panose="020B0604020202020204" pitchFamily="34" charset="0"/>
              <a:buChar char="•"/>
            </a:pPr>
            <a:r>
              <a:rPr lang="en-US" sz="1400" dirty="0"/>
              <a:t>National Wetlands </a:t>
            </a:r>
            <a:r>
              <a:rPr lang="en-US" sz="1400" dirty="0" smtClean="0"/>
              <a:t>Inventory, US Fish and Wildlife Service</a:t>
            </a:r>
            <a:endParaRPr lang="en-US" sz="1400" dirty="0"/>
          </a:p>
          <a:p>
            <a:pPr lvl="0"/>
            <a:r>
              <a:rPr lang="en-US" sz="1400" b="1" dirty="0" smtClean="0"/>
              <a:t>5.      Water </a:t>
            </a:r>
            <a:r>
              <a:rPr lang="en-US" sz="1400" b="1" dirty="0"/>
              <a:t>features</a:t>
            </a:r>
          </a:p>
          <a:p>
            <a:pPr marL="800100" lvl="1" indent="-342900">
              <a:buFont typeface="Arial" panose="020B0604020202020204" pitchFamily="34" charset="0"/>
              <a:buChar char="•"/>
            </a:pPr>
            <a:r>
              <a:rPr lang="en-US" sz="1400" dirty="0"/>
              <a:t>National Hydrography Data </a:t>
            </a:r>
            <a:r>
              <a:rPr lang="en-US" sz="1400" dirty="0" smtClean="0"/>
              <a:t>Set</a:t>
            </a:r>
            <a:endParaRPr lang="en-US" sz="1400" dirty="0"/>
          </a:p>
          <a:p>
            <a:pPr marL="342900" indent="-342900">
              <a:buFont typeface="+mj-lt"/>
              <a:buAutoNum type="arabicPeriod"/>
            </a:pPr>
            <a:endParaRPr lang="en-US" sz="1400" dirty="0"/>
          </a:p>
        </p:txBody>
      </p:sp>
      <p:sp>
        <p:nvSpPr>
          <p:cNvPr id="6" name="Rectangle 5"/>
          <p:cNvSpPr/>
          <p:nvPr/>
        </p:nvSpPr>
        <p:spPr>
          <a:xfrm>
            <a:off x="5967641" y="2141696"/>
            <a:ext cx="6096000" cy="3539430"/>
          </a:xfrm>
          <a:prstGeom prst="rect">
            <a:avLst/>
          </a:prstGeom>
        </p:spPr>
        <p:txBody>
          <a:bodyPr>
            <a:spAutoFit/>
          </a:bodyPr>
          <a:lstStyle/>
          <a:p>
            <a:pPr lvl="0"/>
            <a:r>
              <a:rPr lang="en-US" sz="1400" b="1" dirty="0" smtClean="0"/>
              <a:t>6.	Vegetation</a:t>
            </a:r>
            <a:endParaRPr lang="en-US" sz="1400" b="1" dirty="0"/>
          </a:p>
          <a:p>
            <a:pPr marL="800100" lvl="1" indent="-342900">
              <a:buFont typeface="Arial" panose="020B0604020202020204" pitchFamily="34" charset="0"/>
              <a:buChar char="•"/>
            </a:pPr>
            <a:r>
              <a:rPr lang="en-US" sz="1400" dirty="0"/>
              <a:t>National Vegetation Classification – General Vegetation </a:t>
            </a:r>
            <a:r>
              <a:rPr lang="en-US" sz="1400" dirty="0" smtClean="0"/>
              <a:t>Classes</a:t>
            </a:r>
            <a:endParaRPr lang="en-US" sz="1400" dirty="0"/>
          </a:p>
          <a:p>
            <a:pPr marL="800100" lvl="1" indent="-342900">
              <a:buFont typeface="Arial" panose="020B0604020202020204" pitchFamily="34" charset="0"/>
              <a:buChar char="•"/>
            </a:pPr>
            <a:r>
              <a:rPr lang="en-US" sz="1400" dirty="0" smtClean="0"/>
              <a:t>Texas Ecological Systems Database Project (Texas Parks and Wildlife)</a:t>
            </a:r>
            <a:endParaRPr lang="en-US" sz="1400" dirty="0"/>
          </a:p>
          <a:p>
            <a:pPr lvl="0"/>
            <a:r>
              <a:rPr lang="en-US" sz="1400" b="1" dirty="0" smtClean="0"/>
              <a:t>7.	Vegetation </a:t>
            </a:r>
            <a:r>
              <a:rPr lang="en-US" sz="1400" b="1" dirty="0"/>
              <a:t>Complexity</a:t>
            </a:r>
          </a:p>
          <a:p>
            <a:pPr marL="800100" lvl="1" indent="-342900">
              <a:buFont typeface="Arial" panose="020B0604020202020204" pitchFamily="34" charset="0"/>
              <a:buChar char="•"/>
            </a:pPr>
            <a:r>
              <a:rPr lang="en-US" sz="1400" dirty="0"/>
              <a:t>US Basal Area-Weighted Canopy Heights 2000 (Woods Hole Research Center)</a:t>
            </a:r>
          </a:p>
          <a:p>
            <a:pPr lvl="0"/>
            <a:r>
              <a:rPr lang="en-US" sz="1400" b="1" dirty="0" smtClean="0"/>
              <a:t>8.	Topographic </a:t>
            </a:r>
            <a:r>
              <a:rPr lang="en-US" sz="1400" b="1" dirty="0"/>
              <a:t>Complexity</a:t>
            </a:r>
          </a:p>
          <a:p>
            <a:pPr marL="800100" lvl="1" indent="-342900">
              <a:buFont typeface="Arial" panose="020B0604020202020204" pitchFamily="34" charset="0"/>
              <a:buChar char="•"/>
            </a:pPr>
            <a:r>
              <a:rPr lang="en-US" sz="1400" dirty="0"/>
              <a:t>National Elevation Data </a:t>
            </a:r>
            <a:r>
              <a:rPr lang="en-US" sz="1400" dirty="0" smtClean="0"/>
              <a:t>(NED</a:t>
            </a:r>
            <a:r>
              <a:rPr lang="en-US" sz="1400" dirty="0"/>
              <a:t>)	 </a:t>
            </a:r>
            <a:endParaRPr lang="en-US" sz="1400" dirty="0" smtClean="0"/>
          </a:p>
          <a:p>
            <a:pPr marL="1257300" lvl="2" indent="-342900">
              <a:buFont typeface="Arial" panose="020B0604020202020204" pitchFamily="34" charset="0"/>
              <a:buChar char="•"/>
            </a:pPr>
            <a:r>
              <a:rPr lang="en-US" sz="1400" dirty="0" smtClean="0"/>
              <a:t>Gulf Coast Counties ( 10 meter grid)</a:t>
            </a:r>
            <a:endParaRPr lang="en-US" sz="1400" dirty="0"/>
          </a:p>
          <a:p>
            <a:pPr lvl="0"/>
            <a:r>
              <a:rPr lang="en-US" sz="1400" b="1" dirty="0" smtClean="0"/>
              <a:t>9. 	Preserve Areas</a:t>
            </a:r>
          </a:p>
          <a:p>
            <a:pPr marL="800100" lvl="1" indent="-342900">
              <a:buFont typeface="Arial" panose="020B0604020202020204" pitchFamily="34" charset="0"/>
              <a:buChar char="•"/>
            </a:pPr>
            <a:r>
              <a:rPr lang="en-US" sz="1400" dirty="0" smtClean="0"/>
              <a:t>Refuge Boundaries – US Fish and Wildlife Service</a:t>
            </a:r>
          </a:p>
          <a:p>
            <a:pPr marL="800100" lvl="1" indent="-342900">
              <a:buFont typeface="Arial" panose="020B0604020202020204" pitchFamily="34" charset="0"/>
              <a:buChar char="•"/>
            </a:pPr>
            <a:r>
              <a:rPr lang="en-US" sz="1400" dirty="0" smtClean="0"/>
              <a:t>Other </a:t>
            </a:r>
            <a:r>
              <a:rPr lang="en-US" sz="1400" dirty="0"/>
              <a:t>protected areas:  </a:t>
            </a:r>
          </a:p>
          <a:p>
            <a:pPr marL="1257300" lvl="2" indent="-342900">
              <a:buFont typeface="Arial" panose="020B0604020202020204" pitchFamily="34" charset="0"/>
              <a:buChar char="•"/>
            </a:pPr>
            <a:r>
              <a:rPr lang="en-US" sz="1400" dirty="0" smtClean="0"/>
              <a:t>Texas  </a:t>
            </a:r>
            <a:r>
              <a:rPr lang="en-US" sz="1400" dirty="0"/>
              <a:t>Wildlife Management </a:t>
            </a:r>
            <a:r>
              <a:rPr lang="en-US" sz="1400" dirty="0" smtClean="0"/>
              <a:t>Areas</a:t>
            </a:r>
          </a:p>
          <a:p>
            <a:pPr marL="1257300" lvl="2" indent="-342900">
              <a:buFont typeface="Arial" panose="020B0604020202020204" pitchFamily="34" charset="0"/>
              <a:buChar char="•"/>
            </a:pPr>
            <a:r>
              <a:rPr lang="en-US" sz="1400" dirty="0" smtClean="0"/>
              <a:t>National Conservation Easement Database</a:t>
            </a:r>
          </a:p>
          <a:p>
            <a:pPr marL="1257300" lvl="2" indent="-342900">
              <a:buFont typeface="Arial" panose="020B0604020202020204" pitchFamily="34" charset="0"/>
              <a:buChar char="•"/>
            </a:pPr>
            <a:r>
              <a:rPr lang="en-US" sz="1400" dirty="0" smtClean="0"/>
              <a:t>County Parks</a:t>
            </a:r>
          </a:p>
          <a:p>
            <a:pPr marL="1257300" lvl="2" indent="-342900">
              <a:buFont typeface="Arial" panose="020B0604020202020204" pitchFamily="34" charset="0"/>
              <a:buChar char="•"/>
            </a:pPr>
            <a:r>
              <a:rPr lang="en-US" sz="1400" dirty="0" smtClean="0"/>
              <a:t>Mitigation Banks – Army Corp of Engineers – RIBITS website</a:t>
            </a:r>
            <a:endParaRPr lang="en-US" sz="1400" dirty="0"/>
          </a:p>
        </p:txBody>
      </p:sp>
    </p:spTree>
    <p:extLst>
      <p:ext uri="{BB962C8B-B14F-4D97-AF65-F5344CB8AC3E}">
        <p14:creationId xmlns:p14="http://schemas.microsoft.com/office/powerpoint/2010/main" val="1992640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1397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0916" y="1663701"/>
            <a:ext cx="10366731" cy="4727750"/>
          </a:xfrm>
        </p:spPr>
        <p:txBody>
          <a:bodyPr>
            <a:normAutofit/>
          </a:bodyPr>
          <a:lstStyle/>
          <a:p>
            <a:pPr marL="0" indent="0">
              <a:buNone/>
            </a:pPr>
            <a:endParaRPr lang="en-US" dirty="0" smtClean="0">
              <a:solidFill>
                <a:schemeClr val="tx1"/>
              </a:solidFill>
            </a:endParaRPr>
          </a:p>
          <a:p>
            <a:pPr marL="0" indent="0">
              <a:buNone/>
            </a:pPr>
            <a:endParaRPr lang="en-US" sz="2000" dirty="0">
              <a:solidFill>
                <a:schemeClr val="tx1"/>
              </a:solidFill>
            </a:endParaRPr>
          </a:p>
          <a:p>
            <a:r>
              <a:rPr lang="en-US" sz="2000" dirty="0"/>
              <a:t>ESRI 2011. ArcGIS Desktop: Release </a:t>
            </a:r>
            <a:r>
              <a:rPr lang="en-US" sz="2000" dirty="0" smtClean="0"/>
              <a:t>10.2.1, License type:  Advanced. </a:t>
            </a:r>
            <a:r>
              <a:rPr lang="en-US" sz="2000" dirty="0"/>
              <a:t>Redlands, CA: Environmental Systems Research Institute</a:t>
            </a:r>
            <a:r>
              <a:rPr lang="en-US" sz="2000" dirty="0" smtClean="0"/>
              <a:t>.</a:t>
            </a:r>
          </a:p>
          <a:p>
            <a:r>
              <a:rPr lang="en-US" sz="2000" dirty="0"/>
              <a:t>Majka, D., J. Jenness, and P. Beier. 2007. CorridorDesigner: ArcGIS tools for designing and evaluating corridors. Available at</a:t>
            </a:r>
            <a:r>
              <a:rPr lang="en-US" sz="2000" dirty="0">
                <a:hlinkClick r:id="rId3"/>
              </a:rPr>
              <a:t>http://corridordesign.org</a:t>
            </a:r>
            <a:r>
              <a:rPr lang="en-US" sz="2000" dirty="0"/>
              <a:t>.</a:t>
            </a:r>
            <a:endParaRPr lang="en-US" sz="2000" dirty="0" smtClean="0">
              <a:solidFill>
                <a:schemeClr val="tx1"/>
              </a:solidFill>
            </a:endParaRPr>
          </a:p>
          <a:p>
            <a:r>
              <a:rPr lang="en-US" sz="2000" dirty="0"/>
              <a:t>Rempel, R.S., D. Kaukinen., and A.P. Carr. 2012. Patch Analyst and Patch Grid. Ontario Ministry of Natural Resources. Centre for Northern Forest Ecosystem Research, Thunder Bay, </a:t>
            </a:r>
            <a:r>
              <a:rPr lang="en-US" sz="2000" dirty="0" smtClean="0"/>
              <a:t>Ontario.</a:t>
            </a:r>
            <a:endParaRPr lang="en-US" sz="2000" dirty="0"/>
          </a:p>
          <a:p>
            <a:pPr marL="0" indent="0">
              <a:buNone/>
            </a:pPr>
            <a:r>
              <a:rPr lang="en-US" sz="2000" dirty="0" smtClean="0"/>
              <a:t>     Patch </a:t>
            </a:r>
            <a:r>
              <a:rPr lang="en-US" sz="2000" dirty="0"/>
              <a:t>Analyst </a:t>
            </a:r>
            <a:r>
              <a:rPr lang="en-US" sz="2000" dirty="0" smtClean="0"/>
              <a:t>Software:  </a:t>
            </a:r>
            <a:r>
              <a:rPr lang="en-US" sz="2000" u="sng" dirty="0" smtClean="0">
                <a:hlinkClick r:id="rId4"/>
              </a:rPr>
              <a:t>http</a:t>
            </a:r>
            <a:r>
              <a:rPr lang="en-US" sz="2000" u="sng" dirty="0">
                <a:hlinkClick r:id="rId4"/>
              </a:rPr>
              <a:t>://</a:t>
            </a:r>
            <a:r>
              <a:rPr lang="en-US" sz="2000" u="sng" dirty="0" smtClean="0">
                <a:hlinkClick r:id="rId4"/>
              </a:rPr>
              <a:t>www.cnfer.on.ca/SEP/patchanalyst/Patch5_1_Install.htm</a:t>
            </a:r>
            <a:endParaRPr lang="en-US" sz="2000" u="sng" dirty="0" smtClean="0"/>
          </a:p>
          <a:p>
            <a:pPr marL="0" indent="0">
              <a:buNone/>
            </a:pPr>
            <a:endParaRPr lang="en-US" sz="2000" dirty="0"/>
          </a:p>
          <a:p>
            <a:pPr marL="0" indent="0">
              <a:buNone/>
            </a:pPr>
            <a:endParaRPr lang="en-US" sz="2000" dirty="0" smtClean="0">
              <a:solidFill>
                <a:schemeClr val="tx1"/>
              </a:solidFill>
            </a:endParaRPr>
          </a:p>
        </p:txBody>
      </p:sp>
      <p:sp>
        <p:nvSpPr>
          <p:cNvPr id="7" name="Title 1"/>
          <p:cNvSpPr txBox="1">
            <a:spLocks/>
          </p:cNvSpPr>
          <p:nvPr/>
        </p:nvSpPr>
        <p:spPr>
          <a:xfrm>
            <a:off x="541822" y="437134"/>
            <a:ext cx="3919016" cy="80458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solidFill>
                  <a:schemeClr val="tx1"/>
                </a:solidFill>
              </a:rPr>
              <a:t>Software:</a:t>
            </a:r>
            <a:endParaRPr lang="en-US" dirty="0">
              <a:solidFill>
                <a:schemeClr val="tx1"/>
              </a:solidFill>
            </a:endParaRPr>
          </a:p>
        </p:txBody>
      </p:sp>
    </p:spTree>
    <p:extLst>
      <p:ext uri="{BB962C8B-B14F-4D97-AF65-F5344CB8AC3E}">
        <p14:creationId xmlns:p14="http://schemas.microsoft.com/office/powerpoint/2010/main" val="1554193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flipH="1">
            <a:off x="7686675" y="379379"/>
            <a:ext cx="4114800" cy="1219200"/>
          </a:xfrm>
          <a:prstGeom prst="rect">
            <a:avLst/>
          </a:prstGeom>
        </p:spPr>
        <p:txBody>
          <a:bodyPr vert="horz" wrap="none" lIns="91440" tIns="45720" rIns="91440" bIns="45720" rtlCol="0" anchor="t">
            <a:normAutofit/>
          </a:bodyPr>
          <a:lstStyle>
            <a:lvl1pPr algn="r" defTabSz="914126" rtl="0" eaLnBrk="1" latinLnBrk="0" hangingPunct="1">
              <a:lnSpc>
                <a:spcPct val="90000"/>
              </a:lnSpc>
              <a:spcBef>
                <a:spcPct val="0"/>
              </a:spcBef>
              <a:buNone/>
              <a:defRPr sz="9597"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4000" dirty="0" smtClean="0">
                <a:solidFill>
                  <a:schemeClr val="tx1"/>
                </a:solidFill>
              </a:rPr>
              <a:t>The Columbia Bottomlands</a:t>
            </a:r>
            <a:endParaRPr lang="en-US" sz="4000" dirty="0">
              <a:solidFill>
                <a:schemeClr val="tx1"/>
              </a:solidFill>
            </a:endParaRPr>
          </a:p>
        </p:txBody>
      </p:sp>
      <p:pic>
        <p:nvPicPr>
          <p:cNvPr id="2" name="Picture 1"/>
          <p:cNvPicPr>
            <a:picLocks noChangeAspect="1"/>
          </p:cNvPicPr>
          <p:nvPr/>
        </p:nvPicPr>
        <p:blipFill>
          <a:blip r:embed="rId3"/>
          <a:stretch>
            <a:fillRect/>
          </a:stretch>
        </p:blipFill>
        <p:spPr>
          <a:xfrm>
            <a:off x="184825" y="496111"/>
            <a:ext cx="6638925" cy="5743575"/>
          </a:xfrm>
          <a:prstGeom prst="rect">
            <a:avLst/>
          </a:prstGeom>
        </p:spPr>
      </p:pic>
      <p:sp>
        <p:nvSpPr>
          <p:cNvPr id="3" name="TextBox 2"/>
          <p:cNvSpPr txBox="1"/>
          <p:nvPr/>
        </p:nvSpPr>
        <p:spPr>
          <a:xfrm>
            <a:off x="6965004" y="5593355"/>
            <a:ext cx="2924775" cy="646331"/>
          </a:xfrm>
          <a:prstGeom prst="rect">
            <a:avLst/>
          </a:prstGeom>
          <a:noFill/>
        </p:spPr>
        <p:txBody>
          <a:bodyPr wrap="none" rtlCol="0">
            <a:spAutoFit/>
          </a:bodyPr>
          <a:lstStyle/>
          <a:p>
            <a:r>
              <a:rPr lang="en-US" dirty="0" smtClean="0"/>
              <a:t>Percent Canopy, 2001</a:t>
            </a:r>
          </a:p>
          <a:p>
            <a:r>
              <a:rPr lang="en-US" dirty="0" smtClean="0"/>
              <a:t>National Land Cover Dataset</a:t>
            </a:r>
            <a:endParaRPr lang="en-US" dirty="0"/>
          </a:p>
        </p:txBody>
      </p:sp>
      <p:sp>
        <p:nvSpPr>
          <p:cNvPr id="9" name="TextBox 8"/>
          <p:cNvSpPr txBox="1"/>
          <p:nvPr/>
        </p:nvSpPr>
        <p:spPr>
          <a:xfrm>
            <a:off x="8540885" y="3180945"/>
            <a:ext cx="184731" cy="369332"/>
          </a:xfrm>
          <a:prstGeom prst="rect">
            <a:avLst/>
          </a:prstGeom>
          <a:noFill/>
        </p:spPr>
        <p:txBody>
          <a:bodyPr wrap="none" rtlCol="0">
            <a:spAutoFit/>
          </a:bodyPr>
          <a:lstStyle/>
          <a:p>
            <a:endParaRPr lang="en-US"/>
          </a:p>
        </p:txBody>
      </p:sp>
      <p:sp>
        <p:nvSpPr>
          <p:cNvPr id="4" name="TextBox 3"/>
          <p:cNvSpPr txBox="1"/>
          <p:nvPr/>
        </p:nvSpPr>
        <p:spPr>
          <a:xfrm>
            <a:off x="6965004" y="2004565"/>
            <a:ext cx="2577479" cy="1231106"/>
          </a:xfrm>
          <a:prstGeom prst="rect">
            <a:avLst/>
          </a:prstGeom>
          <a:noFill/>
        </p:spPr>
        <p:txBody>
          <a:bodyPr wrap="square" rtlCol="0">
            <a:spAutoFit/>
          </a:bodyPr>
          <a:lstStyle/>
          <a:p>
            <a:r>
              <a:rPr lang="en-US" sz="2000" dirty="0" smtClean="0"/>
              <a:t>1976:    305,914 acres</a:t>
            </a:r>
          </a:p>
          <a:p>
            <a:r>
              <a:rPr lang="en-US" sz="2000" dirty="0" smtClean="0"/>
              <a:t>1996:   254,269 acres</a:t>
            </a:r>
          </a:p>
          <a:p>
            <a:r>
              <a:rPr lang="en-US" sz="2000" dirty="0" smtClean="0"/>
              <a:t>Reduction of 16%</a:t>
            </a:r>
          </a:p>
          <a:p>
            <a:r>
              <a:rPr lang="en-US" sz="1400" dirty="0" smtClean="0"/>
              <a:t>(Webb, 1996)</a:t>
            </a:r>
            <a:endParaRPr lang="en-US" sz="1400" dirty="0"/>
          </a:p>
        </p:txBody>
      </p:sp>
      <p:sp>
        <p:nvSpPr>
          <p:cNvPr id="7" name="TextBox 6"/>
          <p:cNvSpPr txBox="1"/>
          <p:nvPr/>
        </p:nvSpPr>
        <p:spPr>
          <a:xfrm>
            <a:off x="6965004" y="1171107"/>
            <a:ext cx="3018775" cy="584775"/>
          </a:xfrm>
          <a:prstGeom prst="rect">
            <a:avLst/>
          </a:prstGeom>
          <a:noFill/>
        </p:spPr>
        <p:txBody>
          <a:bodyPr wrap="none" rtlCol="0">
            <a:spAutoFit/>
          </a:bodyPr>
          <a:lstStyle/>
          <a:p>
            <a:r>
              <a:rPr lang="en-US" dirty="0" smtClean="0"/>
              <a:t>Original extent: 700,000 acres</a:t>
            </a:r>
          </a:p>
          <a:p>
            <a:r>
              <a:rPr lang="en-US" sz="1400" dirty="0" smtClean="0"/>
              <a:t>(US Fish and Wildlife Service, 2013)</a:t>
            </a:r>
            <a:endParaRPr lang="en-US" sz="1400" dirty="0"/>
          </a:p>
        </p:txBody>
      </p:sp>
    </p:spTree>
    <p:extLst>
      <p:ext uri="{BB962C8B-B14F-4D97-AF65-F5344CB8AC3E}">
        <p14:creationId xmlns:p14="http://schemas.microsoft.com/office/powerpoint/2010/main" val="1902558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6" y="1665791"/>
            <a:ext cx="4672210" cy="1864810"/>
          </a:xfrm>
        </p:spPr>
        <p:txBody>
          <a:bodyPr>
            <a:normAutofit/>
          </a:bodyPr>
          <a:lstStyle/>
          <a:p>
            <a:r>
              <a:rPr lang="en-US" sz="1800" dirty="0" smtClean="0">
                <a:solidFill>
                  <a:schemeClr val="tx1"/>
                </a:solidFill>
              </a:rPr>
              <a:t>Texas Parks and Wildlife</a:t>
            </a:r>
            <a:br>
              <a:rPr lang="en-US" sz="1800" dirty="0" smtClean="0">
                <a:solidFill>
                  <a:schemeClr val="tx1"/>
                </a:solidFill>
              </a:rPr>
            </a:br>
            <a:r>
              <a:rPr lang="en-US" sz="1800" dirty="0" smtClean="0">
                <a:solidFill>
                  <a:schemeClr val="tx1"/>
                </a:solidFill>
              </a:rPr>
              <a:t>US Fish and Wildlife Service</a:t>
            </a:r>
            <a:br>
              <a:rPr lang="en-US" sz="1800" dirty="0" smtClean="0">
                <a:solidFill>
                  <a:schemeClr val="tx1"/>
                </a:solidFill>
              </a:rPr>
            </a:br>
            <a:r>
              <a:rPr lang="en-US" sz="1800" dirty="0" smtClean="0">
                <a:solidFill>
                  <a:schemeClr val="tx1"/>
                </a:solidFill>
              </a:rPr>
              <a:t>Natural Resources Conservation Service</a:t>
            </a:r>
            <a:br>
              <a:rPr lang="en-US" sz="1800" dirty="0" smtClean="0">
                <a:solidFill>
                  <a:schemeClr val="tx1"/>
                </a:solidFill>
              </a:rPr>
            </a:br>
            <a:r>
              <a:rPr lang="en-US" sz="1800" dirty="0" smtClean="0">
                <a:solidFill>
                  <a:schemeClr val="tx1"/>
                </a:solidFill>
              </a:rPr>
              <a:t>Ducks Unlimited</a:t>
            </a:r>
            <a:br>
              <a:rPr lang="en-US" sz="1800" dirty="0" smtClean="0">
                <a:solidFill>
                  <a:schemeClr val="tx1"/>
                </a:solidFill>
              </a:rPr>
            </a:br>
            <a:r>
              <a:rPr lang="en-US" sz="1800" dirty="0" smtClean="0">
                <a:solidFill>
                  <a:schemeClr val="tx1"/>
                </a:solidFill>
              </a:rPr>
              <a:t>Gulf Coast Bird Observatory</a:t>
            </a:r>
            <a:br>
              <a:rPr lang="en-US" sz="1800" dirty="0" smtClean="0">
                <a:solidFill>
                  <a:schemeClr val="tx1"/>
                </a:solidFill>
              </a:rPr>
            </a:br>
            <a:r>
              <a:rPr lang="en-US" sz="1800" dirty="0" smtClean="0">
                <a:solidFill>
                  <a:schemeClr val="tx1"/>
                </a:solidFill>
              </a:rPr>
              <a:t>Cradle of Texas Conservancy</a:t>
            </a:r>
            <a:endParaRPr lang="en-US" sz="1800" dirty="0">
              <a:solidFill>
                <a:schemeClr val="tx1"/>
              </a:solidFill>
            </a:endParaRPr>
          </a:p>
        </p:txBody>
      </p:sp>
      <p:sp>
        <p:nvSpPr>
          <p:cNvPr id="10" name="Title 1"/>
          <p:cNvSpPr txBox="1">
            <a:spLocks/>
          </p:cNvSpPr>
          <p:nvPr/>
        </p:nvSpPr>
        <p:spPr>
          <a:xfrm>
            <a:off x="137786" y="452718"/>
            <a:ext cx="4672210" cy="12130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chemeClr val="tx1"/>
                </a:solidFill>
              </a:rPr>
              <a:t>Austin’s Woods Conservation Plan</a:t>
            </a:r>
          </a:p>
        </p:txBody>
      </p:sp>
      <p:sp>
        <p:nvSpPr>
          <p:cNvPr id="5" name="Title 1"/>
          <p:cNvSpPr txBox="1">
            <a:spLocks/>
          </p:cNvSpPr>
          <p:nvPr/>
        </p:nvSpPr>
        <p:spPr>
          <a:xfrm>
            <a:off x="137786" y="3672391"/>
            <a:ext cx="4672210" cy="632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solidFill>
                  <a:schemeClr val="tx1"/>
                </a:solidFill>
              </a:rPr>
              <a:t>Goal:  Conserve 10% of original forest area, or</a:t>
            </a:r>
          </a:p>
          <a:p>
            <a:r>
              <a:rPr lang="en-US" sz="1800" dirty="0">
                <a:solidFill>
                  <a:schemeClr val="tx1"/>
                </a:solidFill>
              </a:rPr>
              <a:t>	</a:t>
            </a:r>
            <a:r>
              <a:rPr lang="en-US" sz="1800" dirty="0" smtClean="0">
                <a:solidFill>
                  <a:schemeClr val="tx1"/>
                </a:solidFill>
              </a:rPr>
              <a:t>70,000 acres.</a:t>
            </a:r>
            <a:endParaRPr lang="en-US" sz="1800" dirty="0">
              <a:solidFill>
                <a:schemeClr val="tx1"/>
              </a:solidFill>
            </a:endParaRPr>
          </a:p>
        </p:txBody>
      </p:sp>
      <p:sp>
        <p:nvSpPr>
          <p:cNvPr id="6" name="Title 1"/>
          <p:cNvSpPr txBox="1">
            <a:spLocks/>
          </p:cNvSpPr>
          <p:nvPr/>
        </p:nvSpPr>
        <p:spPr>
          <a:xfrm>
            <a:off x="137786" y="4447090"/>
            <a:ext cx="4672210" cy="1282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solidFill>
                  <a:schemeClr val="tx1"/>
                </a:solidFill>
              </a:rPr>
              <a:t>Methods:</a:t>
            </a:r>
          </a:p>
          <a:p>
            <a:r>
              <a:rPr lang="en-US" sz="1800" dirty="0" smtClean="0">
                <a:solidFill>
                  <a:schemeClr val="tx1"/>
                </a:solidFill>
              </a:rPr>
              <a:t>    Donation of fee title</a:t>
            </a:r>
          </a:p>
          <a:p>
            <a:r>
              <a:rPr lang="en-US" sz="1800" dirty="0" smtClean="0">
                <a:solidFill>
                  <a:schemeClr val="tx1"/>
                </a:solidFill>
              </a:rPr>
              <a:t>    Conservation Easements</a:t>
            </a:r>
          </a:p>
          <a:p>
            <a:r>
              <a:rPr lang="en-US" sz="1800" dirty="0" smtClean="0">
                <a:solidFill>
                  <a:schemeClr val="tx1"/>
                </a:solidFill>
              </a:rPr>
              <a:t>    Purchase of Fee title from willing sellers</a:t>
            </a:r>
          </a:p>
          <a:p>
            <a:endParaRPr lang="en-US" sz="1800" dirty="0">
              <a:solidFill>
                <a:schemeClr val="tx1"/>
              </a:solidFill>
            </a:endParaRPr>
          </a:p>
        </p:txBody>
      </p:sp>
      <p:sp>
        <p:nvSpPr>
          <p:cNvPr id="8" name="Title 1"/>
          <p:cNvSpPr txBox="1">
            <a:spLocks/>
          </p:cNvSpPr>
          <p:nvPr/>
        </p:nvSpPr>
        <p:spPr>
          <a:xfrm>
            <a:off x="137786" y="5948904"/>
            <a:ext cx="4672210" cy="5440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dirty="0" smtClean="0">
                <a:solidFill>
                  <a:schemeClr val="tx1"/>
                </a:solidFill>
              </a:rPr>
              <a:t>28,000 acres conserved.</a:t>
            </a:r>
          </a:p>
          <a:p>
            <a:endParaRPr lang="en-US" sz="1800" dirty="0">
              <a:solidFill>
                <a:schemeClr val="tx1"/>
              </a:solidFill>
            </a:endParaRPr>
          </a:p>
        </p:txBody>
      </p:sp>
      <p:pic>
        <p:nvPicPr>
          <p:cNvPr id="3" name="Picture 2"/>
          <p:cNvPicPr>
            <a:picLocks noChangeAspect="1"/>
          </p:cNvPicPr>
          <p:nvPr/>
        </p:nvPicPr>
        <p:blipFill>
          <a:blip r:embed="rId3"/>
          <a:stretch>
            <a:fillRect/>
          </a:stretch>
        </p:blipFill>
        <p:spPr>
          <a:xfrm>
            <a:off x="4726185" y="0"/>
            <a:ext cx="7465816" cy="6858000"/>
          </a:xfrm>
          <a:prstGeom prst="rect">
            <a:avLst/>
          </a:prstGeom>
        </p:spPr>
      </p:pic>
    </p:spTree>
    <p:extLst>
      <p:ext uri="{BB962C8B-B14F-4D97-AF65-F5344CB8AC3E}">
        <p14:creationId xmlns:p14="http://schemas.microsoft.com/office/powerpoint/2010/main" val="2152840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37786" y="452718"/>
            <a:ext cx="4370714" cy="121307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chemeClr val="tx1"/>
                </a:solidFill>
              </a:rPr>
              <a:t>Austin’s Woods </a:t>
            </a:r>
          </a:p>
          <a:p>
            <a:r>
              <a:rPr lang="en-US" sz="3200" dirty="0" smtClean="0">
                <a:solidFill>
                  <a:schemeClr val="tx1"/>
                </a:solidFill>
              </a:rPr>
              <a:t>     Part II</a:t>
            </a:r>
          </a:p>
        </p:txBody>
      </p:sp>
      <p:sp>
        <p:nvSpPr>
          <p:cNvPr id="8" name="Title 1"/>
          <p:cNvSpPr txBox="1">
            <a:spLocks/>
          </p:cNvSpPr>
          <p:nvPr/>
        </p:nvSpPr>
        <p:spPr>
          <a:xfrm>
            <a:off x="283836" y="2496610"/>
            <a:ext cx="3786514" cy="1027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800" b="1" dirty="0" smtClean="0">
                <a:solidFill>
                  <a:schemeClr val="tx1"/>
                </a:solidFill>
              </a:rPr>
              <a:t>42,000 acres for a bioreserve network  </a:t>
            </a:r>
          </a:p>
          <a:p>
            <a:endParaRPr lang="en-US" sz="2800" b="1" dirty="0">
              <a:solidFill>
                <a:schemeClr val="tx1"/>
              </a:solidFill>
            </a:endParaRPr>
          </a:p>
        </p:txBody>
      </p:sp>
      <p:sp>
        <p:nvSpPr>
          <p:cNvPr id="9" name="Title 1"/>
          <p:cNvSpPr txBox="1">
            <a:spLocks/>
          </p:cNvSpPr>
          <p:nvPr/>
        </p:nvSpPr>
        <p:spPr>
          <a:xfrm>
            <a:off x="283836" y="4355413"/>
            <a:ext cx="3494414" cy="222041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2400" dirty="0" smtClean="0">
                <a:solidFill>
                  <a:schemeClr val="tx1"/>
                </a:solidFill>
              </a:rPr>
              <a:t>What would be the ideal configuration of refuges, to select the most ecologically valuable areas, and to enhance the wildlife habitat conserved already?</a:t>
            </a:r>
          </a:p>
          <a:p>
            <a:endParaRPr lang="en-US" sz="1800" dirty="0" smtClean="0">
              <a:solidFill>
                <a:schemeClr val="tx1"/>
              </a:solidFill>
            </a:endParaRPr>
          </a:p>
          <a:p>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491831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394" y="5163267"/>
            <a:ext cx="10515600" cy="1325563"/>
          </a:xfrm>
        </p:spPr>
        <p:txBody>
          <a:bodyPr>
            <a:normAutofit fontScale="90000"/>
          </a:bodyPr>
          <a:lstStyle/>
          <a:p>
            <a:r>
              <a:rPr lang="en-US" i="1" dirty="0" smtClean="0"/>
              <a:t>“You can’t buy it if it’s not for sale -  Until it’s for sale, you can’t buy it.”</a:t>
            </a:r>
            <a:endParaRPr lang="en-US" i="1" dirty="0"/>
          </a:p>
        </p:txBody>
      </p:sp>
      <p:pic>
        <p:nvPicPr>
          <p:cNvPr id="3" name="Picture 2" descr="C:\Main Files\Mike Backup - 7-31-2014\All Current Documents\Pelaez Tract\Pictures 1-13-2010\1-13-2010 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794205" cy="5095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0643" y="238540"/>
            <a:ext cx="3849002" cy="861774"/>
          </a:xfrm>
          <a:prstGeom prst="rect">
            <a:avLst/>
          </a:prstGeom>
          <a:noFill/>
        </p:spPr>
        <p:txBody>
          <a:bodyPr wrap="none" rtlCol="0">
            <a:spAutoFit/>
          </a:bodyPr>
          <a:lstStyle/>
          <a:p>
            <a:r>
              <a:rPr lang="en-US" dirty="0" smtClean="0"/>
              <a:t>Michael Lange, Biologist</a:t>
            </a:r>
          </a:p>
          <a:p>
            <a:r>
              <a:rPr lang="en-US" dirty="0" smtClean="0"/>
              <a:t>US Fish and Wildlife Service</a:t>
            </a:r>
          </a:p>
          <a:p>
            <a:r>
              <a:rPr lang="en-US" sz="1400" dirty="0" smtClean="0"/>
              <a:t>With members of the Gulf Coast Bird Observatory</a:t>
            </a:r>
            <a:endParaRPr lang="en-US" sz="1400" dirty="0"/>
          </a:p>
        </p:txBody>
      </p:sp>
    </p:spTree>
    <p:extLst>
      <p:ext uri="{BB962C8B-B14F-4D97-AF65-F5344CB8AC3E}">
        <p14:creationId xmlns:p14="http://schemas.microsoft.com/office/powerpoint/2010/main" val="1909477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65125"/>
            <a:ext cx="11305308" cy="843189"/>
          </a:xfrm>
        </p:spPr>
        <p:txBody>
          <a:bodyPr>
            <a:normAutofit/>
          </a:bodyPr>
          <a:lstStyle/>
          <a:p>
            <a:r>
              <a:rPr lang="en-US" sz="4400" dirty="0" smtClean="0">
                <a:solidFill>
                  <a:schemeClr val="tx1"/>
                </a:solidFill>
              </a:rPr>
              <a:t>Assigning “Suitability” values to tax parcels.</a:t>
            </a:r>
            <a:endParaRPr lang="en-US" sz="4400" dirty="0">
              <a:solidFill>
                <a:schemeClr val="tx1"/>
              </a:solidFill>
            </a:endParaRPr>
          </a:p>
        </p:txBody>
      </p:sp>
      <p:sp>
        <p:nvSpPr>
          <p:cNvPr id="3" name="Content Placeholder 2"/>
          <p:cNvSpPr>
            <a:spLocks noGrp="1"/>
          </p:cNvSpPr>
          <p:nvPr>
            <p:ph sz="half" idx="1"/>
          </p:nvPr>
        </p:nvSpPr>
        <p:spPr>
          <a:xfrm>
            <a:off x="629347" y="1208314"/>
            <a:ext cx="5025216" cy="447958"/>
          </a:xfrm>
        </p:spPr>
        <p:txBody>
          <a:bodyPr>
            <a:normAutofit lnSpcReduction="10000"/>
          </a:bodyPr>
          <a:lstStyle/>
          <a:p>
            <a:pPr marL="0" indent="0">
              <a:buNone/>
            </a:pPr>
            <a:r>
              <a:rPr lang="en-US" dirty="0" smtClean="0"/>
              <a:t>Visualizing Land ownership</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12" y="2219788"/>
            <a:ext cx="5273226" cy="4416661"/>
          </a:xfrm>
          <a:prstGeom prst="rect">
            <a:avLst/>
          </a:prstGeom>
        </p:spPr>
      </p:pic>
      <p:pic>
        <p:nvPicPr>
          <p:cNvPr id="4" name="Picture 3"/>
          <p:cNvPicPr>
            <a:picLocks noChangeAspect="1"/>
          </p:cNvPicPr>
          <p:nvPr/>
        </p:nvPicPr>
        <p:blipFill>
          <a:blip r:embed="rId4"/>
          <a:stretch>
            <a:fillRect/>
          </a:stretch>
        </p:blipFill>
        <p:spPr>
          <a:xfrm>
            <a:off x="6009694" y="2219788"/>
            <a:ext cx="5635876" cy="4416661"/>
          </a:xfrm>
          <a:prstGeom prst="rect">
            <a:avLst/>
          </a:prstGeom>
        </p:spPr>
      </p:pic>
    </p:spTree>
    <p:extLst>
      <p:ext uri="{BB962C8B-B14F-4D97-AF65-F5344CB8AC3E}">
        <p14:creationId xmlns:p14="http://schemas.microsoft.com/office/powerpoint/2010/main" val="3878716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87416" y="373565"/>
            <a:ext cx="10515600" cy="68309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County Parcel and Owner data</a:t>
            </a:r>
            <a:endParaRPr lang="en-US" dirty="0"/>
          </a:p>
        </p:txBody>
      </p:sp>
      <p:pic>
        <p:nvPicPr>
          <p:cNvPr id="2" name="Picture 1"/>
          <p:cNvPicPr>
            <a:picLocks noChangeAspect="1"/>
          </p:cNvPicPr>
          <p:nvPr/>
        </p:nvPicPr>
        <p:blipFill>
          <a:blip r:embed="rId3"/>
          <a:stretch>
            <a:fillRect/>
          </a:stretch>
        </p:blipFill>
        <p:spPr>
          <a:xfrm>
            <a:off x="502153" y="1449659"/>
            <a:ext cx="5183076" cy="4772723"/>
          </a:xfrm>
          <a:prstGeom prst="rect">
            <a:avLst/>
          </a:prstGeom>
        </p:spPr>
      </p:pic>
      <p:pic>
        <p:nvPicPr>
          <p:cNvPr id="5" name="Picture 4"/>
          <p:cNvPicPr>
            <a:picLocks noChangeAspect="1"/>
          </p:cNvPicPr>
          <p:nvPr/>
        </p:nvPicPr>
        <p:blipFill>
          <a:blip r:embed="rId4"/>
          <a:stretch>
            <a:fillRect/>
          </a:stretch>
        </p:blipFill>
        <p:spPr>
          <a:xfrm>
            <a:off x="6155473" y="1449659"/>
            <a:ext cx="5212929" cy="4816294"/>
          </a:xfrm>
          <a:prstGeom prst="rect">
            <a:avLst/>
          </a:prstGeom>
        </p:spPr>
      </p:pic>
    </p:spTree>
    <p:extLst>
      <p:ext uri="{BB962C8B-B14F-4D97-AF65-F5344CB8AC3E}">
        <p14:creationId xmlns:p14="http://schemas.microsoft.com/office/powerpoint/2010/main" val="3618197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16006</TotalTime>
  <Words>3542</Words>
  <Application>Microsoft Office PowerPoint</Application>
  <PresentationFormat>Widescreen</PresentationFormat>
  <Paragraphs>283</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Corbel</vt:lpstr>
      <vt:lpstr>Depth</vt:lpstr>
      <vt:lpstr>Optimizing a Refuge Plan:  A Practical Example on the Texas Gulf Coast</vt:lpstr>
      <vt:lpstr>Outline:</vt:lpstr>
      <vt:lpstr>PowerPoint Presentation</vt:lpstr>
      <vt:lpstr>PowerPoint Presentation</vt:lpstr>
      <vt:lpstr>Texas Parks and Wildlife US Fish and Wildlife Service Natural Resources Conservation Service Ducks Unlimited Gulf Coast Bird Observatory Cradle of Texas Conservancy</vt:lpstr>
      <vt:lpstr>PowerPoint Presentation</vt:lpstr>
      <vt:lpstr>“You can’t buy it if it’s not for sale -  Until it’s for sale, you can’t buy it.”</vt:lpstr>
      <vt:lpstr>Assigning “Suitability” values to tax parcels.</vt:lpstr>
      <vt:lpstr>PowerPoint Presentation</vt:lpstr>
      <vt:lpstr>PowerPoint Presentation</vt:lpstr>
      <vt:lpstr>PowerPoint Presentation</vt:lpstr>
      <vt:lpstr>PowerPoint Presentation</vt:lpstr>
      <vt:lpstr>PowerPoint Presentation</vt:lpstr>
      <vt:lpstr>Model Proportions</vt:lpstr>
      <vt:lpstr>PowerPoint Presentation</vt:lpstr>
      <vt:lpstr>PowerPoint Presentation</vt:lpstr>
      <vt:lpstr>PowerPoint Presentation</vt:lpstr>
      <vt:lpstr>PowerPoint Presentation</vt:lpstr>
      <vt:lpstr>PowerPoint Presentation</vt:lpstr>
      <vt:lpstr>PowerPoint Presentation</vt:lpstr>
      <vt:lpstr>Percent Developed Class within 1 km</vt:lpstr>
      <vt:lpstr>PowerPoint Presentation</vt:lpstr>
      <vt:lpstr>PowerPoint Presentation</vt:lpstr>
      <vt:lpstr>PowerPoint Presentation</vt:lpstr>
      <vt:lpstr>PowerPoint Presentation</vt:lpstr>
      <vt:lpstr>Assigning habitat value to tax parcels</vt:lpstr>
      <vt:lpstr>Lesson learned: Use a few simple criteria! </vt:lpstr>
      <vt:lpstr>PowerPoint Presentation</vt:lpstr>
      <vt:lpstr>“You can’t buy it if it’s not for sale -  Until it’s for sale, you can’t buy it.”  Michael Lange, US FWS.  </vt:lpstr>
      <vt:lpstr>Thanks</vt:lpstr>
      <vt:lpstr>Questions</vt:lpstr>
      <vt:lpstr>References</vt:lpstr>
      <vt:lpstr>Images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Map Design</dc:title>
  <dc:creator>Sarah McCabe</dc:creator>
  <cp:lastModifiedBy>Beth King</cp:lastModifiedBy>
  <cp:revision>504</cp:revision>
  <dcterms:created xsi:type="dcterms:W3CDTF">2014-02-26T07:05:39Z</dcterms:created>
  <dcterms:modified xsi:type="dcterms:W3CDTF">2016-01-11T21:18:28Z</dcterms:modified>
</cp:coreProperties>
</file>