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9" r:id="rId2"/>
    <p:sldId id="261" r:id="rId3"/>
    <p:sldId id="293" r:id="rId4"/>
    <p:sldId id="272" r:id="rId5"/>
    <p:sldId id="263" r:id="rId6"/>
    <p:sldId id="274" r:id="rId7"/>
    <p:sldId id="276" r:id="rId8"/>
    <p:sldId id="277" r:id="rId9"/>
    <p:sldId id="278" r:id="rId10"/>
    <p:sldId id="281" r:id="rId11"/>
    <p:sldId id="280" r:id="rId12"/>
    <p:sldId id="275" r:id="rId13"/>
    <p:sldId id="285" r:id="rId14"/>
    <p:sldId id="284" r:id="rId15"/>
    <p:sldId id="264" r:id="rId16"/>
    <p:sldId id="291" r:id="rId17"/>
    <p:sldId id="292"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Lst>
        </p14:section>
        <p14:section name="Project Overview" id="{087866C3-7028-482C-8D34-6BF5363FBD75}">
          <p14:sldIdLst>
            <p14:sldId id="261"/>
            <p14:sldId id="293"/>
            <p14:sldId id="272"/>
          </p14:sldIdLst>
        </p14:section>
        <p14:section name="Status Update" id="{521DEF98-8796-4632-831A-16252E9A6054}">
          <p14:sldIdLst>
            <p14:sldId id="263"/>
            <p14:sldId id="274"/>
            <p14:sldId id="276"/>
            <p14:sldId id="277"/>
            <p14:sldId id="278"/>
            <p14:sldId id="281"/>
            <p14:sldId id="280"/>
            <p14:sldId id="275"/>
            <p14:sldId id="285"/>
            <p14:sldId id="284"/>
          </p14:sldIdLst>
        </p14:section>
        <p14:section name="Timeline" id="{CF24EBA6-C924-424D-AC31-A4B9992A87E0}">
          <p14:sldIdLst>
            <p14:sldId id="264"/>
            <p14:sldId id="291"/>
            <p14:sldId id="292"/>
          </p14:sldIdLst>
        </p14:section>
        <p14:section name="Next Steps and Action Items" id="{C24C98EC-938D-4034-8DB8-5E8DBF16E3CB}">
          <p14:sldIdLst/>
        </p14:section>
        <p14:section name="Appendix" id="{E35CCD6A-2288-476E-BC93-C75323AE1F32}">
          <p14:sldIdLst>
            <p14:sldId id="289"/>
          </p14:sldIdLst>
        </p14:section>
      </p14:sectionLst>
    </p:ext>
    <p:ext uri="{EFAFB233-063F-42B5-8137-9DF3F51BA10A}">
      <p15:sldGuideLst xmlns=""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99" autoAdjust="0"/>
    <p:restoredTop sz="88321" autoAdjust="0"/>
  </p:normalViewPr>
  <p:slideViewPr>
    <p:cSldViewPr>
      <p:cViewPr varScale="1">
        <p:scale>
          <a:sx n="103" d="100"/>
          <a:sy n="103" d="100"/>
        </p:scale>
        <p:origin x="-1854" y="-90"/>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738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3CCD7-4177-4C39-A816-1965EF178BF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BB582F2F-0613-4D07-A6C6-7C0221BFE24A}">
      <dgm:prSet/>
      <dgm:spPr/>
      <dgm:t>
        <a:bodyPr/>
        <a:lstStyle/>
        <a:p>
          <a:pPr rtl="0"/>
          <a:r>
            <a:rPr lang="en-CA" dirty="0" smtClean="0"/>
            <a:t>Gross Radiometric Check (Subjective, look at intensity)</a:t>
          </a:r>
          <a:endParaRPr lang="en-CA" dirty="0"/>
        </a:p>
      </dgm:t>
    </dgm:pt>
    <dgm:pt modelId="{F84483B9-06CF-441F-A59E-E6F4AF8B276C}" type="parTrans" cxnId="{186216DA-237B-4921-BA6C-62DAFA44F0B6}">
      <dgm:prSet/>
      <dgm:spPr/>
      <dgm:t>
        <a:bodyPr/>
        <a:lstStyle/>
        <a:p>
          <a:endParaRPr lang="en-CA"/>
        </a:p>
      </dgm:t>
    </dgm:pt>
    <dgm:pt modelId="{E796B1B4-3C07-413D-AD23-802CC5599B8B}" type="sibTrans" cxnId="{186216DA-237B-4921-BA6C-62DAFA44F0B6}">
      <dgm:prSet/>
      <dgm:spPr/>
      <dgm:t>
        <a:bodyPr/>
        <a:lstStyle/>
        <a:p>
          <a:endParaRPr lang="en-CA"/>
        </a:p>
      </dgm:t>
    </dgm:pt>
    <dgm:pt modelId="{342FD1EB-C318-468D-A454-AE3C11EDAC93}">
      <dgm:prSet/>
      <dgm:spPr/>
      <dgm:t>
        <a:bodyPr/>
        <a:lstStyle/>
        <a:p>
          <a:pPr rtl="0"/>
          <a:r>
            <a:rPr lang="en-CA" dirty="0" smtClean="0"/>
            <a:t>Fundamental Vertical Accuracy (Nov </a:t>
          </a:r>
          <a:r>
            <a:rPr lang="en-CA" dirty="0" smtClean="0"/>
            <a:t>1-3: survey team to </a:t>
          </a:r>
          <a:r>
            <a:rPr lang="en-CA" dirty="0" smtClean="0"/>
            <a:t>collect RTK points to verify FVA)</a:t>
          </a:r>
          <a:endParaRPr lang="en-CA" dirty="0"/>
        </a:p>
      </dgm:t>
    </dgm:pt>
    <dgm:pt modelId="{00066207-D40E-4907-8E29-5E0BB6B89270}" type="parTrans" cxnId="{00045D34-B4D6-4739-9498-BD9A8EE4A21B}">
      <dgm:prSet/>
      <dgm:spPr/>
      <dgm:t>
        <a:bodyPr/>
        <a:lstStyle/>
        <a:p>
          <a:endParaRPr lang="en-CA"/>
        </a:p>
      </dgm:t>
    </dgm:pt>
    <dgm:pt modelId="{4C2C6BB8-4631-47A9-A78C-97BBCDDE054F}" type="sibTrans" cxnId="{00045D34-B4D6-4739-9498-BD9A8EE4A21B}">
      <dgm:prSet/>
      <dgm:spPr/>
      <dgm:t>
        <a:bodyPr/>
        <a:lstStyle/>
        <a:p>
          <a:endParaRPr lang="en-CA"/>
        </a:p>
      </dgm:t>
    </dgm:pt>
    <dgm:pt modelId="{42A30798-D46B-4A49-AD25-D65BD9537AD8}">
      <dgm:prSet/>
      <dgm:spPr/>
      <dgm:t>
        <a:bodyPr/>
        <a:lstStyle/>
        <a:p>
          <a:pPr rtl="0"/>
          <a:r>
            <a:rPr lang="en-CA" dirty="0" smtClean="0"/>
            <a:t>Supplemental Vertical Accuracy (Nov 1-3: survey team to collect RTK points to verify SVA)</a:t>
          </a:r>
          <a:endParaRPr lang="en-CA" dirty="0"/>
        </a:p>
      </dgm:t>
    </dgm:pt>
    <dgm:pt modelId="{2036E01C-6D9F-4445-9F2A-BC40B7EB8E64}" type="parTrans" cxnId="{09B0BCC2-EA59-487E-9CEA-3E0C175F0463}">
      <dgm:prSet/>
      <dgm:spPr/>
      <dgm:t>
        <a:bodyPr/>
        <a:lstStyle/>
        <a:p>
          <a:endParaRPr lang="en-CA"/>
        </a:p>
      </dgm:t>
    </dgm:pt>
    <dgm:pt modelId="{77D9B1A8-95C6-468E-B1ED-321758C26904}" type="sibTrans" cxnId="{09B0BCC2-EA59-487E-9CEA-3E0C175F0463}">
      <dgm:prSet/>
      <dgm:spPr/>
      <dgm:t>
        <a:bodyPr/>
        <a:lstStyle/>
        <a:p>
          <a:endParaRPr lang="en-CA"/>
        </a:p>
      </dgm:t>
    </dgm:pt>
    <dgm:pt modelId="{7D16CD88-35CE-4573-80AC-F8B18CD8DC6F}">
      <dgm:prSet/>
      <dgm:spPr/>
      <dgm:t>
        <a:bodyPr/>
        <a:lstStyle/>
        <a:p>
          <a:pPr rtl="0"/>
          <a:r>
            <a:rPr lang="en-CA" dirty="0" smtClean="0"/>
            <a:t>Local Accuracy (swath alignment)</a:t>
          </a:r>
          <a:endParaRPr lang="en-CA" dirty="0"/>
        </a:p>
      </dgm:t>
    </dgm:pt>
    <dgm:pt modelId="{25DFEB9E-3A13-4F39-8408-D4886FF9E2F5}" type="parTrans" cxnId="{C9006955-3C81-472D-984F-C13057D465B8}">
      <dgm:prSet/>
      <dgm:spPr/>
      <dgm:t>
        <a:bodyPr/>
        <a:lstStyle/>
        <a:p>
          <a:endParaRPr lang="en-CA"/>
        </a:p>
      </dgm:t>
    </dgm:pt>
    <dgm:pt modelId="{F76BF0E0-2C77-4473-8EB9-F1DCAD1CD6D1}" type="sibTrans" cxnId="{C9006955-3C81-472D-984F-C13057D465B8}">
      <dgm:prSet/>
      <dgm:spPr/>
      <dgm:t>
        <a:bodyPr/>
        <a:lstStyle/>
        <a:p>
          <a:endParaRPr lang="en-CA"/>
        </a:p>
      </dgm:t>
    </dgm:pt>
    <dgm:pt modelId="{EAAEA1B1-376E-4C8A-8B5F-99D8F31466F3}">
      <dgm:prSet/>
      <dgm:spPr/>
      <dgm:t>
        <a:bodyPr/>
        <a:lstStyle/>
        <a:p>
          <a:pPr rtl="0"/>
          <a:r>
            <a:rPr lang="en-CA" dirty="0" smtClean="0"/>
            <a:t>Point Density (All hits and Ground)</a:t>
          </a:r>
          <a:endParaRPr lang="en-CA" dirty="0"/>
        </a:p>
      </dgm:t>
    </dgm:pt>
    <dgm:pt modelId="{FF48C7DE-DEB8-490F-BCBA-B7DA4C29C809}" type="parTrans" cxnId="{E1054A92-E756-480B-B034-B9E716761B52}">
      <dgm:prSet/>
      <dgm:spPr/>
      <dgm:t>
        <a:bodyPr/>
        <a:lstStyle/>
        <a:p>
          <a:endParaRPr lang="en-CA"/>
        </a:p>
      </dgm:t>
    </dgm:pt>
    <dgm:pt modelId="{497B24E1-5BDC-47EA-9255-058393DD4B8C}" type="sibTrans" cxnId="{E1054A92-E756-480B-B034-B9E716761B52}">
      <dgm:prSet/>
      <dgm:spPr/>
      <dgm:t>
        <a:bodyPr/>
        <a:lstStyle/>
        <a:p>
          <a:endParaRPr lang="en-CA"/>
        </a:p>
      </dgm:t>
    </dgm:pt>
    <dgm:pt modelId="{C295428E-A0B2-4361-A4DF-27B715A4C76A}" type="pres">
      <dgm:prSet presAssocID="{CD33CCD7-4177-4C39-A816-1965EF178BF1}" presName="linearFlow" presStyleCnt="0">
        <dgm:presLayoutVars>
          <dgm:dir/>
          <dgm:resizeHandles val="exact"/>
        </dgm:presLayoutVars>
      </dgm:prSet>
      <dgm:spPr/>
      <dgm:t>
        <a:bodyPr/>
        <a:lstStyle/>
        <a:p>
          <a:endParaRPr lang="en-CA"/>
        </a:p>
      </dgm:t>
    </dgm:pt>
    <dgm:pt modelId="{82D7C9BE-243B-4ABF-B8A4-BE036A2903DC}" type="pres">
      <dgm:prSet presAssocID="{BB582F2F-0613-4D07-A6C6-7C0221BFE24A}" presName="composite" presStyleCnt="0"/>
      <dgm:spPr/>
    </dgm:pt>
    <dgm:pt modelId="{3E90D031-8195-43BB-9706-24CD776938F3}" type="pres">
      <dgm:prSet presAssocID="{BB582F2F-0613-4D07-A6C6-7C0221BFE24A}" presName="imgShp" presStyleLbl="fgImgPlace1" presStyleIdx="0" presStyleCnt="5"/>
      <dgm:spPr/>
    </dgm:pt>
    <dgm:pt modelId="{0BB867BA-82E0-48DE-9E04-5BEE2064B1AF}" type="pres">
      <dgm:prSet presAssocID="{BB582F2F-0613-4D07-A6C6-7C0221BFE24A}" presName="txShp" presStyleLbl="node1" presStyleIdx="0" presStyleCnt="5">
        <dgm:presLayoutVars>
          <dgm:bulletEnabled val="1"/>
        </dgm:presLayoutVars>
      </dgm:prSet>
      <dgm:spPr/>
      <dgm:t>
        <a:bodyPr/>
        <a:lstStyle/>
        <a:p>
          <a:endParaRPr lang="en-CA"/>
        </a:p>
      </dgm:t>
    </dgm:pt>
    <dgm:pt modelId="{12B0BB31-62B0-4129-8F84-AAC3848B5E6A}" type="pres">
      <dgm:prSet presAssocID="{E796B1B4-3C07-413D-AD23-802CC5599B8B}" presName="spacing" presStyleCnt="0"/>
      <dgm:spPr/>
    </dgm:pt>
    <dgm:pt modelId="{F48C51BF-76FC-42A0-BA4C-DB4DD89DC703}" type="pres">
      <dgm:prSet presAssocID="{342FD1EB-C318-468D-A454-AE3C11EDAC93}" presName="composite" presStyleCnt="0"/>
      <dgm:spPr/>
    </dgm:pt>
    <dgm:pt modelId="{E0C13BEE-9D0F-4B14-98F1-6C6209A85EDF}" type="pres">
      <dgm:prSet presAssocID="{342FD1EB-C318-468D-A454-AE3C11EDAC93}" presName="imgShp" presStyleLbl="fgImgPlace1" presStyleIdx="1" presStyleCnt="5"/>
      <dgm:spPr/>
    </dgm:pt>
    <dgm:pt modelId="{9AD0E373-C6CC-40D7-946F-E8C78B8424E4}" type="pres">
      <dgm:prSet presAssocID="{342FD1EB-C318-468D-A454-AE3C11EDAC93}" presName="txShp" presStyleLbl="node1" presStyleIdx="1" presStyleCnt="5">
        <dgm:presLayoutVars>
          <dgm:bulletEnabled val="1"/>
        </dgm:presLayoutVars>
      </dgm:prSet>
      <dgm:spPr/>
      <dgm:t>
        <a:bodyPr/>
        <a:lstStyle/>
        <a:p>
          <a:endParaRPr lang="en-CA"/>
        </a:p>
      </dgm:t>
    </dgm:pt>
    <dgm:pt modelId="{9338A182-D552-4FDB-B422-F75B9E2CE164}" type="pres">
      <dgm:prSet presAssocID="{4C2C6BB8-4631-47A9-A78C-97BBCDDE054F}" presName="spacing" presStyleCnt="0"/>
      <dgm:spPr/>
    </dgm:pt>
    <dgm:pt modelId="{374B41A5-3931-4934-A146-25206BBFCD10}" type="pres">
      <dgm:prSet presAssocID="{42A30798-D46B-4A49-AD25-D65BD9537AD8}" presName="composite" presStyleCnt="0"/>
      <dgm:spPr/>
    </dgm:pt>
    <dgm:pt modelId="{A68AC9E9-E9B6-4239-A489-8B52AEF87832}" type="pres">
      <dgm:prSet presAssocID="{42A30798-D46B-4A49-AD25-D65BD9537AD8}" presName="imgShp" presStyleLbl="fgImgPlace1" presStyleIdx="2" presStyleCnt="5"/>
      <dgm:spPr/>
    </dgm:pt>
    <dgm:pt modelId="{850D42F6-CA8C-4AB0-97F8-2295BE73003E}" type="pres">
      <dgm:prSet presAssocID="{42A30798-D46B-4A49-AD25-D65BD9537AD8}" presName="txShp" presStyleLbl="node1" presStyleIdx="2" presStyleCnt="5">
        <dgm:presLayoutVars>
          <dgm:bulletEnabled val="1"/>
        </dgm:presLayoutVars>
      </dgm:prSet>
      <dgm:spPr/>
      <dgm:t>
        <a:bodyPr/>
        <a:lstStyle/>
        <a:p>
          <a:endParaRPr lang="en-CA"/>
        </a:p>
      </dgm:t>
    </dgm:pt>
    <dgm:pt modelId="{A42D003F-56E1-4BFD-86DB-AA7711339108}" type="pres">
      <dgm:prSet presAssocID="{77D9B1A8-95C6-468E-B1ED-321758C26904}" presName="spacing" presStyleCnt="0"/>
      <dgm:spPr/>
    </dgm:pt>
    <dgm:pt modelId="{D0D7F999-7963-4E93-B9EC-B099CDE27FA9}" type="pres">
      <dgm:prSet presAssocID="{7D16CD88-35CE-4573-80AC-F8B18CD8DC6F}" presName="composite" presStyleCnt="0"/>
      <dgm:spPr/>
    </dgm:pt>
    <dgm:pt modelId="{530C0AD5-599A-40CC-91BC-FC348FA6386B}" type="pres">
      <dgm:prSet presAssocID="{7D16CD88-35CE-4573-80AC-F8B18CD8DC6F}" presName="imgShp" presStyleLbl="fgImgPlace1" presStyleIdx="3" presStyleCnt="5"/>
      <dgm:spPr/>
    </dgm:pt>
    <dgm:pt modelId="{FDDF24FF-C311-4596-B967-E141B20692EF}" type="pres">
      <dgm:prSet presAssocID="{7D16CD88-35CE-4573-80AC-F8B18CD8DC6F}" presName="txShp" presStyleLbl="node1" presStyleIdx="3" presStyleCnt="5">
        <dgm:presLayoutVars>
          <dgm:bulletEnabled val="1"/>
        </dgm:presLayoutVars>
      </dgm:prSet>
      <dgm:spPr/>
      <dgm:t>
        <a:bodyPr/>
        <a:lstStyle/>
        <a:p>
          <a:endParaRPr lang="en-CA"/>
        </a:p>
      </dgm:t>
    </dgm:pt>
    <dgm:pt modelId="{4C74E7C4-1527-44A7-8D7D-4DBCCED1CBAC}" type="pres">
      <dgm:prSet presAssocID="{F76BF0E0-2C77-4473-8EB9-F1DCAD1CD6D1}" presName="spacing" presStyleCnt="0"/>
      <dgm:spPr/>
    </dgm:pt>
    <dgm:pt modelId="{BB4D7041-B790-4FFB-B6E6-CCE6797FCDD3}" type="pres">
      <dgm:prSet presAssocID="{EAAEA1B1-376E-4C8A-8B5F-99D8F31466F3}" presName="composite" presStyleCnt="0"/>
      <dgm:spPr/>
    </dgm:pt>
    <dgm:pt modelId="{DB35573F-0E93-4025-993C-6261CD5F92EA}" type="pres">
      <dgm:prSet presAssocID="{EAAEA1B1-376E-4C8A-8B5F-99D8F31466F3}" presName="imgShp" presStyleLbl="fgImgPlace1" presStyleIdx="4" presStyleCnt="5"/>
      <dgm:spPr/>
    </dgm:pt>
    <dgm:pt modelId="{11A8FB4D-E9E4-4228-94D3-82126919018E}" type="pres">
      <dgm:prSet presAssocID="{EAAEA1B1-376E-4C8A-8B5F-99D8F31466F3}" presName="txShp" presStyleLbl="node1" presStyleIdx="4" presStyleCnt="5">
        <dgm:presLayoutVars>
          <dgm:bulletEnabled val="1"/>
        </dgm:presLayoutVars>
      </dgm:prSet>
      <dgm:spPr/>
      <dgm:t>
        <a:bodyPr/>
        <a:lstStyle/>
        <a:p>
          <a:endParaRPr lang="en-CA"/>
        </a:p>
      </dgm:t>
    </dgm:pt>
  </dgm:ptLst>
  <dgm:cxnLst>
    <dgm:cxn modelId="{8B351BE1-1B48-4197-9FE2-015965FAF01A}" type="presOf" srcId="{CD33CCD7-4177-4C39-A816-1965EF178BF1}" destId="{C295428E-A0B2-4361-A4DF-27B715A4C76A}" srcOrd="0" destOrd="0" presId="urn:microsoft.com/office/officeart/2005/8/layout/vList3"/>
    <dgm:cxn modelId="{94EC5822-CCEB-49A3-92E0-CB557BA3891F}" type="presOf" srcId="{BB582F2F-0613-4D07-A6C6-7C0221BFE24A}" destId="{0BB867BA-82E0-48DE-9E04-5BEE2064B1AF}" srcOrd="0" destOrd="0" presId="urn:microsoft.com/office/officeart/2005/8/layout/vList3"/>
    <dgm:cxn modelId="{00045D34-B4D6-4739-9498-BD9A8EE4A21B}" srcId="{CD33CCD7-4177-4C39-A816-1965EF178BF1}" destId="{342FD1EB-C318-468D-A454-AE3C11EDAC93}" srcOrd="1" destOrd="0" parTransId="{00066207-D40E-4907-8E29-5E0BB6B89270}" sibTransId="{4C2C6BB8-4631-47A9-A78C-97BBCDDE054F}"/>
    <dgm:cxn modelId="{873916E3-F36B-4A9A-8B59-95121248E374}" type="presOf" srcId="{7D16CD88-35CE-4573-80AC-F8B18CD8DC6F}" destId="{FDDF24FF-C311-4596-B967-E141B20692EF}" srcOrd="0" destOrd="0" presId="urn:microsoft.com/office/officeart/2005/8/layout/vList3"/>
    <dgm:cxn modelId="{09B0BCC2-EA59-487E-9CEA-3E0C175F0463}" srcId="{CD33CCD7-4177-4C39-A816-1965EF178BF1}" destId="{42A30798-D46B-4A49-AD25-D65BD9537AD8}" srcOrd="2" destOrd="0" parTransId="{2036E01C-6D9F-4445-9F2A-BC40B7EB8E64}" sibTransId="{77D9B1A8-95C6-468E-B1ED-321758C26904}"/>
    <dgm:cxn modelId="{E1054A92-E756-480B-B034-B9E716761B52}" srcId="{CD33CCD7-4177-4C39-A816-1965EF178BF1}" destId="{EAAEA1B1-376E-4C8A-8B5F-99D8F31466F3}" srcOrd="4" destOrd="0" parTransId="{FF48C7DE-DEB8-490F-BCBA-B7DA4C29C809}" sibTransId="{497B24E1-5BDC-47EA-9255-058393DD4B8C}"/>
    <dgm:cxn modelId="{CD67086C-97D4-4541-9619-EB93D605965E}" type="presOf" srcId="{EAAEA1B1-376E-4C8A-8B5F-99D8F31466F3}" destId="{11A8FB4D-E9E4-4228-94D3-82126919018E}" srcOrd="0" destOrd="0" presId="urn:microsoft.com/office/officeart/2005/8/layout/vList3"/>
    <dgm:cxn modelId="{C9006955-3C81-472D-984F-C13057D465B8}" srcId="{CD33CCD7-4177-4C39-A816-1965EF178BF1}" destId="{7D16CD88-35CE-4573-80AC-F8B18CD8DC6F}" srcOrd="3" destOrd="0" parTransId="{25DFEB9E-3A13-4F39-8408-D4886FF9E2F5}" sibTransId="{F76BF0E0-2C77-4473-8EB9-F1DCAD1CD6D1}"/>
    <dgm:cxn modelId="{0B718262-A92D-4A28-AEB1-9413C4ED2532}" type="presOf" srcId="{42A30798-D46B-4A49-AD25-D65BD9537AD8}" destId="{850D42F6-CA8C-4AB0-97F8-2295BE73003E}" srcOrd="0" destOrd="0" presId="urn:microsoft.com/office/officeart/2005/8/layout/vList3"/>
    <dgm:cxn modelId="{186216DA-237B-4921-BA6C-62DAFA44F0B6}" srcId="{CD33CCD7-4177-4C39-A816-1965EF178BF1}" destId="{BB582F2F-0613-4D07-A6C6-7C0221BFE24A}" srcOrd="0" destOrd="0" parTransId="{F84483B9-06CF-441F-A59E-E6F4AF8B276C}" sibTransId="{E796B1B4-3C07-413D-AD23-802CC5599B8B}"/>
    <dgm:cxn modelId="{1CC5A35F-68A6-48B8-AD14-DC4941196BD1}" type="presOf" srcId="{342FD1EB-C318-468D-A454-AE3C11EDAC93}" destId="{9AD0E373-C6CC-40D7-946F-E8C78B8424E4}" srcOrd="0" destOrd="0" presId="urn:microsoft.com/office/officeart/2005/8/layout/vList3"/>
    <dgm:cxn modelId="{7CDF109A-F431-432E-9260-3A05148C8713}" type="presParOf" srcId="{C295428E-A0B2-4361-A4DF-27B715A4C76A}" destId="{82D7C9BE-243B-4ABF-B8A4-BE036A2903DC}" srcOrd="0" destOrd="0" presId="urn:microsoft.com/office/officeart/2005/8/layout/vList3"/>
    <dgm:cxn modelId="{4B65E000-16DA-4633-B9B7-A6D03B177942}" type="presParOf" srcId="{82D7C9BE-243B-4ABF-B8A4-BE036A2903DC}" destId="{3E90D031-8195-43BB-9706-24CD776938F3}" srcOrd="0" destOrd="0" presId="urn:microsoft.com/office/officeart/2005/8/layout/vList3"/>
    <dgm:cxn modelId="{812698EF-0C11-466B-AD5E-0AD079EFF29E}" type="presParOf" srcId="{82D7C9BE-243B-4ABF-B8A4-BE036A2903DC}" destId="{0BB867BA-82E0-48DE-9E04-5BEE2064B1AF}" srcOrd="1" destOrd="0" presId="urn:microsoft.com/office/officeart/2005/8/layout/vList3"/>
    <dgm:cxn modelId="{06412519-BCC0-477D-B76D-8A0118F29831}" type="presParOf" srcId="{C295428E-A0B2-4361-A4DF-27B715A4C76A}" destId="{12B0BB31-62B0-4129-8F84-AAC3848B5E6A}" srcOrd="1" destOrd="0" presId="urn:microsoft.com/office/officeart/2005/8/layout/vList3"/>
    <dgm:cxn modelId="{0C9919DD-F440-4523-9870-E985F5D43B1E}" type="presParOf" srcId="{C295428E-A0B2-4361-A4DF-27B715A4C76A}" destId="{F48C51BF-76FC-42A0-BA4C-DB4DD89DC703}" srcOrd="2" destOrd="0" presId="urn:microsoft.com/office/officeart/2005/8/layout/vList3"/>
    <dgm:cxn modelId="{B734D877-B07E-4648-8236-79DA0921C36C}" type="presParOf" srcId="{F48C51BF-76FC-42A0-BA4C-DB4DD89DC703}" destId="{E0C13BEE-9D0F-4B14-98F1-6C6209A85EDF}" srcOrd="0" destOrd="0" presId="urn:microsoft.com/office/officeart/2005/8/layout/vList3"/>
    <dgm:cxn modelId="{9E2613AC-EBD6-4732-9700-FF68146AB6A5}" type="presParOf" srcId="{F48C51BF-76FC-42A0-BA4C-DB4DD89DC703}" destId="{9AD0E373-C6CC-40D7-946F-E8C78B8424E4}" srcOrd="1" destOrd="0" presId="urn:microsoft.com/office/officeart/2005/8/layout/vList3"/>
    <dgm:cxn modelId="{60381F43-8D9B-4036-B253-17EE080475C1}" type="presParOf" srcId="{C295428E-A0B2-4361-A4DF-27B715A4C76A}" destId="{9338A182-D552-4FDB-B422-F75B9E2CE164}" srcOrd="3" destOrd="0" presId="urn:microsoft.com/office/officeart/2005/8/layout/vList3"/>
    <dgm:cxn modelId="{A7C2346A-EA79-4EEC-BFCD-647E051ADAB9}" type="presParOf" srcId="{C295428E-A0B2-4361-A4DF-27B715A4C76A}" destId="{374B41A5-3931-4934-A146-25206BBFCD10}" srcOrd="4" destOrd="0" presId="urn:microsoft.com/office/officeart/2005/8/layout/vList3"/>
    <dgm:cxn modelId="{5BC57EE4-C10C-4632-BB51-91CB2B098364}" type="presParOf" srcId="{374B41A5-3931-4934-A146-25206BBFCD10}" destId="{A68AC9E9-E9B6-4239-A489-8B52AEF87832}" srcOrd="0" destOrd="0" presId="urn:microsoft.com/office/officeart/2005/8/layout/vList3"/>
    <dgm:cxn modelId="{7636F0C7-E380-441D-B784-2E5F6B31F3C3}" type="presParOf" srcId="{374B41A5-3931-4934-A146-25206BBFCD10}" destId="{850D42F6-CA8C-4AB0-97F8-2295BE73003E}" srcOrd="1" destOrd="0" presId="urn:microsoft.com/office/officeart/2005/8/layout/vList3"/>
    <dgm:cxn modelId="{993CC868-62FA-4921-8971-2C9A3C8CD8A9}" type="presParOf" srcId="{C295428E-A0B2-4361-A4DF-27B715A4C76A}" destId="{A42D003F-56E1-4BFD-86DB-AA7711339108}" srcOrd="5" destOrd="0" presId="urn:microsoft.com/office/officeart/2005/8/layout/vList3"/>
    <dgm:cxn modelId="{65832409-FB7F-4B73-BDDF-008EFA0CDA54}" type="presParOf" srcId="{C295428E-A0B2-4361-A4DF-27B715A4C76A}" destId="{D0D7F999-7963-4E93-B9EC-B099CDE27FA9}" srcOrd="6" destOrd="0" presId="urn:microsoft.com/office/officeart/2005/8/layout/vList3"/>
    <dgm:cxn modelId="{9D028DB2-5C01-4B82-B224-F0BD041BF8C7}" type="presParOf" srcId="{D0D7F999-7963-4E93-B9EC-B099CDE27FA9}" destId="{530C0AD5-599A-40CC-91BC-FC348FA6386B}" srcOrd="0" destOrd="0" presId="urn:microsoft.com/office/officeart/2005/8/layout/vList3"/>
    <dgm:cxn modelId="{16F325DD-2B52-4623-BEB6-E37BBB30CA85}" type="presParOf" srcId="{D0D7F999-7963-4E93-B9EC-B099CDE27FA9}" destId="{FDDF24FF-C311-4596-B967-E141B20692EF}" srcOrd="1" destOrd="0" presId="urn:microsoft.com/office/officeart/2005/8/layout/vList3"/>
    <dgm:cxn modelId="{450E6B3D-57A8-4C2D-B82B-A48E4A328406}" type="presParOf" srcId="{C295428E-A0B2-4361-A4DF-27B715A4C76A}" destId="{4C74E7C4-1527-44A7-8D7D-4DBCCED1CBAC}" srcOrd="7" destOrd="0" presId="urn:microsoft.com/office/officeart/2005/8/layout/vList3"/>
    <dgm:cxn modelId="{4F10D894-7A5F-4087-8F4F-1E3746E6A86B}" type="presParOf" srcId="{C295428E-A0B2-4361-A4DF-27B715A4C76A}" destId="{BB4D7041-B790-4FFB-B6E6-CCE6797FCDD3}" srcOrd="8" destOrd="0" presId="urn:microsoft.com/office/officeart/2005/8/layout/vList3"/>
    <dgm:cxn modelId="{FE30D153-E193-4EEA-B394-B83C1CB54D5C}" type="presParOf" srcId="{BB4D7041-B790-4FFB-B6E6-CCE6797FCDD3}" destId="{DB35573F-0E93-4025-993C-6261CD5F92EA}" srcOrd="0" destOrd="0" presId="urn:microsoft.com/office/officeart/2005/8/layout/vList3"/>
    <dgm:cxn modelId="{E540E167-918D-432A-BE08-9107AF1D4554}" type="presParOf" srcId="{BB4D7041-B790-4FFB-B6E6-CCE6797FCDD3}" destId="{11A8FB4D-E9E4-4228-94D3-82126919018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77294-15B0-4293-93D8-ABA84D6ECAC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10CEBB0E-7BFF-4B2E-A8D3-4EA20823B704}">
      <dgm:prSet/>
      <dgm:spPr/>
      <dgm:t>
        <a:bodyPr/>
        <a:lstStyle/>
        <a:p>
          <a:pPr rtl="0"/>
          <a:r>
            <a:rPr lang="en-CA" dirty="0" smtClean="0"/>
            <a:t>Compile files into ArcGIS with LP360 extension to be </a:t>
          </a:r>
          <a:r>
            <a:rPr lang="en-CA" dirty="0" smtClean="0"/>
            <a:t>used</a:t>
          </a:r>
          <a:endParaRPr lang="en-CA" dirty="0"/>
        </a:p>
      </dgm:t>
    </dgm:pt>
    <dgm:pt modelId="{57AF99C2-6F58-4B3B-BFB4-EE4637F568A4}" type="parTrans" cxnId="{76BFC54B-DF3B-4B4F-BB30-4881AA7BA3FE}">
      <dgm:prSet/>
      <dgm:spPr/>
      <dgm:t>
        <a:bodyPr/>
        <a:lstStyle/>
        <a:p>
          <a:endParaRPr lang="en-CA"/>
        </a:p>
      </dgm:t>
    </dgm:pt>
    <dgm:pt modelId="{AE138994-D2E7-430E-8066-7125D8C62746}" type="sibTrans" cxnId="{76BFC54B-DF3B-4B4F-BB30-4881AA7BA3FE}">
      <dgm:prSet/>
      <dgm:spPr/>
      <dgm:t>
        <a:bodyPr/>
        <a:lstStyle/>
        <a:p>
          <a:endParaRPr lang="en-CA"/>
        </a:p>
      </dgm:t>
    </dgm:pt>
    <dgm:pt modelId="{863F0817-4A2F-4D79-8FBD-156396BB74E3}">
      <dgm:prSet/>
      <dgm:spPr/>
      <dgm:t>
        <a:bodyPr/>
        <a:lstStyle/>
        <a:p>
          <a:pPr rtl="0"/>
          <a:r>
            <a:rPr lang="en-CA" dirty="0" smtClean="0"/>
            <a:t>Hydro Flatten and hydro condition (LP360)</a:t>
          </a:r>
          <a:endParaRPr lang="en-CA" dirty="0"/>
        </a:p>
      </dgm:t>
    </dgm:pt>
    <dgm:pt modelId="{55F7B9E8-9D6A-49C4-BD84-6E7CACA219E8}" type="parTrans" cxnId="{F385534A-0456-4A60-97B4-F78C634D8997}">
      <dgm:prSet/>
      <dgm:spPr/>
      <dgm:t>
        <a:bodyPr/>
        <a:lstStyle/>
        <a:p>
          <a:endParaRPr lang="en-CA"/>
        </a:p>
      </dgm:t>
    </dgm:pt>
    <dgm:pt modelId="{5DF82097-5251-4300-8383-89EE7BECF3EC}" type="sibTrans" cxnId="{F385534A-0456-4A60-97B4-F78C634D8997}">
      <dgm:prSet/>
      <dgm:spPr/>
      <dgm:t>
        <a:bodyPr/>
        <a:lstStyle/>
        <a:p>
          <a:endParaRPr lang="en-CA"/>
        </a:p>
      </dgm:t>
    </dgm:pt>
    <dgm:pt modelId="{BA92DEFA-257F-4504-B551-193A04D65CD5}">
      <dgm:prSet/>
      <dgm:spPr/>
      <dgm:t>
        <a:bodyPr/>
        <a:lstStyle/>
        <a:p>
          <a:pPr rtl="0"/>
          <a:r>
            <a:rPr lang="en-CA" dirty="0" smtClean="0"/>
            <a:t>Extract buildings (LP360)</a:t>
          </a:r>
          <a:endParaRPr lang="en-CA" dirty="0"/>
        </a:p>
      </dgm:t>
    </dgm:pt>
    <dgm:pt modelId="{1C51A4A4-4892-40C5-9E24-B0987B2985A1}" type="parTrans" cxnId="{094C1A58-01C0-4307-9F65-1E288358D10F}">
      <dgm:prSet/>
      <dgm:spPr/>
      <dgm:t>
        <a:bodyPr/>
        <a:lstStyle/>
        <a:p>
          <a:endParaRPr lang="en-CA"/>
        </a:p>
      </dgm:t>
    </dgm:pt>
    <dgm:pt modelId="{77879AF4-D6FA-4750-B0FA-EFD1FC3E9A00}" type="sibTrans" cxnId="{094C1A58-01C0-4307-9F65-1E288358D10F}">
      <dgm:prSet/>
      <dgm:spPr/>
      <dgm:t>
        <a:bodyPr/>
        <a:lstStyle/>
        <a:p>
          <a:endParaRPr lang="en-CA"/>
        </a:p>
      </dgm:t>
    </dgm:pt>
    <dgm:pt modelId="{42151D4D-013E-4EF4-AFD1-6BF42FD20086}">
      <dgm:prSet/>
      <dgm:spPr/>
      <dgm:t>
        <a:bodyPr/>
        <a:lstStyle/>
        <a:p>
          <a:pPr rtl="0"/>
          <a:r>
            <a:rPr lang="en-CA" dirty="0" smtClean="0"/>
            <a:t>Extract 1 m raster DEM and run through custom Python script</a:t>
          </a:r>
          <a:endParaRPr lang="en-CA" dirty="0"/>
        </a:p>
      </dgm:t>
    </dgm:pt>
    <dgm:pt modelId="{5FF99FD1-8A77-4FD6-A232-BAC6E2583CB3}" type="parTrans" cxnId="{48789EBC-4F2C-4251-B7F4-D7CB7F7ABBFE}">
      <dgm:prSet/>
      <dgm:spPr/>
      <dgm:t>
        <a:bodyPr/>
        <a:lstStyle/>
        <a:p>
          <a:endParaRPr lang="en-CA"/>
        </a:p>
      </dgm:t>
    </dgm:pt>
    <dgm:pt modelId="{A935279B-7B55-4FC4-AD3A-9698ED2EFDF3}" type="sibTrans" cxnId="{48789EBC-4F2C-4251-B7F4-D7CB7F7ABBFE}">
      <dgm:prSet/>
      <dgm:spPr/>
      <dgm:t>
        <a:bodyPr/>
        <a:lstStyle/>
        <a:p>
          <a:endParaRPr lang="en-CA"/>
        </a:p>
      </dgm:t>
    </dgm:pt>
    <dgm:pt modelId="{1D9AF943-DCE4-438A-99FF-132E663F8E74}">
      <dgm:prSet/>
      <dgm:spPr/>
      <dgm:t>
        <a:bodyPr/>
        <a:lstStyle/>
        <a:p>
          <a:pPr rtl="0"/>
          <a:r>
            <a:rPr lang="en-CA" dirty="0" smtClean="0"/>
            <a:t>Create Rest service for Depth to Water and Flood Extents</a:t>
          </a:r>
          <a:endParaRPr lang="en-CA" dirty="0"/>
        </a:p>
      </dgm:t>
    </dgm:pt>
    <dgm:pt modelId="{D1C1FE60-411E-4D75-A052-EE87A3C70EDE}" type="parTrans" cxnId="{E271E16B-B83F-47D0-B2D7-D1420AE69C04}">
      <dgm:prSet/>
      <dgm:spPr/>
      <dgm:t>
        <a:bodyPr/>
        <a:lstStyle/>
        <a:p>
          <a:endParaRPr lang="en-CA"/>
        </a:p>
      </dgm:t>
    </dgm:pt>
    <dgm:pt modelId="{CB490452-793D-47B8-A891-E91A34208493}" type="sibTrans" cxnId="{E271E16B-B83F-47D0-B2D7-D1420AE69C04}">
      <dgm:prSet/>
      <dgm:spPr/>
      <dgm:t>
        <a:bodyPr/>
        <a:lstStyle/>
        <a:p>
          <a:endParaRPr lang="en-CA"/>
        </a:p>
      </dgm:t>
    </dgm:pt>
    <dgm:pt modelId="{C52DA898-7AB3-4FB1-BF07-3009743DD9F4}">
      <dgm:prSet/>
      <dgm:spPr/>
      <dgm:t>
        <a:bodyPr/>
        <a:lstStyle/>
        <a:p>
          <a:pPr rtl="0"/>
          <a:r>
            <a:rPr lang="en-CA" dirty="0" smtClean="0"/>
            <a:t>Create Web App (time slider, swipe tool)</a:t>
          </a:r>
          <a:endParaRPr lang="en-CA" dirty="0"/>
        </a:p>
      </dgm:t>
    </dgm:pt>
    <dgm:pt modelId="{97FF4CA2-1A80-45DF-8B08-8BACF30D823F}" type="parTrans" cxnId="{184F2979-0A10-4687-824B-AAE13E635477}">
      <dgm:prSet/>
      <dgm:spPr/>
      <dgm:t>
        <a:bodyPr/>
        <a:lstStyle/>
        <a:p>
          <a:endParaRPr lang="en-CA"/>
        </a:p>
      </dgm:t>
    </dgm:pt>
    <dgm:pt modelId="{E57733EC-FE84-4701-A6EA-C62988A18D8A}" type="sibTrans" cxnId="{184F2979-0A10-4687-824B-AAE13E635477}">
      <dgm:prSet/>
      <dgm:spPr/>
      <dgm:t>
        <a:bodyPr/>
        <a:lstStyle/>
        <a:p>
          <a:endParaRPr lang="en-CA"/>
        </a:p>
      </dgm:t>
    </dgm:pt>
    <dgm:pt modelId="{F175B525-3B6A-46B8-A997-036494C3B1AB}" type="pres">
      <dgm:prSet presAssocID="{CBD77294-15B0-4293-93D8-ABA84D6ECAC9}" presName="linearFlow" presStyleCnt="0">
        <dgm:presLayoutVars>
          <dgm:dir/>
          <dgm:resizeHandles val="exact"/>
        </dgm:presLayoutVars>
      </dgm:prSet>
      <dgm:spPr/>
      <dgm:t>
        <a:bodyPr/>
        <a:lstStyle/>
        <a:p>
          <a:endParaRPr lang="en-CA"/>
        </a:p>
      </dgm:t>
    </dgm:pt>
    <dgm:pt modelId="{45F33CB9-35F4-476C-9545-32A2083C5441}" type="pres">
      <dgm:prSet presAssocID="{10CEBB0E-7BFF-4B2E-A8D3-4EA20823B704}" presName="composite" presStyleCnt="0"/>
      <dgm:spPr/>
    </dgm:pt>
    <dgm:pt modelId="{DE46A535-788E-419E-97B1-2B3DBB3AD822}" type="pres">
      <dgm:prSet presAssocID="{10CEBB0E-7BFF-4B2E-A8D3-4EA20823B704}" presName="imgShp" presStyleLbl="fgImgPlace1" presStyleIdx="0" presStyleCnt="6"/>
      <dgm:spPr/>
    </dgm:pt>
    <dgm:pt modelId="{0989C7F2-AFF1-4340-A45E-CCBE3147573E}" type="pres">
      <dgm:prSet presAssocID="{10CEBB0E-7BFF-4B2E-A8D3-4EA20823B704}" presName="txShp" presStyleLbl="node1" presStyleIdx="0" presStyleCnt="6">
        <dgm:presLayoutVars>
          <dgm:bulletEnabled val="1"/>
        </dgm:presLayoutVars>
      </dgm:prSet>
      <dgm:spPr/>
      <dgm:t>
        <a:bodyPr/>
        <a:lstStyle/>
        <a:p>
          <a:endParaRPr lang="en-CA"/>
        </a:p>
      </dgm:t>
    </dgm:pt>
    <dgm:pt modelId="{FE6C14EF-4005-446E-B579-A465CE3C07DC}" type="pres">
      <dgm:prSet presAssocID="{AE138994-D2E7-430E-8066-7125D8C62746}" presName="spacing" presStyleCnt="0"/>
      <dgm:spPr/>
    </dgm:pt>
    <dgm:pt modelId="{BDA02827-47D3-4ED6-8F68-8662746F7F74}" type="pres">
      <dgm:prSet presAssocID="{863F0817-4A2F-4D79-8FBD-156396BB74E3}" presName="composite" presStyleCnt="0"/>
      <dgm:spPr/>
    </dgm:pt>
    <dgm:pt modelId="{0D32714B-FAFE-47E6-B8BC-FA760A0B9297}" type="pres">
      <dgm:prSet presAssocID="{863F0817-4A2F-4D79-8FBD-156396BB74E3}" presName="imgShp" presStyleLbl="fgImgPlace1" presStyleIdx="1" presStyleCnt="6"/>
      <dgm:spPr/>
    </dgm:pt>
    <dgm:pt modelId="{37575DD7-0FB7-42EA-8A87-2F6C02AD8890}" type="pres">
      <dgm:prSet presAssocID="{863F0817-4A2F-4D79-8FBD-156396BB74E3}" presName="txShp" presStyleLbl="node1" presStyleIdx="1" presStyleCnt="6">
        <dgm:presLayoutVars>
          <dgm:bulletEnabled val="1"/>
        </dgm:presLayoutVars>
      </dgm:prSet>
      <dgm:spPr/>
      <dgm:t>
        <a:bodyPr/>
        <a:lstStyle/>
        <a:p>
          <a:endParaRPr lang="en-CA"/>
        </a:p>
      </dgm:t>
    </dgm:pt>
    <dgm:pt modelId="{E6345B7E-DD47-4DC2-80C2-D82E32B38895}" type="pres">
      <dgm:prSet presAssocID="{5DF82097-5251-4300-8383-89EE7BECF3EC}" presName="spacing" presStyleCnt="0"/>
      <dgm:spPr/>
    </dgm:pt>
    <dgm:pt modelId="{E2D0C604-E17B-4448-9221-AF598E6BE05B}" type="pres">
      <dgm:prSet presAssocID="{BA92DEFA-257F-4504-B551-193A04D65CD5}" presName="composite" presStyleCnt="0"/>
      <dgm:spPr/>
    </dgm:pt>
    <dgm:pt modelId="{4BF8D40C-09DC-4FF9-989C-60167A003AB9}" type="pres">
      <dgm:prSet presAssocID="{BA92DEFA-257F-4504-B551-193A04D65CD5}" presName="imgShp" presStyleLbl="fgImgPlace1" presStyleIdx="2" presStyleCnt="6"/>
      <dgm:spPr/>
    </dgm:pt>
    <dgm:pt modelId="{A9AC67DA-1F4F-475E-B20A-D4854611C9DF}" type="pres">
      <dgm:prSet presAssocID="{BA92DEFA-257F-4504-B551-193A04D65CD5}" presName="txShp" presStyleLbl="node1" presStyleIdx="2" presStyleCnt="6">
        <dgm:presLayoutVars>
          <dgm:bulletEnabled val="1"/>
        </dgm:presLayoutVars>
      </dgm:prSet>
      <dgm:spPr/>
      <dgm:t>
        <a:bodyPr/>
        <a:lstStyle/>
        <a:p>
          <a:endParaRPr lang="en-CA"/>
        </a:p>
      </dgm:t>
    </dgm:pt>
    <dgm:pt modelId="{B0A12CDB-E5DC-4425-9FF9-D0E595755C3B}" type="pres">
      <dgm:prSet presAssocID="{77879AF4-D6FA-4750-B0FA-EFD1FC3E9A00}" presName="spacing" presStyleCnt="0"/>
      <dgm:spPr/>
    </dgm:pt>
    <dgm:pt modelId="{29B18DFB-D88F-43E7-B468-98E4B6397684}" type="pres">
      <dgm:prSet presAssocID="{42151D4D-013E-4EF4-AFD1-6BF42FD20086}" presName="composite" presStyleCnt="0"/>
      <dgm:spPr/>
    </dgm:pt>
    <dgm:pt modelId="{22DBFDED-0C0B-4BDB-A046-DD603ED9667A}" type="pres">
      <dgm:prSet presAssocID="{42151D4D-013E-4EF4-AFD1-6BF42FD20086}" presName="imgShp" presStyleLbl="fgImgPlace1" presStyleIdx="3" presStyleCnt="6"/>
      <dgm:spPr/>
    </dgm:pt>
    <dgm:pt modelId="{22AFA85F-F55A-4CE5-9B92-B9D53CEA97CF}" type="pres">
      <dgm:prSet presAssocID="{42151D4D-013E-4EF4-AFD1-6BF42FD20086}" presName="txShp" presStyleLbl="node1" presStyleIdx="3" presStyleCnt="6">
        <dgm:presLayoutVars>
          <dgm:bulletEnabled val="1"/>
        </dgm:presLayoutVars>
      </dgm:prSet>
      <dgm:spPr/>
      <dgm:t>
        <a:bodyPr/>
        <a:lstStyle/>
        <a:p>
          <a:endParaRPr lang="en-CA"/>
        </a:p>
      </dgm:t>
    </dgm:pt>
    <dgm:pt modelId="{86E678CC-7848-4DDD-A12B-B115EA7CF7B0}" type="pres">
      <dgm:prSet presAssocID="{A935279B-7B55-4FC4-AD3A-9698ED2EFDF3}" presName="spacing" presStyleCnt="0"/>
      <dgm:spPr/>
    </dgm:pt>
    <dgm:pt modelId="{B82506F4-0DB4-437D-AAEA-D6990DA737E0}" type="pres">
      <dgm:prSet presAssocID="{1D9AF943-DCE4-438A-99FF-132E663F8E74}" presName="composite" presStyleCnt="0"/>
      <dgm:spPr/>
    </dgm:pt>
    <dgm:pt modelId="{B85F9946-5FA3-43A3-AD5D-B84195D8443C}" type="pres">
      <dgm:prSet presAssocID="{1D9AF943-DCE4-438A-99FF-132E663F8E74}" presName="imgShp" presStyleLbl="fgImgPlace1" presStyleIdx="4" presStyleCnt="6"/>
      <dgm:spPr/>
    </dgm:pt>
    <dgm:pt modelId="{55E9DC51-B41E-4E81-A483-0E1D37D5E209}" type="pres">
      <dgm:prSet presAssocID="{1D9AF943-DCE4-438A-99FF-132E663F8E74}" presName="txShp" presStyleLbl="node1" presStyleIdx="4" presStyleCnt="6">
        <dgm:presLayoutVars>
          <dgm:bulletEnabled val="1"/>
        </dgm:presLayoutVars>
      </dgm:prSet>
      <dgm:spPr/>
      <dgm:t>
        <a:bodyPr/>
        <a:lstStyle/>
        <a:p>
          <a:endParaRPr lang="en-CA"/>
        </a:p>
      </dgm:t>
    </dgm:pt>
    <dgm:pt modelId="{82B144CD-B4F9-4851-A124-ADB2D0D80F98}" type="pres">
      <dgm:prSet presAssocID="{CB490452-793D-47B8-A891-E91A34208493}" presName="spacing" presStyleCnt="0"/>
      <dgm:spPr/>
    </dgm:pt>
    <dgm:pt modelId="{DF56DCF3-BF04-4087-9B94-C3B8D32E5794}" type="pres">
      <dgm:prSet presAssocID="{C52DA898-7AB3-4FB1-BF07-3009743DD9F4}" presName="composite" presStyleCnt="0"/>
      <dgm:spPr/>
    </dgm:pt>
    <dgm:pt modelId="{62773AC3-19F6-43B3-93EF-3409ACE3E5F0}" type="pres">
      <dgm:prSet presAssocID="{C52DA898-7AB3-4FB1-BF07-3009743DD9F4}" presName="imgShp" presStyleLbl="fgImgPlace1" presStyleIdx="5" presStyleCnt="6"/>
      <dgm:spPr/>
    </dgm:pt>
    <dgm:pt modelId="{792CE34D-C44E-4A7A-8221-AEB9D43F23F4}" type="pres">
      <dgm:prSet presAssocID="{C52DA898-7AB3-4FB1-BF07-3009743DD9F4}" presName="txShp" presStyleLbl="node1" presStyleIdx="5" presStyleCnt="6">
        <dgm:presLayoutVars>
          <dgm:bulletEnabled val="1"/>
        </dgm:presLayoutVars>
      </dgm:prSet>
      <dgm:spPr/>
      <dgm:t>
        <a:bodyPr/>
        <a:lstStyle/>
        <a:p>
          <a:endParaRPr lang="en-CA"/>
        </a:p>
      </dgm:t>
    </dgm:pt>
  </dgm:ptLst>
  <dgm:cxnLst>
    <dgm:cxn modelId="{F385534A-0456-4A60-97B4-F78C634D8997}" srcId="{CBD77294-15B0-4293-93D8-ABA84D6ECAC9}" destId="{863F0817-4A2F-4D79-8FBD-156396BB74E3}" srcOrd="1" destOrd="0" parTransId="{55F7B9E8-9D6A-49C4-BD84-6E7CACA219E8}" sibTransId="{5DF82097-5251-4300-8383-89EE7BECF3EC}"/>
    <dgm:cxn modelId="{094C1A58-01C0-4307-9F65-1E288358D10F}" srcId="{CBD77294-15B0-4293-93D8-ABA84D6ECAC9}" destId="{BA92DEFA-257F-4504-B551-193A04D65CD5}" srcOrd="2" destOrd="0" parTransId="{1C51A4A4-4892-40C5-9E24-B0987B2985A1}" sibTransId="{77879AF4-D6FA-4750-B0FA-EFD1FC3E9A00}"/>
    <dgm:cxn modelId="{36D7ECB9-89DE-42AF-A8C5-6B3DBF445F4D}" type="presOf" srcId="{1D9AF943-DCE4-438A-99FF-132E663F8E74}" destId="{55E9DC51-B41E-4E81-A483-0E1D37D5E209}" srcOrd="0" destOrd="0" presId="urn:microsoft.com/office/officeart/2005/8/layout/vList3"/>
    <dgm:cxn modelId="{66B03390-8F4D-42E7-B366-B0DFAF8FADD2}" type="presOf" srcId="{CBD77294-15B0-4293-93D8-ABA84D6ECAC9}" destId="{F175B525-3B6A-46B8-A997-036494C3B1AB}" srcOrd="0" destOrd="0" presId="urn:microsoft.com/office/officeart/2005/8/layout/vList3"/>
    <dgm:cxn modelId="{76BFC54B-DF3B-4B4F-BB30-4881AA7BA3FE}" srcId="{CBD77294-15B0-4293-93D8-ABA84D6ECAC9}" destId="{10CEBB0E-7BFF-4B2E-A8D3-4EA20823B704}" srcOrd="0" destOrd="0" parTransId="{57AF99C2-6F58-4B3B-BFB4-EE4637F568A4}" sibTransId="{AE138994-D2E7-430E-8066-7125D8C62746}"/>
    <dgm:cxn modelId="{633AC71E-2A09-4F34-B741-889D30D8C470}" type="presOf" srcId="{BA92DEFA-257F-4504-B551-193A04D65CD5}" destId="{A9AC67DA-1F4F-475E-B20A-D4854611C9DF}" srcOrd="0" destOrd="0" presId="urn:microsoft.com/office/officeart/2005/8/layout/vList3"/>
    <dgm:cxn modelId="{E271E16B-B83F-47D0-B2D7-D1420AE69C04}" srcId="{CBD77294-15B0-4293-93D8-ABA84D6ECAC9}" destId="{1D9AF943-DCE4-438A-99FF-132E663F8E74}" srcOrd="4" destOrd="0" parTransId="{D1C1FE60-411E-4D75-A052-EE87A3C70EDE}" sibTransId="{CB490452-793D-47B8-A891-E91A34208493}"/>
    <dgm:cxn modelId="{443C3D96-9D2A-47DE-B162-CF3545BBF663}" type="presOf" srcId="{863F0817-4A2F-4D79-8FBD-156396BB74E3}" destId="{37575DD7-0FB7-42EA-8A87-2F6C02AD8890}" srcOrd="0" destOrd="0" presId="urn:microsoft.com/office/officeart/2005/8/layout/vList3"/>
    <dgm:cxn modelId="{FCD888CD-9D43-42E7-9B61-CE06CD1E36D5}" type="presOf" srcId="{42151D4D-013E-4EF4-AFD1-6BF42FD20086}" destId="{22AFA85F-F55A-4CE5-9B92-B9D53CEA97CF}" srcOrd="0" destOrd="0" presId="urn:microsoft.com/office/officeart/2005/8/layout/vList3"/>
    <dgm:cxn modelId="{48789EBC-4F2C-4251-B7F4-D7CB7F7ABBFE}" srcId="{CBD77294-15B0-4293-93D8-ABA84D6ECAC9}" destId="{42151D4D-013E-4EF4-AFD1-6BF42FD20086}" srcOrd="3" destOrd="0" parTransId="{5FF99FD1-8A77-4FD6-A232-BAC6E2583CB3}" sibTransId="{A935279B-7B55-4FC4-AD3A-9698ED2EFDF3}"/>
    <dgm:cxn modelId="{184F2979-0A10-4687-824B-AAE13E635477}" srcId="{CBD77294-15B0-4293-93D8-ABA84D6ECAC9}" destId="{C52DA898-7AB3-4FB1-BF07-3009743DD9F4}" srcOrd="5" destOrd="0" parTransId="{97FF4CA2-1A80-45DF-8B08-8BACF30D823F}" sibTransId="{E57733EC-FE84-4701-A6EA-C62988A18D8A}"/>
    <dgm:cxn modelId="{222D5224-43F6-4886-A2E8-7D9F8827E9A2}" type="presOf" srcId="{10CEBB0E-7BFF-4B2E-A8D3-4EA20823B704}" destId="{0989C7F2-AFF1-4340-A45E-CCBE3147573E}" srcOrd="0" destOrd="0" presId="urn:microsoft.com/office/officeart/2005/8/layout/vList3"/>
    <dgm:cxn modelId="{C9D20888-7634-432A-ACAA-08E063DAEF70}" type="presOf" srcId="{C52DA898-7AB3-4FB1-BF07-3009743DD9F4}" destId="{792CE34D-C44E-4A7A-8221-AEB9D43F23F4}" srcOrd="0" destOrd="0" presId="urn:microsoft.com/office/officeart/2005/8/layout/vList3"/>
    <dgm:cxn modelId="{1E0C6FBF-7A00-4856-BB4C-91C38D16DA6B}" type="presParOf" srcId="{F175B525-3B6A-46B8-A997-036494C3B1AB}" destId="{45F33CB9-35F4-476C-9545-32A2083C5441}" srcOrd="0" destOrd="0" presId="urn:microsoft.com/office/officeart/2005/8/layout/vList3"/>
    <dgm:cxn modelId="{4B21EE0F-9CC8-4ACF-AEBC-C2FE1404DC9D}" type="presParOf" srcId="{45F33CB9-35F4-476C-9545-32A2083C5441}" destId="{DE46A535-788E-419E-97B1-2B3DBB3AD822}" srcOrd="0" destOrd="0" presId="urn:microsoft.com/office/officeart/2005/8/layout/vList3"/>
    <dgm:cxn modelId="{89E206AA-3776-44D0-8AFB-FB1F16B415C2}" type="presParOf" srcId="{45F33CB9-35F4-476C-9545-32A2083C5441}" destId="{0989C7F2-AFF1-4340-A45E-CCBE3147573E}" srcOrd="1" destOrd="0" presId="urn:microsoft.com/office/officeart/2005/8/layout/vList3"/>
    <dgm:cxn modelId="{DC19C150-1AD0-43DE-A111-EE1E0513C680}" type="presParOf" srcId="{F175B525-3B6A-46B8-A997-036494C3B1AB}" destId="{FE6C14EF-4005-446E-B579-A465CE3C07DC}" srcOrd="1" destOrd="0" presId="urn:microsoft.com/office/officeart/2005/8/layout/vList3"/>
    <dgm:cxn modelId="{B1E7C97C-FEA5-4375-AED0-DE8F368D2B24}" type="presParOf" srcId="{F175B525-3B6A-46B8-A997-036494C3B1AB}" destId="{BDA02827-47D3-4ED6-8F68-8662746F7F74}" srcOrd="2" destOrd="0" presId="urn:microsoft.com/office/officeart/2005/8/layout/vList3"/>
    <dgm:cxn modelId="{79A8EDF2-38D7-4EB7-91AC-9C3FA678AC2E}" type="presParOf" srcId="{BDA02827-47D3-4ED6-8F68-8662746F7F74}" destId="{0D32714B-FAFE-47E6-B8BC-FA760A0B9297}" srcOrd="0" destOrd="0" presId="urn:microsoft.com/office/officeart/2005/8/layout/vList3"/>
    <dgm:cxn modelId="{85DA64C1-CD35-4881-BE57-EDD0862D0234}" type="presParOf" srcId="{BDA02827-47D3-4ED6-8F68-8662746F7F74}" destId="{37575DD7-0FB7-42EA-8A87-2F6C02AD8890}" srcOrd="1" destOrd="0" presId="urn:microsoft.com/office/officeart/2005/8/layout/vList3"/>
    <dgm:cxn modelId="{83BC765B-6112-4E5E-90BB-2EDAC0E89775}" type="presParOf" srcId="{F175B525-3B6A-46B8-A997-036494C3B1AB}" destId="{E6345B7E-DD47-4DC2-80C2-D82E32B38895}" srcOrd="3" destOrd="0" presId="urn:microsoft.com/office/officeart/2005/8/layout/vList3"/>
    <dgm:cxn modelId="{97F05129-56F9-4818-868A-EE1BA7D8AFD0}" type="presParOf" srcId="{F175B525-3B6A-46B8-A997-036494C3B1AB}" destId="{E2D0C604-E17B-4448-9221-AF598E6BE05B}" srcOrd="4" destOrd="0" presId="urn:microsoft.com/office/officeart/2005/8/layout/vList3"/>
    <dgm:cxn modelId="{51B284B0-811F-41B6-B1F9-13CB515435BD}" type="presParOf" srcId="{E2D0C604-E17B-4448-9221-AF598E6BE05B}" destId="{4BF8D40C-09DC-4FF9-989C-60167A003AB9}" srcOrd="0" destOrd="0" presId="urn:microsoft.com/office/officeart/2005/8/layout/vList3"/>
    <dgm:cxn modelId="{9571A664-982C-4EBA-B6F1-BB40F2381C1E}" type="presParOf" srcId="{E2D0C604-E17B-4448-9221-AF598E6BE05B}" destId="{A9AC67DA-1F4F-475E-B20A-D4854611C9DF}" srcOrd="1" destOrd="0" presId="urn:microsoft.com/office/officeart/2005/8/layout/vList3"/>
    <dgm:cxn modelId="{48C6D2E0-E81C-455E-8801-80308D83CDF7}" type="presParOf" srcId="{F175B525-3B6A-46B8-A997-036494C3B1AB}" destId="{B0A12CDB-E5DC-4425-9FF9-D0E595755C3B}" srcOrd="5" destOrd="0" presId="urn:microsoft.com/office/officeart/2005/8/layout/vList3"/>
    <dgm:cxn modelId="{5BC4DCF3-C877-45BD-BD95-146D79F6E668}" type="presParOf" srcId="{F175B525-3B6A-46B8-A997-036494C3B1AB}" destId="{29B18DFB-D88F-43E7-B468-98E4B6397684}" srcOrd="6" destOrd="0" presId="urn:microsoft.com/office/officeart/2005/8/layout/vList3"/>
    <dgm:cxn modelId="{8D35925F-2098-48EA-9725-343423D676BD}" type="presParOf" srcId="{29B18DFB-D88F-43E7-B468-98E4B6397684}" destId="{22DBFDED-0C0B-4BDB-A046-DD603ED9667A}" srcOrd="0" destOrd="0" presId="urn:microsoft.com/office/officeart/2005/8/layout/vList3"/>
    <dgm:cxn modelId="{AF84A46C-EED1-4034-A445-94DFB06E52AD}" type="presParOf" srcId="{29B18DFB-D88F-43E7-B468-98E4B6397684}" destId="{22AFA85F-F55A-4CE5-9B92-B9D53CEA97CF}" srcOrd="1" destOrd="0" presId="urn:microsoft.com/office/officeart/2005/8/layout/vList3"/>
    <dgm:cxn modelId="{23434C3D-F78E-41BA-A643-E9D7382938C5}" type="presParOf" srcId="{F175B525-3B6A-46B8-A997-036494C3B1AB}" destId="{86E678CC-7848-4DDD-A12B-B115EA7CF7B0}" srcOrd="7" destOrd="0" presId="urn:microsoft.com/office/officeart/2005/8/layout/vList3"/>
    <dgm:cxn modelId="{AD3FFA71-C806-4182-92A0-C93EDC301FEB}" type="presParOf" srcId="{F175B525-3B6A-46B8-A997-036494C3B1AB}" destId="{B82506F4-0DB4-437D-AAEA-D6990DA737E0}" srcOrd="8" destOrd="0" presId="urn:microsoft.com/office/officeart/2005/8/layout/vList3"/>
    <dgm:cxn modelId="{6D2E74AA-503C-4D18-9680-367FB4509DA9}" type="presParOf" srcId="{B82506F4-0DB4-437D-AAEA-D6990DA737E0}" destId="{B85F9946-5FA3-43A3-AD5D-B84195D8443C}" srcOrd="0" destOrd="0" presId="urn:microsoft.com/office/officeart/2005/8/layout/vList3"/>
    <dgm:cxn modelId="{B8527628-8E91-41B5-A140-54ECFD0BD500}" type="presParOf" srcId="{B82506F4-0DB4-437D-AAEA-D6990DA737E0}" destId="{55E9DC51-B41E-4E81-A483-0E1D37D5E209}" srcOrd="1" destOrd="0" presId="urn:microsoft.com/office/officeart/2005/8/layout/vList3"/>
    <dgm:cxn modelId="{A47B2EBE-0C54-4EFB-BD19-61B270490416}" type="presParOf" srcId="{F175B525-3B6A-46B8-A997-036494C3B1AB}" destId="{82B144CD-B4F9-4851-A124-ADB2D0D80F98}" srcOrd="9" destOrd="0" presId="urn:microsoft.com/office/officeart/2005/8/layout/vList3"/>
    <dgm:cxn modelId="{D943CC64-5842-4D19-B902-A17A5663140E}" type="presParOf" srcId="{F175B525-3B6A-46B8-A997-036494C3B1AB}" destId="{DF56DCF3-BF04-4087-9B94-C3B8D32E5794}" srcOrd="10" destOrd="0" presId="urn:microsoft.com/office/officeart/2005/8/layout/vList3"/>
    <dgm:cxn modelId="{62F3FA7F-F359-4421-9F3B-5DE5D7D2566A}" type="presParOf" srcId="{DF56DCF3-BF04-4087-9B94-C3B8D32E5794}" destId="{62773AC3-19F6-43B3-93EF-3409ACE3E5F0}" srcOrd="0" destOrd="0" presId="urn:microsoft.com/office/officeart/2005/8/layout/vList3"/>
    <dgm:cxn modelId="{C9510EA4-C33C-4155-BE6F-3BD819719595}" type="presParOf" srcId="{DF56DCF3-BF04-4087-9B94-C3B8D32E5794}" destId="{792CE34D-C44E-4A7A-8221-AEB9D43F23F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1" qsCatId="3D" csTypeId="urn:microsoft.com/office/officeart/2005/8/colors/colorful3" csCatId="colorful" phldr="1"/>
      <dgm:spPr/>
      <dgm:t>
        <a:bodyPr/>
        <a:lstStyle/>
        <a:p>
          <a:endParaRPr lang="en-US"/>
        </a:p>
      </dgm:t>
    </dgm:pt>
    <dgm:pt modelId="{1E3A074B-8EC3-4AC7-ADB8-C53A583CA2D1}">
      <dgm:prSet phldrT="[Text]" custT="1"/>
      <dgm:spPr/>
      <dgm:t>
        <a:bodyPr/>
        <a:lstStyle/>
        <a:p>
          <a:r>
            <a:rPr lang="en-US" sz="2000" dirty="0" smtClean="0"/>
            <a:t>QA Lidar Point Cloud</a:t>
          </a:r>
          <a:endParaRPr lang="en-US" sz="2000"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2000" dirty="0" smtClean="0"/>
            <a:t>Hydro Conditioning/ Flattening</a:t>
          </a:r>
          <a:endParaRPr lang="en-US" sz="2000" dirty="0"/>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2000" dirty="0" smtClean="0"/>
            <a:t>Python Script</a:t>
          </a:r>
          <a:endParaRPr lang="en-US" sz="20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A39C9339-F7BC-4A9F-AF8A-3B9741B27413}">
      <dgm:prSet phldrT="[Text]" custT="1"/>
      <dgm:spPr/>
      <dgm:t>
        <a:bodyPr/>
        <a:lstStyle/>
        <a:p>
          <a:r>
            <a:rPr lang="en-US" sz="2000" dirty="0" smtClean="0"/>
            <a:t>Oct1 - Nov 20</a:t>
          </a:r>
          <a:endParaRPr lang="en-US" sz="2000" dirty="0"/>
        </a:p>
      </dgm:t>
    </dgm:pt>
    <dgm:pt modelId="{26699644-3B9B-4794-926C-D854282146D8}" type="parTrans" cxnId="{BF777ED0-A485-405A-BFCD-E378EF965464}">
      <dgm:prSet/>
      <dgm:spPr/>
      <dgm:t>
        <a:bodyPr/>
        <a:lstStyle/>
        <a:p>
          <a:endParaRPr lang="en-US" sz="2400"/>
        </a:p>
      </dgm:t>
    </dgm:pt>
    <dgm:pt modelId="{3E2FBE5E-2D29-4C39-97D1-424264F1308F}" type="sibTrans" cxnId="{BF777ED0-A485-405A-BFCD-E378EF965464}">
      <dgm:prSet/>
      <dgm:spPr/>
      <dgm:t>
        <a:bodyPr/>
        <a:lstStyle/>
        <a:p>
          <a:endParaRPr lang="en-US" sz="2400"/>
        </a:p>
      </dgm:t>
    </dgm:pt>
    <dgm:pt modelId="{5175B6B0-3CA6-4535-A09B-108E0999A356}">
      <dgm:prSet phldrT="[Text]" custT="1"/>
      <dgm:spPr/>
      <dgm:t>
        <a:bodyPr/>
        <a:lstStyle/>
        <a:p>
          <a:r>
            <a:rPr lang="en-US" sz="2000" dirty="0" smtClean="0"/>
            <a:t>Oct 2 - Oct 31</a:t>
          </a:r>
          <a:endParaRPr lang="en-US" sz="20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1982B446-3706-4711-A6F1-3DC4DFE59A3A}">
      <dgm:prSet phldrT="[Text]" custT="1"/>
      <dgm:spPr/>
      <dgm:t>
        <a:bodyPr/>
        <a:lstStyle/>
        <a:p>
          <a:r>
            <a:rPr lang="en-US" sz="2000" dirty="0" smtClean="0"/>
            <a:t>Building extraction/ Demographics</a:t>
          </a:r>
          <a:endParaRPr lang="en-US" sz="2000" dirty="0"/>
        </a:p>
      </dgm:t>
    </dgm:pt>
    <dgm:pt modelId="{33D0F32B-ABD3-423A-818A-28D89377B172}" type="parTrans" cxnId="{7DD07C3D-EA79-49EE-93EE-865A49AB8425}">
      <dgm:prSet/>
      <dgm:spPr/>
      <dgm:t>
        <a:bodyPr/>
        <a:lstStyle/>
        <a:p>
          <a:endParaRPr lang="en-US"/>
        </a:p>
      </dgm:t>
    </dgm:pt>
    <dgm:pt modelId="{6C0374E5-7FC4-4DEF-BC17-94C58A35DE3F}" type="sibTrans" cxnId="{7DD07C3D-EA79-49EE-93EE-865A49AB8425}">
      <dgm:prSet/>
      <dgm:spPr/>
      <dgm:t>
        <a:bodyPr/>
        <a:lstStyle/>
        <a:p>
          <a:endParaRPr lang="en-US"/>
        </a:p>
      </dgm:t>
    </dgm:pt>
    <dgm:pt modelId="{9898FE38-DE6C-46BA-8D32-D767674AD978}">
      <dgm:prSet phldrT="[Text]" custT="1"/>
      <dgm:spPr/>
      <dgm:t>
        <a:bodyPr/>
        <a:lstStyle/>
        <a:p>
          <a:r>
            <a:rPr lang="en-US" sz="2000" dirty="0" smtClean="0"/>
            <a:t>Nov 1 – Nov 10</a:t>
          </a:r>
          <a:endParaRPr lang="en-US" sz="2000" dirty="0"/>
        </a:p>
      </dgm:t>
    </dgm:pt>
    <dgm:pt modelId="{6500A968-9A0E-4ACA-91E4-A3C5FA03BCC8}" type="parTrans" cxnId="{277398F3-A9DD-4822-A4A0-9408AA94EB41}">
      <dgm:prSet/>
      <dgm:spPr/>
      <dgm:t>
        <a:bodyPr/>
        <a:lstStyle/>
        <a:p>
          <a:endParaRPr lang="en-US"/>
        </a:p>
      </dgm:t>
    </dgm:pt>
    <dgm:pt modelId="{15E99FBC-5B51-4114-8E0B-C26E50C78603}" type="sibTrans" cxnId="{277398F3-A9DD-4822-A4A0-9408AA94EB41}">
      <dgm:prSet/>
      <dgm:spPr/>
      <dgm:t>
        <a:bodyPr/>
        <a:lstStyle/>
        <a:p>
          <a:endParaRPr lang="en-US"/>
        </a:p>
      </dgm:t>
    </dgm:pt>
    <dgm:pt modelId="{D6E3A502-8B6E-F549-8269-59178BADD8B3}">
      <dgm:prSet custT="1"/>
      <dgm:spPr/>
      <dgm:t>
        <a:bodyPr/>
        <a:lstStyle/>
        <a:p>
          <a:r>
            <a:rPr lang="en-US" sz="2000" dirty="0" smtClean="0"/>
            <a:t>Build Web App</a:t>
          </a:r>
          <a:endParaRPr lang="en-US" sz="2000" dirty="0"/>
        </a:p>
      </dgm:t>
    </dgm:pt>
    <dgm:pt modelId="{64D3573F-2D92-CC4C-BFE8-5C331FE749A3}" type="parTrans" cxnId="{3010997F-DCE2-1D44-A42E-6CBD7C6B3197}">
      <dgm:prSet/>
      <dgm:spPr/>
      <dgm:t>
        <a:bodyPr/>
        <a:lstStyle/>
        <a:p>
          <a:endParaRPr lang="en-US"/>
        </a:p>
      </dgm:t>
    </dgm:pt>
    <dgm:pt modelId="{2ACE0CF7-E70A-5348-A844-E33A3A89F651}" type="sibTrans" cxnId="{3010997F-DCE2-1D44-A42E-6CBD7C6B3197}">
      <dgm:prSet/>
      <dgm:spPr/>
      <dgm:t>
        <a:bodyPr/>
        <a:lstStyle/>
        <a:p>
          <a:endParaRPr lang="en-US"/>
        </a:p>
      </dgm:t>
    </dgm:pt>
    <dgm:pt modelId="{B5FA1CE5-21EF-6C48-81B0-CD379D790233}">
      <dgm:prSet custT="1"/>
      <dgm:spPr/>
      <dgm:t>
        <a:bodyPr/>
        <a:lstStyle/>
        <a:p>
          <a:r>
            <a:rPr lang="en-US" sz="2000" dirty="0" smtClean="0"/>
            <a:t>Nov 15 – Nov 31</a:t>
          </a:r>
          <a:endParaRPr lang="en-US" sz="2000" dirty="0"/>
        </a:p>
      </dgm:t>
    </dgm:pt>
    <dgm:pt modelId="{2642767F-897E-634B-AB88-28480DA95A7E}" type="parTrans" cxnId="{F5E2771A-1833-6947-B267-F01C673E41F9}">
      <dgm:prSet/>
      <dgm:spPr/>
      <dgm:t>
        <a:bodyPr/>
        <a:lstStyle/>
        <a:p>
          <a:endParaRPr lang="en-US"/>
        </a:p>
      </dgm:t>
    </dgm:pt>
    <dgm:pt modelId="{248CE5D8-03AA-CA48-8715-A3DA3905B066}" type="sibTrans" cxnId="{F5E2771A-1833-6947-B267-F01C673E41F9}">
      <dgm:prSet/>
      <dgm:spPr/>
      <dgm:t>
        <a:bodyPr/>
        <a:lstStyle/>
        <a:p>
          <a:endParaRPr lang="en-US"/>
        </a:p>
      </dgm:t>
    </dgm:pt>
    <dgm:pt modelId="{18E084E4-592A-7F4A-B76C-DA71B593F633}">
      <dgm:prSet/>
      <dgm:spPr/>
      <dgm:t>
        <a:bodyPr/>
        <a:lstStyle/>
        <a:p>
          <a:endParaRPr lang="en-US" sz="4100" dirty="0"/>
        </a:p>
      </dgm:t>
    </dgm:pt>
    <dgm:pt modelId="{FEC60EF2-7574-A748-8735-8A18EDC88ADD}" type="parTrans" cxnId="{C277CD61-8E66-FF40-8DBE-E47A3A920270}">
      <dgm:prSet/>
      <dgm:spPr/>
      <dgm:t>
        <a:bodyPr/>
        <a:lstStyle/>
        <a:p>
          <a:endParaRPr lang="en-US"/>
        </a:p>
      </dgm:t>
    </dgm:pt>
    <dgm:pt modelId="{E6F62D1C-CCF3-334E-86A2-0F099FE257DF}" type="sibTrans" cxnId="{C277CD61-8E66-FF40-8DBE-E47A3A920270}">
      <dgm:prSet/>
      <dgm:spPr/>
      <dgm:t>
        <a:bodyPr/>
        <a:lstStyle/>
        <a:p>
          <a:endParaRPr lang="en-US"/>
        </a:p>
      </dgm:t>
    </dgm:pt>
    <dgm:pt modelId="{3156A6ED-0B71-2C45-8BFC-1A35757C51B8}">
      <dgm:prSet/>
      <dgm:spPr/>
      <dgm:t>
        <a:bodyPr/>
        <a:lstStyle/>
        <a:p>
          <a:endParaRPr lang="en-US" sz="4100" dirty="0"/>
        </a:p>
      </dgm:t>
    </dgm:pt>
    <dgm:pt modelId="{5A0DDBE6-10E4-F445-BD1E-D3F338392469}" type="parTrans" cxnId="{4F4ECA5B-7D6E-574F-8C94-7D7251162A58}">
      <dgm:prSet/>
      <dgm:spPr/>
      <dgm:t>
        <a:bodyPr/>
        <a:lstStyle/>
        <a:p>
          <a:endParaRPr lang="en-US"/>
        </a:p>
      </dgm:t>
    </dgm:pt>
    <dgm:pt modelId="{631CD522-C188-BC45-968F-D747C7CF99AB}" type="sibTrans" cxnId="{4F4ECA5B-7D6E-574F-8C94-7D7251162A58}">
      <dgm:prSet/>
      <dgm:spPr/>
      <dgm:t>
        <a:bodyPr/>
        <a:lstStyle/>
        <a:p>
          <a:endParaRPr lang="en-US"/>
        </a:p>
      </dgm:t>
    </dgm:pt>
    <dgm:pt modelId="{BAD6DE81-DE4F-40EF-8526-A8F127A4BE33}">
      <dgm:prSet phldrT="[Text]" custT="1"/>
      <dgm:spPr/>
      <dgm:t>
        <a:bodyPr/>
        <a:lstStyle/>
        <a:p>
          <a:r>
            <a:rPr lang="en-US" sz="2000" dirty="0" smtClean="0"/>
            <a:t>Nov 1 - Nov 15</a:t>
          </a:r>
          <a:endParaRPr lang="en-US" sz="2000" dirty="0"/>
        </a:p>
      </dgm:t>
    </dgm:pt>
    <dgm:pt modelId="{6252B9CC-7427-40BA-B706-E629F53D4B22}" type="sibTrans" cxnId="{293E3154-15DE-4C13-93DE-664CEAB9F0AF}">
      <dgm:prSet/>
      <dgm:spPr/>
      <dgm:t>
        <a:bodyPr/>
        <a:lstStyle/>
        <a:p>
          <a:endParaRPr lang="en-US"/>
        </a:p>
      </dgm:t>
    </dgm:pt>
    <dgm:pt modelId="{3224C504-155F-4C9F-93C7-83D8D4CEC1B4}" type="parTrans" cxnId="{293E3154-15DE-4C13-93DE-664CEAB9F0AF}">
      <dgm:prSet/>
      <dgm:spPr/>
      <dgm:t>
        <a:bodyPr/>
        <a:lstStyle/>
        <a:p>
          <a:endParaRPr lang="en-US"/>
        </a:p>
      </dgm:t>
    </dgm:pt>
    <dgm:pt modelId="{1F11BFF7-2F01-F849-A67F-59CFA6A3D8FF}">
      <dgm:prSet/>
      <dgm:spPr/>
      <dgm:t>
        <a:bodyPr/>
        <a:lstStyle/>
        <a:p>
          <a:endParaRPr lang="en-US" dirty="0"/>
        </a:p>
      </dgm:t>
    </dgm:pt>
    <dgm:pt modelId="{61FDAF11-9E64-2B40-94C3-56207FB3D57D}" type="parTrans" cxnId="{5F9BF2C6-4A36-984C-A6D4-5943DF097D60}">
      <dgm:prSet/>
      <dgm:spPr/>
      <dgm:t>
        <a:bodyPr/>
        <a:lstStyle/>
        <a:p>
          <a:endParaRPr lang="en-US"/>
        </a:p>
      </dgm:t>
    </dgm:pt>
    <dgm:pt modelId="{4D4D0A01-3BCE-2F4A-AF0D-EF7099DB0AC7}" type="sibTrans" cxnId="{5F9BF2C6-4A36-984C-A6D4-5943DF097D60}">
      <dgm:prSet/>
      <dgm:spPr/>
      <dgm:t>
        <a:bodyPr/>
        <a:lstStyle/>
        <a:p>
          <a:endParaRPr lang="en-US"/>
        </a:p>
      </dgm:t>
    </dgm:pt>
    <dgm:pt modelId="{817BB134-6D5E-9C4C-9B79-7FAFBBC59D67}">
      <dgm:prSet/>
      <dgm:spPr/>
      <dgm:t>
        <a:bodyPr/>
        <a:lstStyle/>
        <a:p>
          <a:endParaRPr lang="en-US" dirty="0"/>
        </a:p>
      </dgm:t>
    </dgm:pt>
    <dgm:pt modelId="{CFB10051-D77F-A048-AD97-D4DB93B8D86C}" type="parTrans" cxnId="{69203E7D-BF70-E64A-8D45-5A84082FFD75}">
      <dgm:prSet/>
      <dgm:spPr/>
      <dgm:t>
        <a:bodyPr/>
        <a:lstStyle/>
        <a:p>
          <a:endParaRPr lang="en-US"/>
        </a:p>
      </dgm:t>
    </dgm:pt>
    <dgm:pt modelId="{979E9335-0EF6-E34D-844A-B1146364136C}" type="sibTrans" cxnId="{69203E7D-BF70-E64A-8D45-5A84082FFD75}">
      <dgm:prSet/>
      <dgm:spPr/>
      <dgm:t>
        <a:bodyPr/>
        <a:lstStyle/>
        <a:p>
          <a:endParaRPr lang="en-US"/>
        </a:p>
      </dgm:t>
    </dgm:pt>
    <dgm:pt modelId="{D5D1ABAB-02D2-B645-86F8-3EBB24BEAE34}">
      <dgm:prSet/>
      <dgm:spPr/>
      <dgm:t>
        <a:bodyPr/>
        <a:lstStyle/>
        <a:p>
          <a:endParaRPr lang="en-US" dirty="0"/>
        </a:p>
      </dgm:t>
    </dgm:pt>
    <dgm:pt modelId="{1A3D452C-51E0-7642-8EEA-C5A9A05812A6}" type="parTrans" cxnId="{F87C85A2-C0B9-0943-878E-E246A2E2F429}">
      <dgm:prSet/>
      <dgm:spPr/>
    </dgm:pt>
    <dgm:pt modelId="{E3FBCE6F-1A05-5A49-939D-5C9DF159DB8E}" type="sibTrans" cxnId="{F87C85A2-C0B9-0943-878E-E246A2E2F429}">
      <dgm:prSet/>
      <dgm:spPr/>
    </dgm:pt>
    <dgm:pt modelId="{E220828C-C958-4FCF-B52F-02D7F5D17607}" type="pres">
      <dgm:prSet presAssocID="{455C831A-CCF5-4391-A2BE-9DF065D37587}" presName="arrowDiagram" presStyleCnt="0">
        <dgm:presLayoutVars>
          <dgm:chMax val="5"/>
          <dgm:dir/>
          <dgm:resizeHandles val="exact"/>
        </dgm:presLayoutVars>
      </dgm:prSet>
      <dgm:spPr/>
      <dgm:t>
        <a:bodyPr/>
        <a:lstStyle/>
        <a:p>
          <a:endParaRPr lang="en-US"/>
        </a:p>
      </dgm:t>
    </dgm:pt>
    <dgm:pt modelId="{82ED47FD-CD8E-4EC8-A7E3-BF3AC4BC5C1A}" type="pres">
      <dgm:prSet presAssocID="{455C831A-CCF5-4391-A2BE-9DF065D37587}" presName="arrow" presStyleLbl="bgShp" presStyleIdx="0" presStyleCnt="1" custScaleX="75948" custScaleY="77309"/>
      <dgm:spPr/>
    </dgm:pt>
    <dgm:pt modelId="{75A7F7B1-CE8F-7745-991F-2390535D2AFE}" type="pres">
      <dgm:prSet presAssocID="{455C831A-CCF5-4391-A2BE-9DF065D37587}" presName="arrowDiagram5" presStyleCnt="0"/>
      <dgm:spPr/>
    </dgm:pt>
    <dgm:pt modelId="{136372CB-44CE-AD46-B188-6824810C8F5E}" type="pres">
      <dgm:prSet presAssocID="{1E3A074B-8EC3-4AC7-ADB8-C53A583CA2D1}" presName="bullet5a" presStyleLbl="node1" presStyleIdx="0" presStyleCnt="5" custLinFactX="143546" custLinFactY="-20548" custLinFactNeighborX="200000" custLinFactNeighborY="-100000"/>
      <dgm:spPr/>
    </dgm:pt>
    <dgm:pt modelId="{6A6EE1BF-EFB2-F84B-A2E7-431F94CB04B9}" type="pres">
      <dgm:prSet presAssocID="{1E3A074B-8EC3-4AC7-ADB8-C53A583CA2D1}" presName="textBox5a" presStyleLbl="revTx" presStyleIdx="0" presStyleCnt="5">
        <dgm:presLayoutVars>
          <dgm:bulletEnabled val="1"/>
        </dgm:presLayoutVars>
      </dgm:prSet>
      <dgm:spPr/>
      <dgm:t>
        <a:bodyPr/>
        <a:lstStyle/>
        <a:p>
          <a:endParaRPr lang="en-US"/>
        </a:p>
      </dgm:t>
    </dgm:pt>
    <dgm:pt modelId="{CC9088F4-A985-8C4E-B88C-C3E077851FC6}" type="pres">
      <dgm:prSet presAssocID="{C7CCB8C4-BA8F-435B-96D2-651E5BBEE204}" presName="bullet5b" presStyleLbl="node1" presStyleIdx="1" presStyleCnt="5" custLinFactX="100000" custLinFactNeighborX="101991" custLinFactNeighborY="-52541"/>
      <dgm:spPr/>
    </dgm:pt>
    <dgm:pt modelId="{3D39D328-50EC-C447-B437-A98261AD4BBE}" type="pres">
      <dgm:prSet presAssocID="{C7CCB8C4-BA8F-435B-96D2-651E5BBEE204}" presName="textBox5b" presStyleLbl="revTx" presStyleIdx="1" presStyleCnt="5">
        <dgm:presLayoutVars>
          <dgm:bulletEnabled val="1"/>
        </dgm:presLayoutVars>
      </dgm:prSet>
      <dgm:spPr/>
      <dgm:t>
        <a:bodyPr/>
        <a:lstStyle/>
        <a:p>
          <a:endParaRPr lang="en-US"/>
        </a:p>
      </dgm:t>
    </dgm:pt>
    <dgm:pt modelId="{1CC9CB10-8E7F-6444-BA72-D49EFE1A66AF}" type="pres">
      <dgm:prSet presAssocID="{A75DE5EA-0E88-4A1C-B1EA-B4EE477D7AA1}" presName="bullet5c" presStyleLbl="node1" presStyleIdx="2" presStyleCnt="5"/>
      <dgm:spPr/>
    </dgm:pt>
    <dgm:pt modelId="{A8A4C94F-3722-C047-9C5B-BFDA6450EA17}" type="pres">
      <dgm:prSet presAssocID="{A75DE5EA-0E88-4A1C-B1EA-B4EE477D7AA1}" presName="textBox5c" presStyleLbl="revTx" presStyleIdx="2" presStyleCnt="5">
        <dgm:presLayoutVars>
          <dgm:bulletEnabled val="1"/>
        </dgm:presLayoutVars>
      </dgm:prSet>
      <dgm:spPr/>
      <dgm:t>
        <a:bodyPr/>
        <a:lstStyle/>
        <a:p>
          <a:endParaRPr lang="en-US"/>
        </a:p>
      </dgm:t>
    </dgm:pt>
    <dgm:pt modelId="{9E43981C-95EA-9346-9A43-8943C89197B4}" type="pres">
      <dgm:prSet presAssocID="{1982B446-3706-4711-A6F1-3DC4DFE59A3A}" presName="bullet5d" presStyleLbl="node1" presStyleIdx="3" presStyleCnt="5"/>
      <dgm:spPr/>
    </dgm:pt>
    <dgm:pt modelId="{C94DDE1D-747B-7E41-B7A5-3CD8FDDEF222}" type="pres">
      <dgm:prSet presAssocID="{1982B446-3706-4711-A6F1-3DC4DFE59A3A}" presName="textBox5d" presStyleLbl="revTx" presStyleIdx="3" presStyleCnt="5">
        <dgm:presLayoutVars>
          <dgm:bulletEnabled val="1"/>
        </dgm:presLayoutVars>
      </dgm:prSet>
      <dgm:spPr/>
      <dgm:t>
        <a:bodyPr/>
        <a:lstStyle/>
        <a:p>
          <a:endParaRPr lang="en-US"/>
        </a:p>
      </dgm:t>
    </dgm:pt>
    <dgm:pt modelId="{7255FFF9-EE43-1D48-86D3-21034D91C23F}" type="pres">
      <dgm:prSet presAssocID="{D6E3A502-8B6E-F549-8269-59178BADD8B3}" presName="bullet5e" presStyleLbl="node1" presStyleIdx="4" presStyleCnt="5"/>
      <dgm:spPr/>
    </dgm:pt>
    <dgm:pt modelId="{1A3EC534-A914-EC4B-AF0B-5436B75785FC}" type="pres">
      <dgm:prSet presAssocID="{D6E3A502-8B6E-F549-8269-59178BADD8B3}" presName="textBox5e" presStyleLbl="revTx" presStyleIdx="4" presStyleCnt="5">
        <dgm:presLayoutVars>
          <dgm:bulletEnabled val="1"/>
        </dgm:presLayoutVars>
      </dgm:prSet>
      <dgm:spPr/>
      <dgm:t>
        <a:bodyPr/>
        <a:lstStyle/>
        <a:p>
          <a:endParaRPr lang="en-US"/>
        </a:p>
      </dgm:t>
    </dgm:pt>
  </dgm:ptLst>
  <dgm:cxnLst>
    <dgm:cxn modelId="{3316FA03-CFE3-7746-81EE-4F4312A9626D}" type="presOf" srcId="{1982B446-3706-4711-A6F1-3DC4DFE59A3A}" destId="{C94DDE1D-747B-7E41-B7A5-3CD8FDDEF222}" srcOrd="0" destOrd="0" presId="urn:microsoft.com/office/officeart/2005/8/layout/arrow2"/>
    <dgm:cxn modelId="{277398F3-A9DD-4822-A4A0-9408AA94EB41}" srcId="{A75DE5EA-0E88-4A1C-B1EA-B4EE477D7AA1}" destId="{9898FE38-DE6C-46BA-8D32-D767674AD978}" srcOrd="0" destOrd="0" parTransId="{6500A968-9A0E-4ACA-91E4-A3C5FA03BCC8}" sibTransId="{15E99FBC-5B51-4114-8E0B-C26E50C78603}"/>
    <dgm:cxn modelId="{EC355279-3151-964A-AFAF-9DC9CD2C68EA}" type="presOf" srcId="{9898FE38-DE6C-46BA-8D32-D767674AD978}" destId="{A8A4C94F-3722-C047-9C5B-BFDA6450EA17}" srcOrd="0" destOrd="1" presId="urn:microsoft.com/office/officeart/2005/8/layout/arrow2"/>
    <dgm:cxn modelId="{8DAE4FA2-8E1E-7247-A9E1-1138B5A13FCA}" type="presOf" srcId="{1F11BFF7-2F01-F849-A67F-59CFA6A3D8FF}" destId="{6A6EE1BF-EFB2-F84B-A2E7-431F94CB04B9}" srcOrd="0" destOrd="2" presId="urn:microsoft.com/office/officeart/2005/8/layout/arrow2"/>
    <dgm:cxn modelId="{2421D5F0-BAA2-B847-BDD1-2C6B1CF687B3}" type="presOf" srcId="{C7CCB8C4-BA8F-435B-96D2-651E5BBEE204}" destId="{3D39D328-50EC-C447-B437-A98261AD4BBE}" srcOrd="0" destOrd="0" presId="urn:microsoft.com/office/officeart/2005/8/layout/arrow2"/>
    <dgm:cxn modelId="{5F9BF2C6-4A36-984C-A6D4-5943DF097D60}" srcId="{1E3A074B-8EC3-4AC7-ADB8-C53A583CA2D1}" destId="{1F11BFF7-2F01-F849-A67F-59CFA6A3D8FF}" srcOrd="1" destOrd="0" parTransId="{61FDAF11-9E64-2B40-94C3-56207FB3D57D}" sibTransId="{4D4D0A01-3BCE-2F4A-AF0D-EF7099DB0AC7}"/>
    <dgm:cxn modelId="{353B2765-D4C6-3E40-87C8-2F31E1565FED}" type="presOf" srcId="{A39C9339-F7BC-4A9F-AF8A-3B9741B27413}" destId="{6A6EE1BF-EFB2-F84B-A2E7-431F94CB04B9}" srcOrd="0" destOrd="1" presId="urn:microsoft.com/office/officeart/2005/8/layout/arrow2"/>
    <dgm:cxn modelId="{7D63FD2D-12AC-144D-90B0-08D077371253}" type="presOf" srcId="{BAD6DE81-DE4F-40EF-8526-A8F127A4BE33}" destId="{C94DDE1D-747B-7E41-B7A5-3CD8FDDEF222}" srcOrd="0" destOrd="1" presId="urn:microsoft.com/office/officeart/2005/8/layout/arrow2"/>
    <dgm:cxn modelId="{345AD6EC-90F1-4BA3-A053-C21366541189}" srcId="{C7CCB8C4-BA8F-435B-96D2-651E5BBEE204}" destId="{5175B6B0-3CA6-4535-A09B-108E0999A356}" srcOrd="0" destOrd="0" parTransId="{ECD96492-1092-4631-A208-D9A5DA08372E}" sibTransId="{F900535F-E882-46D4-B632-4B8ACBE851E4}"/>
    <dgm:cxn modelId="{26E32B09-F8F1-B34F-A555-DD2286A825A7}" type="presOf" srcId="{455C831A-CCF5-4391-A2BE-9DF065D37587}" destId="{E220828C-C958-4FCF-B52F-02D7F5D17607}" srcOrd="0" destOrd="0" presId="urn:microsoft.com/office/officeart/2005/8/layout/arrow2"/>
    <dgm:cxn modelId="{4F4ECA5B-7D6E-574F-8C94-7D7251162A58}" srcId="{D6E3A502-8B6E-F549-8269-59178BADD8B3}" destId="{3156A6ED-0B71-2C45-8BFC-1A35757C51B8}" srcOrd="2" destOrd="0" parTransId="{5A0DDBE6-10E4-F445-BD1E-D3F338392469}" sibTransId="{631CD522-C188-BC45-968F-D747C7CF99AB}"/>
    <dgm:cxn modelId="{8C1AFE23-B091-4CE6-8284-0511812F213B}" srcId="{455C831A-CCF5-4391-A2BE-9DF065D37587}" destId="{1E3A074B-8EC3-4AC7-ADB8-C53A583CA2D1}" srcOrd="0" destOrd="0" parTransId="{C3E70DF8-D297-401F-A070-1295F4388B0B}" sibTransId="{13D421C7-F834-4141-85ED-0207D610A128}"/>
    <dgm:cxn modelId="{3010997F-DCE2-1D44-A42E-6CBD7C6B3197}" srcId="{455C831A-CCF5-4391-A2BE-9DF065D37587}" destId="{D6E3A502-8B6E-F549-8269-59178BADD8B3}" srcOrd="4" destOrd="0" parTransId="{64D3573F-2D92-CC4C-BFE8-5C331FE749A3}" sibTransId="{2ACE0CF7-E70A-5348-A844-E33A3A89F651}"/>
    <dgm:cxn modelId="{69203E7D-BF70-E64A-8D45-5A84082FFD75}" srcId="{1E3A074B-8EC3-4AC7-ADB8-C53A583CA2D1}" destId="{817BB134-6D5E-9C4C-9B79-7FAFBBC59D67}" srcOrd="2" destOrd="0" parTransId="{CFB10051-D77F-A048-AD97-D4DB93B8D86C}" sibTransId="{979E9335-0EF6-E34D-844A-B1146364136C}"/>
    <dgm:cxn modelId="{0A79AB2D-ECE8-C04E-8C7C-5BF56124AAAE}" type="presOf" srcId="{A75DE5EA-0E88-4A1C-B1EA-B4EE477D7AA1}" destId="{A8A4C94F-3722-C047-9C5B-BFDA6450EA17}" srcOrd="0" destOrd="0" presId="urn:microsoft.com/office/officeart/2005/8/layout/arrow2"/>
    <dgm:cxn modelId="{BE4EC348-17EC-D341-A9F7-F67C021CB84D}" type="presOf" srcId="{D6E3A502-8B6E-F549-8269-59178BADD8B3}" destId="{1A3EC534-A914-EC4B-AF0B-5436B75785FC}" srcOrd="0" destOrd="0" presId="urn:microsoft.com/office/officeart/2005/8/layout/arrow2"/>
    <dgm:cxn modelId="{F5E2771A-1833-6947-B267-F01C673E41F9}" srcId="{D6E3A502-8B6E-F549-8269-59178BADD8B3}" destId="{B5FA1CE5-21EF-6C48-81B0-CD379D790233}" srcOrd="0" destOrd="0" parTransId="{2642767F-897E-634B-AB88-28480DA95A7E}" sibTransId="{248CE5D8-03AA-CA48-8715-A3DA3905B066}"/>
    <dgm:cxn modelId="{BF777ED0-A485-405A-BFCD-E378EF965464}" srcId="{1E3A074B-8EC3-4AC7-ADB8-C53A583CA2D1}" destId="{A39C9339-F7BC-4A9F-AF8A-3B9741B27413}" srcOrd="0" destOrd="0" parTransId="{26699644-3B9B-4794-926C-D854282146D8}" sibTransId="{3E2FBE5E-2D29-4C39-97D1-424264F1308F}"/>
    <dgm:cxn modelId="{0BC78332-61DF-B54D-BD17-3407A8832962}" type="presOf" srcId="{B5FA1CE5-21EF-6C48-81B0-CD379D790233}" destId="{1A3EC534-A914-EC4B-AF0B-5436B75785FC}" srcOrd="0" destOrd="1" presId="urn:microsoft.com/office/officeart/2005/8/layout/arrow2"/>
    <dgm:cxn modelId="{679C1D1A-14EB-43D6-A6EB-15DB434BD9E3}" srcId="{455C831A-CCF5-4391-A2BE-9DF065D37587}" destId="{C7CCB8C4-BA8F-435B-96D2-651E5BBEE204}" srcOrd="1" destOrd="0" parTransId="{AD18367E-C5DB-45A4-A27B-B15954C86D0F}" sibTransId="{7D6A4EA2-7BAB-433A-B969-4D95C96F0274}"/>
    <dgm:cxn modelId="{D09152C8-0058-4F02-AE9F-59A443534AE8}" srcId="{455C831A-CCF5-4391-A2BE-9DF065D37587}" destId="{A75DE5EA-0E88-4A1C-B1EA-B4EE477D7AA1}" srcOrd="2" destOrd="0" parTransId="{48157EE2-9BD9-48FE-A422-276C84F2470D}" sibTransId="{03226FF3-250B-4000-A0B5-00FF0F1D75A5}"/>
    <dgm:cxn modelId="{6DB29FF8-3626-7645-8439-20F7C729BDB0}" type="presOf" srcId="{1E3A074B-8EC3-4AC7-ADB8-C53A583CA2D1}" destId="{6A6EE1BF-EFB2-F84B-A2E7-431F94CB04B9}" srcOrd="0" destOrd="0" presId="urn:microsoft.com/office/officeart/2005/8/layout/arrow2"/>
    <dgm:cxn modelId="{C277CD61-8E66-FF40-8DBE-E47A3A920270}" srcId="{D6E3A502-8B6E-F549-8269-59178BADD8B3}" destId="{18E084E4-592A-7F4A-B76C-DA71B593F633}" srcOrd="1" destOrd="0" parTransId="{FEC60EF2-7574-A748-8735-8A18EDC88ADD}" sibTransId="{E6F62D1C-CCF3-334E-86A2-0F099FE257DF}"/>
    <dgm:cxn modelId="{CA3542EB-F58A-984B-950F-A7A0B2D56A84}" type="presOf" srcId="{817BB134-6D5E-9C4C-9B79-7FAFBBC59D67}" destId="{6A6EE1BF-EFB2-F84B-A2E7-431F94CB04B9}" srcOrd="0" destOrd="3" presId="urn:microsoft.com/office/officeart/2005/8/layout/arrow2"/>
    <dgm:cxn modelId="{88999199-BABF-6D4F-8C19-A7BA7789F89B}" type="presOf" srcId="{D5D1ABAB-02D2-B645-86F8-3EBB24BEAE34}" destId="{6A6EE1BF-EFB2-F84B-A2E7-431F94CB04B9}" srcOrd="0" destOrd="4" presId="urn:microsoft.com/office/officeart/2005/8/layout/arrow2"/>
    <dgm:cxn modelId="{7DD07C3D-EA79-49EE-93EE-865A49AB8425}" srcId="{455C831A-CCF5-4391-A2BE-9DF065D37587}" destId="{1982B446-3706-4711-A6F1-3DC4DFE59A3A}" srcOrd="3" destOrd="0" parTransId="{33D0F32B-ABD3-423A-818A-28D89377B172}" sibTransId="{6C0374E5-7FC4-4DEF-BC17-94C58A35DE3F}"/>
    <dgm:cxn modelId="{98131994-0316-D344-A1A2-4E5B1455756D}" type="presOf" srcId="{3156A6ED-0B71-2C45-8BFC-1A35757C51B8}" destId="{1A3EC534-A914-EC4B-AF0B-5436B75785FC}" srcOrd="0" destOrd="3" presId="urn:microsoft.com/office/officeart/2005/8/layout/arrow2"/>
    <dgm:cxn modelId="{DDB2D8BE-3291-AF47-A41C-E108B9EFC7BF}" type="presOf" srcId="{18E084E4-592A-7F4A-B76C-DA71B593F633}" destId="{1A3EC534-A914-EC4B-AF0B-5436B75785FC}" srcOrd="0" destOrd="2" presId="urn:microsoft.com/office/officeart/2005/8/layout/arrow2"/>
    <dgm:cxn modelId="{293E3154-15DE-4C13-93DE-664CEAB9F0AF}" srcId="{1982B446-3706-4711-A6F1-3DC4DFE59A3A}" destId="{BAD6DE81-DE4F-40EF-8526-A8F127A4BE33}" srcOrd="0" destOrd="0" parTransId="{3224C504-155F-4C9F-93C7-83D8D4CEC1B4}" sibTransId="{6252B9CC-7427-40BA-B706-E629F53D4B22}"/>
    <dgm:cxn modelId="{4D2F9E8C-15A7-814B-B9BC-706BEE5922AD}" type="presOf" srcId="{5175B6B0-3CA6-4535-A09B-108E0999A356}" destId="{3D39D328-50EC-C447-B437-A98261AD4BBE}" srcOrd="0" destOrd="1" presId="urn:microsoft.com/office/officeart/2005/8/layout/arrow2"/>
    <dgm:cxn modelId="{F87C85A2-C0B9-0943-878E-E246A2E2F429}" srcId="{1E3A074B-8EC3-4AC7-ADB8-C53A583CA2D1}" destId="{D5D1ABAB-02D2-B645-86F8-3EBB24BEAE34}" srcOrd="3" destOrd="0" parTransId="{1A3D452C-51E0-7642-8EEA-C5A9A05812A6}" sibTransId="{E3FBCE6F-1A05-5A49-939D-5C9DF159DB8E}"/>
    <dgm:cxn modelId="{8749F753-C863-BA45-B915-E41B07480188}" type="presParOf" srcId="{E220828C-C958-4FCF-B52F-02D7F5D17607}" destId="{82ED47FD-CD8E-4EC8-A7E3-BF3AC4BC5C1A}" srcOrd="0" destOrd="0" presId="urn:microsoft.com/office/officeart/2005/8/layout/arrow2"/>
    <dgm:cxn modelId="{6574CE90-9203-5A41-A716-DB1A4978F818}" type="presParOf" srcId="{E220828C-C958-4FCF-B52F-02D7F5D17607}" destId="{75A7F7B1-CE8F-7745-991F-2390535D2AFE}" srcOrd="1" destOrd="0" presId="urn:microsoft.com/office/officeart/2005/8/layout/arrow2"/>
    <dgm:cxn modelId="{21804785-3ABD-AC49-80F6-9176F324DC15}" type="presParOf" srcId="{75A7F7B1-CE8F-7745-991F-2390535D2AFE}" destId="{136372CB-44CE-AD46-B188-6824810C8F5E}" srcOrd="0" destOrd="0" presId="urn:microsoft.com/office/officeart/2005/8/layout/arrow2"/>
    <dgm:cxn modelId="{43BB0ECA-E2FF-524C-B1DA-BAB26FDF4B1F}" type="presParOf" srcId="{75A7F7B1-CE8F-7745-991F-2390535D2AFE}" destId="{6A6EE1BF-EFB2-F84B-A2E7-431F94CB04B9}" srcOrd="1" destOrd="0" presId="urn:microsoft.com/office/officeart/2005/8/layout/arrow2"/>
    <dgm:cxn modelId="{6F07640D-7836-354E-ABB0-D9E4EBA169C6}" type="presParOf" srcId="{75A7F7B1-CE8F-7745-991F-2390535D2AFE}" destId="{CC9088F4-A985-8C4E-B88C-C3E077851FC6}" srcOrd="2" destOrd="0" presId="urn:microsoft.com/office/officeart/2005/8/layout/arrow2"/>
    <dgm:cxn modelId="{8FFA0CD6-F8E4-FA44-A191-A55A69FB1C9F}" type="presParOf" srcId="{75A7F7B1-CE8F-7745-991F-2390535D2AFE}" destId="{3D39D328-50EC-C447-B437-A98261AD4BBE}" srcOrd="3" destOrd="0" presId="urn:microsoft.com/office/officeart/2005/8/layout/arrow2"/>
    <dgm:cxn modelId="{B295A594-CC89-C145-92DD-2134DECA28A3}" type="presParOf" srcId="{75A7F7B1-CE8F-7745-991F-2390535D2AFE}" destId="{1CC9CB10-8E7F-6444-BA72-D49EFE1A66AF}" srcOrd="4" destOrd="0" presId="urn:microsoft.com/office/officeart/2005/8/layout/arrow2"/>
    <dgm:cxn modelId="{56FF28EE-BBE3-D441-84DD-6F690FA0636A}" type="presParOf" srcId="{75A7F7B1-CE8F-7745-991F-2390535D2AFE}" destId="{A8A4C94F-3722-C047-9C5B-BFDA6450EA17}" srcOrd="5" destOrd="0" presId="urn:microsoft.com/office/officeart/2005/8/layout/arrow2"/>
    <dgm:cxn modelId="{229CDFF1-5429-464D-A971-6B27FC9C1FDA}" type="presParOf" srcId="{75A7F7B1-CE8F-7745-991F-2390535D2AFE}" destId="{9E43981C-95EA-9346-9A43-8943C89197B4}" srcOrd="6" destOrd="0" presId="urn:microsoft.com/office/officeart/2005/8/layout/arrow2"/>
    <dgm:cxn modelId="{9126DEAC-E0BC-DD4D-B399-A4F420775258}" type="presParOf" srcId="{75A7F7B1-CE8F-7745-991F-2390535D2AFE}" destId="{C94DDE1D-747B-7E41-B7A5-3CD8FDDEF222}" srcOrd="7" destOrd="0" presId="urn:microsoft.com/office/officeart/2005/8/layout/arrow2"/>
    <dgm:cxn modelId="{2D3901AA-773A-CF42-A8D5-8900A1710C3F}" type="presParOf" srcId="{75A7F7B1-CE8F-7745-991F-2390535D2AFE}" destId="{7255FFF9-EE43-1D48-86D3-21034D91C23F}" srcOrd="8" destOrd="0" presId="urn:microsoft.com/office/officeart/2005/8/layout/arrow2"/>
    <dgm:cxn modelId="{3012B760-6A46-7441-BA57-E8AE224A82AF}" type="presParOf" srcId="{75A7F7B1-CE8F-7745-991F-2390535D2AFE}" destId="{1A3EC534-A914-EC4B-AF0B-5436B75785FC}"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867BA-82E0-48DE-9E04-5BEE2064B1AF}">
      <dsp:nvSpPr>
        <dsp:cNvPr id="0" name=""/>
        <dsp:cNvSpPr/>
      </dsp:nvSpPr>
      <dsp:spPr>
        <a:xfrm rot="10800000">
          <a:off x="1551774" y="1621"/>
          <a:ext cx="5472684" cy="69326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68580" rIns="128016" bIns="68580" numCol="1" spcCol="1270" anchor="ctr" anchorCtr="0">
          <a:noAutofit/>
        </a:bodyPr>
        <a:lstStyle/>
        <a:p>
          <a:pPr lvl="0" algn="ctr" defTabSz="800100" rtl="0">
            <a:lnSpc>
              <a:spcPct val="90000"/>
            </a:lnSpc>
            <a:spcBef>
              <a:spcPct val="0"/>
            </a:spcBef>
            <a:spcAft>
              <a:spcPct val="35000"/>
            </a:spcAft>
          </a:pPr>
          <a:r>
            <a:rPr lang="en-CA" sz="1800" kern="1200" dirty="0" smtClean="0"/>
            <a:t>Gross Radiometric Check (Subjective, look at intensity)</a:t>
          </a:r>
          <a:endParaRPr lang="en-CA" sz="1800" kern="1200" dirty="0"/>
        </a:p>
      </dsp:txBody>
      <dsp:txXfrm rot="10800000">
        <a:off x="1725091" y="1621"/>
        <a:ext cx="5299367" cy="693267"/>
      </dsp:txXfrm>
    </dsp:sp>
    <dsp:sp modelId="{3E90D031-8195-43BB-9706-24CD776938F3}">
      <dsp:nvSpPr>
        <dsp:cNvPr id="0" name=""/>
        <dsp:cNvSpPr/>
      </dsp:nvSpPr>
      <dsp:spPr>
        <a:xfrm>
          <a:off x="1205141" y="1621"/>
          <a:ext cx="693267" cy="693267"/>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0E373-C6CC-40D7-946F-E8C78B8424E4}">
      <dsp:nvSpPr>
        <dsp:cNvPr id="0" name=""/>
        <dsp:cNvSpPr/>
      </dsp:nvSpPr>
      <dsp:spPr>
        <a:xfrm rot="10800000">
          <a:off x="1551774" y="901834"/>
          <a:ext cx="5472684" cy="69326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68580" rIns="128016" bIns="68580" numCol="1" spcCol="1270" anchor="ctr" anchorCtr="0">
          <a:noAutofit/>
        </a:bodyPr>
        <a:lstStyle/>
        <a:p>
          <a:pPr lvl="0" algn="ctr" defTabSz="800100" rtl="0">
            <a:lnSpc>
              <a:spcPct val="90000"/>
            </a:lnSpc>
            <a:spcBef>
              <a:spcPct val="0"/>
            </a:spcBef>
            <a:spcAft>
              <a:spcPct val="35000"/>
            </a:spcAft>
          </a:pPr>
          <a:r>
            <a:rPr lang="en-CA" sz="1800" kern="1200" dirty="0" smtClean="0"/>
            <a:t>Fundamental Vertical Accuracy (Nov </a:t>
          </a:r>
          <a:r>
            <a:rPr lang="en-CA" sz="1800" kern="1200" dirty="0" smtClean="0"/>
            <a:t>1-3: survey team to </a:t>
          </a:r>
          <a:r>
            <a:rPr lang="en-CA" sz="1800" kern="1200" dirty="0" smtClean="0"/>
            <a:t>collect RTK points to verify FVA)</a:t>
          </a:r>
          <a:endParaRPr lang="en-CA" sz="1800" kern="1200" dirty="0"/>
        </a:p>
      </dsp:txBody>
      <dsp:txXfrm rot="10800000">
        <a:off x="1725091" y="901834"/>
        <a:ext cx="5299367" cy="693267"/>
      </dsp:txXfrm>
    </dsp:sp>
    <dsp:sp modelId="{E0C13BEE-9D0F-4B14-98F1-6C6209A85EDF}">
      <dsp:nvSpPr>
        <dsp:cNvPr id="0" name=""/>
        <dsp:cNvSpPr/>
      </dsp:nvSpPr>
      <dsp:spPr>
        <a:xfrm>
          <a:off x="1205141" y="901834"/>
          <a:ext cx="693267" cy="693267"/>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0D42F6-CA8C-4AB0-97F8-2295BE73003E}">
      <dsp:nvSpPr>
        <dsp:cNvPr id="0" name=""/>
        <dsp:cNvSpPr/>
      </dsp:nvSpPr>
      <dsp:spPr>
        <a:xfrm rot="10800000">
          <a:off x="1551774" y="1802047"/>
          <a:ext cx="5472684" cy="69326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68580" rIns="128016" bIns="68580" numCol="1" spcCol="1270" anchor="ctr" anchorCtr="0">
          <a:noAutofit/>
        </a:bodyPr>
        <a:lstStyle/>
        <a:p>
          <a:pPr lvl="0" algn="ctr" defTabSz="800100" rtl="0">
            <a:lnSpc>
              <a:spcPct val="90000"/>
            </a:lnSpc>
            <a:spcBef>
              <a:spcPct val="0"/>
            </a:spcBef>
            <a:spcAft>
              <a:spcPct val="35000"/>
            </a:spcAft>
          </a:pPr>
          <a:r>
            <a:rPr lang="en-CA" sz="1800" kern="1200" dirty="0" smtClean="0"/>
            <a:t>Supplemental Vertical Accuracy (Nov 1-3: survey team to collect RTK points to verify SVA)</a:t>
          </a:r>
          <a:endParaRPr lang="en-CA" sz="1800" kern="1200" dirty="0"/>
        </a:p>
      </dsp:txBody>
      <dsp:txXfrm rot="10800000">
        <a:off x="1725091" y="1802047"/>
        <a:ext cx="5299367" cy="693267"/>
      </dsp:txXfrm>
    </dsp:sp>
    <dsp:sp modelId="{A68AC9E9-E9B6-4239-A489-8B52AEF87832}">
      <dsp:nvSpPr>
        <dsp:cNvPr id="0" name=""/>
        <dsp:cNvSpPr/>
      </dsp:nvSpPr>
      <dsp:spPr>
        <a:xfrm>
          <a:off x="1205141" y="1802047"/>
          <a:ext cx="693267" cy="693267"/>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F24FF-C311-4596-B967-E141B20692EF}">
      <dsp:nvSpPr>
        <dsp:cNvPr id="0" name=""/>
        <dsp:cNvSpPr/>
      </dsp:nvSpPr>
      <dsp:spPr>
        <a:xfrm rot="10800000">
          <a:off x="1551774" y="2702260"/>
          <a:ext cx="5472684" cy="69326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68580" rIns="128016" bIns="68580" numCol="1" spcCol="1270" anchor="ctr" anchorCtr="0">
          <a:noAutofit/>
        </a:bodyPr>
        <a:lstStyle/>
        <a:p>
          <a:pPr lvl="0" algn="ctr" defTabSz="800100" rtl="0">
            <a:lnSpc>
              <a:spcPct val="90000"/>
            </a:lnSpc>
            <a:spcBef>
              <a:spcPct val="0"/>
            </a:spcBef>
            <a:spcAft>
              <a:spcPct val="35000"/>
            </a:spcAft>
          </a:pPr>
          <a:r>
            <a:rPr lang="en-CA" sz="1800" kern="1200" dirty="0" smtClean="0"/>
            <a:t>Local Accuracy (swath alignment)</a:t>
          </a:r>
          <a:endParaRPr lang="en-CA" sz="1800" kern="1200" dirty="0"/>
        </a:p>
      </dsp:txBody>
      <dsp:txXfrm rot="10800000">
        <a:off x="1725091" y="2702260"/>
        <a:ext cx="5299367" cy="693267"/>
      </dsp:txXfrm>
    </dsp:sp>
    <dsp:sp modelId="{530C0AD5-599A-40CC-91BC-FC348FA6386B}">
      <dsp:nvSpPr>
        <dsp:cNvPr id="0" name=""/>
        <dsp:cNvSpPr/>
      </dsp:nvSpPr>
      <dsp:spPr>
        <a:xfrm>
          <a:off x="1205141" y="2702260"/>
          <a:ext cx="693267" cy="693267"/>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A8FB4D-E9E4-4228-94D3-82126919018E}">
      <dsp:nvSpPr>
        <dsp:cNvPr id="0" name=""/>
        <dsp:cNvSpPr/>
      </dsp:nvSpPr>
      <dsp:spPr>
        <a:xfrm rot="10800000">
          <a:off x="1551774" y="3602473"/>
          <a:ext cx="5472684" cy="69326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12" tIns="68580" rIns="128016" bIns="68580" numCol="1" spcCol="1270" anchor="ctr" anchorCtr="0">
          <a:noAutofit/>
        </a:bodyPr>
        <a:lstStyle/>
        <a:p>
          <a:pPr lvl="0" algn="ctr" defTabSz="800100" rtl="0">
            <a:lnSpc>
              <a:spcPct val="90000"/>
            </a:lnSpc>
            <a:spcBef>
              <a:spcPct val="0"/>
            </a:spcBef>
            <a:spcAft>
              <a:spcPct val="35000"/>
            </a:spcAft>
          </a:pPr>
          <a:r>
            <a:rPr lang="en-CA" sz="1800" kern="1200" dirty="0" smtClean="0"/>
            <a:t>Point Density (All hits and Ground)</a:t>
          </a:r>
          <a:endParaRPr lang="en-CA" sz="1800" kern="1200" dirty="0"/>
        </a:p>
      </dsp:txBody>
      <dsp:txXfrm rot="10800000">
        <a:off x="1725091" y="3602473"/>
        <a:ext cx="5299367" cy="693267"/>
      </dsp:txXfrm>
    </dsp:sp>
    <dsp:sp modelId="{DB35573F-0E93-4025-993C-6261CD5F92EA}">
      <dsp:nvSpPr>
        <dsp:cNvPr id="0" name=""/>
        <dsp:cNvSpPr/>
      </dsp:nvSpPr>
      <dsp:spPr>
        <a:xfrm>
          <a:off x="1205141" y="3602473"/>
          <a:ext cx="693267" cy="693267"/>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9C7F2-AFF1-4340-A45E-CCBE3147573E}">
      <dsp:nvSpPr>
        <dsp:cNvPr id="0" name=""/>
        <dsp:cNvSpPr/>
      </dsp:nvSpPr>
      <dsp:spPr>
        <a:xfrm rot="10800000">
          <a:off x="1521823" y="346"/>
          <a:ext cx="5472684" cy="5734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880" tIns="64770" rIns="120904" bIns="64770" numCol="1" spcCol="1270" anchor="ctr" anchorCtr="0">
          <a:noAutofit/>
        </a:bodyPr>
        <a:lstStyle/>
        <a:p>
          <a:pPr lvl="0" algn="ctr" defTabSz="755650" rtl="0">
            <a:lnSpc>
              <a:spcPct val="90000"/>
            </a:lnSpc>
            <a:spcBef>
              <a:spcPct val="0"/>
            </a:spcBef>
            <a:spcAft>
              <a:spcPct val="35000"/>
            </a:spcAft>
          </a:pPr>
          <a:r>
            <a:rPr lang="en-CA" sz="1700" kern="1200" dirty="0" smtClean="0"/>
            <a:t>Compile files into ArcGIS with LP360 extension to be </a:t>
          </a:r>
          <a:r>
            <a:rPr lang="en-CA" sz="1700" kern="1200" dirty="0" smtClean="0"/>
            <a:t>used</a:t>
          </a:r>
          <a:endParaRPr lang="en-CA" sz="1700" kern="1200" dirty="0"/>
        </a:p>
      </dsp:txBody>
      <dsp:txXfrm rot="10800000">
        <a:off x="1665188" y="346"/>
        <a:ext cx="5329319" cy="573460"/>
      </dsp:txXfrm>
    </dsp:sp>
    <dsp:sp modelId="{DE46A535-788E-419E-97B1-2B3DBB3AD822}">
      <dsp:nvSpPr>
        <dsp:cNvPr id="0" name=""/>
        <dsp:cNvSpPr/>
      </dsp:nvSpPr>
      <dsp:spPr>
        <a:xfrm>
          <a:off x="1235092" y="346"/>
          <a:ext cx="573460" cy="573460"/>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75DD7-0FB7-42EA-8A87-2F6C02AD8890}">
      <dsp:nvSpPr>
        <dsp:cNvPr id="0" name=""/>
        <dsp:cNvSpPr/>
      </dsp:nvSpPr>
      <dsp:spPr>
        <a:xfrm rot="10800000">
          <a:off x="1521823" y="744988"/>
          <a:ext cx="5472684" cy="5734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880" tIns="64770" rIns="120904" bIns="64770" numCol="1" spcCol="1270" anchor="ctr" anchorCtr="0">
          <a:noAutofit/>
        </a:bodyPr>
        <a:lstStyle/>
        <a:p>
          <a:pPr lvl="0" algn="ctr" defTabSz="755650" rtl="0">
            <a:lnSpc>
              <a:spcPct val="90000"/>
            </a:lnSpc>
            <a:spcBef>
              <a:spcPct val="0"/>
            </a:spcBef>
            <a:spcAft>
              <a:spcPct val="35000"/>
            </a:spcAft>
          </a:pPr>
          <a:r>
            <a:rPr lang="en-CA" sz="1700" kern="1200" dirty="0" smtClean="0"/>
            <a:t>Hydro Flatten and hydro condition (LP360)</a:t>
          </a:r>
          <a:endParaRPr lang="en-CA" sz="1700" kern="1200" dirty="0"/>
        </a:p>
      </dsp:txBody>
      <dsp:txXfrm rot="10800000">
        <a:off x="1665188" y="744988"/>
        <a:ext cx="5329319" cy="573460"/>
      </dsp:txXfrm>
    </dsp:sp>
    <dsp:sp modelId="{0D32714B-FAFE-47E6-B8BC-FA760A0B9297}">
      <dsp:nvSpPr>
        <dsp:cNvPr id="0" name=""/>
        <dsp:cNvSpPr/>
      </dsp:nvSpPr>
      <dsp:spPr>
        <a:xfrm>
          <a:off x="1235092" y="744988"/>
          <a:ext cx="573460" cy="573460"/>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C67DA-1F4F-475E-B20A-D4854611C9DF}">
      <dsp:nvSpPr>
        <dsp:cNvPr id="0" name=""/>
        <dsp:cNvSpPr/>
      </dsp:nvSpPr>
      <dsp:spPr>
        <a:xfrm rot="10800000">
          <a:off x="1521823" y="1489630"/>
          <a:ext cx="5472684" cy="5734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880" tIns="64770" rIns="120904" bIns="64770" numCol="1" spcCol="1270" anchor="ctr" anchorCtr="0">
          <a:noAutofit/>
        </a:bodyPr>
        <a:lstStyle/>
        <a:p>
          <a:pPr lvl="0" algn="ctr" defTabSz="755650" rtl="0">
            <a:lnSpc>
              <a:spcPct val="90000"/>
            </a:lnSpc>
            <a:spcBef>
              <a:spcPct val="0"/>
            </a:spcBef>
            <a:spcAft>
              <a:spcPct val="35000"/>
            </a:spcAft>
          </a:pPr>
          <a:r>
            <a:rPr lang="en-CA" sz="1700" kern="1200" dirty="0" smtClean="0"/>
            <a:t>Extract buildings (LP360)</a:t>
          </a:r>
          <a:endParaRPr lang="en-CA" sz="1700" kern="1200" dirty="0"/>
        </a:p>
      </dsp:txBody>
      <dsp:txXfrm rot="10800000">
        <a:off x="1665188" y="1489630"/>
        <a:ext cx="5329319" cy="573460"/>
      </dsp:txXfrm>
    </dsp:sp>
    <dsp:sp modelId="{4BF8D40C-09DC-4FF9-989C-60167A003AB9}">
      <dsp:nvSpPr>
        <dsp:cNvPr id="0" name=""/>
        <dsp:cNvSpPr/>
      </dsp:nvSpPr>
      <dsp:spPr>
        <a:xfrm>
          <a:off x="1235092" y="1489630"/>
          <a:ext cx="573460" cy="573460"/>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AFA85F-F55A-4CE5-9B92-B9D53CEA97CF}">
      <dsp:nvSpPr>
        <dsp:cNvPr id="0" name=""/>
        <dsp:cNvSpPr/>
      </dsp:nvSpPr>
      <dsp:spPr>
        <a:xfrm rot="10800000">
          <a:off x="1521823" y="2234272"/>
          <a:ext cx="5472684" cy="5734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880" tIns="64770" rIns="120904" bIns="64770" numCol="1" spcCol="1270" anchor="ctr" anchorCtr="0">
          <a:noAutofit/>
        </a:bodyPr>
        <a:lstStyle/>
        <a:p>
          <a:pPr lvl="0" algn="ctr" defTabSz="755650" rtl="0">
            <a:lnSpc>
              <a:spcPct val="90000"/>
            </a:lnSpc>
            <a:spcBef>
              <a:spcPct val="0"/>
            </a:spcBef>
            <a:spcAft>
              <a:spcPct val="35000"/>
            </a:spcAft>
          </a:pPr>
          <a:r>
            <a:rPr lang="en-CA" sz="1700" kern="1200" dirty="0" smtClean="0"/>
            <a:t>Extract 1 m raster DEM and run through custom Python script</a:t>
          </a:r>
          <a:endParaRPr lang="en-CA" sz="1700" kern="1200" dirty="0"/>
        </a:p>
      </dsp:txBody>
      <dsp:txXfrm rot="10800000">
        <a:off x="1665188" y="2234272"/>
        <a:ext cx="5329319" cy="573460"/>
      </dsp:txXfrm>
    </dsp:sp>
    <dsp:sp modelId="{22DBFDED-0C0B-4BDB-A046-DD603ED9667A}">
      <dsp:nvSpPr>
        <dsp:cNvPr id="0" name=""/>
        <dsp:cNvSpPr/>
      </dsp:nvSpPr>
      <dsp:spPr>
        <a:xfrm>
          <a:off x="1235092" y="2234272"/>
          <a:ext cx="573460" cy="573460"/>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9DC51-B41E-4E81-A483-0E1D37D5E209}">
      <dsp:nvSpPr>
        <dsp:cNvPr id="0" name=""/>
        <dsp:cNvSpPr/>
      </dsp:nvSpPr>
      <dsp:spPr>
        <a:xfrm rot="10800000">
          <a:off x="1521823" y="2978914"/>
          <a:ext cx="5472684" cy="5734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880" tIns="64770" rIns="120904" bIns="64770" numCol="1" spcCol="1270" anchor="ctr" anchorCtr="0">
          <a:noAutofit/>
        </a:bodyPr>
        <a:lstStyle/>
        <a:p>
          <a:pPr lvl="0" algn="ctr" defTabSz="755650" rtl="0">
            <a:lnSpc>
              <a:spcPct val="90000"/>
            </a:lnSpc>
            <a:spcBef>
              <a:spcPct val="0"/>
            </a:spcBef>
            <a:spcAft>
              <a:spcPct val="35000"/>
            </a:spcAft>
          </a:pPr>
          <a:r>
            <a:rPr lang="en-CA" sz="1700" kern="1200" dirty="0" smtClean="0"/>
            <a:t>Create Rest service for Depth to Water and Flood Extents</a:t>
          </a:r>
          <a:endParaRPr lang="en-CA" sz="1700" kern="1200" dirty="0"/>
        </a:p>
      </dsp:txBody>
      <dsp:txXfrm rot="10800000">
        <a:off x="1665188" y="2978914"/>
        <a:ext cx="5329319" cy="573460"/>
      </dsp:txXfrm>
    </dsp:sp>
    <dsp:sp modelId="{B85F9946-5FA3-43A3-AD5D-B84195D8443C}">
      <dsp:nvSpPr>
        <dsp:cNvPr id="0" name=""/>
        <dsp:cNvSpPr/>
      </dsp:nvSpPr>
      <dsp:spPr>
        <a:xfrm>
          <a:off x="1235092" y="2978914"/>
          <a:ext cx="573460" cy="573460"/>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CE34D-C44E-4A7A-8221-AEB9D43F23F4}">
      <dsp:nvSpPr>
        <dsp:cNvPr id="0" name=""/>
        <dsp:cNvSpPr/>
      </dsp:nvSpPr>
      <dsp:spPr>
        <a:xfrm rot="10800000">
          <a:off x="1521823" y="3723556"/>
          <a:ext cx="5472684" cy="5734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880" tIns="64770" rIns="120904" bIns="64770" numCol="1" spcCol="1270" anchor="ctr" anchorCtr="0">
          <a:noAutofit/>
        </a:bodyPr>
        <a:lstStyle/>
        <a:p>
          <a:pPr lvl="0" algn="ctr" defTabSz="755650" rtl="0">
            <a:lnSpc>
              <a:spcPct val="90000"/>
            </a:lnSpc>
            <a:spcBef>
              <a:spcPct val="0"/>
            </a:spcBef>
            <a:spcAft>
              <a:spcPct val="35000"/>
            </a:spcAft>
          </a:pPr>
          <a:r>
            <a:rPr lang="en-CA" sz="1700" kern="1200" dirty="0" smtClean="0"/>
            <a:t>Create Web App (time slider, swipe tool)</a:t>
          </a:r>
          <a:endParaRPr lang="en-CA" sz="1700" kern="1200" dirty="0"/>
        </a:p>
      </dsp:txBody>
      <dsp:txXfrm rot="10800000">
        <a:off x="1665188" y="3723556"/>
        <a:ext cx="5329319" cy="573460"/>
      </dsp:txXfrm>
    </dsp:sp>
    <dsp:sp modelId="{62773AC3-19F6-43B3-93EF-3409ACE3E5F0}">
      <dsp:nvSpPr>
        <dsp:cNvPr id="0" name=""/>
        <dsp:cNvSpPr/>
      </dsp:nvSpPr>
      <dsp:spPr>
        <a:xfrm>
          <a:off x="1235092" y="3723556"/>
          <a:ext cx="573460" cy="573460"/>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732440" y="499498"/>
          <a:ext cx="7833739" cy="4983825"/>
        </a:xfrm>
        <a:prstGeom prst="swooshArrow">
          <a:avLst>
            <a:gd name="adj1" fmla="val 25000"/>
            <a:gd name="adj2" fmla="val 25000"/>
          </a:avLst>
        </a:prstGeom>
        <a:gradFill rotWithShape="0">
          <a:gsLst>
            <a:gs pos="0">
              <a:schemeClr val="accent3">
                <a:tint val="40000"/>
                <a:hueOff val="0"/>
                <a:satOff val="0"/>
                <a:lumOff val="0"/>
                <a:alphaOff val="0"/>
                <a:tint val="43000"/>
                <a:satMod val="165000"/>
              </a:schemeClr>
            </a:gs>
            <a:gs pos="55000">
              <a:schemeClr val="accent3">
                <a:tint val="40000"/>
                <a:hueOff val="0"/>
                <a:satOff val="0"/>
                <a:lumOff val="0"/>
                <a:alphaOff val="0"/>
                <a:tint val="83000"/>
                <a:satMod val="155000"/>
              </a:schemeClr>
            </a:gs>
            <a:gs pos="100000">
              <a:schemeClr val="accent3">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36372CB-44CE-AD46-B188-6824810C8F5E}">
      <dsp:nvSpPr>
        <dsp:cNvPr id="0" name=""/>
        <dsp:cNvSpPr/>
      </dsp:nvSpPr>
      <dsp:spPr>
        <a:xfrm>
          <a:off x="1323009" y="4275827"/>
          <a:ext cx="237236" cy="237236"/>
        </a:xfrm>
        <a:prstGeom prst="ellipse">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A6EE1BF-EFB2-F84B-A2E7-431F94CB04B9}">
      <dsp:nvSpPr>
        <dsp:cNvPr id="0" name=""/>
        <dsp:cNvSpPr/>
      </dsp:nvSpPr>
      <dsp:spPr>
        <a:xfrm>
          <a:off x="626612" y="4680428"/>
          <a:ext cx="1351213" cy="153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06" tIns="0" rIns="0" bIns="0" numCol="1" spcCol="1270" anchor="t" anchorCtr="0">
          <a:noAutofit/>
        </a:bodyPr>
        <a:lstStyle/>
        <a:p>
          <a:pPr lvl="0" algn="l" defTabSz="889000">
            <a:lnSpc>
              <a:spcPct val="90000"/>
            </a:lnSpc>
            <a:spcBef>
              <a:spcPct val="0"/>
            </a:spcBef>
            <a:spcAft>
              <a:spcPct val="35000"/>
            </a:spcAft>
          </a:pPr>
          <a:r>
            <a:rPr lang="en-US" sz="2000" kern="1200" dirty="0" smtClean="0"/>
            <a:t>QA Lidar Point Cloud</a:t>
          </a:r>
          <a:endParaRPr lang="en-US" sz="2000" kern="1200" dirty="0"/>
        </a:p>
        <a:p>
          <a:pPr marL="228600" lvl="1" indent="-228600" algn="l" defTabSz="889000">
            <a:lnSpc>
              <a:spcPct val="90000"/>
            </a:lnSpc>
            <a:spcBef>
              <a:spcPct val="0"/>
            </a:spcBef>
            <a:spcAft>
              <a:spcPct val="15000"/>
            </a:spcAft>
            <a:buChar char="••"/>
          </a:pPr>
          <a:r>
            <a:rPr lang="en-US" sz="2000" kern="1200" dirty="0" smtClean="0"/>
            <a:t>Oct1 - Nov 20</a:t>
          </a:r>
          <a:endParaRPr lang="en-US" sz="20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dsp:txBody>
      <dsp:txXfrm>
        <a:off x="626612" y="4680428"/>
        <a:ext cx="1351213" cy="1534298"/>
      </dsp:txXfrm>
    </dsp:sp>
    <dsp:sp modelId="{CC9088F4-A985-8C4E-B88C-C3E077851FC6}">
      <dsp:nvSpPr>
        <dsp:cNvPr id="0" name=""/>
        <dsp:cNvSpPr/>
      </dsp:nvSpPr>
      <dsp:spPr>
        <a:xfrm>
          <a:off x="2542208" y="3132827"/>
          <a:ext cx="371325" cy="371325"/>
        </a:xfrm>
        <a:prstGeom prst="ellipse">
          <a:avLst/>
        </a:prstGeom>
        <a:gradFill rotWithShape="0">
          <a:gsLst>
            <a:gs pos="0">
              <a:schemeClr val="accent3">
                <a:hueOff val="2812566"/>
                <a:satOff val="-4220"/>
                <a:lumOff val="-686"/>
                <a:alphaOff val="0"/>
                <a:tint val="43000"/>
                <a:satMod val="165000"/>
              </a:schemeClr>
            </a:gs>
            <a:gs pos="55000">
              <a:schemeClr val="accent3">
                <a:hueOff val="2812566"/>
                <a:satOff val="-4220"/>
                <a:lumOff val="-686"/>
                <a:alphaOff val="0"/>
                <a:tint val="83000"/>
                <a:satMod val="155000"/>
              </a:schemeClr>
            </a:gs>
            <a:gs pos="100000">
              <a:schemeClr val="accent3">
                <a:hueOff val="2812566"/>
                <a:satOff val="-4220"/>
                <a:lumOff val="-68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39D328-50EC-C447-B437-A98261AD4BBE}">
      <dsp:nvSpPr>
        <dsp:cNvPr id="0" name=""/>
        <dsp:cNvSpPr/>
      </dsp:nvSpPr>
      <dsp:spPr>
        <a:xfrm>
          <a:off x="1977826" y="3513588"/>
          <a:ext cx="1712225" cy="2701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58" tIns="0" rIns="0" bIns="0" numCol="1" spcCol="1270" anchor="t" anchorCtr="0">
          <a:noAutofit/>
        </a:bodyPr>
        <a:lstStyle/>
        <a:p>
          <a:pPr lvl="0" algn="l" defTabSz="889000">
            <a:lnSpc>
              <a:spcPct val="90000"/>
            </a:lnSpc>
            <a:spcBef>
              <a:spcPct val="0"/>
            </a:spcBef>
            <a:spcAft>
              <a:spcPct val="35000"/>
            </a:spcAft>
          </a:pPr>
          <a:r>
            <a:rPr lang="en-US" sz="2000" kern="1200" dirty="0" smtClean="0"/>
            <a:t>Hydro Conditioning/ Flattening</a:t>
          </a:r>
          <a:endParaRPr lang="en-US" sz="2000" kern="1200" dirty="0"/>
        </a:p>
        <a:p>
          <a:pPr marL="228600" lvl="1" indent="-228600" algn="l" defTabSz="889000">
            <a:lnSpc>
              <a:spcPct val="90000"/>
            </a:lnSpc>
            <a:spcBef>
              <a:spcPct val="0"/>
            </a:spcBef>
            <a:spcAft>
              <a:spcPct val="15000"/>
            </a:spcAft>
            <a:buChar char="••"/>
          </a:pPr>
          <a:r>
            <a:rPr lang="en-US" sz="2000" kern="1200" dirty="0" smtClean="0"/>
            <a:t>Oct 2 - Oct 31</a:t>
          </a:r>
          <a:endParaRPr lang="en-US" sz="2000" kern="1200" dirty="0"/>
        </a:p>
      </dsp:txBody>
      <dsp:txXfrm>
        <a:off x="1977826" y="3513588"/>
        <a:ext cx="1712225" cy="2701138"/>
      </dsp:txXfrm>
    </dsp:sp>
    <dsp:sp modelId="{1CC9CB10-8E7F-6444-BA72-D49EFE1A66AF}">
      <dsp:nvSpPr>
        <dsp:cNvPr id="0" name=""/>
        <dsp:cNvSpPr/>
      </dsp:nvSpPr>
      <dsp:spPr>
        <a:xfrm>
          <a:off x="3442500" y="2344170"/>
          <a:ext cx="495101" cy="495101"/>
        </a:xfrm>
        <a:prstGeom prst="ellipse">
          <a:avLst/>
        </a:prstGeom>
        <a:gradFill rotWithShape="0">
          <a:gsLst>
            <a:gs pos="0">
              <a:schemeClr val="accent3">
                <a:hueOff val="5625132"/>
                <a:satOff val="-8440"/>
                <a:lumOff val="-1373"/>
                <a:alphaOff val="0"/>
                <a:tint val="43000"/>
                <a:satMod val="165000"/>
              </a:schemeClr>
            </a:gs>
            <a:gs pos="55000">
              <a:schemeClr val="accent3">
                <a:hueOff val="5625132"/>
                <a:satOff val="-8440"/>
                <a:lumOff val="-1373"/>
                <a:alphaOff val="0"/>
                <a:tint val="83000"/>
                <a:satMod val="155000"/>
              </a:schemeClr>
            </a:gs>
            <a:gs pos="100000">
              <a:schemeClr val="accent3">
                <a:hueOff val="5625132"/>
                <a:satOff val="-8440"/>
                <a:lumOff val="-137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8A4C94F-3722-C047-9C5B-BFDA6450EA17}">
      <dsp:nvSpPr>
        <dsp:cNvPr id="0" name=""/>
        <dsp:cNvSpPr/>
      </dsp:nvSpPr>
      <dsp:spPr>
        <a:xfrm>
          <a:off x="3690051" y="2591720"/>
          <a:ext cx="1990719" cy="3623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344" tIns="0" rIns="0" bIns="0" numCol="1" spcCol="1270" anchor="t" anchorCtr="0">
          <a:noAutofit/>
        </a:bodyPr>
        <a:lstStyle/>
        <a:p>
          <a:pPr lvl="0" algn="l" defTabSz="889000">
            <a:lnSpc>
              <a:spcPct val="90000"/>
            </a:lnSpc>
            <a:spcBef>
              <a:spcPct val="0"/>
            </a:spcBef>
            <a:spcAft>
              <a:spcPct val="35000"/>
            </a:spcAft>
          </a:pPr>
          <a:r>
            <a:rPr lang="en-US" sz="2000" kern="1200" dirty="0" smtClean="0"/>
            <a:t>Python Script</a:t>
          </a:r>
          <a:endParaRPr lang="en-US" sz="2000" kern="1200" dirty="0"/>
        </a:p>
        <a:p>
          <a:pPr marL="228600" lvl="1" indent="-228600" algn="l" defTabSz="889000">
            <a:lnSpc>
              <a:spcPct val="90000"/>
            </a:lnSpc>
            <a:spcBef>
              <a:spcPct val="0"/>
            </a:spcBef>
            <a:spcAft>
              <a:spcPct val="15000"/>
            </a:spcAft>
            <a:buChar char="••"/>
          </a:pPr>
          <a:r>
            <a:rPr lang="en-US" sz="2000" kern="1200" dirty="0" smtClean="0"/>
            <a:t>Nov 1 – Nov 10</a:t>
          </a:r>
          <a:endParaRPr lang="en-US" sz="2000" kern="1200" dirty="0"/>
        </a:p>
      </dsp:txBody>
      <dsp:txXfrm>
        <a:off x="3690051" y="2591720"/>
        <a:ext cx="1990719" cy="3623006"/>
      </dsp:txXfrm>
    </dsp:sp>
    <dsp:sp modelId="{9E43981C-95EA-9346-9A43-8943C89197B4}">
      <dsp:nvSpPr>
        <dsp:cNvPr id="0" name=""/>
        <dsp:cNvSpPr/>
      </dsp:nvSpPr>
      <dsp:spPr>
        <a:xfrm>
          <a:off x="5361018" y="1575731"/>
          <a:ext cx="639505" cy="639505"/>
        </a:xfrm>
        <a:prstGeom prst="ellipse">
          <a:avLst/>
        </a:prstGeom>
        <a:gradFill rotWithShape="0">
          <a:gsLst>
            <a:gs pos="0">
              <a:schemeClr val="accent3">
                <a:hueOff val="8437698"/>
                <a:satOff val="-12660"/>
                <a:lumOff val="-2059"/>
                <a:alphaOff val="0"/>
                <a:tint val="43000"/>
                <a:satMod val="165000"/>
              </a:schemeClr>
            </a:gs>
            <a:gs pos="55000">
              <a:schemeClr val="accent3">
                <a:hueOff val="8437698"/>
                <a:satOff val="-12660"/>
                <a:lumOff val="-2059"/>
                <a:alphaOff val="0"/>
                <a:tint val="83000"/>
                <a:satMod val="155000"/>
              </a:schemeClr>
            </a:gs>
            <a:gs pos="100000">
              <a:schemeClr val="accent3">
                <a:hueOff val="8437698"/>
                <a:satOff val="-12660"/>
                <a:lumOff val="-205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4DDE1D-747B-7E41-B7A5-3CD8FDDEF222}">
      <dsp:nvSpPr>
        <dsp:cNvPr id="0" name=""/>
        <dsp:cNvSpPr/>
      </dsp:nvSpPr>
      <dsp:spPr>
        <a:xfrm>
          <a:off x="5680770" y="1895484"/>
          <a:ext cx="2062921" cy="431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61" tIns="0" rIns="0" bIns="0" numCol="1" spcCol="1270" anchor="t" anchorCtr="0">
          <a:noAutofit/>
        </a:bodyPr>
        <a:lstStyle/>
        <a:p>
          <a:pPr lvl="0" algn="l" defTabSz="889000">
            <a:lnSpc>
              <a:spcPct val="90000"/>
            </a:lnSpc>
            <a:spcBef>
              <a:spcPct val="0"/>
            </a:spcBef>
            <a:spcAft>
              <a:spcPct val="35000"/>
            </a:spcAft>
          </a:pPr>
          <a:r>
            <a:rPr lang="en-US" sz="2000" kern="1200" dirty="0" smtClean="0"/>
            <a:t>Building extraction/ Demographics</a:t>
          </a:r>
          <a:endParaRPr lang="en-US" sz="2000" kern="1200" dirty="0"/>
        </a:p>
        <a:p>
          <a:pPr marL="228600" lvl="1" indent="-228600" algn="l" defTabSz="889000">
            <a:lnSpc>
              <a:spcPct val="90000"/>
            </a:lnSpc>
            <a:spcBef>
              <a:spcPct val="0"/>
            </a:spcBef>
            <a:spcAft>
              <a:spcPct val="15000"/>
            </a:spcAft>
            <a:buChar char="••"/>
          </a:pPr>
          <a:r>
            <a:rPr lang="en-US" sz="2000" kern="1200" dirty="0" smtClean="0"/>
            <a:t>Nov 1 - Nov 15</a:t>
          </a:r>
          <a:endParaRPr lang="en-US" sz="2000" kern="1200" dirty="0"/>
        </a:p>
      </dsp:txBody>
      <dsp:txXfrm>
        <a:off x="5680770" y="1895484"/>
        <a:ext cx="2062921" cy="4319242"/>
      </dsp:txXfrm>
    </dsp:sp>
    <dsp:sp modelId="{7255FFF9-EE43-1D48-86D3-21034D91C23F}">
      <dsp:nvSpPr>
        <dsp:cNvPr id="0" name=""/>
        <dsp:cNvSpPr/>
      </dsp:nvSpPr>
      <dsp:spPr>
        <a:xfrm>
          <a:off x="7336265" y="1062579"/>
          <a:ext cx="814854" cy="814854"/>
        </a:xfrm>
        <a:prstGeom prst="ellipse">
          <a:avLst/>
        </a:prstGeom>
        <a:gradFill rotWithShape="0">
          <a:gsLst>
            <a:gs pos="0">
              <a:schemeClr val="accent3">
                <a:hueOff val="11250264"/>
                <a:satOff val="-16880"/>
                <a:lumOff val="-2745"/>
                <a:alphaOff val="0"/>
                <a:tint val="43000"/>
                <a:satMod val="165000"/>
              </a:schemeClr>
            </a:gs>
            <a:gs pos="55000">
              <a:schemeClr val="accent3">
                <a:hueOff val="11250264"/>
                <a:satOff val="-16880"/>
                <a:lumOff val="-2745"/>
                <a:alphaOff val="0"/>
                <a:tint val="83000"/>
                <a:satMod val="155000"/>
              </a:schemeClr>
            </a:gs>
            <a:gs pos="100000">
              <a:schemeClr val="accent3">
                <a:hueOff val="11250264"/>
                <a:satOff val="-16880"/>
                <a:lumOff val="-274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A3EC534-A914-EC4B-AF0B-5436B75785FC}">
      <dsp:nvSpPr>
        <dsp:cNvPr id="0" name=""/>
        <dsp:cNvSpPr/>
      </dsp:nvSpPr>
      <dsp:spPr>
        <a:xfrm>
          <a:off x="7743692" y="1470006"/>
          <a:ext cx="2062921" cy="474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774" tIns="0" rIns="0" bIns="0" numCol="1" spcCol="1270" anchor="t" anchorCtr="0">
          <a:noAutofit/>
        </a:bodyPr>
        <a:lstStyle/>
        <a:p>
          <a:pPr lvl="0" algn="l" defTabSz="889000">
            <a:lnSpc>
              <a:spcPct val="90000"/>
            </a:lnSpc>
            <a:spcBef>
              <a:spcPct val="0"/>
            </a:spcBef>
            <a:spcAft>
              <a:spcPct val="35000"/>
            </a:spcAft>
          </a:pPr>
          <a:r>
            <a:rPr lang="en-US" sz="2000" kern="1200" dirty="0" smtClean="0"/>
            <a:t>Build Web App</a:t>
          </a:r>
          <a:endParaRPr lang="en-US" sz="2000" kern="1200" dirty="0"/>
        </a:p>
        <a:p>
          <a:pPr marL="228600" lvl="1" indent="-228600" algn="l" defTabSz="889000">
            <a:lnSpc>
              <a:spcPct val="90000"/>
            </a:lnSpc>
            <a:spcBef>
              <a:spcPct val="0"/>
            </a:spcBef>
            <a:spcAft>
              <a:spcPct val="15000"/>
            </a:spcAft>
            <a:buChar char="••"/>
          </a:pPr>
          <a:r>
            <a:rPr lang="en-US" sz="2000" kern="1200" dirty="0" smtClean="0"/>
            <a:t>Nov 15 – Nov 31</a:t>
          </a:r>
          <a:endParaRPr lang="en-US" sz="2000" kern="1200" dirty="0"/>
        </a:p>
        <a:p>
          <a:pPr marL="285750" lvl="1" indent="-285750" algn="l" defTabSz="1822450">
            <a:lnSpc>
              <a:spcPct val="90000"/>
            </a:lnSpc>
            <a:spcBef>
              <a:spcPct val="0"/>
            </a:spcBef>
            <a:spcAft>
              <a:spcPct val="15000"/>
            </a:spcAft>
            <a:buChar char="••"/>
          </a:pPr>
          <a:endParaRPr lang="en-US" sz="4100" kern="1200" dirty="0"/>
        </a:p>
        <a:p>
          <a:pPr marL="285750" lvl="1" indent="-285750" algn="l" defTabSz="1822450">
            <a:lnSpc>
              <a:spcPct val="90000"/>
            </a:lnSpc>
            <a:spcBef>
              <a:spcPct val="0"/>
            </a:spcBef>
            <a:spcAft>
              <a:spcPct val="15000"/>
            </a:spcAft>
            <a:buChar char="••"/>
          </a:pPr>
          <a:endParaRPr lang="en-US" sz="4100" kern="1200" dirty="0"/>
        </a:p>
      </dsp:txBody>
      <dsp:txXfrm>
        <a:off x="7743692" y="1470006"/>
        <a:ext cx="2062921" cy="474472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10/31/2017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dirty="0"/>
          </a:p>
        </p:txBody>
      </p:sp>
    </p:spTree>
    <p:extLst>
      <p:ext uri="{BB962C8B-B14F-4D97-AF65-F5344CB8AC3E}">
        <p14:creationId xmlns:p14="http://schemas.microsoft.com/office/powerpoint/2010/main" val="266600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to give updates for project</a:t>
            </a:r>
            <a:r>
              <a:rPr lang="en-US" baseline="0" dirty="0" smtClean="0"/>
              <a:t> milestones.</a:t>
            </a:r>
            <a:endParaRPr lang="en-US" dirty="0" smtClean="0"/>
          </a:p>
          <a:p>
            <a:endParaRPr lang="en-US" baseline="0" dirty="0" smtClean="0"/>
          </a:p>
          <a:p>
            <a:pPr lvl="0"/>
            <a:r>
              <a:rPr lang="en-US" sz="1000" b="1" dirty="0" smtClean="0"/>
              <a:t>Sections</a:t>
            </a:r>
            <a:endParaRPr lang="en-US" sz="1000" b="0" dirty="0" smtClean="0"/>
          </a:p>
          <a:p>
            <a:pPr lvl="0"/>
            <a:r>
              <a:rPr lang="en-US" sz="1000" b="0" dirty="0" smtClean="0"/>
              <a:t>Right-click on a slide to add sections.</a:t>
            </a:r>
            <a:r>
              <a:rPr lang="en-US" sz="1000" b="0" baseline="0" dirty="0" smtClean="0"/>
              <a:t> Sections can help to organize your slides or facilitate collaboration between multiple authors.</a:t>
            </a:r>
            <a:endParaRPr lang="en-US" sz="1000" b="0" dirty="0" smtClean="0"/>
          </a:p>
          <a:p>
            <a:pPr lvl="0"/>
            <a:endParaRPr lang="en-US" sz="1000" b="1" dirty="0" smtClean="0"/>
          </a:p>
          <a:p>
            <a:pPr lvl="0"/>
            <a:r>
              <a:rPr lang="en-US" sz="1000" b="1" dirty="0" smtClean="0"/>
              <a:t>Notes</a:t>
            </a:r>
          </a:p>
          <a:p>
            <a:pPr lvl="0"/>
            <a:r>
              <a:rPr lang="en-US" sz="1000" dirty="0" smtClean="0"/>
              <a:t>Use the Notes section for delivery notes or to provide additional details for the audience.</a:t>
            </a:r>
            <a:r>
              <a:rPr lang="en-US" sz="1000" baseline="0" dirty="0" smtClean="0"/>
              <a:t> View these notes in Presentation View during your presentation. </a:t>
            </a:r>
          </a:p>
          <a:p>
            <a:pPr lvl="0">
              <a:buFontTx/>
              <a:buNone/>
            </a:pPr>
            <a:r>
              <a:rPr lang="en-US" sz="1000" dirty="0" smtClean="0"/>
              <a:t>Keep in mind the font size (important for accessibility, visibility, videotaping, and online production)</a:t>
            </a:r>
          </a:p>
          <a:p>
            <a:pPr lvl="0"/>
            <a:endParaRPr lang="en-US" sz="1000" dirty="0" smtClean="0"/>
          </a:p>
          <a:p>
            <a:pPr lvl="0">
              <a:buFontTx/>
              <a:buNone/>
            </a:pPr>
            <a:r>
              <a:rPr lang="en-US" sz="1000" b="1" dirty="0" smtClean="0"/>
              <a:t>Coordinated colors </a:t>
            </a:r>
          </a:p>
          <a:p>
            <a:pPr lvl="0">
              <a:buFontTx/>
              <a:buNone/>
            </a:pPr>
            <a:r>
              <a:rPr lang="en-US" sz="1000" dirty="0" smtClean="0"/>
              <a:t>Pay particular attention to the graphs, charts, and text boxes.</a:t>
            </a:r>
            <a:r>
              <a:rPr lang="en-US" sz="1000" baseline="0" dirty="0" smtClean="0"/>
              <a:t> </a:t>
            </a:r>
            <a:endParaRPr lang="en-US" sz="1000" dirty="0" smtClean="0"/>
          </a:p>
          <a:p>
            <a:pPr lvl="0"/>
            <a:r>
              <a:rPr lang="en-US" sz="1000" dirty="0" smtClean="0"/>
              <a:t>Consider that attendees will print in black and white or grayscale. Run a test print to make sure your colors work when printed in pure black and white and grayscale.</a:t>
            </a:r>
          </a:p>
          <a:p>
            <a:pPr lvl="0">
              <a:buFontTx/>
              <a:buNone/>
            </a:pPr>
            <a:endParaRPr lang="en-US" sz="1000" dirty="0" smtClean="0"/>
          </a:p>
          <a:p>
            <a:pPr lvl="0">
              <a:buFontTx/>
              <a:buNone/>
            </a:pPr>
            <a:r>
              <a:rPr lang="en-US" sz="1000" b="1" dirty="0" smtClean="0"/>
              <a:t>Graphics, tables, and graphs</a:t>
            </a:r>
          </a:p>
          <a:p>
            <a:pPr lvl="0"/>
            <a:r>
              <a:rPr lang="en-US" sz="1000" dirty="0" smtClean="0"/>
              <a:t>Keep it simple: If possible, use consistent, non-distracting styles and colors.</a:t>
            </a:r>
          </a:p>
          <a:p>
            <a:pPr lvl="0"/>
            <a:r>
              <a:rPr lang="en-US" sz="1000" dirty="0" smtClean="0"/>
              <a:t>Label all graphs and tables.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14</a:t>
            </a:fld>
            <a:endParaRPr lang="en-US" dirty="0"/>
          </a:p>
        </p:txBody>
      </p:sp>
    </p:spTree>
    <p:extLst>
      <p:ext uri="{BB962C8B-B14F-4D97-AF65-F5344CB8AC3E}">
        <p14:creationId xmlns:p14="http://schemas.microsoft.com/office/powerpoint/2010/main" val="150570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slides</a:t>
            </a:r>
            <a:r>
              <a:rPr lang="en-US" baseline="0" dirty="0" smtClean="0"/>
              <a:t> show several examples of timelines using SmartArt graphics.</a:t>
            </a:r>
            <a:endParaRPr lang="en-US" dirty="0" smtClean="0"/>
          </a:p>
          <a:p>
            <a:r>
              <a:rPr lang="en-US" dirty="0" smtClean="0"/>
              <a:t>Include a timeline for the project, clearly marking milestones,</a:t>
            </a:r>
            <a:r>
              <a:rPr lang="en-US" baseline="0" dirty="0" smtClean="0"/>
              <a:t> important dates, </a:t>
            </a:r>
            <a:r>
              <a:rPr lang="en-US" dirty="0" smtClean="0"/>
              <a:t>and highlight where the project is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Duplicate this slide as necessary if there is more than one issue.</a:t>
            </a:r>
          </a:p>
          <a:p>
            <a:r>
              <a:rPr lang="en-US" dirty="0" smtClean="0"/>
              <a:t>This and related slides</a:t>
            </a:r>
            <a:r>
              <a:rPr lang="en-US" baseline="0" dirty="0" smtClean="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Duplicate this slide as necessary if there is more than one issue.</a:t>
            </a:r>
          </a:p>
          <a:p>
            <a:r>
              <a:rPr lang="en-US" dirty="0" smtClean="0"/>
              <a:t>This and related slides</a:t>
            </a:r>
            <a:r>
              <a:rPr lang="en-US" baseline="0" dirty="0" smtClean="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t>8</a:t>
            </a:fld>
            <a:endParaRPr lang="en-US" dirty="0"/>
          </a:p>
        </p:txBody>
      </p:sp>
    </p:spTree>
    <p:extLst>
      <p:ext uri="{BB962C8B-B14F-4D97-AF65-F5344CB8AC3E}">
        <p14:creationId xmlns:p14="http://schemas.microsoft.com/office/powerpoint/2010/main" val="22543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sz="1200" b="1" i="0" u="none" strike="noStrike" kern="1200" dirty="0" smtClean="0">
                <a:solidFill>
                  <a:schemeClr val="tx1"/>
                </a:solidFill>
                <a:effectLst/>
                <a:latin typeface="+mn-lt"/>
                <a:ea typeface="+mn-ea"/>
                <a:cs typeface="+mn-cs"/>
              </a:rPr>
              <a:t>Requirements</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Canadian Quality Level 1 </a:t>
            </a:r>
            <a:r>
              <a:rPr lang="en-US" sz="1200" b="1" i="0" u="none" strike="noStrike" kern="1200" dirty="0" smtClean="0">
                <a:solidFill>
                  <a:schemeClr val="tx1"/>
                </a:solidFill>
                <a:effectLst/>
                <a:latin typeface="+mn-lt"/>
                <a:ea typeface="+mn-ea"/>
                <a:cs typeface="+mn-cs"/>
              </a:rPr>
              <a:t>(Natural Resources Canada: Earth Sceience Sector, 2017)</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New Brunswick LIDAR Specification 2016</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Metadata Returned with 2016 LIDAR for Northern NB</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Pulse Density (ANPD)</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 2 pls/m</a:t>
            </a:r>
            <a:r>
              <a:rPr lang="en-CA" sz="1200" b="0" i="0" u="none" strike="noStrike" kern="1200" baseline="30000" dirty="0" smtClean="0">
                <a:solidFill>
                  <a:schemeClr val="tx1"/>
                </a:solidFill>
                <a:effectLst/>
                <a:latin typeface="+mn-lt"/>
                <a:ea typeface="+mn-ea"/>
                <a:cs typeface="+mn-cs"/>
              </a:rPr>
              <a:t>2</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 6 pls/m</a:t>
            </a:r>
            <a:r>
              <a:rPr lang="en-CA" sz="1200" b="0" i="0" u="none" strike="noStrike" kern="1200" baseline="30000" dirty="0" smtClean="0">
                <a:solidFill>
                  <a:schemeClr val="tx1"/>
                </a:solidFill>
                <a:effectLst/>
                <a:latin typeface="+mn-lt"/>
                <a:ea typeface="+mn-ea"/>
                <a:cs typeface="+mn-cs"/>
              </a:rPr>
              <a:t>2</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 </a:t>
            </a:r>
          </a:p>
          <a:p>
            <a:pPr rtl="0" eaLnBrk="1" fontAlgn="t" latinLnBrk="0" hangingPunct="1"/>
            <a:r>
              <a:rPr lang="en-CA" sz="1200" b="1" i="0" u="none" strike="noStrike" kern="1200" dirty="0" smtClean="0">
                <a:solidFill>
                  <a:schemeClr val="tx1"/>
                </a:solidFill>
                <a:effectLst/>
                <a:latin typeface="+mn-lt"/>
                <a:ea typeface="+mn-ea"/>
                <a:cs typeface="+mn-cs"/>
              </a:rPr>
              <a:t>Pulse Spacing (ANPS)</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 0.71m</a:t>
            </a:r>
          </a:p>
          <a:p>
            <a:pPr rtl="0" eaLnBrk="1" fontAlgn="t" latinLnBrk="0" hangingPunct="1"/>
            <a:r>
              <a:rPr lang="en-CA" sz="1200" b="0" i="0" u="none" strike="noStrike" kern="1200" dirty="0" smtClean="0">
                <a:solidFill>
                  <a:schemeClr val="tx1"/>
                </a:solidFill>
                <a:effectLst/>
                <a:latin typeface="+mn-lt"/>
                <a:ea typeface="+mn-ea"/>
                <a:cs typeface="+mn-cs"/>
              </a:rPr>
              <a:t>≤ 0.41m</a:t>
            </a:r>
          </a:p>
          <a:p>
            <a:pPr rtl="0" eaLnBrk="1" fontAlgn="t" latinLnBrk="0" hangingPunct="1"/>
            <a:r>
              <a:rPr lang="en-CA" sz="1200" b="0" i="0" u="none" strike="noStrike" kern="1200" dirty="0" smtClean="0">
                <a:solidFill>
                  <a:schemeClr val="tx1"/>
                </a:solidFill>
                <a:effectLst/>
                <a:latin typeface="+mn-lt"/>
                <a:ea typeface="+mn-ea"/>
                <a:cs typeface="+mn-cs"/>
              </a:rPr>
              <a:t> </a:t>
            </a:r>
          </a:p>
          <a:p>
            <a:pPr rtl="0" eaLnBrk="1" fontAlgn="t" latinLnBrk="0" hangingPunct="1"/>
            <a:r>
              <a:rPr lang="en-CA" sz="1200" b="1" i="0" u="none" strike="noStrike" kern="1200" dirty="0" smtClean="0">
                <a:solidFill>
                  <a:schemeClr val="tx1"/>
                </a:solidFill>
                <a:effectLst/>
                <a:latin typeface="+mn-lt"/>
                <a:ea typeface="+mn-ea"/>
                <a:cs typeface="+mn-cs"/>
              </a:rPr>
              <a:t>Vertical Accuracy: RMSE</a:t>
            </a:r>
            <a:r>
              <a:rPr lang="en-CA" sz="1200" b="1" i="0" u="none" strike="noStrike" kern="1200" baseline="-25000" dirty="0" smtClean="0">
                <a:solidFill>
                  <a:schemeClr val="tx1"/>
                </a:solidFill>
                <a:effectLst/>
                <a:latin typeface="+mn-lt"/>
                <a:ea typeface="+mn-ea"/>
                <a:cs typeface="+mn-cs"/>
              </a:rPr>
              <a:t>Z</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 10 cm</a:t>
            </a:r>
          </a:p>
          <a:p>
            <a:pPr rtl="0" eaLnBrk="1" fontAlgn="t" latinLnBrk="0" hangingPunct="1"/>
            <a:r>
              <a:rPr lang="en-CA" sz="1200" b="0" i="0" u="none" strike="noStrike" kern="1200" dirty="0" smtClean="0">
                <a:solidFill>
                  <a:schemeClr val="tx1"/>
                </a:solidFill>
                <a:effectLst/>
                <a:latin typeface="+mn-lt"/>
                <a:ea typeface="+mn-ea"/>
                <a:cs typeface="+mn-cs"/>
              </a:rPr>
              <a:t>≤ 12.5 cm</a:t>
            </a:r>
          </a:p>
          <a:p>
            <a:pPr rtl="0" eaLnBrk="1" fontAlgn="t" latinLnBrk="0" hangingPunct="1"/>
            <a:r>
              <a:rPr lang="en-CA" sz="1200" b="0" i="0" u="none" strike="noStrike" kern="1200" dirty="0" smtClean="0">
                <a:solidFill>
                  <a:schemeClr val="tx1"/>
                </a:solidFill>
                <a:effectLst/>
                <a:latin typeface="+mn-lt"/>
                <a:ea typeface="+mn-ea"/>
                <a:cs typeface="+mn-cs"/>
              </a:rPr>
              <a:t>6.3 cm tested with 887 RTK</a:t>
            </a:r>
          </a:p>
          <a:p>
            <a:pPr rtl="0" eaLnBrk="1" fontAlgn="t" latinLnBrk="0" hangingPunct="1"/>
            <a:r>
              <a:rPr lang="en-CA" sz="1200" b="1" i="0" u="none" strike="noStrike" kern="1200" dirty="0" smtClean="0">
                <a:solidFill>
                  <a:schemeClr val="tx1"/>
                </a:solidFill>
                <a:effectLst/>
                <a:latin typeface="+mn-lt"/>
                <a:ea typeface="+mn-ea"/>
                <a:cs typeface="+mn-cs"/>
              </a:rPr>
              <a:t>Vertical Accuracy: 95% CI</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 19.6 cm</a:t>
            </a:r>
          </a:p>
          <a:p>
            <a:pPr rtl="0" eaLnBrk="1" fontAlgn="t" latinLnBrk="0" hangingPunct="1"/>
            <a:r>
              <a:rPr lang="en-CA" sz="1200" b="0" i="0" u="none" strike="noStrike" kern="1200" dirty="0" smtClean="0">
                <a:solidFill>
                  <a:schemeClr val="tx1"/>
                </a:solidFill>
                <a:effectLst/>
                <a:latin typeface="+mn-lt"/>
                <a:ea typeface="+mn-ea"/>
                <a:cs typeface="+mn-cs"/>
              </a:rPr>
              <a:t>≤ 25.5 cm</a:t>
            </a:r>
          </a:p>
          <a:p>
            <a:pPr rtl="0" eaLnBrk="1" fontAlgn="t" latinLnBrk="0" hangingPunct="1"/>
            <a:r>
              <a:rPr lang="en-CA" sz="1200" b="0" i="0" u="none" strike="noStrike" kern="1200" dirty="0" smtClean="0">
                <a:solidFill>
                  <a:schemeClr val="tx1"/>
                </a:solidFill>
                <a:effectLst/>
                <a:latin typeface="+mn-lt"/>
                <a:ea typeface="+mn-ea"/>
                <a:cs typeface="+mn-cs"/>
              </a:rPr>
              <a:t>12.4 cm</a:t>
            </a:r>
          </a:p>
          <a:p>
            <a:pPr rtl="0" eaLnBrk="1" fontAlgn="t" latinLnBrk="0" hangingPunct="1"/>
            <a:r>
              <a:rPr lang="en-CA" sz="1200" b="1" i="0" u="none" strike="noStrike" kern="1200" dirty="0" smtClean="0">
                <a:solidFill>
                  <a:schemeClr val="tx1"/>
                </a:solidFill>
                <a:effectLst/>
                <a:latin typeface="+mn-lt"/>
                <a:ea typeface="+mn-ea"/>
                <a:cs typeface="+mn-cs"/>
              </a:rPr>
              <a:t>Horizontal Accuracy: RMSE</a:t>
            </a:r>
            <a:r>
              <a:rPr lang="en-CA" sz="1200" b="1" i="0" u="none" strike="noStrike" kern="1200" baseline="-25000" dirty="0" smtClean="0">
                <a:solidFill>
                  <a:schemeClr val="tx1"/>
                </a:solidFill>
                <a:effectLst/>
                <a:latin typeface="+mn-lt"/>
                <a:ea typeface="+mn-ea"/>
                <a:cs typeface="+mn-cs"/>
              </a:rPr>
              <a:t>R</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 35.1 cm</a:t>
            </a:r>
          </a:p>
          <a:p>
            <a:pPr rtl="0" eaLnBrk="1" fontAlgn="t" latinLnBrk="0" hangingPunct="1"/>
            <a:r>
              <a:rPr lang="en-CA" sz="1200" b="0" i="0" u="none" strike="noStrike" kern="1200" dirty="0" smtClean="0">
                <a:solidFill>
                  <a:schemeClr val="tx1"/>
                </a:solidFill>
                <a:effectLst/>
                <a:latin typeface="+mn-lt"/>
                <a:ea typeface="+mn-ea"/>
                <a:cs typeface="+mn-cs"/>
              </a:rPr>
              <a:t>≤ 30 cm</a:t>
            </a:r>
          </a:p>
          <a:p>
            <a:pPr rtl="0" eaLnBrk="1" fontAlgn="t" latinLnBrk="0" hangingPunct="1"/>
            <a:r>
              <a:rPr lang="en-CA" sz="1200" b="0" i="0" u="none" strike="noStrike" kern="1200" dirty="0" smtClean="0">
                <a:solidFill>
                  <a:schemeClr val="tx1"/>
                </a:solidFill>
                <a:effectLst/>
                <a:latin typeface="+mn-lt"/>
                <a:ea typeface="+mn-ea"/>
                <a:cs typeface="+mn-cs"/>
              </a:rPr>
              <a:t>25.7 cm not tested</a:t>
            </a:r>
          </a:p>
          <a:p>
            <a:pPr rtl="0" eaLnBrk="1" fontAlgn="t" latinLnBrk="0" hangingPunct="1"/>
            <a:r>
              <a:rPr lang="en-CA" sz="1200" b="1" i="0" u="none" strike="noStrike" kern="1200" dirty="0" smtClean="0">
                <a:solidFill>
                  <a:schemeClr val="tx1"/>
                </a:solidFill>
                <a:effectLst/>
                <a:latin typeface="+mn-lt"/>
                <a:ea typeface="+mn-ea"/>
                <a:cs typeface="+mn-cs"/>
              </a:rPr>
              <a:t>Horizontal Accuracy: 95% CI</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 60.0 cm</a:t>
            </a:r>
          </a:p>
          <a:p>
            <a:pPr rtl="0" eaLnBrk="1" fontAlgn="t" latinLnBrk="0" hangingPunct="1"/>
            <a:r>
              <a:rPr lang="en-CA" sz="1200" b="0" i="0" u="none" strike="noStrike" kern="1200" dirty="0" smtClean="0">
                <a:solidFill>
                  <a:schemeClr val="tx1"/>
                </a:solidFill>
                <a:effectLst/>
                <a:latin typeface="+mn-lt"/>
                <a:ea typeface="+mn-ea"/>
                <a:cs typeface="+mn-cs"/>
              </a:rPr>
              <a:t>≤ 58.8 cm</a:t>
            </a:r>
          </a:p>
          <a:p>
            <a:pPr rtl="0" eaLnBrk="1" fontAlgn="t" latinLnBrk="0" hangingPunct="1"/>
            <a:r>
              <a:rPr lang="en-CA" sz="1200" b="0" i="0" u="none" strike="noStrike" kern="1200" dirty="0" smtClean="0">
                <a:solidFill>
                  <a:schemeClr val="tx1"/>
                </a:solidFill>
                <a:effectLst/>
                <a:latin typeface="+mn-lt"/>
                <a:ea typeface="+mn-ea"/>
                <a:cs typeface="+mn-cs"/>
              </a:rPr>
              <a:t>50 cm not tested</a:t>
            </a:r>
          </a:p>
          <a:p>
            <a:pPr rtl="0" eaLnBrk="1" fontAlgn="t" latinLnBrk="0" hangingPunct="1"/>
            <a:r>
              <a:rPr lang="en-CA" sz="1200" b="1" i="0" u="none" strike="noStrike" kern="1200" dirty="0" smtClean="0">
                <a:solidFill>
                  <a:schemeClr val="tx1"/>
                </a:solidFill>
                <a:effectLst/>
                <a:latin typeface="+mn-lt"/>
                <a:ea typeface="+mn-ea"/>
                <a:cs typeface="+mn-cs"/>
              </a:rPr>
              <a:t>Horizontal Datum</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NAD83 CSRS epoch 2010</a:t>
            </a:r>
          </a:p>
          <a:p>
            <a:pPr rtl="0" eaLnBrk="1" fontAlgn="t" latinLnBrk="0" hangingPunct="1"/>
            <a:r>
              <a:rPr lang="en-CA" sz="1200" b="0" i="0" u="none" strike="noStrike" kern="1200" dirty="0" smtClean="0">
                <a:solidFill>
                  <a:schemeClr val="tx1"/>
                </a:solidFill>
                <a:effectLst/>
                <a:latin typeface="+mn-lt"/>
                <a:ea typeface="+mn-ea"/>
                <a:cs typeface="+mn-cs"/>
              </a:rPr>
              <a:t>NAD83</a:t>
            </a:r>
          </a:p>
          <a:p>
            <a:pPr rtl="0" eaLnBrk="1" fontAlgn="t" latinLnBrk="0" hangingPunct="1"/>
            <a:r>
              <a:rPr lang="en-CA" sz="1200" b="0" i="0" u="none" strike="noStrike" kern="1200" dirty="0" smtClean="0">
                <a:solidFill>
                  <a:schemeClr val="tx1"/>
                </a:solidFill>
                <a:effectLst/>
                <a:latin typeface="+mn-lt"/>
                <a:ea typeface="+mn-ea"/>
                <a:cs typeface="+mn-cs"/>
              </a:rPr>
              <a:t>NAD83</a:t>
            </a:r>
          </a:p>
          <a:p>
            <a:pPr rtl="0" eaLnBrk="1" fontAlgn="t" latinLnBrk="0" hangingPunct="1"/>
            <a:r>
              <a:rPr lang="en-CA" sz="1200" b="1" i="0" u="none" strike="noStrike" kern="1200" dirty="0" smtClean="0">
                <a:solidFill>
                  <a:schemeClr val="tx1"/>
                </a:solidFill>
                <a:effectLst/>
                <a:latin typeface="+mn-lt"/>
                <a:ea typeface="+mn-ea"/>
                <a:cs typeface="+mn-cs"/>
              </a:rPr>
              <a:t>Vertical Datum</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CGVD2013</a:t>
            </a:r>
          </a:p>
          <a:p>
            <a:pPr rtl="0" eaLnBrk="1" fontAlgn="t" latinLnBrk="0" hangingPunct="1"/>
            <a:r>
              <a:rPr lang="en-CA" sz="1200" b="0" i="0" u="none" strike="noStrike" kern="1200" dirty="0" smtClean="0">
                <a:solidFill>
                  <a:schemeClr val="tx1"/>
                </a:solidFill>
                <a:effectLst/>
                <a:latin typeface="+mn-lt"/>
                <a:ea typeface="+mn-ea"/>
                <a:cs typeface="+mn-cs"/>
              </a:rPr>
              <a:t>CGVD2013</a:t>
            </a:r>
          </a:p>
          <a:p>
            <a:pPr rtl="0" eaLnBrk="1" fontAlgn="t" latinLnBrk="0" hangingPunct="1"/>
            <a:r>
              <a:rPr lang="en-CA" sz="1200" b="0" i="0" u="none" strike="noStrike" kern="1200" dirty="0" smtClean="0">
                <a:solidFill>
                  <a:schemeClr val="tx1"/>
                </a:solidFill>
                <a:effectLst/>
                <a:latin typeface="+mn-lt"/>
                <a:ea typeface="+mn-ea"/>
                <a:cs typeface="+mn-cs"/>
              </a:rPr>
              <a:t>CGVD2013</a:t>
            </a:r>
          </a:p>
          <a:p>
            <a:pPr rtl="0" eaLnBrk="1" fontAlgn="t" latinLnBrk="0" hangingPunct="1"/>
            <a:r>
              <a:rPr lang="en-CA" sz="1200" b="1" i="0" u="none" strike="noStrike" kern="1200" dirty="0" smtClean="0">
                <a:solidFill>
                  <a:schemeClr val="tx1"/>
                </a:solidFill>
                <a:effectLst/>
                <a:latin typeface="+mn-lt"/>
                <a:ea typeface="+mn-ea"/>
                <a:cs typeface="+mn-cs"/>
              </a:rPr>
              <a:t>Geoid Model</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CGG2013</a:t>
            </a:r>
          </a:p>
          <a:p>
            <a:pPr rtl="0" eaLnBrk="1" fontAlgn="t" latinLnBrk="0" hangingPunct="1"/>
            <a:r>
              <a:rPr lang="en-CA" sz="1200" b="0" i="0" u="none" strike="noStrike" kern="1200" dirty="0" smtClean="0">
                <a:solidFill>
                  <a:schemeClr val="tx1"/>
                </a:solidFill>
                <a:effectLst/>
                <a:latin typeface="+mn-lt"/>
                <a:ea typeface="+mn-ea"/>
                <a:cs typeface="+mn-cs"/>
              </a:rPr>
              <a:t>CGG2013</a:t>
            </a:r>
          </a:p>
          <a:p>
            <a:pPr rtl="0" eaLnBrk="1" fontAlgn="t" latinLnBrk="0" hangingPunct="1"/>
            <a:r>
              <a:rPr lang="en-CA" sz="1200" b="0" i="0" u="none" strike="noStrike" kern="1200" dirty="0" smtClean="0">
                <a:solidFill>
                  <a:schemeClr val="tx1"/>
                </a:solidFill>
                <a:effectLst/>
                <a:latin typeface="+mn-lt"/>
                <a:ea typeface="+mn-ea"/>
                <a:cs typeface="+mn-cs"/>
              </a:rPr>
              <a:t> </a:t>
            </a:r>
          </a:p>
          <a:p>
            <a:pPr rtl="0" eaLnBrk="1" fontAlgn="t" latinLnBrk="0" hangingPunct="1"/>
            <a:r>
              <a:rPr lang="en-CA" sz="1200" b="1" i="0" u="none" strike="noStrike" kern="1200" dirty="0" smtClean="0">
                <a:solidFill>
                  <a:schemeClr val="tx1"/>
                </a:solidFill>
                <a:effectLst/>
                <a:latin typeface="+mn-lt"/>
                <a:ea typeface="+mn-ea"/>
                <a:cs typeface="+mn-cs"/>
              </a:rPr>
              <a:t>Map Projection</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UTM</a:t>
            </a:r>
          </a:p>
          <a:p>
            <a:pPr rtl="0" eaLnBrk="1" fontAlgn="t" latinLnBrk="0" hangingPunct="1"/>
            <a:r>
              <a:rPr lang="en-CA" sz="1200" b="0" i="0" u="none" strike="noStrike" kern="1200" dirty="0" smtClean="0">
                <a:solidFill>
                  <a:schemeClr val="tx1"/>
                </a:solidFill>
                <a:effectLst/>
                <a:latin typeface="+mn-lt"/>
                <a:ea typeface="+mn-ea"/>
                <a:cs typeface="+mn-cs"/>
              </a:rPr>
              <a:t>NB Stereographic Double</a:t>
            </a:r>
          </a:p>
          <a:p>
            <a:pPr rtl="0" eaLnBrk="1" fontAlgn="t" latinLnBrk="0" hangingPunct="1"/>
            <a:r>
              <a:rPr lang="en-CA" sz="1200" b="0" i="0" u="none" strike="noStrike" kern="1200" dirty="0" smtClean="0">
                <a:solidFill>
                  <a:schemeClr val="tx1"/>
                </a:solidFill>
                <a:effectLst/>
                <a:latin typeface="+mn-lt"/>
                <a:ea typeface="+mn-ea"/>
                <a:cs typeface="+mn-cs"/>
              </a:rPr>
              <a:t>NB Stereographic Double</a:t>
            </a:r>
          </a:p>
          <a:p>
            <a:pPr rtl="0" eaLnBrk="1" fontAlgn="t" latinLnBrk="0" hangingPunct="1"/>
            <a:r>
              <a:rPr lang="en-CA" sz="1200" b="1" i="0" u="none" strike="noStrike" kern="1200" dirty="0" smtClean="0">
                <a:solidFill>
                  <a:schemeClr val="tx1"/>
                </a:solidFill>
                <a:effectLst/>
                <a:latin typeface="+mn-lt"/>
                <a:ea typeface="+mn-ea"/>
                <a:cs typeface="+mn-cs"/>
              </a:rPr>
              <a:t>Pulse Return</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First and Last</a:t>
            </a:r>
          </a:p>
          <a:p>
            <a:pPr rtl="0" eaLnBrk="1" fontAlgn="t" latinLnBrk="0" hangingPunct="1"/>
            <a:r>
              <a:rPr lang="en-CA" sz="1200" b="0" i="0" u="none" strike="noStrike" kern="1200" dirty="0" smtClean="0">
                <a:solidFill>
                  <a:schemeClr val="tx1"/>
                </a:solidFill>
                <a:effectLst/>
                <a:latin typeface="+mn-lt"/>
                <a:ea typeface="+mn-ea"/>
                <a:cs typeface="+mn-cs"/>
              </a:rPr>
              <a:t>First and Last</a:t>
            </a:r>
          </a:p>
          <a:p>
            <a:pPr rtl="0" eaLnBrk="1" fontAlgn="t" latinLnBrk="0" hangingPunct="1"/>
            <a:r>
              <a:rPr lang="en-CA" sz="1200" b="0" i="0" u="none" strike="noStrike" kern="1200" dirty="0" smtClean="0">
                <a:solidFill>
                  <a:schemeClr val="tx1"/>
                </a:solidFill>
                <a:effectLst/>
                <a:latin typeface="+mn-lt"/>
                <a:ea typeface="+mn-ea"/>
                <a:cs typeface="+mn-cs"/>
              </a:rPr>
              <a:t> </a:t>
            </a:r>
          </a:p>
          <a:p>
            <a:pPr rtl="0" eaLnBrk="1" fontAlgn="t" latinLnBrk="0" hangingPunct="1"/>
            <a:r>
              <a:rPr lang="en-CA" sz="1200" b="1" i="0" u="none" strike="noStrike" kern="1200" dirty="0" smtClean="0">
                <a:solidFill>
                  <a:schemeClr val="tx1"/>
                </a:solidFill>
                <a:effectLst/>
                <a:latin typeface="+mn-lt"/>
                <a:ea typeface="+mn-ea"/>
                <a:cs typeface="+mn-cs"/>
              </a:rPr>
              <a:t>Classification</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Processed but Unclassified</a:t>
            </a:r>
          </a:p>
          <a:p>
            <a:pPr rtl="0" eaLnBrk="1" fontAlgn="t" latinLnBrk="0" hangingPunct="1"/>
            <a:r>
              <a:rPr lang="en-CA" sz="1200" b="0" i="0" u="none" strike="noStrike" kern="1200" dirty="0" smtClean="0">
                <a:solidFill>
                  <a:schemeClr val="tx1"/>
                </a:solidFill>
                <a:effectLst/>
                <a:latin typeface="+mn-lt"/>
                <a:ea typeface="+mn-ea"/>
                <a:cs typeface="+mn-cs"/>
              </a:rPr>
              <a:t>Ground</a:t>
            </a:r>
          </a:p>
          <a:p>
            <a:pPr rtl="0" eaLnBrk="1" fontAlgn="t" latinLnBrk="0" hangingPunct="1"/>
            <a:r>
              <a:rPr lang="en-CA" sz="1200" b="0" i="0" u="none" strike="noStrike" kern="1200" dirty="0" smtClean="0">
                <a:solidFill>
                  <a:schemeClr val="tx1"/>
                </a:solidFill>
                <a:effectLst/>
                <a:latin typeface="+mn-lt"/>
                <a:ea typeface="+mn-ea"/>
                <a:cs typeface="+mn-cs"/>
              </a:rPr>
              <a:t>Water</a:t>
            </a:r>
          </a:p>
          <a:p>
            <a:pPr rtl="0" eaLnBrk="1" fontAlgn="t" latinLnBrk="0" hangingPunct="1"/>
            <a:r>
              <a:rPr lang="en-CA" sz="1200" b="0" i="0" u="none" strike="noStrike" kern="1200" dirty="0" smtClean="0">
                <a:solidFill>
                  <a:schemeClr val="tx1"/>
                </a:solidFill>
                <a:effectLst/>
                <a:latin typeface="+mn-lt"/>
                <a:ea typeface="+mn-ea"/>
                <a:cs typeface="+mn-cs"/>
              </a:rPr>
              <a:t>Low Point (noise)</a:t>
            </a:r>
          </a:p>
          <a:p>
            <a:pPr rtl="0" eaLnBrk="1" fontAlgn="t" latinLnBrk="0" hangingPunct="1"/>
            <a:r>
              <a:rPr lang="en-CA" sz="1200" b="0" i="0" u="none" strike="noStrike" kern="1200" dirty="0" smtClean="0">
                <a:solidFill>
                  <a:schemeClr val="tx1"/>
                </a:solidFill>
                <a:effectLst/>
                <a:latin typeface="+mn-lt"/>
                <a:ea typeface="+mn-ea"/>
                <a:cs typeface="+mn-cs"/>
              </a:rPr>
              <a:t>Bridge Deck</a:t>
            </a:r>
          </a:p>
          <a:p>
            <a:pPr rtl="0" eaLnBrk="1" fontAlgn="t" latinLnBrk="0" hangingPunct="1"/>
            <a:r>
              <a:rPr lang="en-CA" sz="1200" b="0" i="0" u="none" strike="noStrike" kern="1200" dirty="0" smtClean="0">
                <a:solidFill>
                  <a:schemeClr val="tx1"/>
                </a:solidFill>
                <a:effectLst/>
                <a:latin typeface="+mn-lt"/>
                <a:ea typeface="+mn-ea"/>
                <a:cs typeface="+mn-cs"/>
              </a:rPr>
              <a:t>High Noise</a:t>
            </a:r>
          </a:p>
          <a:p>
            <a:pPr rtl="0" eaLnBrk="1" fontAlgn="t" latinLnBrk="0" hangingPunct="1"/>
            <a:r>
              <a:rPr lang="en-CA" sz="1200" b="0" i="0" u="none" strike="noStrike" kern="1200" dirty="0" smtClean="0">
                <a:solidFill>
                  <a:schemeClr val="tx1"/>
                </a:solidFill>
                <a:effectLst/>
                <a:latin typeface="+mn-lt"/>
                <a:ea typeface="+mn-ea"/>
                <a:cs typeface="+mn-cs"/>
              </a:rPr>
              <a:t>Created, never classified</a:t>
            </a:r>
          </a:p>
          <a:p>
            <a:pPr rtl="0" eaLnBrk="1" fontAlgn="t" latinLnBrk="0" hangingPunct="1"/>
            <a:r>
              <a:rPr lang="en-CA" sz="1200" b="0" i="0" u="none" strike="noStrike" kern="1200" dirty="0" smtClean="0">
                <a:solidFill>
                  <a:schemeClr val="tx1"/>
                </a:solidFill>
                <a:effectLst/>
                <a:latin typeface="+mn-lt"/>
                <a:ea typeface="+mn-ea"/>
                <a:cs typeface="+mn-cs"/>
              </a:rPr>
              <a:t>Processed but Unclassified</a:t>
            </a:r>
          </a:p>
          <a:p>
            <a:pPr rtl="0" eaLnBrk="1" fontAlgn="t" latinLnBrk="0" hangingPunct="1"/>
            <a:r>
              <a:rPr lang="en-CA" sz="1200" b="0" i="0" u="none" strike="noStrike" kern="1200" dirty="0" smtClean="0">
                <a:solidFill>
                  <a:schemeClr val="tx1"/>
                </a:solidFill>
                <a:effectLst/>
                <a:latin typeface="+mn-lt"/>
                <a:ea typeface="+mn-ea"/>
                <a:cs typeface="+mn-cs"/>
              </a:rPr>
              <a:t>Ground</a:t>
            </a:r>
          </a:p>
          <a:p>
            <a:pPr rtl="0" eaLnBrk="1" fontAlgn="t" latinLnBrk="0" hangingPunct="1"/>
            <a:r>
              <a:rPr lang="en-CA" sz="1200" b="0" i="0" u="none" strike="noStrike" kern="1200" dirty="0" smtClean="0">
                <a:solidFill>
                  <a:schemeClr val="tx1"/>
                </a:solidFill>
                <a:effectLst/>
                <a:latin typeface="+mn-lt"/>
                <a:ea typeface="+mn-ea"/>
                <a:cs typeface="+mn-cs"/>
              </a:rPr>
              <a:t>Buildings</a:t>
            </a:r>
          </a:p>
          <a:p>
            <a:pPr rtl="0" eaLnBrk="1" fontAlgn="t" latinLnBrk="0" hangingPunct="1"/>
            <a:r>
              <a:rPr lang="en-CA" sz="1200" b="0" i="0" u="none" strike="noStrike" kern="1200" dirty="0" smtClean="0">
                <a:solidFill>
                  <a:schemeClr val="tx1"/>
                </a:solidFill>
                <a:effectLst/>
                <a:latin typeface="+mn-lt"/>
                <a:ea typeface="+mn-ea"/>
                <a:cs typeface="+mn-cs"/>
              </a:rPr>
              <a:t>Noise</a:t>
            </a:r>
          </a:p>
          <a:p>
            <a:pPr rtl="0" eaLnBrk="1" fontAlgn="t" latinLnBrk="0" hangingPunct="1"/>
            <a:r>
              <a:rPr lang="en-CA" sz="1200" b="0" i="0" u="none" strike="noStrike" kern="1200" dirty="0" smtClean="0">
                <a:solidFill>
                  <a:schemeClr val="tx1"/>
                </a:solidFill>
                <a:effectLst/>
                <a:latin typeface="+mn-lt"/>
                <a:ea typeface="+mn-ea"/>
                <a:cs typeface="+mn-cs"/>
              </a:rPr>
              <a:t>Model keypoints</a:t>
            </a:r>
          </a:p>
          <a:p>
            <a:pPr rtl="0" eaLnBrk="1" fontAlgn="t" latinLnBrk="0" hangingPunct="1"/>
            <a:r>
              <a:rPr lang="en-CA" sz="1200" b="0" i="0" u="none" strike="noStrike" kern="1200" dirty="0" smtClean="0">
                <a:solidFill>
                  <a:schemeClr val="tx1"/>
                </a:solidFill>
                <a:effectLst/>
                <a:latin typeface="+mn-lt"/>
                <a:ea typeface="+mn-ea"/>
                <a:cs typeface="+mn-cs"/>
              </a:rPr>
              <a:t>Created, never classified</a:t>
            </a:r>
          </a:p>
          <a:p>
            <a:pPr rtl="0" eaLnBrk="1" fontAlgn="t" latinLnBrk="0" hangingPunct="1"/>
            <a:r>
              <a:rPr lang="en-CA" sz="1200" b="0" i="0" u="none" strike="noStrike" kern="1200" dirty="0" smtClean="0">
                <a:solidFill>
                  <a:schemeClr val="tx1"/>
                </a:solidFill>
                <a:effectLst/>
                <a:latin typeface="+mn-lt"/>
                <a:ea typeface="+mn-ea"/>
                <a:cs typeface="+mn-cs"/>
              </a:rPr>
              <a:t>Processed but Unclassified</a:t>
            </a:r>
          </a:p>
          <a:p>
            <a:pPr rtl="0" eaLnBrk="1" fontAlgn="t" latinLnBrk="0" hangingPunct="1"/>
            <a:r>
              <a:rPr lang="en-CA" sz="1200" b="0" i="0" u="none" strike="noStrike" kern="1200" dirty="0" smtClean="0">
                <a:solidFill>
                  <a:schemeClr val="tx1"/>
                </a:solidFill>
                <a:effectLst/>
                <a:latin typeface="+mn-lt"/>
                <a:ea typeface="+mn-ea"/>
                <a:cs typeface="+mn-cs"/>
              </a:rPr>
              <a:t>Ground</a:t>
            </a:r>
          </a:p>
          <a:p>
            <a:pPr rtl="0" eaLnBrk="1" fontAlgn="t" latinLnBrk="0" hangingPunct="1"/>
            <a:r>
              <a:rPr lang="en-CA" sz="1200" b="0" i="0" u="none" strike="noStrike" kern="1200" dirty="0" smtClean="0">
                <a:solidFill>
                  <a:schemeClr val="tx1"/>
                </a:solidFill>
                <a:effectLst/>
                <a:latin typeface="+mn-lt"/>
                <a:ea typeface="+mn-ea"/>
                <a:cs typeface="+mn-cs"/>
              </a:rPr>
              <a:t>Buildings</a:t>
            </a:r>
          </a:p>
          <a:p>
            <a:pPr rtl="0" eaLnBrk="1" fontAlgn="t" latinLnBrk="0" hangingPunct="1"/>
            <a:r>
              <a:rPr lang="en-CA" sz="1200" b="0" i="0" u="none" strike="noStrike" kern="1200" dirty="0" smtClean="0">
                <a:solidFill>
                  <a:schemeClr val="tx1"/>
                </a:solidFill>
                <a:effectLst/>
                <a:latin typeface="+mn-lt"/>
                <a:ea typeface="+mn-ea"/>
                <a:cs typeface="+mn-cs"/>
              </a:rPr>
              <a:t>Noise</a:t>
            </a:r>
          </a:p>
          <a:p>
            <a:pPr rtl="0" eaLnBrk="1" fontAlgn="t" latinLnBrk="0" hangingPunct="1"/>
            <a:r>
              <a:rPr lang="en-CA" sz="1200" b="0" i="0" u="none" strike="noStrike" kern="1200" dirty="0" smtClean="0">
                <a:solidFill>
                  <a:schemeClr val="tx1"/>
                </a:solidFill>
                <a:effectLst/>
                <a:latin typeface="+mn-lt"/>
                <a:ea typeface="+mn-ea"/>
                <a:cs typeface="+mn-cs"/>
              </a:rPr>
              <a:t>Model keypoints</a:t>
            </a:r>
          </a:p>
          <a:p>
            <a:pPr rtl="0" eaLnBrk="1" fontAlgn="t" latinLnBrk="0" hangingPunct="1"/>
            <a:r>
              <a:rPr lang="en-CA" sz="1200" b="1" i="0" u="none" strike="noStrike" kern="1200" dirty="0" smtClean="0">
                <a:solidFill>
                  <a:schemeClr val="tx1"/>
                </a:solidFill>
                <a:effectLst/>
                <a:latin typeface="+mn-lt"/>
                <a:ea typeface="+mn-ea"/>
                <a:cs typeface="+mn-cs"/>
              </a:rPr>
              <a:t>Tides</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Collected within 2 hours of low tide</a:t>
            </a:r>
          </a:p>
          <a:p>
            <a:pPr rtl="0" eaLnBrk="1" fontAlgn="t" latinLnBrk="0" hangingPunct="1"/>
            <a:r>
              <a:rPr lang="en-CA" sz="1200" b="0" i="0" u="none" strike="noStrike" kern="1200" dirty="0" smtClean="0">
                <a:solidFill>
                  <a:schemeClr val="tx1"/>
                </a:solidFill>
                <a:effectLst/>
                <a:latin typeface="+mn-lt"/>
                <a:ea typeface="+mn-ea"/>
                <a:cs typeface="+mn-cs"/>
              </a:rPr>
              <a:t>Acquisition during low tide or within 2 hours of low tide.</a:t>
            </a:r>
          </a:p>
          <a:p>
            <a:pPr rtl="0" eaLnBrk="1" fontAlgn="t" latinLnBrk="0" hangingPunct="1"/>
            <a:r>
              <a:rPr lang="en-CA" sz="1200" b="0" i="0" u="none" strike="noStrike" kern="1200" dirty="0" smtClean="0">
                <a:solidFill>
                  <a:schemeClr val="tx1"/>
                </a:solidFill>
                <a:effectLst/>
                <a:latin typeface="+mn-lt"/>
                <a:ea typeface="+mn-ea"/>
                <a:cs typeface="+mn-cs"/>
              </a:rPr>
              <a:t>Requires check of individual returns</a:t>
            </a:r>
          </a:p>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t>11</a:t>
            </a:fld>
            <a:endParaRPr lang="en-US" dirty="0"/>
          </a:p>
        </p:txBody>
      </p:sp>
    </p:spTree>
    <p:extLst>
      <p:ext uri="{BB962C8B-B14F-4D97-AF65-F5344CB8AC3E}">
        <p14:creationId xmlns:p14="http://schemas.microsoft.com/office/powerpoint/2010/main" val="312609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13</a:t>
            </a:fld>
            <a:endParaRPr lang="en-US" dirty="0"/>
          </a:p>
        </p:txBody>
      </p:sp>
    </p:spTree>
    <p:extLst>
      <p:ext uri="{BB962C8B-B14F-4D97-AF65-F5344CB8AC3E}">
        <p14:creationId xmlns:p14="http://schemas.microsoft.com/office/powerpoint/2010/main" val="868594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10/31/2017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dirty="0"/>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publications.gc.ca/site/archivee-archived.html?url=http://publications.gc.ca/collections/collection_2016/rncan-nrcan/M183-2-7737-eng.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custDataLst>
              <p:tags r:id="rId2"/>
            </p:custDataLst>
          </p:nvPr>
        </p:nvSpPr>
        <p:spPr/>
        <p:txBody>
          <a:bodyPr>
            <a:normAutofit fontScale="90000"/>
          </a:bodyPr>
          <a:lstStyle/>
          <a:p>
            <a:r>
              <a:rPr lang="en-CA" dirty="0"/>
              <a:t>NB Coastal Flood Web Viewer</a:t>
            </a:r>
            <a:br>
              <a:rPr lang="en-CA" dirty="0"/>
            </a:br>
            <a:r>
              <a:rPr lang="en-CA" dirty="0" smtClean="0"/>
              <a:t>				</a:t>
            </a:r>
            <a:r>
              <a:rPr lang="en-US" dirty="0" smtClean="0"/>
              <a:t>Capstone Project Narrative</a:t>
            </a:r>
            <a:endParaRPr lang="en-US" dirty="0"/>
          </a:p>
        </p:txBody>
      </p:sp>
      <p:sp>
        <p:nvSpPr>
          <p:cNvPr id="3" name="Subtitle 2"/>
          <p:cNvSpPr>
            <a:spLocks noGrp="1"/>
          </p:cNvSpPr>
          <p:nvPr>
            <p:ph type="subTitle" idx="1"/>
            <p:custDataLst>
              <p:tags r:id="rId3"/>
            </p:custDataLst>
          </p:nvPr>
        </p:nvSpPr>
        <p:spPr/>
        <p:txBody>
          <a:bodyPr/>
          <a:lstStyle/>
          <a:p>
            <a:r>
              <a:rPr lang="en-US" dirty="0" smtClean="0"/>
              <a:t>Reid McLean	</a:t>
            </a:r>
          </a:p>
          <a:p>
            <a:r>
              <a:rPr lang="en-US" dirty="0" smtClean="0"/>
              <a:t>Oct 31, 2017</a:t>
            </a:r>
            <a:endParaRPr lang="en-US" dirty="0"/>
          </a:p>
        </p:txBody>
      </p:sp>
      <p:sp>
        <p:nvSpPr>
          <p:cNvPr id="5" name="Subtitle 2"/>
          <p:cNvSpPr txBox="1">
            <a:spLocks/>
          </p:cNvSpPr>
          <p:nvPr>
            <p:custDataLst>
              <p:tags r:id="rId4"/>
            </p:custDataLst>
          </p:nvPr>
        </p:nvSpPr>
        <p:spPr>
          <a:xfrm>
            <a:off x="5105400" y="5257800"/>
            <a:ext cx="3657600" cy="990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Advisor:	</a:t>
            </a:r>
          </a:p>
          <a:p>
            <a:r>
              <a:rPr lang="en-US" dirty="0"/>
              <a:t>Karen </a:t>
            </a:r>
            <a:r>
              <a:rPr lang="en-US" dirty="0" smtClean="0"/>
              <a:t>Schuckman</a:t>
            </a:r>
            <a:endParaRPr lang="en-US" dirty="0"/>
          </a:p>
        </p:txBody>
      </p:sp>
      <p:sp>
        <p:nvSpPr>
          <p:cNvPr id="6" name="Rectangle 1"/>
          <p:cNvSpPr>
            <a:spLocks noChangeArrowheads="1"/>
          </p:cNvSpPr>
          <p:nvPr/>
        </p:nvSpPr>
        <p:spPr bwMode="auto">
          <a:xfrm>
            <a:off x="3378200" y="6096000"/>
            <a:ext cx="5410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dirty="0" smtClean="0">
                <a:ln>
                  <a:noFill/>
                </a:ln>
                <a:solidFill>
                  <a:srgbClr val="4F81BD"/>
                </a:solidFill>
                <a:effectLst/>
                <a:latin typeface="Calibri" pitchFamily="34" charset="0"/>
                <a:ea typeface="Calibri" pitchFamily="34" charset="0"/>
                <a:cs typeface="Times New Roman" pitchFamily="18" charset="0"/>
              </a:rPr>
              <a:t>Abstract</a:t>
            </a:r>
            <a:endParaRPr kumimoji="0" lang="en-CA"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smtClean="0">
                <a:ln>
                  <a:noFill/>
                </a:ln>
                <a:solidFill>
                  <a:srgbClr val="595959"/>
                </a:solidFill>
                <a:effectLst/>
                <a:latin typeface="Calibri" pitchFamily="34" charset="0"/>
                <a:ea typeface="Calibri" pitchFamily="34" charset="0"/>
                <a:cs typeface="Times New Roman" pitchFamily="18" charset="0"/>
              </a:rPr>
              <a:t>Creation of a Flood Risk Web application for New Brunswick’s coastal zone using LiDAR data and future sea level rise prediction.</a:t>
            </a:r>
            <a:endParaRPr kumimoji="0" lang="en-C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CA" dirty="0" smtClean="0"/>
              <a:t>LiDAR Specification</a:t>
            </a:r>
            <a:endParaRPr lang="en-CA"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81088" y="1600200"/>
            <a:ext cx="693102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48860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LIDAR QA Workflow</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009675"/>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78337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Flood Extent and Depth to Water Workflow</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9052845"/>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59630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Extraction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Classification code 6 – buildings</a:t>
            </a:r>
          </a:p>
          <a:p>
            <a:r>
              <a:rPr lang="en-US" dirty="0" smtClean="0"/>
              <a:t>LP360 point cloud task to extract building foot prints</a:t>
            </a:r>
          </a:p>
          <a:p>
            <a:r>
              <a:rPr lang="en-US" dirty="0" smtClean="0"/>
              <a:t>ArcGIS Regularize Building footprints.</a:t>
            </a:r>
          </a:p>
          <a:p>
            <a:r>
              <a:rPr lang="en-US" dirty="0" smtClean="0"/>
              <a:t>Join building footprint to SNB property assessment data (assessed value and use)</a:t>
            </a:r>
          </a:p>
          <a:p>
            <a:r>
              <a:rPr lang="en-US" dirty="0" smtClean="0"/>
              <a:t>Join building footprint to Census block data to determine average pop per household.</a:t>
            </a:r>
          </a:p>
          <a:p>
            <a:r>
              <a:rPr lang="en-US" dirty="0" smtClean="0"/>
              <a:t>Spatially analyze which building are affected by each flood elevation to determine population at risk and assessed property value at risk.</a:t>
            </a:r>
          </a:p>
          <a:p>
            <a:r>
              <a:rPr lang="en-US" dirty="0" smtClean="0"/>
              <a:t>Potentially use Medicare data through </a:t>
            </a:r>
            <a:r>
              <a:rPr lang="en-CA" dirty="0"/>
              <a:t>New Brunswick Institute for Research, Data and Training (NB-IRDT</a:t>
            </a:r>
            <a:r>
              <a:rPr lang="en-US" dirty="0"/>
              <a:t> </a:t>
            </a:r>
            <a:r>
              <a:rPr lang="en-US" dirty="0" smtClean="0"/>
              <a:t>)</a:t>
            </a:r>
            <a:endParaRPr lang="en-US" dirty="0"/>
          </a:p>
        </p:txBody>
      </p:sp>
    </p:spTree>
    <p:extLst>
      <p:ext uri="{BB962C8B-B14F-4D97-AF65-F5344CB8AC3E}">
        <p14:creationId xmlns:p14="http://schemas.microsoft.com/office/powerpoint/2010/main" val="79927285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Visualizing and Communication</a:t>
            </a:r>
            <a:r>
              <a:rPr lang="en-US" dirty="0"/>
              <a:t> </a:t>
            </a:r>
          </a:p>
        </p:txBody>
      </p:sp>
      <p:sp>
        <p:nvSpPr>
          <p:cNvPr id="3" name="Content Placeholder 2"/>
          <p:cNvSpPr>
            <a:spLocks noGrp="1"/>
          </p:cNvSpPr>
          <p:nvPr>
            <p:ph idx="1"/>
          </p:nvPr>
        </p:nvSpPr>
        <p:spPr/>
        <p:txBody>
          <a:bodyPr>
            <a:normAutofit fontScale="85000" lnSpcReduction="10000"/>
          </a:bodyPr>
          <a:lstStyle/>
          <a:p>
            <a:r>
              <a:rPr lang="en-CA" dirty="0"/>
              <a:t>Once the coastal flood hazards (water level and depth to water raster) are created, they can be combined with the flood risk data (buildings, infrastructure) for communicating the potential flood risk to GNB staff and the public allowing them to identify and prepare for potential flooding in the </a:t>
            </a:r>
            <a:r>
              <a:rPr lang="en-CA" dirty="0" smtClean="0"/>
              <a:t>future</a:t>
            </a:r>
            <a:r>
              <a:rPr lang="en-CA" dirty="0"/>
              <a:t>. </a:t>
            </a:r>
            <a:endParaRPr lang="en-CA" dirty="0" smtClean="0"/>
          </a:p>
          <a:p>
            <a:r>
              <a:rPr lang="en-CA" dirty="0" smtClean="0"/>
              <a:t>Traditional GIS would be a technological barrier so ArcGIS online will be used.</a:t>
            </a:r>
          </a:p>
          <a:p>
            <a:r>
              <a:rPr lang="en-CA" dirty="0" smtClean="0"/>
              <a:t>Create REST service</a:t>
            </a:r>
          </a:p>
          <a:p>
            <a:r>
              <a:rPr lang="en-CA" dirty="0" smtClean="0"/>
              <a:t>Create feature layer for download to users application</a:t>
            </a:r>
          </a:p>
          <a:p>
            <a:r>
              <a:rPr lang="en-CA" dirty="0" smtClean="0"/>
              <a:t>ELG has an Enterprise ESRI License and technical training</a:t>
            </a:r>
          </a:p>
          <a:p>
            <a:r>
              <a:rPr lang="en-CA" dirty="0" smtClean="0"/>
              <a:t>SNB GeoNB Portal is being completely rewritten using ArcGIS online web app builder.</a:t>
            </a:r>
            <a:endParaRPr lang="en-CA" dirty="0"/>
          </a:p>
        </p:txBody>
      </p:sp>
    </p:spTree>
    <p:extLst>
      <p:ext uri="{BB962C8B-B14F-4D97-AF65-F5344CB8AC3E}">
        <p14:creationId xmlns:p14="http://schemas.microsoft.com/office/powerpoint/2010/main" val="31898376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5002389"/>
              </p:ext>
            </p:extLst>
          </p:nvPr>
        </p:nvGraphicFramePr>
        <p:xfrm>
          <a:off x="-637209" y="448574"/>
          <a:ext cx="10314609" cy="6714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nchor="t"/>
          <a:lstStyle/>
          <a:p>
            <a:r>
              <a:rPr lang="en-US" sz="2800" dirty="0" smtClean="0"/>
              <a:t>Timeline</a:t>
            </a:r>
            <a:endParaRPr lang="en-US" sz="2800" dirty="0"/>
          </a:p>
        </p:txBody>
      </p:sp>
      <p:sp>
        <p:nvSpPr>
          <p:cNvPr id="4" name="TextBox 3"/>
          <p:cNvSpPr txBox="1"/>
          <p:nvPr/>
        </p:nvSpPr>
        <p:spPr>
          <a:xfrm>
            <a:off x="8686800" y="3276600"/>
            <a:ext cx="76200" cy="369332"/>
          </a:xfrm>
          <a:prstGeom prst="rect">
            <a:avLst/>
          </a:prstGeom>
          <a:noFill/>
        </p:spPr>
        <p:txBody>
          <a:bodyPr wrap="square" rtlCol="0">
            <a:spAutoFit/>
          </a:bodyPr>
          <a:lstStyle/>
          <a:p>
            <a:endParaRPr 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136372CB-44CE-AD46-B188-6824810C8F5E}"/>
                                            </p:graphicEl>
                                          </p:spTgt>
                                        </p:tgtEl>
                                        <p:attrNameLst>
                                          <p:attrName>style.visibility</p:attrName>
                                        </p:attrNameLst>
                                      </p:cBhvr>
                                      <p:to>
                                        <p:strVal val="visible"/>
                                      </p:to>
                                    </p:set>
                                    <p:animEffect transition="in" filter="wipe(left)">
                                      <p:cBhvr>
                                        <p:cTn id="12" dur="1000"/>
                                        <p:tgtEl>
                                          <p:spTgt spid="6">
                                            <p:graphicEl>
                                              <a:dgm id="{136372CB-44CE-AD46-B188-6824810C8F5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6A6EE1BF-EFB2-F84B-A2E7-431F94CB04B9}"/>
                                            </p:graphicEl>
                                          </p:spTgt>
                                        </p:tgtEl>
                                        <p:attrNameLst>
                                          <p:attrName>style.visibility</p:attrName>
                                        </p:attrNameLst>
                                      </p:cBhvr>
                                      <p:to>
                                        <p:strVal val="visible"/>
                                      </p:to>
                                    </p:set>
                                    <p:animEffect transition="in" filter="wipe(left)">
                                      <p:cBhvr>
                                        <p:cTn id="15" dur="1000"/>
                                        <p:tgtEl>
                                          <p:spTgt spid="6">
                                            <p:graphicEl>
                                              <a:dgm id="{6A6EE1BF-EFB2-F84B-A2E7-431F94CB04B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CC9088F4-A985-8C4E-B88C-C3E077851FC6}"/>
                                            </p:graphicEl>
                                          </p:spTgt>
                                        </p:tgtEl>
                                        <p:attrNameLst>
                                          <p:attrName>style.visibility</p:attrName>
                                        </p:attrNameLst>
                                      </p:cBhvr>
                                      <p:to>
                                        <p:strVal val="visible"/>
                                      </p:to>
                                    </p:set>
                                    <p:animEffect transition="in" filter="wipe(left)">
                                      <p:cBhvr>
                                        <p:cTn id="20" dur="1000"/>
                                        <p:tgtEl>
                                          <p:spTgt spid="6">
                                            <p:graphicEl>
                                              <a:dgm id="{CC9088F4-A985-8C4E-B88C-C3E077851FC6}"/>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3D39D328-50EC-C447-B437-A98261AD4BBE}"/>
                                            </p:graphicEl>
                                          </p:spTgt>
                                        </p:tgtEl>
                                        <p:attrNameLst>
                                          <p:attrName>style.visibility</p:attrName>
                                        </p:attrNameLst>
                                      </p:cBhvr>
                                      <p:to>
                                        <p:strVal val="visible"/>
                                      </p:to>
                                    </p:set>
                                    <p:animEffect transition="in" filter="wipe(left)">
                                      <p:cBhvr>
                                        <p:cTn id="23" dur="1000"/>
                                        <p:tgtEl>
                                          <p:spTgt spid="6">
                                            <p:graphicEl>
                                              <a:dgm id="{3D39D328-50EC-C447-B437-A98261AD4BB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1CC9CB10-8E7F-6444-BA72-D49EFE1A66AF}"/>
                                            </p:graphicEl>
                                          </p:spTgt>
                                        </p:tgtEl>
                                        <p:attrNameLst>
                                          <p:attrName>style.visibility</p:attrName>
                                        </p:attrNameLst>
                                      </p:cBhvr>
                                      <p:to>
                                        <p:strVal val="visible"/>
                                      </p:to>
                                    </p:set>
                                    <p:animEffect transition="in" filter="wipe(left)">
                                      <p:cBhvr>
                                        <p:cTn id="28" dur="1000"/>
                                        <p:tgtEl>
                                          <p:spTgt spid="6">
                                            <p:graphicEl>
                                              <a:dgm id="{1CC9CB10-8E7F-6444-BA72-D49EFE1A66AF}"/>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A8A4C94F-3722-C047-9C5B-BFDA6450EA17}"/>
                                            </p:graphicEl>
                                          </p:spTgt>
                                        </p:tgtEl>
                                        <p:attrNameLst>
                                          <p:attrName>style.visibility</p:attrName>
                                        </p:attrNameLst>
                                      </p:cBhvr>
                                      <p:to>
                                        <p:strVal val="visible"/>
                                      </p:to>
                                    </p:set>
                                    <p:animEffect transition="in" filter="wipe(left)">
                                      <p:cBhvr>
                                        <p:cTn id="31" dur="1000"/>
                                        <p:tgtEl>
                                          <p:spTgt spid="6">
                                            <p:graphicEl>
                                              <a:dgm id="{A8A4C94F-3722-C047-9C5B-BFDA6450EA1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9E43981C-95EA-9346-9A43-8943C89197B4}"/>
                                            </p:graphicEl>
                                          </p:spTgt>
                                        </p:tgtEl>
                                        <p:attrNameLst>
                                          <p:attrName>style.visibility</p:attrName>
                                        </p:attrNameLst>
                                      </p:cBhvr>
                                      <p:to>
                                        <p:strVal val="visible"/>
                                      </p:to>
                                    </p:set>
                                    <p:animEffect transition="in" filter="wipe(left)">
                                      <p:cBhvr>
                                        <p:cTn id="36" dur="1000"/>
                                        <p:tgtEl>
                                          <p:spTgt spid="6">
                                            <p:graphicEl>
                                              <a:dgm id="{9E43981C-95EA-9346-9A43-8943C89197B4}"/>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C94DDE1D-747B-7E41-B7A5-3CD8FDDEF222}"/>
                                            </p:graphicEl>
                                          </p:spTgt>
                                        </p:tgtEl>
                                        <p:attrNameLst>
                                          <p:attrName>style.visibility</p:attrName>
                                        </p:attrNameLst>
                                      </p:cBhvr>
                                      <p:to>
                                        <p:strVal val="visible"/>
                                      </p:to>
                                    </p:set>
                                    <p:animEffect transition="in" filter="wipe(left)">
                                      <p:cBhvr>
                                        <p:cTn id="39" dur="1000"/>
                                        <p:tgtEl>
                                          <p:spTgt spid="6">
                                            <p:graphicEl>
                                              <a:dgm id="{C94DDE1D-747B-7E41-B7A5-3CD8FDDEF22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7255FFF9-EE43-1D48-86D3-21034D91C23F}"/>
                                            </p:graphicEl>
                                          </p:spTgt>
                                        </p:tgtEl>
                                        <p:attrNameLst>
                                          <p:attrName>style.visibility</p:attrName>
                                        </p:attrNameLst>
                                      </p:cBhvr>
                                      <p:to>
                                        <p:strVal val="visible"/>
                                      </p:to>
                                    </p:set>
                                    <p:animEffect transition="in" filter="wipe(left)">
                                      <p:cBhvr>
                                        <p:cTn id="44" dur="1000"/>
                                        <p:tgtEl>
                                          <p:spTgt spid="6">
                                            <p:graphicEl>
                                              <a:dgm id="{7255FFF9-EE43-1D48-86D3-21034D91C23F}"/>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1A3EC534-A914-EC4B-AF0B-5436B75785FC}"/>
                                            </p:graphicEl>
                                          </p:spTgt>
                                        </p:tgtEl>
                                        <p:attrNameLst>
                                          <p:attrName>style.visibility</p:attrName>
                                        </p:attrNameLst>
                                      </p:cBhvr>
                                      <p:to>
                                        <p:strVal val="visible"/>
                                      </p:to>
                                    </p:set>
                                    <p:animEffect transition="in" filter="wipe(left)">
                                      <p:cBhvr>
                                        <p:cTn id="47" dur="1000"/>
                                        <p:tgtEl>
                                          <p:spTgt spid="6">
                                            <p:graphicEl>
                                              <a:dgm id="{1A3EC534-A914-EC4B-AF0B-5436B75785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Visualizing raster datasets in ArcGIS online (Mosaic, Tile Cache, Raster catalogue, Image server)</a:t>
            </a:r>
          </a:p>
          <a:p>
            <a:r>
              <a:rPr lang="en-US" dirty="0" smtClean="0"/>
              <a:t>Building attributes (Multiple buildings, SNB/Census block versus Medicare information)</a:t>
            </a:r>
          </a:p>
          <a:p>
            <a:r>
              <a:rPr lang="en-US" dirty="0" smtClean="0"/>
              <a:t>Visualizing levels of uncertainty ( +/- and median, 95% CI, 1% return)</a:t>
            </a:r>
          </a:p>
          <a:p>
            <a:r>
              <a:rPr lang="en-US" dirty="0" smtClean="0"/>
              <a:t>Processing 6 pt/m</a:t>
            </a:r>
            <a:r>
              <a:rPr lang="en-US" baseline="30000" dirty="0" smtClean="0"/>
              <a:t>2</a:t>
            </a:r>
            <a:r>
              <a:rPr lang="en-US" dirty="0" smtClean="0"/>
              <a:t> </a:t>
            </a:r>
            <a:r>
              <a:rPr lang="en-US" dirty="0" smtClean="0"/>
              <a:t>LIDAR </a:t>
            </a:r>
            <a:r>
              <a:rPr lang="en-US" dirty="0" smtClean="0"/>
              <a:t>data (260 GB)</a:t>
            </a:r>
          </a:p>
        </p:txBody>
      </p:sp>
    </p:spTree>
    <p:extLst>
      <p:ext uri="{BB962C8B-B14F-4D97-AF65-F5344CB8AC3E}">
        <p14:creationId xmlns:p14="http://schemas.microsoft.com/office/powerpoint/2010/main" val="411470165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en-CA" dirty="0" smtClean="0"/>
              <a:t>Thank You</a:t>
            </a:r>
          </a:p>
          <a:p>
            <a:endParaRPr lang="en-CA" dirty="0"/>
          </a:p>
          <a:p>
            <a:endParaRPr lang="en-CA"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90700"/>
            <a:ext cx="9067800" cy="271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4953000"/>
            <a:ext cx="7315200" cy="369332"/>
          </a:xfrm>
          <a:prstGeom prst="rect">
            <a:avLst/>
          </a:prstGeom>
        </p:spPr>
        <p:txBody>
          <a:bodyPr wrap="square">
            <a:spAutoFit/>
          </a:bodyPr>
          <a:lstStyle/>
          <a:p>
            <a:r>
              <a:rPr lang="en-CA" dirty="0"/>
              <a:t>http://www.coastalzonecanada.org/czc-2018-conference/</a:t>
            </a:r>
          </a:p>
        </p:txBody>
      </p:sp>
      <p:sp>
        <p:nvSpPr>
          <p:cNvPr id="5" name="Rectangle 4"/>
          <p:cNvSpPr/>
          <p:nvPr/>
        </p:nvSpPr>
        <p:spPr>
          <a:xfrm>
            <a:off x="381000" y="5484091"/>
            <a:ext cx="8458200" cy="923330"/>
          </a:xfrm>
          <a:prstGeom prst="rect">
            <a:avLst/>
          </a:prstGeom>
        </p:spPr>
        <p:txBody>
          <a:bodyPr wrap="square">
            <a:spAutoFit/>
          </a:bodyPr>
          <a:lstStyle/>
          <a:p>
            <a:r>
              <a:rPr lang="en-US" dirty="0"/>
              <a:t>The conference will focus on the broad theme of “</a:t>
            </a:r>
            <a:r>
              <a:rPr lang="en-US" u="sng" dirty="0"/>
              <a:t>Coastal Communities: Seeking Practical Solutions to Real Issues</a:t>
            </a:r>
            <a:r>
              <a:rPr lang="en-US" dirty="0"/>
              <a:t>”. Under this broad theme, we will address sub-themes of Collaboration, Engagement, and Technologies.</a:t>
            </a:r>
            <a:endParaRPr lang="en-CA" dirty="0"/>
          </a:p>
        </p:txBody>
      </p:sp>
    </p:spTree>
    <p:extLst>
      <p:ext uri="{BB962C8B-B14F-4D97-AF65-F5344CB8AC3E}">
        <p14:creationId xmlns:p14="http://schemas.microsoft.com/office/powerpoint/2010/main" val="65973966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lstStyle/>
          <a:p>
            <a:r>
              <a:rPr lang="en-US" dirty="0" smtClean="0"/>
              <a:t>Bibliography</a:t>
            </a:r>
            <a:endParaRPr lang="en-US" dirty="0"/>
          </a:p>
        </p:txBody>
      </p:sp>
      <p:sp>
        <p:nvSpPr>
          <p:cNvPr id="3" name="Content Placeholder 2"/>
          <p:cNvSpPr>
            <a:spLocks noGrp="1"/>
          </p:cNvSpPr>
          <p:nvPr>
            <p:ph idx="1"/>
          </p:nvPr>
        </p:nvSpPr>
        <p:spPr>
          <a:xfrm>
            <a:off x="457200" y="1447800"/>
            <a:ext cx="8229600" cy="5257800"/>
          </a:xfrm>
        </p:spPr>
        <p:txBody>
          <a:bodyPr>
            <a:normAutofit fontScale="47500" lnSpcReduction="20000"/>
          </a:bodyPr>
          <a:lstStyle/>
          <a:p>
            <a:r>
              <a:rPr lang="en-US" dirty="0"/>
              <a:t>Ashleigh B. Turner, J. D. (2013, 09 13). Flood Modeling Using a Synthesis of Multi-Platform LiDAR Data. </a:t>
            </a:r>
            <a:r>
              <a:rPr lang="en-US" i="1" dirty="0"/>
              <a:t>Water</a:t>
            </a:r>
            <a:r>
              <a:rPr lang="en-US" dirty="0"/>
              <a:t>, pp. 1533-1560.</a:t>
            </a:r>
          </a:p>
          <a:p>
            <a:r>
              <a:rPr lang="en-US" dirty="0"/>
              <a:t>Basic, F. (2009, 11). </a:t>
            </a:r>
            <a:r>
              <a:rPr lang="en-US" i="1" dirty="0"/>
              <a:t>Geographic </a:t>
            </a:r>
            <a:r>
              <a:rPr lang="en-US" i="1" dirty="0" smtClean="0"/>
              <a:t>Visualization </a:t>
            </a:r>
            <a:r>
              <a:rPr lang="en-US" i="1" dirty="0"/>
              <a:t>Tools for Communicating Flood Risk To The Public.</a:t>
            </a:r>
            <a:r>
              <a:rPr lang="en-US" dirty="0"/>
              <a:t> Retrieved 09 11, 2017, from </a:t>
            </a:r>
            <a:r>
              <a:rPr lang="en-US" dirty="0" smtClean="0"/>
              <a:t>Research gate: </a:t>
            </a:r>
            <a:r>
              <a:rPr lang="en-US" dirty="0"/>
              <a:t>https://www.researchgate.net/publication/228880054_Geographic_visualization_tools_for_communicating_the_risk_of_floods</a:t>
            </a:r>
          </a:p>
          <a:p>
            <a:r>
              <a:rPr lang="en-US" dirty="0"/>
              <a:t>Daigle, R. (2010). </a:t>
            </a:r>
            <a:r>
              <a:rPr lang="en-US" i="1" dirty="0"/>
              <a:t>Sea-Level Rise and Flood Estimates for New Brunswick Coastal Sections.</a:t>
            </a:r>
            <a:r>
              <a:rPr lang="en-US" dirty="0"/>
              <a:t> Moncton: ACASA.</a:t>
            </a:r>
          </a:p>
          <a:p>
            <a:r>
              <a:rPr lang="en-US" dirty="0"/>
              <a:t>Daigle, R. (2014). </a:t>
            </a:r>
            <a:r>
              <a:rPr lang="en-US" i="1" dirty="0"/>
              <a:t>Updated Sea-Level Rise and Flooding Estimates for New </a:t>
            </a:r>
            <a:r>
              <a:rPr lang="en-US" i="1" dirty="0" smtClean="0"/>
              <a:t>Brunswick </a:t>
            </a:r>
            <a:r>
              <a:rPr lang="en-US" i="1" dirty="0"/>
              <a:t>Coastal Sections.</a:t>
            </a:r>
            <a:r>
              <a:rPr lang="en-US" dirty="0"/>
              <a:t> Moncton. Retrieved from http://www2.gnb.ca/content/dam/gnb/Departments/env/pdf/Flooding-Inondations/SeaLevelRiseAndFloodingEstimates.pdf</a:t>
            </a:r>
          </a:p>
          <a:p>
            <a:r>
              <a:rPr lang="en-US" dirty="0"/>
              <a:t>IPCC. (2013). </a:t>
            </a:r>
            <a:r>
              <a:rPr lang="en-US" i="1" dirty="0"/>
              <a:t>Climate Change 2013 The Physical Science Basis - Summary for Policymakers.</a:t>
            </a:r>
            <a:r>
              <a:rPr lang="en-US" dirty="0"/>
              <a:t> Switzerland: IPCC.</a:t>
            </a:r>
          </a:p>
          <a:p>
            <a:r>
              <a:rPr lang="en-US" dirty="0"/>
              <a:t>Koerth</a:t>
            </a:r>
            <a:r>
              <a:rPr lang="en-US" dirty="0"/>
              <a:t>-Baker, M. (2017, 08 30). </a:t>
            </a:r>
            <a:r>
              <a:rPr lang="en-US" i="1" dirty="0"/>
              <a:t>It's Time To </a:t>
            </a:r>
            <a:r>
              <a:rPr lang="en-US" i="1" dirty="0" smtClean="0"/>
              <a:t>Ditch </a:t>
            </a:r>
            <a:r>
              <a:rPr lang="en-US" i="1" dirty="0"/>
              <a:t>The Concept Of The '100-Year Floods'</a:t>
            </a:r>
            <a:r>
              <a:rPr lang="en-US" dirty="0"/>
              <a:t>. Retrieved 09 01, 2017, from fivethirtyeight.com: https://fivethirtyeight.com/features/its-time-to-ditch-the-concept-of-100-year-floods/</a:t>
            </a:r>
          </a:p>
          <a:p>
            <a:r>
              <a:rPr lang="en-US" dirty="0"/>
              <a:t>Meyer, R. (2017, 09 10). </a:t>
            </a:r>
            <a:r>
              <a:rPr lang="en-US" i="1" dirty="0"/>
              <a:t>How Hurricane Irma Is Sucking Florida’s Beaches Dry</a:t>
            </a:r>
            <a:r>
              <a:rPr lang="en-US" dirty="0"/>
              <a:t>. Retrieved 09 12, 2017, from The Atlantic: https://www.theatlantic.com/science/archive/2017/09/irma-sucks/539325/</a:t>
            </a:r>
          </a:p>
          <a:p>
            <a:r>
              <a:rPr lang="en-US" dirty="0"/>
              <a:t>National Academy of Science. (2009). </a:t>
            </a:r>
            <a:r>
              <a:rPr lang="en-US" i="1" dirty="0"/>
              <a:t>Mapping the Zone: Improving Flood Map Accuracy.</a:t>
            </a:r>
            <a:r>
              <a:rPr lang="en-US" dirty="0"/>
              <a:t> Washington, D.D.: The National Academies Press.</a:t>
            </a:r>
          </a:p>
          <a:p>
            <a:r>
              <a:rPr lang="en-US" dirty="0"/>
              <a:t>Natural Resources Canada, Public Safety Canada. (2016). </a:t>
            </a:r>
            <a:r>
              <a:rPr lang="en-US" i="1" dirty="0"/>
              <a:t>Canadian Hydrologic and </a:t>
            </a:r>
            <a:r>
              <a:rPr lang="en-US" i="1" dirty="0" smtClean="0"/>
              <a:t>Hydraulic </a:t>
            </a:r>
            <a:r>
              <a:rPr lang="en-US" i="1" dirty="0"/>
              <a:t>Procedures for Floodplain </a:t>
            </a:r>
            <a:r>
              <a:rPr lang="en-US" i="1" dirty="0" smtClean="0"/>
              <a:t>Delineation </a:t>
            </a:r>
            <a:r>
              <a:rPr lang="en-US" i="1" dirty="0"/>
              <a:t>(DRAFT).</a:t>
            </a:r>
            <a:r>
              <a:rPr lang="en-US" dirty="0"/>
              <a:t> Ottawa: Government of Canada.</a:t>
            </a:r>
          </a:p>
          <a:p>
            <a:r>
              <a:rPr lang="en-US" dirty="0"/>
              <a:t>Natural Resources Canada: Earth </a:t>
            </a:r>
            <a:r>
              <a:rPr lang="en-US" dirty="0" smtClean="0"/>
              <a:t>Science </a:t>
            </a:r>
            <a:r>
              <a:rPr lang="en-US" dirty="0"/>
              <a:t>Sector. (2017). </a:t>
            </a:r>
            <a:r>
              <a:rPr lang="en-US" i="1" dirty="0"/>
              <a:t>Federal Airborne LiDAR Data Acquisition </a:t>
            </a:r>
            <a:r>
              <a:rPr lang="en-US" i="1" dirty="0" smtClean="0"/>
              <a:t>Guideline </a:t>
            </a:r>
            <a:r>
              <a:rPr lang="en-US" i="1" dirty="0"/>
              <a:t>(DRAFT).</a:t>
            </a:r>
            <a:r>
              <a:rPr lang="en-US" dirty="0"/>
              <a:t> Ottawa: Government of Canada.</a:t>
            </a:r>
          </a:p>
          <a:p>
            <a:r>
              <a:rPr lang="en-US" i="1" dirty="0"/>
              <a:t>NB Institute for Research, Data and Training</a:t>
            </a:r>
            <a:r>
              <a:rPr lang="en-US" dirty="0"/>
              <a:t>. </a:t>
            </a:r>
            <a:r>
              <a:rPr lang="en-US" dirty="0" smtClean="0"/>
              <a:t>(nod). </a:t>
            </a:r>
            <a:r>
              <a:rPr lang="en-US" dirty="0"/>
              <a:t>Retrieved 09 13, 2017, from New Brunswick </a:t>
            </a:r>
            <a:r>
              <a:rPr lang="en-US" dirty="0" smtClean="0"/>
              <a:t>Research, </a:t>
            </a:r>
            <a:r>
              <a:rPr lang="en-US" dirty="0"/>
              <a:t>Data and Training: http://www.unb.ca/fredericton/arts/nbirdt/index.html</a:t>
            </a:r>
          </a:p>
          <a:p>
            <a:r>
              <a:rPr lang="en-US" dirty="0"/>
              <a:t>Province of New Brunswick. (2014). </a:t>
            </a:r>
            <a:r>
              <a:rPr lang="en-US" i="1" dirty="0"/>
              <a:t>New Brunswick's Flood Risk Reduction </a:t>
            </a:r>
            <a:r>
              <a:rPr lang="en-US" i="1" dirty="0" smtClean="0"/>
              <a:t>Strategy.</a:t>
            </a:r>
            <a:r>
              <a:rPr lang="en-US" dirty="0" smtClean="0"/>
              <a:t> </a:t>
            </a:r>
            <a:r>
              <a:rPr lang="en-US" dirty="0"/>
              <a:t>Fredericton: Province of New </a:t>
            </a:r>
            <a:r>
              <a:rPr lang="en-US" dirty="0" smtClean="0"/>
              <a:t>Brunswick.</a:t>
            </a:r>
            <a:endParaRPr lang="en-US" dirty="0"/>
          </a:p>
          <a:p>
            <a:r>
              <a:rPr lang="en-US" dirty="0"/>
              <a:t>T.L. Webster, D. F. (2005). USING AIRBORNE LIDAR TO MAP EXPOSURE OF COASTAL AREAS IN MARITIME CANADA TO FLOODING FROM STORM-SURGE EVENTS: A REVIEW OF RECENT EXPERIENCE. </a:t>
            </a:r>
            <a:r>
              <a:rPr lang="en-US" i="1" dirty="0"/>
              <a:t>Canadian Coastal Conference 2005.</a:t>
            </a:r>
            <a:r>
              <a:rPr lang="en-US" dirty="0"/>
              <a:t> Dartmouth. Retrieved from http://agrg.cogs.nscc.ca/gallery2/main.php?g2_view=core.DownloadItem&amp;g2_itemId=821</a:t>
            </a:r>
          </a:p>
          <a:p>
            <a:r>
              <a:rPr lang="en-US" dirty="0"/>
              <a:t>T.S. James, J. H. (2014). </a:t>
            </a:r>
            <a:r>
              <a:rPr lang="en-US" i="1" dirty="0"/>
              <a:t>Relative Sea-Level projections in Canada and the Adjacent mainland United States.</a:t>
            </a:r>
            <a:r>
              <a:rPr lang="en-US" dirty="0"/>
              <a:t> Ottawa: Geological </a:t>
            </a:r>
            <a:r>
              <a:rPr lang="en-US" dirty="0" smtClean="0"/>
              <a:t>Survey </a:t>
            </a:r>
            <a:r>
              <a:rPr lang="en-US" dirty="0"/>
              <a:t>of Canada Open File 7737. Retrieved from </a:t>
            </a:r>
            <a:r>
              <a:rPr lang="en-US" dirty="0">
                <a:hlinkClick r:id="rId2"/>
              </a:rPr>
              <a:t>http://publications.gc.ca/site/archivee-archived.html?url=http://</a:t>
            </a:r>
            <a:r>
              <a:rPr lang="en-US" dirty="0" smtClean="0">
                <a:hlinkClick r:id="rId2"/>
              </a:rPr>
              <a:t>publications.gc.ca/collections/collection_2016/rncan-nrcan/M183-2-7737-eng.pdf</a:t>
            </a:r>
            <a:endParaRPr lang="en-US" dirty="0" smtClean="0"/>
          </a:p>
        </p:txBody>
      </p:sp>
    </p:spTree>
    <p:extLst>
      <p:ext uri="{BB962C8B-B14F-4D97-AF65-F5344CB8AC3E}">
        <p14:creationId xmlns:p14="http://schemas.microsoft.com/office/powerpoint/2010/main" val="25606597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n-US" dirty="0" smtClean="0"/>
              <a:t>Overview</a:t>
            </a:r>
            <a:endParaRPr lang="en-US" dirty="0"/>
          </a:p>
        </p:txBody>
      </p:sp>
      <p:sp>
        <p:nvSpPr>
          <p:cNvPr id="5" name="Content Placeholder 4"/>
          <p:cNvSpPr>
            <a:spLocks noGrp="1"/>
          </p:cNvSpPr>
          <p:nvPr>
            <p:ph idx="1"/>
          </p:nvPr>
        </p:nvSpPr>
        <p:spPr>
          <a:xfrm>
            <a:off x="228600" y="2057400"/>
            <a:ext cx="8686800" cy="3657600"/>
          </a:xfrm>
        </p:spPr>
        <p:txBody>
          <a:bodyPr>
            <a:normAutofit fontScale="92500" lnSpcReduction="20000"/>
          </a:bodyPr>
          <a:lstStyle/>
          <a:p>
            <a:pPr lvl="2"/>
            <a:r>
              <a:rPr lang="en-CA" dirty="0" smtClean="0"/>
              <a:t>Project Overview</a:t>
            </a:r>
          </a:p>
          <a:p>
            <a:pPr lvl="2"/>
            <a:r>
              <a:rPr lang="en-CA" dirty="0"/>
              <a:t>Sea Level </a:t>
            </a:r>
            <a:r>
              <a:rPr lang="en-CA" dirty="0" smtClean="0"/>
              <a:t>Rise</a:t>
            </a:r>
          </a:p>
          <a:p>
            <a:pPr lvl="2"/>
            <a:r>
              <a:rPr lang="en-US" dirty="0"/>
              <a:t>HHWLT and Coastal </a:t>
            </a:r>
            <a:r>
              <a:rPr lang="en-US" dirty="0" smtClean="0"/>
              <a:t>Zones</a:t>
            </a:r>
          </a:p>
          <a:p>
            <a:pPr lvl="2"/>
            <a:r>
              <a:rPr lang="en-CA" dirty="0"/>
              <a:t>Flood </a:t>
            </a:r>
            <a:r>
              <a:rPr lang="en-CA" dirty="0" smtClean="0"/>
              <a:t>Estimates</a:t>
            </a:r>
          </a:p>
          <a:p>
            <a:pPr lvl="2"/>
            <a:r>
              <a:rPr lang="en-US" dirty="0"/>
              <a:t>Flood </a:t>
            </a:r>
            <a:r>
              <a:rPr lang="en-US" dirty="0" smtClean="0"/>
              <a:t>Modeling</a:t>
            </a:r>
          </a:p>
          <a:p>
            <a:pPr lvl="2"/>
            <a:r>
              <a:rPr lang="en-CA" dirty="0"/>
              <a:t>LiDAR </a:t>
            </a:r>
            <a:r>
              <a:rPr lang="en-CA" dirty="0" smtClean="0"/>
              <a:t>Specification</a:t>
            </a:r>
          </a:p>
          <a:p>
            <a:pPr lvl="2"/>
            <a:r>
              <a:rPr lang="en-CA" dirty="0"/>
              <a:t>LIDAR QA </a:t>
            </a:r>
            <a:r>
              <a:rPr lang="en-CA" dirty="0" smtClean="0"/>
              <a:t>Workflow</a:t>
            </a:r>
          </a:p>
          <a:p>
            <a:pPr lvl="2"/>
            <a:r>
              <a:rPr lang="en-CA" dirty="0"/>
              <a:t>Flood Extent and Depth to Water </a:t>
            </a:r>
            <a:r>
              <a:rPr lang="en-CA" dirty="0" smtClean="0"/>
              <a:t>Workflow</a:t>
            </a:r>
          </a:p>
          <a:p>
            <a:pPr lvl="2"/>
            <a:r>
              <a:rPr lang="en-US" dirty="0"/>
              <a:t>Building </a:t>
            </a:r>
            <a:r>
              <a:rPr lang="en-US" dirty="0" smtClean="0"/>
              <a:t>Extraction</a:t>
            </a:r>
          </a:p>
          <a:p>
            <a:pPr lvl="2"/>
            <a:r>
              <a:rPr lang="en-CA" dirty="0"/>
              <a:t>Visualizing and Communication</a:t>
            </a:r>
            <a:r>
              <a:rPr lang="en-US" dirty="0"/>
              <a:t> </a:t>
            </a:r>
            <a:endParaRPr lang="en-US" dirty="0" smtClean="0"/>
          </a:p>
          <a:p>
            <a:pPr lvl="2"/>
            <a:r>
              <a:rPr lang="en-US" dirty="0" smtClean="0"/>
              <a:t>Timeline</a:t>
            </a:r>
          </a:p>
          <a:p>
            <a:pPr lvl="2"/>
            <a:r>
              <a:rPr lang="en-US" dirty="0" smtClean="0"/>
              <a:t>Challenges</a:t>
            </a:r>
            <a:endParaRPr lang="en-CA" dirty="0" smtClean="0"/>
          </a:p>
          <a:p>
            <a:pPr lvl="2"/>
            <a:endParaRPr lang="en-CA" dirty="0" smtClean="0"/>
          </a:p>
          <a:p>
            <a:pPr marL="0" indent="0">
              <a:buNone/>
            </a:pPr>
            <a:endParaRPr lang="en-US" dirty="0"/>
          </a:p>
        </p:txBody>
      </p:sp>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n-US" dirty="0" smtClean="0"/>
              <a:t>Project Overview</a:t>
            </a:r>
            <a:endParaRPr lang="en-US" dirty="0"/>
          </a:p>
        </p:txBody>
      </p:sp>
      <p:sp>
        <p:nvSpPr>
          <p:cNvPr id="5" name="Content Placeholder 4"/>
          <p:cNvSpPr>
            <a:spLocks noGrp="1"/>
          </p:cNvSpPr>
          <p:nvPr>
            <p:ph idx="1"/>
          </p:nvPr>
        </p:nvSpPr>
        <p:spPr>
          <a:xfrm>
            <a:off x="228600" y="2057400"/>
            <a:ext cx="8686800" cy="3657600"/>
          </a:xfrm>
        </p:spPr>
        <p:txBody>
          <a:bodyPr>
            <a:normAutofit/>
          </a:bodyPr>
          <a:lstStyle/>
          <a:p>
            <a:r>
              <a:rPr lang="en-CA" dirty="0" smtClean="0"/>
              <a:t>This project looks to address aspects of New </a:t>
            </a:r>
            <a:r>
              <a:rPr lang="en-CA" dirty="0"/>
              <a:t>Brunswick’s </a:t>
            </a:r>
            <a:r>
              <a:rPr lang="en-CA" dirty="0" smtClean="0"/>
              <a:t>Flood </a:t>
            </a:r>
            <a:r>
              <a:rPr lang="en-CA" dirty="0"/>
              <a:t>Risk Reduction </a:t>
            </a:r>
            <a:r>
              <a:rPr lang="en-CA" dirty="0" smtClean="0"/>
              <a:t>Strategy.  Strategies main objectives:</a:t>
            </a:r>
          </a:p>
          <a:p>
            <a:pPr lvl="1"/>
            <a:r>
              <a:rPr lang="en-CA" b="1" dirty="0"/>
              <a:t>Accurate Flood Hazard </a:t>
            </a:r>
            <a:r>
              <a:rPr lang="en-CA" b="1" dirty="0" smtClean="0"/>
              <a:t>Identification</a:t>
            </a:r>
          </a:p>
          <a:p>
            <a:pPr lvl="2"/>
            <a:r>
              <a:rPr lang="en-CA" dirty="0" smtClean="0"/>
              <a:t>Where does coastal </a:t>
            </a:r>
            <a:r>
              <a:rPr lang="en-CA" dirty="0"/>
              <a:t>flooding </a:t>
            </a:r>
            <a:r>
              <a:rPr lang="en-CA" dirty="0" smtClean="0"/>
              <a:t>occur?</a:t>
            </a:r>
            <a:endParaRPr lang="en-CA" b="1" dirty="0" smtClean="0"/>
          </a:p>
          <a:p>
            <a:pPr lvl="1"/>
            <a:r>
              <a:rPr lang="en-CA" b="1" dirty="0"/>
              <a:t>Planning for Communities and Infrastructure to Avoid Flood </a:t>
            </a:r>
            <a:r>
              <a:rPr lang="en-CA" b="1" dirty="0" smtClean="0"/>
              <a:t>Risk</a:t>
            </a:r>
          </a:p>
          <a:p>
            <a:pPr lvl="2"/>
            <a:r>
              <a:rPr lang="en-CA" dirty="0" smtClean="0"/>
              <a:t>Who </a:t>
            </a:r>
            <a:r>
              <a:rPr lang="en-CA" dirty="0"/>
              <a:t>and what infrastructure is at </a:t>
            </a:r>
            <a:r>
              <a:rPr lang="en-CA" dirty="0" smtClean="0"/>
              <a:t>risk?</a:t>
            </a:r>
            <a:endParaRPr lang="en-CA" b="1" dirty="0" smtClean="0"/>
          </a:p>
          <a:p>
            <a:pPr lvl="1"/>
            <a:r>
              <a:rPr lang="en-CA" b="1" dirty="0"/>
              <a:t>Informed Mitigation of Existing Flood </a:t>
            </a:r>
            <a:r>
              <a:rPr lang="en-CA" b="1" dirty="0" smtClean="0"/>
              <a:t>Risk</a:t>
            </a:r>
          </a:p>
          <a:p>
            <a:pPr lvl="2"/>
            <a:r>
              <a:rPr lang="en-CA" dirty="0" smtClean="0"/>
              <a:t>How </a:t>
            </a:r>
            <a:r>
              <a:rPr lang="en-CA" dirty="0"/>
              <a:t>best to communicate this </a:t>
            </a:r>
            <a:r>
              <a:rPr lang="en-CA" dirty="0" smtClean="0"/>
              <a:t>information?</a:t>
            </a:r>
          </a:p>
          <a:p>
            <a:pPr marL="0" indent="0">
              <a:buNone/>
            </a:pPr>
            <a:endParaRPr lang="en-US" dirty="0"/>
          </a:p>
        </p:txBody>
      </p:sp>
    </p:spTree>
    <p:custDataLst>
      <p:tags r:id="rId1"/>
    </p:custDataLst>
    <p:extLst>
      <p:ext uri="{BB962C8B-B14F-4D97-AF65-F5344CB8AC3E}">
        <p14:creationId xmlns:p14="http://schemas.microsoft.com/office/powerpoint/2010/main" val="426580602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077200" cy="5181600"/>
          </a:xfrm>
        </p:spPr>
        <p:txBody>
          <a:bodyPr>
            <a:normAutofit/>
          </a:bodyPr>
          <a:lstStyle/>
          <a:p>
            <a:r>
              <a:rPr lang="en-CA" dirty="0" smtClean="0"/>
              <a:t>2009 </a:t>
            </a:r>
            <a:r>
              <a:rPr lang="en-CA" dirty="0"/>
              <a:t>and 2014, </a:t>
            </a:r>
            <a:r>
              <a:rPr lang="en-CA" dirty="0" smtClean="0"/>
              <a:t>NB has </a:t>
            </a:r>
            <a:r>
              <a:rPr lang="en-CA" dirty="0"/>
              <a:t>seen a sharp increase in the number of residents applying for disaster financial assistance </a:t>
            </a:r>
            <a:r>
              <a:rPr lang="en-CA" dirty="0" smtClean="0"/>
              <a:t>(DFA) as </a:t>
            </a:r>
            <a:r>
              <a:rPr lang="en-CA" dirty="0"/>
              <a:t>a result of property damage due to coastal and inland </a:t>
            </a:r>
            <a:r>
              <a:rPr lang="en-CA" dirty="0" smtClean="0"/>
              <a:t>flooding</a:t>
            </a:r>
          </a:p>
          <a:p>
            <a:r>
              <a:rPr lang="en-CA" dirty="0"/>
              <a:t>this trend is expected to continue with </a:t>
            </a:r>
            <a:r>
              <a:rPr lang="en-CA" dirty="0" smtClean="0"/>
              <a:t>sea </a:t>
            </a:r>
            <a:r>
              <a:rPr lang="en-CA" dirty="0"/>
              <a:t>levels projected to rise during the 21</a:t>
            </a:r>
            <a:r>
              <a:rPr lang="en-CA" baseline="30000" dirty="0"/>
              <a:t>st</a:t>
            </a:r>
            <a:r>
              <a:rPr lang="en-CA" dirty="0"/>
              <a:t> century at an accelerated </a:t>
            </a:r>
            <a:r>
              <a:rPr lang="en-CA" dirty="0" smtClean="0"/>
              <a:t> due </a:t>
            </a:r>
            <a:r>
              <a:rPr lang="en-CA" dirty="0"/>
              <a:t>to increased ocean warming </a:t>
            </a:r>
            <a:r>
              <a:rPr lang="en-CA" dirty="0" smtClean="0"/>
              <a:t>and </a:t>
            </a:r>
            <a:r>
              <a:rPr lang="en-CA" dirty="0"/>
              <a:t>a loss of ice cover in Greenland and Antarctica </a:t>
            </a:r>
            <a:r>
              <a:rPr lang="en-US" dirty="0"/>
              <a:t>(IPCC, 2013)</a:t>
            </a:r>
            <a:endParaRPr lang="en-CA" dirty="0" smtClean="0"/>
          </a:p>
          <a:p>
            <a:r>
              <a:rPr lang="en-CA" dirty="0" smtClean="0"/>
              <a:t>To </a:t>
            </a:r>
            <a:r>
              <a:rPr lang="en-CA" dirty="0"/>
              <a:t>allow decision makers and the greater public to plan for and decide where development can and shall occur along New Brunswick’s coastal areas. </a:t>
            </a:r>
          </a:p>
          <a:p>
            <a:pPr marL="0" indent="0">
              <a:buNone/>
            </a:pPr>
            <a:endParaRPr lang="en-US" dirty="0"/>
          </a:p>
        </p:txBody>
      </p:sp>
    </p:spTree>
    <p:custDataLst>
      <p:tags r:id="rId1"/>
    </p:custDataLst>
    <p:extLst>
      <p:ext uri="{BB962C8B-B14F-4D97-AF65-F5344CB8AC3E}">
        <p14:creationId xmlns:p14="http://schemas.microsoft.com/office/powerpoint/2010/main" val="422578434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90600"/>
            <a:ext cx="8229600" cy="5135563"/>
          </a:xfrm>
        </p:spPr>
        <p:txBody>
          <a:bodyPr/>
          <a:lstStyle/>
          <a:p>
            <a:r>
              <a:rPr lang="en-CA" dirty="0" smtClean="0"/>
              <a:t>Research indicates that that actions taken to reduce flood risk yield long term benefits that far exceed their cost.</a:t>
            </a:r>
          </a:p>
          <a:p>
            <a:r>
              <a:rPr lang="en-CA" dirty="0" smtClean="0"/>
              <a:t>In </a:t>
            </a:r>
            <a:r>
              <a:rPr lang="en-CA" dirty="0"/>
              <a:t>terms of coastal flooding, what is needed is a set of predictive maps for coastal sections of New Brunswick that will delineate the horizontal </a:t>
            </a:r>
            <a:r>
              <a:rPr lang="en-CA" b="1" dirty="0"/>
              <a:t>extent</a:t>
            </a:r>
            <a:r>
              <a:rPr lang="en-CA" dirty="0"/>
              <a:t> and </a:t>
            </a:r>
            <a:r>
              <a:rPr lang="en-CA" b="1" dirty="0"/>
              <a:t>depth</a:t>
            </a:r>
            <a:r>
              <a:rPr lang="en-CA" dirty="0"/>
              <a:t> of flooding based on predicted future flood elevations that include consideration of future sea level rise. These maps can then be used as an important tool for communicating flood risk to decision makers and the public</a:t>
            </a:r>
            <a:r>
              <a:rPr lang="en-CA" dirty="0" smtClean="0"/>
              <a:t>.</a:t>
            </a:r>
            <a:endParaRPr lang="en-US" dirty="0"/>
          </a:p>
          <a:p>
            <a:r>
              <a:rPr lang="en-US" dirty="0" smtClean="0"/>
              <a:t>Sea Level Rise Report</a:t>
            </a:r>
          </a:p>
          <a:p>
            <a:r>
              <a:rPr lang="en-US" dirty="0" smtClean="0"/>
              <a:t>Lidar DEM and flood model</a:t>
            </a:r>
            <a:endParaRPr lang="en-CA" dirty="0" smtClean="0"/>
          </a:p>
        </p:txBody>
      </p:sp>
    </p:spTree>
    <p:custDataLst>
      <p:tags r:id="rId1"/>
    </p:custData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t>Daigle, R. (</a:t>
            </a:r>
            <a:r>
              <a:rPr lang="en-US" dirty="0" smtClean="0"/>
              <a:t>2017). </a:t>
            </a:r>
            <a:r>
              <a:rPr lang="en-US" i="1" dirty="0"/>
              <a:t>Sea-Level Rise and Flood Estimates for New Brunswick Coastal Sections.</a:t>
            </a:r>
            <a:r>
              <a:rPr lang="en-US" dirty="0"/>
              <a:t> Moncton: ACASA</a:t>
            </a:r>
            <a:r>
              <a:rPr lang="en-US" dirty="0" smtClean="0"/>
              <a:t>.</a:t>
            </a:r>
          </a:p>
          <a:p>
            <a:r>
              <a:rPr lang="en-US" dirty="0" smtClean="0"/>
              <a:t>Components of Sea-Level Rise:</a:t>
            </a:r>
          </a:p>
          <a:p>
            <a:pPr lvl="1"/>
            <a:r>
              <a:rPr lang="en-US" dirty="0" smtClean="0"/>
              <a:t>IPPC AR5 Representative Concentration Pathway 8.5 (Business as Usual)</a:t>
            </a:r>
          </a:p>
          <a:p>
            <a:pPr lvl="1"/>
            <a:r>
              <a:rPr lang="en-US" dirty="0" smtClean="0"/>
              <a:t>Glacial Meltwater Fingerprinting</a:t>
            </a:r>
          </a:p>
          <a:p>
            <a:pPr lvl="1"/>
            <a:r>
              <a:rPr lang="en-US" dirty="0" smtClean="0"/>
              <a:t>Glacial Isostatic Adjustment</a:t>
            </a:r>
          </a:p>
          <a:p>
            <a:pPr lvl="1"/>
            <a:r>
              <a:rPr lang="en-US" dirty="0" smtClean="0"/>
              <a:t>Regional Oceanographic </a:t>
            </a:r>
            <a:r>
              <a:rPr lang="en-US" dirty="0" smtClean="0"/>
              <a:t>Effects</a:t>
            </a:r>
            <a:endParaRPr lang="en-CA" dirty="0"/>
          </a:p>
          <a:p>
            <a:endParaRPr lang="en-US" dirty="0"/>
          </a:p>
        </p:txBody>
      </p:sp>
      <p:sp>
        <p:nvSpPr>
          <p:cNvPr id="3" name="Title 2"/>
          <p:cNvSpPr>
            <a:spLocks noGrp="1"/>
          </p:cNvSpPr>
          <p:nvPr>
            <p:ph type="title"/>
          </p:nvPr>
        </p:nvSpPr>
        <p:spPr/>
        <p:txBody>
          <a:bodyPr/>
          <a:lstStyle/>
          <a:p>
            <a:r>
              <a:rPr lang="en-CA" dirty="0" smtClean="0"/>
              <a:t>Sea Level Rise</a:t>
            </a:r>
            <a:endParaRPr lang="en-CA" dirty="0"/>
          </a:p>
        </p:txBody>
      </p:sp>
    </p:spTree>
    <p:custDataLst>
      <p:tags r:id="rId1"/>
    </p:custDataLst>
    <p:extLst>
      <p:ext uri="{BB962C8B-B14F-4D97-AF65-F5344CB8AC3E}">
        <p14:creationId xmlns:p14="http://schemas.microsoft.com/office/powerpoint/2010/main" val="35415591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19400" y="719137"/>
            <a:ext cx="5943600" cy="6040043"/>
          </a:xfrm>
          <a:prstGeom prst="rect">
            <a:avLst/>
          </a:prstGeom>
        </p:spPr>
      </p:pic>
      <p:sp>
        <p:nvSpPr>
          <p:cNvPr id="8" name="Title 1"/>
          <p:cNvSpPr>
            <a:spLocks noGrp="1"/>
          </p:cNvSpPr>
          <p:nvPr>
            <p:ph type="title"/>
          </p:nvPr>
        </p:nvSpPr>
        <p:spPr>
          <a:xfrm>
            <a:off x="228600" y="719137"/>
            <a:ext cx="4191000" cy="423863"/>
          </a:xfrm>
        </p:spPr>
        <p:txBody>
          <a:bodyPr>
            <a:normAutofit fontScale="90000"/>
          </a:bodyPr>
          <a:lstStyle/>
          <a:p>
            <a:r>
              <a:rPr lang="en-US" dirty="0" smtClean="0"/>
              <a:t>HHWLT and Coastal Zones</a:t>
            </a:r>
            <a:endParaRPr lang="en-US" dirty="0"/>
          </a:p>
        </p:txBody>
      </p:sp>
      <p:sp>
        <p:nvSpPr>
          <p:cNvPr id="2" name="TextBox 1"/>
          <p:cNvSpPr txBox="1"/>
          <p:nvPr/>
        </p:nvSpPr>
        <p:spPr>
          <a:xfrm>
            <a:off x="228600" y="2133601"/>
            <a:ext cx="2514600" cy="1477328"/>
          </a:xfrm>
          <a:prstGeom prst="rect">
            <a:avLst/>
          </a:prstGeom>
          <a:noFill/>
        </p:spPr>
        <p:txBody>
          <a:bodyPr wrap="square" rtlCol="0">
            <a:spAutoFit/>
          </a:bodyPr>
          <a:lstStyle/>
          <a:p>
            <a:r>
              <a:rPr lang="en-CA" dirty="0" smtClean="0"/>
              <a:t>- each </a:t>
            </a:r>
            <a:r>
              <a:rPr lang="en-CA" dirty="0"/>
              <a:t>zone </a:t>
            </a:r>
            <a:r>
              <a:rPr lang="en-CA" dirty="0" smtClean="0"/>
              <a:t>shares </a:t>
            </a:r>
            <a:r>
              <a:rPr lang="en-CA" dirty="0"/>
              <a:t>a quasi-homogenous HHWLT elevation and storm-surge flooding climatology</a:t>
            </a:r>
            <a:r>
              <a:rPr lang="en-US" dirty="0"/>
              <a:t> </a:t>
            </a:r>
          </a:p>
        </p:txBody>
      </p:sp>
    </p:spTree>
    <p:extLst>
      <p:ext uri="{BB962C8B-B14F-4D97-AF65-F5344CB8AC3E}">
        <p14:creationId xmlns:p14="http://schemas.microsoft.com/office/powerpoint/2010/main" val="169571555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533400"/>
          </a:xfrm>
        </p:spPr>
        <p:txBody>
          <a:bodyPr/>
          <a:lstStyle/>
          <a:p>
            <a:r>
              <a:rPr lang="en-CA" dirty="0" smtClean="0"/>
              <a:t>Flood Estimates</a:t>
            </a:r>
            <a:endParaRPr lang="en-CA" dirty="0"/>
          </a:p>
        </p:txBody>
      </p:sp>
      <p:sp>
        <p:nvSpPr>
          <p:cNvPr id="3" name="Content Placeholder 2"/>
          <p:cNvSpPr>
            <a:spLocks noGrp="1"/>
          </p:cNvSpPr>
          <p:nvPr>
            <p:ph idx="1"/>
          </p:nvPr>
        </p:nvSpPr>
        <p:spPr/>
        <p:txBody>
          <a:bodyPr/>
          <a:lstStyle/>
          <a:p>
            <a:r>
              <a:rPr lang="en-CA" dirty="0" smtClean="0"/>
              <a:t>For each section of NB Coast, an Extreme Total Sea-Level table was created:</a:t>
            </a:r>
          </a:p>
          <a:p>
            <a:pPr lvl="1"/>
            <a:r>
              <a:rPr lang="en-CA" dirty="0" smtClean="0"/>
              <a:t>HHWLT</a:t>
            </a:r>
          </a:p>
          <a:p>
            <a:pPr lvl="1"/>
            <a:r>
              <a:rPr lang="en-CA" dirty="0" smtClean="0"/>
              <a:t>Regional Sea-Level Rise component</a:t>
            </a:r>
          </a:p>
          <a:p>
            <a:pPr lvl="1"/>
            <a:r>
              <a:rPr lang="en-CA" dirty="0" smtClean="0"/>
              <a:t>Storm Surge Return Level</a:t>
            </a:r>
          </a:p>
          <a:p>
            <a:pPr lvl="1"/>
            <a:r>
              <a:rPr lang="en-CA" dirty="0" smtClean="0"/>
              <a:t>Levels for 2010, 2030, 2050 and </a:t>
            </a:r>
            <a:r>
              <a:rPr lang="en-CA" dirty="0" smtClean="0"/>
              <a:t>2100</a:t>
            </a:r>
            <a:endParaRPr lang="en-CA" dirty="0" smtClean="0"/>
          </a:p>
          <a:p>
            <a:pPr lvl="1"/>
            <a:r>
              <a:rPr lang="en-CA" dirty="0" smtClean="0"/>
              <a:t>Return Periods 1, 2, 5, 10, 25, 50 and 100-Year.</a:t>
            </a:r>
          </a:p>
        </p:txBody>
      </p:sp>
    </p:spTree>
    <p:extLst>
      <p:ext uri="{BB962C8B-B14F-4D97-AF65-F5344CB8AC3E}">
        <p14:creationId xmlns:p14="http://schemas.microsoft.com/office/powerpoint/2010/main" val="57676319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759691"/>
            <a:ext cx="8001000" cy="556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13433"/>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8.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9.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1794</Words>
  <Application>Microsoft Office PowerPoint</Application>
  <PresentationFormat>On-screen Show (4:3)</PresentationFormat>
  <Paragraphs>241</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Project Status Report</vt:lpstr>
      <vt:lpstr>NB Coastal Flood Web Viewer     Capstone Project Narrative</vt:lpstr>
      <vt:lpstr>Overview</vt:lpstr>
      <vt:lpstr>Project Overview</vt:lpstr>
      <vt:lpstr>PowerPoint Presentation</vt:lpstr>
      <vt:lpstr>PowerPoint Presentation</vt:lpstr>
      <vt:lpstr>Sea Level Rise</vt:lpstr>
      <vt:lpstr>HHWLT and Coastal Zones</vt:lpstr>
      <vt:lpstr>Flood Estimates</vt:lpstr>
      <vt:lpstr>PowerPoint Presentation</vt:lpstr>
      <vt:lpstr>LiDAR Specification</vt:lpstr>
      <vt:lpstr>LIDAR QA Workflow</vt:lpstr>
      <vt:lpstr>Flood Extent and Depth to Water Workflow</vt:lpstr>
      <vt:lpstr>Building Extraction</vt:lpstr>
      <vt:lpstr>Visualizing and Communication </vt:lpstr>
      <vt:lpstr>Timeline</vt:lpstr>
      <vt:lpstr>Challenges</vt:lpstr>
      <vt:lpstr>Questions?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2017-10-12T11:56:46Z</dcterms:created>
  <dcterms:modified xsi:type="dcterms:W3CDTF">2017-10-31T14:02:09Z</dcterms:modified>
</cp:coreProperties>
</file>