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4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72" r:id="rId13"/>
    <p:sldId id="265" r:id="rId14"/>
    <p:sldId id="266" r:id="rId15"/>
    <p:sldId id="267" r:id="rId16"/>
    <p:sldId id="270" r:id="rId17"/>
    <p:sldId id="268" r:id="rId18"/>
    <p:sldId id="273" r:id="rId19"/>
    <p:sldId id="271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19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03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30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36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99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20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37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58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89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33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79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0D30-95BE-485D-B7BE-23FA5F7B7A8E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CEEA-D3C6-4812-B550-0CDABCDE4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 baseline="0">
          <a:solidFill>
            <a:schemeClr val="bg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914400"/>
          </a:xfrm>
        </p:spPr>
        <p:txBody>
          <a:bodyPr/>
          <a:lstStyle/>
          <a:p>
            <a:r>
              <a:rPr lang="en-US" cap="small" dirty="0" smtClean="0"/>
              <a:t>The Last 200 Feet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133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William J. </a:t>
            </a:r>
            <a:r>
              <a:rPr lang="en-US" sz="2400" err="1" smtClean="0"/>
              <a:t>McDevitt</a:t>
            </a:r>
            <a:r>
              <a:rPr lang="en-US" sz="2400" smtClean="0"/>
              <a:t> III</a:t>
            </a:r>
          </a:p>
          <a:p>
            <a:r>
              <a:rPr lang="en-US" sz="2400" smtClean="0"/>
              <a:t>Advisor – Karen Schuckman, C.P., P.L.S., MGIS</a:t>
            </a:r>
            <a:endParaRPr lang="en-US" sz="2400" dirty="0" smtClean="0"/>
          </a:p>
          <a:p>
            <a:endParaRPr lang="en-US" sz="2400" smtClean="0"/>
          </a:p>
          <a:p>
            <a:r>
              <a:rPr lang="en-US" sz="2400" smtClean="0"/>
              <a:t>The </a:t>
            </a:r>
            <a:r>
              <a:rPr lang="en-US" sz="2400" dirty="0" smtClean="0"/>
              <a:t>Pennsylvania State University</a:t>
            </a:r>
          </a:p>
          <a:p>
            <a:r>
              <a:rPr lang="en-US" sz="2400" dirty="0" smtClean="0"/>
              <a:t>World Campus</a:t>
            </a:r>
          </a:p>
          <a:p>
            <a:r>
              <a:rPr lang="en-US" sz="2400" dirty="0" smtClean="0"/>
              <a:t>State College, Pennsylvania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8800" y="228600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cap="small" dirty="0" smtClean="0"/>
              <a:t>A Low-Cost Approach to Landing Aircraft in Zero-Zero Conditions</a:t>
            </a:r>
            <a:endParaRPr lang="en-US" sz="3200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6318738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85000"/>
                  </a:schemeClr>
                </a:solidFill>
              </a:rPr>
              <a:t>*** For  best results, view in PowerPoint </a:t>
            </a:r>
            <a:r>
              <a:rPr lang="en-US" sz="1100" i="1" dirty="0" err="1" smtClean="0">
                <a:solidFill>
                  <a:schemeClr val="bg1">
                    <a:lumMod val="85000"/>
                  </a:schemeClr>
                </a:solidFill>
              </a:rPr>
              <a:t>SlideShow</a:t>
            </a:r>
            <a:r>
              <a:rPr lang="en-US" sz="1100" i="1" dirty="0" smtClean="0">
                <a:solidFill>
                  <a:schemeClr val="bg1">
                    <a:lumMod val="85000"/>
                  </a:schemeClr>
                </a:solidFill>
              </a:rPr>
              <a:t> Mode ***</a:t>
            </a:r>
            <a:endParaRPr lang="en-US" sz="11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3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Data 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13" t="17893" r="15857" b="16981"/>
          <a:stretch/>
        </p:blipFill>
        <p:spPr>
          <a:xfrm>
            <a:off x="4953000" y="1905000"/>
            <a:ext cx="3621882" cy="2971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GPS</a:t>
            </a:r>
          </a:p>
          <a:p>
            <a:pPr lvl="1"/>
            <a:r>
              <a:rPr lang="en-US" sz="2000" dirty="0" smtClean="0"/>
              <a:t>Latitude, longitude, altitude </a:t>
            </a:r>
          </a:p>
          <a:p>
            <a:r>
              <a:rPr lang="en-US" sz="2400" dirty="0" smtClean="0"/>
              <a:t>AHRS</a:t>
            </a:r>
          </a:p>
          <a:p>
            <a:pPr lvl="1"/>
            <a:r>
              <a:rPr lang="en-US" sz="2000" dirty="0"/>
              <a:t>Roll, pitch, </a:t>
            </a:r>
            <a:r>
              <a:rPr lang="en-US" sz="2000" dirty="0" smtClean="0"/>
              <a:t>heading</a:t>
            </a:r>
          </a:p>
          <a:p>
            <a:r>
              <a:rPr lang="en-US" sz="2400" dirty="0" smtClean="0"/>
              <a:t>Surface™</a:t>
            </a:r>
          </a:p>
          <a:p>
            <a:pPr lvl="1"/>
            <a:r>
              <a:rPr lang="en-US" sz="2000" dirty="0" smtClean="0"/>
              <a:t>Decodes data</a:t>
            </a:r>
          </a:p>
          <a:p>
            <a:pPr lvl="1"/>
            <a:r>
              <a:rPr lang="en-US" sz="2000" dirty="0" smtClean="0"/>
              <a:t>Transfers as ASCII to serial</a:t>
            </a:r>
          </a:p>
          <a:p>
            <a:pPr lvl="1"/>
            <a:r>
              <a:rPr lang="en-US" sz="2000" dirty="0" smtClean="0"/>
              <a:t>Picked up by HyperTerminal</a:t>
            </a:r>
          </a:p>
          <a:p>
            <a:pPr lvl="1"/>
            <a:r>
              <a:rPr lang="en-US" sz="2000" dirty="0" smtClean="0"/>
              <a:t>HUD.dll – drives </a:t>
            </a:r>
            <a:r>
              <a:rPr lang="en-US" sz="2000" dirty="0" err="1" smtClean="0"/>
              <a:t>eyepoint</a:t>
            </a:r>
            <a:endParaRPr lang="en-US" sz="2000" dirty="0" smtClean="0"/>
          </a:p>
          <a:p>
            <a:pPr lvl="1"/>
            <a:r>
              <a:rPr lang="en-US" sz="2000" dirty="0" smtClean="0"/>
              <a:t>VRSG displays results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89220" y="236220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77790" y="3448050"/>
            <a:ext cx="937260" cy="76581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92290" y="2706052"/>
            <a:ext cx="1143000" cy="382905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92290" y="3106103"/>
            <a:ext cx="1143000" cy="665798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92290" y="3726180"/>
            <a:ext cx="1143000" cy="35433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92290" y="4066222"/>
            <a:ext cx="1143000" cy="382905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0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Test aircraft – Piper PA-28 Archer</a:t>
            </a:r>
            <a:endParaRPr lang="en-US" dirty="0" smtClean="0"/>
          </a:p>
          <a:p>
            <a:r>
              <a:rPr lang="en-US" smtClean="0"/>
              <a:t>Test airfield – General </a:t>
            </a:r>
            <a:r>
              <a:rPr lang="en-US" dirty="0" smtClean="0"/>
              <a:t>William J. Fox Field, Lancaster, </a:t>
            </a:r>
            <a:r>
              <a:rPr lang="en-US" smtClean="0"/>
              <a:t>CA </a:t>
            </a:r>
          </a:p>
          <a:p>
            <a:r>
              <a:rPr lang="en-US" smtClean="0"/>
              <a:t>All testing </a:t>
            </a:r>
            <a:r>
              <a:rPr lang="en-US" dirty="0" smtClean="0"/>
              <a:t>will occur in VFR conditions</a:t>
            </a:r>
          </a:p>
          <a:p>
            <a:r>
              <a:rPr lang="en-US" dirty="0" smtClean="0"/>
              <a:t>Video recordings</a:t>
            </a:r>
          </a:p>
          <a:p>
            <a:pPr lvl="1"/>
            <a:r>
              <a:rPr lang="en-US" dirty="0" smtClean="0"/>
              <a:t>Cockpit and outside world</a:t>
            </a:r>
          </a:p>
          <a:p>
            <a:pPr lvl="1"/>
            <a:r>
              <a:rPr lang="en-US" dirty="0" smtClean="0"/>
              <a:t>SVS</a:t>
            </a:r>
          </a:p>
          <a:p>
            <a:r>
              <a:rPr lang="en-US" dirty="0" smtClean="0"/>
              <a:t>Data logging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105400" cy="340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01364" y="2541329"/>
            <a:ext cx="304647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30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SVS Video</a:t>
            </a:r>
            <a:endParaRPr lang="en-US"/>
          </a:p>
        </p:txBody>
      </p:sp>
      <p:pic>
        <p:nvPicPr>
          <p:cNvPr id="4" name="0003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2029.1152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28800" y="1371419"/>
            <a:ext cx="5486400" cy="4115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379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Test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Flight </a:t>
            </a:r>
            <a:r>
              <a:rPr lang="en-US" smtClean="0"/>
              <a:t>1 (Day)</a:t>
            </a:r>
            <a:endParaRPr lang="en-US" dirty="0" smtClean="0"/>
          </a:p>
          <a:p>
            <a:pPr lvl="1"/>
            <a:r>
              <a:rPr lang="en-US" dirty="0" smtClean="0"/>
              <a:t>SVS recording only</a:t>
            </a:r>
          </a:p>
          <a:p>
            <a:pPr lvl="2"/>
            <a:r>
              <a:rPr lang="en-US" dirty="0" smtClean="0"/>
              <a:t>All visual flying</a:t>
            </a:r>
          </a:p>
          <a:p>
            <a:pPr lvl="1"/>
            <a:r>
              <a:rPr lang="en-US" dirty="0" smtClean="0"/>
              <a:t>1 GPS LPV approach</a:t>
            </a:r>
          </a:p>
          <a:p>
            <a:pPr lvl="1"/>
            <a:r>
              <a:rPr lang="en-US" dirty="0" smtClean="0"/>
              <a:t>5 touch and go landings</a:t>
            </a:r>
          </a:p>
          <a:p>
            <a:pPr lvl="1"/>
            <a:r>
              <a:rPr lang="en-US" dirty="0" smtClean="0"/>
              <a:t>Record SVS for latency determination</a:t>
            </a:r>
          </a:p>
          <a:p>
            <a:r>
              <a:rPr lang="en-US" dirty="0" smtClean="0"/>
              <a:t>Assess feasibility of:</a:t>
            </a:r>
          </a:p>
          <a:p>
            <a:pPr lvl="1"/>
            <a:r>
              <a:rPr lang="en-US" dirty="0" smtClean="0"/>
              <a:t>SVS approach</a:t>
            </a:r>
          </a:p>
          <a:p>
            <a:pPr lvl="1"/>
            <a:r>
              <a:rPr lang="en-US" dirty="0" smtClean="0"/>
              <a:t>SVS takeoff and landings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Flight 2 (Day)</a:t>
            </a:r>
            <a:endParaRPr lang="en-US" dirty="0" smtClean="0"/>
          </a:p>
          <a:p>
            <a:pPr lvl="1"/>
            <a:r>
              <a:rPr lang="en-US" dirty="0" smtClean="0"/>
              <a:t>1 GPS LPV approach using SVS to DH</a:t>
            </a:r>
          </a:p>
          <a:p>
            <a:pPr lvl="1"/>
            <a:r>
              <a:rPr lang="en-US" dirty="0" smtClean="0"/>
              <a:t>Continue visual landing to full stop</a:t>
            </a:r>
          </a:p>
          <a:p>
            <a:pPr lvl="1"/>
            <a:r>
              <a:rPr lang="en-US" dirty="0" smtClean="0"/>
              <a:t>Takeoff using SVS as primary reference</a:t>
            </a:r>
          </a:p>
          <a:p>
            <a:pPr lvl="1"/>
            <a:r>
              <a:rPr lang="en-US" dirty="0" smtClean="0"/>
              <a:t>1 GPS LPV approach using SVS to touchdown</a:t>
            </a:r>
          </a:p>
          <a:p>
            <a:pPr lvl="1"/>
            <a:r>
              <a:rPr lang="en-US" dirty="0" smtClean="0"/>
              <a:t>5 additional landings using SVS to touchdown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4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Test Points 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smtClean="0"/>
              <a:t>Flight 3 (Night) </a:t>
            </a:r>
            <a:endParaRPr lang="en-US" dirty="0" smtClean="0"/>
          </a:p>
          <a:p>
            <a:pPr lvl="1"/>
            <a:r>
              <a:rPr lang="en-US" dirty="0" smtClean="0"/>
              <a:t>SVS recorded only</a:t>
            </a:r>
          </a:p>
          <a:p>
            <a:pPr lvl="1"/>
            <a:r>
              <a:rPr lang="en-US" dirty="0" smtClean="0"/>
              <a:t>3 touch and go landings at night with data and video recording using normal flight displays and instruments</a:t>
            </a:r>
          </a:p>
          <a:p>
            <a:r>
              <a:rPr lang="en-US" dirty="0" smtClean="0"/>
              <a:t>Assess feasibility of:</a:t>
            </a:r>
          </a:p>
          <a:p>
            <a:pPr lvl="1"/>
            <a:r>
              <a:rPr lang="en-US" dirty="0" smtClean="0"/>
              <a:t>Night SVS approach</a:t>
            </a:r>
          </a:p>
          <a:p>
            <a:pPr lvl="1"/>
            <a:r>
              <a:rPr lang="en-US" dirty="0" smtClean="0"/>
              <a:t>Night SVS landings</a:t>
            </a:r>
          </a:p>
          <a:p>
            <a:pPr lvl="1"/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smtClean="0"/>
              <a:t>Flight 4 (Night)</a:t>
            </a:r>
            <a:endParaRPr lang="en-US" dirty="0" smtClean="0"/>
          </a:p>
          <a:p>
            <a:pPr lvl="1"/>
            <a:r>
              <a:rPr lang="en-US" dirty="0" smtClean="0"/>
              <a:t>1 night GPS LPV approach and landing using SVS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42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Expected Outcome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SVS will allow a pilot to continue an approach from a 200’ AGL decision height on a standard 3° glideslope and be assured of touching down in the center of the runway.</a:t>
            </a:r>
          </a:p>
          <a:p>
            <a:pPr lvl="1"/>
            <a:r>
              <a:rPr lang="en-US" smtClean="0"/>
              <a:t>SVS will ensure the pilot can ‘see’ the runway and use it to make ‘visual’ corrections.</a:t>
            </a:r>
          </a:p>
          <a:p>
            <a:r>
              <a:rPr lang="en-US" smtClean="0"/>
              <a:t>SVS will allow the pilot to make an emergency safe landing in weather conditions that would otherwise preclude 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Timeline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May 2013 – Complete software connectivity,   GPS Survey of Fox Field</a:t>
            </a:r>
          </a:p>
          <a:p>
            <a:r>
              <a:rPr lang="en-US" smtClean="0"/>
              <a:t>May 20 – Acceptance letters from conference</a:t>
            </a:r>
          </a:p>
          <a:p>
            <a:r>
              <a:rPr lang="en-US" smtClean="0"/>
              <a:t>June - July – Flight Testing</a:t>
            </a:r>
          </a:p>
          <a:p>
            <a:r>
              <a:rPr lang="en-US" smtClean="0"/>
              <a:t>July - August – Data analysis, paper wrap-up</a:t>
            </a:r>
          </a:p>
          <a:p>
            <a:r>
              <a:rPr lang="en-US" smtClean="0"/>
              <a:t>August 31 – Deadline for paper submission</a:t>
            </a:r>
          </a:p>
          <a:p>
            <a:r>
              <a:rPr lang="en-US" smtClean="0"/>
              <a:t>October 6-10 – Present at 32</a:t>
            </a:r>
            <a:r>
              <a:rPr lang="en-US" baseline="30000" smtClean="0"/>
              <a:t>nd</a:t>
            </a:r>
            <a:r>
              <a:rPr lang="en-US" smtClean="0"/>
              <a:t> Digital Avionics Systems Conference, Syracuse, 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9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system, as presented, will allow an aircraft to land safely when </a:t>
            </a:r>
            <a:r>
              <a:rPr lang="en-US"/>
              <a:t>no other options </a:t>
            </a:r>
            <a:r>
              <a:rPr lang="en-US" smtClean="0"/>
              <a:t>are available, providing a possibly lifesaving tool for general aviation pilots in a life or death situation.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6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sz="2800" smtClean="0"/>
              <a:t>Advisor – Karen Schuckman</a:t>
            </a:r>
          </a:p>
          <a:p>
            <a:r>
              <a:rPr lang="en-US" sz="2800" smtClean="0"/>
              <a:t>GIS Data – Los Angeles County GIS Portal</a:t>
            </a:r>
          </a:p>
          <a:p>
            <a:r>
              <a:rPr lang="en-US" sz="2800" smtClean="0"/>
              <a:t>HUD.dll code – MetaVR, Inc</a:t>
            </a:r>
          </a:p>
          <a:p>
            <a:r>
              <a:rPr lang="en-US" sz="2800" smtClean="0"/>
              <a:t>Programmer – RuthAnn Abruzzi, Applied Research Associates, Albuquerque, NM</a:t>
            </a:r>
          </a:p>
          <a:p>
            <a:r>
              <a:rPr lang="en-US" sz="2800" smtClean="0"/>
              <a:t>Pilot – John Howell, Lockheed-Martin Corporation, Palmdale, CA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2647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4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1"/>
            <a:ext cx="7620000" cy="41910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Problem</a:t>
            </a:r>
          </a:p>
          <a:p>
            <a:r>
              <a:rPr lang="en-US" smtClean="0"/>
              <a:t>Proposed Solution</a:t>
            </a:r>
          </a:p>
          <a:p>
            <a:r>
              <a:rPr lang="en-US" smtClean="0"/>
              <a:t>Issues</a:t>
            </a:r>
          </a:p>
          <a:p>
            <a:r>
              <a:rPr lang="en-US" smtClean="0"/>
              <a:t>System Requirements</a:t>
            </a:r>
          </a:p>
          <a:p>
            <a:r>
              <a:rPr lang="en-US" smtClean="0"/>
              <a:t>Database Creation and Data Flow</a:t>
            </a:r>
          </a:p>
          <a:p>
            <a:r>
              <a:rPr lang="en-US" smtClean="0"/>
              <a:t>Test Methodology and Test Points</a:t>
            </a:r>
          </a:p>
          <a:p>
            <a:r>
              <a:rPr lang="en-US" smtClean="0"/>
              <a:t>Expected Outcome</a:t>
            </a:r>
          </a:p>
          <a:p>
            <a:r>
              <a:rPr lang="en-US" smtClean="0"/>
              <a:t>Acknowledments</a:t>
            </a:r>
          </a:p>
          <a:p>
            <a:r>
              <a:rPr lang="en-US" smtClean="0"/>
              <a:t>Questions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83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6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Current FAA Category I Instrument Landing System approach minima are:</a:t>
            </a:r>
          </a:p>
          <a:p>
            <a:pPr lvl="1"/>
            <a:r>
              <a:rPr lang="en-US" dirty="0" smtClean="0"/>
              <a:t>200’ AGL Decision Height</a:t>
            </a:r>
          </a:p>
          <a:p>
            <a:pPr lvl="1"/>
            <a:r>
              <a:rPr lang="en-US" dirty="0" smtClean="0"/>
              <a:t>2,400’ Runway Visual Range</a:t>
            </a:r>
          </a:p>
          <a:p>
            <a:r>
              <a:rPr lang="en-US" dirty="0" smtClean="0"/>
              <a:t>Pilot may not begin an approach to landing if reported conditions are below minimums and may only continue the approach below decision height if the runway environment is 		in 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5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6124"/>
          </a:xfrm>
        </p:spPr>
        <p:txBody>
          <a:bodyPr>
            <a:normAutofit fontScale="90000"/>
          </a:bodyPr>
          <a:lstStyle/>
          <a:p>
            <a:r>
              <a:rPr lang="en-US" smtClean="0"/>
              <a:t>But that is not really a problem…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These standards have been around for many years</a:t>
            </a:r>
          </a:p>
          <a:p>
            <a:pPr lvl="1"/>
            <a:r>
              <a:rPr lang="en-US" dirty="0" smtClean="0"/>
              <a:t>There are ILS approaches (Category </a:t>
            </a:r>
            <a:r>
              <a:rPr lang="en-US" dirty="0" err="1" smtClean="0"/>
              <a:t>IIIc</a:t>
            </a:r>
            <a:r>
              <a:rPr lang="en-US" dirty="0" smtClean="0"/>
              <a:t>) with no decision height and no RVR requirement (zero-zero)</a:t>
            </a:r>
          </a:p>
          <a:p>
            <a:pPr lvl="1"/>
            <a:r>
              <a:rPr lang="en-US" dirty="0" smtClean="0"/>
              <a:t>Not available at most small airfields or to general aviation pilots</a:t>
            </a:r>
          </a:p>
          <a:p>
            <a:r>
              <a:rPr lang="en-US" dirty="0" smtClean="0"/>
              <a:t>The problem is when a pilot unexpectedly encounters weather below minimums at his destination with not enough fuel to reach a suitable alternate airfield…</a:t>
            </a:r>
          </a:p>
          <a:p>
            <a:pPr lvl="1"/>
            <a:r>
              <a:rPr lang="en-US" dirty="0" smtClean="0"/>
              <a:t>Then what…?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5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Synthetic Vision System (SVS)</a:t>
            </a:r>
          </a:p>
          <a:p>
            <a:pPr lvl="1"/>
            <a:r>
              <a:rPr lang="en-US" dirty="0" smtClean="0"/>
              <a:t>A virtual presentation of the world as the pilot would see it from the cockpit</a:t>
            </a:r>
          </a:p>
          <a:p>
            <a:pPr lvl="1"/>
            <a:r>
              <a:rPr lang="en-US" dirty="0" smtClean="0"/>
              <a:t>Displayed on </a:t>
            </a:r>
            <a:r>
              <a:rPr lang="en-US" smtClean="0"/>
              <a:t>a Windows™-</a:t>
            </a:r>
            <a:r>
              <a:rPr lang="en-US" dirty="0" smtClean="0"/>
              <a:t>based tablet computer</a:t>
            </a:r>
          </a:p>
          <a:p>
            <a:pPr lvl="1"/>
            <a:r>
              <a:rPr lang="en-US" smtClean="0"/>
              <a:t>Location driven </a:t>
            </a:r>
            <a:r>
              <a:rPr lang="en-US" dirty="0" smtClean="0"/>
              <a:t>by Wide Area Augmentation System (WAAS) augmented GPS</a:t>
            </a:r>
          </a:p>
          <a:p>
            <a:pPr lvl="2"/>
            <a:r>
              <a:rPr lang="en-US" smtClean="0"/>
              <a:t>Provides highly </a:t>
            </a:r>
            <a:r>
              <a:rPr lang="en-US" dirty="0" smtClean="0"/>
              <a:t>accurate own-ship location – </a:t>
            </a:r>
            <a:r>
              <a:rPr lang="en-US" smtClean="0"/>
              <a:t>typically   1 </a:t>
            </a:r>
            <a:r>
              <a:rPr lang="en-US" dirty="0" smtClean="0"/>
              <a:t>meter horizontal and 1.3 </a:t>
            </a:r>
            <a:r>
              <a:rPr lang="en-US" smtClean="0"/>
              <a:t>meters vertical</a:t>
            </a:r>
          </a:p>
          <a:p>
            <a:pPr lvl="3"/>
            <a:r>
              <a:rPr lang="en-US" smtClean="0"/>
              <a:t>Well within the footprint of even the smallest 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0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Vision System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Government agencies, universities, and aerospace corporations already at work on systems of this type</a:t>
            </a:r>
          </a:p>
          <a:p>
            <a:pPr lvl="1"/>
            <a:r>
              <a:rPr lang="en-US" dirty="0" smtClean="0"/>
              <a:t>Will initially be designed for commercial, military, or business-class aircraft</a:t>
            </a:r>
          </a:p>
          <a:p>
            <a:pPr lvl="1"/>
            <a:r>
              <a:rPr lang="en-US" dirty="0" smtClean="0"/>
              <a:t>Very expensive – 10’s to 100’s of thousands of $$</a:t>
            </a:r>
          </a:p>
          <a:p>
            <a:pPr lvl="1"/>
            <a:r>
              <a:rPr lang="en-US" dirty="0" smtClean="0"/>
              <a:t>Unaffordable for general aviation pilots</a:t>
            </a:r>
          </a:p>
          <a:p>
            <a:pPr lvl="2"/>
            <a:r>
              <a:rPr lang="en-US" dirty="0" smtClean="0"/>
              <a:t>This system is designed to support their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86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373" y="1905000"/>
            <a:ext cx="3460723" cy="390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724150"/>
            <a:ext cx="5420245" cy="298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355" y="3273355"/>
            <a:ext cx="3743845" cy="24312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7" b="13244"/>
          <a:stretch/>
        </p:blipFill>
        <p:spPr bwMode="auto">
          <a:xfrm>
            <a:off x="5029200" y="3273355"/>
            <a:ext cx="3210444" cy="2582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Vision System</a:t>
            </a:r>
          </a:p>
          <a:p>
            <a:pPr lvl="1"/>
            <a:r>
              <a:rPr lang="en-US" dirty="0" smtClean="0"/>
              <a:t>Tablet computer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Attitude Heading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 smtClean="0"/>
              <a:t>Reference System (AHRS)</a:t>
            </a:r>
          </a:p>
          <a:p>
            <a:pPr lvl="1"/>
            <a:r>
              <a:rPr lang="en-US" smtClean="0"/>
              <a:t>Terrain Database</a:t>
            </a:r>
            <a:endParaRPr lang="en-US" dirty="0"/>
          </a:p>
          <a:p>
            <a:pPr lvl="1"/>
            <a:r>
              <a:rPr lang="en-US" smtClean="0"/>
              <a:t>Rendering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6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Terrain Database</a:t>
            </a:r>
          </a:p>
          <a:p>
            <a:pPr lvl="1"/>
            <a:r>
              <a:rPr lang="en-US" dirty="0" smtClean="0"/>
              <a:t>Imagery</a:t>
            </a:r>
          </a:p>
          <a:p>
            <a:pPr lvl="1"/>
            <a:r>
              <a:rPr lang="en-US" dirty="0" smtClean="0"/>
              <a:t>Elevation Data</a:t>
            </a:r>
          </a:p>
          <a:p>
            <a:pPr lvl="1"/>
            <a:r>
              <a:rPr lang="en-US" dirty="0" smtClean="0"/>
              <a:t>Vector Drawings</a:t>
            </a:r>
          </a:p>
          <a:p>
            <a:pPr lvl="1"/>
            <a:r>
              <a:rPr lang="en-US" dirty="0" smtClean="0"/>
              <a:t>Precise survey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702" y="1983926"/>
            <a:ext cx="4301248" cy="2982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113" y="2002449"/>
            <a:ext cx="4306754" cy="2963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7848" y="1967252"/>
            <a:ext cx="4303102" cy="2918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113" y="2002450"/>
            <a:ext cx="422857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Terrain Database Creation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295400"/>
            <a:ext cx="2288893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Multi-step process</a:t>
            </a:r>
          </a:p>
          <a:p>
            <a:pPr lvl="1"/>
            <a:r>
              <a:rPr lang="en-US" dirty="0" smtClean="0"/>
              <a:t>GPS Survey</a:t>
            </a:r>
          </a:p>
          <a:p>
            <a:pPr lvl="2"/>
            <a:r>
              <a:rPr lang="en-US" dirty="0" smtClean="0"/>
              <a:t>Process raw GPS data with </a:t>
            </a:r>
            <a:r>
              <a:rPr lang="en-US" dirty="0" err="1" smtClean="0"/>
              <a:t>GeoOffice</a:t>
            </a:r>
            <a:endParaRPr lang="en-US" dirty="0" smtClean="0"/>
          </a:p>
          <a:p>
            <a:pPr lvl="2"/>
            <a:r>
              <a:rPr lang="en-US" dirty="0" smtClean="0"/>
              <a:t>OPUS post-process survey for precision</a:t>
            </a:r>
          </a:p>
          <a:p>
            <a:pPr lvl="1"/>
            <a:r>
              <a:rPr lang="en-US" dirty="0" smtClean="0"/>
              <a:t>Georeference imagery</a:t>
            </a:r>
          </a:p>
          <a:p>
            <a:pPr lvl="1"/>
            <a:r>
              <a:rPr lang="en-US" dirty="0" smtClean="0"/>
              <a:t>Vector drawings</a:t>
            </a:r>
          </a:p>
          <a:p>
            <a:pPr lvl="2"/>
            <a:r>
              <a:rPr lang="en-US" dirty="0" smtClean="0"/>
              <a:t>Texture drawings</a:t>
            </a:r>
          </a:p>
          <a:p>
            <a:pPr lvl="1"/>
            <a:r>
              <a:rPr lang="en-US" dirty="0" smtClean="0"/>
              <a:t>Create precise TIN</a:t>
            </a:r>
          </a:p>
          <a:p>
            <a:pPr lvl="1"/>
            <a:r>
              <a:rPr lang="en-US" dirty="0" smtClean="0"/>
              <a:t>Create tiles for VRSG</a:t>
            </a:r>
          </a:p>
          <a:p>
            <a:pPr lvl="2"/>
            <a:r>
              <a:rPr lang="en-US" dirty="0" smtClean="0"/>
              <a:t>‘Curve’ drawings to elevation TIN</a:t>
            </a:r>
          </a:p>
          <a:p>
            <a:pPr lvl="1"/>
            <a:r>
              <a:rPr lang="en-US" dirty="0" smtClean="0"/>
              <a:t>Display with VRSG</a:t>
            </a:r>
          </a:p>
          <a:p>
            <a:pPr lvl="1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629400" y="139065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640830" y="213360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2190" y="276225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55180" y="278511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75120" y="336804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89470" y="393954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03620" y="393954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9400" y="449580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40830" y="507111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75120" y="3375660"/>
            <a:ext cx="914400" cy="6858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3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he Last 200 Feet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Outline&amp;quot;&quot;/&gt;&lt;property id=&quot;20307&quot; value=&quot;269&quot;/&gt;&lt;/object&gt;&lt;object type=&quot;3&quot; unique_id=&quot;10005&quot;&gt;&lt;property id=&quot;20148&quot; value=&quot;5&quot;/&gt;&lt;property id=&quot;20300&quot; value=&quot;Slide 3 - &amp;quot;Problem&amp;quot;&quot;/&gt;&lt;property id=&quot;20307&quot; value=&quot;257&quot;/&gt;&lt;/object&gt;&lt;object type=&quot;3&quot; unique_id=&quot;10006&quot;&gt;&lt;property id=&quot;20148&quot; value=&quot;5&quot;/&gt;&lt;property id=&quot;20300&quot; value=&quot;Slide 5 - &amp;quot;Proposed Solution&amp;quot;&quot;/&gt;&lt;property id=&quot;20307&quot; value=&quot;258&quot;/&gt;&lt;/object&gt;&lt;object type=&quot;3&quot; unique_id=&quot;10007&quot;&gt;&lt;property id=&quot;20148&quot; value=&quot;5&quot;/&gt;&lt;property id=&quot;20300&quot; value=&quot;Slide 6 - &amp;quot;Synthetic Vision System Issues&amp;quot;&quot;/&gt;&lt;property id=&quot;20307&quot; value=&quot;259&quot;/&gt;&lt;/object&gt;&lt;object type=&quot;3&quot; unique_id=&quot;10008&quot;&gt;&lt;property id=&quot;20148&quot; value=&quot;5&quot;/&gt;&lt;property id=&quot;20300&quot; value=&quot;Slide 7 - &amp;quot;System Requirements&amp;quot;&quot;/&gt;&lt;property id=&quot;20307&quot; value=&quot;261&quot;/&gt;&lt;/object&gt;&lt;object type=&quot;3&quot; unique_id=&quot;10009&quot;&gt;&lt;property id=&quot;20148&quot; value=&quot;5&quot;/&gt;&lt;property id=&quot;20300&quot; value=&quot;Slide 8 - &amp;quot;System Requirements&amp;quot;&quot;/&gt;&lt;property id=&quot;20307&quot; value=&quot;260&quot;/&gt;&lt;/object&gt;&lt;object type=&quot;3&quot; unique_id=&quot;10010&quot;&gt;&lt;property id=&quot;20148&quot; value=&quot;5&quot;/&gt;&lt;property id=&quot;20300&quot; value=&quot;Slide 9 - &amp;quot;Terrain Database Creation&amp;quot;&quot;/&gt;&lt;property id=&quot;20307&quot; value=&quot;262&quot;/&gt;&lt;/object&gt;&lt;object type=&quot;3&quot; unique_id=&quot;10011&quot;&gt;&lt;property id=&quot;20148&quot; value=&quot;5&quot;/&gt;&lt;property id=&quot;20300&quot; value=&quot;Slide 10 - &amp;quot;Real Time Data Flow&amp;quot;&quot;/&gt;&lt;property id=&quot;20307&quot; value=&quot;263&quot;/&gt;&lt;/object&gt;&lt;object type=&quot;3&quot; unique_id=&quot;10012&quot;&gt;&lt;property id=&quot;20148&quot; value=&quot;5&quot;/&gt;&lt;property id=&quot;20300&quot; value=&quot;Slide 12 - &amp;quot;Sample SVS Video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Test Methodology&amp;quot;&quot;/&gt;&lt;property id=&quot;20307&quot; value=&quot;264&quot;/&gt;&lt;/object&gt;&lt;object type=&quot;3&quot; unique_id=&quot;10014&quot;&gt;&lt;property id=&quot;20148&quot; value=&quot;5&quot;/&gt;&lt;property id=&quot;20300&quot; value=&quot;Slide 13 - &amp;quot;Test Points&amp;quot;&quot;/&gt;&lt;property id=&quot;20307&quot; value=&quot;265&quot;/&gt;&lt;/object&gt;&lt;object type=&quot;3&quot; unique_id=&quot;10015&quot;&gt;&lt;property id=&quot;20148&quot; value=&quot;5&quot;/&gt;&lt;property id=&quot;20300&quot; value=&quot;Slide 14 - &amp;quot;Test Points &amp;quot;&quot;/&gt;&lt;property id=&quot;20307&quot; value=&quot;266&quot;/&gt;&lt;/object&gt;&lt;object type=&quot;3&quot; unique_id=&quot;10016&quot;&gt;&lt;property id=&quot;20148&quot; value=&quot;5&quot;/&gt;&lt;property id=&quot;20300&quot; value=&quot;Slide 15 - &amp;quot;Expected Outcome&amp;quot;&quot;/&gt;&lt;property id=&quot;20307&quot; value=&quot;267&quot;/&gt;&lt;/object&gt;&lt;object type=&quot;3&quot; unique_id=&quot;10017&quot;&gt;&lt;property id=&quot;20148&quot; value=&quot;5&quot;/&gt;&lt;property id=&quot;20300&quot; value=&quot;Slide 16 - &amp;quot;Timeline&amp;quot;&quot;/&gt;&lt;property id=&quot;20307&quot; value=&quot;270&quot;/&gt;&lt;/object&gt;&lt;object type=&quot;3&quot; unique_id=&quot;10018&quot;&gt;&lt;property id=&quot;20148&quot; value=&quot;5&quot;/&gt;&lt;property id=&quot;20300&quot; value=&quot;Slide 17 - &amp;quot;Bottom Line&amp;quot;&quot;/&gt;&lt;property id=&quot;20307&quot; value=&quot;268&quot;/&gt;&lt;/object&gt;&lt;object type=&quot;3&quot; unique_id=&quot;10019&quot;&gt;&lt;property id=&quot;20148&quot; value=&quot;5&quot;/&gt;&lt;property id=&quot;20300&quot; value=&quot;Slide 18 - &amp;quot;Acknowledgements&amp;quot;&quot;/&gt;&lt;property id=&quot;20307&quot; value=&quot;273&quot;/&gt;&lt;/object&gt;&lt;object type=&quot;3&quot; unique_id=&quot;10020&quot;&gt;&lt;property id=&quot;20148&quot; value=&quot;5&quot;/&gt;&lt;property id=&quot;20300&quot; value=&quot;Slide 19 - &amp;quot;Questions?&amp;quot;&quot;/&gt;&lt;property id=&quot;20307&quot; value=&quot;271&quot;/&gt;&lt;/object&gt;&lt;object type=&quot;3&quot; unique_id=&quot;10181&quot;&gt;&lt;property id=&quot;20148&quot; value=&quot;5&quot;/&gt;&lt;property id=&quot;20300&quot; value=&quot;Slide 4 - &amp;quot;But that is not really a problem…&amp;quot;&quot;/&gt;&lt;property id=&quot;20307&quot; value=&quot;274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nn State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 State Template</Template>
  <TotalTime>3243</TotalTime>
  <Words>807</Words>
  <Application>Microsoft Office PowerPoint</Application>
  <PresentationFormat>On-screen Show (4:3)</PresentationFormat>
  <Paragraphs>133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Penn State Template</vt:lpstr>
      <vt:lpstr>The Last 200 Feet</vt:lpstr>
      <vt:lpstr>Outline</vt:lpstr>
      <vt:lpstr>Problem</vt:lpstr>
      <vt:lpstr>But that is not really a problem…</vt:lpstr>
      <vt:lpstr>Proposed Solution</vt:lpstr>
      <vt:lpstr>Synthetic Vision System Issues</vt:lpstr>
      <vt:lpstr>System Requirements</vt:lpstr>
      <vt:lpstr>System Requirements</vt:lpstr>
      <vt:lpstr>Terrain Database Creation</vt:lpstr>
      <vt:lpstr>Real Time Data Flow</vt:lpstr>
      <vt:lpstr>Test Methodology</vt:lpstr>
      <vt:lpstr>Sample SVS Video</vt:lpstr>
      <vt:lpstr>Test Points</vt:lpstr>
      <vt:lpstr>Test Points </vt:lpstr>
      <vt:lpstr>Expected Outcome</vt:lpstr>
      <vt:lpstr>Timeline</vt:lpstr>
      <vt:lpstr>Bottom Line</vt:lpstr>
      <vt:lpstr>Acknowledgements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Last 200 Feet</dc:title>
  <dc:creator>aces</dc:creator>
  <cp:lastModifiedBy>king</cp:lastModifiedBy>
  <cp:revision>58</cp:revision>
  <dcterms:created xsi:type="dcterms:W3CDTF">2013-04-17T16:07:42Z</dcterms:created>
  <dcterms:modified xsi:type="dcterms:W3CDTF">2013-05-14T00:40:01Z</dcterms:modified>
</cp:coreProperties>
</file>