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5" r:id="rId2"/>
    <p:sldId id="278" r:id="rId3"/>
    <p:sldId id="289" r:id="rId4"/>
    <p:sldId id="276" r:id="rId5"/>
    <p:sldId id="270" r:id="rId6"/>
    <p:sldId id="277" r:id="rId7"/>
    <p:sldId id="272" r:id="rId8"/>
    <p:sldId id="282" r:id="rId9"/>
    <p:sldId id="285" r:id="rId10"/>
    <p:sldId id="286" r:id="rId11"/>
    <p:sldId id="287" r:id="rId12"/>
    <p:sldId id="273" r:id="rId13"/>
    <p:sldId id="274" r:id="rId14"/>
    <p:sldId id="259" r:id="rId15"/>
    <p:sldId id="288" r:id="rId16"/>
    <p:sldId id="281" r:id="rId17"/>
    <p:sldId id="268" r:id="rId18"/>
    <p:sldId id="266" r:id="rId19"/>
    <p:sldId id="283" r:id="rId20"/>
    <p:sldId id="279" r:id="rId21"/>
    <p:sldId id="280" r:id="rId22"/>
    <p:sldId id="269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68" autoAdjust="0"/>
  </p:normalViewPr>
  <p:slideViewPr>
    <p:cSldViewPr snapToObjects="1">
      <p:cViewPr varScale="1">
        <p:scale>
          <a:sx n="42" d="100"/>
          <a:sy n="42" d="100"/>
        </p:scale>
        <p:origin x="1326" y="60"/>
      </p:cViewPr>
      <p:guideLst>
        <p:guide orient="horz" pos="143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0D925-5C52-4730-AF85-79E01CF6CF90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661E0-FD71-4BD7-ABFD-3752F99E3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3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the vast size</a:t>
            </a:r>
            <a:r>
              <a:rPr lang="en-US" baseline="0" dirty="0" smtClean="0"/>
              <a:t> of the datasets. Consider moving back to slide 7ish, recreate a short full story for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661E0-FD71-4BD7-ABFD-3752F99E30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53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PED cycle will be reduced by providing ability to work with raw data rather than derived </a:t>
            </a:r>
            <a:r>
              <a:rPr lang="en-US" baseline="0" dirty="0" smtClean="0"/>
              <a:t>products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661E0-FD71-4BD7-ABFD-3752F99E30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98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Registration problem, going to have error, </a:t>
            </a:r>
            <a:r>
              <a:rPr lang="en-US" dirty="0" err="1" smtClean="0"/>
              <a:t>distorition</a:t>
            </a:r>
            <a:r>
              <a:rPr lang="en-US" dirty="0" smtClean="0"/>
              <a:t>,</a:t>
            </a:r>
            <a:r>
              <a:rPr lang="en-US" baseline="0" dirty="0" smtClean="0"/>
              <a:t> a GIS can solve this, but not provide interactive frame rates for </a:t>
            </a:r>
            <a:r>
              <a:rPr lang="en-US" baseline="0" dirty="0" err="1" smtClean="0"/>
              <a:t>visuliation</a:t>
            </a:r>
            <a:r>
              <a:rPr lang="en-US" baseline="0" dirty="0" smtClean="0"/>
              <a:t> if convert on the fly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661E0-FD71-4BD7-ABFD-3752F99E30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89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Might move this one back to after UTM/ECEF</a:t>
            </a:r>
            <a:r>
              <a:rPr lang="en-US" baseline="0" dirty="0" smtClean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661E0-FD71-4BD7-ABFD-3752F99E30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28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Commander asks “Show</a:t>
            </a:r>
            <a:r>
              <a:rPr lang="en-US" baseline="0" dirty="0" smtClean="0"/>
              <a:t> me what’s north of the airport”</a:t>
            </a:r>
            <a:r>
              <a:rPr lang="en-US" dirty="0" smtClean="0"/>
              <a:t>,</a:t>
            </a:r>
            <a:r>
              <a:rPr lang="en-US" baseline="0" dirty="0" smtClean="0"/>
              <a:t> and the airman response is “Let me figure out what tiles I need to load”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661E0-FD71-4BD7-ABFD-3752F99E30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5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Spatial</a:t>
            </a:r>
            <a:r>
              <a:rPr lang="en-US" baseline="0" dirty="0" smtClean="0"/>
              <a:t> storage is a critical aspect of a GIS, performance it driven by the efficiency of the storage technique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661E0-FD71-4BD7-ABFD-3752F99E30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48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2ACE-955F-402D-A676-B4A12D03332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48F3-C837-4611-8FEE-50B06191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96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2ACE-955F-402D-A676-B4A12D03332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48F3-C837-4611-8FEE-50B06191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8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2ACE-955F-402D-A676-B4A12D03332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48F3-C837-4611-8FEE-50B06191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2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2ACE-955F-402D-A676-B4A12D03332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48F3-C837-4611-8FEE-50B06191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1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2ACE-955F-402D-A676-B4A12D03332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48F3-C837-4611-8FEE-50B06191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5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2ACE-955F-402D-A676-B4A12D03332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48F3-C837-4611-8FEE-50B06191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7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2ACE-955F-402D-A676-B4A12D03332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48F3-C837-4611-8FEE-50B06191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29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2ACE-955F-402D-A676-B4A12D03332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48F3-C837-4611-8FEE-50B06191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83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2ACE-955F-402D-A676-B4A12D03332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48F3-C837-4611-8FEE-50B06191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0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2ACE-955F-402D-A676-B4A12D03332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48F3-C837-4611-8FEE-50B06191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12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2ACE-955F-402D-A676-B4A12D03332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48F3-C837-4611-8FEE-50B06191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6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72ACE-955F-402D-A676-B4A12D03332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248F3-C837-4611-8FEE-50B06191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6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intcloud.org/" TargetMode="External"/><Relationship Id="rId2" Type="http://schemas.openxmlformats.org/officeDocument/2006/relationships/hyperlink" Target="http://www.libla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iki.ros.org/megatree" TargetMode="External"/><Relationship Id="rId5" Type="http://schemas.openxmlformats.org/officeDocument/2006/relationships/hyperlink" Target="http://pointclouds.org/" TargetMode="External"/><Relationship Id="rId4" Type="http://schemas.openxmlformats.org/officeDocument/2006/relationships/hyperlink" Target="http://www.gdal.org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bo.gov/index?s=opportunity&amp;mode=form&amp;tab=core&amp;id=d55798394c9f7ec782d7b433deaab7b7&amp;_cview=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csc.noaa.gov/digitalcoast/_/pdf/lidar101.pdf" TargetMode="External"/><Relationship Id="rId3" Type="http://schemas.openxmlformats.org/officeDocument/2006/relationships/hyperlink" Target="http://appliedimagery.com/" TargetMode="External"/><Relationship Id="rId7" Type="http://schemas.openxmlformats.org/officeDocument/2006/relationships/hyperlink" Target="http://www.ngs.noaa.gov/GEOID/PRESENTATIONS/2007_02_24_CCPS/Roman_A_PLSC2007notes.pdf" TargetMode="External"/><Relationship Id="rId2" Type="http://schemas.openxmlformats.org/officeDocument/2006/relationships/hyperlink" Target="https://software.forge.mi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lidar.cr.usgs.gov" TargetMode="External"/><Relationship Id="rId5" Type="http://schemas.openxmlformats.org/officeDocument/2006/relationships/hyperlink" Target="http://www.dtic.mil/dtic/" TargetMode="External"/><Relationship Id="rId10" Type="http://schemas.openxmlformats.org/officeDocument/2006/relationships/hyperlink" Target="http://www.gvu.gatech.edu/people/faculty/greg.turk/bunny/bunny.html" TargetMode="External"/><Relationship Id="rId4" Type="http://schemas.openxmlformats.org/officeDocument/2006/relationships/hyperlink" Target="http://msdn.microsoft.com/en-us/library/ff634570.aspx" TargetMode="External"/><Relationship Id="rId9" Type="http://schemas.openxmlformats.org/officeDocument/2006/relationships/hyperlink" Target="http://docs.pointclouds.org/1.7.0/group__octree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arthexplorer.usgs.gov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716" y="1758397"/>
            <a:ext cx="5015873" cy="48380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86" y="375829"/>
            <a:ext cx="6106343" cy="158088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dobe Caslon Pro" panose="0205050205050A020403" pitchFamily="18" charset="0"/>
              </a:rPr>
              <a:t>Point Cloud Data Access </a:t>
            </a:r>
            <a:br>
              <a:rPr lang="en-US" dirty="0" smtClean="0">
                <a:latin typeface="Adobe Caslon Pro" panose="0205050205050A020403" pitchFamily="18" charset="0"/>
              </a:rPr>
            </a:br>
            <a:r>
              <a:rPr lang="en-US" dirty="0" smtClean="0">
                <a:latin typeface="Adobe Caslon Pro" panose="0205050205050A020403" pitchFamily="18" charset="0"/>
              </a:rPr>
              <a:t>on a Global Scale</a:t>
            </a:r>
            <a:endParaRPr lang="en-US" dirty="0">
              <a:latin typeface="Adobe Caslon Pro" panose="0205050205050A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049" y="4811568"/>
            <a:ext cx="3650288" cy="8064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Adobe Caslon Pro" panose="0205050205050A020403" pitchFamily="18" charset="0"/>
              </a:rPr>
              <a:t>Aaron W. McVay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287792"/>
              </p:ext>
            </p:extLst>
          </p:nvPr>
        </p:nvGraphicFramePr>
        <p:xfrm>
          <a:off x="7430011" y="62301"/>
          <a:ext cx="1588927" cy="1195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" r:id="rId4" imgW="2565000" imgH="1929960" progId="">
                  <p:embed/>
                </p:oleObj>
              </mc:Choice>
              <mc:Fallback>
                <p:oleObj r:id="rId4" imgW="2565000" imgH="19299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30011" y="62301"/>
                        <a:ext cx="1588927" cy="1195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1167984" y="5781935"/>
            <a:ext cx="3220418" cy="10760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Capstone Project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/>
              <a:t>Advisor: Frank </a:t>
            </a:r>
            <a:r>
              <a:rPr lang="en-US" sz="1800" dirty="0" err="1" smtClean="0"/>
              <a:t>Hardisty</a:t>
            </a:r>
            <a:endParaRPr lang="en-US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/>
              <a:t>GEOG 596A - Fall 2013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/>
              <a:t>The Pennsylvania State University</a:t>
            </a:r>
            <a:endParaRPr lang="en-US" sz="1800" dirty="0"/>
          </a:p>
        </p:txBody>
      </p:sp>
      <p:pic>
        <p:nvPicPr>
          <p:cNvPr id="1327" name="Picture 3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17" y="-1828"/>
            <a:ext cx="1083590" cy="43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60" y="0"/>
            <a:ext cx="1168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1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31" y="2161646"/>
            <a:ext cx="48641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3187" y="1527969"/>
            <a:ext cx="2304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Assembly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7689"/>
          </a:xfrm>
        </p:spPr>
        <p:txBody>
          <a:bodyPr/>
          <a:lstStyle/>
          <a:p>
            <a:r>
              <a:rPr lang="en-US" sz="3600" dirty="0" smtClean="0">
                <a:latin typeface="Adobe Caslon Pro" panose="0205050205050A020403" pitchFamily="18" charset="0"/>
              </a:rPr>
              <a:t>Workflow Limitations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856" y="1375761"/>
            <a:ext cx="35560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data\mcvaya\Training\PennState\GEOG_596A\imagery\access\QTModeler_fi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75" y="3947463"/>
            <a:ext cx="5727239" cy="25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4" y="1332910"/>
            <a:ext cx="5219213" cy="3500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Adobe Caslon Pro" panose="0205050205050A020403" pitchFamily="18" charset="0"/>
              </a:rPr>
              <a:t>Software Limited by </a:t>
            </a:r>
            <a:r>
              <a:rPr lang="en-US" sz="3600" dirty="0" smtClean="0">
                <a:latin typeface="Adobe Caslon Pro" panose="0205050205050A020403" pitchFamily="18" charset="0"/>
              </a:rPr>
              <a:t>RAM and Local Storage</a:t>
            </a:r>
            <a:endParaRPr lang="en-US" sz="3600" dirty="0">
              <a:latin typeface="Adobe Caslon Pro" panose="0205050205050A020403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576436" y="3198572"/>
            <a:ext cx="2246673" cy="7488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77186" y="4833808"/>
            <a:ext cx="2477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QT Modeler </a:t>
            </a:r>
          </a:p>
          <a:p>
            <a:pPr algn="ctr"/>
            <a:r>
              <a:rPr lang="en-US" dirty="0" smtClean="0"/>
              <a:t>(</a:t>
            </a:r>
            <a:r>
              <a:rPr lang="en-US" dirty="0"/>
              <a:t>Applied Imagery, 2013)</a:t>
            </a:r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2556" y="1405692"/>
            <a:ext cx="2947304" cy="23689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latin typeface="Adobe Caslon Pro" panose="0205050205050A020403" pitchFamily="18" charset="0"/>
              </a:rPr>
              <a:t>Local disk storage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Adobe Caslon Pro" panose="0205050205050A020403" pitchFamily="18" charset="0"/>
              </a:rPr>
              <a:t>Network disk storage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dobe Caslon Pro" panose="0205050205050A020403" pitchFamily="18" charset="0"/>
              </a:rPr>
              <a:t>Most software loads entire </a:t>
            </a:r>
          </a:p>
          <a:p>
            <a:pPr marL="400050" lvl="1" indent="0">
              <a:buNone/>
            </a:pPr>
            <a:r>
              <a:rPr lang="en-US" sz="1600" dirty="0">
                <a:latin typeface="Adobe Caslon Pro" panose="0205050205050A020403" pitchFamily="18" charset="0"/>
              </a:rPr>
              <a:t>dataset into </a:t>
            </a:r>
            <a:r>
              <a:rPr lang="en-US" sz="1600" dirty="0" smtClean="0">
                <a:latin typeface="Adobe Caslon Pro" panose="0205050205050A020403" pitchFamily="18" charset="0"/>
              </a:rPr>
              <a:t>RAM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Adobe Caslon Pro" panose="0205050205050A020403" pitchFamily="18" charset="0"/>
              </a:rPr>
              <a:t>Manual Load/Unload Tiles</a:t>
            </a:r>
            <a:endParaRPr lang="en-US" dirty="0">
              <a:latin typeface="Adobe Caslon Pro" panose="0205050205050A020403" pitchFamily="18" charset="0"/>
            </a:endParaRPr>
          </a:p>
          <a:p>
            <a:pPr marL="0" indent="0">
              <a:buNone/>
            </a:pPr>
            <a:endParaRPr lang="en-US" dirty="0" smtClean="0">
              <a:latin typeface="Adobe Caslon Pro" panose="0205050205050A020403" pitchFamily="18" charset="0"/>
            </a:endParaRPr>
          </a:p>
          <a:p>
            <a:pPr marL="0" indent="0">
              <a:buNone/>
            </a:pPr>
            <a:endParaRPr lang="en-US" dirty="0"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76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5" cy="223265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dobe Caslon Pro" panose="0205050205050A020403" pitchFamily="18" charset="0"/>
              </a:rPr>
              <a:t>Spatial Partitioning (Acceleration) Techniques</a:t>
            </a:r>
            <a:endParaRPr lang="en-US" sz="4000" dirty="0">
              <a:latin typeface="Adobe Caslon Pro" panose="0205050205050A0204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60946" y="4235498"/>
            <a:ext cx="233373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dobe Caslon Pro" panose="0205050205050A020403" pitchFamily="18" charset="0"/>
              </a:rPr>
              <a:t>Quadtree</a:t>
            </a:r>
          </a:p>
          <a:p>
            <a:pPr algn="ctr"/>
            <a:r>
              <a:rPr lang="en-US" dirty="0" smtClean="0">
                <a:latin typeface="Adobe Caslon Pro" panose="0205050205050A020403" pitchFamily="18" charset="0"/>
              </a:rPr>
              <a:t>Spatial Partitioning </a:t>
            </a:r>
          </a:p>
          <a:p>
            <a:pPr algn="ctr"/>
            <a:r>
              <a:rPr lang="en-US" dirty="0" smtClean="0">
                <a:latin typeface="Adobe Caslon Pro" panose="0205050205050A020403" pitchFamily="18" charset="0"/>
              </a:rPr>
              <a:t>of </a:t>
            </a:r>
            <a:r>
              <a:rPr lang="en-US" dirty="0" err="1" smtClean="0">
                <a:latin typeface="Adobe Caslon Pro" panose="0205050205050A020403" pitchFamily="18" charset="0"/>
              </a:rPr>
              <a:t>DenverDNC</a:t>
            </a:r>
            <a:endParaRPr lang="en-US" dirty="0" smtClean="0">
              <a:latin typeface="Adobe Caslon Pro" panose="0205050205050A020403" pitchFamily="18" charset="0"/>
            </a:endParaRPr>
          </a:p>
          <a:p>
            <a:pPr algn="ctr"/>
            <a:r>
              <a:rPr lang="en-US" dirty="0" smtClean="0">
                <a:latin typeface="Adobe Caslon Pro" panose="0205050205050A020403" pitchFamily="18" charset="0"/>
              </a:rPr>
              <a:t>dataset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499" y="87794"/>
            <a:ext cx="3187301" cy="31746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459" y="3309658"/>
            <a:ext cx="6991494" cy="351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4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159633"/>
              </p:ext>
            </p:extLst>
          </p:nvPr>
        </p:nvGraphicFramePr>
        <p:xfrm>
          <a:off x="1028700" y="9525"/>
          <a:ext cx="7086600" cy="683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r:id="rId3" imgW="9447480" imgH="9117360" progId="">
                  <p:embed/>
                </p:oleObj>
              </mc:Choice>
              <mc:Fallback>
                <p:oleObj r:id="rId3" imgW="9447480" imgH="91173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8700" y="9525"/>
                        <a:ext cx="7086600" cy="683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8058" y="145401"/>
            <a:ext cx="28518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Adobe Caslon Pro" panose="0205050205050A020403" pitchFamily="18" charset="0"/>
              </a:rPr>
              <a:t>Octree</a:t>
            </a:r>
            <a:r>
              <a:rPr lang="en-US" sz="2400" dirty="0" smtClean="0">
                <a:latin typeface="Adobe Caslon Pro" panose="0205050205050A020403" pitchFamily="18" charset="0"/>
              </a:rPr>
              <a:t> </a:t>
            </a:r>
          </a:p>
          <a:p>
            <a:pPr algn="ctr"/>
            <a:r>
              <a:rPr lang="en-US" dirty="0" smtClean="0">
                <a:latin typeface="Adobe Caslon Pro" panose="0205050205050A020403" pitchFamily="18" charset="0"/>
              </a:rPr>
              <a:t>Spatial </a:t>
            </a:r>
            <a:r>
              <a:rPr lang="en-US" dirty="0">
                <a:latin typeface="Adobe Caslon Pro" panose="0205050205050A020403" pitchFamily="18" charset="0"/>
              </a:rPr>
              <a:t>Partitioning </a:t>
            </a:r>
            <a:endParaRPr lang="en-US" dirty="0" smtClean="0">
              <a:latin typeface="Adobe Caslon Pro" panose="0205050205050A020403" pitchFamily="18" charset="0"/>
            </a:endParaRPr>
          </a:p>
          <a:p>
            <a:pPr algn="ctr"/>
            <a:r>
              <a:rPr lang="en-US" dirty="0">
                <a:latin typeface="Adobe Caslon Pro" panose="0205050205050A020403" pitchFamily="18" charset="0"/>
              </a:rPr>
              <a:t>o</a:t>
            </a:r>
            <a:r>
              <a:rPr lang="en-US" dirty="0" smtClean="0">
                <a:latin typeface="Adobe Caslon Pro" panose="0205050205050A020403" pitchFamily="18" charset="0"/>
              </a:rPr>
              <a:t>f </a:t>
            </a:r>
            <a:r>
              <a:rPr lang="en-US" dirty="0" err="1" smtClean="0">
                <a:latin typeface="Adobe Caslon Pro" panose="0205050205050A020403" pitchFamily="18" charset="0"/>
              </a:rPr>
              <a:t>DenverDNC</a:t>
            </a:r>
            <a:r>
              <a:rPr lang="en-US" dirty="0" smtClean="0">
                <a:latin typeface="Adobe Caslon Pro" panose="0205050205050A020403" pitchFamily="18" charset="0"/>
              </a:rPr>
              <a:t> </a:t>
            </a:r>
          </a:p>
          <a:p>
            <a:pPr algn="ctr"/>
            <a:r>
              <a:rPr lang="en-US" dirty="0" smtClean="0">
                <a:latin typeface="Adobe Caslon Pro" panose="0205050205050A020403" pitchFamily="18" charset="0"/>
              </a:rPr>
              <a:t>dataset</a:t>
            </a:r>
          </a:p>
        </p:txBody>
      </p:sp>
    </p:spTree>
    <p:extLst>
      <p:ext uri="{BB962C8B-B14F-4D97-AF65-F5344CB8AC3E}">
        <p14:creationId xmlns:p14="http://schemas.microsoft.com/office/powerpoint/2010/main" val="146114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88225">
            <a:off x="4085435" y="3561712"/>
            <a:ext cx="454678" cy="404366"/>
          </a:xfrm>
          <a:prstGeom prst="rect">
            <a:avLst/>
          </a:prstGeom>
        </p:spPr>
      </p:pic>
      <p:pic>
        <p:nvPicPr>
          <p:cNvPr id="261" name="Picture 260" descr="C:\Userdata\mcvaya\VISRIDER\Tasks\WGS84_EC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45" y="10138"/>
            <a:ext cx="2534708" cy="1863473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Donut 261"/>
          <p:cNvSpPr/>
          <p:nvPr/>
        </p:nvSpPr>
        <p:spPr>
          <a:xfrm>
            <a:off x="3189432" y="2046432"/>
            <a:ext cx="2765136" cy="2765136"/>
          </a:xfrm>
          <a:prstGeom prst="donut">
            <a:avLst/>
          </a:prstGeom>
          <a:pattFill prst="lgConfetti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3" name="Oval 262"/>
          <p:cNvSpPr/>
          <p:nvPr/>
        </p:nvSpPr>
        <p:spPr>
          <a:xfrm>
            <a:off x="3535074" y="2392074"/>
            <a:ext cx="2073852" cy="2131459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6" name="Straight Arrow Connector 265"/>
          <p:cNvCxnSpPr/>
          <p:nvPr/>
        </p:nvCxnSpPr>
        <p:spPr>
          <a:xfrm flipV="1">
            <a:off x="4564144" y="1585576"/>
            <a:ext cx="7856" cy="18434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TextBox 268"/>
          <p:cNvSpPr txBox="1"/>
          <p:nvPr/>
        </p:nvSpPr>
        <p:spPr>
          <a:xfrm>
            <a:off x="4399179" y="122610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Z</a:t>
            </a:r>
          </a:p>
        </p:txBody>
      </p:sp>
      <p:sp>
        <p:nvSpPr>
          <p:cNvPr id="270" name="TextBox 269"/>
          <p:cNvSpPr txBox="1"/>
          <p:nvPr/>
        </p:nvSpPr>
        <p:spPr>
          <a:xfrm>
            <a:off x="6404906" y="325617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</a:t>
            </a:r>
          </a:p>
        </p:txBody>
      </p:sp>
      <p:sp>
        <p:nvSpPr>
          <p:cNvPr id="271" name="Isosceles Triangle 270"/>
          <p:cNvSpPr/>
          <p:nvPr/>
        </p:nvSpPr>
        <p:spPr>
          <a:xfrm rot="3350214">
            <a:off x="5330512" y="2503296"/>
            <a:ext cx="375805" cy="377313"/>
          </a:xfrm>
          <a:prstGeom prst="triangle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Freeform 272"/>
          <p:cNvSpPr/>
          <p:nvPr/>
        </p:nvSpPr>
        <p:spPr>
          <a:xfrm rot="1883736">
            <a:off x="5151177" y="3661183"/>
            <a:ext cx="324341" cy="517296"/>
          </a:xfrm>
          <a:custGeom>
            <a:avLst/>
            <a:gdLst>
              <a:gd name="connsiteX0" fmla="*/ 179419 w 179419"/>
              <a:gd name="connsiteY0" fmla="*/ 0 h 593889"/>
              <a:gd name="connsiteX1" fmla="*/ 56871 w 179419"/>
              <a:gd name="connsiteY1" fmla="*/ 47134 h 593889"/>
              <a:gd name="connsiteX2" fmla="*/ 9737 w 179419"/>
              <a:gd name="connsiteY2" fmla="*/ 131975 h 593889"/>
              <a:gd name="connsiteX3" fmla="*/ 9737 w 179419"/>
              <a:gd name="connsiteY3" fmla="*/ 282804 h 593889"/>
              <a:gd name="connsiteX4" fmla="*/ 113431 w 179419"/>
              <a:gd name="connsiteY4" fmla="*/ 461914 h 593889"/>
              <a:gd name="connsiteX5" fmla="*/ 132285 w 179419"/>
              <a:gd name="connsiteY5" fmla="*/ 556182 h 593889"/>
              <a:gd name="connsiteX6" fmla="*/ 160565 w 179419"/>
              <a:gd name="connsiteY6" fmla="*/ 593889 h 59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419" h="593889">
                <a:moveTo>
                  <a:pt x="179419" y="0"/>
                </a:moveTo>
                <a:cubicBezTo>
                  <a:pt x="132285" y="12569"/>
                  <a:pt x="85151" y="25138"/>
                  <a:pt x="56871" y="47134"/>
                </a:cubicBezTo>
                <a:cubicBezTo>
                  <a:pt x="28591" y="69130"/>
                  <a:pt x="17593" y="92697"/>
                  <a:pt x="9737" y="131975"/>
                </a:cubicBezTo>
                <a:cubicBezTo>
                  <a:pt x="1881" y="171253"/>
                  <a:pt x="-7545" y="227814"/>
                  <a:pt x="9737" y="282804"/>
                </a:cubicBezTo>
                <a:cubicBezTo>
                  <a:pt x="27019" y="337794"/>
                  <a:pt x="93006" y="416351"/>
                  <a:pt x="113431" y="461914"/>
                </a:cubicBezTo>
                <a:cubicBezTo>
                  <a:pt x="133856" y="507477"/>
                  <a:pt x="124429" y="534186"/>
                  <a:pt x="132285" y="556182"/>
                </a:cubicBezTo>
                <a:cubicBezTo>
                  <a:pt x="140141" y="578178"/>
                  <a:pt x="150353" y="586033"/>
                  <a:pt x="160565" y="593889"/>
                </a:cubicBezTo>
              </a:path>
            </a:pathLst>
          </a:custGeom>
          <a:gradFill>
            <a:gsLst>
              <a:gs pos="0">
                <a:srgbClr val="03D4A8"/>
              </a:gs>
              <a:gs pos="14000">
                <a:srgbClr val="21D6E0"/>
              </a:gs>
              <a:gs pos="47000">
                <a:srgbClr val="0087E6"/>
              </a:gs>
              <a:gs pos="100000">
                <a:srgbClr val="005CBF"/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5" name="Straight Arrow Connector 264"/>
          <p:cNvCxnSpPr/>
          <p:nvPr/>
        </p:nvCxnSpPr>
        <p:spPr>
          <a:xfrm>
            <a:off x="4572000" y="3429000"/>
            <a:ext cx="1843424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/>
          <p:cNvCxnSpPr>
            <a:stCxn id="276" idx="0"/>
          </p:cNvCxnSpPr>
          <p:nvPr/>
        </p:nvCxnSpPr>
        <p:spPr>
          <a:xfrm flipV="1">
            <a:off x="2021229" y="3947464"/>
            <a:ext cx="1629059" cy="864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TextBox 275"/>
          <p:cNvSpPr txBox="1"/>
          <p:nvPr/>
        </p:nvSpPr>
        <p:spPr>
          <a:xfrm>
            <a:off x="1169297" y="4811568"/>
            <a:ext cx="1703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WGS84 Ellipsoid</a:t>
            </a:r>
            <a:endParaRPr lang="en-US" dirty="0"/>
          </a:p>
        </p:txBody>
      </p:sp>
      <p:sp>
        <p:nvSpPr>
          <p:cNvPr id="278" name="TextBox 277"/>
          <p:cNvSpPr txBox="1"/>
          <p:nvPr/>
        </p:nvSpPr>
        <p:spPr>
          <a:xfrm>
            <a:off x="6530638" y="1873611"/>
            <a:ext cx="26116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WGS84 ECEF Coordinate System (NOAA, 2007)</a:t>
            </a:r>
          </a:p>
        </p:txBody>
      </p:sp>
      <p:cxnSp>
        <p:nvCxnSpPr>
          <p:cNvPr id="279" name="Straight Arrow Connector 278"/>
          <p:cNvCxnSpPr>
            <a:endCxn id="271" idx="0"/>
          </p:cNvCxnSpPr>
          <p:nvPr/>
        </p:nvCxnSpPr>
        <p:spPr>
          <a:xfrm flipH="1">
            <a:off x="5674517" y="2507288"/>
            <a:ext cx="456529" cy="78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TextBox 279"/>
          <p:cNvSpPr txBox="1"/>
          <p:nvPr/>
        </p:nvSpPr>
        <p:spPr>
          <a:xfrm>
            <a:off x="6125747" y="2322622"/>
            <a:ext cx="1250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Mt. Everest</a:t>
            </a:r>
            <a:endParaRPr lang="en-US" dirty="0"/>
          </a:p>
        </p:txBody>
      </p:sp>
      <p:cxnSp>
        <p:nvCxnSpPr>
          <p:cNvPr id="281" name="Straight Arrow Connector 280"/>
          <p:cNvCxnSpPr/>
          <p:nvPr/>
        </p:nvCxnSpPr>
        <p:spPr>
          <a:xfrm flipH="1" flipV="1">
            <a:off x="5378498" y="3919831"/>
            <a:ext cx="1209747" cy="603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TextBox 281"/>
          <p:cNvSpPr txBox="1"/>
          <p:nvPr/>
        </p:nvSpPr>
        <p:spPr>
          <a:xfrm>
            <a:off x="5997279" y="4523533"/>
            <a:ext cx="1743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Marianas Trench</a:t>
            </a:r>
            <a:endParaRPr lang="en-US" dirty="0"/>
          </a:p>
        </p:txBody>
      </p:sp>
      <p:sp>
        <p:nvSpPr>
          <p:cNvPr id="304" name="Rectangle 303"/>
          <p:cNvSpPr/>
          <p:nvPr/>
        </p:nvSpPr>
        <p:spPr>
          <a:xfrm>
            <a:off x="3189432" y="2046432"/>
            <a:ext cx="2765136" cy="2765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/>
          <p:cNvSpPr/>
          <p:nvPr/>
        </p:nvSpPr>
        <p:spPr>
          <a:xfrm>
            <a:off x="3189433" y="2046433"/>
            <a:ext cx="1382568" cy="13825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/>
          <p:cNvSpPr/>
          <p:nvPr/>
        </p:nvSpPr>
        <p:spPr>
          <a:xfrm>
            <a:off x="3189432" y="3429000"/>
            <a:ext cx="1382568" cy="13825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/>
          <p:cNvSpPr/>
          <p:nvPr/>
        </p:nvSpPr>
        <p:spPr>
          <a:xfrm>
            <a:off x="4572000" y="3429000"/>
            <a:ext cx="1382568" cy="13825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ectangle 311"/>
          <p:cNvSpPr/>
          <p:nvPr/>
        </p:nvSpPr>
        <p:spPr>
          <a:xfrm>
            <a:off x="4572000" y="2046432"/>
            <a:ext cx="1382568" cy="13825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Cloud 316"/>
          <p:cNvSpPr/>
          <p:nvPr/>
        </p:nvSpPr>
        <p:spPr>
          <a:xfrm rot="19355205">
            <a:off x="3561752" y="2427898"/>
            <a:ext cx="695536" cy="51296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/>
          <p:cNvSpPr/>
          <p:nvPr/>
        </p:nvSpPr>
        <p:spPr>
          <a:xfrm>
            <a:off x="3189432" y="2046432"/>
            <a:ext cx="691285" cy="6912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 313"/>
          <p:cNvSpPr/>
          <p:nvPr/>
        </p:nvSpPr>
        <p:spPr>
          <a:xfrm>
            <a:off x="3880715" y="2046432"/>
            <a:ext cx="691285" cy="6912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 314"/>
          <p:cNvSpPr/>
          <p:nvPr/>
        </p:nvSpPr>
        <p:spPr>
          <a:xfrm>
            <a:off x="3880715" y="2737716"/>
            <a:ext cx="691285" cy="6912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/>
          <p:cNvSpPr/>
          <p:nvPr/>
        </p:nvSpPr>
        <p:spPr>
          <a:xfrm>
            <a:off x="3189432" y="2737716"/>
            <a:ext cx="691285" cy="6912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/>
          <p:cNvSpPr/>
          <p:nvPr/>
        </p:nvSpPr>
        <p:spPr>
          <a:xfrm>
            <a:off x="3189433" y="2046432"/>
            <a:ext cx="345642" cy="345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 318"/>
          <p:cNvSpPr/>
          <p:nvPr/>
        </p:nvSpPr>
        <p:spPr>
          <a:xfrm>
            <a:off x="3535074" y="2046432"/>
            <a:ext cx="345642" cy="345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/>
          <p:cNvSpPr/>
          <p:nvPr/>
        </p:nvSpPr>
        <p:spPr>
          <a:xfrm>
            <a:off x="3189432" y="2392074"/>
            <a:ext cx="345642" cy="345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ectangle 320"/>
          <p:cNvSpPr/>
          <p:nvPr/>
        </p:nvSpPr>
        <p:spPr>
          <a:xfrm>
            <a:off x="3535074" y="2392074"/>
            <a:ext cx="345642" cy="345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Rectangle 391"/>
          <p:cNvSpPr/>
          <p:nvPr/>
        </p:nvSpPr>
        <p:spPr>
          <a:xfrm>
            <a:off x="3880717" y="2046432"/>
            <a:ext cx="345642" cy="345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Rectangle 392"/>
          <p:cNvSpPr/>
          <p:nvPr/>
        </p:nvSpPr>
        <p:spPr>
          <a:xfrm>
            <a:off x="4226358" y="2046432"/>
            <a:ext cx="345642" cy="345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Rectangle 393"/>
          <p:cNvSpPr/>
          <p:nvPr/>
        </p:nvSpPr>
        <p:spPr>
          <a:xfrm>
            <a:off x="3880716" y="2392074"/>
            <a:ext cx="345642" cy="345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Rectangle 394"/>
          <p:cNvSpPr/>
          <p:nvPr/>
        </p:nvSpPr>
        <p:spPr>
          <a:xfrm>
            <a:off x="4226358" y="2392074"/>
            <a:ext cx="345642" cy="345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Rectangle 395"/>
          <p:cNvSpPr/>
          <p:nvPr/>
        </p:nvSpPr>
        <p:spPr>
          <a:xfrm>
            <a:off x="3880717" y="2737716"/>
            <a:ext cx="345642" cy="345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Rectangle 396"/>
          <p:cNvSpPr/>
          <p:nvPr/>
        </p:nvSpPr>
        <p:spPr>
          <a:xfrm>
            <a:off x="4226358" y="2737716"/>
            <a:ext cx="345642" cy="345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Rectangle 397"/>
          <p:cNvSpPr/>
          <p:nvPr/>
        </p:nvSpPr>
        <p:spPr>
          <a:xfrm>
            <a:off x="3880716" y="3083358"/>
            <a:ext cx="345642" cy="345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Rectangle 398"/>
          <p:cNvSpPr/>
          <p:nvPr/>
        </p:nvSpPr>
        <p:spPr>
          <a:xfrm>
            <a:off x="4226358" y="3083358"/>
            <a:ext cx="345642" cy="345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Rectangle 399"/>
          <p:cNvSpPr/>
          <p:nvPr/>
        </p:nvSpPr>
        <p:spPr>
          <a:xfrm>
            <a:off x="3189433" y="2737716"/>
            <a:ext cx="345642" cy="345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Rectangle 400"/>
          <p:cNvSpPr/>
          <p:nvPr/>
        </p:nvSpPr>
        <p:spPr>
          <a:xfrm>
            <a:off x="3535074" y="2737716"/>
            <a:ext cx="345642" cy="345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Rectangle 401"/>
          <p:cNvSpPr/>
          <p:nvPr/>
        </p:nvSpPr>
        <p:spPr>
          <a:xfrm>
            <a:off x="3189432" y="3083358"/>
            <a:ext cx="345642" cy="345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ectangle 402"/>
          <p:cNvSpPr/>
          <p:nvPr/>
        </p:nvSpPr>
        <p:spPr>
          <a:xfrm>
            <a:off x="3535074" y="3083358"/>
            <a:ext cx="345642" cy="345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Rectangle 403"/>
          <p:cNvSpPr/>
          <p:nvPr/>
        </p:nvSpPr>
        <p:spPr>
          <a:xfrm>
            <a:off x="3880716" y="2046432"/>
            <a:ext cx="172821" cy="1728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Rectangle 404"/>
          <p:cNvSpPr/>
          <p:nvPr/>
        </p:nvSpPr>
        <p:spPr>
          <a:xfrm>
            <a:off x="3880716" y="2219253"/>
            <a:ext cx="172821" cy="1728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Rectangle 405"/>
          <p:cNvSpPr/>
          <p:nvPr/>
        </p:nvSpPr>
        <p:spPr>
          <a:xfrm>
            <a:off x="4053537" y="2046432"/>
            <a:ext cx="172821" cy="1728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Rectangle 406"/>
          <p:cNvSpPr/>
          <p:nvPr/>
        </p:nvSpPr>
        <p:spPr>
          <a:xfrm>
            <a:off x="4053537" y="2219253"/>
            <a:ext cx="172821" cy="1728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Rectangle 407"/>
          <p:cNvSpPr/>
          <p:nvPr/>
        </p:nvSpPr>
        <p:spPr>
          <a:xfrm>
            <a:off x="3880716" y="2392074"/>
            <a:ext cx="172821" cy="1728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Rectangle 408"/>
          <p:cNvSpPr/>
          <p:nvPr/>
        </p:nvSpPr>
        <p:spPr>
          <a:xfrm>
            <a:off x="3880716" y="2564895"/>
            <a:ext cx="172821" cy="1728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Rectangle 409"/>
          <p:cNvSpPr/>
          <p:nvPr/>
        </p:nvSpPr>
        <p:spPr>
          <a:xfrm>
            <a:off x="4053537" y="2392074"/>
            <a:ext cx="172821" cy="1728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Rectangle 410"/>
          <p:cNvSpPr/>
          <p:nvPr/>
        </p:nvSpPr>
        <p:spPr>
          <a:xfrm>
            <a:off x="4053537" y="2564895"/>
            <a:ext cx="172821" cy="1728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Rectangle 411"/>
          <p:cNvSpPr/>
          <p:nvPr/>
        </p:nvSpPr>
        <p:spPr>
          <a:xfrm>
            <a:off x="3880716" y="2737716"/>
            <a:ext cx="172821" cy="1728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Rectangle 412"/>
          <p:cNvSpPr/>
          <p:nvPr/>
        </p:nvSpPr>
        <p:spPr>
          <a:xfrm>
            <a:off x="3880716" y="2910537"/>
            <a:ext cx="172821" cy="1728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Rectangle 413"/>
          <p:cNvSpPr/>
          <p:nvPr/>
        </p:nvSpPr>
        <p:spPr>
          <a:xfrm>
            <a:off x="4053537" y="2737716"/>
            <a:ext cx="172821" cy="1728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Rectangle 414"/>
          <p:cNvSpPr/>
          <p:nvPr/>
        </p:nvSpPr>
        <p:spPr>
          <a:xfrm>
            <a:off x="4053537" y="2910537"/>
            <a:ext cx="172821" cy="1728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Rectangle 415"/>
          <p:cNvSpPr/>
          <p:nvPr/>
        </p:nvSpPr>
        <p:spPr>
          <a:xfrm>
            <a:off x="3535074" y="2737716"/>
            <a:ext cx="172821" cy="1728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Rectangle 416"/>
          <p:cNvSpPr/>
          <p:nvPr/>
        </p:nvSpPr>
        <p:spPr>
          <a:xfrm>
            <a:off x="3535074" y="2910537"/>
            <a:ext cx="172821" cy="1728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Rectangle 417"/>
          <p:cNvSpPr/>
          <p:nvPr/>
        </p:nvSpPr>
        <p:spPr>
          <a:xfrm>
            <a:off x="3707895" y="2737716"/>
            <a:ext cx="172821" cy="1728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Rectangle 418"/>
          <p:cNvSpPr/>
          <p:nvPr/>
        </p:nvSpPr>
        <p:spPr>
          <a:xfrm>
            <a:off x="3707895" y="2910537"/>
            <a:ext cx="172821" cy="1728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Rectangle 419"/>
          <p:cNvSpPr/>
          <p:nvPr/>
        </p:nvSpPr>
        <p:spPr>
          <a:xfrm>
            <a:off x="3535074" y="2392074"/>
            <a:ext cx="172821" cy="1728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Rectangle 420"/>
          <p:cNvSpPr/>
          <p:nvPr/>
        </p:nvSpPr>
        <p:spPr>
          <a:xfrm>
            <a:off x="3535074" y="2564895"/>
            <a:ext cx="172821" cy="1728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Rectangle 421"/>
          <p:cNvSpPr/>
          <p:nvPr/>
        </p:nvSpPr>
        <p:spPr>
          <a:xfrm>
            <a:off x="3707895" y="2392074"/>
            <a:ext cx="172821" cy="1728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Rectangle 422"/>
          <p:cNvSpPr/>
          <p:nvPr/>
        </p:nvSpPr>
        <p:spPr>
          <a:xfrm>
            <a:off x="3707895" y="2564895"/>
            <a:ext cx="172821" cy="1728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Rectangle 440"/>
          <p:cNvSpPr/>
          <p:nvPr/>
        </p:nvSpPr>
        <p:spPr>
          <a:xfrm>
            <a:off x="3880716" y="2219253"/>
            <a:ext cx="172821" cy="172821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Rectangle 441"/>
          <p:cNvSpPr/>
          <p:nvPr/>
        </p:nvSpPr>
        <p:spPr>
          <a:xfrm>
            <a:off x="4053537" y="2219253"/>
            <a:ext cx="172821" cy="172821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Rectangle 442"/>
          <p:cNvSpPr/>
          <p:nvPr/>
        </p:nvSpPr>
        <p:spPr>
          <a:xfrm>
            <a:off x="3880716" y="2392074"/>
            <a:ext cx="172821" cy="172821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Rectangle 443"/>
          <p:cNvSpPr/>
          <p:nvPr/>
        </p:nvSpPr>
        <p:spPr>
          <a:xfrm>
            <a:off x="3880716" y="2564895"/>
            <a:ext cx="172821" cy="1728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Rectangle 444"/>
          <p:cNvSpPr/>
          <p:nvPr/>
        </p:nvSpPr>
        <p:spPr>
          <a:xfrm>
            <a:off x="4053537" y="2392074"/>
            <a:ext cx="172821" cy="172821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Rectangle 445"/>
          <p:cNvSpPr/>
          <p:nvPr/>
        </p:nvSpPr>
        <p:spPr>
          <a:xfrm>
            <a:off x="4053537" y="2564895"/>
            <a:ext cx="172821" cy="172821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Rectangle 446"/>
          <p:cNvSpPr/>
          <p:nvPr/>
        </p:nvSpPr>
        <p:spPr>
          <a:xfrm>
            <a:off x="3880716" y="2737716"/>
            <a:ext cx="172821" cy="172821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Rectangle 447"/>
          <p:cNvSpPr/>
          <p:nvPr/>
        </p:nvSpPr>
        <p:spPr>
          <a:xfrm>
            <a:off x="3880716" y="2910537"/>
            <a:ext cx="172821" cy="172821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Rectangle 448"/>
          <p:cNvSpPr/>
          <p:nvPr/>
        </p:nvSpPr>
        <p:spPr>
          <a:xfrm>
            <a:off x="4053537" y="2737716"/>
            <a:ext cx="172821" cy="172821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Rectangle 449"/>
          <p:cNvSpPr/>
          <p:nvPr/>
        </p:nvSpPr>
        <p:spPr>
          <a:xfrm>
            <a:off x="3535074" y="2737716"/>
            <a:ext cx="172821" cy="172821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Rectangle 450"/>
          <p:cNvSpPr/>
          <p:nvPr/>
        </p:nvSpPr>
        <p:spPr>
          <a:xfrm>
            <a:off x="3535074" y="2910537"/>
            <a:ext cx="172821" cy="172821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Rectangle 451"/>
          <p:cNvSpPr/>
          <p:nvPr/>
        </p:nvSpPr>
        <p:spPr>
          <a:xfrm>
            <a:off x="3707895" y="2737716"/>
            <a:ext cx="172821" cy="172821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Rectangle 452"/>
          <p:cNvSpPr/>
          <p:nvPr/>
        </p:nvSpPr>
        <p:spPr>
          <a:xfrm>
            <a:off x="3707895" y="2910537"/>
            <a:ext cx="172821" cy="172821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Rectangle 453"/>
          <p:cNvSpPr/>
          <p:nvPr/>
        </p:nvSpPr>
        <p:spPr>
          <a:xfrm>
            <a:off x="3535074" y="2564895"/>
            <a:ext cx="172821" cy="172821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Rectangle 454"/>
          <p:cNvSpPr/>
          <p:nvPr/>
        </p:nvSpPr>
        <p:spPr>
          <a:xfrm>
            <a:off x="3707895" y="2392074"/>
            <a:ext cx="172821" cy="172821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Rectangle 455"/>
          <p:cNvSpPr/>
          <p:nvPr/>
        </p:nvSpPr>
        <p:spPr>
          <a:xfrm>
            <a:off x="3707895" y="2564895"/>
            <a:ext cx="172821" cy="172821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Rectangle 456"/>
          <p:cNvSpPr/>
          <p:nvPr/>
        </p:nvSpPr>
        <p:spPr>
          <a:xfrm>
            <a:off x="3880716" y="2564895"/>
            <a:ext cx="172821" cy="172821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Title 1"/>
          <p:cNvSpPr>
            <a:spLocks noGrp="1"/>
          </p:cNvSpPr>
          <p:nvPr>
            <p:ph type="title"/>
          </p:nvPr>
        </p:nvSpPr>
        <p:spPr>
          <a:xfrm>
            <a:off x="193868" y="274638"/>
            <a:ext cx="4954202" cy="792475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dobe Caslon Pro" panose="0205050205050A020403" pitchFamily="18" charset="0"/>
              </a:rPr>
              <a:t>Octree</a:t>
            </a:r>
            <a:r>
              <a:rPr lang="en-US" dirty="0" smtClean="0">
                <a:latin typeface="Adobe Caslon Pro" panose="0205050205050A020403" pitchFamily="18" charset="0"/>
              </a:rPr>
              <a:t> Data Insertion</a:t>
            </a:r>
            <a:endParaRPr lang="en-US" dirty="0">
              <a:latin typeface="Adobe Caslon Pro" panose="0205050205050A0204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8947" y="1223072"/>
            <a:ext cx="1853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Each cell </a:t>
            </a:r>
            <a:r>
              <a:rPr lang="en-US" dirty="0"/>
              <a:t>r</a:t>
            </a:r>
            <a:r>
              <a:rPr lang="en-US" dirty="0" smtClean="0"/>
              <a:t>epresents a storage bucket of N points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10" y="2824125"/>
            <a:ext cx="196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Cells divide when size exceeds 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58165" y="592859"/>
            <a:ext cx="4766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Not all cells contain data</a:t>
            </a:r>
            <a:endParaRPr lang="en-US" sz="3600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5551320" y="1239190"/>
            <a:ext cx="90030" cy="1005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5" idx="2"/>
          </p:cNvCxnSpPr>
          <p:nvPr/>
        </p:nvCxnSpPr>
        <p:spPr>
          <a:xfrm flipH="1">
            <a:off x="4369808" y="1239190"/>
            <a:ext cx="1271542" cy="994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53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/>
      <p:bldP spid="270" grpId="0"/>
      <p:bldP spid="271" grpId="0" animBg="1"/>
      <p:bldP spid="273" grpId="0" animBg="1"/>
      <p:bldP spid="276" grpId="0"/>
      <p:bldP spid="278" grpId="0"/>
      <p:bldP spid="280" grpId="0"/>
      <p:bldP spid="282" grpId="0"/>
      <p:bldP spid="304" grpId="0" animBg="1"/>
      <p:bldP spid="309" grpId="0" animBg="1"/>
      <p:bldP spid="310" grpId="0" animBg="1"/>
      <p:bldP spid="311" grpId="0" animBg="1"/>
      <p:bldP spid="312" grpId="0" animBg="1"/>
      <p:bldP spid="317" grpId="0" animBg="1"/>
      <p:bldP spid="313" grpId="0" animBg="1"/>
      <p:bldP spid="314" grpId="0" animBg="1"/>
      <p:bldP spid="315" grpId="0" animBg="1"/>
      <p:bldP spid="316" grpId="0" animBg="1"/>
      <p:bldP spid="318" grpId="0" animBg="1"/>
      <p:bldP spid="319" grpId="0" animBg="1"/>
      <p:bldP spid="320" grpId="0" animBg="1"/>
      <p:bldP spid="32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9" grpId="0"/>
      <p:bldP spid="2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6" y="0"/>
            <a:ext cx="827526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782" y="5445245"/>
            <a:ext cx="2851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Adobe Caslon Pro" panose="0205050205050A020403" pitchFamily="18" charset="0"/>
              </a:rPr>
              <a:t>JView</a:t>
            </a:r>
            <a:r>
              <a:rPr lang="en-US" b="1" dirty="0" smtClean="0">
                <a:latin typeface="Adobe Caslon Pro" panose="0205050205050A020403" pitchFamily="18" charset="0"/>
              </a:rPr>
              <a:t> World</a:t>
            </a:r>
          </a:p>
          <a:p>
            <a:pPr algn="ctr"/>
            <a:r>
              <a:rPr lang="en-US" dirty="0" smtClean="0">
                <a:latin typeface="Adobe Caslon Pro" panose="0205050205050A020403" pitchFamily="18" charset="0"/>
              </a:rPr>
              <a:t>(Moore &amp; McVay 2008)</a:t>
            </a:r>
          </a:p>
          <a:p>
            <a:pPr algn="ctr"/>
            <a:r>
              <a:rPr lang="en-US" dirty="0" smtClean="0">
                <a:latin typeface="Adobe Caslon Pro" panose="0205050205050A020403" pitchFamily="18" charset="0"/>
              </a:rPr>
              <a:t>228 Individual Quadtrees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82202" y="145401"/>
            <a:ext cx="4723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dobe Caslon Pro" panose="0205050205050A020403" pitchFamily="18" charset="0"/>
              </a:rPr>
              <a:t>Hybrid Approach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732" y="721471"/>
            <a:ext cx="45509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dobe Caslon Pro" panose="0205050205050A020403" pitchFamily="18" charset="0"/>
              </a:rPr>
              <a:t>Spatial Partitioning in Geographic Coordinates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 smtClean="0">
              <a:latin typeface="Adobe Caslon Pro" panose="0205050205050A0204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dobe Caslon Pro" panose="0205050205050A020403" pitchFamily="18" charset="0"/>
              </a:rPr>
              <a:t>Data in ECEF</a:t>
            </a:r>
            <a:endParaRPr lang="en-US" sz="1400" dirty="0"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9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dobe Caslon Pro" panose="0205050205050A020403" pitchFamily="18" charset="0"/>
              </a:rPr>
              <a:t>Data </a:t>
            </a:r>
            <a:r>
              <a:rPr lang="en-US" sz="4000" dirty="0" smtClean="0">
                <a:latin typeface="Adobe Caslon Pro" panose="0205050205050A020403" pitchFamily="18" charset="0"/>
              </a:rPr>
              <a:t>Access Techniques</a:t>
            </a:r>
            <a:br>
              <a:rPr lang="en-US" sz="4000" dirty="0" smtClean="0">
                <a:latin typeface="Adobe Caslon Pro" panose="0205050205050A020403" pitchFamily="18" charset="0"/>
              </a:rPr>
            </a:br>
            <a:r>
              <a:rPr lang="en-US" sz="2000" dirty="0" smtClean="0">
                <a:latin typeface="Adobe Caslon Pro" panose="0205050205050A020403" pitchFamily="18" charset="0"/>
              </a:rPr>
              <a:t>(Client / Server)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758" y="1988825"/>
            <a:ext cx="7744041" cy="3906911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2200" b="1" dirty="0" smtClean="0">
                <a:latin typeface="Adobe Caslon Pro" panose="0205050205050A020403" pitchFamily="18" charset="0"/>
              </a:rPr>
              <a:t>Sphere (r)</a:t>
            </a:r>
          </a:p>
          <a:p>
            <a:r>
              <a:rPr lang="en-US" sz="2200" dirty="0" smtClean="0">
                <a:latin typeface="Adobe Caslon Pro" panose="0205050205050A020403" pitchFamily="18" charset="0"/>
              </a:rPr>
              <a:t>X, Y, Z Value</a:t>
            </a:r>
          </a:p>
          <a:p>
            <a:r>
              <a:rPr lang="en-US" sz="2200" dirty="0" smtClean="0">
                <a:latin typeface="Adobe Caslon Pro" panose="0205050205050A020403" pitchFamily="18" charset="0"/>
              </a:rPr>
              <a:t>Longitude / Latitude / Elevation</a:t>
            </a:r>
          </a:p>
          <a:p>
            <a:endParaRPr lang="en-US" sz="2200" dirty="0" smtClean="0">
              <a:latin typeface="Adobe Caslon Pro" panose="0205050205050A020403" pitchFamily="18" charset="0"/>
            </a:endParaRPr>
          </a:p>
          <a:p>
            <a:pPr marL="0" lvl="0" indent="0">
              <a:buNone/>
            </a:pPr>
            <a:r>
              <a:rPr lang="en-US" sz="2200" b="1" dirty="0">
                <a:latin typeface="Adobe Caslon Pro" panose="0205050205050A020403" pitchFamily="18" charset="0"/>
              </a:rPr>
              <a:t>2D Geospatial Bounds</a:t>
            </a:r>
          </a:p>
          <a:p>
            <a:r>
              <a:rPr lang="en-US" sz="2200" dirty="0">
                <a:latin typeface="Adobe Caslon Pro" panose="0205050205050A020403" pitchFamily="18" charset="0"/>
              </a:rPr>
              <a:t>Rectangle</a:t>
            </a:r>
          </a:p>
          <a:p>
            <a:r>
              <a:rPr lang="en-US" sz="2200" dirty="0" smtClean="0">
                <a:latin typeface="Adobe Caslon Pro" panose="0205050205050A020403" pitchFamily="18" charset="0"/>
              </a:rPr>
              <a:t>Polygon</a:t>
            </a:r>
          </a:p>
          <a:p>
            <a:endParaRPr lang="en-US" sz="2200" dirty="0">
              <a:latin typeface="Adobe Caslon Pro" panose="0205050205050A020403" pitchFamily="18" charset="0"/>
            </a:endParaRPr>
          </a:p>
          <a:p>
            <a:pPr marL="0" lvl="0" indent="0">
              <a:buNone/>
            </a:pPr>
            <a:r>
              <a:rPr lang="en-US" sz="2200" b="1" dirty="0" smtClean="0">
                <a:latin typeface="Adobe Caslon Pro" panose="0205050205050A020403" pitchFamily="18" charset="0"/>
              </a:rPr>
              <a:t>View </a:t>
            </a:r>
            <a:r>
              <a:rPr lang="en-US" sz="2200" b="1" dirty="0">
                <a:latin typeface="Adobe Caslon Pro" panose="0205050205050A020403" pitchFamily="18" charset="0"/>
              </a:rPr>
              <a:t>Frustum for Visualization Clients</a:t>
            </a:r>
          </a:p>
          <a:p>
            <a:r>
              <a:rPr lang="en-US" sz="2200" dirty="0">
                <a:latin typeface="Adobe Caslon Pro" panose="0205050205050A020403" pitchFamily="18" charset="0"/>
              </a:rPr>
              <a:t>Level of Detail</a:t>
            </a:r>
          </a:p>
          <a:p>
            <a:pPr lvl="0"/>
            <a:endParaRPr lang="en-US" sz="2000" dirty="0">
              <a:latin typeface="Adobe Caslon Pro" panose="0205050205050A0204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20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data\mcvaya\Training\PennState\GEOG_596A\imagery\Frustrum_cropp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45970" flipH="1">
            <a:off x="3562827" y="441637"/>
            <a:ext cx="4781381" cy="622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miley Face 4"/>
          <p:cNvSpPr/>
          <p:nvPr/>
        </p:nvSpPr>
        <p:spPr>
          <a:xfrm>
            <a:off x="1561583" y="3552415"/>
            <a:ext cx="588477" cy="58031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dobe Caslon Pro" panose="0205050205050A020403" pitchFamily="18" charset="0"/>
              </a:rPr>
              <a:t>Visualization Clients</a:t>
            </a:r>
            <a:endParaRPr lang="en-US" sz="4000" dirty="0">
              <a:latin typeface="Adobe Caslon Pro" panose="0205050205050A020403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94119" cy="4525963"/>
          </a:xfrm>
        </p:spPr>
        <p:txBody>
          <a:bodyPr>
            <a:normAutofit/>
          </a:bodyPr>
          <a:lstStyle/>
          <a:p>
            <a:endParaRPr lang="en-US" sz="1000" dirty="0" smtClean="0"/>
          </a:p>
          <a:p>
            <a:endParaRPr lang="en-US" sz="1000" dirty="0"/>
          </a:p>
          <a:p>
            <a:r>
              <a:rPr lang="en-US" sz="1800" dirty="0" smtClean="0"/>
              <a:t>“A </a:t>
            </a:r>
            <a:r>
              <a:rPr lang="en-US" sz="1800" b="1" dirty="0"/>
              <a:t>view frustum </a:t>
            </a:r>
            <a:r>
              <a:rPr lang="en-US" sz="1800" dirty="0"/>
              <a:t>is a 3D volume that defines how models are projected from camera space to projection </a:t>
            </a:r>
            <a:r>
              <a:rPr lang="en-US" sz="1800" dirty="0" smtClean="0"/>
              <a:t>space” (Microsoft)</a:t>
            </a:r>
            <a:endParaRPr lang="en-US" sz="1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765399" y="3208103"/>
            <a:ext cx="1016348" cy="10568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608926" y="3313786"/>
            <a:ext cx="172821" cy="2016245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4629607" y="4869175"/>
            <a:ext cx="979319" cy="46085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629608" y="3208103"/>
            <a:ext cx="135791" cy="166107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150060" y="4350712"/>
            <a:ext cx="2998010" cy="1209747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89070" y="5560459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Near Plane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0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Picture 260" descr="C:\Userdata\mcvaya\VISRIDER\Tasks\WGS84_EC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45" y="10138"/>
            <a:ext cx="2534708" cy="1863473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Donut 261"/>
          <p:cNvSpPr/>
          <p:nvPr/>
        </p:nvSpPr>
        <p:spPr>
          <a:xfrm>
            <a:off x="3189432" y="2046432"/>
            <a:ext cx="2765136" cy="2765136"/>
          </a:xfrm>
          <a:prstGeom prst="donut">
            <a:avLst/>
          </a:prstGeom>
          <a:pattFill prst="lgConfetti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3" name="Oval 262"/>
          <p:cNvSpPr/>
          <p:nvPr/>
        </p:nvSpPr>
        <p:spPr>
          <a:xfrm>
            <a:off x="3535074" y="2392074"/>
            <a:ext cx="2073852" cy="2131459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TextBox 277"/>
          <p:cNvSpPr txBox="1"/>
          <p:nvPr/>
        </p:nvSpPr>
        <p:spPr>
          <a:xfrm>
            <a:off x="6530638" y="1873611"/>
            <a:ext cx="26116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WGS84 ECEF Coordinate System (NOAA, 2007)</a:t>
            </a:r>
          </a:p>
        </p:txBody>
      </p:sp>
      <p:sp>
        <p:nvSpPr>
          <p:cNvPr id="317" name="Cloud 316"/>
          <p:cNvSpPr/>
          <p:nvPr/>
        </p:nvSpPr>
        <p:spPr>
          <a:xfrm rot="19355205">
            <a:off x="3561752" y="2427898"/>
            <a:ext cx="695536" cy="51296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/>
          <p:cNvCxnSpPr/>
          <p:nvPr/>
        </p:nvCxnSpPr>
        <p:spPr>
          <a:xfrm flipV="1">
            <a:off x="4564144" y="1585576"/>
            <a:ext cx="7856" cy="18434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399179" y="122610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Z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404906" y="325617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</a:t>
            </a:r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4572000" y="3429000"/>
            <a:ext cx="1843424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6" idx="0"/>
          </p:cNvCxnSpPr>
          <p:nvPr/>
        </p:nvCxnSpPr>
        <p:spPr>
          <a:xfrm flipV="1">
            <a:off x="2021229" y="3947464"/>
            <a:ext cx="1629059" cy="864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169297" y="4811568"/>
            <a:ext cx="1703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WGS84 Ellipsoid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6125747" y="2322622"/>
            <a:ext cx="1250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Mt. Everest</a:t>
            </a:r>
            <a:endParaRPr lang="en-US" dirty="0"/>
          </a:p>
        </p:txBody>
      </p:sp>
      <p:cxnSp>
        <p:nvCxnSpPr>
          <p:cNvPr id="88" name="Straight Arrow Connector 87"/>
          <p:cNvCxnSpPr/>
          <p:nvPr/>
        </p:nvCxnSpPr>
        <p:spPr>
          <a:xfrm flipH="1" flipV="1">
            <a:off x="5378498" y="3919831"/>
            <a:ext cx="1209747" cy="603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997279" y="4523533"/>
            <a:ext cx="1743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Marianas Trench</a:t>
            </a:r>
            <a:endParaRPr lang="en-US" dirty="0"/>
          </a:p>
        </p:txBody>
      </p:sp>
      <p:sp>
        <p:nvSpPr>
          <p:cNvPr id="90" name="Isosceles Triangle 89"/>
          <p:cNvSpPr/>
          <p:nvPr/>
        </p:nvSpPr>
        <p:spPr>
          <a:xfrm rot="3350214">
            <a:off x="5330512" y="2503296"/>
            <a:ext cx="375805" cy="377313"/>
          </a:xfrm>
          <a:prstGeom prst="triangle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 rot="1883736">
            <a:off x="5151177" y="3661183"/>
            <a:ext cx="324341" cy="517296"/>
          </a:xfrm>
          <a:custGeom>
            <a:avLst/>
            <a:gdLst>
              <a:gd name="connsiteX0" fmla="*/ 179419 w 179419"/>
              <a:gd name="connsiteY0" fmla="*/ 0 h 593889"/>
              <a:gd name="connsiteX1" fmla="*/ 56871 w 179419"/>
              <a:gd name="connsiteY1" fmla="*/ 47134 h 593889"/>
              <a:gd name="connsiteX2" fmla="*/ 9737 w 179419"/>
              <a:gd name="connsiteY2" fmla="*/ 131975 h 593889"/>
              <a:gd name="connsiteX3" fmla="*/ 9737 w 179419"/>
              <a:gd name="connsiteY3" fmla="*/ 282804 h 593889"/>
              <a:gd name="connsiteX4" fmla="*/ 113431 w 179419"/>
              <a:gd name="connsiteY4" fmla="*/ 461914 h 593889"/>
              <a:gd name="connsiteX5" fmla="*/ 132285 w 179419"/>
              <a:gd name="connsiteY5" fmla="*/ 556182 h 593889"/>
              <a:gd name="connsiteX6" fmla="*/ 160565 w 179419"/>
              <a:gd name="connsiteY6" fmla="*/ 593889 h 59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419" h="593889">
                <a:moveTo>
                  <a:pt x="179419" y="0"/>
                </a:moveTo>
                <a:cubicBezTo>
                  <a:pt x="132285" y="12569"/>
                  <a:pt x="85151" y="25138"/>
                  <a:pt x="56871" y="47134"/>
                </a:cubicBezTo>
                <a:cubicBezTo>
                  <a:pt x="28591" y="69130"/>
                  <a:pt x="17593" y="92697"/>
                  <a:pt x="9737" y="131975"/>
                </a:cubicBezTo>
                <a:cubicBezTo>
                  <a:pt x="1881" y="171253"/>
                  <a:pt x="-7545" y="227814"/>
                  <a:pt x="9737" y="282804"/>
                </a:cubicBezTo>
                <a:cubicBezTo>
                  <a:pt x="27019" y="337794"/>
                  <a:pt x="93006" y="416351"/>
                  <a:pt x="113431" y="461914"/>
                </a:cubicBezTo>
                <a:cubicBezTo>
                  <a:pt x="133856" y="507477"/>
                  <a:pt x="124429" y="534186"/>
                  <a:pt x="132285" y="556182"/>
                </a:cubicBezTo>
                <a:cubicBezTo>
                  <a:pt x="140141" y="578178"/>
                  <a:pt x="150353" y="586033"/>
                  <a:pt x="160565" y="593889"/>
                </a:cubicBezTo>
              </a:path>
            </a:pathLst>
          </a:custGeom>
          <a:gradFill>
            <a:gsLst>
              <a:gs pos="0">
                <a:srgbClr val="03D4A8"/>
              </a:gs>
              <a:gs pos="14000">
                <a:srgbClr val="21D6E0"/>
              </a:gs>
              <a:gs pos="47000">
                <a:srgbClr val="0087E6"/>
              </a:gs>
              <a:gs pos="100000">
                <a:srgbClr val="005CBF"/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Arrow Connector 91"/>
          <p:cNvCxnSpPr/>
          <p:nvPr/>
        </p:nvCxnSpPr>
        <p:spPr>
          <a:xfrm flipH="1">
            <a:off x="5674517" y="2507288"/>
            <a:ext cx="456529" cy="78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miley Face 3"/>
          <p:cNvSpPr/>
          <p:nvPr/>
        </p:nvSpPr>
        <p:spPr>
          <a:xfrm>
            <a:off x="2061837" y="1837517"/>
            <a:ext cx="588477" cy="58031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3880716" y="2219253"/>
            <a:ext cx="172821" cy="172821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4053537" y="2219253"/>
            <a:ext cx="172821" cy="172821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3880716" y="2392074"/>
            <a:ext cx="172821" cy="172821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4053537" y="2392074"/>
            <a:ext cx="172821" cy="172821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4053537" y="2564895"/>
            <a:ext cx="172821" cy="172821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3880716" y="2737716"/>
            <a:ext cx="172821" cy="172821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3880716" y="2910537"/>
            <a:ext cx="172821" cy="172821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4053537" y="2737716"/>
            <a:ext cx="172821" cy="172821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3535074" y="2737716"/>
            <a:ext cx="172821" cy="172821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3535074" y="2910537"/>
            <a:ext cx="172821" cy="172821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3707895" y="2737716"/>
            <a:ext cx="172821" cy="172821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3707895" y="2910537"/>
            <a:ext cx="172821" cy="172821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3535074" y="2564895"/>
            <a:ext cx="172821" cy="172821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3707895" y="2392074"/>
            <a:ext cx="172821" cy="172821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3707895" y="2564895"/>
            <a:ext cx="172821" cy="172821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3880716" y="2564895"/>
            <a:ext cx="172821" cy="172821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 rot="16913389">
            <a:off x="3250269" y="1537373"/>
            <a:ext cx="708345" cy="1773464"/>
          </a:xfrm>
          <a:prstGeom prst="triangle">
            <a:avLst>
              <a:gd name="adj" fmla="val 63485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3880716" y="2392074"/>
            <a:ext cx="172821" cy="17282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4053537" y="2392074"/>
            <a:ext cx="172821" cy="17282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4053537" y="2564895"/>
            <a:ext cx="172821" cy="17282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3707895" y="2392074"/>
            <a:ext cx="172821" cy="17282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82979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dobe Caslon Pro" panose="0205050205050A020403" pitchFamily="18" charset="0"/>
              </a:rPr>
              <a:t>View Frustum</a:t>
            </a:r>
            <a:endParaRPr lang="en-US" sz="4000" dirty="0">
              <a:latin typeface="Adobe Caslon Pro" panose="0205050205050A0204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2999" y="2924170"/>
            <a:ext cx="1785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Only access cells that overlap frustum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0366" y="5096157"/>
            <a:ext cx="1843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Some cells will contain points outside frustum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021229" y="2641844"/>
            <a:ext cx="1599418" cy="2515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021229" y="2883431"/>
            <a:ext cx="2117881" cy="2268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88225">
            <a:off x="4085435" y="3561712"/>
            <a:ext cx="454678" cy="40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5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" grpId="0"/>
      <p:bldP spid="82" grpId="0"/>
      <p:bldP spid="83" grpId="0"/>
      <p:bldP spid="86" grpId="0"/>
      <p:bldP spid="87" grpId="0"/>
      <p:bldP spid="89" grpId="0"/>
      <p:bldP spid="90" grpId="0" animBg="1"/>
      <p:bldP spid="91" grpId="0" animBg="1"/>
      <p:bldP spid="4" grpId="0" animBg="1"/>
      <p:bldP spid="118" grpId="0" animBg="1"/>
      <p:bldP spid="120" grpId="0" animBg="1"/>
      <p:bldP spid="121" grpId="0" animBg="1"/>
      <p:bldP spid="122" grpId="0" animBg="1"/>
      <p:bldP spid="123" grpId="0" animBg="1"/>
      <p:bldP spid="3" grpId="0" animBg="1"/>
      <p:bldP spid="128" grpId="0" animBg="1"/>
      <p:bldP spid="129" grpId="0" animBg="1"/>
      <p:bldP spid="130" grpId="0" animBg="1"/>
      <p:bldP spid="131" grpId="0" animBg="1"/>
      <p:bldP spid="41" grpId="0"/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" panose="0205050205050A020403" pitchFamily="18" charset="0"/>
              </a:rPr>
              <a:t>Approach</a:t>
            </a:r>
            <a:endParaRPr lang="en-US" dirty="0">
              <a:latin typeface="Adobe Caslon Pro" panose="0205050205050A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dobe Caslon Pro" panose="0205050205050A020403" pitchFamily="18" charset="0"/>
              </a:rPr>
              <a:t>Assemble Data</a:t>
            </a:r>
          </a:p>
          <a:p>
            <a:pPr marL="857250" lvl="1" indent="-457200"/>
            <a:r>
              <a:rPr lang="en-US" sz="1600" dirty="0" smtClean="0">
                <a:latin typeface="Adobe Caslon Pro" panose="0205050205050A020403" pitchFamily="18" charset="0"/>
              </a:rPr>
              <a:t>Relevant </a:t>
            </a:r>
            <a:r>
              <a:rPr lang="en-US" sz="1600" dirty="0">
                <a:latin typeface="Adobe Caslon Pro" panose="0205050205050A020403" pitchFamily="18" charset="0"/>
              </a:rPr>
              <a:t>to the Department of Defense (DOD</a:t>
            </a:r>
            <a:r>
              <a:rPr lang="en-US" sz="1600" dirty="0" smtClean="0">
                <a:latin typeface="Adobe Caslon Pro" panose="0205050205050A020403" pitchFamily="18" charset="0"/>
              </a:rPr>
              <a:t>)</a:t>
            </a:r>
          </a:p>
          <a:p>
            <a:pPr marL="400050" lvl="1" indent="0">
              <a:buNone/>
            </a:pPr>
            <a:endParaRPr lang="en-US" sz="1600" dirty="0" smtClean="0">
              <a:latin typeface="Adobe Caslon Pro" panose="0205050205050A0204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dobe Caslon Pro" panose="0205050205050A020403" pitchFamily="18" charset="0"/>
              </a:rPr>
              <a:t>Design Spatial Partitioning Scheme</a:t>
            </a:r>
          </a:p>
          <a:p>
            <a:pPr marL="857250" lvl="1" indent="-457200"/>
            <a:r>
              <a:rPr lang="en-US" sz="1600" dirty="0">
                <a:latin typeface="Adobe Caslon Pro" panose="0205050205050A020403" pitchFamily="18" charset="0"/>
              </a:rPr>
              <a:t>ECEF </a:t>
            </a:r>
            <a:r>
              <a:rPr lang="en-US" sz="1600" dirty="0" err="1">
                <a:latin typeface="Adobe Caslon Pro" panose="0205050205050A020403" pitchFamily="18" charset="0"/>
              </a:rPr>
              <a:t>Octree</a:t>
            </a:r>
            <a:r>
              <a:rPr lang="en-US" sz="1600" dirty="0" smtClean="0">
                <a:latin typeface="Adobe Caslon Pro" panose="0205050205050A020403" pitchFamily="18" charset="0"/>
              </a:rPr>
              <a:t>?</a:t>
            </a:r>
          </a:p>
          <a:p>
            <a:pPr marL="400050" lvl="1" indent="0">
              <a:buNone/>
            </a:pPr>
            <a:endParaRPr lang="en-US" sz="1600" dirty="0" smtClean="0">
              <a:latin typeface="Adobe Caslon Pro" panose="0205050205050A0204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dobe Caslon Pro" panose="0205050205050A020403" pitchFamily="18" charset="0"/>
              </a:rPr>
              <a:t>Develop Spatial Partitioning Prototype(s)</a:t>
            </a:r>
          </a:p>
          <a:p>
            <a:pPr marL="685800" lvl="1"/>
            <a:r>
              <a:rPr lang="en-US" sz="1600" dirty="0" smtClean="0">
                <a:latin typeface="Adobe Caslon Pro" panose="0205050205050A020403" pitchFamily="18" charset="0"/>
              </a:rPr>
              <a:t>Linux Based</a:t>
            </a:r>
          </a:p>
          <a:p>
            <a:pPr marL="685800" lvl="1"/>
            <a:r>
              <a:rPr lang="en-US" sz="1600" dirty="0" smtClean="0">
                <a:latin typeface="Adobe Caslon Pro" panose="0205050205050A020403" pitchFamily="18" charset="0"/>
              </a:rPr>
              <a:t>C++</a:t>
            </a:r>
          </a:p>
          <a:p>
            <a:pPr marL="685800" lvl="1"/>
            <a:r>
              <a:rPr lang="en-US" sz="1600" dirty="0" smtClean="0">
                <a:latin typeface="Adobe Caslon Pro" panose="0205050205050A020403" pitchFamily="18" charset="0"/>
              </a:rPr>
              <a:t>API suitable for Multiple Client Categories</a:t>
            </a:r>
          </a:p>
          <a:p>
            <a:pPr marL="400050" lvl="1" indent="0">
              <a:buNone/>
            </a:pPr>
            <a:endParaRPr lang="en-US" sz="1600" dirty="0" smtClean="0">
              <a:latin typeface="Adobe Caslon Pro" panose="0205050205050A0204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dobe Caslon Pro" panose="0205050205050A020403" pitchFamily="18" charset="0"/>
              </a:rPr>
              <a:t>Measure Performance of Prototype</a:t>
            </a:r>
          </a:p>
          <a:p>
            <a:pPr marL="685800" lvl="1"/>
            <a:r>
              <a:rPr lang="en-US" sz="1600" dirty="0" smtClean="0">
                <a:latin typeface="Adobe Caslon Pro" panose="0205050205050A020403" pitchFamily="18" charset="0"/>
              </a:rPr>
              <a:t>Determine Key Performance Parameters (KPPs)</a:t>
            </a:r>
          </a:p>
          <a:p>
            <a:pPr marL="0" indent="0">
              <a:buNone/>
            </a:pPr>
            <a:endParaRPr lang="en-US" sz="2000" dirty="0" smtClean="0"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98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903" y="1067114"/>
            <a:ext cx="8237801" cy="4723773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Adobe Caslon Pro" panose="0205050205050A020403" pitchFamily="18" charset="0"/>
              </a:rPr>
              <a:t>Project </a:t>
            </a:r>
            <a:r>
              <a:rPr lang="en-US" sz="4000" dirty="0">
                <a:latin typeface="Adobe Caslon Pro" panose="0205050205050A020403" pitchFamily="18" charset="0"/>
              </a:rPr>
              <a:t>Goal</a:t>
            </a:r>
            <a:endParaRPr lang="en-US" sz="4000" dirty="0" smtClean="0">
              <a:latin typeface="Adobe Caslon Pro" panose="0205050205050A020403" pitchFamily="18" charset="0"/>
            </a:endParaRPr>
          </a:p>
          <a:p>
            <a:pPr marL="0" indent="0">
              <a:buNone/>
            </a:pPr>
            <a:endParaRPr lang="en-US" sz="2800" dirty="0">
              <a:latin typeface="Adobe Caslon Pro"/>
            </a:endParaRPr>
          </a:p>
          <a:p>
            <a:pPr marL="0" indent="0">
              <a:buNone/>
            </a:pPr>
            <a:r>
              <a:rPr lang="en-US" sz="2800" dirty="0" smtClean="0">
                <a:latin typeface="Adobe Caslon Pro"/>
              </a:rPr>
              <a:t>	</a:t>
            </a:r>
            <a:r>
              <a:rPr lang="en-US" sz="2800" dirty="0" smtClean="0">
                <a:latin typeface="Adobe Caslon Pro" panose="0205050205050A020403" pitchFamily="18" charset="0"/>
              </a:rPr>
              <a:t>The goal of this project is to design and implement a prototype 3D partitioning scheme that provides an efficient, contiguous, and global approach to handling massive </a:t>
            </a:r>
            <a:r>
              <a:rPr lang="en-US" sz="2800" smtClean="0">
                <a:latin typeface="Adobe Caslon Pro" panose="0205050205050A020403" pitchFamily="18" charset="0"/>
              </a:rPr>
              <a:t>point clouds containing </a:t>
            </a:r>
            <a:r>
              <a:rPr lang="en-US" sz="2800" dirty="0" smtClean="0">
                <a:latin typeface="Adobe Caslon Pro" panose="0205050205050A020403" pitchFamily="18" charset="0"/>
              </a:rPr>
              <a:t>trillions of points.</a:t>
            </a:r>
          </a:p>
        </p:txBody>
      </p:sp>
    </p:spTree>
    <p:extLst>
      <p:ext uri="{BB962C8B-B14F-4D97-AF65-F5344CB8AC3E}">
        <p14:creationId xmlns:p14="http://schemas.microsoft.com/office/powerpoint/2010/main" val="184773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dobe Caslon Pro" panose="0205050205050A020403" pitchFamily="18" charset="0"/>
              </a:rPr>
              <a:t>Open Source Software</a:t>
            </a:r>
            <a:endParaRPr lang="en-US" sz="4000" dirty="0">
              <a:latin typeface="Adobe Caslon Pro" panose="0205050205050A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libLAS</a:t>
            </a:r>
            <a:r>
              <a:rPr lang="en-US" sz="2000" dirty="0"/>
              <a:t>			</a:t>
            </a:r>
            <a:r>
              <a:rPr lang="en-US" sz="2000" dirty="0" smtClean="0"/>
              <a:t>	                </a:t>
            </a:r>
            <a:r>
              <a:rPr lang="en-US" sz="2000" u="sng" dirty="0" smtClean="0">
                <a:hlinkClick r:id="rId2"/>
              </a:rPr>
              <a:t>http</a:t>
            </a:r>
            <a:r>
              <a:rPr lang="en-US" sz="2000" u="sng" dirty="0">
                <a:hlinkClick r:id="rId2"/>
              </a:rPr>
              <a:t>://www.liblas.org</a:t>
            </a:r>
            <a:r>
              <a:rPr lang="en-US" sz="2000" u="sng" dirty="0" smtClean="0">
                <a:hlinkClick r:id="rId2"/>
              </a:rPr>
              <a:t>/</a:t>
            </a:r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PDAL </a:t>
            </a:r>
            <a:r>
              <a:rPr lang="en-US" sz="2000" dirty="0"/>
              <a:t>– Point Data Abstraction </a:t>
            </a:r>
            <a:r>
              <a:rPr lang="en-US" sz="2000" dirty="0" smtClean="0"/>
              <a:t>Library</a:t>
            </a:r>
            <a:r>
              <a:rPr lang="en-US" sz="2000" dirty="0"/>
              <a:t>	</a:t>
            </a:r>
            <a:r>
              <a:rPr lang="en-US" sz="2000" u="sng" dirty="0">
                <a:hlinkClick r:id="rId3"/>
              </a:rPr>
              <a:t>http://www.pointcloud.org</a:t>
            </a:r>
            <a:r>
              <a:rPr lang="en-US" sz="2000" u="sng" dirty="0" smtClean="0">
                <a:hlinkClick r:id="rId3"/>
              </a:rPr>
              <a:t>/</a:t>
            </a:r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GDAL </a:t>
            </a:r>
            <a:r>
              <a:rPr lang="en-US" sz="2000" dirty="0"/>
              <a:t>– Geospatial Data Abstraction Library	</a:t>
            </a:r>
            <a:r>
              <a:rPr lang="en-US" sz="2000" u="sng" dirty="0">
                <a:hlinkClick r:id="rId4"/>
              </a:rPr>
              <a:t>http://www.gdal.org/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PCL </a:t>
            </a:r>
            <a:r>
              <a:rPr lang="en-US" sz="2000" dirty="0"/>
              <a:t>– Point Cloud Library		</a:t>
            </a:r>
            <a:r>
              <a:rPr lang="en-US" sz="2000" dirty="0" smtClean="0"/>
              <a:t>                </a:t>
            </a:r>
            <a:r>
              <a:rPr lang="en-US" sz="2000" u="sng" dirty="0" smtClean="0">
                <a:hlinkClick r:id="rId5"/>
              </a:rPr>
              <a:t>http</a:t>
            </a:r>
            <a:r>
              <a:rPr lang="en-US" sz="2000" u="sng" dirty="0">
                <a:hlinkClick r:id="rId5"/>
              </a:rPr>
              <a:t>://pointclouds.org</a:t>
            </a:r>
            <a:r>
              <a:rPr lang="en-US" sz="2000" u="sng" dirty="0" smtClean="0">
                <a:hlinkClick r:id="rId5"/>
              </a:rPr>
              <a:t>/</a:t>
            </a:r>
            <a:endParaRPr lang="en-US" sz="2000" u="sng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Megatree</a:t>
            </a:r>
            <a:r>
              <a:rPr lang="en-US" sz="2000" dirty="0" smtClean="0"/>
              <a:t>                                                </a:t>
            </a:r>
            <a:r>
              <a:rPr lang="en-US" sz="2000" dirty="0"/>
              <a:t>	</a:t>
            </a:r>
            <a:r>
              <a:rPr lang="en-US" sz="2000" u="sng" dirty="0">
                <a:hlinkClick r:id="rId6"/>
              </a:rPr>
              <a:t>http</a:t>
            </a:r>
            <a:r>
              <a:rPr lang="en-US" sz="2000" u="sng" dirty="0" smtClean="0">
                <a:hlinkClick r:id="rId6"/>
              </a:rPr>
              <a:t>://wiki.ros.org/megatree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04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dobe Caslon Pro" panose="0205050205050A020403" pitchFamily="18" charset="0"/>
              </a:rPr>
              <a:t>Team Structure</a:t>
            </a:r>
            <a:endParaRPr lang="en-US" sz="4000" dirty="0">
              <a:latin typeface="Adobe Caslon Pro" panose="0205050205050A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Air Force Research Laboratory (</a:t>
            </a:r>
            <a:r>
              <a:rPr lang="en-US" sz="2000" dirty="0" smtClean="0"/>
              <a:t>AFRL)</a:t>
            </a:r>
          </a:p>
          <a:p>
            <a:r>
              <a:rPr lang="en-US" sz="1600" dirty="0" smtClean="0"/>
              <a:t>In-house research, this project will </a:t>
            </a:r>
            <a:r>
              <a:rPr lang="en-US" sz="1600" dirty="0"/>
              <a:t>provide internal research teams with simplified access to their datasets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Starting point for a Contractual Effort currently listed on Fed </a:t>
            </a:r>
            <a:r>
              <a:rPr lang="en-US" sz="1600" dirty="0"/>
              <a:t>Biz Ops </a:t>
            </a:r>
            <a:r>
              <a:rPr lang="en-US" sz="1600" dirty="0">
                <a:hlinkClick r:id="rId2"/>
              </a:rPr>
              <a:t>https://www.fbo.gov/index?s=opportunity&amp;mode=form&amp;tab=core&amp;id=d55798394c9f7ec782d7b433deaab7b7&amp;_cview=0</a:t>
            </a:r>
            <a:endParaRPr lang="en-US" sz="1600" dirty="0" smtClean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Collaboration </a:t>
            </a:r>
          </a:p>
          <a:p>
            <a:r>
              <a:rPr lang="en-US" sz="1600" dirty="0"/>
              <a:t>US ARMY Corps of Engineers (USACE) Cold Regions Research &amp; Engineering Laboratory (</a:t>
            </a:r>
            <a:r>
              <a:rPr lang="en-US" sz="1600" dirty="0" smtClean="0"/>
              <a:t>CRREL) </a:t>
            </a:r>
          </a:p>
          <a:p>
            <a:pPr lvl="1"/>
            <a:r>
              <a:rPr lang="en-US" sz="1200" dirty="0" smtClean="0"/>
              <a:t>Geospatial </a:t>
            </a:r>
            <a:r>
              <a:rPr lang="en-US" sz="1200" dirty="0"/>
              <a:t>Repository and Data Management System (GRiD)</a:t>
            </a:r>
            <a:endParaRPr lang="en-US" sz="1200" dirty="0" smtClean="0"/>
          </a:p>
          <a:p>
            <a:r>
              <a:rPr lang="en-US" sz="1600" dirty="0" smtClean="0"/>
              <a:t>National </a:t>
            </a:r>
            <a:r>
              <a:rPr lang="en-US" sz="1600" dirty="0"/>
              <a:t>Geospatial-Intelligence Agency (</a:t>
            </a:r>
            <a:r>
              <a:rPr lang="en-US" sz="1600" dirty="0" smtClean="0"/>
              <a:t>NGA)</a:t>
            </a:r>
          </a:p>
          <a:p>
            <a:r>
              <a:rPr lang="en-US" sz="1600" dirty="0" smtClean="0"/>
              <a:t>National </a:t>
            </a:r>
            <a:r>
              <a:rPr lang="en-US" sz="1600" dirty="0"/>
              <a:t>Reconnaissance Office (NRO</a:t>
            </a:r>
            <a:r>
              <a:rPr lang="en-US" sz="1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1924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Adobe Caslon Pro" panose="0205050205050A020403" pitchFamily="18" charset="0"/>
              </a:rPr>
              <a:t>References</a:t>
            </a:r>
            <a:endParaRPr lang="en-US" sz="4000" dirty="0">
              <a:latin typeface="Adobe Caslon Pro" panose="0205050205050A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20"/>
            <a:ext cx="8229600" cy="5001443"/>
          </a:xfrm>
        </p:spPr>
        <p:txBody>
          <a:bodyPr>
            <a:normAutofit fontScale="40000" lnSpcReduction="20000"/>
          </a:bodyPr>
          <a:lstStyle/>
          <a:p>
            <a:endParaRPr lang="en-US" b="1" dirty="0"/>
          </a:p>
          <a:p>
            <a:r>
              <a:rPr lang="en-US" dirty="0"/>
              <a:t>Air Force Research Laboratory (AFRL). (2013). </a:t>
            </a:r>
            <a:r>
              <a:rPr lang="en-US" i="1" dirty="0" err="1"/>
              <a:t>JView</a:t>
            </a:r>
            <a:r>
              <a:rPr lang="en-US" i="1" dirty="0"/>
              <a:t> 1.7+ JAVA/OpenGL API</a:t>
            </a:r>
            <a:r>
              <a:rPr lang="en-US" dirty="0"/>
              <a:t>. Retrieved No 7, 2013, from </a:t>
            </a:r>
            <a:r>
              <a:rPr lang="en-US" dirty="0">
                <a:hlinkClick r:id="rId2"/>
              </a:rPr>
              <a:t>https://software.forge.mil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Applied </a:t>
            </a:r>
            <a:r>
              <a:rPr lang="en-US" dirty="0"/>
              <a:t>Imagery. (2013). </a:t>
            </a:r>
            <a:r>
              <a:rPr lang="en-US" i="1" dirty="0"/>
              <a:t>Quick Terrain Modeler</a:t>
            </a:r>
            <a:r>
              <a:rPr lang="en-US" dirty="0"/>
              <a:t>. Retrieved Dec 2, 2013, from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appliedimagery.com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Microsoft</a:t>
            </a:r>
            <a:r>
              <a:rPr lang="en-US" dirty="0"/>
              <a:t>. (</a:t>
            </a:r>
            <a:r>
              <a:rPr lang="en-US" dirty="0" err="1"/>
              <a:t>n.d.</a:t>
            </a:r>
            <a:r>
              <a:rPr lang="en-US" dirty="0"/>
              <a:t>). </a:t>
            </a:r>
            <a:r>
              <a:rPr lang="en-US" i="1" dirty="0"/>
              <a:t>What Is a View Frustum?</a:t>
            </a:r>
            <a:r>
              <a:rPr lang="en-US" dirty="0"/>
              <a:t> Retrieved Nov 20, 2013, from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msdn.microsoft.com/en-us/library/ff634570.aspx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Moore, J., &amp; McVay, A. (2008, Jul). </a:t>
            </a:r>
            <a:r>
              <a:rPr lang="en-US" i="1" dirty="0"/>
              <a:t>Out-of-Core Digital Terrain Elevation Data (DTED) Visualization.</a:t>
            </a:r>
            <a:r>
              <a:rPr lang="en-US" dirty="0"/>
              <a:t> Retrieved Oct 30, 2013, from DTIC Online: </a:t>
            </a:r>
            <a:r>
              <a:rPr lang="en-US" dirty="0">
                <a:hlinkClick r:id="rId5"/>
              </a:rPr>
              <a:t>http://www.dtic.mil/dtic/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Nayegandhi</a:t>
            </a:r>
            <a:r>
              <a:rPr lang="en-US" dirty="0"/>
              <a:t>, A., &amp; USGS. (2007, June 20). </a:t>
            </a:r>
            <a:r>
              <a:rPr lang="en-US" i="1" dirty="0" err="1"/>
              <a:t>Lidar</a:t>
            </a:r>
            <a:r>
              <a:rPr lang="en-US" i="1" dirty="0"/>
              <a:t> Technology Overview.</a:t>
            </a:r>
            <a:r>
              <a:rPr lang="en-US" dirty="0"/>
              <a:t> Retrieved Nov 2013, 2013, from </a:t>
            </a:r>
            <a:r>
              <a:rPr lang="en-US" dirty="0" smtClean="0">
                <a:hlinkClick r:id="rId6" action="ppaction://hlinkfile"/>
              </a:rPr>
              <a:t>lidar.cr.usgs.gov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NOAA. (2007). </a:t>
            </a:r>
            <a:r>
              <a:rPr lang="en-US" i="1" dirty="0" err="1"/>
              <a:t>Datums</a:t>
            </a:r>
            <a:r>
              <a:rPr lang="en-US" i="1" dirty="0"/>
              <a:t>, Heights and Geodesy</a:t>
            </a:r>
            <a:r>
              <a:rPr lang="en-US" dirty="0"/>
              <a:t>. Retrieved Aug 30, 2013, from </a:t>
            </a:r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www.ngs.noaa.gov/GEOID/PRESENTATIONS/2007_02_24_CCPS/Roman_A_PLSC2007notes.pdf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NOAA. (2012, Nov). </a:t>
            </a:r>
            <a:r>
              <a:rPr lang="en-US" i="1" dirty="0" err="1"/>
              <a:t>Lidar</a:t>
            </a:r>
            <a:r>
              <a:rPr lang="en-US" i="1" dirty="0"/>
              <a:t> 101.</a:t>
            </a:r>
            <a:r>
              <a:rPr lang="en-US" dirty="0"/>
              <a:t> Retrieved Nov 19, 2013, from </a:t>
            </a:r>
            <a:r>
              <a:rPr lang="en-US" dirty="0">
                <a:hlinkClick r:id="rId8"/>
              </a:rPr>
              <a:t>http://csc.noaa.gov/digitalcoast/_/</a:t>
            </a:r>
            <a:r>
              <a:rPr lang="en-US" dirty="0" smtClean="0">
                <a:hlinkClick r:id="rId8"/>
              </a:rPr>
              <a:t>pdf/lidar101.pdf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Open Perception. (2013, Aug 28). </a:t>
            </a:r>
            <a:r>
              <a:rPr lang="en-US" i="1" dirty="0"/>
              <a:t>Point Cloud Library (PCL) Module O</a:t>
            </a:r>
            <a:r>
              <a:rPr lang="en-US" i="1" dirty="0" smtClean="0"/>
              <a:t>ctree</a:t>
            </a:r>
            <a:r>
              <a:rPr lang="en-US" dirty="0"/>
              <a:t>. Retrieved Nov 19, 2013, from </a:t>
            </a:r>
            <a:r>
              <a:rPr lang="en-US" dirty="0">
                <a:hlinkClick r:id="rId9"/>
              </a:rPr>
              <a:t>http://docs.pointclouds.org/1.7.0/group__</a:t>
            </a:r>
            <a:r>
              <a:rPr lang="en-US" dirty="0" smtClean="0">
                <a:hlinkClick r:id="rId9"/>
              </a:rPr>
              <a:t>octree.html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Turk, G. (2000, Aug). </a:t>
            </a:r>
            <a:r>
              <a:rPr lang="en-US" i="1" dirty="0"/>
              <a:t>The Stanford Bunny</a:t>
            </a:r>
            <a:r>
              <a:rPr lang="en-US" dirty="0"/>
              <a:t>. Retrieved Nov 20, 2013, from </a:t>
            </a:r>
            <a:r>
              <a:rPr lang="en-US" dirty="0">
                <a:hlinkClick r:id="rId10"/>
              </a:rPr>
              <a:t>http://www.gvu.gatech.edu/people/faculty/greg.turk/bunny/bunny.html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59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" panose="0205050205050A020403" pitchFamily="18" charset="0"/>
              </a:rPr>
              <a:t>Presentation Discussion</a:t>
            </a:r>
            <a:endParaRPr lang="en-US" dirty="0">
              <a:latin typeface="Adobe Caslon Pro" panose="0205050205050A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6432"/>
            <a:ext cx="8229600" cy="407973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dobe Caslon Pro" panose="0205050205050A020403" pitchFamily="18" charset="0"/>
              </a:rPr>
              <a:t>Point Cloud Definition</a:t>
            </a:r>
          </a:p>
          <a:p>
            <a:r>
              <a:rPr lang="en-US" dirty="0" smtClean="0">
                <a:latin typeface="Adobe Caslon Pro" panose="0205050205050A020403" pitchFamily="18" charset="0"/>
              </a:rPr>
              <a:t>Current Limitations</a:t>
            </a:r>
          </a:p>
          <a:p>
            <a:r>
              <a:rPr lang="en-US" dirty="0" smtClean="0">
                <a:latin typeface="Adobe Caslon Pro" panose="0205050205050A020403" pitchFamily="18" charset="0"/>
              </a:rPr>
              <a:t>Spatial Partitioning</a:t>
            </a:r>
          </a:p>
          <a:p>
            <a:r>
              <a:rPr lang="en-US" dirty="0" smtClean="0">
                <a:latin typeface="Adobe Caslon Pro" panose="0205050205050A020403" pitchFamily="18" charset="0"/>
              </a:rPr>
              <a:t>Data Storage / Access</a:t>
            </a:r>
          </a:p>
          <a:p>
            <a:r>
              <a:rPr lang="en-US" dirty="0" smtClean="0">
                <a:latin typeface="Adobe Caslon Pro" panose="0205050205050A020403" pitchFamily="18" charset="0"/>
              </a:rPr>
              <a:t>Approach</a:t>
            </a:r>
          </a:p>
          <a:p>
            <a:r>
              <a:rPr lang="en-US" dirty="0" smtClean="0">
                <a:latin typeface="Adobe Caslon Pro" panose="0205050205050A020403" pitchFamily="18" charset="0"/>
              </a:rPr>
              <a:t>Team Structure</a:t>
            </a:r>
            <a:endParaRPr lang="en-US" dirty="0"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20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88" y="4551304"/>
            <a:ext cx="2071516" cy="975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dobe Caslon Pro" panose="0205050205050A020403" pitchFamily="18" charset="0"/>
              </a:rPr>
              <a:t>Point </a:t>
            </a:r>
            <a:r>
              <a:rPr lang="en-US" sz="4000" dirty="0" smtClean="0">
                <a:latin typeface="Adobe Caslon Pro" panose="0205050205050A020403" pitchFamily="18" charset="0"/>
              </a:rPr>
              <a:t>Clouds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49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Adobe Caslon Pro" panose="0205050205050A020403" pitchFamily="18" charset="0"/>
              </a:rPr>
              <a:t>Sampled 3D (X, Y, Z) Surface Coordinates of an Object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678129"/>
              </p:ext>
            </p:extLst>
          </p:nvPr>
        </p:nvGraphicFramePr>
        <p:xfrm>
          <a:off x="4111144" y="2449681"/>
          <a:ext cx="2085127" cy="1569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1" r:id="rId4" imgW="2565000" imgH="1929960" progId="">
                  <p:embed/>
                </p:oleObj>
              </mc:Choice>
              <mc:Fallback>
                <p:oleObj r:id="rId4" imgW="2565000" imgH="19299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1144" y="2449681"/>
                        <a:ext cx="2085127" cy="1569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330676"/>
              </p:ext>
            </p:extLst>
          </p:nvPr>
        </p:nvGraphicFramePr>
        <p:xfrm>
          <a:off x="874771" y="2795323"/>
          <a:ext cx="2476500" cy="275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2" r:id="rId6" imgW="2476080" imgH="2755440" progId="">
                  <p:embed/>
                </p:oleObj>
              </mc:Choice>
              <mc:Fallback>
                <p:oleObj r:id="rId6" imgW="2476080" imgH="27554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4771" y="2795323"/>
                        <a:ext cx="2476500" cy="275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4218" y="5746436"/>
            <a:ext cx="3866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Stanford Bunny Model (Turk, 2000)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26358" y="4181972"/>
            <a:ext cx="1586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KC-135 Aircraft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20891" y="5618066"/>
            <a:ext cx="389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Room Interior (Open Perception, 2013)</a:t>
            </a:r>
          </a:p>
        </p:txBody>
      </p:sp>
    </p:spTree>
    <p:extLst>
      <p:ext uri="{BB962C8B-B14F-4D97-AF65-F5344CB8AC3E}">
        <p14:creationId xmlns:p14="http://schemas.microsoft.com/office/powerpoint/2010/main" val="33088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974469" cy="90769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Adobe Caslon Pro" panose="0205050205050A020403" pitchFamily="18" charset="0"/>
              </a:rPr>
              <a:t>Light Detection and Ranging (LiDAR) Point Clouds</a:t>
            </a:r>
            <a:endParaRPr lang="en-US" sz="2800" dirty="0">
              <a:latin typeface="Adobe Caslon Pro" panose="0205050205050A0204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25" y="5733280"/>
            <a:ext cx="2853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Linear Mode Airborne </a:t>
            </a:r>
            <a:r>
              <a:rPr lang="en-US" dirty="0" smtClean="0"/>
              <a:t>LiDAR</a:t>
            </a:r>
          </a:p>
          <a:p>
            <a:pPr algn="ctr"/>
            <a:r>
              <a:rPr lang="en-US" dirty="0" smtClean="0"/>
              <a:t>(NOAA</a:t>
            </a:r>
            <a:r>
              <a:rPr lang="en-US" dirty="0"/>
              <a:t>, 2012)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87450"/>
            <a:ext cx="59436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6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8620"/>
            <a:ext cx="9144000" cy="360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dobe Caslon Pro" panose="0205050205050A020403" pitchFamily="18" charset="0"/>
              </a:rPr>
              <a:t>Data Volume Scalability Limitations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9934"/>
            <a:ext cx="8229600" cy="292333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Adobe Caslon Pro" panose="0205050205050A020403" pitchFamily="18" charset="0"/>
              </a:rPr>
              <a:t>Example DARPA’s High Altitude LiDAR Operations Experiment (HALOE) Sensor</a:t>
            </a:r>
          </a:p>
          <a:p>
            <a:r>
              <a:rPr lang="en-US" sz="1600" dirty="0" smtClean="0">
                <a:latin typeface="Adobe Caslon Pro" panose="0205050205050A020403" pitchFamily="18" charset="0"/>
              </a:rPr>
              <a:t>Geiger Mode System (1000s of points per pulse)</a:t>
            </a:r>
          </a:p>
          <a:p>
            <a:r>
              <a:rPr lang="en-US" sz="1600" dirty="0" smtClean="0">
                <a:latin typeface="Adobe Caslon Pro" panose="0205050205050A020403" pitchFamily="18" charset="0"/>
              </a:rPr>
              <a:t>Generates over a terabyte of data per hour of flight </a:t>
            </a:r>
          </a:p>
          <a:p>
            <a:r>
              <a:rPr lang="en-US" sz="1600" dirty="0" smtClean="0">
                <a:latin typeface="Adobe Caslon Pro" panose="0205050205050A020403" pitchFamily="18" charset="0"/>
              </a:rPr>
              <a:t>“Gazillions” of Points</a:t>
            </a:r>
          </a:p>
          <a:p>
            <a:r>
              <a:rPr lang="en-US" sz="1600" dirty="0" smtClean="0">
                <a:latin typeface="Adobe Caslon Pro" panose="0205050205050A020403" pitchFamily="18" charset="0"/>
              </a:rPr>
              <a:t>Processing Exploitation and Dissemination (PED) cycle takes days to months</a:t>
            </a:r>
            <a:endParaRPr lang="en-US" dirty="0">
              <a:latin typeface="Adobe Caslon Pro" panose="0205050205050A020403" pitchFamily="18" charset="0"/>
            </a:endParaRPr>
          </a:p>
          <a:p>
            <a:pPr marL="0" indent="0">
              <a:buNone/>
            </a:pPr>
            <a:endParaRPr lang="en-US" dirty="0" smtClean="0">
              <a:latin typeface="Adobe Caslon Pro" panose="0205050205050A020403" pitchFamily="18" charset="0"/>
            </a:endParaRPr>
          </a:p>
          <a:p>
            <a:pPr marL="0" indent="0">
              <a:buNone/>
            </a:pPr>
            <a:endParaRPr lang="en-US" dirty="0"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86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dobe Caslon Pro" panose="0205050205050A020403" pitchFamily="18" charset="0"/>
              </a:rPr>
              <a:t>Coordinate System </a:t>
            </a:r>
            <a:r>
              <a:rPr lang="en-US" sz="4000" dirty="0">
                <a:latin typeface="Adobe Caslon Pro" panose="0205050205050A020403" pitchFamily="18" charset="0"/>
              </a:rPr>
              <a:t>Scalability Limitations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49257" y="4926782"/>
            <a:ext cx="1444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UTM Zone </a:t>
            </a:r>
            <a:r>
              <a:rPr lang="en-US" dirty="0" smtClean="0"/>
              <a:t>18</a:t>
            </a:r>
          </a:p>
          <a:p>
            <a:pPr algn="ctr"/>
            <a:r>
              <a:rPr lang="en-US" dirty="0" smtClean="0"/>
              <a:t>(NGA</a:t>
            </a:r>
            <a:r>
              <a:rPr lang="en-US" dirty="0"/>
              <a:t>, 2013)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85001" y="4982771"/>
            <a:ext cx="40773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WGS84 </a:t>
            </a:r>
            <a:r>
              <a:rPr lang="en-US" dirty="0" smtClean="0"/>
              <a:t>Earth Centered Earth Fixed (ECEF)</a:t>
            </a:r>
          </a:p>
          <a:p>
            <a:pPr algn="ctr"/>
            <a:r>
              <a:rPr lang="en-US" dirty="0" smtClean="0"/>
              <a:t>Coordinate System</a:t>
            </a:r>
          </a:p>
          <a:p>
            <a:pPr algn="ctr"/>
            <a:r>
              <a:rPr lang="en-US" dirty="0" smtClean="0"/>
              <a:t>(NOAA</a:t>
            </a:r>
            <a:r>
              <a:rPr lang="en-US" dirty="0"/>
              <a:t>, 2007)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5152" y="1297541"/>
            <a:ext cx="5184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GIS community still thinks in terms of imagery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578" y="1898841"/>
            <a:ext cx="4241270" cy="30603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87" y="1962333"/>
            <a:ext cx="2450794" cy="2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8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dobe Caslon Pro" panose="0205050205050A020403" pitchFamily="18" charset="0"/>
              </a:rPr>
              <a:t>Earth </a:t>
            </a:r>
            <a:r>
              <a:rPr lang="en-US" dirty="0">
                <a:latin typeface="Adobe Caslon Pro" panose="0205050205050A020403" pitchFamily="18" charset="0"/>
              </a:rPr>
              <a:t>Centered Earth </a:t>
            </a:r>
            <a:r>
              <a:rPr lang="en-US" dirty="0" smtClean="0">
                <a:latin typeface="Adobe Caslon Pro" panose="0205050205050A020403" pitchFamily="18" charset="0"/>
              </a:rPr>
              <a:t>Fixed</a:t>
            </a:r>
            <a:br>
              <a:rPr lang="en-US" dirty="0" smtClean="0">
                <a:latin typeface="Adobe Caslon Pro" panose="0205050205050A020403" pitchFamily="18" charset="0"/>
              </a:rPr>
            </a:br>
            <a:r>
              <a:rPr lang="en-US" dirty="0" smtClean="0">
                <a:latin typeface="Adobe Caslon Pro" panose="0205050205050A020403" pitchFamily="18" charset="0"/>
              </a:rPr>
              <a:t>(ECEF)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724" y="1600200"/>
            <a:ext cx="8032076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dobe Caslon Pro" panose="0205050205050A020403" pitchFamily="18" charset="0"/>
              </a:rPr>
              <a:t>Pros</a:t>
            </a:r>
          </a:p>
          <a:p>
            <a:r>
              <a:rPr lang="en-US" sz="2000" dirty="0" smtClean="0">
                <a:latin typeface="Adobe Caslon Pro" panose="0205050205050A020403" pitchFamily="18" charset="0"/>
              </a:rPr>
              <a:t>Contiguous Global Coverage</a:t>
            </a:r>
          </a:p>
          <a:p>
            <a:r>
              <a:rPr lang="en-US" sz="2000" dirty="0" smtClean="0">
                <a:latin typeface="Adobe Caslon Pro" panose="0205050205050A020403" pitchFamily="18" charset="0"/>
              </a:rPr>
              <a:t>Cartesian (Euclidian) Coordinate System (X, Y, Z)</a:t>
            </a:r>
          </a:p>
          <a:p>
            <a:endParaRPr lang="en-US" dirty="0">
              <a:latin typeface="Adobe Caslon Pro" panose="0205050205050A020403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Adobe Caslon Pro" panose="0205050205050A020403" pitchFamily="18" charset="0"/>
              </a:rPr>
              <a:t>Cons</a:t>
            </a:r>
          </a:p>
          <a:p>
            <a:r>
              <a:rPr lang="en-US" sz="2000" dirty="0" smtClean="0">
                <a:latin typeface="Adobe Caslon Pro" panose="0205050205050A020403" pitchFamily="18" charset="0"/>
              </a:rPr>
              <a:t>Requires 64-bit storage</a:t>
            </a:r>
          </a:p>
          <a:p>
            <a:pPr lvl="1"/>
            <a:r>
              <a:rPr lang="en-US" sz="1600" dirty="0" smtClean="0">
                <a:latin typeface="Adobe Caslon Pro" panose="0205050205050A020403" pitchFamily="18" charset="0"/>
              </a:rPr>
              <a:t>Can use local coordinate systems with offsets (translation, not projection)</a:t>
            </a:r>
          </a:p>
          <a:p>
            <a:r>
              <a:rPr lang="en-US" sz="2000" dirty="0" smtClean="0">
                <a:latin typeface="Adobe Caslon Pro" panose="0205050205050A020403" pitchFamily="18" charset="0"/>
              </a:rPr>
              <a:t>Z is not up</a:t>
            </a:r>
          </a:p>
          <a:p>
            <a:pPr lvl="1"/>
            <a:r>
              <a:rPr lang="en-US" sz="1600" dirty="0" smtClean="0">
                <a:latin typeface="Adobe Caslon Pro" panose="0205050205050A020403" pitchFamily="18" charset="0"/>
              </a:rPr>
              <a:t>Store elevation values along with coordinates (increase storage requirement)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96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743" y="4118747"/>
            <a:ext cx="3111111" cy="2488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7689"/>
          </a:xfrm>
        </p:spPr>
        <p:txBody>
          <a:bodyPr/>
          <a:lstStyle/>
          <a:p>
            <a:r>
              <a:rPr lang="en-US" sz="3600" dirty="0" smtClean="0">
                <a:latin typeface="Adobe Caslon Pro" panose="0205050205050A020403" pitchFamily="18" charset="0"/>
              </a:rPr>
              <a:t>Workflow Limitations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7541"/>
            <a:ext cx="3077874" cy="5044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USGS Earth Explorer</a:t>
            </a:r>
          </a:p>
          <a:p>
            <a:pPr marL="0" indent="0">
              <a:buNone/>
            </a:pPr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earthexplorer.usgs.gov</a:t>
            </a: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800" dirty="0" smtClean="0"/>
              <a:t>Denver 2008 - </a:t>
            </a:r>
            <a:r>
              <a:rPr lang="en-US" sz="1800" dirty="0"/>
              <a:t>Democratic National Convention (DNC) </a:t>
            </a:r>
            <a:endParaRPr lang="en-US" sz="1800" dirty="0" smtClean="0"/>
          </a:p>
          <a:p>
            <a:r>
              <a:rPr lang="en-US" sz="1800" dirty="0"/>
              <a:t>6.4 Trillion Points</a:t>
            </a:r>
          </a:p>
          <a:p>
            <a:r>
              <a:rPr lang="en-US" sz="1800" dirty="0" smtClean="0"/>
              <a:t>167 G (LAS files)</a:t>
            </a:r>
          </a:p>
          <a:p>
            <a:r>
              <a:rPr lang="en-US" sz="1800" dirty="0"/>
              <a:t>1163 Tiles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Metadata</a:t>
            </a:r>
          </a:p>
          <a:p>
            <a:r>
              <a:rPr lang="en-US" sz="1800" dirty="0" smtClean="0"/>
              <a:t>Shapefiles</a:t>
            </a:r>
          </a:p>
          <a:p>
            <a:r>
              <a:rPr lang="en-US" sz="1800" dirty="0" smtClean="0"/>
              <a:t>KML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2" descr="C:\Userdata\mcvaya\Training\PennState\GEOG_596A\imagery\access\CO_DenverDNC_2008_shapefi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481" y="1182327"/>
            <a:ext cx="4614747" cy="282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461222" y="4926782"/>
            <a:ext cx="2822743" cy="5209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979685" y="2968146"/>
            <a:ext cx="3053171" cy="1612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94743" y="3697293"/>
            <a:ext cx="1250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dobe Caslon Pro" panose="0205050205050A020403" pitchFamily="18" charset="0"/>
              </a:rPr>
              <a:t>ESRI </a:t>
            </a:r>
            <a:r>
              <a:rPr lang="en-US" sz="1400" dirty="0" err="1" smtClean="0">
                <a:solidFill>
                  <a:schemeClr val="bg1"/>
                </a:solidFill>
                <a:latin typeface="Adobe Caslon Pro" panose="0205050205050A020403" pitchFamily="18" charset="0"/>
              </a:rPr>
              <a:t>ArcMap</a:t>
            </a:r>
            <a:endParaRPr lang="en-US" sz="1400" dirty="0">
              <a:solidFill>
                <a:schemeClr val="bg1"/>
              </a:solidFill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43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964</Words>
  <Application>Microsoft Office PowerPoint</Application>
  <PresentationFormat>On-screen Show (4:3)</PresentationFormat>
  <Paragraphs>187</Paragraphs>
  <Slides>22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Adobe Caslon Pro</vt:lpstr>
      <vt:lpstr>Arial</vt:lpstr>
      <vt:lpstr>Calibri</vt:lpstr>
      <vt:lpstr>Wingdings</vt:lpstr>
      <vt:lpstr>Office Theme</vt:lpstr>
      <vt:lpstr>Point Cloud Data Access  on a Global Scale</vt:lpstr>
      <vt:lpstr>PowerPoint Presentation</vt:lpstr>
      <vt:lpstr>Presentation Discussion</vt:lpstr>
      <vt:lpstr>Point Clouds</vt:lpstr>
      <vt:lpstr>Light Detection and Ranging (LiDAR) Point Clouds</vt:lpstr>
      <vt:lpstr>Data Volume Scalability Limitations</vt:lpstr>
      <vt:lpstr>Coordinate System Scalability Limitations</vt:lpstr>
      <vt:lpstr>Earth Centered Earth Fixed (ECEF)</vt:lpstr>
      <vt:lpstr>Workflow Limitations</vt:lpstr>
      <vt:lpstr>Workflow Limitations</vt:lpstr>
      <vt:lpstr>Software Limited by RAM and Local Storage</vt:lpstr>
      <vt:lpstr>Spatial Partitioning (Acceleration) Techniques</vt:lpstr>
      <vt:lpstr>PowerPoint Presentation</vt:lpstr>
      <vt:lpstr>Octree Data Insertion</vt:lpstr>
      <vt:lpstr>PowerPoint Presentation</vt:lpstr>
      <vt:lpstr>Data Access Techniques (Client / Server)</vt:lpstr>
      <vt:lpstr>Visualization Clients</vt:lpstr>
      <vt:lpstr>View Frustum</vt:lpstr>
      <vt:lpstr>Approach</vt:lpstr>
      <vt:lpstr>Open Source Software</vt:lpstr>
      <vt:lpstr>Team Structure</vt:lpstr>
      <vt:lpstr>References</vt:lpstr>
    </vt:vector>
  </TitlesOfParts>
  <Company>U.S Air Force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McVay, Aaron Civ USAF AFMC AFRL/RISB</dc:creator>
  <cp:lastModifiedBy>Beth King</cp:lastModifiedBy>
  <cp:revision>210</cp:revision>
  <cp:lastPrinted>2013-11-19T14:03:40Z</cp:lastPrinted>
  <dcterms:created xsi:type="dcterms:W3CDTF">2013-11-18T21:32:18Z</dcterms:created>
  <dcterms:modified xsi:type="dcterms:W3CDTF">2013-12-17T22:43:02Z</dcterms:modified>
</cp:coreProperties>
</file>