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90" r:id="rId6"/>
    <p:sldId id="260" r:id="rId7"/>
    <p:sldId id="261" r:id="rId8"/>
    <p:sldId id="262" r:id="rId9"/>
    <p:sldId id="264" r:id="rId10"/>
    <p:sldId id="265" r:id="rId11"/>
    <p:sldId id="267" r:id="rId12"/>
    <p:sldId id="266" r:id="rId13"/>
    <p:sldId id="268" r:id="rId14"/>
    <p:sldId id="270" r:id="rId15"/>
    <p:sldId id="276" r:id="rId16"/>
    <p:sldId id="291" r:id="rId17"/>
    <p:sldId id="277" r:id="rId18"/>
    <p:sldId id="281" r:id="rId19"/>
    <p:sldId id="282" r:id="rId20"/>
    <p:sldId id="289" r:id="rId21"/>
    <p:sldId id="272" r:id="rId22"/>
    <p:sldId id="271" r:id="rId23"/>
    <p:sldId id="273" r:id="rId24"/>
    <p:sldId id="284" r:id="rId25"/>
    <p:sldId id="295" r:id="rId26"/>
    <p:sldId id="286" r:id="rId27"/>
    <p:sldId id="287" r:id="rId28"/>
    <p:sldId id="296" r:id="rId29"/>
    <p:sldId id="292" r:id="rId30"/>
    <p:sldId id="294"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FB96"/>
    <a:srgbClr val="73E63A"/>
    <a:srgbClr val="C1A9BE"/>
    <a:srgbClr val="DF8BD5"/>
    <a:srgbClr val="4F81BD"/>
    <a:srgbClr val="95B3D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8571" autoAdjust="0"/>
  </p:normalViewPr>
  <p:slideViewPr>
    <p:cSldViewPr>
      <p:cViewPr varScale="1">
        <p:scale>
          <a:sx n="78" d="100"/>
          <a:sy n="78" d="100"/>
        </p:scale>
        <p:origin x="-12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C5FF7-6923-4C15-B79F-163F9DC42B9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70DB286-F8B7-4179-8262-C9D437888FAA}">
      <dgm:prSet phldrT="[Text]" custT="1"/>
      <dgm:spPr/>
      <dgm:t>
        <a:bodyPr/>
        <a:lstStyle/>
        <a:p>
          <a:r>
            <a:rPr lang="en-US" sz="2400" dirty="0" smtClean="0"/>
            <a:t>Land cover and species layers</a:t>
          </a:r>
          <a:endParaRPr lang="en-US" sz="2400" dirty="0"/>
        </a:p>
      </dgm:t>
    </dgm:pt>
    <dgm:pt modelId="{8598EBF9-FDEF-4F94-9CD5-1A47633D0E78}" type="parTrans" cxnId="{27E98A80-F2A7-4181-A039-1845F5C61BA7}">
      <dgm:prSet/>
      <dgm:spPr/>
      <dgm:t>
        <a:bodyPr/>
        <a:lstStyle/>
        <a:p>
          <a:endParaRPr lang="en-US"/>
        </a:p>
      </dgm:t>
    </dgm:pt>
    <dgm:pt modelId="{C6449985-0BF9-4091-BFCD-5201A529F0B2}" type="sibTrans" cxnId="{27E98A80-F2A7-4181-A039-1845F5C61BA7}">
      <dgm:prSet/>
      <dgm:spPr/>
      <dgm:t>
        <a:bodyPr/>
        <a:lstStyle/>
        <a:p>
          <a:endParaRPr lang="en-US"/>
        </a:p>
      </dgm:t>
    </dgm:pt>
    <dgm:pt modelId="{A28CED5D-C276-434C-9C4E-6C8525EF38C2}">
      <dgm:prSet phldrT="[Text]" custT="1"/>
      <dgm:spPr/>
      <dgm:t>
        <a:bodyPr/>
        <a:lstStyle/>
        <a:p>
          <a:r>
            <a:rPr lang="en-US" sz="2400" dirty="0" smtClean="0"/>
            <a:t>Model potential habitat distribution and biodiversity </a:t>
          </a:r>
          <a:endParaRPr lang="en-US" sz="2400" dirty="0"/>
        </a:p>
      </dgm:t>
    </dgm:pt>
    <dgm:pt modelId="{23648DA9-8B66-4517-B8D7-4DD6D6E31286}" type="parTrans" cxnId="{0E023408-C384-43E2-9E5A-6CAC090CF502}">
      <dgm:prSet/>
      <dgm:spPr/>
      <dgm:t>
        <a:bodyPr/>
        <a:lstStyle/>
        <a:p>
          <a:endParaRPr lang="en-US"/>
        </a:p>
      </dgm:t>
    </dgm:pt>
    <dgm:pt modelId="{091F7565-CC0F-4892-8BBA-070FB839158A}" type="sibTrans" cxnId="{0E023408-C384-43E2-9E5A-6CAC090CF502}">
      <dgm:prSet/>
      <dgm:spPr/>
      <dgm:t>
        <a:bodyPr/>
        <a:lstStyle/>
        <a:p>
          <a:endParaRPr lang="en-US"/>
        </a:p>
      </dgm:t>
    </dgm:pt>
    <dgm:pt modelId="{5C969636-6DEF-493E-A2D9-B4FA8F5B4311}">
      <dgm:prSet phldrT="[Text]" custT="1"/>
      <dgm:spPr/>
      <dgm:t>
        <a:bodyPr/>
        <a:lstStyle/>
        <a:p>
          <a:r>
            <a:rPr lang="en-US" sz="2400" dirty="0" smtClean="0"/>
            <a:t>Protected lands</a:t>
          </a:r>
          <a:endParaRPr lang="en-US" sz="2400" dirty="0"/>
        </a:p>
      </dgm:t>
    </dgm:pt>
    <dgm:pt modelId="{DCE54699-383C-418A-BDC7-375C6FA9B867}" type="parTrans" cxnId="{590C036D-FB7A-4FE7-8D82-3352B89C8756}">
      <dgm:prSet/>
      <dgm:spPr/>
      <dgm:t>
        <a:bodyPr/>
        <a:lstStyle/>
        <a:p>
          <a:endParaRPr lang="en-US"/>
        </a:p>
      </dgm:t>
    </dgm:pt>
    <dgm:pt modelId="{2F9CDE0F-C229-4006-8C90-28163830546C}" type="sibTrans" cxnId="{590C036D-FB7A-4FE7-8D82-3352B89C8756}">
      <dgm:prSet/>
      <dgm:spPr/>
      <dgm:t>
        <a:bodyPr/>
        <a:lstStyle/>
        <a:p>
          <a:endParaRPr lang="en-US"/>
        </a:p>
      </dgm:t>
    </dgm:pt>
    <dgm:pt modelId="{610CF1DB-7076-4909-B121-B6229CF235CE}">
      <dgm:prSet phldrT="[Text]" custT="1"/>
      <dgm:spPr/>
      <dgm:t>
        <a:bodyPr/>
        <a:lstStyle/>
        <a:p>
          <a:r>
            <a:rPr lang="en-US" sz="2400" dirty="0" smtClean="0"/>
            <a:t>Gaps in protection </a:t>
          </a:r>
          <a:endParaRPr lang="en-US" sz="2400" dirty="0"/>
        </a:p>
      </dgm:t>
    </dgm:pt>
    <dgm:pt modelId="{E18E3084-C964-4408-B608-28531F7FC3E9}" type="sibTrans" cxnId="{C100471E-E468-491A-9A9D-3AFC167BCA6C}">
      <dgm:prSet/>
      <dgm:spPr/>
      <dgm:t>
        <a:bodyPr/>
        <a:lstStyle/>
        <a:p>
          <a:endParaRPr lang="en-US"/>
        </a:p>
      </dgm:t>
    </dgm:pt>
    <dgm:pt modelId="{9453D16B-4C0E-4124-80B5-E2D6296FB166}" type="parTrans" cxnId="{C100471E-E468-491A-9A9D-3AFC167BCA6C}">
      <dgm:prSet/>
      <dgm:spPr/>
      <dgm:t>
        <a:bodyPr/>
        <a:lstStyle/>
        <a:p>
          <a:endParaRPr lang="en-US"/>
        </a:p>
      </dgm:t>
    </dgm:pt>
    <dgm:pt modelId="{B91B3B6F-BFEA-47BA-941A-9E103163A97C}" type="pres">
      <dgm:prSet presAssocID="{34DC5FF7-6923-4C15-B79F-163F9DC42B9B}" presName="Name0" presStyleCnt="0">
        <dgm:presLayoutVars>
          <dgm:dir/>
          <dgm:animLvl val="lvl"/>
          <dgm:resizeHandles val="exact"/>
        </dgm:presLayoutVars>
      </dgm:prSet>
      <dgm:spPr/>
      <dgm:t>
        <a:bodyPr/>
        <a:lstStyle/>
        <a:p>
          <a:endParaRPr lang="en-US"/>
        </a:p>
      </dgm:t>
    </dgm:pt>
    <dgm:pt modelId="{53B9E4AB-20E5-4FFF-984B-D8F481335A03}" type="pres">
      <dgm:prSet presAssocID="{610CF1DB-7076-4909-B121-B6229CF235CE}" presName="boxAndChildren" presStyleCnt="0"/>
      <dgm:spPr/>
    </dgm:pt>
    <dgm:pt modelId="{72D5A59F-0079-432C-990D-A1820DCCC347}" type="pres">
      <dgm:prSet presAssocID="{610CF1DB-7076-4909-B121-B6229CF235CE}" presName="parentTextBox" presStyleLbl="node1" presStyleIdx="0" presStyleCnt="4"/>
      <dgm:spPr/>
      <dgm:t>
        <a:bodyPr/>
        <a:lstStyle/>
        <a:p>
          <a:endParaRPr lang="en-US"/>
        </a:p>
      </dgm:t>
    </dgm:pt>
    <dgm:pt modelId="{91C5798A-C0C5-4D27-B133-E669BB119832}" type="pres">
      <dgm:prSet presAssocID="{2F9CDE0F-C229-4006-8C90-28163830546C}" presName="sp" presStyleCnt="0"/>
      <dgm:spPr/>
    </dgm:pt>
    <dgm:pt modelId="{90560CD3-57C2-4916-8E3C-00524FC2819A}" type="pres">
      <dgm:prSet presAssocID="{5C969636-6DEF-493E-A2D9-B4FA8F5B4311}" presName="arrowAndChildren" presStyleCnt="0"/>
      <dgm:spPr/>
    </dgm:pt>
    <dgm:pt modelId="{4D55AF6D-8D9A-45D3-8457-7D2D2DE5C233}" type="pres">
      <dgm:prSet presAssocID="{5C969636-6DEF-493E-A2D9-B4FA8F5B4311}" presName="parentTextArrow" presStyleLbl="node1" presStyleIdx="1" presStyleCnt="4"/>
      <dgm:spPr/>
      <dgm:t>
        <a:bodyPr/>
        <a:lstStyle/>
        <a:p>
          <a:endParaRPr lang="en-US"/>
        </a:p>
      </dgm:t>
    </dgm:pt>
    <dgm:pt modelId="{36A4031D-46A9-4621-9978-8895499E8E75}" type="pres">
      <dgm:prSet presAssocID="{091F7565-CC0F-4892-8BBA-070FB839158A}" presName="sp" presStyleCnt="0"/>
      <dgm:spPr/>
    </dgm:pt>
    <dgm:pt modelId="{983FDCA0-6DD4-4561-BF34-C168333249E4}" type="pres">
      <dgm:prSet presAssocID="{A28CED5D-C276-434C-9C4E-6C8525EF38C2}" presName="arrowAndChildren" presStyleCnt="0"/>
      <dgm:spPr/>
    </dgm:pt>
    <dgm:pt modelId="{0125C09C-FAED-403D-9978-BB65B28042CC}" type="pres">
      <dgm:prSet presAssocID="{A28CED5D-C276-434C-9C4E-6C8525EF38C2}" presName="parentTextArrow" presStyleLbl="node1" presStyleIdx="2" presStyleCnt="4"/>
      <dgm:spPr/>
      <dgm:t>
        <a:bodyPr/>
        <a:lstStyle/>
        <a:p>
          <a:endParaRPr lang="en-US"/>
        </a:p>
      </dgm:t>
    </dgm:pt>
    <dgm:pt modelId="{A52DEED8-0A7B-4722-A34E-FA58E9105742}" type="pres">
      <dgm:prSet presAssocID="{C6449985-0BF9-4091-BFCD-5201A529F0B2}" presName="sp" presStyleCnt="0"/>
      <dgm:spPr/>
    </dgm:pt>
    <dgm:pt modelId="{34420CC0-59BD-474D-8103-8AEB7582C88B}" type="pres">
      <dgm:prSet presAssocID="{470DB286-F8B7-4179-8262-C9D437888FAA}" presName="arrowAndChildren" presStyleCnt="0"/>
      <dgm:spPr/>
    </dgm:pt>
    <dgm:pt modelId="{793EDA89-B81D-4AE2-B5BE-ABBEAC017642}" type="pres">
      <dgm:prSet presAssocID="{470DB286-F8B7-4179-8262-C9D437888FAA}" presName="parentTextArrow" presStyleLbl="node1" presStyleIdx="3" presStyleCnt="4"/>
      <dgm:spPr/>
      <dgm:t>
        <a:bodyPr/>
        <a:lstStyle/>
        <a:p>
          <a:endParaRPr lang="en-US"/>
        </a:p>
      </dgm:t>
    </dgm:pt>
  </dgm:ptLst>
  <dgm:cxnLst>
    <dgm:cxn modelId="{AC3B1ED1-DB2B-4839-B172-E7107AC44274}" type="presOf" srcId="{34DC5FF7-6923-4C15-B79F-163F9DC42B9B}" destId="{B91B3B6F-BFEA-47BA-941A-9E103163A97C}" srcOrd="0" destOrd="0" presId="urn:microsoft.com/office/officeart/2005/8/layout/process4"/>
    <dgm:cxn modelId="{76B54DB2-63A5-487D-B39B-9B54EC193A1B}" type="presOf" srcId="{5C969636-6DEF-493E-A2D9-B4FA8F5B4311}" destId="{4D55AF6D-8D9A-45D3-8457-7D2D2DE5C233}" srcOrd="0" destOrd="0" presId="urn:microsoft.com/office/officeart/2005/8/layout/process4"/>
    <dgm:cxn modelId="{C100471E-E468-491A-9A9D-3AFC167BCA6C}" srcId="{34DC5FF7-6923-4C15-B79F-163F9DC42B9B}" destId="{610CF1DB-7076-4909-B121-B6229CF235CE}" srcOrd="3" destOrd="0" parTransId="{9453D16B-4C0E-4124-80B5-E2D6296FB166}" sibTransId="{E18E3084-C964-4408-B608-28531F7FC3E9}"/>
    <dgm:cxn modelId="{9DBC2D39-385D-4818-8EDA-AB171C708370}" type="presOf" srcId="{610CF1DB-7076-4909-B121-B6229CF235CE}" destId="{72D5A59F-0079-432C-990D-A1820DCCC347}" srcOrd="0" destOrd="0" presId="urn:microsoft.com/office/officeart/2005/8/layout/process4"/>
    <dgm:cxn modelId="{590C036D-FB7A-4FE7-8D82-3352B89C8756}" srcId="{34DC5FF7-6923-4C15-B79F-163F9DC42B9B}" destId="{5C969636-6DEF-493E-A2D9-B4FA8F5B4311}" srcOrd="2" destOrd="0" parTransId="{DCE54699-383C-418A-BDC7-375C6FA9B867}" sibTransId="{2F9CDE0F-C229-4006-8C90-28163830546C}"/>
    <dgm:cxn modelId="{0E023408-C384-43E2-9E5A-6CAC090CF502}" srcId="{34DC5FF7-6923-4C15-B79F-163F9DC42B9B}" destId="{A28CED5D-C276-434C-9C4E-6C8525EF38C2}" srcOrd="1" destOrd="0" parTransId="{23648DA9-8B66-4517-B8D7-4DD6D6E31286}" sibTransId="{091F7565-CC0F-4892-8BBA-070FB839158A}"/>
    <dgm:cxn modelId="{27E98A80-F2A7-4181-A039-1845F5C61BA7}" srcId="{34DC5FF7-6923-4C15-B79F-163F9DC42B9B}" destId="{470DB286-F8B7-4179-8262-C9D437888FAA}" srcOrd="0" destOrd="0" parTransId="{8598EBF9-FDEF-4F94-9CD5-1A47633D0E78}" sibTransId="{C6449985-0BF9-4091-BFCD-5201A529F0B2}"/>
    <dgm:cxn modelId="{B134E25D-3FF6-4F38-9DE3-31BAA7D75035}" type="presOf" srcId="{A28CED5D-C276-434C-9C4E-6C8525EF38C2}" destId="{0125C09C-FAED-403D-9978-BB65B28042CC}" srcOrd="0" destOrd="0" presId="urn:microsoft.com/office/officeart/2005/8/layout/process4"/>
    <dgm:cxn modelId="{0B07838B-DB1D-4F8D-B00B-DD3D20B3D38B}" type="presOf" srcId="{470DB286-F8B7-4179-8262-C9D437888FAA}" destId="{793EDA89-B81D-4AE2-B5BE-ABBEAC017642}" srcOrd="0" destOrd="0" presId="urn:microsoft.com/office/officeart/2005/8/layout/process4"/>
    <dgm:cxn modelId="{A95F8603-D442-415B-8307-97C3DA8AECD9}" type="presParOf" srcId="{B91B3B6F-BFEA-47BA-941A-9E103163A97C}" destId="{53B9E4AB-20E5-4FFF-984B-D8F481335A03}" srcOrd="0" destOrd="0" presId="urn:microsoft.com/office/officeart/2005/8/layout/process4"/>
    <dgm:cxn modelId="{90E99108-1F76-4B1A-904B-58856E15D154}" type="presParOf" srcId="{53B9E4AB-20E5-4FFF-984B-D8F481335A03}" destId="{72D5A59F-0079-432C-990D-A1820DCCC347}" srcOrd="0" destOrd="0" presId="urn:microsoft.com/office/officeart/2005/8/layout/process4"/>
    <dgm:cxn modelId="{7B8BBDB7-C032-4409-B74D-641E236DF49F}" type="presParOf" srcId="{B91B3B6F-BFEA-47BA-941A-9E103163A97C}" destId="{91C5798A-C0C5-4D27-B133-E669BB119832}" srcOrd="1" destOrd="0" presId="urn:microsoft.com/office/officeart/2005/8/layout/process4"/>
    <dgm:cxn modelId="{ED748EF8-952C-4F09-A5DE-F09CD62582E9}" type="presParOf" srcId="{B91B3B6F-BFEA-47BA-941A-9E103163A97C}" destId="{90560CD3-57C2-4916-8E3C-00524FC2819A}" srcOrd="2" destOrd="0" presId="urn:microsoft.com/office/officeart/2005/8/layout/process4"/>
    <dgm:cxn modelId="{14FD7E4A-EFEE-4C41-A5F0-952E57D263B8}" type="presParOf" srcId="{90560CD3-57C2-4916-8E3C-00524FC2819A}" destId="{4D55AF6D-8D9A-45D3-8457-7D2D2DE5C233}" srcOrd="0" destOrd="0" presId="urn:microsoft.com/office/officeart/2005/8/layout/process4"/>
    <dgm:cxn modelId="{D1565A65-A7F8-4754-A8F6-9983483F4A91}" type="presParOf" srcId="{B91B3B6F-BFEA-47BA-941A-9E103163A97C}" destId="{36A4031D-46A9-4621-9978-8895499E8E75}" srcOrd="3" destOrd="0" presId="urn:microsoft.com/office/officeart/2005/8/layout/process4"/>
    <dgm:cxn modelId="{18732DFB-8EA1-4ABF-8D20-64BF3FD773AC}" type="presParOf" srcId="{B91B3B6F-BFEA-47BA-941A-9E103163A97C}" destId="{983FDCA0-6DD4-4561-BF34-C168333249E4}" srcOrd="4" destOrd="0" presId="urn:microsoft.com/office/officeart/2005/8/layout/process4"/>
    <dgm:cxn modelId="{4453CD98-386C-48F6-88B2-BAE6F95D3E94}" type="presParOf" srcId="{983FDCA0-6DD4-4561-BF34-C168333249E4}" destId="{0125C09C-FAED-403D-9978-BB65B28042CC}" srcOrd="0" destOrd="0" presId="urn:microsoft.com/office/officeart/2005/8/layout/process4"/>
    <dgm:cxn modelId="{76742C01-5F7D-4B4B-A650-C942CD764666}" type="presParOf" srcId="{B91B3B6F-BFEA-47BA-941A-9E103163A97C}" destId="{A52DEED8-0A7B-4722-A34E-FA58E9105742}" srcOrd="5" destOrd="0" presId="urn:microsoft.com/office/officeart/2005/8/layout/process4"/>
    <dgm:cxn modelId="{91E1EEFC-28B5-45B6-B50B-8694FA2822F2}" type="presParOf" srcId="{B91B3B6F-BFEA-47BA-941A-9E103163A97C}" destId="{34420CC0-59BD-474D-8103-8AEB7582C88B}" srcOrd="6" destOrd="0" presId="urn:microsoft.com/office/officeart/2005/8/layout/process4"/>
    <dgm:cxn modelId="{648BD1F1-3D8D-46FD-B7E7-79E3F08911FE}" type="presParOf" srcId="{34420CC0-59BD-474D-8103-8AEB7582C88B}" destId="{793EDA89-B81D-4AE2-B5BE-ABBEAC01764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C6F7B-5F98-4BA0-8661-675851A99AD9}" type="doc">
      <dgm:prSet loTypeId="urn:microsoft.com/office/officeart/2005/8/layout/process4" loCatId="process" qsTypeId="urn:microsoft.com/office/officeart/2005/8/quickstyle/3d5" qsCatId="3D" csTypeId="urn:microsoft.com/office/officeart/2005/8/colors/accent1_2" csCatId="accent1" phldr="1"/>
      <dgm:spPr/>
    </dgm:pt>
    <dgm:pt modelId="{6978274E-3089-4D33-A406-B688EDDEB08F}">
      <dgm:prSet phldrT="[Text]"/>
      <dgm:spPr/>
      <dgm:t>
        <a:bodyPr/>
        <a:lstStyle/>
        <a:p>
          <a:r>
            <a:rPr lang="en-US" dirty="0" smtClean="0"/>
            <a:t>Zone</a:t>
          </a:r>
          <a:endParaRPr lang="en-US" dirty="0"/>
        </a:p>
      </dgm:t>
    </dgm:pt>
    <dgm:pt modelId="{0FF51651-37E3-4F62-B4A2-BD6C1A0A6F81}" type="parTrans" cxnId="{9E1B03CB-DA21-43DB-9A0E-0F2D7A6966DB}">
      <dgm:prSet/>
      <dgm:spPr/>
      <dgm:t>
        <a:bodyPr/>
        <a:lstStyle/>
        <a:p>
          <a:endParaRPr lang="en-US"/>
        </a:p>
      </dgm:t>
    </dgm:pt>
    <dgm:pt modelId="{0163FBD1-88A4-43D4-A959-6DBA47908999}" type="sibTrans" cxnId="{9E1B03CB-DA21-43DB-9A0E-0F2D7A6966DB}">
      <dgm:prSet/>
      <dgm:spPr/>
      <dgm:t>
        <a:bodyPr/>
        <a:lstStyle/>
        <a:p>
          <a:endParaRPr lang="en-US"/>
        </a:p>
      </dgm:t>
    </dgm:pt>
    <dgm:pt modelId="{D0BBB302-8619-48D7-A2DD-1ED96C6F3C34}">
      <dgm:prSet phldrT="[Text]"/>
      <dgm:spPr/>
      <dgm:t>
        <a:bodyPr/>
        <a:lstStyle/>
        <a:p>
          <a:r>
            <a:rPr lang="en-US" dirty="0" smtClean="0"/>
            <a:t>Subzone</a:t>
          </a:r>
          <a:endParaRPr lang="en-US" dirty="0"/>
        </a:p>
      </dgm:t>
    </dgm:pt>
    <dgm:pt modelId="{7B1F3162-2ECB-4146-8097-021F618F4DF3}" type="parTrans" cxnId="{34098138-514F-43B2-AFF5-9175C57714FF}">
      <dgm:prSet/>
      <dgm:spPr/>
      <dgm:t>
        <a:bodyPr/>
        <a:lstStyle/>
        <a:p>
          <a:endParaRPr lang="en-US"/>
        </a:p>
      </dgm:t>
    </dgm:pt>
    <dgm:pt modelId="{F291ABB8-A07A-4E0C-9C07-28F2C889C227}" type="sibTrans" cxnId="{34098138-514F-43B2-AFF5-9175C57714FF}">
      <dgm:prSet/>
      <dgm:spPr/>
      <dgm:t>
        <a:bodyPr/>
        <a:lstStyle/>
        <a:p>
          <a:endParaRPr lang="en-US"/>
        </a:p>
      </dgm:t>
    </dgm:pt>
    <dgm:pt modelId="{6E808B3B-3DC7-4B17-A757-D180D5194CAD}">
      <dgm:prSet phldrT="[Text]"/>
      <dgm:spPr/>
      <dgm:t>
        <a:bodyPr/>
        <a:lstStyle/>
        <a:p>
          <a:r>
            <a:rPr lang="en-US" dirty="0" smtClean="0"/>
            <a:t>Region</a:t>
          </a:r>
          <a:endParaRPr lang="en-US" dirty="0"/>
        </a:p>
      </dgm:t>
    </dgm:pt>
    <dgm:pt modelId="{8EDFC6BD-65D8-4E6D-B015-0DC231414D4D}" type="parTrans" cxnId="{250F3302-7C30-4CC6-9C66-C698351C288F}">
      <dgm:prSet/>
      <dgm:spPr/>
      <dgm:t>
        <a:bodyPr/>
        <a:lstStyle/>
        <a:p>
          <a:endParaRPr lang="en-US"/>
        </a:p>
      </dgm:t>
    </dgm:pt>
    <dgm:pt modelId="{0115DDE1-3789-495E-8723-FB7B253A33A4}" type="sibTrans" cxnId="{250F3302-7C30-4CC6-9C66-C698351C288F}">
      <dgm:prSet/>
      <dgm:spPr/>
      <dgm:t>
        <a:bodyPr/>
        <a:lstStyle/>
        <a:p>
          <a:endParaRPr lang="en-US"/>
        </a:p>
      </dgm:t>
    </dgm:pt>
    <dgm:pt modelId="{32965852-2A78-4342-8C2D-F328FC109E94}">
      <dgm:prSet/>
      <dgm:spPr/>
      <dgm:t>
        <a:bodyPr/>
        <a:lstStyle/>
        <a:p>
          <a:r>
            <a:rPr lang="en-US" dirty="0" smtClean="0">
              <a:solidFill>
                <a:schemeClr val="tx1"/>
              </a:solidFill>
            </a:rPr>
            <a:t>***</a:t>
          </a:r>
          <a:r>
            <a:rPr lang="en-US" dirty="0" smtClean="0"/>
            <a:t>Subregion***</a:t>
          </a:r>
          <a:endParaRPr lang="en-US" dirty="0"/>
        </a:p>
      </dgm:t>
    </dgm:pt>
    <dgm:pt modelId="{1AC229EC-5C33-4282-A1FC-ACB6F6DDEE3B}" type="parTrans" cxnId="{F6832731-AC9F-44F7-8FAB-4E13CA819C31}">
      <dgm:prSet/>
      <dgm:spPr/>
      <dgm:t>
        <a:bodyPr/>
        <a:lstStyle/>
        <a:p>
          <a:endParaRPr lang="en-US"/>
        </a:p>
      </dgm:t>
    </dgm:pt>
    <dgm:pt modelId="{0786DEB2-C334-4936-9C8C-54104BDE1BDB}" type="sibTrans" cxnId="{F6832731-AC9F-44F7-8FAB-4E13CA819C31}">
      <dgm:prSet/>
      <dgm:spPr/>
      <dgm:t>
        <a:bodyPr/>
        <a:lstStyle/>
        <a:p>
          <a:endParaRPr lang="en-US"/>
        </a:p>
      </dgm:t>
    </dgm:pt>
    <dgm:pt modelId="{E00221C9-87C7-4B16-860D-74945C981683}">
      <dgm:prSet/>
      <dgm:spPr/>
      <dgm:t>
        <a:bodyPr/>
        <a:lstStyle/>
        <a:p>
          <a:r>
            <a:rPr lang="en-US" dirty="0" smtClean="0"/>
            <a:t>Coastal or Open Water Zone (COZ)</a:t>
          </a:r>
          <a:endParaRPr lang="en-US" dirty="0"/>
        </a:p>
      </dgm:t>
    </dgm:pt>
    <dgm:pt modelId="{70009E66-2077-4614-BBC9-C4F678063A20}" type="parTrans" cxnId="{44836B60-A800-4126-9214-885199FAA60B}">
      <dgm:prSet/>
      <dgm:spPr/>
      <dgm:t>
        <a:bodyPr/>
        <a:lstStyle/>
        <a:p>
          <a:endParaRPr lang="en-US"/>
        </a:p>
      </dgm:t>
    </dgm:pt>
    <dgm:pt modelId="{64242FDC-D01C-487B-B58B-DE3DEF3BC116}" type="sibTrans" cxnId="{44836B60-A800-4126-9214-885199FAA60B}">
      <dgm:prSet/>
      <dgm:spPr/>
      <dgm:t>
        <a:bodyPr/>
        <a:lstStyle/>
        <a:p>
          <a:endParaRPr lang="en-US"/>
        </a:p>
      </dgm:t>
    </dgm:pt>
    <dgm:pt modelId="{E3F533A4-AD64-4C65-A47E-41FA2FCE469B}">
      <dgm:prSet/>
      <dgm:spPr/>
      <dgm:t>
        <a:bodyPr/>
        <a:lstStyle/>
        <a:p>
          <a:r>
            <a:rPr lang="en-US" dirty="0" smtClean="0"/>
            <a:t>Aquatic Lake Unit (ALU)</a:t>
          </a:r>
          <a:endParaRPr lang="en-US" dirty="0"/>
        </a:p>
      </dgm:t>
    </dgm:pt>
    <dgm:pt modelId="{FCD13711-29B3-4920-99AC-15F53F22F273}" type="parTrans" cxnId="{665AC531-0648-47E0-AD4E-8203B98E5E19}">
      <dgm:prSet/>
      <dgm:spPr/>
      <dgm:t>
        <a:bodyPr/>
        <a:lstStyle/>
        <a:p>
          <a:endParaRPr lang="en-US"/>
        </a:p>
      </dgm:t>
    </dgm:pt>
    <dgm:pt modelId="{EC4E1400-3D7B-4D2E-B854-21EF447EDE0F}" type="sibTrans" cxnId="{665AC531-0648-47E0-AD4E-8203B98E5E19}">
      <dgm:prSet/>
      <dgm:spPr/>
      <dgm:t>
        <a:bodyPr/>
        <a:lstStyle/>
        <a:p>
          <a:endParaRPr lang="en-US"/>
        </a:p>
      </dgm:t>
    </dgm:pt>
    <dgm:pt modelId="{BF492DCF-488C-4FE1-A41D-4C3666347986}">
      <dgm:prSet/>
      <dgm:spPr/>
      <dgm:t>
        <a:bodyPr/>
        <a:lstStyle/>
        <a:p>
          <a:r>
            <a:rPr lang="en-US" dirty="0" smtClean="0"/>
            <a:t>Aquatic Habitat Area (AHA)</a:t>
          </a:r>
          <a:endParaRPr lang="en-US" dirty="0"/>
        </a:p>
      </dgm:t>
    </dgm:pt>
    <dgm:pt modelId="{090635A2-01EC-4CA1-B6B0-4A22930B2706}" type="parTrans" cxnId="{9ED30B47-0890-4B83-8305-F8161E384F1C}">
      <dgm:prSet/>
      <dgm:spPr/>
      <dgm:t>
        <a:bodyPr/>
        <a:lstStyle/>
        <a:p>
          <a:endParaRPr lang="en-US"/>
        </a:p>
      </dgm:t>
    </dgm:pt>
    <dgm:pt modelId="{EB8D51AD-63DD-400E-9849-3EF16691D076}" type="sibTrans" cxnId="{9ED30B47-0890-4B83-8305-F8161E384F1C}">
      <dgm:prSet/>
      <dgm:spPr/>
      <dgm:t>
        <a:bodyPr/>
        <a:lstStyle/>
        <a:p>
          <a:endParaRPr lang="en-US"/>
        </a:p>
      </dgm:t>
    </dgm:pt>
    <dgm:pt modelId="{E7FB6498-6E1F-43D4-BDC0-3637E2469869}">
      <dgm:prSet/>
      <dgm:spPr/>
      <dgm:t>
        <a:bodyPr/>
        <a:lstStyle/>
        <a:p>
          <a:r>
            <a:rPr lang="en-US" dirty="0" smtClean="0"/>
            <a:t>Spatial Cell (Raster)</a:t>
          </a:r>
          <a:endParaRPr lang="en-US" dirty="0"/>
        </a:p>
      </dgm:t>
    </dgm:pt>
    <dgm:pt modelId="{70111193-E1E9-4273-8C21-2E6AB1AB00C2}" type="parTrans" cxnId="{68B489DA-464E-4D06-9253-8E63EBFF51A0}">
      <dgm:prSet/>
      <dgm:spPr/>
      <dgm:t>
        <a:bodyPr/>
        <a:lstStyle/>
        <a:p>
          <a:endParaRPr lang="en-US"/>
        </a:p>
      </dgm:t>
    </dgm:pt>
    <dgm:pt modelId="{E751872D-5A49-4A02-AD5A-01E200C041AA}" type="sibTrans" cxnId="{68B489DA-464E-4D06-9253-8E63EBFF51A0}">
      <dgm:prSet/>
      <dgm:spPr/>
      <dgm:t>
        <a:bodyPr/>
        <a:lstStyle/>
        <a:p>
          <a:endParaRPr lang="en-US"/>
        </a:p>
      </dgm:t>
    </dgm:pt>
    <dgm:pt modelId="{1C228C22-CB21-4979-9D33-CC3BAEB08990}" type="pres">
      <dgm:prSet presAssocID="{565C6F7B-5F98-4BA0-8661-675851A99AD9}" presName="Name0" presStyleCnt="0">
        <dgm:presLayoutVars>
          <dgm:dir/>
          <dgm:animLvl val="lvl"/>
          <dgm:resizeHandles val="exact"/>
        </dgm:presLayoutVars>
      </dgm:prSet>
      <dgm:spPr/>
    </dgm:pt>
    <dgm:pt modelId="{C94A3531-90C8-4947-91C5-35337607A6EA}" type="pres">
      <dgm:prSet presAssocID="{E7FB6498-6E1F-43D4-BDC0-3637E2469869}" presName="boxAndChildren" presStyleCnt="0"/>
      <dgm:spPr/>
    </dgm:pt>
    <dgm:pt modelId="{EB1D8883-9664-463D-AC74-8227BEFCF636}" type="pres">
      <dgm:prSet presAssocID="{E7FB6498-6E1F-43D4-BDC0-3637E2469869}" presName="parentTextBox" presStyleLbl="node1" presStyleIdx="0" presStyleCnt="8"/>
      <dgm:spPr/>
      <dgm:t>
        <a:bodyPr/>
        <a:lstStyle/>
        <a:p>
          <a:endParaRPr lang="en-US"/>
        </a:p>
      </dgm:t>
    </dgm:pt>
    <dgm:pt modelId="{C97E16C9-3654-46AD-893C-21B345CC0688}" type="pres">
      <dgm:prSet presAssocID="{EB8D51AD-63DD-400E-9849-3EF16691D076}" presName="sp" presStyleCnt="0"/>
      <dgm:spPr/>
    </dgm:pt>
    <dgm:pt modelId="{D35EE350-404C-4A9D-A32B-24A64E0E6FEB}" type="pres">
      <dgm:prSet presAssocID="{BF492DCF-488C-4FE1-A41D-4C3666347986}" presName="arrowAndChildren" presStyleCnt="0"/>
      <dgm:spPr/>
    </dgm:pt>
    <dgm:pt modelId="{8217B221-A14A-485D-97D9-9A13957AE581}" type="pres">
      <dgm:prSet presAssocID="{BF492DCF-488C-4FE1-A41D-4C3666347986}" presName="parentTextArrow" presStyleLbl="node1" presStyleIdx="1" presStyleCnt="8"/>
      <dgm:spPr/>
      <dgm:t>
        <a:bodyPr/>
        <a:lstStyle/>
        <a:p>
          <a:endParaRPr lang="en-US"/>
        </a:p>
      </dgm:t>
    </dgm:pt>
    <dgm:pt modelId="{4A085F34-B091-4CD2-85FC-031B881906C8}" type="pres">
      <dgm:prSet presAssocID="{64242FDC-D01C-487B-B58B-DE3DEF3BC116}" presName="sp" presStyleCnt="0"/>
      <dgm:spPr/>
    </dgm:pt>
    <dgm:pt modelId="{A4B43908-6AE4-43C1-AAED-65F3514DFDC6}" type="pres">
      <dgm:prSet presAssocID="{E00221C9-87C7-4B16-860D-74945C981683}" presName="arrowAndChildren" presStyleCnt="0"/>
      <dgm:spPr/>
    </dgm:pt>
    <dgm:pt modelId="{F9907563-D326-4BEF-9CCF-6FEECE72D7BD}" type="pres">
      <dgm:prSet presAssocID="{E00221C9-87C7-4B16-860D-74945C981683}" presName="parentTextArrow" presStyleLbl="node1" presStyleIdx="2" presStyleCnt="8"/>
      <dgm:spPr/>
      <dgm:t>
        <a:bodyPr/>
        <a:lstStyle/>
        <a:p>
          <a:endParaRPr lang="en-US"/>
        </a:p>
      </dgm:t>
    </dgm:pt>
    <dgm:pt modelId="{959A4BB3-BB18-4B41-83DF-0E66D61CB811}" type="pres">
      <dgm:prSet presAssocID="{EC4E1400-3D7B-4D2E-B854-21EF447EDE0F}" presName="sp" presStyleCnt="0"/>
      <dgm:spPr/>
    </dgm:pt>
    <dgm:pt modelId="{559DE99E-69A8-415E-866D-C9A40F4103B4}" type="pres">
      <dgm:prSet presAssocID="{E3F533A4-AD64-4C65-A47E-41FA2FCE469B}" presName="arrowAndChildren" presStyleCnt="0"/>
      <dgm:spPr/>
    </dgm:pt>
    <dgm:pt modelId="{0ACF0565-0A0F-48E7-AD56-7AFB908DB188}" type="pres">
      <dgm:prSet presAssocID="{E3F533A4-AD64-4C65-A47E-41FA2FCE469B}" presName="parentTextArrow" presStyleLbl="node1" presStyleIdx="3" presStyleCnt="8"/>
      <dgm:spPr/>
      <dgm:t>
        <a:bodyPr/>
        <a:lstStyle/>
        <a:p>
          <a:endParaRPr lang="en-US"/>
        </a:p>
      </dgm:t>
    </dgm:pt>
    <dgm:pt modelId="{24F1B78D-84AE-4596-9BBB-03BE23375575}" type="pres">
      <dgm:prSet presAssocID="{0786DEB2-C334-4936-9C8C-54104BDE1BDB}" presName="sp" presStyleCnt="0"/>
      <dgm:spPr/>
    </dgm:pt>
    <dgm:pt modelId="{FDDDBB14-781D-45BC-9F5C-5E840F7ED8BF}" type="pres">
      <dgm:prSet presAssocID="{32965852-2A78-4342-8C2D-F328FC109E94}" presName="arrowAndChildren" presStyleCnt="0"/>
      <dgm:spPr/>
    </dgm:pt>
    <dgm:pt modelId="{026DC5FE-FD89-4C7C-85EB-CB591411674B}" type="pres">
      <dgm:prSet presAssocID="{32965852-2A78-4342-8C2D-F328FC109E94}" presName="parentTextArrow" presStyleLbl="node1" presStyleIdx="4" presStyleCnt="8"/>
      <dgm:spPr/>
      <dgm:t>
        <a:bodyPr/>
        <a:lstStyle/>
        <a:p>
          <a:endParaRPr lang="en-US"/>
        </a:p>
      </dgm:t>
    </dgm:pt>
    <dgm:pt modelId="{8FEA0B3B-1509-40DA-AA0F-F1C0ECCDEFFE}" type="pres">
      <dgm:prSet presAssocID="{0115DDE1-3789-495E-8723-FB7B253A33A4}" presName="sp" presStyleCnt="0"/>
      <dgm:spPr/>
    </dgm:pt>
    <dgm:pt modelId="{C93E6278-FC40-44AF-A9A0-A7DB495FE480}" type="pres">
      <dgm:prSet presAssocID="{6E808B3B-3DC7-4B17-A757-D180D5194CAD}" presName="arrowAndChildren" presStyleCnt="0"/>
      <dgm:spPr/>
    </dgm:pt>
    <dgm:pt modelId="{044AC2DF-967D-47D9-9C66-F46FCD6830F9}" type="pres">
      <dgm:prSet presAssocID="{6E808B3B-3DC7-4B17-A757-D180D5194CAD}" presName="parentTextArrow" presStyleLbl="node1" presStyleIdx="5" presStyleCnt="8"/>
      <dgm:spPr/>
      <dgm:t>
        <a:bodyPr/>
        <a:lstStyle/>
        <a:p>
          <a:endParaRPr lang="en-US"/>
        </a:p>
      </dgm:t>
    </dgm:pt>
    <dgm:pt modelId="{86F0BE0E-87EA-478B-B6D1-39290A4BAC28}" type="pres">
      <dgm:prSet presAssocID="{F291ABB8-A07A-4E0C-9C07-28F2C889C227}" presName="sp" presStyleCnt="0"/>
      <dgm:spPr/>
    </dgm:pt>
    <dgm:pt modelId="{26B4B258-EA0E-4E1B-8E3D-5AA6CCE1EF36}" type="pres">
      <dgm:prSet presAssocID="{D0BBB302-8619-48D7-A2DD-1ED96C6F3C34}" presName="arrowAndChildren" presStyleCnt="0"/>
      <dgm:spPr/>
    </dgm:pt>
    <dgm:pt modelId="{A71E5F1E-C0C2-4C58-9AB6-03CF1257C886}" type="pres">
      <dgm:prSet presAssocID="{D0BBB302-8619-48D7-A2DD-1ED96C6F3C34}" presName="parentTextArrow" presStyleLbl="node1" presStyleIdx="6" presStyleCnt="8"/>
      <dgm:spPr/>
      <dgm:t>
        <a:bodyPr/>
        <a:lstStyle/>
        <a:p>
          <a:endParaRPr lang="en-US"/>
        </a:p>
      </dgm:t>
    </dgm:pt>
    <dgm:pt modelId="{C967DBCE-46C7-45AB-887D-405435D2D32F}" type="pres">
      <dgm:prSet presAssocID="{0163FBD1-88A4-43D4-A959-6DBA47908999}" presName="sp" presStyleCnt="0"/>
      <dgm:spPr/>
    </dgm:pt>
    <dgm:pt modelId="{2CAB5147-C49E-49E5-ACB2-67F102590530}" type="pres">
      <dgm:prSet presAssocID="{6978274E-3089-4D33-A406-B688EDDEB08F}" presName="arrowAndChildren" presStyleCnt="0"/>
      <dgm:spPr/>
    </dgm:pt>
    <dgm:pt modelId="{48424BCA-AF98-4638-81C6-B817DD6D3ED3}" type="pres">
      <dgm:prSet presAssocID="{6978274E-3089-4D33-A406-B688EDDEB08F}" presName="parentTextArrow" presStyleLbl="node1" presStyleIdx="7" presStyleCnt="8"/>
      <dgm:spPr/>
      <dgm:t>
        <a:bodyPr/>
        <a:lstStyle/>
        <a:p>
          <a:endParaRPr lang="en-US"/>
        </a:p>
      </dgm:t>
    </dgm:pt>
  </dgm:ptLst>
  <dgm:cxnLst>
    <dgm:cxn modelId="{5435A384-A0DB-4E6F-9ACF-A0E14CAC28D9}" type="presOf" srcId="{565C6F7B-5F98-4BA0-8661-675851A99AD9}" destId="{1C228C22-CB21-4979-9D33-CC3BAEB08990}" srcOrd="0" destOrd="0" presId="urn:microsoft.com/office/officeart/2005/8/layout/process4"/>
    <dgm:cxn modelId="{34098138-514F-43B2-AFF5-9175C57714FF}" srcId="{565C6F7B-5F98-4BA0-8661-675851A99AD9}" destId="{D0BBB302-8619-48D7-A2DD-1ED96C6F3C34}" srcOrd="1" destOrd="0" parTransId="{7B1F3162-2ECB-4146-8097-021F618F4DF3}" sibTransId="{F291ABB8-A07A-4E0C-9C07-28F2C889C227}"/>
    <dgm:cxn modelId="{92DEA700-5A51-4A5D-A664-C600E6F0A9A6}" type="presOf" srcId="{BF492DCF-488C-4FE1-A41D-4C3666347986}" destId="{8217B221-A14A-485D-97D9-9A13957AE581}" srcOrd="0" destOrd="0" presId="urn:microsoft.com/office/officeart/2005/8/layout/process4"/>
    <dgm:cxn modelId="{9E1B03CB-DA21-43DB-9A0E-0F2D7A6966DB}" srcId="{565C6F7B-5F98-4BA0-8661-675851A99AD9}" destId="{6978274E-3089-4D33-A406-B688EDDEB08F}" srcOrd="0" destOrd="0" parTransId="{0FF51651-37E3-4F62-B4A2-BD6C1A0A6F81}" sibTransId="{0163FBD1-88A4-43D4-A959-6DBA47908999}"/>
    <dgm:cxn modelId="{F6832731-AC9F-44F7-8FAB-4E13CA819C31}" srcId="{565C6F7B-5F98-4BA0-8661-675851A99AD9}" destId="{32965852-2A78-4342-8C2D-F328FC109E94}" srcOrd="3" destOrd="0" parTransId="{1AC229EC-5C33-4282-A1FC-ACB6F6DDEE3B}" sibTransId="{0786DEB2-C334-4936-9C8C-54104BDE1BDB}"/>
    <dgm:cxn modelId="{75F80BA8-7F65-43CE-9A89-D2B8453E2961}" type="presOf" srcId="{E3F533A4-AD64-4C65-A47E-41FA2FCE469B}" destId="{0ACF0565-0A0F-48E7-AD56-7AFB908DB188}" srcOrd="0" destOrd="0" presId="urn:microsoft.com/office/officeart/2005/8/layout/process4"/>
    <dgm:cxn modelId="{21C4F8CA-173D-438F-928D-920D7195ADBB}" type="presOf" srcId="{32965852-2A78-4342-8C2D-F328FC109E94}" destId="{026DC5FE-FD89-4C7C-85EB-CB591411674B}" srcOrd="0" destOrd="0" presId="urn:microsoft.com/office/officeart/2005/8/layout/process4"/>
    <dgm:cxn modelId="{68B489DA-464E-4D06-9253-8E63EBFF51A0}" srcId="{565C6F7B-5F98-4BA0-8661-675851A99AD9}" destId="{E7FB6498-6E1F-43D4-BDC0-3637E2469869}" srcOrd="7" destOrd="0" parTransId="{70111193-E1E9-4273-8C21-2E6AB1AB00C2}" sibTransId="{E751872D-5A49-4A02-AD5A-01E200C041AA}"/>
    <dgm:cxn modelId="{44836B60-A800-4126-9214-885199FAA60B}" srcId="{565C6F7B-5F98-4BA0-8661-675851A99AD9}" destId="{E00221C9-87C7-4B16-860D-74945C981683}" srcOrd="5" destOrd="0" parTransId="{70009E66-2077-4614-BBC9-C4F678063A20}" sibTransId="{64242FDC-D01C-487B-B58B-DE3DEF3BC116}"/>
    <dgm:cxn modelId="{250F3302-7C30-4CC6-9C66-C698351C288F}" srcId="{565C6F7B-5F98-4BA0-8661-675851A99AD9}" destId="{6E808B3B-3DC7-4B17-A757-D180D5194CAD}" srcOrd="2" destOrd="0" parTransId="{8EDFC6BD-65D8-4E6D-B015-0DC231414D4D}" sibTransId="{0115DDE1-3789-495E-8723-FB7B253A33A4}"/>
    <dgm:cxn modelId="{164C8BE8-76BD-4AB4-8CD0-628C8B02FB8C}" type="presOf" srcId="{6E808B3B-3DC7-4B17-A757-D180D5194CAD}" destId="{044AC2DF-967D-47D9-9C66-F46FCD6830F9}" srcOrd="0" destOrd="0" presId="urn:microsoft.com/office/officeart/2005/8/layout/process4"/>
    <dgm:cxn modelId="{665AC531-0648-47E0-AD4E-8203B98E5E19}" srcId="{565C6F7B-5F98-4BA0-8661-675851A99AD9}" destId="{E3F533A4-AD64-4C65-A47E-41FA2FCE469B}" srcOrd="4" destOrd="0" parTransId="{FCD13711-29B3-4920-99AC-15F53F22F273}" sibTransId="{EC4E1400-3D7B-4D2E-B854-21EF447EDE0F}"/>
    <dgm:cxn modelId="{1A03BE4A-D471-4FA8-B75C-C97F335B0DB3}" type="presOf" srcId="{E7FB6498-6E1F-43D4-BDC0-3637E2469869}" destId="{EB1D8883-9664-463D-AC74-8227BEFCF636}" srcOrd="0" destOrd="0" presId="urn:microsoft.com/office/officeart/2005/8/layout/process4"/>
    <dgm:cxn modelId="{93523136-1E1B-4123-84D9-61EEEC8B5A30}" type="presOf" srcId="{6978274E-3089-4D33-A406-B688EDDEB08F}" destId="{48424BCA-AF98-4638-81C6-B817DD6D3ED3}" srcOrd="0" destOrd="0" presId="urn:microsoft.com/office/officeart/2005/8/layout/process4"/>
    <dgm:cxn modelId="{9ED30B47-0890-4B83-8305-F8161E384F1C}" srcId="{565C6F7B-5F98-4BA0-8661-675851A99AD9}" destId="{BF492DCF-488C-4FE1-A41D-4C3666347986}" srcOrd="6" destOrd="0" parTransId="{090635A2-01EC-4CA1-B6B0-4A22930B2706}" sibTransId="{EB8D51AD-63DD-400E-9849-3EF16691D076}"/>
    <dgm:cxn modelId="{EDEE3AE9-2E78-4342-AD81-C061198F6900}" type="presOf" srcId="{D0BBB302-8619-48D7-A2DD-1ED96C6F3C34}" destId="{A71E5F1E-C0C2-4C58-9AB6-03CF1257C886}" srcOrd="0" destOrd="0" presId="urn:microsoft.com/office/officeart/2005/8/layout/process4"/>
    <dgm:cxn modelId="{83E06C00-11EF-4605-9A3C-3FA02E54777F}" type="presOf" srcId="{E00221C9-87C7-4B16-860D-74945C981683}" destId="{F9907563-D326-4BEF-9CCF-6FEECE72D7BD}" srcOrd="0" destOrd="0" presId="urn:microsoft.com/office/officeart/2005/8/layout/process4"/>
    <dgm:cxn modelId="{631DA3B7-003D-4229-8524-0874757FF9E7}" type="presParOf" srcId="{1C228C22-CB21-4979-9D33-CC3BAEB08990}" destId="{C94A3531-90C8-4947-91C5-35337607A6EA}" srcOrd="0" destOrd="0" presId="urn:microsoft.com/office/officeart/2005/8/layout/process4"/>
    <dgm:cxn modelId="{FF166F37-CF09-48FB-97F1-A169A4A1649D}" type="presParOf" srcId="{C94A3531-90C8-4947-91C5-35337607A6EA}" destId="{EB1D8883-9664-463D-AC74-8227BEFCF636}" srcOrd="0" destOrd="0" presId="urn:microsoft.com/office/officeart/2005/8/layout/process4"/>
    <dgm:cxn modelId="{19ABED77-FD0A-454D-B770-7926A41B0B74}" type="presParOf" srcId="{1C228C22-CB21-4979-9D33-CC3BAEB08990}" destId="{C97E16C9-3654-46AD-893C-21B345CC0688}" srcOrd="1" destOrd="0" presId="urn:microsoft.com/office/officeart/2005/8/layout/process4"/>
    <dgm:cxn modelId="{F3D04D8D-37A6-42F3-8DEB-A21F41A7748C}" type="presParOf" srcId="{1C228C22-CB21-4979-9D33-CC3BAEB08990}" destId="{D35EE350-404C-4A9D-A32B-24A64E0E6FEB}" srcOrd="2" destOrd="0" presId="urn:microsoft.com/office/officeart/2005/8/layout/process4"/>
    <dgm:cxn modelId="{D12977A3-7FC7-4EC3-AEB1-24FCA3926979}" type="presParOf" srcId="{D35EE350-404C-4A9D-A32B-24A64E0E6FEB}" destId="{8217B221-A14A-485D-97D9-9A13957AE581}" srcOrd="0" destOrd="0" presId="urn:microsoft.com/office/officeart/2005/8/layout/process4"/>
    <dgm:cxn modelId="{AE24078C-2B37-42C0-A3E4-699A03DC87EC}" type="presParOf" srcId="{1C228C22-CB21-4979-9D33-CC3BAEB08990}" destId="{4A085F34-B091-4CD2-85FC-031B881906C8}" srcOrd="3" destOrd="0" presId="urn:microsoft.com/office/officeart/2005/8/layout/process4"/>
    <dgm:cxn modelId="{14EF132F-AE91-4897-BEE5-AC494112080F}" type="presParOf" srcId="{1C228C22-CB21-4979-9D33-CC3BAEB08990}" destId="{A4B43908-6AE4-43C1-AAED-65F3514DFDC6}" srcOrd="4" destOrd="0" presId="urn:microsoft.com/office/officeart/2005/8/layout/process4"/>
    <dgm:cxn modelId="{871B3FB2-94D1-4D8E-9C23-C57F1D0A0D4C}" type="presParOf" srcId="{A4B43908-6AE4-43C1-AAED-65F3514DFDC6}" destId="{F9907563-D326-4BEF-9CCF-6FEECE72D7BD}" srcOrd="0" destOrd="0" presId="urn:microsoft.com/office/officeart/2005/8/layout/process4"/>
    <dgm:cxn modelId="{664862E7-D9FD-42FF-B828-4B736CBF5C5C}" type="presParOf" srcId="{1C228C22-CB21-4979-9D33-CC3BAEB08990}" destId="{959A4BB3-BB18-4B41-83DF-0E66D61CB811}" srcOrd="5" destOrd="0" presId="urn:microsoft.com/office/officeart/2005/8/layout/process4"/>
    <dgm:cxn modelId="{FF748AF0-B522-4AF9-8FC9-079416F4AEA3}" type="presParOf" srcId="{1C228C22-CB21-4979-9D33-CC3BAEB08990}" destId="{559DE99E-69A8-415E-866D-C9A40F4103B4}" srcOrd="6" destOrd="0" presId="urn:microsoft.com/office/officeart/2005/8/layout/process4"/>
    <dgm:cxn modelId="{35012CA1-1D41-40E3-9627-44DE9D330F23}" type="presParOf" srcId="{559DE99E-69A8-415E-866D-C9A40F4103B4}" destId="{0ACF0565-0A0F-48E7-AD56-7AFB908DB188}" srcOrd="0" destOrd="0" presId="urn:microsoft.com/office/officeart/2005/8/layout/process4"/>
    <dgm:cxn modelId="{B20B3452-AFCB-4D07-AF94-20FDCCE9CA51}" type="presParOf" srcId="{1C228C22-CB21-4979-9D33-CC3BAEB08990}" destId="{24F1B78D-84AE-4596-9BBB-03BE23375575}" srcOrd="7" destOrd="0" presId="urn:microsoft.com/office/officeart/2005/8/layout/process4"/>
    <dgm:cxn modelId="{E662B5F9-CD20-40FC-89B9-0FB9D4E1BB8E}" type="presParOf" srcId="{1C228C22-CB21-4979-9D33-CC3BAEB08990}" destId="{FDDDBB14-781D-45BC-9F5C-5E840F7ED8BF}" srcOrd="8" destOrd="0" presId="urn:microsoft.com/office/officeart/2005/8/layout/process4"/>
    <dgm:cxn modelId="{89D38939-1646-4A68-9583-D654C27D6054}" type="presParOf" srcId="{FDDDBB14-781D-45BC-9F5C-5E840F7ED8BF}" destId="{026DC5FE-FD89-4C7C-85EB-CB591411674B}" srcOrd="0" destOrd="0" presId="urn:microsoft.com/office/officeart/2005/8/layout/process4"/>
    <dgm:cxn modelId="{F8126422-ADF6-4476-8D1A-0D1C42249191}" type="presParOf" srcId="{1C228C22-CB21-4979-9D33-CC3BAEB08990}" destId="{8FEA0B3B-1509-40DA-AA0F-F1C0ECCDEFFE}" srcOrd="9" destOrd="0" presId="urn:microsoft.com/office/officeart/2005/8/layout/process4"/>
    <dgm:cxn modelId="{806B9B41-3475-428F-8014-262BC7506F69}" type="presParOf" srcId="{1C228C22-CB21-4979-9D33-CC3BAEB08990}" destId="{C93E6278-FC40-44AF-A9A0-A7DB495FE480}" srcOrd="10" destOrd="0" presId="urn:microsoft.com/office/officeart/2005/8/layout/process4"/>
    <dgm:cxn modelId="{96BC4ADE-BEFB-4D70-B242-C89D2A221371}" type="presParOf" srcId="{C93E6278-FC40-44AF-A9A0-A7DB495FE480}" destId="{044AC2DF-967D-47D9-9C66-F46FCD6830F9}" srcOrd="0" destOrd="0" presId="urn:microsoft.com/office/officeart/2005/8/layout/process4"/>
    <dgm:cxn modelId="{003D0632-770D-41B6-B795-DA7B8B8E2B6E}" type="presParOf" srcId="{1C228C22-CB21-4979-9D33-CC3BAEB08990}" destId="{86F0BE0E-87EA-478B-B6D1-39290A4BAC28}" srcOrd="11" destOrd="0" presId="urn:microsoft.com/office/officeart/2005/8/layout/process4"/>
    <dgm:cxn modelId="{D4B3F58C-D5ED-4E3E-88D1-14A4570D8A4D}" type="presParOf" srcId="{1C228C22-CB21-4979-9D33-CC3BAEB08990}" destId="{26B4B258-EA0E-4E1B-8E3D-5AA6CCE1EF36}" srcOrd="12" destOrd="0" presId="urn:microsoft.com/office/officeart/2005/8/layout/process4"/>
    <dgm:cxn modelId="{62DDF3B7-8304-4BFD-B95D-4729200DCCCF}" type="presParOf" srcId="{26B4B258-EA0E-4E1B-8E3D-5AA6CCE1EF36}" destId="{A71E5F1E-C0C2-4C58-9AB6-03CF1257C886}" srcOrd="0" destOrd="0" presId="urn:microsoft.com/office/officeart/2005/8/layout/process4"/>
    <dgm:cxn modelId="{9BF93004-2179-4EE0-A746-2F3DE2290448}" type="presParOf" srcId="{1C228C22-CB21-4979-9D33-CC3BAEB08990}" destId="{C967DBCE-46C7-45AB-887D-405435D2D32F}" srcOrd="13" destOrd="0" presId="urn:microsoft.com/office/officeart/2005/8/layout/process4"/>
    <dgm:cxn modelId="{3541D5AD-560E-4AB2-A8F5-6F917EB301E1}" type="presParOf" srcId="{1C228C22-CB21-4979-9D33-CC3BAEB08990}" destId="{2CAB5147-C49E-49E5-ACB2-67F102590530}" srcOrd="14" destOrd="0" presId="urn:microsoft.com/office/officeart/2005/8/layout/process4"/>
    <dgm:cxn modelId="{5E325BB1-6924-49D3-8988-33E3377CA66D}" type="presParOf" srcId="{2CAB5147-C49E-49E5-ACB2-67F102590530}" destId="{48424BCA-AF98-4638-81C6-B817DD6D3ED3}"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D5A59F-0079-432C-990D-A1820DCCC347}">
      <dsp:nvSpPr>
        <dsp:cNvPr id="0" name=""/>
        <dsp:cNvSpPr/>
      </dsp:nvSpPr>
      <dsp:spPr>
        <a:xfrm>
          <a:off x="0" y="3712269"/>
          <a:ext cx="8229600" cy="81215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Gaps in protection </a:t>
          </a:r>
          <a:endParaRPr lang="en-US" sz="2400" kern="1200" dirty="0"/>
        </a:p>
      </dsp:txBody>
      <dsp:txXfrm>
        <a:off x="0" y="3712269"/>
        <a:ext cx="8229600" cy="812153"/>
      </dsp:txXfrm>
    </dsp:sp>
    <dsp:sp modelId="{4D55AF6D-8D9A-45D3-8457-7D2D2DE5C233}">
      <dsp:nvSpPr>
        <dsp:cNvPr id="0" name=""/>
        <dsp:cNvSpPr/>
      </dsp:nvSpPr>
      <dsp:spPr>
        <a:xfrm rot="10800000">
          <a:off x="0" y="2475359"/>
          <a:ext cx="8229600" cy="124909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Protected lands</a:t>
          </a:r>
          <a:endParaRPr lang="en-US" sz="2400" kern="1200" dirty="0"/>
        </a:p>
      </dsp:txBody>
      <dsp:txXfrm rot="10800000">
        <a:off x="0" y="2475359"/>
        <a:ext cx="8229600" cy="1249092"/>
      </dsp:txXfrm>
    </dsp:sp>
    <dsp:sp modelId="{0125C09C-FAED-403D-9978-BB65B28042CC}">
      <dsp:nvSpPr>
        <dsp:cNvPr id="0" name=""/>
        <dsp:cNvSpPr/>
      </dsp:nvSpPr>
      <dsp:spPr>
        <a:xfrm rot="10800000">
          <a:off x="0" y="1238448"/>
          <a:ext cx="8229600" cy="124909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Model potential habitat distribution and biodiversity </a:t>
          </a:r>
          <a:endParaRPr lang="en-US" sz="2400" kern="1200" dirty="0"/>
        </a:p>
      </dsp:txBody>
      <dsp:txXfrm rot="10800000">
        <a:off x="0" y="1238448"/>
        <a:ext cx="8229600" cy="1249092"/>
      </dsp:txXfrm>
    </dsp:sp>
    <dsp:sp modelId="{793EDA89-B81D-4AE2-B5BE-ABBEAC017642}">
      <dsp:nvSpPr>
        <dsp:cNvPr id="0" name=""/>
        <dsp:cNvSpPr/>
      </dsp:nvSpPr>
      <dsp:spPr>
        <a:xfrm rot="10800000">
          <a:off x="0" y="1538"/>
          <a:ext cx="8229600" cy="124909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Land cover and species layers</a:t>
          </a:r>
          <a:endParaRPr lang="en-US" sz="2400" kern="1200" dirty="0"/>
        </a:p>
      </dsp:txBody>
      <dsp:txXfrm rot="10800000">
        <a:off x="0" y="1538"/>
        <a:ext cx="8229600" cy="12490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1D8883-9664-463D-AC74-8227BEFCF636}">
      <dsp:nvSpPr>
        <dsp:cNvPr id="0" name=""/>
        <dsp:cNvSpPr/>
      </dsp:nvSpPr>
      <dsp:spPr>
        <a:xfrm>
          <a:off x="0" y="3899972"/>
          <a:ext cx="3352800" cy="36567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Spatial Cell (Raster)</a:t>
          </a:r>
          <a:endParaRPr lang="en-US" sz="1300" kern="1200" dirty="0"/>
        </a:p>
      </dsp:txBody>
      <dsp:txXfrm>
        <a:off x="0" y="3899972"/>
        <a:ext cx="3352800" cy="365670"/>
      </dsp:txXfrm>
    </dsp:sp>
    <dsp:sp modelId="{8217B221-A14A-485D-97D9-9A13957AE581}">
      <dsp:nvSpPr>
        <dsp:cNvPr id="0" name=""/>
        <dsp:cNvSpPr/>
      </dsp:nvSpPr>
      <dsp:spPr>
        <a:xfrm rot="10800000">
          <a:off x="0" y="3343055"/>
          <a:ext cx="3352800" cy="562401"/>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Aquatic Habitat Area (AHA)</a:t>
          </a:r>
          <a:endParaRPr lang="en-US" sz="1300" kern="1200" dirty="0"/>
        </a:p>
      </dsp:txBody>
      <dsp:txXfrm rot="10800000">
        <a:off x="0" y="3343055"/>
        <a:ext cx="3352800" cy="562401"/>
      </dsp:txXfrm>
    </dsp:sp>
    <dsp:sp modelId="{F9907563-D326-4BEF-9CCF-6FEECE72D7BD}">
      <dsp:nvSpPr>
        <dsp:cNvPr id="0" name=""/>
        <dsp:cNvSpPr/>
      </dsp:nvSpPr>
      <dsp:spPr>
        <a:xfrm rot="10800000">
          <a:off x="0" y="2786139"/>
          <a:ext cx="3352800" cy="562401"/>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Coastal or Open Water Zone (COZ)</a:t>
          </a:r>
          <a:endParaRPr lang="en-US" sz="1300" kern="1200" dirty="0"/>
        </a:p>
      </dsp:txBody>
      <dsp:txXfrm rot="10800000">
        <a:off x="0" y="2786139"/>
        <a:ext cx="3352800" cy="562401"/>
      </dsp:txXfrm>
    </dsp:sp>
    <dsp:sp modelId="{0ACF0565-0A0F-48E7-AD56-7AFB908DB188}">
      <dsp:nvSpPr>
        <dsp:cNvPr id="0" name=""/>
        <dsp:cNvSpPr/>
      </dsp:nvSpPr>
      <dsp:spPr>
        <a:xfrm rot="10800000">
          <a:off x="0" y="2229222"/>
          <a:ext cx="3352800" cy="562401"/>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Aquatic Lake Unit (ALU)</a:t>
          </a:r>
          <a:endParaRPr lang="en-US" sz="1300" kern="1200" dirty="0"/>
        </a:p>
      </dsp:txBody>
      <dsp:txXfrm rot="10800000">
        <a:off x="0" y="2229222"/>
        <a:ext cx="3352800" cy="562401"/>
      </dsp:txXfrm>
    </dsp:sp>
    <dsp:sp modelId="{026DC5FE-FD89-4C7C-85EB-CB591411674B}">
      <dsp:nvSpPr>
        <dsp:cNvPr id="0" name=""/>
        <dsp:cNvSpPr/>
      </dsp:nvSpPr>
      <dsp:spPr>
        <a:xfrm rot="10800000">
          <a:off x="0" y="1672306"/>
          <a:ext cx="3352800" cy="562401"/>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a:t>
          </a:r>
          <a:r>
            <a:rPr lang="en-US" sz="1300" kern="1200" dirty="0" smtClean="0"/>
            <a:t>Subregion***</a:t>
          </a:r>
          <a:endParaRPr lang="en-US" sz="1300" kern="1200" dirty="0"/>
        </a:p>
      </dsp:txBody>
      <dsp:txXfrm rot="10800000">
        <a:off x="0" y="1672306"/>
        <a:ext cx="3352800" cy="562401"/>
      </dsp:txXfrm>
    </dsp:sp>
    <dsp:sp modelId="{044AC2DF-967D-47D9-9C66-F46FCD6830F9}">
      <dsp:nvSpPr>
        <dsp:cNvPr id="0" name=""/>
        <dsp:cNvSpPr/>
      </dsp:nvSpPr>
      <dsp:spPr>
        <a:xfrm rot="10800000">
          <a:off x="0" y="1115389"/>
          <a:ext cx="3352800" cy="562401"/>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Region</a:t>
          </a:r>
          <a:endParaRPr lang="en-US" sz="1300" kern="1200" dirty="0"/>
        </a:p>
      </dsp:txBody>
      <dsp:txXfrm rot="10800000">
        <a:off x="0" y="1115389"/>
        <a:ext cx="3352800" cy="562401"/>
      </dsp:txXfrm>
    </dsp:sp>
    <dsp:sp modelId="{A71E5F1E-C0C2-4C58-9AB6-03CF1257C886}">
      <dsp:nvSpPr>
        <dsp:cNvPr id="0" name=""/>
        <dsp:cNvSpPr/>
      </dsp:nvSpPr>
      <dsp:spPr>
        <a:xfrm rot="10800000">
          <a:off x="0" y="558473"/>
          <a:ext cx="3352800" cy="562401"/>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Subzone</a:t>
          </a:r>
          <a:endParaRPr lang="en-US" sz="1300" kern="1200" dirty="0"/>
        </a:p>
      </dsp:txBody>
      <dsp:txXfrm rot="10800000">
        <a:off x="0" y="558473"/>
        <a:ext cx="3352800" cy="562401"/>
      </dsp:txXfrm>
    </dsp:sp>
    <dsp:sp modelId="{48424BCA-AF98-4638-81C6-B817DD6D3ED3}">
      <dsp:nvSpPr>
        <dsp:cNvPr id="0" name=""/>
        <dsp:cNvSpPr/>
      </dsp:nvSpPr>
      <dsp:spPr>
        <a:xfrm rot="10800000">
          <a:off x="0" y="1556"/>
          <a:ext cx="3352800" cy="562401"/>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Zone</a:t>
          </a:r>
          <a:endParaRPr lang="en-US" sz="1300" kern="1200" dirty="0"/>
        </a:p>
      </dsp:txBody>
      <dsp:txXfrm rot="10800000">
        <a:off x="0" y="1556"/>
        <a:ext cx="3352800" cy="562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6227B-D3EF-4340-B9B3-014192B8A584}" type="datetimeFigureOut">
              <a:rPr lang="en-US" smtClean="0"/>
              <a:pPr/>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A4EB1-6426-483A-8547-E19AAB9072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12. (</a:t>
            </a:r>
            <a:r>
              <a:rPr lang="en-US" sz="1200" kern="1200" dirty="0" err="1" smtClean="0">
                <a:solidFill>
                  <a:schemeClr val="tx1"/>
                </a:solidFill>
                <a:latin typeface="+mn-lt"/>
                <a:ea typeface="+mn-ea"/>
                <a:cs typeface="+mn-cs"/>
              </a:rPr>
              <a:t>Strahler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1957, Sly and Bush 1992; Maxwell et al. 1995; </a:t>
            </a:r>
            <a:r>
              <a:rPr lang="en-US" sz="1200" kern="1200" dirty="0" err="1" smtClean="0">
                <a:solidFill>
                  <a:schemeClr val="tx1"/>
                </a:solidFill>
                <a:latin typeface="+mn-lt"/>
                <a:ea typeface="+mn-ea"/>
                <a:cs typeface="+mn-cs"/>
              </a:rPr>
              <a:t>Beletsky</a:t>
            </a:r>
            <a:r>
              <a:rPr lang="en-US" sz="1200" kern="1200" dirty="0" smtClean="0">
                <a:solidFill>
                  <a:schemeClr val="tx1"/>
                </a:solidFill>
                <a:latin typeface="+mn-lt"/>
                <a:ea typeface="+mn-ea"/>
                <a:cs typeface="+mn-cs"/>
              </a:rPr>
              <a:t>, J.</a:t>
            </a:r>
            <a:r>
              <a:rPr lang="en-US" sz="1200" kern="1200" baseline="0" dirty="0" smtClean="0">
                <a:solidFill>
                  <a:schemeClr val="tx1"/>
                </a:solidFill>
                <a:latin typeface="+mn-lt"/>
                <a:ea typeface="+mn-ea"/>
                <a:cs typeface="+mn-cs"/>
              </a:rPr>
              <a:t> Saylor and D. </a:t>
            </a:r>
            <a:r>
              <a:rPr lang="en-US" sz="1200" kern="1200" baseline="0" dirty="0" err="1" smtClean="0">
                <a:solidFill>
                  <a:schemeClr val="tx1"/>
                </a:solidFill>
                <a:latin typeface="+mn-lt"/>
                <a:ea typeface="+mn-ea"/>
                <a:cs typeface="+mn-cs"/>
              </a:rPr>
              <a:t>Scwab</a:t>
            </a:r>
            <a:r>
              <a:rPr lang="en-US" sz="1200" kern="1200" baseline="0" dirty="0" smtClean="0">
                <a:solidFill>
                  <a:schemeClr val="tx1"/>
                </a:solidFill>
                <a:latin typeface="+mn-lt"/>
                <a:ea typeface="+mn-ea"/>
                <a:cs typeface="+mn-cs"/>
              </a:rPr>
              <a:t> 1999;</a:t>
            </a:r>
            <a:r>
              <a:rPr lang="en-US" sz="1200" kern="1200" dirty="0" smtClean="0">
                <a:solidFill>
                  <a:schemeClr val="tx1"/>
                </a:solidFill>
                <a:latin typeface="+mn-lt"/>
                <a:ea typeface="+mn-ea"/>
                <a:cs typeface="+mn-cs"/>
              </a:rPr>
              <a:t> McKenna and Castiglione 2010; and Castiglione,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personal communication)</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source</a:t>
            </a:r>
            <a:r>
              <a:rPr lang="en-US" baseline="0" dirty="0" smtClean="0"/>
              <a:t> (McKenna and Castiglione unpublished)</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(McKenna and</a:t>
            </a:r>
            <a:r>
              <a:rPr lang="en-US" baseline="0" dirty="0" smtClean="0"/>
              <a:t> Castiglione 2010)</a:t>
            </a:r>
          </a:p>
          <a:p>
            <a:r>
              <a:rPr lang="en-US" dirty="0" smtClean="0"/>
              <a:t>Fish image–</a:t>
            </a:r>
            <a:r>
              <a:rPr lang="en-US" baseline="0" dirty="0" smtClean="0"/>
              <a:t> (</a:t>
            </a:r>
            <a:r>
              <a:rPr lang="en-US" i="1" dirty="0" smtClean="0"/>
              <a:t>&lt;a </a:t>
            </a:r>
            <a:r>
              <a:rPr lang="en-US" i="1" dirty="0" err="1" smtClean="0"/>
              <a:t>href</a:t>
            </a:r>
            <a:r>
              <a:rPr lang="en-US" i="1" dirty="0" smtClean="0"/>
              <a:t>="http://www.public-domain-image.com/fauna-animals-public-domain-images-pictures/fishes-public-domain-images-pictures/trout-fishes-pictures/lake-trout-fishes-salvelinus-namaycush.jpg.html" title="Lake trout fishes </a:t>
            </a:r>
            <a:r>
              <a:rPr lang="en-US" i="1" dirty="0" err="1" smtClean="0"/>
              <a:t>salvelinus</a:t>
            </a:r>
            <a:r>
              <a:rPr lang="en-US" i="1" dirty="0" smtClean="0"/>
              <a:t> </a:t>
            </a:r>
            <a:r>
              <a:rPr lang="en-US" i="1" dirty="0" err="1" smtClean="0"/>
              <a:t>namaycush</a:t>
            </a:r>
            <a:r>
              <a:rPr lang="en-US" i="1" dirty="0" smtClean="0"/>
              <a:t>"&gt;Lake trout fishes </a:t>
            </a:r>
            <a:r>
              <a:rPr lang="en-US" i="1" dirty="0" err="1" smtClean="0"/>
              <a:t>salvelinus</a:t>
            </a:r>
            <a:r>
              <a:rPr lang="en-US" i="1" dirty="0" smtClean="0"/>
              <a:t> </a:t>
            </a:r>
            <a:r>
              <a:rPr lang="en-US" i="1" dirty="0" err="1" smtClean="0"/>
              <a:t>namaycush</a:t>
            </a:r>
            <a:r>
              <a:rPr lang="en-US" i="1" dirty="0" smtClean="0"/>
              <a:t>&lt;/a&gt; by </a:t>
            </a:r>
            <a:r>
              <a:rPr lang="en-US" i="1" dirty="0" err="1" smtClean="0"/>
              <a:t>Knepp</a:t>
            </a:r>
            <a:r>
              <a:rPr lang="en-US" i="1" dirty="0" smtClean="0"/>
              <a:t> Timothy, U.S. Fish and Wildlife Service)</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Castiglione,</a:t>
            </a:r>
            <a:r>
              <a:rPr lang="en-US" baseline="0" dirty="0" smtClean="0"/>
              <a:t> personal communication</a:t>
            </a:r>
            <a:endParaRPr lang="en-US" dirty="0">
              <a:solidFill>
                <a:srgbClr val="FFC000"/>
              </a:solidFill>
            </a:endParaRPr>
          </a:p>
        </p:txBody>
      </p:sp>
      <p:sp>
        <p:nvSpPr>
          <p:cNvPr id="4" name="Slide Number Placeholder 3"/>
          <p:cNvSpPr>
            <a:spLocks noGrp="1"/>
          </p:cNvSpPr>
          <p:nvPr>
            <p:ph type="sldNum" sz="quarter" idx="10"/>
          </p:nvPr>
        </p:nvSpPr>
        <p:spPr/>
        <p:txBody>
          <a:bodyPr/>
          <a:lstStyle/>
          <a:p>
            <a:fld id="{5F9A4EB1-6426-483A-8547-E19AAB9072B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 Castiglione,</a:t>
            </a:r>
            <a:r>
              <a:rPr lang="en-US" baseline="0" dirty="0" smtClean="0"/>
              <a:t> personal communication</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(McKenna</a:t>
            </a:r>
            <a:r>
              <a:rPr lang="en-US" baseline="0" dirty="0" smtClean="0"/>
              <a:t> and Castiglione 2010)</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McKenna and Castiglione, unpublished data</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 </a:t>
            </a:r>
            <a:r>
              <a:rPr lang="en-US" sz="1200" kern="1200" dirty="0" smtClean="0">
                <a:solidFill>
                  <a:schemeClr val="tx1"/>
                </a:solidFill>
                <a:latin typeface="+mn-lt"/>
                <a:ea typeface="+mn-ea"/>
                <a:cs typeface="+mn-cs"/>
              </a:rPr>
              <a:t>(2010, Castiglione personal communication)</a:t>
            </a:r>
          </a:p>
          <a:p>
            <a:r>
              <a:rPr lang="en-US" sz="1200" kern="1200" dirty="0" smtClean="0">
                <a:solidFill>
                  <a:schemeClr val="tx1"/>
                </a:solidFill>
                <a:latin typeface="+mn-lt"/>
                <a:ea typeface="+mn-ea"/>
                <a:cs typeface="+mn-cs"/>
              </a:rPr>
              <a:t>16 (</a:t>
            </a:r>
            <a:r>
              <a:rPr lang="en-US" sz="1200" kern="1200" dirty="0" err="1" smtClean="0">
                <a:solidFill>
                  <a:schemeClr val="tx1"/>
                </a:solidFill>
                <a:latin typeface="+mn-lt"/>
                <a:ea typeface="+mn-ea"/>
                <a:cs typeface="+mn-cs"/>
              </a:rPr>
              <a:t>WorldClim</a:t>
            </a:r>
            <a:r>
              <a:rPr lang="en-US" sz="1200" kern="1200" dirty="0" smtClean="0">
                <a:solidFill>
                  <a:schemeClr val="tx1"/>
                </a:solidFill>
                <a:latin typeface="+mn-lt"/>
                <a:ea typeface="+mn-ea"/>
                <a:cs typeface="+mn-cs"/>
              </a:rPr>
              <a:t> 2012)</a:t>
            </a:r>
          </a:p>
          <a:p>
            <a:r>
              <a:rPr lang="en-US" sz="1200" kern="1200" dirty="0" smtClean="0">
                <a:solidFill>
                  <a:schemeClr val="tx1"/>
                </a:solidFill>
                <a:latin typeface="+mn-lt"/>
                <a:ea typeface="+mn-ea"/>
                <a:cs typeface="+mn-cs"/>
              </a:rPr>
              <a:t>17 </a:t>
            </a:r>
            <a:r>
              <a:rPr lang="en-US" sz="1200" kern="1200" dirty="0" err="1" smtClean="0">
                <a:solidFill>
                  <a:schemeClr val="tx1"/>
                </a:solidFill>
                <a:latin typeface="+mn-lt"/>
                <a:ea typeface="+mn-ea"/>
                <a:cs typeface="+mn-cs"/>
              </a:rPr>
              <a:t>Casselman</a:t>
            </a:r>
            <a:r>
              <a:rPr lang="en-US" sz="1200" kern="1200" dirty="0" smtClean="0">
                <a:solidFill>
                  <a:schemeClr val="tx1"/>
                </a:solidFill>
                <a:latin typeface="+mn-lt"/>
                <a:ea typeface="+mn-ea"/>
                <a:cs typeface="+mn-cs"/>
              </a:rPr>
              <a:t> (2002)</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18</a:t>
            </a:r>
            <a:r>
              <a:rPr lang="en-US" sz="120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McKenna and Castiglione</a:t>
            </a:r>
            <a:r>
              <a:rPr lang="en-US" sz="1200" kern="1200" dirty="0" smtClean="0">
                <a:solidFill>
                  <a:schemeClr val="tx1"/>
                </a:solidFill>
                <a:latin typeface="+mn-lt"/>
                <a:ea typeface="+mn-ea"/>
                <a:cs typeface="+mn-cs"/>
              </a:rPr>
              <a:t> unpublished)</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 (ESRI 2012)</a:t>
            </a:r>
          </a:p>
          <a:p>
            <a:r>
              <a:rPr lang="en-US" dirty="0" smtClean="0"/>
              <a:t>20</a:t>
            </a:r>
            <a:r>
              <a:rPr lang="en-US" baseline="0" dirty="0" smtClean="0"/>
              <a:t> (Ward Systems 2000)</a:t>
            </a:r>
            <a:endParaRPr lang="en-US" dirty="0" smtClean="0"/>
          </a:p>
          <a:p>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Purple</a:t>
            </a:r>
            <a:r>
              <a:rPr lang="en-US" baseline="0" dirty="0" smtClean="0"/>
              <a:t> indicates original method by McKenna and Castiglione</a:t>
            </a:r>
          </a:p>
          <a:p>
            <a:r>
              <a:rPr lang="en-US" baseline="0" dirty="0" smtClean="0"/>
              <a:t>White and grey shows inserting McKenna and Castiglione’s pre-selected variables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Need to change results Product should be results of pop. Frequency and range analysis and protection conclusions.  </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F9A4EB1-6426-483A-8547-E19AAB9072B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dirty="0" smtClean="0">
                <a:solidFill>
                  <a:schemeClr val="tx1">
                    <a:lumMod val="95000"/>
                  </a:schemeClr>
                </a:solidFill>
              </a:rPr>
              <a:t>(IPCC 2007a)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chemeClr val="tx1">
                    <a:lumMod val="95000"/>
                  </a:schemeClr>
                </a:solidFill>
              </a:rPr>
              <a:t>(ACC 2010)</a:t>
            </a:r>
            <a:endParaRPr lang="en-US" sz="120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A4EB1-6426-483A-8547-E19AAB9072BE}"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95000"/>
                  </a:schemeClr>
                </a:solidFill>
              </a:rPr>
              <a:t>3. (Parmesan and </a:t>
            </a:r>
            <a:r>
              <a:rPr lang="en-US" sz="1400" dirty="0" err="1" smtClean="0">
                <a:solidFill>
                  <a:schemeClr val="tx1">
                    <a:lumMod val="95000"/>
                  </a:schemeClr>
                </a:solidFill>
              </a:rPr>
              <a:t>Yohe</a:t>
            </a:r>
            <a:r>
              <a:rPr lang="en-US" sz="1400" dirty="0" smtClean="0">
                <a:solidFill>
                  <a:schemeClr val="tx1">
                    <a:lumMod val="95000"/>
                  </a:schemeClr>
                </a:solidFill>
              </a:rPr>
              <a:t> 2003)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95000"/>
                  </a:schemeClr>
                </a:solidFill>
              </a:rPr>
              <a:t>4. (IPCC 2007b)</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lumMod val="95000"/>
                </a:schemeClr>
              </a:solidFill>
            </a:endParaRPr>
          </a:p>
          <a:p>
            <a:endParaRPr lang="en-US" i="1"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lumMod val="95000"/>
                  </a:schemeClr>
                </a:solidFill>
              </a:rPr>
              <a:t>5.</a:t>
            </a:r>
            <a:r>
              <a:rPr lang="en-US" sz="1200" baseline="0" dirty="0" smtClean="0">
                <a:solidFill>
                  <a:schemeClr val="tx1">
                    <a:lumMod val="95000"/>
                  </a:schemeClr>
                </a:solidFill>
              </a:rPr>
              <a:t> </a:t>
            </a:r>
            <a:r>
              <a:rPr lang="en-US" sz="1200" dirty="0" smtClean="0">
                <a:solidFill>
                  <a:schemeClr val="tx1">
                    <a:lumMod val="95000"/>
                  </a:schemeClr>
                </a:solidFill>
              </a:rPr>
              <a:t>(IPCC 2007b)</a:t>
            </a:r>
          </a:p>
          <a:p>
            <a:r>
              <a:rPr lang="en-US" sz="1200" i="1" dirty="0" smtClean="0">
                <a:solidFill>
                  <a:schemeClr val="tx1">
                    <a:lumMod val="95000"/>
                  </a:schemeClr>
                </a:solidFill>
              </a:rPr>
              <a:t>6. </a:t>
            </a:r>
            <a:r>
              <a:rPr lang="en-US" sz="1200" dirty="0" smtClean="0">
                <a:solidFill>
                  <a:schemeClr val="tx1">
                    <a:lumMod val="95000"/>
                  </a:schemeClr>
                </a:solidFill>
              </a:rPr>
              <a:t>(</a:t>
            </a:r>
            <a:r>
              <a:rPr lang="en-US" sz="1200" dirty="0" err="1" smtClean="0">
                <a:solidFill>
                  <a:schemeClr val="tx1">
                    <a:lumMod val="95000"/>
                  </a:schemeClr>
                </a:solidFill>
              </a:rPr>
              <a:t>Casselman</a:t>
            </a:r>
            <a:r>
              <a:rPr lang="en-US" sz="1200" dirty="0" smtClean="0">
                <a:solidFill>
                  <a:schemeClr val="tx1">
                    <a:lumMod val="95000"/>
                  </a:schemeClr>
                </a:solidFill>
              </a:rPr>
              <a:t> 2002)</a:t>
            </a:r>
          </a:p>
          <a:p>
            <a:endParaRPr lang="en-US" i="1"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7.</a:t>
            </a:r>
            <a:r>
              <a:rPr lang="en-US" sz="1200" dirty="0" smtClean="0">
                <a:solidFill>
                  <a:schemeClr val="tx1">
                    <a:lumMod val="95000"/>
                  </a:schemeClr>
                </a:solidFill>
              </a:rPr>
              <a:t> (Scott et al. 1993)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schemeClr>
                </a:solidFill>
              </a:rPr>
              <a:t>8.</a:t>
            </a:r>
            <a:r>
              <a:rPr lang="en-US" dirty="0" smtClean="0"/>
              <a:t>  </a:t>
            </a:r>
            <a:r>
              <a:rPr lang="en-US" sz="1500" dirty="0" smtClean="0">
                <a:solidFill>
                  <a:schemeClr val="tx1">
                    <a:lumMod val="95000"/>
                  </a:schemeClr>
                </a:solidFill>
              </a:rPr>
              <a:t>(</a:t>
            </a:r>
            <a:r>
              <a:rPr lang="en-US" sz="1500" dirty="0" err="1" smtClean="0">
                <a:solidFill>
                  <a:schemeClr val="tx1">
                    <a:lumMod val="95000"/>
                  </a:schemeClr>
                </a:solidFill>
              </a:rPr>
              <a:t>Kremen</a:t>
            </a:r>
            <a:r>
              <a:rPr lang="en-US" sz="1500" dirty="0" smtClean="0">
                <a:solidFill>
                  <a:schemeClr val="tx1">
                    <a:lumMod val="95000"/>
                  </a:schemeClr>
                </a:solidFill>
              </a:rPr>
              <a:t> et al. 1993; Scott et al. 1993; Butterfield et al. 1994; </a:t>
            </a:r>
            <a:r>
              <a:rPr lang="en-US" sz="1500" dirty="0" err="1" smtClean="0">
                <a:solidFill>
                  <a:schemeClr val="tx1">
                    <a:lumMod val="95000"/>
                  </a:schemeClr>
                </a:solidFill>
              </a:rPr>
              <a:t>Fertig</a:t>
            </a:r>
            <a:r>
              <a:rPr lang="en-US" sz="1500" dirty="0" smtClean="0">
                <a:solidFill>
                  <a:schemeClr val="tx1">
                    <a:lumMod val="95000"/>
                  </a:schemeClr>
                </a:solidFill>
              </a:rPr>
              <a:t> and Thurston 2001; Allen et al 1989; </a:t>
            </a:r>
            <a:r>
              <a:rPr lang="en-US" sz="1500" dirty="0" err="1" smtClean="0">
                <a:solidFill>
                  <a:schemeClr val="tx1">
                    <a:lumMod val="95000"/>
                  </a:schemeClr>
                </a:solidFill>
              </a:rPr>
              <a:t>Gerrera</a:t>
            </a:r>
            <a:r>
              <a:rPr lang="en-US" sz="1500" dirty="0" smtClean="0">
                <a:solidFill>
                  <a:schemeClr val="tx1">
                    <a:lumMod val="95000"/>
                  </a:schemeClr>
                </a:solidFill>
              </a:rPr>
              <a:t> 2002; Sowa et al. 2005; McKenna and Castiglione 2010; USGS 2012)</a:t>
            </a:r>
          </a:p>
          <a:p>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Clr>
                <a:schemeClr val="tx1"/>
              </a:buClr>
              <a:buFont typeface="+mj-lt"/>
              <a:buAutoNum type="arabicPeriod"/>
            </a:pPr>
            <a:r>
              <a:rPr lang="en-US" dirty="0" smtClean="0"/>
              <a:t>Layers:</a:t>
            </a:r>
            <a:r>
              <a:rPr lang="en-US" baseline="0" dirty="0" smtClean="0"/>
              <a:t>  </a:t>
            </a:r>
            <a:r>
              <a:rPr lang="en-US" dirty="0" smtClean="0"/>
              <a:t>land cover,</a:t>
            </a:r>
            <a:r>
              <a:rPr lang="en-US" baseline="0" dirty="0" smtClean="0"/>
              <a:t> </a:t>
            </a:r>
            <a:r>
              <a:rPr lang="en-US" dirty="0" smtClean="0"/>
              <a:t>species location.  2.  Analyze:</a:t>
            </a:r>
            <a:r>
              <a:rPr lang="en-US" baseline="0" dirty="0" smtClean="0"/>
              <a:t> </a:t>
            </a:r>
            <a:r>
              <a:rPr lang="en-US" dirty="0" smtClean="0"/>
              <a:t>Model animal habitat using relationship between land cover and species location,</a:t>
            </a:r>
            <a:r>
              <a:rPr lang="en-US" baseline="0" dirty="0" smtClean="0"/>
              <a:t> </a:t>
            </a:r>
            <a:r>
              <a:rPr lang="en-US" dirty="0" smtClean="0"/>
              <a:t>model biodiversity using multiple species models to estimate species richness</a:t>
            </a:r>
            <a:r>
              <a:rPr lang="en-US" baseline="0" dirty="0" smtClean="0"/>
              <a:t> 3. </a:t>
            </a:r>
            <a:r>
              <a:rPr lang="en-US" dirty="0" smtClean="0"/>
              <a:t>Add protected lands.</a:t>
            </a:r>
            <a:r>
              <a:rPr lang="en-US" baseline="0" dirty="0" smtClean="0"/>
              <a:t> 4.  </a:t>
            </a:r>
            <a:r>
              <a:rPr lang="en-US" dirty="0" smtClean="0"/>
              <a:t>Analyze for Gaps in protection:  Unprotected lands, High species richness,</a:t>
            </a:r>
            <a:r>
              <a:rPr lang="en-US" baseline="0" dirty="0" smtClean="0"/>
              <a:t> </a:t>
            </a:r>
            <a:r>
              <a:rPr lang="en-US" dirty="0" smtClean="0"/>
              <a:t>Unprotected/ little protected species  (Scott 1993)</a:t>
            </a:r>
          </a:p>
          <a:p>
            <a:pPr marL="514350" indent="-514350">
              <a:buClr>
                <a:schemeClr val="tx1"/>
              </a:buClr>
              <a:buFont typeface="+mj-lt"/>
              <a:buAutoNum type="arabicPeriod"/>
            </a:pP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9. (Morrison et al. 2003; Sowa et al. 2005; USGS 2012)</a:t>
            </a:r>
          </a:p>
          <a:p>
            <a:r>
              <a:rPr lang="en-US" dirty="0" smtClean="0"/>
              <a:t>10. (Sowa et al 2005, 2007, McKenna and </a:t>
            </a:r>
            <a:r>
              <a:rPr lang="en-US" dirty="0" err="1" smtClean="0"/>
              <a:t>Castigline</a:t>
            </a:r>
            <a:r>
              <a:rPr lang="en-US" dirty="0" smtClean="0"/>
              <a:t> 2010)</a:t>
            </a:r>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95000"/>
                  </a:schemeClr>
                </a:solidFill>
              </a:rPr>
              <a:t>11. (</a:t>
            </a:r>
            <a:r>
              <a:rPr lang="en-US" sz="1800" dirty="0" err="1" smtClean="0">
                <a:solidFill>
                  <a:schemeClr val="tx1">
                    <a:lumMod val="95000"/>
                  </a:schemeClr>
                </a:solidFill>
              </a:rPr>
              <a:t>Casselman</a:t>
            </a:r>
            <a:r>
              <a:rPr lang="en-US" sz="1800" dirty="0" smtClean="0">
                <a:solidFill>
                  <a:schemeClr val="tx1">
                    <a:lumMod val="95000"/>
                  </a:schemeClr>
                </a:solidFill>
              </a:rPr>
              <a:t> 2002, </a:t>
            </a:r>
            <a:r>
              <a:rPr lang="en-US" sz="1800" dirty="0" err="1" smtClean="0">
                <a:solidFill>
                  <a:schemeClr val="tx1">
                    <a:lumMod val="95000"/>
                  </a:schemeClr>
                </a:solidFill>
              </a:rPr>
              <a:t>Lantry</a:t>
            </a:r>
            <a:r>
              <a:rPr lang="en-US" sz="1800" dirty="0" smtClean="0">
                <a:solidFill>
                  <a:schemeClr val="tx1">
                    <a:lumMod val="95000"/>
                  </a:schemeClr>
                </a:solidFill>
              </a:rPr>
              <a:t> 2011)</a:t>
            </a:r>
          </a:p>
          <a:p>
            <a:endParaRPr lang="en-US" dirty="0"/>
          </a:p>
        </p:txBody>
      </p:sp>
      <p:sp>
        <p:nvSpPr>
          <p:cNvPr id="4" name="Slide Number Placeholder 3"/>
          <p:cNvSpPr>
            <a:spLocks noGrp="1"/>
          </p:cNvSpPr>
          <p:nvPr>
            <p:ph type="sldNum" sz="quarter" idx="10"/>
          </p:nvPr>
        </p:nvSpPr>
        <p:spPr/>
        <p:txBody>
          <a:bodyPr/>
          <a:lstStyle/>
          <a:p>
            <a:fld id="{5F9A4EB1-6426-483A-8547-E19AAB9072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7EA382A-7062-4B7A-A4E7-91F15A8294F5}" type="datetimeFigureOut">
              <a:rPr lang="en-US" smtClean="0"/>
              <a:pPr/>
              <a:t>12/17/2012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3EFAE8F-6F2E-4128-B7CF-2B9F54E78190}"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EA382A-7062-4B7A-A4E7-91F15A8294F5}" type="datetimeFigureOut">
              <a:rPr lang="en-US" smtClean="0"/>
              <a:pPr/>
              <a:t>12/17/2012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FAE8F-6F2E-4128-B7CF-2B9F54E781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EA382A-7062-4B7A-A4E7-91F15A8294F5}" type="datetimeFigureOut">
              <a:rPr lang="en-US" smtClean="0"/>
              <a:pPr/>
              <a:t>12/17/2012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FAE8F-6F2E-4128-B7CF-2B9F54E781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EA382A-7062-4B7A-A4E7-91F15A8294F5}" type="datetimeFigureOut">
              <a:rPr lang="en-US" smtClean="0"/>
              <a:pPr/>
              <a:t>12/17/2012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FAE8F-6F2E-4128-B7CF-2B9F54E781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7EA382A-7062-4B7A-A4E7-91F15A8294F5}" type="datetimeFigureOut">
              <a:rPr lang="en-US" smtClean="0"/>
              <a:pPr/>
              <a:t>12/17/2012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3EFAE8F-6F2E-4128-B7CF-2B9F54E78190}"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EA382A-7062-4B7A-A4E7-91F15A8294F5}" type="datetimeFigureOut">
              <a:rPr lang="en-US" smtClean="0"/>
              <a:pPr/>
              <a:t>12/17/2012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3EFAE8F-6F2E-4128-B7CF-2B9F54E78190}"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EA382A-7062-4B7A-A4E7-91F15A8294F5}" type="datetimeFigureOut">
              <a:rPr lang="en-US" smtClean="0"/>
              <a:pPr/>
              <a:t>12/17/2012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D3EFAE8F-6F2E-4128-B7CF-2B9F54E781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7EA382A-7062-4B7A-A4E7-91F15A8294F5}" type="datetimeFigureOut">
              <a:rPr lang="en-US" smtClean="0"/>
              <a:pPr/>
              <a:t>12/17/2012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EFAE8F-6F2E-4128-B7CF-2B9F54E78190}"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EA382A-7062-4B7A-A4E7-91F15A8294F5}" type="datetimeFigureOut">
              <a:rPr lang="en-US" smtClean="0"/>
              <a:pPr/>
              <a:t>12/17/2012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EFAE8F-6F2E-4128-B7CF-2B9F54E781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7EA382A-7062-4B7A-A4E7-91F15A8294F5}" type="datetimeFigureOut">
              <a:rPr lang="en-US" smtClean="0"/>
              <a:pPr/>
              <a:t>12/17/2012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3EFAE8F-6F2E-4128-B7CF-2B9F54E78190}"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07EA382A-7062-4B7A-A4E7-91F15A8294F5}" type="datetimeFigureOut">
              <a:rPr lang="en-US" smtClean="0"/>
              <a:pPr/>
              <a:t>12/17/2012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3EFAE8F-6F2E-4128-B7CF-2B9F54E78190}"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7EA382A-7062-4B7A-A4E7-91F15A8294F5}" type="datetimeFigureOut">
              <a:rPr lang="en-US" smtClean="0"/>
              <a:pPr/>
              <a:t>12/17/2012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3EFAE8F-6F2E-4128-B7CF-2B9F54E78190}"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Relational%20Table.pptx"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su.summon.serialssolutions.com/search?s.dym=false&amp;s.q=Author:%22America's+Climate+Choices:+Panel+on+Advancing+the+Science+of+Climate+Change;+National+Research+Council%2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ipcc.ch/pdf/assessment-report/ar4/syr/ar4_syr.pdf" TargetMode="External"/><Relationship Id="rId5" Type="http://schemas.openxmlformats.org/officeDocument/2006/relationships/hyperlink" Target="http://wwwnc.cdc.gov/eid/article/8/3/01-0166.htm"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pcc.ch/publications_and_data/publications_ipcc_fourth_assessment_report_wg2_report_impacts_adaptation_and_vulnerability.htm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glsc.usgs.gov/_files/factsheets/2003-1%20Great%20Lakes%20Regional%20Aquatic%20GAP.pdf" TargetMode="External"/><Relationship Id="rId4" Type="http://schemas.openxmlformats.org/officeDocument/2006/relationships/hyperlink" Target="http://www.dec.ny.gov/docs/fish_marine_pdf/lorpt10.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erc.usgs.gov/morap/Assets/UploadedFiles/Projects/aquatic_gap/Aquatic_GAP_Final_Report.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worldclim.org/" TargetMode="External"/><Relationship Id="rId5" Type="http://schemas.openxmlformats.org/officeDocument/2006/relationships/hyperlink" Target="http://www.wardsystems.com/" TargetMode="External"/><Relationship Id="rId4" Type="http://schemas.openxmlformats.org/officeDocument/2006/relationships/hyperlink" Target="http://gapanalysis.usgs.gov/about-gap/our-histor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234" y="76200"/>
            <a:ext cx="8229600" cy="2209800"/>
          </a:xfrm>
        </p:spPr>
        <p:txBody>
          <a:bodyPr>
            <a:normAutofit/>
          </a:bodyPr>
          <a:lstStyle/>
          <a:p>
            <a:r>
              <a:rPr lang="en-US" sz="3800" dirty="0" smtClean="0"/>
              <a:t>A Study of Climate Change Variables on Select Cold, Cool and Warm Water Fish of Lake Ontario</a:t>
            </a:r>
            <a:endParaRPr lang="en-US" sz="3800" dirty="0"/>
          </a:p>
        </p:txBody>
      </p:sp>
      <p:pic>
        <p:nvPicPr>
          <p:cNvPr id="7" name="Picture 6" descr="OntarioBlue.emf"/>
          <p:cNvPicPr>
            <a:picLocks noChangeAspect="1"/>
          </p:cNvPicPr>
          <p:nvPr/>
        </p:nvPicPr>
        <p:blipFill>
          <a:blip r:embed="rId3" cstate="print"/>
          <a:stretch>
            <a:fillRect/>
          </a:stretch>
        </p:blipFill>
        <p:spPr>
          <a:xfrm>
            <a:off x="0" y="3872858"/>
            <a:ext cx="4038600" cy="2852168"/>
          </a:xfrm>
          <a:prstGeom prst="rect">
            <a:avLst/>
          </a:prstGeom>
          <a:ln>
            <a:noFill/>
          </a:ln>
          <a:effectLst>
            <a:softEdge rad="112500"/>
          </a:effectLst>
        </p:spPr>
      </p:pic>
      <p:sp>
        <p:nvSpPr>
          <p:cNvPr id="3" name="Subtitle 2"/>
          <p:cNvSpPr>
            <a:spLocks noGrp="1"/>
          </p:cNvSpPr>
          <p:nvPr>
            <p:ph type="subTitle" idx="1"/>
          </p:nvPr>
        </p:nvSpPr>
        <p:spPr>
          <a:xfrm>
            <a:off x="3810000" y="4267200"/>
            <a:ext cx="5112434" cy="1752600"/>
          </a:xfrm>
        </p:spPr>
        <p:txBody>
          <a:bodyPr>
            <a:normAutofit fontScale="92500" lnSpcReduction="20000"/>
          </a:bodyPr>
          <a:lstStyle/>
          <a:p>
            <a:r>
              <a:rPr lang="en-US" sz="2800" dirty="0" smtClean="0"/>
              <a:t>Barbara J. McKay Archibald</a:t>
            </a:r>
          </a:p>
          <a:p>
            <a:endParaRPr lang="en-US" sz="2800" dirty="0" smtClean="0"/>
          </a:p>
          <a:p>
            <a:endParaRPr lang="en-US" dirty="0" smtClean="0"/>
          </a:p>
          <a:p>
            <a:r>
              <a:rPr lang="en-US" sz="2400" dirty="0" smtClean="0"/>
              <a:t>Advisor:  Dr. Joseph Bishop</a:t>
            </a:r>
          </a:p>
          <a:p>
            <a:r>
              <a:rPr lang="en-US" sz="2400" dirty="0" smtClean="0"/>
              <a:t>18 </a:t>
            </a:r>
            <a:r>
              <a:rPr lang="en-US" sz="2400" dirty="0" smtClean="0"/>
              <a:t>December, 2012</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t>Method:  Framework</a:t>
            </a:r>
            <a:endParaRPr lang="en-US" dirty="0"/>
          </a:p>
        </p:txBody>
      </p:sp>
      <p:graphicFrame>
        <p:nvGraphicFramePr>
          <p:cNvPr id="7" name="Content Placeholder 6"/>
          <p:cNvGraphicFramePr>
            <a:graphicFrameLocks noGrp="1"/>
          </p:cNvGraphicFramePr>
          <p:nvPr>
            <p:ph sz="half" idx="1"/>
          </p:nvPr>
        </p:nvGraphicFramePr>
        <p:xfrm>
          <a:off x="1143000" y="1905000"/>
          <a:ext cx="3352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p:cNvSpPr>
            <a:spLocks noGrp="1"/>
          </p:cNvSpPr>
          <p:nvPr>
            <p:ph sz="half" idx="2"/>
          </p:nvPr>
        </p:nvSpPr>
        <p:spPr>
          <a:xfrm>
            <a:off x="4648200" y="1493520"/>
            <a:ext cx="4038600" cy="4526280"/>
          </a:xfrm>
        </p:spPr>
        <p:txBody>
          <a:bodyPr>
            <a:noAutofit/>
          </a:bodyPr>
          <a:lstStyle/>
          <a:p>
            <a:pPr lvl="0">
              <a:buClr>
                <a:schemeClr val="tx1"/>
              </a:buClr>
              <a:buFont typeface="Wingdings" pitchFamily="2" charset="2"/>
              <a:buChar char="§"/>
            </a:pPr>
            <a:r>
              <a:rPr lang="en-US" sz="1600" dirty="0" smtClean="0"/>
              <a:t>ALUs</a:t>
            </a:r>
          </a:p>
          <a:p>
            <a:pPr lvl="1">
              <a:buClr>
                <a:schemeClr val="tx1"/>
              </a:buClr>
              <a:buFont typeface="Arial" pitchFamily="34" charset="0"/>
              <a:buChar char="•"/>
            </a:pPr>
            <a:r>
              <a:rPr lang="en-US" sz="1600" dirty="0" smtClean="0"/>
              <a:t>summer water circulation patterns</a:t>
            </a:r>
          </a:p>
          <a:p>
            <a:pPr lvl="1">
              <a:buClr>
                <a:schemeClr val="tx1"/>
              </a:buClr>
              <a:buFont typeface="Arial" pitchFamily="34" charset="0"/>
              <a:buChar char="•"/>
            </a:pPr>
            <a:r>
              <a:rPr lang="en-US" sz="1600" dirty="0" smtClean="0"/>
              <a:t>Bathymetry </a:t>
            </a:r>
          </a:p>
          <a:p>
            <a:pPr lvl="0">
              <a:buClr>
                <a:schemeClr val="tx1"/>
              </a:buClr>
              <a:buFont typeface="Wingdings" pitchFamily="2" charset="2"/>
              <a:buChar char="§"/>
            </a:pPr>
            <a:r>
              <a:rPr lang="en-US" sz="1600" dirty="0" smtClean="0"/>
              <a:t>COZs </a:t>
            </a:r>
          </a:p>
          <a:p>
            <a:pPr lvl="1">
              <a:buClr>
                <a:schemeClr val="tx1"/>
              </a:buClr>
              <a:buFont typeface="Arial" pitchFamily="34" charset="0"/>
              <a:buChar char="•"/>
            </a:pPr>
            <a:r>
              <a:rPr lang="en-US" sz="1600" dirty="0" smtClean="0"/>
              <a:t>Following shoreline features</a:t>
            </a:r>
          </a:p>
          <a:p>
            <a:pPr lvl="1">
              <a:buClr>
                <a:schemeClr val="tx1"/>
              </a:buClr>
              <a:buFont typeface="Arial" pitchFamily="34" charset="0"/>
              <a:buChar char="•"/>
            </a:pPr>
            <a:r>
              <a:rPr lang="en-US" sz="1600" dirty="0" smtClean="0"/>
              <a:t>rivers with stream orders 8+</a:t>
            </a:r>
          </a:p>
          <a:p>
            <a:pPr lvl="1">
              <a:buClr>
                <a:schemeClr val="tx1"/>
              </a:buClr>
              <a:buFont typeface="Arial" pitchFamily="34" charset="0"/>
              <a:buChar char="•"/>
            </a:pPr>
            <a:r>
              <a:rPr lang="en-US" sz="1600" dirty="0" smtClean="0"/>
              <a:t>stream order of 5+</a:t>
            </a:r>
          </a:p>
          <a:p>
            <a:pPr lvl="1">
              <a:buClr>
                <a:schemeClr val="tx1"/>
              </a:buClr>
              <a:buFont typeface="Arial" pitchFamily="34" charset="0"/>
              <a:buChar char="•"/>
            </a:pPr>
            <a:r>
              <a:rPr lang="en-US" sz="1600" dirty="0" smtClean="0"/>
              <a:t>5 meter Isobaths</a:t>
            </a:r>
          </a:p>
          <a:p>
            <a:pPr lvl="0">
              <a:buClr>
                <a:schemeClr val="tx1"/>
              </a:buClr>
              <a:buFont typeface="Wingdings" pitchFamily="2" charset="2"/>
              <a:buChar char="§"/>
            </a:pPr>
            <a:r>
              <a:rPr lang="en-US" sz="1600" dirty="0" smtClean="0"/>
              <a:t>AHAs</a:t>
            </a:r>
          </a:p>
          <a:p>
            <a:pPr lvl="1">
              <a:buClr>
                <a:schemeClr val="tx1"/>
              </a:buClr>
              <a:buFont typeface="Arial" pitchFamily="34" charset="0"/>
              <a:buChar char="•"/>
            </a:pPr>
            <a:r>
              <a:rPr lang="en-US" sz="1600" dirty="0" smtClean="0"/>
              <a:t>fetch (E)</a:t>
            </a:r>
          </a:p>
          <a:p>
            <a:pPr lvl="1">
              <a:buClr>
                <a:schemeClr val="tx1"/>
              </a:buClr>
              <a:buFont typeface="Arial" pitchFamily="34" charset="0"/>
              <a:buChar char="•"/>
            </a:pPr>
            <a:r>
              <a:rPr lang="en-US" sz="1600" dirty="0" smtClean="0"/>
              <a:t>Cost distance to nearest large river </a:t>
            </a:r>
          </a:p>
          <a:p>
            <a:pPr lvl="1">
              <a:buClr>
                <a:schemeClr val="tx1"/>
              </a:buClr>
              <a:buFont typeface="Arial" pitchFamily="34" charset="0"/>
              <a:buChar char="•"/>
            </a:pPr>
            <a:r>
              <a:rPr lang="en-US" sz="1600" dirty="0" smtClean="0">
                <a:cs typeface="Times New Roman"/>
              </a:rPr>
              <a:t> </a:t>
            </a:r>
            <a:r>
              <a:rPr lang="en-US" sz="1600" dirty="0" smtClean="0">
                <a:latin typeface="Symbol" pitchFamily="18" charset="2"/>
                <a:cs typeface="Times New Roman"/>
              </a:rPr>
              <a:t>±</a:t>
            </a:r>
            <a:r>
              <a:rPr lang="en-US" sz="1600" dirty="0" smtClean="0"/>
              <a:t>50% </a:t>
            </a:r>
            <a:r>
              <a:rPr lang="en-US" sz="1600" dirty="0" err="1" smtClean="0"/>
              <a:t>subaquatic</a:t>
            </a:r>
            <a:r>
              <a:rPr lang="en-US" sz="1600" dirty="0" smtClean="0"/>
              <a:t> vegetation (SAV)</a:t>
            </a:r>
          </a:p>
          <a:p>
            <a:pPr lvl="1">
              <a:buClr>
                <a:schemeClr val="tx1"/>
              </a:buClr>
              <a:buFont typeface="Arial" pitchFamily="34" charset="0"/>
              <a:buChar char="•"/>
            </a:pPr>
            <a:r>
              <a:rPr lang="en-US" sz="1600" dirty="0" err="1" smtClean="0"/>
              <a:t>Isobath</a:t>
            </a:r>
            <a:r>
              <a:rPr lang="en-US" sz="1600" dirty="0" smtClean="0"/>
              <a:t>:  0 to 5, 5 to 10, and 10 plus</a:t>
            </a:r>
          </a:p>
          <a:p>
            <a:pPr>
              <a:buClr>
                <a:schemeClr val="tx1"/>
              </a:buClr>
              <a:buFont typeface="Wingdings" pitchFamily="2" charset="2"/>
              <a:buChar char="§"/>
            </a:pPr>
            <a:r>
              <a:rPr lang="en-US" sz="1600" dirty="0" smtClean="0"/>
              <a:t>Spatial Cell:   90 m x 90 m sample cells</a:t>
            </a:r>
            <a:r>
              <a:rPr lang="en-US" sz="1600" baseline="30000" dirty="0" smtClean="0"/>
              <a:t>12</a:t>
            </a:r>
            <a:endParaRPr lang="en-US" sz="1600" dirty="0"/>
          </a:p>
        </p:txBody>
      </p:sp>
      <p:sp>
        <p:nvSpPr>
          <p:cNvPr id="5" name="Freeform 4"/>
          <p:cNvSpPr/>
          <p:nvPr/>
        </p:nvSpPr>
        <p:spPr>
          <a:xfrm>
            <a:off x="762000" y="1752600"/>
            <a:ext cx="762000" cy="4114800"/>
          </a:xfrm>
          <a:custGeom>
            <a:avLst/>
            <a:gdLst>
              <a:gd name="connsiteX0" fmla="*/ 0 w 762000"/>
              <a:gd name="connsiteY0" fmla="*/ 4038600 h 4419600"/>
              <a:gd name="connsiteX1" fmla="*/ 190500 w 762000"/>
              <a:gd name="connsiteY1" fmla="*/ 4038600 h 4419600"/>
              <a:gd name="connsiteX2" fmla="*/ 190500 w 762000"/>
              <a:gd name="connsiteY2" fmla="*/ 0 h 4419600"/>
              <a:gd name="connsiteX3" fmla="*/ 571500 w 762000"/>
              <a:gd name="connsiteY3" fmla="*/ 0 h 4419600"/>
              <a:gd name="connsiteX4" fmla="*/ 571500 w 762000"/>
              <a:gd name="connsiteY4" fmla="*/ 4038600 h 4419600"/>
              <a:gd name="connsiteX5" fmla="*/ 762000 w 762000"/>
              <a:gd name="connsiteY5" fmla="*/ 4038600 h 4419600"/>
              <a:gd name="connsiteX6" fmla="*/ 381000 w 762000"/>
              <a:gd name="connsiteY6" fmla="*/ 4419600 h 4419600"/>
              <a:gd name="connsiteX7" fmla="*/ 0 w 762000"/>
              <a:gd name="connsiteY7" fmla="*/ 4038600 h 4419600"/>
              <a:gd name="connsiteX0" fmla="*/ 0 w 762000"/>
              <a:gd name="connsiteY0" fmla="*/ 4038600 h 4419600"/>
              <a:gd name="connsiteX1" fmla="*/ 190500 w 762000"/>
              <a:gd name="connsiteY1" fmla="*/ 4038600 h 4419600"/>
              <a:gd name="connsiteX2" fmla="*/ 76200 w 762000"/>
              <a:gd name="connsiteY2" fmla="*/ 0 h 4419600"/>
              <a:gd name="connsiteX3" fmla="*/ 571500 w 762000"/>
              <a:gd name="connsiteY3" fmla="*/ 0 h 4419600"/>
              <a:gd name="connsiteX4" fmla="*/ 571500 w 762000"/>
              <a:gd name="connsiteY4" fmla="*/ 4038600 h 4419600"/>
              <a:gd name="connsiteX5" fmla="*/ 762000 w 762000"/>
              <a:gd name="connsiteY5" fmla="*/ 4038600 h 4419600"/>
              <a:gd name="connsiteX6" fmla="*/ 381000 w 762000"/>
              <a:gd name="connsiteY6" fmla="*/ 4419600 h 4419600"/>
              <a:gd name="connsiteX7" fmla="*/ 0 w 762000"/>
              <a:gd name="connsiteY7" fmla="*/ 4038600 h 4419600"/>
              <a:gd name="connsiteX0" fmla="*/ 0 w 762000"/>
              <a:gd name="connsiteY0" fmla="*/ 4038600 h 4419600"/>
              <a:gd name="connsiteX1" fmla="*/ 190500 w 762000"/>
              <a:gd name="connsiteY1" fmla="*/ 4038600 h 4419600"/>
              <a:gd name="connsiteX2" fmla="*/ 76200 w 762000"/>
              <a:gd name="connsiteY2" fmla="*/ 0 h 4419600"/>
              <a:gd name="connsiteX3" fmla="*/ 685800 w 762000"/>
              <a:gd name="connsiteY3" fmla="*/ 0 h 4419600"/>
              <a:gd name="connsiteX4" fmla="*/ 571500 w 762000"/>
              <a:gd name="connsiteY4" fmla="*/ 4038600 h 4419600"/>
              <a:gd name="connsiteX5" fmla="*/ 762000 w 762000"/>
              <a:gd name="connsiteY5" fmla="*/ 4038600 h 4419600"/>
              <a:gd name="connsiteX6" fmla="*/ 381000 w 762000"/>
              <a:gd name="connsiteY6" fmla="*/ 4419600 h 4419600"/>
              <a:gd name="connsiteX7" fmla="*/ 0 w 762000"/>
              <a:gd name="connsiteY7" fmla="*/ 4038600 h 4419600"/>
              <a:gd name="connsiteX0" fmla="*/ 0 w 762000"/>
              <a:gd name="connsiteY0" fmla="*/ 4038600 h 4419600"/>
              <a:gd name="connsiteX1" fmla="*/ 190500 w 762000"/>
              <a:gd name="connsiteY1" fmla="*/ 4038600 h 4419600"/>
              <a:gd name="connsiteX2" fmla="*/ 76200 w 762000"/>
              <a:gd name="connsiteY2" fmla="*/ 0 h 4419600"/>
              <a:gd name="connsiteX3" fmla="*/ 685800 w 762000"/>
              <a:gd name="connsiteY3" fmla="*/ 0 h 4419600"/>
              <a:gd name="connsiteX4" fmla="*/ 533400 w 762000"/>
              <a:gd name="connsiteY4" fmla="*/ 4114800 h 4419600"/>
              <a:gd name="connsiteX5" fmla="*/ 762000 w 762000"/>
              <a:gd name="connsiteY5" fmla="*/ 4038600 h 4419600"/>
              <a:gd name="connsiteX6" fmla="*/ 381000 w 762000"/>
              <a:gd name="connsiteY6" fmla="*/ 4419600 h 4419600"/>
              <a:gd name="connsiteX7" fmla="*/ 0 w 762000"/>
              <a:gd name="connsiteY7" fmla="*/ 4038600 h 4419600"/>
              <a:gd name="connsiteX0" fmla="*/ 0 w 762000"/>
              <a:gd name="connsiteY0" fmla="*/ 4038600 h 4419600"/>
              <a:gd name="connsiteX1" fmla="*/ 190500 w 762000"/>
              <a:gd name="connsiteY1" fmla="*/ 4038600 h 4419600"/>
              <a:gd name="connsiteX2" fmla="*/ 76200 w 762000"/>
              <a:gd name="connsiteY2" fmla="*/ 0 h 4419600"/>
              <a:gd name="connsiteX3" fmla="*/ 685800 w 762000"/>
              <a:gd name="connsiteY3" fmla="*/ 0 h 4419600"/>
              <a:gd name="connsiteX4" fmla="*/ 533400 w 762000"/>
              <a:gd name="connsiteY4" fmla="*/ 4038600 h 4419600"/>
              <a:gd name="connsiteX5" fmla="*/ 762000 w 762000"/>
              <a:gd name="connsiteY5" fmla="*/ 4038600 h 4419600"/>
              <a:gd name="connsiteX6" fmla="*/ 381000 w 762000"/>
              <a:gd name="connsiteY6" fmla="*/ 4419600 h 4419600"/>
              <a:gd name="connsiteX7" fmla="*/ 0 w 762000"/>
              <a:gd name="connsiteY7" fmla="*/ 4038600 h 4419600"/>
              <a:gd name="connsiteX0" fmla="*/ 0 w 762000"/>
              <a:gd name="connsiteY0" fmla="*/ 4038600 h 4419600"/>
              <a:gd name="connsiteX1" fmla="*/ 228600 w 762000"/>
              <a:gd name="connsiteY1" fmla="*/ 4038600 h 4419600"/>
              <a:gd name="connsiteX2" fmla="*/ 76200 w 762000"/>
              <a:gd name="connsiteY2" fmla="*/ 0 h 4419600"/>
              <a:gd name="connsiteX3" fmla="*/ 685800 w 762000"/>
              <a:gd name="connsiteY3" fmla="*/ 0 h 4419600"/>
              <a:gd name="connsiteX4" fmla="*/ 533400 w 762000"/>
              <a:gd name="connsiteY4" fmla="*/ 4038600 h 4419600"/>
              <a:gd name="connsiteX5" fmla="*/ 762000 w 762000"/>
              <a:gd name="connsiteY5" fmla="*/ 4038600 h 4419600"/>
              <a:gd name="connsiteX6" fmla="*/ 381000 w 762000"/>
              <a:gd name="connsiteY6" fmla="*/ 4419600 h 4419600"/>
              <a:gd name="connsiteX7" fmla="*/ 0 w 762000"/>
              <a:gd name="connsiteY7" fmla="*/ 4038600 h 4419600"/>
              <a:gd name="connsiteX0" fmla="*/ 0 w 685800"/>
              <a:gd name="connsiteY0" fmla="*/ 4038600 h 4419600"/>
              <a:gd name="connsiteX1" fmla="*/ 228600 w 685800"/>
              <a:gd name="connsiteY1" fmla="*/ 4038600 h 4419600"/>
              <a:gd name="connsiteX2" fmla="*/ 76200 w 685800"/>
              <a:gd name="connsiteY2" fmla="*/ 0 h 4419600"/>
              <a:gd name="connsiteX3" fmla="*/ 685800 w 685800"/>
              <a:gd name="connsiteY3" fmla="*/ 0 h 4419600"/>
              <a:gd name="connsiteX4" fmla="*/ 533400 w 685800"/>
              <a:gd name="connsiteY4" fmla="*/ 4038600 h 4419600"/>
              <a:gd name="connsiteX5" fmla="*/ 685800 w 685800"/>
              <a:gd name="connsiteY5" fmla="*/ 4038600 h 4419600"/>
              <a:gd name="connsiteX6" fmla="*/ 381000 w 685800"/>
              <a:gd name="connsiteY6" fmla="*/ 4419600 h 4419600"/>
              <a:gd name="connsiteX7" fmla="*/ 0 w 685800"/>
              <a:gd name="connsiteY7" fmla="*/ 4038600 h 4419600"/>
              <a:gd name="connsiteX0" fmla="*/ 0 w 609600"/>
              <a:gd name="connsiteY0" fmla="*/ 4038600 h 4419600"/>
              <a:gd name="connsiteX1" fmla="*/ 152400 w 609600"/>
              <a:gd name="connsiteY1" fmla="*/ 4038600 h 4419600"/>
              <a:gd name="connsiteX2" fmla="*/ 0 w 609600"/>
              <a:gd name="connsiteY2" fmla="*/ 0 h 4419600"/>
              <a:gd name="connsiteX3" fmla="*/ 609600 w 609600"/>
              <a:gd name="connsiteY3" fmla="*/ 0 h 4419600"/>
              <a:gd name="connsiteX4" fmla="*/ 457200 w 609600"/>
              <a:gd name="connsiteY4" fmla="*/ 4038600 h 4419600"/>
              <a:gd name="connsiteX5" fmla="*/ 609600 w 609600"/>
              <a:gd name="connsiteY5" fmla="*/ 4038600 h 4419600"/>
              <a:gd name="connsiteX6" fmla="*/ 304800 w 609600"/>
              <a:gd name="connsiteY6" fmla="*/ 4419600 h 4419600"/>
              <a:gd name="connsiteX7" fmla="*/ 0 w 609600"/>
              <a:gd name="connsiteY7" fmla="*/ 4038600 h 4419600"/>
              <a:gd name="connsiteX0" fmla="*/ 0 w 609600"/>
              <a:gd name="connsiteY0" fmla="*/ 4038600 h 4343400"/>
              <a:gd name="connsiteX1" fmla="*/ 152400 w 609600"/>
              <a:gd name="connsiteY1" fmla="*/ 4038600 h 4343400"/>
              <a:gd name="connsiteX2" fmla="*/ 0 w 609600"/>
              <a:gd name="connsiteY2" fmla="*/ 0 h 4343400"/>
              <a:gd name="connsiteX3" fmla="*/ 609600 w 609600"/>
              <a:gd name="connsiteY3" fmla="*/ 0 h 4343400"/>
              <a:gd name="connsiteX4" fmla="*/ 457200 w 609600"/>
              <a:gd name="connsiteY4" fmla="*/ 4038600 h 4343400"/>
              <a:gd name="connsiteX5" fmla="*/ 609600 w 609600"/>
              <a:gd name="connsiteY5" fmla="*/ 4038600 h 4343400"/>
              <a:gd name="connsiteX6" fmla="*/ 304800 w 609600"/>
              <a:gd name="connsiteY6" fmla="*/ 4343400 h 4343400"/>
              <a:gd name="connsiteX7" fmla="*/ 0 w 609600"/>
              <a:gd name="connsiteY7" fmla="*/ 4038600 h 4343400"/>
              <a:gd name="connsiteX0" fmla="*/ 0 w 609600"/>
              <a:gd name="connsiteY0" fmla="*/ 4038600 h 4343400"/>
              <a:gd name="connsiteX1" fmla="*/ 152400 w 609600"/>
              <a:gd name="connsiteY1" fmla="*/ 4038600 h 4343400"/>
              <a:gd name="connsiteX2" fmla="*/ 0 w 609600"/>
              <a:gd name="connsiteY2" fmla="*/ 0 h 4343400"/>
              <a:gd name="connsiteX3" fmla="*/ 609600 w 609600"/>
              <a:gd name="connsiteY3" fmla="*/ 0 h 4343400"/>
              <a:gd name="connsiteX4" fmla="*/ 381000 w 609600"/>
              <a:gd name="connsiteY4" fmla="*/ 4114800 h 4343400"/>
              <a:gd name="connsiteX5" fmla="*/ 609600 w 609600"/>
              <a:gd name="connsiteY5" fmla="*/ 4038600 h 4343400"/>
              <a:gd name="connsiteX6" fmla="*/ 304800 w 609600"/>
              <a:gd name="connsiteY6" fmla="*/ 4343400 h 4343400"/>
              <a:gd name="connsiteX7" fmla="*/ 0 w 609600"/>
              <a:gd name="connsiteY7" fmla="*/ 4038600 h 4343400"/>
              <a:gd name="connsiteX0" fmla="*/ 0 w 609600"/>
              <a:gd name="connsiteY0" fmla="*/ 4038600 h 4343400"/>
              <a:gd name="connsiteX1" fmla="*/ 228600 w 609600"/>
              <a:gd name="connsiteY1" fmla="*/ 4114800 h 4343400"/>
              <a:gd name="connsiteX2" fmla="*/ 0 w 609600"/>
              <a:gd name="connsiteY2" fmla="*/ 0 h 4343400"/>
              <a:gd name="connsiteX3" fmla="*/ 609600 w 609600"/>
              <a:gd name="connsiteY3" fmla="*/ 0 h 4343400"/>
              <a:gd name="connsiteX4" fmla="*/ 381000 w 609600"/>
              <a:gd name="connsiteY4" fmla="*/ 4114800 h 4343400"/>
              <a:gd name="connsiteX5" fmla="*/ 609600 w 609600"/>
              <a:gd name="connsiteY5" fmla="*/ 4038600 h 4343400"/>
              <a:gd name="connsiteX6" fmla="*/ 304800 w 609600"/>
              <a:gd name="connsiteY6" fmla="*/ 4343400 h 4343400"/>
              <a:gd name="connsiteX7" fmla="*/ 0 w 609600"/>
              <a:gd name="connsiteY7" fmla="*/ 4038600 h 4343400"/>
              <a:gd name="connsiteX0" fmla="*/ 0 w 609600"/>
              <a:gd name="connsiteY0" fmla="*/ 4038600 h 4343400"/>
              <a:gd name="connsiteX1" fmla="*/ 228600 w 609600"/>
              <a:gd name="connsiteY1" fmla="*/ 4114800 h 4343400"/>
              <a:gd name="connsiteX2" fmla="*/ 0 w 609600"/>
              <a:gd name="connsiteY2" fmla="*/ 0 h 4343400"/>
              <a:gd name="connsiteX3" fmla="*/ 609600 w 609600"/>
              <a:gd name="connsiteY3" fmla="*/ 0 h 4343400"/>
              <a:gd name="connsiteX4" fmla="*/ 381000 w 609600"/>
              <a:gd name="connsiteY4" fmla="*/ 4114800 h 4343400"/>
              <a:gd name="connsiteX5" fmla="*/ 533400 w 609600"/>
              <a:gd name="connsiteY5" fmla="*/ 4114800 h 4343400"/>
              <a:gd name="connsiteX6" fmla="*/ 304800 w 609600"/>
              <a:gd name="connsiteY6" fmla="*/ 4343400 h 4343400"/>
              <a:gd name="connsiteX7" fmla="*/ 0 w 609600"/>
              <a:gd name="connsiteY7" fmla="*/ 4038600 h 4343400"/>
              <a:gd name="connsiteX0" fmla="*/ 0 w 609600"/>
              <a:gd name="connsiteY0" fmla="*/ 4038600 h 4343400"/>
              <a:gd name="connsiteX1" fmla="*/ 228600 w 609600"/>
              <a:gd name="connsiteY1" fmla="*/ 4114800 h 4343400"/>
              <a:gd name="connsiteX2" fmla="*/ 0 w 609600"/>
              <a:gd name="connsiteY2" fmla="*/ 0 h 4343400"/>
              <a:gd name="connsiteX3" fmla="*/ 609600 w 609600"/>
              <a:gd name="connsiteY3" fmla="*/ 0 h 4343400"/>
              <a:gd name="connsiteX4" fmla="*/ 381000 w 609600"/>
              <a:gd name="connsiteY4" fmla="*/ 4114800 h 4343400"/>
              <a:gd name="connsiteX5" fmla="*/ 533400 w 609600"/>
              <a:gd name="connsiteY5" fmla="*/ 4114800 h 4343400"/>
              <a:gd name="connsiteX6" fmla="*/ 304800 w 609600"/>
              <a:gd name="connsiteY6" fmla="*/ 4343400 h 4343400"/>
              <a:gd name="connsiteX7" fmla="*/ 0 w 609600"/>
              <a:gd name="connsiteY7" fmla="*/ 4038600 h 4343400"/>
              <a:gd name="connsiteX0" fmla="*/ 76200 w 609600"/>
              <a:gd name="connsiteY0" fmla="*/ 4114800 h 4343400"/>
              <a:gd name="connsiteX1" fmla="*/ 228600 w 609600"/>
              <a:gd name="connsiteY1" fmla="*/ 4114800 h 4343400"/>
              <a:gd name="connsiteX2" fmla="*/ 0 w 609600"/>
              <a:gd name="connsiteY2" fmla="*/ 0 h 4343400"/>
              <a:gd name="connsiteX3" fmla="*/ 609600 w 609600"/>
              <a:gd name="connsiteY3" fmla="*/ 0 h 4343400"/>
              <a:gd name="connsiteX4" fmla="*/ 381000 w 609600"/>
              <a:gd name="connsiteY4" fmla="*/ 4114800 h 4343400"/>
              <a:gd name="connsiteX5" fmla="*/ 533400 w 609600"/>
              <a:gd name="connsiteY5" fmla="*/ 4114800 h 4343400"/>
              <a:gd name="connsiteX6" fmla="*/ 304800 w 609600"/>
              <a:gd name="connsiteY6" fmla="*/ 4343400 h 4343400"/>
              <a:gd name="connsiteX7" fmla="*/ 76200 w 609600"/>
              <a:gd name="connsiteY7" fmla="*/ 4114800 h 4343400"/>
              <a:gd name="connsiteX0" fmla="*/ 152400 w 685800"/>
              <a:gd name="connsiteY0" fmla="*/ 4114800 h 4343400"/>
              <a:gd name="connsiteX1" fmla="*/ 304800 w 685800"/>
              <a:gd name="connsiteY1" fmla="*/ 4114800 h 4343400"/>
              <a:gd name="connsiteX2" fmla="*/ 0 w 685800"/>
              <a:gd name="connsiteY2" fmla="*/ 0 h 4343400"/>
              <a:gd name="connsiteX3" fmla="*/ 685800 w 685800"/>
              <a:gd name="connsiteY3" fmla="*/ 0 h 4343400"/>
              <a:gd name="connsiteX4" fmla="*/ 457200 w 685800"/>
              <a:gd name="connsiteY4" fmla="*/ 4114800 h 4343400"/>
              <a:gd name="connsiteX5" fmla="*/ 609600 w 685800"/>
              <a:gd name="connsiteY5" fmla="*/ 4114800 h 4343400"/>
              <a:gd name="connsiteX6" fmla="*/ 381000 w 685800"/>
              <a:gd name="connsiteY6" fmla="*/ 4343400 h 4343400"/>
              <a:gd name="connsiteX7" fmla="*/ 152400 w 685800"/>
              <a:gd name="connsiteY7" fmla="*/ 4114800 h 4343400"/>
              <a:gd name="connsiteX0" fmla="*/ 228600 w 762000"/>
              <a:gd name="connsiteY0" fmla="*/ 4114800 h 4343400"/>
              <a:gd name="connsiteX1" fmla="*/ 381000 w 762000"/>
              <a:gd name="connsiteY1" fmla="*/ 4114800 h 4343400"/>
              <a:gd name="connsiteX2" fmla="*/ 0 w 762000"/>
              <a:gd name="connsiteY2" fmla="*/ 0 h 4343400"/>
              <a:gd name="connsiteX3" fmla="*/ 762000 w 762000"/>
              <a:gd name="connsiteY3" fmla="*/ 0 h 4343400"/>
              <a:gd name="connsiteX4" fmla="*/ 533400 w 762000"/>
              <a:gd name="connsiteY4" fmla="*/ 4114800 h 4343400"/>
              <a:gd name="connsiteX5" fmla="*/ 685800 w 762000"/>
              <a:gd name="connsiteY5" fmla="*/ 4114800 h 4343400"/>
              <a:gd name="connsiteX6" fmla="*/ 457200 w 762000"/>
              <a:gd name="connsiteY6" fmla="*/ 4343400 h 4343400"/>
              <a:gd name="connsiteX7" fmla="*/ 228600 w 762000"/>
              <a:gd name="connsiteY7" fmla="*/ 4114800 h 4343400"/>
              <a:gd name="connsiteX0" fmla="*/ 228600 w 762000"/>
              <a:gd name="connsiteY0" fmla="*/ 4114800 h 4343400"/>
              <a:gd name="connsiteX1" fmla="*/ 381000 w 762000"/>
              <a:gd name="connsiteY1" fmla="*/ 4114800 h 4343400"/>
              <a:gd name="connsiteX2" fmla="*/ 0 w 762000"/>
              <a:gd name="connsiteY2" fmla="*/ 0 h 4343400"/>
              <a:gd name="connsiteX3" fmla="*/ 762000 w 762000"/>
              <a:gd name="connsiteY3" fmla="*/ 80433 h 4343400"/>
              <a:gd name="connsiteX4" fmla="*/ 533400 w 762000"/>
              <a:gd name="connsiteY4" fmla="*/ 4114800 h 4343400"/>
              <a:gd name="connsiteX5" fmla="*/ 685800 w 762000"/>
              <a:gd name="connsiteY5" fmla="*/ 4114800 h 4343400"/>
              <a:gd name="connsiteX6" fmla="*/ 457200 w 762000"/>
              <a:gd name="connsiteY6" fmla="*/ 4343400 h 4343400"/>
              <a:gd name="connsiteX7" fmla="*/ 228600 w 762000"/>
              <a:gd name="connsiteY7" fmla="*/ 4114800 h 4343400"/>
              <a:gd name="connsiteX0" fmla="*/ 228600 w 762000"/>
              <a:gd name="connsiteY0" fmla="*/ 4114800 h 4343400"/>
              <a:gd name="connsiteX1" fmla="*/ 381000 w 762000"/>
              <a:gd name="connsiteY1" fmla="*/ 4114800 h 4343400"/>
              <a:gd name="connsiteX2" fmla="*/ 0 w 762000"/>
              <a:gd name="connsiteY2" fmla="*/ 0 h 4343400"/>
              <a:gd name="connsiteX3" fmla="*/ 762000 w 762000"/>
              <a:gd name="connsiteY3" fmla="*/ 0 h 4343400"/>
              <a:gd name="connsiteX4" fmla="*/ 533400 w 762000"/>
              <a:gd name="connsiteY4" fmla="*/ 4114800 h 4343400"/>
              <a:gd name="connsiteX5" fmla="*/ 685800 w 762000"/>
              <a:gd name="connsiteY5" fmla="*/ 4114800 h 4343400"/>
              <a:gd name="connsiteX6" fmla="*/ 457200 w 762000"/>
              <a:gd name="connsiteY6" fmla="*/ 4343400 h 4343400"/>
              <a:gd name="connsiteX7" fmla="*/ 228600 w 762000"/>
              <a:gd name="connsiteY7" fmla="*/ 4114800 h 4343400"/>
              <a:gd name="connsiteX0" fmla="*/ 228600 w 762000"/>
              <a:gd name="connsiteY0" fmla="*/ 4114800 h 4343400"/>
              <a:gd name="connsiteX1" fmla="*/ 381000 w 762000"/>
              <a:gd name="connsiteY1" fmla="*/ 4114800 h 4343400"/>
              <a:gd name="connsiteX2" fmla="*/ 0 w 762000"/>
              <a:gd name="connsiteY2" fmla="*/ 0 h 4343400"/>
              <a:gd name="connsiteX3" fmla="*/ 762000 w 762000"/>
              <a:gd name="connsiteY3" fmla="*/ 0 h 4343400"/>
              <a:gd name="connsiteX4" fmla="*/ 533400 w 762000"/>
              <a:gd name="connsiteY4" fmla="*/ 4114800 h 4343400"/>
              <a:gd name="connsiteX5" fmla="*/ 762000 w 762000"/>
              <a:gd name="connsiteY5" fmla="*/ 4102100 h 4343400"/>
              <a:gd name="connsiteX6" fmla="*/ 457200 w 762000"/>
              <a:gd name="connsiteY6" fmla="*/ 4343400 h 4343400"/>
              <a:gd name="connsiteX7" fmla="*/ 228600 w 762000"/>
              <a:gd name="connsiteY7" fmla="*/ 4114800 h 4343400"/>
              <a:gd name="connsiteX0" fmla="*/ 152400 w 762000"/>
              <a:gd name="connsiteY0" fmla="*/ 4102100 h 4343400"/>
              <a:gd name="connsiteX1" fmla="*/ 381000 w 762000"/>
              <a:gd name="connsiteY1" fmla="*/ 4114800 h 4343400"/>
              <a:gd name="connsiteX2" fmla="*/ 0 w 762000"/>
              <a:gd name="connsiteY2" fmla="*/ 0 h 4343400"/>
              <a:gd name="connsiteX3" fmla="*/ 762000 w 762000"/>
              <a:gd name="connsiteY3" fmla="*/ 0 h 4343400"/>
              <a:gd name="connsiteX4" fmla="*/ 533400 w 762000"/>
              <a:gd name="connsiteY4" fmla="*/ 4114800 h 4343400"/>
              <a:gd name="connsiteX5" fmla="*/ 762000 w 762000"/>
              <a:gd name="connsiteY5" fmla="*/ 4102100 h 4343400"/>
              <a:gd name="connsiteX6" fmla="*/ 457200 w 762000"/>
              <a:gd name="connsiteY6" fmla="*/ 4343400 h 4343400"/>
              <a:gd name="connsiteX7" fmla="*/ 152400 w 762000"/>
              <a:gd name="connsiteY7" fmla="*/ 4102100 h 4343400"/>
              <a:gd name="connsiteX0" fmla="*/ 152400 w 762000"/>
              <a:gd name="connsiteY0" fmla="*/ 4102100 h 4343400"/>
              <a:gd name="connsiteX1" fmla="*/ 304800 w 762000"/>
              <a:gd name="connsiteY1" fmla="*/ 4102100 h 4343400"/>
              <a:gd name="connsiteX2" fmla="*/ 0 w 762000"/>
              <a:gd name="connsiteY2" fmla="*/ 0 h 4343400"/>
              <a:gd name="connsiteX3" fmla="*/ 762000 w 762000"/>
              <a:gd name="connsiteY3" fmla="*/ 0 h 4343400"/>
              <a:gd name="connsiteX4" fmla="*/ 533400 w 762000"/>
              <a:gd name="connsiteY4" fmla="*/ 4114800 h 4343400"/>
              <a:gd name="connsiteX5" fmla="*/ 762000 w 762000"/>
              <a:gd name="connsiteY5" fmla="*/ 4102100 h 4343400"/>
              <a:gd name="connsiteX6" fmla="*/ 457200 w 762000"/>
              <a:gd name="connsiteY6" fmla="*/ 4343400 h 4343400"/>
              <a:gd name="connsiteX7" fmla="*/ 152400 w 762000"/>
              <a:gd name="connsiteY7" fmla="*/ 4102100 h 4343400"/>
              <a:gd name="connsiteX0" fmla="*/ 152400 w 762000"/>
              <a:gd name="connsiteY0" fmla="*/ 4102100 h 4343400"/>
              <a:gd name="connsiteX1" fmla="*/ 304800 w 762000"/>
              <a:gd name="connsiteY1" fmla="*/ 4102100 h 4343400"/>
              <a:gd name="connsiteX2" fmla="*/ 0 w 762000"/>
              <a:gd name="connsiteY2" fmla="*/ 0 h 4343400"/>
              <a:gd name="connsiteX3" fmla="*/ 762000 w 762000"/>
              <a:gd name="connsiteY3" fmla="*/ 0 h 4343400"/>
              <a:gd name="connsiteX4" fmla="*/ 533400 w 762000"/>
              <a:gd name="connsiteY4" fmla="*/ 4102100 h 4343400"/>
              <a:gd name="connsiteX5" fmla="*/ 762000 w 762000"/>
              <a:gd name="connsiteY5" fmla="*/ 4102100 h 4343400"/>
              <a:gd name="connsiteX6" fmla="*/ 457200 w 762000"/>
              <a:gd name="connsiteY6" fmla="*/ 4343400 h 4343400"/>
              <a:gd name="connsiteX7" fmla="*/ 152400 w 762000"/>
              <a:gd name="connsiteY7" fmla="*/ 4102100 h 4343400"/>
              <a:gd name="connsiteX0" fmla="*/ 152400 w 762000"/>
              <a:gd name="connsiteY0" fmla="*/ 4102100 h 4343400"/>
              <a:gd name="connsiteX1" fmla="*/ 304800 w 762000"/>
              <a:gd name="connsiteY1" fmla="*/ 4102100 h 4343400"/>
              <a:gd name="connsiteX2" fmla="*/ 0 w 762000"/>
              <a:gd name="connsiteY2" fmla="*/ 0 h 4343400"/>
              <a:gd name="connsiteX3" fmla="*/ 762000 w 762000"/>
              <a:gd name="connsiteY3" fmla="*/ 0 h 4343400"/>
              <a:gd name="connsiteX4" fmla="*/ 609600 w 762000"/>
              <a:gd name="connsiteY4" fmla="*/ 4102100 h 4343400"/>
              <a:gd name="connsiteX5" fmla="*/ 762000 w 762000"/>
              <a:gd name="connsiteY5" fmla="*/ 4102100 h 4343400"/>
              <a:gd name="connsiteX6" fmla="*/ 457200 w 762000"/>
              <a:gd name="connsiteY6" fmla="*/ 4343400 h 4343400"/>
              <a:gd name="connsiteX7" fmla="*/ 152400 w 762000"/>
              <a:gd name="connsiteY7" fmla="*/ 4102100 h 4343400"/>
              <a:gd name="connsiteX0" fmla="*/ 152400 w 762000"/>
              <a:gd name="connsiteY0" fmla="*/ 4102100 h 4343400"/>
              <a:gd name="connsiteX1" fmla="*/ 381000 w 762000"/>
              <a:gd name="connsiteY1" fmla="*/ 4102100 h 4343400"/>
              <a:gd name="connsiteX2" fmla="*/ 0 w 762000"/>
              <a:gd name="connsiteY2" fmla="*/ 0 h 4343400"/>
              <a:gd name="connsiteX3" fmla="*/ 762000 w 762000"/>
              <a:gd name="connsiteY3" fmla="*/ 0 h 4343400"/>
              <a:gd name="connsiteX4" fmla="*/ 609600 w 762000"/>
              <a:gd name="connsiteY4" fmla="*/ 4102100 h 4343400"/>
              <a:gd name="connsiteX5" fmla="*/ 762000 w 762000"/>
              <a:gd name="connsiteY5" fmla="*/ 4102100 h 4343400"/>
              <a:gd name="connsiteX6" fmla="*/ 457200 w 762000"/>
              <a:gd name="connsiteY6" fmla="*/ 4343400 h 4343400"/>
              <a:gd name="connsiteX7" fmla="*/ 152400 w 762000"/>
              <a:gd name="connsiteY7" fmla="*/ 4102100 h 4343400"/>
              <a:gd name="connsiteX0" fmla="*/ 152400 w 762000"/>
              <a:gd name="connsiteY0" fmla="*/ 4102100 h 4343400"/>
              <a:gd name="connsiteX1" fmla="*/ 381000 w 762000"/>
              <a:gd name="connsiteY1" fmla="*/ 4102100 h 4343400"/>
              <a:gd name="connsiteX2" fmla="*/ 0 w 762000"/>
              <a:gd name="connsiteY2" fmla="*/ 0 h 4343400"/>
              <a:gd name="connsiteX3" fmla="*/ 762000 w 762000"/>
              <a:gd name="connsiteY3" fmla="*/ 0 h 4343400"/>
              <a:gd name="connsiteX4" fmla="*/ 533400 w 762000"/>
              <a:gd name="connsiteY4" fmla="*/ 4102100 h 4343400"/>
              <a:gd name="connsiteX5" fmla="*/ 762000 w 762000"/>
              <a:gd name="connsiteY5" fmla="*/ 4102100 h 4343400"/>
              <a:gd name="connsiteX6" fmla="*/ 457200 w 762000"/>
              <a:gd name="connsiteY6" fmla="*/ 4343400 h 4343400"/>
              <a:gd name="connsiteX7" fmla="*/ 152400 w 762000"/>
              <a:gd name="connsiteY7" fmla="*/ 4102100 h 4343400"/>
              <a:gd name="connsiteX0" fmla="*/ 152400 w 762000"/>
              <a:gd name="connsiteY0" fmla="*/ 4102100 h 4343400"/>
              <a:gd name="connsiteX1" fmla="*/ 381000 w 762000"/>
              <a:gd name="connsiteY1" fmla="*/ 4102100 h 4343400"/>
              <a:gd name="connsiteX2" fmla="*/ 0 w 762000"/>
              <a:gd name="connsiteY2" fmla="*/ 0 h 4343400"/>
              <a:gd name="connsiteX3" fmla="*/ 762000 w 762000"/>
              <a:gd name="connsiteY3" fmla="*/ 0 h 4343400"/>
              <a:gd name="connsiteX4" fmla="*/ 533400 w 762000"/>
              <a:gd name="connsiteY4" fmla="*/ 4102100 h 4343400"/>
              <a:gd name="connsiteX5" fmla="*/ 762000 w 762000"/>
              <a:gd name="connsiteY5" fmla="*/ 4102100 h 4343400"/>
              <a:gd name="connsiteX6" fmla="*/ 457200 w 762000"/>
              <a:gd name="connsiteY6" fmla="*/ 4343400 h 4343400"/>
              <a:gd name="connsiteX7" fmla="*/ 152400 w 762000"/>
              <a:gd name="connsiteY7" fmla="*/ 4102100 h 4343400"/>
              <a:gd name="connsiteX0" fmla="*/ 152400 w 762000"/>
              <a:gd name="connsiteY0" fmla="*/ 4102100 h 4343400"/>
              <a:gd name="connsiteX1" fmla="*/ 381000 w 762000"/>
              <a:gd name="connsiteY1" fmla="*/ 4102100 h 4343400"/>
              <a:gd name="connsiteX2" fmla="*/ 0 w 762000"/>
              <a:gd name="connsiteY2" fmla="*/ 0 h 4343400"/>
              <a:gd name="connsiteX3" fmla="*/ 762000 w 762000"/>
              <a:gd name="connsiteY3" fmla="*/ 0 h 4343400"/>
              <a:gd name="connsiteX4" fmla="*/ 533400 w 762000"/>
              <a:gd name="connsiteY4" fmla="*/ 4102100 h 4343400"/>
              <a:gd name="connsiteX5" fmla="*/ 685800 w 762000"/>
              <a:gd name="connsiteY5" fmla="*/ 4102100 h 4343400"/>
              <a:gd name="connsiteX6" fmla="*/ 457200 w 762000"/>
              <a:gd name="connsiteY6" fmla="*/ 4343400 h 4343400"/>
              <a:gd name="connsiteX7" fmla="*/ 152400 w 762000"/>
              <a:gd name="connsiteY7" fmla="*/ 4102100 h 4343400"/>
              <a:gd name="connsiteX0" fmla="*/ 228600 w 762000"/>
              <a:gd name="connsiteY0" fmla="*/ 4102100 h 4343400"/>
              <a:gd name="connsiteX1" fmla="*/ 381000 w 762000"/>
              <a:gd name="connsiteY1" fmla="*/ 4102100 h 4343400"/>
              <a:gd name="connsiteX2" fmla="*/ 0 w 762000"/>
              <a:gd name="connsiteY2" fmla="*/ 0 h 4343400"/>
              <a:gd name="connsiteX3" fmla="*/ 762000 w 762000"/>
              <a:gd name="connsiteY3" fmla="*/ 0 h 4343400"/>
              <a:gd name="connsiteX4" fmla="*/ 533400 w 762000"/>
              <a:gd name="connsiteY4" fmla="*/ 4102100 h 4343400"/>
              <a:gd name="connsiteX5" fmla="*/ 685800 w 762000"/>
              <a:gd name="connsiteY5" fmla="*/ 4102100 h 4343400"/>
              <a:gd name="connsiteX6" fmla="*/ 457200 w 762000"/>
              <a:gd name="connsiteY6" fmla="*/ 4343400 h 4343400"/>
              <a:gd name="connsiteX7" fmla="*/ 228600 w 762000"/>
              <a:gd name="connsiteY7" fmla="*/ 410210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 h="4343400">
                <a:moveTo>
                  <a:pt x="228600" y="4102100"/>
                </a:moveTo>
                <a:lnTo>
                  <a:pt x="381000" y="4102100"/>
                </a:lnTo>
                <a:lnTo>
                  <a:pt x="0" y="0"/>
                </a:lnTo>
                <a:lnTo>
                  <a:pt x="762000" y="0"/>
                </a:lnTo>
                <a:lnTo>
                  <a:pt x="533400" y="4102100"/>
                </a:lnTo>
                <a:lnTo>
                  <a:pt x="685800" y="4102100"/>
                </a:lnTo>
                <a:lnTo>
                  <a:pt x="457200" y="4343400"/>
                </a:lnTo>
                <a:lnTo>
                  <a:pt x="228600" y="4102100"/>
                </a:lnTo>
                <a:close/>
              </a:path>
            </a:pathLst>
          </a:custGeom>
          <a:solidFill>
            <a:schemeClr val="tx1">
              <a:lumMod val="95000"/>
              <a:alpha val="50000"/>
            </a:schemeClr>
          </a:solidFill>
          <a:ln>
            <a:solidFill>
              <a:schemeClr val="tx1">
                <a:lumMod val="95000"/>
              </a:schemeClr>
            </a:solidFill>
          </a:ln>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867400"/>
            <a:ext cx="762000" cy="338554"/>
          </a:xfrm>
          <a:prstGeom prst="rect">
            <a:avLst/>
          </a:prstGeom>
          <a:noFill/>
        </p:spPr>
        <p:txBody>
          <a:bodyPr vert="horz" wrap="square" rtlCol="0">
            <a:spAutoFit/>
          </a:bodyPr>
          <a:lstStyle/>
          <a:p>
            <a:r>
              <a:rPr lang="en-US" sz="1600" dirty="0" smtClean="0"/>
              <a:t>Scale</a:t>
            </a:r>
          </a:p>
        </p:txBody>
      </p:sp>
      <p:sp>
        <p:nvSpPr>
          <p:cNvPr id="10" name="TextBox 9"/>
          <p:cNvSpPr txBox="1"/>
          <p:nvPr/>
        </p:nvSpPr>
        <p:spPr>
          <a:xfrm>
            <a:off x="76200" y="1981200"/>
            <a:ext cx="914400" cy="338554"/>
          </a:xfrm>
          <a:prstGeom prst="rect">
            <a:avLst/>
          </a:prstGeom>
          <a:noFill/>
        </p:spPr>
        <p:txBody>
          <a:bodyPr wrap="square" rtlCol="0">
            <a:spAutoFit/>
          </a:bodyPr>
          <a:lstStyle/>
          <a:p>
            <a:r>
              <a:rPr lang="en-US" sz="1600" dirty="0" smtClean="0"/>
              <a:t>Coarse</a:t>
            </a:r>
            <a:endParaRPr lang="en-US" sz="1600" dirty="0"/>
          </a:p>
        </p:txBody>
      </p:sp>
      <p:sp>
        <p:nvSpPr>
          <p:cNvPr id="11" name="TextBox 10"/>
          <p:cNvSpPr txBox="1"/>
          <p:nvPr/>
        </p:nvSpPr>
        <p:spPr>
          <a:xfrm>
            <a:off x="152400" y="5193268"/>
            <a:ext cx="762000" cy="338554"/>
          </a:xfrm>
          <a:prstGeom prst="rect">
            <a:avLst/>
          </a:prstGeom>
          <a:noFill/>
        </p:spPr>
        <p:txBody>
          <a:bodyPr wrap="square" rtlCol="0">
            <a:spAutoFit/>
          </a:bodyPr>
          <a:lstStyle/>
          <a:p>
            <a:r>
              <a:rPr lang="en-US" sz="1600" dirty="0" smtClean="0"/>
              <a:t>Fine</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smtClean="0"/>
              <a:t>Aquatic GAP Framework from Subregion to Aquatic Habitat Area</a:t>
            </a:r>
            <a:endParaRPr lang="en-US" sz="4000" dirty="0"/>
          </a:p>
        </p:txBody>
      </p:sp>
      <p:pic>
        <p:nvPicPr>
          <p:cNvPr id="6" name="Picture 5" descr="Framework_SR_AHA_Ontario_NoTitle.jpg"/>
          <p:cNvPicPr>
            <a:picLocks noChangeAspect="1"/>
          </p:cNvPicPr>
          <p:nvPr/>
        </p:nvPicPr>
        <p:blipFill>
          <a:blip r:embed="rId3" cstate="print"/>
          <a:stretch>
            <a:fillRect/>
          </a:stretch>
        </p:blipFill>
        <p:spPr>
          <a:xfrm>
            <a:off x="1143000" y="1447799"/>
            <a:ext cx="6804212" cy="52578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wn Arrow 32"/>
          <p:cNvSpPr/>
          <p:nvPr/>
        </p:nvSpPr>
        <p:spPr>
          <a:xfrm rot="16200000">
            <a:off x="3467100" y="4305300"/>
            <a:ext cx="1371600" cy="3429000"/>
          </a:xfrm>
          <a:prstGeom prst="downArrow">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nvPr>
        </p:nvSpPr>
        <p:spPr/>
        <p:txBody>
          <a:bodyPr/>
          <a:lstStyle/>
          <a:p>
            <a:r>
              <a:rPr lang="en-US" dirty="0" smtClean="0"/>
              <a:t>Framework to Classification</a:t>
            </a:r>
            <a:endParaRPr lang="en-US" dirty="0"/>
          </a:p>
        </p:txBody>
      </p:sp>
      <p:graphicFrame>
        <p:nvGraphicFramePr>
          <p:cNvPr id="23" name="Content Placeholder 22"/>
          <p:cNvGraphicFramePr>
            <a:graphicFrameLocks noGrp="1"/>
          </p:cNvGraphicFramePr>
          <p:nvPr>
            <p:ph idx="1"/>
          </p:nvPr>
        </p:nvGraphicFramePr>
        <p:xfrm>
          <a:off x="762000" y="1600200"/>
          <a:ext cx="1981200" cy="4572000"/>
        </p:xfrm>
        <a:graphic>
          <a:graphicData uri="http://schemas.openxmlformats.org/drawingml/2006/table">
            <a:tbl>
              <a:tblPr firstRow="1" bandRow="1">
                <a:tableStyleId>{5940675A-B579-460E-94D1-54222C63F5DA}</a:tableStyleId>
              </a:tblPr>
              <a:tblGrid>
                <a:gridCol w="1981200"/>
              </a:tblGrid>
              <a:tr h="339328">
                <a:tc>
                  <a:txBody>
                    <a:bodyPr/>
                    <a:lstStyle/>
                    <a:p>
                      <a:pPr algn="r"/>
                      <a:r>
                        <a:rPr lang="en-US" sz="1600" dirty="0" smtClean="0"/>
                        <a:t>Zone</a:t>
                      </a:r>
                      <a:endParaRPr lang="en-US" sz="1600" dirty="0"/>
                    </a:p>
                  </a:txBody>
                  <a:tcPr anchor="ctr">
                    <a:solidFill>
                      <a:schemeClr val="accent1">
                        <a:lumMod val="60000"/>
                        <a:lumOff val="40000"/>
                      </a:schemeClr>
                    </a:solidFill>
                  </a:tcPr>
                </a:tc>
              </a:tr>
              <a:tr h="339328">
                <a:tc>
                  <a:txBody>
                    <a:bodyPr/>
                    <a:lstStyle/>
                    <a:p>
                      <a:pPr algn="r"/>
                      <a:r>
                        <a:rPr lang="en-US" sz="1600" dirty="0" smtClean="0"/>
                        <a:t>Subzone</a:t>
                      </a:r>
                      <a:endParaRPr lang="en-US" sz="1600" dirty="0"/>
                    </a:p>
                  </a:txBody>
                  <a:tcPr anchor="ctr">
                    <a:solidFill>
                      <a:schemeClr val="accent1">
                        <a:lumMod val="60000"/>
                        <a:lumOff val="40000"/>
                      </a:schemeClr>
                    </a:solidFill>
                  </a:tcPr>
                </a:tc>
              </a:tr>
              <a:tr h="339328">
                <a:tc>
                  <a:txBody>
                    <a:bodyPr/>
                    <a:lstStyle/>
                    <a:p>
                      <a:pPr algn="r"/>
                      <a:r>
                        <a:rPr lang="en-US" sz="1600" dirty="0" smtClean="0"/>
                        <a:t>Region</a:t>
                      </a:r>
                      <a:endParaRPr lang="en-US" sz="1600" dirty="0"/>
                    </a:p>
                  </a:txBody>
                  <a:tcPr anchor="ctr">
                    <a:solidFill>
                      <a:schemeClr val="accent1">
                        <a:lumMod val="60000"/>
                        <a:lumOff val="40000"/>
                      </a:schemeClr>
                    </a:solidFill>
                  </a:tcPr>
                </a:tc>
              </a:tr>
              <a:tr h="339328">
                <a:tc>
                  <a:txBody>
                    <a:bodyPr/>
                    <a:lstStyle/>
                    <a:p>
                      <a:pPr algn="r"/>
                      <a:r>
                        <a:rPr lang="en-US" sz="1600" dirty="0" smtClean="0"/>
                        <a:t>Subregion</a:t>
                      </a:r>
                      <a:endParaRPr lang="en-US" sz="1600" dirty="0"/>
                    </a:p>
                  </a:txBody>
                  <a:tcPr anchor="ctr">
                    <a:solidFill>
                      <a:schemeClr val="accent1">
                        <a:lumMod val="60000"/>
                        <a:lumOff val="40000"/>
                      </a:schemeClr>
                    </a:solidFill>
                  </a:tcPr>
                </a:tc>
              </a:tr>
              <a:tr h="803672">
                <a:tc>
                  <a:txBody>
                    <a:bodyPr/>
                    <a:lstStyle/>
                    <a:p>
                      <a:pPr algn="r"/>
                      <a:r>
                        <a:rPr lang="en-US" sz="2000" dirty="0" smtClean="0"/>
                        <a:t>ALU</a:t>
                      </a:r>
                      <a:endParaRPr lang="en-US" sz="2000" dirty="0"/>
                    </a:p>
                  </a:txBody>
                  <a:tcPr anchor="ctr">
                    <a:solidFill>
                      <a:schemeClr val="accent1">
                        <a:lumMod val="60000"/>
                        <a:lumOff val="40000"/>
                      </a:schemeClr>
                    </a:solidFill>
                  </a:tcPr>
                </a:tc>
              </a:tr>
              <a:tr h="803672">
                <a:tc>
                  <a:txBody>
                    <a:bodyPr/>
                    <a:lstStyle/>
                    <a:p>
                      <a:pPr algn="r"/>
                      <a:r>
                        <a:rPr lang="en-US" sz="2000" dirty="0" smtClean="0"/>
                        <a:t>COZ</a:t>
                      </a:r>
                      <a:endParaRPr lang="en-US" sz="2000" dirty="0"/>
                    </a:p>
                  </a:txBody>
                  <a:tcPr anchor="ctr">
                    <a:solidFill>
                      <a:schemeClr val="accent1">
                        <a:lumMod val="60000"/>
                        <a:lumOff val="40000"/>
                      </a:schemeClr>
                    </a:solidFill>
                  </a:tcPr>
                </a:tc>
              </a:tr>
              <a:tr h="803672">
                <a:tc>
                  <a:txBody>
                    <a:bodyPr/>
                    <a:lstStyle/>
                    <a:p>
                      <a:pPr algn="r"/>
                      <a:r>
                        <a:rPr lang="en-US" sz="2000" dirty="0" smtClean="0"/>
                        <a:t>AHA</a:t>
                      </a:r>
                      <a:endParaRPr lang="en-US" sz="2000" dirty="0"/>
                    </a:p>
                  </a:txBody>
                  <a:tcPr anchor="ctr">
                    <a:solidFill>
                      <a:schemeClr val="accent1">
                        <a:lumMod val="60000"/>
                        <a:lumOff val="40000"/>
                      </a:schemeClr>
                    </a:solidFill>
                  </a:tcPr>
                </a:tc>
              </a:tr>
              <a:tr h="803672">
                <a:tc>
                  <a:txBody>
                    <a:bodyPr/>
                    <a:lstStyle/>
                    <a:p>
                      <a:pPr algn="r"/>
                      <a:r>
                        <a:rPr lang="en-US" sz="2000" dirty="0" smtClean="0"/>
                        <a:t>Spatial Cell</a:t>
                      </a:r>
                      <a:endParaRPr lang="en-US" sz="2000" dirty="0"/>
                    </a:p>
                  </a:txBody>
                  <a:tcPr anchor="ctr">
                    <a:solidFill>
                      <a:schemeClr val="accent1">
                        <a:lumMod val="60000"/>
                        <a:lumOff val="40000"/>
                      </a:schemeClr>
                    </a:solidFill>
                  </a:tcPr>
                </a:tc>
              </a:tr>
            </a:tbl>
          </a:graphicData>
        </a:graphic>
      </p:graphicFrame>
      <p:pic>
        <p:nvPicPr>
          <p:cNvPr id="2052" name="Picture 4" descr="http://2.bp.blogspot.com/-T2xsDF_oDJ4/TdijfGbJltI/AAAAAAAAAC0/7o3DKnp-nSo/s1600/Lake+Trout.jpg2.jpg"/>
          <p:cNvPicPr>
            <a:picLocks noChangeAspect="1" noChangeArrowheads="1"/>
          </p:cNvPicPr>
          <p:nvPr/>
        </p:nvPicPr>
        <p:blipFill>
          <a:blip r:embed="rId3" cstate="print"/>
          <a:srcRect/>
          <a:stretch>
            <a:fillRect/>
          </a:stretch>
        </p:blipFill>
        <p:spPr bwMode="auto">
          <a:xfrm>
            <a:off x="3048000" y="5486400"/>
            <a:ext cx="1828800" cy="1094456"/>
          </a:xfrm>
          <a:prstGeom prst="rect">
            <a:avLst/>
          </a:prstGeom>
          <a:noFill/>
        </p:spPr>
      </p:pic>
      <p:graphicFrame>
        <p:nvGraphicFramePr>
          <p:cNvPr id="28" name="Content Placeholder 22"/>
          <p:cNvGraphicFramePr>
            <a:graphicFrameLocks/>
          </p:cNvGraphicFramePr>
          <p:nvPr/>
        </p:nvGraphicFramePr>
        <p:xfrm>
          <a:off x="5410200" y="1602105"/>
          <a:ext cx="2895600" cy="4571998"/>
        </p:xfrm>
        <a:graphic>
          <a:graphicData uri="http://schemas.openxmlformats.org/drawingml/2006/table">
            <a:tbl>
              <a:tblPr firstRow="1" bandRow="1">
                <a:tableStyleId>{5940675A-B579-460E-94D1-54222C63F5DA}</a:tableStyleId>
              </a:tblPr>
              <a:tblGrid>
                <a:gridCol w="2895600"/>
              </a:tblGrid>
              <a:tr h="345649">
                <a:tc>
                  <a:txBody>
                    <a:bodyPr/>
                    <a:lstStyle/>
                    <a:p>
                      <a:r>
                        <a:rPr lang="en-US" sz="1600" dirty="0" smtClean="0"/>
                        <a:t>Zone</a:t>
                      </a:r>
                      <a:endParaRPr lang="en-US" sz="1600" dirty="0"/>
                    </a:p>
                  </a:txBody>
                  <a:tcPr anchor="ctr">
                    <a:solidFill>
                      <a:schemeClr val="accent1">
                        <a:lumMod val="60000"/>
                        <a:lumOff val="40000"/>
                      </a:schemeClr>
                    </a:solidFill>
                  </a:tcPr>
                </a:tc>
              </a:tr>
              <a:tr h="345649">
                <a:tc>
                  <a:txBody>
                    <a:bodyPr/>
                    <a:lstStyle/>
                    <a:p>
                      <a:r>
                        <a:rPr lang="en-US" sz="1600" dirty="0" smtClean="0"/>
                        <a:t>Subzone</a:t>
                      </a:r>
                      <a:endParaRPr lang="en-US" sz="1600" dirty="0"/>
                    </a:p>
                  </a:txBody>
                  <a:tcPr anchor="ctr">
                    <a:solidFill>
                      <a:schemeClr val="accent1">
                        <a:lumMod val="60000"/>
                        <a:lumOff val="40000"/>
                      </a:schemeClr>
                    </a:solidFill>
                  </a:tcPr>
                </a:tc>
              </a:tr>
              <a:tr h="345649">
                <a:tc>
                  <a:txBody>
                    <a:bodyPr/>
                    <a:lstStyle/>
                    <a:p>
                      <a:r>
                        <a:rPr lang="en-US" sz="1600" dirty="0" smtClean="0"/>
                        <a:t>Region</a:t>
                      </a:r>
                      <a:endParaRPr lang="en-US" sz="1600" dirty="0"/>
                    </a:p>
                  </a:txBody>
                  <a:tcPr anchor="ctr">
                    <a:solidFill>
                      <a:schemeClr val="accent1">
                        <a:lumMod val="60000"/>
                        <a:lumOff val="40000"/>
                      </a:schemeClr>
                    </a:solidFill>
                  </a:tcPr>
                </a:tc>
              </a:tr>
              <a:tr h="345649">
                <a:tc>
                  <a:txBody>
                    <a:bodyPr/>
                    <a:lstStyle/>
                    <a:p>
                      <a:r>
                        <a:rPr lang="en-US" sz="1600" dirty="0" smtClean="0"/>
                        <a:t>Subregion</a:t>
                      </a:r>
                      <a:endParaRPr lang="en-US" sz="1600" dirty="0"/>
                    </a:p>
                  </a:txBody>
                  <a:tcPr anchor="ctr">
                    <a:solidFill>
                      <a:schemeClr val="accent1">
                        <a:lumMod val="60000"/>
                        <a:lumOff val="40000"/>
                      </a:schemeClr>
                    </a:solidFill>
                  </a:tcPr>
                </a:tc>
              </a:tr>
              <a:tr h="722722">
                <a:tc>
                  <a:txBody>
                    <a:bodyPr/>
                    <a:lstStyle/>
                    <a:p>
                      <a:pPr algn="l"/>
                      <a:r>
                        <a:rPr lang="en-US" sz="2000" dirty="0" smtClean="0"/>
                        <a:t>Ecological</a:t>
                      </a:r>
                      <a:r>
                        <a:rPr lang="en-US" sz="2000" baseline="0" dirty="0" smtClean="0"/>
                        <a:t> Lake Unit (ELU)</a:t>
                      </a:r>
                      <a:endParaRPr lang="en-US" sz="2000" dirty="0"/>
                    </a:p>
                  </a:txBody>
                  <a:tcPr anchor="ctr">
                    <a:solidFill>
                      <a:schemeClr val="accent1">
                        <a:lumMod val="60000"/>
                        <a:lumOff val="40000"/>
                      </a:schemeClr>
                    </a:solidFill>
                  </a:tcPr>
                </a:tc>
              </a:tr>
              <a:tr h="722722">
                <a:tc>
                  <a:txBody>
                    <a:bodyPr/>
                    <a:lstStyle/>
                    <a:p>
                      <a:pPr algn="l"/>
                      <a:r>
                        <a:rPr lang="en-US" sz="2000" dirty="0" smtClean="0"/>
                        <a:t>Aquatic</a:t>
                      </a:r>
                      <a:r>
                        <a:rPr lang="en-US" sz="2000" baseline="0" dirty="0" smtClean="0"/>
                        <a:t> Ecological System (AES)</a:t>
                      </a:r>
                      <a:endParaRPr lang="en-US" sz="2000" dirty="0"/>
                    </a:p>
                  </a:txBody>
                  <a:tcPr anchor="ctr">
                    <a:solidFill>
                      <a:schemeClr val="accent1">
                        <a:lumMod val="60000"/>
                        <a:lumOff val="40000"/>
                      </a:schemeClr>
                    </a:solidFill>
                  </a:tcPr>
                </a:tc>
              </a:tr>
              <a:tr h="1036948">
                <a:tc>
                  <a:txBody>
                    <a:bodyPr/>
                    <a:lstStyle/>
                    <a:p>
                      <a:pPr algn="l"/>
                      <a:r>
                        <a:rPr lang="en-US" sz="2000" dirty="0" smtClean="0"/>
                        <a:t>Fisheries</a:t>
                      </a:r>
                      <a:r>
                        <a:rPr lang="en-US" sz="2000" baseline="0" dirty="0" smtClean="0"/>
                        <a:t> Conservation and Management Unit (FCMU)</a:t>
                      </a:r>
                      <a:endParaRPr lang="en-US" sz="2000" dirty="0"/>
                    </a:p>
                  </a:txBody>
                  <a:tcPr anchor="ctr">
                    <a:solidFill>
                      <a:schemeClr val="accent1">
                        <a:lumMod val="60000"/>
                        <a:lumOff val="40000"/>
                      </a:schemeClr>
                    </a:solidFill>
                  </a:tcPr>
                </a:tc>
              </a:tr>
              <a:tr h="707010">
                <a:tc>
                  <a:txBody>
                    <a:bodyPr/>
                    <a:lstStyle/>
                    <a:p>
                      <a:pPr algn="l"/>
                      <a:r>
                        <a:rPr lang="en-US" sz="2000" dirty="0" smtClean="0"/>
                        <a:t>Spatial Cell</a:t>
                      </a:r>
                      <a:endParaRPr lang="en-US" sz="2000" dirty="0"/>
                    </a:p>
                  </a:txBody>
                  <a:tcPr anchor="ctr">
                    <a:solidFill>
                      <a:schemeClr val="accent1">
                        <a:lumMod val="60000"/>
                        <a:lumOff val="40000"/>
                      </a:schemeClr>
                    </a:solidFill>
                  </a:tcPr>
                </a:tc>
              </a:tr>
            </a:tbl>
          </a:graphicData>
        </a:graphic>
      </p:graphicFrame>
      <p:sp>
        <p:nvSpPr>
          <p:cNvPr id="30" name="Down Arrow 29"/>
          <p:cNvSpPr/>
          <p:nvPr/>
        </p:nvSpPr>
        <p:spPr>
          <a:xfrm>
            <a:off x="152400" y="1447800"/>
            <a:ext cx="1371600" cy="5029200"/>
          </a:xfrm>
          <a:prstGeom prst="downArrow">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0800000">
            <a:off x="7696200" y="1447800"/>
            <a:ext cx="1371600" cy="5029200"/>
          </a:xfrm>
          <a:prstGeom prst="downArrow">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Aquatic GAP </a:t>
            </a:r>
            <a:endParaRPr lang="en-US" dirty="0"/>
          </a:p>
        </p:txBody>
      </p:sp>
      <p:graphicFrame>
        <p:nvGraphicFramePr>
          <p:cNvPr id="4" name="Content Placeholder 3"/>
          <p:cNvGraphicFramePr>
            <a:graphicFrameLocks noGrp="1"/>
          </p:cNvGraphicFramePr>
          <p:nvPr>
            <p:ph idx="1"/>
          </p:nvPr>
        </p:nvGraphicFramePr>
        <p:xfrm>
          <a:off x="838200" y="3581400"/>
          <a:ext cx="7467598" cy="2590800"/>
        </p:xfrm>
        <a:graphic>
          <a:graphicData uri="http://schemas.openxmlformats.org/drawingml/2006/table">
            <a:tbl>
              <a:tblPr firstRow="1" bandRow="1">
                <a:tableStyleId>{5C22544A-7EE6-4342-B048-85BDC9FD1C3A}</a:tableStyleId>
              </a:tblPr>
              <a:tblGrid>
                <a:gridCol w="1089025"/>
                <a:gridCol w="700087"/>
                <a:gridCol w="700087"/>
                <a:gridCol w="700087"/>
                <a:gridCol w="1069578"/>
                <a:gridCol w="1069578"/>
                <a:gridCol w="1069578"/>
                <a:gridCol w="1069578"/>
              </a:tblGrid>
              <a:tr h="1026666">
                <a:tc>
                  <a:txBody>
                    <a:bodyPr/>
                    <a:lstStyle/>
                    <a:p>
                      <a:pPr marL="0" marR="0">
                        <a:lnSpc>
                          <a:spcPct val="100000"/>
                        </a:lnSpc>
                        <a:spcBef>
                          <a:spcPts val="0"/>
                        </a:spcBef>
                        <a:spcAft>
                          <a:spcPts val="1000"/>
                        </a:spcAft>
                      </a:pPr>
                      <a:r>
                        <a:rPr lang="en-US" sz="2000" dirty="0">
                          <a:latin typeface="Calibri"/>
                          <a:ea typeface="Calibri"/>
                          <a:cs typeface="Times New Roman"/>
                        </a:rPr>
                        <a:t>  Fish Survey site</a:t>
                      </a:r>
                    </a:p>
                  </a:txBody>
                  <a:tcPr marL="68580" marR="68580" marT="0" marB="91440" vert="vert270"/>
                </a:tc>
                <a:tc>
                  <a:txBody>
                    <a:bodyPr/>
                    <a:lstStyle/>
                    <a:p>
                      <a:pPr marL="0" marR="0">
                        <a:lnSpc>
                          <a:spcPct val="100000"/>
                        </a:lnSpc>
                        <a:spcBef>
                          <a:spcPts val="0"/>
                        </a:spcBef>
                        <a:spcAft>
                          <a:spcPts val="1000"/>
                        </a:spcAft>
                      </a:pPr>
                      <a:r>
                        <a:rPr lang="en-US" sz="2000" dirty="0">
                          <a:latin typeface="Calibri"/>
                          <a:ea typeface="Calibri"/>
                          <a:cs typeface="Times New Roman"/>
                        </a:rPr>
                        <a:t>Fish X</a:t>
                      </a:r>
                    </a:p>
                  </a:txBody>
                  <a:tcPr marL="68580" marR="68580" marT="0" marB="91440" vert="vert270"/>
                </a:tc>
                <a:tc>
                  <a:txBody>
                    <a:bodyPr/>
                    <a:lstStyle/>
                    <a:p>
                      <a:pPr marL="0" marR="0">
                        <a:lnSpc>
                          <a:spcPct val="100000"/>
                        </a:lnSpc>
                        <a:spcBef>
                          <a:spcPts val="0"/>
                        </a:spcBef>
                        <a:spcAft>
                          <a:spcPts val="1000"/>
                        </a:spcAft>
                      </a:pPr>
                      <a:r>
                        <a:rPr lang="en-US" sz="2000" dirty="0">
                          <a:latin typeface="Calibri"/>
                          <a:ea typeface="Calibri"/>
                          <a:cs typeface="Times New Roman"/>
                        </a:rPr>
                        <a:t>Fish Y</a:t>
                      </a:r>
                    </a:p>
                  </a:txBody>
                  <a:tcPr marL="68580" marR="68580" marT="0" marB="91440" vert="vert270"/>
                </a:tc>
                <a:tc>
                  <a:txBody>
                    <a:bodyPr/>
                    <a:lstStyle/>
                    <a:p>
                      <a:pPr marL="0" marR="0">
                        <a:lnSpc>
                          <a:spcPct val="100000"/>
                        </a:lnSpc>
                        <a:spcBef>
                          <a:spcPts val="0"/>
                        </a:spcBef>
                        <a:spcAft>
                          <a:spcPts val="1000"/>
                        </a:spcAft>
                      </a:pPr>
                      <a:r>
                        <a:rPr lang="en-US" sz="2000" dirty="0">
                          <a:latin typeface="Calibri"/>
                          <a:ea typeface="Calibri"/>
                          <a:cs typeface="Times New Roman"/>
                        </a:rPr>
                        <a:t>Fish Z</a:t>
                      </a:r>
                    </a:p>
                  </a:txBody>
                  <a:tcPr marL="68580" marR="68580" marT="0" marB="91440" vert="vert270"/>
                </a:tc>
                <a:tc>
                  <a:txBody>
                    <a:bodyPr/>
                    <a:lstStyle/>
                    <a:p>
                      <a:pPr marL="0" marR="0">
                        <a:lnSpc>
                          <a:spcPct val="100000"/>
                        </a:lnSpc>
                        <a:spcBef>
                          <a:spcPts val="0"/>
                        </a:spcBef>
                        <a:spcAft>
                          <a:spcPts val="1000"/>
                        </a:spcAft>
                      </a:pPr>
                      <a:r>
                        <a:rPr lang="en-US" sz="2000" dirty="0">
                          <a:latin typeface="Calibri"/>
                          <a:ea typeface="Calibri"/>
                          <a:cs typeface="Times New Roman"/>
                        </a:rPr>
                        <a:t>Habitat Variable 1</a:t>
                      </a:r>
                    </a:p>
                  </a:txBody>
                  <a:tcPr marL="68580" marR="68580" marT="0" marB="91440" vert="vert270"/>
                </a:tc>
                <a:tc>
                  <a:txBody>
                    <a:bodyPr/>
                    <a:lstStyle/>
                    <a:p>
                      <a:pPr marL="0" marR="0">
                        <a:lnSpc>
                          <a:spcPct val="100000"/>
                        </a:lnSpc>
                        <a:spcBef>
                          <a:spcPts val="0"/>
                        </a:spcBef>
                        <a:spcAft>
                          <a:spcPts val="1000"/>
                        </a:spcAft>
                      </a:pPr>
                      <a:r>
                        <a:rPr lang="en-US" sz="2000" dirty="0">
                          <a:latin typeface="Calibri"/>
                          <a:ea typeface="Calibri"/>
                          <a:cs typeface="Times New Roman"/>
                        </a:rPr>
                        <a:t>Habitat Variable 2</a:t>
                      </a:r>
                    </a:p>
                  </a:txBody>
                  <a:tcPr marL="68580" marR="68580" marT="0" marB="91440" vert="vert270"/>
                </a:tc>
                <a:tc>
                  <a:txBody>
                    <a:bodyPr/>
                    <a:lstStyle/>
                    <a:p>
                      <a:pPr marL="0" marR="0">
                        <a:lnSpc>
                          <a:spcPct val="100000"/>
                        </a:lnSpc>
                        <a:spcBef>
                          <a:spcPts val="0"/>
                        </a:spcBef>
                        <a:spcAft>
                          <a:spcPts val="1000"/>
                        </a:spcAft>
                      </a:pPr>
                      <a:r>
                        <a:rPr lang="en-US" sz="2000" dirty="0">
                          <a:latin typeface="Calibri"/>
                          <a:ea typeface="Calibri"/>
                          <a:cs typeface="Times New Roman"/>
                        </a:rPr>
                        <a:t>….</a:t>
                      </a:r>
                    </a:p>
                  </a:txBody>
                  <a:tcPr marL="68580" marR="68580" marT="0" marB="91440" vert="vert270"/>
                </a:tc>
                <a:tc>
                  <a:txBody>
                    <a:bodyPr/>
                    <a:lstStyle/>
                    <a:p>
                      <a:pPr marL="0" marR="0">
                        <a:lnSpc>
                          <a:spcPct val="100000"/>
                        </a:lnSpc>
                        <a:spcBef>
                          <a:spcPts val="0"/>
                        </a:spcBef>
                        <a:spcAft>
                          <a:spcPts val="1000"/>
                        </a:spcAft>
                      </a:pPr>
                      <a:r>
                        <a:rPr lang="en-US" sz="2000" dirty="0">
                          <a:latin typeface="Calibri"/>
                          <a:ea typeface="Calibri"/>
                          <a:cs typeface="Times New Roman"/>
                        </a:rPr>
                        <a:t>Habitat Variable 22</a:t>
                      </a:r>
                    </a:p>
                  </a:txBody>
                  <a:tcPr marL="68580" marR="68580" marT="0" marB="91440" vert="vert270"/>
                </a:tc>
              </a:tr>
              <a:tr h="521378">
                <a:tc>
                  <a:txBody>
                    <a:bodyPr/>
                    <a:lstStyle/>
                    <a:p>
                      <a:pPr marL="0" marR="0">
                        <a:lnSpc>
                          <a:spcPct val="150000"/>
                        </a:lnSpc>
                        <a:spcBef>
                          <a:spcPts val="0"/>
                        </a:spcBef>
                        <a:spcAft>
                          <a:spcPts val="1000"/>
                        </a:spcAft>
                      </a:pPr>
                      <a:r>
                        <a:rPr lang="en-US" sz="2000" dirty="0">
                          <a:latin typeface="Calibri"/>
                          <a:ea typeface="Calibri"/>
                          <a:cs typeface="Times New Roman"/>
                        </a:rPr>
                        <a:t>1</a:t>
                      </a: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X</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Y</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Z</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1</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2</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a:t>
                      </a: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22</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tc>
              </a:tr>
              <a:tr h="521378">
                <a:tc>
                  <a:txBody>
                    <a:bodyPr/>
                    <a:lstStyle/>
                    <a:p>
                      <a:pPr marL="0" marR="0">
                        <a:lnSpc>
                          <a:spcPct val="150000"/>
                        </a:lnSpc>
                        <a:spcBef>
                          <a:spcPts val="0"/>
                        </a:spcBef>
                        <a:spcAft>
                          <a:spcPts val="1000"/>
                        </a:spcAft>
                      </a:pPr>
                      <a:r>
                        <a:rPr lang="en-US" sz="2000" dirty="0">
                          <a:latin typeface="Calibri"/>
                          <a:ea typeface="Calibri"/>
                          <a:cs typeface="Times New Roman"/>
                        </a:rPr>
                        <a:t>2</a:t>
                      </a: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X</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Y</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Z</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1</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2</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a:t>
                      </a: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22</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tc>
              </a:tr>
              <a:tr h="521378">
                <a:tc>
                  <a:txBody>
                    <a:bodyPr/>
                    <a:lstStyle/>
                    <a:p>
                      <a:pPr marL="0" marR="0">
                        <a:lnSpc>
                          <a:spcPct val="150000"/>
                        </a:lnSpc>
                        <a:spcBef>
                          <a:spcPts val="0"/>
                        </a:spcBef>
                        <a:spcAft>
                          <a:spcPts val="1000"/>
                        </a:spcAft>
                      </a:pPr>
                      <a:r>
                        <a:rPr lang="en-US" sz="2000">
                          <a:latin typeface="Calibri"/>
                          <a:ea typeface="Calibri"/>
                          <a:cs typeface="Times New Roman"/>
                        </a:rPr>
                        <a:t>3</a:t>
                      </a:r>
                    </a:p>
                  </a:txBody>
                  <a:tcPr marL="68580" marR="68580" marT="0" marB="0"/>
                </a:tc>
                <a:tc>
                  <a:txBody>
                    <a:bodyPr/>
                    <a:lstStyle/>
                    <a:p>
                      <a:pPr marL="0" marR="0">
                        <a:lnSpc>
                          <a:spcPct val="150000"/>
                        </a:lnSpc>
                        <a:spcBef>
                          <a:spcPts val="0"/>
                        </a:spcBef>
                        <a:spcAft>
                          <a:spcPts val="1000"/>
                        </a:spcAft>
                      </a:pPr>
                      <a:r>
                        <a:rPr lang="en-US" sz="2000">
                          <a:latin typeface="Calibri"/>
                          <a:ea typeface="Calibri"/>
                          <a:cs typeface="Times New Roman"/>
                        </a:rPr>
                        <a:t>X</a:t>
                      </a:r>
                      <a:r>
                        <a:rPr lang="en-US" sz="2000" baseline="-25000">
                          <a:latin typeface="Calibri"/>
                          <a:ea typeface="Calibri"/>
                          <a:cs typeface="Times New Roman"/>
                        </a:rPr>
                        <a:t>3</a:t>
                      </a:r>
                      <a:endParaRPr lang="en-US" sz="200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a:latin typeface="Calibri"/>
                          <a:ea typeface="Calibri"/>
                          <a:cs typeface="Times New Roman"/>
                        </a:rPr>
                        <a:t>Y</a:t>
                      </a:r>
                      <a:r>
                        <a:rPr lang="en-US" sz="2000" baseline="-25000">
                          <a:latin typeface="Calibri"/>
                          <a:ea typeface="Calibri"/>
                          <a:cs typeface="Times New Roman"/>
                        </a:rPr>
                        <a:t>3</a:t>
                      </a:r>
                      <a:endParaRPr lang="en-US" sz="200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Z</a:t>
                      </a:r>
                      <a:r>
                        <a:rPr lang="en-US" sz="2000" baseline="-25000" dirty="0">
                          <a:latin typeface="Calibri"/>
                          <a:ea typeface="Calibri"/>
                          <a:cs typeface="Times New Roman"/>
                        </a:rPr>
                        <a:t>3</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1</a:t>
                      </a:r>
                      <a:r>
                        <a:rPr lang="en-US" sz="2000" baseline="-25000" dirty="0">
                          <a:latin typeface="Calibri"/>
                          <a:ea typeface="Calibri"/>
                          <a:cs typeface="Times New Roman"/>
                        </a:rPr>
                        <a:t>3</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2</a:t>
                      </a:r>
                      <a:r>
                        <a:rPr lang="en-US" sz="2000" baseline="-25000" dirty="0">
                          <a:latin typeface="Calibri"/>
                          <a:ea typeface="Calibri"/>
                          <a:cs typeface="Times New Roman"/>
                        </a:rPr>
                        <a:t>3</a:t>
                      </a:r>
                      <a:endParaRPr lang="en-US" sz="2000" dirty="0">
                        <a:latin typeface="Calibri"/>
                        <a:ea typeface="Calibri"/>
                        <a:cs typeface="Times New Roman"/>
                      </a:endParaRP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a:t>
                      </a:r>
                    </a:p>
                  </a:txBody>
                  <a:tcPr marL="68580" marR="68580" marT="0" marB="0"/>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30000" dirty="0">
                          <a:latin typeface="Calibri"/>
                          <a:ea typeface="Calibri"/>
                          <a:cs typeface="Times New Roman"/>
                        </a:rPr>
                        <a:t>22</a:t>
                      </a:r>
                      <a:r>
                        <a:rPr lang="en-US" sz="2000" baseline="-25000" dirty="0">
                          <a:latin typeface="Calibri"/>
                          <a:ea typeface="Calibri"/>
                          <a:cs typeface="Times New Roman"/>
                        </a:rPr>
                        <a:t>3</a:t>
                      </a:r>
                      <a:endParaRPr lang="en-US" sz="2000" dirty="0">
                        <a:latin typeface="Calibri"/>
                        <a:ea typeface="Calibri"/>
                        <a:cs typeface="Times New Roman"/>
                      </a:endParaRPr>
                    </a:p>
                  </a:txBody>
                  <a:tcPr marL="68580" marR="68580" marT="0" marB="0"/>
                </a:tc>
              </a:tr>
            </a:tbl>
          </a:graphicData>
        </a:graphic>
      </p:graphicFrame>
      <p:sp>
        <p:nvSpPr>
          <p:cNvPr id="5" name="Rectangle 4"/>
          <p:cNvSpPr/>
          <p:nvPr/>
        </p:nvSpPr>
        <p:spPr>
          <a:xfrm>
            <a:off x="762000" y="1676400"/>
            <a:ext cx="7467600" cy="1569660"/>
          </a:xfrm>
          <a:prstGeom prst="rect">
            <a:avLst/>
          </a:prstGeom>
        </p:spPr>
        <p:txBody>
          <a:bodyPr wrap="square">
            <a:spAutoFit/>
          </a:bodyPr>
          <a:lstStyle/>
          <a:p>
            <a:pPr>
              <a:buClr>
                <a:schemeClr val="tx1"/>
              </a:buClr>
              <a:buFont typeface="Wingdings" pitchFamily="2" charset="2"/>
              <a:buChar char="§"/>
            </a:pPr>
            <a:r>
              <a:rPr lang="en-US" sz="2400" dirty="0" smtClean="0"/>
              <a:t>consider 22 habitat variables to build fish models</a:t>
            </a:r>
          </a:p>
          <a:p>
            <a:pPr>
              <a:buClr>
                <a:schemeClr val="tx1"/>
              </a:buClr>
              <a:buFont typeface="Wingdings" pitchFamily="2" charset="2"/>
              <a:buChar char="§"/>
            </a:pPr>
            <a:r>
              <a:rPr lang="en-US" sz="2400" dirty="0" smtClean="0"/>
              <a:t>drill through layers to mine variables associated with fish survey sites</a:t>
            </a:r>
            <a:r>
              <a:rPr lang="en-US" sz="2400" dirty="0" smtClean="0">
                <a:sym typeface="Wingdings" pitchFamily="2" charset="2"/>
              </a:rPr>
              <a:t> flat file</a:t>
            </a:r>
            <a:r>
              <a:rPr lang="en-US" sz="2400" baseline="30000" dirty="0" smtClean="0">
                <a:sym typeface="Wingdings" pitchFamily="2" charset="2"/>
              </a:rPr>
              <a:t>13</a:t>
            </a:r>
            <a:endParaRPr lang="en-US" sz="2400" dirty="0" smtClean="0">
              <a:sym typeface="Wingdings" pitchFamily="2" charset="2"/>
            </a:endParaRPr>
          </a:p>
          <a:p>
            <a:pPr>
              <a:buClr>
                <a:schemeClr val="tx1"/>
              </a:buClr>
            </a:pPr>
            <a:endParaRPr lang="en-US" sz="24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A-GAP</a:t>
            </a:r>
            <a:endParaRPr lang="en-US" dirty="0"/>
          </a:p>
        </p:txBody>
      </p:sp>
      <p:sp>
        <p:nvSpPr>
          <p:cNvPr id="3" name="Content Placeholder 2"/>
          <p:cNvSpPr>
            <a:spLocks noGrp="1"/>
          </p:cNvSpPr>
          <p:nvPr>
            <p:ph idx="1"/>
          </p:nvPr>
        </p:nvSpPr>
        <p:spPr/>
        <p:txBody>
          <a:bodyPr>
            <a:normAutofit lnSpcReduction="10000"/>
          </a:bodyPr>
          <a:lstStyle/>
          <a:p>
            <a:pPr>
              <a:lnSpc>
                <a:spcPct val="124000"/>
              </a:lnSpc>
              <a:buClr>
                <a:schemeClr val="tx1"/>
              </a:buClr>
              <a:buFont typeface="Wingdings" pitchFamily="2" charset="2"/>
              <a:buChar char="§"/>
            </a:pPr>
            <a:r>
              <a:rPr lang="en-US" sz="2800" dirty="0" smtClean="0"/>
              <a:t>consider 22 habitat variables</a:t>
            </a:r>
          </a:p>
          <a:p>
            <a:pPr>
              <a:lnSpc>
                <a:spcPct val="124000"/>
              </a:lnSpc>
              <a:buClr>
                <a:schemeClr val="tx1"/>
              </a:buClr>
              <a:buFont typeface="Wingdings" pitchFamily="2" charset="2"/>
              <a:buChar char="§"/>
            </a:pPr>
            <a:r>
              <a:rPr lang="en-US" sz="2800" dirty="0" smtClean="0"/>
              <a:t>drill through layers to get variables</a:t>
            </a:r>
            <a:r>
              <a:rPr lang="en-US" sz="2800" dirty="0" smtClean="0">
                <a:sym typeface="Wingdings" pitchFamily="2" charset="2"/>
              </a:rPr>
              <a:t> flat file</a:t>
            </a:r>
          </a:p>
          <a:p>
            <a:pPr>
              <a:lnSpc>
                <a:spcPct val="124000"/>
              </a:lnSpc>
              <a:buClr>
                <a:schemeClr val="tx1"/>
              </a:buClr>
              <a:buFont typeface="Wingdings" pitchFamily="2" charset="2"/>
              <a:buChar char="§"/>
            </a:pPr>
            <a:r>
              <a:rPr lang="en-US" sz="2800" dirty="0" smtClean="0"/>
              <a:t>conduct CCA </a:t>
            </a:r>
            <a:r>
              <a:rPr lang="en-US" sz="2800" dirty="0" smtClean="0">
                <a:sym typeface="Wingdings" pitchFamily="2" charset="2"/>
              </a:rPr>
              <a:t></a:t>
            </a:r>
            <a:r>
              <a:rPr lang="en-US" sz="2800" dirty="0" smtClean="0"/>
              <a:t> most influential variables</a:t>
            </a:r>
          </a:p>
          <a:p>
            <a:pPr>
              <a:lnSpc>
                <a:spcPct val="124000"/>
              </a:lnSpc>
              <a:buClr>
                <a:schemeClr val="tx1"/>
              </a:buClr>
              <a:buFont typeface="Wingdings" pitchFamily="2" charset="2"/>
              <a:buChar char="§"/>
            </a:pPr>
            <a:r>
              <a:rPr lang="en-US" sz="2800" dirty="0" smtClean="0"/>
              <a:t>build Neural Network Model </a:t>
            </a:r>
            <a:r>
              <a:rPr lang="en-US" sz="2800" dirty="0" smtClean="0">
                <a:sym typeface="Wingdings" pitchFamily="2" charset="2"/>
              </a:rPr>
              <a:t> model</a:t>
            </a:r>
            <a:r>
              <a:rPr lang="en-US" sz="2800" dirty="0" smtClean="0"/>
              <a:t> predicts fish frequency/location</a:t>
            </a:r>
          </a:p>
          <a:p>
            <a:pPr>
              <a:lnSpc>
                <a:spcPct val="124000"/>
              </a:lnSpc>
              <a:buClr>
                <a:schemeClr val="tx1"/>
              </a:buClr>
              <a:buFont typeface="Wingdings" pitchFamily="2" charset="2"/>
              <a:buChar char="§"/>
            </a:pPr>
            <a:r>
              <a:rPr lang="en-US" sz="2800" dirty="0" smtClean="0"/>
              <a:t>NNM  </a:t>
            </a:r>
            <a:r>
              <a:rPr lang="en-US" sz="2800" dirty="0" smtClean="0">
                <a:sym typeface="Wingdings" pitchFamily="2" charset="2"/>
              </a:rPr>
              <a:t> </a:t>
            </a:r>
            <a:r>
              <a:rPr lang="en-US" sz="2800" dirty="0" smtClean="0"/>
              <a:t>predict fish species using the habitat variables for each spatial cell</a:t>
            </a:r>
          </a:p>
          <a:p>
            <a:pPr>
              <a:lnSpc>
                <a:spcPct val="124000"/>
              </a:lnSpc>
              <a:buClr>
                <a:schemeClr val="tx1"/>
              </a:buClr>
              <a:buFont typeface="Wingdings" pitchFamily="2" charset="2"/>
              <a:buChar char="§"/>
            </a:pPr>
            <a:r>
              <a:rPr lang="en-US" sz="2800" dirty="0" smtClean="0"/>
              <a:t>fish populations summarized and reported at desired spatial scale</a:t>
            </a:r>
            <a:r>
              <a:rPr lang="en-US" sz="2800" baseline="30000" dirty="0" smtClean="0"/>
              <a:t>14</a:t>
            </a: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Deriving Statistics from Spatial Cell to Higher Classification</a:t>
            </a:r>
            <a:endParaRPr lang="en-US" dirty="0"/>
          </a:p>
        </p:txBody>
      </p:sp>
      <p:graphicFrame>
        <p:nvGraphicFramePr>
          <p:cNvPr id="3" name="Table 2"/>
          <p:cNvGraphicFramePr>
            <a:graphicFrameLocks noGrp="1"/>
          </p:cNvGraphicFramePr>
          <p:nvPr/>
        </p:nvGraphicFramePr>
        <p:xfrm>
          <a:off x="609603" y="2003613"/>
          <a:ext cx="7848600" cy="3812910"/>
        </p:xfrm>
        <a:graphic>
          <a:graphicData uri="http://schemas.openxmlformats.org/drawingml/2006/table">
            <a:tbl>
              <a:tblPr/>
              <a:tblGrid>
                <a:gridCol w="1569556"/>
                <a:gridCol w="391774"/>
                <a:gridCol w="392594"/>
                <a:gridCol w="392594"/>
                <a:gridCol w="392594"/>
                <a:gridCol w="392594"/>
                <a:gridCol w="391774"/>
                <a:gridCol w="392594"/>
                <a:gridCol w="392594"/>
                <a:gridCol w="392594"/>
                <a:gridCol w="392594"/>
                <a:gridCol w="391774"/>
                <a:gridCol w="392594"/>
                <a:gridCol w="392594"/>
                <a:gridCol w="392594"/>
                <a:gridCol w="392594"/>
                <a:gridCol w="392594"/>
              </a:tblGrid>
              <a:tr h="511479">
                <a:tc>
                  <a:txBody>
                    <a:bodyPr/>
                    <a:lstStyle/>
                    <a:p>
                      <a:pPr marL="0" marR="0">
                        <a:lnSpc>
                          <a:spcPct val="150000"/>
                        </a:lnSpc>
                        <a:spcBef>
                          <a:spcPts val="0"/>
                        </a:spcBef>
                        <a:spcAft>
                          <a:spcPts val="1000"/>
                        </a:spcAft>
                      </a:pPr>
                      <a:r>
                        <a:rPr lang="en-US" sz="2000" dirty="0">
                          <a:latin typeface="Calibri"/>
                          <a:ea typeface="Calibri"/>
                          <a:cs typeface="Times New Roman"/>
                        </a:rPr>
                        <a:t>Subregion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marL="0" marR="0" algn="ctr">
                        <a:lnSpc>
                          <a:spcPct val="150000"/>
                        </a:lnSpc>
                        <a:spcBef>
                          <a:spcPts val="0"/>
                        </a:spcBef>
                        <a:spcAft>
                          <a:spcPts val="1000"/>
                        </a:spcAft>
                      </a:pPr>
                      <a:r>
                        <a:rPr lang="en-US" sz="2000" dirty="0">
                          <a:latin typeface="Calibri"/>
                          <a:ea typeface="Calibri"/>
                          <a:cs typeface="Times New Roman"/>
                        </a:rPr>
                        <a:t>Lake Statistic = Statistic M and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1479">
                <a:tc>
                  <a:txBody>
                    <a:bodyPr/>
                    <a:lstStyle/>
                    <a:p>
                      <a:pPr marL="0" marR="0">
                        <a:lnSpc>
                          <a:spcPct val="150000"/>
                        </a:lnSpc>
                        <a:spcBef>
                          <a:spcPts val="0"/>
                        </a:spcBef>
                        <a:spcAft>
                          <a:spcPts val="1000"/>
                        </a:spcAft>
                      </a:pPr>
                      <a:r>
                        <a:rPr lang="en-US" sz="2000" dirty="0">
                          <a:latin typeface="Calibri"/>
                          <a:ea typeface="Calibri"/>
                          <a:cs typeface="Times New Roman"/>
                        </a:rPr>
                        <a:t>ALU/ELU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lnSpc>
                          <a:spcPct val="150000"/>
                        </a:lnSpc>
                        <a:spcBef>
                          <a:spcPts val="0"/>
                        </a:spcBef>
                        <a:spcAft>
                          <a:spcPts val="1000"/>
                        </a:spcAft>
                      </a:pPr>
                      <a:r>
                        <a:rPr lang="en-US" sz="2000" dirty="0">
                          <a:latin typeface="Calibri"/>
                          <a:ea typeface="Calibri"/>
                          <a:cs typeface="Times New Roman"/>
                        </a:rPr>
                        <a:t>M = Statistic I and 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gn="ctr">
                        <a:lnSpc>
                          <a:spcPct val="150000"/>
                        </a:lnSpc>
                        <a:spcBef>
                          <a:spcPts val="0"/>
                        </a:spcBef>
                        <a:spcAft>
                          <a:spcPts val="1000"/>
                        </a:spcAft>
                      </a:pPr>
                      <a:r>
                        <a:rPr lang="en-US" sz="2000">
                          <a:latin typeface="Calibri"/>
                          <a:ea typeface="Calibri"/>
                          <a:cs typeface="Times New Roman"/>
                        </a:rPr>
                        <a:t>N = Statistic of K and 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03702">
                <a:tc>
                  <a:txBody>
                    <a:bodyPr/>
                    <a:lstStyle/>
                    <a:p>
                      <a:pPr marL="0" marR="0">
                        <a:lnSpc>
                          <a:spcPct val="150000"/>
                        </a:lnSpc>
                        <a:spcBef>
                          <a:spcPts val="0"/>
                        </a:spcBef>
                        <a:spcAft>
                          <a:spcPts val="1000"/>
                        </a:spcAft>
                      </a:pPr>
                      <a:r>
                        <a:rPr lang="en-US" sz="2000" dirty="0">
                          <a:latin typeface="Calibri"/>
                          <a:ea typeface="Calibri"/>
                          <a:cs typeface="Times New Roman"/>
                        </a:rPr>
                        <a:t>COZ/AES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50000"/>
                        </a:lnSpc>
                        <a:spcBef>
                          <a:spcPts val="0"/>
                        </a:spcBef>
                        <a:spcAft>
                          <a:spcPts val="1000"/>
                        </a:spcAft>
                      </a:pPr>
                      <a:r>
                        <a:rPr lang="en-US" sz="2000" dirty="0">
                          <a:latin typeface="Calibri"/>
                          <a:ea typeface="Calibri"/>
                          <a:cs typeface="Times New Roman"/>
                        </a:rPr>
                        <a:t>I </a:t>
                      </a:r>
                    </a:p>
                    <a:p>
                      <a:pPr marL="0" marR="0" algn="ctr">
                        <a:lnSpc>
                          <a:spcPct val="150000"/>
                        </a:lnSpc>
                        <a:spcBef>
                          <a:spcPts val="0"/>
                        </a:spcBef>
                        <a:spcAft>
                          <a:spcPts val="1000"/>
                        </a:spcAft>
                      </a:pPr>
                      <a:r>
                        <a:rPr lang="en-US" sz="2000" dirty="0">
                          <a:latin typeface="Calibri"/>
                          <a:ea typeface="Calibri"/>
                          <a:cs typeface="Times New Roman"/>
                        </a:rPr>
                        <a:t>= Statistic </a:t>
                      </a:r>
                      <a:r>
                        <a:rPr lang="en-US" sz="2000" dirty="0" smtClean="0">
                          <a:latin typeface="Calibri"/>
                          <a:ea typeface="Calibri"/>
                          <a:cs typeface="Times New Roman"/>
                        </a:rPr>
                        <a:t>A and </a:t>
                      </a:r>
                      <a:r>
                        <a:rPr lang="en-US" sz="2000" dirty="0">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1000"/>
                        </a:spcAft>
                      </a:pPr>
                      <a:r>
                        <a:rPr lang="en-US" sz="2000">
                          <a:latin typeface="Calibri"/>
                          <a:ea typeface="Calibri"/>
                          <a:cs typeface="Times New Roman"/>
                        </a:rPr>
                        <a:t>J</a:t>
                      </a:r>
                    </a:p>
                    <a:p>
                      <a:pPr marL="0" marR="0" algn="ctr">
                        <a:lnSpc>
                          <a:spcPct val="150000"/>
                        </a:lnSpc>
                        <a:spcBef>
                          <a:spcPts val="0"/>
                        </a:spcBef>
                        <a:spcAft>
                          <a:spcPts val="1000"/>
                        </a:spcAft>
                      </a:pPr>
                      <a:r>
                        <a:rPr lang="en-US" sz="2000">
                          <a:latin typeface="Calibri"/>
                          <a:ea typeface="Calibri"/>
                          <a:cs typeface="Times New Roman"/>
                        </a:rPr>
                        <a:t>= Statistic C and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1000"/>
                        </a:spcAft>
                      </a:pPr>
                      <a:r>
                        <a:rPr lang="en-US" sz="2000">
                          <a:latin typeface="Calibri"/>
                          <a:ea typeface="Calibri"/>
                          <a:cs typeface="Times New Roman"/>
                        </a:rPr>
                        <a:t>K</a:t>
                      </a:r>
                    </a:p>
                    <a:p>
                      <a:pPr marL="0" marR="0" algn="ctr">
                        <a:lnSpc>
                          <a:spcPct val="150000"/>
                        </a:lnSpc>
                        <a:spcBef>
                          <a:spcPts val="0"/>
                        </a:spcBef>
                        <a:spcAft>
                          <a:spcPts val="1000"/>
                        </a:spcAft>
                      </a:pPr>
                      <a:r>
                        <a:rPr lang="en-US" sz="2000">
                          <a:latin typeface="Calibri"/>
                          <a:ea typeface="Calibri"/>
                          <a:cs typeface="Times New Roman"/>
                        </a:rPr>
                        <a:t>= Statistic E and 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1000"/>
                        </a:spcAft>
                      </a:pPr>
                      <a:r>
                        <a:rPr lang="en-US" sz="2000">
                          <a:latin typeface="Calibri"/>
                          <a:ea typeface="Calibri"/>
                          <a:cs typeface="Times New Roman"/>
                        </a:rPr>
                        <a:t>L</a:t>
                      </a:r>
                    </a:p>
                    <a:p>
                      <a:pPr marL="0" marR="0" algn="ctr">
                        <a:lnSpc>
                          <a:spcPct val="150000"/>
                        </a:lnSpc>
                        <a:spcBef>
                          <a:spcPts val="0"/>
                        </a:spcBef>
                        <a:spcAft>
                          <a:spcPts val="1000"/>
                        </a:spcAft>
                      </a:pPr>
                      <a:r>
                        <a:rPr lang="en-US" sz="2000">
                          <a:latin typeface="Calibri"/>
                          <a:ea typeface="Calibri"/>
                          <a:cs typeface="Times New Roman"/>
                        </a:rPr>
                        <a:t>= Statistic G and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9873">
                <a:tc>
                  <a:txBody>
                    <a:bodyPr/>
                    <a:lstStyle/>
                    <a:p>
                      <a:pPr marL="0" marR="0">
                        <a:lnSpc>
                          <a:spcPct val="150000"/>
                        </a:lnSpc>
                        <a:spcBef>
                          <a:spcPts val="0"/>
                        </a:spcBef>
                        <a:spcAft>
                          <a:spcPts val="1000"/>
                        </a:spcAft>
                      </a:pPr>
                      <a:r>
                        <a:rPr lang="en-US" sz="2000" dirty="0">
                          <a:latin typeface="Calibri"/>
                          <a:ea typeface="Calibri"/>
                          <a:cs typeface="Times New Roman"/>
                        </a:rPr>
                        <a:t>AHA/FCMU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1000"/>
                        </a:spcAft>
                      </a:pPr>
                      <a:r>
                        <a:rPr lang="en-US" sz="2000" dirty="0" smtClean="0">
                          <a:latin typeface="Calibri"/>
                          <a:ea typeface="Calibri"/>
                          <a:cs typeface="Times New Roman"/>
                        </a:rPr>
                        <a:t>Stat </a:t>
                      </a:r>
                      <a:r>
                        <a:rPr lang="en-US" sz="2000" dirty="0">
                          <a:latin typeface="Calibri"/>
                          <a:ea typeface="Calibri"/>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c gridSpan="2">
                  <a:txBody>
                    <a:bodyPr/>
                    <a:lstStyle/>
                    <a:p>
                      <a:pPr marL="0" marR="0" algn="ctr">
                        <a:lnSpc>
                          <a:spcPct val="150000"/>
                        </a:lnSpc>
                        <a:spcBef>
                          <a:spcPts val="0"/>
                        </a:spcBef>
                        <a:spcAft>
                          <a:spcPts val="1000"/>
                        </a:spcAft>
                      </a:pPr>
                      <a:r>
                        <a:rPr lang="en-US" sz="2000" dirty="0" smtClean="0">
                          <a:latin typeface="Calibri"/>
                          <a:ea typeface="Calibri"/>
                          <a:cs typeface="Times New Roman"/>
                        </a:rPr>
                        <a:t>Stat </a:t>
                      </a:r>
                      <a:r>
                        <a:rPr lang="en-US" sz="2000" dirty="0">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c gridSpan="2">
                  <a:txBody>
                    <a:bodyPr/>
                    <a:lstStyle/>
                    <a:p>
                      <a:pPr marL="0" marR="0" indent="0" algn="ctr">
                        <a:lnSpc>
                          <a:spcPct val="150000"/>
                        </a:lnSpc>
                        <a:spcBef>
                          <a:spcPts val="0"/>
                        </a:spcBef>
                        <a:spcAft>
                          <a:spcPts val="1000"/>
                        </a:spcAft>
                        <a:tabLst>
                          <a:tab pos="0" algn="l"/>
                        </a:tabLst>
                      </a:pPr>
                      <a:r>
                        <a:rPr lang="en-US" sz="2000" dirty="0" smtClean="0">
                          <a:latin typeface="Calibri"/>
                          <a:ea typeface="Calibri"/>
                          <a:cs typeface="Times New Roman"/>
                        </a:rPr>
                        <a:t>Stat</a:t>
                      </a:r>
                      <a:r>
                        <a:rPr lang="en-US" sz="2000" baseline="0" dirty="0" smtClean="0">
                          <a:latin typeface="Calibri"/>
                          <a:ea typeface="Calibri"/>
                          <a:cs typeface="Times New Roman"/>
                        </a:rPr>
                        <a:t> C</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c gridSpan="2">
                  <a:txBody>
                    <a:bodyPr/>
                    <a:lstStyle/>
                    <a:p>
                      <a:pPr marL="0" marR="0" algn="ctr">
                        <a:lnSpc>
                          <a:spcPct val="150000"/>
                        </a:lnSpc>
                        <a:spcBef>
                          <a:spcPts val="0"/>
                        </a:spcBef>
                        <a:spcAft>
                          <a:spcPts val="1000"/>
                        </a:spcAft>
                      </a:pPr>
                      <a:r>
                        <a:rPr lang="en-US" sz="2000" dirty="0" smtClean="0">
                          <a:latin typeface="Calibri"/>
                          <a:ea typeface="Calibri"/>
                          <a:cs typeface="Times New Roman"/>
                        </a:rPr>
                        <a:t>Stat </a:t>
                      </a:r>
                      <a:r>
                        <a:rPr lang="en-US" sz="2000" dirty="0">
                          <a:latin typeface="Calibri"/>
                          <a:ea typeface="Calibri"/>
                          <a:cs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c gridSpan="2">
                  <a:txBody>
                    <a:bodyPr/>
                    <a:lstStyle/>
                    <a:p>
                      <a:pPr marL="0" marR="0" algn="ctr">
                        <a:lnSpc>
                          <a:spcPct val="150000"/>
                        </a:lnSpc>
                        <a:spcBef>
                          <a:spcPts val="0"/>
                        </a:spcBef>
                        <a:spcAft>
                          <a:spcPts val="1000"/>
                        </a:spcAft>
                      </a:pPr>
                      <a:r>
                        <a:rPr lang="en-US" sz="2000" dirty="0" smtClean="0">
                          <a:latin typeface="Calibri"/>
                          <a:ea typeface="Calibri"/>
                          <a:cs typeface="Times New Roman"/>
                        </a:rPr>
                        <a:t>Stat</a:t>
                      </a:r>
                      <a:r>
                        <a:rPr lang="en-US" sz="2000" baseline="0" dirty="0" smtClean="0">
                          <a:latin typeface="Calibri"/>
                          <a:ea typeface="Calibri"/>
                          <a:cs typeface="Times New Roman"/>
                        </a:rPr>
                        <a:t> </a:t>
                      </a:r>
                      <a:r>
                        <a:rPr lang="en-US" sz="2000" dirty="0" smtClean="0">
                          <a:latin typeface="Calibri"/>
                          <a:ea typeface="Calibri"/>
                          <a:cs typeface="Times New Roman"/>
                        </a:rPr>
                        <a:t>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c gridSpan="2">
                  <a:txBody>
                    <a:bodyPr/>
                    <a:lstStyle/>
                    <a:p>
                      <a:pPr marL="0" marR="0" algn="ctr">
                        <a:lnSpc>
                          <a:spcPct val="150000"/>
                        </a:lnSpc>
                        <a:spcBef>
                          <a:spcPts val="0"/>
                        </a:spcBef>
                        <a:spcAft>
                          <a:spcPts val="1000"/>
                        </a:spcAft>
                      </a:pPr>
                      <a:r>
                        <a:rPr lang="en-US" sz="2000" dirty="0" smtClean="0">
                          <a:latin typeface="Calibri"/>
                          <a:ea typeface="Calibri"/>
                          <a:cs typeface="Times New Roman"/>
                        </a:rPr>
                        <a:t>Stat </a:t>
                      </a:r>
                      <a:r>
                        <a:rPr lang="en-US" sz="2000" dirty="0">
                          <a:latin typeface="Calibri"/>
                          <a:ea typeface="Calibri"/>
                          <a:cs typeface="Times New Roman"/>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c gridSpan="2">
                  <a:txBody>
                    <a:bodyPr/>
                    <a:lstStyle/>
                    <a:p>
                      <a:pPr marL="0" marR="0" algn="ctr">
                        <a:lnSpc>
                          <a:spcPct val="150000"/>
                        </a:lnSpc>
                        <a:spcBef>
                          <a:spcPts val="0"/>
                        </a:spcBef>
                        <a:spcAft>
                          <a:spcPts val="1000"/>
                        </a:spcAft>
                      </a:pPr>
                      <a:r>
                        <a:rPr lang="en-US" sz="2000" dirty="0" smtClean="0">
                          <a:latin typeface="Calibri"/>
                          <a:ea typeface="Calibri"/>
                          <a:cs typeface="Times New Roman"/>
                        </a:rPr>
                        <a:t>Stat </a:t>
                      </a:r>
                      <a:r>
                        <a:rPr lang="en-US" sz="2000" dirty="0">
                          <a:latin typeface="Calibri"/>
                          <a:ea typeface="Calibri"/>
                          <a:cs typeface="Times New Roman"/>
                        </a:rPr>
                        <a:t>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c gridSpan="2">
                  <a:txBody>
                    <a:bodyPr/>
                    <a:lstStyle/>
                    <a:p>
                      <a:pPr marL="0" marR="0">
                        <a:lnSpc>
                          <a:spcPct val="150000"/>
                        </a:lnSpc>
                        <a:spcBef>
                          <a:spcPts val="0"/>
                        </a:spcBef>
                        <a:spcAft>
                          <a:spcPts val="1000"/>
                        </a:spcAft>
                      </a:pPr>
                      <a:r>
                        <a:rPr lang="en-US" sz="2000" dirty="0" smtClean="0">
                          <a:latin typeface="Calibri"/>
                          <a:ea typeface="Calibri"/>
                          <a:cs typeface="Times New Roman"/>
                        </a:rPr>
                        <a:t>Stat </a:t>
                      </a:r>
                      <a:r>
                        <a:rPr lang="en-US" sz="2000" dirty="0">
                          <a:latin typeface="Calibri"/>
                          <a:ea typeface="Calibri"/>
                          <a:cs typeface="Times New Roman"/>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en-US"/>
                    </a:p>
                  </a:txBody>
                  <a:tcPr/>
                </a:tc>
              </a:tr>
              <a:tr h="511479">
                <a:tc>
                  <a:txBody>
                    <a:bodyPr/>
                    <a:lstStyle/>
                    <a:p>
                      <a:pPr marL="0" marR="0">
                        <a:lnSpc>
                          <a:spcPct val="150000"/>
                        </a:lnSpc>
                        <a:spcBef>
                          <a:spcPts val="0"/>
                        </a:spcBef>
                        <a:spcAft>
                          <a:spcPts val="1000"/>
                        </a:spcAft>
                      </a:pPr>
                      <a:r>
                        <a:rPr lang="en-US" sz="2000" dirty="0">
                          <a:latin typeface="Calibri"/>
                          <a:ea typeface="Calibri"/>
                          <a:cs typeface="Times New Roman"/>
                        </a:rPr>
                        <a:t>Spatial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2000" dirty="0">
                          <a:latin typeface="Calibri"/>
                          <a:ea typeface="Calibri"/>
                          <a:cs typeface="Times New Roman"/>
                        </a:rPr>
                        <a:t>A</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A</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B</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B</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C</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C</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D</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D</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E</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E</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F</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F</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G</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G</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25000" dirty="0">
                          <a:latin typeface="Calibri"/>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H</a:t>
                      </a:r>
                      <a:r>
                        <a:rPr lang="en-US" sz="2000" baseline="-25000" dirty="0">
                          <a:latin typeface="Calibri"/>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Perch Population Spatial Units to Ecological Lake Units</a:t>
            </a:r>
            <a:endParaRPr lang="en-US" dirty="0"/>
          </a:p>
        </p:txBody>
      </p:sp>
      <p:pic>
        <p:nvPicPr>
          <p:cNvPr id="4" name="Picture 3" descr="LakeOntarioPerch_ClassifiedSpatialUnits.jpg"/>
          <p:cNvPicPr>
            <a:picLocks noChangeAspect="1"/>
          </p:cNvPicPr>
          <p:nvPr/>
        </p:nvPicPr>
        <p:blipFill>
          <a:blip r:embed="rId4" cstate="print"/>
          <a:stretch>
            <a:fillRect/>
          </a:stretch>
        </p:blipFill>
        <p:spPr>
          <a:xfrm>
            <a:off x="1143000" y="1676404"/>
            <a:ext cx="6400800" cy="4946074"/>
          </a:xfrm>
          <a:prstGeom prst="rect">
            <a:avLst/>
          </a:prstGeom>
        </p:spPr>
      </p:pic>
      <p:pic>
        <p:nvPicPr>
          <p:cNvPr id="6" name="Picture 5" descr="LakeOntarioPerch_FCMUMeanPop.jpg"/>
          <p:cNvPicPr>
            <a:picLocks noChangeAspect="1"/>
          </p:cNvPicPr>
          <p:nvPr/>
        </p:nvPicPr>
        <p:blipFill>
          <a:blip r:embed="rId5" cstate="print"/>
          <a:stretch>
            <a:fillRect/>
          </a:stretch>
        </p:blipFill>
        <p:spPr>
          <a:xfrm>
            <a:off x="1143000" y="1676400"/>
            <a:ext cx="6400800" cy="4946078"/>
          </a:xfrm>
          <a:prstGeom prst="rect">
            <a:avLst/>
          </a:prstGeom>
        </p:spPr>
      </p:pic>
      <p:pic>
        <p:nvPicPr>
          <p:cNvPr id="9" name="Picture 8" descr="LakeOntarioPerch_AESMeanPopCOZBoundary.jpg"/>
          <p:cNvPicPr>
            <a:picLocks noChangeAspect="1"/>
          </p:cNvPicPr>
          <p:nvPr/>
        </p:nvPicPr>
        <p:blipFill>
          <a:blip r:embed="rId6" cstate="print"/>
          <a:stretch>
            <a:fillRect/>
          </a:stretch>
        </p:blipFill>
        <p:spPr>
          <a:xfrm>
            <a:off x="1143000" y="1676405"/>
            <a:ext cx="6400800" cy="4946073"/>
          </a:xfrm>
          <a:prstGeom prst="rect">
            <a:avLst/>
          </a:prstGeom>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Details</a:t>
            </a:r>
            <a:endParaRPr lang="en-US" dirty="0"/>
          </a:p>
        </p:txBody>
      </p:sp>
      <p:sp>
        <p:nvSpPr>
          <p:cNvPr id="3" name="Content Placeholder 2"/>
          <p:cNvSpPr>
            <a:spLocks noGrp="1"/>
          </p:cNvSpPr>
          <p:nvPr>
            <p:ph idx="1"/>
          </p:nvPr>
        </p:nvSpPr>
        <p:spPr/>
        <p:txBody>
          <a:bodyPr>
            <a:normAutofit/>
          </a:bodyPr>
          <a:lstStyle/>
          <a:p>
            <a:pPr>
              <a:buClr>
                <a:schemeClr val="tx1"/>
              </a:buClr>
              <a:buFont typeface="Wingdings" pitchFamily="2" charset="2"/>
              <a:buChar char="§"/>
            </a:pPr>
            <a:r>
              <a:rPr lang="en-US" sz="3000" dirty="0" smtClean="0"/>
              <a:t>continuing modeling techniques</a:t>
            </a:r>
            <a:r>
              <a:rPr lang="en-US" sz="3000" baseline="30000" dirty="0" smtClean="0"/>
              <a:t>15</a:t>
            </a:r>
            <a:r>
              <a:rPr lang="en-US" sz="3000" dirty="0" smtClean="0"/>
              <a:t> </a:t>
            </a:r>
          </a:p>
          <a:p>
            <a:pPr lvl="1">
              <a:buClr>
                <a:schemeClr val="tx1"/>
              </a:buClr>
              <a:buFont typeface="Arial" pitchFamily="34" charset="0"/>
              <a:buChar char="•"/>
            </a:pPr>
            <a:r>
              <a:rPr lang="en-US" sz="2400" dirty="0" smtClean="0"/>
              <a:t>expanding climate variables</a:t>
            </a:r>
          </a:p>
          <a:p>
            <a:pPr lvl="1">
              <a:buClr>
                <a:schemeClr val="tx1"/>
              </a:buClr>
              <a:buFont typeface="Arial" pitchFamily="34" charset="0"/>
              <a:buChar char="•"/>
            </a:pPr>
            <a:r>
              <a:rPr lang="en-US" sz="2400" dirty="0" smtClean="0"/>
              <a:t>current/predicted 2020, 2050, 2080</a:t>
            </a:r>
            <a:r>
              <a:rPr lang="en-US" sz="2400" baseline="30000" dirty="0" smtClean="0"/>
              <a:t>16</a:t>
            </a:r>
            <a:endParaRPr lang="en-US" sz="2800" dirty="0" smtClean="0"/>
          </a:p>
          <a:p>
            <a:pPr>
              <a:buClr>
                <a:schemeClr val="tx1"/>
              </a:buClr>
              <a:buFont typeface="Wingdings" pitchFamily="2" charset="2"/>
              <a:buChar char="§"/>
            </a:pPr>
            <a:r>
              <a:rPr lang="en-US" sz="3000" dirty="0" smtClean="0"/>
              <a:t>fish</a:t>
            </a:r>
          </a:p>
          <a:p>
            <a:pPr lvl="1">
              <a:buClr>
                <a:schemeClr val="tx1"/>
              </a:buClr>
              <a:buFont typeface="Arial" pitchFamily="34" charset="0"/>
              <a:buChar char="•"/>
            </a:pPr>
            <a:r>
              <a:rPr lang="en-US" sz="2400" dirty="0" smtClean="0"/>
              <a:t>lake trout – cold water</a:t>
            </a:r>
          </a:p>
          <a:p>
            <a:pPr lvl="1">
              <a:buClr>
                <a:schemeClr val="tx1"/>
              </a:buClr>
              <a:buFont typeface="Arial" pitchFamily="34" charset="0"/>
              <a:buChar char="•"/>
            </a:pPr>
            <a:r>
              <a:rPr lang="en-US" sz="2400" dirty="0" smtClean="0"/>
              <a:t>yellow perch – cool water</a:t>
            </a:r>
          </a:p>
          <a:p>
            <a:pPr lvl="1">
              <a:buClr>
                <a:schemeClr val="tx1"/>
              </a:buClr>
              <a:buFont typeface="Arial" pitchFamily="34" charset="0"/>
              <a:buChar char="•"/>
            </a:pPr>
            <a:r>
              <a:rPr lang="en-US" sz="2400" dirty="0" smtClean="0"/>
              <a:t>smallmouth bass – warm water</a:t>
            </a:r>
            <a:r>
              <a:rPr lang="en-US" sz="2400" baseline="30000" dirty="0" smtClean="0"/>
              <a:t>17</a:t>
            </a:r>
            <a:endParaRPr lang="en-US" sz="2400" dirty="0" smtClean="0"/>
          </a:p>
          <a:p>
            <a:pPr>
              <a:buClr>
                <a:schemeClr val="tx1"/>
              </a:buCl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of Fish Models</a:t>
            </a:r>
            <a:endParaRPr lang="en-US" dirty="0"/>
          </a:p>
        </p:txBody>
      </p:sp>
      <p:graphicFrame>
        <p:nvGraphicFramePr>
          <p:cNvPr id="5" name="Table 4"/>
          <p:cNvGraphicFramePr>
            <a:graphicFrameLocks noGrp="1"/>
          </p:cNvGraphicFramePr>
          <p:nvPr/>
        </p:nvGraphicFramePr>
        <p:xfrm>
          <a:off x="381001" y="2057398"/>
          <a:ext cx="8305800" cy="3628298"/>
        </p:xfrm>
        <a:graphic>
          <a:graphicData uri="http://schemas.openxmlformats.org/drawingml/2006/table">
            <a:tbl>
              <a:tblPr/>
              <a:tblGrid>
                <a:gridCol w="908625"/>
                <a:gridCol w="909574"/>
                <a:gridCol w="2161901"/>
                <a:gridCol w="2162850"/>
                <a:gridCol w="2162850"/>
              </a:tblGrid>
              <a:tr h="1524002">
                <a:tc>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smtClean="0">
                          <a:latin typeface="Calibri"/>
                          <a:ea typeface="Calibri"/>
                          <a:cs typeface="Times New Roman"/>
                        </a:rPr>
                        <a:t>Base (McKenna </a:t>
                      </a:r>
                      <a:r>
                        <a:rPr lang="en-US" sz="2000" dirty="0">
                          <a:latin typeface="Calibri"/>
                          <a:ea typeface="Calibri"/>
                          <a:cs typeface="Times New Roman"/>
                        </a:rPr>
                        <a:t>and </a:t>
                      </a:r>
                      <a:r>
                        <a:rPr lang="en-US" sz="2000" dirty="0" smtClean="0">
                          <a:latin typeface="Calibri"/>
                          <a:ea typeface="Calibri"/>
                          <a:cs typeface="Times New Roman"/>
                        </a:rPr>
                        <a:t>Castiglione) </a:t>
                      </a:r>
                      <a:r>
                        <a:rPr lang="en-US" sz="2000" baseline="30000" dirty="0" smtClean="0">
                          <a:latin typeface="Calibri"/>
                          <a:ea typeface="Calibri"/>
                          <a:cs typeface="Times New Roman"/>
                        </a:rPr>
                        <a:t>18</a:t>
                      </a:r>
                      <a:endParaRPr lang="en-US" sz="2000" baseline="30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smtClean="0">
                          <a:latin typeface="Calibri"/>
                          <a:ea typeface="Calibri"/>
                          <a:cs typeface="Times New Roman"/>
                        </a:rPr>
                        <a:t>Base</a:t>
                      </a:r>
                      <a:r>
                        <a:rPr lang="en-US" sz="2000" baseline="0" dirty="0" smtClean="0">
                          <a:latin typeface="Calibri"/>
                          <a:ea typeface="Calibri"/>
                          <a:cs typeface="Times New Roman"/>
                        </a:rPr>
                        <a:t> </a:t>
                      </a:r>
                      <a:r>
                        <a:rPr lang="en-US" sz="2000" dirty="0" smtClean="0">
                          <a:latin typeface="Calibri"/>
                          <a:ea typeface="Calibri"/>
                          <a:cs typeface="Times New Roman"/>
                        </a:rPr>
                        <a:t>+ Climate</a:t>
                      </a:r>
                      <a:r>
                        <a:rPr lang="en-US" sz="2000" baseline="30000" dirty="0" smtClean="0">
                          <a:latin typeface="Calibri"/>
                          <a:ea typeface="Calibri"/>
                          <a:cs typeface="Times New Roman"/>
                        </a:rPr>
                        <a:t>18</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Reselected habitat </a:t>
                      </a:r>
                      <a:r>
                        <a:rPr lang="en-US" sz="2000" baseline="0" dirty="0" smtClean="0">
                          <a:latin typeface="Calibri"/>
                          <a:ea typeface="Calibri"/>
                          <a:cs typeface="Times New Roman"/>
                        </a:rPr>
                        <a:t> </a:t>
                      </a:r>
                      <a:r>
                        <a:rPr lang="en-US" sz="2000" dirty="0" smtClean="0">
                          <a:latin typeface="Calibri"/>
                          <a:ea typeface="Calibri"/>
                          <a:cs typeface="Times New Roman"/>
                        </a:rPr>
                        <a:t>and </a:t>
                      </a:r>
                      <a:r>
                        <a:rPr lang="en-US" sz="2000" dirty="0">
                          <a:latin typeface="Calibri"/>
                          <a:ea typeface="Calibri"/>
                          <a:cs typeface="Times New Roman"/>
                        </a:rPr>
                        <a:t>Climate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074">
                <a:tc gridSpan="2">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A</a:t>
                      </a:r>
                      <a:r>
                        <a:rPr lang="en-US" sz="2000" baseline="-25000" dirty="0">
                          <a:latin typeface="Calibri"/>
                          <a:ea typeface="Calibri"/>
                          <a:cs typeface="Times New Roman"/>
                        </a:rPr>
                        <a:t>l, y, 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E</a:t>
                      </a:r>
                      <a:r>
                        <a:rPr lang="en-US" sz="2000" baseline="-25000" dirty="0">
                          <a:latin typeface="Calibri"/>
                          <a:ea typeface="Calibri"/>
                          <a:cs typeface="Times New Roman"/>
                        </a:rPr>
                        <a:t>l, y, 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I</a:t>
                      </a:r>
                      <a:r>
                        <a:rPr lang="en-US" sz="2000" baseline="-25000">
                          <a:latin typeface="Calibri"/>
                          <a:ea typeface="Calibri"/>
                          <a:cs typeface="Times New Roman"/>
                        </a:rPr>
                        <a:t>l, y, 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074">
                <a:tc gridSpan="2">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B</a:t>
                      </a:r>
                      <a:r>
                        <a:rPr lang="en-US" sz="2000" baseline="-25000">
                          <a:latin typeface="Calibri"/>
                          <a:ea typeface="Calibri"/>
                          <a:cs typeface="Times New Roman"/>
                        </a:rPr>
                        <a:t>l, y, 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F</a:t>
                      </a:r>
                      <a:r>
                        <a:rPr lang="en-US" sz="2000" baseline="-25000" dirty="0">
                          <a:latin typeface="Calibri"/>
                          <a:ea typeface="Calibri"/>
                          <a:cs typeface="Times New Roman"/>
                        </a:rPr>
                        <a:t>l, y, 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err="1">
                          <a:latin typeface="Calibri"/>
                          <a:ea typeface="Calibri"/>
                          <a:cs typeface="Times New Roman"/>
                        </a:rPr>
                        <a:t>J</a:t>
                      </a:r>
                      <a:r>
                        <a:rPr lang="en-US" sz="2000" baseline="-25000" dirty="0" err="1">
                          <a:latin typeface="Calibri"/>
                          <a:ea typeface="Calibri"/>
                          <a:cs typeface="Times New Roman"/>
                        </a:rPr>
                        <a:t>l</a:t>
                      </a:r>
                      <a:r>
                        <a:rPr lang="en-US" sz="2000" baseline="-25000" dirty="0">
                          <a:latin typeface="Calibri"/>
                          <a:ea typeface="Calibri"/>
                          <a:cs typeface="Times New Roman"/>
                        </a:rPr>
                        <a:t>, y, 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074">
                <a:tc gridSpan="2">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2050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C</a:t>
                      </a:r>
                      <a:r>
                        <a:rPr lang="en-US" sz="2000" baseline="-25000">
                          <a:latin typeface="Calibri"/>
                          <a:ea typeface="Calibri"/>
                          <a:cs typeface="Times New Roman"/>
                        </a:rPr>
                        <a:t>l, y, 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G</a:t>
                      </a:r>
                      <a:r>
                        <a:rPr lang="en-US" sz="2000" baseline="-25000">
                          <a:latin typeface="Calibri"/>
                          <a:ea typeface="Calibri"/>
                          <a:cs typeface="Times New Roman"/>
                        </a:rPr>
                        <a:t>l, y, 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err="1">
                          <a:latin typeface="Calibri"/>
                          <a:ea typeface="Calibri"/>
                          <a:cs typeface="Times New Roman"/>
                        </a:rPr>
                        <a:t>K</a:t>
                      </a:r>
                      <a:r>
                        <a:rPr lang="en-US" sz="2000" baseline="-25000" dirty="0" err="1">
                          <a:latin typeface="Calibri"/>
                          <a:ea typeface="Calibri"/>
                          <a:cs typeface="Times New Roman"/>
                        </a:rPr>
                        <a:t>l</a:t>
                      </a:r>
                      <a:r>
                        <a:rPr lang="en-US" sz="2000" baseline="-25000" dirty="0">
                          <a:latin typeface="Calibri"/>
                          <a:ea typeface="Calibri"/>
                          <a:cs typeface="Times New Roman"/>
                        </a:rPr>
                        <a:t>, y, 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074">
                <a:tc gridSpan="2">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2080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D</a:t>
                      </a:r>
                      <a:r>
                        <a:rPr lang="en-US" sz="2000" baseline="-25000">
                          <a:latin typeface="Calibri"/>
                          <a:ea typeface="Calibri"/>
                          <a:cs typeface="Times New Roman"/>
                        </a:rPr>
                        <a:t>l, y, 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50000"/>
                        </a:lnSpc>
                        <a:spcBef>
                          <a:spcPts val="0"/>
                        </a:spcBef>
                        <a:spcAft>
                          <a:spcPts val="1000"/>
                        </a:spcAft>
                        <a:tabLst>
                          <a:tab pos="904875" algn="l"/>
                        </a:tabLst>
                      </a:pPr>
                      <a:r>
                        <a:rPr lang="en-US" sz="2000">
                          <a:latin typeface="Calibri"/>
                          <a:ea typeface="Calibri"/>
                          <a:cs typeface="Times New Roman"/>
                        </a:rPr>
                        <a:t>H</a:t>
                      </a:r>
                      <a:r>
                        <a:rPr lang="en-US" sz="2000" baseline="-25000">
                          <a:latin typeface="Calibri"/>
                          <a:ea typeface="Calibri"/>
                          <a:cs typeface="Times New Roman"/>
                        </a:rPr>
                        <a:t>l, y, 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tabLst>
                          <a:tab pos="904875" algn="l"/>
                        </a:tabLst>
                      </a:pPr>
                      <a:r>
                        <a:rPr lang="en-US" sz="2000" dirty="0">
                          <a:latin typeface="Calibri"/>
                          <a:ea typeface="Calibri"/>
                          <a:cs typeface="Times New Roman"/>
                        </a:rPr>
                        <a:t>M</a:t>
                      </a:r>
                      <a:r>
                        <a:rPr lang="en-US" sz="2000" baseline="-25000" dirty="0">
                          <a:latin typeface="Calibri"/>
                          <a:ea typeface="Calibri"/>
                          <a:cs typeface="Times New Roman"/>
                        </a:rPr>
                        <a:t>l, y, 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Tools</a:t>
            </a:r>
            <a:endParaRPr lang="en-US" dirty="0"/>
          </a:p>
        </p:txBody>
      </p:sp>
      <p:graphicFrame>
        <p:nvGraphicFramePr>
          <p:cNvPr id="3" name="Table 2"/>
          <p:cNvGraphicFramePr>
            <a:graphicFrameLocks noGrp="1"/>
          </p:cNvGraphicFramePr>
          <p:nvPr/>
        </p:nvGraphicFramePr>
        <p:xfrm>
          <a:off x="609598" y="1676401"/>
          <a:ext cx="7696201" cy="2286000"/>
        </p:xfrm>
        <a:graphic>
          <a:graphicData uri="http://schemas.openxmlformats.org/drawingml/2006/table">
            <a:tbl>
              <a:tblPr/>
              <a:tblGrid>
                <a:gridCol w="3962402"/>
                <a:gridCol w="1981200"/>
                <a:gridCol w="1752599"/>
              </a:tblGrid>
              <a:tr h="445728">
                <a:tc>
                  <a:txBody>
                    <a:bodyPr/>
                    <a:lstStyle/>
                    <a:p>
                      <a:pPr marL="0" marR="0">
                        <a:lnSpc>
                          <a:spcPct val="150000"/>
                        </a:lnSpc>
                        <a:spcBef>
                          <a:spcPts val="0"/>
                        </a:spcBef>
                        <a:spcAft>
                          <a:spcPts val="1000"/>
                        </a:spcAft>
                      </a:pPr>
                      <a:r>
                        <a:rPr lang="en-US" sz="2000" b="1" dirty="0">
                          <a:solidFill>
                            <a:srgbClr val="FFFFFF"/>
                          </a:solidFill>
                          <a:latin typeface="Calibri"/>
                          <a:ea typeface="Calibri"/>
                          <a:cs typeface="Times New Roman"/>
                        </a:rPr>
                        <a:t>Data Set</a:t>
                      </a:r>
                      <a:endParaRPr lang="en-US" sz="20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50000"/>
                        </a:lnSpc>
                        <a:spcBef>
                          <a:spcPts val="0"/>
                        </a:spcBef>
                        <a:spcAft>
                          <a:spcPts val="1000"/>
                        </a:spcAft>
                      </a:pPr>
                      <a:r>
                        <a:rPr lang="en-US" sz="2000" b="1">
                          <a:solidFill>
                            <a:srgbClr val="FFFFFF"/>
                          </a:solidFill>
                          <a:latin typeface="Calibri"/>
                          <a:ea typeface="Calibri"/>
                          <a:cs typeface="Times New Roman"/>
                        </a:rPr>
                        <a:t>Resolution</a:t>
                      </a:r>
                      <a:endParaRPr lang="en-US" sz="20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50000"/>
                        </a:lnSpc>
                        <a:spcBef>
                          <a:spcPts val="0"/>
                        </a:spcBef>
                        <a:spcAft>
                          <a:spcPts val="1000"/>
                        </a:spcAft>
                      </a:pPr>
                      <a:r>
                        <a:rPr lang="en-US" sz="2000" b="1">
                          <a:solidFill>
                            <a:srgbClr val="FFFFFF"/>
                          </a:solidFill>
                          <a:latin typeface="Calibri"/>
                          <a:ea typeface="Calibri"/>
                          <a:cs typeface="Times New Roman"/>
                        </a:rPr>
                        <a:t>Format</a:t>
                      </a:r>
                      <a:endParaRPr lang="en-US" sz="20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445728">
                <a:tc>
                  <a:txBody>
                    <a:bodyPr/>
                    <a:lstStyle/>
                    <a:p>
                      <a:pPr marL="0" marR="0">
                        <a:lnSpc>
                          <a:spcPct val="115000"/>
                        </a:lnSpc>
                        <a:spcBef>
                          <a:spcPts val="0"/>
                        </a:spcBef>
                        <a:spcAft>
                          <a:spcPts val="1000"/>
                        </a:spcAft>
                      </a:pPr>
                      <a:r>
                        <a:rPr lang="en-US" sz="2000" b="1" dirty="0">
                          <a:solidFill>
                            <a:srgbClr val="FFFFFF"/>
                          </a:solidFill>
                          <a:latin typeface="Calibri"/>
                          <a:ea typeface="Calibri"/>
                          <a:cs typeface="Times New Roman"/>
                        </a:rPr>
                        <a:t>Coastal-GAP spatial unit layers</a:t>
                      </a:r>
                      <a:endParaRPr lang="en-US" sz="20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50000"/>
                        </a:lnSpc>
                        <a:spcBef>
                          <a:spcPts val="0"/>
                        </a:spcBef>
                        <a:spcAft>
                          <a:spcPts val="1000"/>
                        </a:spcAft>
                      </a:pPr>
                      <a:r>
                        <a:rPr lang="en-US" sz="2000" dirty="0">
                          <a:latin typeface="Calibri"/>
                          <a:ea typeface="Calibri"/>
                          <a:cs typeface="Times New Roman"/>
                        </a:rPr>
                        <a:t>90 m x 90 m</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1">
                        <a:lumMod val="50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Raster</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1">
                        <a:lumMod val="50000"/>
                      </a:schemeClr>
                    </a:solidFill>
                  </a:tcPr>
                </a:tc>
              </a:tr>
              <a:tr h="445728">
                <a:tc>
                  <a:txBody>
                    <a:bodyPr/>
                    <a:lstStyle/>
                    <a:p>
                      <a:pPr marL="0" marR="0">
                        <a:lnSpc>
                          <a:spcPct val="115000"/>
                        </a:lnSpc>
                        <a:spcBef>
                          <a:spcPts val="0"/>
                        </a:spcBef>
                        <a:spcAft>
                          <a:spcPts val="1000"/>
                        </a:spcAft>
                      </a:pPr>
                      <a:r>
                        <a:rPr lang="en-US" sz="2000" b="1" dirty="0">
                          <a:solidFill>
                            <a:srgbClr val="FFFFFF"/>
                          </a:solidFill>
                          <a:latin typeface="Calibri"/>
                          <a:ea typeface="Calibri"/>
                          <a:cs typeface="Times New Roman"/>
                        </a:rPr>
                        <a:t>USGS fish survey data</a:t>
                      </a:r>
                      <a:endParaRPr lang="en-US" sz="2000" dirty="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50000"/>
                        </a:lnSpc>
                        <a:spcBef>
                          <a:spcPts val="0"/>
                        </a:spcBef>
                        <a:spcAft>
                          <a:spcPts val="1000"/>
                        </a:spcAft>
                      </a:pPr>
                      <a:r>
                        <a:rPr lang="en-US" sz="2000" dirty="0">
                          <a:latin typeface="Calibri"/>
                          <a:ea typeface="Calibri"/>
                          <a:cs typeface="Times New Roman"/>
                        </a:rPr>
                        <a:t>90 m x 90 m</a:t>
                      </a:r>
                    </a:p>
                  </a:txBody>
                  <a:tcPr marL="68580" marR="68580" marT="0" marB="0">
                    <a:lnL>
                      <a:noFill/>
                    </a:lnL>
                    <a:lnR>
                      <a:noFill/>
                    </a:lnR>
                    <a:lnT>
                      <a:noFill/>
                    </a:lnT>
                    <a:lnB>
                      <a:noFill/>
                    </a:lnB>
                  </a:tcPr>
                </a:tc>
                <a:tc>
                  <a:txBody>
                    <a:bodyPr/>
                    <a:lstStyle/>
                    <a:p>
                      <a:pPr marL="0" marR="0">
                        <a:lnSpc>
                          <a:spcPct val="150000"/>
                        </a:lnSpc>
                        <a:spcBef>
                          <a:spcPts val="0"/>
                        </a:spcBef>
                        <a:spcAft>
                          <a:spcPts val="1000"/>
                        </a:spcAft>
                      </a:pPr>
                      <a:r>
                        <a:rPr lang="en-US" sz="2000" dirty="0">
                          <a:latin typeface="Calibri"/>
                          <a:ea typeface="Calibri"/>
                          <a:cs typeface="Times New Roman"/>
                        </a:rPr>
                        <a:t>Raster</a:t>
                      </a:r>
                    </a:p>
                  </a:txBody>
                  <a:tcPr marL="68580" marR="68580" marT="0" marB="0">
                    <a:lnL>
                      <a:noFill/>
                    </a:lnL>
                    <a:lnR>
                      <a:noFill/>
                    </a:lnR>
                    <a:lnT>
                      <a:noFill/>
                    </a:lnT>
                    <a:lnB>
                      <a:noFill/>
                    </a:lnB>
                  </a:tcPr>
                </a:tc>
              </a:tr>
              <a:tr h="445728">
                <a:tc>
                  <a:txBody>
                    <a:bodyPr/>
                    <a:lstStyle/>
                    <a:p>
                      <a:pPr marL="0" marR="0">
                        <a:lnSpc>
                          <a:spcPct val="115000"/>
                        </a:lnSpc>
                        <a:spcBef>
                          <a:spcPts val="0"/>
                        </a:spcBef>
                        <a:spcAft>
                          <a:spcPts val="1000"/>
                        </a:spcAft>
                      </a:pPr>
                      <a:r>
                        <a:rPr lang="en-US" sz="2000" b="1" dirty="0">
                          <a:solidFill>
                            <a:srgbClr val="FFFFFF"/>
                          </a:solidFill>
                          <a:latin typeface="Calibri"/>
                          <a:ea typeface="Calibri"/>
                          <a:cs typeface="Times New Roman"/>
                        </a:rPr>
                        <a:t>Habitat variable data set</a:t>
                      </a:r>
                      <a:endParaRPr lang="en-US" sz="2000" dirty="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50000"/>
                        </a:lnSpc>
                        <a:spcBef>
                          <a:spcPts val="0"/>
                        </a:spcBef>
                        <a:spcAft>
                          <a:spcPts val="1000"/>
                        </a:spcAft>
                      </a:pPr>
                      <a:r>
                        <a:rPr lang="en-US" sz="2000" dirty="0">
                          <a:latin typeface="Calibri"/>
                          <a:ea typeface="Calibri"/>
                          <a:cs typeface="Times New Roman"/>
                        </a:rPr>
                        <a:t>90 m x 90 m</a:t>
                      </a:r>
                    </a:p>
                  </a:txBody>
                  <a:tcPr marL="68580" marR="68580" marT="0" marB="0">
                    <a:lnL>
                      <a:noFill/>
                    </a:lnL>
                    <a:lnR>
                      <a:noFill/>
                    </a:lnR>
                    <a:lnT>
                      <a:noFill/>
                    </a:lnT>
                    <a:lnB>
                      <a:noFill/>
                    </a:lnB>
                    <a:solidFill>
                      <a:schemeClr val="accent1">
                        <a:lumMod val="50000"/>
                      </a:schemeClr>
                    </a:solidFill>
                  </a:tcPr>
                </a:tc>
                <a:tc>
                  <a:txBody>
                    <a:bodyPr/>
                    <a:lstStyle/>
                    <a:p>
                      <a:pPr marL="0" marR="0">
                        <a:lnSpc>
                          <a:spcPct val="150000"/>
                        </a:lnSpc>
                        <a:spcBef>
                          <a:spcPts val="0"/>
                        </a:spcBef>
                        <a:spcAft>
                          <a:spcPts val="1000"/>
                        </a:spcAft>
                      </a:pPr>
                      <a:r>
                        <a:rPr lang="en-US" sz="2000" dirty="0">
                          <a:latin typeface="Calibri"/>
                          <a:ea typeface="Calibri"/>
                          <a:cs typeface="Times New Roman"/>
                        </a:rPr>
                        <a:t>Raster</a:t>
                      </a:r>
                    </a:p>
                  </a:txBody>
                  <a:tcPr marL="68580" marR="68580" marT="0" marB="0">
                    <a:lnL>
                      <a:noFill/>
                    </a:lnL>
                    <a:lnR>
                      <a:noFill/>
                    </a:lnR>
                    <a:lnT>
                      <a:noFill/>
                    </a:lnT>
                    <a:lnB>
                      <a:noFill/>
                    </a:lnB>
                    <a:solidFill>
                      <a:schemeClr val="accent1">
                        <a:lumMod val="50000"/>
                      </a:schemeClr>
                    </a:solidFill>
                  </a:tcPr>
                </a:tc>
              </a:tr>
              <a:tr h="445728">
                <a:tc>
                  <a:txBody>
                    <a:bodyPr/>
                    <a:lstStyle/>
                    <a:p>
                      <a:pPr marL="0" marR="0">
                        <a:lnSpc>
                          <a:spcPct val="115000"/>
                        </a:lnSpc>
                        <a:spcBef>
                          <a:spcPts val="0"/>
                        </a:spcBef>
                        <a:spcAft>
                          <a:spcPts val="1000"/>
                        </a:spcAft>
                      </a:pPr>
                      <a:r>
                        <a:rPr lang="en-US" sz="2000" b="1">
                          <a:solidFill>
                            <a:srgbClr val="FFFFFF"/>
                          </a:solidFill>
                          <a:latin typeface="Calibri"/>
                          <a:ea typeface="Calibri"/>
                          <a:cs typeface="Times New Roman"/>
                        </a:rPr>
                        <a:t>Climate variables</a:t>
                      </a:r>
                      <a:endParaRPr lang="en-US" sz="200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50000"/>
                        </a:lnSpc>
                        <a:spcBef>
                          <a:spcPts val="0"/>
                        </a:spcBef>
                        <a:spcAft>
                          <a:spcPts val="1000"/>
                        </a:spcAft>
                      </a:pPr>
                      <a:r>
                        <a:rPr lang="en-US" sz="2000" dirty="0" smtClean="0">
                          <a:latin typeface="Calibri"/>
                          <a:ea typeface="Calibri"/>
                          <a:cs typeface="Times New Roman"/>
                        </a:rPr>
                        <a:t>1</a:t>
                      </a:r>
                      <a:r>
                        <a:rPr lang="en-US" sz="2000" baseline="0" dirty="0" smtClean="0">
                          <a:latin typeface="Calibri"/>
                          <a:ea typeface="Calibri"/>
                          <a:cs typeface="Times New Roman"/>
                        </a:rPr>
                        <a:t> km x 1 km</a:t>
                      </a:r>
                      <a:endParaRPr lang="en-US" sz="20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2000" dirty="0">
                          <a:latin typeface="Calibri"/>
                          <a:ea typeface="Calibri"/>
                          <a:cs typeface="Times New Roman"/>
                        </a:rPr>
                        <a:t>Raster</a:t>
                      </a: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609600" y="4267200"/>
          <a:ext cx="7696200" cy="2286000"/>
        </p:xfrm>
        <a:graphic>
          <a:graphicData uri="http://schemas.openxmlformats.org/drawingml/2006/table">
            <a:tbl>
              <a:tblPr/>
              <a:tblGrid>
                <a:gridCol w="7696200"/>
              </a:tblGrid>
              <a:tr h="396240">
                <a:tc>
                  <a:txBody>
                    <a:bodyPr/>
                    <a:lstStyle/>
                    <a:p>
                      <a:pPr marL="0" marR="0">
                        <a:lnSpc>
                          <a:spcPct val="150000"/>
                        </a:lnSpc>
                        <a:spcBef>
                          <a:spcPts val="0"/>
                        </a:spcBef>
                        <a:spcAft>
                          <a:spcPts val="1000"/>
                        </a:spcAft>
                      </a:pPr>
                      <a:r>
                        <a:rPr lang="en-US" sz="2000" b="1" dirty="0">
                          <a:latin typeface="Calibri"/>
                          <a:ea typeface="Calibri"/>
                          <a:cs typeface="Times New Roman"/>
                        </a:rPr>
                        <a:t>Tools:</a:t>
                      </a:r>
                      <a:endParaRPr lang="en-US" sz="20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96240">
                <a:tc>
                  <a:txBody>
                    <a:bodyPr/>
                    <a:lstStyle/>
                    <a:p>
                      <a:pPr marL="0" marR="0">
                        <a:lnSpc>
                          <a:spcPct val="150000"/>
                        </a:lnSpc>
                        <a:spcBef>
                          <a:spcPts val="0"/>
                        </a:spcBef>
                        <a:spcAft>
                          <a:spcPts val="1000"/>
                        </a:spcAft>
                      </a:pPr>
                      <a:r>
                        <a:rPr lang="en-US" sz="2000" dirty="0" err="1">
                          <a:latin typeface="Calibri"/>
                          <a:ea typeface="Calibri"/>
                          <a:cs typeface="Times New Roman"/>
                        </a:rPr>
                        <a:t>ArcGIS</a:t>
                      </a:r>
                      <a:r>
                        <a:rPr lang="en-US" sz="2000" dirty="0">
                          <a:latin typeface="Calibri"/>
                          <a:ea typeface="Calibri"/>
                          <a:cs typeface="Times New Roman"/>
                        </a:rPr>
                        <a:t> </a:t>
                      </a:r>
                      <a:r>
                        <a:rPr lang="en-US" sz="2000" dirty="0" smtClean="0">
                          <a:latin typeface="Calibri"/>
                          <a:ea typeface="Calibri"/>
                          <a:cs typeface="Times New Roman"/>
                        </a:rPr>
                        <a:t>10.1</a:t>
                      </a:r>
                      <a:r>
                        <a:rPr lang="en-US" sz="2000" baseline="30000" dirty="0" smtClean="0">
                          <a:latin typeface="Calibri"/>
                          <a:ea typeface="Calibri"/>
                          <a:cs typeface="Times New Roman"/>
                        </a:rPr>
                        <a:t>19</a:t>
                      </a:r>
                      <a:endParaRPr lang="en-US" sz="20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6240">
                <a:tc>
                  <a:txBody>
                    <a:bodyPr/>
                    <a:lstStyle/>
                    <a:p>
                      <a:pPr marL="0" marR="0">
                        <a:lnSpc>
                          <a:spcPct val="150000"/>
                        </a:lnSpc>
                        <a:spcBef>
                          <a:spcPts val="0"/>
                        </a:spcBef>
                        <a:spcAft>
                          <a:spcPts val="1000"/>
                        </a:spcAft>
                      </a:pPr>
                      <a:r>
                        <a:rPr lang="en-US" sz="2000" dirty="0">
                          <a:latin typeface="Calibri"/>
                          <a:ea typeface="Calibri"/>
                          <a:cs typeface="Times New Roman"/>
                        </a:rPr>
                        <a:t>Statistical software to perform CCA or other multivariate analysis</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6240">
                <a:tc>
                  <a:txBody>
                    <a:bodyPr/>
                    <a:lstStyle/>
                    <a:p>
                      <a:pPr marL="0" marR="0">
                        <a:lnSpc>
                          <a:spcPct val="150000"/>
                        </a:lnSpc>
                        <a:spcBef>
                          <a:spcPts val="0"/>
                        </a:spcBef>
                        <a:spcAft>
                          <a:spcPts val="1000"/>
                        </a:spcAft>
                      </a:pPr>
                      <a:r>
                        <a:rPr lang="en-US" sz="2000" dirty="0" err="1">
                          <a:latin typeface="Calibri"/>
                          <a:ea typeface="Calibri"/>
                          <a:cs typeface="Times New Roman"/>
                        </a:rPr>
                        <a:t>Neuro</a:t>
                      </a:r>
                      <a:r>
                        <a:rPr lang="en-US" sz="2000" dirty="0">
                          <a:latin typeface="Calibri"/>
                          <a:ea typeface="Calibri"/>
                          <a:cs typeface="Times New Roman"/>
                        </a:rPr>
                        <a:t> Shell 2 software, release </a:t>
                      </a:r>
                      <a:r>
                        <a:rPr lang="en-US" sz="2000" dirty="0" smtClean="0">
                          <a:latin typeface="Calibri"/>
                          <a:ea typeface="Calibri"/>
                          <a:cs typeface="Times New Roman"/>
                        </a:rPr>
                        <a:t>4</a:t>
                      </a:r>
                      <a:r>
                        <a:rPr lang="en-US" sz="2000" baseline="30000" dirty="0" smtClean="0">
                          <a:latin typeface="Calibri"/>
                          <a:ea typeface="Calibri"/>
                          <a:cs typeface="Times New Roman"/>
                        </a:rPr>
                        <a:t>20</a:t>
                      </a:r>
                      <a:endParaRPr lang="en-US" sz="20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6240">
                <a:tc>
                  <a:txBody>
                    <a:bodyPr/>
                    <a:lstStyle/>
                    <a:p>
                      <a:pPr marL="0" marR="0">
                        <a:lnSpc>
                          <a:spcPct val="150000"/>
                        </a:lnSpc>
                        <a:spcBef>
                          <a:spcPts val="0"/>
                        </a:spcBef>
                        <a:spcAft>
                          <a:spcPts val="1000"/>
                        </a:spcAft>
                      </a:pPr>
                      <a:r>
                        <a:rPr lang="en-US" sz="2000" dirty="0">
                          <a:latin typeface="Calibri"/>
                          <a:ea typeface="Calibri"/>
                          <a:cs typeface="Times New Roman"/>
                        </a:rPr>
                        <a:t>Array application tool for calculating and mapping fish</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lnSpc>
                <a:spcPct val="114000"/>
              </a:lnSpc>
              <a:buClr>
                <a:schemeClr val="tx1"/>
              </a:buClr>
              <a:buFont typeface="Wingdings" pitchFamily="2" charset="2"/>
              <a:buChar char="§"/>
            </a:pPr>
            <a:r>
              <a:rPr lang="en-US" sz="3000" dirty="0" smtClean="0"/>
              <a:t>introduction</a:t>
            </a:r>
          </a:p>
          <a:p>
            <a:pPr>
              <a:lnSpc>
                <a:spcPct val="114000"/>
              </a:lnSpc>
              <a:buClr>
                <a:schemeClr val="tx1"/>
              </a:buClr>
              <a:buFont typeface="Wingdings" pitchFamily="2" charset="2"/>
              <a:buChar char="§"/>
            </a:pPr>
            <a:r>
              <a:rPr lang="en-US" sz="3000" dirty="0" smtClean="0"/>
              <a:t>objectives</a:t>
            </a:r>
          </a:p>
          <a:p>
            <a:pPr>
              <a:lnSpc>
                <a:spcPct val="114000"/>
              </a:lnSpc>
              <a:buClr>
                <a:schemeClr val="tx1"/>
              </a:buClr>
              <a:buFont typeface="Wingdings" pitchFamily="2" charset="2"/>
              <a:buChar char="§"/>
            </a:pPr>
            <a:r>
              <a:rPr lang="en-US" sz="3000" dirty="0" smtClean="0"/>
              <a:t>methods</a:t>
            </a:r>
          </a:p>
          <a:p>
            <a:pPr>
              <a:lnSpc>
                <a:spcPct val="114000"/>
              </a:lnSpc>
              <a:buClr>
                <a:schemeClr val="tx1"/>
              </a:buClr>
              <a:buFont typeface="Wingdings" pitchFamily="2" charset="2"/>
              <a:buChar char="§"/>
            </a:pPr>
            <a:r>
              <a:rPr lang="en-US" sz="3000" dirty="0" smtClean="0"/>
              <a:t>timeline</a:t>
            </a:r>
          </a:p>
          <a:p>
            <a:pPr>
              <a:lnSpc>
                <a:spcPct val="114000"/>
              </a:lnSpc>
              <a:buClr>
                <a:schemeClr val="tx1"/>
              </a:buClr>
              <a:buFont typeface="Wingdings" pitchFamily="2" charset="2"/>
              <a:buChar char="§"/>
            </a:pPr>
            <a:r>
              <a:rPr lang="en-US" sz="3000" dirty="0" smtClean="0"/>
              <a:t>credits</a:t>
            </a:r>
          </a:p>
          <a:p>
            <a:pPr>
              <a:lnSpc>
                <a:spcPct val="114000"/>
              </a:lnSpc>
              <a:buClr>
                <a:schemeClr val="tx1"/>
              </a:buCl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Methodology</a:t>
            </a:r>
            <a:endParaRPr lang="en-US" dirty="0"/>
          </a:p>
        </p:txBody>
      </p:sp>
      <p:sp>
        <p:nvSpPr>
          <p:cNvPr id="4" name="Rectangle 3"/>
          <p:cNvSpPr/>
          <p:nvPr/>
        </p:nvSpPr>
        <p:spPr>
          <a:xfrm>
            <a:off x="304800" y="1524000"/>
            <a:ext cx="14478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Habitat</a:t>
            </a:r>
            <a:endParaRPr lang="en-US" sz="1400" dirty="0">
              <a:solidFill>
                <a:schemeClr val="bg1"/>
              </a:solidFill>
            </a:endParaRPr>
          </a:p>
        </p:txBody>
      </p:sp>
      <p:sp>
        <p:nvSpPr>
          <p:cNvPr id="5" name="Rectangle 4"/>
          <p:cNvSpPr/>
          <p:nvPr/>
        </p:nvSpPr>
        <p:spPr>
          <a:xfrm>
            <a:off x="304800" y="1981200"/>
            <a:ext cx="1447800" cy="5334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GAP spatial units</a:t>
            </a:r>
            <a:endParaRPr lang="en-US" sz="1400" dirty="0">
              <a:solidFill>
                <a:schemeClr val="bg1"/>
              </a:solidFill>
            </a:endParaRPr>
          </a:p>
        </p:txBody>
      </p:sp>
      <p:sp>
        <p:nvSpPr>
          <p:cNvPr id="6" name="Rectangle 5"/>
          <p:cNvSpPr/>
          <p:nvPr/>
        </p:nvSpPr>
        <p:spPr>
          <a:xfrm>
            <a:off x="304800" y="2590800"/>
            <a:ext cx="14478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Fish data</a:t>
            </a:r>
            <a:endParaRPr lang="en-US" sz="1400" dirty="0">
              <a:solidFill>
                <a:schemeClr val="bg1"/>
              </a:solidFill>
            </a:endParaRPr>
          </a:p>
        </p:txBody>
      </p:sp>
      <p:sp>
        <p:nvSpPr>
          <p:cNvPr id="7" name="Rectangle 6"/>
          <p:cNvSpPr/>
          <p:nvPr/>
        </p:nvSpPr>
        <p:spPr>
          <a:xfrm>
            <a:off x="304800" y="3124200"/>
            <a:ext cx="15240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Climate data</a:t>
            </a:r>
            <a:endParaRPr lang="en-US" sz="1400" dirty="0">
              <a:solidFill>
                <a:schemeClr val="bg1"/>
              </a:solidFill>
            </a:endParaRPr>
          </a:p>
        </p:txBody>
      </p:sp>
      <p:sp>
        <p:nvSpPr>
          <p:cNvPr id="8" name="Flowchart: Magnetic Disk 7"/>
          <p:cNvSpPr/>
          <p:nvPr/>
        </p:nvSpPr>
        <p:spPr>
          <a:xfrm>
            <a:off x="3886200" y="1676400"/>
            <a:ext cx="990600" cy="762000"/>
          </a:xfrm>
          <a:prstGeom prst="flowChartMagneticDisk">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Geo-database</a:t>
            </a:r>
            <a:endParaRPr lang="en-US" sz="1400" dirty="0">
              <a:solidFill>
                <a:schemeClr val="bg1"/>
              </a:solidFill>
            </a:endParaRPr>
          </a:p>
        </p:txBody>
      </p:sp>
      <p:sp>
        <p:nvSpPr>
          <p:cNvPr id="10" name="Rounded Rectangle 9"/>
          <p:cNvSpPr/>
          <p:nvPr/>
        </p:nvSpPr>
        <p:spPr>
          <a:xfrm>
            <a:off x="6019800" y="1600200"/>
            <a:ext cx="2819400" cy="8382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accent2">
                    <a:lumMod val="50000"/>
                  </a:schemeClr>
                </a:solidFill>
              </a:rPr>
              <a:t>ArcGIS</a:t>
            </a:r>
            <a:r>
              <a:rPr lang="en-US" sz="1200" dirty="0" smtClean="0">
                <a:solidFill>
                  <a:schemeClr val="accent2">
                    <a:lumMod val="50000"/>
                  </a:schemeClr>
                </a:solidFill>
              </a:rPr>
              <a:t>:  Extract Multi Values to Points </a:t>
            </a:r>
          </a:p>
          <a:p>
            <a:pPr algn="ctr"/>
            <a:r>
              <a:rPr lang="en-US" sz="1400" dirty="0" smtClean="0">
                <a:solidFill>
                  <a:schemeClr val="bg1"/>
                </a:solidFill>
              </a:rPr>
              <a:t>Drill for habitat and climate variables</a:t>
            </a:r>
            <a:endParaRPr lang="en-US" sz="1400" dirty="0">
              <a:solidFill>
                <a:schemeClr val="bg1"/>
              </a:solidFill>
            </a:endParaRPr>
          </a:p>
        </p:txBody>
      </p:sp>
      <p:sp>
        <p:nvSpPr>
          <p:cNvPr id="11" name="Rectangle 10"/>
          <p:cNvSpPr/>
          <p:nvPr/>
        </p:nvSpPr>
        <p:spPr>
          <a:xfrm>
            <a:off x="7086600" y="2590800"/>
            <a:ext cx="16002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Attribute table</a:t>
            </a:r>
            <a:endParaRPr lang="en-US" sz="1400" dirty="0">
              <a:solidFill>
                <a:schemeClr val="bg1"/>
              </a:solidFill>
            </a:endParaRPr>
          </a:p>
        </p:txBody>
      </p:sp>
      <p:sp>
        <p:nvSpPr>
          <p:cNvPr id="12" name="Rounded Rectangle 11"/>
          <p:cNvSpPr/>
          <p:nvPr/>
        </p:nvSpPr>
        <p:spPr>
          <a:xfrm>
            <a:off x="6202680" y="3276600"/>
            <a:ext cx="1188720" cy="1368552"/>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2">
                    <a:lumMod val="50000"/>
                  </a:schemeClr>
                </a:solidFill>
              </a:rPr>
              <a:t>MVA</a:t>
            </a:r>
          </a:p>
          <a:p>
            <a:pPr algn="ctr"/>
            <a:r>
              <a:rPr lang="en-US" sz="1400" dirty="0" smtClean="0">
                <a:solidFill>
                  <a:schemeClr val="bg1"/>
                </a:solidFill>
              </a:rPr>
              <a:t>Analyze climate variables for influence</a:t>
            </a:r>
            <a:endParaRPr lang="en-US" sz="1400" dirty="0">
              <a:solidFill>
                <a:schemeClr val="bg1"/>
              </a:solidFill>
            </a:endParaRPr>
          </a:p>
        </p:txBody>
      </p:sp>
      <p:sp>
        <p:nvSpPr>
          <p:cNvPr id="13" name="Rectangle 12"/>
          <p:cNvSpPr/>
          <p:nvPr/>
        </p:nvSpPr>
        <p:spPr>
          <a:xfrm>
            <a:off x="4800600" y="6248400"/>
            <a:ext cx="15240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M &amp; C variables</a:t>
            </a:r>
            <a:endParaRPr lang="en-US" sz="1400" dirty="0">
              <a:solidFill>
                <a:schemeClr val="bg1"/>
              </a:solidFill>
            </a:endParaRPr>
          </a:p>
        </p:txBody>
      </p:sp>
      <p:cxnSp>
        <p:nvCxnSpPr>
          <p:cNvPr id="15" name="Straight Arrow Connector 14"/>
          <p:cNvCxnSpPr>
            <a:stCxn id="4" idx="3"/>
            <a:endCxn id="8" idx="2"/>
          </p:cNvCxnSpPr>
          <p:nvPr/>
        </p:nvCxnSpPr>
        <p:spPr>
          <a:xfrm>
            <a:off x="1752600" y="1714500"/>
            <a:ext cx="2133600" cy="3429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8" idx="2"/>
          </p:cNvCxnSpPr>
          <p:nvPr/>
        </p:nvCxnSpPr>
        <p:spPr>
          <a:xfrm flipV="1">
            <a:off x="1752600" y="2057400"/>
            <a:ext cx="2133600" cy="1905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8" idx="2"/>
          </p:cNvCxnSpPr>
          <p:nvPr/>
        </p:nvCxnSpPr>
        <p:spPr>
          <a:xfrm flipV="1">
            <a:off x="1752600" y="2057400"/>
            <a:ext cx="2133600" cy="7239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a:endCxn id="8" idx="2"/>
          </p:cNvCxnSpPr>
          <p:nvPr/>
        </p:nvCxnSpPr>
        <p:spPr>
          <a:xfrm flipV="1">
            <a:off x="1828800" y="2057400"/>
            <a:ext cx="2057400" cy="12573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7543800" y="3276600"/>
            <a:ext cx="1219200" cy="13716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2">
                    <a:lumMod val="50000"/>
                  </a:schemeClr>
                </a:solidFill>
              </a:rPr>
              <a:t>MVA</a:t>
            </a:r>
          </a:p>
          <a:p>
            <a:pPr algn="ctr"/>
            <a:r>
              <a:rPr lang="en-US" sz="1400" dirty="0" smtClean="0">
                <a:solidFill>
                  <a:schemeClr val="bg1"/>
                </a:solidFill>
              </a:rPr>
              <a:t>Analyze mixed variables for influence</a:t>
            </a:r>
            <a:endParaRPr lang="en-US" sz="1400" dirty="0">
              <a:solidFill>
                <a:schemeClr val="bg1"/>
              </a:solidFill>
            </a:endParaRPr>
          </a:p>
        </p:txBody>
      </p:sp>
      <p:cxnSp>
        <p:nvCxnSpPr>
          <p:cNvPr id="35" name="Straight Arrow Connector 34"/>
          <p:cNvCxnSpPr>
            <a:stCxn id="8" idx="4"/>
            <a:endCxn id="10" idx="1"/>
          </p:cNvCxnSpPr>
          <p:nvPr/>
        </p:nvCxnSpPr>
        <p:spPr>
          <a:xfrm flipV="1">
            <a:off x="4876800" y="2019300"/>
            <a:ext cx="1143000" cy="381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2"/>
            <a:endCxn id="11" idx="0"/>
          </p:cNvCxnSpPr>
          <p:nvPr/>
        </p:nvCxnSpPr>
        <p:spPr>
          <a:xfrm>
            <a:off x="7429500" y="2438400"/>
            <a:ext cx="457200" cy="1524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1" idx="2"/>
            <a:endCxn id="29" idx="0"/>
          </p:cNvCxnSpPr>
          <p:nvPr/>
        </p:nvCxnSpPr>
        <p:spPr>
          <a:xfrm>
            <a:off x="7886700" y="2971800"/>
            <a:ext cx="266700" cy="3048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1"/>
            <a:endCxn id="8" idx="3"/>
          </p:cNvCxnSpPr>
          <p:nvPr/>
        </p:nvCxnSpPr>
        <p:spPr>
          <a:xfrm flipH="1" flipV="1">
            <a:off x="4381500" y="2438400"/>
            <a:ext cx="2705100" cy="3429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1" idx="2"/>
            <a:endCxn id="12" idx="0"/>
          </p:cNvCxnSpPr>
          <p:nvPr/>
        </p:nvCxnSpPr>
        <p:spPr>
          <a:xfrm flipH="1">
            <a:off x="6797040" y="2971800"/>
            <a:ext cx="1089660" cy="3048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620000" y="4876800"/>
            <a:ext cx="1066800" cy="5334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Mix </a:t>
            </a:r>
          </a:p>
          <a:p>
            <a:pPr algn="ctr"/>
            <a:r>
              <a:rPr lang="en-US" sz="1400" dirty="0" smtClean="0">
                <a:solidFill>
                  <a:schemeClr val="bg1"/>
                </a:solidFill>
              </a:rPr>
              <a:t>variables</a:t>
            </a:r>
            <a:endParaRPr lang="en-US" sz="1400" dirty="0">
              <a:solidFill>
                <a:schemeClr val="bg1"/>
              </a:solidFill>
            </a:endParaRPr>
          </a:p>
        </p:txBody>
      </p:sp>
      <p:sp>
        <p:nvSpPr>
          <p:cNvPr id="66" name="Rectangle 65"/>
          <p:cNvSpPr/>
          <p:nvPr/>
        </p:nvSpPr>
        <p:spPr>
          <a:xfrm>
            <a:off x="6324600" y="4876800"/>
            <a:ext cx="1143000" cy="5334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Climate </a:t>
            </a:r>
          </a:p>
          <a:p>
            <a:pPr algn="ctr"/>
            <a:r>
              <a:rPr lang="en-US" sz="1400" dirty="0" smtClean="0">
                <a:solidFill>
                  <a:schemeClr val="bg1"/>
                </a:solidFill>
              </a:rPr>
              <a:t>variables</a:t>
            </a:r>
            <a:endParaRPr lang="en-US" sz="1400" dirty="0">
              <a:solidFill>
                <a:schemeClr val="bg1"/>
              </a:solidFill>
            </a:endParaRPr>
          </a:p>
        </p:txBody>
      </p:sp>
      <p:cxnSp>
        <p:nvCxnSpPr>
          <p:cNvPr id="68" name="Straight Arrow Connector 67"/>
          <p:cNvCxnSpPr/>
          <p:nvPr/>
        </p:nvCxnSpPr>
        <p:spPr>
          <a:xfrm>
            <a:off x="-838200" y="6477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2" idx="2"/>
            <a:endCxn id="66" idx="0"/>
          </p:cNvCxnSpPr>
          <p:nvPr/>
        </p:nvCxnSpPr>
        <p:spPr>
          <a:xfrm>
            <a:off x="6797040" y="4645152"/>
            <a:ext cx="99060" cy="231648"/>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9" idx="2"/>
            <a:endCxn id="65" idx="0"/>
          </p:cNvCxnSpPr>
          <p:nvPr/>
        </p:nvCxnSpPr>
        <p:spPr>
          <a:xfrm>
            <a:off x="8153400" y="4648200"/>
            <a:ext cx="0" cy="2286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6781800" y="5715000"/>
            <a:ext cx="1981200" cy="8382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2">
                    <a:lumMod val="50000"/>
                  </a:schemeClr>
                </a:solidFill>
              </a:rPr>
              <a:t>Neural Shell 2  </a:t>
            </a:r>
          </a:p>
          <a:p>
            <a:pPr algn="ctr"/>
            <a:r>
              <a:rPr lang="en-US" sz="1400" dirty="0" smtClean="0">
                <a:solidFill>
                  <a:schemeClr val="bg1"/>
                </a:solidFill>
              </a:rPr>
              <a:t>Run neural network analysis</a:t>
            </a:r>
            <a:endParaRPr lang="en-US" sz="1400" dirty="0">
              <a:solidFill>
                <a:schemeClr val="bg1"/>
              </a:solidFill>
            </a:endParaRPr>
          </a:p>
        </p:txBody>
      </p:sp>
      <p:cxnSp>
        <p:nvCxnSpPr>
          <p:cNvPr id="90" name="Straight Arrow Connector 89"/>
          <p:cNvCxnSpPr>
            <a:stCxn id="66" idx="2"/>
            <a:endCxn id="75" idx="0"/>
          </p:cNvCxnSpPr>
          <p:nvPr/>
        </p:nvCxnSpPr>
        <p:spPr>
          <a:xfrm>
            <a:off x="6896100" y="5410200"/>
            <a:ext cx="876300" cy="3048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3" idx="3"/>
            <a:endCxn id="75" idx="1"/>
          </p:cNvCxnSpPr>
          <p:nvPr/>
        </p:nvCxnSpPr>
        <p:spPr>
          <a:xfrm flipV="1">
            <a:off x="6324600" y="6134100"/>
            <a:ext cx="457200" cy="3048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65" idx="2"/>
            <a:endCxn id="75" idx="0"/>
          </p:cNvCxnSpPr>
          <p:nvPr/>
        </p:nvCxnSpPr>
        <p:spPr>
          <a:xfrm flipH="1">
            <a:off x="7772400" y="5410200"/>
            <a:ext cx="381000" cy="3048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581400" y="3352800"/>
            <a:ext cx="12954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Base model</a:t>
            </a:r>
            <a:endParaRPr lang="en-US" sz="1400" dirty="0">
              <a:solidFill>
                <a:schemeClr val="bg1"/>
              </a:solidFill>
            </a:endParaRPr>
          </a:p>
        </p:txBody>
      </p:sp>
      <p:sp>
        <p:nvSpPr>
          <p:cNvPr id="100" name="Rectangle 99"/>
          <p:cNvSpPr/>
          <p:nvPr/>
        </p:nvSpPr>
        <p:spPr>
          <a:xfrm>
            <a:off x="3581400" y="3886200"/>
            <a:ext cx="1295400" cy="762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Base + </a:t>
            </a:r>
          </a:p>
          <a:p>
            <a:pPr algn="ctr"/>
            <a:r>
              <a:rPr lang="en-US" sz="1400" dirty="0" smtClean="0">
                <a:solidFill>
                  <a:schemeClr val="bg1"/>
                </a:solidFill>
              </a:rPr>
              <a:t>climate </a:t>
            </a:r>
          </a:p>
          <a:p>
            <a:pPr algn="ctr"/>
            <a:r>
              <a:rPr lang="en-US" sz="1400" dirty="0" smtClean="0">
                <a:solidFill>
                  <a:schemeClr val="bg1"/>
                </a:solidFill>
              </a:rPr>
              <a:t>model</a:t>
            </a:r>
            <a:endParaRPr lang="en-US" sz="1400" dirty="0">
              <a:solidFill>
                <a:schemeClr val="bg1"/>
              </a:solidFill>
            </a:endParaRPr>
          </a:p>
        </p:txBody>
      </p:sp>
      <p:sp>
        <p:nvSpPr>
          <p:cNvPr id="101" name="Rectangle 100"/>
          <p:cNvSpPr/>
          <p:nvPr/>
        </p:nvSpPr>
        <p:spPr>
          <a:xfrm>
            <a:off x="3581400" y="4800600"/>
            <a:ext cx="1295400" cy="5334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Reselected model </a:t>
            </a:r>
            <a:endParaRPr lang="en-US" sz="1400" dirty="0">
              <a:solidFill>
                <a:schemeClr val="bg1"/>
              </a:solidFill>
            </a:endParaRPr>
          </a:p>
        </p:txBody>
      </p:sp>
      <p:cxnSp>
        <p:nvCxnSpPr>
          <p:cNvPr id="103" name="Elbow Connector 102"/>
          <p:cNvCxnSpPr>
            <a:stCxn id="75" idx="1"/>
            <a:endCxn id="99" idx="3"/>
          </p:cNvCxnSpPr>
          <p:nvPr/>
        </p:nvCxnSpPr>
        <p:spPr>
          <a:xfrm rot="10800000">
            <a:off x="4876800" y="3543300"/>
            <a:ext cx="1905000" cy="2590800"/>
          </a:xfrm>
          <a:prstGeom prst="bentConnector3">
            <a:avLst>
              <a:gd name="adj1" fmla="val 71760"/>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75" idx="1"/>
            <a:endCxn id="100" idx="3"/>
          </p:cNvCxnSpPr>
          <p:nvPr/>
        </p:nvCxnSpPr>
        <p:spPr>
          <a:xfrm rot="10800000">
            <a:off x="4876800" y="4267200"/>
            <a:ext cx="1905000" cy="1866900"/>
          </a:xfrm>
          <a:prstGeom prst="bentConnector3">
            <a:avLst>
              <a:gd name="adj1" fmla="val 82640"/>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75" idx="1"/>
            <a:endCxn id="101" idx="3"/>
          </p:cNvCxnSpPr>
          <p:nvPr/>
        </p:nvCxnSpPr>
        <p:spPr>
          <a:xfrm rot="10800000">
            <a:off x="4876800" y="5067300"/>
            <a:ext cx="1905000" cy="1066800"/>
          </a:xfrm>
          <a:prstGeom prst="bentConnector3">
            <a:avLst>
              <a:gd name="adj1" fmla="val 90960"/>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304800" y="3657600"/>
            <a:ext cx="1600200" cy="6096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2">
                    <a:lumMod val="50000"/>
                  </a:schemeClr>
                </a:solidFill>
              </a:rPr>
              <a:t>Array application tool</a:t>
            </a:r>
          </a:p>
          <a:p>
            <a:pPr algn="ctr"/>
            <a:r>
              <a:rPr lang="en-US" sz="1400" dirty="0" smtClean="0">
                <a:solidFill>
                  <a:schemeClr val="bg1"/>
                </a:solidFill>
              </a:rPr>
              <a:t>Apply models </a:t>
            </a:r>
            <a:endParaRPr lang="en-US" sz="1400" dirty="0">
              <a:solidFill>
                <a:schemeClr val="bg1"/>
              </a:solidFill>
            </a:endParaRPr>
          </a:p>
        </p:txBody>
      </p:sp>
      <p:cxnSp>
        <p:nvCxnSpPr>
          <p:cNvPr id="133" name="Elbow Connector 132"/>
          <p:cNvCxnSpPr>
            <a:stCxn id="11" idx="1"/>
            <a:endCxn id="75" idx="1"/>
          </p:cNvCxnSpPr>
          <p:nvPr/>
        </p:nvCxnSpPr>
        <p:spPr>
          <a:xfrm rot="10800000" flipV="1">
            <a:off x="6781800" y="2781300"/>
            <a:ext cx="304800" cy="3352800"/>
          </a:xfrm>
          <a:prstGeom prst="bentConnector3">
            <a:avLst>
              <a:gd name="adj1" fmla="val 431000"/>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stCxn id="11" idx="1"/>
            <a:endCxn id="129" idx="3"/>
          </p:cNvCxnSpPr>
          <p:nvPr/>
        </p:nvCxnSpPr>
        <p:spPr>
          <a:xfrm rot="10800000" flipV="1">
            <a:off x="1905000" y="2781300"/>
            <a:ext cx="5181600" cy="1181100"/>
          </a:xfrm>
          <a:prstGeom prst="bentConnector3">
            <a:avLst>
              <a:gd name="adj1" fmla="val 75176"/>
            </a:avLst>
          </a:prstGeom>
          <a:ln w="19050" cmpd="sng">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457200" y="4495800"/>
            <a:ext cx="10668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Datasets</a:t>
            </a:r>
            <a:endParaRPr lang="en-US" sz="1400" dirty="0">
              <a:solidFill>
                <a:schemeClr val="bg1"/>
              </a:solidFill>
            </a:endParaRPr>
          </a:p>
        </p:txBody>
      </p:sp>
      <p:cxnSp>
        <p:nvCxnSpPr>
          <p:cNvPr id="156" name="Straight Arrow Connector 155"/>
          <p:cNvCxnSpPr>
            <a:stCxn id="129" idx="2"/>
            <a:endCxn id="154" idx="0"/>
          </p:cNvCxnSpPr>
          <p:nvPr/>
        </p:nvCxnSpPr>
        <p:spPr>
          <a:xfrm flipH="1">
            <a:off x="990600" y="4267200"/>
            <a:ext cx="114300" cy="2286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457200" y="5181600"/>
            <a:ext cx="1066800" cy="5334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accent2">
                    <a:lumMod val="50000"/>
                  </a:schemeClr>
                </a:solidFill>
              </a:rPr>
              <a:t>ArcMap</a:t>
            </a:r>
            <a:r>
              <a:rPr lang="en-US" sz="1400" dirty="0" smtClean="0">
                <a:solidFill>
                  <a:schemeClr val="accent2">
                    <a:lumMod val="50000"/>
                  </a:schemeClr>
                </a:solidFill>
              </a:rPr>
              <a:t> </a:t>
            </a:r>
          </a:p>
          <a:p>
            <a:pPr algn="ctr"/>
            <a:r>
              <a:rPr lang="en-US" sz="1400" dirty="0" smtClean="0">
                <a:solidFill>
                  <a:schemeClr val="bg1"/>
                </a:solidFill>
              </a:rPr>
              <a:t>Map data  </a:t>
            </a:r>
            <a:endParaRPr lang="en-US" sz="1400" dirty="0">
              <a:solidFill>
                <a:schemeClr val="bg1"/>
              </a:solidFill>
            </a:endParaRPr>
          </a:p>
        </p:txBody>
      </p:sp>
      <p:cxnSp>
        <p:nvCxnSpPr>
          <p:cNvPr id="164" name="Straight Arrow Connector 163"/>
          <p:cNvCxnSpPr>
            <a:stCxn id="154" idx="2"/>
            <a:endCxn id="160" idx="0"/>
          </p:cNvCxnSpPr>
          <p:nvPr/>
        </p:nvCxnSpPr>
        <p:spPr>
          <a:xfrm>
            <a:off x="990600" y="4876800"/>
            <a:ext cx="0" cy="3048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1752600" y="5257800"/>
            <a:ext cx="762000" cy="381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Maps</a:t>
            </a:r>
            <a:endParaRPr lang="en-US" sz="1400" dirty="0">
              <a:solidFill>
                <a:schemeClr val="bg1"/>
              </a:solidFill>
            </a:endParaRPr>
          </a:p>
        </p:txBody>
      </p:sp>
      <p:cxnSp>
        <p:nvCxnSpPr>
          <p:cNvPr id="175" name="Straight Arrow Connector 174"/>
          <p:cNvCxnSpPr>
            <a:stCxn id="160" idx="3"/>
            <a:endCxn id="169" idx="1"/>
          </p:cNvCxnSpPr>
          <p:nvPr/>
        </p:nvCxnSpPr>
        <p:spPr>
          <a:xfrm>
            <a:off x="1524000" y="5448300"/>
            <a:ext cx="228600" cy="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3048000" y="5715000"/>
            <a:ext cx="1143000" cy="7620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accent2">
                    <a:lumMod val="50000"/>
                  </a:schemeClr>
                </a:solidFill>
              </a:rPr>
              <a:t>ArcMap</a:t>
            </a:r>
            <a:r>
              <a:rPr lang="en-US" sz="1400" dirty="0" smtClean="0">
                <a:solidFill>
                  <a:schemeClr val="accent2">
                    <a:lumMod val="50000"/>
                  </a:schemeClr>
                </a:solidFill>
              </a:rPr>
              <a:t> </a:t>
            </a:r>
          </a:p>
          <a:p>
            <a:pPr algn="ctr"/>
            <a:r>
              <a:rPr lang="en-US" sz="1400" dirty="0" smtClean="0">
                <a:solidFill>
                  <a:schemeClr val="bg1"/>
                </a:solidFill>
              </a:rPr>
              <a:t>Analyze map data  </a:t>
            </a:r>
            <a:endParaRPr lang="en-US" sz="1400" dirty="0">
              <a:solidFill>
                <a:schemeClr val="bg1"/>
              </a:solidFill>
            </a:endParaRPr>
          </a:p>
        </p:txBody>
      </p:sp>
      <p:cxnSp>
        <p:nvCxnSpPr>
          <p:cNvPr id="189" name="Straight Arrow Connector 188"/>
          <p:cNvCxnSpPr>
            <a:stCxn id="169" idx="3"/>
            <a:endCxn id="178" idx="1"/>
          </p:cNvCxnSpPr>
          <p:nvPr/>
        </p:nvCxnSpPr>
        <p:spPr>
          <a:xfrm>
            <a:off x="2514600" y="5448300"/>
            <a:ext cx="533400" cy="6477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228600" y="5943600"/>
            <a:ext cx="2362200" cy="762000"/>
          </a:xfrm>
          <a:prstGeom prst="ellipse">
            <a:avLst/>
          </a:prstGeom>
          <a:gradFill>
            <a:gsLst>
              <a:gs pos="0">
                <a:srgbClr val="D6B19C"/>
              </a:gs>
              <a:gs pos="30000">
                <a:srgbClr val="D49E6C"/>
              </a:gs>
              <a:gs pos="70000">
                <a:srgbClr val="A65528"/>
              </a:gs>
              <a:gs pos="100000">
                <a:srgbClr val="66301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Conclusion:  fish population &amp; range</a:t>
            </a:r>
            <a:endParaRPr lang="en-US" sz="1400" dirty="0"/>
          </a:p>
        </p:txBody>
      </p:sp>
      <p:cxnSp>
        <p:nvCxnSpPr>
          <p:cNvPr id="201" name="Straight Arrow Connector 200"/>
          <p:cNvCxnSpPr>
            <a:stCxn id="178" idx="1"/>
            <a:endCxn id="192" idx="6"/>
          </p:cNvCxnSpPr>
          <p:nvPr/>
        </p:nvCxnSpPr>
        <p:spPr>
          <a:xfrm flipH="1">
            <a:off x="2590800" y="6096000"/>
            <a:ext cx="457200" cy="2286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99" idx="1"/>
            <a:endCxn id="129" idx="3"/>
          </p:cNvCxnSpPr>
          <p:nvPr/>
        </p:nvCxnSpPr>
        <p:spPr>
          <a:xfrm flipH="1">
            <a:off x="1905000" y="3543300"/>
            <a:ext cx="1676400" cy="4191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100" idx="1"/>
            <a:endCxn id="129" idx="3"/>
          </p:cNvCxnSpPr>
          <p:nvPr/>
        </p:nvCxnSpPr>
        <p:spPr>
          <a:xfrm flipH="1" flipV="1">
            <a:off x="1905000" y="3962400"/>
            <a:ext cx="1676400" cy="3048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101" idx="1"/>
            <a:endCxn id="129" idx="3"/>
          </p:cNvCxnSpPr>
          <p:nvPr/>
        </p:nvCxnSpPr>
        <p:spPr>
          <a:xfrm flipH="1" flipV="1">
            <a:off x="1905000" y="3962400"/>
            <a:ext cx="1676400" cy="1104900"/>
          </a:xfrm>
          <a:prstGeom prst="straightConnector1">
            <a:avLst/>
          </a:prstGeom>
          <a:ln w="190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Model:  </a:t>
            </a:r>
            <a:r>
              <a:rPr lang="en-US" dirty="0" smtClean="0">
                <a:solidFill>
                  <a:srgbClr val="73E63A"/>
                </a:solidFill>
              </a:rPr>
              <a:t>McKenna &amp; Castiglione Original </a:t>
            </a:r>
            <a:r>
              <a:rPr lang="en-US" dirty="0" smtClean="0"/>
              <a:t>&amp; </a:t>
            </a:r>
            <a:r>
              <a:rPr lang="en-US" dirty="0" smtClean="0">
                <a:solidFill>
                  <a:srgbClr val="C00000"/>
                </a:solidFill>
              </a:rPr>
              <a:t>Base</a:t>
            </a:r>
            <a:endParaRPr lang="en-US" dirty="0">
              <a:solidFill>
                <a:srgbClr val="C00000"/>
              </a:solidFill>
            </a:endParaRPr>
          </a:p>
        </p:txBody>
      </p:sp>
      <p:grpSp>
        <p:nvGrpSpPr>
          <p:cNvPr id="63" name="Group 62"/>
          <p:cNvGrpSpPr/>
          <p:nvPr/>
        </p:nvGrpSpPr>
        <p:grpSpPr>
          <a:xfrm>
            <a:off x="228600" y="1676400"/>
            <a:ext cx="1447800" cy="1219200"/>
            <a:chOff x="228600" y="1676400"/>
            <a:chExt cx="1447800" cy="1219200"/>
          </a:xfrm>
        </p:grpSpPr>
        <p:sp>
          <p:nvSpPr>
            <p:cNvPr id="5" name="Rectangle 4"/>
            <p:cNvSpPr/>
            <p:nvPr/>
          </p:nvSpPr>
          <p:spPr>
            <a:xfrm>
              <a:off x="228600" y="1676400"/>
              <a:ext cx="1447800" cy="12192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6" name="Picture 5" descr="USFWS-logo.jpg"/>
            <p:cNvPicPr>
              <a:picLocks noChangeAspect="1"/>
            </p:cNvPicPr>
            <p:nvPr/>
          </p:nvPicPr>
          <p:blipFill>
            <a:blip r:embed="rId3" cstate="print"/>
            <a:stretch>
              <a:fillRect/>
            </a:stretch>
          </p:blipFill>
          <p:spPr>
            <a:xfrm>
              <a:off x="762000" y="2209800"/>
              <a:ext cx="533400" cy="634746"/>
            </a:xfrm>
            <a:prstGeom prst="rect">
              <a:avLst/>
            </a:prstGeom>
          </p:spPr>
        </p:pic>
        <p:pic>
          <p:nvPicPr>
            <p:cNvPr id="7" name="Picture 6" descr="USGS_logo_green.svg.png"/>
            <p:cNvPicPr>
              <a:picLocks noChangeAspect="1"/>
            </p:cNvPicPr>
            <p:nvPr/>
          </p:nvPicPr>
          <p:blipFill>
            <a:blip r:embed="rId4" cstate="print"/>
            <a:stretch>
              <a:fillRect/>
            </a:stretch>
          </p:blipFill>
          <p:spPr>
            <a:xfrm>
              <a:off x="342900" y="1676400"/>
              <a:ext cx="1333500" cy="533400"/>
            </a:xfrm>
            <a:prstGeom prst="rect">
              <a:avLst/>
            </a:prstGeom>
          </p:spPr>
        </p:pic>
      </p:grpSp>
      <p:sp>
        <p:nvSpPr>
          <p:cNvPr id="8" name="Oval 7"/>
          <p:cNvSpPr/>
          <p:nvPr/>
        </p:nvSpPr>
        <p:spPr>
          <a:xfrm>
            <a:off x="304800" y="48768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ArcGIS</a:t>
            </a:r>
            <a:endParaRPr lang="en-US" dirty="0" smtClean="0"/>
          </a:p>
          <a:p>
            <a:pPr algn="ctr"/>
            <a:r>
              <a:rPr lang="en-US" dirty="0" err="1" smtClean="0"/>
              <a:t>ArcMap</a:t>
            </a:r>
            <a:endParaRPr lang="en-US" dirty="0"/>
          </a:p>
        </p:txBody>
      </p:sp>
      <p:cxnSp>
        <p:nvCxnSpPr>
          <p:cNvPr id="11" name="Straight Arrow Connector 10"/>
          <p:cNvCxnSpPr>
            <a:endCxn id="8" idx="1"/>
          </p:cNvCxnSpPr>
          <p:nvPr/>
        </p:nvCxnSpPr>
        <p:spPr>
          <a:xfrm>
            <a:off x="228600" y="2895600"/>
            <a:ext cx="321703" cy="2126270"/>
          </a:xfrm>
          <a:prstGeom prst="straightConnector1">
            <a:avLst/>
          </a:prstGeom>
          <a:ln w="38100">
            <a:solidFill>
              <a:schemeClr val="tx1">
                <a:lumMod val="95000"/>
              </a:schemeClr>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0272634">
            <a:off x="278131" y="2992526"/>
            <a:ext cx="400110" cy="1676400"/>
          </a:xfrm>
          <a:prstGeom prst="rect">
            <a:avLst/>
          </a:prstGeom>
          <a:noFill/>
          <a:ln>
            <a:noFill/>
          </a:ln>
        </p:spPr>
        <p:txBody>
          <a:bodyPr vert="vert270" wrap="square" rtlCol="0">
            <a:spAutoFit/>
          </a:bodyPr>
          <a:lstStyle/>
          <a:p>
            <a:r>
              <a:rPr lang="en-US" sz="1400" dirty="0" smtClean="0"/>
              <a:t> Habitat variables</a:t>
            </a:r>
          </a:p>
        </p:txBody>
      </p:sp>
      <p:cxnSp>
        <p:nvCxnSpPr>
          <p:cNvPr id="25" name="Straight Arrow Connector 24"/>
          <p:cNvCxnSpPr/>
          <p:nvPr/>
        </p:nvCxnSpPr>
        <p:spPr>
          <a:xfrm flipH="1">
            <a:off x="1524000" y="2895600"/>
            <a:ext cx="152400" cy="20574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1049421">
            <a:off x="1551543" y="2985211"/>
            <a:ext cx="400110" cy="829714"/>
          </a:xfrm>
          <a:prstGeom prst="rect">
            <a:avLst/>
          </a:prstGeom>
          <a:noFill/>
        </p:spPr>
        <p:txBody>
          <a:bodyPr vert="vert270" wrap="none" rtlCol="0">
            <a:spAutoFit/>
          </a:bodyPr>
          <a:lstStyle/>
          <a:p>
            <a:r>
              <a:rPr lang="en-US" sz="1400" dirty="0" smtClean="0"/>
              <a:t>Fish data</a:t>
            </a:r>
            <a:endParaRPr lang="en-US" sz="1400" dirty="0"/>
          </a:p>
        </p:txBody>
      </p:sp>
      <p:sp>
        <p:nvSpPr>
          <p:cNvPr id="33" name="Oval 32"/>
          <p:cNvSpPr/>
          <p:nvPr/>
        </p:nvSpPr>
        <p:spPr>
          <a:xfrm>
            <a:off x="2057400" y="1676400"/>
            <a:ext cx="1676400" cy="990600"/>
          </a:xfrm>
          <a:prstGeom prst="ellipse">
            <a:avLst/>
          </a:prstGeom>
          <a:solidFill>
            <a:srgbClr val="92D050"/>
          </a:solidFill>
          <a:ln>
            <a:solidFill>
              <a:srgbClr val="73E63A"/>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accent4">
                    <a:lumMod val="75000"/>
                  </a:schemeClr>
                </a:solidFill>
              </a:rPr>
              <a:t>Statistical Software</a:t>
            </a:r>
          </a:p>
          <a:p>
            <a:pPr algn="ctr"/>
            <a:r>
              <a:rPr lang="en-US" dirty="0" smtClean="0">
                <a:solidFill>
                  <a:schemeClr val="accent4">
                    <a:lumMod val="75000"/>
                  </a:schemeClr>
                </a:solidFill>
              </a:rPr>
              <a:t>(CCA)</a:t>
            </a:r>
          </a:p>
        </p:txBody>
      </p:sp>
      <p:cxnSp>
        <p:nvCxnSpPr>
          <p:cNvPr id="34" name="Straight Arrow Connector 33"/>
          <p:cNvCxnSpPr>
            <a:stCxn id="8" idx="7"/>
            <a:endCxn id="33" idx="4"/>
          </p:cNvCxnSpPr>
          <p:nvPr/>
        </p:nvCxnSpPr>
        <p:spPr>
          <a:xfrm flipV="1">
            <a:off x="1735697" y="2667000"/>
            <a:ext cx="1159903" cy="2354870"/>
          </a:xfrm>
          <a:prstGeom prst="straightConnector1">
            <a:avLst/>
          </a:prstGeom>
          <a:ln w="38100">
            <a:solidFill>
              <a:srgbClr val="73E63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589867">
            <a:off x="2017787" y="2775878"/>
            <a:ext cx="615553" cy="2154906"/>
          </a:xfrm>
          <a:prstGeom prst="rect">
            <a:avLst/>
          </a:prstGeom>
          <a:noFill/>
          <a:ln>
            <a:noFill/>
            <a:prstDash val="sysDash"/>
          </a:ln>
        </p:spPr>
        <p:txBody>
          <a:bodyPr vert="vert270" wrap="square" rtlCol="0">
            <a:spAutoFit/>
          </a:bodyPr>
          <a:lstStyle/>
          <a:p>
            <a:r>
              <a:rPr lang="en-US" sz="1400" dirty="0" smtClean="0"/>
              <a:t>Relational table:  habitat  associated w/Fish</a:t>
            </a:r>
            <a:endParaRPr lang="en-US" sz="1400" dirty="0"/>
          </a:p>
        </p:txBody>
      </p:sp>
      <p:sp>
        <p:nvSpPr>
          <p:cNvPr id="39" name="Oval 38"/>
          <p:cNvSpPr/>
          <p:nvPr/>
        </p:nvSpPr>
        <p:spPr>
          <a:xfrm>
            <a:off x="6324600" y="25908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Neural Shell 2</a:t>
            </a:r>
          </a:p>
          <a:p>
            <a:pPr algn="ctr"/>
            <a:r>
              <a:rPr lang="en-US" dirty="0" smtClean="0"/>
              <a:t>(NNA)</a:t>
            </a:r>
          </a:p>
        </p:txBody>
      </p:sp>
      <p:sp>
        <p:nvSpPr>
          <p:cNvPr id="43" name="TextBox 42"/>
          <p:cNvSpPr txBox="1"/>
          <p:nvPr/>
        </p:nvSpPr>
        <p:spPr>
          <a:xfrm rot="6455282">
            <a:off x="4703310" y="1220334"/>
            <a:ext cx="615553" cy="2079307"/>
          </a:xfrm>
          <a:prstGeom prst="rect">
            <a:avLst/>
          </a:prstGeom>
          <a:noFill/>
        </p:spPr>
        <p:txBody>
          <a:bodyPr vert="vert270" wrap="square" rtlCol="0">
            <a:spAutoFit/>
          </a:bodyPr>
          <a:lstStyle/>
          <a:p>
            <a:r>
              <a:rPr lang="en-US" sz="1400" dirty="0" smtClean="0"/>
              <a:t>Influential habitat variables</a:t>
            </a:r>
            <a:endParaRPr lang="en-US" sz="1400" dirty="0"/>
          </a:p>
        </p:txBody>
      </p:sp>
      <p:cxnSp>
        <p:nvCxnSpPr>
          <p:cNvPr id="45" name="Straight Arrow Connector 44"/>
          <p:cNvCxnSpPr>
            <a:stCxn id="39" idx="4"/>
            <a:endCxn id="8" idx="5"/>
          </p:cNvCxnSpPr>
          <p:nvPr/>
        </p:nvCxnSpPr>
        <p:spPr>
          <a:xfrm flipH="1">
            <a:off x="1735697" y="3581400"/>
            <a:ext cx="5427103" cy="214093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4070834">
            <a:off x="4898459" y="4251605"/>
            <a:ext cx="400110" cy="644964"/>
          </a:xfrm>
          <a:prstGeom prst="rect">
            <a:avLst/>
          </a:prstGeom>
          <a:noFill/>
        </p:spPr>
        <p:txBody>
          <a:bodyPr vert="vert270" wrap="square" rtlCol="0">
            <a:spAutoFit/>
          </a:bodyPr>
          <a:lstStyle/>
          <a:p>
            <a:r>
              <a:rPr lang="en-US" sz="1400" dirty="0" smtClean="0"/>
              <a:t>Array</a:t>
            </a:r>
            <a:endParaRPr lang="en-US" sz="1400" dirty="0"/>
          </a:p>
        </p:txBody>
      </p:sp>
      <p:sp>
        <p:nvSpPr>
          <p:cNvPr id="49" name="Rectangle 48"/>
          <p:cNvSpPr/>
          <p:nvPr/>
        </p:nvSpPr>
        <p:spPr>
          <a:xfrm>
            <a:off x="4343400" y="5105400"/>
            <a:ext cx="19812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Conclusions about predicted fish populations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1" name="Straight Arrow Connector 50"/>
          <p:cNvCxnSpPr/>
          <p:nvPr/>
        </p:nvCxnSpPr>
        <p:spPr>
          <a:xfrm>
            <a:off x="3488297" y="1828800"/>
            <a:ext cx="3081806" cy="914400"/>
          </a:xfrm>
          <a:prstGeom prst="straightConnector1">
            <a:avLst/>
          </a:prstGeom>
          <a:ln w="38100">
            <a:solidFill>
              <a:srgbClr val="73E63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1"/>
            <a:endCxn id="8" idx="4"/>
          </p:cNvCxnSpPr>
          <p:nvPr/>
        </p:nvCxnSpPr>
        <p:spPr>
          <a:xfrm flipH="1">
            <a:off x="1143000" y="5791200"/>
            <a:ext cx="3200400" cy="76200"/>
          </a:xfrm>
          <a:prstGeom prst="straightConnector1">
            <a:avLst/>
          </a:prstGeom>
          <a:ln w="38100">
            <a:solidFill>
              <a:schemeClr val="tx1">
                <a:lumMod val="9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39" idx="2"/>
          </p:cNvCxnSpPr>
          <p:nvPr/>
        </p:nvCxnSpPr>
        <p:spPr>
          <a:xfrm flipV="1">
            <a:off x="1981200" y="3086100"/>
            <a:ext cx="4343400" cy="22860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3714586">
            <a:off x="3759480" y="3206601"/>
            <a:ext cx="615553" cy="2154906"/>
          </a:xfrm>
          <a:prstGeom prst="rect">
            <a:avLst/>
          </a:prstGeom>
          <a:noFill/>
        </p:spPr>
        <p:txBody>
          <a:bodyPr vert="vert270" wrap="square" rtlCol="0">
            <a:spAutoFit/>
          </a:bodyPr>
          <a:lstStyle/>
          <a:p>
            <a:r>
              <a:rPr lang="en-US" sz="1400" dirty="0" smtClean="0"/>
              <a:t>Relational table:  habitat  associated w/Fish</a:t>
            </a:r>
            <a:endParaRPr lang="en-US" sz="1400" dirty="0"/>
          </a:p>
        </p:txBody>
      </p:sp>
      <p:cxnSp>
        <p:nvCxnSpPr>
          <p:cNvPr id="58" name="Straight Arrow Connector 57"/>
          <p:cNvCxnSpPr>
            <a:stCxn id="5" idx="2"/>
            <a:endCxn id="8" idx="0"/>
          </p:cNvCxnSpPr>
          <p:nvPr/>
        </p:nvCxnSpPr>
        <p:spPr>
          <a:xfrm>
            <a:off x="952500" y="2895600"/>
            <a:ext cx="190500" cy="19812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0403755">
            <a:off x="759124" y="3465348"/>
            <a:ext cx="615553" cy="1297791"/>
          </a:xfrm>
          <a:prstGeom prst="rect">
            <a:avLst/>
          </a:prstGeom>
          <a:noFill/>
        </p:spPr>
        <p:txBody>
          <a:bodyPr vert="vert270" wrap="none" rtlCol="0">
            <a:spAutoFit/>
          </a:bodyPr>
          <a:lstStyle/>
          <a:p>
            <a:r>
              <a:rPr lang="en-US" sz="1400" dirty="0" smtClean="0"/>
              <a:t>C-GAP spatial </a:t>
            </a:r>
          </a:p>
          <a:p>
            <a:r>
              <a:rPr lang="en-US" sz="1400" dirty="0" smtClean="0"/>
              <a:t>framework</a:t>
            </a:r>
            <a:endParaRPr lang="en-US" sz="1400" dirty="0"/>
          </a:p>
        </p:txBody>
      </p:sp>
      <p:sp>
        <p:nvSpPr>
          <p:cNvPr id="67" name="Rectangle 66"/>
          <p:cNvSpPr/>
          <p:nvPr/>
        </p:nvSpPr>
        <p:spPr>
          <a:xfrm>
            <a:off x="7010400" y="5486400"/>
            <a:ext cx="1600200" cy="838200"/>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McKenna &amp; Castiglione </a:t>
            </a:r>
            <a:r>
              <a:rPr lang="en-US" sz="1400" dirty="0" smtClean="0"/>
              <a:t>unpublished</a:t>
            </a:r>
          </a:p>
        </p:txBody>
      </p:sp>
      <p:cxnSp>
        <p:nvCxnSpPr>
          <p:cNvPr id="68" name="Straight Arrow Connector 67"/>
          <p:cNvCxnSpPr>
            <a:stCxn id="67" idx="0"/>
            <a:endCxn id="39" idx="5"/>
          </p:cNvCxnSpPr>
          <p:nvPr/>
        </p:nvCxnSpPr>
        <p:spPr>
          <a:xfrm flipH="1" flipV="1">
            <a:off x="7755497" y="3436330"/>
            <a:ext cx="55003" cy="205007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16200000">
            <a:off x="6934199" y="4234191"/>
            <a:ext cx="1676402" cy="523220"/>
          </a:xfrm>
          <a:prstGeom prst="rect">
            <a:avLst/>
          </a:prstGeom>
          <a:noFill/>
        </p:spPr>
        <p:txBody>
          <a:bodyPr wrap="square" rtlCol="0">
            <a:spAutoFit/>
          </a:bodyPr>
          <a:lstStyle/>
          <a:p>
            <a:r>
              <a:rPr lang="en-US" sz="1400" dirty="0" smtClean="0"/>
              <a:t>Influential habitat </a:t>
            </a:r>
          </a:p>
          <a:p>
            <a:r>
              <a:rPr lang="en-US" sz="1400" dirty="0" smtClean="0"/>
              <a:t>variables</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Model:  </a:t>
            </a:r>
            <a:r>
              <a:rPr lang="en-US" sz="3600" dirty="0" smtClean="0">
                <a:solidFill>
                  <a:srgbClr val="C00000"/>
                </a:solidFill>
              </a:rPr>
              <a:t>Base +Climate</a:t>
            </a:r>
            <a:r>
              <a:rPr lang="en-US" sz="3600" dirty="0" smtClean="0"/>
              <a:t>, and Reselected Variables</a:t>
            </a:r>
            <a:endParaRPr lang="en-US" sz="3600" dirty="0"/>
          </a:p>
        </p:txBody>
      </p:sp>
      <p:sp>
        <p:nvSpPr>
          <p:cNvPr id="5" name="Rectangle 4"/>
          <p:cNvSpPr/>
          <p:nvPr/>
        </p:nvSpPr>
        <p:spPr>
          <a:xfrm>
            <a:off x="228600" y="1676400"/>
            <a:ext cx="1447800" cy="12192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6" name="Picture 5" descr="USFWS-logo.jpg"/>
          <p:cNvPicPr>
            <a:picLocks noChangeAspect="1"/>
          </p:cNvPicPr>
          <p:nvPr/>
        </p:nvPicPr>
        <p:blipFill>
          <a:blip r:embed="rId3" cstate="print"/>
          <a:stretch>
            <a:fillRect/>
          </a:stretch>
        </p:blipFill>
        <p:spPr>
          <a:xfrm>
            <a:off x="762000" y="2209800"/>
            <a:ext cx="533400" cy="634746"/>
          </a:xfrm>
          <a:prstGeom prst="rect">
            <a:avLst/>
          </a:prstGeom>
        </p:spPr>
      </p:pic>
      <p:pic>
        <p:nvPicPr>
          <p:cNvPr id="7" name="Picture 6" descr="USGS_logo_green.svg.png"/>
          <p:cNvPicPr>
            <a:picLocks noChangeAspect="1"/>
          </p:cNvPicPr>
          <p:nvPr/>
        </p:nvPicPr>
        <p:blipFill>
          <a:blip r:embed="rId4" cstate="print"/>
          <a:stretch>
            <a:fillRect/>
          </a:stretch>
        </p:blipFill>
        <p:spPr>
          <a:xfrm>
            <a:off x="342900" y="1676400"/>
            <a:ext cx="1333500" cy="533400"/>
          </a:xfrm>
          <a:prstGeom prst="rect">
            <a:avLst/>
          </a:prstGeom>
        </p:spPr>
      </p:pic>
      <p:sp>
        <p:nvSpPr>
          <p:cNvPr id="8" name="Oval 7"/>
          <p:cNvSpPr/>
          <p:nvPr/>
        </p:nvSpPr>
        <p:spPr>
          <a:xfrm>
            <a:off x="304800" y="44196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ArcGIS</a:t>
            </a:r>
            <a:endParaRPr lang="en-US" dirty="0" smtClean="0"/>
          </a:p>
          <a:p>
            <a:pPr algn="ctr"/>
            <a:r>
              <a:rPr lang="en-US" dirty="0" err="1" smtClean="0"/>
              <a:t>ArcMap</a:t>
            </a:r>
            <a:endParaRPr lang="en-US" dirty="0"/>
          </a:p>
        </p:txBody>
      </p:sp>
      <p:cxnSp>
        <p:nvCxnSpPr>
          <p:cNvPr id="11" name="Straight Arrow Connector 10"/>
          <p:cNvCxnSpPr/>
          <p:nvPr/>
        </p:nvCxnSpPr>
        <p:spPr>
          <a:xfrm>
            <a:off x="473774" y="2895600"/>
            <a:ext cx="59626" cy="1676400"/>
          </a:xfrm>
          <a:prstGeom prst="straightConnector1">
            <a:avLst/>
          </a:prstGeom>
          <a:ln w="38100">
            <a:solidFill>
              <a:schemeClr val="tx1">
                <a:lumMod val="95000"/>
              </a:schemeClr>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0618312">
            <a:off x="470290" y="2904998"/>
            <a:ext cx="400110" cy="1676400"/>
          </a:xfrm>
          <a:prstGeom prst="rect">
            <a:avLst/>
          </a:prstGeom>
          <a:noFill/>
        </p:spPr>
        <p:txBody>
          <a:bodyPr vert="vert270" wrap="square" rtlCol="0">
            <a:spAutoFit/>
          </a:bodyPr>
          <a:lstStyle/>
          <a:p>
            <a:r>
              <a:rPr lang="en-US" sz="1400" dirty="0" smtClean="0"/>
              <a:t> Habitat variables</a:t>
            </a:r>
          </a:p>
        </p:txBody>
      </p:sp>
      <p:cxnSp>
        <p:nvCxnSpPr>
          <p:cNvPr id="25" name="Straight Arrow Connector 24"/>
          <p:cNvCxnSpPr>
            <a:stCxn id="5" idx="2"/>
          </p:cNvCxnSpPr>
          <p:nvPr/>
        </p:nvCxnSpPr>
        <p:spPr>
          <a:xfrm>
            <a:off x="952500" y="2895600"/>
            <a:ext cx="38100" cy="15240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0800000">
            <a:off x="895290" y="3276600"/>
            <a:ext cx="400110" cy="829714"/>
          </a:xfrm>
          <a:prstGeom prst="rect">
            <a:avLst/>
          </a:prstGeom>
          <a:noFill/>
        </p:spPr>
        <p:txBody>
          <a:bodyPr vert="vert270" wrap="none" rtlCol="0">
            <a:spAutoFit/>
          </a:bodyPr>
          <a:lstStyle/>
          <a:p>
            <a:r>
              <a:rPr lang="en-US" sz="1400" dirty="0" smtClean="0"/>
              <a:t>Fish data</a:t>
            </a:r>
            <a:endParaRPr lang="en-US" sz="1400" dirty="0"/>
          </a:p>
        </p:txBody>
      </p:sp>
      <p:sp>
        <p:nvSpPr>
          <p:cNvPr id="33" name="Oval 32"/>
          <p:cNvSpPr/>
          <p:nvPr/>
        </p:nvSpPr>
        <p:spPr>
          <a:xfrm>
            <a:off x="2590800" y="17526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Statistical Software</a:t>
            </a:r>
          </a:p>
          <a:p>
            <a:pPr algn="ctr"/>
            <a:r>
              <a:rPr lang="en-US" dirty="0" smtClean="0"/>
              <a:t>(MVA)</a:t>
            </a:r>
          </a:p>
        </p:txBody>
      </p:sp>
      <p:cxnSp>
        <p:nvCxnSpPr>
          <p:cNvPr id="34" name="Straight Arrow Connector 33"/>
          <p:cNvCxnSpPr>
            <a:stCxn id="8" idx="7"/>
            <a:endCxn id="33" idx="4"/>
          </p:cNvCxnSpPr>
          <p:nvPr/>
        </p:nvCxnSpPr>
        <p:spPr>
          <a:xfrm flipV="1">
            <a:off x="1735697" y="2743200"/>
            <a:ext cx="1693303" cy="182147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2567761">
            <a:off x="2326474" y="2513058"/>
            <a:ext cx="615553" cy="2154906"/>
          </a:xfrm>
          <a:prstGeom prst="rect">
            <a:avLst/>
          </a:prstGeom>
          <a:noFill/>
        </p:spPr>
        <p:txBody>
          <a:bodyPr vert="vert270" wrap="square" rtlCol="0">
            <a:spAutoFit/>
          </a:bodyPr>
          <a:lstStyle/>
          <a:p>
            <a:r>
              <a:rPr lang="en-US" sz="1400" dirty="0" smtClean="0"/>
              <a:t>Relational table:  climate  associated w/Fish</a:t>
            </a:r>
            <a:endParaRPr lang="en-US" sz="1400" dirty="0"/>
          </a:p>
        </p:txBody>
      </p:sp>
      <p:sp>
        <p:nvSpPr>
          <p:cNvPr id="39" name="Oval 38"/>
          <p:cNvSpPr/>
          <p:nvPr/>
        </p:nvSpPr>
        <p:spPr>
          <a:xfrm>
            <a:off x="6324600" y="24384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Neural Shell 2</a:t>
            </a:r>
          </a:p>
          <a:p>
            <a:pPr algn="ctr"/>
            <a:r>
              <a:rPr lang="en-US" dirty="0" smtClean="0"/>
              <a:t>(NNA)</a:t>
            </a:r>
          </a:p>
        </p:txBody>
      </p:sp>
      <p:sp>
        <p:nvSpPr>
          <p:cNvPr id="43" name="TextBox 42"/>
          <p:cNvSpPr txBox="1"/>
          <p:nvPr/>
        </p:nvSpPr>
        <p:spPr>
          <a:xfrm rot="5899440">
            <a:off x="5164909" y="1256591"/>
            <a:ext cx="615553" cy="2349138"/>
          </a:xfrm>
          <a:prstGeom prst="rect">
            <a:avLst/>
          </a:prstGeom>
          <a:noFill/>
        </p:spPr>
        <p:txBody>
          <a:bodyPr vert="vert270" wrap="square" rtlCol="0">
            <a:spAutoFit/>
          </a:bodyPr>
          <a:lstStyle/>
          <a:p>
            <a:r>
              <a:rPr lang="en-US" sz="1400" dirty="0" smtClean="0"/>
              <a:t>Influential climate </a:t>
            </a:r>
          </a:p>
          <a:p>
            <a:r>
              <a:rPr lang="en-US" sz="1400" dirty="0" smtClean="0"/>
              <a:t>and /or habitat variables</a:t>
            </a:r>
            <a:endParaRPr lang="en-US" sz="1400" dirty="0"/>
          </a:p>
        </p:txBody>
      </p:sp>
      <p:cxnSp>
        <p:nvCxnSpPr>
          <p:cNvPr id="45" name="Straight Arrow Connector 44"/>
          <p:cNvCxnSpPr>
            <a:stCxn id="39" idx="4"/>
            <a:endCxn id="8" idx="5"/>
          </p:cNvCxnSpPr>
          <p:nvPr/>
        </p:nvCxnSpPr>
        <p:spPr>
          <a:xfrm flipH="1">
            <a:off x="1735697" y="3429000"/>
            <a:ext cx="5427103" cy="183613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4330289">
            <a:off x="5739152" y="3346970"/>
            <a:ext cx="400110" cy="644964"/>
          </a:xfrm>
          <a:prstGeom prst="rect">
            <a:avLst/>
          </a:prstGeom>
          <a:noFill/>
        </p:spPr>
        <p:txBody>
          <a:bodyPr vert="vert270" wrap="square" rtlCol="0">
            <a:spAutoFit/>
          </a:bodyPr>
          <a:lstStyle/>
          <a:p>
            <a:r>
              <a:rPr lang="en-US" sz="1400" dirty="0" smtClean="0"/>
              <a:t>Array</a:t>
            </a:r>
            <a:endParaRPr lang="en-US" sz="1400" dirty="0"/>
          </a:p>
        </p:txBody>
      </p:sp>
      <p:sp>
        <p:nvSpPr>
          <p:cNvPr id="49" name="Rectangle 48"/>
          <p:cNvSpPr/>
          <p:nvPr/>
        </p:nvSpPr>
        <p:spPr>
          <a:xfrm>
            <a:off x="3810000" y="4724400"/>
            <a:ext cx="19812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Conclusions about</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predicted </a:t>
            </a:r>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fish populations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1" name="Straight Arrow Connector 50"/>
          <p:cNvCxnSpPr>
            <a:stCxn id="33" idx="6"/>
            <a:endCxn id="39" idx="1"/>
          </p:cNvCxnSpPr>
          <p:nvPr/>
        </p:nvCxnSpPr>
        <p:spPr>
          <a:xfrm>
            <a:off x="4267200" y="2247900"/>
            <a:ext cx="2302903" cy="33557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57200" y="5867400"/>
            <a:ext cx="1600200" cy="6858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WorldClim</a:t>
            </a:r>
            <a:endParaRPr lang="en-US" dirty="0" smtClean="0"/>
          </a:p>
          <a:p>
            <a:pPr algn="ctr"/>
            <a:r>
              <a:rPr lang="en-US" sz="1300" dirty="0" smtClean="0"/>
              <a:t>(worldclim.org)</a:t>
            </a:r>
            <a:endParaRPr lang="en-US" sz="1300" dirty="0"/>
          </a:p>
        </p:txBody>
      </p:sp>
      <p:sp>
        <p:nvSpPr>
          <p:cNvPr id="71" name="Rectangle 70"/>
          <p:cNvSpPr/>
          <p:nvPr/>
        </p:nvSpPr>
        <p:spPr>
          <a:xfrm>
            <a:off x="6781800" y="5562600"/>
            <a:ext cx="1600200" cy="838200"/>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McKenna &amp; Castiglione </a:t>
            </a:r>
            <a:r>
              <a:rPr lang="en-US" sz="1400" dirty="0" smtClean="0"/>
              <a:t>unpublished</a:t>
            </a:r>
          </a:p>
        </p:txBody>
      </p:sp>
      <p:cxnSp>
        <p:nvCxnSpPr>
          <p:cNvPr id="74" name="Straight Arrow Connector 73"/>
          <p:cNvCxnSpPr>
            <a:stCxn id="71" idx="0"/>
            <a:endCxn id="39" idx="5"/>
          </p:cNvCxnSpPr>
          <p:nvPr/>
        </p:nvCxnSpPr>
        <p:spPr>
          <a:xfrm flipV="1">
            <a:off x="7581900" y="3283930"/>
            <a:ext cx="173597" cy="227867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rot="16498015">
            <a:off x="7171587" y="4039627"/>
            <a:ext cx="1030189" cy="523220"/>
          </a:xfrm>
          <a:prstGeom prst="rect">
            <a:avLst/>
          </a:prstGeom>
          <a:noFill/>
        </p:spPr>
        <p:txBody>
          <a:bodyPr wrap="square" rtlCol="0">
            <a:spAutoFit/>
          </a:bodyPr>
          <a:lstStyle/>
          <a:p>
            <a:r>
              <a:rPr lang="en-US" sz="1400" dirty="0" smtClean="0"/>
              <a:t>Habitat </a:t>
            </a:r>
          </a:p>
          <a:p>
            <a:r>
              <a:rPr lang="en-US" sz="1400" dirty="0" smtClean="0"/>
              <a:t>variables</a:t>
            </a:r>
            <a:endParaRPr lang="en-US" sz="1400" dirty="0"/>
          </a:p>
        </p:txBody>
      </p:sp>
      <p:cxnSp>
        <p:nvCxnSpPr>
          <p:cNvPr id="87" name="Straight Arrow Connector 86"/>
          <p:cNvCxnSpPr>
            <a:stCxn id="8" idx="6"/>
            <a:endCxn id="39" idx="2"/>
          </p:cNvCxnSpPr>
          <p:nvPr/>
        </p:nvCxnSpPr>
        <p:spPr>
          <a:xfrm flipV="1">
            <a:off x="1981200" y="2933700"/>
            <a:ext cx="4343400" cy="19812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3943582">
            <a:off x="4001347" y="2770249"/>
            <a:ext cx="615553" cy="2154906"/>
          </a:xfrm>
          <a:prstGeom prst="rect">
            <a:avLst/>
          </a:prstGeom>
          <a:noFill/>
        </p:spPr>
        <p:txBody>
          <a:bodyPr vert="vert270" wrap="square" rtlCol="0">
            <a:spAutoFit/>
          </a:bodyPr>
          <a:lstStyle/>
          <a:p>
            <a:r>
              <a:rPr lang="en-US" sz="1400" dirty="0" smtClean="0">
                <a:hlinkClick r:id="rId5" action="ppaction://hlinkpres?slideindex=1&amp;slidetitle="/>
              </a:rPr>
              <a:t>Relational table:  climate, habitat and fish data</a:t>
            </a:r>
            <a:endParaRPr lang="en-US" sz="1400" dirty="0"/>
          </a:p>
        </p:txBody>
      </p:sp>
      <p:cxnSp>
        <p:nvCxnSpPr>
          <p:cNvPr id="29" name="Straight Arrow Connector 28"/>
          <p:cNvCxnSpPr/>
          <p:nvPr/>
        </p:nvCxnSpPr>
        <p:spPr>
          <a:xfrm>
            <a:off x="1524000" y="2895600"/>
            <a:ext cx="0" cy="16002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0" y="5638800"/>
            <a:ext cx="2362200" cy="1143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0800000">
            <a:off x="1219200" y="3054412"/>
            <a:ext cx="615553" cy="1297791"/>
          </a:xfrm>
          <a:prstGeom prst="rect">
            <a:avLst/>
          </a:prstGeom>
          <a:noFill/>
        </p:spPr>
        <p:txBody>
          <a:bodyPr vert="vert270" wrap="none" rtlCol="0">
            <a:spAutoFit/>
          </a:bodyPr>
          <a:lstStyle/>
          <a:p>
            <a:r>
              <a:rPr lang="en-US" sz="1400" dirty="0" smtClean="0"/>
              <a:t>C-GAP spatial </a:t>
            </a:r>
          </a:p>
          <a:p>
            <a:r>
              <a:rPr lang="en-US" sz="1400" dirty="0" smtClean="0"/>
              <a:t>framework</a:t>
            </a:r>
            <a:endParaRPr lang="en-US" sz="1400" dirty="0"/>
          </a:p>
        </p:txBody>
      </p:sp>
      <p:cxnSp>
        <p:nvCxnSpPr>
          <p:cNvPr id="130" name="Straight Arrow Connector 129"/>
          <p:cNvCxnSpPr>
            <a:stCxn id="8" idx="4"/>
          </p:cNvCxnSpPr>
          <p:nvPr/>
        </p:nvCxnSpPr>
        <p:spPr>
          <a:xfrm>
            <a:off x="1143000" y="5410200"/>
            <a:ext cx="2590800" cy="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7" idx="1"/>
            <a:endCxn id="8" idx="2"/>
          </p:cNvCxnSpPr>
          <p:nvPr/>
        </p:nvCxnSpPr>
        <p:spPr>
          <a:xfrm flipH="1" flipV="1">
            <a:off x="304800" y="4914900"/>
            <a:ext cx="152400" cy="1295400"/>
          </a:xfrm>
          <a:prstGeom prst="straightConnector1">
            <a:avLst/>
          </a:prstGeom>
          <a:ln w="38100">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46627" y="5410200"/>
            <a:ext cx="1024973" cy="523220"/>
          </a:xfrm>
          <a:prstGeom prst="rect">
            <a:avLst/>
          </a:prstGeom>
          <a:noFill/>
        </p:spPr>
        <p:txBody>
          <a:bodyPr wrap="square" rtlCol="0">
            <a:spAutoFit/>
          </a:bodyPr>
          <a:lstStyle/>
          <a:p>
            <a:r>
              <a:rPr lang="en-US" sz="1400" dirty="0" smtClean="0"/>
              <a:t>Climate </a:t>
            </a:r>
          </a:p>
          <a:p>
            <a:r>
              <a:rPr lang="en-US" sz="1400" dirty="0" smtClean="0"/>
              <a:t>variables</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Model:  </a:t>
            </a:r>
            <a:br>
              <a:rPr lang="en-US" dirty="0" smtClean="0"/>
            </a:br>
            <a:r>
              <a:rPr lang="en-US" dirty="0" err="1" smtClean="0"/>
              <a:t>Habitat+Climate</a:t>
            </a:r>
            <a:endParaRPr lang="en-US" dirty="0"/>
          </a:p>
        </p:txBody>
      </p:sp>
      <p:sp>
        <p:nvSpPr>
          <p:cNvPr id="5" name="Rectangle 4"/>
          <p:cNvSpPr/>
          <p:nvPr/>
        </p:nvSpPr>
        <p:spPr>
          <a:xfrm>
            <a:off x="228600" y="1676400"/>
            <a:ext cx="1447800" cy="12192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6" name="Picture 5" descr="USFWS-logo.jpg"/>
          <p:cNvPicPr>
            <a:picLocks noChangeAspect="1"/>
          </p:cNvPicPr>
          <p:nvPr/>
        </p:nvPicPr>
        <p:blipFill>
          <a:blip r:embed="rId3" cstate="print"/>
          <a:stretch>
            <a:fillRect/>
          </a:stretch>
        </p:blipFill>
        <p:spPr>
          <a:xfrm>
            <a:off x="762000" y="2209800"/>
            <a:ext cx="533400" cy="634746"/>
          </a:xfrm>
          <a:prstGeom prst="rect">
            <a:avLst/>
          </a:prstGeom>
        </p:spPr>
      </p:pic>
      <p:pic>
        <p:nvPicPr>
          <p:cNvPr id="7" name="Picture 6" descr="USGS_logo_green.svg.png"/>
          <p:cNvPicPr>
            <a:picLocks noChangeAspect="1"/>
          </p:cNvPicPr>
          <p:nvPr/>
        </p:nvPicPr>
        <p:blipFill>
          <a:blip r:embed="rId4" cstate="print"/>
          <a:stretch>
            <a:fillRect/>
          </a:stretch>
        </p:blipFill>
        <p:spPr>
          <a:xfrm>
            <a:off x="342900" y="1676400"/>
            <a:ext cx="1333500" cy="533400"/>
          </a:xfrm>
          <a:prstGeom prst="rect">
            <a:avLst/>
          </a:prstGeom>
        </p:spPr>
      </p:pic>
      <p:sp>
        <p:nvSpPr>
          <p:cNvPr id="8" name="Oval 7"/>
          <p:cNvSpPr/>
          <p:nvPr/>
        </p:nvSpPr>
        <p:spPr>
          <a:xfrm>
            <a:off x="609600" y="42672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ArcGIS</a:t>
            </a:r>
            <a:endParaRPr lang="en-US" dirty="0" smtClean="0"/>
          </a:p>
          <a:p>
            <a:pPr algn="ctr"/>
            <a:r>
              <a:rPr lang="en-US" dirty="0" err="1" smtClean="0"/>
              <a:t>ArcMap</a:t>
            </a:r>
            <a:endParaRPr lang="en-US" dirty="0"/>
          </a:p>
        </p:txBody>
      </p:sp>
      <p:cxnSp>
        <p:nvCxnSpPr>
          <p:cNvPr id="11" name="Straight Arrow Connector 10"/>
          <p:cNvCxnSpPr>
            <a:endCxn id="8" idx="1"/>
          </p:cNvCxnSpPr>
          <p:nvPr/>
        </p:nvCxnSpPr>
        <p:spPr>
          <a:xfrm>
            <a:off x="457200" y="2895600"/>
            <a:ext cx="397903" cy="1516670"/>
          </a:xfrm>
          <a:prstGeom prst="straightConnector1">
            <a:avLst/>
          </a:prstGeom>
          <a:ln w="38100">
            <a:solidFill>
              <a:schemeClr val="tx1">
                <a:lumMod val="95000"/>
              </a:schemeClr>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9791855">
            <a:off x="406215" y="3268405"/>
            <a:ext cx="615553" cy="929670"/>
          </a:xfrm>
          <a:prstGeom prst="rect">
            <a:avLst/>
          </a:prstGeom>
          <a:noFill/>
        </p:spPr>
        <p:txBody>
          <a:bodyPr vert="vert270" wrap="square" rtlCol="0">
            <a:spAutoFit/>
          </a:bodyPr>
          <a:lstStyle/>
          <a:p>
            <a:r>
              <a:rPr lang="en-US" sz="1400" dirty="0" smtClean="0"/>
              <a:t> Habitat variables</a:t>
            </a:r>
          </a:p>
        </p:txBody>
      </p:sp>
      <p:cxnSp>
        <p:nvCxnSpPr>
          <p:cNvPr id="25" name="Straight Arrow Connector 24"/>
          <p:cNvCxnSpPr>
            <a:stCxn id="5" idx="2"/>
            <a:endCxn id="8" idx="0"/>
          </p:cNvCxnSpPr>
          <p:nvPr/>
        </p:nvCxnSpPr>
        <p:spPr>
          <a:xfrm>
            <a:off x="952500" y="2895600"/>
            <a:ext cx="495300" cy="13716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9644574">
            <a:off x="1116230" y="3166968"/>
            <a:ext cx="400110" cy="829714"/>
          </a:xfrm>
          <a:prstGeom prst="rect">
            <a:avLst/>
          </a:prstGeom>
          <a:noFill/>
        </p:spPr>
        <p:txBody>
          <a:bodyPr vert="vert270" wrap="none" rtlCol="0">
            <a:spAutoFit/>
          </a:bodyPr>
          <a:lstStyle/>
          <a:p>
            <a:r>
              <a:rPr lang="en-US" sz="1400" dirty="0" smtClean="0"/>
              <a:t>Fish data</a:t>
            </a:r>
            <a:endParaRPr lang="en-US" sz="1400" dirty="0"/>
          </a:p>
        </p:txBody>
      </p:sp>
      <p:sp>
        <p:nvSpPr>
          <p:cNvPr id="33" name="Oval 32"/>
          <p:cNvSpPr/>
          <p:nvPr/>
        </p:nvSpPr>
        <p:spPr>
          <a:xfrm>
            <a:off x="2057400" y="16764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Statistical Software</a:t>
            </a:r>
          </a:p>
          <a:p>
            <a:pPr algn="ctr"/>
            <a:r>
              <a:rPr lang="en-US" dirty="0" smtClean="0"/>
              <a:t>(MVA)</a:t>
            </a:r>
          </a:p>
        </p:txBody>
      </p:sp>
      <p:cxnSp>
        <p:nvCxnSpPr>
          <p:cNvPr id="34" name="Straight Arrow Connector 33"/>
          <p:cNvCxnSpPr>
            <a:stCxn id="8" idx="7"/>
            <a:endCxn id="33" idx="4"/>
          </p:cNvCxnSpPr>
          <p:nvPr/>
        </p:nvCxnSpPr>
        <p:spPr>
          <a:xfrm flipV="1">
            <a:off x="2040497" y="2667000"/>
            <a:ext cx="855103" cy="174527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599073">
            <a:off x="1957816" y="2693243"/>
            <a:ext cx="830997" cy="1579964"/>
          </a:xfrm>
          <a:prstGeom prst="rect">
            <a:avLst/>
          </a:prstGeom>
          <a:noFill/>
        </p:spPr>
        <p:txBody>
          <a:bodyPr vert="vert270" wrap="square" rtlCol="0">
            <a:spAutoFit/>
          </a:bodyPr>
          <a:lstStyle/>
          <a:p>
            <a:r>
              <a:rPr lang="en-US" sz="1400" dirty="0" smtClean="0"/>
              <a:t>Relational table:  climate, habitat &amp;  associated fish</a:t>
            </a:r>
            <a:endParaRPr lang="en-US" sz="1400" dirty="0"/>
          </a:p>
        </p:txBody>
      </p:sp>
      <p:sp>
        <p:nvSpPr>
          <p:cNvPr id="39" name="Oval 38"/>
          <p:cNvSpPr/>
          <p:nvPr/>
        </p:nvSpPr>
        <p:spPr>
          <a:xfrm>
            <a:off x="6705600" y="2209800"/>
            <a:ext cx="16764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Neural Shell 2</a:t>
            </a:r>
          </a:p>
          <a:p>
            <a:pPr algn="ctr"/>
            <a:r>
              <a:rPr lang="en-US" dirty="0" smtClean="0"/>
              <a:t>(NNA)</a:t>
            </a:r>
          </a:p>
        </p:txBody>
      </p:sp>
      <p:sp>
        <p:nvSpPr>
          <p:cNvPr id="43" name="TextBox 42"/>
          <p:cNvSpPr txBox="1"/>
          <p:nvPr/>
        </p:nvSpPr>
        <p:spPr>
          <a:xfrm rot="5608003">
            <a:off x="4808061" y="1181066"/>
            <a:ext cx="615553" cy="2079307"/>
          </a:xfrm>
          <a:prstGeom prst="rect">
            <a:avLst/>
          </a:prstGeom>
          <a:noFill/>
        </p:spPr>
        <p:txBody>
          <a:bodyPr vert="vert270" wrap="square" rtlCol="0">
            <a:spAutoFit/>
          </a:bodyPr>
          <a:lstStyle/>
          <a:p>
            <a:r>
              <a:rPr lang="en-US" sz="1400" dirty="0" smtClean="0"/>
              <a:t>Influential climate and/or habitat variables</a:t>
            </a:r>
            <a:endParaRPr lang="en-US" sz="1400" dirty="0"/>
          </a:p>
        </p:txBody>
      </p:sp>
      <p:cxnSp>
        <p:nvCxnSpPr>
          <p:cNvPr id="45" name="Straight Arrow Connector 44"/>
          <p:cNvCxnSpPr>
            <a:stCxn id="39" idx="3"/>
            <a:endCxn id="8" idx="5"/>
          </p:cNvCxnSpPr>
          <p:nvPr/>
        </p:nvCxnSpPr>
        <p:spPr>
          <a:xfrm flipH="1">
            <a:off x="2040497" y="3055330"/>
            <a:ext cx="4910606" cy="20574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3837254">
            <a:off x="4512865" y="3808855"/>
            <a:ext cx="400110" cy="644964"/>
          </a:xfrm>
          <a:prstGeom prst="rect">
            <a:avLst/>
          </a:prstGeom>
          <a:noFill/>
        </p:spPr>
        <p:txBody>
          <a:bodyPr vert="vert270" wrap="square" rtlCol="0">
            <a:spAutoFit/>
          </a:bodyPr>
          <a:lstStyle/>
          <a:p>
            <a:r>
              <a:rPr lang="en-US" sz="1400" dirty="0" smtClean="0"/>
              <a:t>Array</a:t>
            </a:r>
            <a:endParaRPr lang="en-US" sz="1400" dirty="0"/>
          </a:p>
        </p:txBody>
      </p:sp>
      <p:sp>
        <p:nvSpPr>
          <p:cNvPr id="49" name="Rectangle 48"/>
          <p:cNvSpPr/>
          <p:nvPr/>
        </p:nvSpPr>
        <p:spPr>
          <a:xfrm>
            <a:off x="5943600" y="4572000"/>
            <a:ext cx="19812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Conclusions about</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Predicted Fish Populations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1" name="Straight Arrow Connector 50"/>
          <p:cNvCxnSpPr>
            <a:stCxn id="33" idx="6"/>
            <a:endCxn id="39" idx="1"/>
          </p:cNvCxnSpPr>
          <p:nvPr/>
        </p:nvCxnSpPr>
        <p:spPr>
          <a:xfrm>
            <a:off x="3733800" y="2171700"/>
            <a:ext cx="3217303" cy="18317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09600" y="6019800"/>
            <a:ext cx="1600200" cy="6858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WorldClim</a:t>
            </a:r>
            <a:endParaRPr lang="en-US" dirty="0" smtClean="0"/>
          </a:p>
          <a:p>
            <a:pPr algn="ctr"/>
            <a:r>
              <a:rPr lang="en-US" sz="1300" dirty="0" smtClean="0"/>
              <a:t>(worldclim.org)</a:t>
            </a:r>
            <a:endParaRPr lang="en-US" sz="1300" dirty="0"/>
          </a:p>
        </p:txBody>
      </p:sp>
      <p:cxnSp>
        <p:nvCxnSpPr>
          <p:cNvPr id="65" name="Straight Arrow Connector 64"/>
          <p:cNvCxnSpPr>
            <a:stCxn id="57" idx="1"/>
            <a:endCxn id="8" idx="2"/>
          </p:cNvCxnSpPr>
          <p:nvPr/>
        </p:nvCxnSpPr>
        <p:spPr>
          <a:xfrm flipV="1">
            <a:off x="609600" y="4762500"/>
            <a:ext cx="0" cy="1600200"/>
          </a:xfrm>
          <a:prstGeom prst="straightConnector1">
            <a:avLst/>
          </a:prstGeom>
          <a:ln w="38100">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16200000">
            <a:off x="81109" y="5280077"/>
            <a:ext cx="1024973" cy="523220"/>
          </a:xfrm>
          <a:prstGeom prst="rect">
            <a:avLst/>
          </a:prstGeom>
          <a:noFill/>
        </p:spPr>
        <p:txBody>
          <a:bodyPr wrap="square" rtlCol="0">
            <a:spAutoFit/>
          </a:bodyPr>
          <a:lstStyle/>
          <a:p>
            <a:r>
              <a:rPr lang="en-US" sz="1400" dirty="0" smtClean="0"/>
              <a:t>Climate </a:t>
            </a:r>
          </a:p>
          <a:p>
            <a:r>
              <a:rPr lang="en-US" sz="1400" dirty="0" smtClean="0"/>
              <a:t>variables</a:t>
            </a:r>
            <a:endParaRPr lang="en-US" sz="1400" dirty="0"/>
          </a:p>
        </p:txBody>
      </p:sp>
      <p:cxnSp>
        <p:nvCxnSpPr>
          <p:cNvPr id="87" name="Straight Arrow Connector 86"/>
          <p:cNvCxnSpPr>
            <a:stCxn id="8" idx="6"/>
            <a:endCxn id="39" idx="2"/>
          </p:cNvCxnSpPr>
          <p:nvPr/>
        </p:nvCxnSpPr>
        <p:spPr>
          <a:xfrm flipV="1">
            <a:off x="2286000" y="2705100"/>
            <a:ext cx="4419600" cy="205740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3907535">
            <a:off x="4078834" y="1809012"/>
            <a:ext cx="400110" cy="3851376"/>
          </a:xfrm>
          <a:prstGeom prst="rect">
            <a:avLst/>
          </a:prstGeom>
          <a:noFill/>
        </p:spPr>
        <p:txBody>
          <a:bodyPr vert="vert270" wrap="square" rtlCol="0">
            <a:spAutoFit/>
          </a:bodyPr>
          <a:lstStyle/>
          <a:p>
            <a:r>
              <a:rPr lang="en-US" sz="1400" dirty="0" smtClean="0"/>
              <a:t>Relational table:  climate, habitat and fish data</a:t>
            </a:r>
            <a:endParaRPr lang="en-US" sz="1400" dirty="0"/>
          </a:p>
        </p:txBody>
      </p:sp>
      <p:cxnSp>
        <p:nvCxnSpPr>
          <p:cNvPr id="75" name="Straight Arrow Connector 74"/>
          <p:cNvCxnSpPr>
            <a:stCxn id="8" idx="4"/>
            <a:endCxn id="49" idx="1"/>
          </p:cNvCxnSpPr>
          <p:nvPr/>
        </p:nvCxnSpPr>
        <p:spPr>
          <a:xfrm>
            <a:off x="1447800" y="5257800"/>
            <a:ext cx="4495800" cy="0"/>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Output &amp; Analysis</a:t>
            </a:r>
            <a:endParaRPr lang="en-US" dirty="0"/>
          </a:p>
        </p:txBody>
      </p:sp>
      <p:sp>
        <p:nvSpPr>
          <p:cNvPr id="3" name="Content Placeholder 2"/>
          <p:cNvSpPr>
            <a:spLocks noGrp="1"/>
          </p:cNvSpPr>
          <p:nvPr>
            <p:ph idx="1"/>
          </p:nvPr>
        </p:nvSpPr>
        <p:spPr/>
        <p:txBody>
          <a:bodyPr>
            <a:normAutofit/>
          </a:bodyPr>
          <a:lstStyle/>
          <a:p>
            <a:pPr>
              <a:buClr>
                <a:schemeClr val="tx1"/>
              </a:buClr>
              <a:buFont typeface="Wingdings" pitchFamily="2" charset="2"/>
              <a:buChar char="§"/>
            </a:pPr>
            <a:r>
              <a:rPr lang="en-US" sz="3000" dirty="0" smtClean="0"/>
              <a:t>output</a:t>
            </a:r>
          </a:p>
          <a:p>
            <a:pPr lvl="1">
              <a:buClr>
                <a:schemeClr val="tx1"/>
              </a:buClr>
              <a:buFont typeface="Arial" pitchFamily="34" charset="0"/>
              <a:buChar char="•"/>
            </a:pPr>
            <a:r>
              <a:rPr lang="en-US" sz="2400" dirty="0" smtClean="0"/>
              <a:t>3 fish layers per model</a:t>
            </a:r>
          </a:p>
          <a:p>
            <a:pPr marL="854075" lvl="3" indent="-220663">
              <a:buClr>
                <a:schemeClr val="tx1"/>
              </a:buClr>
              <a:buFont typeface="Courier New" pitchFamily="49" charset="0"/>
              <a:buChar char="o"/>
            </a:pPr>
            <a:r>
              <a:rPr lang="en-US" sz="1800" dirty="0" smtClean="0"/>
              <a:t>[(1 base model * 1 time period ) + (1 base + climate model * 4 time periods) + (1 reselected * 4 time periods)] (3 fish species) = [1 + 4 + 4]3 = [9]3= 27 models</a:t>
            </a:r>
          </a:p>
          <a:p>
            <a:pPr>
              <a:buClr>
                <a:schemeClr val="tx1"/>
              </a:buClr>
              <a:buFont typeface="Wingdings" pitchFamily="2" charset="2"/>
              <a:buChar char="§"/>
            </a:pPr>
            <a:r>
              <a:rPr lang="en-US" sz="3000" dirty="0" smtClean="0"/>
              <a:t>analysis</a:t>
            </a:r>
          </a:p>
          <a:p>
            <a:pPr lvl="1">
              <a:buClr>
                <a:schemeClr val="tx1"/>
              </a:buClr>
              <a:buFont typeface="Arial" pitchFamily="34" charset="0"/>
              <a:buChar char="•"/>
            </a:pPr>
            <a:r>
              <a:rPr lang="en-US" sz="2400" dirty="0" smtClean="0"/>
              <a:t>compare population size and range across space and time </a:t>
            </a:r>
          </a:p>
          <a:p>
            <a:pPr lvl="2">
              <a:buClr>
                <a:schemeClr val="tx1"/>
              </a:buClr>
              <a:buFont typeface="Courier New" pitchFamily="49" charset="0"/>
              <a:buChar char="o"/>
            </a:pPr>
            <a:r>
              <a:rPr lang="en-US" sz="1800" dirty="0" smtClean="0"/>
              <a:t>evaluating fish frequency by temperature classification over time, where they occur, if they congregate and if groups shift over space and time</a:t>
            </a:r>
          </a:p>
          <a:p>
            <a:pPr lvl="2">
              <a:buClr>
                <a:schemeClr val="tx1"/>
              </a:buClr>
              <a:buFont typeface="Courier New" pitchFamily="49" charset="0"/>
              <a:buChar char="o"/>
            </a:pPr>
            <a:r>
              <a:rPr lang="en-US" sz="1800" dirty="0" smtClean="0"/>
              <a:t>evaluate shifting conservation needs</a:t>
            </a:r>
          </a:p>
          <a:p>
            <a:pPr lvl="1">
              <a:buClr>
                <a:schemeClr val="tx1"/>
              </a:buClr>
              <a:buNone/>
            </a:pPr>
            <a:endParaRPr lang="en-US" sz="1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pPr lvl="2">
              <a:buClr>
                <a:schemeClr val="tx1"/>
              </a:buClr>
              <a:buNone/>
            </a:pPr>
            <a:endParaRPr lang="en-US" sz="2100" dirty="0" smtClean="0"/>
          </a:p>
          <a:p>
            <a:pPr marL="514350" indent="-514350">
              <a:buClr>
                <a:schemeClr val="tx1"/>
              </a:buClr>
              <a:buFont typeface="Wingdings" pitchFamily="2" charset="2"/>
              <a:buChar char="§"/>
            </a:pPr>
            <a:r>
              <a:rPr lang="en-US" sz="3000" dirty="0" smtClean="0"/>
              <a:t>implications in population frequencies and species range </a:t>
            </a:r>
          </a:p>
          <a:p>
            <a:pPr marL="862330" lvl="1" indent="-514350">
              <a:buClr>
                <a:schemeClr val="tx1"/>
              </a:buClr>
              <a:buFont typeface="Arial" pitchFamily="34" charset="0"/>
              <a:buChar char="•"/>
            </a:pPr>
            <a:r>
              <a:rPr lang="en-US" sz="2400" dirty="0" smtClean="0"/>
              <a:t>what is fished, where is fished, if fished</a:t>
            </a:r>
          </a:p>
          <a:p>
            <a:pPr marL="862330" lvl="1" indent="-514350">
              <a:buClr>
                <a:schemeClr val="tx1"/>
              </a:buClr>
              <a:buFont typeface="Arial" pitchFamily="34" charset="0"/>
              <a:buChar char="•"/>
            </a:pPr>
            <a:r>
              <a:rPr lang="en-US" sz="2400" dirty="0" smtClean="0"/>
              <a:t>prey availability</a:t>
            </a:r>
          </a:p>
          <a:p>
            <a:pPr lvl="1">
              <a:buClr>
                <a:schemeClr val="tx1"/>
              </a:buClr>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pPr>
              <a:lnSpc>
                <a:spcPct val="114000"/>
              </a:lnSpc>
              <a:buClr>
                <a:schemeClr val="tx1"/>
              </a:buClr>
              <a:buFont typeface="Wingdings" pitchFamily="2" charset="2"/>
              <a:buChar char="§"/>
            </a:pPr>
            <a:r>
              <a:rPr lang="en-US" sz="3000" dirty="0" smtClean="0"/>
              <a:t>January 31, 2013:  tie up last planning details</a:t>
            </a:r>
          </a:p>
          <a:p>
            <a:pPr>
              <a:lnSpc>
                <a:spcPct val="114000"/>
              </a:lnSpc>
              <a:buClr>
                <a:schemeClr val="tx1"/>
              </a:buClr>
              <a:buFont typeface="Wingdings" pitchFamily="2" charset="2"/>
              <a:buChar char="§"/>
            </a:pPr>
            <a:r>
              <a:rPr lang="en-US" sz="3000" dirty="0" smtClean="0"/>
              <a:t>February 28, 2013:  complete first model </a:t>
            </a:r>
          </a:p>
          <a:p>
            <a:pPr>
              <a:lnSpc>
                <a:spcPct val="114000"/>
              </a:lnSpc>
              <a:buClr>
                <a:schemeClr val="tx1"/>
              </a:buClr>
              <a:buFont typeface="Wingdings" pitchFamily="2" charset="2"/>
              <a:buChar char="§"/>
            </a:pPr>
            <a:r>
              <a:rPr lang="en-US" sz="3000" dirty="0" smtClean="0"/>
              <a:t>May 15, 2013:  complete all models</a:t>
            </a:r>
          </a:p>
          <a:p>
            <a:pPr>
              <a:lnSpc>
                <a:spcPct val="114000"/>
              </a:lnSpc>
              <a:buClr>
                <a:schemeClr val="tx1"/>
              </a:buClr>
              <a:buFont typeface="Wingdings" pitchFamily="2" charset="2"/>
              <a:buChar char="§"/>
            </a:pPr>
            <a:r>
              <a:rPr lang="en-US" sz="3000" dirty="0" smtClean="0"/>
              <a:t>June, 2013:  move </a:t>
            </a:r>
          </a:p>
          <a:p>
            <a:pPr>
              <a:lnSpc>
                <a:spcPct val="114000"/>
              </a:lnSpc>
              <a:buClr>
                <a:schemeClr val="tx1"/>
              </a:buClr>
              <a:buFont typeface="Wingdings" pitchFamily="2" charset="2"/>
              <a:buChar char="§"/>
            </a:pPr>
            <a:r>
              <a:rPr lang="en-US" sz="3000" dirty="0" smtClean="0"/>
              <a:t>October 31, 2013:  complete data analysis</a:t>
            </a:r>
          </a:p>
          <a:p>
            <a:pPr>
              <a:lnSpc>
                <a:spcPct val="114000"/>
              </a:lnSpc>
              <a:buClr>
                <a:schemeClr val="tx1"/>
              </a:buClr>
              <a:buFont typeface="Wingdings" pitchFamily="2" charset="2"/>
              <a:buChar char="§"/>
            </a:pPr>
            <a:r>
              <a:rPr lang="en-US" sz="3000" dirty="0" smtClean="0"/>
              <a:t>December, 2013:  complete writing  </a:t>
            </a:r>
          </a:p>
          <a:p>
            <a:pPr>
              <a:lnSpc>
                <a:spcPct val="114000"/>
              </a:lnSpc>
              <a:buClr>
                <a:schemeClr val="tx1"/>
              </a:buClr>
              <a:buFont typeface="Wingdings" pitchFamily="2" charset="2"/>
              <a:buChar char="§"/>
            </a:pPr>
            <a:r>
              <a:rPr lang="en-US" sz="3000" dirty="0" smtClean="0"/>
              <a:t>December, 2013:  present findings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a:lnSpc>
                <a:spcPct val="150000"/>
              </a:lnSpc>
              <a:buClr>
                <a:schemeClr val="tx1"/>
              </a:buClr>
              <a:buFont typeface="Wingdings" pitchFamily="2" charset="2"/>
              <a:buChar char="§"/>
            </a:pPr>
            <a:r>
              <a:rPr lang="en-US" sz="3000" dirty="0" smtClean="0"/>
              <a:t>Gratitude</a:t>
            </a:r>
          </a:p>
          <a:p>
            <a:pPr lvl="1">
              <a:buClr>
                <a:schemeClr val="tx1"/>
              </a:buClr>
              <a:buFont typeface="Arial" pitchFamily="34" charset="0"/>
              <a:buChar char="•"/>
            </a:pPr>
            <a:r>
              <a:rPr lang="en-US" sz="2400" dirty="0" smtClean="0"/>
              <a:t>Chris Castiglione</a:t>
            </a:r>
          </a:p>
          <a:p>
            <a:pPr lvl="1">
              <a:buClr>
                <a:schemeClr val="tx1"/>
              </a:buClr>
              <a:buFont typeface="Arial" pitchFamily="34" charset="0"/>
              <a:buChar char="•"/>
            </a:pPr>
            <a:r>
              <a:rPr lang="en-US" sz="2400" dirty="0" smtClean="0"/>
              <a:t>Jim McKenna</a:t>
            </a:r>
          </a:p>
          <a:p>
            <a:pPr lvl="1">
              <a:buClr>
                <a:schemeClr val="tx1"/>
              </a:buClr>
              <a:buFont typeface="Arial" pitchFamily="34" charset="0"/>
              <a:buChar char="•"/>
            </a:pPr>
            <a:r>
              <a:rPr lang="en-US" sz="2400" dirty="0" smtClean="0"/>
              <a:t>Joe Bishop</a:t>
            </a:r>
            <a:r>
              <a:rPr lang="en-US"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2012-11-12_12-57-23_947.jpg"/>
          <p:cNvPicPr>
            <a:picLocks noGrp="1" noChangeAspect="1"/>
          </p:cNvPicPr>
          <p:nvPr>
            <p:ph idx="1"/>
          </p:nvPr>
        </p:nvPicPr>
        <p:blipFill>
          <a:blip r:embed="rId3" cstate="print"/>
          <a:stretch>
            <a:fillRect/>
          </a:stretch>
        </p:blipFill>
        <p:spPr>
          <a:xfrm>
            <a:off x="557668" y="1646238"/>
            <a:ext cx="8028663" cy="4525962"/>
          </a:xfrm>
          <a:prstGeom prst="rect">
            <a:avLst/>
          </a:prstGeom>
          <a:ln>
            <a:noFill/>
          </a:ln>
          <a:effectLst>
            <a:softEdge rad="112500"/>
          </a:effectLst>
        </p:spPr>
      </p:pic>
      <p:sp>
        <p:nvSpPr>
          <p:cNvPr id="7" name="TextBox 6"/>
          <p:cNvSpPr txBox="1"/>
          <p:nvPr/>
        </p:nvSpPr>
        <p:spPr>
          <a:xfrm>
            <a:off x="6324600" y="6123801"/>
            <a:ext cx="2133600" cy="276999"/>
          </a:xfrm>
          <a:prstGeom prst="rect">
            <a:avLst/>
          </a:prstGeom>
          <a:noFill/>
        </p:spPr>
        <p:txBody>
          <a:bodyPr wrap="square" rtlCol="0">
            <a:spAutoFit/>
          </a:bodyPr>
          <a:lstStyle/>
          <a:p>
            <a:r>
              <a:rPr lang="en-US" sz="1200" dirty="0" smtClean="0">
                <a:latin typeface="+mj-lt"/>
              </a:rPr>
              <a:t>Feeding Frenzy 11/12/2012</a:t>
            </a:r>
            <a:endParaRPr lang="en-US" sz="12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Autofit/>
          </a:bodyPr>
          <a:lstStyle/>
          <a:p>
            <a:pPr>
              <a:buNone/>
            </a:pPr>
            <a:r>
              <a:rPr lang="en-US" sz="1300" dirty="0" smtClean="0"/>
              <a:t>Allen, C., L. Pearlstine and D. </a:t>
            </a:r>
            <a:r>
              <a:rPr lang="en-US" sz="1300" dirty="0" err="1" smtClean="0"/>
              <a:t>Wojcik</a:t>
            </a:r>
            <a:r>
              <a:rPr lang="en-US" sz="1300" dirty="0" smtClean="0"/>
              <a:t>.  1998.  Gap analysis for ant species.  GAP Analysis Bulletin 7:  10-14. </a:t>
            </a:r>
          </a:p>
          <a:p>
            <a:pPr>
              <a:buNone/>
            </a:pPr>
            <a:r>
              <a:rPr lang="en-US" sz="1300" dirty="0" smtClean="0"/>
              <a:t>ACC (</a:t>
            </a:r>
            <a:r>
              <a:rPr lang="en-US" sz="1300" u="sng" dirty="0" smtClean="0">
                <a:hlinkClick r:id="rId3"/>
              </a:rPr>
              <a:t>America's Climate Choices: Panel on Advancing the Science of Climate Change;  National Research Council</a:t>
            </a:r>
            <a:r>
              <a:rPr lang="en-US" sz="1300" dirty="0" smtClean="0"/>
              <a:t>).  2010.  Advancing the science of climate change.  National Academies Press.  Washington, DC.  </a:t>
            </a:r>
          </a:p>
          <a:p>
            <a:pPr>
              <a:buNone/>
            </a:pPr>
            <a:r>
              <a:rPr lang="en-US" sz="1300" dirty="0" err="1" smtClean="0"/>
              <a:t>Beletsky</a:t>
            </a:r>
            <a:r>
              <a:rPr lang="en-US" sz="1300" dirty="0" smtClean="0"/>
              <a:t>, D, J. Saylor, and D. Schwab.  1999.  Mean circulation in the Great Lakes.  Journal of Great Lakes Research 25(1):  78-93.</a:t>
            </a:r>
          </a:p>
          <a:p>
            <a:pPr>
              <a:buNone/>
            </a:pPr>
            <a:r>
              <a:rPr lang="en-US" sz="1300" dirty="0" smtClean="0"/>
              <a:t>Butterfield, B. R., B. </a:t>
            </a:r>
            <a:r>
              <a:rPr lang="en-US" sz="1300" dirty="0" err="1" smtClean="0"/>
              <a:t>Csuti</a:t>
            </a:r>
            <a:r>
              <a:rPr lang="en-US" sz="1300" dirty="0" smtClean="0"/>
              <a:t>, and J. M. Scott.  1994.  Modeling vertebrate distributions for gap analysis. Pages 53 – 68 </a:t>
            </a:r>
            <a:r>
              <a:rPr lang="en-US" sz="1300" i="1" dirty="0" smtClean="0"/>
              <a:t>in</a:t>
            </a:r>
            <a:r>
              <a:rPr lang="en-US" sz="1300" dirty="0" smtClean="0"/>
              <a:t> R. I. Miller, editor.  Mapping diversity of nature.  Chapman and Hall, London.</a:t>
            </a:r>
          </a:p>
          <a:p>
            <a:pPr>
              <a:buNone/>
            </a:pPr>
            <a:r>
              <a:rPr lang="en-US" sz="1300" dirty="0" err="1" smtClean="0"/>
              <a:t>Casselman</a:t>
            </a:r>
            <a:r>
              <a:rPr lang="en-US" sz="1300" dirty="0" smtClean="0"/>
              <a:t>, J. M.  2002. Effects of temperature, global extremes, and climate change on year-class production of </a:t>
            </a:r>
            <a:r>
              <a:rPr lang="en-US" sz="1300" dirty="0" err="1" smtClean="0"/>
              <a:t>warmwater</a:t>
            </a:r>
            <a:r>
              <a:rPr lang="en-US" sz="1300" dirty="0" smtClean="0"/>
              <a:t>, </a:t>
            </a:r>
            <a:r>
              <a:rPr lang="en-US" sz="1300" dirty="0" err="1" smtClean="0"/>
              <a:t>coolwater</a:t>
            </a:r>
            <a:r>
              <a:rPr lang="en-US" sz="1300" dirty="0" smtClean="0"/>
              <a:t>, and coldwater fishes in the Great Lakes Basin.  American Fisheries Society Symposium 32:  39–60.  Available:  </a:t>
            </a:r>
            <a:r>
              <a:rPr lang="en-US" sz="1300" u="sng" dirty="0" smtClean="0">
                <a:hlinkClick r:id="rId4" invalidUrl="ftp://ftp.geobc.gov.bc.ca/.virtual/slk6ftp/pub/outgoing/requests/!age_analysis/CD1/Selected Age-Growth Publications/Climate and year-class production of fish, AFS Symposium, C.pdf"/>
              </a:rPr>
              <a:t>ftp://ftp.geobc.gov.bc.ca/.virtual/slk6ftp/pub/outgoing/requests/!age_analysis/CD1/Selected%20Age-Growth%20Publications/Climate%20and%20year-class%20production%20of%20fish,%20AFS%20Symposium,%20C.pdf</a:t>
            </a:r>
            <a:r>
              <a:rPr lang="en-US" sz="1300" dirty="0" smtClean="0"/>
              <a:t>.</a:t>
            </a:r>
          </a:p>
          <a:p>
            <a:pPr>
              <a:buNone/>
            </a:pPr>
            <a:r>
              <a:rPr lang="en-US" sz="1300" dirty="0" smtClean="0"/>
              <a:t>ESRI.  2012. ArcGIS10.1.  ESRI.  Redlands, CA.  ESRI.com</a:t>
            </a:r>
          </a:p>
          <a:p>
            <a:pPr>
              <a:buNone/>
            </a:pPr>
            <a:r>
              <a:rPr lang="en-US" sz="1300" dirty="0" err="1" smtClean="0"/>
              <a:t>Fertig</a:t>
            </a:r>
            <a:r>
              <a:rPr lang="en-US" sz="1300" dirty="0" smtClean="0"/>
              <a:t>, W. and R. Thurston.  2001. Gap analysis of the flora of Wyoming.  GAP Analysis Bulletin 10:  3-9.  </a:t>
            </a:r>
          </a:p>
          <a:p>
            <a:pPr>
              <a:buNone/>
            </a:pPr>
            <a:r>
              <a:rPr lang="en-US" sz="1300" dirty="0" smtClean="0"/>
              <a:t>Guerra M., E. Walker , C. Jones, S. </a:t>
            </a:r>
            <a:r>
              <a:rPr lang="en-US" sz="1300" dirty="0" err="1" smtClean="0"/>
              <a:t>Paskewitz</a:t>
            </a:r>
            <a:r>
              <a:rPr lang="en-US" sz="1300" dirty="0" smtClean="0"/>
              <a:t>, M. </a:t>
            </a:r>
            <a:r>
              <a:rPr lang="en-US" sz="1300" dirty="0" err="1" smtClean="0"/>
              <a:t>Cortinas</a:t>
            </a:r>
            <a:r>
              <a:rPr lang="en-US" sz="1300" dirty="0" smtClean="0"/>
              <a:t>, A. </a:t>
            </a:r>
            <a:r>
              <a:rPr lang="en-US" sz="1300" dirty="0" err="1" smtClean="0"/>
              <a:t>Stancil</a:t>
            </a:r>
            <a:r>
              <a:rPr lang="en-US" sz="1300" dirty="0" smtClean="0"/>
              <a:t>,  L. Beck, M. </a:t>
            </a:r>
            <a:r>
              <a:rPr lang="en-US" sz="1300" dirty="0" err="1" smtClean="0"/>
              <a:t>Bobo</a:t>
            </a:r>
            <a:r>
              <a:rPr lang="en-US" sz="1300" dirty="0" smtClean="0"/>
              <a:t>, and U. </a:t>
            </a:r>
            <a:r>
              <a:rPr lang="en-US" sz="1300" dirty="0" err="1" smtClean="0"/>
              <a:t>Kitron</a:t>
            </a:r>
            <a:r>
              <a:rPr lang="en-US" sz="1300" dirty="0" smtClean="0"/>
              <a:t>.  2002.  Predicting the risk of </a:t>
            </a:r>
            <a:r>
              <a:rPr lang="en-US" sz="1300" dirty="0" err="1" smtClean="0"/>
              <a:t>lyme</a:t>
            </a:r>
            <a:r>
              <a:rPr lang="en-US" sz="1300" dirty="0" smtClean="0"/>
              <a:t> disease:  habitat suitability for </a:t>
            </a:r>
            <a:r>
              <a:rPr lang="en-US" sz="1300" i="1" dirty="0" err="1" smtClean="0"/>
              <a:t>Ixodes</a:t>
            </a:r>
            <a:r>
              <a:rPr lang="en-US" sz="1300" i="1" dirty="0" smtClean="0"/>
              <a:t> </a:t>
            </a:r>
            <a:r>
              <a:rPr lang="en-US" sz="1300" i="1" dirty="0" err="1" smtClean="0"/>
              <a:t>scapularis</a:t>
            </a:r>
            <a:r>
              <a:rPr lang="en-US" sz="1300" dirty="0" smtClean="0"/>
              <a:t> in the north central United States.  Emerging Infectious Disease [online serial].   DOI: 10.3201/eid0803.010166. Available :  </a:t>
            </a:r>
            <a:r>
              <a:rPr lang="en-US" sz="1300" u="sng" dirty="0" smtClean="0">
                <a:hlinkClick r:id="rId5"/>
              </a:rPr>
              <a:t>http://wwwnc.cdc.gov/eid/article/8/3/01-0166.htm</a:t>
            </a:r>
            <a:endParaRPr lang="en-US" sz="1300" dirty="0" smtClean="0"/>
          </a:p>
          <a:p>
            <a:pPr>
              <a:buNone/>
            </a:pPr>
            <a:r>
              <a:rPr lang="en-US" sz="1300" dirty="0" smtClean="0"/>
              <a:t>IPCC (Intergovernmental Panel on Climate Change).  2007a.  Climate change 2007:  synthesis report.  IPCC, Geneva, Switzerland.  Available:  </a:t>
            </a:r>
            <a:r>
              <a:rPr lang="en-US" sz="1300" u="sng" dirty="0" smtClean="0">
                <a:hlinkClick r:id="rId6"/>
              </a:rPr>
              <a:t>http://www.ipcc.ch/pdf/assessment-report/ar4/syr/ar4_syr.pdf</a:t>
            </a:r>
            <a:r>
              <a:rPr lang="en-US" sz="13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t>
            </a:r>
            <a:br>
              <a:rPr lang="en-US" dirty="0" smtClean="0"/>
            </a:br>
            <a:r>
              <a:rPr lang="en-US" dirty="0" smtClean="0"/>
              <a:t>Climate Change and Species </a:t>
            </a:r>
            <a:endParaRPr lang="en-US" dirty="0"/>
          </a:p>
        </p:txBody>
      </p:sp>
      <p:sp>
        <p:nvSpPr>
          <p:cNvPr id="3" name="Content Placeholder 2"/>
          <p:cNvSpPr>
            <a:spLocks noGrp="1"/>
          </p:cNvSpPr>
          <p:nvPr>
            <p:ph idx="1"/>
          </p:nvPr>
        </p:nvSpPr>
        <p:spPr/>
        <p:txBody>
          <a:bodyPr/>
          <a:lstStyle/>
          <a:p>
            <a:pPr>
              <a:buClr>
                <a:schemeClr val="tx1"/>
              </a:buClr>
              <a:buFont typeface="Wingdings" pitchFamily="2" charset="2"/>
              <a:buChar char="§"/>
            </a:pPr>
            <a:r>
              <a:rPr lang="en-US" sz="3000" dirty="0" smtClean="0"/>
              <a:t>climate change</a:t>
            </a:r>
          </a:p>
          <a:p>
            <a:pPr lvl="1">
              <a:buClr>
                <a:schemeClr val="tx1"/>
              </a:buClr>
              <a:buFont typeface="Arial" pitchFamily="34" charset="0"/>
              <a:buChar char="•"/>
            </a:pPr>
            <a:r>
              <a:rPr lang="en-US" sz="2400" dirty="0" smtClean="0"/>
              <a:t>carbon dioxide (CO</a:t>
            </a:r>
            <a:r>
              <a:rPr lang="en-US" sz="2400" baseline="-25000" dirty="0" smtClean="0"/>
              <a:t>2</a:t>
            </a:r>
            <a:r>
              <a:rPr lang="en-US" sz="2400" dirty="0" smtClean="0"/>
              <a:t>) and other green house gasses</a:t>
            </a:r>
            <a:r>
              <a:rPr lang="en-US" sz="2400" baseline="30000" dirty="0" smtClean="0"/>
              <a:t>1</a:t>
            </a:r>
            <a:endParaRPr lang="en-US" sz="2400" dirty="0" smtClean="0"/>
          </a:p>
          <a:p>
            <a:pPr lvl="1">
              <a:buClr>
                <a:schemeClr val="tx1"/>
              </a:buClr>
              <a:buFont typeface="Arial" pitchFamily="34" charset="0"/>
              <a:buChar char="•"/>
            </a:pPr>
            <a:r>
              <a:rPr lang="en-US" sz="2400" dirty="0" smtClean="0"/>
              <a:t>0.74</a:t>
            </a:r>
            <a:r>
              <a:rPr lang="en-US" sz="2400" baseline="60000" dirty="0" smtClean="0"/>
              <a:t>o</a:t>
            </a:r>
            <a:r>
              <a:rPr lang="en-US" sz="2400" baseline="30000" dirty="0" smtClean="0"/>
              <a:t> </a:t>
            </a:r>
            <a:r>
              <a:rPr lang="en-US" sz="2400" dirty="0" smtClean="0"/>
              <a:t>C</a:t>
            </a:r>
            <a:r>
              <a:rPr lang="en-US" sz="2400" dirty="0" smtClean="0"/>
              <a:t> </a:t>
            </a:r>
            <a:r>
              <a:rPr lang="en-US" sz="2400" dirty="0" smtClean="0"/>
              <a:t>last 100 years</a:t>
            </a:r>
            <a:r>
              <a:rPr lang="en-US" sz="2400" baseline="30000" dirty="0" smtClean="0"/>
              <a:t>1</a:t>
            </a:r>
            <a:r>
              <a:rPr lang="en-US" sz="2400" dirty="0" smtClean="0"/>
              <a:t>		        	</a:t>
            </a:r>
            <a:endParaRPr lang="en-US" sz="2400" dirty="0" smtClean="0">
              <a:solidFill>
                <a:schemeClr val="tx1">
                  <a:lumMod val="95000"/>
                </a:schemeClr>
              </a:solidFill>
            </a:endParaRPr>
          </a:p>
          <a:p>
            <a:pPr lvl="1">
              <a:buClr>
                <a:schemeClr val="tx1"/>
              </a:buClr>
              <a:buFont typeface="Arial" pitchFamily="34" charset="0"/>
              <a:buChar char="•"/>
            </a:pPr>
            <a:r>
              <a:rPr lang="en-US" sz="2400" dirty="0" smtClean="0"/>
              <a:t>projected 1.1</a:t>
            </a:r>
            <a:r>
              <a:rPr lang="en-US" sz="2400" baseline="60000" dirty="0" smtClean="0"/>
              <a:t>o </a:t>
            </a:r>
            <a:r>
              <a:rPr lang="en-US" sz="2400" dirty="0" smtClean="0"/>
              <a:t>– 6.5</a:t>
            </a:r>
            <a:r>
              <a:rPr lang="en-US" sz="2400" baseline="60000" dirty="0" smtClean="0"/>
              <a:t>o </a:t>
            </a:r>
            <a:r>
              <a:rPr lang="en-US" sz="2400" dirty="0" smtClean="0"/>
              <a:t>C by 2100</a:t>
            </a:r>
            <a:r>
              <a:rPr lang="en-US" sz="2400" baseline="30000" dirty="0" smtClean="0"/>
              <a:t>2</a:t>
            </a:r>
            <a:r>
              <a:rPr lang="en-US" sz="2400" dirty="0" smtClean="0"/>
              <a:t>   </a:t>
            </a:r>
            <a:endParaRPr lang="en-US" sz="2400" dirty="0" smtClean="0">
              <a:solidFill>
                <a:schemeClr val="tx1">
                  <a:lumMod val="95000"/>
                </a:schemeClr>
              </a:solidFill>
            </a:endParaRPr>
          </a:p>
          <a:p>
            <a:pPr>
              <a:buClr>
                <a:schemeClr val="tx1"/>
              </a:buClr>
              <a:buFont typeface="Wingdings" pitchFamily="2" charset="2"/>
              <a:buChar char="§"/>
            </a:pPr>
            <a:r>
              <a:rPr lang="en-US" sz="3000" dirty="0" smtClean="0"/>
              <a:t>species</a:t>
            </a:r>
          </a:p>
          <a:p>
            <a:pPr lvl="1">
              <a:buClr>
                <a:schemeClr val="tx1"/>
              </a:buClr>
              <a:buFont typeface="Arial" pitchFamily="34" charset="0"/>
              <a:buChar char="•"/>
            </a:pPr>
            <a:r>
              <a:rPr lang="en-US" sz="2400" dirty="0" smtClean="0"/>
              <a:t>changes in range, frequency, and </a:t>
            </a:r>
            <a:r>
              <a:rPr lang="en-US" sz="2400" dirty="0" err="1" smtClean="0"/>
              <a:t>phenology</a:t>
            </a:r>
            <a:r>
              <a:rPr lang="en-US" sz="2400" dirty="0" smtClean="0"/>
              <a:t> of species</a:t>
            </a:r>
            <a:r>
              <a:rPr lang="en-US" sz="2400" baseline="30000" dirty="0" smtClean="0"/>
              <a:t>1</a:t>
            </a:r>
            <a:r>
              <a:rPr lang="en-US" sz="2400" dirty="0" smtClean="0"/>
              <a:t>	</a:t>
            </a:r>
            <a:r>
              <a:rPr lang="en-US" sz="2400" dirty="0" smtClean="0">
                <a:solidFill>
                  <a:schemeClr val="tx1">
                    <a:lumMod val="95000"/>
                  </a:schemeClr>
                </a:solidFill>
              </a:rPr>
              <a:t> </a:t>
            </a:r>
            <a:r>
              <a:rPr lang="en-US" sz="1800" dirty="0" smtClean="0">
                <a:solidFill>
                  <a:schemeClr val="tx1">
                    <a:lumMod val="95000"/>
                  </a:schemeClr>
                </a:solidFill>
              </a:rPr>
              <a:t>					</a:t>
            </a:r>
            <a:endParaRPr lang="en-US" sz="1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continued</a:t>
            </a:r>
            <a:endParaRPr lang="en-US" dirty="0"/>
          </a:p>
        </p:txBody>
      </p:sp>
      <p:sp>
        <p:nvSpPr>
          <p:cNvPr id="3" name="Content Placeholder 2"/>
          <p:cNvSpPr>
            <a:spLocks noGrp="1"/>
          </p:cNvSpPr>
          <p:nvPr>
            <p:ph idx="1"/>
          </p:nvPr>
        </p:nvSpPr>
        <p:spPr/>
        <p:txBody>
          <a:bodyPr>
            <a:normAutofit fontScale="32500" lnSpcReduction="20000"/>
          </a:bodyPr>
          <a:lstStyle/>
          <a:p>
            <a:pPr>
              <a:buNone/>
            </a:pPr>
            <a:r>
              <a:rPr lang="en-US" dirty="0" smtClean="0"/>
              <a:t>. </a:t>
            </a:r>
          </a:p>
          <a:p>
            <a:pPr>
              <a:buNone/>
            </a:pPr>
            <a:r>
              <a:rPr lang="en-US" sz="4000" dirty="0" smtClean="0"/>
              <a:t>IPCC  2007b.  Climate change 2007: Impacts, Adaptation and Vulnerability.  IPCC, Geneva, Switzerland.  Available:  </a:t>
            </a:r>
            <a:r>
              <a:rPr lang="en-US" sz="4000" u="sng" dirty="0" smtClean="0">
                <a:hlinkClick r:id="rId3"/>
              </a:rPr>
              <a:t>http://www.ipcc.ch/publications_and_data/publications_ipcc_fourth_assessment_report_wg2_report_impacts_adaptation_and_vulnerability.htmdf</a:t>
            </a:r>
            <a:endParaRPr lang="en-US" sz="4000" dirty="0" smtClean="0"/>
          </a:p>
          <a:p>
            <a:pPr>
              <a:buNone/>
            </a:pPr>
            <a:r>
              <a:rPr lang="en-US" sz="4000" dirty="0" err="1" smtClean="0"/>
              <a:t>Kremen</a:t>
            </a:r>
            <a:r>
              <a:rPr lang="en-US" sz="4000" dirty="0" smtClean="0"/>
              <a:t>, C., R. K. Colwell, T. L. Erwin, D. D. Murphy, R. F. </a:t>
            </a:r>
            <a:r>
              <a:rPr lang="en-US" sz="4000" dirty="0" err="1" smtClean="0"/>
              <a:t>Noss</a:t>
            </a:r>
            <a:r>
              <a:rPr lang="en-US" sz="4000" dirty="0" smtClean="0"/>
              <a:t> and M. A. </a:t>
            </a:r>
            <a:r>
              <a:rPr lang="en-US" sz="4000" dirty="0" err="1" smtClean="0"/>
              <a:t>Sanjayan</a:t>
            </a:r>
            <a:r>
              <a:rPr lang="en-US" sz="4000" dirty="0" smtClean="0"/>
              <a:t>.  1993. Terrestrial arthropod assemblages:  their use in conservation planning.  Conservation Biology 7(4):  796-808.  </a:t>
            </a:r>
          </a:p>
          <a:p>
            <a:pPr>
              <a:buNone/>
            </a:pPr>
            <a:r>
              <a:rPr lang="en-US" sz="4000" dirty="0" err="1" smtClean="0"/>
              <a:t>Lantry</a:t>
            </a:r>
            <a:r>
              <a:rPr lang="en-US" sz="4000" dirty="0" smtClean="0"/>
              <a:t>, J.  2011.  Eastern basin of Lake Ontario warm water fisheries assessment, 1976-2010</a:t>
            </a:r>
            <a:r>
              <a:rPr lang="en-US" sz="4000" i="1" dirty="0" smtClean="0"/>
              <a:t>.  In</a:t>
            </a:r>
            <a:r>
              <a:rPr lang="en-US" sz="4000" dirty="0" smtClean="0"/>
              <a:t> Bureau of Fisheries Lake Ontario Unit and St. Lawrence River Unit to the Great Lakes Fishery Commission’s Lake Ontario Committee.  New York State Department of Environmental Conservation, Division of Fish, Wildlife and Marine Resources 2010 Annual Report.  Section 4, Pages 1-24.  New York State Department of Environmental Conservation.  Albany, NY:  Available:  </a:t>
            </a:r>
            <a:r>
              <a:rPr lang="en-US" sz="4000" u="sng" dirty="0" smtClean="0">
                <a:hlinkClick r:id="rId4"/>
              </a:rPr>
              <a:t>http://www.dec.ny.gov/docs/fish_marine_pdf/lorpt10.pdf</a:t>
            </a:r>
            <a:r>
              <a:rPr lang="en-US" sz="4000" dirty="0" smtClean="0"/>
              <a:t>.</a:t>
            </a:r>
          </a:p>
          <a:p>
            <a:pPr>
              <a:buNone/>
            </a:pPr>
            <a:r>
              <a:rPr lang="en-US" sz="4000" dirty="0" smtClean="0"/>
              <a:t>Maxwell, J. R., C. J. Edwards, M. E. Jensen, S. J. </a:t>
            </a:r>
            <a:r>
              <a:rPr lang="en-US" sz="4000" dirty="0" err="1" smtClean="0"/>
              <a:t>Paustian</a:t>
            </a:r>
            <a:r>
              <a:rPr lang="en-US" sz="4000" dirty="0" smtClean="0"/>
              <a:t>, H. Parrott, and D. M. Hill.  1995.  A hierarchical framework of aquatic ecological units in North America (</a:t>
            </a:r>
            <a:r>
              <a:rPr lang="en-US" sz="4000" dirty="0" err="1" smtClean="0"/>
              <a:t>NearcUc</a:t>
            </a:r>
            <a:r>
              <a:rPr lang="en-US" sz="4000" dirty="0" smtClean="0"/>
              <a:t> Zone).  U.S. Department of Agriculture, Forest Service, North Central Forest Experiment Station.  General Technical.  Report NC-176.  St. Paul, Minnesota. Morrison, S., D. </a:t>
            </a:r>
            <a:r>
              <a:rPr lang="en-US" sz="4000" dirty="0" err="1" smtClean="0"/>
              <a:t>Passino</a:t>
            </a:r>
            <a:r>
              <a:rPr lang="en-US" sz="4000" dirty="0" smtClean="0"/>
              <a:t>-Reader, D. Myers, J. McKenna, J. Stewart, B. Scudder, and K. </a:t>
            </a:r>
            <a:r>
              <a:rPr lang="en-US" sz="4000" dirty="0" err="1" smtClean="0"/>
              <a:t>Lohman</a:t>
            </a:r>
            <a:r>
              <a:rPr lang="en-US" sz="4000" dirty="0" smtClean="0"/>
              <a:t>.  2003.  Great Lakes regional aquatic gap analysis —preserving biodiversity in the great lakes basin.  USGS GLSC Fact Sheet 2003-1.  Available:  </a:t>
            </a:r>
            <a:r>
              <a:rPr lang="en-US" sz="4000" u="sng" dirty="0" smtClean="0">
                <a:hlinkClick r:id="rId5"/>
              </a:rPr>
              <a:t>http://www.glsc.usgs.gov/_files/factsheets/2003-1%20Great%20Lakes%20Regional%20Aquatic%20GAP.pdf</a:t>
            </a:r>
            <a:r>
              <a:rPr lang="en-US" sz="4000" b="1" dirty="0" smtClean="0"/>
              <a:t>.</a:t>
            </a:r>
            <a:endParaRPr lang="en-US" sz="4000" dirty="0" smtClean="0"/>
          </a:p>
          <a:p>
            <a:pPr>
              <a:buNone/>
            </a:pPr>
            <a:r>
              <a:rPr lang="en-US" sz="4000" dirty="0" smtClean="0"/>
              <a:t>McKenna, J. and C. Castiglione.  2010.  Hierarchical multi-scale classification of </a:t>
            </a:r>
            <a:r>
              <a:rPr lang="en-US" sz="4000" dirty="0" err="1" smtClean="0"/>
              <a:t>nearshore</a:t>
            </a:r>
            <a:r>
              <a:rPr lang="en-US" sz="4000" dirty="0" smtClean="0"/>
              <a:t> aquatic habitats of the Great Lakes:  western Lake Erie.  Journal of Great Lakes Research 36(4):  757-771.</a:t>
            </a:r>
          </a:p>
          <a:p>
            <a:pPr>
              <a:buNone/>
            </a:pPr>
            <a:r>
              <a:rPr lang="en-US" sz="4000" dirty="0" smtClean="0"/>
              <a:t>Parmesan, C and G. </a:t>
            </a:r>
            <a:r>
              <a:rPr lang="en-US" sz="4000" dirty="0" err="1" smtClean="0"/>
              <a:t>Yohe</a:t>
            </a:r>
            <a:r>
              <a:rPr lang="en-US" sz="4000" dirty="0" smtClean="0"/>
              <a:t>. 2003.  A globally coherent fingerprint of climate change impacts across natural systems.  Nature 421:  37-42.</a:t>
            </a:r>
          </a:p>
          <a:p>
            <a:pPr>
              <a:buNone/>
            </a:pPr>
            <a:r>
              <a:rPr lang="en-US" sz="4000" dirty="0" smtClean="0"/>
              <a:t>Scott, J.M., F.W.  Davis, B.  </a:t>
            </a:r>
            <a:r>
              <a:rPr lang="en-US" sz="4000" dirty="0" err="1" smtClean="0"/>
              <a:t>Csuti</a:t>
            </a:r>
            <a:r>
              <a:rPr lang="en-US" sz="4000" dirty="0" smtClean="0"/>
              <a:t>, R.  </a:t>
            </a:r>
            <a:r>
              <a:rPr lang="en-US" sz="4000" dirty="0" err="1" smtClean="0"/>
              <a:t>Noss</a:t>
            </a:r>
            <a:r>
              <a:rPr lang="en-US" sz="4000" dirty="0" smtClean="0"/>
              <a:t>, B.  Butterfield, C.  Groves, H.  Anderson, S.  </a:t>
            </a:r>
            <a:r>
              <a:rPr lang="en-US" sz="4000" dirty="0" err="1" smtClean="0"/>
              <a:t>Caicco</a:t>
            </a:r>
            <a:r>
              <a:rPr lang="en-US" sz="4000" dirty="0" smtClean="0"/>
              <a:t>, F.  </a:t>
            </a:r>
            <a:r>
              <a:rPr lang="en-US" sz="4000" dirty="0" err="1" smtClean="0"/>
              <a:t>D'Erchia</a:t>
            </a:r>
            <a:r>
              <a:rPr lang="en-US" sz="4000" dirty="0" smtClean="0"/>
              <a:t>, T.C.  Edwards Jr., J.  </a:t>
            </a:r>
            <a:r>
              <a:rPr lang="en-US" sz="4000" dirty="0" err="1" smtClean="0"/>
              <a:t>Ulliman</a:t>
            </a:r>
            <a:r>
              <a:rPr lang="en-US" sz="4000" dirty="0" smtClean="0"/>
              <a:t>, and R.G.  Wright. 1993. Gap analysis: a geographic approach to protection of biological diversity.  Wildlife Monographs 123:  1-41.</a:t>
            </a:r>
          </a:p>
          <a:p>
            <a:pPr>
              <a:buNone/>
            </a:pPr>
            <a:endParaRPr lang="en-US" sz="4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continued</a:t>
            </a:r>
            <a:endParaRPr lang="en-US" dirty="0"/>
          </a:p>
        </p:txBody>
      </p:sp>
      <p:sp>
        <p:nvSpPr>
          <p:cNvPr id="3" name="Content Placeholder 2"/>
          <p:cNvSpPr>
            <a:spLocks noGrp="1"/>
          </p:cNvSpPr>
          <p:nvPr>
            <p:ph idx="1"/>
          </p:nvPr>
        </p:nvSpPr>
        <p:spPr/>
        <p:txBody>
          <a:bodyPr>
            <a:normAutofit/>
          </a:bodyPr>
          <a:lstStyle/>
          <a:p>
            <a:pPr>
              <a:buNone/>
            </a:pPr>
            <a:r>
              <a:rPr lang="en-US" sz="1300" dirty="0" smtClean="0"/>
              <a:t>Sly, P. G.  and W. D. N.  Busch. 1992.  A system for aquatic habitat classification of lakes. Pages 15-26 </a:t>
            </a:r>
            <a:r>
              <a:rPr lang="en-US" sz="1300" i="1" dirty="0" smtClean="0"/>
              <a:t>in </a:t>
            </a:r>
            <a:r>
              <a:rPr lang="en-US" sz="1300" dirty="0" smtClean="0"/>
              <a:t>W. D. N. Busch and P. G. Sly, editors.  The development of an aquatic habitat classification system for lakes.  CRC Press, Boca Raton, Florida.</a:t>
            </a:r>
          </a:p>
          <a:p>
            <a:pPr>
              <a:buNone/>
            </a:pPr>
            <a:r>
              <a:rPr lang="en-US" sz="1300" dirty="0" smtClean="0"/>
              <a:t>Sowa, S. P., D. D. Diamond, R. </a:t>
            </a:r>
            <a:r>
              <a:rPr lang="en-US" sz="1300" dirty="0" err="1" smtClean="0"/>
              <a:t>Abbitt</a:t>
            </a:r>
            <a:r>
              <a:rPr lang="en-US" sz="1300" dirty="0" smtClean="0"/>
              <a:t>, G. </a:t>
            </a:r>
            <a:r>
              <a:rPr lang="en-US" sz="1300" dirty="0" err="1" smtClean="0"/>
              <a:t>Annis</a:t>
            </a:r>
            <a:r>
              <a:rPr lang="en-US" sz="1300" dirty="0" smtClean="0"/>
              <a:t>, T. Gordon, M. E. Morey, G. R.  Sorensen, and D. True.  2005.  A gap analysis for </a:t>
            </a:r>
            <a:r>
              <a:rPr lang="en-US" sz="1300" dirty="0" err="1" smtClean="0"/>
              <a:t>riverine</a:t>
            </a:r>
            <a:r>
              <a:rPr lang="en-US" sz="1300" dirty="0" smtClean="0"/>
              <a:t> ecosystems of Missouri 2005 Final Report to the USGS National Gap Analysis Program.  Columbia, Missouri.  Available:  </a:t>
            </a:r>
            <a:r>
              <a:rPr lang="en-US" sz="1300" u="sng" dirty="0" smtClean="0">
                <a:hlinkClick r:id="rId3"/>
              </a:rPr>
              <a:t>http://www.cerc.usgs.gov/morap/Assets/UploadedFiles/Projects/aquatic_gap/Aquatic_GAP_Final_Report.pdf</a:t>
            </a:r>
            <a:r>
              <a:rPr lang="en-US" sz="1300" dirty="0" smtClean="0"/>
              <a:t>.</a:t>
            </a:r>
          </a:p>
          <a:p>
            <a:pPr>
              <a:buNone/>
            </a:pPr>
            <a:r>
              <a:rPr lang="en-US" sz="1300" dirty="0" smtClean="0"/>
              <a:t>Sowa, S., G. </a:t>
            </a:r>
            <a:r>
              <a:rPr lang="en-US" sz="1300" dirty="0" err="1" smtClean="0"/>
              <a:t>Annis</a:t>
            </a:r>
            <a:r>
              <a:rPr lang="en-US" sz="1300" dirty="0" smtClean="0"/>
              <a:t>, M. Morey, D. Diamond.  2007.  A gap analysis and comprehensive conservation strategy for </a:t>
            </a:r>
            <a:r>
              <a:rPr lang="en-US" sz="1300" dirty="0" err="1" smtClean="0"/>
              <a:t>riverine</a:t>
            </a:r>
            <a:r>
              <a:rPr lang="en-US" sz="1300" dirty="0" smtClean="0"/>
              <a:t> ecosystems of Missouri.  Ecological Monographs 77(3):  301–334. </a:t>
            </a:r>
          </a:p>
          <a:p>
            <a:pPr>
              <a:buNone/>
            </a:pPr>
            <a:r>
              <a:rPr lang="en-US" sz="1300" dirty="0" err="1" smtClean="0"/>
              <a:t>Strahler</a:t>
            </a:r>
            <a:r>
              <a:rPr lang="en-US" sz="1300" dirty="0" smtClean="0"/>
              <a:t>, A.N. 1957 Quantitative analysis of watershed geomorphology. Transactions of the American Geophysical Union 8:  913-920.</a:t>
            </a:r>
          </a:p>
          <a:p>
            <a:pPr>
              <a:buNone/>
            </a:pPr>
            <a:r>
              <a:rPr lang="en-US" sz="1300" dirty="0" smtClean="0"/>
              <a:t>USGS (United States Geologic Survey).  2012.  National Gap Analysis Program (GAP) -- core science analytics and synthesis:  our history, Available: </a:t>
            </a:r>
            <a:r>
              <a:rPr lang="en-US" sz="1300" u="sng" dirty="0" smtClean="0">
                <a:hlinkClick r:id="rId4"/>
              </a:rPr>
              <a:t>http://gapanalysis.usgs.gov/about-gap/our-history/</a:t>
            </a:r>
            <a:r>
              <a:rPr lang="en-US" sz="1300" dirty="0" smtClean="0"/>
              <a:t>.</a:t>
            </a:r>
          </a:p>
          <a:p>
            <a:pPr>
              <a:buNone/>
            </a:pPr>
            <a:r>
              <a:rPr lang="en-US" sz="1300" dirty="0" smtClean="0"/>
              <a:t>Ward Systems. 2000.  NeuroShell2, release 4.0.  Ward Systems Group, Inc., Frederick, Maryland. </a:t>
            </a:r>
            <a:r>
              <a:rPr lang="en-US" sz="1300" u="sng" dirty="0" smtClean="0">
                <a:hlinkClick r:id="rId5"/>
              </a:rPr>
              <a:t>http://www.wardsystems.com</a:t>
            </a:r>
            <a:r>
              <a:rPr lang="en-US" sz="1300" dirty="0" smtClean="0"/>
              <a:t>.</a:t>
            </a:r>
          </a:p>
          <a:p>
            <a:pPr>
              <a:buNone/>
            </a:pPr>
            <a:r>
              <a:rPr lang="en-US" sz="1300" dirty="0" err="1" smtClean="0"/>
              <a:t>WorldClim</a:t>
            </a:r>
            <a:r>
              <a:rPr lang="en-US" sz="1300" dirty="0" smtClean="0"/>
              <a:t>.  2012.  </a:t>
            </a:r>
            <a:r>
              <a:rPr lang="en-US" sz="1300" dirty="0" err="1" smtClean="0"/>
              <a:t>WorldClim</a:t>
            </a:r>
            <a:r>
              <a:rPr lang="en-US" sz="1300" dirty="0" smtClean="0"/>
              <a:t> – global climate data.  Available:  </a:t>
            </a:r>
            <a:r>
              <a:rPr lang="en-US" sz="1300" u="sng" dirty="0" smtClean="0">
                <a:hlinkClick r:id="rId6"/>
              </a:rPr>
              <a:t>http://www.worldclim.org/</a:t>
            </a:r>
            <a:r>
              <a:rPr lang="en-US" sz="1300" dirty="0" smtClean="0"/>
              <a:t>.</a:t>
            </a:r>
          </a:p>
          <a:p>
            <a:endParaRPr lang="en-US" sz="1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Impact</a:t>
            </a:r>
            <a:endParaRPr lang="en-US" dirty="0"/>
          </a:p>
        </p:txBody>
      </p:sp>
      <p:sp>
        <p:nvSpPr>
          <p:cNvPr id="3" name="Content Placeholder 2"/>
          <p:cNvSpPr>
            <a:spLocks noGrp="1"/>
          </p:cNvSpPr>
          <p:nvPr>
            <p:ph idx="1"/>
          </p:nvPr>
        </p:nvSpPr>
        <p:spPr>
          <a:xfrm>
            <a:off x="457200" y="1646236"/>
            <a:ext cx="8229600" cy="4906963"/>
          </a:xfrm>
        </p:spPr>
        <p:txBody>
          <a:bodyPr>
            <a:normAutofit/>
          </a:bodyPr>
          <a:lstStyle/>
          <a:p>
            <a:pPr>
              <a:buClr>
                <a:schemeClr val="tx1"/>
              </a:buClr>
              <a:buFont typeface="Wingdings" pitchFamily="2" charset="2"/>
              <a:buChar char="§"/>
            </a:pPr>
            <a:r>
              <a:rPr lang="en-US" sz="3000" dirty="0" smtClean="0">
                <a:latin typeface="+mj-lt"/>
              </a:rPr>
              <a:t>observed:</a:t>
            </a:r>
            <a:r>
              <a:rPr lang="en-US" sz="2400" dirty="0" smtClean="0">
                <a:latin typeface="+mj-lt"/>
              </a:rPr>
              <a:t>  </a:t>
            </a:r>
          </a:p>
          <a:p>
            <a:pPr lvl="1">
              <a:buClr>
                <a:schemeClr val="tx1"/>
              </a:buClr>
              <a:buFont typeface="Arial" pitchFamily="34" charset="0"/>
              <a:buChar char="•"/>
            </a:pPr>
            <a:r>
              <a:rPr lang="en-US" sz="2400" dirty="0" smtClean="0">
                <a:latin typeface="+mj-lt"/>
              </a:rPr>
              <a:t>99 bird, butterfly and herbs species shift north average 6.1 km/decade (</a:t>
            </a:r>
            <a:r>
              <a:rPr lang="en-US" sz="2400" dirty="0" smtClean="0">
                <a:latin typeface="+mj-lt"/>
                <a:cs typeface="Times New Roman"/>
              </a:rPr>
              <a:t>±2.4 km)</a:t>
            </a:r>
            <a:r>
              <a:rPr lang="en-US" sz="2400" baseline="30000" dirty="0" smtClean="0">
                <a:latin typeface="+mj-lt"/>
                <a:cs typeface="Times New Roman"/>
              </a:rPr>
              <a:t>3</a:t>
            </a:r>
            <a:endParaRPr lang="en-US" sz="2400" dirty="0" smtClean="0">
              <a:solidFill>
                <a:schemeClr val="tx1">
                  <a:lumMod val="95000"/>
                </a:schemeClr>
              </a:solidFill>
            </a:endParaRPr>
          </a:p>
          <a:p>
            <a:pPr lvl="1">
              <a:buClr>
                <a:schemeClr val="tx1"/>
              </a:buClr>
              <a:buFont typeface="Arial" pitchFamily="34" charset="0"/>
              <a:buChar char="•"/>
            </a:pPr>
            <a:r>
              <a:rPr lang="en-US" sz="2400" dirty="0" smtClean="0"/>
              <a:t>172 species of herbs, trees, shrubs, butterflies and amphibians have a mean shift to earlier spring events 2.3 days/decade</a:t>
            </a:r>
            <a:r>
              <a:rPr lang="en-US" sz="2400" baseline="30000" dirty="0" smtClean="0"/>
              <a:t>4</a:t>
            </a:r>
            <a:endParaRPr lang="en-US" sz="2400" dirty="0" smtClean="0">
              <a:solidFill>
                <a:schemeClr val="tx1">
                  <a:lumMod val="95000"/>
                </a:schemeClr>
              </a:solidFill>
            </a:endParaRPr>
          </a:p>
          <a:p>
            <a:pPr lvl="1">
              <a:buClr>
                <a:schemeClr val="tx1"/>
              </a:buClr>
              <a:buFont typeface="Arial" pitchFamily="34" charset="0"/>
              <a:buChar char="•"/>
            </a:pPr>
            <a:r>
              <a:rPr lang="en-US" sz="2400" dirty="0" smtClean="0"/>
              <a:t>north-west Europe:  an increase in plants that prefer hot conditions over last 30 years; decline in cold tolerant plants</a:t>
            </a:r>
            <a:r>
              <a:rPr lang="en-US" sz="2400" baseline="30000" dirty="0" smtClean="0"/>
              <a:t>4</a:t>
            </a:r>
            <a:endParaRPr lang="en-US" sz="2400" dirty="0" smtClean="0">
              <a:solidFill>
                <a:schemeClr val="tx1">
                  <a:lumMod val="95000"/>
                </a:schemeClr>
              </a:solidFill>
            </a:endParaRPr>
          </a:p>
          <a:p>
            <a:pPr lvl="1">
              <a:buClr>
                <a:schemeClr val="tx1"/>
              </a:buClr>
              <a:buFont typeface="Wingdings" pitchFamily="2" charset="2"/>
              <a:buChar char="§"/>
            </a:pPr>
            <a:endParaRPr lang="en-US" sz="1300" dirty="0" smtClean="0"/>
          </a:p>
          <a:p>
            <a:pPr>
              <a:buClr>
                <a:schemeClr val="tx1"/>
              </a:buClr>
              <a:buNone/>
            </a:pPr>
            <a:endParaRPr lang="en-US" sz="1000" dirty="0" smtClean="0">
              <a:solidFill>
                <a:schemeClr val="tx1">
                  <a:lumMod val="9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Impact</a:t>
            </a:r>
            <a:endParaRPr lang="en-US" dirty="0"/>
          </a:p>
        </p:txBody>
      </p:sp>
      <p:sp>
        <p:nvSpPr>
          <p:cNvPr id="3" name="Content Placeholder 2"/>
          <p:cNvSpPr>
            <a:spLocks noGrp="1"/>
          </p:cNvSpPr>
          <p:nvPr>
            <p:ph idx="1"/>
          </p:nvPr>
        </p:nvSpPr>
        <p:spPr>
          <a:xfrm>
            <a:off x="457200" y="1646236"/>
            <a:ext cx="8229600" cy="4906963"/>
          </a:xfrm>
        </p:spPr>
        <p:txBody>
          <a:bodyPr>
            <a:normAutofit/>
          </a:bodyPr>
          <a:lstStyle/>
          <a:p>
            <a:pPr>
              <a:buClr>
                <a:schemeClr val="tx1"/>
              </a:buClr>
              <a:buFont typeface="Wingdings" pitchFamily="2" charset="2"/>
              <a:buChar char="§"/>
            </a:pPr>
            <a:r>
              <a:rPr lang="en-US" sz="3000" dirty="0" smtClean="0"/>
              <a:t>projected: </a:t>
            </a:r>
            <a:r>
              <a:rPr lang="en-US" sz="2400" dirty="0" smtClean="0"/>
              <a:t> </a:t>
            </a:r>
          </a:p>
          <a:p>
            <a:pPr lvl="1">
              <a:buClr>
                <a:schemeClr val="tx1"/>
              </a:buClr>
              <a:buFont typeface="Arial" pitchFamily="34" charset="0"/>
              <a:buChar char="•"/>
            </a:pPr>
            <a:r>
              <a:rPr lang="en-US" sz="2400" dirty="0" smtClean="0"/>
              <a:t>increase temp. </a:t>
            </a:r>
            <a:r>
              <a:rPr lang="en-US" sz="2400" dirty="0" smtClean="0"/>
              <a:t>1.5</a:t>
            </a:r>
            <a:r>
              <a:rPr lang="en-US" sz="2400" baseline="60000" dirty="0" smtClean="0"/>
              <a:t>o</a:t>
            </a:r>
            <a:r>
              <a:rPr lang="en-US" sz="2400" dirty="0" smtClean="0"/>
              <a:t>-2.5</a:t>
            </a:r>
            <a:r>
              <a:rPr lang="en-US" sz="2400" baseline="60000" dirty="0" smtClean="0"/>
              <a:t>o </a:t>
            </a:r>
            <a:r>
              <a:rPr lang="en-US" sz="2400" dirty="0" smtClean="0"/>
              <a:t>C = </a:t>
            </a:r>
            <a:r>
              <a:rPr lang="en-US" sz="2400" dirty="0" smtClean="0"/>
              <a:t>20-30%  extinction</a:t>
            </a:r>
            <a:endParaRPr lang="en-US" sz="2400" dirty="0" smtClean="0">
              <a:solidFill>
                <a:schemeClr val="tx1">
                  <a:lumMod val="95000"/>
                </a:schemeClr>
              </a:solidFill>
            </a:endParaRPr>
          </a:p>
          <a:p>
            <a:pPr lvl="1">
              <a:buClr>
                <a:schemeClr val="tx1"/>
              </a:buClr>
              <a:buFont typeface="Arial" pitchFamily="34" charset="0"/>
              <a:buChar char="•"/>
            </a:pPr>
            <a:r>
              <a:rPr lang="en-US" sz="2400" dirty="0" smtClean="0"/>
              <a:t>mid-century eastern Amazonia may see replacement of tropical forest with savanna</a:t>
            </a:r>
            <a:r>
              <a:rPr lang="en-US" sz="2400" baseline="30000" dirty="0" smtClean="0"/>
              <a:t>5</a:t>
            </a:r>
            <a:endParaRPr lang="en-US" sz="2400" dirty="0" smtClean="0"/>
          </a:p>
          <a:p>
            <a:pPr>
              <a:buClr>
                <a:schemeClr val="tx1"/>
              </a:buClr>
              <a:buFont typeface="Wingdings" pitchFamily="2" charset="2"/>
              <a:buChar char="§"/>
            </a:pPr>
            <a:r>
              <a:rPr lang="en-US" sz="3000" dirty="0" smtClean="0"/>
              <a:t>fish:  </a:t>
            </a:r>
          </a:p>
          <a:p>
            <a:pPr lvl="1">
              <a:buClr>
                <a:schemeClr val="tx1"/>
              </a:buClr>
              <a:buFont typeface="Arial" pitchFamily="34" charset="0"/>
              <a:buChar char="•"/>
            </a:pPr>
            <a:r>
              <a:rPr lang="en-US" sz="2400" dirty="0" smtClean="0"/>
              <a:t>short term studies:  El Niño, La Niña, eruptions </a:t>
            </a:r>
          </a:p>
          <a:p>
            <a:pPr lvl="1">
              <a:buClr>
                <a:schemeClr val="tx1"/>
              </a:buClr>
              <a:buFont typeface="Arial" pitchFamily="34" charset="0"/>
              <a:buChar char="•"/>
            </a:pPr>
            <a:r>
              <a:rPr lang="en-US" sz="2400" dirty="0" smtClean="0"/>
              <a:t>climate change studies:   ocean, freshwater</a:t>
            </a:r>
            <a:r>
              <a:rPr lang="en-US" sz="2400" baseline="30000" dirty="0" smtClean="0"/>
              <a:t>6</a:t>
            </a:r>
            <a:endParaRPr lang="en-US" sz="2400" dirty="0" smtClean="0"/>
          </a:p>
          <a:p>
            <a:pPr>
              <a:buClr>
                <a:schemeClr val="tx1"/>
              </a:buClr>
              <a:buFont typeface="Wingdings" pitchFamily="2" charset="2"/>
              <a:buChar char="§"/>
            </a:pPr>
            <a:r>
              <a:rPr lang="en-US" sz="3000" dirty="0" smtClean="0"/>
              <a:t>trend:  warm water fish warm periods, cool and cold water fish in cold periods</a:t>
            </a:r>
            <a:r>
              <a:rPr lang="en-US" sz="3000" baseline="30000" dirty="0" smtClean="0"/>
              <a:t>6</a:t>
            </a:r>
            <a:endParaRPr lang="en-US" sz="3000" dirty="0" smtClean="0">
              <a:solidFill>
                <a:schemeClr val="tx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Analysis Program (GAP)</a:t>
            </a:r>
            <a:endParaRPr lang="en-US" dirty="0"/>
          </a:p>
        </p:txBody>
      </p:sp>
      <p:sp>
        <p:nvSpPr>
          <p:cNvPr id="3" name="Content Placeholder 2"/>
          <p:cNvSpPr>
            <a:spLocks noGrp="1"/>
          </p:cNvSpPr>
          <p:nvPr>
            <p:ph idx="1"/>
          </p:nvPr>
        </p:nvSpPr>
        <p:spPr/>
        <p:txBody>
          <a:bodyPr>
            <a:normAutofit/>
          </a:bodyPr>
          <a:lstStyle/>
          <a:p>
            <a:pPr>
              <a:buClr>
                <a:schemeClr val="tx1"/>
              </a:buClr>
              <a:buFont typeface="Wingdings" pitchFamily="2" charset="2"/>
              <a:buChar char="§"/>
            </a:pPr>
            <a:r>
              <a:rPr lang="en-US" sz="3000" dirty="0" smtClean="0"/>
              <a:t>“keep common species common”</a:t>
            </a:r>
          </a:p>
          <a:p>
            <a:pPr lvl="1">
              <a:buClr>
                <a:schemeClr val="tx1"/>
              </a:buClr>
              <a:buFont typeface="Arial" pitchFamily="34" charset="0"/>
              <a:buChar char="•"/>
            </a:pPr>
            <a:r>
              <a:rPr lang="en-US" sz="2400" dirty="0" smtClean="0"/>
              <a:t>model species habitat availability to id gaps in species protection</a:t>
            </a:r>
            <a:r>
              <a:rPr lang="en-US" sz="2400" baseline="30000" dirty="0" smtClean="0"/>
              <a:t>7</a:t>
            </a:r>
            <a:r>
              <a:rPr lang="en-US" dirty="0" smtClean="0"/>
              <a:t>				</a:t>
            </a:r>
          </a:p>
          <a:p>
            <a:pPr>
              <a:buClr>
                <a:schemeClr val="tx1"/>
              </a:buClr>
              <a:buFont typeface="Wingdings" pitchFamily="2" charset="2"/>
              <a:buChar char="§"/>
            </a:pPr>
            <a:r>
              <a:rPr lang="en-US" sz="3000" dirty="0" smtClean="0"/>
              <a:t>national program 1989</a:t>
            </a:r>
          </a:p>
          <a:p>
            <a:pPr lvl="1">
              <a:buClr>
                <a:schemeClr val="tx1"/>
              </a:buClr>
              <a:buFont typeface="Arial" pitchFamily="34" charset="0"/>
              <a:buChar char="•"/>
            </a:pPr>
            <a:r>
              <a:rPr lang="en-US" sz="2400" dirty="0" smtClean="0"/>
              <a:t>Scott 1980’s</a:t>
            </a:r>
            <a:r>
              <a:rPr lang="en-US" sz="2400" baseline="30000" dirty="0" smtClean="0"/>
              <a:t>7</a:t>
            </a:r>
            <a:endParaRPr lang="en-US" sz="2400" dirty="0" smtClean="0"/>
          </a:p>
          <a:p>
            <a:pPr>
              <a:buClr>
                <a:schemeClr val="tx1"/>
              </a:buClr>
              <a:buFont typeface="Wingdings" pitchFamily="2" charset="2"/>
              <a:buChar char="§"/>
            </a:pPr>
            <a:r>
              <a:rPr lang="en-US" sz="3000" dirty="0" smtClean="0"/>
              <a:t>model habitat </a:t>
            </a:r>
            <a:r>
              <a:rPr lang="en-US" dirty="0" smtClean="0"/>
              <a:t>				</a:t>
            </a:r>
            <a:r>
              <a:rPr lang="en-US" dirty="0" smtClean="0">
                <a:solidFill>
                  <a:schemeClr val="tx1">
                    <a:lumMod val="95000"/>
                  </a:schemeClr>
                </a:solidFill>
              </a:rPr>
              <a:t> </a:t>
            </a:r>
            <a:endParaRPr lang="en-US" sz="1400" dirty="0" smtClean="0"/>
          </a:p>
          <a:p>
            <a:pPr lvl="1">
              <a:buClr>
                <a:schemeClr val="tx1"/>
              </a:buClr>
              <a:buFont typeface="Arial" pitchFamily="34" charset="0"/>
              <a:buChar char="•"/>
            </a:pPr>
            <a:r>
              <a:rPr lang="en-US" sz="2400" dirty="0" smtClean="0"/>
              <a:t>terrestrial vertebrates </a:t>
            </a:r>
            <a:endParaRPr lang="en-US" sz="2400" dirty="0" smtClean="0">
              <a:sym typeface="Wingdings" pitchFamily="2" charset="2"/>
            </a:endParaRPr>
          </a:p>
          <a:p>
            <a:pPr lvl="1">
              <a:buClr>
                <a:schemeClr val="tx1"/>
              </a:buClr>
              <a:buFont typeface="Arial" pitchFamily="34" charset="0"/>
              <a:buChar char="•"/>
            </a:pPr>
            <a:r>
              <a:rPr lang="en-US" sz="2400" dirty="0" smtClean="0">
                <a:sym typeface="Wingdings" pitchFamily="2" charset="2"/>
              </a:rPr>
              <a:t>other terrestrial species</a:t>
            </a:r>
          </a:p>
          <a:p>
            <a:pPr lvl="1">
              <a:buClr>
                <a:schemeClr val="tx1"/>
              </a:buClr>
              <a:buFont typeface="Arial" pitchFamily="34" charset="0"/>
              <a:buChar char="•"/>
            </a:pPr>
            <a:r>
              <a:rPr lang="en-US" sz="2400" dirty="0" smtClean="0"/>
              <a:t>aquatic species</a:t>
            </a:r>
            <a:r>
              <a:rPr lang="en-US" sz="2400" baseline="30000" dirty="0" smtClean="0"/>
              <a:t>8</a:t>
            </a:r>
            <a:r>
              <a:rPr lang="en-US" sz="2400" dirty="0" smtClean="0"/>
              <a:t>				</a:t>
            </a:r>
            <a:endParaRPr lang="en-US" sz="2400" dirty="0" smtClean="0">
              <a:solidFill>
                <a:schemeClr val="tx1">
                  <a:lumMod val="95000"/>
                </a:schemeClr>
              </a:solidFill>
            </a:endParaRPr>
          </a:p>
          <a:p>
            <a:pPr lvl="1">
              <a:buClr>
                <a:schemeClr val="tx1"/>
              </a:buCl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Process</a:t>
            </a:r>
            <a:endParaRPr lang="en-US" dirty="0"/>
          </a:p>
        </p:txBody>
      </p:sp>
      <p:graphicFrame>
        <p:nvGraphicFramePr>
          <p:cNvPr id="5" name="Content Placeholder 4"/>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GAP</a:t>
            </a:r>
            <a:endParaRPr lang="en-US" dirty="0"/>
          </a:p>
        </p:txBody>
      </p:sp>
      <p:sp>
        <p:nvSpPr>
          <p:cNvPr id="3" name="Content Placeholder 2"/>
          <p:cNvSpPr>
            <a:spLocks noGrp="1"/>
          </p:cNvSpPr>
          <p:nvPr>
            <p:ph idx="1"/>
          </p:nvPr>
        </p:nvSpPr>
        <p:spPr>
          <a:xfrm>
            <a:off x="457200" y="1646237"/>
            <a:ext cx="8229600" cy="4678363"/>
          </a:xfrm>
        </p:spPr>
        <p:txBody>
          <a:bodyPr>
            <a:normAutofit/>
          </a:bodyPr>
          <a:lstStyle/>
          <a:p>
            <a:pPr>
              <a:buClr>
                <a:schemeClr val="tx1"/>
              </a:buClr>
              <a:buFont typeface="Wingdings" pitchFamily="2" charset="2"/>
              <a:buChar char="§"/>
            </a:pPr>
            <a:r>
              <a:rPr lang="en-US" sz="3000" dirty="0" smtClean="0"/>
              <a:t>assess biodiversity of aquatic species, their habitats, and distribution and find gaps in protection in aquatic communities</a:t>
            </a:r>
            <a:r>
              <a:rPr lang="en-US" sz="3000" baseline="30000" dirty="0" smtClean="0"/>
              <a:t>9</a:t>
            </a:r>
            <a:r>
              <a:rPr lang="en-US" sz="3000" dirty="0" smtClean="0"/>
              <a:t>		</a:t>
            </a:r>
          </a:p>
          <a:p>
            <a:pPr>
              <a:buClr>
                <a:schemeClr val="tx1"/>
              </a:buClr>
              <a:buFont typeface="Wingdings" pitchFamily="2" charset="2"/>
              <a:buChar char="§"/>
            </a:pPr>
            <a:r>
              <a:rPr lang="en-US" sz="3000" dirty="0" smtClean="0"/>
              <a:t>draws from multiple habitat variables </a:t>
            </a:r>
          </a:p>
          <a:p>
            <a:pPr>
              <a:buClr>
                <a:schemeClr val="tx1"/>
              </a:buClr>
              <a:buFont typeface="Wingdings" pitchFamily="2" charset="2"/>
              <a:buChar char="§"/>
            </a:pPr>
            <a:r>
              <a:rPr lang="en-US" sz="3000" dirty="0" smtClean="0"/>
              <a:t>two types</a:t>
            </a:r>
          </a:p>
          <a:p>
            <a:pPr lvl="1">
              <a:buClr>
                <a:schemeClr val="tx1"/>
              </a:buClr>
              <a:buFont typeface="Arial" pitchFamily="34" charset="0"/>
              <a:buChar char="•"/>
            </a:pPr>
            <a:r>
              <a:rPr lang="en-US" sz="2400" dirty="0" err="1" smtClean="0"/>
              <a:t>riverine</a:t>
            </a:r>
            <a:endParaRPr lang="en-US" sz="2400" dirty="0" smtClean="0"/>
          </a:p>
          <a:p>
            <a:pPr lvl="1">
              <a:buClr>
                <a:schemeClr val="tx1"/>
              </a:buClr>
              <a:buFont typeface="Arial" pitchFamily="34" charset="0"/>
              <a:buChar char="•"/>
            </a:pPr>
            <a:r>
              <a:rPr lang="en-US" sz="2400" dirty="0" smtClean="0"/>
              <a:t>coastal</a:t>
            </a:r>
            <a:r>
              <a:rPr lang="en-US" sz="2400" baseline="30000" dirty="0" smtClean="0"/>
              <a:t>10</a:t>
            </a:r>
            <a:endParaRPr lang="en-US" sz="2400" dirty="0" smtClean="0"/>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Objective</a:t>
            </a:r>
            <a:endParaRPr lang="en-US" dirty="0"/>
          </a:p>
        </p:txBody>
      </p:sp>
      <p:sp>
        <p:nvSpPr>
          <p:cNvPr id="8" name="Content Placeholder 7"/>
          <p:cNvSpPr>
            <a:spLocks noGrp="1"/>
          </p:cNvSpPr>
          <p:nvPr>
            <p:ph idx="1"/>
          </p:nvPr>
        </p:nvSpPr>
        <p:spPr/>
        <p:txBody>
          <a:bodyPr>
            <a:normAutofit fontScale="92500" lnSpcReduction="10000"/>
          </a:bodyPr>
          <a:lstStyle/>
          <a:p>
            <a:pPr>
              <a:buClr>
                <a:schemeClr val="tx1"/>
              </a:buClr>
              <a:buFont typeface="Wingdings" pitchFamily="2" charset="2"/>
              <a:buChar char="§"/>
            </a:pPr>
            <a:r>
              <a:rPr lang="en-US" dirty="0" smtClean="0"/>
              <a:t>model impact of climate change on freshwater fish of Lake Ontario</a:t>
            </a:r>
          </a:p>
          <a:p>
            <a:pPr lvl="1">
              <a:buClr>
                <a:schemeClr val="tx1"/>
              </a:buClr>
              <a:buFont typeface="Arial" pitchFamily="34" charset="0"/>
              <a:buChar char="•"/>
            </a:pPr>
            <a:r>
              <a:rPr lang="en-US" dirty="0" smtClean="0"/>
              <a:t>importance ecological and economic</a:t>
            </a:r>
          </a:p>
          <a:p>
            <a:pPr lvl="1">
              <a:buClr>
                <a:schemeClr val="tx1"/>
              </a:buClr>
              <a:buFont typeface="Arial" pitchFamily="34" charset="0"/>
              <a:buChar char="•"/>
            </a:pPr>
            <a:r>
              <a:rPr lang="en-US" dirty="0" smtClean="0"/>
              <a:t>use current and modeled future climate data</a:t>
            </a:r>
          </a:p>
          <a:p>
            <a:pPr lvl="1">
              <a:buClr>
                <a:schemeClr val="tx1"/>
              </a:buClr>
              <a:buFont typeface="Arial" pitchFamily="34" charset="0"/>
              <a:buChar char="•"/>
            </a:pPr>
            <a:r>
              <a:rPr lang="en-US" dirty="0" smtClean="0"/>
              <a:t>model population size and range</a:t>
            </a:r>
          </a:p>
          <a:p>
            <a:pPr lvl="1">
              <a:buClr>
                <a:schemeClr val="tx1"/>
              </a:buClr>
              <a:buFont typeface="Arial" pitchFamily="34" charset="0"/>
              <a:buChar char="•"/>
            </a:pPr>
            <a:r>
              <a:rPr lang="en-US" dirty="0" smtClean="0"/>
              <a:t>three fish species:  cold, cool and warm water fish</a:t>
            </a:r>
            <a:r>
              <a:rPr lang="en-US" baseline="30000" dirty="0" smtClean="0"/>
              <a:t>11</a:t>
            </a:r>
          </a:p>
          <a:p>
            <a:pPr>
              <a:buClr>
                <a:schemeClr val="tx1"/>
              </a:buClr>
              <a:buFont typeface="Wingdings" pitchFamily="2" charset="2"/>
              <a:buChar char="§"/>
            </a:pPr>
            <a:r>
              <a:rPr lang="en-US" dirty="0" smtClean="0"/>
              <a:t>expectation:  </a:t>
            </a:r>
          </a:p>
          <a:p>
            <a:pPr lvl="1">
              <a:buClr>
                <a:schemeClr val="tx1"/>
              </a:buClr>
            </a:pPr>
            <a:r>
              <a:rPr lang="en-US" dirty="0" smtClean="0"/>
              <a:t>current data indicate fish group by preferred habitat</a:t>
            </a:r>
          </a:p>
          <a:p>
            <a:pPr lvl="1">
              <a:buClr>
                <a:schemeClr val="tx1"/>
              </a:buClr>
            </a:pPr>
            <a:r>
              <a:rPr lang="en-US" dirty="0" smtClean="0"/>
              <a:t>projected populations will shift.  </a:t>
            </a:r>
          </a:p>
          <a:p>
            <a:pPr lvl="2">
              <a:buClr>
                <a:schemeClr val="tx1"/>
              </a:buClr>
              <a:buFont typeface="Courier New" pitchFamily="49" charset="0"/>
              <a:buChar char="o"/>
            </a:pPr>
            <a:r>
              <a:rPr lang="en-US" sz="1900" dirty="0" smtClean="0"/>
              <a:t>warm water species will increase and species range will change</a:t>
            </a:r>
          </a:p>
          <a:p>
            <a:pPr lvl="2">
              <a:buClr>
                <a:schemeClr val="tx1"/>
              </a:buClr>
              <a:buFont typeface="Courier New" pitchFamily="49" charset="0"/>
              <a:buChar char="o"/>
            </a:pPr>
            <a:r>
              <a:rPr lang="en-US" sz="1900" dirty="0" smtClean="0"/>
              <a:t>cool and cold water species will drop in number and range will shrink</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1|16.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6211</TotalTime>
  <Words>2780</Words>
  <Application>Microsoft Office PowerPoint</Application>
  <PresentationFormat>On-screen Show (4:3)</PresentationFormat>
  <Paragraphs>455</Paragraphs>
  <Slides>31</Slides>
  <Notes>31</Notes>
  <HiddenSlides>3</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Foundry</vt:lpstr>
      <vt:lpstr>A Study of Climate Change Variables on Select Cold, Cool and Warm Water Fish of Lake Ontario</vt:lpstr>
      <vt:lpstr>Outline</vt:lpstr>
      <vt:lpstr>Introduction:   Climate Change and Species </vt:lpstr>
      <vt:lpstr>Species Impact</vt:lpstr>
      <vt:lpstr>Species Impact</vt:lpstr>
      <vt:lpstr>Gap Analysis Program (GAP)</vt:lpstr>
      <vt:lpstr>GAP Process</vt:lpstr>
      <vt:lpstr>Aquatic GAP</vt:lpstr>
      <vt:lpstr>Objective</vt:lpstr>
      <vt:lpstr>Method:  Framework</vt:lpstr>
      <vt:lpstr>Aquatic GAP Framework from Subregion to Aquatic Habitat Area</vt:lpstr>
      <vt:lpstr>Framework to Classification</vt:lpstr>
      <vt:lpstr>Original Aquatic GAP </vt:lpstr>
      <vt:lpstr>Original A-GAP</vt:lpstr>
      <vt:lpstr>Deriving Statistics from Spatial Cell to Higher Classification</vt:lpstr>
      <vt:lpstr>Perch Population Spatial Units to Ecological Lake Units</vt:lpstr>
      <vt:lpstr>Project Details</vt:lpstr>
      <vt:lpstr>Summary of Fish Models</vt:lpstr>
      <vt:lpstr>Data and Tools</vt:lpstr>
      <vt:lpstr>Generalized Methodology</vt:lpstr>
      <vt:lpstr>Model:  McKenna &amp; Castiglione Original &amp; Base</vt:lpstr>
      <vt:lpstr>Model:  Base +Climate, and Reselected Variables</vt:lpstr>
      <vt:lpstr>Model:   Habitat+Climate</vt:lpstr>
      <vt:lpstr>Output &amp; Analysis</vt:lpstr>
      <vt:lpstr>Implications</vt:lpstr>
      <vt:lpstr>Timeline</vt:lpstr>
      <vt:lpstr>Credits</vt:lpstr>
      <vt:lpstr>Questions?</vt:lpstr>
      <vt:lpstr>Citations</vt:lpstr>
      <vt:lpstr>Citations continued</vt:lpstr>
      <vt:lpstr>Citations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Climate Change Variables on Select Cold, Cool and Warm Water Fish of Lake Ontario</dc:title>
  <dc:creator>Barbara</dc:creator>
  <cp:lastModifiedBy>Barbara</cp:lastModifiedBy>
  <cp:revision>325</cp:revision>
  <dcterms:created xsi:type="dcterms:W3CDTF">2012-11-28T15:19:43Z</dcterms:created>
  <dcterms:modified xsi:type="dcterms:W3CDTF">2012-12-18T03:43:04Z</dcterms:modified>
</cp:coreProperties>
</file>