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8"/>
  </p:notesMasterIdLst>
  <p:sldIdLst>
    <p:sldId id="256" r:id="rId2"/>
    <p:sldId id="287" r:id="rId3"/>
    <p:sldId id="257" r:id="rId4"/>
    <p:sldId id="286" r:id="rId5"/>
    <p:sldId id="289" r:id="rId6"/>
    <p:sldId id="296" r:id="rId7"/>
    <p:sldId id="303" r:id="rId8"/>
    <p:sldId id="288" r:id="rId9"/>
    <p:sldId id="290" r:id="rId10"/>
    <p:sldId id="285" r:id="rId11"/>
    <p:sldId id="259" r:id="rId12"/>
    <p:sldId id="300" r:id="rId13"/>
    <p:sldId id="304" r:id="rId14"/>
    <p:sldId id="291" r:id="rId15"/>
    <p:sldId id="305" r:id="rId16"/>
    <p:sldId id="306" r:id="rId17"/>
    <p:sldId id="292" r:id="rId18"/>
    <p:sldId id="308" r:id="rId19"/>
    <p:sldId id="309" r:id="rId20"/>
    <p:sldId id="310" r:id="rId21"/>
    <p:sldId id="293" r:id="rId22"/>
    <p:sldId id="311" r:id="rId23"/>
    <p:sldId id="302" r:id="rId24"/>
    <p:sldId id="301" r:id="rId25"/>
    <p:sldId id="313" r:id="rId26"/>
    <p:sldId id="312" r:id="rId2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E8E67F-74A3-44C3-8412-CB62D93412B4}">
  <a:tblStyle styleId="{4AE8E67F-74A3-44C3-8412-CB62D93412B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02" autoAdjust="0"/>
  </p:normalViewPr>
  <p:slideViewPr>
    <p:cSldViewPr>
      <p:cViewPr varScale="1">
        <p:scale>
          <a:sx n="49" d="100"/>
          <a:sy n="49" d="100"/>
        </p:scale>
        <p:origin x="1638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51420-C9CE-4144-9F22-3B54341E419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72CEBB-2464-47DE-BE3B-E318683BE557}">
      <dgm:prSet phldrT="[Text]"/>
      <dgm:spPr/>
      <dgm:t>
        <a:bodyPr/>
        <a:lstStyle/>
        <a:p>
          <a:r>
            <a:rPr lang="en-US" dirty="0" smtClean="0"/>
            <a:t>Track</a:t>
          </a:r>
          <a:endParaRPr lang="en-US" dirty="0"/>
        </a:p>
      </dgm:t>
    </dgm:pt>
    <dgm:pt modelId="{A0ECFAD9-104B-4AF3-B66F-38A6935B8645}" type="parTrans" cxnId="{4E13C480-84FD-45B5-8B49-52FFF070AE7D}">
      <dgm:prSet/>
      <dgm:spPr/>
      <dgm:t>
        <a:bodyPr/>
        <a:lstStyle/>
        <a:p>
          <a:endParaRPr lang="en-US"/>
        </a:p>
      </dgm:t>
    </dgm:pt>
    <dgm:pt modelId="{F273D36B-D20D-4366-BB8C-F83AF54E56B9}" type="sibTrans" cxnId="{4E13C480-84FD-45B5-8B49-52FFF070AE7D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 w="571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7C93D602-71CC-44F3-848D-7D10F190DF79}">
      <dgm:prSet phldrT="[Text]"/>
      <dgm:spPr/>
      <dgm:t>
        <a:bodyPr/>
        <a:lstStyle/>
        <a:p>
          <a:r>
            <a:rPr lang="en-US" dirty="0" smtClean="0"/>
            <a:t>Analyze</a:t>
          </a:r>
          <a:endParaRPr lang="en-US" dirty="0"/>
        </a:p>
      </dgm:t>
    </dgm:pt>
    <dgm:pt modelId="{6BABD190-C832-4C54-AEEC-8CD16A57550F}" type="parTrans" cxnId="{5C75687F-DD1B-4DDA-A682-AA42893EB223}">
      <dgm:prSet/>
      <dgm:spPr/>
      <dgm:t>
        <a:bodyPr/>
        <a:lstStyle/>
        <a:p>
          <a:endParaRPr lang="en-US"/>
        </a:p>
      </dgm:t>
    </dgm:pt>
    <dgm:pt modelId="{40BA0D24-C6A2-40B1-A2D1-92FB6B7377E0}" type="sibTrans" cxnId="{5C75687F-DD1B-4DDA-A682-AA42893EB223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84327AE-85C6-424D-9C9E-CAB1DD20CAA7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CAE770A7-10F8-409E-AF78-A04B90D03038}" type="parTrans" cxnId="{47DF0515-8BD1-4030-80DE-A506ED7EB09B}">
      <dgm:prSet/>
      <dgm:spPr/>
      <dgm:t>
        <a:bodyPr/>
        <a:lstStyle/>
        <a:p>
          <a:endParaRPr lang="en-US"/>
        </a:p>
      </dgm:t>
    </dgm:pt>
    <dgm:pt modelId="{3364931B-9D83-4244-9A36-84CC7015AF18}" type="sibTrans" cxnId="{47DF0515-8BD1-4030-80DE-A506ED7EB09B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BDF43FA-A0E7-487D-9289-003EBF91C0A4}" type="pres">
      <dgm:prSet presAssocID="{1DF51420-C9CE-4144-9F22-3B54341E41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162A7F-4056-43E4-803A-C393C9D4BDA2}" type="pres">
      <dgm:prSet presAssocID="{F572CEBB-2464-47DE-BE3B-E318683BE5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F5D6A-BD50-472D-93CA-A2740809E5B9}" type="pres">
      <dgm:prSet presAssocID="{F572CEBB-2464-47DE-BE3B-E318683BE557}" presName="spNode" presStyleCnt="0"/>
      <dgm:spPr/>
    </dgm:pt>
    <dgm:pt modelId="{170F3E2D-55CF-4EF3-AF8E-218DE9FBCDF6}" type="pres">
      <dgm:prSet presAssocID="{F273D36B-D20D-4366-BB8C-F83AF54E56B9}" presName="sibTrans" presStyleLbl="sibTrans1D1" presStyleIdx="0" presStyleCnt="3"/>
      <dgm:spPr/>
      <dgm:t>
        <a:bodyPr/>
        <a:lstStyle/>
        <a:p>
          <a:endParaRPr lang="en-US"/>
        </a:p>
      </dgm:t>
    </dgm:pt>
    <dgm:pt modelId="{2B259EB3-F293-4052-A852-0FDE0E62A9F4}" type="pres">
      <dgm:prSet presAssocID="{7C93D602-71CC-44F3-848D-7D10F190DF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A81BD-B388-4436-AE16-50620916BC9C}" type="pres">
      <dgm:prSet presAssocID="{7C93D602-71CC-44F3-848D-7D10F190DF79}" presName="spNode" presStyleCnt="0"/>
      <dgm:spPr/>
    </dgm:pt>
    <dgm:pt modelId="{D68EB7EA-6F7A-46F0-A37C-9A137E11555A}" type="pres">
      <dgm:prSet presAssocID="{40BA0D24-C6A2-40B1-A2D1-92FB6B7377E0}" presName="sibTrans" presStyleLbl="sibTrans1D1" presStyleIdx="1" presStyleCnt="3"/>
      <dgm:spPr/>
      <dgm:t>
        <a:bodyPr/>
        <a:lstStyle/>
        <a:p>
          <a:endParaRPr lang="en-US"/>
        </a:p>
      </dgm:t>
    </dgm:pt>
    <dgm:pt modelId="{F9C21B77-AC1C-4A5B-9483-29240C605ACB}" type="pres">
      <dgm:prSet presAssocID="{884327AE-85C6-424D-9C9E-CAB1DD20CA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431DA-0AB0-4BF7-8FF6-5B9C8C1F2958}" type="pres">
      <dgm:prSet presAssocID="{884327AE-85C6-424D-9C9E-CAB1DD20CAA7}" presName="spNode" presStyleCnt="0"/>
      <dgm:spPr/>
    </dgm:pt>
    <dgm:pt modelId="{5734CD38-1A89-4A3F-AC3B-B45F3ED29E1D}" type="pres">
      <dgm:prSet presAssocID="{3364931B-9D83-4244-9A36-84CC7015AF18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698507EE-B142-4A28-99E6-0550C9424224}" type="presOf" srcId="{884327AE-85C6-424D-9C9E-CAB1DD20CAA7}" destId="{F9C21B77-AC1C-4A5B-9483-29240C605ACB}" srcOrd="0" destOrd="0" presId="urn:microsoft.com/office/officeart/2005/8/layout/cycle5"/>
    <dgm:cxn modelId="{47DF0515-8BD1-4030-80DE-A506ED7EB09B}" srcId="{1DF51420-C9CE-4144-9F22-3B54341E4191}" destId="{884327AE-85C6-424D-9C9E-CAB1DD20CAA7}" srcOrd="2" destOrd="0" parTransId="{CAE770A7-10F8-409E-AF78-A04B90D03038}" sibTransId="{3364931B-9D83-4244-9A36-84CC7015AF18}"/>
    <dgm:cxn modelId="{7B65E985-0650-4DD6-9684-0A832CEBB649}" type="presOf" srcId="{3364931B-9D83-4244-9A36-84CC7015AF18}" destId="{5734CD38-1A89-4A3F-AC3B-B45F3ED29E1D}" srcOrd="0" destOrd="0" presId="urn:microsoft.com/office/officeart/2005/8/layout/cycle5"/>
    <dgm:cxn modelId="{856EA6BD-959A-41CB-B714-26CDB34A187F}" type="presOf" srcId="{F273D36B-D20D-4366-BB8C-F83AF54E56B9}" destId="{170F3E2D-55CF-4EF3-AF8E-218DE9FBCDF6}" srcOrd="0" destOrd="0" presId="urn:microsoft.com/office/officeart/2005/8/layout/cycle5"/>
    <dgm:cxn modelId="{5C75687F-DD1B-4DDA-A682-AA42893EB223}" srcId="{1DF51420-C9CE-4144-9F22-3B54341E4191}" destId="{7C93D602-71CC-44F3-848D-7D10F190DF79}" srcOrd="1" destOrd="0" parTransId="{6BABD190-C832-4C54-AEEC-8CD16A57550F}" sibTransId="{40BA0D24-C6A2-40B1-A2D1-92FB6B7377E0}"/>
    <dgm:cxn modelId="{D2699BEC-9EC5-40C9-B5CE-3C99A71D5F44}" type="presOf" srcId="{1DF51420-C9CE-4144-9F22-3B54341E4191}" destId="{0BDF43FA-A0E7-487D-9289-003EBF91C0A4}" srcOrd="0" destOrd="0" presId="urn:microsoft.com/office/officeart/2005/8/layout/cycle5"/>
    <dgm:cxn modelId="{6FC29C54-7940-43DE-83B5-D90007A530CC}" type="presOf" srcId="{40BA0D24-C6A2-40B1-A2D1-92FB6B7377E0}" destId="{D68EB7EA-6F7A-46F0-A37C-9A137E11555A}" srcOrd="0" destOrd="0" presId="urn:microsoft.com/office/officeart/2005/8/layout/cycle5"/>
    <dgm:cxn modelId="{4E13C480-84FD-45B5-8B49-52FFF070AE7D}" srcId="{1DF51420-C9CE-4144-9F22-3B54341E4191}" destId="{F572CEBB-2464-47DE-BE3B-E318683BE557}" srcOrd="0" destOrd="0" parTransId="{A0ECFAD9-104B-4AF3-B66F-38A6935B8645}" sibTransId="{F273D36B-D20D-4366-BB8C-F83AF54E56B9}"/>
    <dgm:cxn modelId="{9BBB0DC9-6C84-46FD-9E17-930D21F31093}" type="presOf" srcId="{F572CEBB-2464-47DE-BE3B-E318683BE557}" destId="{1F162A7F-4056-43E4-803A-C393C9D4BDA2}" srcOrd="0" destOrd="0" presId="urn:microsoft.com/office/officeart/2005/8/layout/cycle5"/>
    <dgm:cxn modelId="{399D5A34-8ADD-4DCC-A67C-8E858B3AEDC8}" type="presOf" srcId="{7C93D602-71CC-44F3-848D-7D10F190DF79}" destId="{2B259EB3-F293-4052-A852-0FDE0E62A9F4}" srcOrd="0" destOrd="0" presId="urn:microsoft.com/office/officeart/2005/8/layout/cycle5"/>
    <dgm:cxn modelId="{28B3B926-CCCA-4707-9973-C902AA590034}" type="presParOf" srcId="{0BDF43FA-A0E7-487D-9289-003EBF91C0A4}" destId="{1F162A7F-4056-43E4-803A-C393C9D4BDA2}" srcOrd="0" destOrd="0" presId="urn:microsoft.com/office/officeart/2005/8/layout/cycle5"/>
    <dgm:cxn modelId="{7C16D2C9-2A43-41A3-80EC-A0B16ABA85D7}" type="presParOf" srcId="{0BDF43FA-A0E7-487D-9289-003EBF91C0A4}" destId="{74AF5D6A-BD50-472D-93CA-A2740809E5B9}" srcOrd="1" destOrd="0" presId="urn:microsoft.com/office/officeart/2005/8/layout/cycle5"/>
    <dgm:cxn modelId="{FC7E8B59-44DF-4149-A342-C9FB0E365DF7}" type="presParOf" srcId="{0BDF43FA-A0E7-487D-9289-003EBF91C0A4}" destId="{170F3E2D-55CF-4EF3-AF8E-218DE9FBCDF6}" srcOrd="2" destOrd="0" presId="urn:microsoft.com/office/officeart/2005/8/layout/cycle5"/>
    <dgm:cxn modelId="{68C4581E-A56A-4E84-A82E-E3EADB2B5E0C}" type="presParOf" srcId="{0BDF43FA-A0E7-487D-9289-003EBF91C0A4}" destId="{2B259EB3-F293-4052-A852-0FDE0E62A9F4}" srcOrd="3" destOrd="0" presId="urn:microsoft.com/office/officeart/2005/8/layout/cycle5"/>
    <dgm:cxn modelId="{C358BEDB-0380-47FB-A143-CE1B6CB8D133}" type="presParOf" srcId="{0BDF43FA-A0E7-487D-9289-003EBF91C0A4}" destId="{170A81BD-B388-4436-AE16-50620916BC9C}" srcOrd="4" destOrd="0" presId="urn:microsoft.com/office/officeart/2005/8/layout/cycle5"/>
    <dgm:cxn modelId="{1B836C53-4C9B-4321-A430-D7195E82B944}" type="presParOf" srcId="{0BDF43FA-A0E7-487D-9289-003EBF91C0A4}" destId="{D68EB7EA-6F7A-46F0-A37C-9A137E11555A}" srcOrd="5" destOrd="0" presId="urn:microsoft.com/office/officeart/2005/8/layout/cycle5"/>
    <dgm:cxn modelId="{7525042B-6C8F-4413-B9DD-D47BC4F3593D}" type="presParOf" srcId="{0BDF43FA-A0E7-487D-9289-003EBF91C0A4}" destId="{F9C21B77-AC1C-4A5B-9483-29240C605ACB}" srcOrd="6" destOrd="0" presId="urn:microsoft.com/office/officeart/2005/8/layout/cycle5"/>
    <dgm:cxn modelId="{84837C66-58F2-43F2-A216-04D279FC08DE}" type="presParOf" srcId="{0BDF43FA-A0E7-487D-9289-003EBF91C0A4}" destId="{FF0431DA-0AB0-4BF7-8FF6-5B9C8C1F2958}" srcOrd="7" destOrd="0" presId="urn:microsoft.com/office/officeart/2005/8/layout/cycle5"/>
    <dgm:cxn modelId="{732E472C-C80B-4115-BD02-2CEA7A8022F2}" type="presParOf" srcId="{0BDF43FA-A0E7-487D-9289-003EBF91C0A4}" destId="{5734CD38-1A89-4A3F-AC3B-B45F3ED29E1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5546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ctet_(computing)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5" name="Shape 1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221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Shape 16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6" name="Shape 1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118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Main things I am interested in from a desktop perspective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What programs are my</a:t>
            </a:r>
            <a:r>
              <a:rPr lang="en-US" baseline="0" dirty="0" smtClean="0"/>
              <a:t> users using (discuss recent migration from 10.0 – 10.3.1, included over 2,000 installations of </a:t>
            </a:r>
            <a:r>
              <a:rPr lang="en-US" baseline="0" dirty="0" err="1" smtClean="0"/>
              <a:t>ArcReader</a:t>
            </a:r>
            <a:r>
              <a:rPr lang="en-US" baseline="0" dirty="0" smtClean="0"/>
              <a:t> and ArcGIS Desktop)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What is the daily license consumption/what is my to date maximum license usage?  We have an ELA, but imagine how beneficial that would be to see you only ever consume 6 concurrent licenses, but you are paying ESRI for 10.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Also track extensions users use, indicate what tools your users use and guide training towards those tools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730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Extensions – network analyst, data reviewer, publisher, schematics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Product Arc/Info,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ArcReader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6632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Analysis – Excel template that feed output from batch into to produce different charts broken down by user/department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Have</a:t>
            </a:r>
            <a:r>
              <a:rPr lang="en-US" baseline="0" dirty="0" smtClean="0"/>
              <a:t> time of day charts detailing when our most active times are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Have total consumption charts detailing average license usage and minimum license usage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err="1" smtClean="0"/>
              <a:t>Restuls</a:t>
            </a:r>
            <a:r>
              <a:rPr lang="en-US" baseline="0" dirty="0" smtClean="0"/>
              <a:t> – document summarizing analysis that could be provided to management to evaluate the licensing contracts and planning for future purchasing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33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083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http – response type and </a:t>
            </a:r>
            <a:r>
              <a:rPr lang="en-US" dirty="0" smtClean="0"/>
              <a:t>Content Length</a:t>
            </a:r>
            <a:endParaRPr lang="en" dirty="0" smtClean="0"/>
          </a:p>
          <a:p>
            <a:pPr>
              <a:spcBef>
                <a:spcPts val="0"/>
              </a:spcBef>
              <a:buNone/>
            </a:pP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length The length of the request body in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ctet (computing)"/>
              </a:rPr>
              <a:t>octets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(8-bit bytes)</a:t>
            </a:r>
          </a:p>
          <a:p>
            <a:pPr>
              <a:spcBef>
                <a:spcPts val="0"/>
              </a:spcBef>
              <a:buNone/>
            </a:pP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Heatmap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tracker is a self hosted system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5613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Analysis – both configurations would produce reports automating</a:t>
            </a:r>
            <a:r>
              <a:rPr lang="en-US" baseline="0" dirty="0" smtClean="0"/>
              <a:t> monthly analysis of the bulleted points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Action -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6649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095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Add </a:t>
            </a:r>
            <a:r>
              <a:rPr lang="en-US" dirty="0" err="1" smtClean="0"/>
              <a:t>arcgis</a:t>
            </a:r>
            <a:r>
              <a:rPr lang="en-US" dirty="0" smtClean="0"/>
              <a:t> server map services can measure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Explain what</a:t>
            </a:r>
            <a:r>
              <a:rPr lang="en-US" b="1" baseline="0" dirty="0" smtClean="0"/>
              <a:t> rest is</a:t>
            </a:r>
            <a:endParaRPr lang="en-US" b="1" dirty="0" smtClean="0"/>
          </a:p>
          <a:p>
            <a:pPr>
              <a:spcBef>
                <a:spcPts val="0"/>
              </a:spcBef>
              <a:buNone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Throughput (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/Sec), Busy Time Per Transaction, Transactions, Max, Busy, and Free Instances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201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Analysis would be monthly exports of tracking details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Action</a:t>
            </a:r>
            <a:r>
              <a:rPr lang="en-US" baseline="0" dirty="0" smtClean="0"/>
              <a:t> – create a plan to optimize the ArcGIS Server environment based on the tracking results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Retire services not heavily used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Allocate more resources to popular services</a:t>
            </a:r>
          </a:p>
        </p:txBody>
      </p:sp>
    </p:spTree>
    <p:extLst>
      <p:ext uri="{BB962C8B-B14F-4D97-AF65-F5344CB8AC3E}">
        <p14:creationId xmlns:p14="http://schemas.microsoft.com/office/powerpoint/2010/main" val="152123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0" name="Shape 1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My </a:t>
            </a:r>
            <a:r>
              <a:rPr lang="en-US" dirty="0" err="1" smtClean="0"/>
              <a:t>Backgroud</a:t>
            </a:r>
            <a:r>
              <a:rPr lang="en-US" dirty="0" smtClean="0"/>
              <a:t> – Software</a:t>
            </a:r>
            <a:r>
              <a:rPr lang="en-US" baseline="0" dirty="0" smtClean="0"/>
              <a:t> Engineer</a:t>
            </a:r>
            <a:endParaRPr lang="en-US" dirty="0" smtClean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Organization Infrastructure – (We use ESRI technology, other options)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GIS Infrastructure</a:t>
            </a:r>
            <a:r>
              <a:rPr lang="en-US" baseline="0" dirty="0" smtClean="0"/>
              <a:t> Stats</a:t>
            </a:r>
            <a:endParaRPr lang="en-US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6451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693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Combination of 3 tables within a database gives you </a:t>
            </a:r>
            <a:r>
              <a:rPr lang="en" baseline="0" dirty="0" smtClean="0"/>
              <a:t>User, Computer and Table.  Set up a batch to run on an access database that has these joins set up to write to a table, or can set up a database trigger that any time a new record is entered into the process_information table, it would trigger the join and insert into a tracking table.</a:t>
            </a:r>
            <a:endParaRPr lang="en" dirty="0" smtClean="0"/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PROCESS_INFORMATION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TABLE_LOCKS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TABLE_REGISTRY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643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6" name="Shape 1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Analysis – plug in table created in tracking to get automated reports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Action – Plan to archive inactive tables.  Perform</a:t>
            </a:r>
            <a:r>
              <a:rPr lang="en-US" baseline="0" dirty="0" smtClean="0"/>
              <a:t> additional maintenance steps to optimize most active feature classes.  Create layer files for popular feature classes to provide easier access with pre-symbolized features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8248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Shape 16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6" name="Shape 1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Project</a:t>
            </a:r>
            <a:r>
              <a:rPr lang="en-US" baseline="0" dirty="0" smtClean="0"/>
              <a:t> has three phases, but envision them as on-going with tracking phase continually gathering data, analysis phase continually aggregating the data into something that the action phase can use to make informed decisions.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870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Shape 16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6" name="Shape 1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Output of my project would be the online</a:t>
            </a:r>
            <a:r>
              <a:rPr lang="en-US" baseline="0" dirty="0" smtClean="0"/>
              <a:t> resource with templates I developed, how </a:t>
            </a:r>
            <a:r>
              <a:rPr lang="en-US" baseline="0" dirty="0" err="1" smtClean="0"/>
              <a:t>to’s</a:t>
            </a:r>
            <a:r>
              <a:rPr lang="en-US" baseline="0" dirty="0" smtClean="0"/>
              <a:t> and other beneficial information related to deploying and benefitting from tracking in your organization. Results – best practices that I found, clarify what I mean by results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763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Shape 16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6" name="Shape 1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157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Shape 15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4" name="Shape 1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Turn in final written narrative</a:t>
            </a:r>
            <a:r>
              <a:rPr lang="en-US" baseline="0" dirty="0" smtClean="0"/>
              <a:t> of project.  Background + Lit Review + Plan of attack.  5-10 pages (before Christmas Due date)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924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0" name="Shape 1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Answer Quantitative Questions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Optimize Environment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Drive GIS Strategic Plan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Why do we do what we do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495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0" name="Shape 1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704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0" name="Shape 1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/>
              <a:t>Heatmap</a:t>
            </a:r>
            <a:r>
              <a:rPr lang="en-US" dirty="0" smtClean="0"/>
              <a:t> – describe</a:t>
            </a:r>
            <a:r>
              <a:rPr lang="en-US" baseline="0" dirty="0" smtClean="0"/>
              <a:t> what that would look like, clarify more (not what we </a:t>
            </a:r>
            <a:r>
              <a:rPr lang="en-US" baseline="0" dirty="0" err="1" smtClean="0"/>
              <a:t>traditonally</a:t>
            </a:r>
            <a:r>
              <a:rPr lang="en-US" baseline="0" dirty="0" smtClean="0"/>
              <a:t> think of)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0935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0" name="Shape 1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Rest – explain what that 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728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0" name="Shape 1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Latitude Geographic – Cost of at least $8500</a:t>
            </a:r>
            <a:r>
              <a:rPr lang="en-US" baseline="0" dirty="0" smtClean="0"/>
              <a:t> to start then $3000 for annual maintenance.  Not sure cost of </a:t>
            </a:r>
            <a:r>
              <a:rPr lang="en-US" baseline="0" dirty="0" err="1" smtClean="0"/>
              <a:t>vestra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2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Shape 15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" name="Shape 1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My Project will focus on deploying free, ready available monitoring</a:t>
            </a:r>
            <a:r>
              <a:rPr lang="en-US" baseline="0" dirty="0" smtClean="0"/>
              <a:t> tools.  Getting into my project plan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706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Shape 15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9" name="Shape 1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18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grpSp>
        <p:nvGrpSpPr>
          <p:cNvPr id="9" name="Shape 9"/>
          <p:cNvGrpSpPr/>
          <p:nvPr/>
        </p:nvGrpSpPr>
        <p:grpSpPr>
          <a:xfrm rot="10800000" flipH="1">
            <a:off x="3692751" y="38248"/>
            <a:ext cx="1758132" cy="1523096"/>
            <a:chOff x="4088875" y="1431100"/>
            <a:chExt cx="3293000" cy="2852775"/>
          </a:xfrm>
        </p:grpSpPr>
        <p:sp>
          <p:nvSpPr>
            <p:cNvPr id="10" name="Shape 10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/>
          <p:nvPr/>
        </p:nvSpPr>
        <p:spPr>
          <a:xfrm rot="10800000" flipH="1">
            <a:off x="2809875" y="-172875"/>
            <a:ext cx="1111499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rot="10800000" flipH="1">
            <a:off x="3602723" y="1360109"/>
            <a:ext cx="493799" cy="4274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10800000" flipH="1">
            <a:off x="5278914" y="855278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 rot="10800000" flipH="1">
            <a:off x="5365798" y="352324"/>
            <a:ext cx="493799" cy="4271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1" name="Shape 61"/>
          <p:cNvGrpSpPr/>
          <p:nvPr/>
        </p:nvGrpSpPr>
        <p:grpSpPr>
          <a:xfrm>
            <a:off x="5549153" y="1029780"/>
            <a:ext cx="404640" cy="374058"/>
            <a:chOff x="5975075" y="2327500"/>
            <a:chExt cx="420100" cy="388350"/>
          </a:xfrm>
        </p:grpSpPr>
        <p:sp>
          <p:nvSpPr>
            <p:cNvPr id="62" name="Shape 6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/>
          <p:nvPr/>
        </p:nvSpPr>
        <p:spPr>
          <a:xfrm>
            <a:off x="3253021" y="113273"/>
            <a:ext cx="225084" cy="389963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4380525" y="515192"/>
            <a:ext cx="382958" cy="607110"/>
            <a:chOff x="6718575" y="2318625"/>
            <a:chExt cx="256950" cy="407375"/>
          </a:xfrm>
        </p:grpSpPr>
        <p:sp>
          <p:nvSpPr>
            <p:cNvPr id="66" name="Shape 6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4" name="Shape 74"/>
          <p:cNvGrpSpPr/>
          <p:nvPr/>
        </p:nvGrpSpPr>
        <p:grpSpPr>
          <a:xfrm>
            <a:off x="3199463" y="902958"/>
            <a:ext cx="395017" cy="403296"/>
            <a:chOff x="3951850" y="2985350"/>
            <a:chExt cx="407950" cy="416500"/>
          </a:xfrm>
        </p:grpSpPr>
        <p:sp>
          <p:nvSpPr>
            <p:cNvPr id="75" name="Shape 7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9" name="Shape 79"/>
          <p:cNvGrpSpPr/>
          <p:nvPr/>
        </p:nvGrpSpPr>
        <p:grpSpPr>
          <a:xfrm rot="10800000" flipH="1">
            <a:off x="3920311" y="3981675"/>
            <a:ext cx="1303376" cy="1127987"/>
            <a:chOff x="238125" y="1431100"/>
            <a:chExt cx="3296350" cy="2852775"/>
          </a:xfrm>
        </p:grpSpPr>
        <p:sp>
          <p:nvSpPr>
            <p:cNvPr id="80" name="Shape 80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2" name="Shape 162"/>
          <p:cNvSpPr/>
          <p:nvPr/>
        </p:nvSpPr>
        <p:spPr>
          <a:xfrm rot="10800000" flipH="1">
            <a:off x="5010533" y="4576647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10800000" flipH="1">
            <a:off x="5133679" y="4056450"/>
            <a:ext cx="540000" cy="4673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10800000" flipH="1">
            <a:off x="3530384" y="4576661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5370704" y="4867760"/>
            <a:ext cx="312502" cy="312484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67" name="Shape 167"/>
          <p:cNvGrpSpPr/>
          <p:nvPr/>
        </p:nvGrpSpPr>
        <p:grpSpPr>
          <a:xfrm>
            <a:off x="5772008" y="4056440"/>
            <a:ext cx="573942" cy="550550"/>
            <a:chOff x="5241175" y="4959100"/>
            <a:chExt cx="539775" cy="517775"/>
          </a:xfrm>
        </p:grpSpPr>
        <p:sp>
          <p:nvSpPr>
            <p:cNvPr id="168" name="Shape 16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4" name="Shape 174"/>
          <p:cNvSpPr/>
          <p:nvPr/>
        </p:nvSpPr>
        <p:spPr>
          <a:xfrm>
            <a:off x="3429208" y="3904791"/>
            <a:ext cx="377838" cy="343684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3600"/>
            </a:lvl1pPr>
            <a:lvl2pPr rtl="0">
              <a:spcBef>
                <a:spcPts val="0"/>
              </a:spcBef>
              <a:buSzPct val="100000"/>
              <a:defRPr sz="3600"/>
            </a:lvl2pPr>
            <a:lvl3pPr rtl="0">
              <a:spcBef>
                <a:spcPts val="0"/>
              </a:spcBef>
              <a:buSzPct val="100000"/>
              <a:defRPr sz="3600"/>
            </a:lvl3pPr>
            <a:lvl4pPr rtl="0">
              <a:spcBef>
                <a:spcPts val="0"/>
              </a:spcBef>
              <a:buSzPct val="100000"/>
              <a:defRPr sz="3600"/>
            </a:lvl4pPr>
            <a:lvl5pPr rtl="0">
              <a:spcBef>
                <a:spcPts val="0"/>
              </a:spcBef>
              <a:buSzPct val="100000"/>
              <a:defRPr sz="3600"/>
            </a:lvl5pPr>
            <a:lvl6pPr rtl="0">
              <a:spcBef>
                <a:spcPts val="0"/>
              </a:spcBef>
              <a:buSzPct val="100000"/>
              <a:defRPr sz="3600"/>
            </a:lvl6pPr>
            <a:lvl7pPr rtl="0">
              <a:spcBef>
                <a:spcPts val="0"/>
              </a:spcBef>
              <a:buSzPct val="100000"/>
              <a:defRPr sz="3600"/>
            </a:lvl7pPr>
            <a:lvl8pPr rtl="0">
              <a:spcBef>
                <a:spcPts val="0"/>
              </a:spcBef>
              <a:buSzPct val="100000"/>
              <a:defRPr sz="3600"/>
            </a:lvl8pPr>
            <a:lvl9pPr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buNone/>
              <a:defRPr/>
            </a:lvl6pPr>
            <a:lvl7pPr rtl="0">
              <a:spcBef>
                <a:spcPts val="0"/>
              </a:spcBef>
              <a:buNone/>
              <a:defRPr/>
            </a:lvl7pPr>
            <a:lvl8pPr rtl="0">
              <a:spcBef>
                <a:spcPts val="0"/>
              </a:spcBef>
              <a:buNone/>
              <a:defRPr/>
            </a:lvl8pPr>
            <a:lvl9pPr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grpSp>
        <p:nvGrpSpPr>
          <p:cNvPr id="178" name="Shape 178"/>
          <p:cNvGrpSpPr/>
          <p:nvPr/>
        </p:nvGrpSpPr>
        <p:grpSpPr>
          <a:xfrm rot="10800000" flipH="1">
            <a:off x="421028" y="1677113"/>
            <a:ext cx="2064710" cy="1788689"/>
            <a:chOff x="4088875" y="1431100"/>
            <a:chExt cx="3293000" cy="2852775"/>
          </a:xfrm>
        </p:grpSpPr>
        <p:sp>
          <p:nvSpPr>
            <p:cNvPr id="179" name="Shape 179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6" name="Shape 226"/>
          <p:cNvSpPr/>
          <p:nvPr/>
        </p:nvSpPr>
        <p:spPr>
          <a:xfrm rot="10800000" flipH="1">
            <a:off x="66674" y="313542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 rot="10800000" flipH="1">
            <a:off x="828674" y="351654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 rot="10800000" flipH="1">
            <a:off x="761999" y="877950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 rot="10800000" flipH="1">
            <a:off x="793851" y="4692801"/>
            <a:ext cx="517499" cy="4478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996358" y="1070667"/>
            <a:ext cx="351203" cy="324660"/>
            <a:chOff x="5975075" y="2327500"/>
            <a:chExt cx="420100" cy="388350"/>
          </a:xfrm>
        </p:grpSpPr>
        <p:sp>
          <p:nvSpPr>
            <p:cNvPr id="231" name="Shape 231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3" name="Shape 233"/>
          <p:cNvSpPr/>
          <p:nvPr/>
        </p:nvSpPr>
        <p:spPr>
          <a:xfrm>
            <a:off x="393600" y="334662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34" name="Shape 234"/>
          <p:cNvGrpSpPr/>
          <p:nvPr/>
        </p:nvGrpSpPr>
        <p:grpSpPr>
          <a:xfrm>
            <a:off x="305253" y="553855"/>
            <a:ext cx="247468" cy="392302"/>
            <a:chOff x="6718575" y="2318625"/>
            <a:chExt cx="256950" cy="407375"/>
          </a:xfrm>
        </p:grpSpPr>
        <p:sp>
          <p:nvSpPr>
            <p:cNvPr id="235" name="Shape 23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3" name="Shape 243"/>
          <p:cNvGrpSpPr/>
          <p:nvPr/>
        </p:nvGrpSpPr>
        <p:grpSpPr>
          <a:xfrm>
            <a:off x="1419984" y="3634331"/>
            <a:ext cx="342881" cy="350068"/>
            <a:chOff x="3951850" y="2985350"/>
            <a:chExt cx="407950" cy="416500"/>
          </a:xfrm>
        </p:grpSpPr>
        <p:sp>
          <p:nvSpPr>
            <p:cNvPr id="244" name="Shape 24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8" name="Shape 248"/>
          <p:cNvGrpSpPr/>
          <p:nvPr/>
        </p:nvGrpSpPr>
        <p:grpSpPr>
          <a:xfrm rot="10800000" flipH="1">
            <a:off x="-88363" y="302261"/>
            <a:ext cx="1034724" cy="895486"/>
            <a:chOff x="238125" y="1431100"/>
            <a:chExt cx="3296350" cy="2852775"/>
          </a:xfrm>
        </p:grpSpPr>
        <p:sp>
          <p:nvSpPr>
            <p:cNvPr id="249" name="Shape 249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1" name="Shape 331"/>
          <p:cNvSpPr/>
          <p:nvPr/>
        </p:nvSpPr>
        <p:spPr>
          <a:xfrm rot="10800000" flipH="1">
            <a:off x="733424" y="393602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 rot="10800000" flipH="1">
            <a:off x="738524" y="10084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 rot="10800000" flipH="1">
            <a:off x="-291324" y="4148475"/>
            <a:ext cx="1182300" cy="10235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 rot="10800000" flipH="1">
            <a:off x="420724" y="-65225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1019338" y="416705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36" name="Shape 336"/>
          <p:cNvGrpSpPr/>
          <p:nvPr/>
        </p:nvGrpSpPr>
        <p:grpSpPr>
          <a:xfrm>
            <a:off x="-50284" y="1452794"/>
            <a:ext cx="624843" cy="599376"/>
            <a:chOff x="5241175" y="4959100"/>
            <a:chExt cx="539775" cy="517775"/>
          </a:xfrm>
        </p:grpSpPr>
        <p:sp>
          <p:nvSpPr>
            <p:cNvPr id="337" name="Shape 337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3" name="Shape 343"/>
          <p:cNvSpPr/>
          <p:nvPr/>
        </p:nvSpPr>
        <p:spPr>
          <a:xfrm>
            <a:off x="47198" y="4430470"/>
            <a:ext cx="505231" cy="45956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4" name="Shape 854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5" name="Shape 855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6" name="Shape 856"/>
          <p:cNvSpPr txBox="1">
            <a:spLocks noGrp="1"/>
          </p:cNvSpPr>
          <p:nvPr>
            <p:ph type="body" idx="3"/>
          </p:nvPr>
        </p:nvSpPr>
        <p:spPr>
          <a:xfrm>
            <a:off x="6309244" y="2380900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857" name="Shape 857"/>
          <p:cNvGrpSpPr/>
          <p:nvPr/>
        </p:nvGrpSpPr>
        <p:grpSpPr>
          <a:xfrm rot="10800000" flipH="1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858" name="Shape 858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05" name="Shape 905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6" name="Shape 906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7" name="Shape 907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8" name="Shape 908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909" name="Shape 909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910" name="Shape 91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12" name="Shape 912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913" name="Shape 913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914" name="Shape 9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22" name="Shape 922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923" name="Shape 92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929" name="Shape 929"/>
          <p:cNvGrpSpPr/>
          <p:nvPr/>
        </p:nvGrpSpPr>
        <p:grpSpPr>
          <a:xfrm rot="10800000" flipH="1">
            <a:off x="411206" y="245768"/>
            <a:ext cx="1322798" cy="1145959"/>
            <a:chOff x="4088875" y="1431100"/>
            <a:chExt cx="3293000" cy="2852775"/>
          </a:xfrm>
        </p:grpSpPr>
        <p:sp>
          <p:nvSpPr>
            <p:cNvPr id="930" name="Shape 930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77" name="Shape 977"/>
          <p:cNvSpPr/>
          <p:nvPr/>
        </p:nvSpPr>
        <p:spPr>
          <a:xfrm rot="10800000" flipH="1">
            <a:off x="-123825" y="10589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8" name="Shape 978"/>
          <p:cNvSpPr/>
          <p:nvPr/>
        </p:nvSpPr>
        <p:spPr>
          <a:xfrm rot="10800000" flipH="1">
            <a:off x="638174" y="14400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9" name="Shape 979"/>
          <p:cNvSpPr/>
          <p:nvPr/>
        </p:nvSpPr>
        <p:spPr>
          <a:xfrm rot="10800000" flipH="1">
            <a:off x="1495424" y="-131649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0" name="Shape 980"/>
          <p:cNvSpPr/>
          <p:nvPr/>
        </p:nvSpPr>
        <p:spPr>
          <a:xfrm rot="10800000" flipH="1">
            <a:off x="327799" y="8892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981" name="Shape 981"/>
          <p:cNvGrpSpPr/>
          <p:nvPr/>
        </p:nvGrpSpPr>
        <p:grpSpPr>
          <a:xfrm>
            <a:off x="1729783" y="61067"/>
            <a:ext cx="351203" cy="324660"/>
            <a:chOff x="5975075" y="2327500"/>
            <a:chExt cx="420100" cy="388350"/>
          </a:xfrm>
        </p:grpSpPr>
        <p:sp>
          <p:nvSpPr>
            <p:cNvPr id="982" name="Shape 98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84" name="Shape 984"/>
          <p:cNvSpPr/>
          <p:nvPr/>
        </p:nvSpPr>
        <p:spPr>
          <a:xfrm>
            <a:off x="203100" y="12701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985" name="Shape 985"/>
          <p:cNvGrpSpPr/>
          <p:nvPr/>
        </p:nvGrpSpPr>
        <p:grpSpPr>
          <a:xfrm>
            <a:off x="904276" y="515192"/>
            <a:ext cx="382958" cy="607110"/>
            <a:chOff x="6718575" y="2318625"/>
            <a:chExt cx="256950" cy="407375"/>
          </a:xfrm>
        </p:grpSpPr>
        <p:sp>
          <p:nvSpPr>
            <p:cNvPr id="986" name="Shape 98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94" name="Shape 994"/>
          <p:cNvGrpSpPr/>
          <p:nvPr/>
        </p:nvGrpSpPr>
        <p:grpSpPr>
          <a:xfrm>
            <a:off x="335759" y="1840530"/>
            <a:ext cx="342881" cy="350068"/>
            <a:chOff x="3951850" y="2985350"/>
            <a:chExt cx="407950" cy="416500"/>
          </a:xfrm>
        </p:grpSpPr>
        <p:sp>
          <p:nvSpPr>
            <p:cNvPr id="995" name="Shape 99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99" name="Shape 999"/>
          <p:cNvGrpSpPr/>
          <p:nvPr/>
        </p:nvGrpSpPr>
        <p:grpSpPr>
          <a:xfrm rot="10800000" flipH="1">
            <a:off x="7663686" y="3682711"/>
            <a:ext cx="1034724" cy="895486"/>
            <a:chOff x="238125" y="1431100"/>
            <a:chExt cx="3296350" cy="2852775"/>
          </a:xfrm>
        </p:grpSpPr>
        <p:sp>
          <p:nvSpPr>
            <p:cNvPr id="1000" name="Shape 1000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9" name="Shape 1019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0" name="Shape 1020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1" name="Shape 1021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4" name="Shape 1024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82" name="Shape 1082"/>
          <p:cNvSpPr/>
          <p:nvPr/>
        </p:nvSpPr>
        <p:spPr>
          <a:xfrm rot="10800000" flipH="1">
            <a:off x="8486774" y="4230775"/>
            <a:ext cx="819899" cy="710099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3" name="Shape 1083"/>
          <p:cNvSpPr/>
          <p:nvPr/>
        </p:nvSpPr>
        <p:spPr>
          <a:xfrm rot="10800000" flipH="1">
            <a:off x="8124824" y="4615699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4" name="Shape 1084"/>
          <p:cNvSpPr/>
          <p:nvPr/>
        </p:nvSpPr>
        <p:spPr>
          <a:xfrm rot="10800000" flipH="1">
            <a:off x="7821347" y="2935400"/>
            <a:ext cx="819899" cy="7097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5" name="Shape 1085"/>
          <p:cNvSpPr/>
          <p:nvPr/>
        </p:nvSpPr>
        <p:spPr>
          <a:xfrm rot="10800000" flipH="1">
            <a:off x="8486775" y="3512174"/>
            <a:ext cx="358799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6" name="Shape 1086"/>
          <p:cNvSpPr/>
          <p:nvPr/>
        </p:nvSpPr>
        <p:spPr>
          <a:xfrm>
            <a:off x="8772688" y="44618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087" name="Shape 1087"/>
          <p:cNvGrpSpPr/>
          <p:nvPr/>
        </p:nvGrpSpPr>
        <p:grpSpPr>
          <a:xfrm>
            <a:off x="7354067" y="3426714"/>
            <a:ext cx="455624" cy="437053"/>
            <a:chOff x="5241175" y="4959100"/>
            <a:chExt cx="539775" cy="517775"/>
          </a:xfrm>
        </p:grpSpPr>
        <p:sp>
          <p:nvSpPr>
            <p:cNvPr id="1088" name="Shape 108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94" name="Shape 1094"/>
          <p:cNvSpPr/>
          <p:nvPr/>
        </p:nvSpPr>
        <p:spPr>
          <a:xfrm>
            <a:off x="8081325" y="3153875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4" name="Shape 1264"/>
          <p:cNvGrpSpPr/>
          <p:nvPr/>
        </p:nvGrpSpPr>
        <p:grpSpPr>
          <a:xfrm rot="10800000" flipH="1">
            <a:off x="316371" y="178887"/>
            <a:ext cx="1088336" cy="942842"/>
            <a:chOff x="4088875" y="1431100"/>
            <a:chExt cx="3293000" cy="2852775"/>
          </a:xfrm>
        </p:grpSpPr>
        <p:sp>
          <p:nvSpPr>
            <p:cNvPr id="1265" name="Shape 1265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12" name="Shape 1312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3" name="Shape 1313"/>
          <p:cNvSpPr/>
          <p:nvPr/>
        </p:nvSpPr>
        <p:spPr>
          <a:xfrm rot="10800000" flipH="1">
            <a:off x="503115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4" name="Shape 1314"/>
          <p:cNvSpPr/>
          <p:nvPr/>
        </p:nvSpPr>
        <p:spPr>
          <a:xfrm rot="10800000" flipH="1">
            <a:off x="1208423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5" name="Shape 1315"/>
          <p:cNvSpPr/>
          <p:nvPr/>
        </p:nvSpPr>
        <p:spPr>
          <a:xfrm rot="10800000" flipH="1">
            <a:off x="247753" y="49692"/>
            <a:ext cx="295199" cy="255599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316" name="Shape 1316"/>
          <p:cNvGrpSpPr/>
          <p:nvPr/>
        </p:nvGrpSpPr>
        <p:grpSpPr>
          <a:xfrm rot="10800000" flipH="1">
            <a:off x="8218342" y="4123089"/>
            <a:ext cx="685311" cy="593091"/>
            <a:chOff x="238125" y="1431100"/>
            <a:chExt cx="3296350" cy="2852775"/>
          </a:xfrm>
        </p:grpSpPr>
        <p:sp>
          <p:nvSpPr>
            <p:cNvPr id="1317" name="Shape 1317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8" name="Shape 1378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9" name="Shape 1379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0" name="Shape 1380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1" name="Shape 1381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99" name="Shape 1399"/>
          <p:cNvSpPr/>
          <p:nvPr/>
        </p:nvSpPr>
        <p:spPr>
          <a:xfrm rot="10800000" flipH="1">
            <a:off x="8763567" y="4485979"/>
            <a:ext cx="542999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0" name="Shape 1400"/>
          <p:cNvSpPr/>
          <p:nvPr/>
        </p:nvSpPr>
        <p:spPr>
          <a:xfrm rot="10800000" flipH="1">
            <a:off x="8523810" y="4741099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1" name="Shape 1401"/>
          <p:cNvSpPr/>
          <p:nvPr/>
        </p:nvSpPr>
        <p:spPr>
          <a:xfrm rot="10800000" flipH="1">
            <a:off x="8322785" y="3628022"/>
            <a:ext cx="542999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2" name="Shape 1402"/>
          <p:cNvSpPr/>
          <p:nvPr/>
        </p:nvSpPr>
        <p:spPr>
          <a:xfrm rot="10800000" flipH="1">
            <a:off x="8763568" y="4009882"/>
            <a:ext cx="237599" cy="205799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19BBD5"/>
              </a:buClr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>
              <a:spcBef>
                <a:spcPts val="480"/>
              </a:spcBef>
              <a:buClr>
                <a:srgbClr val="19BBD5"/>
              </a:buClr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>
              <a:spcBef>
                <a:spcPts val="480"/>
              </a:spcBef>
              <a:buClr>
                <a:srgbClr val="19BBD5"/>
              </a:buClr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gi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arcgis.com/home/item.html?id=848f48b0f88e4de7a036377197453ef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rcgis.com/home/search.html?q=owner:EnterpriseImp&amp;restrict=true" TargetMode="External"/><Relationship Id="rId5" Type="http://schemas.openxmlformats.org/officeDocument/2006/relationships/hyperlink" Target="http://proceedings.esri.com/library/userconf/devsummit13/papers/devsummit-021.pdf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.geocortex.com/get-insigh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roducts.vestra.com/geosystems-monitor-feature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Shape 1407"/>
          <p:cNvSpPr txBox="1">
            <a:spLocks noGrp="1"/>
          </p:cNvSpPr>
          <p:nvPr>
            <p:ph type="ctrTitle"/>
          </p:nvPr>
        </p:nvSpPr>
        <p:spPr>
          <a:xfrm>
            <a:off x="762000" y="1962150"/>
            <a:ext cx="7848600" cy="160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1" dirty="0" smtClean="0"/>
              <a:t>Tracking a GIS</a:t>
            </a: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System Monitoring Tools for an Enterprise GIS</a:t>
            </a:r>
            <a:br>
              <a:rPr lang="en" sz="2800" dirty="0" smtClean="0"/>
            </a:br>
            <a:r>
              <a:rPr lang="en" sz="1800" dirty="0" smtClean="0"/>
              <a:t>Jaclyn Meade – MGIS Candidate</a:t>
            </a:r>
            <a:br>
              <a:rPr lang="en" sz="1800" dirty="0" smtClean="0"/>
            </a:br>
            <a:r>
              <a:rPr lang="en" sz="1800" dirty="0" smtClean="0"/>
              <a:t>Jim Detwiler - Advisor</a:t>
            </a:r>
            <a:endParaRPr lang="en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Shape 1658"/>
          <p:cNvSpPr/>
          <p:nvPr/>
        </p:nvSpPr>
        <p:spPr>
          <a:xfrm>
            <a:off x="3619500" y="358924"/>
            <a:ext cx="4927316" cy="3835971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84769"/>
          </a:solidFill>
          <a:ln w="19050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9" name="Shape 1659"/>
          <p:cNvSpPr/>
          <p:nvPr/>
        </p:nvSpPr>
        <p:spPr>
          <a:xfrm>
            <a:off x="3825689" y="562629"/>
            <a:ext cx="4514999" cy="288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</a:p>
        </p:txBody>
      </p:sp>
      <p:sp>
        <p:nvSpPr>
          <p:cNvPr id="1660" name="Shape 1660"/>
          <p:cNvSpPr txBox="1">
            <a:spLocks noGrp="1"/>
          </p:cNvSpPr>
          <p:nvPr>
            <p:ph type="body" idx="4294967295"/>
          </p:nvPr>
        </p:nvSpPr>
        <p:spPr>
          <a:xfrm>
            <a:off x="609600" y="1809750"/>
            <a:ext cx="28382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b="1" dirty="0" smtClean="0">
                <a:solidFill>
                  <a:srgbClr val="19BBD5"/>
                </a:solidFill>
              </a:rPr>
              <a:t>Result</a:t>
            </a:r>
          </a:p>
          <a:p>
            <a:pPr lvl="0" rtl="0">
              <a:spcBef>
                <a:spcPts val="0"/>
              </a:spcBef>
              <a:buNone/>
            </a:pPr>
            <a:endParaRPr lang="en" sz="1600" b="1" dirty="0" smtClean="0">
              <a:solidFill>
                <a:srgbClr val="19BBD5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dirty="0" smtClean="0"/>
              <a:t>Online resource with directions, downloadable templates and my tracking result examples.</a:t>
            </a:r>
          </a:p>
          <a:p>
            <a:pPr lvl="0">
              <a:spcBef>
                <a:spcPts val="0"/>
              </a:spcBef>
              <a:buNone/>
            </a:pPr>
            <a:endParaRPr lang="en" sz="1800" dirty="0">
              <a:hlinkClick r:id="rId3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wiki.gis.com/</a:t>
            </a:r>
            <a:r>
              <a:rPr lang="en-US" sz="1800" dirty="0" smtClean="0"/>
              <a:t> </a:t>
            </a:r>
            <a:r>
              <a:rPr lang="en" sz="1800" dirty="0" smtClean="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lang="en" sz="1800" dirty="0"/>
          </a:p>
          <a:p>
            <a:pPr lvl="0" rtl="0">
              <a:spcBef>
                <a:spcPts val="0"/>
              </a:spcBef>
              <a:buNone/>
            </a:pPr>
            <a:endParaRPr lang="en" sz="1800" dirty="0" smtClean="0"/>
          </a:p>
        </p:txBody>
      </p:sp>
      <p:grpSp>
        <p:nvGrpSpPr>
          <p:cNvPr id="1661" name="Shape 1661"/>
          <p:cNvGrpSpPr/>
          <p:nvPr/>
        </p:nvGrpSpPr>
        <p:grpSpPr>
          <a:xfrm>
            <a:off x="707161" y="503826"/>
            <a:ext cx="318996" cy="307210"/>
            <a:chOff x="2583325" y="2972875"/>
            <a:chExt cx="462850" cy="445750"/>
          </a:xfrm>
        </p:grpSpPr>
        <p:sp>
          <p:nvSpPr>
            <p:cNvPr id="1662" name="Shape 166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690" y="581678"/>
            <a:ext cx="4514998" cy="28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5568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Desktop</a:t>
            </a:r>
            <a:endParaRPr lang="en" dirty="0"/>
          </a:p>
        </p:txBody>
      </p:sp>
      <p:sp>
        <p:nvSpPr>
          <p:cNvPr id="1429" name="Shape 1429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License Manager Batch</a:t>
            </a:r>
            <a:endParaRPr lang="en" dirty="0"/>
          </a:p>
        </p:txBody>
      </p:sp>
      <p:sp>
        <p:nvSpPr>
          <p:cNvPr id="1430" name="Shape 143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8150"/>
            <a:ext cx="254216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85950"/>
            <a:ext cx="1857233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ctrTitle"/>
          </p:nvPr>
        </p:nvSpPr>
        <p:spPr>
          <a:xfrm>
            <a:off x="3048000" y="3811"/>
            <a:ext cx="5638800" cy="8915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Desktop – Tracking Tool</a:t>
            </a:r>
            <a:endParaRPr lang="en" dirty="0"/>
          </a:p>
        </p:txBody>
      </p:sp>
      <p:sp>
        <p:nvSpPr>
          <p:cNvPr id="1429" name="Shape 1429"/>
          <p:cNvSpPr txBox="1">
            <a:spLocks noGrp="1"/>
          </p:cNvSpPr>
          <p:nvPr>
            <p:ph type="subTitle" idx="1"/>
          </p:nvPr>
        </p:nvSpPr>
        <p:spPr>
          <a:xfrm>
            <a:off x="3276600" y="1200150"/>
            <a:ext cx="5638800" cy="31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/>
              <a:t>License Manager Batch File</a:t>
            </a:r>
          </a:p>
          <a:p>
            <a:pPr lvl="0" rtl="0">
              <a:spcBef>
                <a:spcPts val="0"/>
              </a:spcBef>
              <a:buNone/>
            </a:pPr>
            <a:endParaRPr lang="en" sz="2000" dirty="0" smtClean="0"/>
          </a:p>
          <a:p>
            <a:pPr lvl="5"/>
            <a:r>
              <a:rPr lang="en-US" sz="1600" dirty="0" smtClean="0"/>
              <a:t>C:\Program Files(x86)\ArcGIS\License10.3\bin\lmutil.exe</a:t>
            </a:r>
          </a:p>
          <a:p>
            <a:pPr lvl="5"/>
            <a:r>
              <a:rPr lang="en-US" sz="1600" dirty="0" smtClean="0"/>
              <a:t>      </a:t>
            </a:r>
            <a:r>
              <a:rPr lang="en-US" sz="1600" dirty="0" err="1" smtClean="0"/>
              <a:t>lmstat</a:t>
            </a:r>
            <a:r>
              <a:rPr lang="en-US" sz="1600" dirty="0" smtClean="0"/>
              <a:t> parameter</a:t>
            </a:r>
          </a:p>
          <a:p>
            <a:pPr lvl="8"/>
            <a:endParaRPr lang="en-US" sz="1600" dirty="0" smtClean="0"/>
          </a:p>
          <a:p>
            <a:pPr marL="342900" lvl="5" indent="-342900">
              <a:buFont typeface="+mj-lt"/>
              <a:buAutoNum type="arabicPeriod"/>
            </a:pPr>
            <a:r>
              <a:rPr lang="en-US" sz="1600" dirty="0"/>
              <a:t>Report </a:t>
            </a:r>
            <a:r>
              <a:rPr lang="en-US" sz="1600" dirty="0" smtClean="0"/>
              <a:t>time</a:t>
            </a:r>
          </a:p>
          <a:p>
            <a:pPr marL="342900" lvl="5" indent="-342900">
              <a:buFont typeface="+mj-lt"/>
              <a:buAutoNum type="arabicPeriod"/>
            </a:pPr>
            <a:r>
              <a:rPr lang="en-US" sz="1600" dirty="0" smtClean="0"/>
              <a:t>Product (Extensions)</a:t>
            </a:r>
          </a:p>
          <a:p>
            <a:pPr marL="342900" lvl="5" indent="-342900">
              <a:buFont typeface="+mj-lt"/>
              <a:buAutoNum type="arabicPeriod"/>
            </a:pPr>
            <a:r>
              <a:rPr lang="en-US" sz="1600" dirty="0" smtClean="0"/>
              <a:t>User</a:t>
            </a:r>
          </a:p>
          <a:p>
            <a:pPr marL="342900" lvl="5" indent="-342900">
              <a:buFont typeface="+mj-lt"/>
              <a:buAutoNum type="arabicPeriod"/>
            </a:pPr>
            <a:r>
              <a:rPr lang="en-US" sz="1600" dirty="0" smtClean="0"/>
              <a:t>PC Name </a:t>
            </a:r>
          </a:p>
          <a:p>
            <a:pPr marL="342900" lvl="5" indent="-342900">
              <a:buFont typeface="+mj-lt"/>
              <a:buAutoNum type="arabicPeriod"/>
            </a:pPr>
            <a:r>
              <a:rPr lang="en-US" sz="1600" dirty="0" smtClean="0"/>
              <a:t>Session </a:t>
            </a:r>
            <a:r>
              <a:rPr lang="en-US" sz="1600" dirty="0"/>
              <a:t>Start</a:t>
            </a:r>
            <a:endParaRPr lang="en" sz="1600" dirty="0"/>
          </a:p>
          <a:p>
            <a:pPr lvl="5"/>
            <a:endParaRPr lang="en-US" sz="1600" dirty="0" smtClean="0"/>
          </a:p>
        </p:txBody>
      </p:sp>
      <p:sp>
        <p:nvSpPr>
          <p:cNvPr id="1430" name="Shape 143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52224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ctrTitle"/>
          </p:nvPr>
        </p:nvSpPr>
        <p:spPr>
          <a:xfrm>
            <a:off x="3048000" y="3811"/>
            <a:ext cx="5638800" cy="8915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Desktop – Analysis/Action</a:t>
            </a:r>
            <a:endParaRPr lang="en" dirty="0"/>
          </a:p>
        </p:txBody>
      </p:sp>
      <p:sp>
        <p:nvSpPr>
          <p:cNvPr id="1429" name="Shape 1429"/>
          <p:cNvSpPr txBox="1">
            <a:spLocks noGrp="1"/>
          </p:cNvSpPr>
          <p:nvPr>
            <p:ph type="subTitle" idx="1"/>
          </p:nvPr>
        </p:nvSpPr>
        <p:spPr>
          <a:xfrm>
            <a:off x="3048000" y="1200150"/>
            <a:ext cx="5638800" cy="167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/>
              <a:t>Analysis</a:t>
            </a:r>
          </a:p>
          <a:p>
            <a:pPr lvl="5"/>
            <a:endParaRPr lang="en-US" sz="1600" dirty="0" smtClean="0"/>
          </a:p>
        </p:txBody>
      </p:sp>
      <p:sp>
        <p:nvSpPr>
          <p:cNvPr id="1430" name="Shape 143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09749"/>
            <a:ext cx="5318919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1429"/>
          <p:cNvSpPr txBox="1">
            <a:spLocks/>
          </p:cNvSpPr>
          <p:nvPr/>
        </p:nvSpPr>
        <p:spPr>
          <a:xfrm>
            <a:off x="3025140" y="3257550"/>
            <a:ext cx="5638800" cy="16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9pPr>
          </a:lstStyle>
          <a:p>
            <a:r>
              <a:rPr lang="en" sz="2000" dirty="0" smtClean="0"/>
              <a:t>Action</a:t>
            </a:r>
          </a:p>
          <a:p>
            <a:pPr lvl="5"/>
            <a:endParaRPr lang="en-US" sz="1600" dirty="0" smtClean="0"/>
          </a:p>
        </p:txBody>
      </p:sp>
      <p:grpSp>
        <p:nvGrpSpPr>
          <p:cNvPr id="8" name="Shape 1786"/>
          <p:cNvGrpSpPr/>
          <p:nvPr/>
        </p:nvGrpSpPr>
        <p:grpSpPr>
          <a:xfrm rot="337340">
            <a:off x="3726561" y="3773179"/>
            <a:ext cx="1068967" cy="1157466"/>
            <a:chOff x="584925" y="922575"/>
            <a:chExt cx="415200" cy="502525"/>
          </a:xfrm>
        </p:grpSpPr>
        <p:sp>
          <p:nvSpPr>
            <p:cNvPr id="9" name="Shape 1787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78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78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50990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Web Applications</a:t>
            </a:r>
            <a:endParaRPr lang="en" dirty="0"/>
          </a:p>
        </p:txBody>
      </p:sp>
      <p:sp>
        <p:nvSpPr>
          <p:cNvPr id="1429" name="Shape 1429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ESRI System Monitor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Heatmaptracker</a:t>
            </a:r>
            <a:endParaRPr lang="en" dirty="0"/>
          </a:p>
        </p:txBody>
      </p:sp>
      <p:sp>
        <p:nvSpPr>
          <p:cNvPr id="1430" name="Shape 143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 rot="467589">
            <a:off x="6719684" y="820612"/>
            <a:ext cx="1790963" cy="3701489"/>
            <a:chOff x="6236603" y="623036"/>
            <a:chExt cx="1863608" cy="3921827"/>
          </a:xfrm>
        </p:grpSpPr>
        <p:sp>
          <p:nvSpPr>
            <p:cNvPr id="5" name="Shape 1642"/>
            <p:cNvSpPr/>
            <p:nvPr/>
          </p:nvSpPr>
          <p:spPr>
            <a:xfrm>
              <a:off x="6236603" y="623036"/>
              <a:ext cx="1863608" cy="3921827"/>
            </a:xfrm>
            <a:custGeom>
              <a:avLst/>
              <a:gdLst/>
              <a:ahLst/>
              <a:cxnLst/>
              <a:rect l="0" t="0" r="0" b="0"/>
              <a:pathLst>
                <a:path w="25999" h="54713" extrusionOk="0">
                  <a:moveTo>
                    <a:pt x="12966" y="2173"/>
                  </a:moveTo>
                  <a:lnTo>
                    <a:pt x="13169" y="2240"/>
                  </a:lnTo>
                  <a:lnTo>
                    <a:pt x="13373" y="2308"/>
                  </a:lnTo>
                  <a:lnTo>
                    <a:pt x="13441" y="2512"/>
                  </a:lnTo>
                  <a:lnTo>
                    <a:pt x="13509" y="2716"/>
                  </a:lnTo>
                  <a:lnTo>
                    <a:pt x="13441" y="2919"/>
                  </a:lnTo>
                  <a:lnTo>
                    <a:pt x="13373" y="3123"/>
                  </a:lnTo>
                  <a:lnTo>
                    <a:pt x="13169" y="3191"/>
                  </a:lnTo>
                  <a:lnTo>
                    <a:pt x="12966" y="3259"/>
                  </a:lnTo>
                  <a:lnTo>
                    <a:pt x="12762" y="3191"/>
                  </a:lnTo>
                  <a:lnTo>
                    <a:pt x="12626" y="3123"/>
                  </a:lnTo>
                  <a:lnTo>
                    <a:pt x="12491" y="2919"/>
                  </a:lnTo>
                  <a:lnTo>
                    <a:pt x="12423" y="2716"/>
                  </a:lnTo>
                  <a:lnTo>
                    <a:pt x="12491" y="2512"/>
                  </a:lnTo>
                  <a:lnTo>
                    <a:pt x="12626" y="2308"/>
                  </a:lnTo>
                  <a:lnTo>
                    <a:pt x="12762" y="2240"/>
                  </a:lnTo>
                  <a:lnTo>
                    <a:pt x="12966" y="2173"/>
                  </a:lnTo>
                  <a:close/>
                  <a:moveTo>
                    <a:pt x="14934" y="4480"/>
                  </a:moveTo>
                  <a:lnTo>
                    <a:pt x="15002" y="4548"/>
                  </a:lnTo>
                  <a:lnTo>
                    <a:pt x="15070" y="4684"/>
                  </a:lnTo>
                  <a:lnTo>
                    <a:pt x="15138" y="4752"/>
                  </a:lnTo>
                  <a:lnTo>
                    <a:pt x="15070" y="4888"/>
                  </a:lnTo>
                  <a:lnTo>
                    <a:pt x="15002" y="5024"/>
                  </a:lnTo>
                  <a:lnTo>
                    <a:pt x="14934" y="5024"/>
                  </a:lnTo>
                  <a:lnTo>
                    <a:pt x="14799" y="5091"/>
                  </a:lnTo>
                  <a:lnTo>
                    <a:pt x="11065" y="5091"/>
                  </a:lnTo>
                  <a:lnTo>
                    <a:pt x="10929" y="5024"/>
                  </a:lnTo>
                  <a:lnTo>
                    <a:pt x="10861" y="5024"/>
                  </a:lnTo>
                  <a:lnTo>
                    <a:pt x="10794" y="4888"/>
                  </a:lnTo>
                  <a:lnTo>
                    <a:pt x="10726" y="4752"/>
                  </a:lnTo>
                  <a:lnTo>
                    <a:pt x="10794" y="4684"/>
                  </a:lnTo>
                  <a:lnTo>
                    <a:pt x="10861" y="4548"/>
                  </a:lnTo>
                  <a:lnTo>
                    <a:pt x="10929" y="4480"/>
                  </a:lnTo>
                  <a:close/>
                  <a:moveTo>
                    <a:pt x="23963" y="7807"/>
                  </a:moveTo>
                  <a:lnTo>
                    <a:pt x="23963" y="7875"/>
                  </a:lnTo>
                  <a:lnTo>
                    <a:pt x="23963" y="46771"/>
                  </a:lnTo>
                  <a:lnTo>
                    <a:pt x="23963" y="46838"/>
                  </a:lnTo>
                  <a:lnTo>
                    <a:pt x="1969" y="46838"/>
                  </a:lnTo>
                  <a:lnTo>
                    <a:pt x="1969" y="46771"/>
                  </a:lnTo>
                  <a:lnTo>
                    <a:pt x="1969" y="7875"/>
                  </a:lnTo>
                  <a:lnTo>
                    <a:pt x="1969" y="7807"/>
                  </a:lnTo>
                  <a:close/>
                  <a:moveTo>
                    <a:pt x="12558" y="48536"/>
                  </a:moveTo>
                  <a:lnTo>
                    <a:pt x="12151" y="48671"/>
                  </a:lnTo>
                  <a:lnTo>
                    <a:pt x="11812" y="48875"/>
                  </a:lnTo>
                  <a:lnTo>
                    <a:pt x="11472" y="49146"/>
                  </a:lnTo>
                  <a:lnTo>
                    <a:pt x="11269" y="49418"/>
                  </a:lnTo>
                  <a:lnTo>
                    <a:pt x="11065" y="49825"/>
                  </a:lnTo>
                  <a:lnTo>
                    <a:pt x="10929" y="50165"/>
                  </a:lnTo>
                  <a:lnTo>
                    <a:pt x="10861" y="50640"/>
                  </a:lnTo>
                  <a:lnTo>
                    <a:pt x="10929" y="51047"/>
                  </a:lnTo>
                  <a:lnTo>
                    <a:pt x="11065" y="51454"/>
                  </a:lnTo>
                  <a:lnTo>
                    <a:pt x="11269" y="51794"/>
                  </a:lnTo>
                  <a:lnTo>
                    <a:pt x="11472" y="52065"/>
                  </a:lnTo>
                  <a:lnTo>
                    <a:pt x="11812" y="52337"/>
                  </a:lnTo>
                  <a:lnTo>
                    <a:pt x="12151" y="52541"/>
                  </a:lnTo>
                  <a:lnTo>
                    <a:pt x="12558" y="52676"/>
                  </a:lnTo>
                  <a:lnTo>
                    <a:pt x="12966" y="52744"/>
                  </a:lnTo>
                  <a:lnTo>
                    <a:pt x="13373" y="52676"/>
                  </a:lnTo>
                  <a:lnTo>
                    <a:pt x="13780" y="52541"/>
                  </a:lnTo>
                  <a:lnTo>
                    <a:pt x="14120" y="52337"/>
                  </a:lnTo>
                  <a:lnTo>
                    <a:pt x="14459" y="52065"/>
                  </a:lnTo>
                  <a:lnTo>
                    <a:pt x="14731" y="51794"/>
                  </a:lnTo>
                  <a:lnTo>
                    <a:pt x="14934" y="51454"/>
                  </a:lnTo>
                  <a:lnTo>
                    <a:pt x="15002" y="51047"/>
                  </a:lnTo>
                  <a:lnTo>
                    <a:pt x="15070" y="50640"/>
                  </a:lnTo>
                  <a:lnTo>
                    <a:pt x="15002" y="50165"/>
                  </a:lnTo>
                  <a:lnTo>
                    <a:pt x="14934" y="49825"/>
                  </a:lnTo>
                  <a:lnTo>
                    <a:pt x="14731" y="49418"/>
                  </a:lnTo>
                  <a:lnTo>
                    <a:pt x="14459" y="49146"/>
                  </a:lnTo>
                  <a:lnTo>
                    <a:pt x="14120" y="48875"/>
                  </a:lnTo>
                  <a:lnTo>
                    <a:pt x="13780" y="48671"/>
                  </a:lnTo>
                  <a:lnTo>
                    <a:pt x="13373" y="48536"/>
                  </a:lnTo>
                  <a:close/>
                  <a:moveTo>
                    <a:pt x="12966" y="48332"/>
                  </a:moveTo>
                  <a:lnTo>
                    <a:pt x="13441" y="48400"/>
                  </a:lnTo>
                  <a:lnTo>
                    <a:pt x="13848" y="48536"/>
                  </a:lnTo>
                  <a:lnTo>
                    <a:pt x="14256" y="48739"/>
                  </a:lnTo>
                  <a:lnTo>
                    <a:pt x="14595" y="49011"/>
                  </a:lnTo>
                  <a:lnTo>
                    <a:pt x="14866" y="49350"/>
                  </a:lnTo>
                  <a:lnTo>
                    <a:pt x="15070" y="49757"/>
                  </a:lnTo>
                  <a:lnTo>
                    <a:pt x="15206" y="50165"/>
                  </a:lnTo>
                  <a:lnTo>
                    <a:pt x="15274" y="50640"/>
                  </a:lnTo>
                  <a:lnTo>
                    <a:pt x="15206" y="51047"/>
                  </a:lnTo>
                  <a:lnTo>
                    <a:pt x="15070" y="51522"/>
                  </a:lnTo>
                  <a:lnTo>
                    <a:pt x="14866" y="51862"/>
                  </a:lnTo>
                  <a:lnTo>
                    <a:pt x="14595" y="52201"/>
                  </a:lnTo>
                  <a:lnTo>
                    <a:pt x="14256" y="52473"/>
                  </a:lnTo>
                  <a:lnTo>
                    <a:pt x="13848" y="52676"/>
                  </a:lnTo>
                  <a:lnTo>
                    <a:pt x="13441" y="52812"/>
                  </a:lnTo>
                  <a:lnTo>
                    <a:pt x="12966" y="52880"/>
                  </a:lnTo>
                  <a:lnTo>
                    <a:pt x="12558" y="52812"/>
                  </a:lnTo>
                  <a:lnTo>
                    <a:pt x="12083" y="52676"/>
                  </a:lnTo>
                  <a:lnTo>
                    <a:pt x="11744" y="52473"/>
                  </a:lnTo>
                  <a:lnTo>
                    <a:pt x="11404" y="52201"/>
                  </a:lnTo>
                  <a:lnTo>
                    <a:pt x="11133" y="51862"/>
                  </a:lnTo>
                  <a:lnTo>
                    <a:pt x="10929" y="51522"/>
                  </a:lnTo>
                  <a:lnTo>
                    <a:pt x="10794" y="51047"/>
                  </a:lnTo>
                  <a:lnTo>
                    <a:pt x="10726" y="50640"/>
                  </a:lnTo>
                  <a:lnTo>
                    <a:pt x="10794" y="50165"/>
                  </a:lnTo>
                  <a:lnTo>
                    <a:pt x="10929" y="49757"/>
                  </a:lnTo>
                  <a:lnTo>
                    <a:pt x="11133" y="49350"/>
                  </a:lnTo>
                  <a:lnTo>
                    <a:pt x="11404" y="49011"/>
                  </a:lnTo>
                  <a:lnTo>
                    <a:pt x="11744" y="48739"/>
                  </a:lnTo>
                  <a:lnTo>
                    <a:pt x="12083" y="48536"/>
                  </a:lnTo>
                  <a:lnTo>
                    <a:pt x="12558" y="48400"/>
                  </a:lnTo>
                  <a:lnTo>
                    <a:pt x="12966" y="48332"/>
                  </a:lnTo>
                  <a:close/>
                  <a:moveTo>
                    <a:pt x="3938" y="679"/>
                  </a:moveTo>
                  <a:lnTo>
                    <a:pt x="3259" y="747"/>
                  </a:lnTo>
                  <a:lnTo>
                    <a:pt x="2648" y="951"/>
                  </a:lnTo>
                  <a:lnTo>
                    <a:pt x="2105" y="1222"/>
                  </a:lnTo>
                  <a:lnTo>
                    <a:pt x="1630" y="1629"/>
                  </a:lnTo>
                  <a:lnTo>
                    <a:pt x="1290" y="2105"/>
                  </a:lnTo>
                  <a:lnTo>
                    <a:pt x="951" y="2648"/>
                  </a:lnTo>
                  <a:lnTo>
                    <a:pt x="747" y="3259"/>
                  </a:lnTo>
                  <a:lnTo>
                    <a:pt x="747" y="3870"/>
                  </a:lnTo>
                  <a:lnTo>
                    <a:pt x="747" y="50776"/>
                  </a:lnTo>
                  <a:lnTo>
                    <a:pt x="747" y="51387"/>
                  </a:lnTo>
                  <a:lnTo>
                    <a:pt x="951" y="51997"/>
                  </a:lnTo>
                  <a:lnTo>
                    <a:pt x="1290" y="52541"/>
                  </a:lnTo>
                  <a:lnTo>
                    <a:pt x="1630" y="53016"/>
                  </a:lnTo>
                  <a:lnTo>
                    <a:pt x="2105" y="53423"/>
                  </a:lnTo>
                  <a:lnTo>
                    <a:pt x="2648" y="53695"/>
                  </a:lnTo>
                  <a:lnTo>
                    <a:pt x="3259" y="53898"/>
                  </a:lnTo>
                  <a:lnTo>
                    <a:pt x="3938" y="53966"/>
                  </a:lnTo>
                  <a:lnTo>
                    <a:pt x="22062" y="53966"/>
                  </a:lnTo>
                  <a:lnTo>
                    <a:pt x="22741" y="53898"/>
                  </a:lnTo>
                  <a:lnTo>
                    <a:pt x="23352" y="53695"/>
                  </a:lnTo>
                  <a:lnTo>
                    <a:pt x="23895" y="53423"/>
                  </a:lnTo>
                  <a:lnTo>
                    <a:pt x="24370" y="53016"/>
                  </a:lnTo>
                  <a:lnTo>
                    <a:pt x="24709" y="52541"/>
                  </a:lnTo>
                  <a:lnTo>
                    <a:pt x="25049" y="51997"/>
                  </a:lnTo>
                  <a:lnTo>
                    <a:pt x="25252" y="51387"/>
                  </a:lnTo>
                  <a:lnTo>
                    <a:pt x="25320" y="50776"/>
                  </a:lnTo>
                  <a:lnTo>
                    <a:pt x="25320" y="3870"/>
                  </a:lnTo>
                  <a:lnTo>
                    <a:pt x="25252" y="3259"/>
                  </a:lnTo>
                  <a:lnTo>
                    <a:pt x="25049" y="2648"/>
                  </a:lnTo>
                  <a:lnTo>
                    <a:pt x="24709" y="2105"/>
                  </a:lnTo>
                  <a:lnTo>
                    <a:pt x="24370" y="1629"/>
                  </a:lnTo>
                  <a:lnTo>
                    <a:pt x="23895" y="1222"/>
                  </a:lnTo>
                  <a:lnTo>
                    <a:pt x="23352" y="951"/>
                  </a:lnTo>
                  <a:lnTo>
                    <a:pt x="22741" y="747"/>
                  </a:lnTo>
                  <a:lnTo>
                    <a:pt x="22062" y="679"/>
                  </a:lnTo>
                  <a:close/>
                  <a:moveTo>
                    <a:pt x="22062" y="543"/>
                  </a:moveTo>
                  <a:lnTo>
                    <a:pt x="22741" y="611"/>
                  </a:lnTo>
                  <a:lnTo>
                    <a:pt x="23419" y="815"/>
                  </a:lnTo>
                  <a:lnTo>
                    <a:pt x="23963" y="1086"/>
                  </a:lnTo>
                  <a:lnTo>
                    <a:pt x="24438" y="1494"/>
                  </a:lnTo>
                  <a:lnTo>
                    <a:pt x="24845" y="2037"/>
                  </a:lnTo>
                  <a:lnTo>
                    <a:pt x="25184" y="2580"/>
                  </a:lnTo>
                  <a:lnTo>
                    <a:pt x="25388" y="3191"/>
                  </a:lnTo>
                  <a:lnTo>
                    <a:pt x="25456" y="3870"/>
                  </a:lnTo>
                  <a:lnTo>
                    <a:pt x="25456" y="50776"/>
                  </a:lnTo>
                  <a:lnTo>
                    <a:pt x="25388" y="51454"/>
                  </a:lnTo>
                  <a:lnTo>
                    <a:pt x="25184" y="52065"/>
                  </a:lnTo>
                  <a:lnTo>
                    <a:pt x="24845" y="52676"/>
                  </a:lnTo>
                  <a:lnTo>
                    <a:pt x="24438" y="53151"/>
                  </a:lnTo>
                  <a:lnTo>
                    <a:pt x="23963" y="53559"/>
                  </a:lnTo>
                  <a:lnTo>
                    <a:pt x="23419" y="53898"/>
                  </a:lnTo>
                  <a:lnTo>
                    <a:pt x="22741" y="54102"/>
                  </a:lnTo>
                  <a:lnTo>
                    <a:pt x="22062" y="54170"/>
                  </a:lnTo>
                  <a:lnTo>
                    <a:pt x="3938" y="54170"/>
                  </a:lnTo>
                  <a:lnTo>
                    <a:pt x="3259" y="54102"/>
                  </a:lnTo>
                  <a:lnTo>
                    <a:pt x="2580" y="53898"/>
                  </a:lnTo>
                  <a:lnTo>
                    <a:pt x="2037" y="53559"/>
                  </a:lnTo>
                  <a:lnTo>
                    <a:pt x="1562" y="53151"/>
                  </a:lnTo>
                  <a:lnTo>
                    <a:pt x="1154" y="52676"/>
                  </a:lnTo>
                  <a:lnTo>
                    <a:pt x="815" y="52065"/>
                  </a:lnTo>
                  <a:lnTo>
                    <a:pt x="611" y="51454"/>
                  </a:lnTo>
                  <a:lnTo>
                    <a:pt x="543" y="50776"/>
                  </a:lnTo>
                  <a:lnTo>
                    <a:pt x="543" y="3870"/>
                  </a:lnTo>
                  <a:lnTo>
                    <a:pt x="611" y="3191"/>
                  </a:lnTo>
                  <a:lnTo>
                    <a:pt x="815" y="2580"/>
                  </a:lnTo>
                  <a:lnTo>
                    <a:pt x="1154" y="2037"/>
                  </a:lnTo>
                  <a:lnTo>
                    <a:pt x="1562" y="1494"/>
                  </a:lnTo>
                  <a:lnTo>
                    <a:pt x="2037" y="1086"/>
                  </a:lnTo>
                  <a:lnTo>
                    <a:pt x="2580" y="815"/>
                  </a:lnTo>
                  <a:lnTo>
                    <a:pt x="3259" y="611"/>
                  </a:lnTo>
                  <a:lnTo>
                    <a:pt x="3938" y="543"/>
                  </a:lnTo>
                  <a:close/>
                  <a:moveTo>
                    <a:pt x="3938" y="0"/>
                  </a:moveTo>
                  <a:lnTo>
                    <a:pt x="3123" y="68"/>
                  </a:lnTo>
                  <a:lnTo>
                    <a:pt x="2444" y="272"/>
                  </a:lnTo>
                  <a:lnTo>
                    <a:pt x="1765" y="611"/>
                  </a:lnTo>
                  <a:lnTo>
                    <a:pt x="1154" y="1154"/>
                  </a:lnTo>
                  <a:lnTo>
                    <a:pt x="679" y="1697"/>
                  </a:lnTo>
                  <a:lnTo>
                    <a:pt x="272" y="2376"/>
                  </a:lnTo>
                  <a:lnTo>
                    <a:pt x="68" y="3123"/>
                  </a:lnTo>
                  <a:lnTo>
                    <a:pt x="0" y="3870"/>
                  </a:lnTo>
                  <a:lnTo>
                    <a:pt x="0" y="50776"/>
                  </a:lnTo>
                  <a:lnTo>
                    <a:pt x="68" y="51522"/>
                  </a:lnTo>
                  <a:lnTo>
                    <a:pt x="272" y="52269"/>
                  </a:lnTo>
                  <a:lnTo>
                    <a:pt x="679" y="52948"/>
                  </a:lnTo>
                  <a:lnTo>
                    <a:pt x="1154" y="53559"/>
                  </a:lnTo>
                  <a:lnTo>
                    <a:pt x="1765" y="54034"/>
                  </a:lnTo>
                  <a:lnTo>
                    <a:pt x="2444" y="54373"/>
                  </a:lnTo>
                  <a:lnTo>
                    <a:pt x="3123" y="54645"/>
                  </a:lnTo>
                  <a:lnTo>
                    <a:pt x="3938" y="54713"/>
                  </a:lnTo>
                  <a:lnTo>
                    <a:pt x="22062" y="54713"/>
                  </a:lnTo>
                  <a:lnTo>
                    <a:pt x="22876" y="54645"/>
                  </a:lnTo>
                  <a:lnTo>
                    <a:pt x="23555" y="54373"/>
                  </a:lnTo>
                  <a:lnTo>
                    <a:pt x="24234" y="54034"/>
                  </a:lnTo>
                  <a:lnTo>
                    <a:pt x="24845" y="53559"/>
                  </a:lnTo>
                  <a:lnTo>
                    <a:pt x="25320" y="52948"/>
                  </a:lnTo>
                  <a:lnTo>
                    <a:pt x="25727" y="52269"/>
                  </a:lnTo>
                  <a:lnTo>
                    <a:pt x="25931" y="51522"/>
                  </a:lnTo>
                  <a:lnTo>
                    <a:pt x="25999" y="50776"/>
                  </a:lnTo>
                  <a:lnTo>
                    <a:pt x="25999" y="3870"/>
                  </a:lnTo>
                  <a:lnTo>
                    <a:pt x="25931" y="3123"/>
                  </a:lnTo>
                  <a:lnTo>
                    <a:pt x="25727" y="2376"/>
                  </a:lnTo>
                  <a:lnTo>
                    <a:pt x="25320" y="1697"/>
                  </a:lnTo>
                  <a:lnTo>
                    <a:pt x="24845" y="1154"/>
                  </a:lnTo>
                  <a:lnTo>
                    <a:pt x="24234" y="611"/>
                  </a:lnTo>
                  <a:lnTo>
                    <a:pt x="23555" y="272"/>
                  </a:lnTo>
                  <a:lnTo>
                    <a:pt x="22876" y="68"/>
                  </a:lnTo>
                  <a:lnTo>
                    <a:pt x="22062" y="0"/>
                  </a:lnTo>
                  <a:close/>
                </a:path>
              </a:pathLst>
            </a:custGeom>
            <a:solidFill>
              <a:srgbClr val="184769"/>
            </a:solidFill>
            <a:ln w="19050" cap="flat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295" y="1193299"/>
              <a:ext cx="1558224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07250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ctrTitle"/>
          </p:nvPr>
        </p:nvSpPr>
        <p:spPr>
          <a:xfrm>
            <a:off x="2819400" y="0"/>
            <a:ext cx="61722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Web Applications - Tracking</a:t>
            </a:r>
            <a:endParaRPr lang="en" dirty="0"/>
          </a:p>
        </p:txBody>
      </p:sp>
      <p:sp>
        <p:nvSpPr>
          <p:cNvPr id="1429" name="Shape 1429"/>
          <p:cNvSpPr txBox="1">
            <a:spLocks noGrp="1"/>
          </p:cNvSpPr>
          <p:nvPr>
            <p:ph type="subTitle" idx="1"/>
          </p:nvPr>
        </p:nvSpPr>
        <p:spPr>
          <a:xfrm>
            <a:off x="3162300" y="2017218"/>
            <a:ext cx="1828800" cy="4305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800" dirty="0" smtClean="0"/>
              <a:t>ESRI System</a:t>
            </a:r>
          </a:p>
          <a:p>
            <a:pPr algn="ctr"/>
            <a:r>
              <a:rPr lang="en" sz="1800" dirty="0" smtClean="0"/>
              <a:t>Monitoring            		</a:t>
            </a:r>
          </a:p>
        </p:txBody>
      </p:sp>
      <p:sp>
        <p:nvSpPr>
          <p:cNvPr id="1430" name="Shape 143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  <a:endParaRPr lang="en" sz="48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27354" y="1588049"/>
            <a:ext cx="2743200" cy="1746381"/>
            <a:chOff x="0" y="0"/>
            <a:chExt cx="4409292" cy="2585030"/>
          </a:xfrm>
        </p:grpSpPr>
        <p:sp>
          <p:nvSpPr>
            <p:cNvPr id="10" name="Rectangle 9"/>
            <p:cNvSpPr/>
            <p:nvPr/>
          </p:nvSpPr>
          <p:spPr>
            <a:xfrm>
              <a:off x="4367149" y="2395093"/>
              <a:ext cx="42143" cy="189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/>
                  <a:ea typeface="Calibri"/>
                  <a:cs typeface="Calibri"/>
                </a:rPr>
                <a:t> </a:t>
              </a:r>
            </a:p>
          </p:txBody>
        </p:sp>
        <p:pic>
          <p:nvPicPr>
            <p:cNvPr id="11" name="Picture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72" y="4572"/>
              <a:ext cx="4340352" cy="2479548"/>
            </a:xfrm>
            <a:prstGeom prst="rect">
              <a:avLst/>
            </a:prstGeom>
          </p:spPr>
        </p:pic>
        <p:sp>
          <p:nvSpPr>
            <p:cNvPr id="12" name="Shape 3009"/>
            <p:cNvSpPr/>
            <p:nvPr/>
          </p:nvSpPr>
          <p:spPr>
            <a:xfrm>
              <a:off x="0" y="0"/>
              <a:ext cx="4349496" cy="2488692"/>
            </a:xfrm>
            <a:custGeom>
              <a:avLst/>
              <a:gdLst/>
              <a:ahLst/>
              <a:cxnLst/>
              <a:rect l="0" t="0" r="0" b="0"/>
              <a:pathLst>
                <a:path w="4349496" h="2488692">
                  <a:moveTo>
                    <a:pt x="0" y="2488692"/>
                  </a:moveTo>
                  <a:lnTo>
                    <a:pt x="4349496" y="2488692"/>
                  </a:lnTo>
                  <a:lnTo>
                    <a:pt x="4349496" y="0"/>
                  </a:lnTo>
                  <a:lnTo>
                    <a:pt x="0" y="0"/>
                  </a:lnTo>
                  <a:close/>
                </a:path>
              </a:pathLst>
            </a:custGeom>
            <a:ln w="9144" cap="flat">
              <a:round/>
            </a:ln>
          </p:spPr>
          <p:style>
            <a:lnRef idx="1">
              <a:srgbClr val="4F81BD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54" y="3562350"/>
            <a:ext cx="2705998" cy="13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hape 1429"/>
          <p:cNvSpPr txBox="1">
            <a:spLocks/>
          </p:cNvSpPr>
          <p:nvPr/>
        </p:nvSpPr>
        <p:spPr>
          <a:xfrm>
            <a:off x="3200400" y="3907454"/>
            <a:ext cx="2057400" cy="43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9pPr>
          </a:lstStyle>
          <a:p>
            <a:r>
              <a:rPr lang="en" sz="1800" dirty="0" smtClean="0"/>
              <a:t>Heatmaptracker</a:t>
            </a:r>
            <a:r>
              <a:rPr lang="en" dirty="0" smtClean="0"/>
              <a:t>            		</a:t>
            </a:r>
          </a:p>
        </p:txBody>
      </p:sp>
    </p:spTree>
    <p:extLst>
      <p:ext uri="{BB962C8B-B14F-4D97-AF65-F5344CB8AC3E}">
        <p14:creationId xmlns:p14="http://schemas.microsoft.com/office/powerpoint/2010/main" val="410866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ctrTitle"/>
          </p:nvPr>
        </p:nvSpPr>
        <p:spPr>
          <a:xfrm>
            <a:off x="1828800" y="-95250"/>
            <a:ext cx="7391401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Web Applications – Analysis/Action</a:t>
            </a:r>
            <a:endParaRPr lang="en" dirty="0"/>
          </a:p>
        </p:txBody>
      </p:sp>
      <p:sp>
        <p:nvSpPr>
          <p:cNvPr id="1430" name="Shape 143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  <a:endParaRPr lang="en" sz="48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" name="Shape 1429"/>
          <p:cNvSpPr txBox="1">
            <a:spLocks/>
          </p:cNvSpPr>
          <p:nvPr/>
        </p:nvSpPr>
        <p:spPr>
          <a:xfrm>
            <a:off x="2971800" y="1805318"/>
            <a:ext cx="2819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9pPr>
          </a:lstStyle>
          <a:p>
            <a:r>
              <a:rPr lang="en" dirty="0" smtClean="0"/>
              <a:t>ESRI System Monitoring</a:t>
            </a:r>
          </a:p>
          <a:p>
            <a:endParaRPr lang="en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Application up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Page hits</a:t>
            </a:r>
          </a:p>
          <a:p>
            <a:r>
              <a:rPr lang="en" dirty="0" smtClean="0"/>
              <a:t>            		</a:t>
            </a:r>
          </a:p>
        </p:txBody>
      </p:sp>
      <p:sp>
        <p:nvSpPr>
          <p:cNvPr id="8" name="Shape 1429"/>
          <p:cNvSpPr txBox="1">
            <a:spLocks/>
          </p:cNvSpPr>
          <p:nvPr/>
        </p:nvSpPr>
        <p:spPr>
          <a:xfrm>
            <a:off x="2971800" y="3193122"/>
            <a:ext cx="3124200" cy="17408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9pPr>
          </a:lstStyle>
          <a:p>
            <a:r>
              <a:rPr lang="en" dirty="0" smtClean="0"/>
              <a:t>Heatmaptracker</a:t>
            </a:r>
          </a:p>
          <a:p>
            <a:endParaRPr lang="en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Click Heatmaps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Session Replays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Mode in which users connect		</a:t>
            </a:r>
          </a:p>
        </p:txBody>
      </p:sp>
      <p:grpSp>
        <p:nvGrpSpPr>
          <p:cNvPr id="10" name="Shape 1737"/>
          <p:cNvGrpSpPr/>
          <p:nvPr/>
        </p:nvGrpSpPr>
        <p:grpSpPr>
          <a:xfrm rot="853619">
            <a:off x="6869267" y="2106488"/>
            <a:ext cx="1334007" cy="1821047"/>
            <a:chOff x="584925" y="238125"/>
            <a:chExt cx="415200" cy="525100"/>
          </a:xfrm>
        </p:grpSpPr>
        <p:sp>
          <p:nvSpPr>
            <p:cNvPr id="11" name="Shape 17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7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740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741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742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743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3352800" y="1386185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8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Analysis	</a:t>
            </a:r>
            <a:r>
              <a:rPr lang="en-US" sz="1800" b="1" dirty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	</a:t>
            </a:r>
            <a:r>
              <a:rPr lang="en-US" sz="18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	   Action</a:t>
            </a:r>
            <a:endParaRPr lang="en-US" sz="18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935248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ArcGIS Server</a:t>
            </a:r>
            <a:endParaRPr lang="en" dirty="0"/>
          </a:p>
        </p:txBody>
      </p:sp>
      <p:sp>
        <p:nvSpPr>
          <p:cNvPr id="1429" name="Shape 1429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ESRI System Monitor</a:t>
            </a:r>
            <a:endParaRPr lang="en" dirty="0"/>
          </a:p>
        </p:txBody>
      </p:sp>
      <p:sp>
        <p:nvSpPr>
          <p:cNvPr id="1430" name="Shape 143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07250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ctrTitle"/>
          </p:nvPr>
        </p:nvSpPr>
        <p:spPr>
          <a:xfrm>
            <a:off x="2819400" y="209551"/>
            <a:ext cx="5638800" cy="76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ArcGIS Server - Tracking</a:t>
            </a:r>
            <a:endParaRPr lang="en" dirty="0"/>
          </a:p>
        </p:txBody>
      </p:sp>
      <p:sp>
        <p:nvSpPr>
          <p:cNvPr id="1429" name="Shape 1429"/>
          <p:cNvSpPr txBox="1">
            <a:spLocks noGrp="1"/>
          </p:cNvSpPr>
          <p:nvPr>
            <p:ph type="subTitle" idx="1"/>
          </p:nvPr>
        </p:nvSpPr>
        <p:spPr>
          <a:xfrm>
            <a:off x="2819400" y="1284000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Tracking and Alerts</a:t>
            </a:r>
            <a:endParaRPr lang="en" dirty="0"/>
          </a:p>
        </p:txBody>
      </p:sp>
      <p:sp>
        <p:nvSpPr>
          <p:cNvPr id="1430" name="Shape 143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3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19400" y="1885950"/>
            <a:ext cx="5943600" cy="20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547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ctrTitle"/>
          </p:nvPr>
        </p:nvSpPr>
        <p:spPr>
          <a:xfrm>
            <a:off x="1752600" y="209551"/>
            <a:ext cx="7162800" cy="76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ArcGIS Server – Analysis/Action</a:t>
            </a:r>
            <a:endParaRPr lang="en" dirty="0"/>
          </a:p>
        </p:txBody>
      </p:sp>
      <p:sp>
        <p:nvSpPr>
          <p:cNvPr id="1430" name="Shape 143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3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91840" y="1544688"/>
            <a:ext cx="5318760" cy="1590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8500" y="1141066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8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Analysis</a:t>
            </a:r>
            <a:endParaRPr lang="en-US" sz="18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3388676"/>
            <a:ext cx="2758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8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Action</a:t>
            </a:r>
            <a:endParaRPr lang="en-US" sz="18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0" name="Shape 1737"/>
          <p:cNvGrpSpPr/>
          <p:nvPr/>
        </p:nvGrpSpPr>
        <p:grpSpPr>
          <a:xfrm rot="853619">
            <a:off x="6753797" y="3609330"/>
            <a:ext cx="772415" cy="1249884"/>
            <a:chOff x="584925" y="238125"/>
            <a:chExt cx="415200" cy="525100"/>
          </a:xfrm>
        </p:grpSpPr>
        <p:sp>
          <p:nvSpPr>
            <p:cNvPr id="11" name="Shape 17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7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740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741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742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743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12128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 txBox="1">
            <a:spLocks noGrp="1"/>
          </p:cNvSpPr>
          <p:nvPr>
            <p:ph type="title"/>
          </p:nvPr>
        </p:nvSpPr>
        <p:spPr>
          <a:xfrm>
            <a:off x="2880360" y="361950"/>
            <a:ext cx="51816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Project Background</a:t>
            </a:r>
            <a:endParaRPr lang="en" dirty="0"/>
          </a:p>
        </p:txBody>
      </p:sp>
      <p:sp>
        <p:nvSpPr>
          <p:cNvPr id="8" name="Shape 1571"/>
          <p:cNvSpPr txBox="1">
            <a:spLocks/>
          </p:cNvSpPr>
          <p:nvPr/>
        </p:nvSpPr>
        <p:spPr>
          <a:xfrm>
            <a:off x="4124325" y="3745230"/>
            <a:ext cx="4080510" cy="590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 baseline="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  <a:rtl val="0"/>
              </a:defRPr>
            </a:lvl1pPr>
            <a:lvl2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7 Databases / 400 Feature Classes</a:t>
            </a:r>
            <a:endParaRPr lang="en" sz="18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" name="Shape 1573"/>
          <p:cNvSpPr txBox="1">
            <a:spLocks/>
          </p:cNvSpPr>
          <p:nvPr/>
        </p:nvSpPr>
        <p:spPr>
          <a:xfrm>
            <a:off x="3606165" y="4356120"/>
            <a:ext cx="5208270" cy="590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 baseline="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  <a:rtl val="0"/>
              </a:defRPr>
            </a:lvl1pPr>
            <a:lvl2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" sz="1800" b="1" dirty="0" smtClean="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26 Servers / 30 Applications</a:t>
            </a:r>
            <a:endParaRPr lang="en" sz="1800" b="1" dirty="0"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" name="Shape 1575"/>
          <p:cNvSpPr txBox="1">
            <a:spLocks/>
          </p:cNvSpPr>
          <p:nvPr/>
        </p:nvSpPr>
        <p:spPr>
          <a:xfrm>
            <a:off x="3510915" y="4040356"/>
            <a:ext cx="5379720" cy="590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 baseline="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  <a:rtl val="0"/>
              </a:defRPr>
            </a:lvl1pPr>
            <a:lvl2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" sz="1800" b="1" dirty="0" smtClean="0">
                <a:latin typeface="Muli"/>
                <a:ea typeface="Muli"/>
                <a:cs typeface="Muli"/>
                <a:sym typeface="Muli"/>
              </a:rPr>
              <a:t>800 Desktop Users / 200 Editors</a:t>
            </a:r>
            <a:endParaRPr lang="en" sz="1800" b="1" dirty="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" y="2723760"/>
            <a:ext cx="3314700" cy="178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hape 1412"/>
          <p:cNvSpPr txBox="1">
            <a:spLocks/>
          </p:cNvSpPr>
          <p:nvPr/>
        </p:nvSpPr>
        <p:spPr>
          <a:xfrm>
            <a:off x="4411980" y="3309690"/>
            <a:ext cx="35052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 baseline="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  <a:rtl val="0"/>
              </a:defRPr>
            </a:lvl1pPr>
            <a:lvl2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" sz="2800" b="1" dirty="0" smtClean="0"/>
              <a:t>Infrastructure Stats</a:t>
            </a:r>
            <a:endParaRPr lang="en" sz="2800" b="1" dirty="0"/>
          </a:p>
        </p:txBody>
      </p:sp>
      <p:sp>
        <p:nvSpPr>
          <p:cNvPr id="16" name="Shape 1571"/>
          <p:cNvSpPr txBox="1">
            <a:spLocks/>
          </p:cNvSpPr>
          <p:nvPr/>
        </p:nvSpPr>
        <p:spPr>
          <a:xfrm>
            <a:off x="4223385" y="1483290"/>
            <a:ext cx="4080510" cy="590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 baseline="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  <a:rtl val="0"/>
              </a:defRPr>
            </a:lvl1pPr>
            <a:lvl2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" sz="18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City of Columbus</a:t>
            </a:r>
            <a:endParaRPr lang="en" sz="18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" name="Shape 1573"/>
          <p:cNvSpPr txBox="1">
            <a:spLocks/>
          </p:cNvSpPr>
          <p:nvPr/>
        </p:nvSpPr>
        <p:spPr>
          <a:xfrm>
            <a:off x="3682365" y="2650560"/>
            <a:ext cx="5208270" cy="590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 baseline="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  <a:rtl val="0"/>
              </a:defRPr>
            </a:lvl1pPr>
            <a:lvl2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1800" b="1" dirty="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Departments Include: Police and Fire, </a:t>
            </a:r>
            <a:r>
              <a:rPr lang="en-US" sz="1800" b="1" dirty="0" smtClean="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Utilities, Zoning</a:t>
            </a:r>
            <a:r>
              <a:rPr lang="en-US" sz="1800" b="1" dirty="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, Development, Parks and Recreation</a:t>
            </a:r>
          </a:p>
        </p:txBody>
      </p:sp>
      <p:sp>
        <p:nvSpPr>
          <p:cNvPr id="18" name="Shape 1575"/>
          <p:cNvSpPr txBox="1">
            <a:spLocks/>
          </p:cNvSpPr>
          <p:nvPr/>
        </p:nvSpPr>
        <p:spPr>
          <a:xfrm>
            <a:off x="3510915" y="1907706"/>
            <a:ext cx="537972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 baseline="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  <a:rtl val="0"/>
              </a:defRPr>
            </a:lvl1pPr>
            <a:lvl2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1800" b="1" dirty="0">
                <a:latin typeface="Muli"/>
                <a:ea typeface="Muli"/>
                <a:cs typeface="Muli"/>
                <a:sym typeface="Muli"/>
              </a:rPr>
              <a:t>15th Largest </a:t>
            </a:r>
            <a:r>
              <a:rPr lang="en-US" sz="1800" b="1" dirty="0" smtClean="0">
                <a:latin typeface="Muli"/>
                <a:ea typeface="Muli"/>
                <a:cs typeface="Muli"/>
                <a:sym typeface="Muli"/>
              </a:rPr>
              <a:t>City in the US</a:t>
            </a:r>
            <a:endParaRPr lang="en-US" sz="1800" b="1"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" name="Shape 1412"/>
          <p:cNvSpPr txBox="1">
            <a:spLocks/>
          </p:cNvSpPr>
          <p:nvPr/>
        </p:nvSpPr>
        <p:spPr>
          <a:xfrm>
            <a:off x="4511040" y="1047750"/>
            <a:ext cx="35052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 baseline="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  <a:rtl val="0"/>
              </a:defRPr>
            </a:lvl1pPr>
            <a:lvl2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rt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" sz="2800" b="1" dirty="0" smtClean="0"/>
              <a:t> Organization Stats</a:t>
            </a:r>
            <a:endParaRPr lang="en" sz="2800" b="1" dirty="0"/>
          </a:p>
        </p:txBody>
      </p:sp>
    </p:spTree>
    <p:extLst>
      <p:ext uri="{BB962C8B-B14F-4D97-AF65-F5344CB8AC3E}">
        <p14:creationId xmlns:p14="http://schemas.microsoft.com/office/powerpoint/2010/main" val="27703852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Database</a:t>
            </a:r>
            <a:endParaRPr lang="en" dirty="0"/>
          </a:p>
        </p:txBody>
      </p:sp>
      <p:sp>
        <p:nvSpPr>
          <p:cNvPr id="1429" name="Shape 1429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Table/User Batch</a:t>
            </a:r>
            <a:endParaRPr lang="en" dirty="0"/>
          </a:p>
        </p:txBody>
      </p:sp>
      <p:sp>
        <p:nvSpPr>
          <p:cNvPr id="1430" name="Shape 143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</a:t>
            </a:r>
            <a:endParaRPr lang="en" sz="48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15258149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ctrTitle"/>
          </p:nvPr>
        </p:nvSpPr>
        <p:spPr>
          <a:xfrm>
            <a:off x="3124200" y="209550"/>
            <a:ext cx="5638800" cy="7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Database - Tracking</a:t>
            </a:r>
            <a:endParaRPr lang="en" dirty="0"/>
          </a:p>
        </p:txBody>
      </p:sp>
      <p:sp>
        <p:nvSpPr>
          <p:cNvPr id="1430" name="Shape 143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</a:t>
            </a:r>
            <a:endParaRPr lang="en" sz="48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48012" y="1904806"/>
            <a:ext cx="3829050" cy="1628775"/>
            <a:chOff x="4572000" y="1852419"/>
            <a:chExt cx="3829050" cy="16287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852419"/>
              <a:ext cx="382905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219825" y="3276066"/>
              <a:ext cx="533400" cy="1721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87515" y="3610165"/>
            <a:ext cx="4648200" cy="914400"/>
            <a:chOff x="3810000" y="3638550"/>
            <a:chExt cx="5019675" cy="109537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638550"/>
              <a:ext cx="5019675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381625" y="4467225"/>
              <a:ext cx="1371600" cy="2571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78732"/>
            <a:ext cx="5834062" cy="8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590800" y="1641651"/>
            <a:ext cx="533400" cy="172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2857500" y="1813785"/>
            <a:ext cx="952500" cy="834165"/>
          </a:xfrm>
          <a:prstGeom prst="bentConnector3">
            <a:avLst>
              <a:gd name="adj1" fmla="val 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</p:cNvCxnSpPr>
          <p:nvPr/>
        </p:nvCxnSpPr>
        <p:spPr>
          <a:xfrm>
            <a:off x="5062537" y="3500587"/>
            <a:ext cx="0" cy="6713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250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 txBox="1">
            <a:spLocks noGrp="1"/>
          </p:cNvSpPr>
          <p:nvPr>
            <p:ph type="ctrTitle"/>
          </p:nvPr>
        </p:nvSpPr>
        <p:spPr>
          <a:xfrm>
            <a:off x="2895600" y="209550"/>
            <a:ext cx="5867400" cy="7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Database – Analysis/Action</a:t>
            </a:r>
            <a:endParaRPr lang="en" dirty="0"/>
          </a:p>
        </p:txBody>
      </p:sp>
      <p:sp>
        <p:nvSpPr>
          <p:cNvPr id="1430" name="Shape 1430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 dirty="0" smtClea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</a:t>
            </a:r>
            <a:endParaRPr lang="en" sz="48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" name="Shape 1429"/>
          <p:cNvSpPr txBox="1">
            <a:spLocks/>
          </p:cNvSpPr>
          <p:nvPr/>
        </p:nvSpPr>
        <p:spPr>
          <a:xfrm>
            <a:off x="2971800" y="1805318"/>
            <a:ext cx="3352800" cy="2102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9pPr>
          </a:lstStyle>
          <a:p>
            <a:r>
              <a:rPr lang="en" dirty="0" smtClean="0"/>
              <a:t>Excel Template</a:t>
            </a:r>
          </a:p>
          <a:p>
            <a:endParaRPr lang="en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Show database usage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List inactive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List most popular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List most active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Any other beneficial information		</a:t>
            </a:r>
          </a:p>
        </p:txBody>
      </p:sp>
      <p:grpSp>
        <p:nvGrpSpPr>
          <p:cNvPr id="8" name="Shape 1737"/>
          <p:cNvGrpSpPr/>
          <p:nvPr/>
        </p:nvGrpSpPr>
        <p:grpSpPr>
          <a:xfrm rot="853619">
            <a:off x="6869267" y="2106488"/>
            <a:ext cx="1334007" cy="1821047"/>
            <a:chOff x="584925" y="238125"/>
            <a:chExt cx="415200" cy="525100"/>
          </a:xfrm>
        </p:grpSpPr>
        <p:sp>
          <p:nvSpPr>
            <p:cNvPr id="9" name="Shape 17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7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740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741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742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743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52800" y="1386185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8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Analysis	</a:t>
            </a:r>
            <a:r>
              <a:rPr lang="en-US" sz="1800" b="1" dirty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	</a:t>
            </a:r>
            <a:r>
              <a:rPr lang="en-US" sz="18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	   Action</a:t>
            </a:r>
            <a:endParaRPr lang="en-US" sz="18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3303398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1" name="Shape 1661"/>
          <p:cNvGrpSpPr/>
          <p:nvPr/>
        </p:nvGrpSpPr>
        <p:grpSpPr>
          <a:xfrm>
            <a:off x="707161" y="503826"/>
            <a:ext cx="318996" cy="307210"/>
            <a:chOff x="2583325" y="2972875"/>
            <a:chExt cx="462850" cy="445750"/>
          </a:xfrm>
        </p:grpSpPr>
        <p:sp>
          <p:nvSpPr>
            <p:cNvPr id="1662" name="Shape 166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1539"/>
          <p:cNvSpPr txBox="1">
            <a:spLocks/>
          </p:cNvSpPr>
          <p:nvPr/>
        </p:nvSpPr>
        <p:spPr>
          <a:xfrm>
            <a:off x="6400800" y="133350"/>
            <a:ext cx="26670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 baseline="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  <a:rtl val="0"/>
              </a:defRPr>
            </a:lvl1pPr>
            <a:lvl2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" dirty="0" smtClean="0"/>
              <a:t>Ongoing</a:t>
            </a:r>
            <a:endParaRPr lang="en" dirty="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620900195"/>
              </p:ext>
            </p:extLst>
          </p:nvPr>
        </p:nvGraphicFramePr>
        <p:xfrm>
          <a:off x="1066800" y="5143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108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1" name="Shape 1661"/>
          <p:cNvGrpSpPr/>
          <p:nvPr/>
        </p:nvGrpSpPr>
        <p:grpSpPr>
          <a:xfrm>
            <a:off x="707161" y="503826"/>
            <a:ext cx="318996" cy="307210"/>
            <a:chOff x="2583325" y="2972875"/>
            <a:chExt cx="462850" cy="445750"/>
          </a:xfrm>
        </p:grpSpPr>
        <p:sp>
          <p:nvSpPr>
            <p:cNvPr id="1662" name="Shape 166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Shape 1589"/>
          <p:cNvSpPr txBox="1">
            <a:spLocks/>
          </p:cNvSpPr>
          <p:nvPr/>
        </p:nvSpPr>
        <p:spPr>
          <a:xfrm>
            <a:off x="76200" y="2199204"/>
            <a:ext cx="2509505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 baseline="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  <a:rtl val="0"/>
              </a:defRPr>
            </a:lvl1pPr>
            <a:lvl2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" dirty="0" smtClean="0"/>
              <a:t>Results</a:t>
            </a:r>
            <a:endParaRPr lang="en" dirty="0"/>
          </a:p>
        </p:txBody>
      </p:sp>
      <p:grpSp>
        <p:nvGrpSpPr>
          <p:cNvPr id="2" name="Group 1"/>
          <p:cNvGrpSpPr/>
          <p:nvPr/>
        </p:nvGrpSpPr>
        <p:grpSpPr>
          <a:xfrm rot="16200000">
            <a:off x="2649998" y="1055382"/>
            <a:ext cx="3070475" cy="2857861"/>
            <a:chOff x="2077881" y="1121989"/>
            <a:chExt cx="3709200" cy="3363372"/>
          </a:xfrm>
        </p:grpSpPr>
        <p:sp>
          <p:nvSpPr>
            <p:cNvPr id="10" name="Shape 1590"/>
            <p:cNvSpPr/>
            <p:nvPr/>
          </p:nvSpPr>
          <p:spPr>
            <a:xfrm>
              <a:off x="3539138" y="3817481"/>
              <a:ext cx="848399" cy="625499"/>
            </a:xfrm>
            <a:prstGeom prst="ellipse">
              <a:avLst/>
            </a:pr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591"/>
            <p:cNvSpPr/>
            <p:nvPr/>
          </p:nvSpPr>
          <p:spPr>
            <a:xfrm>
              <a:off x="2943450" y="2375249"/>
              <a:ext cx="2032199" cy="550500"/>
            </a:xfrm>
            <a:prstGeom prst="ellipse">
              <a:avLst/>
            </a:prstGeom>
            <a:gradFill>
              <a:gsLst>
                <a:gs pos="0">
                  <a:srgbClr val="1ED7BE">
                    <a:alpha val="9803"/>
                  </a:srgbClr>
                </a:gs>
                <a:gs pos="80000">
                  <a:srgbClr val="1BC5C5">
                    <a:alpha val="9803"/>
                  </a:srgbClr>
                </a:gs>
                <a:gs pos="100000">
                  <a:srgbClr val="1CD9BD">
                    <a:alpha val="9803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1592"/>
            <p:cNvSpPr/>
            <p:nvPr/>
          </p:nvSpPr>
          <p:spPr>
            <a:xfrm>
              <a:off x="2562799" y="1759567"/>
              <a:ext cx="2776799" cy="598799"/>
            </a:xfrm>
            <a:prstGeom prst="ellipse">
              <a:avLst/>
            </a:pr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593"/>
            <p:cNvSpPr/>
            <p:nvPr/>
          </p:nvSpPr>
          <p:spPr>
            <a:xfrm>
              <a:off x="3437428" y="3458986"/>
              <a:ext cx="1048500" cy="403499"/>
            </a:xfrm>
            <a:prstGeom prst="ellipse">
              <a:avLst/>
            </a:pr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594"/>
            <p:cNvSpPr/>
            <p:nvPr/>
          </p:nvSpPr>
          <p:spPr>
            <a:xfrm rot="10800000">
              <a:off x="3286913" y="3382234"/>
              <a:ext cx="1334700" cy="491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533" y="25191"/>
                  </a:moveTo>
                  <a:lnTo>
                    <a:pt x="16113" y="25191"/>
                  </a:lnTo>
                  <a:lnTo>
                    <a:pt x="16468" y="24492"/>
                  </a:lnTo>
                  <a:cubicBezTo>
                    <a:pt x="24817" y="9903"/>
                    <a:pt x="41101" y="0"/>
                    <a:pt x="59823" y="0"/>
                  </a:cubicBezTo>
                  <a:cubicBezTo>
                    <a:pt x="78544" y="0"/>
                    <a:pt x="94829" y="9903"/>
                    <a:pt x="103178" y="24492"/>
                  </a:cubicBezTo>
                  <a:lnTo>
                    <a:pt x="103533" y="25191"/>
                  </a:lnTo>
                  <a:close/>
                  <a:moveTo>
                    <a:pt x="0" y="120000"/>
                  </a:moveTo>
                  <a:lnTo>
                    <a:pt x="15886" y="25191"/>
                  </a:lnTo>
                  <a:lnTo>
                    <a:pt x="103500" y="25191"/>
                  </a:lnTo>
                  <a:lnTo>
                    <a:pt x="120000" y="119286"/>
                  </a:lnTo>
                  <a:lnTo>
                    <a:pt x="119385" y="119290"/>
                  </a:lnTo>
                  <a:lnTo>
                    <a:pt x="115298" y="112860"/>
                  </a:lnTo>
                  <a:cubicBezTo>
                    <a:pt x="103296" y="97691"/>
                    <a:pt x="82971" y="85119"/>
                    <a:pt x="59918" y="87052"/>
                  </a:cubicBezTo>
                  <a:cubicBezTo>
                    <a:pt x="36865" y="88984"/>
                    <a:pt x="16540" y="97691"/>
                    <a:pt x="4538" y="11286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1ED7BE">
                    <a:alpha val="74901"/>
                  </a:srgbClr>
                </a:gs>
                <a:gs pos="75000">
                  <a:srgbClr val="1BC5C5">
                    <a:alpha val="74901"/>
                  </a:srgbClr>
                </a:gs>
                <a:gs pos="100000">
                  <a:srgbClr val="1CD9BD">
                    <a:alpha val="7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95"/>
            <p:cNvSpPr/>
            <p:nvPr/>
          </p:nvSpPr>
          <p:spPr>
            <a:xfrm>
              <a:off x="3241388" y="2945627"/>
              <a:ext cx="1445999" cy="523200"/>
            </a:xfrm>
            <a:prstGeom prst="ellipse">
              <a:avLst/>
            </a:pr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596"/>
            <p:cNvSpPr/>
            <p:nvPr/>
          </p:nvSpPr>
          <p:spPr>
            <a:xfrm rot="10800000">
              <a:off x="3036780" y="2829584"/>
              <a:ext cx="1837800" cy="63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533" y="25191"/>
                  </a:moveTo>
                  <a:lnTo>
                    <a:pt x="16113" y="25191"/>
                  </a:lnTo>
                  <a:lnTo>
                    <a:pt x="16468" y="24492"/>
                  </a:lnTo>
                  <a:cubicBezTo>
                    <a:pt x="24817" y="9903"/>
                    <a:pt x="41101" y="0"/>
                    <a:pt x="59823" y="0"/>
                  </a:cubicBezTo>
                  <a:cubicBezTo>
                    <a:pt x="78544" y="0"/>
                    <a:pt x="94829" y="9903"/>
                    <a:pt x="103178" y="24492"/>
                  </a:cubicBezTo>
                  <a:lnTo>
                    <a:pt x="103533" y="25191"/>
                  </a:lnTo>
                  <a:close/>
                  <a:moveTo>
                    <a:pt x="0" y="120000"/>
                  </a:moveTo>
                  <a:lnTo>
                    <a:pt x="15886" y="25191"/>
                  </a:lnTo>
                  <a:lnTo>
                    <a:pt x="103500" y="25191"/>
                  </a:lnTo>
                  <a:lnTo>
                    <a:pt x="120000" y="119286"/>
                  </a:lnTo>
                  <a:lnTo>
                    <a:pt x="119385" y="119290"/>
                  </a:lnTo>
                  <a:lnTo>
                    <a:pt x="115298" y="112860"/>
                  </a:lnTo>
                  <a:cubicBezTo>
                    <a:pt x="103296" y="97691"/>
                    <a:pt x="64135" y="93695"/>
                    <a:pt x="60529" y="93738"/>
                  </a:cubicBezTo>
                  <a:cubicBezTo>
                    <a:pt x="45054" y="93837"/>
                    <a:pt x="41994" y="92997"/>
                    <a:pt x="31663" y="96697"/>
                  </a:cubicBezTo>
                  <a:cubicBezTo>
                    <a:pt x="21331" y="100396"/>
                    <a:pt x="13050" y="106171"/>
                    <a:pt x="0" y="120000"/>
                  </a:cubicBezTo>
                  <a:close/>
                </a:path>
              </a:pathLst>
            </a:custGeom>
            <a:gradFill>
              <a:gsLst>
                <a:gs pos="0">
                  <a:srgbClr val="1ED7BE">
                    <a:alpha val="74901"/>
                  </a:srgbClr>
                </a:gs>
                <a:gs pos="75000">
                  <a:srgbClr val="1BC5C5">
                    <a:alpha val="74901"/>
                  </a:srgbClr>
                </a:gs>
                <a:gs pos="100000">
                  <a:srgbClr val="1CD9BD">
                    <a:alpha val="7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597"/>
            <p:cNvSpPr/>
            <p:nvPr/>
          </p:nvSpPr>
          <p:spPr>
            <a:xfrm>
              <a:off x="2583740" y="1709951"/>
              <a:ext cx="2716800" cy="667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93137" y="0"/>
                    <a:pt x="120000" y="27671"/>
                    <a:pt x="120000" y="61804"/>
                  </a:cubicBezTo>
                  <a:cubicBezTo>
                    <a:pt x="120000" y="87405"/>
                    <a:pt x="104889" y="109370"/>
                    <a:pt x="83354" y="118752"/>
                  </a:cubicBezTo>
                  <a:lnTo>
                    <a:pt x="79454" y="120000"/>
                  </a:lnTo>
                  <a:lnTo>
                    <a:pt x="76579" y="118085"/>
                  </a:lnTo>
                  <a:cubicBezTo>
                    <a:pt x="71483" y="115441"/>
                    <a:pt x="65881" y="113979"/>
                    <a:pt x="59999" y="113979"/>
                  </a:cubicBezTo>
                  <a:cubicBezTo>
                    <a:pt x="54118" y="113979"/>
                    <a:pt x="48516" y="115441"/>
                    <a:pt x="43420" y="118085"/>
                  </a:cubicBezTo>
                  <a:lnTo>
                    <a:pt x="40545" y="120000"/>
                  </a:lnTo>
                  <a:lnTo>
                    <a:pt x="36645" y="118752"/>
                  </a:lnTo>
                  <a:cubicBezTo>
                    <a:pt x="15110" y="109370"/>
                    <a:pt x="0" y="87405"/>
                    <a:pt x="0" y="61804"/>
                  </a:cubicBezTo>
                  <a:cubicBezTo>
                    <a:pt x="0" y="27671"/>
                    <a:pt x="26862" y="0"/>
                    <a:pt x="60000" y="0"/>
                  </a:cubicBezTo>
                  <a:close/>
                </a:path>
              </a:pathLst>
            </a:custGeom>
            <a:gradFill>
              <a:gsLst>
                <a:gs pos="0">
                  <a:srgbClr val="1ED7BE">
                    <a:alpha val="9803"/>
                  </a:srgbClr>
                </a:gs>
                <a:gs pos="80000">
                  <a:srgbClr val="1BC5C5">
                    <a:alpha val="9803"/>
                  </a:srgbClr>
                </a:gs>
                <a:gs pos="100000">
                  <a:srgbClr val="1CD9BD">
                    <a:alpha val="9803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598"/>
            <p:cNvSpPr/>
            <p:nvPr/>
          </p:nvSpPr>
          <p:spPr>
            <a:xfrm rot="10800000">
              <a:off x="2165023" y="1627500"/>
              <a:ext cx="3534600" cy="730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533" y="25191"/>
                  </a:moveTo>
                  <a:lnTo>
                    <a:pt x="16113" y="25191"/>
                  </a:lnTo>
                  <a:lnTo>
                    <a:pt x="16468" y="24492"/>
                  </a:lnTo>
                  <a:cubicBezTo>
                    <a:pt x="24817" y="9903"/>
                    <a:pt x="41101" y="0"/>
                    <a:pt x="59823" y="0"/>
                  </a:cubicBezTo>
                  <a:cubicBezTo>
                    <a:pt x="78544" y="0"/>
                    <a:pt x="94829" y="9903"/>
                    <a:pt x="103178" y="24492"/>
                  </a:cubicBezTo>
                  <a:lnTo>
                    <a:pt x="103533" y="25191"/>
                  </a:lnTo>
                  <a:close/>
                  <a:moveTo>
                    <a:pt x="0" y="120000"/>
                  </a:moveTo>
                  <a:lnTo>
                    <a:pt x="15886" y="25191"/>
                  </a:lnTo>
                  <a:lnTo>
                    <a:pt x="103500" y="25191"/>
                  </a:lnTo>
                  <a:lnTo>
                    <a:pt x="120000" y="119286"/>
                  </a:lnTo>
                  <a:lnTo>
                    <a:pt x="119385" y="119290"/>
                  </a:lnTo>
                  <a:lnTo>
                    <a:pt x="115298" y="112860"/>
                  </a:lnTo>
                  <a:cubicBezTo>
                    <a:pt x="103296" y="97691"/>
                    <a:pt x="82971" y="78054"/>
                    <a:pt x="59918" y="79987"/>
                  </a:cubicBezTo>
                  <a:cubicBezTo>
                    <a:pt x="36865" y="81920"/>
                    <a:pt x="16540" y="97691"/>
                    <a:pt x="4538" y="11286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1ED7BE">
                    <a:alpha val="74901"/>
                  </a:srgbClr>
                </a:gs>
                <a:gs pos="75000">
                  <a:srgbClr val="1BC5C5">
                    <a:alpha val="74901"/>
                  </a:srgbClr>
                </a:gs>
                <a:gs pos="100000">
                  <a:srgbClr val="1CD9BD">
                    <a:alpha val="7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599"/>
            <p:cNvSpPr/>
            <p:nvPr/>
          </p:nvSpPr>
          <p:spPr>
            <a:xfrm rot="10800000">
              <a:off x="2658643" y="2232779"/>
              <a:ext cx="2588999" cy="69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533" y="25191"/>
                  </a:moveTo>
                  <a:lnTo>
                    <a:pt x="16113" y="25191"/>
                  </a:lnTo>
                  <a:lnTo>
                    <a:pt x="16468" y="24492"/>
                  </a:lnTo>
                  <a:cubicBezTo>
                    <a:pt x="24817" y="9903"/>
                    <a:pt x="41101" y="0"/>
                    <a:pt x="59823" y="0"/>
                  </a:cubicBezTo>
                  <a:cubicBezTo>
                    <a:pt x="78544" y="0"/>
                    <a:pt x="94829" y="9903"/>
                    <a:pt x="103178" y="24492"/>
                  </a:cubicBezTo>
                  <a:lnTo>
                    <a:pt x="103533" y="25191"/>
                  </a:lnTo>
                  <a:close/>
                  <a:moveTo>
                    <a:pt x="0" y="120000"/>
                  </a:moveTo>
                  <a:lnTo>
                    <a:pt x="15886" y="25191"/>
                  </a:lnTo>
                  <a:lnTo>
                    <a:pt x="103500" y="25191"/>
                  </a:lnTo>
                  <a:lnTo>
                    <a:pt x="120000" y="119286"/>
                  </a:lnTo>
                  <a:lnTo>
                    <a:pt x="119385" y="119290"/>
                  </a:lnTo>
                  <a:lnTo>
                    <a:pt x="115298" y="112860"/>
                  </a:lnTo>
                  <a:cubicBezTo>
                    <a:pt x="103296" y="97691"/>
                    <a:pt x="82511" y="86907"/>
                    <a:pt x="59458" y="88840"/>
                  </a:cubicBezTo>
                  <a:cubicBezTo>
                    <a:pt x="36405" y="90772"/>
                    <a:pt x="16540" y="97691"/>
                    <a:pt x="4538" y="11286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1ED7BE">
                    <a:alpha val="74901"/>
                  </a:srgbClr>
                </a:gs>
                <a:gs pos="75000">
                  <a:srgbClr val="1BC5C5">
                    <a:alpha val="74901"/>
                  </a:srgbClr>
                </a:gs>
                <a:gs pos="100000">
                  <a:srgbClr val="1CD9BD">
                    <a:alpha val="7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1600"/>
            <p:cNvSpPr/>
            <p:nvPr/>
          </p:nvSpPr>
          <p:spPr>
            <a:xfrm rot="10800000">
              <a:off x="3471146" y="3807662"/>
              <a:ext cx="989699" cy="677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533" y="25191"/>
                  </a:moveTo>
                  <a:lnTo>
                    <a:pt x="16113" y="25191"/>
                  </a:lnTo>
                  <a:lnTo>
                    <a:pt x="16468" y="24492"/>
                  </a:lnTo>
                  <a:cubicBezTo>
                    <a:pt x="24817" y="9903"/>
                    <a:pt x="41101" y="0"/>
                    <a:pt x="59823" y="0"/>
                  </a:cubicBezTo>
                  <a:cubicBezTo>
                    <a:pt x="78544" y="0"/>
                    <a:pt x="94829" y="9903"/>
                    <a:pt x="103178" y="24492"/>
                  </a:cubicBezTo>
                  <a:lnTo>
                    <a:pt x="103533" y="25191"/>
                  </a:lnTo>
                  <a:close/>
                  <a:moveTo>
                    <a:pt x="0" y="120000"/>
                  </a:moveTo>
                  <a:lnTo>
                    <a:pt x="15886" y="25191"/>
                  </a:lnTo>
                  <a:lnTo>
                    <a:pt x="103500" y="25191"/>
                  </a:lnTo>
                  <a:lnTo>
                    <a:pt x="120000" y="119286"/>
                  </a:lnTo>
                  <a:lnTo>
                    <a:pt x="118167" y="117026"/>
                  </a:lnTo>
                  <a:lnTo>
                    <a:pt x="115298" y="112860"/>
                  </a:lnTo>
                  <a:cubicBezTo>
                    <a:pt x="104108" y="98257"/>
                    <a:pt x="61154" y="97749"/>
                    <a:pt x="58935" y="97745"/>
                  </a:cubicBezTo>
                  <a:cubicBezTo>
                    <a:pt x="56715" y="97741"/>
                    <a:pt x="16540" y="97691"/>
                    <a:pt x="4538" y="11286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1ED7BE">
                    <a:alpha val="74901"/>
                  </a:srgbClr>
                </a:gs>
                <a:gs pos="75000">
                  <a:srgbClr val="1BC5C5">
                    <a:alpha val="74901"/>
                  </a:srgbClr>
                </a:gs>
                <a:gs pos="100000">
                  <a:srgbClr val="1CD9BD">
                    <a:alpha val="7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1601"/>
            <p:cNvSpPr/>
            <p:nvPr/>
          </p:nvSpPr>
          <p:spPr>
            <a:xfrm>
              <a:off x="2077881" y="1121989"/>
              <a:ext cx="3709200" cy="674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93137" y="0"/>
                    <a:pt x="120000" y="27671"/>
                    <a:pt x="120000" y="61804"/>
                  </a:cubicBezTo>
                  <a:cubicBezTo>
                    <a:pt x="120000" y="87405"/>
                    <a:pt x="104889" y="109370"/>
                    <a:pt x="83354" y="118752"/>
                  </a:cubicBezTo>
                  <a:lnTo>
                    <a:pt x="79454" y="120000"/>
                  </a:lnTo>
                  <a:lnTo>
                    <a:pt x="76579" y="118085"/>
                  </a:lnTo>
                  <a:cubicBezTo>
                    <a:pt x="71483" y="115441"/>
                    <a:pt x="65881" y="113979"/>
                    <a:pt x="59999" y="113979"/>
                  </a:cubicBezTo>
                  <a:cubicBezTo>
                    <a:pt x="54118" y="113979"/>
                    <a:pt x="48516" y="115441"/>
                    <a:pt x="43420" y="118085"/>
                  </a:cubicBezTo>
                  <a:lnTo>
                    <a:pt x="40545" y="120000"/>
                  </a:lnTo>
                  <a:lnTo>
                    <a:pt x="36645" y="118752"/>
                  </a:lnTo>
                  <a:cubicBezTo>
                    <a:pt x="15110" y="109370"/>
                    <a:pt x="0" y="87405"/>
                    <a:pt x="0" y="61804"/>
                  </a:cubicBezTo>
                  <a:cubicBezTo>
                    <a:pt x="0" y="27671"/>
                    <a:pt x="26862" y="0"/>
                    <a:pt x="60000" y="0"/>
                  </a:cubicBezTo>
                  <a:close/>
                </a:path>
              </a:pathLst>
            </a:custGeom>
            <a:gradFill>
              <a:gsLst>
                <a:gs pos="0">
                  <a:srgbClr val="1ED7BE">
                    <a:alpha val="74901"/>
                  </a:srgbClr>
                </a:gs>
                <a:gs pos="75000">
                  <a:srgbClr val="1BC5C5">
                    <a:alpha val="74901"/>
                  </a:srgbClr>
                </a:gs>
                <a:gs pos="100000">
                  <a:srgbClr val="1CD9BD">
                    <a:alpha val="7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1605"/>
            <p:cNvSpPr txBox="1"/>
            <p:nvPr/>
          </p:nvSpPr>
          <p:spPr>
            <a:xfrm>
              <a:off x="3666714" y="2616352"/>
              <a:ext cx="608999" cy="240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endParaRPr lang="en" sz="1000" b="0" i="0" u="none" strike="noStrike" cap="none" baseline="0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3" name="Shape 1607"/>
            <p:cNvSpPr txBox="1"/>
            <p:nvPr/>
          </p:nvSpPr>
          <p:spPr>
            <a:xfrm>
              <a:off x="3115956" y="1996408"/>
              <a:ext cx="1701315" cy="240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endParaRPr lang="en" b="1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4" name="Shape 1607"/>
            <p:cNvSpPr txBox="1"/>
            <p:nvPr/>
          </p:nvSpPr>
          <p:spPr>
            <a:xfrm>
              <a:off x="3174292" y="2530199"/>
              <a:ext cx="1701315" cy="240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endParaRPr lang="en" b="1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Nixie One"/>
                <a:ea typeface="Nixie One"/>
                <a:cs typeface="Nixie One"/>
                <a:sym typeface="Nixie One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43618" y="1535248"/>
            <a:ext cx="2932649" cy="2351916"/>
            <a:chOff x="3619500" y="358924"/>
            <a:chExt cx="4927316" cy="3835971"/>
          </a:xfrm>
        </p:grpSpPr>
        <p:sp>
          <p:nvSpPr>
            <p:cNvPr id="25" name="Shape 1658"/>
            <p:cNvSpPr/>
            <p:nvPr/>
          </p:nvSpPr>
          <p:spPr>
            <a:xfrm>
              <a:off x="3619500" y="358924"/>
              <a:ext cx="4927316" cy="3835971"/>
            </a:xfrm>
            <a:custGeom>
              <a:avLst/>
              <a:gdLst/>
              <a:ahLst/>
              <a:cxnLst/>
              <a:rect l="0" t="0" r="0" b="0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184769"/>
            </a:solidFill>
            <a:ln w="19050" cap="flat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690" y="581678"/>
              <a:ext cx="4514998" cy="286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38487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1" name="Shape 1661"/>
          <p:cNvGrpSpPr/>
          <p:nvPr/>
        </p:nvGrpSpPr>
        <p:grpSpPr>
          <a:xfrm>
            <a:off x="707161" y="503826"/>
            <a:ext cx="318996" cy="307210"/>
            <a:chOff x="2583325" y="2972875"/>
            <a:chExt cx="462850" cy="445750"/>
          </a:xfrm>
        </p:grpSpPr>
        <p:sp>
          <p:nvSpPr>
            <p:cNvPr id="1662" name="Shape 166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412190"/>
              </p:ext>
            </p:extLst>
          </p:nvPr>
        </p:nvGraphicFramePr>
        <p:xfrm>
          <a:off x="1143000" y="1200150"/>
          <a:ext cx="737110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5" imgW="6362603" imgH="1973592" progId="Excel.Sheet.12">
                  <p:embed/>
                </p:oleObj>
              </mc:Choice>
              <mc:Fallback>
                <p:oleObj name="Worksheet" r:id="rId5" imgW="6362603" imgH="1973592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00150"/>
                        <a:ext cx="7371107" cy="228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hape 1539"/>
          <p:cNvSpPr txBox="1">
            <a:spLocks/>
          </p:cNvSpPr>
          <p:nvPr/>
        </p:nvSpPr>
        <p:spPr>
          <a:xfrm>
            <a:off x="4648200" y="133350"/>
            <a:ext cx="44196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 baseline="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  <a:rtl val="0"/>
              </a:defRPr>
            </a:lvl1pPr>
            <a:lvl2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" dirty="0" smtClean="0"/>
              <a:t>Project Timeline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524731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Shape 1527"/>
          <p:cNvSpPr txBox="1">
            <a:spLocks noGrp="1"/>
          </p:cNvSpPr>
          <p:nvPr>
            <p:ph type="body" idx="4294967295"/>
          </p:nvPr>
        </p:nvSpPr>
        <p:spPr>
          <a:xfrm>
            <a:off x="3699509" y="2876550"/>
            <a:ext cx="3753000" cy="6737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/>
              <a:t>Jaclyn Meade – MGIS Candidate</a:t>
            </a:r>
            <a:br>
              <a:rPr lang="en-US" dirty="0"/>
            </a:br>
            <a:r>
              <a:rPr lang="en-US" dirty="0"/>
              <a:t>Jim </a:t>
            </a:r>
            <a:r>
              <a:rPr lang="en-US" dirty="0" err="1"/>
              <a:t>Detwiler</a:t>
            </a:r>
            <a:r>
              <a:rPr lang="en-US" dirty="0"/>
              <a:t> - Advisor</a:t>
            </a:r>
            <a:endParaRPr lang="en" dirty="0"/>
          </a:p>
        </p:txBody>
      </p:sp>
      <p:pic>
        <p:nvPicPr>
          <p:cNvPr id="1528" name="Shape 1528"/>
          <p:cNvPicPr preferRelativeResize="0"/>
          <p:nvPr/>
        </p:nvPicPr>
        <p:blipFill rotWithShape="1">
          <a:blip r:embed="rId3">
            <a:alphaModFix/>
          </a:blip>
          <a:srcRect t="13292"/>
          <a:stretch/>
        </p:blipFill>
        <p:spPr>
          <a:xfrm>
            <a:off x="-438150" y="1162050"/>
            <a:ext cx="4152899" cy="3601199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</p:spPr>
      </p:pic>
      <p:sp>
        <p:nvSpPr>
          <p:cNvPr id="5" name="Shape 1669"/>
          <p:cNvSpPr txBox="1">
            <a:spLocks/>
          </p:cNvSpPr>
          <p:nvPr/>
        </p:nvSpPr>
        <p:spPr>
          <a:xfrm>
            <a:off x="3729989" y="2301749"/>
            <a:ext cx="4423411" cy="1032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◇"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￭"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￮"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 baseline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rtl val="0"/>
              </a:defRPr>
            </a:lvl9pPr>
          </a:lstStyle>
          <a:p>
            <a:pPr>
              <a:spcBef>
                <a:spcPts val="0"/>
              </a:spcBef>
              <a:buFont typeface="Muli"/>
              <a:buNone/>
            </a:pPr>
            <a:r>
              <a:rPr lang="en" sz="3600" b="1" dirty="0" smtClean="0"/>
              <a:t>Any questions?</a:t>
            </a:r>
            <a:endParaRPr lang="en" sz="3600" b="1" dirty="0"/>
          </a:p>
        </p:txBody>
      </p:sp>
      <p:sp>
        <p:nvSpPr>
          <p:cNvPr id="6" name="Shape 1668"/>
          <p:cNvSpPr txBox="1">
            <a:spLocks/>
          </p:cNvSpPr>
          <p:nvPr/>
        </p:nvSpPr>
        <p:spPr>
          <a:xfrm>
            <a:off x="3152775" y="1354750"/>
            <a:ext cx="45620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 baseline="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  <a:rtl val="0"/>
              </a:defRPr>
            </a:lvl1pPr>
            <a:lvl2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" sz="8000" smtClean="0"/>
              <a:t>Thanks!</a:t>
            </a:r>
            <a:endParaRPr lang="en" sz="8000" dirty="0"/>
          </a:p>
        </p:txBody>
      </p:sp>
    </p:spTree>
    <p:extLst>
      <p:ext uri="{BB962C8B-B14F-4D97-AF65-F5344CB8AC3E}">
        <p14:creationId xmlns:p14="http://schemas.microsoft.com/office/powerpoint/2010/main" val="26627866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 txBox="1">
            <a:spLocks noGrp="1"/>
          </p:cNvSpPr>
          <p:nvPr>
            <p:ph type="title"/>
          </p:nvPr>
        </p:nvSpPr>
        <p:spPr>
          <a:xfrm>
            <a:off x="2441519" y="361950"/>
            <a:ext cx="66294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System Administration Need</a:t>
            </a:r>
            <a:endParaRPr lang="en" dirty="0"/>
          </a:p>
        </p:txBody>
      </p:sp>
      <p:sp>
        <p:nvSpPr>
          <p:cNvPr id="1414" name="Shape 1414"/>
          <p:cNvSpPr txBox="1"/>
          <p:nvPr/>
        </p:nvSpPr>
        <p:spPr>
          <a:xfrm>
            <a:off x="838200" y="2419350"/>
            <a:ext cx="3191399" cy="2137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6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Who </a:t>
            </a:r>
            <a:r>
              <a:rPr lang="en" sz="1600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is in my system?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What </a:t>
            </a:r>
            <a:r>
              <a:rPr lang="en" sz="1600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are they doing?</a:t>
            </a:r>
            <a:endParaRPr lang="en" sz="16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When </a:t>
            </a:r>
            <a:r>
              <a:rPr lang="en" sz="1600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are they here?</a:t>
            </a:r>
            <a:endParaRPr lang="en" sz="16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6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Where </a:t>
            </a:r>
            <a:r>
              <a:rPr lang="en" sz="1600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are they going?</a:t>
            </a:r>
            <a:endParaRPr lang="en" sz="1600" b="1" dirty="0" smtClean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6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How Much </a:t>
            </a:r>
            <a:r>
              <a:rPr lang="en" sz="1600" dirty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are they doing?</a:t>
            </a:r>
            <a:endParaRPr lang="en" sz="16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" sz="16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1" y="1581150"/>
            <a:ext cx="4470074" cy="288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 txBox="1">
            <a:spLocks noGrp="1"/>
          </p:cNvSpPr>
          <p:nvPr>
            <p:ph type="title"/>
          </p:nvPr>
        </p:nvSpPr>
        <p:spPr>
          <a:xfrm>
            <a:off x="2514600" y="209550"/>
            <a:ext cx="67056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/>
              <a:t>Current Tracking – Enterprise Systems</a:t>
            </a:r>
            <a:endParaRPr lang="en" sz="2800" dirty="0"/>
          </a:p>
        </p:txBody>
      </p:sp>
      <p:sp>
        <p:nvSpPr>
          <p:cNvPr id="1414" name="Shape 1414"/>
          <p:cNvSpPr txBox="1"/>
          <p:nvPr/>
        </p:nvSpPr>
        <p:spPr>
          <a:xfrm>
            <a:off x="1774079" y="1372445"/>
            <a:ext cx="3191399" cy="687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VMWare</a:t>
            </a:r>
            <a:endParaRPr lang="en" sz="11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Console to monitor virtual harware performance.</a:t>
            </a:r>
          </a:p>
          <a:p>
            <a:pPr lvl="0" rtl="0">
              <a:spcBef>
                <a:spcPts val="600"/>
              </a:spcBef>
              <a:buNone/>
            </a:pPr>
            <a:endParaRPr lang="en" sz="11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15" name="Shape 1415"/>
          <p:cNvSpPr txBox="1"/>
          <p:nvPr/>
        </p:nvSpPr>
        <p:spPr>
          <a:xfrm>
            <a:off x="5364479" y="1372445"/>
            <a:ext cx="3330899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Oracle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Dashboard to monitor databases and database server resources</a:t>
            </a:r>
            <a:endParaRPr lang="en" sz="11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1944818"/>
            <a:ext cx="2971800" cy="195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28" y="2173418"/>
            <a:ext cx="3733800" cy="22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852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71628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/>
              <a:t>Tracking Trends - Applications</a:t>
            </a:r>
            <a:endParaRPr lang="en" sz="3600" dirty="0"/>
          </a:p>
        </p:txBody>
      </p:sp>
      <p:sp>
        <p:nvSpPr>
          <p:cNvPr id="1414" name="Shape 1414"/>
          <p:cNvSpPr txBox="1"/>
          <p:nvPr/>
        </p:nvSpPr>
        <p:spPr>
          <a:xfrm>
            <a:off x="1776442" y="1591180"/>
            <a:ext cx="2209800" cy="199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t" anchorCtr="0">
            <a:noAutofit/>
          </a:bodyPr>
          <a:lstStyle/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Page Hits 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Operating System Details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Location of User Community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Network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Time of day Charts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Live Activity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Hosted Solution</a:t>
            </a:r>
            <a:endParaRPr lang="en" sz="11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15" name="Shape 1415"/>
          <p:cNvSpPr txBox="1"/>
          <p:nvPr/>
        </p:nvSpPr>
        <p:spPr>
          <a:xfrm>
            <a:off x="4824144" y="3167567"/>
            <a:ext cx="3330899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Click heatmaps 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</a:t>
            </a: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ouse hover heatmaps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Session Replay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Same statistics as Google Analytics</a:t>
            </a:r>
          </a:p>
          <a:p>
            <a:pPr marL="171450" lvl="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Hosted and Self-Hosted Solutions</a:t>
            </a:r>
            <a:endParaRPr lang="en" sz="11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44" y="1358585"/>
            <a:ext cx="1371898" cy="128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90784" y="1386594"/>
            <a:ext cx="6540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Google </a:t>
            </a:r>
            <a:r>
              <a:rPr lang="en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Analytics		</a:t>
            </a:r>
            <a:endParaRPr lang="en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42" y="2782051"/>
            <a:ext cx="1164682" cy="51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42" y="4262942"/>
            <a:ext cx="116468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41" y="3566236"/>
            <a:ext cx="1164683" cy="4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76842" y="2897486"/>
            <a:ext cx="1736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Heatmap Tracking</a:t>
            </a:r>
          </a:p>
        </p:txBody>
      </p:sp>
    </p:spTree>
    <p:extLst>
      <p:ext uri="{BB962C8B-B14F-4D97-AF65-F5344CB8AC3E}">
        <p14:creationId xmlns:p14="http://schemas.microsoft.com/office/powerpoint/2010/main" val="5115188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 txBox="1">
            <a:spLocks noGrp="1"/>
          </p:cNvSpPr>
          <p:nvPr>
            <p:ph type="title"/>
          </p:nvPr>
        </p:nvSpPr>
        <p:spPr>
          <a:xfrm>
            <a:off x="2590800" y="438150"/>
            <a:ext cx="63246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Tracking - ESRI Software</a:t>
            </a:r>
            <a:endParaRPr lang="en" dirty="0"/>
          </a:p>
        </p:txBody>
      </p:sp>
      <p:sp>
        <p:nvSpPr>
          <p:cNvPr id="1414" name="Shape 1414"/>
          <p:cNvSpPr txBox="1"/>
          <p:nvPr/>
        </p:nvSpPr>
        <p:spPr>
          <a:xfrm>
            <a:off x="1926771" y="1123950"/>
            <a:ext cx="3191399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ArcGIS Server 10.3.1</a:t>
            </a:r>
            <a:endParaRPr lang="en" sz="11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Built in short term monitoring</a:t>
            </a:r>
            <a:endParaRPr lang="en" sz="11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" name="Shape 1414"/>
          <p:cNvSpPr txBox="1"/>
          <p:nvPr/>
        </p:nvSpPr>
        <p:spPr>
          <a:xfrm>
            <a:off x="4800600" y="1657350"/>
            <a:ext cx="2955561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ESRI Professional Services</a:t>
            </a:r>
            <a:endParaRPr lang="en" sz="11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buNone/>
            </a:pPr>
            <a:endParaRPr lang="en" sz="600" dirty="0" smtClean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lvl="0" rtl="0">
              <a:buNone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Developed custom applications </a:t>
            </a:r>
          </a:p>
          <a:p>
            <a:pPr lvl="0" rtl="0">
              <a:buNone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and tools for managing all stages </a:t>
            </a:r>
          </a:p>
          <a:p>
            <a:pPr lvl="0" rtl="0">
              <a:buNone/>
            </a:pPr>
            <a:r>
              <a:rPr lang="en" sz="11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of a GIS</a:t>
            </a:r>
            <a:endParaRPr lang="en" sz="11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759585"/>
            <a:ext cx="1748138" cy="2057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9585"/>
            <a:ext cx="297586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4185909"/>
            <a:ext cx="5108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8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Presentation System Best Practices</a:t>
            </a:r>
            <a:endParaRPr lang="en" sz="8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r>
              <a:rPr lang="en-US" sz="800" u="sng" dirty="0" smtClean="0">
                <a:hlinkClick r:id="rId5"/>
              </a:rPr>
              <a:t> http</a:t>
            </a:r>
            <a:r>
              <a:rPr lang="en-US" sz="800" u="sng" dirty="0">
                <a:hlinkClick r:id="rId5"/>
              </a:rPr>
              <a:t>://</a:t>
            </a:r>
            <a:r>
              <a:rPr lang="en-US" sz="800" u="sng" dirty="0" smtClean="0">
                <a:hlinkClick r:id="rId5"/>
              </a:rPr>
              <a:t>proceedings.esri.com/library/userconf/devsummit13/papers/devsummit-021.pdf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4953000" y="4523809"/>
            <a:ext cx="4994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8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Professional Services Resources</a:t>
            </a:r>
            <a:endParaRPr lang="en" sz="8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r>
              <a:rPr lang="en-US" sz="800" u="sng" dirty="0" smtClean="0">
                <a:hlinkClick r:id="rId6"/>
              </a:rPr>
              <a:t>http</a:t>
            </a:r>
            <a:r>
              <a:rPr lang="en-US" sz="800" u="sng" dirty="0">
                <a:hlinkClick r:id="rId6"/>
              </a:rPr>
              <a:t>://www.arcgis.com/home/search.html?q=owner%3AEnterpriseImp&amp;restrict=true</a:t>
            </a:r>
            <a:endParaRPr lang="en-US" sz="800" dirty="0"/>
          </a:p>
        </p:txBody>
      </p:sp>
      <p:sp>
        <p:nvSpPr>
          <p:cNvPr id="4" name="Rectangle 3"/>
          <p:cNvSpPr/>
          <p:nvPr/>
        </p:nvSpPr>
        <p:spPr>
          <a:xfrm>
            <a:off x="4953000" y="4815722"/>
            <a:ext cx="52059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8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System Monitor</a:t>
            </a:r>
            <a:endParaRPr lang="en" sz="8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lvl="0"/>
            <a:r>
              <a:rPr lang="en-US" sz="800" u="sng" dirty="0" smtClean="0">
                <a:hlinkClick r:id="rId7"/>
              </a:rPr>
              <a:t>http</a:t>
            </a:r>
            <a:r>
              <a:rPr lang="en-US" sz="800" u="sng" dirty="0">
                <a:hlinkClick r:id="rId7"/>
              </a:rPr>
              <a:t>://www.arcgis.com/home/item.html?id=848f48b0f88e4de7a036377197453efe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639423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 txBox="1">
            <a:spLocks noGrp="1"/>
          </p:cNvSpPr>
          <p:nvPr>
            <p:ph type="title"/>
          </p:nvPr>
        </p:nvSpPr>
        <p:spPr>
          <a:xfrm>
            <a:off x="2590800" y="438150"/>
            <a:ext cx="63246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Tracking – Other ArcGIS</a:t>
            </a:r>
            <a:endParaRPr lang="en" dirty="0"/>
          </a:p>
        </p:txBody>
      </p:sp>
      <p:sp>
        <p:nvSpPr>
          <p:cNvPr id="1414" name="Shape 1414"/>
          <p:cNvSpPr txBox="1"/>
          <p:nvPr/>
        </p:nvSpPr>
        <p:spPr>
          <a:xfrm>
            <a:off x="1600200" y="1581150"/>
            <a:ext cx="3191399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" sz="12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Latitude Geographics - </a:t>
            </a:r>
            <a:r>
              <a:rPr lang="en-US" sz="1200" b="1" dirty="0" err="1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Geocortex</a:t>
            </a:r>
            <a:r>
              <a:rPr lang="en-US" sz="12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 Insight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System Status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Service Status</a:t>
            </a:r>
            <a:endParaRPr lang="en-US"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Trends </a:t>
            </a:r>
            <a:endParaRPr lang="en-US"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Dashboard</a:t>
            </a:r>
            <a:endParaRPr lang="en-US"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Reporting</a:t>
            </a:r>
            <a:endParaRPr lang="en-US"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Alarms</a:t>
            </a:r>
            <a:endParaRPr lang="en-US" sz="12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lvl="0">
              <a:spcBef>
                <a:spcPts val="600"/>
              </a:spcBef>
            </a:pPr>
            <a:endParaRPr lang="en" sz="11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" name="Shape 1414"/>
          <p:cNvSpPr txBox="1"/>
          <p:nvPr/>
        </p:nvSpPr>
        <p:spPr>
          <a:xfrm>
            <a:off x="5486400" y="1581150"/>
            <a:ext cx="3191399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Vestra – Geosystem Monitor</a:t>
            </a:r>
            <a:endParaRPr lang="en" sz="1200" b="1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Individual </a:t>
            </a:r>
            <a:r>
              <a:rPr lang="en-US" sz="12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services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ArcGIS </a:t>
            </a:r>
            <a:r>
              <a:rPr lang="en-US" sz="12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Online services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Rest </a:t>
            </a:r>
            <a:r>
              <a:rPr lang="en-US" sz="12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Services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ArcGIS </a:t>
            </a:r>
            <a:r>
              <a:rPr lang="en-US" sz="12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Online Feature Services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ArcGIS </a:t>
            </a:r>
            <a:r>
              <a:rPr lang="en-US" sz="1200" dirty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Online Tiled Services</a:t>
            </a:r>
          </a:p>
          <a:p>
            <a:pPr lvl="0" rtl="0">
              <a:spcBef>
                <a:spcPts val="600"/>
              </a:spcBef>
              <a:buNone/>
            </a:pPr>
            <a:endParaRPr lang="en" sz="11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804946"/>
            <a:ext cx="4378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u="sng" dirty="0">
                <a:hlinkClick r:id="rId3"/>
              </a:rPr>
              <a:t>http://</a:t>
            </a:r>
            <a:r>
              <a:rPr lang="en-US" sz="800" u="sng" dirty="0" smtClean="0">
                <a:hlinkClick r:id="rId3"/>
              </a:rPr>
              <a:t>go.geocortex.com/get-insight</a:t>
            </a:r>
            <a:r>
              <a:rPr lang="en-US" sz="800" u="sng" dirty="0">
                <a:hlinkClick r:id="rId4"/>
              </a:rPr>
              <a:t>http://products.vestra.com/geosystems-monitor-features/</a:t>
            </a:r>
            <a:r>
              <a:rPr lang="en-US" sz="800" dirty="0"/>
              <a:t> </a:t>
            </a:r>
          </a:p>
          <a:p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6172200" y="4804946"/>
            <a:ext cx="274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u="sng" dirty="0">
                <a:hlinkClick r:id="rId4"/>
              </a:rPr>
              <a:t>http://products.vestra.com/geosystems-monitor-features/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7740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Shape 1538"/>
          <p:cNvSpPr/>
          <p:nvPr/>
        </p:nvSpPr>
        <p:spPr>
          <a:xfrm>
            <a:off x="3223375" y="1809750"/>
            <a:ext cx="2414699" cy="2091900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Analyze</a:t>
            </a:r>
          </a:p>
          <a:p>
            <a:pPr algn="ctr">
              <a:spcBef>
                <a:spcPts val="0"/>
              </a:spcBef>
              <a:buNone/>
            </a:pPr>
            <a:endParaRPr lang="en" sz="2400" b="1" dirty="0" smtClean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spcBef>
                <a:spcPts val="0"/>
              </a:spcBef>
              <a:buNone/>
            </a:pPr>
            <a:endParaRPr lang="en" sz="2400" b="1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39" name="Shape 1539"/>
          <p:cNvSpPr txBox="1">
            <a:spLocks noGrp="1"/>
          </p:cNvSpPr>
          <p:nvPr>
            <p:ph type="title" idx="4294967295"/>
          </p:nvPr>
        </p:nvSpPr>
        <p:spPr>
          <a:xfrm>
            <a:off x="2057400" y="43815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Three Phases</a:t>
            </a:r>
            <a:endParaRPr lang="en" dirty="0"/>
          </a:p>
        </p:txBody>
      </p:sp>
      <p:sp>
        <p:nvSpPr>
          <p:cNvPr id="1540" name="Shape 1540"/>
          <p:cNvSpPr/>
          <p:nvPr/>
        </p:nvSpPr>
        <p:spPr>
          <a:xfrm>
            <a:off x="1351190" y="1809750"/>
            <a:ext cx="2414699" cy="2091900"/>
          </a:xfrm>
          <a:prstGeom prst="hexagon">
            <a:avLst>
              <a:gd name="adj" fmla="val 29110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Track</a:t>
            </a:r>
          </a:p>
          <a:p>
            <a:pPr algn="ctr">
              <a:spcBef>
                <a:spcPts val="0"/>
              </a:spcBef>
              <a:buNone/>
            </a:pPr>
            <a:endParaRPr lang="en" sz="2400" dirty="0" smtClean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spcBef>
                <a:spcPts val="0"/>
              </a:spcBef>
              <a:buNone/>
            </a:pPr>
            <a:endParaRPr lang="en" sz="28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41" name="Shape 1541"/>
          <p:cNvSpPr/>
          <p:nvPr/>
        </p:nvSpPr>
        <p:spPr>
          <a:xfrm>
            <a:off x="5095561" y="1809750"/>
            <a:ext cx="2414699" cy="2091900"/>
          </a:xfrm>
          <a:prstGeom prst="hexagon">
            <a:avLst>
              <a:gd name="adj" fmla="val 29110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Action</a:t>
            </a:r>
          </a:p>
          <a:p>
            <a:pPr algn="ctr">
              <a:spcBef>
                <a:spcPts val="0"/>
              </a:spcBef>
              <a:buNone/>
            </a:pPr>
            <a:endParaRPr lang="en" sz="2400" dirty="0" smtClean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algn="ctr">
              <a:spcBef>
                <a:spcPts val="0"/>
              </a:spcBef>
              <a:buNone/>
            </a:pPr>
            <a:endParaRPr lang="en" sz="24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6" name="Shape 1873"/>
          <p:cNvGrpSpPr/>
          <p:nvPr/>
        </p:nvGrpSpPr>
        <p:grpSpPr>
          <a:xfrm>
            <a:off x="6146704" y="2855700"/>
            <a:ext cx="338583" cy="538247"/>
            <a:chOff x="6730350" y="2315900"/>
            <a:chExt cx="257700" cy="420100"/>
          </a:xfrm>
        </p:grpSpPr>
        <p:sp>
          <p:nvSpPr>
            <p:cNvPr id="7" name="Shape 1874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875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876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87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87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" name="Shape 1884"/>
          <p:cNvGrpSpPr/>
          <p:nvPr/>
        </p:nvGrpSpPr>
        <p:grpSpPr>
          <a:xfrm>
            <a:off x="2314638" y="2918679"/>
            <a:ext cx="487802" cy="475268"/>
            <a:chOff x="2583325" y="2972875"/>
            <a:chExt cx="462850" cy="445750"/>
          </a:xfrm>
        </p:grpSpPr>
        <p:sp>
          <p:nvSpPr>
            <p:cNvPr id="13" name="Shape 1885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886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5" name="Shape 1919"/>
          <p:cNvGrpSpPr/>
          <p:nvPr/>
        </p:nvGrpSpPr>
        <p:grpSpPr>
          <a:xfrm>
            <a:off x="4167980" y="2890302"/>
            <a:ext cx="525487" cy="506527"/>
            <a:chOff x="3936375" y="3703750"/>
            <a:chExt cx="453050" cy="332175"/>
          </a:xfrm>
        </p:grpSpPr>
        <p:sp>
          <p:nvSpPr>
            <p:cNvPr id="16" name="Shape 1920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921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922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23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1924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18017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Shape 1581"/>
          <p:cNvSpPr txBox="1">
            <a:spLocks noGrp="1"/>
          </p:cNvSpPr>
          <p:nvPr>
            <p:ph type="title"/>
          </p:nvPr>
        </p:nvSpPr>
        <p:spPr>
          <a:xfrm>
            <a:off x="2494592" y="361950"/>
            <a:ext cx="5811208" cy="64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Four Tracking Elements</a:t>
            </a:r>
            <a:endParaRPr lang="en" dirty="0"/>
          </a:p>
        </p:txBody>
      </p:sp>
      <p:sp>
        <p:nvSpPr>
          <p:cNvPr id="1582" name="Shape 1582"/>
          <p:cNvSpPr/>
          <p:nvPr/>
        </p:nvSpPr>
        <p:spPr>
          <a:xfrm>
            <a:off x="381000" y="2324100"/>
            <a:ext cx="1860623" cy="1172700"/>
          </a:xfrm>
          <a:prstGeom prst="homePlate">
            <a:avLst>
              <a:gd name="adj" fmla="val 30129"/>
            </a:avLst>
          </a:prstGeom>
          <a:noFill/>
          <a:ln w="114300" cap="flat" cmpd="sng">
            <a:solidFill>
              <a:srgbClr val="00E1C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Desktop</a:t>
            </a:r>
          </a:p>
          <a:p>
            <a:pPr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(License Manager)</a:t>
            </a:r>
            <a:endParaRPr lang="en" dirty="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83" name="Shape 1583"/>
          <p:cNvSpPr/>
          <p:nvPr/>
        </p:nvSpPr>
        <p:spPr>
          <a:xfrm>
            <a:off x="2133600" y="2324100"/>
            <a:ext cx="1905000" cy="11727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19BB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Web Applications</a:t>
            </a:r>
            <a:endParaRPr lang="en" dirty="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84" name="Shape 1584"/>
          <p:cNvSpPr/>
          <p:nvPr/>
        </p:nvSpPr>
        <p:spPr>
          <a:xfrm>
            <a:off x="3939540" y="2324100"/>
            <a:ext cx="1927860" cy="11727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3292E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ArcGIS Server</a:t>
            </a:r>
            <a:endParaRPr lang="en" dirty="0"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" name="Shape 1584"/>
          <p:cNvSpPr/>
          <p:nvPr/>
        </p:nvSpPr>
        <p:spPr>
          <a:xfrm>
            <a:off x="5768340" y="2324100"/>
            <a:ext cx="1828800" cy="1172700"/>
          </a:xfrm>
          <a:prstGeom prst="chevron">
            <a:avLst>
              <a:gd name="adj" fmla="val 29853"/>
            </a:avLst>
          </a:prstGeom>
          <a:noFill/>
          <a:ln w="114300" cap="flat" cmpd="sng">
            <a:solidFill>
              <a:srgbClr val="3292E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 smtClean="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Databases</a:t>
            </a:r>
            <a:endParaRPr lang="en" dirty="0"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0000909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1029</Words>
  <Application>Microsoft Office PowerPoint</Application>
  <PresentationFormat>On-screen Show (16:9)</PresentationFormat>
  <Paragraphs>201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Muli</vt:lpstr>
      <vt:lpstr>Nixie One</vt:lpstr>
      <vt:lpstr>Imogen template</vt:lpstr>
      <vt:lpstr>Worksheet</vt:lpstr>
      <vt:lpstr>Tracking a GIS System Monitoring Tools for an Enterprise GIS Jaclyn Meade – MGIS Candidate Jim Detwiler - Advisor</vt:lpstr>
      <vt:lpstr>Project Background</vt:lpstr>
      <vt:lpstr>System Administration Need</vt:lpstr>
      <vt:lpstr>Current Tracking – Enterprise Systems</vt:lpstr>
      <vt:lpstr>Tracking Trends - Applications</vt:lpstr>
      <vt:lpstr>Tracking - ESRI Software</vt:lpstr>
      <vt:lpstr>Tracking – Other ArcGIS</vt:lpstr>
      <vt:lpstr>Three Phases</vt:lpstr>
      <vt:lpstr>Four Tracking Elements</vt:lpstr>
      <vt:lpstr>PowerPoint Presentation</vt:lpstr>
      <vt:lpstr>Desktop</vt:lpstr>
      <vt:lpstr>Desktop – Tracking Tool</vt:lpstr>
      <vt:lpstr>Desktop – Analysis/Action</vt:lpstr>
      <vt:lpstr>Web Applications</vt:lpstr>
      <vt:lpstr>Web Applications - Tracking</vt:lpstr>
      <vt:lpstr>Web Applications – Analysis/Action</vt:lpstr>
      <vt:lpstr>ArcGIS Server</vt:lpstr>
      <vt:lpstr>ArcGIS Server - Tracking</vt:lpstr>
      <vt:lpstr>ArcGIS Server – Analysis/Action</vt:lpstr>
      <vt:lpstr>Database</vt:lpstr>
      <vt:lpstr>Database - Tracking</vt:lpstr>
      <vt:lpstr>Database – Analysis/Action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Meade, Jaclyn P.</dc:creator>
  <cp:lastModifiedBy>Beth King</cp:lastModifiedBy>
  <cp:revision>41</cp:revision>
  <dcterms:modified xsi:type="dcterms:W3CDTF">2015-12-16T23:23:48Z</dcterms:modified>
</cp:coreProperties>
</file>