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64" r:id="rId5"/>
    <p:sldId id="263" r:id="rId6"/>
    <p:sldId id="265" r:id="rId7"/>
    <p:sldId id="266" r:id="rId8"/>
    <p:sldId id="269" r:id="rId9"/>
    <p:sldId id="270" r:id="rId10"/>
    <p:sldId id="280" r:id="rId11"/>
    <p:sldId id="281" r:id="rId12"/>
    <p:sldId id="282" r:id="rId13"/>
    <p:sldId id="271" r:id="rId14"/>
    <p:sldId id="273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02C1-CF6E-51BE-ACAD-1B6F8817D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84" y="5675406"/>
            <a:ext cx="9476543" cy="45910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Nicholas Meray</a:t>
            </a:r>
            <a:b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Advisor: </a:t>
            </a:r>
            <a:r>
              <a:rPr lang="en-US" sz="2800" b="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Panagiotis Giannakis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56EE1-1DC5-CD43-C3AF-1C561D117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779" y="5216304"/>
            <a:ext cx="8141348" cy="459102"/>
          </a:xfrm>
        </p:spPr>
        <p:txBody>
          <a:bodyPr>
            <a:noAutofit/>
          </a:bodyPr>
          <a:lstStyle/>
          <a:p>
            <a:r>
              <a:rPr 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Proximity Analysis of Industry Siting and Income Inequality in Pennsylvania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A factory with smokestacks&#10;&#10;Description automatically generated with low confidence">
            <a:extLst>
              <a:ext uri="{FF2B5EF4-FFF2-40B4-BE49-F238E27FC236}">
                <a16:creationId xmlns:a16="http://schemas.microsoft.com/office/drawing/2014/main" id="{A03C6606-BF31-C609-3A7E-23D479B7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73" y="117190"/>
            <a:ext cx="7606254" cy="42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51A-B3EC-5580-E431-7C842DE5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5293-ED63-0881-76C3-5CD80F44C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characteristics of electric power generation facilities (</a:t>
            </a:r>
            <a:r>
              <a:rPr lang="en-US" dirty="0" err="1"/>
              <a:t>eGRID</a:t>
            </a:r>
            <a:r>
              <a:rPr lang="en-US" dirty="0"/>
              <a:t> 2021), EPA :</a:t>
            </a:r>
          </a:p>
          <a:p>
            <a:pPr lvl="1"/>
            <a:r>
              <a:rPr lang="en-US" dirty="0"/>
              <a:t>Point locations of electric power generation sites with fuel source classifications.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Median household income by census tract, 2021 American Community Survey, U.S. Census Bureau:</a:t>
            </a:r>
          </a:p>
          <a:p>
            <a:pPr lvl="1"/>
            <a:r>
              <a:rPr lang="en-US" dirty="0"/>
              <a:t>Table of estimated household incomes for every census tract in all three counties.</a:t>
            </a:r>
          </a:p>
        </p:txBody>
      </p:sp>
    </p:spTree>
    <p:extLst>
      <p:ext uri="{BB962C8B-B14F-4D97-AF65-F5344CB8AC3E}">
        <p14:creationId xmlns:p14="http://schemas.microsoft.com/office/powerpoint/2010/main" val="61904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B202-6F39-9469-55D7-2CF3099E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347369"/>
            <a:ext cx="10515600" cy="1325563"/>
          </a:xfrm>
        </p:spPr>
        <p:txBody>
          <a:bodyPr/>
          <a:lstStyle/>
          <a:p>
            <a:r>
              <a:rPr lang="en-US" dirty="0"/>
              <a:t>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7CB1-49E8-C708-6EAD-76A124EF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Regression: Map linear regression residuals for each census tract per county based on income and distance from nearest industry site.</a:t>
            </a:r>
          </a:p>
        </p:txBody>
      </p:sp>
    </p:spTree>
    <p:extLst>
      <p:ext uri="{BB962C8B-B14F-4D97-AF65-F5344CB8AC3E}">
        <p14:creationId xmlns:p14="http://schemas.microsoft.com/office/powerpoint/2010/main" val="298306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1BE9-68CC-C6EA-49E9-E6F0B6CA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0CA8-968A-FF18-840A-4C2F17BF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and local laws or regulations may influence siting, these PA counties may show different results compared to other U.S. states</a:t>
            </a:r>
          </a:p>
          <a:p>
            <a:endParaRPr lang="en-US" dirty="0"/>
          </a:p>
          <a:p>
            <a:r>
              <a:rPr lang="en-US" dirty="0"/>
              <a:t>Results from linear regression may need more data, there are only a handful of industry sites in some counties.</a:t>
            </a:r>
          </a:p>
          <a:p>
            <a:endParaRPr lang="en-US" dirty="0"/>
          </a:p>
          <a:p>
            <a:r>
              <a:rPr lang="en-US" dirty="0"/>
              <a:t>Only urban counties are selected, any findings can be limited to income or development patterns in urban areas. </a:t>
            </a:r>
          </a:p>
        </p:txBody>
      </p:sp>
    </p:spTree>
    <p:extLst>
      <p:ext uri="{BB962C8B-B14F-4D97-AF65-F5344CB8AC3E}">
        <p14:creationId xmlns:p14="http://schemas.microsoft.com/office/powerpoint/2010/main" val="35396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E813-4D53-3B48-7F6D-3F50B730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Industry Siting?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721B-7427-A543-3C28-E13ED3C4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163"/>
            <a:ext cx="10233800" cy="4351338"/>
          </a:xfrm>
        </p:spPr>
        <p:txBody>
          <a:bodyPr/>
          <a:lstStyle/>
          <a:p>
            <a:r>
              <a:rPr lang="en-US" dirty="0"/>
              <a:t>Environmental justice, negative impacts from specific industry developments and potential sources of pollution shouldn’t be burdened on communities because of income or available resources.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7EA9-7129-4B18-F763-EE65B03B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9698-92CA-7342-2E86-58B2F315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014"/>
            <a:ext cx="10233800" cy="4351338"/>
          </a:xfrm>
        </p:spPr>
        <p:txBody>
          <a:bodyPr/>
          <a:lstStyle/>
          <a:p>
            <a:r>
              <a:rPr lang="en-US" dirty="0"/>
              <a:t>The potential existence of significant spatial correlation between industry siting and lower-income communities withing three urban Pennsylvania counties. </a:t>
            </a:r>
          </a:p>
          <a:p>
            <a:endParaRPr lang="en-US" dirty="0"/>
          </a:p>
          <a:p>
            <a:r>
              <a:rPr lang="en-US" dirty="0"/>
              <a:t>Patterns between the distribution of hazardous and/or polluting industry siting and renewable industry siting.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7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1C1C-594D-BFCC-CAE7-EEBAC394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FF2D4-824E-819E-2963-673FD690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Capstone Proposal Presentation – April 27</a:t>
            </a:r>
            <a:r>
              <a:rPr lang="en-US" baseline="30000" dirty="0"/>
              <a:t>th</a:t>
            </a:r>
          </a:p>
          <a:p>
            <a:endParaRPr lang="en-US" dirty="0"/>
          </a:p>
          <a:p>
            <a:r>
              <a:rPr lang="en-US" dirty="0"/>
              <a:t>Linear Regression Analysis – May 31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Compile Analysis Results and Review with Advisor – July 31</a:t>
            </a:r>
            <a:r>
              <a:rPr lang="en-US" baseline="30000" dirty="0"/>
              <a:t>st </a:t>
            </a:r>
          </a:p>
          <a:p>
            <a:endParaRPr lang="en-US" dirty="0"/>
          </a:p>
          <a:p>
            <a:r>
              <a:rPr lang="en-US" dirty="0"/>
              <a:t>Draft Project Presentation and Submit Abstract – Aug 31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Finalize Project Presentation – Sept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123-6B20-15F8-DD21-B21596A0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51" y="746865"/>
            <a:ext cx="9451019" cy="1028670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31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A7798-B9E9-06B2-07AC-4D771D25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247651"/>
            <a:ext cx="3930926" cy="1443038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Background: </a:t>
            </a:r>
            <a:r>
              <a:rPr lang="en-US" sz="36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NIMBYISM</a:t>
            </a:r>
            <a:endParaRPr lang="en-US" sz="4000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87BD-3D84-9C11-5936-24BF2CD8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2" y="1825625"/>
            <a:ext cx="3930926" cy="4351338"/>
          </a:xfrm>
        </p:spPr>
        <p:txBody>
          <a:bodyPr>
            <a:normAutofit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“not in my backyard”</a:t>
            </a: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Communal rejection of planned developments</a:t>
            </a: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Cost associated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D93A83-9E9E-B5FF-73BC-DA84875E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39" y="1281610"/>
            <a:ext cx="6314487" cy="4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2F1BC-1CC5-A66D-6193-D12E456C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5" y="365125"/>
            <a:ext cx="3945081" cy="1325563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Industry Siting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C999-B65E-66C9-51A5-E6E19E62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1825625"/>
            <a:ext cx="3788052" cy="4667250"/>
          </a:xfrm>
        </p:spPr>
        <p:txBody>
          <a:bodyPr>
            <a:normAutofit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Residential proximity</a:t>
            </a: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Which neighborhoods live in proximity</a:t>
            </a: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Which communities cannot afford to perform NIMBY movements</a:t>
            </a:r>
          </a:p>
        </p:txBody>
      </p:sp>
      <p:pic>
        <p:nvPicPr>
          <p:cNvPr id="5" name="Picture 4" descr="A factory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78D1255A-FA70-5022-15F0-EF904264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79" y="1240261"/>
            <a:ext cx="6578176" cy="4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6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: Connected Inhalers Link Ozone Exposure to Asthma Symptoms">
            <a:extLst>
              <a:ext uri="{FF2B5EF4-FFF2-40B4-BE49-F238E27FC236}">
                <a16:creationId xmlns:a16="http://schemas.microsoft.com/office/drawing/2014/main" id="{F6A4A15D-7DBB-F2CE-2BBD-6B5FCB20F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23140"/>
          <a:stretch/>
        </p:blipFill>
        <p:spPr bwMode="auto">
          <a:xfrm>
            <a:off x="4636008" y="10"/>
            <a:ext cx="75559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2FF2E-5AEA-B2F7-E589-A3A1454B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24" y="382881"/>
            <a:ext cx="347816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Health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3305-2738-7AC7-66CB-78C31DC2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4" y="1852258"/>
            <a:ext cx="3478160" cy="4351338"/>
          </a:xfrm>
        </p:spPr>
        <p:txBody>
          <a:bodyPr>
            <a:normAutofit/>
          </a:bodyPr>
          <a:lstStyle/>
          <a:p>
            <a:r>
              <a:rPr lang="en-US" dirty="0"/>
              <a:t>Fossil fuel industry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Air Quality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FE8F-5FC4-FD54-F5CE-C6566D6B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B4E7-0047-E198-37DA-6CE30C72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Determine the manpower and financial costs associated with successful NIMBY movements</a:t>
            </a:r>
          </a:p>
          <a:p>
            <a:endParaRPr lang="en-US" sz="2000" dirty="0"/>
          </a:p>
          <a:p>
            <a:r>
              <a:rPr lang="en-US" sz="2000" dirty="0"/>
              <a:t>Research local or regional zoning laws impacting industry site selection</a:t>
            </a:r>
          </a:p>
          <a:p>
            <a:endParaRPr lang="en-US" sz="2000" dirty="0"/>
          </a:p>
          <a:p>
            <a:r>
              <a:rPr lang="en-US" sz="2000" dirty="0"/>
              <a:t>Reveal potential siting differences between fossil fuel and renewable energy sites</a:t>
            </a:r>
          </a:p>
          <a:p>
            <a:endParaRPr lang="en-US" sz="2000" dirty="0"/>
          </a:p>
          <a:p>
            <a:r>
              <a:rPr lang="en-US" sz="2000" dirty="0"/>
              <a:t>Perform proximity analysis investigating spatial correlations between industry siting and household income of neighboring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5432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7469-BC48-40A1-73FB-A32CE9B5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4" y="251472"/>
            <a:ext cx="10515600" cy="1325563"/>
          </a:xfrm>
        </p:spPr>
        <p:txBody>
          <a:bodyPr/>
          <a:lstStyle/>
          <a:p>
            <a:r>
              <a:rPr lang="en-US" dirty="0"/>
              <a:t>Study Area(s)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AAFD-71F7-CE78-CC30-725FFE99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74" y="1711171"/>
            <a:ext cx="6663681" cy="5019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of Pennsylvania’s urban counties:</a:t>
            </a:r>
          </a:p>
          <a:p>
            <a:endParaRPr lang="en-US" dirty="0"/>
          </a:p>
          <a:p>
            <a:r>
              <a:rPr lang="en-US" dirty="0"/>
              <a:t>Allegheny county, City of Pittsburgh</a:t>
            </a:r>
          </a:p>
          <a:p>
            <a:endParaRPr lang="en-US" dirty="0"/>
          </a:p>
          <a:p>
            <a:r>
              <a:rPr lang="en-US" dirty="0"/>
              <a:t>Philadelphia county, city of Philadelphia</a:t>
            </a:r>
          </a:p>
          <a:p>
            <a:endParaRPr lang="en-US" dirty="0"/>
          </a:p>
          <a:p>
            <a:r>
              <a:rPr lang="en-US" dirty="0"/>
              <a:t>Dauphin county, City of Harrisburg</a:t>
            </a:r>
          </a:p>
        </p:txBody>
      </p:sp>
    </p:spTree>
    <p:extLst>
      <p:ext uri="{BB962C8B-B14F-4D97-AF65-F5344CB8AC3E}">
        <p14:creationId xmlns:p14="http://schemas.microsoft.com/office/powerpoint/2010/main" val="420599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1389-51C6-95EB-C7A3-7E3D58F9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5"/>
            <a:ext cx="3638550" cy="1325563"/>
          </a:xfrm>
        </p:spPr>
        <p:txBody>
          <a:bodyPr>
            <a:noAutofit/>
          </a:bodyPr>
          <a:lstStyle/>
          <a:p>
            <a:r>
              <a:rPr lang="en-US" sz="4800" dirty="0"/>
              <a:t>Allegheny County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6D3AF44-2DED-6927-57AF-27CEF8401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937" y="365125"/>
            <a:ext cx="6972237" cy="6225212"/>
          </a:xfrm>
        </p:spPr>
      </p:pic>
    </p:spTree>
    <p:extLst>
      <p:ext uri="{BB962C8B-B14F-4D97-AF65-F5344CB8AC3E}">
        <p14:creationId xmlns:p14="http://schemas.microsoft.com/office/powerpoint/2010/main" val="256377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7A6F-6115-1D40-53F7-06A4E707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-451698"/>
            <a:ext cx="4048125" cy="2899623"/>
          </a:xfrm>
        </p:spPr>
        <p:txBody>
          <a:bodyPr>
            <a:normAutofit/>
          </a:bodyPr>
          <a:lstStyle/>
          <a:p>
            <a:r>
              <a:rPr lang="en-US" sz="4800" dirty="0"/>
              <a:t>Philadelphia County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CB68224-7DCC-6C0A-5349-D3ED4F32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832" y="254475"/>
            <a:ext cx="6550468" cy="6349050"/>
          </a:xfrm>
        </p:spPr>
      </p:pic>
    </p:spTree>
    <p:extLst>
      <p:ext uri="{BB962C8B-B14F-4D97-AF65-F5344CB8AC3E}">
        <p14:creationId xmlns:p14="http://schemas.microsoft.com/office/powerpoint/2010/main" val="227677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148D-AA5E-97EB-BB56-45CD10CC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94338"/>
            <a:ext cx="4095677" cy="1325563"/>
          </a:xfrm>
        </p:spPr>
        <p:txBody>
          <a:bodyPr>
            <a:noAutofit/>
          </a:bodyPr>
          <a:lstStyle/>
          <a:p>
            <a:r>
              <a:rPr lang="en-US" sz="4800" dirty="0"/>
              <a:t>Dauphin County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60A6110-6271-676F-5BAB-EA103C0E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277" y="144532"/>
            <a:ext cx="5200723" cy="6568936"/>
          </a:xfrm>
        </p:spPr>
      </p:pic>
    </p:spTree>
    <p:extLst>
      <p:ext uri="{BB962C8B-B14F-4D97-AF65-F5344CB8AC3E}">
        <p14:creationId xmlns:p14="http://schemas.microsoft.com/office/powerpoint/2010/main" val="27146259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405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Depth</vt:lpstr>
      <vt:lpstr>Nicholas Meray Advisor: Panagiotis Giannakis</vt:lpstr>
      <vt:lpstr>Background: NIMBYISM</vt:lpstr>
      <vt:lpstr>Industry Siting</vt:lpstr>
      <vt:lpstr>Health Impacts</vt:lpstr>
      <vt:lpstr>Goals and Objectives</vt:lpstr>
      <vt:lpstr>Study Area(s)</vt:lpstr>
      <vt:lpstr>Allegheny County</vt:lpstr>
      <vt:lpstr>Philadelphia County</vt:lpstr>
      <vt:lpstr>Dauphin County</vt:lpstr>
      <vt:lpstr>Data</vt:lpstr>
      <vt:lpstr>Analysis Methods</vt:lpstr>
      <vt:lpstr>Challenges and limitations</vt:lpstr>
      <vt:lpstr>Why Study Industry Siting?</vt:lpstr>
      <vt:lpstr>Anticipated results</vt:lpstr>
      <vt:lpstr>Timeline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Nick Meray</dc:creator>
  <cp:lastModifiedBy>Nick Meray</cp:lastModifiedBy>
  <cp:revision>10</cp:revision>
  <dcterms:created xsi:type="dcterms:W3CDTF">2023-04-24T03:32:17Z</dcterms:created>
  <dcterms:modified xsi:type="dcterms:W3CDTF">2023-04-26T20:16:40Z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