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7" r:id="rId5"/>
    <p:sldId id="259" r:id="rId6"/>
    <p:sldId id="260" r:id="rId7"/>
    <p:sldId id="262" r:id="rId8"/>
    <p:sldId id="263" r:id="rId9"/>
    <p:sldId id="264" r:id="rId10"/>
    <p:sldId id="265" r:id="rId11"/>
    <p:sldId id="287" r:id="rId12"/>
    <p:sldId id="266" r:id="rId13"/>
    <p:sldId id="267" r:id="rId14"/>
    <p:sldId id="268" r:id="rId15"/>
    <p:sldId id="269" r:id="rId16"/>
    <p:sldId id="272" r:id="rId17"/>
    <p:sldId id="283" r:id="rId18"/>
    <p:sldId id="282" r:id="rId19"/>
    <p:sldId id="270" r:id="rId20"/>
    <p:sldId id="271" r:id="rId21"/>
    <p:sldId id="280" r:id="rId22"/>
    <p:sldId id="273" r:id="rId23"/>
    <p:sldId id="284" r:id="rId24"/>
    <p:sldId id="288" r:id="rId25"/>
    <p:sldId id="278" r:id="rId26"/>
    <p:sldId id="279" r:id="rId27"/>
    <p:sldId id="281"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3" d="100"/>
          <a:sy n="73" d="100"/>
        </p:scale>
        <p:origin x="-666"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E40BD0-B17B-48AE-B0B7-2F866FAFEE0E}" type="datetimeFigureOut">
              <a:rPr lang="en-US" smtClean="0"/>
              <a:pPr/>
              <a:t>12/20/2011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BAAD9C-9683-4F58-8A3C-6B040FBC6348}" type="slidenum">
              <a:rPr lang="en-US" smtClean="0"/>
              <a:pPr/>
              <a:t>‹#›</a:t>
            </a:fld>
            <a:endParaRPr lang="en-US" dirty="0"/>
          </a:p>
        </p:txBody>
      </p:sp>
    </p:spTree>
    <p:extLst>
      <p:ext uri="{BB962C8B-B14F-4D97-AF65-F5344CB8AC3E}">
        <p14:creationId xmlns:p14="http://schemas.microsoft.com/office/powerpoint/2010/main" xmlns="" val="5551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40BD0-B17B-48AE-B0B7-2F866FAFEE0E}" type="datetimeFigureOut">
              <a:rPr lang="en-US" smtClean="0"/>
              <a:pPr/>
              <a:t>12/20/2011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BAAD9C-9683-4F58-8A3C-6B040FBC6348}" type="slidenum">
              <a:rPr lang="en-US" smtClean="0"/>
              <a:pPr/>
              <a:t>‹#›</a:t>
            </a:fld>
            <a:endParaRPr lang="en-US" dirty="0"/>
          </a:p>
        </p:txBody>
      </p:sp>
    </p:spTree>
    <p:extLst>
      <p:ext uri="{BB962C8B-B14F-4D97-AF65-F5344CB8AC3E}">
        <p14:creationId xmlns:p14="http://schemas.microsoft.com/office/powerpoint/2010/main" xmlns="" val="811811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40BD0-B17B-48AE-B0B7-2F866FAFEE0E}" type="datetimeFigureOut">
              <a:rPr lang="en-US" smtClean="0"/>
              <a:pPr/>
              <a:t>12/20/2011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BAAD9C-9683-4F58-8A3C-6B040FBC6348}" type="slidenum">
              <a:rPr lang="en-US" smtClean="0"/>
              <a:pPr/>
              <a:t>‹#›</a:t>
            </a:fld>
            <a:endParaRPr lang="en-US" dirty="0"/>
          </a:p>
        </p:txBody>
      </p:sp>
    </p:spTree>
    <p:extLst>
      <p:ext uri="{BB962C8B-B14F-4D97-AF65-F5344CB8AC3E}">
        <p14:creationId xmlns:p14="http://schemas.microsoft.com/office/powerpoint/2010/main" xmlns="" val="157146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40BD0-B17B-48AE-B0B7-2F866FAFEE0E}" type="datetimeFigureOut">
              <a:rPr lang="en-US" smtClean="0"/>
              <a:pPr/>
              <a:t>12/20/2011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BAAD9C-9683-4F58-8A3C-6B040FBC6348}" type="slidenum">
              <a:rPr lang="en-US" smtClean="0"/>
              <a:pPr/>
              <a:t>‹#›</a:t>
            </a:fld>
            <a:endParaRPr lang="en-US" dirty="0"/>
          </a:p>
        </p:txBody>
      </p:sp>
    </p:spTree>
    <p:extLst>
      <p:ext uri="{BB962C8B-B14F-4D97-AF65-F5344CB8AC3E}">
        <p14:creationId xmlns:p14="http://schemas.microsoft.com/office/powerpoint/2010/main" xmlns="" val="368019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E40BD0-B17B-48AE-B0B7-2F866FAFEE0E}" type="datetimeFigureOut">
              <a:rPr lang="en-US" smtClean="0"/>
              <a:pPr/>
              <a:t>12/20/2011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BAAD9C-9683-4F58-8A3C-6B040FBC6348}" type="slidenum">
              <a:rPr lang="en-US" smtClean="0"/>
              <a:pPr/>
              <a:t>‹#›</a:t>
            </a:fld>
            <a:endParaRPr lang="en-US" dirty="0"/>
          </a:p>
        </p:txBody>
      </p:sp>
    </p:spTree>
    <p:extLst>
      <p:ext uri="{BB962C8B-B14F-4D97-AF65-F5344CB8AC3E}">
        <p14:creationId xmlns:p14="http://schemas.microsoft.com/office/powerpoint/2010/main" xmlns="" val="256529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E40BD0-B17B-48AE-B0B7-2F866FAFEE0E}" type="datetimeFigureOut">
              <a:rPr lang="en-US" smtClean="0"/>
              <a:pPr/>
              <a:t>12/20/2011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BAAD9C-9683-4F58-8A3C-6B040FBC6348}" type="slidenum">
              <a:rPr lang="en-US" smtClean="0"/>
              <a:pPr/>
              <a:t>‹#›</a:t>
            </a:fld>
            <a:endParaRPr lang="en-US" dirty="0"/>
          </a:p>
        </p:txBody>
      </p:sp>
    </p:spTree>
    <p:extLst>
      <p:ext uri="{BB962C8B-B14F-4D97-AF65-F5344CB8AC3E}">
        <p14:creationId xmlns:p14="http://schemas.microsoft.com/office/powerpoint/2010/main" xmlns="" val="187946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E40BD0-B17B-48AE-B0B7-2F866FAFEE0E}" type="datetimeFigureOut">
              <a:rPr lang="en-US" smtClean="0"/>
              <a:pPr/>
              <a:t>12/20/2011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BAAD9C-9683-4F58-8A3C-6B040FBC6348}" type="slidenum">
              <a:rPr lang="en-US" smtClean="0"/>
              <a:pPr/>
              <a:t>‹#›</a:t>
            </a:fld>
            <a:endParaRPr lang="en-US" dirty="0"/>
          </a:p>
        </p:txBody>
      </p:sp>
    </p:spTree>
    <p:extLst>
      <p:ext uri="{BB962C8B-B14F-4D97-AF65-F5344CB8AC3E}">
        <p14:creationId xmlns:p14="http://schemas.microsoft.com/office/powerpoint/2010/main" xmlns="" val="79919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E40BD0-B17B-48AE-B0B7-2F866FAFEE0E}" type="datetimeFigureOut">
              <a:rPr lang="en-US" smtClean="0"/>
              <a:pPr/>
              <a:t>12/20/2011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BAAD9C-9683-4F58-8A3C-6B040FBC6348}" type="slidenum">
              <a:rPr lang="en-US" smtClean="0"/>
              <a:pPr/>
              <a:t>‹#›</a:t>
            </a:fld>
            <a:endParaRPr lang="en-US" dirty="0"/>
          </a:p>
        </p:txBody>
      </p:sp>
    </p:spTree>
    <p:extLst>
      <p:ext uri="{BB962C8B-B14F-4D97-AF65-F5344CB8AC3E}">
        <p14:creationId xmlns:p14="http://schemas.microsoft.com/office/powerpoint/2010/main" xmlns="" val="337970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40BD0-B17B-48AE-B0B7-2F866FAFEE0E}" type="datetimeFigureOut">
              <a:rPr lang="en-US" smtClean="0"/>
              <a:pPr/>
              <a:t>12/20/2011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BAAD9C-9683-4F58-8A3C-6B040FBC6348}" type="slidenum">
              <a:rPr lang="en-US" smtClean="0"/>
              <a:pPr/>
              <a:t>‹#›</a:t>
            </a:fld>
            <a:endParaRPr lang="en-US" dirty="0"/>
          </a:p>
        </p:txBody>
      </p:sp>
    </p:spTree>
    <p:extLst>
      <p:ext uri="{BB962C8B-B14F-4D97-AF65-F5344CB8AC3E}">
        <p14:creationId xmlns:p14="http://schemas.microsoft.com/office/powerpoint/2010/main" xmlns="" val="2728771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40BD0-B17B-48AE-B0B7-2F866FAFEE0E}" type="datetimeFigureOut">
              <a:rPr lang="en-US" smtClean="0"/>
              <a:pPr/>
              <a:t>12/20/2011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BAAD9C-9683-4F58-8A3C-6B040FBC6348}" type="slidenum">
              <a:rPr lang="en-US" smtClean="0"/>
              <a:pPr/>
              <a:t>‹#›</a:t>
            </a:fld>
            <a:endParaRPr lang="en-US" dirty="0"/>
          </a:p>
        </p:txBody>
      </p:sp>
    </p:spTree>
    <p:extLst>
      <p:ext uri="{BB962C8B-B14F-4D97-AF65-F5344CB8AC3E}">
        <p14:creationId xmlns:p14="http://schemas.microsoft.com/office/powerpoint/2010/main" xmlns="" val="1099168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40BD0-B17B-48AE-B0B7-2F866FAFEE0E}" type="datetimeFigureOut">
              <a:rPr lang="en-US" smtClean="0"/>
              <a:pPr/>
              <a:t>12/20/2011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BAAD9C-9683-4F58-8A3C-6B040FBC6348}" type="slidenum">
              <a:rPr lang="en-US" smtClean="0"/>
              <a:pPr/>
              <a:t>‹#›</a:t>
            </a:fld>
            <a:endParaRPr lang="en-US" dirty="0"/>
          </a:p>
        </p:txBody>
      </p:sp>
    </p:spTree>
    <p:extLst>
      <p:ext uri="{BB962C8B-B14F-4D97-AF65-F5344CB8AC3E}">
        <p14:creationId xmlns:p14="http://schemas.microsoft.com/office/powerpoint/2010/main" xmlns="" val="154404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40BD0-B17B-48AE-B0B7-2F866FAFEE0E}" type="datetimeFigureOut">
              <a:rPr lang="en-US" smtClean="0"/>
              <a:pPr/>
              <a:t>12/20/2011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AAD9C-9683-4F58-8A3C-6B040FBC6348}" type="slidenum">
              <a:rPr lang="en-US" smtClean="0"/>
              <a:pPr/>
              <a:t>‹#›</a:t>
            </a:fld>
            <a:endParaRPr lang="en-US" dirty="0"/>
          </a:p>
        </p:txBody>
      </p:sp>
    </p:spTree>
    <p:extLst>
      <p:ext uri="{BB962C8B-B14F-4D97-AF65-F5344CB8AC3E}">
        <p14:creationId xmlns:p14="http://schemas.microsoft.com/office/powerpoint/2010/main" xmlns="" val="3533963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ebmtools.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076450"/>
          </a:xfrm>
        </p:spPr>
        <p:txBody>
          <a:bodyPr>
            <a:normAutofit fontScale="90000"/>
          </a:bodyPr>
          <a:lstStyle/>
          <a:p>
            <a:r>
              <a:rPr lang="en-US" sz="4000" b="1" dirty="0">
                <a:solidFill>
                  <a:schemeClr val="bg1"/>
                </a:solidFill>
              </a:rPr>
              <a:t>Ecosystem Services </a:t>
            </a:r>
            <a:br>
              <a:rPr lang="en-US" sz="4000" b="1" dirty="0">
                <a:solidFill>
                  <a:schemeClr val="bg1"/>
                </a:solidFill>
              </a:rPr>
            </a:br>
            <a:r>
              <a:rPr lang="en-US" sz="4000" b="1" dirty="0" smtClean="0">
                <a:solidFill>
                  <a:schemeClr val="bg1"/>
                </a:solidFill>
              </a:rPr>
              <a:t>Value </a:t>
            </a:r>
            <a:r>
              <a:rPr lang="en-US" sz="4000" b="1" dirty="0">
                <a:solidFill>
                  <a:schemeClr val="bg1"/>
                </a:solidFill>
              </a:rPr>
              <a:t>Calculator </a:t>
            </a: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a:t>
            </a:r>
            <a:r>
              <a:rPr lang="en-US" sz="4000" b="1" dirty="0">
                <a:solidFill>
                  <a:schemeClr val="bg1"/>
                </a:solidFill>
              </a:rPr>
              <a:t>ESVC)</a:t>
            </a:r>
            <a:r>
              <a:rPr lang="en-US" dirty="0" smtClean="0">
                <a:solidFill>
                  <a:schemeClr val="bg1"/>
                </a:solidFill>
                <a:effectLst/>
              </a:rPr>
              <a:t/>
            </a:r>
            <a:br>
              <a:rPr lang="en-US" dirty="0" smtClean="0">
                <a:solidFill>
                  <a:schemeClr val="bg1"/>
                </a:solidFill>
                <a:effectLst/>
              </a:rPr>
            </a:br>
            <a:endParaRPr lang="en-US" dirty="0">
              <a:solidFill>
                <a:schemeClr val="bg1"/>
              </a:solidFill>
            </a:endParaRPr>
          </a:p>
        </p:txBody>
      </p:sp>
      <p:sp>
        <p:nvSpPr>
          <p:cNvPr id="4" name="Title 1"/>
          <p:cNvSpPr txBox="1">
            <a:spLocks/>
          </p:cNvSpPr>
          <p:nvPr/>
        </p:nvSpPr>
        <p:spPr>
          <a:xfrm>
            <a:off x="0" y="4800600"/>
            <a:ext cx="9144000" cy="1470025"/>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700" b="1" dirty="0" smtClean="0">
                <a:solidFill>
                  <a:schemeClr val="bg1"/>
                </a:solidFill>
              </a:rPr>
              <a:t>Jonathan Meyers</a:t>
            </a:r>
          </a:p>
          <a:p>
            <a:r>
              <a:rPr lang="en-US" sz="4700" b="1" dirty="0" smtClean="0">
                <a:solidFill>
                  <a:schemeClr val="bg1"/>
                </a:solidFill>
              </a:rPr>
              <a:t>Geog 596A</a:t>
            </a:r>
            <a:endParaRPr lang="en-US" sz="4700" b="1" dirty="0">
              <a:solidFill>
                <a:schemeClr val="bg1"/>
              </a:solidFill>
            </a:endParaRPr>
          </a:p>
          <a:p>
            <a:r>
              <a:rPr lang="en-US" sz="4700" b="1" dirty="0" smtClean="0">
                <a:solidFill>
                  <a:schemeClr val="bg1"/>
                </a:solidFill>
              </a:rPr>
              <a:t>December 19, 2011</a:t>
            </a:r>
          </a:p>
          <a:p>
            <a:r>
              <a:rPr lang="en-US" sz="2800" dirty="0" smtClean="0"/>
              <a:t/>
            </a:r>
            <a:br>
              <a:rPr lang="en-US" sz="2800" dirty="0" smtClean="0"/>
            </a:br>
            <a:endParaRPr lang="en-US" sz="2800" dirty="0"/>
          </a:p>
        </p:txBody>
      </p:sp>
    </p:spTree>
    <p:extLst>
      <p:ext uri="{BB962C8B-B14F-4D97-AF65-F5344CB8AC3E}">
        <p14:creationId xmlns:p14="http://schemas.microsoft.com/office/powerpoint/2010/main" xmlns="" val="3182891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solidFill>
                  <a:schemeClr val="bg1"/>
                </a:solidFill>
              </a:rPr>
              <a:t>Ecosystem Services Valuation (cont’d)</a:t>
            </a:r>
            <a:endParaRPr lang="en-US" sz="3600" dirty="0">
              <a:solidFill>
                <a:schemeClr val="bg1"/>
              </a:solidFill>
            </a:endParaRPr>
          </a:p>
        </p:txBody>
      </p:sp>
      <p:sp>
        <p:nvSpPr>
          <p:cNvPr id="3" name="Content Placeholder 2"/>
          <p:cNvSpPr>
            <a:spLocks noGrp="1"/>
          </p:cNvSpPr>
          <p:nvPr>
            <p:ph idx="1"/>
          </p:nvPr>
        </p:nvSpPr>
        <p:spPr>
          <a:xfrm>
            <a:off x="457200" y="1676400"/>
            <a:ext cx="8229600" cy="4419600"/>
          </a:xfrm>
        </p:spPr>
        <p:txBody>
          <a:bodyPr>
            <a:normAutofit/>
          </a:bodyPr>
          <a:lstStyle/>
          <a:p>
            <a:r>
              <a:rPr lang="en-US" sz="2800" dirty="0">
                <a:solidFill>
                  <a:schemeClr val="bg1"/>
                </a:solidFill>
              </a:rPr>
              <a:t>Quantifying ecosystem services values (ESV) can be very challenging as there are many assumptions to be </a:t>
            </a:r>
            <a:r>
              <a:rPr lang="en-US" sz="2800" dirty="0" smtClean="0">
                <a:solidFill>
                  <a:schemeClr val="bg1"/>
                </a:solidFill>
              </a:rPr>
              <a:t>made, including  valuation methodology.</a:t>
            </a:r>
            <a:endParaRPr lang="en-US" sz="2800" dirty="0">
              <a:solidFill>
                <a:schemeClr val="bg1"/>
              </a:solidFill>
            </a:endParaRPr>
          </a:p>
          <a:p>
            <a:r>
              <a:rPr lang="en-US" sz="2800" dirty="0" smtClean="0">
                <a:solidFill>
                  <a:schemeClr val="bg1"/>
                </a:solidFill>
              </a:rPr>
              <a:t>The </a:t>
            </a:r>
            <a:r>
              <a:rPr lang="en-US" sz="2800" dirty="0">
                <a:solidFill>
                  <a:schemeClr val="bg1"/>
                </a:solidFill>
              </a:rPr>
              <a:t>scale and quality of the data inputs can greatly affect the ESV</a:t>
            </a:r>
            <a:r>
              <a:rPr lang="en-US" sz="2800" dirty="0" smtClean="0">
                <a:solidFill>
                  <a:schemeClr val="bg1"/>
                </a:solidFill>
              </a:rPr>
              <a:t>. </a:t>
            </a:r>
          </a:p>
          <a:p>
            <a:r>
              <a:rPr lang="en-US" sz="2800" dirty="0" smtClean="0">
                <a:solidFill>
                  <a:schemeClr val="bg1"/>
                </a:solidFill>
              </a:rPr>
              <a:t>ESV  only apply to ES in a given context, i.e. place and time.  For example:</a:t>
            </a:r>
          </a:p>
          <a:p>
            <a:pPr lvl="1"/>
            <a:r>
              <a:rPr lang="en-US" sz="2400" dirty="0">
                <a:solidFill>
                  <a:schemeClr val="bg1"/>
                </a:solidFill>
              </a:rPr>
              <a:t>one may determine the dollar value of </a:t>
            </a:r>
            <a:r>
              <a:rPr lang="en-US" sz="2400" dirty="0" smtClean="0">
                <a:solidFill>
                  <a:schemeClr val="bg1"/>
                </a:solidFill>
              </a:rPr>
              <a:t>a recreation ES </a:t>
            </a:r>
            <a:r>
              <a:rPr lang="en-US" sz="2400" dirty="0">
                <a:solidFill>
                  <a:schemeClr val="bg1"/>
                </a:solidFill>
              </a:rPr>
              <a:t>during September, 2011, located in Mercer County, NJ, </a:t>
            </a:r>
            <a:r>
              <a:rPr lang="en-US" sz="2400" dirty="0" smtClean="0">
                <a:solidFill>
                  <a:schemeClr val="bg1"/>
                </a:solidFill>
              </a:rPr>
              <a:t>using a </a:t>
            </a:r>
            <a:r>
              <a:rPr lang="en-US" sz="2400" dirty="0">
                <a:solidFill>
                  <a:schemeClr val="bg1"/>
                </a:solidFill>
              </a:rPr>
              <a:t>forest </a:t>
            </a:r>
            <a:r>
              <a:rPr lang="en-US" sz="2400" dirty="0" smtClean="0">
                <a:solidFill>
                  <a:schemeClr val="bg1"/>
                </a:solidFill>
              </a:rPr>
              <a:t>polygon with </a:t>
            </a:r>
            <a:r>
              <a:rPr lang="en-US" sz="2400" dirty="0">
                <a:solidFill>
                  <a:schemeClr val="bg1"/>
                </a:solidFill>
              </a:rPr>
              <a:t>an area of 125 acres.  </a:t>
            </a:r>
          </a:p>
          <a:p>
            <a:endParaRPr lang="en-US" sz="2800" dirty="0" smtClean="0">
              <a:solidFill>
                <a:schemeClr val="bg1"/>
              </a:solidFill>
            </a:endParaRPr>
          </a:p>
          <a:p>
            <a:endParaRPr lang="en-US" sz="2800" dirty="0">
              <a:solidFill>
                <a:schemeClr val="bg1"/>
              </a:solidFill>
            </a:endParaRPr>
          </a:p>
          <a:p>
            <a:endParaRPr lang="en-US" sz="2800" dirty="0"/>
          </a:p>
          <a:p>
            <a:endParaRPr lang="en-US" dirty="0"/>
          </a:p>
        </p:txBody>
      </p:sp>
    </p:spTree>
    <p:extLst>
      <p:ext uri="{BB962C8B-B14F-4D97-AF65-F5344CB8AC3E}">
        <p14:creationId xmlns:p14="http://schemas.microsoft.com/office/powerpoint/2010/main" xmlns="" val="1815342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bg1"/>
                </a:solidFill>
              </a:rPr>
              <a:t>Valuation methods</a:t>
            </a:r>
            <a:endParaRPr lang="en-US" sz="3600"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n-US" dirty="0">
                <a:solidFill>
                  <a:srgbClr val="FFFF00"/>
                </a:solidFill>
              </a:rPr>
              <a:t>Avoided </a:t>
            </a:r>
            <a:r>
              <a:rPr lang="en-US" dirty="0" smtClean="0">
                <a:solidFill>
                  <a:srgbClr val="FFFF00"/>
                </a:solidFill>
              </a:rPr>
              <a:t>cost</a:t>
            </a:r>
            <a:r>
              <a:rPr lang="en-US" dirty="0" smtClean="0">
                <a:solidFill>
                  <a:schemeClr val="bg1"/>
                </a:solidFill>
              </a:rPr>
              <a:t>: Services </a:t>
            </a:r>
            <a:r>
              <a:rPr lang="en-US" dirty="0">
                <a:solidFill>
                  <a:schemeClr val="bg1"/>
                </a:solidFill>
              </a:rPr>
              <a:t>allow society to avoid costs that would have been incurred in the absence of those services </a:t>
            </a:r>
            <a:endParaRPr lang="en-US" dirty="0" smtClean="0">
              <a:solidFill>
                <a:schemeClr val="bg1"/>
              </a:solidFill>
            </a:endParaRPr>
          </a:p>
          <a:p>
            <a:r>
              <a:rPr lang="en-US" dirty="0" smtClean="0">
                <a:solidFill>
                  <a:srgbClr val="FFFF00"/>
                </a:solidFill>
              </a:rPr>
              <a:t>Replacement cost</a:t>
            </a:r>
            <a:r>
              <a:rPr lang="en-US" dirty="0" smtClean="0">
                <a:solidFill>
                  <a:schemeClr val="bg1"/>
                </a:solidFill>
              </a:rPr>
              <a:t>: </a:t>
            </a:r>
            <a:r>
              <a:rPr lang="en-US" dirty="0">
                <a:solidFill>
                  <a:schemeClr val="bg1"/>
                </a:solidFill>
              </a:rPr>
              <a:t>Services could be replaced with man-made systems </a:t>
            </a:r>
            <a:endParaRPr lang="en-US" dirty="0" smtClean="0">
              <a:solidFill>
                <a:schemeClr val="bg1"/>
              </a:solidFill>
            </a:endParaRPr>
          </a:p>
          <a:p>
            <a:r>
              <a:rPr lang="en-US" dirty="0" smtClean="0">
                <a:solidFill>
                  <a:srgbClr val="FFFF00"/>
                </a:solidFill>
              </a:rPr>
              <a:t>Factor income</a:t>
            </a:r>
            <a:r>
              <a:rPr lang="en-US" dirty="0" smtClean="0">
                <a:solidFill>
                  <a:schemeClr val="bg1"/>
                </a:solidFill>
              </a:rPr>
              <a:t>: </a:t>
            </a:r>
            <a:r>
              <a:rPr lang="en-US" dirty="0">
                <a:solidFill>
                  <a:schemeClr val="bg1"/>
                </a:solidFill>
              </a:rPr>
              <a:t>Services provide for the enhancement of incomes </a:t>
            </a:r>
            <a:endParaRPr lang="en-US" dirty="0" smtClean="0">
              <a:solidFill>
                <a:schemeClr val="bg1"/>
              </a:solidFill>
            </a:endParaRPr>
          </a:p>
          <a:p>
            <a:r>
              <a:rPr lang="en-US" dirty="0" smtClean="0">
                <a:solidFill>
                  <a:srgbClr val="FFFF00"/>
                </a:solidFill>
              </a:rPr>
              <a:t>Travel cost</a:t>
            </a:r>
            <a:r>
              <a:rPr lang="en-US" dirty="0" smtClean="0">
                <a:solidFill>
                  <a:schemeClr val="bg1"/>
                </a:solidFill>
              </a:rPr>
              <a:t>: </a:t>
            </a:r>
            <a:r>
              <a:rPr lang="en-US" dirty="0">
                <a:solidFill>
                  <a:schemeClr val="bg1"/>
                </a:solidFill>
              </a:rPr>
              <a:t>Service demand may require travel, whose costs can reflect the implied value of the </a:t>
            </a:r>
            <a:r>
              <a:rPr lang="en-US" dirty="0" smtClean="0">
                <a:solidFill>
                  <a:schemeClr val="bg1"/>
                </a:solidFill>
              </a:rPr>
              <a:t>service</a:t>
            </a:r>
          </a:p>
          <a:p>
            <a:r>
              <a:rPr lang="en-US" dirty="0" smtClean="0">
                <a:solidFill>
                  <a:srgbClr val="FFFF00"/>
                </a:solidFill>
              </a:rPr>
              <a:t>Hedonic pricing</a:t>
            </a:r>
            <a:r>
              <a:rPr lang="en-US" dirty="0" smtClean="0">
                <a:solidFill>
                  <a:schemeClr val="bg1"/>
                </a:solidFill>
              </a:rPr>
              <a:t>: </a:t>
            </a:r>
            <a:r>
              <a:rPr lang="en-US" dirty="0">
                <a:solidFill>
                  <a:schemeClr val="bg1"/>
                </a:solidFill>
              </a:rPr>
              <a:t>Service demand may be reflected in the prices people will pay for associated goods </a:t>
            </a:r>
            <a:endParaRPr lang="en-US" dirty="0" smtClean="0">
              <a:solidFill>
                <a:schemeClr val="bg1"/>
              </a:solidFill>
            </a:endParaRPr>
          </a:p>
        </p:txBody>
      </p:sp>
    </p:spTree>
    <p:extLst>
      <p:ext uri="{BB962C8B-B14F-4D97-AF65-F5344CB8AC3E}">
        <p14:creationId xmlns:p14="http://schemas.microsoft.com/office/powerpoint/2010/main" xmlns="" val="2024188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solidFill>
                  <a:schemeClr val="bg1"/>
                </a:solidFill>
              </a:rPr>
              <a:t>Benefits or Value Transfer</a:t>
            </a:r>
            <a:endParaRPr lang="en-US" sz="3600" dirty="0">
              <a:solidFill>
                <a:schemeClr val="bg1"/>
              </a:solidFill>
            </a:endParaRPr>
          </a:p>
        </p:txBody>
      </p:sp>
      <p:sp>
        <p:nvSpPr>
          <p:cNvPr id="3" name="Content Placeholder 2"/>
          <p:cNvSpPr>
            <a:spLocks noGrp="1"/>
          </p:cNvSpPr>
          <p:nvPr>
            <p:ph idx="1"/>
          </p:nvPr>
        </p:nvSpPr>
        <p:spPr>
          <a:xfrm>
            <a:off x="457200" y="1676400"/>
            <a:ext cx="8229600" cy="4419600"/>
          </a:xfrm>
        </p:spPr>
        <p:txBody>
          <a:bodyPr>
            <a:normAutofit/>
          </a:bodyPr>
          <a:lstStyle/>
          <a:p>
            <a:r>
              <a:rPr lang="en-US" sz="2800" dirty="0">
                <a:solidFill>
                  <a:schemeClr val="bg1"/>
                </a:solidFill>
              </a:rPr>
              <a:t>determining ESV for a given research </a:t>
            </a:r>
            <a:r>
              <a:rPr lang="en-US" sz="2800" dirty="0" smtClean="0">
                <a:solidFill>
                  <a:schemeClr val="bg1"/>
                </a:solidFill>
              </a:rPr>
              <a:t>area requires </a:t>
            </a:r>
            <a:r>
              <a:rPr lang="en-US" sz="2800" dirty="0">
                <a:solidFill>
                  <a:schemeClr val="bg1"/>
                </a:solidFill>
              </a:rPr>
              <a:t>extensive resources, including expertise and data. </a:t>
            </a:r>
          </a:p>
          <a:p>
            <a:r>
              <a:rPr lang="en-US" sz="2800" dirty="0" smtClean="0">
                <a:solidFill>
                  <a:schemeClr val="bg1"/>
                </a:solidFill>
              </a:rPr>
              <a:t>users </a:t>
            </a:r>
            <a:r>
              <a:rPr lang="en-US" sz="2800" dirty="0">
                <a:solidFill>
                  <a:schemeClr val="bg1"/>
                </a:solidFill>
              </a:rPr>
              <a:t>may attempt to assign ESV </a:t>
            </a:r>
            <a:r>
              <a:rPr lang="en-US" sz="2800" dirty="0" smtClean="0">
                <a:solidFill>
                  <a:schemeClr val="bg1"/>
                </a:solidFill>
              </a:rPr>
              <a:t>using </a:t>
            </a:r>
            <a:r>
              <a:rPr lang="en-US" sz="2800" dirty="0">
                <a:solidFill>
                  <a:schemeClr val="bg1"/>
                </a:solidFill>
              </a:rPr>
              <a:t>the value transfer method, i.e. ESV previously determined for similar contexts are used (“transferred”) for calculations into the desired study </a:t>
            </a:r>
            <a:r>
              <a:rPr lang="en-US" sz="2800" dirty="0" smtClean="0">
                <a:solidFill>
                  <a:schemeClr val="bg1"/>
                </a:solidFill>
              </a:rPr>
              <a:t>area.</a:t>
            </a:r>
          </a:p>
          <a:p>
            <a:endParaRPr lang="en-US" sz="2800" dirty="0">
              <a:solidFill>
                <a:schemeClr val="bg1"/>
              </a:solidFill>
            </a:endParaRPr>
          </a:p>
          <a:p>
            <a:endParaRPr lang="en-US" sz="2800" dirty="0"/>
          </a:p>
          <a:p>
            <a:endParaRPr lang="en-US" dirty="0"/>
          </a:p>
        </p:txBody>
      </p:sp>
    </p:spTree>
    <p:extLst>
      <p:ext uri="{BB962C8B-B14F-4D97-AF65-F5344CB8AC3E}">
        <p14:creationId xmlns:p14="http://schemas.microsoft.com/office/powerpoint/2010/main" xmlns="" val="3380580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solidFill>
                  <a:schemeClr val="bg1"/>
                </a:solidFill>
              </a:rPr>
              <a:t>Benefits or Value Transfer (cont’d)</a:t>
            </a:r>
            <a:endParaRPr lang="en-US" sz="3600" dirty="0">
              <a:solidFill>
                <a:schemeClr val="bg1"/>
              </a:solidFill>
            </a:endParaRPr>
          </a:p>
        </p:txBody>
      </p:sp>
      <p:sp>
        <p:nvSpPr>
          <p:cNvPr id="3" name="Content Placeholder 2"/>
          <p:cNvSpPr>
            <a:spLocks noGrp="1"/>
          </p:cNvSpPr>
          <p:nvPr>
            <p:ph idx="1"/>
          </p:nvPr>
        </p:nvSpPr>
        <p:spPr>
          <a:xfrm>
            <a:off x="457200" y="1676400"/>
            <a:ext cx="8229600" cy="4419600"/>
          </a:xfrm>
        </p:spPr>
        <p:txBody>
          <a:bodyPr>
            <a:normAutofit fontScale="92500" lnSpcReduction="20000"/>
          </a:bodyPr>
          <a:lstStyle/>
          <a:p>
            <a:r>
              <a:rPr lang="en-US" sz="2800" dirty="0" smtClean="0">
                <a:solidFill>
                  <a:schemeClr val="bg1"/>
                </a:solidFill>
              </a:rPr>
              <a:t>Troy </a:t>
            </a:r>
            <a:r>
              <a:rPr lang="en-US" sz="2800" dirty="0">
                <a:solidFill>
                  <a:schemeClr val="bg1"/>
                </a:solidFill>
              </a:rPr>
              <a:t>and Wilson produced a decision framework for mapping ESV consisting of seven core </a:t>
            </a:r>
            <a:r>
              <a:rPr lang="en-US" sz="2800" dirty="0" smtClean="0">
                <a:solidFill>
                  <a:schemeClr val="bg1"/>
                </a:solidFill>
              </a:rPr>
              <a:t>steps:</a:t>
            </a:r>
            <a:endParaRPr lang="en-US" sz="2800" dirty="0">
              <a:solidFill>
                <a:schemeClr val="bg1"/>
              </a:solidFill>
            </a:endParaRPr>
          </a:p>
          <a:p>
            <a:pPr marL="0" indent="0">
              <a:buNone/>
            </a:pPr>
            <a:endParaRPr lang="en-US" sz="2800" dirty="0">
              <a:solidFill>
                <a:schemeClr val="bg1"/>
              </a:solidFill>
            </a:endParaRPr>
          </a:p>
          <a:p>
            <a:pPr lvl="0">
              <a:buFont typeface="Wingdings" pitchFamily="2" charset="2"/>
              <a:buChar char="Ø"/>
            </a:pPr>
            <a:r>
              <a:rPr lang="en-US" sz="2800" dirty="0" smtClean="0">
                <a:solidFill>
                  <a:schemeClr val="bg1"/>
                </a:solidFill>
              </a:rPr>
              <a:t>Study </a:t>
            </a:r>
            <a:r>
              <a:rPr lang="en-US" sz="2800" dirty="0">
                <a:solidFill>
                  <a:schemeClr val="bg1"/>
                </a:solidFill>
              </a:rPr>
              <a:t>area definition</a:t>
            </a:r>
          </a:p>
          <a:p>
            <a:pPr lvl="0">
              <a:buFont typeface="Wingdings" pitchFamily="2" charset="2"/>
              <a:buChar char="Ø"/>
            </a:pPr>
            <a:r>
              <a:rPr lang="en-US" sz="2800" dirty="0">
                <a:solidFill>
                  <a:schemeClr val="bg1"/>
                </a:solidFill>
              </a:rPr>
              <a:t>Typology development (i.e. determine which indicators to measure)</a:t>
            </a:r>
          </a:p>
          <a:p>
            <a:pPr lvl="0">
              <a:buFont typeface="Wingdings" pitchFamily="2" charset="2"/>
              <a:buChar char="Ø"/>
            </a:pPr>
            <a:r>
              <a:rPr lang="en-US" sz="2800" dirty="0">
                <a:solidFill>
                  <a:schemeClr val="bg1"/>
                </a:solidFill>
              </a:rPr>
              <a:t>Literature search &amp; analysis</a:t>
            </a:r>
          </a:p>
          <a:p>
            <a:pPr lvl="0">
              <a:buFont typeface="Wingdings" pitchFamily="2" charset="2"/>
              <a:buChar char="Ø"/>
            </a:pPr>
            <a:r>
              <a:rPr lang="en-US" sz="2800" dirty="0">
                <a:solidFill>
                  <a:schemeClr val="bg1"/>
                </a:solidFill>
              </a:rPr>
              <a:t>Mapping</a:t>
            </a:r>
          </a:p>
          <a:p>
            <a:pPr lvl="0">
              <a:buFont typeface="Wingdings" pitchFamily="2" charset="2"/>
              <a:buChar char="Ø"/>
            </a:pPr>
            <a:r>
              <a:rPr lang="en-US" sz="2800" dirty="0">
                <a:solidFill>
                  <a:schemeClr val="bg1"/>
                </a:solidFill>
              </a:rPr>
              <a:t>Total value calculation</a:t>
            </a:r>
          </a:p>
          <a:p>
            <a:pPr lvl="0">
              <a:buFont typeface="Wingdings" pitchFamily="2" charset="2"/>
              <a:buChar char="Ø"/>
            </a:pPr>
            <a:r>
              <a:rPr lang="en-US" sz="2800" dirty="0">
                <a:solidFill>
                  <a:schemeClr val="bg1"/>
                </a:solidFill>
              </a:rPr>
              <a:t>Summarize by designated geographic extent</a:t>
            </a:r>
          </a:p>
          <a:p>
            <a:pPr lvl="0">
              <a:buFont typeface="Wingdings" pitchFamily="2" charset="2"/>
              <a:buChar char="Ø"/>
            </a:pPr>
            <a:r>
              <a:rPr lang="en-US" sz="2800" dirty="0">
                <a:solidFill>
                  <a:schemeClr val="bg1"/>
                </a:solidFill>
              </a:rPr>
              <a:t>Scenario change analysis: current vs future</a:t>
            </a:r>
          </a:p>
          <a:p>
            <a:endParaRPr lang="en-US" sz="2800" dirty="0" smtClean="0">
              <a:solidFill>
                <a:schemeClr val="bg1"/>
              </a:solidFill>
            </a:endParaRPr>
          </a:p>
          <a:p>
            <a:endParaRPr lang="en-US" sz="2800" dirty="0">
              <a:solidFill>
                <a:schemeClr val="bg1"/>
              </a:solidFill>
            </a:endParaRPr>
          </a:p>
          <a:p>
            <a:endParaRPr lang="en-US" sz="2800" dirty="0"/>
          </a:p>
          <a:p>
            <a:endParaRPr lang="en-US" dirty="0"/>
          </a:p>
        </p:txBody>
      </p:sp>
    </p:spTree>
    <p:extLst>
      <p:ext uri="{BB962C8B-B14F-4D97-AF65-F5344CB8AC3E}">
        <p14:creationId xmlns:p14="http://schemas.microsoft.com/office/powerpoint/2010/main" xmlns="" val="1699045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38600" y="43132"/>
            <a:ext cx="4333875" cy="6915150"/>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txBox="1">
            <a:spLocks/>
          </p:cNvSpPr>
          <p:nvPr/>
        </p:nvSpPr>
        <p:spPr>
          <a:xfrm>
            <a:off x="609600" y="1905000"/>
            <a:ext cx="2971800" cy="25638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rPr>
              <a:t>How can we use the total ES values? </a:t>
            </a:r>
            <a:endParaRPr lang="en-US" sz="3200" dirty="0">
              <a:solidFill>
                <a:schemeClr val="bg1"/>
              </a:solidFill>
            </a:endParaRPr>
          </a:p>
        </p:txBody>
      </p:sp>
    </p:spTree>
    <p:extLst>
      <p:ext uri="{BB962C8B-B14F-4D97-AF65-F5344CB8AC3E}">
        <p14:creationId xmlns:p14="http://schemas.microsoft.com/office/powerpoint/2010/main" xmlns="" val="2689194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639762"/>
          </a:xfrm>
        </p:spPr>
        <p:txBody>
          <a:bodyPr>
            <a:normAutofit/>
          </a:bodyPr>
          <a:lstStyle/>
          <a:p>
            <a:r>
              <a:rPr lang="en-US" sz="3200" dirty="0" smtClean="0">
                <a:solidFill>
                  <a:schemeClr val="bg1"/>
                </a:solidFill>
              </a:rPr>
              <a:t>Examples of existing tools</a:t>
            </a:r>
            <a:endParaRPr lang="en-US" sz="3200" dirty="0">
              <a:solidFill>
                <a:schemeClr val="bg1"/>
              </a:solidFill>
            </a:endParaRPr>
          </a:p>
        </p:txBody>
      </p:sp>
      <p:sp>
        <p:nvSpPr>
          <p:cNvPr id="3" name="Content Placeholder 2"/>
          <p:cNvSpPr>
            <a:spLocks noGrp="1"/>
          </p:cNvSpPr>
          <p:nvPr>
            <p:ph idx="1"/>
          </p:nvPr>
        </p:nvSpPr>
        <p:spPr>
          <a:xfrm>
            <a:off x="457200" y="1371600"/>
            <a:ext cx="8229600" cy="5334000"/>
          </a:xfrm>
        </p:spPr>
        <p:txBody>
          <a:bodyPr>
            <a:normAutofit fontScale="32500" lnSpcReduction="20000"/>
          </a:bodyPr>
          <a:lstStyle/>
          <a:p>
            <a:endParaRPr lang="en-US" sz="5600" dirty="0" smtClean="0"/>
          </a:p>
          <a:p>
            <a:pPr marL="0" indent="0">
              <a:buNone/>
            </a:pPr>
            <a:r>
              <a:rPr lang="en-US" sz="7400" dirty="0">
                <a:solidFill>
                  <a:schemeClr val="bg1"/>
                </a:solidFill>
              </a:rPr>
              <a:t>-open source </a:t>
            </a:r>
            <a:r>
              <a:rPr lang="en-US" sz="7400" dirty="0" err="1">
                <a:solidFill>
                  <a:schemeClr val="bg1"/>
                </a:solidFill>
              </a:rPr>
              <a:t>vs</a:t>
            </a:r>
            <a:r>
              <a:rPr lang="en-US" sz="7400" dirty="0">
                <a:solidFill>
                  <a:schemeClr val="bg1"/>
                </a:solidFill>
              </a:rPr>
              <a:t> </a:t>
            </a:r>
            <a:r>
              <a:rPr lang="en-US" sz="7400" dirty="0" err="1">
                <a:solidFill>
                  <a:schemeClr val="bg1"/>
                </a:solidFill>
              </a:rPr>
              <a:t>propietary</a:t>
            </a:r>
            <a:endParaRPr lang="en-US" sz="7400" dirty="0">
              <a:solidFill>
                <a:schemeClr val="bg1"/>
              </a:solidFill>
            </a:endParaRPr>
          </a:p>
          <a:p>
            <a:pPr marL="0" indent="0">
              <a:buNone/>
            </a:pPr>
            <a:endParaRPr lang="en-US" sz="7400" dirty="0">
              <a:solidFill>
                <a:schemeClr val="bg1"/>
              </a:solidFill>
            </a:endParaRPr>
          </a:p>
          <a:p>
            <a:pPr marL="0" indent="0">
              <a:buNone/>
            </a:pPr>
            <a:r>
              <a:rPr lang="en-US" sz="7400" dirty="0">
                <a:solidFill>
                  <a:schemeClr val="bg1"/>
                </a:solidFill>
              </a:rPr>
              <a:t>-stand-alone </a:t>
            </a:r>
            <a:r>
              <a:rPr lang="en-US" sz="7400" dirty="0" err="1">
                <a:solidFill>
                  <a:schemeClr val="bg1"/>
                </a:solidFill>
              </a:rPr>
              <a:t>vs</a:t>
            </a:r>
            <a:r>
              <a:rPr lang="en-US" sz="7400" dirty="0">
                <a:solidFill>
                  <a:schemeClr val="bg1"/>
                </a:solidFill>
              </a:rPr>
              <a:t> software module (e.g. ArcGIS tool)</a:t>
            </a:r>
          </a:p>
          <a:p>
            <a:endParaRPr lang="en-US" sz="5600" dirty="0" smtClean="0"/>
          </a:p>
          <a:p>
            <a:pPr marL="0" indent="0">
              <a:buNone/>
            </a:pPr>
            <a:r>
              <a:rPr lang="en-US" sz="7400" dirty="0" smtClean="0">
                <a:solidFill>
                  <a:schemeClr val="bg1"/>
                </a:solidFill>
              </a:rPr>
              <a:t>-desktop </a:t>
            </a:r>
            <a:r>
              <a:rPr lang="en-US" sz="7400" dirty="0">
                <a:solidFill>
                  <a:schemeClr val="bg1"/>
                </a:solidFill>
              </a:rPr>
              <a:t>&amp; web-based tools/databases to calculate ESV include:</a:t>
            </a:r>
          </a:p>
          <a:p>
            <a:pPr lvl="0"/>
            <a:r>
              <a:rPr lang="en-US" sz="7400" dirty="0">
                <a:solidFill>
                  <a:schemeClr val="bg1"/>
                </a:solidFill>
              </a:rPr>
              <a:t>Integrated Valuation of Ecosystem Services and </a:t>
            </a:r>
            <a:r>
              <a:rPr lang="en-US" sz="7400" dirty="0" smtClean="0">
                <a:solidFill>
                  <a:schemeClr val="bg1"/>
                </a:solidFill>
              </a:rPr>
              <a:t>Trade-offs (</a:t>
            </a:r>
            <a:r>
              <a:rPr lang="en-US" sz="7400" dirty="0">
                <a:solidFill>
                  <a:schemeClr val="bg1"/>
                </a:solidFill>
              </a:rPr>
              <a:t>InVEST) is a GIS tool that will calculate ESV and show how different scenarios affect ESV.</a:t>
            </a:r>
          </a:p>
          <a:p>
            <a:pPr lvl="0"/>
            <a:r>
              <a:rPr lang="en-US" sz="7400" dirty="0">
                <a:solidFill>
                  <a:schemeClr val="bg1"/>
                </a:solidFill>
              </a:rPr>
              <a:t>Multiscale Models of Integrated Models of Ecosystem Services</a:t>
            </a:r>
            <a:r>
              <a:rPr lang="en-US" sz="7400" baseline="30000" dirty="0">
                <a:solidFill>
                  <a:schemeClr val="bg1"/>
                </a:solidFill>
              </a:rPr>
              <a:t> </a:t>
            </a:r>
            <a:r>
              <a:rPr lang="en-US" sz="7400" dirty="0">
                <a:solidFill>
                  <a:schemeClr val="bg1"/>
                </a:solidFill>
              </a:rPr>
              <a:t>(MIMES) </a:t>
            </a:r>
            <a:r>
              <a:rPr lang="en-US" sz="7400" dirty="0" smtClean="0">
                <a:solidFill>
                  <a:schemeClr val="bg1"/>
                </a:solidFill>
              </a:rPr>
              <a:t>values ecosystem services. </a:t>
            </a:r>
            <a:endParaRPr lang="en-US" sz="7400" dirty="0">
              <a:solidFill>
                <a:schemeClr val="bg1"/>
              </a:solidFill>
            </a:endParaRPr>
          </a:p>
          <a:p>
            <a:pPr lvl="0"/>
            <a:r>
              <a:rPr lang="en-US" sz="7400" dirty="0">
                <a:solidFill>
                  <a:schemeClr val="bg1"/>
                </a:solidFill>
              </a:rPr>
              <a:t>Artificial Intelligence for Ecosystem Services (ARIES) performs ecosystem service assessments and valuations.</a:t>
            </a:r>
          </a:p>
          <a:p>
            <a:pPr marL="0" indent="0">
              <a:buNone/>
            </a:pPr>
            <a:r>
              <a:rPr lang="en-US" sz="7400" b="1" dirty="0">
                <a:solidFill>
                  <a:schemeClr val="bg1"/>
                </a:solidFill>
              </a:rPr>
              <a:t> </a:t>
            </a:r>
            <a:endParaRPr lang="en-US" sz="7400" dirty="0">
              <a:solidFill>
                <a:schemeClr val="bg1"/>
              </a:solidFill>
            </a:endParaRPr>
          </a:p>
          <a:p>
            <a:pPr marL="0" indent="0">
              <a:buNone/>
            </a:pPr>
            <a:r>
              <a:rPr lang="en-US" sz="7400" dirty="0">
                <a:solidFill>
                  <a:schemeClr val="bg1"/>
                </a:solidFill>
              </a:rPr>
              <a:t> </a:t>
            </a:r>
          </a:p>
          <a:p>
            <a:endParaRPr lang="en-US" dirty="0"/>
          </a:p>
        </p:txBody>
      </p:sp>
    </p:spTree>
    <p:extLst>
      <p:ext uri="{BB962C8B-B14F-4D97-AF65-F5344CB8AC3E}">
        <p14:creationId xmlns:p14="http://schemas.microsoft.com/office/powerpoint/2010/main" xmlns="" val="3257871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rmAutofit/>
          </a:bodyPr>
          <a:lstStyle/>
          <a:p>
            <a:r>
              <a:rPr lang="en-US" sz="3200" dirty="0" smtClean="0">
                <a:solidFill>
                  <a:schemeClr val="bg1"/>
                </a:solidFill>
              </a:rPr>
              <a:t>Examples of existing tools (cont’d)</a:t>
            </a:r>
            <a:endParaRPr lang="en-US" sz="3200" dirty="0">
              <a:solidFill>
                <a:schemeClr val="bg1"/>
              </a:solidFill>
            </a:endParaRPr>
          </a:p>
        </p:txBody>
      </p:sp>
      <p:sp>
        <p:nvSpPr>
          <p:cNvPr id="3" name="Content Placeholder 2"/>
          <p:cNvSpPr>
            <a:spLocks noGrp="1"/>
          </p:cNvSpPr>
          <p:nvPr>
            <p:ph idx="1"/>
          </p:nvPr>
        </p:nvSpPr>
        <p:spPr>
          <a:xfrm>
            <a:off x="457200" y="685800"/>
            <a:ext cx="8229600" cy="4906963"/>
          </a:xfrm>
        </p:spPr>
        <p:txBody>
          <a:bodyPr>
            <a:normAutofit fontScale="25000" lnSpcReduction="20000"/>
          </a:bodyPr>
          <a:lstStyle/>
          <a:p>
            <a:endParaRPr lang="en-US" sz="5600" dirty="0" smtClean="0"/>
          </a:p>
          <a:p>
            <a:pPr marL="0" indent="0">
              <a:buNone/>
            </a:pPr>
            <a:r>
              <a:rPr lang="en-US" sz="6400" dirty="0">
                <a:solidFill>
                  <a:schemeClr val="bg1"/>
                </a:solidFill>
              </a:rPr>
              <a:t> </a:t>
            </a:r>
          </a:p>
          <a:p>
            <a:pPr marL="0" indent="0">
              <a:buNone/>
            </a:pPr>
            <a:r>
              <a:rPr lang="en-US" sz="9600" dirty="0">
                <a:solidFill>
                  <a:schemeClr val="bg1"/>
                </a:solidFill>
              </a:rPr>
              <a:t>web-based decision support </a:t>
            </a:r>
            <a:r>
              <a:rPr lang="en-US" sz="9600" dirty="0" smtClean="0">
                <a:solidFill>
                  <a:schemeClr val="bg1"/>
                </a:solidFill>
              </a:rPr>
              <a:t>tools</a:t>
            </a:r>
          </a:p>
          <a:p>
            <a:r>
              <a:rPr lang="en-US" sz="8800" dirty="0" smtClean="0">
                <a:solidFill>
                  <a:schemeClr val="bg1"/>
                </a:solidFill>
              </a:rPr>
              <a:t>Rao </a:t>
            </a:r>
            <a:r>
              <a:rPr lang="en-US" sz="8800" dirty="0">
                <a:solidFill>
                  <a:schemeClr val="bg1"/>
                </a:solidFill>
              </a:rPr>
              <a:t>et al. (2007) </a:t>
            </a:r>
            <a:r>
              <a:rPr lang="en-US" sz="8800" dirty="0" smtClean="0">
                <a:solidFill>
                  <a:schemeClr val="bg1"/>
                </a:solidFill>
              </a:rPr>
              <a:t>created a </a:t>
            </a:r>
            <a:r>
              <a:rPr lang="en-US" sz="8800" dirty="0">
                <a:solidFill>
                  <a:schemeClr val="bg1"/>
                </a:solidFill>
              </a:rPr>
              <a:t>web-based decision support </a:t>
            </a:r>
            <a:r>
              <a:rPr lang="en-US" sz="8800" dirty="0" smtClean="0">
                <a:solidFill>
                  <a:schemeClr val="bg1"/>
                </a:solidFill>
              </a:rPr>
              <a:t>tool that </a:t>
            </a:r>
            <a:r>
              <a:rPr lang="en-US" sz="8800" dirty="0">
                <a:solidFill>
                  <a:schemeClr val="bg1"/>
                </a:solidFill>
              </a:rPr>
              <a:t>runs models to help users assess various aspects of conservation lands.</a:t>
            </a:r>
          </a:p>
          <a:p>
            <a:pPr lvl="0"/>
            <a:r>
              <a:rPr lang="en-US" sz="8800" dirty="0" err="1" smtClean="0">
                <a:solidFill>
                  <a:schemeClr val="bg1"/>
                </a:solidFill>
              </a:rPr>
              <a:t>Ghaemi</a:t>
            </a:r>
            <a:r>
              <a:rPr lang="en-US" sz="8800" dirty="0" smtClean="0">
                <a:solidFill>
                  <a:schemeClr val="bg1"/>
                </a:solidFill>
              </a:rPr>
              <a:t> </a:t>
            </a:r>
            <a:r>
              <a:rPr lang="en-US" sz="8800" dirty="0">
                <a:solidFill>
                  <a:schemeClr val="bg1"/>
                </a:solidFill>
              </a:rPr>
              <a:t>et al. (2009) developed a web-based platform to support interactive  planning in southern California. This tool has a unique feature that allows the users to change the land use of parcels and see the effects on the ESV of the surrounding area.</a:t>
            </a:r>
          </a:p>
          <a:p>
            <a:pPr lvl="0"/>
            <a:r>
              <a:rPr lang="en-US" sz="8800" dirty="0" smtClean="0">
                <a:solidFill>
                  <a:schemeClr val="bg1"/>
                </a:solidFill>
              </a:rPr>
              <a:t>Chen </a:t>
            </a:r>
            <a:r>
              <a:rPr lang="en-US" sz="8800" dirty="0">
                <a:solidFill>
                  <a:schemeClr val="bg1"/>
                </a:solidFill>
              </a:rPr>
              <a:t>et al. (2008) created a GIS desktop-based tool that estimated the ESV for all ES with a county in China and mapped the results.</a:t>
            </a:r>
          </a:p>
          <a:p>
            <a:pPr lvl="0"/>
            <a:r>
              <a:rPr lang="en-US" sz="8800" dirty="0">
                <a:solidFill>
                  <a:schemeClr val="bg1"/>
                </a:solidFill>
              </a:rPr>
              <a:t>The Land Use Decision Support (LUDS) tool (see http://bgis.sanbi.org)  looks at effects of changes in landuse over time and space.</a:t>
            </a:r>
          </a:p>
          <a:p>
            <a:pPr marL="0" indent="0">
              <a:buNone/>
            </a:pPr>
            <a:endParaRPr lang="en-US" sz="9600" dirty="0" smtClean="0">
              <a:solidFill>
                <a:schemeClr val="bg1"/>
              </a:solidFill>
            </a:endParaRPr>
          </a:p>
          <a:p>
            <a:pPr marL="0" indent="0">
              <a:buNone/>
            </a:pPr>
            <a:r>
              <a:rPr lang="en-US" sz="9600" dirty="0">
                <a:solidFill>
                  <a:schemeClr val="bg1"/>
                </a:solidFill>
              </a:rPr>
              <a:t>-</a:t>
            </a:r>
            <a:r>
              <a:rPr lang="en-US" sz="9600" dirty="0" smtClean="0">
                <a:solidFill>
                  <a:schemeClr val="bg1"/>
                </a:solidFill>
              </a:rPr>
              <a:t>The </a:t>
            </a:r>
            <a:r>
              <a:rPr lang="en-US" sz="9600" dirty="0">
                <a:solidFill>
                  <a:schemeClr val="bg1"/>
                </a:solidFill>
              </a:rPr>
              <a:t>Ecosystem-Based Management Tools </a:t>
            </a:r>
            <a:r>
              <a:rPr lang="en-US" sz="9600" dirty="0" smtClean="0">
                <a:solidFill>
                  <a:schemeClr val="bg1"/>
                </a:solidFill>
              </a:rPr>
              <a:t>Network  (</a:t>
            </a:r>
            <a:r>
              <a:rPr lang="en-US" sz="9600" u="sng" dirty="0" smtClean="0">
                <a:solidFill>
                  <a:schemeClr val="bg1"/>
                </a:solidFill>
                <a:hlinkClick r:id="rId2"/>
              </a:rPr>
              <a:t>ebmtools.org</a:t>
            </a:r>
            <a:r>
              <a:rPr lang="en-US" sz="9600" dirty="0" smtClean="0">
                <a:solidFill>
                  <a:schemeClr val="bg1"/>
                </a:solidFill>
              </a:rPr>
              <a:t>) </a:t>
            </a:r>
            <a:r>
              <a:rPr lang="en-US" sz="9600" dirty="0">
                <a:solidFill>
                  <a:schemeClr val="bg1"/>
                </a:solidFill>
              </a:rPr>
              <a:t>has a searchable database of thousands of ecosystem-based management tools that users can download.</a:t>
            </a:r>
          </a:p>
          <a:p>
            <a:endParaRPr lang="en-US" dirty="0"/>
          </a:p>
        </p:txBody>
      </p:sp>
    </p:spTree>
    <p:extLst>
      <p:ext uri="{BB962C8B-B14F-4D97-AF65-F5344CB8AC3E}">
        <p14:creationId xmlns:p14="http://schemas.microsoft.com/office/powerpoint/2010/main" xmlns="" val="3285415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p:spPr>
        <p:txBody>
          <a:bodyPr>
            <a:normAutofit fontScale="90000"/>
          </a:bodyPr>
          <a:lstStyle/>
          <a:p>
            <a:r>
              <a:rPr lang="en-US" dirty="0" smtClean="0">
                <a:solidFill>
                  <a:schemeClr val="bg1"/>
                </a:solidFill>
              </a:rPr>
              <a:t>Similar Prototypes</a:t>
            </a:r>
            <a:endParaRPr lang="en-US" dirty="0">
              <a:solidFill>
                <a:schemeClr val="bg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599" y="902368"/>
            <a:ext cx="5940425" cy="3481387"/>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2514600"/>
            <a:ext cx="3986213" cy="423703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txBox="1">
            <a:spLocks/>
          </p:cNvSpPr>
          <p:nvPr/>
        </p:nvSpPr>
        <p:spPr>
          <a:xfrm>
            <a:off x="457200" y="5272991"/>
            <a:ext cx="4572000" cy="63976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bg1"/>
                </a:solidFill>
              </a:rPr>
              <a:t>-Analysis limited to specific area</a:t>
            </a:r>
          </a:p>
          <a:p>
            <a:pPr algn="l"/>
            <a:r>
              <a:rPr lang="en-US" sz="2800" dirty="0" smtClean="0">
                <a:solidFill>
                  <a:schemeClr val="bg1"/>
                </a:solidFill>
              </a:rPr>
              <a:t>-Limited inventory of spatial data </a:t>
            </a:r>
            <a:endParaRPr lang="en-US" sz="2800" dirty="0">
              <a:solidFill>
                <a:schemeClr val="bg1"/>
              </a:solidFill>
            </a:endParaRPr>
          </a:p>
        </p:txBody>
      </p:sp>
    </p:spTree>
    <p:extLst>
      <p:ext uri="{BB962C8B-B14F-4D97-AF65-F5344CB8AC3E}">
        <p14:creationId xmlns:p14="http://schemas.microsoft.com/office/powerpoint/2010/main" xmlns="" val="178528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ESVC system architecture</a:t>
            </a: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700" r="30480"/>
          <a:stretch/>
        </p:blipFill>
        <p:spPr bwMode="auto">
          <a:xfrm>
            <a:off x="1467853" y="1295400"/>
            <a:ext cx="6380747" cy="5538409"/>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2514600" y="1339334"/>
            <a:ext cx="675916" cy="369332"/>
          </a:xfrm>
          <a:prstGeom prst="rect">
            <a:avLst/>
          </a:prstGeom>
          <a:noFill/>
        </p:spPr>
        <p:txBody>
          <a:bodyPr wrap="square" rtlCol="0">
            <a:spAutoFit/>
          </a:bodyPr>
          <a:lstStyle/>
          <a:p>
            <a:r>
              <a:rPr lang="en-US" dirty="0" smtClean="0"/>
              <a:t>Data</a:t>
            </a:r>
            <a:endParaRPr lang="en-US" dirty="0"/>
          </a:p>
        </p:txBody>
      </p:sp>
      <p:sp>
        <p:nvSpPr>
          <p:cNvPr id="5" name="TextBox 4"/>
          <p:cNvSpPr txBox="1"/>
          <p:nvPr/>
        </p:nvSpPr>
        <p:spPr>
          <a:xfrm>
            <a:off x="4075160" y="1554796"/>
            <a:ext cx="1030240" cy="369332"/>
          </a:xfrm>
          <a:prstGeom prst="rect">
            <a:avLst/>
          </a:prstGeom>
          <a:noFill/>
        </p:spPr>
        <p:txBody>
          <a:bodyPr wrap="square" rtlCol="0">
            <a:spAutoFit/>
          </a:bodyPr>
          <a:lstStyle/>
          <a:p>
            <a:r>
              <a:rPr lang="en-US" dirty="0" smtClean="0"/>
              <a:t>Software</a:t>
            </a:r>
            <a:endParaRPr lang="en-US" dirty="0"/>
          </a:p>
        </p:txBody>
      </p:sp>
    </p:spTree>
    <p:extLst>
      <p:ext uri="{BB962C8B-B14F-4D97-AF65-F5344CB8AC3E}">
        <p14:creationId xmlns:p14="http://schemas.microsoft.com/office/powerpoint/2010/main" xmlns="" val="3424028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bg1"/>
                </a:solidFill>
              </a:rPr>
              <a:t>Ecosystem Services Valuation Calculator</a:t>
            </a:r>
          </a:p>
        </p:txBody>
      </p:sp>
      <p:sp>
        <p:nvSpPr>
          <p:cNvPr id="3" name="Content Placeholder 2"/>
          <p:cNvSpPr>
            <a:spLocks noGrp="1"/>
          </p:cNvSpPr>
          <p:nvPr>
            <p:ph idx="1"/>
          </p:nvPr>
        </p:nvSpPr>
        <p:spPr>
          <a:xfrm>
            <a:off x="457200" y="1981200"/>
            <a:ext cx="8229600" cy="4144963"/>
          </a:xfrm>
        </p:spPr>
        <p:txBody>
          <a:bodyPr/>
          <a:lstStyle/>
          <a:p>
            <a:r>
              <a:rPr lang="en-US" dirty="0" smtClean="0">
                <a:solidFill>
                  <a:schemeClr val="bg1"/>
                </a:solidFill>
              </a:rPr>
              <a:t>“standard” tools to analyze spatial data:</a:t>
            </a:r>
          </a:p>
          <a:p>
            <a:pPr lvl="1"/>
            <a:r>
              <a:rPr lang="en-US" dirty="0" smtClean="0">
                <a:solidFill>
                  <a:schemeClr val="bg1"/>
                </a:solidFill>
              </a:rPr>
              <a:t>Areal &amp; linear measurement</a:t>
            </a:r>
          </a:p>
          <a:p>
            <a:pPr lvl="1"/>
            <a:r>
              <a:rPr lang="en-US" dirty="0" smtClean="0">
                <a:solidFill>
                  <a:schemeClr val="bg1"/>
                </a:solidFill>
              </a:rPr>
              <a:t>Feature queries</a:t>
            </a:r>
          </a:p>
          <a:p>
            <a:pPr lvl="1"/>
            <a:r>
              <a:rPr lang="en-US" dirty="0" smtClean="0">
                <a:solidFill>
                  <a:schemeClr val="bg1"/>
                </a:solidFill>
              </a:rPr>
              <a:t>Feature information/identification</a:t>
            </a:r>
          </a:p>
          <a:p>
            <a:pPr lvl="1"/>
            <a:r>
              <a:rPr lang="en-US" dirty="0" smtClean="0">
                <a:solidFill>
                  <a:schemeClr val="bg1"/>
                </a:solidFill>
              </a:rPr>
              <a:t>Multiple layer viewing </a:t>
            </a:r>
          </a:p>
          <a:p>
            <a:pPr lvl="1"/>
            <a:r>
              <a:rPr lang="en-US" dirty="0" smtClean="0">
                <a:solidFill>
                  <a:schemeClr val="bg1"/>
                </a:solidFill>
              </a:rPr>
              <a:t>Layer transparency</a:t>
            </a:r>
            <a:endParaRPr lang="en-US" dirty="0">
              <a:solidFill>
                <a:schemeClr val="bg1"/>
              </a:solidFill>
            </a:endParaRPr>
          </a:p>
        </p:txBody>
      </p:sp>
    </p:spTree>
    <p:extLst>
      <p:ext uri="{BB962C8B-B14F-4D97-AF65-F5344CB8AC3E}">
        <p14:creationId xmlns:p14="http://schemas.microsoft.com/office/powerpoint/2010/main" xmlns="" val="1496842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Outline</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pPr lvl="0"/>
            <a:r>
              <a:rPr lang="en-US" dirty="0" smtClean="0">
                <a:solidFill>
                  <a:schemeClr val="bg1"/>
                </a:solidFill>
              </a:rPr>
              <a:t>Capstone project goals</a:t>
            </a:r>
            <a:endParaRPr lang="en-US" dirty="0">
              <a:solidFill>
                <a:schemeClr val="bg1"/>
              </a:solidFill>
            </a:endParaRPr>
          </a:p>
          <a:p>
            <a:pPr lvl="0"/>
            <a:r>
              <a:rPr lang="en-US" dirty="0" smtClean="0">
                <a:solidFill>
                  <a:schemeClr val="bg1"/>
                </a:solidFill>
              </a:rPr>
              <a:t>Ecosystem services (ES), ES </a:t>
            </a:r>
            <a:r>
              <a:rPr lang="en-US" dirty="0">
                <a:solidFill>
                  <a:schemeClr val="bg1"/>
                </a:solidFill>
              </a:rPr>
              <a:t>valuation &amp; benefit transfer</a:t>
            </a:r>
          </a:p>
          <a:p>
            <a:pPr lvl="0"/>
            <a:r>
              <a:rPr lang="en-US" dirty="0" smtClean="0">
                <a:solidFill>
                  <a:schemeClr val="bg1"/>
                </a:solidFill>
              </a:rPr>
              <a:t>Existing software tools</a:t>
            </a:r>
            <a:endParaRPr lang="en-US" dirty="0">
              <a:solidFill>
                <a:schemeClr val="bg1"/>
              </a:solidFill>
            </a:endParaRPr>
          </a:p>
          <a:p>
            <a:r>
              <a:rPr lang="en-US" dirty="0" smtClean="0">
                <a:solidFill>
                  <a:schemeClr val="bg1"/>
                </a:solidFill>
              </a:rPr>
              <a:t>ESVC description &amp; benefits</a:t>
            </a:r>
            <a:endParaRPr lang="en-US" dirty="0">
              <a:solidFill>
                <a:schemeClr val="bg1"/>
              </a:solidFill>
            </a:endParaRPr>
          </a:p>
          <a:p>
            <a:r>
              <a:rPr lang="en-US" dirty="0" smtClean="0">
                <a:solidFill>
                  <a:schemeClr val="bg1"/>
                </a:solidFill>
              </a:rPr>
              <a:t>Design </a:t>
            </a:r>
            <a:r>
              <a:rPr lang="en-US" dirty="0">
                <a:solidFill>
                  <a:schemeClr val="bg1"/>
                </a:solidFill>
              </a:rPr>
              <a:t>challenges</a:t>
            </a:r>
          </a:p>
          <a:p>
            <a:pPr lvl="0"/>
            <a:r>
              <a:rPr lang="en-US" dirty="0" smtClean="0">
                <a:solidFill>
                  <a:schemeClr val="bg1"/>
                </a:solidFill>
              </a:rPr>
              <a:t>Project </a:t>
            </a:r>
            <a:r>
              <a:rPr lang="en-US" dirty="0">
                <a:solidFill>
                  <a:schemeClr val="bg1"/>
                </a:solidFill>
              </a:rPr>
              <a:t>timeline</a:t>
            </a:r>
          </a:p>
          <a:p>
            <a:pPr lvl="0"/>
            <a:r>
              <a:rPr lang="en-US" dirty="0" smtClean="0">
                <a:solidFill>
                  <a:schemeClr val="bg1"/>
                </a:solidFill>
              </a:rPr>
              <a:t>Questions</a:t>
            </a:r>
            <a:endParaRPr lang="en-US" dirty="0">
              <a:solidFill>
                <a:schemeClr val="bg1"/>
              </a:solidFill>
            </a:endParaRPr>
          </a:p>
          <a:p>
            <a:endParaRPr lang="en-US" dirty="0"/>
          </a:p>
        </p:txBody>
      </p:sp>
    </p:spTree>
    <p:extLst>
      <p:ext uri="{BB962C8B-B14F-4D97-AF65-F5344CB8AC3E}">
        <p14:creationId xmlns:p14="http://schemas.microsoft.com/office/powerpoint/2010/main" xmlns="" val="2350458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chemeClr val="bg1"/>
                </a:solidFill>
              </a:rPr>
              <a:t>Advantages include:</a:t>
            </a:r>
          </a:p>
          <a:p>
            <a:pPr lvl="1"/>
            <a:r>
              <a:rPr lang="en-US" dirty="0" smtClean="0">
                <a:solidFill>
                  <a:schemeClr val="bg1"/>
                </a:solidFill>
              </a:rPr>
              <a:t>Easy-to-use user interface (UI)</a:t>
            </a:r>
          </a:p>
          <a:p>
            <a:pPr lvl="1"/>
            <a:r>
              <a:rPr lang="en-US" dirty="0" smtClean="0">
                <a:solidFill>
                  <a:schemeClr val="bg1"/>
                </a:solidFill>
              </a:rPr>
              <a:t>**Ability to upload spatial data or use mapping services found on the Web**</a:t>
            </a:r>
          </a:p>
          <a:p>
            <a:pPr lvl="1"/>
            <a:r>
              <a:rPr lang="en-US" dirty="0" smtClean="0">
                <a:solidFill>
                  <a:schemeClr val="bg1"/>
                </a:solidFill>
              </a:rPr>
              <a:t>**Unlimited spatial extent**</a:t>
            </a:r>
          </a:p>
          <a:p>
            <a:pPr lvl="1"/>
            <a:r>
              <a:rPr lang="en-US" dirty="0" smtClean="0">
                <a:solidFill>
                  <a:schemeClr val="bg1"/>
                </a:solidFill>
              </a:rPr>
              <a:t>Ability to save various scenarios to allow users to observe spatiotemporal effects</a:t>
            </a:r>
            <a:endParaRPr lang="en-US" dirty="0">
              <a:solidFill>
                <a:schemeClr val="bg1"/>
              </a:solidFill>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789817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Additional Application Features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Access web mapping services</a:t>
            </a:r>
          </a:p>
          <a:p>
            <a:r>
              <a:rPr lang="en-US" dirty="0" smtClean="0">
                <a:solidFill>
                  <a:schemeClr val="bg1"/>
                </a:solidFill>
              </a:rPr>
              <a:t>View layer metadata</a:t>
            </a:r>
          </a:p>
          <a:p>
            <a:r>
              <a:rPr lang="en-US" dirty="0" smtClean="0">
                <a:solidFill>
                  <a:schemeClr val="bg1"/>
                </a:solidFill>
              </a:rPr>
              <a:t>Associate layers to ES</a:t>
            </a:r>
          </a:p>
          <a:p>
            <a:r>
              <a:rPr lang="en-US" dirty="0" smtClean="0">
                <a:solidFill>
                  <a:schemeClr val="bg1"/>
                </a:solidFill>
              </a:rPr>
              <a:t>Associate dollar values to layer/ES pairing</a:t>
            </a:r>
          </a:p>
          <a:p>
            <a:r>
              <a:rPr lang="en-US" dirty="0" smtClean="0">
                <a:solidFill>
                  <a:schemeClr val="bg1"/>
                </a:solidFill>
              </a:rPr>
              <a:t>Select layers used in analyses</a:t>
            </a:r>
          </a:p>
          <a:p>
            <a:r>
              <a:rPr lang="en-US" dirty="0" smtClean="0">
                <a:solidFill>
                  <a:schemeClr val="bg1"/>
                </a:solidFill>
              </a:rPr>
              <a:t>Select AOI to use in calculation</a:t>
            </a:r>
          </a:p>
          <a:p>
            <a:endParaRPr lang="en-US" dirty="0" smtClean="0">
              <a:solidFill>
                <a:schemeClr val="bg1"/>
              </a:solidFill>
            </a:endParaRPr>
          </a:p>
        </p:txBody>
      </p:sp>
    </p:spTree>
    <p:extLst>
      <p:ext uri="{BB962C8B-B14F-4D97-AF65-F5344CB8AC3E}">
        <p14:creationId xmlns:p14="http://schemas.microsoft.com/office/powerpoint/2010/main" xmlns="" val="2269041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14400"/>
            <a:ext cx="9144000" cy="4529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a:spLocks noGrp="1"/>
          </p:cNvSpPr>
          <p:nvPr>
            <p:ph type="title"/>
          </p:nvPr>
        </p:nvSpPr>
        <p:spPr>
          <a:xfrm>
            <a:off x="457200" y="228600"/>
            <a:ext cx="8458200" cy="884238"/>
          </a:xfrm>
        </p:spPr>
        <p:txBody>
          <a:bodyPr>
            <a:normAutofit/>
          </a:bodyPr>
          <a:lstStyle/>
          <a:p>
            <a:r>
              <a:rPr lang="en-US" sz="3600" dirty="0" smtClean="0">
                <a:solidFill>
                  <a:schemeClr val="bg1"/>
                </a:solidFill>
              </a:rPr>
              <a:t>ESVC User Interface</a:t>
            </a:r>
            <a:endParaRPr lang="en-US" sz="3600" dirty="0">
              <a:solidFill>
                <a:schemeClr val="bg1"/>
              </a:solidFill>
            </a:endParaRPr>
          </a:p>
        </p:txBody>
      </p:sp>
      <p:sp>
        <p:nvSpPr>
          <p:cNvPr id="2" name="Rectangle 1"/>
          <p:cNvSpPr/>
          <p:nvPr/>
        </p:nvSpPr>
        <p:spPr>
          <a:xfrm>
            <a:off x="2628900" y="2914650"/>
            <a:ext cx="76200" cy="76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87594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LULC/ES MATRIX</a:t>
            </a:r>
            <a:endParaRPr lang="en-US"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1447800"/>
            <a:ext cx="6772275" cy="5114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480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r="22299" b="38492"/>
          <a:stretch/>
        </p:blipFill>
        <p:spPr>
          <a:xfrm>
            <a:off x="107386" y="1828800"/>
            <a:ext cx="8960414" cy="3311945"/>
          </a:xfrm>
          <a:prstGeom prst="rect">
            <a:avLst/>
          </a:prstGeom>
        </p:spPr>
      </p:pic>
      <p:sp>
        <p:nvSpPr>
          <p:cNvPr id="5" name="Rectangle 4"/>
          <p:cNvSpPr/>
          <p:nvPr/>
        </p:nvSpPr>
        <p:spPr>
          <a:xfrm>
            <a:off x="2362200" y="2209800"/>
            <a:ext cx="45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03171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bg1"/>
                </a:solidFill>
              </a:rPr>
              <a:t>Challenges</a:t>
            </a:r>
            <a:endParaRPr lang="en-US" sz="4000" dirty="0">
              <a:solidFill>
                <a:schemeClr val="bg1"/>
              </a:solidFill>
            </a:endParaRPr>
          </a:p>
        </p:txBody>
      </p:sp>
      <p:sp>
        <p:nvSpPr>
          <p:cNvPr id="3" name="Content Placeholder 2"/>
          <p:cNvSpPr>
            <a:spLocks noGrp="1"/>
          </p:cNvSpPr>
          <p:nvPr>
            <p:ph idx="1"/>
          </p:nvPr>
        </p:nvSpPr>
        <p:spPr>
          <a:xfrm>
            <a:off x="685800" y="1905000"/>
            <a:ext cx="8229600" cy="3840163"/>
          </a:xfrm>
        </p:spPr>
        <p:txBody>
          <a:bodyPr/>
          <a:lstStyle/>
          <a:p>
            <a:r>
              <a:rPr lang="en-US" dirty="0">
                <a:solidFill>
                  <a:schemeClr val="bg1"/>
                </a:solidFill>
              </a:rPr>
              <a:t>Development challenges</a:t>
            </a:r>
          </a:p>
          <a:p>
            <a:pPr lvl="1"/>
            <a:r>
              <a:rPr lang="en-US" dirty="0">
                <a:solidFill>
                  <a:schemeClr val="bg1"/>
                </a:solidFill>
              </a:rPr>
              <a:t>Programming capabilities</a:t>
            </a:r>
          </a:p>
          <a:p>
            <a:pPr lvl="1"/>
            <a:r>
              <a:rPr lang="en-US" dirty="0">
                <a:solidFill>
                  <a:schemeClr val="bg1"/>
                </a:solidFill>
              </a:rPr>
              <a:t>Quality user interface</a:t>
            </a:r>
          </a:p>
          <a:p>
            <a:r>
              <a:rPr lang="en-US" dirty="0" smtClean="0">
                <a:solidFill>
                  <a:schemeClr val="bg1"/>
                </a:solidFill>
              </a:rPr>
              <a:t>Production challenges</a:t>
            </a:r>
          </a:p>
          <a:p>
            <a:pPr lvl="1"/>
            <a:r>
              <a:rPr lang="en-US" dirty="0" smtClean="0">
                <a:solidFill>
                  <a:schemeClr val="bg1"/>
                </a:solidFill>
              </a:rPr>
              <a:t>Access to web map services</a:t>
            </a:r>
          </a:p>
          <a:p>
            <a:pPr lvl="1"/>
            <a:r>
              <a:rPr lang="en-US" dirty="0" smtClean="0">
                <a:solidFill>
                  <a:schemeClr val="bg1"/>
                </a:solidFill>
              </a:rPr>
              <a:t>Reliable servers/software</a:t>
            </a:r>
          </a:p>
          <a:p>
            <a:endParaRPr lang="en-US" dirty="0" smtClean="0">
              <a:solidFill>
                <a:schemeClr val="bg1"/>
              </a:solidFill>
            </a:endParaRPr>
          </a:p>
        </p:txBody>
      </p:sp>
    </p:spTree>
    <p:extLst>
      <p:ext uri="{BB962C8B-B14F-4D97-AF65-F5344CB8AC3E}">
        <p14:creationId xmlns:p14="http://schemas.microsoft.com/office/powerpoint/2010/main" xmlns="" val="1752173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timeline</a:t>
            </a:r>
            <a:endParaRPr lang="en-US" dirty="0">
              <a:solidFill>
                <a:schemeClr val="bg1"/>
              </a:solidFill>
            </a:endParaRPr>
          </a:p>
        </p:txBody>
      </p:sp>
      <p:sp>
        <p:nvSpPr>
          <p:cNvPr id="3" name="Content Placeholder 2"/>
          <p:cNvSpPr>
            <a:spLocks noGrp="1"/>
          </p:cNvSpPr>
          <p:nvPr>
            <p:ph idx="1"/>
          </p:nvPr>
        </p:nvSpPr>
        <p:spPr>
          <a:xfrm>
            <a:off x="457200" y="2514600"/>
            <a:ext cx="8229600" cy="3611563"/>
          </a:xfrm>
        </p:spPr>
        <p:txBody>
          <a:bodyPr/>
          <a:lstStyle/>
          <a:p>
            <a:r>
              <a:rPr lang="en-US" dirty="0" smtClean="0">
                <a:solidFill>
                  <a:schemeClr val="bg1"/>
                </a:solidFill>
              </a:rPr>
              <a:t>December 2011: proposal presentation</a:t>
            </a:r>
          </a:p>
          <a:p>
            <a:r>
              <a:rPr lang="en-US" dirty="0" smtClean="0">
                <a:solidFill>
                  <a:schemeClr val="bg1"/>
                </a:solidFill>
              </a:rPr>
              <a:t>Mid-January 2012: produce working prototype of ESVC</a:t>
            </a:r>
          </a:p>
          <a:p>
            <a:r>
              <a:rPr lang="en-US" dirty="0" smtClean="0">
                <a:solidFill>
                  <a:schemeClr val="bg1"/>
                </a:solidFill>
              </a:rPr>
              <a:t>Mid-February 2012: final presentation of application</a:t>
            </a:r>
            <a:endParaRPr lang="en-US" dirty="0">
              <a:solidFill>
                <a:schemeClr val="bg1"/>
              </a:solidFill>
            </a:endParaRPr>
          </a:p>
        </p:txBody>
      </p:sp>
    </p:spTree>
    <p:extLst>
      <p:ext uri="{BB962C8B-B14F-4D97-AF65-F5344CB8AC3E}">
        <p14:creationId xmlns:p14="http://schemas.microsoft.com/office/powerpoint/2010/main" xmlns="" val="2882872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dirty="0" smtClean="0">
                <a:solidFill>
                  <a:schemeClr val="bg1"/>
                </a:solidFill>
              </a:rPr>
              <a:t>Questions??</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pPr marL="0" indent="0">
              <a:buNone/>
            </a:pPr>
            <a:endParaRPr lang="en-US" dirty="0" smtClean="0">
              <a:solidFill>
                <a:schemeClr val="bg1"/>
              </a:solidFill>
            </a:endParaRPr>
          </a:p>
          <a:p>
            <a:pPr marL="0" indent="0">
              <a:buNone/>
            </a:pPr>
            <a:endParaRPr lang="en-US" dirty="0">
              <a:solidFill>
                <a:schemeClr val="bg1"/>
              </a:solidFill>
            </a:endParaRPr>
          </a:p>
          <a:p>
            <a:pPr marL="0" indent="0">
              <a:buNone/>
            </a:pPr>
            <a:endParaRPr lang="en-US" dirty="0" smtClean="0">
              <a:solidFill>
                <a:schemeClr val="bg1"/>
              </a:solidFill>
            </a:endParaRPr>
          </a:p>
          <a:p>
            <a:pPr marL="0" indent="0">
              <a:buNone/>
            </a:pPr>
            <a:endParaRPr lang="en-US" dirty="0" smtClean="0">
              <a:solidFill>
                <a:schemeClr val="bg1"/>
              </a:solidFill>
            </a:endParaRPr>
          </a:p>
          <a:p>
            <a:pPr marL="0" indent="0">
              <a:buNone/>
            </a:pPr>
            <a:endParaRPr lang="en-US" dirty="0">
              <a:solidFill>
                <a:schemeClr val="bg1"/>
              </a:solidFill>
            </a:endParaRPr>
          </a:p>
          <a:p>
            <a:pPr marL="0" indent="0">
              <a:buNone/>
            </a:pPr>
            <a:r>
              <a:rPr lang="en-US" dirty="0" smtClean="0">
                <a:solidFill>
                  <a:schemeClr val="bg1"/>
                </a:solidFill>
              </a:rPr>
              <a:t>Jonathan  Meyers</a:t>
            </a:r>
          </a:p>
          <a:p>
            <a:pPr marL="0" indent="0">
              <a:buNone/>
            </a:pPr>
            <a:r>
              <a:rPr lang="en-US" sz="2800" dirty="0" smtClean="0">
                <a:solidFill>
                  <a:srgbClr val="C00000"/>
                </a:solidFill>
              </a:rPr>
              <a:t>jzm116@psu.edu</a:t>
            </a:r>
          </a:p>
          <a:p>
            <a:pPr marL="0" indent="0">
              <a:buNone/>
            </a:pPr>
            <a:r>
              <a:rPr lang="en-US" sz="2800" dirty="0" smtClean="0">
                <a:solidFill>
                  <a:srgbClr val="C00000"/>
                </a:solidFill>
              </a:rPr>
              <a:t>jonathan@meyersgis.com</a:t>
            </a:r>
          </a:p>
          <a:p>
            <a:pPr marL="0" indent="0">
              <a:buNone/>
            </a:pPr>
            <a:endParaRPr lang="en-US" dirty="0">
              <a:solidFill>
                <a:schemeClr val="bg1"/>
              </a:solidFill>
            </a:endParaRPr>
          </a:p>
        </p:txBody>
      </p:sp>
    </p:spTree>
    <p:extLst>
      <p:ext uri="{BB962C8B-B14F-4D97-AF65-F5344CB8AC3E}">
        <p14:creationId xmlns:p14="http://schemas.microsoft.com/office/powerpoint/2010/main" xmlns="" val="3927820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chemeClr val="bg1"/>
                </a:solidFill>
              </a:rPr>
              <a:t>Project Purpose &amp; Goals</a:t>
            </a:r>
            <a:endParaRPr lang="en-US" dirty="0">
              <a:solidFill>
                <a:schemeClr val="bg1"/>
              </a:solidFill>
            </a:endParaRPr>
          </a:p>
        </p:txBody>
      </p:sp>
      <p:sp>
        <p:nvSpPr>
          <p:cNvPr id="3" name="Content Placeholder 2"/>
          <p:cNvSpPr>
            <a:spLocks noGrp="1"/>
          </p:cNvSpPr>
          <p:nvPr>
            <p:ph idx="1"/>
          </p:nvPr>
        </p:nvSpPr>
        <p:spPr>
          <a:xfrm>
            <a:off x="457200" y="2362200"/>
            <a:ext cx="8229600" cy="4191000"/>
          </a:xfrm>
        </p:spPr>
        <p:txBody>
          <a:bodyPr>
            <a:normAutofit/>
          </a:bodyPr>
          <a:lstStyle/>
          <a:p>
            <a:pPr marL="0" indent="0">
              <a:buNone/>
            </a:pPr>
            <a:r>
              <a:rPr lang="en-US" dirty="0" smtClean="0">
                <a:solidFill>
                  <a:schemeClr val="bg1"/>
                </a:solidFill>
              </a:rPr>
              <a:t>Prototype a web-based application that will allow users, including the public, government &amp; environmental stewards, to calculate ecosystem services values for a given area.  The ESVC will enhance users’ decision-making capabilities. </a:t>
            </a:r>
            <a:endParaRPr lang="en-US" dirty="0">
              <a:solidFill>
                <a:schemeClr val="bg1"/>
              </a:solidFill>
            </a:endParaRPr>
          </a:p>
        </p:txBody>
      </p:sp>
    </p:spTree>
    <p:extLst>
      <p:ext uri="{BB962C8B-B14F-4D97-AF65-F5344CB8AC3E}">
        <p14:creationId xmlns:p14="http://schemas.microsoft.com/office/powerpoint/2010/main" xmlns="" val="679459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normAutofit fontScale="90000"/>
          </a:bodyPr>
          <a:lstStyle/>
          <a:p>
            <a:r>
              <a:rPr lang="en-US" dirty="0" smtClean="0">
                <a:solidFill>
                  <a:schemeClr val="bg1"/>
                </a:solidFill>
              </a:rPr>
              <a:t>…a brief example of who would use this tool &amp; why…</a:t>
            </a:r>
            <a:endParaRPr lang="en-US" dirty="0">
              <a:solidFill>
                <a:schemeClr val="bg1"/>
              </a:solidFill>
            </a:endParaRPr>
          </a:p>
        </p:txBody>
      </p:sp>
      <p:sp>
        <p:nvSpPr>
          <p:cNvPr id="4" name="Title 1"/>
          <p:cNvSpPr txBox="1">
            <a:spLocks/>
          </p:cNvSpPr>
          <p:nvPr/>
        </p:nvSpPr>
        <p:spPr>
          <a:xfrm>
            <a:off x="1295400" y="3918284"/>
            <a:ext cx="6164178" cy="762000"/>
          </a:xfrm>
          <a:prstGeom prst="rect">
            <a:avLst/>
          </a:prstGeom>
          <a:solidFill>
            <a:schemeClr val="tx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1"/>
                </a:solidFill>
              </a:rPr>
              <a:t>NJ Dept. of Environmental Protection/</a:t>
            </a:r>
          </a:p>
          <a:p>
            <a:r>
              <a:rPr lang="en-US" sz="2400" dirty="0" smtClean="0">
                <a:solidFill>
                  <a:schemeClr val="bg1"/>
                </a:solidFill>
              </a:rPr>
              <a:t>Economic Survey of Natural Resources in State</a:t>
            </a:r>
            <a:endParaRPr lang="en-US" sz="2400" dirty="0">
              <a:solidFill>
                <a:schemeClr val="bg1"/>
              </a:solidFill>
            </a:endParaRPr>
          </a:p>
        </p:txBody>
      </p:sp>
    </p:spTree>
    <p:extLst>
      <p:ext uri="{BB962C8B-B14F-4D97-AF65-F5344CB8AC3E}">
        <p14:creationId xmlns:p14="http://schemas.microsoft.com/office/powerpoint/2010/main" xmlns="" val="484490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Ecosystem Services</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endParaRPr lang="en-US" dirty="0" smtClean="0">
              <a:solidFill>
                <a:schemeClr val="bg1"/>
              </a:solidFill>
            </a:endParaRPr>
          </a:p>
          <a:p>
            <a:pPr marL="0" indent="0">
              <a:buNone/>
            </a:pPr>
            <a:r>
              <a:rPr lang="en-US" dirty="0" smtClean="0">
                <a:solidFill>
                  <a:schemeClr val="bg1"/>
                </a:solidFill>
              </a:rPr>
              <a:t>one </a:t>
            </a:r>
            <a:r>
              <a:rPr lang="en-US" dirty="0">
                <a:solidFill>
                  <a:schemeClr val="bg1"/>
                </a:solidFill>
              </a:rPr>
              <a:t>definition...</a:t>
            </a:r>
          </a:p>
          <a:p>
            <a:endParaRPr lang="en-US" dirty="0">
              <a:solidFill>
                <a:schemeClr val="bg1"/>
              </a:solidFill>
            </a:endParaRPr>
          </a:p>
          <a:p>
            <a:pPr marL="0" indent="0">
              <a:buNone/>
            </a:pPr>
            <a:r>
              <a:rPr lang="en-US" dirty="0">
                <a:solidFill>
                  <a:schemeClr val="bg1"/>
                </a:solidFill>
              </a:rPr>
              <a:t>“</a:t>
            </a:r>
            <a:r>
              <a:rPr lang="en-US" i="1" dirty="0">
                <a:solidFill>
                  <a:schemeClr val="bg1"/>
                </a:solidFill>
              </a:rPr>
              <a:t>Ecosystem services refers to a wide range of conditions and processes through which natural ecosystems…helps sustain and fulfill human life. </a:t>
            </a:r>
            <a:r>
              <a:rPr lang="en-US" dirty="0">
                <a:solidFill>
                  <a:schemeClr val="bg1"/>
                </a:solidFill>
              </a:rPr>
              <a:t>(Daily et al. 1997)“  </a:t>
            </a:r>
          </a:p>
          <a:p>
            <a:endParaRPr lang="en-US" dirty="0">
              <a:solidFill>
                <a:schemeClr val="bg1"/>
              </a:solidFill>
            </a:endParaRPr>
          </a:p>
        </p:txBody>
      </p:sp>
    </p:spTree>
    <p:extLst>
      <p:ext uri="{BB962C8B-B14F-4D97-AF65-F5344CB8AC3E}">
        <p14:creationId xmlns:p14="http://schemas.microsoft.com/office/powerpoint/2010/main" xmlns="" val="3896179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dirty="0" smtClean="0">
                <a:solidFill>
                  <a:schemeClr val="bg1"/>
                </a:solidFill>
              </a:rPr>
              <a:t>Millennium Ecosystem Assessment (MEA)</a:t>
            </a:r>
            <a:br>
              <a:rPr lang="en-US" sz="4000" dirty="0" smtClean="0">
                <a:solidFill>
                  <a:schemeClr val="bg1"/>
                </a:solidFill>
              </a:rPr>
            </a:br>
            <a:endParaRPr lang="en-US" sz="4000" dirty="0">
              <a:solidFill>
                <a:schemeClr val="bg1"/>
              </a:solidFill>
            </a:endParaRPr>
          </a:p>
        </p:txBody>
      </p:sp>
      <p:sp>
        <p:nvSpPr>
          <p:cNvPr id="3" name="Content Placeholder 2"/>
          <p:cNvSpPr>
            <a:spLocks noGrp="1"/>
          </p:cNvSpPr>
          <p:nvPr>
            <p:ph idx="1"/>
          </p:nvPr>
        </p:nvSpPr>
        <p:spPr/>
        <p:txBody>
          <a:bodyPr>
            <a:normAutofit fontScale="70000" lnSpcReduction="20000"/>
          </a:bodyPr>
          <a:lstStyle/>
          <a:p>
            <a:pPr marL="0" indent="0">
              <a:buNone/>
            </a:pPr>
            <a:endParaRPr lang="en-US" dirty="0"/>
          </a:p>
          <a:p>
            <a:pPr marL="0" indent="0" algn="just">
              <a:buNone/>
            </a:pPr>
            <a:r>
              <a:rPr lang="en-US" sz="3400" dirty="0">
                <a:solidFill>
                  <a:schemeClr val="bg1"/>
                </a:solidFill>
              </a:rPr>
              <a:t>Starting in 2001, the United Nations initiated the MEA, which was designed to assess the effects of changes to our environment (ecosystems) and to determine what scientific research was necessary to monitor and quantify the resultant impacts (MEA, 2001).</a:t>
            </a:r>
          </a:p>
          <a:p>
            <a:endParaRPr lang="en-US" dirty="0">
              <a:solidFill>
                <a:schemeClr val="bg1"/>
              </a:solidFill>
            </a:endParaRPr>
          </a:p>
          <a:p>
            <a:pPr marL="0" indent="0">
              <a:buNone/>
            </a:pPr>
            <a:r>
              <a:rPr lang="en-US" dirty="0">
                <a:solidFill>
                  <a:schemeClr val="bg1"/>
                </a:solidFill>
              </a:rPr>
              <a:t>The </a:t>
            </a:r>
            <a:r>
              <a:rPr lang="en-US" u="sng" dirty="0">
                <a:solidFill>
                  <a:schemeClr val="bg1"/>
                </a:solidFill>
              </a:rPr>
              <a:t>MEA framework</a:t>
            </a:r>
            <a:r>
              <a:rPr lang="en-US" dirty="0">
                <a:solidFill>
                  <a:schemeClr val="bg1"/>
                </a:solidFill>
              </a:rPr>
              <a:t> divides ES into four types</a:t>
            </a:r>
            <a:r>
              <a:rPr lang="en-US" baseline="30000" dirty="0">
                <a:solidFill>
                  <a:schemeClr val="bg1"/>
                </a:solidFill>
              </a:rPr>
              <a:t> </a:t>
            </a:r>
            <a:r>
              <a:rPr lang="en-US" dirty="0">
                <a:solidFill>
                  <a:schemeClr val="bg1"/>
                </a:solidFill>
              </a:rPr>
              <a:t>(MEA, 2005):</a:t>
            </a:r>
          </a:p>
          <a:p>
            <a:pPr marL="0" indent="0">
              <a:buNone/>
            </a:pPr>
            <a:r>
              <a:rPr lang="en-US" dirty="0">
                <a:solidFill>
                  <a:schemeClr val="bg1"/>
                </a:solidFill>
              </a:rPr>
              <a:t> </a:t>
            </a:r>
          </a:p>
          <a:p>
            <a:pPr lvl="0">
              <a:buFont typeface="Wingdings" pitchFamily="2" charset="2"/>
              <a:buChar char="Ø"/>
            </a:pPr>
            <a:r>
              <a:rPr lang="en-US" dirty="0">
                <a:solidFill>
                  <a:schemeClr val="bg1"/>
                </a:solidFill>
              </a:rPr>
              <a:t>Provisioning (equivalent to ecosystem goods)</a:t>
            </a:r>
          </a:p>
          <a:p>
            <a:pPr lvl="0">
              <a:buFont typeface="Wingdings" pitchFamily="2" charset="2"/>
              <a:buChar char="Ø"/>
            </a:pPr>
            <a:r>
              <a:rPr lang="en-US" dirty="0">
                <a:solidFill>
                  <a:schemeClr val="bg1"/>
                </a:solidFill>
              </a:rPr>
              <a:t>Regulating</a:t>
            </a:r>
          </a:p>
          <a:p>
            <a:pPr lvl="0">
              <a:buFont typeface="Wingdings" pitchFamily="2" charset="2"/>
              <a:buChar char="Ø"/>
            </a:pPr>
            <a:r>
              <a:rPr lang="en-US" dirty="0">
                <a:solidFill>
                  <a:schemeClr val="bg1"/>
                </a:solidFill>
              </a:rPr>
              <a:t>Supporting</a:t>
            </a:r>
          </a:p>
          <a:p>
            <a:pPr lvl="0">
              <a:buFont typeface="Wingdings" pitchFamily="2" charset="2"/>
              <a:buChar char="Ø"/>
            </a:pPr>
            <a:r>
              <a:rPr lang="en-US" dirty="0">
                <a:solidFill>
                  <a:schemeClr val="bg1"/>
                </a:solidFill>
              </a:rPr>
              <a:t>Cultural</a:t>
            </a:r>
          </a:p>
          <a:p>
            <a:endParaRPr lang="en-US" dirty="0"/>
          </a:p>
        </p:txBody>
      </p:sp>
    </p:spTree>
    <p:extLst>
      <p:ext uri="{BB962C8B-B14F-4D97-AF65-F5344CB8AC3E}">
        <p14:creationId xmlns:p14="http://schemas.microsoft.com/office/powerpoint/2010/main" xmlns="" val="2271544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31838"/>
          </a:xfrm>
        </p:spPr>
        <p:txBody>
          <a:bodyPr>
            <a:normAutofit/>
          </a:bodyPr>
          <a:lstStyle/>
          <a:p>
            <a:r>
              <a:rPr lang="en-US" sz="3600" dirty="0" smtClean="0">
                <a:solidFill>
                  <a:schemeClr val="bg1"/>
                </a:solidFill>
              </a:rPr>
              <a:t>Examples of Ecosystem Services</a:t>
            </a:r>
            <a:endParaRPr lang="en-US" sz="3600"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6388" y="971550"/>
            <a:ext cx="8380412" cy="5734050"/>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66871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31838"/>
          </a:xfrm>
        </p:spPr>
        <p:txBody>
          <a:bodyPr>
            <a:normAutofit fontScale="90000"/>
          </a:bodyPr>
          <a:lstStyle/>
          <a:p>
            <a:r>
              <a:rPr lang="en-US" sz="3600" dirty="0" smtClean="0">
                <a:solidFill>
                  <a:schemeClr val="bg1"/>
                </a:solidFill>
              </a:rPr>
              <a:t>Examples of Ecosystem Services Produced or Derived from Wetlands</a:t>
            </a:r>
            <a:endParaRPr lang="en-US" sz="3600" dirty="0">
              <a:solidFill>
                <a:schemeClr val="bg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21048" t="29938" r="23157" b="3125"/>
          <a:stretch>
            <a:fillRect/>
          </a:stretch>
        </p:blipFill>
        <p:spPr bwMode="auto">
          <a:xfrm>
            <a:off x="715962" y="1089025"/>
            <a:ext cx="7742238" cy="56165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76612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solidFill>
                  <a:schemeClr val="bg1"/>
                </a:solidFill>
              </a:rPr>
              <a:t>Ecosystem Services Valuation</a:t>
            </a:r>
            <a:endParaRPr lang="en-US" sz="3600" dirty="0">
              <a:solidFill>
                <a:schemeClr val="bg1"/>
              </a:solidFill>
            </a:endParaRPr>
          </a:p>
        </p:txBody>
      </p:sp>
      <p:sp>
        <p:nvSpPr>
          <p:cNvPr id="3" name="Content Placeholder 2"/>
          <p:cNvSpPr>
            <a:spLocks noGrp="1"/>
          </p:cNvSpPr>
          <p:nvPr>
            <p:ph idx="1"/>
          </p:nvPr>
        </p:nvSpPr>
        <p:spPr>
          <a:xfrm>
            <a:off x="457200" y="2590800"/>
            <a:ext cx="8229600" cy="3535363"/>
          </a:xfrm>
        </p:spPr>
        <p:txBody>
          <a:bodyPr/>
          <a:lstStyle/>
          <a:p>
            <a:pPr marL="0" indent="0" algn="just">
              <a:buNone/>
            </a:pPr>
            <a:r>
              <a:rPr lang="en-US" sz="2800" dirty="0">
                <a:solidFill>
                  <a:schemeClr val="bg1"/>
                </a:solidFill>
              </a:rPr>
              <a:t>To </a:t>
            </a:r>
            <a:r>
              <a:rPr lang="en-US" sz="2800" dirty="0" smtClean="0">
                <a:solidFill>
                  <a:schemeClr val="bg1"/>
                </a:solidFill>
              </a:rPr>
              <a:t>better </a:t>
            </a:r>
            <a:r>
              <a:rPr lang="en-US" sz="2800" dirty="0">
                <a:solidFill>
                  <a:schemeClr val="bg1"/>
                </a:solidFill>
              </a:rPr>
              <a:t>understand how actions (or inaction) we take affect the environment and thus ecosystem services, </a:t>
            </a:r>
            <a:r>
              <a:rPr lang="en-US" sz="2800" dirty="0" smtClean="0">
                <a:solidFill>
                  <a:schemeClr val="bg1"/>
                </a:solidFill>
              </a:rPr>
              <a:t>scientists </a:t>
            </a:r>
            <a:r>
              <a:rPr lang="en-US" sz="2800" dirty="0">
                <a:solidFill>
                  <a:schemeClr val="bg1"/>
                </a:solidFill>
              </a:rPr>
              <a:t>have </a:t>
            </a:r>
            <a:r>
              <a:rPr lang="en-US" sz="2800" dirty="0" smtClean="0">
                <a:solidFill>
                  <a:schemeClr val="bg1"/>
                </a:solidFill>
              </a:rPr>
              <a:t>quantified the </a:t>
            </a:r>
            <a:r>
              <a:rPr lang="en-US" sz="2800" dirty="0">
                <a:solidFill>
                  <a:schemeClr val="bg1"/>
                </a:solidFill>
              </a:rPr>
              <a:t>value of </a:t>
            </a:r>
            <a:r>
              <a:rPr lang="en-US" sz="2800" dirty="0" smtClean="0">
                <a:solidFill>
                  <a:schemeClr val="bg1"/>
                </a:solidFill>
              </a:rPr>
              <a:t>a variety of </a:t>
            </a:r>
            <a:r>
              <a:rPr lang="en-US" sz="2800" dirty="0">
                <a:solidFill>
                  <a:schemeClr val="bg1"/>
                </a:solidFill>
              </a:rPr>
              <a:t>ecosystem goods and services.</a:t>
            </a:r>
          </a:p>
          <a:p>
            <a:endParaRPr lang="en-US" dirty="0"/>
          </a:p>
        </p:txBody>
      </p:sp>
    </p:spTree>
    <p:extLst>
      <p:ext uri="{BB962C8B-B14F-4D97-AF65-F5344CB8AC3E}">
        <p14:creationId xmlns:p14="http://schemas.microsoft.com/office/powerpoint/2010/main" xmlns="" val="1183671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1505</TotalTime>
  <Words>798</Words>
  <Application>Microsoft Office PowerPoint</Application>
  <PresentationFormat>On-screen Show (4:3)</PresentationFormat>
  <Paragraphs>136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Ecosystem Services  Value Calculator  (ESVC) </vt:lpstr>
      <vt:lpstr>Outline</vt:lpstr>
      <vt:lpstr>Project Purpose &amp; Goals</vt:lpstr>
      <vt:lpstr>…a brief example of who would use this tool &amp; why…</vt:lpstr>
      <vt:lpstr>Ecosystem Services</vt:lpstr>
      <vt:lpstr> Millennium Ecosystem Assessment (MEA) </vt:lpstr>
      <vt:lpstr>Examples of Ecosystem Services</vt:lpstr>
      <vt:lpstr>Examples of Ecosystem Services Produced or Derived from Wetlands</vt:lpstr>
      <vt:lpstr>Ecosystem Services Valuation</vt:lpstr>
      <vt:lpstr>Ecosystem Services Valuation (cont’d)</vt:lpstr>
      <vt:lpstr>Valuation methods</vt:lpstr>
      <vt:lpstr>Benefits or Value Transfer</vt:lpstr>
      <vt:lpstr>Benefits or Value Transfer (cont’d)</vt:lpstr>
      <vt:lpstr>Slide 14</vt:lpstr>
      <vt:lpstr>Examples of existing tools</vt:lpstr>
      <vt:lpstr>Examples of existing tools (cont’d)</vt:lpstr>
      <vt:lpstr>Similar Prototypes</vt:lpstr>
      <vt:lpstr>ESVC system architecture</vt:lpstr>
      <vt:lpstr>Ecosystem Services Valuation Calculator</vt:lpstr>
      <vt:lpstr>Slide 20</vt:lpstr>
      <vt:lpstr>Additional Application Features</vt:lpstr>
      <vt:lpstr>ESVC User Interface</vt:lpstr>
      <vt:lpstr>LULC/ES MATRIX</vt:lpstr>
      <vt:lpstr>Slide 24</vt:lpstr>
      <vt:lpstr>Challenges</vt:lpstr>
      <vt:lpstr>timeline</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 Services Value Calculator &amp;  Decision Support Tool (ESVC)</dc:title>
  <dc:creator>JBM14</dc:creator>
  <cp:lastModifiedBy>king</cp:lastModifiedBy>
  <cp:revision>72</cp:revision>
  <cp:lastPrinted>2011-12-19T12:30:41Z</cp:lastPrinted>
  <dcterms:created xsi:type="dcterms:W3CDTF">2011-12-14T04:17:44Z</dcterms:created>
  <dcterms:modified xsi:type="dcterms:W3CDTF">2011-12-20T23:07:46Z</dcterms:modified>
</cp:coreProperties>
</file>