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314" r:id="rId3"/>
    <p:sldId id="267" r:id="rId4"/>
    <p:sldId id="315" r:id="rId5"/>
    <p:sldId id="316" r:id="rId6"/>
    <p:sldId id="317" r:id="rId7"/>
    <p:sldId id="318" r:id="rId8"/>
    <p:sldId id="305" r:id="rId9"/>
    <p:sldId id="268" r:id="rId10"/>
    <p:sldId id="327" r:id="rId11"/>
    <p:sldId id="328" r:id="rId12"/>
    <p:sldId id="329" r:id="rId13"/>
    <p:sldId id="330" r:id="rId14"/>
    <p:sldId id="306" r:id="rId15"/>
    <p:sldId id="343" r:id="rId16"/>
    <p:sldId id="292" r:id="rId17"/>
    <p:sldId id="293" r:id="rId18"/>
    <p:sldId id="294" r:id="rId19"/>
    <p:sldId id="342" r:id="rId20"/>
    <p:sldId id="334" r:id="rId21"/>
    <p:sldId id="335" r:id="rId22"/>
    <p:sldId id="336" r:id="rId23"/>
    <p:sldId id="337" r:id="rId24"/>
    <p:sldId id="338" r:id="rId25"/>
    <p:sldId id="339" r:id="rId26"/>
    <p:sldId id="296" r:id="rId27"/>
    <p:sldId id="298" r:id="rId28"/>
    <p:sldId id="333" r:id="rId29"/>
    <p:sldId id="332" r:id="rId30"/>
    <p:sldId id="312" r:id="rId31"/>
    <p:sldId id="313" r:id="rId32"/>
    <p:sldId id="326" r:id="rId33"/>
    <p:sldId id="340" r:id="rId34"/>
    <p:sldId id="31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7609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4" autoAdjust="0"/>
  </p:normalViewPr>
  <p:slideViewPr>
    <p:cSldViewPr>
      <p:cViewPr>
        <p:scale>
          <a:sx n="50" d="100"/>
          <a:sy n="50" d="100"/>
        </p:scale>
        <p:origin x="-186" y="-46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2C63-8DF8-4DA7-9805-9C48419AAE9F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C21FB-FC0D-4707-86CF-6383236D8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Boroushaki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Malczewski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(2008). Implementing an Extension of the Analytical Hierarchy Process Using Ordered Weighted Averaging Operators with Fuzzy Quantifiers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ArcGIS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and Geosciences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(34), 399-410.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Wikipedia. (2012, September 13).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Analytic Hierarchy Process Fundamental Scale.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Retrieved from Wikipedia: http://en.wikipedia.org/wiki/File:AHPFundamentalScaleModerately.png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 each sum by the total of  </a:t>
            </a:r>
            <a:r>
              <a:rPr lang="en-US" baseline="0" dirty="0" smtClean="0"/>
              <a:t>38.194 to get the priority percentage.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Goepel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 D. (2012).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AHP Excel Template with Multiple Inputs.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Retrieved June 13, 2013, from BPMSG (Business Performance Management): http://bpmsg.com/new-ahp-excel-template-with-multiple-inputs/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http://www.aviationnews.eu/2009/11/17/u-s-army%E2%80%99s-black-hawk-helicopter-fleet-surpasses-1-million-flight-hours-in-iraq-and-afghanistan/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 of the Army. (2006).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 Manual 3-21.38: Pathfinder Operations.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Washington DC: United States Army. Retrieved July 28, 2012, from http://armypubs.army.mil/doctrine/DR_pubs/DR_a/pdf/fm3_21x38.pdf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Federal Aviation Administration. (2012).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Aeronautical Information Manual: Official Guide to Basic Flight Information and ATC Procedures.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Washington DC: U.S. Department of Transportation. http://www.faa.gov/air_traffic/publications/ATPubs/AIM/aim.pdf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Allen, R. C., &amp; Cooper, J. L. (2012).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Wilderness Medicine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(6th ed.)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40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Philadelphia: Elsevier.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Renner, R. D.,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Z. Z.,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Tjouas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G. C. (2009). Extending Advanced Geospatial Analysis Capabilities.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Northrop Grumman Technology Review Journal, 17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96. Retrieved July 29, 2012, from http://www.is.northropgrumman.com/about/ngtr_journal/assets/TRJ-2009/SS/09SS_Renner.pdf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Carlton, D., &amp; Berry, J. (2011, August).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Assessing Wildfire Response (Part 1):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Oneth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Land,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Twoeth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Air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Retrieved from Beyond Mapping III Compilation of Beyond Mapping Columns Appearing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GeoWorld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Magazine from 1996-2009: http://www.innovativegis.com/basis/mapanalysis/Topic29/Topic29.htm#WildfireResponse_Part1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Wikipedia. (2013, June 21). 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Mi-17 Helicopter Landing Picture.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Retrieved from Wikipedia: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http://upload.wikimedia.org/wikipedia/commons/2/20/Mi-17Afganistan.jpg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http://commons.wikimedia.org/wiki/File:RAF_Chinook_Helicopters_Leave_a_Landing_in_Zone_in_Afghanistan_MOD_45153559.jpg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United States Geological Survey. (2012, May 22).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Elevation Dataset.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Retrieved from USGS: http://ned.usgs.gov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United States Geological Survey. (2012, May 22).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Land Cover Database.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Retrieved from USGS: http://seamless.usgs.gov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 of the Army. (2006).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 Manual 3-21.38: Pathfinder Operations.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Washington DC: United States Army. Retrieved July 28, 2012, from http://armypubs.army.mil/doctrine/DR_pubs/DR_a/pdf/fm3_21x38.pdf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oto.arcgisonline.com/maps/World_Street_Ma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d/RAF_Chinook_Helicopters_Leave_a_Landing_in_Zone_in_Afghanistan_MOD_45153559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atricksaviation.com/uploads/photos/243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0" y="914400"/>
            <a:ext cx="7619998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249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 Automated, Multi-Criteria, Weighted Overlay Approach to Helicopter Landing Zones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1496"/>
            <a:ext cx="7772400" cy="20379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Barry Y. Miller</a:t>
            </a:r>
          </a:p>
          <a:p>
            <a:pPr algn="ctr"/>
            <a:r>
              <a:rPr lang="en-US" dirty="0" smtClean="0"/>
              <a:t>ESRI International User’s Conference</a:t>
            </a:r>
          </a:p>
          <a:p>
            <a:pPr algn="ctr"/>
            <a:r>
              <a:rPr lang="en-US" dirty="0" smtClean="0"/>
              <a:t>Penn State Capstone Project</a:t>
            </a:r>
          </a:p>
          <a:p>
            <a:pPr algn="ctr"/>
            <a:r>
              <a:rPr lang="en-US" dirty="0" smtClean="0"/>
              <a:t>Advisor: Prof. Peter </a:t>
            </a:r>
            <a:r>
              <a:rPr lang="en-US" dirty="0" err="1" smtClean="0"/>
              <a:t>Guth</a:t>
            </a:r>
            <a:r>
              <a:rPr lang="en-US" dirty="0" smtClean="0"/>
              <a:t>, USNA</a:t>
            </a:r>
          </a:p>
          <a:p>
            <a:pPr algn="ctr"/>
            <a:r>
              <a:rPr lang="en-US" dirty="0" smtClean="0"/>
              <a:t>10 July 2013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5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Helicopter Characteristics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48" y="1447800"/>
            <a:ext cx="907672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9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Vertical Obstructions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9340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581400"/>
            <a:ext cx="897498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Land Cover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20016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3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862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Soil and Road Proximity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89154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038600"/>
            <a:ext cx="8896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690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Chart: Data Prep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13" y="1219200"/>
            <a:ext cx="9124387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Flow Chart: Reclassify Based on Criteria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-15804"/>
          <a:stretch>
            <a:fillRect/>
          </a:stretch>
        </p:blipFill>
        <p:spPr bwMode="auto">
          <a:xfrm>
            <a:off x="228600" y="1524000"/>
            <a:ext cx="7467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029200" y="4495800"/>
            <a:ext cx="38862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Medium helicopter</a:t>
            </a:r>
          </a:p>
          <a:p>
            <a:r>
              <a:rPr lang="en-US" dirty="0" smtClean="0"/>
              <a:t>Daylight conditions</a:t>
            </a:r>
          </a:p>
          <a:p>
            <a:pPr lvl="0"/>
            <a:r>
              <a:rPr lang="en-US" dirty="0" smtClean="0"/>
              <a:t>Forest environment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0" y="60960"/>
            <a:ext cx="399338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0960"/>
            <a:ext cx="3986283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32" y="3429000"/>
            <a:ext cx="3991468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429000"/>
            <a:ext cx="3986283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4267200" y="1600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267200" y="4953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91000" y="8776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Vert. Obs.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42304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Road Dist.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" y="60960"/>
            <a:ext cx="3950208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0960"/>
            <a:ext cx="3971972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99" y="3505200"/>
            <a:ext cx="3995301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05200"/>
            <a:ext cx="3988191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4267200" y="1600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267200" y="4953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1000" y="8776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</a:t>
            </a:r>
          </a:p>
          <a:p>
            <a:r>
              <a:rPr lang="en-US" dirty="0" smtClean="0"/>
              <a:t>Type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4507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WCGIS\GEOG596B Individual Studies - Capstone\References\NLCD_Lege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4038600"/>
            <a:ext cx="5429250" cy="2200275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7" y="441960"/>
            <a:ext cx="3986283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4267200" y="1981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91000" y="12586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 Cover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7200"/>
            <a:ext cx="3988191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Flow Chart: Reclassify, Weighted Overlay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4484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7391400" cy="556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Project Objectives and Goals</a:t>
            </a:r>
          </a:p>
          <a:p>
            <a:r>
              <a:rPr lang="en-US" sz="3200" dirty="0" smtClean="0"/>
              <a:t>Study Area</a:t>
            </a:r>
          </a:p>
          <a:p>
            <a:r>
              <a:rPr lang="en-US" sz="3200" dirty="0" smtClean="0"/>
              <a:t>Data Sources</a:t>
            </a:r>
          </a:p>
          <a:p>
            <a:r>
              <a:rPr lang="en-US" sz="3200" dirty="0" smtClean="0"/>
              <a:t>GIS Criteria and Classifications</a:t>
            </a:r>
          </a:p>
          <a:p>
            <a:r>
              <a:rPr lang="en-US" sz="3200" dirty="0" smtClean="0"/>
              <a:t>AHP Methodology</a:t>
            </a:r>
          </a:p>
          <a:p>
            <a:r>
              <a:rPr lang="en-US" sz="3200" dirty="0" smtClean="0"/>
              <a:t>Results</a:t>
            </a:r>
          </a:p>
          <a:p>
            <a:r>
              <a:rPr lang="en-US" sz="3200" dirty="0" smtClean="0"/>
              <a:t>Discussion</a:t>
            </a:r>
          </a:p>
          <a:p>
            <a:r>
              <a:rPr lang="en-US" sz="3200" dirty="0" smtClean="0"/>
              <a:t>Summary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31746" name="Picture 2" descr="http://newslincolncounty.com/wp-content/uploads/2011/09/coast-guard-helo.jpg"/>
          <p:cNvPicPr>
            <a:picLocks noChangeAspect="1" noChangeArrowheads="1"/>
          </p:cNvPicPr>
          <p:nvPr/>
        </p:nvPicPr>
        <p:blipFill>
          <a:blip r:embed="rId3" cstate="print"/>
          <a:srcRect t="4636" b="15894"/>
          <a:stretch>
            <a:fillRect/>
          </a:stretch>
        </p:blipFill>
        <p:spPr bwMode="auto">
          <a:xfrm>
            <a:off x="5147431" y="4572000"/>
            <a:ext cx="3996569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23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AHP</a:t>
            </a:r>
            <a:r>
              <a:rPr lang="en-US" dirty="0"/>
              <a:t>: Analytic Hierarchy Process for Multi-Criteria Weighting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1905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Developed by Thomas </a:t>
            </a:r>
            <a:r>
              <a:rPr lang="en-US" dirty="0" err="1" smtClean="0"/>
              <a:t>Saaty</a:t>
            </a:r>
            <a:r>
              <a:rPr lang="en-US" dirty="0" smtClean="0"/>
              <a:t> in the 70’s and 80’s</a:t>
            </a:r>
          </a:p>
          <a:p>
            <a:pPr lvl="1"/>
            <a:r>
              <a:rPr lang="en-US" dirty="0" smtClean="0"/>
              <a:t>Used in geography since the mid-90’s for site suitability analysis</a:t>
            </a:r>
          </a:p>
          <a:p>
            <a:pPr lvl="1"/>
            <a:r>
              <a:rPr lang="en-US" dirty="0" smtClean="0"/>
              <a:t>Overall goal and hierarchy of objectives, attributes and criteria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432" y="3352800"/>
            <a:ext cx="535276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396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AHP: </a:t>
            </a:r>
            <a:r>
              <a:rPr lang="en-US" dirty="0" err="1" smtClean="0"/>
              <a:t>Pairwise</a:t>
            </a:r>
            <a:r>
              <a:rPr lang="en-US" dirty="0" smtClean="0"/>
              <a:t> Comparison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Compare two criteria at a time</a:t>
            </a:r>
          </a:p>
          <a:p>
            <a:r>
              <a:rPr lang="en-US" dirty="0" smtClean="0"/>
              <a:t>Weaker candidate assigned a “1”, stronger candidate assigned a score of “1” to “9” based on comparative strength</a:t>
            </a:r>
          </a:p>
        </p:txBody>
      </p:sp>
      <p:pic>
        <p:nvPicPr>
          <p:cNvPr id="7170" name="Picture 2" descr="File:AHPFundamentalScaleModerate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95600"/>
            <a:ext cx="588356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AHP: Pairwise Comparison Example</a:t>
            </a:r>
            <a:endParaRPr lang="en-US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690" y="1447800"/>
            <a:ext cx="732571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AHP: Illustrative Weighting, Forest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6" y="1752600"/>
            <a:ext cx="90010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328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AHP: Weighting Criteria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129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Generated by AHP Calculator for Forest, Barren/Grassland and Urban Environments (</a:t>
            </a:r>
            <a:r>
              <a:rPr lang="en-US" dirty="0" err="1" smtClean="0"/>
              <a:t>Goepel</a:t>
            </a:r>
            <a:r>
              <a:rPr lang="en-US" dirty="0" smtClean="0"/>
              <a:t>, 2012)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19400"/>
            <a:ext cx="904875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Flow Chart: Site Configuration, Site Area, Final HLZ Polygon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447800"/>
            <a:ext cx="7896225" cy="53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 rot="2346399">
            <a:off x="1809490" y="3534948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380637">
            <a:off x="6875148" y="3547147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34200" y="4953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HLZ Final Suitability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3429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Site Area Suitability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330714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Site Configuration Suitability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9050"/>
            <a:ext cx="3999177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686" y="19050"/>
            <a:ext cx="3977264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3390900"/>
            <a:ext cx="421005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19" y="1066800"/>
            <a:ext cx="441918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0" y="4724400"/>
            <a:ext cx="4419600" cy="2133600"/>
          </a:xfrm>
        </p:spPr>
        <p:txBody>
          <a:bodyPr/>
          <a:lstStyle/>
          <a:p>
            <a:r>
              <a:rPr lang="en-US" dirty="0" smtClean="0"/>
              <a:t>Go/No-Go</a:t>
            </a:r>
          </a:p>
          <a:p>
            <a:r>
              <a:rPr lang="en-US" dirty="0" smtClean="0"/>
              <a:t>2,774 Potential Sites</a:t>
            </a:r>
          </a:p>
          <a:p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724400" y="4800600"/>
            <a:ext cx="4419600" cy="2057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noProof="0" dirty="0" smtClean="0"/>
              <a:t>Sites have varying degrees of suitability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Can be rank-ordered to find the best 15 sites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3766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Imagery Overview of #1 Site</a:t>
            </a:r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876800" y="1219200"/>
            <a:ext cx="4419600" cy="3200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noProof="0" dirty="0" smtClean="0"/>
              <a:t>South Table Mountain Park </a:t>
            </a:r>
            <a:r>
              <a:rPr lang="en-US" sz="2700" dirty="0" smtClean="0"/>
              <a:t>is the largest and most suitable site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Flat mesa covered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grass with no vertical obstructions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33900"/>
            <a:ext cx="82200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505201"/>
            <a:ext cx="8229600" cy="2971799"/>
          </a:xfrm>
        </p:spPr>
        <p:txBody>
          <a:bodyPr>
            <a:normAutofit/>
          </a:bodyPr>
          <a:lstStyle/>
          <a:p>
            <a:r>
              <a:rPr lang="en-US" dirty="0" smtClean="0"/>
              <a:t>Land cover eliminates the most area</a:t>
            </a:r>
          </a:p>
          <a:p>
            <a:r>
              <a:rPr lang="en-US" dirty="0" smtClean="0"/>
              <a:t>Vertical obstacle coverage appears incomplete with only 26 obstacles in 530 km²</a:t>
            </a:r>
          </a:p>
          <a:p>
            <a:r>
              <a:rPr lang="en-US" dirty="0" smtClean="0"/>
              <a:t>Soil drainage in the area is almost all highly suitable</a:t>
            </a:r>
          </a:p>
          <a:p>
            <a:r>
              <a:rPr lang="en-US" dirty="0" smtClean="0"/>
              <a:t>Soil layer has data gaps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Discussion: Input Data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30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4800600" cy="5148072"/>
          </a:xfrm>
        </p:spPr>
        <p:txBody>
          <a:bodyPr>
            <a:normAutofit/>
          </a:bodyPr>
          <a:lstStyle/>
          <a:p>
            <a:r>
              <a:rPr lang="en-US" dirty="0" smtClean="0"/>
              <a:t>Helicopter Landing Zone (HLZ) analysis is a common military task</a:t>
            </a:r>
          </a:p>
          <a:p>
            <a:r>
              <a:rPr lang="en-US" dirty="0" smtClean="0"/>
              <a:t>Used for offensive operations, logistics</a:t>
            </a:r>
          </a:p>
          <a:p>
            <a:r>
              <a:rPr lang="en-US" dirty="0" smtClean="0"/>
              <a:t>Search and rescue, medical evacuation</a:t>
            </a:r>
          </a:p>
          <a:p>
            <a:r>
              <a:rPr lang="en-US" dirty="0" smtClean="0"/>
              <a:t>Little consistency in procedures and criteria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7170" name="Picture 2" descr="http://www.aviationnews.eu/blog/wp-content/uploads/2009/11/black-hawk-helicop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5519" y="1295400"/>
            <a:ext cx="4002282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2514600"/>
          </a:xfrm>
        </p:spPr>
        <p:txBody>
          <a:bodyPr/>
          <a:lstStyle/>
          <a:p>
            <a:r>
              <a:rPr lang="en-US" dirty="0" smtClean="0"/>
              <a:t>Most areas will have varied land cover</a:t>
            </a:r>
          </a:p>
          <a:p>
            <a:r>
              <a:rPr lang="en-US" dirty="0" smtClean="0"/>
              <a:t>Percent of area that is urban, forest, and barren/grassland can help determine which AHP environmental weighting to pick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Discussion: AHP Weights for Environment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094" y="2971800"/>
            <a:ext cx="648530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not consider wind or weather conditions</a:t>
            </a:r>
          </a:p>
          <a:p>
            <a:r>
              <a:rPr lang="en-US" dirty="0" smtClean="0"/>
              <a:t>Hovering vs. full touchdown landings</a:t>
            </a:r>
          </a:p>
          <a:p>
            <a:r>
              <a:rPr lang="en-US" dirty="0" smtClean="0"/>
              <a:t>Only five classes of helicopters without weight, payload, and approach/departure angles</a:t>
            </a:r>
          </a:p>
          <a:p>
            <a:r>
              <a:rPr lang="en-US" dirty="0" smtClean="0"/>
              <a:t>Edge effects impact analysis</a:t>
            </a:r>
          </a:p>
          <a:p>
            <a:r>
              <a:rPr lang="en-US" dirty="0" smtClean="0"/>
              <a:t>Moderate resolution datasets, so results should still be verified by </a:t>
            </a:r>
            <a:r>
              <a:rPr lang="en-US" dirty="0" err="1" smtClean="0"/>
              <a:t>lidar</a:t>
            </a:r>
            <a:r>
              <a:rPr lang="en-US" dirty="0" smtClean="0"/>
              <a:t> or imagery analysis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Discussion: Miscellaneous Considerations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3700272"/>
          </a:xfrm>
        </p:spPr>
        <p:txBody>
          <a:bodyPr>
            <a:normAutofit/>
          </a:bodyPr>
          <a:lstStyle/>
          <a:p>
            <a:r>
              <a:rPr lang="en-US" dirty="0" smtClean="0"/>
              <a:t>Created script with data dictionaries and automated procedures to standardize analysis</a:t>
            </a:r>
          </a:p>
          <a:p>
            <a:r>
              <a:rPr lang="en-US" dirty="0" smtClean="0"/>
              <a:t>Surveyed professionals to get weightings in different environments using AHP</a:t>
            </a:r>
          </a:p>
          <a:p>
            <a:r>
              <a:rPr lang="en-US" dirty="0" smtClean="0"/>
              <a:t>Progressed from go/no-go to providing rank-ordered potential HLZ sites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2" descr="http://earththreats.com/wp-content/uploads/2012/04/800px-CV-22_Osprey_in_fl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998640"/>
            <a:ext cx="3901180" cy="2783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64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66700" y="2667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3124200"/>
            <a:ext cx="31242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Allen, R. C., &amp; Cooper, J. L. (2012). </a:t>
            </a:r>
            <a:r>
              <a:rPr lang="en-US" i="1" dirty="0" smtClean="0"/>
              <a:t>Wilderness Medicine</a:t>
            </a:r>
            <a:r>
              <a:rPr lang="en-US" dirty="0" smtClean="0"/>
              <a:t> (6th ed.) </a:t>
            </a:r>
            <a:r>
              <a:rPr lang="en-US" i="1" dirty="0" smtClean="0"/>
              <a:t>Chapter 40</a:t>
            </a:r>
            <a:r>
              <a:rPr lang="en-US" dirty="0" smtClean="0"/>
              <a:t>. Philadelphia: Elsevier.</a:t>
            </a:r>
          </a:p>
          <a:p>
            <a:r>
              <a:rPr lang="en-US" dirty="0" err="1" smtClean="0"/>
              <a:t>Boroushaki</a:t>
            </a:r>
            <a:r>
              <a:rPr lang="en-US" dirty="0" smtClean="0"/>
              <a:t>, S., &amp; </a:t>
            </a:r>
            <a:r>
              <a:rPr lang="en-US" dirty="0" err="1" smtClean="0"/>
              <a:t>Malczewski</a:t>
            </a:r>
            <a:r>
              <a:rPr lang="en-US" dirty="0" smtClean="0"/>
              <a:t>, J. (2008). Implementing an Extension of the Analytical Hierarchy Process Using Ordered Weighted Averaging Operators with Fuzzy Quantifiers in </a:t>
            </a:r>
            <a:r>
              <a:rPr lang="en-US" dirty="0" err="1" smtClean="0"/>
              <a:t>ArcGIS</a:t>
            </a:r>
            <a:r>
              <a:rPr lang="en-US" dirty="0" smtClean="0"/>
              <a:t>. </a:t>
            </a:r>
            <a:r>
              <a:rPr lang="en-US" i="1" dirty="0" smtClean="0"/>
              <a:t>Computer and Geosciences</a:t>
            </a:r>
            <a:r>
              <a:rPr lang="en-US" dirty="0" smtClean="0"/>
              <a:t>(34), 399-410.</a:t>
            </a:r>
          </a:p>
          <a:p>
            <a:r>
              <a:rPr lang="en-US" dirty="0" smtClean="0"/>
              <a:t>Carlton, D., &amp; Berry, J. (2011, August). </a:t>
            </a:r>
            <a:r>
              <a:rPr lang="en-US" i="1" dirty="0" smtClean="0"/>
              <a:t>Assessing Wildfire Response (Part 1): </a:t>
            </a:r>
            <a:r>
              <a:rPr lang="en-US" i="1" dirty="0" err="1" smtClean="0"/>
              <a:t>Oneth</a:t>
            </a:r>
            <a:r>
              <a:rPr lang="en-US" i="1" dirty="0" smtClean="0"/>
              <a:t> by Land, </a:t>
            </a:r>
            <a:r>
              <a:rPr lang="en-US" i="1" dirty="0" err="1" smtClean="0"/>
              <a:t>Twoeth</a:t>
            </a:r>
            <a:r>
              <a:rPr lang="en-US" i="1" dirty="0" smtClean="0"/>
              <a:t> by Air</a:t>
            </a:r>
            <a:r>
              <a:rPr lang="en-US" dirty="0" smtClean="0"/>
              <a:t>. Retrieved from Beyond Mapping III Compilation of Beyond Mapping Columns Appearing in </a:t>
            </a:r>
            <a:r>
              <a:rPr lang="en-US" dirty="0" err="1" smtClean="0"/>
              <a:t>GeoWorld</a:t>
            </a:r>
            <a:r>
              <a:rPr lang="en-US" dirty="0" smtClean="0"/>
              <a:t> Magazine from 1996-2009: http://www.innovativegis.com/basis/mapanalysis/Topic29/Topic29.htm#WildfireResponse_Part1</a:t>
            </a:r>
          </a:p>
          <a:p>
            <a:r>
              <a:rPr lang="en-US" dirty="0" smtClean="0"/>
              <a:t>Department of the Army. (2006). </a:t>
            </a:r>
            <a:r>
              <a:rPr lang="en-US" i="1" dirty="0" smtClean="0"/>
              <a:t>Field Manual 3-21.38: Pathfinder Operations.</a:t>
            </a:r>
            <a:r>
              <a:rPr lang="en-US" dirty="0" smtClean="0"/>
              <a:t> Washington DC: United States Army. Retrieved July 28, 2012, from http://armypubs.army.mil/doctrine/DR_pubs/DR_a/pdf/fm3_21x38.pdf</a:t>
            </a:r>
          </a:p>
          <a:p>
            <a:r>
              <a:rPr lang="en-US" dirty="0" smtClean="0"/>
              <a:t>Environmental Systems Research Institute.  (2013a).  </a:t>
            </a:r>
            <a:r>
              <a:rPr lang="en-US" i="1" dirty="0" smtClean="0"/>
              <a:t>World Street Map</a:t>
            </a:r>
            <a:r>
              <a:rPr lang="en-US" dirty="0" smtClean="0"/>
              <a:t>.  Retrieved June 20, 2013, from </a:t>
            </a:r>
            <a:r>
              <a:rPr lang="en-US" dirty="0" smtClean="0">
                <a:hlinkClick r:id="rId3"/>
              </a:rPr>
              <a:t>http://goto.arcgisonline.com/maps/World_Street_Map</a:t>
            </a:r>
            <a:endParaRPr lang="en-US" dirty="0" smtClean="0"/>
          </a:p>
          <a:p>
            <a:r>
              <a:rPr lang="en-US" dirty="0" smtClean="0"/>
              <a:t>Federal Aviation Administration. (2012). </a:t>
            </a:r>
            <a:r>
              <a:rPr lang="en-US" i="1" dirty="0" smtClean="0"/>
              <a:t>Aeronautical Information Manual: Official Guide to Basic Flight Information and ATC Procedures.</a:t>
            </a:r>
            <a:r>
              <a:rPr lang="en-US" dirty="0" smtClean="0"/>
              <a:t> Washington DC: U.S. Department of Transportation. </a:t>
            </a:r>
            <a:r>
              <a:rPr lang="en-US" dirty="0" err="1" smtClean="0"/>
              <a:t>doi:http</a:t>
            </a:r>
            <a:r>
              <a:rPr lang="en-US" dirty="0" smtClean="0"/>
              <a:t>://</a:t>
            </a:r>
            <a:r>
              <a:rPr lang="en-US" dirty="0" err="1" smtClean="0"/>
              <a:t>www.faa.gov</a:t>
            </a:r>
            <a:r>
              <a:rPr lang="en-US" dirty="0" smtClean="0"/>
              <a:t>/</a:t>
            </a:r>
            <a:r>
              <a:rPr lang="en-US" dirty="0" err="1" smtClean="0"/>
              <a:t>air_traffic</a:t>
            </a:r>
            <a:r>
              <a:rPr lang="en-US" dirty="0" smtClean="0"/>
              <a:t>/publications/</a:t>
            </a:r>
            <a:r>
              <a:rPr lang="en-US" dirty="0" err="1" smtClean="0"/>
              <a:t>ATPubs</a:t>
            </a:r>
            <a:r>
              <a:rPr lang="en-US" dirty="0" smtClean="0"/>
              <a:t>/AIM/</a:t>
            </a:r>
            <a:r>
              <a:rPr lang="en-US" dirty="0" err="1" smtClean="0"/>
              <a:t>aim.pdf</a:t>
            </a:r>
            <a:endParaRPr lang="en-US" dirty="0" smtClean="0"/>
          </a:p>
          <a:p>
            <a:r>
              <a:rPr lang="en-US" dirty="0" smtClean="0"/>
              <a:t>Federal Aviation Administration. (2013, June 15). </a:t>
            </a:r>
            <a:r>
              <a:rPr lang="en-US" i="1" dirty="0" smtClean="0"/>
              <a:t>Terrain and Obstacles Data Team - Digital Obstacle File.</a:t>
            </a:r>
            <a:r>
              <a:rPr lang="en-US" dirty="0" smtClean="0"/>
              <a:t> Retrieved from FAA: https://nfdc.faa.gov/tod/public/TOD_DOF.html</a:t>
            </a:r>
          </a:p>
          <a:p>
            <a:r>
              <a:rPr lang="en-US" dirty="0" err="1" smtClean="0"/>
              <a:t>Goepel</a:t>
            </a:r>
            <a:r>
              <a:rPr lang="en-US" dirty="0" smtClean="0"/>
              <a:t>, K. D. (2012). </a:t>
            </a:r>
            <a:r>
              <a:rPr lang="en-US" i="1" dirty="0" smtClean="0"/>
              <a:t>AHP Excel Template with Multiple Inputs.</a:t>
            </a:r>
            <a:r>
              <a:rPr lang="en-US" dirty="0" smtClean="0"/>
              <a:t> Retrieved June 13, 2013, from BPMSG (Business Performance Management): http://bpmsg.com/new-ahp-excel-template-with-multiple-inputs/</a:t>
            </a:r>
          </a:p>
          <a:p>
            <a:r>
              <a:rPr lang="en-US" dirty="0" smtClean="0"/>
              <a:t>Natural Resources Conservation Service Soil Survey Staff. (2013, June 4). </a:t>
            </a:r>
            <a:r>
              <a:rPr lang="en-US" i="1" dirty="0" smtClean="0"/>
              <a:t>Gridded Soil Survey Geographic (</a:t>
            </a:r>
            <a:r>
              <a:rPr lang="en-US" i="1" dirty="0" err="1" smtClean="0"/>
              <a:t>gSSURGO</a:t>
            </a:r>
            <a:r>
              <a:rPr lang="en-US" i="1" dirty="0" smtClean="0"/>
              <a:t>).</a:t>
            </a:r>
            <a:r>
              <a:rPr lang="en-US" dirty="0" smtClean="0"/>
              <a:t> Retrieved from United States Department of Agriculture: http://datagateway.nrcs.usda.gov/</a:t>
            </a:r>
          </a:p>
          <a:p>
            <a:r>
              <a:rPr lang="en-US" dirty="0" smtClean="0"/>
              <a:t>Renner, R. D., </a:t>
            </a:r>
            <a:r>
              <a:rPr lang="en-US" dirty="0" err="1" smtClean="0"/>
              <a:t>Hemani</a:t>
            </a:r>
            <a:r>
              <a:rPr lang="en-US" dirty="0" smtClean="0"/>
              <a:t>, Z. Z., &amp; </a:t>
            </a:r>
            <a:r>
              <a:rPr lang="en-US" dirty="0" err="1" smtClean="0"/>
              <a:t>Tjouas</a:t>
            </a:r>
            <a:r>
              <a:rPr lang="en-US" dirty="0" smtClean="0"/>
              <a:t>, G. C. (2009). Extending Advanced Geospatial Analysis Capabilities. </a:t>
            </a:r>
            <a:r>
              <a:rPr lang="en-US" i="1" dirty="0" smtClean="0"/>
              <a:t>Northrop Grumman Technology Review Journal, 17</a:t>
            </a:r>
            <a:r>
              <a:rPr lang="en-US" dirty="0" smtClean="0"/>
              <a:t>(1), 96. Retrieved July 29, 2012, from http://www.is.northropgrumman.com/about/ngtr_journal/assets/TRJ-2009/SS/09SS_Renner.pdf</a:t>
            </a:r>
          </a:p>
          <a:p>
            <a:r>
              <a:rPr lang="en-US" dirty="0" smtClean="0"/>
              <a:t>United States Census Bureau. (2013). </a:t>
            </a:r>
            <a:r>
              <a:rPr lang="en-US" i="1" dirty="0" smtClean="0"/>
              <a:t>TIGER/Line Road Segments.</a:t>
            </a:r>
            <a:r>
              <a:rPr lang="en-US" dirty="0" smtClean="0"/>
              <a:t> Retrieved June 3, 2013, from USGS National Map Viewer: http://viewer.nationalmap.gov/viewer/</a:t>
            </a:r>
          </a:p>
          <a:p>
            <a:r>
              <a:rPr lang="en-US" dirty="0" smtClean="0"/>
              <a:t>United States Geological Survey. (2013a). </a:t>
            </a:r>
            <a:r>
              <a:rPr lang="en-US" i="1" dirty="0" smtClean="0"/>
              <a:t>National Elevation Dataset.</a:t>
            </a:r>
            <a:r>
              <a:rPr lang="en-US" dirty="0" smtClean="0"/>
              <a:t> Retrieved June 4, 2013, from USGS: http://ned.usgs.gov</a:t>
            </a:r>
          </a:p>
          <a:p>
            <a:r>
              <a:rPr lang="en-US" dirty="0" smtClean="0"/>
              <a:t>United States Geological Survey. (2013b). </a:t>
            </a:r>
            <a:r>
              <a:rPr lang="en-US" i="1" dirty="0" smtClean="0"/>
              <a:t>National Land Cover Database.</a:t>
            </a:r>
            <a:r>
              <a:rPr lang="en-US" dirty="0" smtClean="0"/>
              <a:t> Retrieved June 4, 2013, from USGS National Map Viewer: http://viewer.nationalmap.gov/viewer/</a:t>
            </a:r>
          </a:p>
          <a:p>
            <a:r>
              <a:rPr lang="en-US" dirty="0" smtClean="0"/>
              <a:t>Wikipedia. (2012, September 13). </a:t>
            </a:r>
            <a:r>
              <a:rPr lang="en-US" i="1" dirty="0" smtClean="0"/>
              <a:t>Analytic Hierarchy Process Fundamental Scale.</a:t>
            </a:r>
            <a:r>
              <a:rPr lang="en-US" dirty="0" smtClean="0"/>
              <a:t> Retrieved from Wikipedia: http://en.wikipedia.org/wiki/File:AHPFundamentalScaleModerately.png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 </a:t>
            </a:r>
            <a:r>
              <a:rPr lang="en-US" dirty="0"/>
              <a:t>and </a:t>
            </a:r>
            <a:r>
              <a:rPr lang="en-US" dirty="0" smtClean="0"/>
              <a:t>Geospatial Criteria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143000"/>
          <a:ext cx="7315200" cy="5367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4096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Source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Criteria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376091"/>
                    </a:solidFill>
                  </a:tcPr>
                </a:tc>
              </a:tr>
              <a:tr h="191906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Army FM 3-21.38 Pathfinder Operations</a:t>
                      </a:r>
                    </a:p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Minimum landing diameter, slope, surface conditions, obstacle ratios, day/night, seven categories of helicopters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31304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FAA Aeronautical Information Manual</a:t>
                      </a:r>
                    </a:p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Diameter, slope, safe wind conditions, night landings</a:t>
                      </a:r>
                    </a:p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616058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libri" pitchFamily="34" charset="0"/>
                        </a:rPr>
                        <a:t>Wilderness Medicine</a:t>
                      </a:r>
                      <a:r>
                        <a:rPr lang="en-US" sz="2400" i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Calibri" pitchFamily="34" charset="0"/>
                        </a:rPr>
                        <a:t>, Chapter 40, by Allen,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R.C., &amp; Cooper, J.L.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Flight service ceilings for typical types of helicopters, safety factor of 50% for landing zone sizes at night 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304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731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Previous techniques </a:t>
            </a:r>
            <a:r>
              <a:rPr lang="en-US" sz="4000" dirty="0"/>
              <a:t>and </a:t>
            </a:r>
            <a:r>
              <a:rPr lang="en-US" sz="4000" dirty="0" smtClean="0"/>
              <a:t>Procedures Produce Go/No-Go Results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51308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89300"/>
            <a:ext cx="3200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6900" y="5194300"/>
            <a:ext cx="4660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8800" y="2895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Carlton and Berry,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495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Renner and others, 2009</a:t>
            </a:r>
          </a:p>
        </p:txBody>
      </p:sp>
    </p:spTree>
    <p:extLst>
      <p:ext uri="{BB962C8B-B14F-4D97-AF65-F5344CB8AC3E}">
        <p14:creationId xmlns="" xmlns:p14="http://schemas.microsoft.com/office/powerpoint/2010/main" val="36789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Refine HLZ analysis process with a script tool</a:t>
            </a:r>
          </a:p>
          <a:p>
            <a:r>
              <a:rPr lang="en-US" dirty="0" smtClean="0"/>
              <a:t>Pre-loaded with common helicopter types and their criteria</a:t>
            </a:r>
          </a:p>
          <a:p>
            <a:pPr lvl="0"/>
            <a:r>
              <a:rPr lang="en-US" dirty="0" smtClean="0"/>
              <a:t>Acceptable land cover and soil classification tables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 and Goals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81000" y="3733800"/>
            <a:ext cx="5715000" cy="2209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28600" y="3200400"/>
            <a:ext cx="4419600" cy="304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/>
              <a:t>Four categories: Highly suitable, moderately suitable,  barely suitable, unsuitable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Day/night conditions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:\WCGIS\GEOG596B Individual Studies - Capstone\References\800px-Mi-17Afganista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14800"/>
            <a:ext cx="3705225" cy="246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72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7924800" cy="4800600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dirty="0" smtClean="0"/>
              <a:t>Multi-criteria </a:t>
            </a:r>
            <a:r>
              <a:rPr lang="en-US" sz="2700" dirty="0"/>
              <a:t>weighting, </a:t>
            </a:r>
            <a:r>
              <a:rPr lang="en-US" sz="2700" dirty="0" smtClean="0"/>
              <a:t>rank-order sites </a:t>
            </a:r>
            <a:r>
              <a:rPr lang="en-US" sz="2700" dirty="0"/>
              <a:t>based on </a:t>
            </a:r>
            <a:r>
              <a:rPr lang="en-US" sz="2700" dirty="0" smtClean="0"/>
              <a:t>suitability</a:t>
            </a:r>
          </a:p>
          <a:p>
            <a:r>
              <a:rPr lang="en-US" dirty="0" smtClean="0"/>
              <a:t>Weighting % for different environments</a:t>
            </a:r>
          </a:p>
          <a:p>
            <a:r>
              <a:rPr lang="en-US" dirty="0" smtClean="0"/>
              <a:t>Script accepts user input data and automates analysis and output</a:t>
            </a:r>
          </a:p>
          <a:p>
            <a:r>
              <a:rPr lang="en-US" dirty="0" smtClean="0"/>
              <a:t>Export HLZ sites in </a:t>
            </a:r>
            <a:r>
              <a:rPr lang="en-US" dirty="0" err="1" smtClean="0"/>
              <a:t>shapefile</a:t>
            </a:r>
            <a:r>
              <a:rPr lang="en-US" dirty="0" smtClean="0"/>
              <a:t> and KML format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 and Goals Continued…</a:t>
            </a:r>
            <a:endParaRPr lang="en-US" dirty="0"/>
          </a:p>
        </p:txBody>
      </p:sp>
      <p:pic>
        <p:nvPicPr>
          <p:cNvPr id="37892" name="Picture 4" descr="File:RAF Chinook Helicopters Leave a Landing in Zone in Afghanistan MOD 4515355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09607"/>
            <a:ext cx="4495800" cy="3068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96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6172200" cy="517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1" y="5365898"/>
            <a:ext cx="1676400" cy="147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359798"/>
            <a:ext cx="1676400" cy="148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410200"/>
            <a:ext cx="895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6191250"/>
            <a:ext cx="16954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5381625"/>
            <a:ext cx="1714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6191250"/>
            <a:ext cx="101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920686"/>
            <a:ext cx="8763000" cy="43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14214</TotalTime>
  <Words>1493</Words>
  <Application>Microsoft Office PowerPoint</Application>
  <PresentationFormat>On-screen Show (4:3)</PresentationFormat>
  <Paragraphs>156</Paragraphs>
  <Slides>34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An Automated, Multi-Criteria, Weighted Overlay Approach to Helicopter Landing Zones</vt:lpstr>
      <vt:lpstr>Agenda</vt:lpstr>
      <vt:lpstr>Introduction</vt:lpstr>
      <vt:lpstr>Purpose and Geospatial Criteria</vt:lpstr>
      <vt:lpstr>Previous techniques and Procedures Produce Go/No-Go Results</vt:lpstr>
      <vt:lpstr>Objective and Goals</vt:lpstr>
      <vt:lpstr>Objective and Goals Continued…</vt:lpstr>
      <vt:lpstr>Study Area</vt:lpstr>
      <vt:lpstr>Data Sources</vt:lpstr>
      <vt:lpstr>Helicopter Characteristics</vt:lpstr>
      <vt:lpstr>Vertical Obstructions</vt:lpstr>
      <vt:lpstr>Land Cover</vt:lpstr>
      <vt:lpstr>Soil and Road Proximity</vt:lpstr>
      <vt:lpstr>Flow Chart: Data Prep</vt:lpstr>
      <vt:lpstr>Flow Chart: Reclassify Based on Criteria</vt:lpstr>
      <vt:lpstr>Slide 16</vt:lpstr>
      <vt:lpstr>Slide 17</vt:lpstr>
      <vt:lpstr>Slide 18</vt:lpstr>
      <vt:lpstr>Flow Chart: Reclassify, Weighted Overlay</vt:lpstr>
      <vt:lpstr>AHP: Analytic Hierarchy Process for Multi-Criteria Weighting </vt:lpstr>
      <vt:lpstr>AHP: Pairwise Comparison</vt:lpstr>
      <vt:lpstr>AHP: Pairwise Comparison Example</vt:lpstr>
      <vt:lpstr>AHP: Illustrative Weighting, Forest</vt:lpstr>
      <vt:lpstr>AHP: Weighting Criteria</vt:lpstr>
      <vt:lpstr>Flow Chart: Site Configuration, Site Area, Final HLZ Polygon</vt:lpstr>
      <vt:lpstr>Slide 26</vt:lpstr>
      <vt:lpstr>Results</vt:lpstr>
      <vt:lpstr>Imagery Overview of #1 Site</vt:lpstr>
      <vt:lpstr>Discussion: Input Data</vt:lpstr>
      <vt:lpstr>Discussion: AHP Weights for Environment</vt:lpstr>
      <vt:lpstr>Discussion: Miscellaneous Considerations</vt:lpstr>
      <vt:lpstr>Summary</vt:lpstr>
      <vt:lpstr>Questions?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Multi-Criteria Analysis for Helicopter Landing Zone Analysis</dc:title>
  <dc:creator>Barry</dc:creator>
  <cp:lastModifiedBy>Barry</cp:lastModifiedBy>
  <cp:revision>250</cp:revision>
  <dcterms:created xsi:type="dcterms:W3CDTF">2006-08-16T00:00:00Z</dcterms:created>
  <dcterms:modified xsi:type="dcterms:W3CDTF">2013-07-30T09:58:38Z</dcterms:modified>
</cp:coreProperties>
</file>