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notesSlides/notesSlide14.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15.xml" ContentType="application/vnd.openxmlformats-officedocument.presentationml.notesSlide+xml"/>
  <Override PartName="/ppt/comments/comment13.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30"/>
  </p:notesMasterIdLst>
  <p:handoutMasterIdLst>
    <p:handoutMasterId r:id="rId31"/>
  </p:handoutMasterIdLst>
  <p:sldIdLst>
    <p:sldId id="256" r:id="rId2"/>
    <p:sldId id="273" r:id="rId3"/>
    <p:sldId id="272" r:id="rId4"/>
    <p:sldId id="262" r:id="rId5"/>
    <p:sldId id="275" r:id="rId6"/>
    <p:sldId id="291" r:id="rId7"/>
    <p:sldId id="258" r:id="rId8"/>
    <p:sldId id="259" r:id="rId9"/>
    <p:sldId id="260" r:id="rId10"/>
    <p:sldId id="274" r:id="rId11"/>
    <p:sldId id="261" r:id="rId12"/>
    <p:sldId id="263" r:id="rId13"/>
    <p:sldId id="276" r:id="rId14"/>
    <p:sldId id="269" r:id="rId15"/>
    <p:sldId id="270" r:id="rId16"/>
    <p:sldId id="287" r:id="rId17"/>
    <p:sldId id="289" r:id="rId18"/>
    <p:sldId id="280" r:id="rId19"/>
    <p:sldId id="284" r:id="rId20"/>
    <p:sldId id="288" r:id="rId21"/>
    <p:sldId id="281" r:id="rId22"/>
    <p:sldId id="285" r:id="rId23"/>
    <p:sldId id="290" r:id="rId24"/>
    <p:sldId id="286" r:id="rId25"/>
    <p:sldId id="283" r:id="rId26"/>
    <p:sldId id="282" r:id="rId27"/>
    <p:sldId id="278" r:id="rId28"/>
    <p:sldId id="279"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tz Kessler" initials="FK" lastIdx="39" clrIdx="0"/>
  <p:cmAuthor id="1" name="Jonas Miller" initials="" lastIdx="1" clrIdx="1"/>
  <p:cmAuthor id="2" name="Anonymous" initials="Anon" lastIdx="19" clrIdx="2">
    <p:extLst>
      <p:ext uri="{19B8F6BF-5375-455C-9EA6-DF929625EA0E}">
        <p15:presenceInfo xmlns:p15="http://schemas.microsoft.com/office/powerpoint/2012/main" userId="Anonym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78"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3-14T10:05:44.724" idx="1">
    <p:pos x="10" y="10"/>
    <p:text>I changed the wording on this slide and switched the order of the picture and text. Text should usually go on top to emphasize its importance and help provide context for the image.</p:text>
    <p:extLst>
      <p:ext uri="{C676402C-5697-4E1C-873F-D02D1690AC5C}">
        <p15:threadingInfo xmlns:p15="http://schemas.microsoft.com/office/powerpoint/2012/main" timeZoneBias="240"/>
      </p:ext>
    </p:extLst>
  </p:cm>
  <p:cm authorId="2" dt="2017-03-14T10:49:03.697" idx="17">
    <p:pos x="268" y="1528"/>
    <p:text>I note that there are several different typefaces and styles used throughout the presentation. Here bold is used (but I don't see the need for this bolding of text here). I suggest that you go through the entire presentation and make all text the same typeface and style.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7-03-14T10:40:13.098" idx="14">
    <p:pos x="730" y="523"/>
    <p:text>I took the image you provided in your initial powerpoint presentation and converted it to a jpeg for all images in the slideshow. Doing so cut the file size of this presentation from 41Mb to just a bit over 1 Mb. It never hurts to keep your file size as samll as possible.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7-03-14T10:45:53.815" idx="15">
    <p:pos x="1035" y="1404"/>
    <p:text>Can you give an exact number?</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7-03-14T10:47:41.524" idx="16">
    <p:pos x="1323" y="2088"/>
    <p:text>Where is this location? Give a state too?</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7-03-14T10:16:48.662" idx="5">
    <p:pos x="361" y="469"/>
    <p:text>Rather than place a separate slide containing references that no one can read, place the references on the page where the citation is mentioned. I did this for the Jafari et al, Huang et al, and Poompavi et al. citations. But you should do this for all of the other citations.</p:text>
    <p:extLst>
      <p:ext uri="{C676402C-5697-4E1C-873F-D02D1690AC5C}">
        <p15:threadingInfo xmlns:p15="http://schemas.microsoft.com/office/powerpoint/2012/main" timeZoneBias="240"/>
      </p:ext>
    </p:extLst>
  </p:cm>
  <p:cm authorId="2" dt="2017-03-14T10:51:02.732" idx="18">
    <p:pos x="3691" y="1882"/>
    <p:text>Change this slide title to "acknowledgements" and make this text larger.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3-14T10:07:06.179" idx="2">
    <p:pos x="1008" y="1368"/>
    <p:text>Perhaps a different word is appropriate here. Did you evalute the workflow?</p:text>
    <p:extLst>
      <p:ext uri="{C676402C-5697-4E1C-873F-D02D1690AC5C}">
        <p15:threadingInfo xmlns:p15="http://schemas.microsoft.com/office/powerpoint/2012/main" timeZoneBias="240"/>
      </p:ext>
    </p:extLst>
  </p:cm>
  <p:cm authorId="2" dt="2017-03-14T10:10:42.015" idx="3">
    <p:pos x="784" y="2737"/>
    <p:text>I changed some of the wording and organization too. Edit as you deem appropriate.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3-14T10:15:06.851" idx="4">
    <p:pos x="2628" y="1368"/>
    <p:text>Can you find a page number for this citation? I assume this is a direct quote?</p:text>
    <p:extLst>
      <p:ext uri="{C676402C-5697-4E1C-873F-D02D1690AC5C}">
        <p15:threadingInfo xmlns:p15="http://schemas.microsoft.com/office/powerpoint/2012/main" timeZoneBias="240"/>
      </p:ext>
    </p:extLst>
  </p:cm>
  <p:cm authorId="2" dt="2017-03-14T10:54:11.898" idx="19">
    <p:pos x="262" y="3664"/>
    <p:text>Move all citations from the references page to the individual slide page on which the citation is referenced. Check consistency with each citation to make sure they are accurate.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03-14T10:22:13.468" idx="6">
    <p:pos x="-44" y="3223"/>
    <p:text>Again, be consistent with all of your citations. I noted that the dates listed on this page for the papers didn't match what was listed in the citations. Also, one of the citations didn't have the article title included. I know this may seem trivial, but be consistent and accurate in all of your references.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7-03-14T10:25:14.966" idx="7">
    <p:pos x="1054" y="3196"/>
    <p:text>Copy the citation here and make sure that the contents of the citation are consistent and accurate.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7-03-14T10:27:15.252" idx="9">
    <p:pos x="784" y="505"/>
    <p:text>This is a transition from the literature review to your study. Perhaps you make that clear in your discussion, but the transition on the slide seems to be hard to follow.</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7-03-14T10:30:53.475" idx="10">
    <p:pos x="343" y="1315"/>
    <p:text>I know this is not your fault, but I can't see the text very well on this graphic. I made the graphic larger, perhaps this will help.</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7-03-14T10:33:18.110" idx="11">
    <p:pos x="2710" y="550"/>
    <p:text>Limitations of what exaclty? Provide a clue in the title? I'm not sure why you are including limitations here. Shouldn't this come toward the end of the presentation?</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7-03-14T10:35:10.933" idx="12">
    <p:pos x="3889" y="532"/>
    <p:text>Of what exactly? I am a bit confused as to where you are in your presentation. I realize that you are probably addressing some of my concerns in your talk. But, providing additional descriptive headings would be helpful.</p:text>
    <p:extLst>
      <p:ext uri="{C676402C-5697-4E1C-873F-D02D1690AC5C}">
        <p15:threadingInfo xmlns:p15="http://schemas.microsoft.com/office/powerpoint/2012/main" timeZoneBias="240"/>
      </p:ext>
    </p:extLst>
  </p:cm>
  <p:cm authorId="2" dt="2017-03-14T10:38:55.244" idx="13">
    <p:pos x="3637" y="3142"/>
    <p:text>Why is this text in red?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23F95-02B5-0944-B460-E0720700FD0A}" type="datetimeFigureOut">
              <a:rPr lang="en-US" smtClean="0"/>
              <a:t>3/14/2017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0D539D-EE6C-CD4B-91AD-E1270A118A32}" type="slidenum">
              <a:rPr lang="en-US" smtClean="0"/>
              <a:t>‹#›</a:t>
            </a:fld>
            <a:endParaRPr lang="en-US"/>
          </a:p>
        </p:txBody>
      </p:sp>
    </p:spTree>
    <p:extLst>
      <p:ext uri="{BB962C8B-B14F-4D97-AF65-F5344CB8AC3E}">
        <p14:creationId xmlns:p14="http://schemas.microsoft.com/office/powerpoint/2010/main" val="138844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85B7150-06E5-DE4D-92C1-8E68B62F71E5}" type="datetimeFigureOut">
              <a:rPr lang="en-US"/>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0A33B51-4E88-FF4B-9A58-FE4CD4F50305}" type="slidenum">
              <a:rPr lang="en-US"/>
              <a:pPr/>
              <a:t>‹#›</a:t>
            </a:fld>
            <a:endParaRPr lang="en-US"/>
          </a:p>
        </p:txBody>
      </p:sp>
    </p:spTree>
    <p:extLst>
      <p:ext uri="{BB962C8B-B14F-4D97-AF65-F5344CB8AC3E}">
        <p14:creationId xmlns:p14="http://schemas.microsoft.com/office/powerpoint/2010/main" val="3219855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33B51-4E88-FF4B-9A58-FE4CD4F50305}" type="slidenum">
              <a:rPr lang="en-US" smtClean="0"/>
              <a:pPr/>
              <a:t>1</a:t>
            </a:fld>
            <a:endParaRPr lang="en-US"/>
          </a:p>
        </p:txBody>
      </p:sp>
    </p:spTree>
    <p:extLst>
      <p:ext uri="{BB962C8B-B14F-4D97-AF65-F5344CB8AC3E}">
        <p14:creationId xmlns:p14="http://schemas.microsoft.com/office/powerpoint/2010/main" val="133580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accessibility</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29D26AE-E263-8E40-89CA-7A2EB60793B3}" type="slidenum">
              <a:rPr lang="en-US"/>
              <a:pPr/>
              <a:t>11</a:t>
            </a:fld>
            <a:endParaRPr lang="en-US"/>
          </a:p>
        </p:txBody>
      </p:sp>
    </p:spTree>
    <p:extLst>
      <p:ext uri="{BB962C8B-B14F-4D97-AF65-F5344CB8AC3E}">
        <p14:creationId xmlns:p14="http://schemas.microsoft.com/office/powerpoint/2010/main" val="254326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12</a:t>
            </a:fld>
            <a:endParaRPr lang="en-US"/>
          </a:p>
        </p:txBody>
      </p:sp>
    </p:spTree>
    <p:extLst>
      <p:ext uri="{BB962C8B-B14F-4D97-AF65-F5344CB8AC3E}">
        <p14:creationId xmlns:p14="http://schemas.microsoft.com/office/powerpoint/2010/main" val="389368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13</a:t>
            </a:fld>
            <a:endParaRPr lang="en-US"/>
          </a:p>
        </p:txBody>
      </p:sp>
    </p:spTree>
    <p:extLst>
      <p:ext uri="{BB962C8B-B14F-4D97-AF65-F5344CB8AC3E}">
        <p14:creationId xmlns:p14="http://schemas.microsoft.com/office/powerpoint/2010/main" val="246042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data: explore with interpolation techniques or density analysis?</a:t>
            </a:r>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14</a:t>
            </a:fld>
            <a:endParaRPr lang="en-US"/>
          </a:p>
        </p:txBody>
      </p:sp>
    </p:spTree>
    <p:extLst>
      <p:ext uri="{BB962C8B-B14F-4D97-AF65-F5344CB8AC3E}">
        <p14:creationId xmlns:p14="http://schemas.microsoft.com/office/powerpoint/2010/main" val="171203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15</a:t>
            </a:fld>
            <a:endParaRPr lang="en-US"/>
          </a:p>
        </p:txBody>
      </p:sp>
    </p:spTree>
    <p:extLst>
      <p:ext uri="{BB962C8B-B14F-4D97-AF65-F5344CB8AC3E}">
        <p14:creationId xmlns:p14="http://schemas.microsoft.com/office/powerpoint/2010/main" val="68939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33B51-4E88-FF4B-9A58-FE4CD4F50305}" type="slidenum">
              <a:rPr lang="en-US" smtClean="0"/>
              <a:pPr/>
              <a:t>27</a:t>
            </a:fld>
            <a:endParaRPr lang="en-US"/>
          </a:p>
        </p:txBody>
      </p:sp>
    </p:spTree>
    <p:extLst>
      <p:ext uri="{BB962C8B-B14F-4D97-AF65-F5344CB8AC3E}">
        <p14:creationId xmlns:p14="http://schemas.microsoft.com/office/powerpoint/2010/main" val="421365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33B51-4E88-FF4B-9A58-FE4CD4F50305}" type="slidenum">
              <a:rPr lang="en-US" smtClean="0"/>
              <a:pPr/>
              <a:t>28</a:t>
            </a:fld>
            <a:endParaRPr lang="en-US"/>
          </a:p>
        </p:txBody>
      </p:sp>
    </p:spTree>
    <p:extLst>
      <p:ext uri="{BB962C8B-B14F-4D97-AF65-F5344CB8AC3E}">
        <p14:creationId xmlns:p14="http://schemas.microsoft.com/office/powerpoint/2010/main" val="393443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26CD166-28E0-A143-999E-963F98C678D3}" type="slidenum">
              <a:rPr lang="en-US"/>
              <a:pPr/>
              <a:t>2</a:t>
            </a:fld>
            <a:endParaRPr lang="en-US"/>
          </a:p>
        </p:txBody>
      </p:sp>
    </p:spTree>
    <p:extLst>
      <p:ext uri="{BB962C8B-B14F-4D97-AF65-F5344CB8AC3E}">
        <p14:creationId xmlns:p14="http://schemas.microsoft.com/office/powerpoint/2010/main" val="410458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3</a:t>
            </a:fld>
            <a:endParaRPr lang="en-US"/>
          </a:p>
        </p:txBody>
      </p:sp>
    </p:spTree>
    <p:extLst>
      <p:ext uri="{BB962C8B-B14F-4D97-AF65-F5344CB8AC3E}">
        <p14:creationId xmlns:p14="http://schemas.microsoft.com/office/powerpoint/2010/main" val="246937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33B51-4E88-FF4B-9A58-FE4CD4F50305}" type="slidenum">
              <a:rPr lang="en-US" smtClean="0"/>
              <a:pPr/>
              <a:t>4</a:t>
            </a:fld>
            <a:endParaRPr lang="en-US"/>
          </a:p>
        </p:txBody>
      </p:sp>
    </p:spTree>
    <p:extLst>
      <p:ext uri="{BB962C8B-B14F-4D97-AF65-F5344CB8AC3E}">
        <p14:creationId xmlns:p14="http://schemas.microsoft.com/office/powerpoint/2010/main" val="102966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the model</a:t>
            </a:r>
            <a:r>
              <a:rPr lang="en-US" baseline="0" dirty="0" smtClean="0"/>
              <a:t> is on going, and the next steps for the spring will be testing and validation</a:t>
            </a:r>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5</a:t>
            </a:fld>
            <a:endParaRPr lang="en-US"/>
          </a:p>
        </p:txBody>
      </p:sp>
    </p:spTree>
    <p:extLst>
      <p:ext uri="{BB962C8B-B14F-4D97-AF65-F5344CB8AC3E}">
        <p14:creationId xmlns:p14="http://schemas.microsoft.com/office/powerpoint/2010/main" val="106843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Losses= people, resources, infrastructure, capabilities </a:t>
            </a:r>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7</a:t>
            </a:fld>
            <a:endParaRPr lang="en-US"/>
          </a:p>
        </p:txBody>
      </p:sp>
    </p:spTree>
    <p:extLst>
      <p:ext uri="{BB962C8B-B14F-4D97-AF65-F5344CB8AC3E}">
        <p14:creationId xmlns:p14="http://schemas.microsoft.com/office/powerpoint/2010/main" val="255066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err="1" smtClean="0">
                <a:latin typeface="Calibri" charset="0"/>
              </a:rPr>
              <a:t>Jafari</a:t>
            </a:r>
            <a:r>
              <a:rPr lang="en-US" b="1" dirty="0" smtClean="0">
                <a:latin typeface="Calibri" charset="0"/>
              </a:rPr>
              <a:t> and others </a:t>
            </a:r>
            <a:r>
              <a:rPr lang="en-US" b="1" baseline="0" dirty="0" smtClean="0">
                <a:latin typeface="Calibri" charset="0"/>
              </a:rPr>
              <a:t>-plotted </a:t>
            </a:r>
            <a:r>
              <a:rPr lang="en-US" b="1" baseline="0" dirty="0" smtClean="0">
                <a:latin typeface="Calibri" charset="0"/>
              </a:rPr>
              <a:t>a final risk score made up of several constructed “risks” from environmental sensitivity, land use, and fragile ecosystem.  This study used specific risk indicators “habitat productivity,” “hydrology”, and “permeability”</a:t>
            </a:r>
          </a:p>
          <a:p>
            <a:pPr>
              <a:spcBef>
                <a:spcPct val="0"/>
              </a:spcBef>
            </a:pPr>
            <a:r>
              <a:rPr lang="en-US" b="1" baseline="0" dirty="0" err="1" smtClean="0">
                <a:latin typeface="Calibri" charset="0"/>
              </a:rPr>
              <a:t>Poompavai</a:t>
            </a:r>
            <a:r>
              <a:rPr lang="en-US" b="1" baseline="0" dirty="0" smtClean="0">
                <a:latin typeface="Calibri" charset="0"/>
              </a:rPr>
              <a:t> and others: </a:t>
            </a:r>
            <a:r>
              <a:rPr lang="en-US" b="1" baseline="0" dirty="0" smtClean="0">
                <a:latin typeface="Calibri" charset="0"/>
              </a:rPr>
              <a:t>social factors- population, income, access to aid </a:t>
            </a:r>
            <a:endParaRPr lang="en-US" b="1" dirty="0" smtClean="0">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6DF79E5-CB08-5E44-A1B6-C4C3A0488906}" type="slidenum">
              <a:rPr lang="en-US"/>
              <a:pPr/>
              <a:t>8</a:t>
            </a:fld>
            <a:endParaRPr lang="en-US"/>
          </a:p>
        </p:txBody>
      </p:sp>
    </p:spTree>
    <p:extLst>
      <p:ext uri="{BB962C8B-B14F-4D97-AF65-F5344CB8AC3E}">
        <p14:creationId xmlns:p14="http://schemas.microsoft.com/office/powerpoint/2010/main" val="379616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Calibri" charset="0"/>
              </a:rPr>
              <a:t>Alexander:</a:t>
            </a:r>
            <a:r>
              <a:rPr lang="en-US" b="1" baseline="0" dirty="0" smtClean="0">
                <a:latin typeface="Calibri" charset="0"/>
              </a:rPr>
              <a:t> Program called KEEPER: KNOWLEDGE exchange exploratory tool for professionals in Emergency Response; mixing of science and professional in production of the tool</a:t>
            </a:r>
          </a:p>
          <a:p>
            <a:pPr>
              <a:spcBef>
                <a:spcPct val="0"/>
              </a:spcBef>
            </a:pPr>
            <a:endParaRPr lang="en-US" b="1" baseline="0" dirty="0" smtClean="0">
              <a:latin typeface="Calibri" charset="0"/>
            </a:endParaRPr>
          </a:p>
          <a:p>
            <a:pPr>
              <a:spcBef>
                <a:spcPct val="0"/>
              </a:spcBef>
            </a:pPr>
            <a:r>
              <a:rPr lang="en-US" b="1" baseline="0" dirty="0" smtClean="0">
                <a:latin typeface="Calibri" charset="0"/>
              </a:rPr>
              <a:t>Ahmed: User generated models to fit local management: Foundational idea for my study.  Strip down to all user generated: inspired by Web GIS, web </a:t>
            </a:r>
            <a:r>
              <a:rPr lang="en-US" b="1" baseline="0" dirty="0" err="1" smtClean="0">
                <a:latin typeface="Calibri" charset="0"/>
              </a:rPr>
              <a:t>geoprocessing</a:t>
            </a:r>
            <a:r>
              <a:rPr lang="en-US" b="1" baseline="0" dirty="0" smtClean="0">
                <a:latin typeface="Calibri" charset="0"/>
              </a:rPr>
              <a:t> </a:t>
            </a:r>
            <a:r>
              <a:rPr lang="en-US" b="1" baseline="0" dirty="0" err="1" smtClean="0">
                <a:latin typeface="Calibri" charset="0"/>
              </a:rPr>
              <a:t>avaliablity</a:t>
            </a:r>
            <a:endParaRPr lang="en-US" b="1" dirty="0">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737806C-C6C8-FD4A-ADFB-D474C10A37FC}" type="slidenum">
              <a:rPr lang="en-US"/>
              <a:pPr/>
              <a:t>9</a:t>
            </a:fld>
            <a:endParaRPr lang="en-US"/>
          </a:p>
        </p:txBody>
      </p:sp>
    </p:spTree>
    <p:extLst>
      <p:ext uri="{BB962C8B-B14F-4D97-AF65-F5344CB8AC3E}">
        <p14:creationId xmlns:p14="http://schemas.microsoft.com/office/powerpoint/2010/main" val="65732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a:t>
            </a:r>
            <a:r>
              <a:rPr lang="en-US" dirty="0" smtClean="0"/>
              <a:t>explain actual response structure</a:t>
            </a:r>
            <a:r>
              <a:rPr lang="en-US" baseline="0" dirty="0" smtClean="0"/>
              <a:t>, role of local emergency manager</a:t>
            </a:r>
            <a:endParaRPr lang="en-US" dirty="0"/>
          </a:p>
        </p:txBody>
      </p:sp>
      <p:sp>
        <p:nvSpPr>
          <p:cNvPr id="4" name="Slide Number Placeholder 3"/>
          <p:cNvSpPr>
            <a:spLocks noGrp="1"/>
          </p:cNvSpPr>
          <p:nvPr>
            <p:ph type="sldNum" sz="quarter" idx="10"/>
          </p:nvPr>
        </p:nvSpPr>
        <p:spPr/>
        <p:txBody>
          <a:bodyPr/>
          <a:lstStyle/>
          <a:p>
            <a:fld id="{A0A33B51-4E88-FF4B-9A58-FE4CD4F50305}" type="slidenum">
              <a:rPr lang="en-US" smtClean="0"/>
              <a:pPr/>
              <a:t>10</a:t>
            </a:fld>
            <a:endParaRPr lang="en-US"/>
          </a:p>
        </p:txBody>
      </p:sp>
    </p:spTree>
    <p:extLst>
      <p:ext uri="{BB962C8B-B14F-4D97-AF65-F5344CB8AC3E}">
        <p14:creationId xmlns:p14="http://schemas.microsoft.com/office/powerpoint/2010/main" val="38766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30E2307-1E40-4E12-8716-25BFDA8E7013}" type="datetime1">
              <a:rPr lang="en-US" smtClean="0"/>
              <a:pPr/>
              <a:t>3/14/2017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DBA90-BB79-454F-89B4-4584A7306398}" type="datetimeFigureOut">
              <a:rPr lang="en-US" smtClean="0"/>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D64789-0D87-C049-8C9D-706AFFD42EE1}"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2A540A5-52BB-2D4B-BA88-6296F82D4E07}" type="datetimeFigureOut">
              <a:rPr lang="en-US" smtClean="0"/>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195FA1-A172-7A42-9AE9-B0732ADBA9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CBCDBA90-BB79-454F-89B4-4584A7306398}" type="datetimeFigureOut">
              <a:rPr lang="en-US" smtClean="0"/>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D64789-0D87-C049-8C9D-706AFFD42EE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7D1884-F956-0C4B-BFE6-DCD0365D9E6E}" type="datetimeFigureOut">
              <a:rPr lang="en-US" smtClean="0"/>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75F77DA-C501-514A-8612-0F3BF41831E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BAE99B-87BE-B84F-990C-6B20C0C0F143}" type="datetimeFigureOut">
              <a:rPr lang="en-US" smtClean="0"/>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0D6A273-4C0A-674F-A9F1-9240DE13AC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13D34A-9EAA-394A-BF57-1A342B3DB998}" type="datetimeFigureOut">
              <a:rPr lang="en-US" smtClean="0"/>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5E7EBE-6763-2C4A-BB28-D768363E7E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CBCDBA90-BB79-454F-89B4-4584A7306398}" type="datetimeFigureOut">
              <a:rPr lang="en-US" smtClean="0"/>
              <a:pPr/>
              <a:t>3/14/2017</a:t>
            </a:fld>
            <a:endParaRPr lang="en-US"/>
          </a:p>
        </p:txBody>
      </p:sp>
      <p:sp>
        <p:nvSpPr>
          <p:cNvPr id="5" name="Footer Placeholder 4"/>
          <p:cNvSpPr>
            <a:spLocks noGrp="1"/>
          </p:cNvSpPr>
          <p:nvPr>
            <p:ph type="ftr" sz="quarter" idx="11"/>
          </p:nvPr>
        </p:nvSpPr>
        <p:spPr>
          <a:xfrm>
            <a:off x="5638800" y="6124401"/>
            <a:ext cx="2895600" cy="257810"/>
          </a:xfrm>
        </p:spPr>
        <p:txBody>
          <a:bodyPr/>
          <a:lstStyle/>
          <a:p>
            <a:pPr>
              <a:defRPr/>
            </a:pP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9E01EDC-71AC-0D4A-ABF4-312557549210}" type="datetimeFigureOut">
              <a:rPr lang="en-US" smtClean="0"/>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96390A4-6AA6-1D4C-8BDF-093F5999D2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B353D24-9332-2F46-B642-6503DE4894FB}" type="datetimeFigureOut">
              <a:rPr lang="en-US" smtClean="0"/>
              <a:pPr/>
              <a:t>3/14/2017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98E6225-5DE4-E345-8437-7DC122C2D5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D77CD3-E9E8-C343-BE2F-07A07DD2B073}" type="datetimeFigureOut">
              <a:rPr lang="en-US" smtClean="0"/>
              <a:pPr/>
              <a:t>3/14/2017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9900831-1748-7C45-94AF-DFB7E87976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0B28A5C-E03F-7C49-9A8B-9B777F228898}" type="datetimeFigureOut">
              <a:rPr lang="en-US" smtClean="0"/>
              <a:pPr/>
              <a:t>3/14/2017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9D6E174-4C58-5745-B343-EFCCE95885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F45B071-406B-0F45-9779-D43786D2DE30}" type="datetimeFigureOut">
              <a:rPr lang="en-US" smtClean="0"/>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DE54C55-63E8-6246-B6BB-E9070B49AB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CBCDBA90-BB79-454F-89B4-4584A7306398}" type="datetimeFigureOut">
              <a:rPr lang="en-US" smtClean="0"/>
              <a:pPr/>
              <a:t>3/14/2017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6D64789-0D87-C049-8C9D-706AFFD42E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esources.arcgis.com/en/help/main/10.2/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r>
              <a:rPr lang="en-US" sz="2800" dirty="0"/>
              <a:t>Multi</a:t>
            </a:r>
            <a:r>
              <a:rPr lang="en-US" sz="2800" dirty="0" smtClean="0"/>
              <a:t>-Criteria </a:t>
            </a:r>
            <a:r>
              <a:rPr lang="en-US" sz="2800" dirty="0"/>
              <a:t>D</a:t>
            </a:r>
            <a:r>
              <a:rPr lang="en-US" sz="2800" dirty="0" smtClean="0"/>
              <a:t>ecision Analysis </a:t>
            </a:r>
            <a:br>
              <a:rPr lang="en-US" sz="2800" dirty="0" smtClean="0"/>
            </a:br>
            <a:r>
              <a:rPr lang="en-US" sz="2800" dirty="0" smtClean="0"/>
              <a:t>for</a:t>
            </a:r>
            <a:r>
              <a:rPr lang="en-US" sz="2800" dirty="0"/>
              <a:t/>
            </a:r>
            <a:br>
              <a:rPr lang="en-US" sz="2800" dirty="0"/>
            </a:br>
            <a:r>
              <a:rPr lang="en-US" sz="2800" dirty="0" smtClean="0"/>
              <a:t>Emergency Managers</a:t>
            </a:r>
            <a:endParaRPr lang="en-US" sz="2800" dirty="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rPr>
              <a:t>Jonas Miller </a:t>
            </a:r>
          </a:p>
          <a:p>
            <a:pPr fontAlgn="auto">
              <a:spcAft>
                <a:spcPts val="0"/>
              </a:spcAft>
              <a:buFont typeface="Arial"/>
              <a:buNone/>
              <a:defRPr/>
            </a:pPr>
            <a:endParaRPr lang="en-US" dirty="0">
              <a:ea typeface="+mn-ea"/>
            </a:endParaRPr>
          </a:p>
          <a:p>
            <a:pPr fontAlgn="auto">
              <a:spcAft>
                <a:spcPts val="0"/>
              </a:spcAft>
              <a:buFont typeface="Arial"/>
              <a:buNone/>
              <a:defRPr/>
            </a:pPr>
            <a:r>
              <a:rPr lang="en-US" dirty="0" smtClean="0">
                <a:ea typeface="+mn-ea"/>
              </a:rPr>
              <a:t>Advisor: Fritz Kessler</a:t>
            </a:r>
          </a:p>
          <a:p>
            <a:pPr fontAlgn="auto">
              <a:spcAft>
                <a:spcPts val="0"/>
              </a:spcAft>
              <a:buFont typeface="Arial"/>
              <a:buNone/>
              <a:defRPr/>
            </a:pPr>
            <a:r>
              <a:rPr lang="en-US" dirty="0" smtClean="0"/>
              <a:t>The Pennsylvania State University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340"/>
    </mc:Choice>
    <mc:Fallback xmlns="">
      <p:transition xmlns:p14="http://schemas.microsoft.com/office/powerpoint/2010/main" spd="slow" advTm="153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latin typeface="Calibri" charset="0"/>
              </a:rPr>
              <a:t>Identify </a:t>
            </a:r>
            <a:r>
              <a:rPr lang="en-US" dirty="0" smtClean="0">
                <a:latin typeface="Calibri" charset="0"/>
              </a:rPr>
              <a:t>Target </a:t>
            </a:r>
            <a:r>
              <a:rPr lang="en-US" dirty="0" smtClean="0">
                <a:latin typeface="Calibri" charset="0"/>
              </a:rPr>
              <a:t>End </a:t>
            </a:r>
            <a:r>
              <a:rPr lang="en-US" dirty="0">
                <a:latin typeface="Calibri" charset="0"/>
              </a:rPr>
              <a:t>User</a:t>
            </a:r>
          </a:p>
        </p:txBody>
      </p:sp>
      <p:sp>
        <p:nvSpPr>
          <p:cNvPr id="10243" name="Content Placeholder 2"/>
          <p:cNvSpPr>
            <a:spLocks noGrp="1"/>
          </p:cNvSpPr>
          <p:nvPr>
            <p:ph idx="1"/>
          </p:nvPr>
        </p:nvSpPr>
        <p:spPr>
          <a:xfrm>
            <a:off x="357188" y="2133601"/>
            <a:ext cx="8472487" cy="3931920"/>
          </a:xfrm>
        </p:spPr>
        <p:txBody>
          <a:bodyPr/>
          <a:lstStyle/>
          <a:p>
            <a:r>
              <a:rPr lang="en-US" dirty="0" smtClean="0">
                <a:latin typeface="Calibri" charset="0"/>
              </a:rPr>
              <a:t>Local emergency manager with basic understanding of GIS and expertise and experience in </a:t>
            </a:r>
            <a:r>
              <a:rPr lang="en-US" dirty="0" smtClean="0">
                <a:latin typeface="Calibri" charset="0"/>
              </a:rPr>
              <a:t>emergency / disaster </a:t>
            </a:r>
            <a:r>
              <a:rPr lang="en-US" dirty="0" smtClean="0">
                <a:latin typeface="Calibri" charset="0"/>
              </a:rPr>
              <a:t>response</a:t>
            </a:r>
          </a:p>
          <a:p>
            <a:r>
              <a:rPr lang="en-US" dirty="0" smtClean="0">
                <a:latin typeface="Calibri" charset="0"/>
              </a:rPr>
              <a:t>Timeframe: within first few (up to 12) hours of a response, before state/federal resources arrive</a:t>
            </a:r>
          </a:p>
          <a:p>
            <a:r>
              <a:rPr lang="en-US" dirty="0" smtClean="0">
                <a:latin typeface="Calibri" charset="0"/>
              </a:rPr>
              <a:t>Scope: local </a:t>
            </a:r>
            <a:r>
              <a:rPr lang="en-US" dirty="0">
                <a:latin typeface="Calibri" charset="0"/>
              </a:rPr>
              <a:t>geographic </a:t>
            </a:r>
            <a:r>
              <a:rPr lang="en-US" dirty="0" smtClean="0">
                <a:latin typeface="Calibri" charset="0"/>
              </a:rPr>
              <a:t>level</a:t>
            </a:r>
          </a:p>
          <a:p>
            <a:pPr lvl="1"/>
            <a:r>
              <a:rPr lang="en-US" dirty="0" smtClean="0">
                <a:latin typeface="Calibri" charset="0"/>
              </a:rPr>
              <a:t>Municipality, County </a:t>
            </a:r>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244158"/>
            <a:ext cx="8701087" cy="1339850"/>
          </a:xfrm>
        </p:spPr>
        <p:txBody>
          <a:bodyPr rtlCol="0">
            <a:normAutofit fontScale="90000"/>
          </a:bodyPr>
          <a:lstStyle/>
          <a:p>
            <a:pPr fontAlgn="auto">
              <a:spcAft>
                <a:spcPts val="0"/>
              </a:spcAft>
              <a:defRPr/>
            </a:pPr>
            <a:r>
              <a:rPr lang="en-US" dirty="0" smtClean="0">
                <a:latin typeface="Calibri"/>
                <a:ea typeface="+mj-ea"/>
                <a:cs typeface="Calibri"/>
              </a:rPr>
              <a:t>Review Publically </a:t>
            </a:r>
            <a:r>
              <a:rPr lang="en-US" dirty="0" smtClean="0">
                <a:latin typeface="Calibri"/>
                <a:ea typeface="+mj-ea"/>
                <a:cs typeface="Calibri"/>
              </a:rPr>
              <a:t>Available Emergency Management </a:t>
            </a:r>
            <a:r>
              <a:rPr lang="en-US" dirty="0" smtClean="0">
                <a:latin typeface="Calibri"/>
                <a:ea typeface="+mj-ea"/>
                <a:cs typeface="Calibri"/>
              </a:rPr>
              <a:t>Data Layers</a:t>
            </a:r>
            <a:endParaRPr lang="en-US" dirty="0">
              <a:latin typeface="Calibri"/>
              <a:ea typeface="+mj-ea"/>
              <a:cs typeface="Calibri"/>
            </a:endParaRP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latin typeface="Calibri"/>
                <a:ea typeface="+mn-ea"/>
                <a:cs typeface="Calibri"/>
              </a:rPr>
              <a:t>ArcGIS Open Data: 56,470 datasets ranging from local to national </a:t>
            </a:r>
            <a:r>
              <a:rPr lang="en-US" dirty="0">
                <a:latin typeface="Calibri"/>
                <a:ea typeface="+mn-ea"/>
                <a:cs typeface="Calibri"/>
              </a:rPr>
              <a:t>s</a:t>
            </a:r>
            <a:r>
              <a:rPr lang="en-US" dirty="0" smtClean="0">
                <a:latin typeface="Calibri"/>
                <a:ea typeface="+mn-ea"/>
                <a:cs typeface="Calibri"/>
              </a:rPr>
              <a:t>cale</a:t>
            </a:r>
          </a:p>
          <a:p>
            <a:pPr fontAlgn="auto">
              <a:spcAft>
                <a:spcPts val="0"/>
              </a:spcAft>
              <a:buFont typeface="Arial"/>
              <a:buChar char="•"/>
              <a:defRPr/>
            </a:pPr>
            <a:r>
              <a:rPr lang="en-US" dirty="0" smtClean="0">
                <a:latin typeface="Calibri"/>
                <a:ea typeface="+mn-ea"/>
                <a:cs typeface="Calibri"/>
              </a:rPr>
              <a:t>Dept. </a:t>
            </a:r>
            <a:r>
              <a:rPr lang="en-US" dirty="0" smtClean="0">
                <a:latin typeface="Calibri"/>
                <a:ea typeface="+mn-ea"/>
                <a:cs typeface="Calibri"/>
              </a:rPr>
              <a:t>of Homeland Security (DHS): Homeland Infrastructure Foundation Level Data (HIFLD) Open:  267 DHS supported datasets on national scale </a:t>
            </a:r>
          </a:p>
          <a:p>
            <a:pPr marL="0" indent="0" fontAlgn="auto">
              <a:spcAft>
                <a:spcPts val="0"/>
              </a:spcAft>
              <a:buFont typeface="Arial"/>
              <a:buNone/>
              <a:defRPr/>
            </a:pPr>
            <a:r>
              <a:rPr lang="en-US" dirty="0" smtClean="0">
                <a:ea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77975" y="274638"/>
            <a:ext cx="5988050" cy="1143000"/>
          </a:xfrm>
        </p:spPr>
        <p:txBody>
          <a:bodyPr/>
          <a:lstStyle/>
          <a:p>
            <a:r>
              <a:rPr lang="en-US" dirty="0" smtClean="0">
                <a:solidFill>
                  <a:srgbClr val="000000"/>
                </a:solidFill>
                <a:latin typeface="Calibri" charset="0"/>
              </a:rPr>
              <a:t>Creating a Risk Map</a:t>
            </a:r>
            <a:endParaRPr lang="en-US" dirty="0">
              <a:solidFill>
                <a:srgbClr val="000000"/>
              </a:solidFill>
              <a:latin typeface="Calibri" charset="0"/>
            </a:endParaRPr>
          </a:p>
        </p:txBody>
      </p:sp>
      <p:sp>
        <p:nvSpPr>
          <p:cNvPr id="3" name="Content Placeholder 2"/>
          <p:cNvSpPr>
            <a:spLocks noGrp="1"/>
          </p:cNvSpPr>
          <p:nvPr>
            <p:ph idx="1"/>
          </p:nvPr>
        </p:nvSpPr>
        <p:spPr>
          <a:xfrm>
            <a:off x="285750" y="2133601"/>
            <a:ext cx="7959725" cy="3931920"/>
          </a:xfrm>
        </p:spPr>
        <p:txBody>
          <a:bodyPr rtlCol="0">
            <a:normAutofit/>
          </a:bodyPr>
          <a:lstStyle/>
          <a:p>
            <a:pPr marL="514350" indent="-514350" fontAlgn="auto">
              <a:spcAft>
                <a:spcPts val="0"/>
              </a:spcAft>
              <a:buFont typeface="Arial"/>
              <a:buAutoNum type="arabicPeriod"/>
              <a:defRPr/>
            </a:pPr>
            <a:r>
              <a:rPr lang="en-US" dirty="0" smtClean="0">
                <a:latin typeface="Calibri"/>
                <a:ea typeface="+mn-ea"/>
                <a:cs typeface="Calibri"/>
              </a:rPr>
              <a:t>Select data from publically available layers (HIFLD or ArcGIS Open Data)</a:t>
            </a:r>
          </a:p>
          <a:p>
            <a:pPr marL="514350" indent="-514350" fontAlgn="auto">
              <a:spcAft>
                <a:spcPts val="0"/>
              </a:spcAft>
              <a:buFont typeface="Arial"/>
              <a:buAutoNum type="arabicPeriod"/>
              <a:defRPr/>
            </a:pPr>
            <a:r>
              <a:rPr lang="en-US" dirty="0" smtClean="0">
                <a:latin typeface="Calibri"/>
                <a:ea typeface="+mn-ea"/>
                <a:cs typeface="Calibri"/>
              </a:rPr>
              <a:t>Convert to raster: Feature to Raster or Euclidian Distance (for distance based risks) Tools </a:t>
            </a:r>
          </a:p>
          <a:p>
            <a:pPr marL="514350" indent="-514350" fontAlgn="auto">
              <a:spcAft>
                <a:spcPts val="0"/>
              </a:spcAft>
              <a:buFont typeface="Arial"/>
              <a:buAutoNum type="arabicPeriod"/>
              <a:defRPr/>
            </a:pPr>
            <a:r>
              <a:rPr lang="en-US" dirty="0" smtClean="0">
                <a:latin typeface="Calibri"/>
                <a:ea typeface="+mn-ea"/>
                <a:cs typeface="Calibri"/>
              </a:rPr>
              <a:t>Apply Reclassify Tool to achieve same scale (0-9 based on suggested ArcGIS Help/ESRI Public Safety Team workflow)</a:t>
            </a:r>
          </a:p>
          <a:p>
            <a:pPr marL="514350" indent="-514350" fontAlgn="auto">
              <a:spcAft>
                <a:spcPts val="0"/>
              </a:spcAft>
              <a:buFont typeface="Arial"/>
              <a:buAutoNum type="arabicPeriod"/>
              <a:defRPr/>
            </a:pPr>
            <a:r>
              <a:rPr lang="en-US" dirty="0" smtClean="0">
                <a:latin typeface="Calibri"/>
                <a:ea typeface="+mn-ea"/>
                <a:cs typeface="Calibri"/>
              </a:rPr>
              <a:t>Combine reclassified layers with Weighted Overlay Tool for Final Risk Index </a:t>
            </a:r>
            <a:r>
              <a:rPr lang="en-US" dirty="0" smtClean="0">
                <a:latin typeface="Calibri"/>
                <a:ea typeface="+mn-ea"/>
                <a:cs typeface="Calibri"/>
              </a:rPr>
              <a:t>map</a:t>
            </a:r>
            <a:endParaRPr lang="en-US" dirty="0" smtClean="0">
              <a:latin typeface="Calibri"/>
              <a:ea typeface="+mn-ea"/>
              <a:cs typeface="Calibri"/>
            </a:endParaRPr>
          </a:p>
          <a:p>
            <a:pPr marL="514350" indent="-514350" fontAlgn="auto">
              <a:spcAft>
                <a:spcPts val="0"/>
              </a:spcAft>
              <a:buFont typeface="Arial"/>
              <a:buAutoNum type="arabicPeriod"/>
              <a:defRPr/>
            </a:pPr>
            <a:endParaRPr lang="en-US" dirty="0" smtClean="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372750"/>
            <a:ext cx="8606165" cy="6121647"/>
          </a:xfrm>
          <a:prstGeom prst="rect">
            <a:avLst/>
          </a:prstGeom>
        </p:spPr>
      </p:pic>
      <p:sp>
        <p:nvSpPr>
          <p:cNvPr id="2" name="Title 1"/>
          <p:cNvSpPr>
            <a:spLocks noGrp="1"/>
          </p:cNvSpPr>
          <p:nvPr>
            <p:ph type="title"/>
          </p:nvPr>
        </p:nvSpPr>
        <p:spPr>
          <a:xfrm>
            <a:off x="4157662" y="274003"/>
            <a:ext cx="4573587" cy="727392"/>
          </a:xfrm>
        </p:spPr>
        <p:txBody>
          <a:bodyPr>
            <a:normAutofit fontScale="90000"/>
          </a:bodyPr>
          <a:lstStyle/>
          <a:p>
            <a:r>
              <a:rPr lang="en-US" dirty="0" smtClean="0">
                <a:latin typeface="Calibri"/>
                <a:cs typeface="Calibri"/>
              </a:rPr>
              <a:t>ArcGIS Workflow</a:t>
            </a:r>
            <a:endParaRPr lang="en-US" dirty="0">
              <a:latin typeface="Calibri"/>
              <a:cs typeface="Calibri"/>
            </a:endParaRPr>
          </a:p>
        </p:txBody>
      </p:sp>
    </p:spTree>
    <p:extLst>
      <p:ext uri="{BB962C8B-B14F-4D97-AF65-F5344CB8AC3E}">
        <p14:creationId xmlns:p14="http://schemas.microsoft.com/office/powerpoint/2010/main" val="291432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Calibri" charset="0"/>
              </a:rPr>
              <a:t>Limitations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a:ea typeface="+mn-ea"/>
              </a:rPr>
              <a:t>End user requires baseline understanding of GIS</a:t>
            </a:r>
          </a:p>
          <a:p>
            <a:pPr fontAlgn="auto">
              <a:spcAft>
                <a:spcPts val="0"/>
              </a:spcAft>
              <a:buFont typeface="Arial"/>
              <a:buChar char="•"/>
              <a:defRPr/>
            </a:pPr>
            <a:r>
              <a:rPr lang="en-US" dirty="0" smtClean="0">
                <a:ea typeface="+mn-ea"/>
              </a:rPr>
              <a:t>Subjective selection of layers and weights</a:t>
            </a:r>
          </a:p>
          <a:p>
            <a:pPr fontAlgn="auto">
              <a:spcAft>
                <a:spcPts val="0"/>
              </a:spcAft>
              <a:buFont typeface="Arial"/>
              <a:buChar char="•"/>
              <a:defRPr/>
            </a:pPr>
            <a:r>
              <a:rPr lang="en-US" dirty="0" smtClean="0">
                <a:ea typeface="+mn-ea"/>
              </a:rPr>
              <a:t>How the layers are combined </a:t>
            </a:r>
          </a:p>
          <a:p>
            <a:pPr fontAlgn="auto">
              <a:spcAft>
                <a:spcPts val="0"/>
              </a:spcAft>
              <a:buFont typeface="Arial"/>
              <a:buChar char="•"/>
              <a:defRPr/>
            </a:pPr>
            <a:r>
              <a:rPr lang="en-US" dirty="0" smtClean="0"/>
              <a:t>Type of feature (polygons/lines only)</a:t>
            </a:r>
            <a:endParaRPr lang="en-US" dirty="0" smtClean="0">
              <a:ea typeface="+mn-ea"/>
            </a:endParaRPr>
          </a:p>
          <a:p>
            <a:pPr fontAlgn="auto">
              <a:spcAft>
                <a:spcPts val="0"/>
              </a:spcAft>
              <a:buFont typeface="Arial"/>
              <a:buChar char="•"/>
              <a:defRPr/>
            </a:pPr>
            <a:r>
              <a:rPr lang="en-US" dirty="0" smtClean="0"/>
              <a:t>Scale of model (work with local datasets</a:t>
            </a:r>
            <a:r>
              <a:rPr lang="en-US" dirty="0"/>
              <a:t>)</a:t>
            </a:r>
            <a:r>
              <a:rPr lang="en-US" dirty="0" smtClean="0"/>
              <a:t>  </a:t>
            </a:r>
          </a:p>
          <a:p>
            <a:pPr marL="0" indent="0" fontAlgn="auto">
              <a:spcAft>
                <a:spcPts val="0"/>
              </a:spcAft>
              <a:buFont typeface="Arial"/>
              <a:buNone/>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Calibri" charset="0"/>
              </a:rPr>
              <a:t>User Testing </a:t>
            </a:r>
            <a:endParaRPr lang="en-US" dirty="0">
              <a:latin typeface="Calibri" charset="0"/>
            </a:endParaRPr>
          </a:p>
        </p:txBody>
      </p:sp>
      <p:sp>
        <p:nvSpPr>
          <p:cNvPr id="19459" name="Content Placeholder 2"/>
          <p:cNvSpPr>
            <a:spLocks noGrp="1"/>
          </p:cNvSpPr>
          <p:nvPr>
            <p:ph idx="1"/>
          </p:nvPr>
        </p:nvSpPr>
        <p:spPr/>
        <p:txBody>
          <a:bodyPr>
            <a:normAutofit/>
          </a:bodyPr>
          <a:lstStyle/>
          <a:p>
            <a:r>
              <a:rPr lang="en-US" dirty="0" smtClean="0">
                <a:latin typeface="Calibri" charset="0"/>
              </a:rPr>
              <a:t>Distributed to local emergency managers in greater Philadelphia Area</a:t>
            </a:r>
          </a:p>
          <a:p>
            <a:pPr lvl="2">
              <a:buFontTx/>
              <a:buChar char="-"/>
            </a:pPr>
            <a:r>
              <a:rPr lang="en-US" dirty="0">
                <a:latin typeface="Calibri" charset="0"/>
              </a:rPr>
              <a:t>8</a:t>
            </a:r>
            <a:r>
              <a:rPr lang="en-US" dirty="0" smtClean="0">
                <a:latin typeface="Calibri" charset="0"/>
              </a:rPr>
              <a:t> total respondents</a:t>
            </a:r>
          </a:p>
          <a:p>
            <a:pPr lvl="2">
              <a:buFontTx/>
              <a:buChar char="-"/>
            </a:pPr>
            <a:r>
              <a:rPr lang="en-US" dirty="0" smtClean="0">
                <a:latin typeface="Calibri" charset="0"/>
              </a:rPr>
              <a:t>Mixture of Senior Emergency Managers and GIS Specialists </a:t>
            </a:r>
          </a:p>
          <a:p>
            <a:pPr lvl="1"/>
            <a:r>
              <a:rPr lang="en-US" dirty="0" smtClean="0">
                <a:latin typeface="Calibri" charset="0"/>
              </a:rPr>
              <a:t>Example Respondent: </a:t>
            </a:r>
          </a:p>
          <a:p>
            <a:pPr marL="579438" lvl="2" indent="0">
              <a:buNone/>
            </a:pPr>
            <a:r>
              <a:rPr lang="en-US" dirty="0">
                <a:latin typeface="Calibri" charset="0"/>
              </a:rPr>
              <a:t>	</a:t>
            </a:r>
            <a:r>
              <a:rPr lang="en-US" dirty="0" smtClean="0">
                <a:latin typeface="Calibri" charset="0"/>
              </a:rPr>
              <a:t> Delaware County Senior Emergency Manager</a:t>
            </a:r>
          </a:p>
          <a:p>
            <a:pPr marL="579438" lvl="2" indent="0">
              <a:buNone/>
            </a:pPr>
            <a:r>
              <a:rPr lang="en-US" dirty="0">
                <a:latin typeface="Calibri" charset="0"/>
              </a:rPr>
              <a:t>	</a:t>
            </a:r>
            <a:r>
              <a:rPr lang="en-US" dirty="0" smtClean="0">
                <a:latin typeface="Calibri" charset="0"/>
              </a:rPr>
              <a:t> Experience: 20+ Years </a:t>
            </a:r>
          </a:p>
          <a:p>
            <a:pPr marL="579438" lvl="2" indent="0">
              <a:buNone/>
            </a:pPr>
            <a:r>
              <a:rPr lang="en-US" dirty="0">
                <a:latin typeface="Calibri" charset="0"/>
              </a:rPr>
              <a:t>	 </a:t>
            </a:r>
            <a:r>
              <a:rPr lang="en-US" dirty="0" smtClean="0">
                <a:latin typeface="Calibri" charset="0"/>
              </a:rPr>
              <a:t>Basic Understanding of GIS </a:t>
            </a:r>
            <a:r>
              <a:rPr lang="en-US" b="1" dirty="0" smtClean="0">
                <a:solidFill>
                  <a:srgbClr val="FF0000"/>
                </a:solidFill>
                <a:latin typeface="Calibri" charset="0"/>
              </a:rPr>
              <a:t>Products</a:t>
            </a:r>
          </a:p>
          <a:p>
            <a:pPr marL="579438" lvl="2" indent="0">
              <a:buNone/>
            </a:pPr>
            <a:endParaRPr lang="en-US" dirty="0" smtClean="0">
              <a:latin typeface="Calibri" charset="0"/>
            </a:endParaRPr>
          </a:p>
          <a:p>
            <a:pPr marL="579438" lvl="2" indent="0">
              <a:buNone/>
            </a:pPr>
            <a:r>
              <a:rPr lang="en-US" dirty="0">
                <a:latin typeface="Calibri" charset="0"/>
              </a:rPr>
              <a:t>	</a:t>
            </a:r>
            <a:r>
              <a:rPr lang="en-US" dirty="0" smtClean="0">
                <a:latin typeface="Calibri" charset="0"/>
              </a:rPr>
              <a:t> </a:t>
            </a:r>
          </a:p>
          <a:p>
            <a:pPr lvl="2"/>
            <a:endParaRPr lang="en-US" dirty="0" smtClean="0">
              <a:latin typeface="Calibri" charset="0"/>
            </a:endParaRPr>
          </a:p>
          <a:p>
            <a:pPr lvl="2"/>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Survey Content</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Questions:  </a:t>
            </a:r>
          </a:p>
          <a:p>
            <a:pPr lvl="1"/>
            <a:r>
              <a:rPr lang="en-US" dirty="0" smtClean="0">
                <a:latin typeface="Calibri"/>
                <a:cs typeface="Calibri"/>
              </a:rPr>
              <a:t>General Information/Experience/Knowledge of GIS</a:t>
            </a:r>
          </a:p>
          <a:p>
            <a:pPr lvl="1"/>
            <a:r>
              <a:rPr lang="en-US" dirty="0" smtClean="0">
                <a:latin typeface="Calibri"/>
                <a:cs typeface="Calibri"/>
              </a:rPr>
              <a:t>Explanation of Open Source Online Data</a:t>
            </a:r>
            <a:endParaRPr lang="en-US" dirty="0">
              <a:latin typeface="Calibri"/>
              <a:cs typeface="Calibri"/>
            </a:endParaRPr>
          </a:p>
          <a:p>
            <a:pPr lvl="1"/>
            <a:r>
              <a:rPr lang="en-US" dirty="0" smtClean="0">
                <a:latin typeface="Calibri"/>
                <a:cs typeface="Calibri"/>
              </a:rPr>
              <a:t>Explanation of MCDA and Example Workflow</a:t>
            </a:r>
          </a:p>
          <a:p>
            <a:pPr lvl="1"/>
            <a:r>
              <a:rPr lang="en-US" dirty="0" smtClean="0">
                <a:latin typeface="Calibri"/>
                <a:cs typeface="Calibri"/>
              </a:rPr>
              <a:t>Flooding and Hazardous Materials Release Scenarios</a:t>
            </a:r>
          </a:p>
          <a:p>
            <a:pPr lvl="1"/>
            <a:r>
              <a:rPr lang="en-US" dirty="0" smtClean="0">
                <a:latin typeface="Calibri"/>
                <a:cs typeface="Calibri"/>
              </a:rPr>
              <a:t>Selection, Ranking, and Weighting (Perceived Importance) of Layers</a:t>
            </a:r>
          </a:p>
          <a:p>
            <a:pPr lvl="1"/>
            <a:r>
              <a:rPr lang="en-US" dirty="0" smtClean="0">
                <a:latin typeface="Calibri"/>
                <a:cs typeface="Calibri"/>
              </a:rPr>
              <a:t>Feedback on </a:t>
            </a:r>
            <a:r>
              <a:rPr lang="en-US" dirty="0" smtClean="0">
                <a:latin typeface="Calibri"/>
                <a:cs typeface="Calibri"/>
              </a:rPr>
              <a:t>Workflow </a:t>
            </a:r>
            <a:r>
              <a:rPr lang="en-US" dirty="0" smtClean="0">
                <a:latin typeface="Calibri"/>
                <a:cs typeface="Calibri"/>
              </a:rPr>
              <a:t>Process/Survey</a:t>
            </a:r>
            <a:endParaRPr lang="en-US" dirty="0" smtClean="0">
              <a:latin typeface="Calibri"/>
              <a:cs typeface="Calibri"/>
            </a:endParaRPr>
          </a:p>
          <a:p>
            <a:pPr marL="350838" lvl="1" indent="0">
              <a:buNone/>
            </a:pPr>
            <a:endParaRPr lang="en-US" dirty="0" smtClean="0"/>
          </a:p>
        </p:txBody>
      </p:sp>
    </p:spTree>
    <p:extLst>
      <p:ext uri="{BB962C8B-B14F-4D97-AF65-F5344CB8AC3E}">
        <p14:creationId xmlns:p14="http://schemas.microsoft.com/office/powerpoint/2010/main" val="249997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988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Flooding</a:t>
            </a:r>
            <a:endParaRPr lang="en-US" dirty="0"/>
          </a:p>
        </p:txBody>
      </p:sp>
      <p:sp>
        <p:nvSpPr>
          <p:cNvPr id="3" name="Content Placeholder 2"/>
          <p:cNvSpPr>
            <a:spLocks noGrp="1"/>
          </p:cNvSpPr>
          <p:nvPr>
            <p:ph idx="1"/>
          </p:nvPr>
        </p:nvSpPr>
        <p:spPr/>
        <p:txBody>
          <a:bodyPr/>
          <a:lstStyle/>
          <a:p>
            <a:r>
              <a:rPr lang="en-US" dirty="0" smtClean="0"/>
              <a:t>Scenario: </a:t>
            </a:r>
            <a:r>
              <a:rPr lang="en-US" dirty="0"/>
              <a:t>m</a:t>
            </a:r>
            <a:r>
              <a:rPr lang="en-US" dirty="0" smtClean="0"/>
              <a:t>ajor flooding as the result of river/stream overflow near major transportation infrastructure</a:t>
            </a:r>
          </a:p>
          <a:p>
            <a:r>
              <a:rPr lang="en-US" dirty="0" smtClean="0"/>
              <a:t>Most Common Category Layers</a:t>
            </a:r>
          </a:p>
          <a:p>
            <a:pPr marL="350838" lvl="1" indent="0">
              <a:buNone/>
            </a:pPr>
            <a:r>
              <a:rPr lang="en-US" dirty="0"/>
              <a:t> </a:t>
            </a:r>
            <a:r>
              <a:rPr lang="en-US" dirty="0" smtClean="0"/>
              <a:t>   1)  Census/Population  </a:t>
            </a:r>
          </a:p>
          <a:p>
            <a:pPr marL="350838" lvl="1" indent="0">
              <a:buNone/>
            </a:pPr>
            <a:r>
              <a:rPr lang="en-US" dirty="0"/>
              <a:t> </a:t>
            </a:r>
            <a:r>
              <a:rPr lang="en-US" dirty="0" smtClean="0"/>
              <a:t>   2)  Transportation Infrastructure</a:t>
            </a:r>
          </a:p>
          <a:p>
            <a:pPr marL="350838" lvl="1" indent="0">
              <a:buNone/>
            </a:pPr>
            <a:r>
              <a:rPr lang="en-US" dirty="0"/>
              <a:t> </a:t>
            </a:r>
            <a:r>
              <a:rPr lang="en-US" dirty="0" smtClean="0"/>
              <a:t>   3)  Land Use/Parcel   </a:t>
            </a:r>
          </a:p>
          <a:p>
            <a:pPr marL="350838" lvl="1" indent="0">
              <a:buNone/>
            </a:pPr>
            <a:endParaRPr lang="en-US" dirty="0" smtClean="0"/>
          </a:p>
          <a:p>
            <a:pPr lvl="1"/>
            <a:endParaRPr lang="en-US" dirty="0"/>
          </a:p>
        </p:txBody>
      </p:sp>
    </p:spTree>
    <p:extLst>
      <p:ext uri="{BB962C8B-B14F-4D97-AF65-F5344CB8AC3E}">
        <p14:creationId xmlns:p14="http://schemas.microsoft.com/office/powerpoint/2010/main" val="346792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Flooding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1967665"/>
              </p:ext>
            </p:extLst>
          </p:nvPr>
        </p:nvGraphicFramePr>
        <p:xfrm>
          <a:off x="603251" y="2133600"/>
          <a:ext cx="7985124" cy="4163378"/>
        </p:xfrm>
        <a:graphic>
          <a:graphicData uri="http://schemas.openxmlformats.org/drawingml/2006/table">
            <a:tbl>
              <a:tblPr firstRow="1" bandRow="1">
                <a:tableStyleId>{5C22544A-7EE6-4342-B048-85BDC9FD1C3A}</a:tableStyleId>
              </a:tblPr>
              <a:tblGrid>
                <a:gridCol w="2661708"/>
                <a:gridCol w="2661708"/>
                <a:gridCol w="2661708"/>
              </a:tblGrid>
              <a:tr h="871538">
                <a:tc>
                  <a:txBody>
                    <a:bodyPr/>
                    <a:lstStyle/>
                    <a:p>
                      <a:pPr algn="ctr"/>
                      <a:r>
                        <a:rPr lang="en-US" dirty="0" smtClean="0"/>
                        <a:t>Layer</a:t>
                      </a:r>
                      <a:endParaRPr lang="en-US" dirty="0"/>
                    </a:p>
                  </a:txBody>
                  <a:tcPr anchor="ctr"/>
                </a:tc>
                <a:tc>
                  <a:txBody>
                    <a:bodyPr/>
                    <a:lstStyle/>
                    <a:p>
                      <a:pPr algn="ctr"/>
                      <a:r>
                        <a:rPr lang="en-US" dirty="0" smtClean="0"/>
                        <a:t>Sample</a:t>
                      </a:r>
                    </a:p>
                    <a:p>
                      <a:pPr algn="ctr"/>
                      <a:r>
                        <a:rPr lang="en-US" dirty="0" smtClean="0"/>
                        <a:t>Classification</a:t>
                      </a:r>
                      <a:endParaRPr lang="en-US" dirty="0"/>
                    </a:p>
                  </a:txBody>
                  <a:tcPr/>
                </a:tc>
                <a:tc>
                  <a:txBody>
                    <a:bodyPr/>
                    <a:lstStyle/>
                    <a:p>
                      <a:pPr algn="ctr"/>
                      <a:r>
                        <a:rPr lang="en-US" dirty="0" smtClean="0"/>
                        <a:t>Weight </a:t>
                      </a:r>
                      <a:endParaRPr lang="en-US" dirty="0"/>
                    </a:p>
                  </a:txBody>
                  <a:tcPr anchor="ctr"/>
                </a:tc>
              </a:tr>
              <a:tr h="871538">
                <a:tc>
                  <a:txBody>
                    <a:bodyPr/>
                    <a:lstStyle/>
                    <a:p>
                      <a:pPr algn="ctr"/>
                      <a:r>
                        <a:rPr lang="en-US" dirty="0" smtClean="0"/>
                        <a:t>Elevation</a:t>
                      </a:r>
                      <a:endParaRPr lang="en-US" dirty="0" smtClean="0"/>
                    </a:p>
                    <a:p>
                      <a:pPr algn="ctr"/>
                      <a:endParaRPr lang="en-US" dirty="0"/>
                    </a:p>
                  </a:txBody>
                  <a:tcPr anchor="ctr"/>
                </a:tc>
                <a:tc>
                  <a:txBody>
                    <a:bodyPr/>
                    <a:lstStyle/>
                    <a:p>
                      <a:r>
                        <a:rPr lang="en-US" dirty="0" smtClean="0"/>
                        <a:t>Negative</a:t>
                      </a:r>
                      <a:r>
                        <a:rPr lang="en-US" baseline="0" dirty="0" smtClean="0"/>
                        <a:t> slope: 10</a:t>
                      </a:r>
                    </a:p>
                    <a:p>
                      <a:r>
                        <a:rPr lang="en-US" baseline="0" dirty="0" smtClean="0"/>
                        <a:t>No slope: 5</a:t>
                      </a:r>
                    </a:p>
                    <a:p>
                      <a:r>
                        <a:rPr lang="en-US" baseline="0" dirty="0" smtClean="0"/>
                        <a:t>Positive slope: 1</a:t>
                      </a:r>
                      <a:endParaRPr lang="en-US" dirty="0"/>
                    </a:p>
                  </a:txBody>
                  <a:tcPr/>
                </a:tc>
                <a:tc>
                  <a:txBody>
                    <a:bodyPr/>
                    <a:lstStyle/>
                    <a:p>
                      <a:pPr algn="ctr"/>
                      <a:r>
                        <a:rPr lang="en-US" dirty="0" smtClean="0"/>
                        <a:t>0.5</a:t>
                      </a:r>
                      <a:endParaRPr lang="en-US" dirty="0"/>
                    </a:p>
                  </a:txBody>
                  <a:tcPr anchor="ctr"/>
                </a:tc>
              </a:tr>
              <a:tr h="871538">
                <a:tc>
                  <a:txBody>
                    <a:bodyPr/>
                    <a:lstStyle/>
                    <a:p>
                      <a:pPr algn="ctr"/>
                      <a:r>
                        <a:rPr lang="en-US" baseline="0" dirty="0" smtClean="0"/>
                        <a:t>Roads</a:t>
                      </a:r>
                      <a:endParaRPr lang="en-US" dirty="0"/>
                    </a:p>
                  </a:txBody>
                  <a:tcPr anchor="ctr"/>
                </a:tc>
                <a:tc>
                  <a:txBody>
                    <a:bodyPr/>
                    <a:lstStyle/>
                    <a:p>
                      <a:r>
                        <a:rPr lang="en-US" baseline="0" dirty="0" smtClean="0"/>
                        <a:t>Private: 1</a:t>
                      </a:r>
                      <a:endParaRPr lang="en-US" baseline="0" dirty="0" smtClean="0"/>
                    </a:p>
                    <a:p>
                      <a:r>
                        <a:rPr lang="en-US" baseline="0" dirty="0" smtClean="0"/>
                        <a:t>Non-Arterial: 5</a:t>
                      </a:r>
                    </a:p>
                    <a:p>
                      <a:r>
                        <a:rPr lang="en-US" dirty="0" smtClean="0"/>
                        <a:t>Arterial:</a:t>
                      </a:r>
                      <a:r>
                        <a:rPr lang="en-US" baseline="0" dirty="0" smtClean="0"/>
                        <a:t> </a:t>
                      </a:r>
                      <a:r>
                        <a:rPr lang="en-US" baseline="0" dirty="0" smtClean="0"/>
                        <a:t>10</a:t>
                      </a:r>
                    </a:p>
                  </a:txBody>
                  <a:tcPr/>
                </a:tc>
                <a:tc>
                  <a:txBody>
                    <a:bodyPr/>
                    <a:lstStyle/>
                    <a:p>
                      <a:pPr algn="ctr"/>
                      <a:r>
                        <a:rPr lang="en-US" dirty="0" smtClean="0"/>
                        <a:t>0.2</a:t>
                      </a:r>
                      <a:endParaRPr lang="en-US" dirty="0"/>
                    </a:p>
                  </a:txBody>
                  <a:tcPr anchor="ctr"/>
                </a:tc>
              </a:tr>
              <a:tr h="871538">
                <a:tc>
                  <a:txBody>
                    <a:bodyPr/>
                    <a:lstStyle/>
                    <a:p>
                      <a:pPr algn="ctr"/>
                      <a:r>
                        <a:rPr lang="en-US" dirty="0" smtClean="0"/>
                        <a:t>Population</a:t>
                      </a:r>
                      <a:endParaRPr lang="en-US" dirty="0"/>
                    </a:p>
                  </a:txBody>
                  <a:tcPr anchor="ctr"/>
                </a:tc>
                <a:tc>
                  <a:txBody>
                    <a:bodyPr/>
                    <a:lstStyle/>
                    <a:p>
                      <a:r>
                        <a:rPr lang="en-US" dirty="0" smtClean="0"/>
                        <a:t>1-1000:</a:t>
                      </a:r>
                      <a:r>
                        <a:rPr lang="en-US" baseline="0" dirty="0" smtClean="0"/>
                        <a:t> 1</a:t>
                      </a:r>
                    </a:p>
                    <a:p>
                      <a:r>
                        <a:rPr lang="en-US" baseline="0" dirty="0" smtClean="0"/>
                        <a:t>1000-3000: 3</a:t>
                      </a:r>
                    </a:p>
                    <a:p>
                      <a:r>
                        <a:rPr lang="en-US" baseline="0" dirty="0" smtClean="0"/>
                        <a:t>3000-6000: 6</a:t>
                      </a:r>
                    </a:p>
                    <a:p>
                      <a:r>
                        <a:rPr lang="en-US" baseline="0" dirty="0" smtClean="0"/>
                        <a:t>6000-9000</a:t>
                      </a:r>
                      <a:r>
                        <a:rPr lang="en-US" baseline="0" dirty="0" smtClean="0"/>
                        <a:t>: 9</a:t>
                      </a:r>
                      <a:endParaRPr lang="en-US" baseline="0" dirty="0" smtClean="0"/>
                    </a:p>
                    <a:p>
                      <a:r>
                        <a:rPr lang="en-US" baseline="0" dirty="0" smtClean="0"/>
                        <a:t>&gt;9000: 10 </a:t>
                      </a:r>
                      <a:endParaRPr lang="en-US" dirty="0"/>
                    </a:p>
                  </a:txBody>
                  <a:tcPr/>
                </a:tc>
                <a:tc>
                  <a:txBody>
                    <a:bodyPr/>
                    <a:lstStyle/>
                    <a:p>
                      <a:pPr algn="ctr"/>
                      <a:r>
                        <a:rPr lang="en-US" dirty="0" smtClean="0"/>
                        <a:t>0.3</a:t>
                      </a:r>
                      <a:endParaRPr lang="en-US" dirty="0"/>
                    </a:p>
                  </a:txBody>
                  <a:tcPr anchor="ctr"/>
                </a:tc>
              </a:tr>
            </a:tbl>
          </a:graphicData>
        </a:graphic>
      </p:graphicFrame>
    </p:spTree>
    <p:extLst>
      <p:ext uri="{BB962C8B-B14F-4D97-AF65-F5344CB8AC3E}">
        <p14:creationId xmlns:p14="http://schemas.microsoft.com/office/powerpoint/2010/main" val="69857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atin typeface="Calibri" charset="0"/>
              </a:rPr>
              <a:t>Scenario</a:t>
            </a:r>
            <a:endParaRPr lang="en-US" dirty="0">
              <a:latin typeface="Calibri" charset="0"/>
            </a:endParaRPr>
          </a:p>
        </p:txBody>
      </p:sp>
      <p:sp>
        <p:nvSpPr>
          <p:cNvPr id="4099" name="Content Placeholder 2"/>
          <p:cNvSpPr>
            <a:spLocks noGrp="1"/>
          </p:cNvSpPr>
          <p:nvPr>
            <p:ph idx="1"/>
          </p:nvPr>
        </p:nvSpPr>
        <p:spPr>
          <a:xfrm>
            <a:off x="285750" y="2133601"/>
            <a:ext cx="8558213" cy="3931920"/>
          </a:xfrm>
        </p:spPr>
        <p:txBody>
          <a:bodyPr/>
          <a:lstStyle/>
          <a:p>
            <a:pPr lvl="1">
              <a:buFont typeface="Arial"/>
              <a:buChar char="•"/>
            </a:pPr>
            <a:r>
              <a:rPr lang="en-US" dirty="0" smtClean="0">
                <a:solidFill>
                  <a:schemeClr val="tx1"/>
                </a:solidFill>
                <a:latin typeface="Calibri" charset="0"/>
              </a:rPr>
              <a:t>Local emergency manager in Oso, Washington is concerned with the risk of mudslide from week of sustained heavy rainfall</a:t>
            </a:r>
            <a:r>
              <a:rPr lang="en-US" dirty="0" smtClean="0">
                <a:solidFill>
                  <a:schemeClr val="tx1"/>
                </a:solidFill>
                <a:latin typeface="Calibri" charset="0"/>
              </a:rPr>
              <a:t>.</a:t>
            </a:r>
          </a:p>
          <a:p>
            <a:pPr lvl="1">
              <a:buFont typeface="Arial"/>
              <a:buChar char="•"/>
            </a:pPr>
            <a:endParaRPr lang="en-US" dirty="0" smtClean="0">
              <a:solidFill>
                <a:schemeClr val="tx1"/>
              </a:solidFill>
              <a:latin typeface="Calibri" charset="0"/>
            </a:endParaRPr>
          </a:p>
          <a:p>
            <a:pPr lvl="1">
              <a:buFont typeface="Arial"/>
              <a:buChar char="•"/>
            </a:pPr>
            <a:r>
              <a:rPr lang="en-US" dirty="0">
                <a:solidFill>
                  <a:schemeClr val="tx1"/>
                </a:solidFill>
                <a:latin typeface="Calibri" charset="0"/>
              </a:rPr>
              <a:t>How can local emergency managers leverage their experience/expertise </a:t>
            </a:r>
            <a:r>
              <a:rPr lang="en-US" dirty="0" smtClean="0">
                <a:solidFill>
                  <a:schemeClr val="tx1"/>
                </a:solidFill>
                <a:latin typeface="Calibri" charset="0"/>
              </a:rPr>
              <a:t>and </a:t>
            </a:r>
            <a:r>
              <a:rPr lang="en-US" dirty="0">
                <a:solidFill>
                  <a:schemeClr val="tx1"/>
                </a:solidFill>
                <a:latin typeface="Calibri" charset="0"/>
              </a:rPr>
              <a:t>GIS to create a initial response risk map</a:t>
            </a:r>
            <a:r>
              <a:rPr lang="en-US" dirty="0" smtClean="0">
                <a:solidFill>
                  <a:schemeClr val="tx1"/>
                </a:solidFill>
                <a:latin typeface="Calibri" charset="0"/>
              </a:rPr>
              <a:t>?</a:t>
            </a:r>
          </a:p>
          <a:p>
            <a:pPr lvl="1">
              <a:buFont typeface="Arial"/>
              <a:buChar char="•"/>
            </a:pPr>
            <a:endParaRPr lang="en-US" dirty="0" smtClean="0">
              <a:solidFill>
                <a:schemeClr val="tx1"/>
              </a:solidFill>
              <a:latin typeface="Calibri" charset="0"/>
            </a:endParaRPr>
          </a:p>
          <a:p>
            <a:pPr lvl="1">
              <a:buFont typeface="Arial"/>
              <a:buChar char="•"/>
            </a:pPr>
            <a:r>
              <a:rPr lang="en-US" dirty="0" smtClean="0">
                <a:solidFill>
                  <a:schemeClr val="tx1"/>
                </a:solidFill>
                <a:latin typeface="Calibri" charset="0"/>
              </a:rPr>
              <a:t>How can this emergency manager identify areas with the greatest consequences of resource (natural, infrastructure, personnel) loss?</a:t>
            </a:r>
            <a:endParaRPr lang="en-US" dirty="0">
              <a:solidFill>
                <a:schemeClr val="tx1"/>
              </a:solidFill>
              <a:latin typeface="Calibri" charset="0"/>
            </a:endParaRPr>
          </a:p>
          <a:p>
            <a:pPr lvl="1">
              <a:buFont typeface="Arial"/>
              <a:buChar char="•"/>
            </a:pPr>
            <a:endParaRPr lang="en-US" dirty="0" smtClean="0">
              <a:solidFill>
                <a:schemeClr val="tx1"/>
              </a:solidFill>
              <a:latin typeface="Calibri" charset="0"/>
            </a:endParaRPr>
          </a:p>
          <a:p>
            <a:pPr lvl="1"/>
            <a:endParaRPr lang="en-US" dirty="0" smtClean="0">
              <a:solidFill>
                <a:schemeClr val="tx1"/>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540"/>
    </mc:Choice>
    <mc:Fallback xmlns="">
      <p:transition xmlns:p14="http://schemas.microsoft.com/office/powerpoint/2010/main" spd="slow" advTm="4054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87" y="1370531"/>
            <a:ext cx="6905625" cy="4676775"/>
          </a:xfrm>
          <a:prstGeom prst="rect">
            <a:avLst/>
          </a:prstGeom>
        </p:spPr>
      </p:pic>
      <p:sp>
        <p:nvSpPr>
          <p:cNvPr id="6" name="Title 1"/>
          <p:cNvSpPr>
            <a:spLocks noGrp="1"/>
          </p:cNvSpPr>
          <p:nvPr>
            <p:ph type="title"/>
          </p:nvPr>
        </p:nvSpPr>
        <p:spPr>
          <a:xfrm>
            <a:off x="900113" y="244158"/>
            <a:ext cx="7345362" cy="1339850"/>
          </a:xfrm>
        </p:spPr>
        <p:txBody>
          <a:bodyPr/>
          <a:lstStyle/>
          <a:p>
            <a:r>
              <a:rPr lang="en-US" dirty="0" smtClean="0"/>
              <a:t>Scenario 1: Flooding</a:t>
            </a:r>
            <a:endParaRPr lang="en-US" dirty="0"/>
          </a:p>
        </p:txBody>
      </p:sp>
    </p:spTree>
    <p:extLst>
      <p:ext uri="{BB962C8B-B14F-4D97-AF65-F5344CB8AC3E}">
        <p14:creationId xmlns:p14="http://schemas.microsoft.com/office/powerpoint/2010/main" val="41300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2: Hazardous </a:t>
            </a:r>
            <a:r>
              <a:rPr lang="en-US" dirty="0" smtClean="0"/>
              <a:t>Materials (Hazmat) Release</a:t>
            </a:r>
            <a:endParaRPr lang="en-US" dirty="0"/>
          </a:p>
        </p:txBody>
      </p:sp>
      <p:sp>
        <p:nvSpPr>
          <p:cNvPr id="3" name="Content Placeholder 2"/>
          <p:cNvSpPr>
            <a:spLocks noGrp="1"/>
          </p:cNvSpPr>
          <p:nvPr>
            <p:ph idx="1"/>
          </p:nvPr>
        </p:nvSpPr>
        <p:spPr/>
        <p:txBody>
          <a:bodyPr/>
          <a:lstStyle/>
          <a:p>
            <a:r>
              <a:rPr lang="en-US" dirty="0" smtClean="0"/>
              <a:t>Scenario: Hazmat release from a tank truck or rail car in vicinity of a populated area </a:t>
            </a:r>
          </a:p>
          <a:p>
            <a:r>
              <a:rPr lang="en-US" dirty="0" smtClean="0"/>
              <a:t>Most Common Category Layers</a:t>
            </a:r>
          </a:p>
          <a:p>
            <a:pPr marL="350838" lvl="1" indent="0">
              <a:buNone/>
            </a:pPr>
            <a:r>
              <a:rPr lang="en-US" dirty="0"/>
              <a:t> </a:t>
            </a:r>
            <a:r>
              <a:rPr lang="en-US" dirty="0" smtClean="0"/>
              <a:t>    1) Population </a:t>
            </a:r>
          </a:p>
          <a:p>
            <a:pPr marL="350838" lvl="1" indent="0">
              <a:buNone/>
            </a:pPr>
            <a:r>
              <a:rPr lang="en-US" dirty="0"/>
              <a:t> </a:t>
            </a:r>
            <a:r>
              <a:rPr lang="en-US" dirty="0" smtClean="0"/>
              <a:t>    2) Land Use </a:t>
            </a:r>
          </a:p>
          <a:p>
            <a:pPr marL="350838" lvl="1" indent="0">
              <a:buNone/>
            </a:pPr>
            <a:r>
              <a:rPr lang="en-US" dirty="0"/>
              <a:t> </a:t>
            </a:r>
            <a:r>
              <a:rPr lang="en-US" dirty="0" smtClean="0"/>
              <a:t>    3) Elevation    </a:t>
            </a:r>
          </a:p>
        </p:txBody>
      </p:sp>
    </p:spTree>
    <p:extLst>
      <p:ext uri="{BB962C8B-B14F-4D97-AF65-F5344CB8AC3E}">
        <p14:creationId xmlns:p14="http://schemas.microsoft.com/office/powerpoint/2010/main" val="383966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5234"/>
              </p:ext>
            </p:extLst>
          </p:nvPr>
        </p:nvGraphicFramePr>
        <p:xfrm>
          <a:off x="455613" y="1996765"/>
          <a:ext cx="7985124" cy="4163378"/>
        </p:xfrm>
        <a:graphic>
          <a:graphicData uri="http://schemas.openxmlformats.org/drawingml/2006/table">
            <a:tbl>
              <a:tblPr firstRow="1" bandRow="1">
                <a:tableStyleId>{5C22544A-7EE6-4342-B048-85BDC9FD1C3A}</a:tableStyleId>
              </a:tblPr>
              <a:tblGrid>
                <a:gridCol w="2661708"/>
                <a:gridCol w="2661708"/>
                <a:gridCol w="2661708"/>
              </a:tblGrid>
              <a:tr h="871538">
                <a:tc>
                  <a:txBody>
                    <a:bodyPr/>
                    <a:lstStyle/>
                    <a:p>
                      <a:pPr algn="ctr"/>
                      <a:r>
                        <a:rPr lang="en-US" dirty="0" smtClean="0"/>
                        <a:t>Layer</a:t>
                      </a:r>
                      <a:endParaRPr lang="en-US" dirty="0"/>
                    </a:p>
                  </a:txBody>
                  <a:tcPr anchor="ctr"/>
                </a:tc>
                <a:tc>
                  <a:txBody>
                    <a:bodyPr/>
                    <a:lstStyle/>
                    <a:p>
                      <a:pPr algn="ctr"/>
                      <a:r>
                        <a:rPr lang="en-US" dirty="0" smtClean="0"/>
                        <a:t>Sample</a:t>
                      </a:r>
                    </a:p>
                    <a:p>
                      <a:pPr algn="ctr"/>
                      <a:r>
                        <a:rPr lang="en-US" dirty="0" smtClean="0"/>
                        <a:t>Classification</a:t>
                      </a:r>
                      <a:endParaRPr lang="en-US" dirty="0"/>
                    </a:p>
                  </a:txBody>
                  <a:tcPr anchor="ctr"/>
                </a:tc>
                <a:tc>
                  <a:txBody>
                    <a:bodyPr/>
                    <a:lstStyle/>
                    <a:p>
                      <a:pPr algn="ctr"/>
                      <a:r>
                        <a:rPr lang="en-US" dirty="0" smtClean="0"/>
                        <a:t>Weight</a:t>
                      </a:r>
                      <a:endParaRPr lang="en-US" dirty="0"/>
                    </a:p>
                  </a:txBody>
                  <a:tcPr anchor="ctr"/>
                </a:tc>
              </a:tr>
              <a:tr h="871538">
                <a:tc>
                  <a:txBody>
                    <a:bodyPr/>
                    <a:lstStyle/>
                    <a:p>
                      <a:pPr algn="ctr"/>
                      <a:r>
                        <a:rPr lang="en-US" dirty="0" smtClean="0"/>
                        <a:t>Population</a:t>
                      </a:r>
                      <a:endParaRPr lang="en-US" dirty="0"/>
                    </a:p>
                  </a:txBody>
                  <a:tcPr anchor="ctr"/>
                </a:tc>
                <a:tc>
                  <a:txBody>
                    <a:bodyPr/>
                    <a:lstStyle/>
                    <a:p>
                      <a:r>
                        <a:rPr lang="en-US" dirty="0" smtClean="0"/>
                        <a:t>1-1000:</a:t>
                      </a:r>
                      <a:r>
                        <a:rPr lang="en-US" baseline="0" dirty="0" smtClean="0"/>
                        <a:t> 1</a:t>
                      </a:r>
                    </a:p>
                    <a:p>
                      <a:r>
                        <a:rPr lang="en-US" baseline="0" dirty="0" smtClean="0"/>
                        <a:t>1000-3000: 3</a:t>
                      </a:r>
                    </a:p>
                    <a:p>
                      <a:r>
                        <a:rPr lang="en-US" baseline="0" dirty="0" smtClean="0"/>
                        <a:t>3000-6000: 6</a:t>
                      </a:r>
                    </a:p>
                    <a:p>
                      <a:r>
                        <a:rPr lang="en-US" baseline="0" dirty="0" smtClean="0"/>
                        <a:t>6000-9000</a:t>
                      </a:r>
                      <a:r>
                        <a:rPr lang="en-US" baseline="0" dirty="0" smtClean="0"/>
                        <a:t>: 9</a:t>
                      </a:r>
                      <a:endParaRPr lang="en-US" baseline="0" dirty="0" smtClean="0"/>
                    </a:p>
                    <a:p>
                      <a:r>
                        <a:rPr lang="en-US" baseline="0" dirty="0" smtClean="0"/>
                        <a:t>&gt;9000: 10 </a:t>
                      </a:r>
                      <a:endParaRPr lang="en-US" dirty="0"/>
                    </a:p>
                  </a:txBody>
                  <a:tcPr/>
                </a:tc>
                <a:tc>
                  <a:txBody>
                    <a:bodyPr/>
                    <a:lstStyle/>
                    <a:p>
                      <a:pPr algn="ctr"/>
                      <a:r>
                        <a:rPr lang="en-US" dirty="0" smtClean="0"/>
                        <a:t>0.6</a:t>
                      </a:r>
                      <a:endParaRPr lang="en-US" dirty="0"/>
                    </a:p>
                  </a:txBody>
                  <a:tcPr anchor="ctr"/>
                </a:tc>
              </a:tr>
              <a:tr h="871538">
                <a:tc>
                  <a:txBody>
                    <a:bodyPr/>
                    <a:lstStyle/>
                    <a:p>
                      <a:pPr algn="ctr"/>
                      <a:r>
                        <a:rPr lang="en-US" dirty="0" smtClean="0"/>
                        <a:t>Land </a:t>
                      </a:r>
                      <a:r>
                        <a:rPr lang="en-US" dirty="0" smtClean="0"/>
                        <a:t>Use</a:t>
                      </a:r>
                      <a:endParaRPr lang="en-US" dirty="0"/>
                    </a:p>
                  </a:txBody>
                  <a:tcPr anchor="ctr"/>
                </a:tc>
                <a:tc>
                  <a:txBody>
                    <a:bodyPr/>
                    <a:lstStyle/>
                    <a:p>
                      <a:r>
                        <a:rPr lang="en-US" dirty="0" smtClean="0"/>
                        <a:t>Commercial</a:t>
                      </a:r>
                      <a:r>
                        <a:rPr lang="en-US" baseline="0" dirty="0" smtClean="0"/>
                        <a:t>: 3</a:t>
                      </a:r>
                    </a:p>
                    <a:p>
                      <a:r>
                        <a:rPr lang="en-US" dirty="0" smtClean="0"/>
                        <a:t>Public:</a:t>
                      </a:r>
                      <a:r>
                        <a:rPr lang="en-US" baseline="0" dirty="0" smtClean="0"/>
                        <a:t> 5</a:t>
                      </a:r>
                      <a:endParaRPr lang="en-US" dirty="0" smtClean="0"/>
                    </a:p>
                    <a:p>
                      <a:r>
                        <a:rPr lang="en-US" dirty="0" smtClean="0"/>
                        <a:t>Residential:</a:t>
                      </a:r>
                      <a:r>
                        <a:rPr lang="en-US" baseline="0" dirty="0" smtClean="0"/>
                        <a:t> 10</a:t>
                      </a:r>
                    </a:p>
                  </a:txBody>
                  <a:tcPr/>
                </a:tc>
                <a:tc>
                  <a:txBody>
                    <a:bodyPr/>
                    <a:lstStyle/>
                    <a:p>
                      <a:pPr algn="ctr"/>
                      <a:r>
                        <a:rPr lang="en-US" dirty="0" smtClean="0"/>
                        <a:t>0.2</a:t>
                      </a:r>
                      <a:endParaRPr lang="en-US" dirty="0"/>
                    </a:p>
                  </a:txBody>
                  <a:tcPr anchor="ctr"/>
                </a:tc>
              </a:tr>
              <a:tr h="871538">
                <a:tc>
                  <a:txBody>
                    <a:bodyPr/>
                    <a:lstStyle/>
                    <a:p>
                      <a:pPr algn="ctr"/>
                      <a:r>
                        <a:rPr lang="en-US" dirty="0" smtClean="0"/>
                        <a:t>Elevation</a:t>
                      </a:r>
                      <a:endParaRPr lang="en-US" dirty="0" smtClean="0"/>
                    </a:p>
                  </a:txBody>
                  <a:tcPr anchor="ctr"/>
                </a:tc>
                <a:tc>
                  <a:txBody>
                    <a:bodyPr/>
                    <a:lstStyle/>
                    <a:p>
                      <a:r>
                        <a:rPr lang="en-US" dirty="0" smtClean="0"/>
                        <a:t>Negative</a:t>
                      </a:r>
                      <a:r>
                        <a:rPr lang="en-US" baseline="0" dirty="0" smtClean="0"/>
                        <a:t> slope: 10</a:t>
                      </a:r>
                    </a:p>
                    <a:p>
                      <a:r>
                        <a:rPr lang="en-US" baseline="0" dirty="0" smtClean="0"/>
                        <a:t>No slope: 5</a:t>
                      </a:r>
                    </a:p>
                    <a:p>
                      <a:r>
                        <a:rPr lang="en-US" baseline="0" dirty="0" smtClean="0"/>
                        <a:t>Positive slope: 1</a:t>
                      </a:r>
                      <a:endParaRPr lang="en-US" dirty="0"/>
                    </a:p>
                  </a:txBody>
                  <a:tcPr/>
                </a:tc>
                <a:tc>
                  <a:txBody>
                    <a:bodyPr/>
                    <a:lstStyle/>
                    <a:p>
                      <a:pPr algn="ctr"/>
                      <a:r>
                        <a:rPr lang="en-US" dirty="0" smtClean="0"/>
                        <a:t>0.2</a:t>
                      </a:r>
                      <a:endParaRPr lang="en-US" dirty="0"/>
                    </a:p>
                  </a:txBody>
                  <a:tcPr anchor="ctr"/>
                </a:tc>
              </a:tr>
            </a:tbl>
          </a:graphicData>
        </a:graphic>
      </p:graphicFrame>
      <p:sp>
        <p:nvSpPr>
          <p:cNvPr id="5" name="Title 1"/>
          <p:cNvSpPr txBox="1">
            <a:spLocks/>
          </p:cNvSpPr>
          <p:nvPr/>
        </p:nvSpPr>
        <p:spPr>
          <a:xfrm>
            <a:off x="1052513" y="282254"/>
            <a:ext cx="7345362" cy="13398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fontAlgn="auto">
              <a:spcAft>
                <a:spcPts val="0"/>
              </a:spcAft>
            </a:pPr>
            <a:r>
              <a:rPr lang="en-US" dirty="0" smtClean="0"/>
              <a:t>Scenario 2: Hazardous Materials (Hazmat) Release</a:t>
            </a:r>
            <a:endParaRPr lang="en-US" dirty="0"/>
          </a:p>
        </p:txBody>
      </p:sp>
    </p:spTree>
    <p:extLst>
      <p:ext uri="{BB962C8B-B14F-4D97-AF65-F5344CB8AC3E}">
        <p14:creationId xmlns:p14="http://schemas.microsoft.com/office/powerpoint/2010/main" val="83689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52" y="1870884"/>
            <a:ext cx="7229475" cy="4105275"/>
          </a:xfrm>
          <a:prstGeom prst="rect">
            <a:avLst/>
          </a:prstGeom>
        </p:spPr>
      </p:pic>
      <p:sp>
        <p:nvSpPr>
          <p:cNvPr id="6" name="Title 1"/>
          <p:cNvSpPr txBox="1">
            <a:spLocks/>
          </p:cNvSpPr>
          <p:nvPr/>
        </p:nvSpPr>
        <p:spPr>
          <a:xfrm>
            <a:off x="1052513" y="282254"/>
            <a:ext cx="7345362" cy="13398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fontAlgn="auto">
              <a:spcAft>
                <a:spcPts val="0"/>
              </a:spcAft>
            </a:pPr>
            <a:r>
              <a:rPr lang="en-US" dirty="0" smtClean="0"/>
              <a:t>Scenario 2: Hazardous Materials (Hazmat) Release</a:t>
            </a:r>
            <a:endParaRPr lang="en-US" dirty="0"/>
          </a:p>
        </p:txBody>
      </p:sp>
    </p:spTree>
    <p:extLst>
      <p:ext uri="{BB962C8B-B14F-4D97-AF65-F5344CB8AC3E}">
        <p14:creationId xmlns:p14="http://schemas.microsoft.com/office/powerpoint/2010/main" val="291954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Feedback from Users</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t>Several emergency </a:t>
            </a:r>
            <a:r>
              <a:rPr lang="en-US" dirty="0"/>
              <a:t>m</a:t>
            </a:r>
            <a:r>
              <a:rPr lang="en-US" dirty="0" smtClean="0"/>
              <a:t>anagers view GIS as a series of “products from the specialists” </a:t>
            </a:r>
          </a:p>
          <a:p>
            <a:r>
              <a:rPr lang="en-US" dirty="0" smtClean="0"/>
              <a:t>Well-documented justification for selection of layers</a:t>
            </a:r>
          </a:p>
          <a:p>
            <a:r>
              <a:rPr lang="en-US" dirty="0" smtClean="0"/>
              <a:t>General understanding of MCDA </a:t>
            </a:r>
            <a:r>
              <a:rPr lang="en-US" dirty="0" smtClean="0"/>
              <a:t>methodology and purpose</a:t>
            </a:r>
            <a:endParaRPr lang="en-US" dirty="0" smtClean="0"/>
          </a:p>
          <a:p>
            <a:r>
              <a:rPr lang="en-US" dirty="0" smtClean="0"/>
              <a:t>Critical feedback was on scenario detail (specifics of </a:t>
            </a:r>
            <a:r>
              <a:rPr lang="en-US" dirty="0" smtClean="0"/>
              <a:t>flooding and the type </a:t>
            </a:r>
            <a:r>
              <a:rPr lang="en-US" dirty="0" smtClean="0"/>
              <a:t>of hazardous material?)</a:t>
            </a:r>
            <a:endParaRPr lang="en-US" dirty="0"/>
          </a:p>
        </p:txBody>
      </p:sp>
    </p:spTree>
    <p:extLst>
      <p:ext uri="{BB962C8B-B14F-4D97-AF65-F5344CB8AC3E}">
        <p14:creationId xmlns:p14="http://schemas.microsoft.com/office/powerpoint/2010/main" val="282819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Lessons Learned</a:t>
            </a:r>
            <a:endParaRPr lang="en-US" dirty="0">
              <a:latin typeface="Calibri"/>
              <a:cs typeface="Calibri"/>
            </a:endParaRPr>
          </a:p>
        </p:txBody>
      </p:sp>
      <p:sp>
        <p:nvSpPr>
          <p:cNvPr id="3" name="Content Placeholder 2"/>
          <p:cNvSpPr>
            <a:spLocks noGrp="1"/>
          </p:cNvSpPr>
          <p:nvPr>
            <p:ph idx="1"/>
          </p:nvPr>
        </p:nvSpPr>
        <p:spPr>
          <a:xfrm>
            <a:off x="328613" y="2133601"/>
            <a:ext cx="8458199" cy="3931920"/>
          </a:xfrm>
        </p:spPr>
        <p:txBody>
          <a:bodyPr>
            <a:normAutofit/>
          </a:bodyPr>
          <a:lstStyle/>
          <a:p>
            <a:r>
              <a:rPr lang="en-US" dirty="0" smtClean="0"/>
              <a:t>GIS is staffed but not widely </a:t>
            </a:r>
            <a:r>
              <a:rPr lang="en-US" dirty="0" smtClean="0"/>
              <a:t>funded or utilized </a:t>
            </a:r>
            <a:r>
              <a:rPr lang="en-US" dirty="0" smtClean="0"/>
              <a:t>on local response level</a:t>
            </a:r>
          </a:p>
          <a:p>
            <a:pPr lvl="1"/>
            <a:r>
              <a:rPr lang="en-US" dirty="0" smtClean="0"/>
              <a:t>City of Camden, Burlington County </a:t>
            </a:r>
            <a:r>
              <a:rPr lang="mr-IN" dirty="0" smtClean="0"/>
              <a:t>–</a:t>
            </a:r>
            <a:r>
              <a:rPr lang="en-US" dirty="0" smtClean="0"/>
              <a:t> Personal ArcGIS Online accounts</a:t>
            </a:r>
          </a:p>
          <a:p>
            <a:r>
              <a:rPr lang="en-US" dirty="0" smtClean="0"/>
              <a:t>Evaluation method was </a:t>
            </a:r>
            <a:r>
              <a:rPr lang="en-US" dirty="0"/>
              <a:t>t</a:t>
            </a:r>
            <a:r>
              <a:rPr lang="en-US" dirty="0" smtClean="0"/>
              <a:t>oo broad</a:t>
            </a:r>
          </a:p>
          <a:p>
            <a:r>
              <a:rPr lang="en-US" dirty="0" smtClean="0"/>
              <a:t>Written survey may have made it harder to visualize intended results </a:t>
            </a:r>
          </a:p>
          <a:p>
            <a:pPr lvl="1"/>
            <a:r>
              <a:rPr lang="en-US" dirty="0" smtClean="0"/>
              <a:t>Solution: GUI (graphic user interface) or use the actual ArcGIS Toolbox (dropdowns, data imports) </a:t>
            </a:r>
            <a:r>
              <a:rPr lang="en-US" dirty="0" smtClean="0"/>
              <a:t>to </a:t>
            </a:r>
            <a:r>
              <a:rPr lang="en-US" dirty="0" smtClean="0"/>
              <a:t>direct results</a:t>
            </a:r>
          </a:p>
          <a:p>
            <a:endParaRPr lang="en-US" dirty="0"/>
          </a:p>
        </p:txBody>
      </p:sp>
    </p:spTree>
    <p:extLst>
      <p:ext uri="{BB962C8B-B14F-4D97-AF65-F5344CB8AC3E}">
        <p14:creationId xmlns:p14="http://schemas.microsoft.com/office/powerpoint/2010/main" val="145815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Further Research</a:t>
            </a:r>
            <a:endParaRPr lang="en-US" dirty="0">
              <a:latin typeface="Calibri"/>
              <a:cs typeface="Calibri"/>
            </a:endParaRPr>
          </a:p>
        </p:txBody>
      </p:sp>
      <p:sp>
        <p:nvSpPr>
          <p:cNvPr id="3" name="Content Placeholder 2"/>
          <p:cNvSpPr>
            <a:spLocks noGrp="1"/>
          </p:cNvSpPr>
          <p:nvPr>
            <p:ph idx="1"/>
          </p:nvPr>
        </p:nvSpPr>
        <p:spPr/>
        <p:txBody>
          <a:bodyPr>
            <a:normAutofit/>
          </a:bodyPr>
          <a:lstStyle/>
          <a:p>
            <a:r>
              <a:rPr lang="en-US" dirty="0" smtClean="0">
                <a:latin typeface="Calibri"/>
                <a:cs typeface="Calibri"/>
              </a:rPr>
              <a:t>Hosted </a:t>
            </a:r>
            <a:r>
              <a:rPr lang="en-US" dirty="0" err="1" smtClean="0">
                <a:latin typeface="Calibri"/>
                <a:cs typeface="Calibri"/>
              </a:rPr>
              <a:t>Geoprocessing</a:t>
            </a:r>
            <a:r>
              <a:rPr lang="en-US" dirty="0" smtClean="0">
                <a:latin typeface="Calibri"/>
                <a:cs typeface="Calibri"/>
              </a:rPr>
              <a:t> Service (in development) </a:t>
            </a:r>
          </a:p>
          <a:p>
            <a:r>
              <a:rPr lang="en-US" dirty="0" smtClean="0">
                <a:latin typeface="Calibri"/>
                <a:cs typeface="Calibri"/>
              </a:rPr>
              <a:t>Application of on-the-fly MCDA to broader GIS user base- Average personal user with access to ArcGIS Online can answer geospatial questions:     </a:t>
            </a:r>
          </a:p>
          <a:p>
            <a:pPr lvl="1"/>
            <a:r>
              <a:rPr lang="en-US" dirty="0" smtClean="0">
                <a:latin typeface="Calibri"/>
                <a:cs typeface="Calibri"/>
              </a:rPr>
              <a:t>Public Transit  </a:t>
            </a:r>
          </a:p>
          <a:p>
            <a:pPr lvl="1"/>
            <a:r>
              <a:rPr lang="en-US" dirty="0" smtClean="0">
                <a:latin typeface="Calibri"/>
                <a:cs typeface="Calibri"/>
              </a:rPr>
              <a:t>Traffic Safety</a:t>
            </a:r>
          </a:p>
          <a:p>
            <a:pPr lvl="1"/>
            <a:r>
              <a:rPr lang="en-US" dirty="0" smtClean="0">
                <a:latin typeface="Calibri"/>
                <a:cs typeface="Calibri"/>
              </a:rPr>
              <a:t>Real Estate</a:t>
            </a:r>
          </a:p>
          <a:p>
            <a:pPr lvl="1"/>
            <a:r>
              <a:rPr lang="en-US" dirty="0" smtClean="0">
                <a:latin typeface="Calibri"/>
                <a:cs typeface="Calibri"/>
              </a:rPr>
              <a:t>Politics</a:t>
            </a:r>
          </a:p>
          <a:p>
            <a:pPr lvl="1"/>
            <a:r>
              <a:rPr lang="en-US" dirty="0" smtClean="0">
                <a:latin typeface="Calibri"/>
                <a:cs typeface="Calibri"/>
              </a:rPr>
              <a:t>Law Enforcement</a:t>
            </a:r>
          </a:p>
          <a:p>
            <a:endParaRPr lang="en-US" dirty="0"/>
          </a:p>
        </p:txBody>
      </p:sp>
    </p:spTree>
    <p:extLst>
      <p:ext uri="{BB962C8B-B14F-4D97-AF65-F5344CB8AC3E}">
        <p14:creationId xmlns:p14="http://schemas.microsoft.com/office/powerpoint/2010/main" val="31709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a:cs typeface="Calibri"/>
              </a:rPr>
              <a:t>References</a:t>
            </a:r>
            <a:endParaRPr lang="en-US" sz="4000" dirty="0">
              <a:latin typeface="Calibri"/>
              <a:cs typeface="Calibri"/>
            </a:endParaRPr>
          </a:p>
        </p:txBody>
      </p:sp>
      <p:sp>
        <p:nvSpPr>
          <p:cNvPr id="3" name="Content Placeholder 2"/>
          <p:cNvSpPr>
            <a:spLocks noGrp="1"/>
          </p:cNvSpPr>
          <p:nvPr>
            <p:ph idx="1"/>
          </p:nvPr>
        </p:nvSpPr>
        <p:spPr>
          <a:xfrm>
            <a:off x="412750" y="1584008"/>
            <a:ext cx="8318500" cy="4829491"/>
          </a:xfrm>
        </p:spPr>
        <p:txBody>
          <a:bodyPr numCol="2">
            <a:noAutofit/>
          </a:bodyPr>
          <a:lstStyle/>
          <a:p>
            <a:pPr marL="0" indent="0">
              <a:buNone/>
            </a:pPr>
            <a:r>
              <a:rPr lang="en-US" sz="1400" dirty="0" err="1">
                <a:latin typeface="Calibri"/>
                <a:cs typeface="Calibri"/>
              </a:rPr>
              <a:t>Abuzied</a:t>
            </a:r>
            <a:r>
              <a:rPr lang="en-US" sz="1400" dirty="0">
                <a:latin typeface="Calibri"/>
                <a:cs typeface="Calibri"/>
              </a:rPr>
              <a:t>, S., Yuan, M., Ibrahim, S., et al. </a:t>
            </a:r>
            <a:r>
              <a:rPr lang="en-US" sz="1400" i="1" dirty="0">
                <a:latin typeface="Calibri"/>
                <a:cs typeface="Calibri"/>
              </a:rPr>
              <a:t>Journal of Arid Environments</a:t>
            </a:r>
            <a:r>
              <a:rPr lang="en-US" sz="1400" dirty="0">
                <a:latin typeface="Calibri"/>
                <a:cs typeface="Calibri"/>
              </a:rPr>
              <a:t>  (2016) 133: doi:10.1016/j.jaridenv.2016.06.004 </a:t>
            </a:r>
          </a:p>
          <a:p>
            <a:pPr marL="0" indent="0">
              <a:buNone/>
            </a:pPr>
            <a:r>
              <a:rPr lang="en-US" sz="1400" dirty="0" err="1">
                <a:latin typeface="Calibri"/>
                <a:cs typeface="Calibri"/>
              </a:rPr>
              <a:t>Aubrecht</a:t>
            </a:r>
            <a:r>
              <a:rPr lang="en-US" sz="1400" dirty="0">
                <a:latin typeface="Calibri"/>
                <a:cs typeface="Calibri"/>
              </a:rPr>
              <a:t>, C., </a:t>
            </a:r>
            <a:r>
              <a:rPr lang="en-US" sz="1400" dirty="0" err="1">
                <a:latin typeface="Calibri"/>
                <a:cs typeface="Calibri"/>
              </a:rPr>
              <a:t>Özceylan</a:t>
            </a:r>
            <a:r>
              <a:rPr lang="en-US" sz="1400" dirty="0">
                <a:latin typeface="Calibri"/>
                <a:cs typeface="Calibri"/>
              </a:rPr>
              <a:t>, D., </a:t>
            </a:r>
            <a:r>
              <a:rPr lang="en-US" sz="1400" dirty="0" err="1">
                <a:latin typeface="Calibri"/>
                <a:cs typeface="Calibri"/>
              </a:rPr>
              <a:t>Steinnocher</a:t>
            </a:r>
            <a:r>
              <a:rPr lang="en-US" sz="1400" dirty="0">
                <a:latin typeface="Calibri"/>
                <a:cs typeface="Calibri"/>
              </a:rPr>
              <a:t>, K. et al. </a:t>
            </a:r>
            <a:r>
              <a:rPr lang="en-US" sz="1400" i="1" dirty="0">
                <a:latin typeface="Calibri"/>
                <a:cs typeface="Calibri"/>
              </a:rPr>
              <a:t>Natural Hazards</a:t>
            </a:r>
            <a:r>
              <a:rPr lang="en-US" sz="1400" dirty="0">
                <a:latin typeface="Calibri"/>
                <a:cs typeface="Calibri"/>
              </a:rPr>
              <a:t> (2013) 68: 147. doi:10.1007/s11069-012-0389-9. </a:t>
            </a:r>
          </a:p>
          <a:p>
            <a:pPr marL="0" indent="0">
              <a:buNone/>
            </a:pPr>
            <a:r>
              <a:rPr lang="en-US" sz="1400" dirty="0">
                <a:latin typeface="Calibri"/>
                <a:cs typeface="Calibri"/>
              </a:rPr>
              <a:t>Environmental Systems Research Institute (ESRI), (2016). ArcGIS Desktop Help 10.4 Spatial </a:t>
            </a:r>
            <a:r>
              <a:rPr lang="en-US" sz="1400" dirty="0" err="1">
                <a:latin typeface="Calibri"/>
                <a:cs typeface="Calibri"/>
              </a:rPr>
              <a:t>Analyst.</a:t>
            </a:r>
            <a:r>
              <a:rPr lang="en-US" sz="1400" u="sng" dirty="0" err="1">
                <a:latin typeface="Calibri"/>
                <a:cs typeface="Calibri"/>
                <a:hlinkClick r:id="rId3"/>
              </a:rPr>
              <a:t>http</a:t>
            </a:r>
            <a:r>
              <a:rPr lang="en-US" sz="1400" u="sng" dirty="0">
                <a:latin typeface="Calibri"/>
                <a:cs typeface="Calibri"/>
                <a:hlinkClick r:id="rId3"/>
              </a:rPr>
              <a:t>://resources.arcgis.com/en/help/main/10.4/index.html</a:t>
            </a:r>
            <a:endParaRPr lang="en-US" sz="1400" dirty="0">
              <a:latin typeface="Calibri"/>
              <a:cs typeface="Calibri"/>
            </a:endParaRPr>
          </a:p>
          <a:p>
            <a:pPr marL="0" indent="0">
              <a:buNone/>
            </a:pPr>
            <a:r>
              <a:rPr lang="en-US" sz="1400" dirty="0" smtClean="0">
                <a:latin typeface="Calibri"/>
                <a:cs typeface="Calibri"/>
              </a:rPr>
              <a:t>U.S</a:t>
            </a:r>
            <a:r>
              <a:rPr lang="en-US" sz="1400" dirty="0">
                <a:latin typeface="Calibri"/>
                <a:cs typeface="Calibri"/>
              </a:rPr>
              <a:t>. Department of Homeland Security, Federal Emergency Management Agency (2013). </a:t>
            </a:r>
            <a:r>
              <a:rPr lang="en-US" sz="1400" i="1" dirty="0">
                <a:latin typeface="Calibri"/>
                <a:cs typeface="Calibri"/>
              </a:rPr>
              <a:t>National Response Framework</a:t>
            </a:r>
            <a:r>
              <a:rPr lang="en-US" sz="1400" dirty="0">
                <a:latin typeface="Calibri"/>
                <a:cs typeface="Calibri"/>
              </a:rPr>
              <a:t>, pp. 2-13.</a:t>
            </a:r>
          </a:p>
          <a:p>
            <a:pPr marL="0" indent="0">
              <a:buNone/>
            </a:pPr>
            <a:r>
              <a:rPr lang="en-US" sz="1400" dirty="0">
                <a:latin typeface="Calibri"/>
                <a:cs typeface="Calibri"/>
              </a:rPr>
              <a:t>U.S. Department of Homeland Security, Homeland Infrastructure Foundation Level Data (2016). Geospatial Management Office. Available online at https://</a:t>
            </a:r>
            <a:r>
              <a:rPr lang="en-US" sz="1400" dirty="0" err="1">
                <a:latin typeface="Calibri"/>
                <a:cs typeface="Calibri"/>
              </a:rPr>
              <a:t>hifld-dhs-gii.opendata.arcgis.com</a:t>
            </a:r>
            <a:r>
              <a:rPr lang="en-US" sz="1400" dirty="0">
                <a:latin typeface="Calibri"/>
                <a:cs typeface="Calibri"/>
              </a:rPr>
              <a:t>/.  </a:t>
            </a:r>
            <a:endParaRPr lang="en-US" sz="1400" b="1" dirty="0" smtClean="0">
              <a:latin typeface="Calibri"/>
              <a:cs typeface="Calibri"/>
            </a:endParaRPr>
          </a:p>
          <a:p>
            <a:pPr marL="0" indent="0">
              <a:buNone/>
            </a:pPr>
            <a:r>
              <a:rPr lang="en-US" sz="1400" b="1" dirty="0">
                <a:latin typeface="Calibri"/>
                <a:cs typeface="Calibri"/>
              </a:rPr>
              <a:t>Special Acknowledgement to the ESRI Public Safety Team for consultation and guidance of the development of the ArcGIS Workflow</a:t>
            </a:r>
          </a:p>
          <a:p>
            <a:pPr marL="0" indent="0">
              <a:buNone/>
            </a:pPr>
            <a:endParaRPr lang="en-US" sz="1400" b="1" dirty="0">
              <a:latin typeface="Calibri"/>
              <a:cs typeface="Calibri"/>
            </a:endParaRPr>
          </a:p>
        </p:txBody>
      </p:sp>
    </p:spTree>
    <p:extLst>
      <p:ext uri="{BB962C8B-B14F-4D97-AF65-F5344CB8AC3E}">
        <p14:creationId xmlns:p14="http://schemas.microsoft.com/office/powerpoint/2010/main" val="1547594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zmat.jpg"/>
          <p:cNvPicPr>
            <a:picLocks noGrp="1" noChangeAspect="1"/>
          </p:cNvPicPr>
          <p:nvPr>
            <p:ph idx="1"/>
          </p:nvPr>
        </p:nvPicPr>
        <p:blipFill>
          <a:blip r:embed="rId3">
            <a:extLst>
              <a:ext uri="{28A0092B-C50C-407E-A947-70E740481C1C}">
                <a14:useLocalDpi xmlns:a14="http://schemas.microsoft.com/office/drawing/2010/main" val="0"/>
              </a:ext>
            </a:extLst>
          </a:blip>
          <a:srcRect t="5202" b="5202"/>
          <a:stretch>
            <a:fillRect/>
          </a:stretch>
        </p:blipFill>
        <p:spPr>
          <a:xfrm>
            <a:off x="576801" y="1781954"/>
            <a:ext cx="7772421" cy="4160521"/>
          </a:xfrm>
        </p:spPr>
      </p:pic>
      <p:sp>
        <p:nvSpPr>
          <p:cNvPr id="2" name="Title 1"/>
          <p:cNvSpPr>
            <a:spLocks noGrp="1"/>
          </p:cNvSpPr>
          <p:nvPr>
            <p:ph type="title"/>
          </p:nvPr>
        </p:nvSpPr>
        <p:spPr/>
        <p:txBody>
          <a:bodyPr/>
          <a:lstStyle/>
          <a:p>
            <a:r>
              <a:rPr lang="en-US" dirty="0" smtClean="0"/>
              <a:t>Questions? </a:t>
            </a:r>
            <a:endParaRPr lang="en-US" dirty="0"/>
          </a:p>
        </p:txBody>
      </p:sp>
      <p:sp>
        <p:nvSpPr>
          <p:cNvPr id="5" name="TextBox 4"/>
          <p:cNvSpPr txBox="1"/>
          <p:nvPr/>
        </p:nvSpPr>
        <p:spPr>
          <a:xfrm>
            <a:off x="6270625" y="5563776"/>
            <a:ext cx="2174875" cy="646331"/>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Associated Press</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2551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sz="3600" dirty="0" smtClean="0"/>
              <a:t>2014 </a:t>
            </a:r>
            <a:r>
              <a:rPr lang="en-US" sz="3600" dirty="0" err="1" smtClean="0"/>
              <a:t>Oso</a:t>
            </a:r>
            <a:r>
              <a:rPr lang="en-US" sz="3600" dirty="0" smtClean="0"/>
              <a:t>, Washington Mudslide</a:t>
            </a:r>
            <a:endParaRPr lang="en-US" sz="3600" dirty="0">
              <a:solidFill>
                <a:srgbClr val="FF6600"/>
              </a:solidFill>
              <a:latin typeface="Calibri" charset="0"/>
            </a:endParaRPr>
          </a:p>
        </p:txBody>
      </p:sp>
      <p:sp>
        <p:nvSpPr>
          <p:cNvPr id="3075" name="Content Placeholder 2"/>
          <p:cNvSpPr>
            <a:spLocks noGrp="1"/>
          </p:cNvSpPr>
          <p:nvPr>
            <p:ph idx="1"/>
          </p:nvPr>
        </p:nvSpPr>
        <p:spPr>
          <a:xfrm>
            <a:off x="436014" y="1791112"/>
            <a:ext cx="8276252" cy="1371969"/>
          </a:xfrm>
        </p:spPr>
        <p:txBody>
          <a:bodyPr>
            <a:normAutofit fontScale="32500" lnSpcReduction="20000"/>
          </a:bodyPr>
          <a:lstStyle/>
          <a:p>
            <a:pPr marL="457200" lvl="1" indent="0">
              <a:buNone/>
            </a:pPr>
            <a:endParaRPr lang="en-US" dirty="0">
              <a:solidFill>
                <a:srgbClr val="000000"/>
              </a:solidFill>
              <a:latin typeface="Calibri" charset="0"/>
            </a:endParaRPr>
          </a:p>
          <a:p>
            <a:pPr marL="112713" lvl="1" indent="0">
              <a:buNone/>
            </a:pPr>
            <a:r>
              <a:rPr lang="en-US" sz="5500" b="1" dirty="0" smtClean="0">
                <a:solidFill>
                  <a:srgbClr val="000000"/>
                </a:solidFill>
                <a:latin typeface="Calibri"/>
                <a:cs typeface="Calibri"/>
              </a:rPr>
              <a:t>Managers could quickly </a:t>
            </a:r>
            <a:r>
              <a:rPr lang="en-US" sz="5500" b="1" dirty="0" smtClean="0">
                <a:latin typeface="Calibri"/>
                <a:cs typeface="Calibri"/>
              </a:rPr>
              <a:t>assess the risks </a:t>
            </a:r>
            <a:r>
              <a:rPr lang="en-US" sz="5500" b="1" dirty="0">
                <a:latin typeface="Calibri"/>
                <a:cs typeface="Calibri"/>
              </a:rPr>
              <a:t>of a mudslide </a:t>
            </a:r>
            <a:r>
              <a:rPr lang="en-US" sz="5500" b="1" dirty="0" smtClean="0">
                <a:latin typeface="Calibri"/>
                <a:cs typeface="Calibri"/>
              </a:rPr>
              <a:t>by overlaying relevant layers:</a:t>
            </a:r>
            <a:endParaRPr lang="en-US" sz="5500" b="1" dirty="0">
              <a:latin typeface="Calibri"/>
              <a:cs typeface="Calibri"/>
            </a:endParaRPr>
          </a:p>
          <a:p>
            <a:pPr marL="457200" lvl="2"/>
            <a:r>
              <a:rPr lang="en-US" sz="5500" b="1" dirty="0">
                <a:latin typeface="Calibri"/>
                <a:cs typeface="Calibri"/>
              </a:rPr>
              <a:t>Topography </a:t>
            </a:r>
            <a:r>
              <a:rPr lang="mr-IN" sz="5500" b="1" dirty="0" smtClean="0">
                <a:latin typeface="Calibri"/>
                <a:cs typeface="Calibri"/>
              </a:rPr>
              <a:t>–</a:t>
            </a:r>
            <a:r>
              <a:rPr lang="en-US" sz="5500" b="1" dirty="0" smtClean="0">
                <a:latin typeface="Calibri"/>
                <a:cs typeface="Calibri"/>
              </a:rPr>
              <a:t> </a:t>
            </a:r>
            <a:r>
              <a:rPr lang="en-US" sz="5500" b="1" dirty="0" smtClean="0">
                <a:latin typeface="Calibri"/>
                <a:cs typeface="Calibri"/>
              </a:rPr>
              <a:t>locations where damage would be greatest/least</a:t>
            </a:r>
            <a:endParaRPr lang="en-US" sz="5500" b="1" dirty="0">
              <a:latin typeface="Calibri"/>
              <a:cs typeface="Calibri"/>
            </a:endParaRPr>
          </a:p>
          <a:p>
            <a:pPr marL="457200" lvl="2"/>
            <a:r>
              <a:rPr lang="en-US" sz="5500" b="1" dirty="0">
                <a:latin typeface="Calibri"/>
                <a:cs typeface="Calibri"/>
              </a:rPr>
              <a:t>Soil type </a:t>
            </a:r>
            <a:r>
              <a:rPr lang="mr-IN" sz="5500" b="1" dirty="0" smtClean="0">
                <a:latin typeface="Calibri"/>
                <a:cs typeface="Calibri"/>
              </a:rPr>
              <a:t>–</a:t>
            </a:r>
            <a:r>
              <a:rPr lang="en-US" sz="5500" b="1" dirty="0" smtClean="0">
                <a:latin typeface="Calibri"/>
                <a:cs typeface="Calibri"/>
              </a:rPr>
              <a:t> </a:t>
            </a:r>
            <a:r>
              <a:rPr lang="en-US" sz="5500" b="1" dirty="0" smtClean="0">
                <a:latin typeface="Calibri"/>
                <a:cs typeface="Calibri"/>
              </a:rPr>
              <a:t>Where is the greatest probability of landslide occurrence?</a:t>
            </a:r>
            <a:endParaRPr lang="en-US" sz="5500" b="1" dirty="0">
              <a:latin typeface="Calibri"/>
              <a:cs typeface="Calibri"/>
            </a:endParaRPr>
          </a:p>
          <a:p>
            <a:pPr marL="457200" lvl="2"/>
            <a:r>
              <a:rPr lang="en-US" sz="5500" b="1" dirty="0" smtClean="0">
                <a:latin typeface="Calibri"/>
                <a:cs typeface="Calibri"/>
              </a:rPr>
              <a:t>Population </a:t>
            </a:r>
            <a:r>
              <a:rPr lang="mr-IN" sz="5500" b="1" dirty="0" smtClean="0">
                <a:latin typeface="Calibri"/>
                <a:cs typeface="Calibri"/>
              </a:rPr>
              <a:t>–</a:t>
            </a:r>
            <a:r>
              <a:rPr lang="en-US" sz="5500" b="1" dirty="0" smtClean="0">
                <a:latin typeface="Calibri"/>
                <a:cs typeface="Calibri"/>
              </a:rPr>
              <a:t> who will </a:t>
            </a:r>
            <a:r>
              <a:rPr lang="en-US" sz="5500" b="1" dirty="0" smtClean="0">
                <a:latin typeface="Calibri"/>
                <a:cs typeface="Calibri"/>
              </a:rPr>
              <a:t>be impacted the greatest/least by a landslide?</a:t>
            </a:r>
            <a:endParaRPr lang="en-US" sz="5500" b="1" dirty="0">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23" y="3404599"/>
            <a:ext cx="7981950" cy="2847975"/>
          </a:xfrm>
          <a:prstGeom prst="rect">
            <a:avLst/>
          </a:prstGeom>
        </p:spPr>
      </p:pic>
      <p:sp>
        <p:nvSpPr>
          <p:cNvPr id="4" name="TextBox 3"/>
          <p:cNvSpPr txBox="1"/>
          <p:nvPr/>
        </p:nvSpPr>
        <p:spPr>
          <a:xfrm>
            <a:off x="6426848" y="5787059"/>
            <a:ext cx="2254250"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Associated Press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2719"/>
    </mc:Choice>
    <mc:Fallback xmlns="">
      <p:transition xmlns:p14="http://schemas.microsoft.com/office/powerpoint/2010/main" spd="slow" advTm="27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Calibri" charset="0"/>
              </a:rPr>
              <a:t>Objective	</a:t>
            </a:r>
          </a:p>
        </p:txBody>
      </p:sp>
      <p:sp>
        <p:nvSpPr>
          <p:cNvPr id="6147" name="Content Placeholder 2"/>
          <p:cNvSpPr>
            <a:spLocks noGrp="1"/>
          </p:cNvSpPr>
          <p:nvPr>
            <p:ph idx="1"/>
          </p:nvPr>
        </p:nvSpPr>
        <p:spPr>
          <a:xfrm>
            <a:off x="457200" y="2009777"/>
            <a:ext cx="8372475" cy="3931920"/>
          </a:xfrm>
        </p:spPr>
        <p:txBody>
          <a:bodyPr>
            <a:normAutofit/>
          </a:bodyPr>
          <a:lstStyle/>
          <a:p>
            <a:r>
              <a:rPr lang="en-US" dirty="0" err="1" smtClean="0">
                <a:latin typeface="Calibri" charset="0"/>
              </a:rPr>
              <a:t>Eavluate</a:t>
            </a:r>
            <a:r>
              <a:rPr lang="en-US" dirty="0" smtClean="0">
                <a:latin typeface="Calibri" charset="0"/>
              </a:rPr>
              <a:t> an </a:t>
            </a:r>
            <a:r>
              <a:rPr lang="en-US" dirty="0" smtClean="0">
                <a:latin typeface="Calibri" charset="0"/>
              </a:rPr>
              <a:t>“on-the fly” Multi-criteria decision analysis (MCDA) workflow with local level </a:t>
            </a:r>
            <a:r>
              <a:rPr lang="en-US" dirty="0">
                <a:latin typeface="Calibri" charset="0"/>
              </a:rPr>
              <a:t>(municipality/county</a:t>
            </a:r>
            <a:r>
              <a:rPr lang="en-US" dirty="0" smtClean="0">
                <a:latin typeface="Calibri" charset="0"/>
              </a:rPr>
              <a:t>) emergency managers </a:t>
            </a:r>
            <a:endParaRPr lang="en-US" dirty="0" smtClean="0">
              <a:latin typeface="Calibri" charset="0"/>
            </a:endParaRPr>
          </a:p>
          <a:p>
            <a:r>
              <a:rPr lang="en-US" dirty="0" smtClean="0">
                <a:latin typeface="Calibri" charset="0"/>
              </a:rPr>
              <a:t>The evaluation included:</a:t>
            </a:r>
            <a:endParaRPr lang="en-US" dirty="0">
              <a:latin typeface="Calibri" charset="0"/>
            </a:endParaRPr>
          </a:p>
          <a:p>
            <a:pPr lvl="1"/>
            <a:r>
              <a:rPr lang="en-US" dirty="0" smtClean="0">
                <a:latin typeface="Calibri" charset="0"/>
              </a:rPr>
              <a:t>Designing a </a:t>
            </a:r>
            <a:r>
              <a:rPr lang="en-US" dirty="0">
                <a:latin typeface="Calibri" charset="0"/>
              </a:rPr>
              <a:t>customizable selection of </a:t>
            </a:r>
            <a:r>
              <a:rPr lang="en-US" dirty="0" smtClean="0">
                <a:latin typeface="Calibri" charset="0"/>
              </a:rPr>
              <a:t>publically available dat</a:t>
            </a:r>
            <a:r>
              <a:rPr lang="en-US" dirty="0" smtClean="0">
                <a:latin typeface="Calibri" charset="0"/>
              </a:rPr>
              <a:t>a layers</a:t>
            </a:r>
            <a:endParaRPr lang="en-US" dirty="0">
              <a:latin typeface="Calibri" charset="0"/>
            </a:endParaRPr>
          </a:p>
          <a:p>
            <a:pPr lvl="1"/>
            <a:r>
              <a:rPr lang="en-US" dirty="0" smtClean="0">
                <a:latin typeface="Calibri" charset="0"/>
              </a:rPr>
              <a:t>Apply overlay </a:t>
            </a:r>
            <a:r>
              <a:rPr lang="en-US" dirty="0">
                <a:latin typeface="Calibri" charset="0"/>
              </a:rPr>
              <a:t>weights </a:t>
            </a:r>
            <a:r>
              <a:rPr lang="en-US" dirty="0" smtClean="0">
                <a:latin typeface="Calibri" charset="0"/>
              </a:rPr>
              <a:t>to data layers based </a:t>
            </a:r>
            <a:r>
              <a:rPr lang="en-US" dirty="0" smtClean="0">
                <a:latin typeface="Calibri" charset="0"/>
              </a:rPr>
              <a:t>on </a:t>
            </a:r>
            <a:r>
              <a:rPr lang="en-US" dirty="0" smtClean="0">
                <a:latin typeface="Calibri" charset="0"/>
              </a:rPr>
              <a:t>user’s </a:t>
            </a:r>
            <a:r>
              <a:rPr lang="en-US" dirty="0" smtClean="0">
                <a:latin typeface="Calibri" charset="0"/>
              </a:rPr>
              <a:t>personal </a:t>
            </a:r>
            <a:r>
              <a:rPr lang="en-US" dirty="0">
                <a:latin typeface="Calibri" charset="0"/>
              </a:rPr>
              <a:t>subject </a:t>
            </a:r>
            <a:r>
              <a:rPr lang="en-US" dirty="0" smtClean="0">
                <a:latin typeface="Calibri" charset="0"/>
              </a:rPr>
              <a:t>knowledge / experience </a:t>
            </a:r>
            <a:r>
              <a:rPr lang="en-US" dirty="0" smtClean="0">
                <a:latin typeface="Calibri" charset="0"/>
              </a:rPr>
              <a:t>/ emergency situation</a:t>
            </a:r>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Calibri" charset="0"/>
              </a:rPr>
              <a:t>Project Overview </a:t>
            </a:r>
            <a:endParaRPr lang="en-US" dirty="0">
              <a:latin typeface="Calibri" charset="0"/>
            </a:endParaRPr>
          </a:p>
        </p:txBody>
      </p:sp>
      <p:sp>
        <p:nvSpPr>
          <p:cNvPr id="12290" name="Content Placeholder 2"/>
          <p:cNvSpPr>
            <a:spLocks noGrp="1"/>
          </p:cNvSpPr>
          <p:nvPr>
            <p:ph idx="1"/>
          </p:nvPr>
        </p:nvSpPr>
        <p:spPr>
          <a:xfrm>
            <a:off x="457200" y="1998052"/>
            <a:ext cx="8229600" cy="4083986"/>
          </a:xfrm>
        </p:spPr>
        <p:txBody>
          <a:bodyPr>
            <a:normAutofit fontScale="92500" lnSpcReduction="20000"/>
          </a:bodyPr>
          <a:lstStyle/>
          <a:p>
            <a:r>
              <a:rPr lang="en-US" dirty="0" smtClean="0">
                <a:latin typeface="Calibri" charset="0"/>
              </a:rPr>
              <a:t>Identify the need for a initial emergency response mapping tool  </a:t>
            </a:r>
          </a:p>
          <a:p>
            <a:r>
              <a:rPr lang="en-US" dirty="0" smtClean="0">
                <a:latin typeface="Calibri" charset="0"/>
              </a:rPr>
              <a:t>Review </a:t>
            </a:r>
            <a:r>
              <a:rPr lang="en-US" dirty="0" smtClean="0">
                <a:latin typeface="Calibri" charset="0"/>
              </a:rPr>
              <a:t>relevant literature</a:t>
            </a:r>
            <a:endParaRPr lang="en-US" dirty="0" smtClean="0">
              <a:latin typeface="Calibri" charset="0"/>
            </a:endParaRPr>
          </a:p>
          <a:p>
            <a:r>
              <a:rPr lang="en-US" dirty="0" smtClean="0">
                <a:latin typeface="Calibri" charset="0"/>
              </a:rPr>
              <a:t>Describe a target user</a:t>
            </a:r>
          </a:p>
          <a:p>
            <a:r>
              <a:rPr lang="en-US" dirty="0" smtClean="0">
                <a:latin typeface="Calibri" charset="0"/>
              </a:rPr>
              <a:t>Assess target user’s needs/capabilities</a:t>
            </a:r>
          </a:p>
          <a:p>
            <a:r>
              <a:rPr lang="en-US" dirty="0" smtClean="0">
                <a:latin typeface="Calibri" charset="0"/>
              </a:rPr>
              <a:t>Determine available, accessible, and free data</a:t>
            </a:r>
          </a:p>
          <a:p>
            <a:r>
              <a:rPr lang="en-US" dirty="0" smtClean="0">
                <a:latin typeface="Calibri" charset="0"/>
              </a:rPr>
              <a:t>Develop model </a:t>
            </a:r>
          </a:p>
          <a:p>
            <a:r>
              <a:rPr lang="en-US" dirty="0" smtClean="0">
                <a:latin typeface="Calibri" charset="0"/>
              </a:rPr>
              <a:t>Test model</a:t>
            </a:r>
          </a:p>
          <a:p>
            <a:r>
              <a:rPr lang="en-US" dirty="0" smtClean="0">
                <a:latin typeface="Calibri" charset="0"/>
              </a:rPr>
              <a:t>Validate model  </a:t>
            </a:r>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MCDA Defined</a:t>
            </a:r>
            <a:endParaRPr lang="en-US" dirty="0">
              <a:latin typeface="Calibri"/>
              <a:cs typeface="Calibri"/>
            </a:endParaRPr>
          </a:p>
        </p:txBody>
      </p:sp>
      <p:sp>
        <p:nvSpPr>
          <p:cNvPr id="3" name="Content Placeholder 2"/>
          <p:cNvSpPr>
            <a:spLocks noGrp="1"/>
          </p:cNvSpPr>
          <p:nvPr>
            <p:ph idx="1"/>
          </p:nvPr>
        </p:nvSpPr>
        <p:spPr>
          <a:xfrm>
            <a:off x="900112" y="2133601"/>
            <a:ext cx="7345363" cy="1695449"/>
          </a:xfrm>
        </p:spPr>
        <p:txBody>
          <a:bodyPr/>
          <a:lstStyle/>
          <a:p>
            <a:r>
              <a:rPr lang="en-US" dirty="0" smtClean="0">
                <a:latin typeface="Calibri"/>
                <a:cs typeface="Calibri"/>
              </a:rPr>
              <a:t>From </a:t>
            </a:r>
            <a:r>
              <a:rPr lang="en-US" dirty="0" smtClean="0">
                <a:latin typeface="Calibri"/>
                <a:cs typeface="Calibri"/>
              </a:rPr>
              <a:t>Huang et al. (2011</a:t>
            </a:r>
            <a:r>
              <a:rPr lang="en-US" dirty="0" smtClean="0">
                <a:latin typeface="Calibri"/>
                <a:cs typeface="Calibri"/>
              </a:rPr>
              <a:t>):</a:t>
            </a:r>
          </a:p>
          <a:p>
            <a:pPr marL="350838" lvl="1" indent="0">
              <a:buNone/>
            </a:pPr>
            <a:r>
              <a:rPr lang="en-US" dirty="0" smtClean="0">
                <a:latin typeface="Calibri"/>
                <a:cs typeface="Calibri"/>
              </a:rPr>
              <a:t>“ ‘systematic methodology’ to </a:t>
            </a:r>
            <a:r>
              <a:rPr lang="en-US" dirty="0" smtClean="0">
                <a:latin typeface="Calibri"/>
                <a:cs typeface="Calibri"/>
              </a:rPr>
              <a:t>combine multiple factors </a:t>
            </a:r>
            <a:r>
              <a:rPr lang="en-US" dirty="0" smtClean="0">
                <a:latin typeface="Calibri"/>
                <a:cs typeface="Calibri"/>
              </a:rPr>
              <a:t>assigns </a:t>
            </a:r>
            <a:r>
              <a:rPr lang="en-US" dirty="0" smtClean="0">
                <a:latin typeface="Calibri"/>
                <a:cs typeface="Calibri"/>
              </a:rPr>
              <a:t>scores to inputs across possible </a:t>
            </a:r>
            <a:r>
              <a:rPr lang="en-US" dirty="0" smtClean="0">
                <a:latin typeface="Calibri"/>
                <a:cs typeface="Calibri"/>
              </a:rPr>
              <a:t>outcomes combined </a:t>
            </a:r>
            <a:r>
              <a:rPr lang="en-US" dirty="0" smtClean="0">
                <a:latin typeface="Calibri"/>
                <a:cs typeface="Calibri"/>
              </a:rPr>
              <a:t>by a linear weighted </a:t>
            </a:r>
            <a:r>
              <a:rPr lang="en-US" dirty="0" smtClean="0">
                <a:latin typeface="Calibri"/>
                <a:cs typeface="Calibri"/>
              </a:rPr>
              <a:t>sum”</a:t>
            </a:r>
            <a:endParaRPr lang="en-US" dirty="0" smtClean="0">
              <a:latin typeface="Calibri"/>
              <a:cs typeface="Calibri"/>
            </a:endParaRPr>
          </a:p>
        </p:txBody>
      </p:sp>
      <p:sp>
        <p:nvSpPr>
          <p:cNvPr id="4" name="Rectangle 3"/>
          <p:cNvSpPr/>
          <p:nvPr/>
        </p:nvSpPr>
        <p:spPr>
          <a:xfrm>
            <a:off x="328613" y="5738008"/>
            <a:ext cx="8515350" cy="523220"/>
          </a:xfrm>
          <a:prstGeom prst="rect">
            <a:avLst/>
          </a:prstGeom>
        </p:spPr>
        <p:txBody>
          <a:bodyPr wrap="square">
            <a:spAutoFit/>
          </a:bodyPr>
          <a:lstStyle/>
          <a:p>
            <a:pPr marL="0" indent="0">
              <a:buNone/>
            </a:pPr>
            <a:r>
              <a:rPr lang="en-US" sz="1400" dirty="0">
                <a:latin typeface="Calibri"/>
                <a:cs typeface="Calibri"/>
              </a:rPr>
              <a:t>Huang, I., </a:t>
            </a:r>
            <a:r>
              <a:rPr lang="en-US" sz="1400" dirty="0" err="1">
                <a:latin typeface="Calibri"/>
                <a:cs typeface="Calibri"/>
              </a:rPr>
              <a:t>Kiesler</a:t>
            </a:r>
            <a:r>
              <a:rPr lang="en-US" sz="1400" dirty="0">
                <a:latin typeface="Calibri"/>
                <a:cs typeface="Calibri"/>
              </a:rPr>
              <a:t>, J. &amp; </a:t>
            </a:r>
            <a:r>
              <a:rPr lang="en-US" sz="1400" dirty="0" err="1">
                <a:latin typeface="Calibri"/>
                <a:cs typeface="Calibri"/>
              </a:rPr>
              <a:t>Linkov</a:t>
            </a:r>
            <a:r>
              <a:rPr lang="en-US" sz="1400" dirty="0">
                <a:latin typeface="Calibri"/>
                <a:cs typeface="Calibri"/>
              </a:rPr>
              <a:t>, I. (2011</a:t>
            </a:r>
            <a:r>
              <a:rPr lang="en-US" sz="1400" dirty="0" smtClean="0">
                <a:latin typeface="Calibri"/>
                <a:cs typeface="Calibri"/>
              </a:rPr>
              <a:t>).  </a:t>
            </a:r>
            <a:r>
              <a:rPr lang="en-US" sz="1400" dirty="0">
                <a:latin typeface="Calibri"/>
                <a:cs typeface="Calibri"/>
              </a:rPr>
              <a:t>Multi-criteria decision analysis in environmental science: Ten years of applications and trends.  </a:t>
            </a:r>
            <a:r>
              <a:rPr lang="en-US" sz="1400" i="1" dirty="0">
                <a:latin typeface="Calibri"/>
                <a:cs typeface="Calibri"/>
              </a:rPr>
              <a:t>Science of the Total Environment,  </a:t>
            </a:r>
            <a:r>
              <a:rPr lang="en-US" sz="1400" dirty="0" smtClean="0">
                <a:latin typeface="Calibri"/>
                <a:cs typeface="Calibri"/>
              </a:rPr>
              <a:t>409:3578-3594.</a:t>
            </a:r>
            <a:endParaRPr lang="en-US" sz="1400" dirty="0">
              <a:latin typeface="Calibri"/>
              <a:cs typeface="Calibri"/>
            </a:endParaRPr>
          </a:p>
        </p:txBody>
      </p:sp>
    </p:spTree>
    <p:extLst>
      <p:ext uri="{BB962C8B-B14F-4D97-AF65-F5344CB8AC3E}">
        <p14:creationId xmlns:p14="http://schemas.microsoft.com/office/powerpoint/2010/main" val="29122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latin typeface="Calibri" charset="0"/>
              </a:rPr>
              <a:t>Risk Defined </a:t>
            </a:r>
            <a:endParaRPr lang="en-US" dirty="0">
              <a:latin typeface="Calibri" charset="0"/>
            </a:endParaRPr>
          </a:p>
        </p:txBody>
      </p:sp>
      <p:sp>
        <p:nvSpPr>
          <p:cNvPr id="7171" name="Content Placeholder 2"/>
          <p:cNvSpPr>
            <a:spLocks noGrp="1"/>
          </p:cNvSpPr>
          <p:nvPr>
            <p:ph idx="1"/>
          </p:nvPr>
        </p:nvSpPr>
        <p:spPr/>
        <p:txBody>
          <a:bodyPr>
            <a:normAutofit/>
          </a:bodyPr>
          <a:lstStyle/>
          <a:p>
            <a:r>
              <a:rPr lang="en-US" dirty="0">
                <a:latin typeface="Calibri" charset="0"/>
              </a:rPr>
              <a:t>Risk = consequences of expected losses</a:t>
            </a:r>
          </a:p>
          <a:p>
            <a:r>
              <a:rPr lang="en-US" dirty="0" smtClean="0">
                <a:latin typeface="Calibri" charset="0"/>
              </a:rPr>
              <a:t>Previous studies of risk mapping:</a:t>
            </a:r>
          </a:p>
          <a:p>
            <a:pPr lvl="1"/>
            <a:r>
              <a:rPr lang="en-US" dirty="0" smtClean="0">
                <a:latin typeface="Calibri" charset="0"/>
              </a:rPr>
              <a:t>Defined risk in the form of susceptibility mapped for single hazards:</a:t>
            </a:r>
          </a:p>
          <a:p>
            <a:pPr lvl="2"/>
            <a:r>
              <a:rPr lang="en-US" dirty="0" smtClean="0">
                <a:latin typeface="Calibri" charset="0"/>
              </a:rPr>
              <a:t>Landslides, pipeline oil spills, tropical storm impact</a:t>
            </a:r>
            <a:endParaRPr lang="en-US" dirty="0">
              <a:latin typeface="Calibri" charset="0"/>
            </a:endParaRPr>
          </a:p>
          <a:p>
            <a:pPr lvl="1"/>
            <a:r>
              <a:rPr lang="en-US" dirty="0" smtClean="0">
                <a:latin typeface="Calibri" charset="0"/>
              </a:rPr>
              <a:t>Maps created using</a:t>
            </a:r>
            <a:r>
              <a:rPr lang="en-US" dirty="0" smtClean="0">
                <a:solidFill>
                  <a:schemeClr val="tx1"/>
                </a:solidFill>
                <a:latin typeface="Calibri" charset="0"/>
              </a:rPr>
              <a:t> overlays of multiple features related to hazard</a:t>
            </a:r>
          </a:p>
          <a:p>
            <a:pPr lvl="2"/>
            <a:r>
              <a:rPr lang="en-US" dirty="0" smtClean="0">
                <a:latin typeface="Calibri" charset="0"/>
              </a:rPr>
              <a:t>Geomorphology</a:t>
            </a:r>
            <a:r>
              <a:rPr lang="en-US" dirty="0">
                <a:latin typeface="Calibri" charset="0"/>
              </a:rPr>
              <a:t>, Population </a:t>
            </a:r>
            <a:r>
              <a:rPr lang="en-US" dirty="0" smtClean="0">
                <a:latin typeface="Calibri" charset="0"/>
              </a:rPr>
              <a:t>Density, Soil Characteristics, Hydrology</a:t>
            </a:r>
            <a:endParaRPr lang="en-US"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latin typeface="Calibri" charset="0"/>
              </a:rPr>
              <a:t>Previous Studies </a:t>
            </a:r>
          </a:p>
        </p:txBody>
      </p:sp>
      <p:sp>
        <p:nvSpPr>
          <p:cNvPr id="8195" name="Content Placeholder 2"/>
          <p:cNvSpPr>
            <a:spLocks noGrp="1"/>
          </p:cNvSpPr>
          <p:nvPr>
            <p:ph idx="1"/>
          </p:nvPr>
        </p:nvSpPr>
        <p:spPr>
          <a:xfrm>
            <a:off x="371476" y="1847851"/>
            <a:ext cx="8329612" cy="2295524"/>
          </a:xfrm>
        </p:spPr>
        <p:txBody>
          <a:bodyPr/>
          <a:lstStyle/>
          <a:p>
            <a:r>
              <a:rPr lang="en-US" dirty="0">
                <a:latin typeface="Calibri" charset="0"/>
              </a:rPr>
              <a:t> </a:t>
            </a:r>
            <a:r>
              <a:rPr lang="en-US" dirty="0" err="1" smtClean="0">
                <a:latin typeface="Calibri" charset="0"/>
              </a:rPr>
              <a:t>Jafari</a:t>
            </a:r>
            <a:r>
              <a:rPr lang="en-US" dirty="0" smtClean="0">
                <a:latin typeface="Calibri" charset="0"/>
              </a:rPr>
              <a:t> et al. </a:t>
            </a:r>
            <a:r>
              <a:rPr lang="en-US" dirty="0">
                <a:latin typeface="Calibri" charset="0"/>
              </a:rPr>
              <a:t>(2010): Iranian Pipeline study incorporating complex, multifactor environmental risk </a:t>
            </a:r>
            <a:r>
              <a:rPr lang="en-US" dirty="0" smtClean="0">
                <a:latin typeface="Calibri" charset="0"/>
              </a:rPr>
              <a:t>factor</a:t>
            </a:r>
            <a:endParaRPr lang="en-US" dirty="0">
              <a:latin typeface="Calibri" charset="0"/>
            </a:endParaRPr>
          </a:p>
          <a:p>
            <a:r>
              <a:rPr lang="en-US" dirty="0" err="1" smtClean="0">
                <a:latin typeface="Calibri" charset="0"/>
              </a:rPr>
              <a:t>Poompavai</a:t>
            </a:r>
            <a:r>
              <a:rPr lang="en-US" dirty="0" smtClean="0">
                <a:latin typeface="Calibri" charset="0"/>
              </a:rPr>
              <a:t> </a:t>
            </a:r>
            <a:r>
              <a:rPr lang="en-US" dirty="0" smtClean="0">
                <a:latin typeface="Calibri" charset="0"/>
              </a:rPr>
              <a:t>et al. (2013): </a:t>
            </a:r>
            <a:r>
              <a:rPr lang="en-US" dirty="0">
                <a:latin typeface="Calibri" charset="0"/>
              </a:rPr>
              <a:t>Indian Cyclone study introducing </a:t>
            </a:r>
            <a:r>
              <a:rPr lang="en-US" dirty="0" smtClean="0">
                <a:latin typeface="Calibri" charset="0"/>
              </a:rPr>
              <a:t>population-specific risk </a:t>
            </a:r>
            <a:r>
              <a:rPr lang="en-US" dirty="0">
                <a:latin typeface="Calibri" charset="0"/>
              </a:rPr>
              <a:t>factors </a:t>
            </a:r>
            <a:r>
              <a:rPr lang="en-US" dirty="0" smtClean="0">
                <a:latin typeface="Calibri" charset="0"/>
              </a:rPr>
              <a:t>‘coping’ with </a:t>
            </a:r>
            <a:r>
              <a:rPr lang="en-US" dirty="0">
                <a:latin typeface="Calibri" charset="0"/>
              </a:rPr>
              <a:t>equally weighted categories </a:t>
            </a:r>
          </a:p>
        </p:txBody>
      </p:sp>
      <p:sp>
        <p:nvSpPr>
          <p:cNvPr id="2" name="Rectangle 1"/>
          <p:cNvSpPr/>
          <p:nvPr/>
        </p:nvSpPr>
        <p:spPr>
          <a:xfrm>
            <a:off x="214313" y="4570750"/>
            <a:ext cx="8701087" cy="1384995"/>
          </a:xfrm>
          <a:prstGeom prst="rect">
            <a:avLst/>
          </a:prstGeom>
        </p:spPr>
        <p:txBody>
          <a:bodyPr wrap="square">
            <a:spAutoFit/>
          </a:bodyPr>
          <a:lstStyle/>
          <a:p>
            <a:pPr marL="0" indent="0">
              <a:buNone/>
            </a:pPr>
            <a:r>
              <a:rPr lang="en-US" sz="1400" dirty="0" err="1">
                <a:latin typeface="Calibri" panose="020F0502020204030204" pitchFamily="34" charset="0"/>
                <a:cs typeface="Calibri"/>
              </a:rPr>
              <a:t>Jafari</a:t>
            </a:r>
            <a:r>
              <a:rPr lang="en-US" sz="1400" dirty="0">
                <a:latin typeface="Calibri" panose="020F0502020204030204" pitchFamily="34" charset="0"/>
                <a:cs typeface="Calibri"/>
              </a:rPr>
              <a:t>, J., </a:t>
            </a:r>
            <a:r>
              <a:rPr lang="en-US" sz="1400" dirty="0" err="1">
                <a:latin typeface="Calibri" panose="020F0502020204030204" pitchFamily="34" charset="0"/>
                <a:cs typeface="Calibri"/>
              </a:rPr>
              <a:t>Khorasani</a:t>
            </a:r>
            <a:r>
              <a:rPr lang="en-US" sz="1400" dirty="0">
                <a:latin typeface="Calibri" panose="020F0502020204030204" pitchFamily="34" charset="0"/>
                <a:cs typeface="Calibri"/>
              </a:rPr>
              <a:t>, N., &amp; </a:t>
            </a:r>
            <a:r>
              <a:rPr lang="en-US" sz="1400" dirty="0" err="1">
                <a:latin typeface="Calibri" panose="020F0502020204030204" pitchFamily="34" charset="0"/>
                <a:cs typeface="Calibri"/>
              </a:rPr>
              <a:t>Danehkar</a:t>
            </a:r>
            <a:r>
              <a:rPr lang="en-US" sz="1400" dirty="0">
                <a:latin typeface="Calibri" panose="020F0502020204030204" pitchFamily="34" charset="0"/>
                <a:cs typeface="Calibri"/>
              </a:rPr>
              <a:t>, A. (2010). Using environmental sensitivity index (ESI) to assess and manage environmental risks of pipelines in GIS environment: A case study of a near coastline and fragile ecosystem located pipeline. </a:t>
            </a:r>
            <a:r>
              <a:rPr lang="en-US" sz="1400" i="1" dirty="0">
                <a:latin typeface="Calibri" panose="020F0502020204030204" pitchFamily="34" charset="0"/>
                <a:cs typeface="Calibri"/>
              </a:rPr>
              <a:t>World Academy of Science, Engineering and Technology</a:t>
            </a:r>
            <a:r>
              <a:rPr lang="en-US" sz="1400" dirty="0">
                <a:latin typeface="Calibri" panose="020F0502020204030204" pitchFamily="34" charset="0"/>
                <a:cs typeface="Calibri"/>
              </a:rPr>
              <a:t>, </a:t>
            </a:r>
            <a:r>
              <a:rPr lang="en-US" sz="1400" i="1" dirty="0" smtClean="0">
                <a:latin typeface="Calibri" panose="020F0502020204030204" pitchFamily="34" charset="0"/>
                <a:cs typeface="Calibri"/>
              </a:rPr>
              <a:t>44</a:t>
            </a:r>
            <a:r>
              <a:rPr lang="en-US" sz="1400" dirty="0">
                <a:latin typeface="Calibri" panose="020F0502020204030204" pitchFamily="34" charset="0"/>
                <a:cs typeface="Calibri"/>
              </a:rPr>
              <a:t>:</a:t>
            </a:r>
            <a:r>
              <a:rPr lang="en-US" sz="1400" dirty="0" smtClean="0">
                <a:latin typeface="Calibri" panose="020F0502020204030204" pitchFamily="34" charset="0"/>
                <a:cs typeface="Calibri"/>
              </a:rPr>
              <a:t>1101-1111.</a:t>
            </a:r>
          </a:p>
          <a:p>
            <a:pPr marL="0" indent="0">
              <a:buNone/>
            </a:pPr>
            <a:endParaRPr lang="en-US" sz="1400" dirty="0">
              <a:latin typeface="Calibri" panose="020F0502020204030204" pitchFamily="34" charset="0"/>
              <a:cs typeface="Calibri"/>
            </a:endParaRPr>
          </a:p>
          <a:p>
            <a:r>
              <a:rPr lang="en-US" sz="1400" dirty="0" err="1">
                <a:latin typeface="Calibri" panose="020F0502020204030204" pitchFamily="34" charset="0"/>
                <a:cs typeface="Calibri"/>
              </a:rPr>
              <a:t>Poompavai</a:t>
            </a:r>
            <a:r>
              <a:rPr lang="en-US" sz="1400" dirty="0">
                <a:latin typeface="Calibri" panose="020F0502020204030204" pitchFamily="34" charset="0"/>
                <a:cs typeface="Calibri"/>
              </a:rPr>
              <a:t>, V. &amp; </a:t>
            </a:r>
            <a:r>
              <a:rPr lang="en-US" sz="1400" dirty="0" err="1">
                <a:latin typeface="Calibri" panose="020F0502020204030204" pitchFamily="34" charset="0"/>
                <a:cs typeface="Calibri"/>
              </a:rPr>
              <a:t>Ramalingam</a:t>
            </a:r>
            <a:r>
              <a:rPr lang="en-US" sz="1400" dirty="0">
                <a:latin typeface="Calibri" panose="020F0502020204030204" pitchFamily="34" charset="0"/>
                <a:cs typeface="Calibri"/>
              </a:rPr>
              <a:t>, M. </a:t>
            </a:r>
            <a:r>
              <a:rPr lang="en-US" sz="1400" dirty="0" smtClean="0">
                <a:latin typeface="Calibri" panose="020F0502020204030204" pitchFamily="34" charset="0"/>
                <a:cs typeface="Calibri"/>
              </a:rPr>
              <a:t>J. (2013). </a:t>
            </a:r>
            <a:r>
              <a:rPr lang="en-US" sz="1400" dirty="0">
                <a:latin typeface="Calibri" panose="020F0502020204030204" pitchFamily="34" charset="0"/>
              </a:rPr>
              <a:t>Geospatial Analysis for Coastal Risk Assessment to </a:t>
            </a:r>
            <a:r>
              <a:rPr lang="en-US" sz="1400" dirty="0" smtClean="0">
                <a:latin typeface="Calibri" panose="020F0502020204030204" pitchFamily="34" charset="0"/>
              </a:rPr>
              <a:t>Cyclones. </a:t>
            </a:r>
            <a:r>
              <a:rPr lang="en-US" sz="1400" i="1" dirty="0" smtClean="0">
                <a:latin typeface="Calibri" panose="020F0502020204030204" pitchFamily="34" charset="0"/>
                <a:cs typeface="Calibri"/>
              </a:rPr>
              <a:t>Indian Society </a:t>
            </a:r>
            <a:r>
              <a:rPr lang="en-US" sz="1400" i="1" dirty="0">
                <a:latin typeface="Calibri" panose="020F0502020204030204" pitchFamily="34" charset="0"/>
                <a:cs typeface="Calibri"/>
              </a:rPr>
              <a:t>of Remote </a:t>
            </a:r>
            <a:r>
              <a:rPr lang="en-US" sz="1400" i="1" dirty="0" smtClean="0">
                <a:latin typeface="Calibri" panose="020F0502020204030204" pitchFamily="34" charset="0"/>
                <a:cs typeface="Calibri"/>
              </a:rPr>
              <a:t>Sensing</a:t>
            </a:r>
            <a:r>
              <a:rPr lang="en-US" sz="1400" dirty="0" smtClean="0">
                <a:latin typeface="Calibri" panose="020F0502020204030204" pitchFamily="34" charset="0"/>
                <a:cs typeface="Calibri"/>
              </a:rPr>
              <a:t>, 41:157-176. </a:t>
            </a:r>
            <a:r>
              <a:rPr lang="en-US" sz="1400" dirty="0">
                <a:latin typeface="Calibri" panose="020F0502020204030204" pitchFamily="34" charset="0"/>
                <a:cs typeface="Calibri"/>
              </a:rPr>
              <a:t>doi:10.1007/s12524-011-0198-8.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latin typeface="Calibri" charset="0"/>
              </a:rPr>
              <a:t>Previous Studies</a:t>
            </a:r>
          </a:p>
        </p:txBody>
      </p:sp>
      <p:sp>
        <p:nvSpPr>
          <p:cNvPr id="9219" name="Content Placeholder 2"/>
          <p:cNvSpPr>
            <a:spLocks noGrp="1"/>
          </p:cNvSpPr>
          <p:nvPr>
            <p:ph idx="1"/>
          </p:nvPr>
        </p:nvSpPr>
        <p:spPr/>
        <p:txBody>
          <a:bodyPr/>
          <a:lstStyle/>
          <a:p>
            <a:r>
              <a:rPr lang="en-US" dirty="0">
                <a:latin typeface="Calibri" charset="0"/>
              </a:rPr>
              <a:t>Alexander (2010):  UK study of </a:t>
            </a:r>
            <a:r>
              <a:rPr lang="en-US" dirty="0" smtClean="0">
                <a:latin typeface="Calibri" charset="0"/>
              </a:rPr>
              <a:t>a emergency </a:t>
            </a:r>
            <a:r>
              <a:rPr lang="en-US" dirty="0">
                <a:latin typeface="Calibri" charset="0"/>
              </a:rPr>
              <a:t>r</a:t>
            </a:r>
            <a:r>
              <a:rPr lang="en-US" dirty="0" smtClean="0">
                <a:latin typeface="Calibri" charset="0"/>
              </a:rPr>
              <a:t>esponse </a:t>
            </a:r>
            <a:r>
              <a:rPr lang="en-US" dirty="0">
                <a:latin typeface="Calibri" charset="0"/>
              </a:rPr>
              <a:t>m</a:t>
            </a:r>
            <a:r>
              <a:rPr lang="en-US" dirty="0" smtClean="0">
                <a:latin typeface="Calibri" charset="0"/>
              </a:rPr>
              <a:t>apping </a:t>
            </a:r>
            <a:r>
              <a:rPr lang="en-US" dirty="0">
                <a:latin typeface="Calibri" charset="0"/>
              </a:rPr>
              <a:t>t</a:t>
            </a:r>
            <a:r>
              <a:rPr lang="en-US" dirty="0" smtClean="0">
                <a:latin typeface="Calibri" charset="0"/>
              </a:rPr>
              <a:t>ool </a:t>
            </a:r>
            <a:r>
              <a:rPr lang="en-US" dirty="0">
                <a:latin typeface="Calibri" charset="0"/>
              </a:rPr>
              <a:t>with </a:t>
            </a:r>
            <a:r>
              <a:rPr lang="en-US" dirty="0" smtClean="0">
                <a:latin typeface="Calibri" charset="0"/>
              </a:rPr>
              <a:t>end-user input and feedback</a:t>
            </a:r>
            <a:endParaRPr lang="en-US" dirty="0">
              <a:latin typeface="Calibri" charset="0"/>
            </a:endParaRPr>
          </a:p>
          <a:p>
            <a:r>
              <a:rPr lang="en-US" dirty="0">
                <a:latin typeface="Calibri" charset="0"/>
              </a:rPr>
              <a:t>Ahmed (2015):  User generated weighting of </a:t>
            </a:r>
            <a:r>
              <a:rPr lang="en-US" dirty="0" smtClean="0">
                <a:latin typeface="Calibri" charset="0"/>
              </a:rPr>
              <a:t>factors </a:t>
            </a:r>
            <a:r>
              <a:rPr lang="en-US" dirty="0">
                <a:latin typeface="Calibri" charset="0"/>
              </a:rPr>
              <a:t>for Bangladeshi Landslides; </a:t>
            </a:r>
            <a:r>
              <a:rPr lang="en-US" dirty="0" smtClean="0">
                <a:latin typeface="Calibri" charset="0"/>
              </a:rPr>
              <a:t>concluded complete </a:t>
            </a:r>
            <a:r>
              <a:rPr lang="en-US" dirty="0">
                <a:latin typeface="Calibri" charset="0"/>
              </a:rPr>
              <a:t>model requires input </a:t>
            </a:r>
            <a:r>
              <a:rPr lang="en-US" dirty="0" smtClean="0">
                <a:latin typeface="Calibri" charset="0"/>
              </a:rPr>
              <a:t>from both </a:t>
            </a:r>
            <a:r>
              <a:rPr lang="en-US" dirty="0">
                <a:latin typeface="Calibri" charset="0"/>
              </a:rPr>
              <a:t>local officials </a:t>
            </a:r>
            <a:r>
              <a:rPr lang="en-US" dirty="0" smtClean="0">
                <a:latin typeface="Calibri" charset="0"/>
              </a:rPr>
              <a:t>and academic </a:t>
            </a:r>
            <a:r>
              <a:rPr lang="en-US" dirty="0">
                <a:latin typeface="Calibri" charset="0"/>
              </a:rPr>
              <a:t>subject matter expertise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42734</TotalTime>
  <Words>1299</Words>
  <Application>Microsoft Office PowerPoint</Application>
  <PresentationFormat>On-screen Show (4:3)</PresentationFormat>
  <Paragraphs>206</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Brush Script MT</vt:lpstr>
      <vt:lpstr>Calibri</vt:lpstr>
      <vt:lpstr>Calisto MT</vt:lpstr>
      <vt:lpstr>Capital</vt:lpstr>
      <vt:lpstr>Multi-Criteria Decision Analysis  for Emergency Managers</vt:lpstr>
      <vt:lpstr>Scenario</vt:lpstr>
      <vt:lpstr>2014 Oso, Washington Mudslide</vt:lpstr>
      <vt:lpstr>Objective </vt:lpstr>
      <vt:lpstr>Project Overview </vt:lpstr>
      <vt:lpstr>MCDA Defined</vt:lpstr>
      <vt:lpstr>Risk Defined </vt:lpstr>
      <vt:lpstr>Previous Studies </vt:lpstr>
      <vt:lpstr>Previous Studies</vt:lpstr>
      <vt:lpstr>Identify Target End User</vt:lpstr>
      <vt:lpstr>Review Publically Available Emergency Management Data Layers</vt:lpstr>
      <vt:lpstr>Creating a Risk Map</vt:lpstr>
      <vt:lpstr>ArcGIS Workflow</vt:lpstr>
      <vt:lpstr>Limitations</vt:lpstr>
      <vt:lpstr>User Testing </vt:lpstr>
      <vt:lpstr>Survey Content</vt:lpstr>
      <vt:lpstr>Scenarios</vt:lpstr>
      <vt:lpstr>Scenario 1: Flooding</vt:lpstr>
      <vt:lpstr>Scenario 1: Flooding</vt:lpstr>
      <vt:lpstr>Scenario 1: Flooding</vt:lpstr>
      <vt:lpstr>Scenario 2: Hazardous Materials (Hazmat) Release</vt:lpstr>
      <vt:lpstr>PowerPoint Presentation</vt:lpstr>
      <vt:lpstr>PowerPoint Presentation</vt:lpstr>
      <vt:lpstr>Feedback from Users</vt:lpstr>
      <vt:lpstr>Lessons Learned</vt:lpstr>
      <vt:lpstr>Further Research</vt:lpstr>
      <vt:lpstr>References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User-Defined Layer Selection and Weighting for Initial Emergency Response Risk Mapping</dc:title>
  <dc:creator>Jonas Miller</dc:creator>
  <cp:lastModifiedBy>Anonymous</cp:lastModifiedBy>
  <cp:revision>199</cp:revision>
  <cp:lastPrinted>2016-12-15T00:04:02Z</cp:lastPrinted>
  <dcterms:created xsi:type="dcterms:W3CDTF">2016-12-03T16:59:45Z</dcterms:created>
  <dcterms:modified xsi:type="dcterms:W3CDTF">2017-03-14T14:56:57Z</dcterms:modified>
</cp:coreProperties>
</file>