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46"/>
  </p:notesMasterIdLst>
  <p:sldIdLst>
    <p:sldId id="260" r:id="rId5"/>
    <p:sldId id="262" r:id="rId6"/>
    <p:sldId id="270" r:id="rId7"/>
    <p:sldId id="263" r:id="rId8"/>
    <p:sldId id="271" r:id="rId9"/>
    <p:sldId id="265" r:id="rId10"/>
    <p:sldId id="272" r:id="rId11"/>
    <p:sldId id="274" r:id="rId12"/>
    <p:sldId id="275" r:id="rId13"/>
    <p:sldId id="266" r:id="rId14"/>
    <p:sldId id="267" r:id="rId15"/>
    <p:sldId id="323" r:id="rId16"/>
    <p:sldId id="324" r:id="rId17"/>
    <p:sldId id="278" r:id="rId18"/>
    <p:sldId id="282" r:id="rId19"/>
    <p:sldId id="321" r:id="rId20"/>
    <p:sldId id="322" r:id="rId21"/>
    <p:sldId id="297" r:id="rId22"/>
    <p:sldId id="313" r:id="rId23"/>
    <p:sldId id="299" r:id="rId24"/>
    <p:sldId id="300" r:id="rId25"/>
    <p:sldId id="298" r:id="rId26"/>
    <p:sldId id="301" r:id="rId27"/>
    <p:sldId id="315" r:id="rId28"/>
    <p:sldId id="316" r:id="rId29"/>
    <p:sldId id="317" r:id="rId30"/>
    <p:sldId id="318" r:id="rId31"/>
    <p:sldId id="308" r:id="rId32"/>
    <p:sldId id="306" r:id="rId33"/>
    <p:sldId id="307" r:id="rId34"/>
    <p:sldId id="303" r:id="rId35"/>
    <p:sldId id="309" r:id="rId36"/>
    <p:sldId id="310" r:id="rId37"/>
    <p:sldId id="304" r:id="rId38"/>
    <p:sldId id="325" r:id="rId39"/>
    <p:sldId id="326" r:id="rId40"/>
    <p:sldId id="327" r:id="rId41"/>
    <p:sldId id="294" r:id="rId42"/>
    <p:sldId id="305" r:id="rId43"/>
    <p:sldId id="311" r:id="rId44"/>
    <p:sldId id="312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6374" autoAdjust="0"/>
  </p:normalViewPr>
  <p:slideViewPr>
    <p:cSldViewPr snapToGrid="0">
      <p:cViewPr varScale="1">
        <p:scale>
          <a:sx n="62" d="100"/>
          <a:sy n="62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8A437-91FB-4FB3-8FC2-9F674E6A454F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37A20-946F-4FE9-9157-769BA906E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7A20-946F-4FE9-9157-769BA906E7B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2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7A20-946F-4FE9-9157-769BA906E7B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9745A9D-2034-43A0-8CC4-56A06FE630E6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CFF6F-0C74-4A13-B58B-0388B11F7BDF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7B6B-C82D-452C-9AF5-AE113117096C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ADD5-4D46-4D60-8999-54D1907EC62B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AF52-A35B-49D6-9AAE-59CF99BF4750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B979-2F5C-40FA-A13F-B6A00A8AA685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4F0F-ADD7-41EA-8DC2-2E2A3502B34E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AA22-1073-4951-A48E-333A90A082F4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1681-0DF0-4920-8B35-57C3BE1FE277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2C64-F8A6-4C16-A190-2317293DBE5C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90C348E-FFE0-4E6D-ADF6-D74F6D9755A2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F20994C-E75A-463D-B1FB-9A4B00C17887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commons.wikimedia.org/wiki/File:Satellite_of_GDAL.svg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openclipart.org/detail/73711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hyperlink" Target="https://www.needpix.com/photo/34531/road-construction-ahead-sign-warning-caution-information-driving-travel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://www.freestockphotos.biz/stockphoto/15357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pixabay.com/en/wireless-signal-icon-image-vector-1119306/" TargetMode="External"/><Relationship Id="rId9" Type="http://schemas.openxmlformats.org/officeDocument/2006/relationships/hyperlink" Target="http://www.freestockphotos.biz/stockphoto/15143" TargetMode="Externa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esktop.arcgis.com/en/arcmap/10.3/tools/spatial-analyst-toolbox/area-solar-radiation.htm" TargetMode="External"/><Relationship Id="rId13" Type="http://schemas.openxmlformats.org/officeDocument/2006/relationships/hyperlink" Target="https://www.gps.gov/systems/gps/space/" TargetMode="External"/><Relationship Id="rId3" Type="http://schemas.openxmlformats.org/officeDocument/2006/relationships/hyperlink" Target="https://onlinelibrary-wiley-com.ezaccess.libraries.psu.edu/doi/full/10.1002/navi.289" TargetMode="External"/><Relationship Id="rId7" Type="http://schemas.openxmlformats.org/officeDocument/2006/relationships/hyperlink" Target="https://desktop.arcgis.com/en/arcmap/10.3/tools/spatial-analyst-toolbox/an-overview-of-the-solar-radiation-tools.htm" TargetMode="External"/><Relationship Id="rId12" Type="http://schemas.openxmlformats.org/officeDocument/2006/relationships/hyperlink" Target="https://proceedings.esri.com/library/userconf/proc05/papers/pap1615.pdf" TargetMode="External"/><Relationship Id="rId2" Type="http://schemas.openxmlformats.org/officeDocument/2006/relationships/hyperlink" Target="https://ieeexplore-ieee-org.ezaccess.libraries.psu.edu/document/875183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1110016812000464#t0020" TargetMode="External"/><Relationship Id="rId11" Type="http://schemas.openxmlformats.org/officeDocument/2006/relationships/hyperlink" Target="https://www-sciencedirect-com.ezaccess.libraries.psu.edu/science/article/pii/B9780128110089000016" TargetMode="External"/><Relationship Id="rId5" Type="http://schemas.openxmlformats.org/officeDocument/2006/relationships/hyperlink" Target="https://dmped.dc.gov/page/autonomous" TargetMode="External"/><Relationship Id="rId10" Type="http://schemas.openxmlformats.org/officeDocument/2006/relationships/hyperlink" Target="https://www-sciencedirect-com.ezaccess.libraries.psu.edu/science/article/pii/S0263224116305577" TargetMode="External"/><Relationship Id="rId4" Type="http://schemas.openxmlformats.org/officeDocument/2006/relationships/hyperlink" Target="https://www.mdpi.com/2075-5309/4/2/195/htm" TargetMode="External"/><Relationship Id="rId9" Type="http://schemas.openxmlformats.org/officeDocument/2006/relationships/hyperlink" Target="https://safety.fhwa.dot.gov/geometric/pubs/mitigationstrategies/chapter3/3_lanewidth.cf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://commons.wikimedia.org/wiki/File:Traffic_I-10_New_Orleans_2003.jpg" TargetMode="External"/><Relationship Id="rId7" Type="http://schemas.openxmlformats.org/officeDocument/2006/relationships/hyperlink" Target="http://de.wikibooks.org/wiki/Zufall:_Philosophi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hyperlink" Target="https://amommasview.wordpress.com/2015/03/11/kids-are-kids-or-parental-control/" TargetMode="External"/><Relationship Id="rId5" Type="http://schemas.openxmlformats.org/officeDocument/2006/relationships/hyperlink" Target="http://www.pngall.com/business-growth-chart-png" TargetMode="External"/><Relationship Id="rId10" Type="http://schemas.openxmlformats.org/officeDocument/2006/relationships/image" Target="../media/image12.jpg"/><Relationship Id="rId4" Type="http://schemas.openxmlformats.org/officeDocument/2006/relationships/image" Target="../media/image9.png"/><Relationship Id="rId9" Type="http://schemas.openxmlformats.org/officeDocument/2006/relationships/hyperlink" Target="http://flickr.com/photos/mrk_photo/348930608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pc.gov/heightstudy/docs/Historical_Background_on_the_Height_of_Buildings_Act_(draft).pdf" TargetMode="External"/><Relationship Id="rId13" Type="http://schemas.openxmlformats.org/officeDocument/2006/relationships/hyperlink" Target="https://www.sae.org/standards/content/j3016_201806/preview/" TargetMode="External"/><Relationship Id="rId3" Type="http://schemas.openxmlformats.org/officeDocument/2006/relationships/hyperlink" Target="https://link-springer-com.ezaccess.libraries.psu.edu/book/10.1007%2F978-94-007-7482-7" TargetMode="External"/><Relationship Id="rId7" Type="http://schemas.openxmlformats.org/officeDocument/2006/relationships/hyperlink" Target="https://www.navcen.uscg.gov/?Do=gpsArchives&amp;exten=txt" TargetMode="External"/><Relationship Id="rId12" Type="http://schemas.openxmlformats.org/officeDocument/2006/relationships/hyperlink" Target="https://www-sciencedirect-com.ezaccess.libraries.psu.edu/science/article/pii/S0275106209000447" TargetMode="External"/><Relationship Id="rId2" Type="http://schemas.openxmlformats.org/officeDocument/2006/relationships/hyperlink" Target="https://kb.igs.org/hc/en-us/articles/1150039353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iteseerx.ist.psu.edu/viewdoc/download?doi=10.1.1.297.6452&amp;rep=rep1&amp;type=pdf" TargetMode="External"/><Relationship Id="rId11" Type="http://schemas.openxmlformats.org/officeDocument/2006/relationships/hyperlink" Target="https://app.box.com/s/qedupea6k9cldn3l4b4eg9c2ajhtbxri" TargetMode="External"/><Relationship Id="rId5" Type="http://schemas.openxmlformats.org/officeDocument/2006/relationships/hyperlink" Target="https://ieeexplore-ieee-org.ezaccess.libraries.psu.edu/document/6179503" TargetMode="External"/><Relationship Id="rId10" Type="http://schemas.openxmlformats.org/officeDocument/2006/relationships/hyperlink" Target="https://geodesy.noaa.gov/web_services/ncat/index.shtml" TargetMode="External"/><Relationship Id="rId4" Type="http://schemas.openxmlformats.org/officeDocument/2006/relationships/hyperlink" Target="https://www.mdpi.com/2073-4441/12/3/816/htm" TargetMode="External"/><Relationship Id="rId9" Type="http://schemas.openxmlformats.org/officeDocument/2006/relationships/hyperlink" Target="https://www.ngs.noaa.gov/NCAT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education.psu.edu/geog862/node/1798" TargetMode="External"/><Relationship Id="rId2" Type="http://schemas.openxmlformats.org/officeDocument/2006/relationships/hyperlink" Target="https://www.sae.org/news/press-room/2018/12/sae-international-releases-updated-visual-chart-for-its-%E2%80%9Clevels-of-driving-automation%E2%80%9D-standard-for-self-driving-vehicl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nsus.gov/library/reference/code-lists/route-type-codes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://worldbuilding.stackexchange.com/questions/63587/why-are-there-no-toilets-on-the-starship-exciting-undertaking" TargetMode="External"/><Relationship Id="rId7" Type="http://schemas.openxmlformats.org/officeDocument/2006/relationships/hyperlink" Target="http://2013.igem.org/Team:TU-Delft/Safety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hyperlink" Target="https://commons.wikimedia.org/wiki/File:Simpleicons_Business_business-down-bars-graphic.svg" TargetMode="External"/><Relationship Id="rId5" Type="http://schemas.openxmlformats.org/officeDocument/2006/relationships/hyperlink" Target="https://commons.wikimedia.org/wiki/File:Frogner_Park_Trees.JPG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openxmlformats.org/officeDocument/2006/relationships/hyperlink" Target="https://www.flickr.com/photos/iainb/1425676628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freestockphotos.biz/stockphoto/15143" TargetMode="External"/><Relationship Id="rId7" Type="http://schemas.openxmlformats.org/officeDocument/2006/relationships/hyperlink" Target="https://commons.wikimedia.org/wiki/File:Satellite_of_GDAL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needpix.com/photo/34531/road-construction-ahead-sign-warning-caution-information-driving-travel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pixabay.com/en/wireless-signal-icon-image-vector-1119306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stockphotos.biz/stockphoto/15143" TargetMode="Externa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eedpix.com/photo/34531/road-construction-ahead-sign-warning-caution-information-driving-travel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openclipart.org/detail/7371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wireless-signal-icon-image-vector-1119306/" TargetMode="External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Satellite_of_GDAL.svg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www.freestockphotos.biz/stockphoto/15357" TargetMode="External"/><Relationship Id="rId4" Type="http://schemas.openxmlformats.org/officeDocument/2006/relationships/hyperlink" Target="http://openclipart.org/detail/73711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50961-0F1B-484C-85BC-4BD16B9F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erial view of skyscrapers&#10;">
            <a:extLst>
              <a:ext uri="{FF2B5EF4-FFF2-40B4-BE49-F238E27FC236}">
                <a16:creationId xmlns:a16="http://schemas.microsoft.com/office/drawing/2014/main" id="{C2E432BE-5B0D-44E9-8E24-37DD769D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320" b="84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7B797-3BDC-40F9-8E80-CB0B0C130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tx1"/>
                </a:solidFill>
              </a:rPr>
              <a:t>Exploring Optimal GPS Signals for Autonomous Vehicles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2D97B-B3A5-4723-92DA-D3BB12BDE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Christopher Miller</a:t>
            </a:r>
          </a:p>
        </p:txBody>
      </p:sp>
    </p:spTree>
    <p:extLst>
      <p:ext uri="{BB962C8B-B14F-4D97-AF65-F5344CB8AC3E}">
        <p14:creationId xmlns:p14="http://schemas.microsoft.com/office/powerpoint/2010/main" val="3130347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Area of Concentration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B4E61-985E-4428-B719-E48131A7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7610094" cy="3766185"/>
          </a:xfrm>
        </p:spPr>
        <p:txBody>
          <a:bodyPr/>
          <a:lstStyle/>
          <a:p>
            <a:r>
              <a:rPr lang="en-US" b="1" dirty="0"/>
              <a:t>Washington, D.C.</a:t>
            </a:r>
            <a:br>
              <a:rPr lang="en-US" b="1" dirty="0"/>
            </a:br>
            <a:endParaRPr lang="en-US" b="1" dirty="0"/>
          </a:p>
          <a:p>
            <a:pPr marL="86868" indent="-544068"/>
            <a:r>
              <a:rPr lang="en-US" dirty="0"/>
              <a:t>Access to data – opendata.dc.gov</a:t>
            </a:r>
          </a:p>
          <a:p>
            <a:pPr marL="86868" indent="-544068"/>
            <a:endParaRPr lang="en-US" dirty="0"/>
          </a:p>
          <a:p>
            <a:pPr marL="86868" indent="-544068"/>
            <a:r>
              <a:rPr lang="en-US" dirty="0"/>
              <a:t>Infrastructure – future integration potential</a:t>
            </a:r>
          </a:p>
          <a:p>
            <a:pPr marL="86868" indent="-544068"/>
            <a:endParaRPr lang="en-US" dirty="0"/>
          </a:p>
          <a:p>
            <a:pPr marL="86868" indent="-544068"/>
            <a:r>
              <a:rPr lang="en-US" dirty="0"/>
              <a:t>Interest within the City – </a:t>
            </a:r>
          </a:p>
          <a:p>
            <a:pPr marL="1092708" lvl="4" indent="-544068"/>
            <a:r>
              <a:rPr lang="en-US" dirty="0"/>
              <a:t>Need to improve </a:t>
            </a:r>
          </a:p>
          <a:p>
            <a:pPr marL="1092708" lvl="4" indent="-544068"/>
            <a:r>
              <a:rPr lang="en-US" dirty="0"/>
              <a:t>Member of an initiative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36846-7541-4AAE-8A43-15B36E7C0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" t="23873" r="42643" b="15750"/>
          <a:stretch/>
        </p:blipFill>
        <p:spPr>
          <a:xfrm>
            <a:off x="6678377" y="2436086"/>
            <a:ext cx="5097688" cy="3341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3E69F-9261-4D97-8809-6383EBB0C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0" t="29333" r="33929" b="28127"/>
          <a:stretch/>
        </p:blipFill>
        <p:spPr>
          <a:xfrm>
            <a:off x="6779814" y="2503625"/>
            <a:ext cx="4932710" cy="2982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9FBB2-47C7-49CD-B32D-67BEAD1FF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70" t="30019" r="63013" b="36074"/>
          <a:stretch/>
        </p:blipFill>
        <p:spPr>
          <a:xfrm>
            <a:off x="7045037" y="3068984"/>
            <a:ext cx="4108860" cy="17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5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B4E61-985E-4428-B719-E48131A7D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Visibility Tool in ArcMap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Surface elevation raster – (DSM)</a:t>
            </a:r>
          </a:p>
          <a:p>
            <a:pPr lvl="1"/>
            <a:r>
              <a:rPr lang="en-US" dirty="0"/>
              <a:t>	digital surface model,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Observer features of satellite data,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Observer Elevation</a:t>
            </a:r>
          </a:p>
          <a:p>
            <a:pPr lvl="1"/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13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B4E61-985E-4428-B719-E48131A7D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Visibility Tool in ArcMap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Surface elevation raster – (DSM)</a:t>
            </a:r>
          </a:p>
          <a:p>
            <a:pPr lvl="1"/>
            <a:r>
              <a:rPr lang="en-US" dirty="0"/>
              <a:t>	digital surface model,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	Observer features of satellite data,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Observer Elevation</a:t>
            </a:r>
          </a:p>
          <a:p>
            <a:pPr lvl="1"/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CEA0A-EC51-4EA9-AB1F-61FA2031AB5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0495" r="37921" b="10309"/>
          <a:stretch/>
        </p:blipFill>
        <p:spPr bwMode="auto">
          <a:xfrm>
            <a:off x="7188836" y="1570991"/>
            <a:ext cx="4345940" cy="4793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603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B4E61-985E-4428-B719-E48131A7D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Visibility Tool in ArcMap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Surface elevation raster – (DSM)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digital surface model,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Observer features of satellite data,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Observer Elevation</a:t>
            </a:r>
          </a:p>
          <a:p>
            <a:pPr lvl="1"/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CEA0A-EC51-4EA9-AB1F-61FA2031AB5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0495" r="37921" b="10309"/>
          <a:stretch/>
        </p:blipFill>
        <p:spPr bwMode="auto">
          <a:xfrm>
            <a:off x="7188836" y="1570991"/>
            <a:ext cx="4345940" cy="4793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4588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B4E61-985E-4428-B719-E48131A7D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Observer features of satellite data 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</a:t>
            </a:r>
            <a:r>
              <a:rPr lang="en-US" b="1" dirty="0"/>
              <a:t>Almanac</a:t>
            </a:r>
            <a:r>
              <a:rPr lang="en-US" dirty="0"/>
              <a:t> – easy to use .txt files, but less accuracy and additional calculations</a:t>
            </a:r>
          </a:p>
          <a:p>
            <a:pPr lvl="1"/>
            <a:r>
              <a:rPr lang="en-US" dirty="0"/>
              <a:t>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</a:t>
            </a:r>
            <a:r>
              <a:rPr lang="en-US" b="1" dirty="0"/>
              <a:t>Broadcast Ephemerides </a:t>
            </a:r>
            <a:r>
              <a:rPr lang="en-US" dirty="0"/>
              <a:t>– more accurate</a:t>
            </a:r>
            <a:r>
              <a:rPr lang="en-US" b="1" dirty="0"/>
              <a:t> </a:t>
            </a:r>
            <a:r>
              <a:rPr lang="en-US" dirty="0"/>
              <a:t>but harder to use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</a:t>
            </a:r>
            <a:r>
              <a:rPr lang="en-US" b="1" dirty="0"/>
              <a:t>Precise Ephemerides </a:t>
            </a:r>
            <a:r>
              <a:rPr lang="en-US" dirty="0"/>
              <a:t>– most accurate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1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Inputs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9996E5-5F5B-40FB-B126-B9B70CC44199}"/>
              </a:ext>
            </a:extLst>
          </p:cNvPr>
          <p:cNvSpPr txBox="1">
            <a:spLocks/>
          </p:cNvSpPr>
          <p:nvPr/>
        </p:nvSpPr>
        <p:spPr>
          <a:xfrm>
            <a:off x="6881112" y="2011679"/>
            <a:ext cx="5004297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Conversion into geodetic </a:t>
            </a:r>
            <a:r>
              <a:rPr lang="en-US" dirty="0"/>
              <a:t>–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Latitude, longitude and altitude: NGS’s NCAT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EE7D5C-274E-4998-9F34-94CD89578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4043" t="11205" r="12074" b="66241"/>
          <a:stretch/>
        </p:blipFill>
        <p:spPr>
          <a:xfrm>
            <a:off x="7889982" y="3556579"/>
            <a:ext cx="2986555" cy="27290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72AF69-46AD-4553-87E5-3F2BFE7812FF}"/>
              </a:ext>
            </a:extLst>
          </p:cNvPr>
          <p:cNvSpPr txBox="1">
            <a:spLocks/>
          </p:cNvSpPr>
          <p:nvPr/>
        </p:nvSpPr>
        <p:spPr>
          <a:xfrm>
            <a:off x="1228109" y="2011680"/>
            <a:ext cx="5082118" cy="4346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Precise Ephemerides </a:t>
            </a:r>
            <a:r>
              <a:rPr lang="en-US" dirty="0"/>
              <a:t>–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XYZ geocentric coordinates of satellites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/>
              <a:t>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770B0-BC1D-4C8F-8EA6-7E3B5DBEB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21" t="26161" r="34574" b="26808"/>
          <a:stretch/>
        </p:blipFill>
        <p:spPr>
          <a:xfrm>
            <a:off x="2037644" y="3133056"/>
            <a:ext cx="3463047" cy="32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6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9ABD-965B-4B7A-BDF5-952312BC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Inputs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01142-0E5C-45DF-AA44-4FE80953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b="1" dirty="0"/>
              <a:t>Setup – </a:t>
            </a:r>
          </a:p>
          <a:p>
            <a:pPr lvl="1"/>
            <a:r>
              <a:rPr lang="en-US" sz="9600" dirty="0"/>
              <a:t>	Observer Features: 32 GPS Satellite Locations, 3 times and 3 days =&gt; 285 	coordinates*</a:t>
            </a:r>
          </a:p>
          <a:p>
            <a:pPr lvl="1"/>
            <a:endParaRPr lang="en-US" sz="9600" dirty="0"/>
          </a:p>
          <a:p>
            <a:pPr lvl="1"/>
            <a:r>
              <a:rPr lang="en-US" sz="9600" dirty="0"/>
              <a:t>	Height:	 Average altitude/Visibility run</a:t>
            </a:r>
          </a:p>
          <a:p>
            <a:pPr lvl="1"/>
            <a:r>
              <a:rPr lang="en-US" sz="9600" dirty="0"/>
              <a:t>	</a:t>
            </a:r>
          </a:p>
          <a:p>
            <a:pPr lvl="1"/>
            <a:endParaRPr lang="en-US" sz="9600" dirty="0"/>
          </a:p>
          <a:p>
            <a:pPr lvl="1"/>
            <a:r>
              <a:rPr lang="en-US" sz="9600" b="1" dirty="0">
                <a:solidFill>
                  <a:schemeClr val="bg1"/>
                </a:solidFill>
              </a:rPr>
              <a:t>Test Run – </a:t>
            </a:r>
          </a:p>
          <a:p>
            <a:pPr lvl="1"/>
            <a:r>
              <a:rPr lang="en-US" sz="9600" dirty="0">
                <a:solidFill>
                  <a:schemeClr val="bg1"/>
                </a:solidFill>
              </a:rPr>
              <a:t>	 Observer Features: 1 Satellite Coordinate </a:t>
            </a:r>
          </a:p>
          <a:p>
            <a:pPr lvl="1"/>
            <a:endParaRPr lang="en-US" sz="9600" dirty="0">
              <a:solidFill>
                <a:schemeClr val="bg1"/>
              </a:solidFill>
            </a:endParaRPr>
          </a:p>
          <a:p>
            <a:pPr lvl="1"/>
            <a:r>
              <a:rPr lang="en-US" sz="9600" dirty="0">
                <a:solidFill>
                  <a:schemeClr val="bg1"/>
                </a:solidFill>
              </a:rPr>
              <a:t>	Height: Set to 20,200,000 meters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F765C-7AE0-4309-904E-B4BC521E0E1B}"/>
              </a:ext>
            </a:extLst>
          </p:cNvPr>
          <p:cNvSpPr txBox="1"/>
          <p:nvPr/>
        </p:nvSpPr>
        <p:spPr>
          <a:xfrm flipH="1">
            <a:off x="10197903" y="5657671"/>
            <a:ext cx="199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*should have been 288 but some satellites were unavailable</a:t>
            </a:r>
          </a:p>
        </p:txBody>
      </p:sp>
    </p:spTree>
    <p:extLst>
      <p:ext uri="{BB962C8B-B14F-4D97-AF65-F5344CB8AC3E}">
        <p14:creationId xmlns:p14="http://schemas.microsoft.com/office/powerpoint/2010/main" val="25837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9ABD-965B-4B7A-BDF5-952312BC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Inputs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01142-0E5C-45DF-AA44-4FE80953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chemeClr val="bg1">
                    <a:lumMod val="95000"/>
                  </a:schemeClr>
                </a:solidFill>
              </a:rPr>
              <a:t>Setup – </a:t>
            </a:r>
          </a:p>
          <a:p>
            <a:pPr lvl="1"/>
            <a:r>
              <a:rPr lang="en-US" sz="9600" dirty="0">
                <a:solidFill>
                  <a:schemeClr val="bg1">
                    <a:lumMod val="95000"/>
                  </a:schemeClr>
                </a:solidFill>
              </a:rPr>
              <a:t>	Observer Features: 32 Satellite Locations 3 times and 3 days =&gt; 288 	coordinates</a:t>
            </a:r>
          </a:p>
          <a:p>
            <a:pPr lvl="1"/>
            <a:endParaRPr lang="en-US" sz="9600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sz="9600" dirty="0">
                <a:solidFill>
                  <a:schemeClr val="bg1">
                    <a:lumMod val="95000"/>
                  </a:schemeClr>
                </a:solidFill>
              </a:rPr>
              <a:t>	Height:	 Average altitude/Visibility run</a:t>
            </a:r>
          </a:p>
          <a:p>
            <a:pPr lvl="1"/>
            <a:r>
              <a:rPr lang="en-US" sz="9600" dirty="0"/>
              <a:t>	</a:t>
            </a:r>
          </a:p>
          <a:p>
            <a:pPr lvl="1"/>
            <a:endParaRPr lang="en-US" sz="9600" dirty="0"/>
          </a:p>
          <a:p>
            <a:pPr lvl="1"/>
            <a:r>
              <a:rPr lang="en-US" sz="9600" b="1" dirty="0"/>
              <a:t>Test Run – </a:t>
            </a:r>
          </a:p>
          <a:p>
            <a:pPr lvl="1"/>
            <a:r>
              <a:rPr lang="en-US" sz="9600" dirty="0"/>
              <a:t>	 Observer Features: 1 Satellite Coordinate </a:t>
            </a:r>
          </a:p>
          <a:p>
            <a:pPr lvl="1"/>
            <a:endParaRPr lang="en-US" sz="9600" dirty="0"/>
          </a:p>
          <a:p>
            <a:pPr lvl="1"/>
            <a:r>
              <a:rPr lang="en-US" sz="9600" dirty="0"/>
              <a:t>	Height: Set to 20,200,000 meters (12,550 miles)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38146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22BC-BD0E-4C4C-9B1E-9AC66E16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Obstacles with Visibility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376E-E2E9-4083-A71C-0AF82343B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/>
          </a:bodyPr>
          <a:lstStyle/>
          <a:p>
            <a:r>
              <a:rPr lang="en-US" b="1" dirty="0"/>
              <a:t>Workflow – </a:t>
            </a:r>
          </a:p>
          <a:p>
            <a:endParaRPr lang="en-US" b="1" dirty="0"/>
          </a:p>
          <a:p>
            <a:pPr lvl="1"/>
            <a:r>
              <a:rPr lang="en-US" dirty="0"/>
              <a:t>	Visibility tool on closest satellite coordinate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	</a:t>
            </a:r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44A1F-E6D0-43E3-ABC1-992200083A6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7988" r="10726" b="7936"/>
          <a:stretch/>
        </p:blipFill>
        <p:spPr bwMode="auto">
          <a:xfrm>
            <a:off x="8263890" y="1632055"/>
            <a:ext cx="3589020" cy="5106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84A7B4-6058-42C1-BCEF-F2F4BF032B21}"/>
              </a:ext>
            </a:extLst>
          </p:cNvPr>
          <p:cNvCxnSpPr>
            <a:cxnSpLocks/>
          </p:cNvCxnSpPr>
          <p:nvPr/>
        </p:nvCxnSpPr>
        <p:spPr>
          <a:xfrm flipH="1">
            <a:off x="9458325" y="3276600"/>
            <a:ext cx="361950" cy="212407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44B0B-8AC5-4461-B4A9-B2F5D9859AB4}"/>
              </a:ext>
            </a:extLst>
          </p:cNvPr>
          <p:cNvSpPr/>
          <p:nvPr/>
        </p:nvSpPr>
        <p:spPr>
          <a:xfrm>
            <a:off x="8491156" y="3942926"/>
            <a:ext cx="1089279" cy="39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259 miles</a:t>
            </a:r>
          </a:p>
        </p:txBody>
      </p:sp>
    </p:spTree>
    <p:extLst>
      <p:ext uri="{BB962C8B-B14F-4D97-AF65-F5344CB8AC3E}">
        <p14:creationId xmlns:p14="http://schemas.microsoft.com/office/powerpoint/2010/main" val="24366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22BC-BD0E-4C4C-9B1E-9AC66E16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Obstacles with Visibility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376E-E2E9-4083-A71C-0AF82343B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/>
          </a:bodyPr>
          <a:lstStyle/>
          <a:p>
            <a:r>
              <a:rPr lang="en-US" b="1" dirty="0"/>
              <a:t>Workflow – </a:t>
            </a:r>
          </a:p>
          <a:p>
            <a:endParaRPr lang="en-US" b="1" dirty="0"/>
          </a:p>
          <a:p>
            <a:pPr lvl="1"/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Visibility tool on closest satellite coordinate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Line-of-Sight Across Large Distances =&gt; Mosaic DSM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</a:t>
            </a:r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44A1F-E6D0-43E3-ABC1-992200083A6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7988" r="10726" b="7936"/>
          <a:stretch/>
        </p:blipFill>
        <p:spPr bwMode="auto">
          <a:xfrm>
            <a:off x="8263890" y="1632055"/>
            <a:ext cx="3589020" cy="5106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75C28-93A9-42A1-9F8E-D6461803805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7861" r="10219" b="7937"/>
          <a:stretch/>
        </p:blipFill>
        <p:spPr bwMode="auto">
          <a:xfrm>
            <a:off x="8263890" y="1632055"/>
            <a:ext cx="3589020" cy="5106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1900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6D16-E87C-4C21-97A9-22E41852F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5EF2C-0700-4443-85AB-E13699967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885072"/>
            <a:ext cx="10753725" cy="474081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b="1" dirty="0"/>
              <a:t>Background</a:t>
            </a:r>
          </a:p>
          <a:p>
            <a:pPr marL="971550" lvl="2" indent="-514350">
              <a:buFont typeface="+mj-lt"/>
              <a:buAutoNum type="romanUcPeriod"/>
            </a:pPr>
            <a:r>
              <a:rPr lang="en-US" dirty="0"/>
              <a:t>Motivation</a:t>
            </a:r>
          </a:p>
          <a:p>
            <a:pPr marL="971550" lvl="2" indent="-514350">
              <a:buFont typeface="+mj-lt"/>
              <a:buAutoNum type="romanUcPeriod"/>
            </a:pPr>
            <a:r>
              <a:rPr lang="en-US" dirty="0"/>
              <a:t>Autonomous Vehicle (AV) Requirements</a:t>
            </a:r>
          </a:p>
          <a:p>
            <a:pPr marL="457200" lvl="2" indent="0">
              <a:buNone/>
            </a:pPr>
            <a:endParaRPr lang="en-US" dirty="0"/>
          </a:p>
          <a:p>
            <a:pPr marL="514350" indent="-514350">
              <a:buFont typeface="+mj-lt"/>
              <a:buAutoNum type="romanUcPeriod"/>
            </a:pPr>
            <a:r>
              <a:rPr lang="en-US" b="1" dirty="0"/>
              <a:t>Methodology</a:t>
            </a:r>
          </a:p>
          <a:p>
            <a:pPr marL="1062990" lvl="2" indent="-514350">
              <a:buFont typeface="+mj-lt"/>
              <a:buAutoNum type="romanUcPeriod"/>
            </a:pPr>
            <a:r>
              <a:rPr lang="en-US" dirty="0"/>
              <a:t>Area of Concentration</a:t>
            </a:r>
          </a:p>
          <a:p>
            <a:pPr marL="1062990" lvl="2" indent="-514350">
              <a:buFont typeface="+mj-lt"/>
              <a:buAutoNum type="romanUcPeriod"/>
            </a:pPr>
            <a:r>
              <a:rPr lang="en-US" dirty="0"/>
              <a:t>Data Inputs</a:t>
            </a:r>
          </a:p>
          <a:p>
            <a:pPr marL="1062990" lvl="2" indent="-514350">
              <a:buFont typeface="+mj-lt"/>
              <a:buAutoNum type="romanUcPeriod"/>
            </a:pPr>
            <a:r>
              <a:rPr lang="en-US" dirty="0"/>
              <a:t>Obstacles with Visibility</a:t>
            </a:r>
          </a:p>
          <a:p>
            <a:pPr lvl="2" indent="0">
              <a:buNone/>
            </a:pPr>
            <a:endParaRPr lang="en-US" dirty="0"/>
          </a:p>
          <a:p>
            <a:pPr marL="514350" indent="-514350">
              <a:buFont typeface="+mj-lt"/>
              <a:buAutoNum type="romanUcPeriod"/>
            </a:pPr>
            <a:r>
              <a:rPr lang="en-US" b="1" dirty="0"/>
              <a:t>Results</a:t>
            </a:r>
          </a:p>
          <a:p>
            <a:pPr marL="971550" lvl="2" indent="-514350">
              <a:buFont typeface="+mj-lt"/>
              <a:buAutoNum type="romanUcPeriod"/>
            </a:pPr>
            <a:r>
              <a:rPr lang="en-US" dirty="0"/>
              <a:t>New Methodology</a:t>
            </a:r>
          </a:p>
          <a:p>
            <a:pPr marL="971550" lvl="2" indent="-514350">
              <a:buFont typeface="+mj-lt"/>
              <a:buAutoNum type="romanUcPeriod"/>
            </a:pPr>
            <a:r>
              <a:rPr lang="en-US" dirty="0"/>
              <a:t>Solar Radiation Analysis</a:t>
            </a:r>
          </a:p>
          <a:p>
            <a:pPr marL="971550" lvl="2" indent="-514350">
              <a:buFont typeface="+mj-lt"/>
              <a:buAutoNum type="romanUcPeriod"/>
            </a:pPr>
            <a:r>
              <a:rPr lang="en-US" dirty="0"/>
              <a:t>Viable Roads</a:t>
            </a:r>
          </a:p>
          <a:p>
            <a:pPr marL="457200" lvl="2" indent="0">
              <a:buNone/>
            </a:pPr>
            <a:endParaRPr lang="en-US" dirty="0"/>
          </a:p>
          <a:p>
            <a:pPr marL="514350" indent="-514350">
              <a:buFont typeface="+mj-lt"/>
              <a:buAutoNum type="romanUcPeriod"/>
            </a:pPr>
            <a:r>
              <a:rPr lang="en-US" b="1" dirty="0"/>
              <a:t>Reflections and Conclusion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48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45B02-9869-45DC-ABAB-9F70A9AB460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8858" r="5607" b="8991"/>
          <a:stretch/>
        </p:blipFill>
        <p:spPr bwMode="auto">
          <a:xfrm>
            <a:off x="152400" y="137160"/>
            <a:ext cx="11887200" cy="6583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248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22BC-BD0E-4C4C-9B1E-9AC66E16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Obstacles with Visibility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376E-E2E9-4083-A71C-0AF82343B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/>
          </a:bodyPr>
          <a:lstStyle/>
          <a:p>
            <a:r>
              <a:rPr lang="en-US" b="1" dirty="0"/>
              <a:t>Workflow – </a:t>
            </a:r>
          </a:p>
          <a:p>
            <a:endParaRPr lang="en-US" b="1" dirty="0"/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Visibility tool on closest satellite coordinate</a:t>
            </a: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Line-of-Sight Across Large Distances =&gt; Mosaic DSM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Observer Height Too High =&gt; Test within DSM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</a:t>
            </a:r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1810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AFB61-81A9-46DC-8707-088BC347FBE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12122" r="40065" b="13979"/>
          <a:stretch/>
        </p:blipFill>
        <p:spPr bwMode="auto">
          <a:xfrm>
            <a:off x="309685" y="1085142"/>
            <a:ext cx="3193194" cy="3478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AB258-5875-4504-BAD8-D39A7B95C88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11807" r="39333" b="13627"/>
          <a:stretch/>
        </p:blipFill>
        <p:spPr bwMode="auto">
          <a:xfrm>
            <a:off x="4458017" y="1085141"/>
            <a:ext cx="3193194" cy="3478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BE243-98C1-4646-AF59-78C8BB24334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901" r="39872" b="13401"/>
          <a:stretch/>
        </p:blipFill>
        <p:spPr bwMode="auto">
          <a:xfrm>
            <a:off x="8606349" y="1085140"/>
            <a:ext cx="3193194" cy="3478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FAC604-B5AF-4113-9A54-FB19D6726471}"/>
              </a:ext>
            </a:extLst>
          </p:cNvPr>
          <p:cNvSpPr/>
          <p:nvPr/>
        </p:nvSpPr>
        <p:spPr>
          <a:xfrm>
            <a:off x="1115329" y="5003408"/>
            <a:ext cx="1664677" cy="51581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1,000 Meters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CE0E6-DB44-4497-86DB-E4BFC2C76DC0}"/>
              </a:ext>
            </a:extLst>
          </p:cNvPr>
          <p:cNvSpPr/>
          <p:nvPr/>
        </p:nvSpPr>
        <p:spPr>
          <a:xfrm>
            <a:off x="5263661" y="5003408"/>
            <a:ext cx="1664677" cy="51581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10,000 Meters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E92E8-A988-49E9-8BD8-054C36EEAA16}"/>
              </a:ext>
            </a:extLst>
          </p:cNvPr>
          <p:cNvSpPr/>
          <p:nvPr/>
        </p:nvSpPr>
        <p:spPr>
          <a:xfrm>
            <a:off x="9411993" y="5003407"/>
            <a:ext cx="1664677" cy="51581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100,000 Meters</a:t>
            </a:r>
          </a:p>
        </p:txBody>
      </p:sp>
    </p:spTree>
    <p:extLst>
      <p:ext uri="{BB962C8B-B14F-4D97-AF65-F5344CB8AC3E}">
        <p14:creationId xmlns:p14="http://schemas.microsoft.com/office/powerpoint/2010/main" val="4074988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New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Visibility Tool unable to produce results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30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New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Visibility Tool unable to produce results</a:t>
            </a:r>
          </a:p>
          <a:p>
            <a:endParaRPr lang="en-US" dirty="0"/>
          </a:p>
          <a:p>
            <a:r>
              <a:rPr lang="en-US" b="1" dirty="0"/>
              <a:t>Alternative: Area Solar Radiation Analysis – </a:t>
            </a:r>
          </a:p>
          <a:p>
            <a:pPr lvl="1"/>
            <a:r>
              <a:rPr lang="en-US" dirty="0"/>
              <a:t>	Inputs: DSM, Sky size and time configuration</a:t>
            </a:r>
          </a:p>
          <a:p>
            <a:pPr lvl="1"/>
            <a:r>
              <a:rPr lang="en-US" dirty="0"/>
              <a:t>	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19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New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Visibility Tool unable to produce results</a:t>
            </a:r>
          </a:p>
          <a:p>
            <a:endParaRPr lang="en-US" dirty="0"/>
          </a:p>
          <a:p>
            <a:r>
              <a:rPr lang="en-US" b="1" dirty="0"/>
              <a:t>Alternative: Area Solar Radiation Analysis – </a:t>
            </a:r>
          </a:p>
          <a:p>
            <a:pPr lvl="1"/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Inputs: DSM, Sky size and time configuration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Obstacles</a:t>
            </a:r>
          </a:p>
          <a:p>
            <a:pPr lvl="1"/>
            <a:r>
              <a:rPr lang="en-US" dirty="0"/>
              <a:t>	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E954A-21BA-44AD-9BE2-E854D7D7DCB8}"/>
              </a:ext>
            </a:extLst>
          </p:cNvPr>
          <p:cNvSpPr txBox="1"/>
          <p:nvPr/>
        </p:nvSpPr>
        <p:spPr>
          <a:xfrm>
            <a:off x="2391508" y="4700270"/>
            <a:ext cx="7399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“solar modeling in GIS is a very intensive geoprocessing (computational time) process” which, on a single simulation “can range from a few hours up to multiple days” (Chow, 2014)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991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New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Visibility Tool unable to produce results</a:t>
            </a:r>
          </a:p>
          <a:p>
            <a:endParaRPr lang="en-US" dirty="0"/>
          </a:p>
          <a:p>
            <a:r>
              <a:rPr lang="en-US" b="1" dirty="0"/>
              <a:t>Alternative: Area Solar Radiation Analysis –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Inputs: DSM, Sky size and time configuration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Obstacles</a:t>
            </a:r>
          </a:p>
          <a:p>
            <a:pPr lvl="1"/>
            <a:r>
              <a:rPr lang="en-US" dirty="0"/>
              <a:t>	</a:t>
            </a:r>
          </a:p>
          <a:p>
            <a:pPr lvl="1"/>
            <a:r>
              <a:rPr lang="en-US" dirty="0"/>
              <a:t>	Solution – Modify Resolution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8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Solar Radiation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/>
          <a:lstStyle/>
          <a:p>
            <a:r>
              <a:rPr lang="en-US" b="1" dirty="0"/>
              <a:t>Troubleshooting Inputs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F0F0DB-D5C0-4715-AED4-64A7F17A4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351125"/>
              </p:ext>
            </p:extLst>
          </p:nvPr>
        </p:nvGraphicFramePr>
        <p:xfrm>
          <a:off x="2833394" y="2521343"/>
          <a:ext cx="7302130" cy="1339321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181901">
                  <a:extLst>
                    <a:ext uri="{9D8B030D-6E8A-4147-A177-3AD203B41FA5}">
                      <a16:colId xmlns:a16="http://schemas.microsoft.com/office/drawing/2014/main" val="1123521703"/>
                    </a:ext>
                  </a:extLst>
                </a:gridCol>
                <a:gridCol w="1457463">
                  <a:extLst>
                    <a:ext uri="{9D8B030D-6E8A-4147-A177-3AD203B41FA5}">
                      <a16:colId xmlns:a16="http://schemas.microsoft.com/office/drawing/2014/main" val="2988253651"/>
                    </a:ext>
                  </a:extLst>
                </a:gridCol>
                <a:gridCol w="2371852">
                  <a:extLst>
                    <a:ext uri="{9D8B030D-6E8A-4147-A177-3AD203B41FA5}">
                      <a16:colId xmlns:a16="http://schemas.microsoft.com/office/drawing/2014/main" val="3172388716"/>
                    </a:ext>
                  </a:extLst>
                </a:gridCol>
                <a:gridCol w="1052322">
                  <a:extLst>
                    <a:ext uri="{9D8B030D-6E8A-4147-A177-3AD203B41FA5}">
                      <a16:colId xmlns:a16="http://schemas.microsoft.com/office/drawing/2014/main" val="2196881271"/>
                    </a:ext>
                  </a:extLst>
                </a:gridCol>
                <a:gridCol w="1238592">
                  <a:extLst>
                    <a:ext uri="{9D8B030D-6E8A-4147-A177-3AD203B41FA5}">
                      <a16:colId xmlns:a16="http://schemas.microsoft.com/office/drawing/2014/main" val="3774435970"/>
                    </a:ext>
                  </a:extLst>
                </a:gridCol>
              </a:tblGrid>
              <a:tr h="276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DSM Resolution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Sky Size (Resolution)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Time configuration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Result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Output Available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5477403"/>
                  </a:ext>
                </a:extLst>
              </a:tr>
              <a:tr h="2763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1-meter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days: 1/5/21 until 1/6/21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&gt;48 hours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2213120"/>
                  </a:ext>
                </a:extLst>
              </a:tr>
              <a:tr h="2763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1-meter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2,800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 days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&gt;24 hours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0019246"/>
                  </a:ext>
                </a:extLst>
              </a:tr>
              <a:tr h="2763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1-meter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10,000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days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&gt;16 hours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500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872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Solar Radiation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/>
          <a:lstStyle/>
          <a:p>
            <a:r>
              <a:rPr lang="en-US" b="1" dirty="0"/>
              <a:t>Troubleshooting Inputs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Output Available!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F0F0DB-D5C0-4715-AED4-64A7F17A4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61726"/>
              </p:ext>
            </p:extLst>
          </p:nvPr>
        </p:nvGraphicFramePr>
        <p:xfrm>
          <a:off x="2833394" y="2521343"/>
          <a:ext cx="7302130" cy="1892053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181901">
                  <a:extLst>
                    <a:ext uri="{9D8B030D-6E8A-4147-A177-3AD203B41FA5}">
                      <a16:colId xmlns:a16="http://schemas.microsoft.com/office/drawing/2014/main" val="1123521703"/>
                    </a:ext>
                  </a:extLst>
                </a:gridCol>
                <a:gridCol w="1457463">
                  <a:extLst>
                    <a:ext uri="{9D8B030D-6E8A-4147-A177-3AD203B41FA5}">
                      <a16:colId xmlns:a16="http://schemas.microsoft.com/office/drawing/2014/main" val="2988253651"/>
                    </a:ext>
                  </a:extLst>
                </a:gridCol>
                <a:gridCol w="2371852">
                  <a:extLst>
                    <a:ext uri="{9D8B030D-6E8A-4147-A177-3AD203B41FA5}">
                      <a16:colId xmlns:a16="http://schemas.microsoft.com/office/drawing/2014/main" val="3172388716"/>
                    </a:ext>
                  </a:extLst>
                </a:gridCol>
                <a:gridCol w="1052322">
                  <a:extLst>
                    <a:ext uri="{9D8B030D-6E8A-4147-A177-3AD203B41FA5}">
                      <a16:colId xmlns:a16="http://schemas.microsoft.com/office/drawing/2014/main" val="2196881271"/>
                    </a:ext>
                  </a:extLst>
                </a:gridCol>
                <a:gridCol w="1238592">
                  <a:extLst>
                    <a:ext uri="{9D8B030D-6E8A-4147-A177-3AD203B41FA5}">
                      <a16:colId xmlns:a16="http://schemas.microsoft.com/office/drawing/2014/main" val="3774435970"/>
                    </a:ext>
                  </a:extLst>
                </a:gridCol>
              </a:tblGrid>
              <a:tr h="276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DSM Resolution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Sky Size (Resolution)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Time configuration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Result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Output Available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5477403"/>
                  </a:ext>
                </a:extLst>
              </a:tr>
              <a:tr h="2763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1-meter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200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2 days: 1/5/21 until 1/6/21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&gt;48 hours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N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2213120"/>
                  </a:ext>
                </a:extLst>
              </a:tr>
              <a:tr h="2763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1-meter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2,800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 days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&gt;24 hours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N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0019246"/>
                  </a:ext>
                </a:extLst>
              </a:tr>
              <a:tr h="2763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1-meter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10,000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 days</a:t>
                      </a:r>
                      <a:endParaRPr lang="en-US" sz="20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&gt;16 hours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N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6500822"/>
                  </a:ext>
                </a:extLst>
              </a:tr>
              <a:tr h="2763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10-meter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2,800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days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12.5 hours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3804163"/>
                  </a:ext>
                </a:extLst>
              </a:tr>
              <a:tr h="2763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30-meter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2,800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days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1.5 hours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962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151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72650-AE78-4FEC-A8AE-03CF0B7D4F7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t="16450" r="12599" b="15569"/>
          <a:stretch/>
        </p:blipFill>
        <p:spPr bwMode="auto">
          <a:xfrm>
            <a:off x="3716337" y="490537"/>
            <a:ext cx="4759325" cy="5876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553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44F0DD-F189-4FC6-B19A-50663295EA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5687560" flipV="1">
            <a:off x="3297408" y="4660650"/>
            <a:ext cx="794095" cy="543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74880-DF80-49FF-BD0F-AC4AFB597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80998" y="4311073"/>
            <a:ext cx="2566393" cy="1417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B1D95C-1D6C-4636-9CFD-648BD9DB82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200000" flipV="1">
            <a:off x="7692918" y="4690418"/>
            <a:ext cx="707102" cy="483923"/>
          </a:xfrm>
          <a:prstGeom prst="rect">
            <a:avLst/>
          </a:prstGeom>
        </p:spPr>
      </p:pic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45290817-213B-46B6-9A3F-F2EA99C1CE21}"/>
              </a:ext>
            </a:extLst>
          </p:cNvPr>
          <p:cNvSpPr/>
          <p:nvPr/>
        </p:nvSpPr>
        <p:spPr>
          <a:xfrm>
            <a:off x="3179589" y="4426349"/>
            <a:ext cx="1029731" cy="1012057"/>
          </a:xfrm>
          <a:prstGeom prst="noSmoking">
            <a:avLst>
              <a:gd name="adj" fmla="val 605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5AE252F8-6E97-4096-9D49-6464788FA78B}"/>
              </a:ext>
            </a:extLst>
          </p:cNvPr>
          <p:cNvSpPr/>
          <p:nvPr/>
        </p:nvSpPr>
        <p:spPr>
          <a:xfrm>
            <a:off x="7531603" y="4426349"/>
            <a:ext cx="1029731" cy="1012057"/>
          </a:xfrm>
          <a:prstGeom prst="noSmoking">
            <a:avLst>
              <a:gd name="adj" fmla="val 605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65ADFC-C280-4C90-B793-16D44C3B2E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133507" y="1550965"/>
            <a:ext cx="2020591" cy="2020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75BA5D-1CE2-4F85-9015-0B83A008C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209024" y="4005741"/>
            <a:ext cx="1510977" cy="15109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78726E-17B3-402A-BAAF-BE48508F02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924124" flipV="1">
            <a:off x="9216941" y="2534340"/>
            <a:ext cx="1101289" cy="8930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0A474C-13E2-47A4-B2F9-44D7FF86DF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986595">
            <a:off x="9936720" y="1366188"/>
            <a:ext cx="1778729" cy="14520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F1BAD95-33DC-44F9-9CA0-E0CCDC5C7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156820" y="2793754"/>
            <a:ext cx="3034637" cy="3034637"/>
          </a:xfrm>
          <a:prstGeom prst="rect">
            <a:avLst/>
          </a:prstGeom>
        </p:spPr>
      </p:pic>
      <p:sp>
        <p:nvSpPr>
          <p:cNvPr id="31" name="&quot;Not Allowed&quot; Symbol 30">
            <a:extLst>
              <a:ext uri="{FF2B5EF4-FFF2-40B4-BE49-F238E27FC236}">
                <a16:creationId xmlns:a16="http://schemas.microsoft.com/office/drawing/2014/main" id="{4725B8A2-4DA0-435D-BA0B-99F16334AF68}"/>
              </a:ext>
            </a:extLst>
          </p:cNvPr>
          <p:cNvSpPr/>
          <p:nvPr/>
        </p:nvSpPr>
        <p:spPr>
          <a:xfrm>
            <a:off x="9015041" y="2391254"/>
            <a:ext cx="1451360" cy="1298024"/>
          </a:xfrm>
          <a:prstGeom prst="noSmoking">
            <a:avLst>
              <a:gd name="adj" fmla="val 605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F97FE4-3191-4C3D-AFFE-B35C32D3E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6539572">
            <a:off x="1480045" y="1386607"/>
            <a:ext cx="1778729" cy="14520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C461DBD-AC7D-4B6B-9126-BB1E22F5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8779092" flipV="1">
            <a:off x="2857331" y="2535486"/>
            <a:ext cx="1101289" cy="8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31" grpId="0" animBg="1"/>
      <p:bldP spid="3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314651-B07F-4A6F-AA0D-4529DEBB84F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16338" r="12904" b="15836"/>
          <a:stretch/>
        </p:blipFill>
        <p:spPr bwMode="auto">
          <a:xfrm>
            <a:off x="3749992" y="524827"/>
            <a:ext cx="4692015" cy="5808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8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Viable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High Solar Radiation = Visible Area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7ACC31-D347-4281-8CDA-4FEAB2EBA749}"/>
              </a:ext>
            </a:extLst>
          </p:cNvPr>
          <p:cNvGrpSpPr/>
          <p:nvPr/>
        </p:nvGrpSpPr>
        <p:grpSpPr>
          <a:xfrm>
            <a:off x="2971800" y="2544616"/>
            <a:ext cx="6248400" cy="4086225"/>
            <a:chOff x="0" y="0"/>
            <a:chExt cx="6248400" cy="4086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94BAEE-978B-4F9B-91E1-7D713AC92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7" t="10170" r="1558" b="9028"/>
            <a:stretch/>
          </p:blipFill>
          <p:spPr bwMode="auto">
            <a:xfrm>
              <a:off x="0" y="0"/>
              <a:ext cx="3581400" cy="40862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893C269-21BE-4005-B579-D3BC36A515A5}"/>
                </a:ext>
              </a:extLst>
            </p:cNvPr>
            <p:cNvCxnSpPr/>
            <p:nvPr/>
          </p:nvCxnSpPr>
          <p:spPr>
            <a:xfrm>
              <a:off x="995423" y="2523281"/>
              <a:ext cx="2395959" cy="35881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54F6D0D-DA87-4D15-99FB-1D561760D37C}"/>
                </a:ext>
              </a:extLst>
            </p:cNvPr>
            <p:cNvCxnSpPr/>
            <p:nvPr/>
          </p:nvCxnSpPr>
          <p:spPr>
            <a:xfrm flipV="1">
              <a:off x="981075" y="34724"/>
              <a:ext cx="2410307" cy="151785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D04F68-7F44-402C-B7A9-4B414E7B9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" t="23780" r="1626" b="2438"/>
            <a:stretch/>
          </p:blipFill>
          <p:spPr bwMode="auto">
            <a:xfrm>
              <a:off x="3391382" y="19050"/>
              <a:ext cx="2857018" cy="28867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0323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Viable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High Solar Radiation = Visible Area</a:t>
            </a:r>
          </a:p>
          <a:p>
            <a:endParaRPr lang="en-US" b="1" dirty="0"/>
          </a:p>
          <a:p>
            <a:r>
              <a:rPr lang="en-US" b="1" dirty="0"/>
              <a:t>Replicate Across all D.C. roads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Major Roads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49508D-13C9-4DF4-BC63-32FC97B18D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60" y="168813"/>
            <a:ext cx="5018513" cy="64510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44270E2-5A27-4216-81CD-02DBDCAD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674457"/>
              </p:ext>
            </p:extLst>
          </p:nvPr>
        </p:nvGraphicFramePr>
        <p:xfrm>
          <a:off x="1576412" y="3669878"/>
          <a:ext cx="4697780" cy="1197544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402190">
                  <a:extLst>
                    <a:ext uri="{9D8B030D-6E8A-4147-A177-3AD203B41FA5}">
                      <a16:colId xmlns:a16="http://schemas.microsoft.com/office/drawing/2014/main" val="3223239235"/>
                    </a:ext>
                  </a:extLst>
                </a:gridCol>
                <a:gridCol w="1104997">
                  <a:extLst>
                    <a:ext uri="{9D8B030D-6E8A-4147-A177-3AD203B41FA5}">
                      <a16:colId xmlns:a16="http://schemas.microsoft.com/office/drawing/2014/main" val="3017270967"/>
                    </a:ext>
                  </a:extLst>
                </a:gridCol>
                <a:gridCol w="954195">
                  <a:extLst>
                    <a:ext uri="{9D8B030D-6E8A-4147-A177-3AD203B41FA5}">
                      <a16:colId xmlns:a16="http://schemas.microsoft.com/office/drawing/2014/main" val="2003776032"/>
                    </a:ext>
                  </a:extLst>
                </a:gridCol>
                <a:gridCol w="1236398">
                  <a:extLst>
                    <a:ext uri="{9D8B030D-6E8A-4147-A177-3AD203B41FA5}">
                      <a16:colId xmlns:a16="http://schemas.microsoft.com/office/drawing/2014/main" val="2259831438"/>
                    </a:ext>
                  </a:extLst>
                </a:gridCol>
              </a:tblGrid>
              <a:tr h="299386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DSM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all roads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major roads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2014992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not visible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763597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some visibility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3189303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visible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79%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81%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</a:rPr>
                        <a:t>84%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8827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86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603219-A1B9-42EB-A7FE-A91E0726FFFD}"/>
              </a:ext>
            </a:extLst>
          </p:cNvPr>
          <p:cNvGrpSpPr/>
          <p:nvPr/>
        </p:nvGrpSpPr>
        <p:grpSpPr>
          <a:xfrm>
            <a:off x="1851660" y="724218"/>
            <a:ext cx="8488680" cy="5409565"/>
            <a:chOff x="0" y="0"/>
            <a:chExt cx="8488945" cy="54095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8ECBFE-5857-495D-8E18-894639CC57D2}"/>
                </a:ext>
              </a:extLst>
            </p:cNvPr>
            <p:cNvGrpSpPr/>
            <p:nvPr/>
          </p:nvGrpSpPr>
          <p:grpSpPr>
            <a:xfrm>
              <a:off x="0" y="0"/>
              <a:ext cx="4768772" cy="5409565"/>
              <a:chOff x="0" y="0"/>
              <a:chExt cx="4769368" cy="540956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0350E66-D584-4276-8794-68EDDACF75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9" t="7570" r="2498" b="3966"/>
              <a:stretch/>
            </p:blipFill>
            <p:spPr bwMode="auto">
              <a:xfrm>
                <a:off x="0" y="0"/>
                <a:ext cx="4386580" cy="540956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AE2EFC5-60DD-439D-869F-28037A07BB8A}"/>
                  </a:ext>
                </a:extLst>
              </p:cNvPr>
              <p:cNvCxnSpPr/>
              <p:nvPr/>
            </p:nvCxnSpPr>
            <p:spPr>
              <a:xfrm flipV="1">
                <a:off x="1423686" y="231494"/>
                <a:ext cx="3334105" cy="153901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E1E8E96-4032-44B4-A611-789B4D2F70A7}"/>
                  </a:ext>
                </a:extLst>
              </p:cNvPr>
              <p:cNvCxnSpPr/>
              <p:nvPr/>
            </p:nvCxnSpPr>
            <p:spPr>
              <a:xfrm>
                <a:off x="1435261" y="3345084"/>
                <a:ext cx="3334107" cy="18288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B7CC60-9DF7-4873-A80A-5CB50A86A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" t="1115" r="908" b="695"/>
            <a:stretch/>
          </p:blipFill>
          <p:spPr bwMode="auto">
            <a:xfrm>
              <a:off x="4745620" y="231494"/>
              <a:ext cx="3743325" cy="497649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9058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Reflections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18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Reflections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Limitations </a:t>
            </a:r>
          </a:p>
          <a:p>
            <a:pPr marL="0" indent="0">
              <a:buNone/>
            </a:pPr>
            <a:r>
              <a:rPr lang="en-US" dirty="0"/>
              <a:t>	Line-of-sight – Building Height in other cities</a:t>
            </a:r>
          </a:p>
          <a:p>
            <a:pPr marL="0" indent="0">
              <a:buNone/>
            </a:pPr>
            <a:r>
              <a:rPr lang="en-US" dirty="0"/>
              <a:t>	Other urban canopy obstructions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Opportunities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GPS Signal Enhancers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Other software, computer, users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Signal Quality Importance</a:t>
            </a:r>
          </a:p>
        </p:txBody>
      </p:sp>
    </p:spTree>
    <p:extLst>
      <p:ext uri="{BB962C8B-B14F-4D97-AF65-F5344CB8AC3E}">
        <p14:creationId xmlns:p14="http://schemas.microsoft.com/office/powerpoint/2010/main" val="3466701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Reflections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Limitations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Line-of-sight – Building Height in other cities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Urban canopy obstructions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Opportunities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GPS signal enhancers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Other software, computer, users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Signal Quality Importance</a:t>
            </a:r>
          </a:p>
        </p:txBody>
      </p:sp>
    </p:spTree>
    <p:extLst>
      <p:ext uri="{BB962C8B-B14F-4D97-AF65-F5344CB8AC3E}">
        <p14:creationId xmlns:p14="http://schemas.microsoft.com/office/powerpoint/2010/main" val="3302221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Reflections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Limitations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Line-of-sight – Building Height in other cities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Urban canopy obstructions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Opportunities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GPS Signal Enhancers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Other software, computer, users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Signal Quality Importance</a:t>
            </a:r>
          </a:p>
        </p:txBody>
      </p:sp>
    </p:spTree>
    <p:extLst>
      <p:ext uri="{BB962C8B-B14F-4D97-AF65-F5344CB8AC3E}">
        <p14:creationId xmlns:p14="http://schemas.microsoft.com/office/powerpoint/2010/main" val="2365719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skyscrapers&#10;">
            <a:extLst>
              <a:ext uri="{FF2B5EF4-FFF2-40B4-BE49-F238E27FC236}">
                <a16:creationId xmlns:a16="http://schemas.microsoft.com/office/drawing/2014/main" id="{C2E432BE-5B0D-44E9-8E24-37DD769D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320" b="841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7B797-3BDC-40F9-8E80-CB0B0C130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Exploring Optimal GPS Signals for Autonomous Vehicles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2D97B-B3A5-4723-92DA-D3BB12BDE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/>
          <a:p>
            <a:r>
              <a:rPr lang="en-US" dirty="0"/>
              <a:t>Christopher Miller</a:t>
            </a:r>
          </a:p>
        </p:txBody>
      </p:sp>
    </p:spTree>
    <p:extLst>
      <p:ext uri="{BB962C8B-B14F-4D97-AF65-F5344CB8AC3E}">
        <p14:creationId xmlns:p14="http://schemas.microsoft.com/office/powerpoint/2010/main" val="19000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 fontScale="55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Erkan et al. (2018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Detecting Road Lanes under Extreme Conditions: A Quantitative Performance Evaluation.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2018 6th International Conference on Control Engineering &amp; Information Technology (CEIT). Retrieved in November 10,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https://ieeexplore-ieee-org.ezaccess.libraries.psu.edu/document/8751835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Adjrad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Mounir, et al. (2019).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 assessment of 3D‐mapping‐aided GNSS part 2: Environment and mapping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Navigation, Volume 66, Issue 2. Retrieved in November 10,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https://onlinelibrary-wiley-com.ezaccess.libraries.psu.edu/doi/full/10.1002/navi.289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Chow, Annie. et al. (2014).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 Modeling of Solar Neighborhood Potential at a Fine Spatiotemporal Resolution.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Buildings. Retrieved in February, 2021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https://www.mdpi.com/2075-5309/4/2/195/htm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DMPED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(2019).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Autonomous Vehicles Working Group. DC.gov.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Retrieved on November 9,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https://dmped.D.C..gov/page/autonomous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El-naggar, Aly. (2012).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method of GPS orbit determination from GCPS network for the purpose of DOP calculations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Alexandria Engineering Journal. Retrieved on December 9,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https://www.sciencedirect.com/science/article/pii/S1110016812000464#t0020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ESRI. (2016a).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overview of the Solar Radiation tools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ArcMap.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https://desktop.arcgis.com/en/arcmap/10.3/tools/spatial-analyst-toolbox/an-overview-of-the-solar-radiation-tools.htm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ESRI. (2016b).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 Solar Radiation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ArcMap.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https://desktop.arcgis.com/en/arcmap/10.3/tools/spatial-analyst-toolbox/area-solar-radiation.htm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 Highway Administration. (2007).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Mitigation Strategies for Design Exceptions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Department of Transportation. Retrieved on April 20, 2021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https://safety.fhwa.dot.gov/geometric/pubs/mitigationstrategies/chapter3/3_lanewidth.cfm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Filgueira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et al. (2017).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Quantifying the Influence of Rain in Lidar Performance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Measurement, Volume 95. Retrieved on October 18,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https://www-sciencedirect-com.ezaccess.libraries.psu.edu/science/article/pii/S0263224116305577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Gossling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Stefan. (2017).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Automotive System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Psychology of the Car, Chapter 1, Pages 1-18. Retrieved on October 24,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https://www-sciencedirect-com.ezaccess.libraries.psu.edu/science/article/pii/B9780128110089000016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Germroth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Matthew. et al. (2005). GIS and Satellite Visibility: Viewsheds from Space. 2005 ESRI International User Conference. Retrieved on December 9,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https://proceedings.esri.com/library/userconf/proc05/papers/pap1615.pdf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GPS.gov. (2021).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 Segment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U.S. Air Force. Retrieved February, 2021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https://www.gps.gov/systems/gps/space/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5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497F6-0BA3-444F-8E93-C01DB32F7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2414" y="2432923"/>
            <a:ext cx="3889248" cy="2627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6AF04-716F-468F-8828-8AD23010B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25624" y="2565881"/>
            <a:ext cx="2353961" cy="1726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5B0B0-CB8F-4A38-88CC-EBE70A142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66156" y="2206131"/>
            <a:ext cx="1964907" cy="1106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3CF38-E1EC-45F0-811B-AA6CCE0EDD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0800000" flipV="1">
            <a:off x="7686876" y="3656245"/>
            <a:ext cx="1964907" cy="1404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BC6AB2-3830-4C77-92E4-39D506242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995745" y="3921309"/>
            <a:ext cx="1782462" cy="8739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4D1085-386B-4396-8619-629E6F7DFA3D}"/>
              </a:ext>
            </a:extLst>
          </p:cNvPr>
          <p:cNvSpPr/>
          <p:nvPr/>
        </p:nvSpPr>
        <p:spPr>
          <a:xfrm>
            <a:off x="4441161" y="4358272"/>
            <a:ext cx="2522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 billion currently to 2 billion in 2030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53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 fontScale="55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IGS. (2019).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Products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International GNSS Service. Retrieved on December 9,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https://kb.igs.org/hc/en-us/articles/115003935351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Shuaggen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al. (2014).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GNSS Remote Sensing: Theory, Methods and Applications, Chapter 1, page 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Springer Science and Business Media Dordrecht. Retrieved on December 4,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https://link-springer-com.ezaccess.libraries.psu.edu/book/10.1007%2F978-94-007-7482-7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Kim, Dong, et al. (2019). </a:t>
            </a:r>
            <a:r>
              <a:rPr lang="en-US"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Simple-Yet-Effective SRTM DEM Improvement Scheme for Dense Urban Cities Using ANN and Remote Sensing Data: Application to Flood Modeling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Integrated Flood Management: Concepts, Methods, Tools and Results. Retrieved on April 19, 2021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https://www.mdpi.com/2073-4441/12/3/816/htm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Luettel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Thorsten, et al. (2012).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Autonomous Ground Vehicles—Concepts and a Path to the Future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IEEE, Special Centennial Issue. Retrieved on December 4,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https://ieeexplore-ieee-org.ezaccess.libraries.psu.edu/document/6179503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Monaghan, Ryan. (2006).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GPS Satellite Position Estimation from Ephemeris Data by Minimum Mean Square Error Filtering Under Conditions of Selective Availability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on December 11,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http://citeseerx.ist.psu.edu/viewdoc/download?doi=10.1.1.297.6452&amp;rep=rep1&amp;type=pdf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Navigation Center. (2019). </a:t>
            </a:r>
            <a:r>
              <a:rPr lang="en-US"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GPS ALMANACS, NANUS, AND OPS ADVISORIES ARCHIVES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U.S. Department of Homeland Security. Retrieved on December 8,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https://www.navcen.uscg.gov/?Do=gpsArchives&amp;exten=txt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NCPC. (1998).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I: HISTORICAL BACKGROUND ON THE HEIGHT OF BUILDINGS ACT.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Capital Planning Commission. Retrieved on December 10,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https://www.ncpc.gov/heightstudy/docs/Historical_Background_on_the_Height_of_Buildings_Act_(draft).pdf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NGS. (2019a).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NGS Coordinate Conversion and Transformation Tool (NCAT).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NOAA. Retrieved in December,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https://www.ngs.noaa.gov/NCAT/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NGS. (2019b). API for NGS’s Coordinate Conversion and Transformation Tool (NCAT). NOAA. Retrieved in December,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https://geodesy.noaa.gov/web_services/ncat/index.shtml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Data D.C. (2019).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Lidar – Digital Surface Model – Mosaic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District of Columbia GIS Program. Retrieved in November,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https://app.box.com/s/qedupea6k9cldn3l4b4eg9c2ajhtbxri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Peng, D.J. (2014).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Effect of GPS Ephemeris on the Accuracy of Precise Orbit Determination of LEO Satellite-borne GPS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Chinese Astronomy and Astrophysics, Volume 33, Issue 2. Retrieved in December, 2020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https://www-sciencedirect-com.ezaccess.libraries.psu.edu/science/article/pii/S0275106209000447#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SAE International. (2018a).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Taxonomy and Definitions for Terms Related to Driving Automation Systems for On-Road Motor Vehicles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Surfaced Vehicle Recommended Practice. Retrieved on November 11, 2019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https://www.sae.org/standards/content/j3016_201806/preview/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95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96B-F773-48A6-9CAA-83588E9D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0D9-0948-410D-9427-4511898B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SAE International. (2018b).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SAE International Releases Updated Visual Chart for Its “Levels of Driving Automation” Standard for Self-Driving Vehicles.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Retrieved on November 8, 2019 from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https://www.sae.org/news/press-room/2018/12/sae-international-releases-updated-visual-chart-for-its-%E2%80%9Clevels-of-driving-automation%E2%80%9D-standard-for-self-driving-vehicles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Sickle, Jan Van. (2019).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Geocentric Datum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GEOG 862: GPS and GNSS for Geospatial Professionals, Lesson 5: Geodetic Datums. Retrieved on December 11, 2019 from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https://www.e-education.psu.edu/geog862/node/1798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U.S. Census Bureau. (2019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Route Type Codes and Definitions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Census.gov. Retrieved on April 20, 2021 from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https://www.census.gov/library/reference/code-lists/route-type-codes.html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14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92" y="315525"/>
            <a:ext cx="10772775" cy="1658198"/>
          </a:xfrm>
        </p:spPr>
        <p:txBody>
          <a:bodyPr/>
          <a:lstStyle/>
          <a:p>
            <a:r>
              <a:rPr lang="en-US" dirty="0"/>
              <a:t>Background: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7B76F-B60F-4D29-BE5D-F5D45616B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06197" y="3888823"/>
            <a:ext cx="1156974" cy="996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16B6B-8E44-4CC8-BC4C-98C916219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32366" y="3839891"/>
            <a:ext cx="2125363" cy="1194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1406D0-E98F-4E66-BF64-EDAAD4A3A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65892" y="2157731"/>
            <a:ext cx="2353962" cy="1566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7E485-E53A-419B-8A10-4DFCF44858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71192" y="2581719"/>
            <a:ext cx="3904139" cy="26142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220014-6F38-419E-876F-FDD495FD0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592402" y="2932670"/>
            <a:ext cx="2142157" cy="17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60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8AC0C-4D99-4308-88AB-D30018A843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2092157"/>
            <a:ext cx="5294614" cy="40779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D3DDC4-F642-4F88-8CB5-3AECF8ABA717}"/>
              </a:ext>
            </a:extLst>
          </p:cNvPr>
          <p:cNvSpPr/>
          <p:nvPr/>
        </p:nvSpPr>
        <p:spPr>
          <a:xfrm>
            <a:off x="6786822" y="3305308"/>
            <a:ext cx="4168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Automated Driving System: </a:t>
            </a:r>
          </a:p>
          <a:p>
            <a:endParaRPr lang="en-US" b="1" dirty="0"/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“hardware and software that are collectively […] used specifically to describe a level 3, 4, or 5 driving automotive system” - SAE International, 2018a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DEFC8-4F3D-4F1E-ABC2-498AE7A4AD9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9" t="13130" b="-1"/>
          <a:stretch/>
        </p:blipFill>
        <p:spPr bwMode="auto">
          <a:xfrm>
            <a:off x="3689394" y="2630009"/>
            <a:ext cx="2262444" cy="35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9A1312-28E9-4254-ACA7-CD6DAA14715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0" r="4279" b="88480"/>
          <a:stretch/>
        </p:blipFill>
        <p:spPr bwMode="auto">
          <a:xfrm>
            <a:off x="657224" y="2026509"/>
            <a:ext cx="5068073" cy="5354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0FA49F1-88C0-4F8B-BC90-B8872F4A711D}"/>
              </a:ext>
            </a:extLst>
          </p:cNvPr>
          <p:cNvSpPr/>
          <p:nvPr/>
        </p:nvSpPr>
        <p:spPr>
          <a:xfrm>
            <a:off x="5074511" y="2390449"/>
            <a:ext cx="1058560" cy="91645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C2116F-3637-404C-B9DA-638F5F39E72D}"/>
              </a:ext>
            </a:extLst>
          </p:cNvPr>
          <p:cNvSpPr/>
          <p:nvPr/>
        </p:nvSpPr>
        <p:spPr>
          <a:xfrm>
            <a:off x="1278028" y="2418698"/>
            <a:ext cx="1058560" cy="91645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1" animBg="1"/>
      <p:bldP spid="6" grpId="2" animBg="1"/>
      <p:bldP spid="8" grpId="1" animBg="1"/>
      <p:bldP spid="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dirty="0"/>
              <a:t>Background: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4E972-FC84-4683-AB3A-9302CFC1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92052" y="2776878"/>
            <a:ext cx="2235137" cy="2235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D311A6-50EA-42F7-8F99-69A0F3633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70036" y="2694253"/>
            <a:ext cx="2381503" cy="2381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FFF44-582B-4C24-A244-939940839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6539572">
            <a:off x="7862550" y="2574726"/>
            <a:ext cx="2157452" cy="1761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EF72F-FE82-4A5B-88D0-BF118356891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8779092" flipV="1">
            <a:off x="9478284" y="3921964"/>
            <a:ext cx="1101289" cy="8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4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dirty="0"/>
              <a:t>Background: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 Requirements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D865EB-B9F7-458E-8A98-987626F56F9B}"/>
              </a:ext>
            </a:extLst>
          </p:cNvPr>
          <p:cNvSpPr/>
          <p:nvPr/>
        </p:nvSpPr>
        <p:spPr>
          <a:xfrm>
            <a:off x="8338464" y="2667766"/>
            <a:ext cx="2426856" cy="1112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Lidar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FC44D-E5FE-4AEE-BE8B-FA1123662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60414" y="4699180"/>
            <a:ext cx="2566393" cy="14179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0577E8-1891-4011-AB46-59A8398B0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79843" y="1884799"/>
            <a:ext cx="2381503" cy="2381503"/>
          </a:xfrm>
          <a:prstGeom prst="rect">
            <a:avLst/>
          </a:prstGeom>
        </p:spPr>
      </p:pic>
      <p:sp>
        <p:nvSpPr>
          <p:cNvPr id="23" name="&quot;Not Allowed&quot; Symbol 22">
            <a:extLst>
              <a:ext uri="{FF2B5EF4-FFF2-40B4-BE49-F238E27FC236}">
                <a16:creationId xmlns:a16="http://schemas.microsoft.com/office/drawing/2014/main" id="{E5FBA0F0-B44E-4FFE-A443-1BE5AB5D3A4B}"/>
              </a:ext>
            </a:extLst>
          </p:cNvPr>
          <p:cNvSpPr/>
          <p:nvPr/>
        </p:nvSpPr>
        <p:spPr>
          <a:xfrm>
            <a:off x="8151917" y="1914734"/>
            <a:ext cx="2799950" cy="2467739"/>
          </a:xfrm>
          <a:prstGeom prst="noSmoking">
            <a:avLst>
              <a:gd name="adj" fmla="val 3038"/>
            </a:avLst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C1C95-AE0B-491E-894E-069E4B2E7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989063" y="2031165"/>
            <a:ext cx="2235137" cy="22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48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B28D-B5C1-40CC-A788-775052D2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dirty="0"/>
              <a:t>Background: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 Requirements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FC44D-E5FE-4AEE-BE8B-FA1123662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69971" y="4699179"/>
            <a:ext cx="2566393" cy="1417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D66D81-6C51-44AF-9633-7A0C9A10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6539572">
            <a:off x="1205668" y="1741932"/>
            <a:ext cx="2157452" cy="1761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BC457-0E7D-4B13-97F4-BBF6ABC0344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8779092" flipV="1">
            <a:off x="2821402" y="3089170"/>
            <a:ext cx="1101289" cy="893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DB9B4E-254B-46D3-A61E-73FBE52EC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370437" y="3181860"/>
            <a:ext cx="3034637" cy="3034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D15E7-91C4-4389-9A64-0EF11A1DA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055361">
            <a:off x="9491890" y="1811847"/>
            <a:ext cx="2157452" cy="1761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31AD39-36BA-44BB-A75D-5E8680834F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3294881" flipV="1">
            <a:off x="8850724" y="3144475"/>
            <a:ext cx="1101289" cy="8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13C901-7F07-466C-BBFB-37B66ED1F69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8C149337-CC20-42E7-8327-E5212BE3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1AEF4D-E1F1-46B8-8C58-B490BFDD64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tf22529792</Template>
  <TotalTime>0</TotalTime>
  <Words>2289</Words>
  <Application>Microsoft Office PowerPoint</Application>
  <PresentationFormat>Widescreen</PresentationFormat>
  <Paragraphs>361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Metropolitan</vt:lpstr>
      <vt:lpstr>Exploring Optimal GPS Signals for Autonomous Vehicles</vt:lpstr>
      <vt:lpstr>Overview</vt:lpstr>
      <vt:lpstr>PowerPoint Presentation</vt:lpstr>
      <vt:lpstr>Background: Motivation</vt:lpstr>
      <vt:lpstr>Background: Motivation</vt:lpstr>
      <vt:lpstr>Background: AV Requirements</vt:lpstr>
      <vt:lpstr>Background: AV Requirements</vt:lpstr>
      <vt:lpstr>Background: AV Requirements</vt:lpstr>
      <vt:lpstr>Background: AV Requirements</vt:lpstr>
      <vt:lpstr>Methodology: Area of Concentration</vt:lpstr>
      <vt:lpstr>Methodology: Data Inputs</vt:lpstr>
      <vt:lpstr>Methodology: Data Inputs</vt:lpstr>
      <vt:lpstr>Methodology: Data Inputs</vt:lpstr>
      <vt:lpstr>Methodology: Data Inputs</vt:lpstr>
      <vt:lpstr>Methodology: Data Inputs</vt:lpstr>
      <vt:lpstr>Methodology: Data Inputs</vt:lpstr>
      <vt:lpstr>Methodology: Data Inputs</vt:lpstr>
      <vt:lpstr>Methodology: Obstacles with Visibility</vt:lpstr>
      <vt:lpstr>Methodology: Obstacles with Visibility</vt:lpstr>
      <vt:lpstr>PowerPoint Presentation</vt:lpstr>
      <vt:lpstr>Methodology: Obstacles with Visibility</vt:lpstr>
      <vt:lpstr>PowerPoint Presentation</vt:lpstr>
      <vt:lpstr>Results: New Methodology</vt:lpstr>
      <vt:lpstr>Results: New Methodology</vt:lpstr>
      <vt:lpstr>Results: New Methodology</vt:lpstr>
      <vt:lpstr>Results: New Methodology</vt:lpstr>
      <vt:lpstr>Results: Solar Radiation Analysis</vt:lpstr>
      <vt:lpstr>Results: Solar Radiation Analysis</vt:lpstr>
      <vt:lpstr>PowerPoint Presentation</vt:lpstr>
      <vt:lpstr>PowerPoint Presentation</vt:lpstr>
      <vt:lpstr>Results: Viable Roads</vt:lpstr>
      <vt:lpstr>Results: Viable Roads</vt:lpstr>
      <vt:lpstr>PowerPoint Presentation</vt:lpstr>
      <vt:lpstr>Results: Reflections and Conclusion</vt:lpstr>
      <vt:lpstr>Results: Reflections and Conclusion</vt:lpstr>
      <vt:lpstr>Results: Reflections and Conclusion</vt:lpstr>
      <vt:lpstr>Results: Reflections and Conclusion</vt:lpstr>
      <vt:lpstr>Exploring Optimal GPS Signals for Autonomous Vehicles</vt:lpstr>
      <vt:lpstr>References</vt:lpstr>
      <vt:lpstr>References (continued)</vt:lpstr>
      <vt:lpstr>References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2019-12-15T19:31:33Z</dcterms:created>
  <dcterms:modified xsi:type="dcterms:W3CDTF">2021-04-27T15:36:30Z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