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1"/>
  </p:sldMasterIdLst>
  <p:notesMasterIdLst>
    <p:notesMasterId r:id="rId20"/>
  </p:notesMasterIdLst>
  <p:sldIdLst>
    <p:sldId id="256" r:id="rId2"/>
    <p:sldId id="273" r:id="rId3"/>
    <p:sldId id="272" r:id="rId4"/>
    <p:sldId id="262" r:id="rId5"/>
    <p:sldId id="275" r:id="rId6"/>
    <p:sldId id="258" r:id="rId7"/>
    <p:sldId id="259" r:id="rId8"/>
    <p:sldId id="260" r:id="rId9"/>
    <p:sldId id="274" r:id="rId10"/>
    <p:sldId id="261" r:id="rId11"/>
    <p:sldId id="263" r:id="rId12"/>
    <p:sldId id="276" r:id="rId13"/>
    <p:sldId id="265" r:id="rId14"/>
    <p:sldId id="277" r:id="rId15"/>
    <p:sldId id="269" r:id="rId16"/>
    <p:sldId id="270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tz Kessler" initials="FK" lastIdx="39" clrIdx="0"/>
  <p:cmAuthor id="1" name="Jonas Mill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12T19:16:46.953" idx="36">
    <p:pos x="10" y="10"/>
    <p:text>And mention something about the relative importance of each layer and how the local responder assessed that these layers were the most important in developing the risk map.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85B7150-06E5-DE4D-92C1-8E68B62F71E5}" type="datetimeFigureOut">
              <a:rPr lang="en-US"/>
              <a:pPr/>
              <a:t>12/14/16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0A33B51-4E88-FF4B-9A58-FE4CD4F50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26CD166-28E0-A143-999E-963F98C678D3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85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9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1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9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36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>
              <a:latin typeface="Calibri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6DF79E5-CB08-5E44-A1B6-C4C3A048890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latin typeface="Calibri" charset="0"/>
              </a:rPr>
              <a:t>Explain why these are unlike previous studies</a:t>
            </a:r>
            <a:endParaRPr lang="en-US" b="1" dirty="0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737806C-C6C8-FD4A-ADFB-D474C10A37F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>
                <a:latin typeface="Calibri" charset="0"/>
              </a:rPr>
              <a:t>accessibility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29D26AE-E263-8E40-89CA-7A2EB60793B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" kern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rPr>
              <a:t>Select three applicable risk indicator layers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Download Data from ArcGIS Online Open Data or HIFLD Open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Convert to Raster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Reclassify Raster (1-10) based on highest geospatial risk from user experience/subject knowledge (ESRI Public Safety Team)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Combine using user-generated weights (0-1)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89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33B51-4E88-FF4B-9A58-FE4CD4F503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2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A90-BB79-454F-89B4-4584A7306398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4789-0D87-C049-8C9D-706AFFD42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40A5-52BB-2D4B-BA88-6296F82D4E07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5FA1-A172-7A42-9AE9-B0732ADBA9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A90-BB79-454F-89B4-4584A7306398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64789-0D87-C049-8C9D-706AFFD42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1884-F956-0C4B-BFE6-DCD0365D9E6E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77DA-C501-514A-8612-0F3BF41831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E99B-87BE-B84F-990C-6B20C0C0F143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A273-4C0A-674F-A9F1-9240DE13A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D34A-9EAA-394A-BF57-1A342B3DB998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E7EBE-6763-2C4A-BB28-D768363E7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CBCDBA90-BB79-454F-89B4-4584A7306398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1EDC-71AC-0D4A-ABF4-31255754921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90A4-6AA6-1D4C-8BDF-093F5999D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3D24-9332-2F46-B642-6503DE4894FB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6225-5DE4-E345-8437-7DC122C2D5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7CD3-E9E8-C343-BE2F-07A07DD2B073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0831-1748-7C45-94AF-DFB7E87976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8A5C-E03F-7C49-9A8B-9B777F228898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E174-4C58-5745-B343-EFCCE9588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B071-406B-0F45-9779-D43786D2DE30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54C55-63E8-6246-B6BB-E9070B49A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BCDBA90-BB79-454F-89B4-4584A7306398}" type="datetimeFigureOut">
              <a:rPr lang="en-US" smtClean="0"/>
              <a:pPr/>
              <a:t>12/14/16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6D64789-0D87-C049-8C9D-706AFFD42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sources.arcgis.com/en/help/main/10.2/index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>
                <a:ea typeface="+mj-ea"/>
              </a:rPr>
              <a:t>User-Defined Layer Selection and Weighting for Initial Emergency Response Risk Mapping</a:t>
            </a:r>
            <a:endParaRPr lang="en-US" sz="4200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Jonas Miller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Advisor: Fritz Kessler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40"/>
    </mc:Choice>
    <mc:Fallback>
      <p:transition xmlns:p14="http://schemas.microsoft.com/office/powerpoint/2010/main" spd="slow" advTm="153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Publically Available Emergency Management Data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ArcGIS Open Data: 56,470 </a:t>
            </a:r>
            <a:r>
              <a:rPr lang="en-US" dirty="0" smtClean="0">
                <a:ea typeface="+mn-ea"/>
              </a:rPr>
              <a:t>datasets </a:t>
            </a:r>
            <a:r>
              <a:rPr lang="en-US" dirty="0" smtClean="0">
                <a:ea typeface="+mn-ea"/>
              </a:rPr>
              <a:t>ranging from local to national </a:t>
            </a:r>
            <a:r>
              <a:rPr lang="en-US" dirty="0">
                <a:ea typeface="+mn-ea"/>
              </a:rPr>
              <a:t>s</a:t>
            </a:r>
            <a:r>
              <a:rPr lang="en-US" dirty="0" smtClean="0">
                <a:ea typeface="+mn-ea"/>
              </a:rPr>
              <a:t>cale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</a:rPr>
              <a:t>Dept</a:t>
            </a:r>
            <a:r>
              <a:rPr lang="en-US" dirty="0" smtClean="0">
                <a:ea typeface="+mn-ea"/>
              </a:rPr>
              <a:t> of Homeland Security (DHS): Homeland Infrastructure Foundation Level Data (HIFLD) Open:  267 DHS </a:t>
            </a:r>
            <a:r>
              <a:rPr lang="en-US" dirty="0" smtClean="0">
                <a:ea typeface="+mn-ea"/>
              </a:rPr>
              <a:t>supported datasets </a:t>
            </a:r>
            <a:r>
              <a:rPr lang="en-US" dirty="0" smtClean="0">
                <a:ea typeface="+mn-ea"/>
              </a:rPr>
              <a:t>on national scale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77975" y="274638"/>
            <a:ext cx="598805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Creating a Risk Index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Select data from publically available layers (HIFLD or ArcGIS Open Data)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Convert to raster: Feature to Raster or Euclidian Distance (for distance based risks) Tools 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Apply Reclassify Tool to achieve same scale (0-9 based on suggested ArcGIS Help/ESRI Public Safety Team workflow)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eriod"/>
              <a:defRPr/>
            </a:pPr>
            <a:r>
              <a:rPr lang="en-US" dirty="0" smtClean="0">
                <a:ea typeface="+mn-ea"/>
              </a:rPr>
              <a:t>Combine reclassified layers with Weighted Overlay Tool for Final Risk Index 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eriod"/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ArcGIS Workflow</a:t>
            </a:r>
            <a:endParaRPr lang="en-US" dirty="0"/>
          </a:p>
        </p:txBody>
      </p:sp>
      <p:pic>
        <p:nvPicPr>
          <p:cNvPr id="4" name="Content Placeholder 3" descr="Export Graphic11DEC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4080"/>
            <a:ext cx="9001125" cy="4818238"/>
          </a:xfrm>
        </p:spPr>
      </p:pic>
    </p:spTree>
    <p:extLst>
      <p:ext uri="{BB962C8B-B14F-4D97-AF65-F5344CB8AC3E}">
        <p14:creationId xmlns:p14="http://schemas.microsoft.com/office/powerpoint/2010/main" val="29143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Example: Colorado Wildfire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Layers: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USA Urban Areas (HIFLD)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Fish and Wildlife Service Critical Habitat (ArcGIS Open Data)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Historical Fire </a:t>
            </a:r>
            <a:r>
              <a:rPr lang="en-US" dirty="0" smtClean="0">
                <a:latin typeface="Calibri" charset="0"/>
              </a:rPr>
              <a:t>Perimeters </a:t>
            </a:r>
            <a:r>
              <a:rPr lang="en-US" dirty="0">
                <a:latin typeface="Calibri" charset="0"/>
              </a:rPr>
              <a:t>(HIFLD)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Weights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Calibri" charset="0"/>
              </a:rPr>
              <a:t>w </a:t>
            </a:r>
            <a:r>
              <a:rPr lang="en-US" dirty="0">
                <a:latin typeface="Calibri" charset="0"/>
              </a:rPr>
              <a:t>= 0.3 </a:t>
            </a:r>
            <a:r>
              <a:rPr lang="mr-IN" dirty="0">
                <a:latin typeface="Calibri" charset="0"/>
                <a:cs typeface="Mangal" charset="0"/>
              </a:rPr>
              <a:t>–</a:t>
            </a:r>
            <a:r>
              <a:rPr lang="en-US" dirty="0">
                <a:latin typeface="Calibri" charset="0"/>
              </a:rPr>
              <a:t> Urban Areas (Population) Layer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Calibri" charset="0"/>
              </a:rPr>
              <a:t>w = 0.2 </a:t>
            </a:r>
            <a:r>
              <a:rPr lang="mr-IN" dirty="0">
                <a:latin typeface="Calibri" charset="0"/>
                <a:cs typeface="Mangal" charset="0"/>
              </a:rPr>
              <a:t>–</a:t>
            </a:r>
            <a:r>
              <a:rPr lang="en-US" dirty="0">
                <a:latin typeface="Calibri" charset="0"/>
              </a:rPr>
              <a:t> Historical Fire Layer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 dirty="0">
                <a:latin typeface="Calibri" charset="0"/>
              </a:rPr>
              <a:t>w</a:t>
            </a:r>
            <a:r>
              <a:rPr lang="en-US" dirty="0" smtClean="0">
                <a:latin typeface="Calibri" charset="0"/>
              </a:rPr>
              <a:t> = 0.5 </a:t>
            </a:r>
            <a:r>
              <a:rPr lang="mr-IN" dirty="0">
                <a:latin typeface="Calibri" charset="0"/>
                <a:cs typeface="Mangal" charset="0"/>
              </a:rPr>
              <a:t>–</a:t>
            </a:r>
            <a:r>
              <a:rPr lang="en-US" dirty="0">
                <a:latin typeface="Calibri" charset="0"/>
              </a:rPr>
              <a:t> Critical Habitat Layer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Douglas County, CO </a:t>
            </a:r>
            <a:br>
              <a:rPr lang="en-US" sz="3600" dirty="0" smtClean="0">
                <a:latin typeface="Calibri"/>
                <a:cs typeface="Calibri"/>
              </a:rPr>
            </a:br>
            <a:r>
              <a:rPr lang="en-US" sz="3600" dirty="0" smtClean="0">
                <a:latin typeface="Calibri"/>
                <a:cs typeface="Calibri"/>
              </a:rPr>
              <a:t>Wildfire Initial Response Risk Map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" descr="Wildfi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7808" y="2133601"/>
            <a:ext cx="7630067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</a:rPr>
              <a:t>End user requires baseline understanding of GIS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Subjective selection of layers and weights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How the layers are combined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Type of feature (polygons/lines only)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Scale of model (work with local datasets</a:t>
            </a:r>
            <a:r>
              <a:rPr lang="en-US" dirty="0"/>
              <a:t>)</a:t>
            </a:r>
            <a:r>
              <a:rPr lang="en-US" dirty="0" smtClean="0"/>
              <a:t>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Future Plans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GEOG 596B Timeline </a:t>
            </a:r>
          </a:p>
          <a:p>
            <a:pPr lvl="1"/>
            <a:r>
              <a:rPr lang="en-US" dirty="0">
                <a:latin typeface="Calibri" charset="0"/>
              </a:rPr>
              <a:t>Fully </a:t>
            </a:r>
            <a:r>
              <a:rPr lang="en-US" dirty="0" smtClean="0">
                <a:latin typeface="Calibri" charset="0"/>
              </a:rPr>
              <a:t>automate model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User </a:t>
            </a:r>
            <a:r>
              <a:rPr lang="en-US" dirty="0" smtClean="0">
                <a:latin typeface="Calibri" charset="0"/>
              </a:rPr>
              <a:t>testing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Validate with </a:t>
            </a:r>
            <a:r>
              <a:rPr lang="en-US" dirty="0" smtClean="0">
                <a:latin typeface="Calibri" charset="0"/>
              </a:rPr>
              <a:t>historical </a:t>
            </a:r>
            <a:r>
              <a:rPr lang="en-US" dirty="0">
                <a:latin typeface="Calibri" charset="0"/>
              </a:rPr>
              <a:t>d</a:t>
            </a:r>
            <a:r>
              <a:rPr lang="en-US" dirty="0" smtClean="0">
                <a:latin typeface="Calibri" charset="0"/>
              </a:rPr>
              <a:t>isaster/incident </a:t>
            </a:r>
            <a:r>
              <a:rPr lang="en-US" dirty="0">
                <a:latin typeface="Calibri" charset="0"/>
              </a:rPr>
              <a:t>d</a:t>
            </a:r>
            <a:r>
              <a:rPr lang="en-US" dirty="0" smtClean="0">
                <a:latin typeface="Calibri" charset="0"/>
              </a:rPr>
              <a:t>ata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Make </a:t>
            </a:r>
            <a:r>
              <a:rPr lang="en-US" dirty="0" smtClean="0">
                <a:latin typeface="Calibri" charset="0"/>
              </a:rPr>
              <a:t>tool available </a:t>
            </a:r>
            <a:r>
              <a:rPr lang="en-US" dirty="0">
                <a:latin typeface="Calibri" charset="0"/>
              </a:rPr>
              <a:t>as Web Hosted Geoprocessing Tool on ArcGIS Online </a:t>
            </a:r>
            <a:r>
              <a:rPr lang="en-US" dirty="0" smtClean="0">
                <a:latin typeface="Calibri" charset="0"/>
              </a:rPr>
              <a:t>(in partnership w/ESRI </a:t>
            </a:r>
            <a:r>
              <a:rPr lang="en-US" dirty="0">
                <a:latin typeface="Calibri" charset="0"/>
              </a:rPr>
              <a:t>Public Safety Team)</a:t>
            </a:r>
          </a:p>
          <a:p>
            <a:pPr lvl="1"/>
            <a:r>
              <a:rPr lang="en-US" dirty="0" smtClean="0">
                <a:latin typeface="Calibri" charset="0"/>
              </a:rPr>
              <a:t>Tentative Conference </a:t>
            </a:r>
            <a:r>
              <a:rPr lang="en-US" dirty="0" smtClean="0">
                <a:latin typeface="Calibri" charset="0"/>
              </a:rPr>
              <a:t>Presentations:</a:t>
            </a:r>
            <a:endParaRPr lang="en-US" dirty="0" smtClean="0">
              <a:latin typeface="Calibri" charset="0"/>
            </a:endParaRPr>
          </a:p>
          <a:p>
            <a:pPr lvl="2"/>
            <a:r>
              <a:rPr lang="en-US" dirty="0" err="1" smtClean="0">
                <a:latin typeface="Calibri" charset="0"/>
              </a:rPr>
              <a:t>Tugis</a:t>
            </a:r>
            <a:r>
              <a:rPr lang="en-US" dirty="0">
                <a:latin typeface="Calibri" charset="0"/>
              </a:rPr>
              <a:t> </a:t>
            </a:r>
            <a:r>
              <a:rPr lang="mr-IN" dirty="0" smtClean="0">
                <a:latin typeface="Calibri" charset="0"/>
              </a:rPr>
              <a:t>–</a:t>
            </a:r>
            <a:r>
              <a:rPr lang="en-US" dirty="0" smtClean="0">
                <a:latin typeface="Calibri" charset="0"/>
              </a:rPr>
              <a:t> University of Towson, March </a:t>
            </a:r>
            <a:r>
              <a:rPr lang="en-US" dirty="0" smtClean="0">
                <a:latin typeface="Calibri" charset="0"/>
              </a:rPr>
              <a:t>2017</a:t>
            </a:r>
          </a:p>
          <a:p>
            <a:pPr lvl="2"/>
            <a:r>
              <a:rPr lang="en-US" dirty="0" smtClean="0">
                <a:latin typeface="Calibri" charset="0"/>
              </a:rPr>
              <a:t>PA GIS Conference, May 2017</a:t>
            </a:r>
            <a:endParaRPr lang="en-US" dirty="0" smtClean="0">
              <a:latin typeface="Calibri" charset="0"/>
            </a:endParaRPr>
          </a:p>
          <a:p>
            <a:pPr lvl="2"/>
            <a:endParaRPr lang="en-US" dirty="0" smtClean="0">
              <a:latin typeface="Calibri" charset="0"/>
            </a:endParaRPr>
          </a:p>
          <a:p>
            <a:pPr lvl="2"/>
            <a:endParaRPr lang="en-US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libri"/>
                <a:cs typeface="Calibri"/>
              </a:rPr>
              <a:t>References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745029"/>
            <a:ext cx="8318500" cy="448407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200" dirty="0" err="1" smtClean="0">
                <a:latin typeface="Calibri"/>
                <a:cs typeface="Calibri"/>
              </a:rPr>
              <a:t>Abuzied</a:t>
            </a:r>
            <a:r>
              <a:rPr lang="en-US" sz="1200" dirty="0" smtClean="0">
                <a:latin typeface="Calibri"/>
                <a:cs typeface="Calibri"/>
              </a:rPr>
              <a:t>, S., Yuan, M., Ibrahim, S., et al. </a:t>
            </a:r>
            <a:r>
              <a:rPr lang="en-US" sz="1200" i="1" dirty="0" smtClean="0">
                <a:latin typeface="Calibri"/>
                <a:cs typeface="Calibri"/>
              </a:rPr>
              <a:t>Journal of Arid Environments</a:t>
            </a:r>
            <a:r>
              <a:rPr lang="en-US" sz="1200" dirty="0" smtClean="0">
                <a:latin typeface="Calibri"/>
                <a:cs typeface="Calibri"/>
              </a:rPr>
              <a:t>  (2016) 133: doi:10.1016/j.jaridenv.2016.06.004 </a:t>
            </a:r>
          </a:p>
          <a:p>
            <a:pPr marL="0" indent="0">
              <a:buNone/>
            </a:pPr>
            <a:r>
              <a:rPr lang="en-US" sz="1200" dirty="0" err="1" smtClean="0">
                <a:latin typeface="Calibri"/>
                <a:cs typeface="Calibri"/>
              </a:rPr>
              <a:t>Aubrecht</a:t>
            </a:r>
            <a:r>
              <a:rPr lang="en-US" sz="1200" dirty="0" smtClean="0">
                <a:latin typeface="Calibri"/>
                <a:cs typeface="Calibri"/>
              </a:rPr>
              <a:t>, C., </a:t>
            </a:r>
            <a:r>
              <a:rPr lang="en-US" sz="1200" dirty="0" err="1" smtClean="0">
                <a:latin typeface="Calibri"/>
                <a:cs typeface="Calibri"/>
              </a:rPr>
              <a:t>Özceylan</a:t>
            </a:r>
            <a:r>
              <a:rPr lang="en-US" sz="1200" dirty="0" smtClean="0">
                <a:latin typeface="Calibri"/>
                <a:cs typeface="Calibri"/>
              </a:rPr>
              <a:t>, D., </a:t>
            </a:r>
            <a:r>
              <a:rPr lang="en-US" sz="1200" dirty="0" err="1" smtClean="0">
                <a:latin typeface="Calibri"/>
                <a:cs typeface="Calibri"/>
              </a:rPr>
              <a:t>Steinnocher</a:t>
            </a:r>
            <a:r>
              <a:rPr lang="en-US" sz="1200" dirty="0" smtClean="0">
                <a:latin typeface="Calibri"/>
                <a:cs typeface="Calibri"/>
              </a:rPr>
              <a:t>, K. et al. </a:t>
            </a:r>
            <a:r>
              <a:rPr lang="en-US" sz="1200" i="1" dirty="0" smtClean="0">
                <a:latin typeface="Calibri"/>
                <a:cs typeface="Calibri"/>
              </a:rPr>
              <a:t>Natural Hazards</a:t>
            </a:r>
            <a:r>
              <a:rPr lang="en-US" sz="1200" dirty="0" smtClean="0">
                <a:latin typeface="Calibri"/>
                <a:cs typeface="Calibri"/>
              </a:rPr>
              <a:t> (2013) 68: 147. doi:10.1007/s11069-012-0389-9. </a:t>
            </a:r>
          </a:p>
          <a:p>
            <a:pPr marL="0" indent="0">
              <a:buNone/>
            </a:pPr>
            <a:r>
              <a:rPr lang="en-US" sz="1200" dirty="0" smtClean="0">
                <a:latin typeface="Calibri"/>
                <a:cs typeface="Calibri"/>
              </a:rPr>
              <a:t>Environmental Systems Research Institute (ESRI), (2016). ArcGIS Desktop Help 10.4 Spatial </a:t>
            </a:r>
            <a:r>
              <a:rPr lang="en-US" sz="1200" dirty="0" err="1" smtClean="0">
                <a:latin typeface="Calibri"/>
                <a:cs typeface="Calibri"/>
              </a:rPr>
              <a:t>Analyst.</a:t>
            </a:r>
            <a:r>
              <a:rPr lang="en-US" sz="1200" u="sng" dirty="0" err="1" smtClean="0">
                <a:latin typeface="Calibri"/>
                <a:cs typeface="Calibri"/>
                <a:hlinkClick r:id="rId2"/>
              </a:rPr>
              <a:t>http</a:t>
            </a:r>
            <a:r>
              <a:rPr lang="en-US" sz="1200" u="sng" dirty="0" smtClean="0">
                <a:latin typeface="Calibri"/>
                <a:cs typeface="Calibri"/>
                <a:hlinkClick r:id="rId2"/>
              </a:rPr>
              <a:t>://resources.arcgis.com/en/help/main/10.4/index.html</a:t>
            </a:r>
            <a:endParaRPr lang="en-US" sz="12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 err="1" smtClean="0">
                <a:latin typeface="Calibri"/>
                <a:cs typeface="Calibri"/>
              </a:rPr>
              <a:t>Jafari</a:t>
            </a:r>
            <a:r>
              <a:rPr lang="en-US" sz="1200" dirty="0" smtClean="0">
                <a:latin typeface="Calibri"/>
                <a:cs typeface="Calibri"/>
              </a:rPr>
              <a:t>, J., </a:t>
            </a:r>
            <a:r>
              <a:rPr lang="en-US" sz="1200" dirty="0" err="1" smtClean="0">
                <a:latin typeface="Calibri"/>
                <a:cs typeface="Calibri"/>
              </a:rPr>
              <a:t>Khorasani</a:t>
            </a:r>
            <a:r>
              <a:rPr lang="en-US" sz="1200" dirty="0" smtClean="0">
                <a:latin typeface="Calibri"/>
                <a:cs typeface="Calibri"/>
              </a:rPr>
              <a:t>, N., &amp; </a:t>
            </a:r>
            <a:r>
              <a:rPr lang="en-US" sz="1200" dirty="0" err="1" smtClean="0">
                <a:latin typeface="Calibri"/>
                <a:cs typeface="Calibri"/>
              </a:rPr>
              <a:t>Danehkar</a:t>
            </a:r>
            <a:r>
              <a:rPr lang="en-US" sz="1200" dirty="0" smtClean="0">
                <a:latin typeface="Calibri"/>
                <a:cs typeface="Calibri"/>
              </a:rPr>
              <a:t>, A. (2010). Using environmental sensitivity index (ESI) to assess and manage environmental risks of pipelines in GIS environment: A case study of a near coastline and fragile ecosystem located pipeline. </a:t>
            </a:r>
            <a:r>
              <a:rPr lang="en-US" sz="1200" i="1" dirty="0" smtClean="0">
                <a:latin typeface="Calibri"/>
                <a:cs typeface="Calibri"/>
              </a:rPr>
              <a:t>World Academy of Science, Engineering and Technology</a:t>
            </a:r>
            <a:r>
              <a:rPr lang="en-US" sz="1200" dirty="0" smtClean="0">
                <a:latin typeface="Calibri"/>
                <a:cs typeface="Calibri"/>
              </a:rPr>
              <a:t>, </a:t>
            </a:r>
            <a:r>
              <a:rPr lang="en-US" sz="1200" i="1" dirty="0" smtClean="0">
                <a:latin typeface="Calibri"/>
                <a:cs typeface="Calibri"/>
              </a:rPr>
              <a:t>44</a:t>
            </a:r>
            <a:r>
              <a:rPr lang="en-US" sz="1200" dirty="0" smtClean="0">
                <a:latin typeface="Calibri"/>
                <a:cs typeface="Calibri"/>
              </a:rPr>
              <a:t>, 1101-1111.</a:t>
            </a:r>
          </a:p>
          <a:p>
            <a:pPr marL="0" indent="0">
              <a:buNone/>
            </a:pPr>
            <a:r>
              <a:rPr lang="en-US" sz="1200" dirty="0" err="1" smtClean="0">
                <a:latin typeface="Calibri"/>
                <a:cs typeface="Calibri"/>
              </a:rPr>
              <a:t>Poompavai</a:t>
            </a:r>
            <a:r>
              <a:rPr lang="en-US" sz="1200" dirty="0" smtClean="0">
                <a:latin typeface="Calibri"/>
                <a:cs typeface="Calibri"/>
              </a:rPr>
              <a:t>, V. &amp; </a:t>
            </a:r>
            <a:r>
              <a:rPr lang="en-US" sz="1200" dirty="0" err="1" smtClean="0">
                <a:latin typeface="Calibri"/>
                <a:cs typeface="Calibri"/>
              </a:rPr>
              <a:t>Ramalingam</a:t>
            </a:r>
            <a:r>
              <a:rPr lang="en-US" sz="1200" dirty="0" smtClean="0">
                <a:latin typeface="Calibri"/>
                <a:cs typeface="Calibri"/>
              </a:rPr>
              <a:t>, M. J Indian </a:t>
            </a:r>
            <a:r>
              <a:rPr lang="en-US" sz="1200" dirty="0" err="1" smtClean="0">
                <a:latin typeface="Calibri"/>
                <a:cs typeface="Calibri"/>
              </a:rPr>
              <a:t>Soc</a:t>
            </a:r>
            <a:r>
              <a:rPr lang="en-US" sz="1200" dirty="0" smtClean="0">
                <a:latin typeface="Calibri"/>
                <a:cs typeface="Calibri"/>
              </a:rPr>
              <a:t> </a:t>
            </a:r>
            <a:r>
              <a:rPr lang="en-US" sz="1200" dirty="0" err="1" smtClean="0">
                <a:latin typeface="Calibri"/>
                <a:cs typeface="Calibri"/>
              </a:rPr>
              <a:t>iety</a:t>
            </a:r>
            <a:r>
              <a:rPr lang="en-US" sz="1200" dirty="0" smtClean="0">
                <a:latin typeface="Calibri"/>
                <a:cs typeface="Calibri"/>
              </a:rPr>
              <a:t> of Remote Sensing  (2013) 41: 157. doi:10.1007/s12524-011-0198-8.  </a:t>
            </a:r>
          </a:p>
          <a:p>
            <a:pPr marL="0" indent="0">
              <a:buNone/>
            </a:pPr>
            <a:endParaRPr lang="en-US" sz="1200" b="1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200" dirty="0" smtClean="0">
                <a:latin typeface="Calibri"/>
                <a:cs typeface="Calibri"/>
              </a:rPr>
              <a:t>U.S. Department of Homeland Security, Federal Emergency Management Agency (2013). </a:t>
            </a:r>
            <a:r>
              <a:rPr lang="en-US" sz="1200" i="1" dirty="0" smtClean="0">
                <a:latin typeface="Calibri"/>
                <a:cs typeface="Calibri"/>
              </a:rPr>
              <a:t>National Response Framework</a:t>
            </a:r>
            <a:r>
              <a:rPr lang="en-US" sz="1200" dirty="0" smtClean="0">
                <a:latin typeface="Calibri"/>
                <a:cs typeface="Calibri"/>
              </a:rPr>
              <a:t>, pp. 2-13.</a:t>
            </a:r>
          </a:p>
          <a:p>
            <a:pPr marL="0" indent="0">
              <a:buNone/>
            </a:pPr>
            <a:r>
              <a:rPr lang="en-US" sz="1200" dirty="0" smtClean="0">
                <a:latin typeface="Calibri"/>
                <a:cs typeface="Calibri"/>
              </a:rPr>
              <a:t>U.S. Department of Homeland Security, Homeland Infrastructure Foundation Level Data (2016). Geospatial Management Office. Available online at https://</a:t>
            </a:r>
            <a:r>
              <a:rPr lang="en-US" sz="1200" dirty="0" err="1" smtClean="0">
                <a:latin typeface="Calibri"/>
                <a:cs typeface="Calibri"/>
              </a:rPr>
              <a:t>hifld-dhs-gii.opendata.arcgis.com</a:t>
            </a:r>
            <a:r>
              <a:rPr lang="en-US" sz="1200" dirty="0" smtClean="0">
                <a:latin typeface="Calibri"/>
                <a:cs typeface="Calibri"/>
              </a:rPr>
              <a:t>/.  </a:t>
            </a:r>
          </a:p>
          <a:p>
            <a:pPr marL="0" indent="0">
              <a:buNone/>
            </a:pPr>
            <a:r>
              <a:rPr lang="en-US" sz="1200" b="1" dirty="0" smtClean="0">
                <a:latin typeface="Calibri"/>
                <a:cs typeface="Calibri"/>
              </a:rPr>
              <a:t>Special Acknowledgement to the ESRI Public Safety Team for consultation and guidance of the development of the ArcGIS Workflow</a:t>
            </a:r>
          </a:p>
          <a:p>
            <a:pPr marL="0" indent="0">
              <a:buNone/>
            </a:pPr>
            <a:endParaRPr lang="en-US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59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478" b="447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270625" y="5709334"/>
            <a:ext cx="217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Associated Press</a:t>
            </a:r>
          </a:p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51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Scenario</a:t>
            </a:r>
            <a:endParaRPr lang="en-US" dirty="0">
              <a:latin typeface="Calibri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Local emergency manager in </a:t>
            </a:r>
            <a:r>
              <a:rPr lang="en-US" dirty="0" err="1" smtClean="0">
                <a:solidFill>
                  <a:schemeClr val="tx1"/>
                </a:solidFill>
                <a:latin typeface="Calibri" charset="0"/>
              </a:rPr>
              <a:t>Oso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, Washington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is concerned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with the risk of mudslide from week of sustained heavy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rainfall.</a:t>
            </a:r>
            <a:endParaRPr lang="en-US" dirty="0" smtClean="0">
              <a:solidFill>
                <a:schemeClr val="tx1"/>
              </a:solidFill>
              <a:latin typeface="Calibri" charset="0"/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How can local emergency managers leverage their experience/expertise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and </a:t>
            </a:r>
            <a:r>
              <a:rPr lang="en-US" dirty="0">
                <a:solidFill>
                  <a:schemeClr val="tx1"/>
                </a:solidFill>
                <a:latin typeface="Calibri" charset="0"/>
              </a:rPr>
              <a:t>GIS to create a initial response risk map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?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How can this emergency manager identify areas with the greatest consequences of resource (natural, infrastructure, personnel) loss?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lvl="1">
              <a:buFont typeface="Arial"/>
              <a:buChar char="•"/>
            </a:pPr>
            <a:endParaRPr lang="en-US" dirty="0" smtClean="0">
              <a:solidFill>
                <a:schemeClr val="tx1"/>
              </a:solidFill>
              <a:latin typeface="Calibri" charset="0"/>
            </a:endParaRPr>
          </a:p>
          <a:p>
            <a:pPr lvl="1"/>
            <a:endParaRPr lang="en-US" dirty="0" smtClean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540"/>
    </mc:Choice>
    <mc:Fallback>
      <p:transition xmlns:p14="http://schemas.microsoft.com/office/powerpoint/2010/main" spd="slow" advTm="405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2014 </a:t>
            </a:r>
            <a:r>
              <a:rPr lang="en-US" sz="3600" dirty="0" err="1" smtClean="0"/>
              <a:t>Oso</a:t>
            </a:r>
            <a:r>
              <a:rPr lang="en-US" sz="3600" dirty="0" smtClean="0"/>
              <a:t>, Washington Mudslide</a:t>
            </a:r>
            <a:endParaRPr lang="en-US" sz="3600" dirty="0">
              <a:solidFill>
                <a:srgbClr val="FF6600"/>
              </a:solidFill>
              <a:latin typeface="Calibri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900113" y="4635501"/>
            <a:ext cx="7018867" cy="1697466"/>
          </a:xfrm>
        </p:spPr>
        <p:txBody>
          <a:bodyPr>
            <a:normAutofit fontScale="32500" lnSpcReduction="20000"/>
          </a:bodyPr>
          <a:lstStyle/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  <a:p>
            <a:pPr marL="457200" lvl="1" indent="0">
              <a:buNone/>
            </a:pPr>
            <a:r>
              <a:rPr lang="en-US" sz="5500" b="1" dirty="0" smtClean="0">
                <a:solidFill>
                  <a:srgbClr val="000000"/>
                </a:solidFill>
                <a:latin typeface="Calibri"/>
                <a:cs typeface="Calibri"/>
              </a:rPr>
              <a:t>Managers could quickly </a:t>
            </a:r>
            <a:r>
              <a:rPr lang="en-US" sz="5500" b="1" dirty="0" smtClean="0">
                <a:latin typeface="Calibri"/>
                <a:cs typeface="Calibri"/>
              </a:rPr>
              <a:t>assess the risks </a:t>
            </a:r>
            <a:r>
              <a:rPr lang="en-US" sz="5500" b="1" dirty="0">
                <a:latin typeface="Calibri"/>
                <a:cs typeface="Calibri"/>
              </a:rPr>
              <a:t>of a mudslide </a:t>
            </a:r>
            <a:r>
              <a:rPr lang="en-US" sz="5500" b="1" dirty="0" smtClean="0">
                <a:latin typeface="Calibri"/>
                <a:cs typeface="Calibri"/>
              </a:rPr>
              <a:t>by overlaying relevant layers:</a:t>
            </a:r>
            <a:endParaRPr lang="en-US" sz="5500" b="1" dirty="0">
              <a:latin typeface="Calibri"/>
              <a:cs typeface="Calibri"/>
            </a:endParaRPr>
          </a:p>
          <a:p>
            <a:pPr lvl="2"/>
            <a:r>
              <a:rPr lang="en-US" sz="5500" b="1" dirty="0">
                <a:latin typeface="Calibri"/>
                <a:cs typeface="Calibri"/>
              </a:rPr>
              <a:t>Topography </a:t>
            </a:r>
            <a:r>
              <a:rPr lang="mr-IN" sz="5500" b="1" dirty="0" smtClean="0">
                <a:latin typeface="Calibri"/>
                <a:cs typeface="Calibri"/>
              </a:rPr>
              <a:t>–</a:t>
            </a:r>
            <a:r>
              <a:rPr lang="en-US" sz="5500" b="1" dirty="0" smtClean="0">
                <a:latin typeface="Calibri"/>
                <a:cs typeface="Calibri"/>
              </a:rPr>
              <a:t> if a landslide occurs where will it be worst?</a:t>
            </a:r>
            <a:endParaRPr lang="en-US" sz="5500" b="1" dirty="0">
              <a:latin typeface="Calibri"/>
              <a:cs typeface="Calibri"/>
            </a:endParaRPr>
          </a:p>
          <a:p>
            <a:pPr lvl="2"/>
            <a:r>
              <a:rPr lang="en-US" sz="5500" b="1" dirty="0">
                <a:latin typeface="Calibri"/>
                <a:cs typeface="Calibri"/>
              </a:rPr>
              <a:t>Soil type </a:t>
            </a:r>
            <a:r>
              <a:rPr lang="mr-IN" sz="5500" b="1" dirty="0" smtClean="0">
                <a:latin typeface="Calibri"/>
                <a:cs typeface="Calibri"/>
              </a:rPr>
              <a:t>–</a:t>
            </a:r>
            <a:r>
              <a:rPr lang="en-US" sz="5500" b="1" dirty="0" smtClean="0">
                <a:latin typeface="Calibri"/>
                <a:cs typeface="Calibri"/>
              </a:rPr>
              <a:t> after heavy rain, where will a landslide occur?</a:t>
            </a:r>
            <a:endParaRPr lang="en-US" sz="5500" b="1" dirty="0">
              <a:latin typeface="Calibri"/>
              <a:cs typeface="Calibri"/>
            </a:endParaRPr>
          </a:p>
          <a:p>
            <a:pPr lvl="2"/>
            <a:r>
              <a:rPr lang="en-US" sz="5500" b="1" dirty="0" smtClean="0">
                <a:latin typeface="Calibri"/>
                <a:cs typeface="Calibri"/>
              </a:rPr>
              <a:t>Population </a:t>
            </a:r>
            <a:r>
              <a:rPr lang="mr-IN" sz="5500" b="1" dirty="0" smtClean="0">
                <a:latin typeface="Calibri"/>
                <a:cs typeface="Calibri"/>
              </a:rPr>
              <a:t>–</a:t>
            </a:r>
            <a:r>
              <a:rPr lang="en-US" sz="5500" b="1" dirty="0" smtClean="0">
                <a:latin typeface="Calibri"/>
                <a:cs typeface="Calibri"/>
              </a:rPr>
              <a:t> who will a landslide affect? </a:t>
            </a:r>
            <a:endParaRPr lang="en-US" sz="5500" b="1" dirty="0">
              <a:latin typeface="Calibri"/>
              <a:cs typeface="Calibri"/>
            </a:endParaRPr>
          </a:p>
        </p:txBody>
      </p:sp>
      <p:pic>
        <p:nvPicPr>
          <p:cNvPr id="3" name="Picture 2" descr="OsoMud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793875"/>
            <a:ext cx="7975600" cy="2841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5550" y="4266169"/>
            <a:ext cx="225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Associated Press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9"/>
    </mc:Choice>
    <mc:Fallback>
      <p:transition xmlns:p14="http://schemas.microsoft.com/office/powerpoint/2010/main" spd="slow" advTm="27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Objective	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Create a </a:t>
            </a:r>
            <a:r>
              <a:rPr lang="en-US" dirty="0" smtClean="0">
                <a:latin typeface="Calibri" charset="0"/>
              </a:rPr>
              <a:t>simple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risk analysis mapping </a:t>
            </a:r>
            <a:r>
              <a:rPr lang="en-US" dirty="0">
                <a:latin typeface="Calibri" charset="0"/>
              </a:rPr>
              <a:t>tool </a:t>
            </a:r>
            <a:r>
              <a:rPr lang="en-US" dirty="0" smtClean="0">
                <a:latin typeface="Calibri" charset="0"/>
              </a:rPr>
              <a:t>in ArcGIS Desktop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Intended use by local </a:t>
            </a:r>
            <a:r>
              <a:rPr lang="en-US" dirty="0">
                <a:latin typeface="Calibri" charset="0"/>
              </a:rPr>
              <a:t>initial emergency </a:t>
            </a:r>
            <a:r>
              <a:rPr lang="en-US" dirty="0" smtClean="0">
                <a:latin typeface="Calibri" charset="0"/>
              </a:rPr>
              <a:t>responders and managers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Include a customizable selection of </a:t>
            </a:r>
            <a:r>
              <a:rPr lang="en-US" dirty="0" smtClean="0">
                <a:latin typeface="Calibri" charset="0"/>
              </a:rPr>
              <a:t>data layers (publically available) 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Apply overlay </a:t>
            </a:r>
            <a:r>
              <a:rPr lang="en-US" dirty="0">
                <a:latin typeface="Calibri" charset="0"/>
              </a:rPr>
              <a:t>weights that </a:t>
            </a:r>
            <a:r>
              <a:rPr lang="en-US" dirty="0" smtClean="0">
                <a:latin typeface="Calibri" charset="0"/>
              </a:rPr>
              <a:t>is based </a:t>
            </a:r>
            <a:r>
              <a:rPr lang="en-US" dirty="0">
                <a:latin typeface="Calibri" charset="0"/>
              </a:rPr>
              <a:t>on subject </a:t>
            </a:r>
            <a:r>
              <a:rPr lang="en-US" dirty="0" smtClean="0">
                <a:latin typeface="Calibri" charset="0"/>
              </a:rPr>
              <a:t>knowledge / experience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28"/>
    </mc:Choice>
    <mc:Fallback>
      <p:transition xmlns:p14="http://schemas.microsoft.com/office/powerpoint/2010/main" spd="slow" advTm="146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Project Methodology </a:t>
            </a:r>
            <a:endParaRPr lang="en-US" dirty="0">
              <a:latin typeface="Calibri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2198077"/>
            <a:ext cx="8229600" cy="40839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" charset="0"/>
              </a:rPr>
              <a:t>Identify the need for a initial emergency response mapping tool  </a:t>
            </a:r>
          </a:p>
          <a:p>
            <a:r>
              <a:rPr lang="en-US" dirty="0" smtClean="0">
                <a:latin typeface="Calibri" charset="0"/>
              </a:rPr>
              <a:t>Review previous applicable studies</a:t>
            </a:r>
          </a:p>
          <a:p>
            <a:r>
              <a:rPr lang="en-US" dirty="0" smtClean="0">
                <a:latin typeface="Calibri" charset="0"/>
              </a:rPr>
              <a:t>Describe a target user</a:t>
            </a:r>
          </a:p>
          <a:p>
            <a:r>
              <a:rPr lang="en-US" dirty="0" smtClean="0">
                <a:latin typeface="Calibri" charset="0"/>
              </a:rPr>
              <a:t>Assess target user’s needs/capabilities</a:t>
            </a:r>
          </a:p>
          <a:p>
            <a:r>
              <a:rPr lang="en-US" dirty="0" smtClean="0">
                <a:latin typeface="Calibri" charset="0"/>
              </a:rPr>
              <a:t>Determine available, accessible, and free data</a:t>
            </a:r>
          </a:p>
          <a:p>
            <a:r>
              <a:rPr lang="en-US" dirty="0" smtClean="0">
                <a:latin typeface="Calibri" charset="0"/>
              </a:rPr>
              <a:t>Develop model </a:t>
            </a:r>
          </a:p>
          <a:p>
            <a:r>
              <a:rPr lang="en-US" dirty="0" smtClean="0">
                <a:latin typeface="Calibri" charset="0"/>
              </a:rPr>
              <a:t>Test model</a:t>
            </a:r>
          </a:p>
          <a:p>
            <a:r>
              <a:rPr lang="en-US" dirty="0" smtClean="0">
                <a:latin typeface="Calibri" charset="0"/>
              </a:rPr>
              <a:t>Validate model 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Risk Defined </a:t>
            </a:r>
            <a:endParaRPr lang="en-US" dirty="0">
              <a:latin typeface="Calibri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Risk = consequences of expected losses</a:t>
            </a:r>
          </a:p>
          <a:p>
            <a:r>
              <a:rPr lang="en-US" dirty="0" smtClean="0">
                <a:latin typeface="Calibri" charset="0"/>
              </a:rPr>
              <a:t>Previous studies of risk mapping:</a:t>
            </a:r>
          </a:p>
          <a:p>
            <a:pPr lvl="1"/>
            <a:r>
              <a:rPr lang="en-US" dirty="0" smtClean="0">
                <a:latin typeface="Calibri" charset="0"/>
              </a:rPr>
              <a:t>Defined risk in the form of susceptibility mapped for single hazards:</a:t>
            </a:r>
          </a:p>
          <a:p>
            <a:pPr lvl="2"/>
            <a:r>
              <a:rPr lang="en-US" dirty="0" smtClean="0">
                <a:latin typeface="Calibri" charset="0"/>
              </a:rPr>
              <a:t>Landslides, pipeline oil spills, tropical storm impact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Maps created using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overlays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multiple features related to hazard</a:t>
            </a:r>
          </a:p>
          <a:p>
            <a:pPr lvl="2"/>
            <a:r>
              <a:rPr lang="en-US" dirty="0" smtClean="0">
                <a:latin typeface="Calibri" charset="0"/>
              </a:rPr>
              <a:t>Geomorphology</a:t>
            </a:r>
            <a:r>
              <a:rPr lang="en-US" dirty="0">
                <a:latin typeface="Calibri" charset="0"/>
              </a:rPr>
              <a:t>, Population </a:t>
            </a:r>
            <a:r>
              <a:rPr lang="en-US" dirty="0" smtClean="0">
                <a:latin typeface="Calibri" charset="0"/>
              </a:rPr>
              <a:t>Density, Soil Characteristics, Hydrology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Previous Studies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Jafari</a:t>
            </a:r>
            <a:r>
              <a:rPr lang="en-US" dirty="0">
                <a:latin typeface="Calibri" charset="0"/>
              </a:rPr>
              <a:t> (2010): Iranian Pipeline study incorporating complex, multifactor environmental risk </a:t>
            </a:r>
            <a:r>
              <a:rPr lang="en-US" dirty="0" smtClean="0">
                <a:latin typeface="Calibri" charset="0"/>
              </a:rPr>
              <a:t>factor</a:t>
            </a:r>
            <a:endParaRPr lang="en-US" dirty="0">
              <a:latin typeface="Calibri" charset="0"/>
            </a:endParaRPr>
          </a:p>
          <a:p>
            <a:r>
              <a:rPr lang="en-US" dirty="0" err="1" smtClean="0">
                <a:latin typeface="Calibri" charset="0"/>
              </a:rPr>
              <a:t>Poompavai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(2012): Indian Cyclone study introducing </a:t>
            </a:r>
            <a:r>
              <a:rPr lang="en-US" dirty="0" smtClean="0">
                <a:latin typeface="Calibri" charset="0"/>
              </a:rPr>
              <a:t>population-specific risk </a:t>
            </a:r>
            <a:r>
              <a:rPr lang="en-US" dirty="0">
                <a:latin typeface="Calibri" charset="0"/>
              </a:rPr>
              <a:t>factors (</a:t>
            </a:r>
            <a:r>
              <a:rPr lang="ja-JP" altLang="en-US" dirty="0">
                <a:latin typeface="Calibri" charset="0"/>
              </a:rPr>
              <a:t>‘</a:t>
            </a:r>
            <a:r>
              <a:rPr lang="en-US" dirty="0">
                <a:latin typeface="Calibri" charset="0"/>
              </a:rPr>
              <a:t>coping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) with equally weighted categories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Previous Studies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Alexander (2010):  UK study of </a:t>
            </a:r>
            <a:r>
              <a:rPr lang="en-US" dirty="0" smtClean="0">
                <a:latin typeface="Calibri" charset="0"/>
              </a:rPr>
              <a:t>a emergency </a:t>
            </a:r>
            <a:r>
              <a:rPr lang="en-US" dirty="0">
                <a:latin typeface="Calibri" charset="0"/>
              </a:rPr>
              <a:t>r</a:t>
            </a:r>
            <a:r>
              <a:rPr lang="en-US" dirty="0" smtClean="0">
                <a:latin typeface="Calibri" charset="0"/>
              </a:rPr>
              <a:t>esponse </a:t>
            </a:r>
            <a:r>
              <a:rPr lang="en-US" dirty="0">
                <a:latin typeface="Calibri" charset="0"/>
              </a:rPr>
              <a:t>m</a:t>
            </a:r>
            <a:r>
              <a:rPr lang="en-US" dirty="0" smtClean="0">
                <a:latin typeface="Calibri" charset="0"/>
              </a:rPr>
              <a:t>apping </a:t>
            </a:r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ool </a:t>
            </a:r>
            <a:r>
              <a:rPr lang="en-US" dirty="0">
                <a:latin typeface="Calibri" charset="0"/>
              </a:rPr>
              <a:t>with </a:t>
            </a:r>
            <a:r>
              <a:rPr lang="en-US" dirty="0" smtClean="0">
                <a:latin typeface="Calibri" charset="0"/>
              </a:rPr>
              <a:t>end-user input and feedback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Ahmed (2015):  User generated weighting of </a:t>
            </a:r>
            <a:r>
              <a:rPr lang="en-US" dirty="0" smtClean="0">
                <a:latin typeface="Calibri" charset="0"/>
              </a:rPr>
              <a:t>factors </a:t>
            </a:r>
            <a:r>
              <a:rPr lang="en-US" dirty="0">
                <a:latin typeface="Calibri" charset="0"/>
              </a:rPr>
              <a:t>for Bangladeshi Landslides; </a:t>
            </a:r>
            <a:r>
              <a:rPr lang="en-US" dirty="0" smtClean="0">
                <a:latin typeface="Calibri" charset="0"/>
              </a:rPr>
              <a:t>concluded complete </a:t>
            </a:r>
            <a:r>
              <a:rPr lang="en-US" dirty="0">
                <a:latin typeface="Calibri" charset="0"/>
              </a:rPr>
              <a:t>model requires input </a:t>
            </a:r>
            <a:r>
              <a:rPr lang="en-US" dirty="0" smtClean="0">
                <a:latin typeface="Calibri" charset="0"/>
              </a:rPr>
              <a:t>from both </a:t>
            </a:r>
            <a:r>
              <a:rPr lang="en-US" dirty="0">
                <a:latin typeface="Calibri" charset="0"/>
              </a:rPr>
              <a:t>local officials </a:t>
            </a:r>
            <a:r>
              <a:rPr lang="en-US" dirty="0" smtClean="0">
                <a:latin typeface="Calibri" charset="0"/>
              </a:rPr>
              <a:t>and academic </a:t>
            </a:r>
            <a:r>
              <a:rPr lang="en-US" dirty="0">
                <a:latin typeface="Calibri" charset="0"/>
              </a:rPr>
              <a:t>subject matter expertise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Target End User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Local emergency manager with basic understanding of GIS and </a:t>
            </a:r>
            <a:r>
              <a:rPr lang="en-US" dirty="0" smtClean="0">
                <a:latin typeface="Calibri" charset="0"/>
              </a:rPr>
              <a:t>expertise and experience </a:t>
            </a:r>
            <a:r>
              <a:rPr lang="en-US" dirty="0" smtClean="0">
                <a:latin typeface="Calibri" charset="0"/>
              </a:rPr>
              <a:t>in emergency/disaster response</a:t>
            </a:r>
          </a:p>
          <a:p>
            <a:r>
              <a:rPr lang="en-US" dirty="0" smtClean="0">
                <a:latin typeface="Calibri" charset="0"/>
              </a:rPr>
              <a:t>Timeframe: within first few (up to 12) hours of a response, before state/federal resources arrive</a:t>
            </a:r>
          </a:p>
          <a:p>
            <a:r>
              <a:rPr lang="en-US" dirty="0" smtClean="0">
                <a:latin typeface="Calibri" charset="0"/>
              </a:rPr>
              <a:t>Scope: local </a:t>
            </a:r>
            <a:r>
              <a:rPr lang="en-US" dirty="0">
                <a:latin typeface="Calibri" charset="0"/>
              </a:rPr>
              <a:t>geographic </a:t>
            </a:r>
            <a:r>
              <a:rPr lang="en-US" dirty="0" smtClean="0">
                <a:latin typeface="Calibri" charset="0"/>
              </a:rPr>
              <a:t>level</a:t>
            </a:r>
          </a:p>
          <a:p>
            <a:pPr lvl="1"/>
            <a:r>
              <a:rPr lang="en-US" dirty="0" smtClean="0">
                <a:latin typeface="Calibri" charset="0"/>
              </a:rPr>
              <a:t>Municipality, County 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3035</TotalTime>
  <Words>779</Words>
  <Application>Microsoft Macintosh PowerPoint</Application>
  <PresentationFormat>On-screen Show (4:3)</PresentationFormat>
  <Paragraphs>116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Capital</vt:lpstr>
      <vt:lpstr>User-Defined Layer Selection and Weighting for Initial Emergency Response Risk Mapping</vt:lpstr>
      <vt:lpstr>Scenario</vt:lpstr>
      <vt:lpstr>2014 Oso, Washington Mudslide</vt:lpstr>
      <vt:lpstr>Objective </vt:lpstr>
      <vt:lpstr>Project Methodology </vt:lpstr>
      <vt:lpstr>Risk Defined </vt:lpstr>
      <vt:lpstr>Previous Studies </vt:lpstr>
      <vt:lpstr>Previous Studies</vt:lpstr>
      <vt:lpstr>Target End User</vt:lpstr>
      <vt:lpstr>Publically Available Emergency Management Data</vt:lpstr>
      <vt:lpstr>Creating a Risk Index</vt:lpstr>
      <vt:lpstr>ArcGIS Workflow</vt:lpstr>
      <vt:lpstr>Example: Colorado Wildfire</vt:lpstr>
      <vt:lpstr>Douglas County, CO  Wildfire Initial Response Risk Map</vt:lpstr>
      <vt:lpstr>Limitations</vt:lpstr>
      <vt:lpstr>Future Plans</vt:lpstr>
      <vt:lpstr>References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User-Defined Layer Selection and Weighting for Initial Emergency Response Risk Mapping</dc:title>
  <dc:creator>Jonas Miller</dc:creator>
  <cp:lastModifiedBy>Jonas Miller</cp:lastModifiedBy>
  <cp:revision>145</cp:revision>
  <dcterms:created xsi:type="dcterms:W3CDTF">2016-12-03T16:59:45Z</dcterms:created>
  <dcterms:modified xsi:type="dcterms:W3CDTF">2016-12-14T23:21:02Z</dcterms:modified>
</cp:coreProperties>
</file>