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7" r:id="rId3"/>
    <p:sldId id="267" r:id="rId4"/>
    <p:sldId id="276" r:id="rId5"/>
    <p:sldId id="278" r:id="rId6"/>
    <p:sldId id="282" r:id="rId7"/>
    <p:sldId id="274" r:id="rId8"/>
    <p:sldId id="283" r:id="rId9"/>
    <p:sldId id="268" r:id="rId10"/>
    <p:sldId id="289" r:id="rId11"/>
    <p:sldId id="279" r:id="rId12"/>
    <p:sldId id="284" r:id="rId13"/>
    <p:sldId id="285" r:id="rId14"/>
    <p:sldId id="286" r:id="rId15"/>
    <p:sldId id="287" r:id="rId16"/>
    <p:sldId id="288" r:id="rId17"/>
    <p:sldId id="272" r:id="rId18"/>
    <p:sldId id="280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88" autoAdjust="0"/>
  </p:normalViewPr>
  <p:slideViewPr>
    <p:cSldViewPr>
      <p:cViewPr>
        <p:scale>
          <a:sx n="66" d="100"/>
          <a:sy n="66" d="100"/>
        </p:scale>
        <p:origin x="-594" y="8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2C63-8DF8-4DA7-9805-9C48419AAE9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C21FB-FC0D-4707-86CF-6383236D8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http://www.militaryphotos.net/forums/showthread.php?137525-Colombian-Choppers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Wikipedia. (2012, September 13).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Analytic Hierarchy Process Fundamental Scale.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Retrieved from Wikipedia: http://en.wikipedia.org/wiki/File:AHPFundamentalScaleModerately.png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</a:t>
            </a:r>
            <a:r>
              <a:rPr lang="en-US" baseline="0" dirty="0" smtClean="0"/>
              <a:t> survey US Marine, US Army, and NGA geospatial analysts as well as pilots.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 each sum by the total of  </a:t>
            </a:r>
            <a:r>
              <a:rPr lang="en-US" baseline="0" dirty="0" smtClean="0"/>
              <a:t>38.194 to get the priority percentage.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http://www.aviationnews.eu/2009/11/17/u-s-army%E2%80%99s-black-hawk-helicopter-fleet-surpasses-1-million-flight-hours-in-iraq-and-afghanistan/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 of the Army. (2006).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Manual 3-21.38: Pathfinder Operations.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Washington DC: United States Army. Retrieved July 28, 2012, from http://armypubs.army.mil/doctrine/DR_pubs/DR_a/pdf/fm3_21x38.pdf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Federal Aviation Administration. (2012).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Aeronautical Information Manual: Official Guide to Basic Flight Information and ATC Procedures.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Washington DC: U.S. Department of Transportation. http://www.faa.gov/air_traffic/publications/ATPubs/AIM/aim.pdf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Parks, J. A. (1976).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Automated Procedure for Evaluating Sites for Suitability as Helicopter Landing Zones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(Vol. 1: Descriptions and Instructions for Use of Computer Programs). Alexandria: U.S. Army Material Development and Readiness Command.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Renner, R. D.,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Z. Z.,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Tjouas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G. C. (2009). Extending Advanced Geospatial Analysis Capabilities.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Northrop Grumman Technology Review Journal, 17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(1), 96. Retrieved July 29, 2012, from http://www.is.northropgrumman.com/about/ngtr_journal/assets/TRJ-2009/SS/09SS_Renner.pdf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Carlton, D., &amp; Berry, J. (2011, August).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Assessing Wildfire Response (Part 1):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Oneth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Land,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Twoeth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Air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Retrieved from Beyond Mapping III Compilation of Beyond Mapping Columns Appearing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GeoWorld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Magazine from 1996-2009: http://www.innovativegis.com/basis/mapanalysis/Topic29/Topic29.htm#WildfireResponse_Part1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 Systems Research Institute. (2012, August 30).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Helicopter Landing Zones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Retrieved from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ArcGIS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Resources: http://resources.arcgis.com/en/communities/defense-and-intelligence/01vr00000012000000.htm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 Geological Survey. (2012, May 22).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Elevation Dataset.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Retrieved from USGS: http://ned.usgs.gov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 Geological Survey. (2012, May 22).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Land Cover Database.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Retrieved from USGS: http://seamless.usgs.gov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-Reclassify</a:t>
            </a:r>
            <a:r>
              <a:rPr lang="en-US" baseline="0" dirty="0" smtClean="0"/>
              <a:t> values stored in data dictionaries.</a:t>
            </a:r>
          </a:p>
          <a:p>
            <a:r>
              <a:rPr lang="en-US" baseline="0" dirty="0" smtClean="0"/>
              <a:t>-Thin areas will also be removed.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studies for solar</a:t>
            </a:r>
            <a:r>
              <a:rPr lang="en-US" baseline="0" dirty="0" smtClean="0"/>
              <a:t> farms, wind mills, and other sites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21FB-FC0D-4707-86CF-6383236D84B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atricksaviation.com/uploads/photos/2436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914400"/>
            <a:ext cx="7619998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249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GIS in Helicopter Landing Zone Analysis: Scripting An Automated, Multi-Criteria, Weighted Overlay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1496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Barry Y. Miller</a:t>
            </a:r>
          </a:p>
          <a:p>
            <a:pPr algn="ctr"/>
            <a:r>
              <a:rPr lang="en-US" dirty="0" smtClean="0"/>
              <a:t>GEOG 596A: HLZ</a:t>
            </a:r>
          </a:p>
          <a:p>
            <a:pPr algn="ctr"/>
            <a:r>
              <a:rPr lang="en-US" dirty="0" smtClean="0"/>
              <a:t>Capstone Project Proposal, 26 September 2012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5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Methodology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48071"/>
          </a:xfrm>
        </p:spPr>
        <p:txBody>
          <a:bodyPr/>
          <a:lstStyle/>
          <a:p>
            <a:r>
              <a:rPr lang="en-US" dirty="0" smtClean="0"/>
              <a:t>Script tool will automatically determine the appropriate UTM zone for the analysis</a:t>
            </a:r>
          </a:p>
          <a:p>
            <a:r>
              <a:rPr lang="en-US" dirty="0" smtClean="0"/>
              <a:t>Project the data into the WGS 1984 datum and the UTM zone</a:t>
            </a:r>
          </a:p>
          <a:p>
            <a:r>
              <a:rPr lang="en-US" dirty="0" smtClean="0"/>
              <a:t>Data dictionaries will store the HLZ site criteria for each helicopter platform</a:t>
            </a:r>
          </a:p>
          <a:p>
            <a:r>
              <a:rPr lang="en-US" dirty="0" smtClean="0"/>
              <a:t>Criteria will be different for day or night conditions</a:t>
            </a:r>
          </a:p>
          <a:p>
            <a:r>
              <a:rPr lang="en-US" dirty="0" smtClean="0"/>
              <a:t>Weights will change based on user-specified environment: Temperate Forest, Desert, Mixed Urban, or Generic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Methodology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2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Methodology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057400"/>
            <a:ext cx="903019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957072"/>
          </a:xfrm>
        </p:spPr>
        <p:txBody>
          <a:bodyPr/>
          <a:lstStyle/>
          <a:p>
            <a:r>
              <a:rPr lang="en-US" dirty="0" smtClean="0"/>
              <a:t>Reclassified into highly, moderately, and barely suitable.  Unsuitable values will become </a:t>
            </a:r>
            <a:r>
              <a:rPr lang="en-US" dirty="0" err="1" smtClean="0"/>
              <a:t>NoData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Methodology: AHP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Analytic Hierarchy Process for Multi-Criteria Weighting</a:t>
            </a:r>
          </a:p>
          <a:p>
            <a:pPr lvl="1"/>
            <a:r>
              <a:rPr lang="en-US" dirty="0" smtClean="0"/>
              <a:t>Developed by Thomas </a:t>
            </a:r>
            <a:r>
              <a:rPr lang="en-US" dirty="0" err="1" smtClean="0"/>
              <a:t>Saaty</a:t>
            </a:r>
            <a:r>
              <a:rPr lang="en-US" dirty="0" smtClean="0"/>
              <a:t> in the 70’s and 80’s</a:t>
            </a:r>
          </a:p>
          <a:p>
            <a:pPr lvl="1"/>
            <a:r>
              <a:rPr lang="en-US" dirty="0" smtClean="0"/>
              <a:t>Used in geography since the mid-90’s for site suitability analysis</a:t>
            </a:r>
          </a:p>
          <a:p>
            <a:pPr lvl="1"/>
            <a:r>
              <a:rPr lang="en-US" dirty="0" smtClean="0"/>
              <a:t>Overall goal and hierarchy of objectives, attributes and criteria</a:t>
            </a:r>
          </a:p>
        </p:txBody>
      </p:sp>
      <p:pic>
        <p:nvPicPr>
          <p:cNvPr id="6146" name="Object 2"/>
          <p:cNvPicPr>
            <a:picLocks noChangeAspect="1" noChangeArrowheads="1"/>
          </p:cNvPicPr>
          <p:nvPr/>
        </p:nvPicPr>
        <p:blipFill>
          <a:blip r:embed="rId3" cstate="print"/>
          <a:srcRect b="-282"/>
          <a:stretch>
            <a:fillRect/>
          </a:stretch>
        </p:blipFill>
        <p:spPr bwMode="auto">
          <a:xfrm>
            <a:off x="1447800" y="3581400"/>
            <a:ext cx="603922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Methodology: </a:t>
            </a:r>
            <a:r>
              <a:rPr lang="en-US" dirty="0" err="1" smtClean="0"/>
              <a:t>Pairwise</a:t>
            </a:r>
            <a:r>
              <a:rPr lang="en-US" dirty="0" smtClean="0"/>
              <a:t> Comparison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Compare two criteria at a time</a:t>
            </a:r>
          </a:p>
          <a:p>
            <a:r>
              <a:rPr lang="en-US" dirty="0" smtClean="0"/>
              <a:t>Weaker candidate assigned a “1”, stronger candidate assigned a score of “1” to “9” based on comparative strength</a:t>
            </a:r>
          </a:p>
        </p:txBody>
      </p:sp>
      <p:pic>
        <p:nvPicPr>
          <p:cNvPr id="7170" name="Picture 2" descr="File:AHPFundamentalScaleModerate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105150"/>
            <a:ext cx="588356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Methodology: </a:t>
            </a:r>
            <a:r>
              <a:rPr lang="en-US" dirty="0" err="1" smtClean="0"/>
              <a:t>Pairwise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690" y="1447800"/>
            <a:ext cx="732571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Methodology: </a:t>
            </a:r>
            <a:r>
              <a:rPr lang="en-US" dirty="0" err="1" smtClean="0"/>
              <a:t>Pairwise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438400"/>
            <a:ext cx="9144001" cy="318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Priority Weighting for Five HLZ Criteria in a Temperate Forest (Illustrative Values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Well-documented script tool with appropriate value list filters</a:t>
            </a:r>
          </a:p>
          <a:p>
            <a:r>
              <a:rPr lang="en-US" dirty="0" smtClean="0"/>
              <a:t>Detailed help documentation</a:t>
            </a:r>
          </a:p>
          <a:p>
            <a:r>
              <a:rPr lang="en-US" dirty="0" smtClean="0"/>
              <a:t>Data dictionaries with appropriate criteria</a:t>
            </a:r>
          </a:p>
          <a:p>
            <a:r>
              <a:rPr lang="en-US" dirty="0" smtClean="0"/>
              <a:t>Test data in various environments</a:t>
            </a:r>
          </a:p>
          <a:p>
            <a:r>
              <a:rPr lang="en-US" dirty="0" smtClean="0"/>
              <a:t>15-20 minute presentation</a:t>
            </a:r>
          </a:p>
          <a:p>
            <a:r>
              <a:rPr lang="en-US" dirty="0" smtClean="0"/>
              <a:t>10-15 page research paper detailing methodology and criteria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80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Plan to present at the ESRI International User’s Conference from 8-12 July, 2013 in San Diego, CA.</a:t>
            </a:r>
          </a:p>
          <a:p>
            <a:r>
              <a:rPr lang="en-US" dirty="0" smtClean="0"/>
              <a:t>Proposed Time Line</a:t>
            </a:r>
          </a:p>
          <a:p>
            <a:pPr lvl="1"/>
            <a:r>
              <a:rPr lang="en-US" dirty="0" smtClean="0"/>
              <a:t>9/26/2012: Present my project proposal for peer review</a:t>
            </a:r>
          </a:p>
          <a:p>
            <a:pPr lvl="1"/>
            <a:r>
              <a:rPr lang="en-US" dirty="0" smtClean="0"/>
              <a:t>10/01/2012: Input peer review comments into capstone proposal</a:t>
            </a:r>
          </a:p>
          <a:p>
            <a:pPr lvl="1"/>
            <a:r>
              <a:rPr lang="en-US" dirty="0" smtClean="0"/>
              <a:t>10/26/2012: Submit abstract to ESRI selection committee</a:t>
            </a:r>
          </a:p>
          <a:p>
            <a:pPr lvl="1"/>
            <a:r>
              <a:rPr lang="en-US" dirty="0" smtClean="0"/>
              <a:t>03/01/2013: Finish gathering survey results for criteria weighting</a:t>
            </a:r>
          </a:p>
          <a:p>
            <a:pPr lvl="1"/>
            <a:r>
              <a:rPr lang="en-US" dirty="0" smtClean="0"/>
              <a:t>05/01/2013: Complete </a:t>
            </a:r>
            <a:r>
              <a:rPr lang="en-US" dirty="0" err="1" smtClean="0"/>
              <a:t>ArcGIS</a:t>
            </a:r>
            <a:r>
              <a:rPr lang="en-US" dirty="0" smtClean="0"/>
              <a:t> Python Script</a:t>
            </a:r>
          </a:p>
          <a:p>
            <a:pPr lvl="1"/>
            <a:r>
              <a:rPr lang="en-US" dirty="0" smtClean="0"/>
              <a:t>05/15/2013: Sign-up for GEOG 596B: Individual Studies – Capstone</a:t>
            </a:r>
          </a:p>
          <a:p>
            <a:pPr lvl="1"/>
            <a:r>
              <a:rPr lang="en-US" dirty="0" smtClean="0"/>
              <a:t>06/01/2013: Complete project paper</a:t>
            </a:r>
          </a:p>
          <a:p>
            <a:pPr lvl="1"/>
            <a:r>
              <a:rPr lang="en-US" dirty="0" smtClean="0"/>
              <a:t>06/15/2013: Complete project presentation</a:t>
            </a:r>
          </a:p>
          <a:p>
            <a:pPr lvl="1"/>
            <a:r>
              <a:rPr lang="en-US" dirty="0" smtClean="0"/>
              <a:t>06/15 to 07/07/2013: Rehearse presentation</a:t>
            </a:r>
          </a:p>
          <a:p>
            <a:pPr lvl="1"/>
            <a:r>
              <a:rPr lang="en-US" dirty="0" smtClean="0"/>
              <a:t>07/08 to 07/12/2013: Presentation at ESRI IU Conference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Venue and Time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5105400" cy="484327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Background</a:t>
            </a:r>
          </a:p>
          <a:p>
            <a:r>
              <a:rPr lang="en-US" sz="3200" dirty="0" smtClean="0"/>
              <a:t>Existing Research, Techniques and Procedures</a:t>
            </a:r>
          </a:p>
          <a:p>
            <a:r>
              <a:rPr lang="en-US" sz="3200" dirty="0" smtClean="0"/>
              <a:t>Project Objectives and Goals</a:t>
            </a:r>
          </a:p>
          <a:p>
            <a:r>
              <a:rPr lang="en-US" sz="3200" dirty="0" smtClean="0"/>
              <a:t>Proposed Methodology</a:t>
            </a:r>
          </a:p>
          <a:p>
            <a:pPr lvl="1"/>
            <a:r>
              <a:rPr lang="en-US" sz="2800" dirty="0" smtClean="0"/>
              <a:t>User Inputs</a:t>
            </a:r>
          </a:p>
          <a:p>
            <a:pPr lvl="1"/>
            <a:r>
              <a:rPr lang="en-US" sz="2800" dirty="0" smtClean="0"/>
              <a:t>Flow Charts</a:t>
            </a:r>
          </a:p>
          <a:p>
            <a:pPr lvl="1"/>
            <a:r>
              <a:rPr lang="en-US" sz="2800" dirty="0" smtClean="0"/>
              <a:t>AHP/</a:t>
            </a:r>
            <a:r>
              <a:rPr lang="en-US" sz="2800" dirty="0" err="1" smtClean="0"/>
              <a:t>Pairwise</a:t>
            </a:r>
            <a:r>
              <a:rPr lang="en-US" sz="2800" dirty="0" smtClean="0"/>
              <a:t> Comparison</a:t>
            </a:r>
          </a:p>
          <a:p>
            <a:r>
              <a:rPr lang="en-US" sz="3200" dirty="0" smtClean="0"/>
              <a:t>Project Deliverables</a:t>
            </a:r>
          </a:p>
          <a:p>
            <a:r>
              <a:rPr lang="en-US" sz="3200" dirty="0" smtClean="0"/>
              <a:t>Presentation Venue and Timeline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2" descr="http://earththreats.com/wp-content/uploads/2012/04/800px-CV-22_Osprey_in_f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4419600" cy="315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391400" cy="48432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Background</a:t>
            </a:r>
          </a:p>
          <a:p>
            <a:r>
              <a:rPr lang="en-US" sz="3200" dirty="0" smtClean="0"/>
              <a:t>Existing Research, Techniques and Procedures</a:t>
            </a:r>
          </a:p>
          <a:p>
            <a:r>
              <a:rPr lang="en-US" sz="3200" dirty="0" smtClean="0"/>
              <a:t>Project Objectives and Goals</a:t>
            </a:r>
          </a:p>
          <a:p>
            <a:r>
              <a:rPr lang="en-US" sz="3200" dirty="0" smtClean="0"/>
              <a:t>Proposed Methodology</a:t>
            </a:r>
          </a:p>
          <a:p>
            <a:r>
              <a:rPr lang="en-US" sz="3200" dirty="0" smtClean="0"/>
              <a:t>Project Deliverables</a:t>
            </a:r>
          </a:p>
          <a:p>
            <a:r>
              <a:rPr lang="en-US" sz="3200" dirty="0" smtClean="0"/>
              <a:t>Presentation Venue </a:t>
            </a:r>
          </a:p>
          <a:p>
            <a:pPr>
              <a:buNone/>
            </a:pPr>
            <a:r>
              <a:rPr lang="en-US" sz="3200" dirty="0" smtClean="0"/>
              <a:t>  and Timeline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31746" name="Picture 2" descr="http://newslincolncounty.com/wp-content/uploads/2011/09/coast-guard-h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431" y="3981449"/>
            <a:ext cx="3996569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4800600" cy="4843272"/>
          </a:xfrm>
        </p:spPr>
        <p:txBody>
          <a:bodyPr>
            <a:normAutofit/>
          </a:bodyPr>
          <a:lstStyle/>
          <a:p>
            <a:r>
              <a:rPr lang="en-US" dirty="0" smtClean="0"/>
              <a:t>Helicopter Landing Zone analysis is a common military intelligence problem</a:t>
            </a:r>
          </a:p>
          <a:p>
            <a:r>
              <a:rPr lang="en-US" dirty="0" smtClean="0"/>
              <a:t>Used for planning an initial invasion, search and rescue, logistics, and medical evacuation</a:t>
            </a:r>
          </a:p>
          <a:p>
            <a:r>
              <a:rPr lang="en-US" dirty="0" smtClean="0"/>
              <a:t>Little consistency in procedures and criteria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170" name="Picture 2" descr="http://www.aviationnews.eu/blog/wp-content/uploads/2009/11/black-hawk-helicop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519" y="1295400"/>
            <a:ext cx="4002282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Many sources for purpose and geospatial criteria</a:t>
            </a:r>
          </a:p>
          <a:p>
            <a:pPr lvl="1"/>
            <a:r>
              <a:rPr lang="en-US" dirty="0" smtClean="0"/>
              <a:t>Army Field Manual 3-21.38 Pathfinder Operations</a:t>
            </a:r>
          </a:p>
          <a:p>
            <a:pPr lvl="2"/>
            <a:r>
              <a:rPr lang="en-US" dirty="0" smtClean="0"/>
              <a:t>Minimum landing diameter, slope, surface conditions, obstacle ratios, day/night, seven categories of helicopters</a:t>
            </a:r>
          </a:p>
          <a:p>
            <a:pPr lvl="1"/>
            <a:r>
              <a:rPr lang="en-US" dirty="0" smtClean="0"/>
              <a:t>Federal Aviation Administration Aeronautical Information Manual</a:t>
            </a:r>
          </a:p>
          <a:p>
            <a:pPr lvl="2"/>
            <a:r>
              <a:rPr lang="en-US" dirty="0" smtClean="0"/>
              <a:t>Diameter, slope, safe wind conditions</a:t>
            </a:r>
          </a:p>
          <a:p>
            <a:pPr lvl="1"/>
            <a:r>
              <a:rPr lang="en-US" dirty="0" smtClean="0"/>
              <a:t>US Army Corps of Engineers Waterways Experiment Station FTHEL Computer Program</a:t>
            </a:r>
          </a:p>
          <a:p>
            <a:pPr lvl="2"/>
            <a:r>
              <a:rPr lang="en-US" dirty="0" smtClean="0"/>
              <a:t>Slope, soil strength, </a:t>
            </a:r>
            <a:r>
              <a:rPr lang="en-US" dirty="0" err="1" smtClean="0"/>
              <a:t>microrelief</a:t>
            </a:r>
            <a:r>
              <a:rPr lang="en-US" dirty="0" smtClean="0"/>
              <a:t>, full-touch vs. hover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Research, Techniques and Procedures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Little modern scientific research but many examples of different techniques and procedures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Research, Techniques and Procedures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51308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895600"/>
            <a:ext cx="320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6900" y="5194300"/>
            <a:ext cx="4660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No scripts or tools found on ESRI online resources</a:t>
            </a:r>
          </a:p>
          <a:p>
            <a:r>
              <a:rPr lang="en-US" dirty="0" smtClean="0"/>
              <a:t>Simple models found on NGA/DIA sites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Existing methods provide a go/no-go result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Research, Techniques and Procedures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0"/>
            <a:ext cx="48641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Refine HLZ analysis process with a script tool</a:t>
            </a:r>
          </a:p>
          <a:p>
            <a:r>
              <a:rPr lang="en-US" dirty="0" smtClean="0"/>
              <a:t>Pre-loaded with common helicopter types and their criteria</a:t>
            </a:r>
          </a:p>
          <a:p>
            <a:pPr lvl="1"/>
            <a:r>
              <a:rPr lang="en-US" dirty="0" smtClean="0"/>
              <a:t>Highly suitable, moderately suitable, and barely suitable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Objective and Goals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124200"/>
            <a:ext cx="432841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81000" y="3733800"/>
            <a:ext cx="57150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28600" y="3200400"/>
            <a:ext cx="44196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Acceptable l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cover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soil classification tables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Day/night conditions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Multi-criteria weighting</a:t>
            </a:r>
          </a:p>
          <a:p>
            <a:pPr lvl="1"/>
            <a:r>
              <a:rPr lang="en-US" dirty="0" smtClean="0"/>
              <a:t>Potential Sites will be rank-ordered based on suitability</a:t>
            </a:r>
          </a:p>
          <a:p>
            <a:r>
              <a:rPr lang="en-US" dirty="0" smtClean="0"/>
              <a:t>Weighting % for different environments</a:t>
            </a:r>
          </a:p>
          <a:p>
            <a:r>
              <a:rPr lang="en-US" dirty="0" smtClean="0"/>
              <a:t>Script will accept user provided input data and automate the analysis and output</a:t>
            </a:r>
          </a:p>
          <a:p>
            <a:r>
              <a:rPr lang="en-US" dirty="0" smtClean="0"/>
              <a:t>Provide potential HLZ sites in </a:t>
            </a:r>
            <a:r>
              <a:rPr lang="en-US" dirty="0" err="1" smtClean="0"/>
              <a:t>shapefile</a:t>
            </a:r>
            <a:r>
              <a:rPr lang="en-US" dirty="0" smtClean="0"/>
              <a:t> and KML format</a:t>
            </a:r>
          </a:p>
          <a:p>
            <a:r>
              <a:rPr lang="en-US" dirty="0" smtClean="0"/>
              <a:t>Rank-ordered so an analyst can find the most ideal sites 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Objective and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581400" cy="2709672"/>
          </a:xfrm>
        </p:spPr>
        <p:txBody>
          <a:bodyPr/>
          <a:lstStyle/>
          <a:p>
            <a:r>
              <a:rPr lang="en-US" dirty="0" smtClean="0"/>
              <a:t>National Elevation Dataset</a:t>
            </a:r>
          </a:p>
          <a:p>
            <a:r>
              <a:rPr lang="en-US" dirty="0" smtClean="0"/>
              <a:t>National Land Cover Database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Methodology:</a:t>
            </a:r>
            <a:br>
              <a:rPr lang="en-US" dirty="0" smtClean="0"/>
            </a:br>
            <a:r>
              <a:rPr lang="en-US" dirty="0" smtClean="0"/>
              <a:t>User Inputs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825" y="1390650"/>
            <a:ext cx="2314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1390650"/>
            <a:ext cx="23050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3157728"/>
            <a:ext cx="8153400" cy="309067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Roads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V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ertical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obstructions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Area of Interest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/>
              <a:t>Environment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Day/Night Conditions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Will run with a minimum of elevation and AOI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incorporate LIDAR LAS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5662</TotalTime>
  <Words>1050</Words>
  <Application>Microsoft Office PowerPoint</Application>
  <PresentationFormat>On-screen Show (4:3)</PresentationFormat>
  <Paragraphs>143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GIS in Helicopter Landing Zone Analysis: Scripting An Automated, Multi-Criteria, Weighted Overlay Approach</vt:lpstr>
      <vt:lpstr>Agenda</vt:lpstr>
      <vt:lpstr>Background</vt:lpstr>
      <vt:lpstr>Existing Research, Techniques and Procedures</vt:lpstr>
      <vt:lpstr>Existing Research, Techniques and Procedures</vt:lpstr>
      <vt:lpstr>Existing Research, Techniques and Procedures</vt:lpstr>
      <vt:lpstr>Project Objective and Goals</vt:lpstr>
      <vt:lpstr>Project Objective and Goals</vt:lpstr>
      <vt:lpstr>Proposed Methodology: User Inputs</vt:lpstr>
      <vt:lpstr>Proposed Methodology</vt:lpstr>
      <vt:lpstr>Proposed Methodology</vt:lpstr>
      <vt:lpstr>Proposed Methodology</vt:lpstr>
      <vt:lpstr>Proposed Methodology: AHP</vt:lpstr>
      <vt:lpstr>Proposed Methodology: Pairwise Comparison</vt:lpstr>
      <vt:lpstr>Proposed Methodology: Pairwise Comparison</vt:lpstr>
      <vt:lpstr>Proposed Methodology: Pairwise Comparison</vt:lpstr>
      <vt:lpstr>Project Deliverables</vt:lpstr>
      <vt:lpstr>Presentation Venue and Time Line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Multi-Criteria Analysis for Helicopter Landing Zone Analysis</dc:title>
  <dc:creator>Barry</dc:creator>
  <cp:lastModifiedBy>king</cp:lastModifiedBy>
  <cp:revision>75</cp:revision>
  <dcterms:created xsi:type="dcterms:W3CDTF">2006-08-16T00:00:00Z</dcterms:created>
  <dcterms:modified xsi:type="dcterms:W3CDTF">2012-09-26T23:29:49Z</dcterms:modified>
</cp:coreProperties>
</file>