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88" r:id="rId4"/>
    <p:sldId id="283" r:id="rId5"/>
    <p:sldId id="267" r:id="rId6"/>
    <p:sldId id="280" r:id="rId7"/>
    <p:sldId id="292" r:id="rId8"/>
    <p:sldId id="294" r:id="rId9"/>
    <p:sldId id="270" r:id="rId10"/>
    <p:sldId id="277" r:id="rId11"/>
    <p:sldId id="303" r:id="rId12"/>
    <p:sldId id="297" r:id="rId13"/>
    <p:sldId id="299" r:id="rId14"/>
    <p:sldId id="305" r:id="rId15"/>
    <p:sldId id="300" r:id="rId16"/>
    <p:sldId id="306" r:id="rId17"/>
    <p:sldId id="307" r:id="rId18"/>
    <p:sldId id="301" r:id="rId19"/>
    <p:sldId id="293" r:id="rId20"/>
    <p:sldId id="295" r:id="rId21"/>
    <p:sldId id="296" r:id="rId22"/>
  </p:sldIdLst>
  <p:sldSz cx="12192000" cy="6858000"/>
  <p:notesSz cx="73152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Moodhe" initials="KM" lastIdx="1" clrIdx="0">
    <p:extLst>
      <p:ext uri="{19B8F6BF-5375-455C-9EA6-DF929625EA0E}">
        <p15:presenceInfo xmlns:p15="http://schemas.microsoft.com/office/powerpoint/2012/main" userId="5b20a5eeec23bf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996600"/>
    <a:srgbClr val="6F7B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67450" autoAdjust="0"/>
  </p:normalViewPr>
  <p:slideViewPr>
    <p:cSldViewPr snapToGrid="0">
      <p:cViewPr varScale="1">
        <p:scale>
          <a:sx n="73" d="100"/>
          <a:sy n="73" d="100"/>
        </p:scale>
        <p:origin x="166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A2737-8E90-4918-9A87-43698A945C7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359EA656-8E81-45A3-8B34-2B9C7E60657B}">
      <dgm:prSet phldrT="[Text]" custT="1"/>
      <dgm:spPr/>
      <dgm:t>
        <a:bodyPr/>
        <a:lstStyle/>
        <a:p>
          <a:r>
            <a:rPr lang="en-US" sz="2000" dirty="0"/>
            <a:t>Subset Data</a:t>
          </a:r>
        </a:p>
      </dgm:t>
    </dgm:pt>
    <dgm:pt modelId="{2AE2FF94-ED1C-4F9C-8784-2B5C35598F9B}" type="parTrans" cxnId="{06D2C44B-35D2-47FC-9C94-5944C546CFFE}">
      <dgm:prSet/>
      <dgm:spPr/>
      <dgm:t>
        <a:bodyPr/>
        <a:lstStyle/>
        <a:p>
          <a:endParaRPr lang="en-US"/>
        </a:p>
      </dgm:t>
    </dgm:pt>
    <dgm:pt modelId="{D8DA38A5-0FC7-4C45-9B4B-AB63DD388537}" type="sibTrans" cxnId="{06D2C44B-35D2-47FC-9C94-5944C546CFFE}">
      <dgm:prSet/>
      <dgm:spPr/>
      <dgm:t>
        <a:bodyPr/>
        <a:lstStyle/>
        <a:p>
          <a:endParaRPr lang="en-US"/>
        </a:p>
      </dgm:t>
    </dgm:pt>
    <dgm:pt modelId="{A69EAF6C-1D39-4493-9EA7-1CA90CD35354}">
      <dgm:prSet phldrT="[Text]" custT="1"/>
      <dgm:spPr/>
      <dgm:t>
        <a:bodyPr/>
        <a:lstStyle/>
        <a:p>
          <a:r>
            <a:rPr lang="en-US" sz="2000" dirty="0"/>
            <a:t>Quantify Land Change</a:t>
          </a:r>
        </a:p>
      </dgm:t>
    </dgm:pt>
    <dgm:pt modelId="{72222153-2642-4D45-8608-BDE5BCC66325}" type="parTrans" cxnId="{77ECB7E9-DACE-41DA-9932-65B1AC0B3871}">
      <dgm:prSet/>
      <dgm:spPr/>
      <dgm:t>
        <a:bodyPr/>
        <a:lstStyle/>
        <a:p>
          <a:endParaRPr lang="en-US"/>
        </a:p>
      </dgm:t>
    </dgm:pt>
    <dgm:pt modelId="{CB13BA6A-3FD7-4184-A78D-1309E7BEC1AC}" type="sibTrans" cxnId="{77ECB7E9-DACE-41DA-9932-65B1AC0B3871}">
      <dgm:prSet/>
      <dgm:spPr/>
      <dgm:t>
        <a:bodyPr/>
        <a:lstStyle/>
        <a:p>
          <a:endParaRPr lang="en-US"/>
        </a:p>
      </dgm:t>
    </dgm:pt>
    <dgm:pt modelId="{E87574B3-7BEF-4851-B3B4-1C09D9D886FB}">
      <dgm:prSet phldrT="[Text]" custT="1"/>
      <dgm:spPr/>
      <dgm:t>
        <a:bodyPr/>
        <a:lstStyle/>
        <a:p>
          <a:r>
            <a:rPr lang="en-US" sz="1600" dirty="0"/>
            <a:t>Calculate land cover area changes by category for each time interval</a:t>
          </a:r>
        </a:p>
      </dgm:t>
    </dgm:pt>
    <dgm:pt modelId="{7AF87EE4-C620-496A-9C85-6209810191A6}" type="parTrans" cxnId="{7937EC96-3A23-4E50-A40D-E41E2AFBFF75}">
      <dgm:prSet/>
      <dgm:spPr/>
      <dgm:t>
        <a:bodyPr/>
        <a:lstStyle/>
        <a:p>
          <a:endParaRPr lang="en-US"/>
        </a:p>
      </dgm:t>
    </dgm:pt>
    <dgm:pt modelId="{74264599-45C1-4317-8D75-6627F4139770}" type="sibTrans" cxnId="{7937EC96-3A23-4E50-A40D-E41E2AFBFF75}">
      <dgm:prSet/>
      <dgm:spPr/>
      <dgm:t>
        <a:bodyPr/>
        <a:lstStyle/>
        <a:p>
          <a:endParaRPr lang="en-US"/>
        </a:p>
      </dgm:t>
    </dgm:pt>
    <dgm:pt modelId="{6B2A90BF-8B66-45C3-805B-6C37FE9223F3}">
      <dgm:prSet phldrT="[Text]" custT="1"/>
      <dgm:spPr/>
      <dgm:t>
        <a:bodyPr/>
        <a:lstStyle/>
        <a:p>
          <a:r>
            <a:rPr lang="en-US" sz="2000" dirty="0"/>
            <a:t>Analyze Correlations</a:t>
          </a:r>
        </a:p>
      </dgm:t>
    </dgm:pt>
    <dgm:pt modelId="{8FDD0437-0126-40A6-A7F1-C64C3138FDC9}" type="parTrans" cxnId="{85881324-EA68-4828-8ED4-1FF64CE917A2}">
      <dgm:prSet/>
      <dgm:spPr/>
      <dgm:t>
        <a:bodyPr/>
        <a:lstStyle/>
        <a:p>
          <a:endParaRPr lang="en-US"/>
        </a:p>
      </dgm:t>
    </dgm:pt>
    <dgm:pt modelId="{21CD9D4A-F6EB-4BDA-9603-8D2BA3542034}" type="sibTrans" cxnId="{85881324-EA68-4828-8ED4-1FF64CE917A2}">
      <dgm:prSet/>
      <dgm:spPr/>
      <dgm:t>
        <a:bodyPr/>
        <a:lstStyle/>
        <a:p>
          <a:endParaRPr lang="en-US"/>
        </a:p>
      </dgm:t>
    </dgm:pt>
    <dgm:pt modelId="{3619771A-8E6F-41BB-9592-D7E5A0D2D86A}">
      <dgm:prSet phldrT="[Text]" custT="1"/>
      <dgm:spPr/>
      <dgm:t>
        <a:bodyPr/>
        <a:lstStyle/>
        <a:p>
          <a:r>
            <a:rPr lang="en-US" sz="1600" dirty="0"/>
            <a:t>Identify trends over time between both counties</a:t>
          </a:r>
        </a:p>
      </dgm:t>
    </dgm:pt>
    <dgm:pt modelId="{DE7A7CC1-95E7-4457-B0D5-1B2AB0AD104F}" type="parTrans" cxnId="{FE04E092-6DEA-4EDC-8E9C-656BC4B6E6B6}">
      <dgm:prSet/>
      <dgm:spPr/>
      <dgm:t>
        <a:bodyPr/>
        <a:lstStyle/>
        <a:p>
          <a:endParaRPr lang="en-US"/>
        </a:p>
      </dgm:t>
    </dgm:pt>
    <dgm:pt modelId="{8E3F2BD5-34A6-46A3-9E6C-565D075C3E15}" type="sibTrans" cxnId="{FE04E092-6DEA-4EDC-8E9C-656BC4B6E6B6}">
      <dgm:prSet/>
      <dgm:spPr/>
      <dgm:t>
        <a:bodyPr/>
        <a:lstStyle/>
        <a:p>
          <a:endParaRPr lang="en-US"/>
        </a:p>
      </dgm:t>
    </dgm:pt>
    <dgm:pt modelId="{6C19FB46-C6E1-4546-9B9F-0D4686AF2EB1}">
      <dgm:prSet phldrT="[Text]" custT="1"/>
      <dgm:spPr/>
      <dgm:t>
        <a:bodyPr/>
        <a:lstStyle/>
        <a:p>
          <a:r>
            <a:rPr lang="en-US" sz="1600" dirty="0"/>
            <a:t>Compare geographic factors (proximity to slope, roads, soils)</a:t>
          </a:r>
        </a:p>
      </dgm:t>
    </dgm:pt>
    <dgm:pt modelId="{5822BBF3-F609-4AB3-8CF0-AC986C7E7E5A}" type="parTrans" cxnId="{F1DBD634-123C-4E7D-895F-32F6568B6DD8}">
      <dgm:prSet/>
      <dgm:spPr/>
      <dgm:t>
        <a:bodyPr/>
        <a:lstStyle/>
        <a:p>
          <a:endParaRPr lang="en-US"/>
        </a:p>
      </dgm:t>
    </dgm:pt>
    <dgm:pt modelId="{76C251CC-802A-4285-8C78-09ADB3F6A093}" type="sibTrans" cxnId="{F1DBD634-123C-4E7D-895F-32F6568B6DD8}">
      <dgm:prSet/>
      <dgm:spPr/>
      <dgm:t>
        <a:bodyPr/>
        <a:lstStyle/>
        <a:p>
          <a:endParaRPr lang="en-US"/>
        </a:p>
      </dgm:t>
    </dgm:pt>
    <dgm:pt modelId="{DC20B717-0C36-43C5-89EE-98540CC9227B}">
      <dgm:prSet custT="1"/>
      <dgm:spPr/>
      <dgm:t>
        <a:bodyPr/>
        <a:lstStyle/>
        <a:p>
          <a:r>
            <a:rPr lang="en-US" sz="2000" dirty="0"/>
            <a:t>Production</a:t>
          </a:r>
        </a:p>
      </dgm:t>
    </dgm:pt>
    <dgm:pt modelId="{FBCFD9F5-E871-4EFA-B2D6-44A1D37B0FC5}" type="parTrans" cxnId="{AA82373E-BCA1-4F50-B7D1-C7DFB910AE6D}">
      <dgm:prSet/>
      <dgm:spPr/>
      <dgm:t>
        <a:bodyPr/>
        <a:lstStyle/>
        <a:p>
          <a:endParaRPr lang="en-US"/>
        </a:p>
      </dgm:t>
    </dgm:pt>
    <dgm:pt modelId="{D9D93DC0-186C-4B68-8874-15E74031ECDA}" type="sibTrans" cxnId="{AA82373E-BCA1-4F50-B7D1-C7DFB910AE6D}">
      <dgm:prSet/>
      <dgm:spPr/>
      <dgm:t>
        <a:bodyPr/>
        <a:lstStyle/>
        <a:p>
          <a:endParaRPr lang="en-US"/>
        </a:p>
      </dgm:t>
    </dgm:pt>
    <dgm:pt modelId="{2B14EE09-5004-4688-96E6-AFD64F9BB8E6}">
      <dgm:prSet phldrT="[Text]" custT="1"/>
      <dgm:spPr/>
      <dgm:t>
        <a:bodyPr/>
        <a:lstStyle/>
        <a:p>
          <a:r>
            <a:rPr lang="en-US" sz="1600" dirty="0"/>
            <a:t>Buffer well pad area (150 meters)</a:t>
          </a:r>
        </a:p>
      </dgm:t>
    </dgm:pt>
    <dgm:pt modelId="{D8C327E4-111F-475D-A920-1B0D776CB338}" type="parTrans" cxnId="{89708C17-55E6-4733-9BD8-457A7C98B10D}">
      <dgm:prSet/>
      <dgm:spPr/>
      <dgm:t>
        <a:bodyPr/>
        <a:lstStyle/>
        <a:p>
          <a:endParaRPr lang="en-US"/>
        </a:p>
      </dgm:t>
    </dgm:pt>
    <dgm:pt modelId="{A509E2D5-9E54-4A31-99B1-40161C6BF892}" type="sibTrans" cxnId="{89708C17-55E6-4733-9BD8-457A7C98B10D}">
      <dgm:prSet/>
      <dgm:spPr/>
      <dgm:t>
        <a:bodyPr/>
        <a:lstStyle/>
        <a:p>
          <a:endParaRPr lang="en-US"/>
        </a:p>
      </dgm:t>
    </dgm:pt>
    <dgm:pt modelId="{7173EFB7-C886-4AEC-A14C-26F22F50F2C4}">
      <dgm:prSet custT="1"/>
      <dgm:spPr/>
      <dgm:t>
        <a:bodyPr/>
        <a:lstStyle/>
        <a:p>
          <a:r>
            <a:rPr lang="en-US" sz="1600" dirty="0"/>
            <a:t>Compute production at well pad </a:t>
          </a:r>
        </a:p>
      </dgm:t>
    </dgm:pt>
    <dgm:pt modelId="{5F1D3A02-E7EE-4A3C-9348-DF43D31110FA}" type="parTrans" cxnId="{38D6C6D1-DBAB-4524-BCD6-526E4A917E52}">
      <dgm:prSet/>
      <dgm:spPr/>
      <dgm:t>
        <a:bodyPr/>
        <a:lstStyle/>
        <a:p>
          <a:endParaRPr lang="en-US"/>
        </a:p>
      </dgm:t>
    </dgm:pt>
    <dgm:pt modelId="{842716BC-3DF1-45E7-8438-1F8234EB4FC3}" type="sibTrans" cxnId="{38D6C6D1-DBAB-4524-BCD6-526E4A917E52}">
      <dgm:prSet/>
      <dgm:spPr/>
      <dgm:t>
        <a:bodyPr/>
        <a:lstStyle/>
        <a:p>
          <a:endParaRPr lang="en-US"/>
        </a:p>
      </dgm:t>
    </dgm:pt>
    <dgm:pt modelId="{849F9233-400C-4472-A68A-E38697C61B13}">
      <dgm:prSet phldrT="[Text]" custT="1"/>
      <dgm:spPr/>
      <dgm:t>
        <a:bodyPr/>
        <a:lstStyle/>
        <a:p>
          <a:r>
            <a:rPr lang="en-US" sz="1600" dirty="0"/>
            <a:t>Clip land cover and other datasets to well pad areas</a:t>
          </a:r>
        </a:p>
      </dgm:t>
    </dgm:pt>
    <dgm:pt modelId="{837A8AEF-2DF9-450B-8494-85772D2301DE}" type="parTrans" cxnId="{BB366C02-6FC0-45CE-A411-211D42C2857F}">
      <dgm:prSet/>
      <dgm:spPr/>
      <dgm:t>
        <a:bodyPr/>
        <a:lstStyle/>
        <a:p>
          <a:endParaRPr lang="en-US"/>
        </a:p>
      </dgm:t>
    </dgm:pt>
    <dgm:pt modelId="{EE75EB20-FC2B-4A1D-85DF-F5702FACC43D}" type="sibTrans" cxnId="{BB366C02-6FC0-45CE-A411-211D42C2857F}">
      <dgm:prSet/>
      <dgm:spPr/>
      <dgm:t>
        <a:bodyPr/>
        <a:lstStyle/>
        <a:p>
          <a:endParaRPr lang="en-US"/>
        </a:p>
      </dgm:t>
    </dgm:pt>
    <dgm:pt modelId="{BE10B0A5-7C76-4180-8DEF-44C7865DCCC8}">
      <dgm:prSet custT="1"/>
      <dgm:spPr/>
      <dgm:t>
        <a:bodyPr/>
        <a:lstStyle/>
        <a:p>
          <a:r>
            <a:rPr lang="en-US" sz="1600" dirty="0"/>
            <a:t>Calculate production efficiency per unit disturbed area</a:t>
          </a:r>
        </a:p>
      </dgm:t>
    </dgm:pt>
    <dgm:pt modelId="{E456F83F-CC4A-43DC-B230-FD01E6631ADE}" type="parTrans" cxnId="{92D4BA74-E479-4F50-B908-E7F4B5EFAEB8}">
      <dgm:prSet/>
      <dgm:spPr/>
      <dgm:t>
        <a:bodyPr/>
        <a:lstStyle/>
        <a:p>
          <a:endParaRPr lang="en-US"/>
        </a:p>
      </dgm:t>
    </dgm:pt>
    <dgm:pt modelId="{DC1E9FC7-261F-440C-937D-D26EADC6FA85}" type="sibTrans" cxnId="{92D4BA74-E479-4F50-B908-E7F4B5EFAEB8}">
      <dgm:prSet/>
      <dgm:spPr/>
      <dgm:t>
        <a:bodyPr/>
        <a:lstStyle/>
        <a:p>
          <a:endParaRPr lang="en-US"/>
        </a:p>
      </dgm:t>
    </dgm:pt>
    <dgm:pt modelId="{12D466AC-6AA3-4219-BCC8-686A02327640}">
      <dgm:prSet phldrT="[Text]" custT="1"/>
      <dgm:spPr/>
      <dgm:t>
        <a:bodyPr/>
        <a:lstStyle/>
        <a:p>
          <a:r>
            <a:rPr lang="en-US" sz="1600" dirty="0"/>
            <a:t>Determine average disturbed area</a:t>
          </a:r>
        </a:p>
      </dgm:t>
    </dgm:pt>
    <dgm:pt modelId="{2724BC3D-4679-46E1-8882-BB0D699F0A3D}" type="parTrans" cxnId="{7E8B701E-4CD4-4982-9E79-5FC8315ED8B0}">
      <dgm:prSet/>
      <dgm:spPr/>
      <dgm:t>
        <a:bodyPr/>
        <a:lstStyle/>
        <a:p>
          <a:endParaRPr lang="en-US"/>
        </a:p>
      </dgm:t>
    </dgm:pt>
    <dgm:pt modelId="{B76B9F0C-1BF9-494A-BA73-80C1A0C81122}" type="sibTrans" cxnId="{7E8B701E-4CD4-4982-9E79-5FC8315ED8B0}">
      <dgm:prSet/>
      <dgm:spPr/>
      <dgm:t>
        <a:bodyPr/>
        <a:lstStyle/>
        <a:p>
          <a:endParaRPr lang="en-US"/>
        </a:p>
      </dgm:t>
    </dgm:pt>
    <dgm:pt modelId="{0B89D087-8AF6-4C87-8F2E-F9DE2052C831}" type="pres">
      <dgm:prSet presAssocID="{23AA2737-8E90-4918-9A87-43698A945C7A}" presName="outerComposite" presStyleCnt="0">
        <dgm:presLayoutVars>
          <dgm:chMax val="5"/>
          <dgm:dir/>
          <dgm:resizeHandles val="exact"/>
        </dgm:presLayoutVars>
      </dgm:prSet>
      <dgm:spPr/>
    </dgm:pt>
    <dgm:pt modelId="{7A2960F5-3A80-434B-BB3A-A750128D054C}" type="pres">
      <dgm:prSet presAssocID="{23AA2737-8E90-4918-9A87-43698A945C7A}" presName="dummyMaxCanvas" presStyleCnt="0">
        <dgm:presLayoutVars/>
      </dgm:prSet>
      <dgm:spPr/>
    </dgm:pt>
    <dgm:pt modelId="{5262B964-499D-43B6-A9DD-968B946AFD36}" type="pres">
      <dgm:prSet presAssocID="{23AA2737-8E90-4918-9A87-43698A945C7A}" presName="FourNodes_1" presStyleLbl="node1" presStyleIdx="0" presStyleCnt="4">
        <dgm:presLayoutVars>
          <dgm:bulletEnabled val="1"/>
        </dgm:presLayoutVars>
      </dgm:prSet>
      <dgm:spPr/>
    </dgm:pt>
    <dgm:pt modelId="{9D3A04A1-3A6D-46F3-A21C-C0AE23E64A20}" type="pres">
      <dgm:prSet presAssocID="{23AA2737-8E90-4918-9A87-43698A945C7A}" presName="FourNodes_2" presStyleLbl="node1" presStyleIdx="1" presStyleCnt="4">
        <dgm:presLayoutVars>
          <dgm:bulletEnabled val="1"/>
        </dgm:presLayoutVars>
      </dgm:prSet>
      <dgm:spPr/>
    </dgm:pt>
    <dgm:pt modelId="{FEADF96B-8193-4A30-BB29-0EAF51D7EB41}" type="pres">
      <dgm:prSet presAssocID="{23AA2737-8E90-4918-9A87-43698A945C7A}" presName="FourNodes_3" presStyleLbl="node1" presStyleIdx="2" presStyleCnt="4">
        <dgm:presLayoutVars>
          <dgm:bulletEnabled val="1"/>
        </dgm:presLayoutVars>
      </dgm:prSet>
      <dgm:spPr/>
    </dgm:pt>
    <dgm:pt modelId="{5F643AB5-52EB-497A-9703-5CC70943EC81}" type="pres">
      <dgm:prSet presAssocID="{23AA2737-8E90-4918-9A87-43698A945C7A}" presName="FourNodes_4" presStyleLbl="node1" presStyleIdx="3" presStyleCnt="4">
        <dgm:presLayoutVars>
          <dgm:bulletEnabled val="1"/>
        </dgm:presLayoutVars>
      </dgm:prSet>
      <dgm:spPr/>
    </dgm:pt>
    <dgm:pt modelId="{32BEC10C-0690-46CB-90C6-813245CF7F81}" type="pres">
      <dgm:prSet presAssocID="{23AA2737-8E90-4918-9A87-43698A945C7A}" presName="FourConn_1-2" presStyleLbl="fgAccFollowNode1" presStyleIdx="0" presStyleCnt="3">
        <dgm:presLayoutVars>
          <dgm:bulletEnabled val="1"/>
        </dgm:presLayoutVars>
      </dgm:prSet>
      <dgm:spPr/>
    </dgm:pt>
    <dgm:pt modelId="{64232D83-461F-4BC6-8325-0C725D2D9B66}" type="pres">
      <dgm:prSet presAssocID="{23AA2737-8E90-4918-9A87-43698A945C7A}" presName="FourConn_2-3" presStyleLbl="fgAccFollowNode1" presStyleIdx="1" presStyleCnt="3">
        <dgm:presLayoutVars>
          <dgm:bulletEnabled val="1"/>
        </dgm:presLayoutVars>
      </dgm:prSet>
      <dgm:spPr/>
    </dgm:pt>
    <dgm:pt modelId="{05C4DE57-FD73-4400-A7B0-AC2DDF9D02AF}" type="pres">
      <dgm:prSet presAssocID="{23AA2737-8E90-4918-9A87-43698A945C7A}" presName="FourConn_3-4" presStyleLbl="fgAccFollowNode1" presStyleIdx="2" presStyleCnt="3">
        <dgm:presLayoutVars>
          <dgm:bulletEnabled val="1"/>
        </dgm:presLayoutVars>
      </dgm:prSet>
      <dgm:spPr/>
    </dgm:pt>
    <dgm:pt modelId="{3BB11362-CD71-44CD-858F-163ACC71E477}" type="pres">
      <dgm:prSet presAssocID="{23AA2737-8E90-4918-9A87-43698A945C7A}" presName="FourNodes_1_text" presStyleLbl="node1" presStyleIdx="3" presStyleCnt="4">
        <dgm:presLayoutVars>
          <dgm:bulletEnabled val="1"/>
        </dgm:presLayoutVars>
      </dgm:prSet>
      <dgm:spPr/>
    </dgm:pt>
    <dgm:pt modelId="{02C6F46C-A68E-4EC2-81AE-001B33F3DA0F}" type="pres">
      <dgm:prSet presAssocID="{23AA2737-8E90-4918-9A87-43698A945C7A}" presName="FourNodes_2_text" presStyleLbl="node1" presStyleIdx="3" presStyleCnt="4">
        <dgm:presLayoutVars>
          <dgm:bulletEnabled val="1"/>
        </dgm:presLayoutVars>
      </dgm:prSet>
      <dgm:spPr/>
    </dgm:pt>
    <dgm:pt modelId="{5E1BEFB2-16F6-4773-953A-10FAAB064C57}" type="pres">
      <dgm:prSet presAssocID="{23AA2737-8E90-4918-9A87-43698A945C7A}" presName="FourNodes_3_text" presStyleLbl="node1" presStyleIdx="3" presStyleCnt="4">
        <dgm:presLayoutVars>
          <dgm:bulletEnabled val="1"/>
        </dgm:presLayoutVars>
      </dgm:prSet>
      <dgm:spPr/>
    </dgm:pt>
    <dgm:pt modelId="{3322227A-3D05-4F9B-B35F-223C62D9874F}" type="pres">
      <dgm:prSet presAssocID="{23AA2737-8E90-4918-9A87-43698A945C7A}" presName="FourNodes_4_text" presStyleLbl="node1" presStyleIdx="3" presStyleCnt="4">
        <dgm:presLayoutVars>
          <dgm:bulletEnabled val="1"/>
        </dgm:presLayoutVars>
      </dgm:prSet>
      <dgm:spPr/>
    </dgm:pt>
  </dgm:ptLst>
  <dgm:cxnLst>
    <dgm:cxn modelId="{BB366C02-6FC0-45CE-A411-211D42C2857F}" srcId="{359EA656-8E81-45A3-8B34-2B9C7E60657B}" destId="{849F9233-400C-4472-A68A-E38697C61B13}" srcOrd="1" destOrd="0" parTransId="{837A8AEF-2DF9-450B-8494-85772D2301DE}" sibTransId="{EE75EB20-FC2B-4A1D-85DF-F5702FACC43D}"/>
    <dgm:cxn modelId="{66BB5C07-FE42-4C98-8108-D2E7C86F2E09}" type="presOf" srcId="{2B14EE09-5004-4688-96E6-AFD64F9BB8E6}" destId="{3BB11362-CD71-44CD-858F-163ACC71E477}" srcOrd="1" destOrd="1" presId="urn:microsoft.com/office/officeart/2005/8/layout/vProcess5"/>
    <dgm:cxn modelId="{3E99A808-F4BA-40FF-9509-DFF2A3E987A3}" type="presOf" srcId="{21CD9D4A-F6EB-4BDA-9603-8D2BA3542034}" destId="{05C4DE57-FD73-4400-A7B0-AC2DDF9D02AF}" srcOrd="0" destOrd="0" presId="urn:microsoft.com/office/officeart/2005/8/layout/vProcess5"/>
    <dgm:cxn modelId="{89708C17-55E6-4733-9BD8-457A7C98B10D}" srcId="{359EA656-8E81-45A3-8B34-2B9C7E60657B}" destId="{2B14EE09-5004-4688-96E6-AFD64F9BB8E6}" srcOrd="0" destOrd="0" parTransId="{D8C327E4-111F-475D-A920-1B0D776CB338}" sibTransId="{A509E2D5-9E54-4A31-99B1-40161C6BF892}"/>
    <dgm:cxn modelId="{10D1EC1B-5AD2-4CB8-B9EB-AAF97F88CA40}" type="presOf" srcId="{BE10B0A5-7C76-4180-8DEF-44C7865DCCC8}" destId="{3322227A-3D05-4F9B-B35F-223C62D9874F}" srcOrd="1" destOrd="2" presId="urn:microsoft.com/office/officeart/2005/8/layout/vProcess5"/>
    <dgm:cxn modelId="{81B7341E-59CC-4294-B70E-025547CBEABC}" type="presOf" srcId="{3619771A-8E6F-41BB-9592-D7E5A0D2D86A}" destId="{FEADF96B-8193-4A30-BB29-0EAF51D7EB41}" srcOrd="0" destOrd="1" presId="urn:microsoft.com/office/officeart/2005/8/layout/vProcess5"/>
    <dgm:cxn modelId="{7E8B701E-4CD4-4982-9E79-5FC8315ED8B0}" srcId="{359EA656-8E81-45A3-8B34-2B9C7E60657B}" destId="{12D466AC-6AA3-4219-BCC8-686A02327640}" srcOrd="2" destOrd="0" parTransId="{2724BC3D-4679-46E1-8882-BB0D699F0A3D}" sibTransId="{B76B9F0C-1BF9-494A-BA73-80C1A0C81122}"/>
    <dgm:cxn modelId="{B2FF5A1E-794C-4854-A642-8C2FDF73EBF6}" type="presOf" srcId="{E87574B3-7BEF-4851-B3B4-1C09D9D886FB}" destId="{02C6F46C-A68E-4EC2-81AE-001B33F3DA0F}" srcOrd="1" destOrd="1" presId="urn:microsoft.com/office/officeart/2005/8/layout/vProcess5"/>
    <dgm:cxn modelId="{85881324-EA68-4828-8ED4-1FF64CE917A2}" srcId="{23AA2737-8E90-4918-9A87-43698A945C7A}" destId="{6B2A90BF-8B66-45C3-805B-6C37FE9223F3}" srcOrd="2" destOrd="0" parTransId="{8FDD0437-0126-40A6-A7F1-C64C3138FDC9}" sibTransId="{21CD9D4A-F6EB-4BDA-9603-8D2BA3542034}"/>
    <dgm:cxn modelId="{C1D1A325-D215-4891-BE1B-06A6298C6163}" type="presOf" srcId="{6C19FB46-C6E1-4546-9B9F-0D4686AF2EB1}" destId="{5E1BEFB2-16F6-4773-953A-10FAAB064C57}" srcOrd="1" destOrd="2" presId="urn:microsoft.com/office/officeart/2005/8/layout/vProcess5"/>
    <dgm:cxn modelId="{E18F0F31-1465-4821-8441-DF9783A017ED}" type="presOf" srcId="{E87574B3-7BEF-4851-B3B4-1C09D9D886FB}" destId="{9D3A04A1-3A6D-46F3-A21C-C0AE23E64A20}" srcOrd="0" destOrd="1" presId="urn:microsoft.com/office/officeart/2005/8/layout/vProcess5"/>
    <dgm:cxn modelId="{F1DBD634-123C-4E7D-895F-32F6568B6DD8}" srcId="{6B2A90BF-8B66-45C3-805B-6C37FE9223F3}" destId="{6C19FB46-C6E1-4546-9B9F-0D4686AF2EB1}" srcOrd="1" destOrd="0" parTransId="{5822BBF3-F609-4AB3-8CF0-AC986C7E7E5A}" sibTransId="{76C251CC-802A-4285-8C78-09ADB3F6A093}"/>
    <dgm:cxn modelId="{8D3F2C37-2379-407C-9285-B1DBA974C14E}" type="presOf" srcId="{6B2A90BF-8B66-45C3-805B-6C37FE9223F3}" destId="{5E1BEFB2-16F6-4773-953A-10FAAB064C57}" srcOrd="1" destOrd="0" presId="urn:microsoft.com/office/officeart/2005/8/layout/vProcess5"/>
    <dgm:cxn modelId="{AA82373E-BCA1-4F50-B7D1-C7DFB910AE6D}" srcId="{23AA2737-8E90-4918-9A87-43698A945C7A}" destId="{DC20B717-0C36-43C5-89EE-98540CC9227B}" srcOrd="3" destOrd="0" parTransId="{FBCFD9F5-E871-4EFA-B2D6-44A1D37B0FC5}" sibTransId="{D9D93DC0-186C-4B68-8874-15E74031ECDA}"/>
    <dgm:cxn modelId="{06D2C44B-35D2-47FC-9C94-5944C546CFFE}" srcId="{23AA2737-8E90-4918-9A87-43698A945C7A}" destId="{359EA656-8E81-45A3-8B34-2B9C7E60657B}" srcOrd="0" destOrd="0" parTransId="{2AE2FF94-ED1C-4F9C-8784-2B5C35598F9B}" sibTransId="{D8DA38A5-0FC7-4C45-9B4B-AB63DD388537}"/>
    <dgm:cxn modelId="{71C44F6D-3A8A-4DEF-9B23-F1B05CD69996}" type="presOf" srcId="{DC20B717-0C36-43C5-89EE-98540CC9227B}" destId="{3322227A-3D05-4F9B-B35F-223C62D9874F}" srcOrd="1" destOrd="0" presId="urn:microsoft.com/office/officeart/2005/8/layout/vProcess5"/>
    <dgm:cxn modelId="{54B4BF4D-F7F4-4B0A-8132-5CD2059DB23B}" type="presOf" srcId="{3619771A-8E6F-41BB-9592-D7E5A0D2D86A}" destId="{5E1BEFB2-16F6-4773-953A-10FAAB064C57}" srcOrd="1" destOrd="1" presId="urn:microsoft.com/office/officeart/2005/8/layout/vProcess5"/>
    <dgm:cxn modelId="{117D9753-2B2F-485E-B9C9-55627CFB9B7A}" type="presOf" srcId="{2B14EE09-5004-4688-96E6-AFD64F9BB8E6}" destId="{5262B964-499D-43B6-A9DD-968B946AFD36}" srcOrd="0" destOrd="1" presId="urn:microsoft.com/office/officeart/2005/8/layout/vProcess5"/>
    <dgm:cxn modelId="{64C07174-7353-42A6-9530-6B7520403C8F}" type="presOf" srcId="{A69EAF6C-1D39-4493-9EA7-1CA90CD35354}" destId="{9D3A04A1-3A6D-46F3-A21C-C0AE23E64A20}" srcOrd="0" destOrd="0" presId="urn:microsoft.com/office/officeart/2005/8/layout/vProcess5"/>
    <dgm:cxn modelId="{92D4BA74-E479-4F50-B908-E7F4B5EFAEB8}" srcId="{DC20B717-0C36-43C5-89EE-98540CC9227B}" destId="{BE10B0A5-7C76-4180-8DEF-44C7865DCCC8}" srcOrd="1" destOrd="0" parTransId="{E456F83F-CC4A-43DC-B230-FD01E6631ADE}" sibTransId="{DC1E9FC7-261F-440C-937D-D26EADC6FA85}"/>
    <dgm:cxn modelId="{BC292977-1A5D-4579-B1A3-F61B169D5845}" type="presOf" srcId="{849F9233-400C-4472-A68A-E38697C61B13}" destId="{5262B964-499D-43B6-A9DD-968B946AFD36}" srcOrd="0" destOrd="2" presId="urn:microsoft.com/office/officeart/2005/8/layout/vProcess5"/>
    <dgm:cxn modelId="{CEA4EE78-3492-4ACC-B661-D0482315B4ED}" type="presOf" srcId="{A69EAF6C-1D39-4493-9EA7-1CA90CD35354}" destId="{02C6F46C-A68E-4EC2-81AE-001B33F3DA0F}" srcOrd="1" destOrd="0" presId="urn:microsoft.com/office/officeart/2005/8/layout/vProcess5"/>
    <dgm:cxn modelId="{9E7C028B-DF8B-4695-BD52-F8444E2B4C69}" type="presOf" srcId="{7173EFB7-C886-4AEC-A14C-26F22F50F2C4}" destId="{3322227A-3D05-4F9B-B35F-223C62D9874F}" srcOrd="1" destOrd="1" presId="urn:microsoft.com/office/officeart/2005/8/layout/vProcess5"/>
    <dgm:cxn modelId="{CA36948C-BC8E-41CC-B37E-43ACA877EE12}" type="presOf" srcId="{CB13BA6A-3FD7-4184-A78D-1309E7BEC1AC}" destId="{64232D83-461F-4BC6-8325-0C725D2D9B66}" srcOrd="0" destOrd="0" presId="urn:microsoft.com/office/officeart/2005/8/layout/vProcess5"/>
    <dgm:cxn modelId="{A585B98E-C473-4CAC-9686-0766F7C7FBEC}" type="presOf" srcId="{6B2A90BF-8B66-45C3-805B-6C37FE9223F3}" destId="{FEADF96B-8193-4A30-BB29-0EAF51D7EB41}" srcOrd="0" destOrd="0" presId="urn:microsoft.com/office/officeart/2005/8/layout/vProcess5"/>
    <dgm:cxn modelId="{FE04E092-6DEA-4EDC-8E9C-656BC4B6E6B6}" srcId="{6B2A90BF-8B66-45C3-805B-6C37FE9223F3}" destId="{3619771A-8E6F-41BB-9592-D7E5A0D2D86A}" srcOrd="0" destOrd="0" parTransId="{DE7A7CC1-95E7-4457-B0D5-1B2AB0AD104F}" sibTransId="{8E3F2BD5-34A6-46A3-9E6C-565D075C3E15}"/>
    <dgm:cxn modelId="{7937EC96-3A23-4E50-A40D-E41E2AFBFF75}" srcId="{A69EAF6C-1D39-4493-9EA7-1CA90CD35354}" destId="{E87574B3-7BEF-4851-B3B4-1C09D9D886FB}" srcOrd="0" destOrd="0" parTransId="{7AF87EE4-C620-496A-9C85-6209810191A6}" sibTransId="{74264599-45C1-4317-8D75-6627F4139770}"/>
    <dgm:cxn modelId="{B46A5EA7-DA98-4AE0-ACC4-91EC91C8DEFE}" type="presOf" srcId="{BE10B0A5-7C76-4180-8DEF-44C7865DCCC8}" destId="{5F643AB5-52EB-497A-9703-5CC70943EC81}" srcOrd="0" destOrd="2" presId="urn:microsoft.com/office/officeart/2005/8/layout/vProcess5"/>
    <dgm:cxn modelId="{FCB0B3AA-ACCA-435D-99B5-56826AF1979F}" type="presOf" srcId="{23AA2737-8E90-4918-9A87-43698A945C7A}" destId="{0B89D087-8AF6-4C87-8F2E-F9DE2052C831}" srcOrd="0" destOrd="0" presId="urn:microsoft.com/office/officeart/2005/8/layout/vProcess5"/>
    <dgm:cxn modelId="{427B36AF-3C3A-407F-8080-F591A9979530}" type="presOf" srcId="{D8DA38A5-0FC7-4C45-9B4B-AB63DD388537}" destId="{32BEC10C-0690-46CB-90C6-813245CF7F81}" srcOrd="0" destOrd="0" presId="urn:microsoft.com/office/officeart/2005/8/layout/vProcess5"/>
    <dgm:cxn modelId="{C913BAB3-0A2C-41FD-9A93-34CB5340B140}" type="presOf" srcId="{6C19FB46-C6E1-4546-9B9F-0D4686AF2EB1}" destId="{FEADF96B-8193-4A30-BB29-0EAF51D7EB41}" srcOrd="0" destOrd="2" presId="urn:microsoft.com/office/officeart/2005/8/layout/vProcess5"/>
    <dgm:cxn modelId="{41FF07C1-98AE-4211-BFC0-8E5D99450829}" type="presOf" srcId="{DC20B717-0C36-43C5-89EE-98540CC9227B}" destId="{5F643AB5-52EB-497A-9703-5CC70943EC81}" srcOrd="0" destOrd="0" presId="urn:microsoft.com/office/officeart/2005/8/layout/vProcess5"/>
    <dgm:cxn modelId="{54B2DDCC-06EA-4C5F-A52D-E5805F68A181}" type="presOf" srcId="{359EA656-8E81-45A3-8B34-2B9C7E60657B}" destId="{5262B964-499D-43B6-A9DD-968B946AFD36}" srcOrd="0" destOrd="0" presId="urn:microsoft.com/office/officeart/2005/8/layout/vProcess5"/>
    <dgm:cxn modelId="{B25C13CD-3BA3-48DD-A54D-2746A59CD565}" type="presOf" srcId="{7173EFB7-C886-4AEC-A14C-26F22F50F2C4}" destId="{5F643AB5-52EB-497A-9703-5CC70943EC81}" srcOrd="0" destOrd="1" presId="urn:microsoft.com/office/officeart/2005/8/layout/vProcess5"/>
    <dgm:cxn modelId="{38D6C6D1-DBAB-4524-BCD6-526E4A917E52}" srcId="{DC20B717-0C36-43C5-89EE-98540CC9227B}" destId="{7173EFB7-C886-4AEC-A14C-26F22F50F2C4}" srcOrd="0" destOrd="0" parTransId="{5F1D3A02-E7EE-4A3C-9348-DF43D31110FA}" sibTransId="{842716BC-3DF1-45E7-8438-1F8234EB4FC3}"/>
    <dgm:cxn modelId="{ADB890D7-2142-40DF-BD77-FEBC804592AC}" type="presOf" srcId="{849F9233-400C-4472-A68A-E38697C61B13}" destId="{3BB11362-CD71-44CD-858F-163ACC71E477}" srcOrd="1" destOrd="2" presId="urn:microsoft.com/office/officeart/2005/8/layout/vProcess5"/>
    <dgm:cxn modelId="{3AF2C7DF-DC79-4559-A4F6-F1FEBA847405}" type="presOf" srcId="{12D466AC-6AA3-4219-BCC8-686A02327640}" destId="{5262B964-499D-43B6-A9DD-968B946AFD36}" srcOrd="0" destOrd="3" presId="urn:microsoft.com/office/officeart/2005/8/layout/vProcess5"/>
    <dgm:cxn modelId="{77ECB7E9-DACE-41DA-9932-65B1AC0B3871}" srcId="{23AA2737-8E90-4918-9A87-43698A945C7A}" destId="{A69EAF6C-1D39-4493-9EA7-1CA90CD35354}" srcOrd="1" destOrd="0" parTransId="{72222153-2642-4D45-8608-BDE5BCC66325}" sibTransId="{CB13BA6A-3FD7-4184-A78D-1309E7BEC1AC}"/>
    <dgm:cxn modelId="{28BBF7F9-5753-478D-A7FD-07AF412BE7A1}" type="presOf" srcId="{12D466AC-6AA3-4219-BCC8-686A02327640}" destId="{3BB11362-CD71-44CD-858F-163ACC71E477}" srcOrd="1" destOrd="3" presId="urn:microsoft.com/office/officeart/2005/8/layout/vProcess5"/>
    <dgm:cxn modelId="{843619FA-DEC0-4B79-A859-03190B0D3CE3}" type="presOf" srcId="{359EA656-8E81-45A3-8B34-2B9C7E60657B}" destId="{3BB11362-CD71-44CD-858F-163ACC71E477}" srcOrd="1" destOrd="0" presId="urn:microsoft.com/office/officeart/2005/8/layout/vProcess5"/>
    <dgm:cxn modelId="{70B9527B-9C14-421F-8551-475CE61B412D}" type="presParOf" srcId="{0B89D087-8AF6-4C87-8F2E-F9DE2052C831}" destId="{7A2960F5-3A80-434B-BB3A-A750128D054C}" srcOrd="0" destOrd="0" presId="urn:microsoft.com/office/officeart/2005/8/layout/vProcess5"/>
    <dgm:cxn modelId="{65E8D2EE-7D55-4893-B059-4D744D8FEB69}" type="presParOf" srcId="{0B89D087-8AF6-4C87-8F2E-F9DE2052C831}" destId="{5262B964-499D-43B6-A9DD-968B946AFD36}" srcOrd="1" destOrd="0" presId="urn:microsoft.com/office/officeart/2005/8/layout/vProcess5"/>
    <dgm:cxn modelId="{84DCD996-992B-48F3-9977-E8CD66A4A0E1}" type="presParOf" srcId="{0B89D087-8AF6-4C87-8F2E-F9DE2052C831}" destId="{9D3A04A1-3A6D-46F3-A21C-C0AE23E64A20}" srcOrd="2" destOrd="0" presId="urn:microsoft.com/office/officeart/2005/8/layout/vProcess5"/>
    <dgm:cxn modelId="{E3956971-4242-482F-B384-89EEB8C1AC68}" type="presParOf" srcId="{0B89D087-8AF6-4C87-8F2E-F9DE2052C831}" destId="{FEADF96B-8193-4A30-BB29-0EAF51D7EB41}" srcOrd="3" destOrd="0" presId="urn:microsoft.com/office/officeart/2005/8/layout/vProcess5"/>
    <dgm:cxn modelId="{74B61A37-7AAA-4A2B-82AB-AD6F45EE9C91}" type="presParOf" srcId="{0B89D087-8AF6-4C87-8F2E-F9DE2052C831}" destId="{5F643AB5-52EB-497A-9703-5CC70943EC81}" srcOrd="4" destOrd="0" presId="urn:microsoft.com/office/officeart/2005/8/layout/vProcess5"/>
    <dgm:cxn modelId="{473C92B8-8807-4CF4-BD98-3BB13C770D23}" type="presParOf" srcId="{0B89D087-8AF6-4C87-8F2E-F9DE2052C831}" destId="{32BEC10C-0690-46CB-90C6-813245CF7F81}" srcOrd="5" destOrd="0" presId="urn:microsoft.com/office/officeart/2005/8/layout/vProcess5"/>
    <dgm:cxn modelId="{D5C149C2-E01A-48E8-A9E1-FC0E51A60468}" type="presParOf" srcId="{0B89D087-8AF6-4C87-8F2E-F9DE2052C831}" destId="{64232D83-461F-4BC6-8325-0C725D2D9B66}" srcOrd="6" destOrd="0" presId="urn:microsoft.com/office/officeart/2005/8/layout/vProcess5"/>
    <dgm:cxn modelId="{7C5F2C5D-6B0D-4D9B-AA4B-17D81ED959E1}" type="presParOf" srcId="{0B89D087-8AF6-4C87-8F2E-F9DE2052C831}" destId="{05C4DE57-FD73-4400-A7B0-AC2DDF9D02AF}" srcOrd="7" destOrd="0" presId="urn:microsoft.com/office/officeart/2005/8/layout/vProcess5"/>
    <dgm:cxn modelId="{AD7A09D2-3AD2-408F-97BA-A343AE3ECE44}" type="presParOf" srcId="{0B89D087-8AF6-4C87-8F2E-F9DE2052C831}" destId="{3BB11362-CD71-44CD-858F-163ACC71E477}" srcOrd="8" destOrd="0" presId="urn:microsoft.com/office/officeart/2005/8/layout/vProcess5"/>
    <dgm:cxn modelId="{4799852F-AFE7-451B-8A97-21165383E2BA}" type="presParOf" srcId="{0B89D087-8AF6-4C87-8F2E-F9DE2052C831}" destId="{02C6F46C-A68E-4EC2-81AE-001B33F3DA0F}" srcOrd="9" destOrd="0" presId="urn:microsoft.com/office/officeart/2005/8/layout/vProcess5"/>
    <dgm:cxn modelId="{AF71B131-295B-4345-ABAA-7D0CC7FB630E}" type="presParOf" srcId="{0B89D087-8AF6-4C87-8F2E-F9DE2052C831}" destId="{5E1BEFB2-16F6-4773-953A-10FAAB064C57}" srcOrd="10" destOrd="0" presId="urn:microsoft.com/office/officeart/2005/8/layout/vProcess5"/>
    <dgm:cxn modelId="{DA2952CD-C5D3-4913-9609-182962558CF1}" type="presParOf" srcId="{0B89D087-8AF6-4C87-8F2E-F9DE2052C831}" destId="{3322227A-3D05-4F9B-B35F-223C62D9874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2B964-499D-43B6-A9DD-968B946AFD36}">
      <dsp:nvSpPr>
        <dsp:cNvPr id="0" name=""/>
        <dsp:cNvSpPr/>
      </dsp:nvSpPr>
      <dsp:spPr>
        <a:xfrm>
          <a:off x="0" y="0"/>
          <a:ext cx="7848599" cy="1130436"/>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Subset Data</a:t>
          </a:r>
        </a:p>
        <a:p>
          <a:pPr marL="171450" lvl="1" indent="-171450" algn="l" defTabSz="711200">
            <a:lnSpc>
              <a:spcPct val="90000"/>
            </a:lnSpc>
            <a:spcBef>
              <a:spcPct val="0"/>
            </a:spcBef>
            <a:spcAft>
              <a:spcPct val="15000"/>
            </a:spcAft>
            <a:buChar char="•"/>
          </a:pPr>
          <a:r>
            <a:rPr lang="en-US" sz="1600" kern="1200" dirty="0"/>
            <a:t>Buffer well pad area (150 meters)</a:t>
          </a:r>
        </a:p>
        <a:p>
          <a:pPr marL="171450" lvl="1" indent="-171450" algn="l" defTabSz="711200">
            <a:lnSpc>
              <a:spcPct val="90000"/>
            </a:lnSpc>
            <a:spcBef>
              <a:spcPct val="0"/>
            </a:spcBef>
            <a:spcAft>
              <a:spcPct val="15000"/>
            </a:spcAft>
            <a:buChar char="•"/>
          </a:pPr>
          <a:r>
            <a:rPr lang="en-US" sz="1600" kern="1200" dirty="0"/>
            <a:t>Clip land cover and other datasets to well pad areas</a:t>
          </a:r>
        </a:p>
        <a:p>
          <a:pPr marL="171450" lvl="1" indent="-171450" algn="l" defTabSz="711200">
            <a:lnSpc>
              <a:spcPct val="90000"/>
            </a:lnSpc>
            <a:spcBef>
              <a:spcPct val="0"/>
            </a:spcBef>
            <a:spcAft>
              <a:spcPct val="15000"/>
            </a:spcAft>
            <a:buChar char="•"/>
          </a:pPr>
          <a:r>
            <a:rPr lang="en-US" sz="1600" kern="1200" dirty="0"/>
            <a:t>Determine average disturbed area</a:t>
          </a:r>
        </a:p>
      </dsp:txBody>
      <dsp:txXfrm>
        <a:off x="33109" y="33109"/>
        <a:ext cx="6533248" cy="1064218"/>
      </dsp:txXfrm>
    </dsp:sp>
    <dsp:sp modelId="{9D3A04A1-3A6D-46F3-A21C-C0AE23E64A20}">
      <dsp:nvSpPr>
        <dsp:cNvPr id="0" name=""/>
        <dsp:cNvSpPr/>
      </dsp:nvSpPr>
      <dsp:spPr>
        <a:xfrm>
          <a:off x="657320" y="1335970"/>
          <a:ext cx="7848599" cy="1130436"/>
        </a:xfrm>
        <a:prstGeom prst="roundRect">
          <a:avLst>
            <a:gd name="adj" fmla="val 10000"/>
          </a:avLst>
        </a:prstGeom>
        <a:solidFill>
          <a:schemeClr val="accent5">
            <a:hueOff val="831752"/>
            <a:satOff val="-16830"/>
            <a:lumOff val="5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Quantify Land Change</a:t>
          </a:r>
        </a:p>
        <a:p>
          <a:pPr marL="171450" lvl="1" indent="-171450" algn="l" defTabSz="711200">
            <a:lnSpc>
              <a:spcPct val="90000"/>
            </a:lnSpc>
            <a:spcBef>
              <a:spcPct val="0"/>
            </a:spcBef>
            <a:spcAft>
              <a:spcPct val="15000"/>
            </a:spcAft>
            <a:buChar char="•"/>
          </a:pPr>
          <a:r>
            <a:rPr lang="en-US" sz="1600" kern="1200" dirty="0"/>
            <a:t>Calculate land cover area changes by category for each time interval</a:t>
          </a:r>
        </a:p>
      </dsp:txBody>
      <dsp:txXfrm>
        <a:off x="690429" y="1369079"/>
        <a:ext cx="6390277" cy="1064218"/>
      </dsp:txXfrm>
    </dsp:sp>
    <dsp:sp modelId="{FEADF96B-8193-4A30-BB29-0EAF51D7EB41}">
      <dsp:nvSpPr>
        <dsp:cNvPr id="0" name=""/>
        <dsp:cNvSpPr/>
      </dsp:nvSpPr>
      <dsp:spPr>
        <a:xfrm>
          <a:off x="1304829" y="2671941"/>
          <a:ext cx="7848599" cy="1130436"/>
        </a:xfrm>
        <a:prstGeom prst="roundRect">
          <a:avLst>
            <a:gd name="adj" fmla="val 10000"/>
          </a:avLst>
        </a:prstGeom>
        <a:solidFill>
          <a:schemeClr val="accent5">
            <a:hueOff val="1663504"/>
            <a:satOff val="-33659"/>
            <a:lumOff val="10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Analyze Correlations</a:t>
          </a:r>
        </a:p>
        <a:p>
          <a:pPr marL="171450" lvl="1" indent="-171450" algn="l" defTabSz="711200">
            <a:lnSpc>
              <a:spcPct val="90000"/>
            </a:lnSpc>
            <a:spcBef>
              <a:spcPct val="0"/>
            </a:spcBef>
            <a:spcAft>
              <a:spcPct val="15000"/>
            </a:spcAft>
            <a:buChar char="•"/>
          </a:pPr>
          <a:r>
            <a:rPr lang="en-US" sz="1600" kern="1200" dirty="0"/>
            <a:t>Identify trends over time between both counties</a:t>
          </a:r>
        </a:p>
        <a:p>
          <a:pPr marL="171450" lvl="1" indent="-171450" algn="l" defTabSz="711200">
            <a:lnSpc>
              <a:spcPct val="90000"/>
            </a:lnSpc>
            <a:spcBef>
              <a:spcPct val="0"/>
            </a:spcBef>
            <a:spcAft>
              <a:spcPct val="15000"/>
            </a:spcAft>
            <a:buChar char="•"/>
          </a:pPr>
          <a:r>
            <a:rPr lang="en-US" sz="1600" kern="1200" dirty="0"/>
            <a:t>Compare geographic factors (proximity to slope, roads, soils)</a:t>
          </a:r>
        </a:p>
      </dsp:txBody>
      <dsp:txXfrm>
        <a:off x="1337938" y="2705050"/>
        <a:ext cx="6400087" cy="1064218"/>
      </dsp:txXfrm>
    </dsp:sp>
    <dsp:sp modelId="{5F643AB5-52EB-497A-9703-5CC70943EC81}">
      <dsp:nvSpPr>
        <dsp:cNvPr id="0" name=""/>
        <dsp:cNvSpPr/>
      </dsp:nvSpPr>
      <dsp:spPr>
        <a:xfrm>
          <a:off x="1962149" y="4007912"/>
          <a:ext cx="7848599" cy="1130436"/>
        </a:xfrm>
        <a:prstGeom prst="roundRect">
          <a:avLst>
            <a:gd name="adj" fmla="val 10000"/>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Production</a:t>
          </a:r>
        </a:p>
        <a:p>
          <a:pPr marL="171450" lvl="1" indent="-171450" algn="l" defTabSz="711200">
            <a:lnSpc>
              <a:spcPct val="90000"/>
            </a:lnSpc>
            <a:spcBef>
              <a:spcPct val="0"/>
            </a:spcBef>
            <a:spcAft>
              <a:spcPct val="15000"/>
            </a:spcAft>
            <a:buChar char="•"/>
          </a:pPr>
          <a:r>
            <a:rPr lang="en-US" sz="1600" kern="1200" dirty="0"/>
            <a:t>Compute production at well pad </a:t>
          </a:r>
        </a:p>
        <a:p>
          <a:pPr marL="171450" lvl="1" indent="-171450" algn="l" defTabSz="711200">
            <a:lnSpc>
              <a:spcPct val="90000"/>
            </a:lnSpc>
            <a:spcBef>
              <a:spcPct val="0"/>
            </a:spcBef>
            <a:spcAft>
              <a:spcPct val="15000"/>
            </a:spcAft>
            <a:buChar char="•"/>
          </a:pPr>
          <a:r>
            <a:rPr lang="en-US" sz="1600" kern="1200" dirty="0"/>
            <a:t>Calculate production efficiency per unit disturbed area</a:t>
          </a:r>
        </a:p>
      </dsp:txBody>
      <dsp:txXfrm>
        <a:off x="1995258" y="4041021"/>
        <a:ext cx="6390277" cy="1064218"/>
      </dsp:txXfrm>
    </dsp:sp>
    <dsp:sp modelId="{32BEC10C-0690-46CB-90C6-813245CF7F81}">
      <dsp:nvSpPr>
        <dsp:cNvPr id="0" name=""/>
        <dsp:cNvSpPr/>
      </dsp:nvSpPr>
      <dsp:spPr>
        <a:xfrm>
          <a:off x="7113815" y="865811"/>
          <a:ext cx="734783" cy="734783"/>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279141" y="865811"/>
        <a:ext cx="404131" cy="552924"/>
      </dsp:txXfrm>
    </dsp:sp>
    <dsp:sp modelId="{64232D83-461F-4BC6-8325-0C725D2D9B66}">
      <dsp:nvSpPr>
        <dsp:cNvPr id="0" name=""/>
        <dsp:cNvSpPr/>
      </dsp:nvSpPr>
      <dsp:spPr>
        <a:xfrm>
          <a:off x="7771135" y="2201782"/>
          <a:ext cx="734783" cy="734783"/>
        </a:xfrm>
        <a:prstGeom prst="downArrow">
          <a:avLst>
            <a:gd name="adj1" fmla="val 55000"/>
            <a:gd name="adj2" fmla="val 45000"/>
          </a:avLst>
        </a:prstGeom>
        <a:solidFill>
          <a:schemeClr val="accent5">
            <a:tint val="40000"/>
            <a:alpha val="90000"/>
            <a:hueOff val="1325892"/>
            <a:satOff val="-13914"/>
            <a:lumOff val="-912"/>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936461" y="2201782"/>
        <a:ext cx="404131" cy="552924"/>
      </dsp:txXfrm>
    </dsp:sp>
    <dsp:sp modelId="{05C4DE57-FD73-4400-A7B0-AC2DDF9D02AF}">
      <dsp:nvSpPr>
        <dsp:cNvPr id="0" name=""/>
        <dsp:cNvSpPr/>
      </dsp:nvSpPr>
      <dsp:spPr>
        <a:xfrm>
          <a:off x="8418644" y="3537753"/>
          <a:ext cx="734783" cy="734783"/>
        </a:xfrm>
        <a:prstGeom prst="downArrow">
          <a:avLst>
            <a:gd name="adj1" fmla="val 55000"/>
            <a:gd name="adj2" fmla="val 45000"/>
          </a:avLst>
        </a:prstGeom>
        <a:solidFill>
          <a:schemeClr val="accent5">
            <a:tint val="40000"/>
            <a:alpha val="90000"/>
            <a:hueOff val="2651784"/>
            <a:satOff val="-27828"/>
            <a:lumOff val="-1825"/>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583970" y="3537753"/>
        <a:ext cx="404131" cy="5529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619363"/>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1"/>
            <a:ext cx="3169920" cy="619363"/>
          </a:xfrm>
          <a:prstGeom prst="rect">
            <a:avLst/>
          </a:prstGeom>
        </p:spPr>
        <p:txBody>
          <a:bodyPr vert="horz" lIns="96661" tIns="48331" rIns="96661" bIns="48331" rtlCol="0"/>
          <a:lstStyle>
            <a:lvl1pPr algn="r">
              <a:defRPr sz="1300"/>
            </a:lvl1pPr>
          </a:lstStyle>
          <a:p>
            <a:fld id="{7DFBDE73-42EA-4B74-8165-979881C892DD}" type="datetimeFigureOut">
              <a:rPr lang="en-US" smtClean="0"/>
              <a:t>4/24/2021</a:t>
            </a:fld>
            <a:endParaRPr lang="en-US"/>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5940743"/>
            <a:ext cx="5852160" cy="4860608"/>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8"/>
            <a:ext cx="3169920" cy="619362"/>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11725038"/>
            <a:ext cx="3169920" cy="619362"/>
          </a:xfrm>
          <a:prstGeom prst="rect">
            <a:avLst/>
          </a:prstGeom>
        </p:spPr>
        <p:txBody>
          <a:bodyPr vert="horz" lIns="96661" tIns="48331" rIns="96661" bIns="48331" rtlCol="0" anchor="b"/>
          <a:lstStyle>
            <a:lvl1pPr algn="r">
              <a:defRPr sz="1300"/>
            </a:lvl1pPr>
          </a:lstStyle>
          <a:p>
            <a:fld id="{C881E76B-57B2-45B6-B3D1-6F182636FC75}" type="slidenum">
              <a:rPr lang="en-US" smtClean="0"/>
              <a:t>‹#›</a:t>
            </a:fld>
            <a:endParaRPr lang="en-US"/>
          </a:p>
        </p:txBody>
      </p:sp>
    </p:spTree>
    <p:extLst>
      <p:ext uri="{BB962C8B-B14F-4D97-AF65-F5344CB8AC3E}">
        <p14:creationId xmlns:p14="http://schemas.microsoft.com/office/powerpoint/2010/main" val="75945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am Keith Moodhe, a Masters in GIS student at Penn State and today I will be presenting the results of my capstone project:</a:t>
            </a:r>
          </a:p>
          <a:p>
            <a:endParaRPr lang="en-US" dirty="0"/>
          </a:p>
          <a:p>
            <a:r>
              <a:rPr lang="en-US" dirty="0"/>
              <a:t>“Environmental Change &amp; Impact Due to Marcellus Shale Well Pad Drilling: Lycoming &amp; Washington Counties, Pennsylvania.”</a:t>
            </a:r>
          </a:p>
          <a:p>
            <a:endParaRPr lang="en-US" dirty="0"/>
          </a:p>
          <a:p>
            <a:r>
              <a:rPr lang="en-US" dirty="0"/>
              <a:t>My advisor for this study is Patrick Kennelly.</a:t>
            </a:r>
          </a:p>
          <a:p>
            <a:endParaRPr lang="en-US" dirty="0"/>
          </a:p>
        </p:txBody>
      </p:sp>
      <p:sp>
        <p:nvSpPr>
          <p:cNvPr id="4" name="Slide Number Placeholder 3"/>
          <p:cNvSpPr>
            <a:spLocks noGrp="1"/>
          </p:cNvSpPr>
          <p:nvPr>
            <p:ph type="sldNum" sz="quarter" idx="5"/>
          </p:nvPr>
        </p:nvSpPr>
        <p:spPr/>
        <p:txBody>
          <a:bodyPr/>
          <a:lstStyle/>
          <a:p>
            <a:fld id="{C881E76B-57B2-45B6-B3D1-6F182636FC75}" type="slidenum">
              <a:rPr lang="en-US" smtClean="0"/>
              <a:t>1</a:t>
            </a:fld>
            <a:endParaRPr lang="en-US"/>
          </a:p>
        </p:txBody>
      </p:sp>
    </p:spTree>
    <p:extLst>
      <p:ext uri="{BB962C8B-B14F-4D97-AF65-F5344CB8AC3E}">
        <p14:creationId xmlns:p14="http://schemas.microsoft.com/office/powerpoint/2010/main" val="124788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a:t>
            </a:r>
          </a:p>
          <a:p>
            <a:endParaRPr lang="en-US" dirty="0"/>
          </a:p>
          <a:p>
            <a:r>
              <a:rPr lang="en-US" dirty="0"/>
              <a:t>Due to the well pad areas being quite small in relation to the extent of the counties themselves, I am showing example areas on the two county maps here to illustrate my findings.</a:t>
            </a:r>
          </a:p>
          <a:p>
            <a:endParaRPr lang="en-US" dirty="0"/>
          </a:p>
          <a:p>
            <a:r>
              <a:rPr lang="en-US" dirty="0"/>
              <a:t>The map on the left shows a typical area in Washington County where the circular areas depict the well pad and buffer.  Green areas show no change in land cover type from 2004 to 2016 while red areas indicate a change, usually from non-developed to developed class.</a:t>
            </a:r>
          </a:p>
          <a:p>
            <a:endParaRPr lang="en-US" dirty="0"/>
          </a:p>
          <a:p>
            <a:r>
              <a:rPr lang="en-US" dirty="0"/>
              <a:t>As expected, the highest amount of change is generally concentrated in the center of the pad.</a:t>
            </a:r>
          </a:p>
          <a:p>
            <a:endParaRPr lang="en-US" dirty="0"/>
          </a:p>
          <a:p>
            <a:r>
              <a:rPr lang="en-US" dirty="0"/>
              <a:t>The map on the right shows an area in Lycoming County at the same scale. While most pads showed some change over the study interval, a significant portion had very little to no change.</a:t>
            </a:r>
          </a:p>
          <a:p>
            <a:endParaRPr lang="en-US" dirty="0"/>
          </a:p>
          <a:p>
            <a:r>
              <a:rPr lang="en-US" dirty="0"/>
              <a:t>Surprisingly, it was found that most of these areas were already developed in some form.</a:t>
            </a:r>
          </a:p>
        </p:txBody>
      </p:sp>
      <p:sp>
        <p:nvSpPr>
          <p:cNvPr id="4" name="Slide Number Placeholder 3"/>
          <p:cNvSpPr>
            <a:spLocks noGrp="1"/>
          </p:cNvSpPr>
          <p:nvPr>
            <p:ph type="sldNum" sz="quarter" idx="5"/>
          </p:nvPr>
        </p:nvSpPr>
        <p:spPr/>
        <p:txBody>
          <a:bodyPr/>
          <a:lstStyle/>
          <a:p>
            <a:fld id="{C881E76B-57B2-45B6-B3D1-6F182636FC75}" type="slidenum">
              <a:rPr lang="en-US" smtClean="0"/>
              <a:t>10</a:t>
            </a:fld>
            <a:endParaRPr lang="en-US"/>
          </a:p>
        </p:txBody>
      </p:sp>
    </p:spTree>
    <p:extLst>
      <p:ext uri="{BB962C8B-B14F-4D97-AF65-F5344CB8AC3E}">
        <p14:creationId xmlns:p14="http://schemas.microsoft.com/office/powerpoint/2010/main" val="3233789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well pad land cover change I calculated for Washington County, for the available data years 2004 to 2016.</a:t>
            </a:r>
          </a:p>
          <a:p>
            <a:endParaRPr lang="en-US" dirty="0"/>
          </a:p>
          <a:p>
            <a:r>
              <a:rPr lang="en-US" dirty="0"/>
              <a:t>In all, buffered well pad areas totaled 27.6 square kilometers from 363 well pads and 1,496 wells.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greatest positive land cover type change was that of developed land at 14.3% increase in total well pad area.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greatest negative land cover type change was that of deciduous forest and hay/pasture, at a loss of 13.0 and 7.3%, respectively.</a:t>
            </a:r>
          </a:p>
        </p:txBody>
      </p:sp>
      <p:sp>
        <p:nvSpPr>
          <p:cNvPr id="4" name="Slide Number Placeholder 3"/>
          <p:cNvSpPr>
            <a:spLocks noGrp="1"/>
          </p:cNvSpPr>
          <p:nvPr>
            <p:ph type="sldNum" sz="quarter" idx="5"/>
          </p:nvPr>
        </p:nvSpPr>
        <p:spPr/>
        <p:txBody>
          <a:bodyPr/>
          <a:lstStyle/>
          <a:p>
            <a:fld id="{C881E76B-57B2-45B6-B3D1-6F182636FC75}" type="slidenum">
              <a:rPr lang="en-US" smtClean="0"/>
              <a:t>11</a:t>
            </a:fld>
            <a:endParaRPr lang="en-US"/>
          </a:p>
        </p:txBody>
      </p:sp>
    </p:spTree>
    <p:extLst>
      <p:ext uri="{BB962C8B-B14F-4D97-AF65-F5344CB8AC3E}">
        <p14:creationId xmlns:p14="http://schemas.microsoft.com/office/powerpoint/2010/main" val="4003893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well pad land cover change I calculated for Lycoming County for the available data years 2004 to 2016.</a:t>
            </a:r>
          </a:p>
          <a:p>
            <a:endParaRPr lang="en-US" dirty="0"/>
          </a:p>
          <a:p>
            <a:r>
              <a:rPr lang="en-US" dirty="0"/>
              <a:t>In all, buffered well pad areas totaled 17.8 square kilometers from 234 well pads and 925 wells.</a:t>
            </a:r>
          </a:p>
          <a:p>
            <a:endParaRPr lang="en-US" dirty="0"/>
          </a:p>
          <a:p>
            <a:r>
              <a:rPr lang="en-US" dirty="0"/>
              <a:t>The greatest positive land cover type change was that of herbaceous land at 6.9% increase in total well pad area.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greatest negative land cover type change was that of deciduous forest and mixed forest at a loss of 4.5 and 3.8%,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developed land of any type only increased 1.0%, or just 0.2 square kilometers.</a:t>
            </a:r>
          </a:p>
          <a:p>
            <a:endParaRPr lang="en-US" dirty="0"/>
          </a:p>
        </p:txBody>
      </p:sp>
      <p:sp>
        <p:nvSpPr>
          <p:cNvPr id="4" name="Slide Number Placeholder 3"/>
          <p:cNvSpPr>
            <a:spLocks noGrp="1"/>
          </p:cNvSpPr>
          <p:nvPr>
            <p:ph type="sldNum" sz="quarter" idx="5"/>
          </p:nvPr>
        </p:nvSpPr>
        <p:spPr/>
        <p:txBody>
          <a:bodyPr/>
          <a:lstStyle/>
          <a:p>
            <a:fld id="{C881E76B-57B2-45B6-B3D1-6F182636FC75}" type="slidenum">
              <a:rPr lang="en-US" smtClean="0"/>
              <a:t>12</a:t>
            </a:fld>
            <a:endParaRPr lang="en-US"/>
          </a:p>
        </p:txBody>
      </p:sp>
    </p:spTree>
    <p:extLst>
      <p:ext uri="{BB962C8B-B14F-4D97-AF65-F5344CB8AC3E}">
        <p14:creationId xmlns:p14="http://schemas.microsoft.com/office/powerpoint/2010/main" val="3743776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land over change percentage for each assessed year as large blue triangles for Lycoming County and large orange triangles for Washington County.</a:t>
            </a:r>
          </a:p>
          <a:p>
            <a:endParaRPr lang="en-US" dirty="0"/>
          </a:p>
          <a:p>
            <a:r>
              <a:rPr lang="en-US" dirty="0"/>
              <a:t>The annual average wells per pad are shown as light blue and light oranges lines, respectively.</a:t>
            </a:r>
          </a:p>
          <a:p>
            <a:endParaRPr lang="en-US" dirty="0"/>
          </a:p>
          <a:p>
            <a:r>
              <a:rPr lang="en-US" dirty="0"/>
              <a:t>Lycoming County shows a moderate increase in land cover change in 2011 at 7% and just over 3 wells per pad , then flattens out to 5% change even though wells per pad increased to almost 4.</a:t>
            </a:r>
          </a:p>
          <a:p>
            <a:endParaRPr lang="en-US" dirty="0"/>
          </a:p>
          <a:p>
            <a:r>
              <a:rPr lang="en-US" dirty="0"/>
              <a:t>Washington County has a similar increase/plateau trend except land cover change jumps to 17% in 2016, though not as many wells were drilled this year.</a:t>
            </a:r>
          </a:p>
        </p:txBody>
      </p:sp>
      <p:sp>
        <p:nvSpPr>
          <p:cNvPr id="4" name="Slide Number Placeholder 3"/>
          <p:cNvSpPr>
            <a:spLocks noGrp="1"/>
          </p:cNvSpPr>
          <p:nvPr>
            <p:ph type="sldNum" sz="quarter" idx="5"/>
          </p:nvPr>
        </p:nvSpPr>
        <p:spPr/>
        <p:txBody>
          <a:bodyPr/>
          <a:lstStyle/>
          <a:p>
            <a:fld id="{C881E76B-57B2-45B6-B3D1-6F182636FC75}" type="slidenum">
              <a:rPr lang="en-US" smtClean="0"/>
              <a:t>13</a:t>
            </a:fld>
            <a:endParaRPr lang="en-US"/>
          </a:p>
        </p:txBody>
      </p:sp>
    </p:spTree>
    <p:extLst>
      <p:ext uri="{BB962C8B-B14F-4D97-AF65-F5344CB8AC3E}">
        <p14:creationId xmlns:p14="http://schemas.microsoft.com/office/powerpoint/2010/main" val="153355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relationship between wells per pad on the x-axis with the 3-year cumulative gas production on the y-axis.</a:t>
            </a:r>
          </a:p>
          <a:p>
            <a:endParaRPr lang="en-US" dirty="0"/>
          </a:p>
          <a:p>
            <a:r>
              <a:rPr lang="en-US" dirty="0"/>
              <a:t>The 3 year cum of production per well was used to normalize production from both older and newer wells and can be used as a general indicator of the life of the well.  After 20-30 years, the well may produce 3 to 5 times this amount.</a:t>
            </a:r>
          </a:p>
          <a:p>
            <a:endParaRPr lang="en-US" dirty="0"/>
          </a:p>
          <a:p>
            <a:r>
              <a:rPr lang="en-US" dirty="0"/>
              <a:t>Both counties clearly show an increase in production as wells per pad increases.</a:t>
            </a:r>
          </a:p>
          <a:p>
            <a:endParaRPr lang="en-US" dirty="0"/>
          </a:p>
          <a:p>
            <a:r>
              <a:rPr lang="en-US" dirty="0"/>
              <a:t>Both counties average around 4 wells per pad across all years, with Washington County having slightly higher production per pad at 11.1 vs 9.4 billion cubic feet.</a:t>
            </a:r>
          </a:p>
        </p:txBody>
      </p:sp>
      <p:sp>
        <p:nvSpPr>
          <p:cNvPr id="4" name="Slide Number Placeholder 3"/>
          <p:cNvSpPr>
            <a:spLocks noGrp="1"/>
          </p:cNvSpPr>
          <p:nvPr>
            <p:ph type="sldNum" sz="quarter" idx="5"/>
          </p:nvPr>
        </p:nvSpPr>
        <p:spPr/>
        <p:txBody>
          <a:bodyPr/>
          <a:lstStyle/>
          <a:p>
            <a:fld id="{C881E76B-57B2-45B6-B3D1-6F182636FC75}" type="slidenum">
              <a:rPr lang="en-US" smtClean="0"/>
              <a:t>14</a:t>
            </a:fld>
            <a:endParaRPr lang="en-US"/>
          </a:p>
        </p:txBody>
      </p:sp>
    </p:spTree>
    <p:extLst>
      <p:ext uri="{BB962C8B-B14F-4D97-AF65-F5344CB8AC3E}">
        <p14:creationId xmlns:p14="http://schemas.microsoft.com/office/powerpoint/2010/main" val="1244098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SLOPE:</a:t>
            </a:r>
          </a:p>
          <a:p>
            <a:endParaRPr lang="en-US" dirty="0"/>
          </a:p>
          <a:p>
            <a:r>
              <a:rPr lang="en-US" dirty="0"/>
              <a:t>In addition to land cover change and production, I also investigated if there were any geographic trends in the placement of wells and well pads.</a:t>
            </a:r>
          </a:p>
          <a:p>
            <a:endParaRPr lang="en-US" dirty="0"/>
          </a:p>
          <a:p>
            <a:r>
              <a:rPr lang="en-US" dirty="0"/>
              <a:t>This chart shows time in years on the x-axis with the average slope (in percent) of the well pad terrain on the left primary y-axis.  The number of new well pads drilled each year are displayed on the right secondary y-axis as orange and blue columns.</a:t>
            </a:r>
          </a:p>
          <a:p>
            <a:endParaRPr lang="en-US" dirty="0"/>
          </a:p>
          <a:p>
            <a:r>
              <a:rPr lang="en-US" dirty="0"/>
              <a:t>Washington County well pad slopes, presented as orange circles, show no real significant change in slope, hovering between 15 and 19%.</a:t>
            </a:r>
          </a:p>
          <a:p>
            <a:endParaRPr lang="en-US" dirty="0"/>
          </a:p>
          <a:p>
            <a:r>
              <a:rPr lang="en-US" dirty="0"/>
              <a:t>Lycoming County well pad slopes, presented as blue circles, appear to show a slight decrease in slope from 17% in 2007 to just over 10% by 2015.</a:t>
            </a:r>
          </a:p>
        </p:txBody>
      </p:sp>
      <p:sp>
        <p:nvSpPr>
          <p:cNvPr id="4" name="Slide Number Placeholder 3"/>
          <p:cNvSpPr>
            <a:spLocks noGrp="1"/>
          </p:cNvSpPr>
          <p:nvPr>
            <p:ph type="sldNum" sz="quarter" idx="5"/>
          </p:nvPr>
        </p:nvSpPr>
        <p:spPr/>
        <p:txBody>
          <a:bodyPr/>
          <a:lstStyle/>
          <a:p>
            <a:fld id="{C881E76B-57B2-45B6-B3D1-6F182636FC75}" type="slidenum">
              <a:rPr lang="en-US" smtClean="0"/>
              <a:t>15</a:t>
            </a:fld>
            <a:endParaRPr lang="en-US"/>
          </a:p>
        </p:txBody>
      </p:sp>
    </p:spTree>
    <p:extLst>
      <p:ext uri="{BB962C8B-B14F-4D97-AF65-F5344CB8AC3E}">
        <p14:creationId xmlns:p14="http://schemas.microsoft.com/office/powerpoint/2010/main" val="191420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 PROXIMITY:</a:t>
            </a:r>
          </a:p>
          <a:p>
            <a:endParaRPr lang="en-US" dirty="0"/>
          </a:p>
          <a:p>
            <a:r>
              <a:rPr lang="en-US" dirty="0"/>
              <a:t>This chart shows time in years on the x-axis with the average distance (in meters) of the well pad center to the nearest road on the left primary y-axis.  The number of new well pads drilled each year are displayed on the right secondary y-axis as orange and blue columns.</a:t>
            </a:r>
          </a:p>
          <a:p>
            <a:endParaRPr lang="en-US" dirty="0"/>
          </a:p>
          <a:p>
            <a:r>
              <a:rPr lang="en-US" dirty="0"/>
              <a:t>Washington County road distances, presented as orange circles, show no real significant change in proximity, averaging between 250 to 350 meters.</a:t>
            </a:r>
          </a:p>
          <a:p>
            <a:endParaRPr lang="en-US" dirty="0"/>
          </a:p>
          <a:p>
            <a:r>
              <a:rPr lang="en-US" dirty="0"/>
              <a:t>Lycoming County road distances, presented as blue circles, do show an increase in distance from less than 300 meters prior to 2010 to just over 500 meters by 2014.</a:t>
            </a:r>
          </a:p>
          <a:p>
            <a:endParaRPr lang="en-US" dirty="0"/>
          </a:p>
        </p:txBody>
      </p:sp>
      <p:sp>
        <p:nvSpPr>
          <p:cNvPr id="4" name="Slide Number Placeholder 3"/>
          <p:cNvSpPr>
            <a:spLocks noGrp="1"/>
          </p:cNvSpPr>
          <p:nvPr>
            <p:ph type="sldNum" sz="quarter" idx="5"/>
          </p:nvPr>
        </p:nvSpPr>
        <p:spPr/>
        <p:txBody>
          <a:bodyPr/>
          <a:lstStyle/>
          <a:p>
            <a:fld id="{C881E76B-57B2-45B6-B3D1-6F182636FC75}" type="slidenum">
              <a:rPr lang="en-US" smtClean="0"/>
              <a:t>16</a:t>
            </a:fld>
            <a:endParaRPr lang="en-US"/>
          </a:p>
        </p:txBody>
      </p:sp>
    </p:spTree>
    <p:extLst>
      <p:ext uri="{BB962C8B-B14F-4D97-AF65-F5344CB8AC3E}">
        <p14:creationId xmlns:p14="http://schemas.microsoft.com/office/powerpoint/2010/main" val="423852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SOILS &amp; FARMLAND:</a:t>
            </a:r>
          </a:p>
          <a:p>
            <a:endParaRPr lang="en-US" dirty="0"/>
          </a:p>
          <a:p>
            <a:r>
              <a:rPr lang="en-US" dirty="0"/>
              <a:t>While not the primary focus of my study, I did look at soil survey data at well pad locations to determine if any trends were present, such as if operators were avoiding or targeting specific types.</a:t>
            </a:r>
          </a:p>
          <a:p>
            <a:endParaRPr lang="en-US" dirty="0"/>
          </a:p>
          <a:p>
            <a:r>
              <a:rPr lang="en-US" dirty="0"/>
              <a:t>Due to the complexity and multitude of soil types, I chose to analyze them in terms of their farmland favorability, an attribute provided in the source dataset.</a:t>
            </a:r>
          </a:p>
          <a:p>
            <a:endParaRPr lang="en-US" dirty="0"/>
          </a:p>
          <a:p>
            <a:r>
              <a:rPr lang="en-US" dirty="0"/>
              <a:t>Non-prime farmland is depicted as pale blue and orange columns for Lycoming and Washington counties respectively, while increasingly bolder hues show important farmland and then prime farmland. The area percentage of these types are shown on the y-axis.</a:t>
            </a:r>
          </a:p>
          <a:p>
            <a:endParaRPr lang="en-US" dirty="0"/>
          </a:p>
          <a:p>
            <a:r>
              <a:rPr lang="en-US" dirty="0"/>
              <a:t>Across all years, most of the well pad areas in both counties had been classified as non-prime farmland, and there appears to be no strong correlation over time.</a:t>
            </a:r>
          </a:p>
        </p:txBody>
      </p:sp>
      <p:sp>
        <p:nvSpPr>
          <p:cNvPr id="4" name="Slide Number Placeholder 3"/>
          <p:cNvSpPr>
            <a:spLocks noGrp="1"/>
          </p:cNvSpPr>
          <p:nvPr>
            <p:ph type="sldNum" sz="quarter" idx="5"/>
          </p:nvPr>
        </p:nvSpPr>
        <p:spPr/>
        <p:txBody>
          <a:bodyPr/>
          <a:lstStyle/>
          <a:p>
            <a:fld id="{C881E76B-57B2-45B6-B3D1-6F182636FC75}" type="slidenum">
              <a:rPr lang="en-US" smtClean="0"/>
              <a:t>17</a:t>
            </a:fld>
            <a:endParaRPr lang="en-US"/>
          </a:p>
        </p:txBody>
      </p:sp>
    </p:spTree>
    <p:extLst>
      <p:ext uri="{BB962C8B-B14F-4D97-AF65-F5344CB8AC3E}">
        <p14:creationId xmlns:p14="http://schemas.microsoft.com/office/powerpoint/2010/main" val="50579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a:t>
            </a:r>
          </a:p>
          <a:p>
            <a:endParaRPr lang="en-US" dirty="0"/>
          </a:p>
          <a:p>
            <a:r>
              <a:rPr lang="en-US" dirty="0"/>
              <a:t>Based on the results of my land cover analysis, both Lycoming and Washington counties lost forest land in and around well pads while gaining developed and herbaceous land cover.</a:t>
            </a:r>
          </a:p>
          <a:p>
            <a:endParaRPr lang="en-US" dirty="0"/>
          </a:p>
          <a:p>
            <a:r>
              <a:rPr lang="en-US" dirty="0"/>
              <a:t>However, the land change per unit production has been mitigated with pad drilling as less surface is disturbed by drilling many wells on the same pad versus multiple separate pads.</a:t>
            </a:r>
          </a:p>
          <a:p>
            <a:endParaRPr lang="en-US" dirty="0"/>
          </a:p>
          <a:p>
            <a:r>
              <a:rPr lang="en-US" dirty="0"/>
              <a:t>Ultimately, in Lycoming County over 1,000 billion cubic feet of gas was produced from 3-year totals of multi-well pads per square kilometer of land change. The total production for just the first well on the pad would only amount to 241 </a:t>
            </a:r>
            <a:r>
              <a:rPr lang="en-US" dirty="0" err="1"/>
              <a:t>bcf</a:t>
            </a:r>
            <a:r>
              <a:rPr lang="en-US" dirty="0"/>
              <a:t> so more resource was able to be extracted without disturbing additional land in the form of more well pads.</a:t>
            </a:r>
          </a:p>
          <a:p>
            <a:endParaRPr lang="en-US" dirty="0"/>
          </a:p>
          <a:p>
            <a:r>
              <a:rPr lang="en-US" dirty="0"/>
              <a:t>A similar result is shown in Washington County, though at lower ratios, with a well pad average of 631 </a:t>
            </a:r>
            <a:r>
              <a:rPr lang="en-US" dirty="0" err="1"/>
              <a:t>bcf</a:t>
            </a:r>
            <a:r>
              <a:rPr lang="en-US" dirty="0"/>
              <a:t> per square kilometer versus a single well at 124 </a:t>
            </a:r>
            <a:r>
              <a:rPr lang="en-US" dirty="0" err="1"/>
              <a:t>bcf</a:t>
            </a:r>
            <a:r>
              <a:rPr lang="en-US" dirty="0"/>
              <a:t>.</a:t>
            </a:r>
          </a:p>
          <a:p>
            <a:endParaRPr lang="en-US" dirty="0"/>
          </a:p>
          <a:p>
            <a:r>
              <a:rPr lang="en-US" dirty="0"/>
              <a:t>It should be noted that wells have generally become more productive over time, with longer laterals and better completion techniques.</a:t>
            </a:r>
          </a:p>
          <a:p>
            <a:endParaRPr lang="en-US" dirty="0"/>
          </a:p>
          <a:p>
            <a:r>
              <a:rPr lang="en-US" dirty="0"/>
              <a:t>There are also differences in geology and operators and leases across the study area which can affect production and well pad placement, though this is beyond the scope of this project.</a:t>
            </a:r>
          </a:p>
          <a:p>
            <a:endParaRPr lang="en-US" dirty="0"/>
          </a:p>
          <a:p>
            <a:r>
              <a:rPr lang="en-US" dirty="0"/>
              <a:t>Still, the application of these analysis methods could be applied to the rest of the state (or other states) and also compared to future land cover assessments.</a:t>
            </a:r>
          </a:p>
        </p:txBody>
      </p:sp>
      <p:sp>
        <p:nvSpPr>
          <p:cNvPr id="4" name="Slide Number Placeholder 3"/>
          <p:cNvSpPr>
            <a:spLocks noGrp="1"/>
          </p:cNvSpPr>
          <p:nvPr>
            <p:ph type="sldNum" sz="quarter" idx="5"/>
          </p:nvPr>
        </p:nvSpPr>
        <p:spPr/>
        <p:txBody>
          <a:bodyPr/>
          <a:lstStyle/>
          <a:p>
            <a:fld id="{C881E76B-57B2-45B6-B3D1-6F182636FC75}" type="slidenum">
              <a:rPr lang="en-US" smtClean="0"/>
              <a:t>18</a:t>
            </a:fld>
            <a:endParaRPr lang="en-US"/>
          </a:p>
        </p:txBody>
      </p:sp>
    </p:spTree>
    <p:extLst>
      <p:ext uri="{BB962C8B-B14F-4D97-AF65-F5344CB8AC3E}">
        <p14:creationId xmlns:p14="http://schemas.microsoft.com/office/powerpoint/2010/main" val="2565741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C881E76B-57B2-45B6-B3D1-6F182636FC75}" type="slidenum">
              <a:rPr lang="en-US" smtClean="0"/>
              <a:t>21</a:t>
            </a:fld>
            <a:endParaRPr lang="en-US"/>
          </a:p>
        </p:txBody>
      </p:sp>
    </p:spTree>
    <p:extLst>
      <p:ext uri="{BB962C8B-B14F-4D97-AF65-F5344CB8AC3E}">
        <p14:creationId xmlns:p14="http://schemas.microsoft.com/office/powerpoint/2010/main" val="177862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organized into several sections shown here.</a:t>
            </a:r>
          </a:p>
          <a:p>
            <a:endParaRPr lang="en-US" dirty="0"/>
          </a:p>
          <a:p>
            <a:r>
              <a:rPr lang="en-US" dirty="0"/>
              <a:t>I will begin with the study’s goals and objectives and follow with short segments on the background, study area, and previous studies. </a:t>
            </a:r>
          </a:p>
          <a:p>
            <a:endParaRPr lang="en-US" dirty="0"/>
          </a:p>
          <a:p>
            <a:r>
              <a:rPr lang="en-US" dirty="0"/>
              <a:t>After touching on my data sources and general methodology, the main focus will be on the results of the study.  Finally, I will wrap up with a summary of my findings and possible future work.</a:t>
            </a:r>
          </a:p>
        </p:txBody>
      </p:sp>
      <p:sp>
        <p:nvSpPr>
          <p:cNvPr id="4" name="Slide Number Placeholder 3"/>
          <p:cNvSpPr>
            <a:spLocks noGrp="1"/>
          </p:cNvSpPr>
          <p:nvPr>
            <p:ph type="sldNum" sz="quarter" idx="5"/>
          </p:nvPr>
        </p:nvSpPr>
        <p:spPr/>
        <p:txBody>
          <a:bodyPr/>
          <a:lstStyle/>
          <a:p>
            <a:fld id="{C881E76B-57B2-45B6-B3D1-6F182636FC75}" type="slidenum">
              <a:rPr lang="en-US" smtClean="0"/>
              <a:t>2</a:t>
            </a:fld>
            <a:endParaRPr lang="en-US"/>
          </a:p>
        </p:txBody>
      </p:sp>
    </p:spTree>
    <p:extLst>
      <p:ext uri="{BB962C8B-B14F-4D97-AF65-F5344CB8AC3E}">
        <p14:creationId xmlns:p14="http://schemas.microsoft.com/office/powerpoint/2010/main" val="329134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AND OBJECTIVES:</a:t>
            </a:r>
          </a:p>
          <a:p>
            <a:endParaRPr lang="en-US" dirty="0"/>
          </a:p>
          <a:p>
            <a:r>
              <a:rPr lang="en-US" dirty="0"/>
              <a:t>The main purpose of this study is to determine change in land cover type associated with petroleum wells, specifically Pennsylvania Marcellus shale gas wells, on multi-well pads.</a:t>
            </a:r>
          </a:p>
          <a:p>
            <a:endParaRPr lang="en-US" dirty="0"/>
          </a:p>
          <a:p>
            <a:r>
              <a:rPr lang="en-US" dirty="0"/>
              <a:t>I will quantify the amount of change by type and over the available data time period.</a:t>
            </a:r>
          </a:p>
          <a:p>
            <a:endParaRPr lang="en-US" dirty="0"/>
          </a:p>
          <a:p>
            <a:r>
              <a:rPr lang="en-US" dirty="0"/>
              <a:t>I am also investigating if there are any geographical factors that are influencing the placement of these well pads, such as slope, proximity to roads, and soil type.</a:t>
            </a:r>
          </a:p>
          <a:p>
            <a:endParaRPr lang="en-US" dirty="0"/>
          </a:p>
          <a:p>
            <a:r>
              <a:rPr lang="en-US" dirty="0"/>
              <a:t>Lastly, I will verify the natural gas production per unit of disturbed area has increased over the study area. </a:t>
            </a:r>
          </a:p>
          <a:p>
            <a:endParaRPr lang="en-US" dirty="0"/>
          </a:p>
          <a:p>
            <a:endParaRPr lang="en-US" dirty="0"/>
          </a:p>
        </p:txBody>
      </p:sp>
      <p:sp>
        <p:nvSpPr>
          <p:cNvPr id="4" name="Slide Number Placeholder 3"/>
          <p:cNvSpPr>
            <a:spLocks noGrp="1"/>
          </p:cNvSpPr>
          <p:nvPr>
            <p:ph type="sldNum" sz="quarter" idx="5"/>
          </p:nvPr>
        </p:nvSpPr>
        <p:spPr/>
        <p:txBody>
          <a:bodyPr/>
          <a:lstStyle/>
          <a:p>
            <a:fld id="{C881E76B-57B2-45B6-B3D1-6F182636FC75}" type="slidenum">
              <a:rPr lang="en-US" smtClean="0"/>
              <a:t>3</a:t>
            </a:fld>
            <a:endParaRPr lang="en-US"/>
          </a:p>
        </p:txBody>
      </p:sp>
    </p:spTree>
    <p:extLst>
      <p:ext uri="{BB962C8B-B14F-4D97-AF65-F5344CB8AC3E}">
        <p14:creationId xmlns:p14="http://schemas.microsoft.com/office/powerpoint/2010/main" val="49584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a:t>
            </a:r>
          </a:p>
          <a:p>
            <a:endParaRPr lang="en-US" dirty="0"/>
          </a:p>
          <a:p>
            <a:r>
              <a:rPr lang="en-US" dirty="0"/>
              <a:t>The Marcellus Shale is a geologic formation found in the Appalachian Basin of the eastern United States, consisting mainly of marine black shale.</a:t>
            </a:r>
          </a:p>
          <a:p>
            <a:endParaRPr lang="en-US" dirty="0"/>
          </a:p>
          <a:p>
            <a:r>
              <a:rPr lang="en-US" dirty="0"/>
              <a:t>The Marcellus is both a source rock, producing hydrocarbons that migrate to other layers, as well as its own reservoir, containing vast amounts of natural gas and other liquid gases.</a:t>
            </a:r>
          </a:p>
          <a:p>
            <a:endParaRPr lang="en-US" dirty="0"/>
          </a:p>
          <a:p>
            <a:r>
              <a:rPr lang="en-US" dirty="0"/>
              <a:t>The reservoir gases are tightly held in the rock itself and were largely unattainable until the advent of hydraulic fracturing ( or artificially breaking the rock in situ with high pressure water and other material).</a:t>
            </a:r>
          </a:p>
          <a:p>
            <a:endParaRPr lang="en-US" dirty="0"/>
          </a:p>
          <a:p>
            <a:r>
              <a:rPr lang="en-US" dirty="0"/>
              <a:t>Beginning around 2005, this emerging and “unconventional” extraction technique coupled with the rise of horizontal drilling (which utilizes a long lateral portion of the well to increase contact with the producing formation), caused a great increase in well activity in parts of Pennsylvania.</a:t>
            </a:r>
          </a:p>
          <a:p>
            <a:endParaRPr lang="en-US" dirty="0"/>
          </a:p>
          <a:p>
            <a:r>
              <a:rPr lang="en-US" dirty="0"/>
              <a:t>In addition, by 2008, many well pads (which are the physical footprint area of the well) began to incorporate more than one well, due to the versatility of horizontal well drilling.</a:t>
            </a:r>
          </a:p>
          <a:p>
            <a:endParaRPr lang="en-US" dirty="0"/>
          </a:p>
          <a:p>
            <a:r>
              <a:rPr lang="en-US" dirty="0"/>
              <a:t>And for reference, a single well can produce over 10 billion cubic feet of natural gas over its lifetime.</a:t>
            </a:r>
          </a:p>
          <a:p>
            <a:endParaRPr lang="en-US" dirty="0"/>
          </a:p>
          <a:p>
            <a:endParaRPr lang="en-US" dirty="0"/>
          </a:p>
        </p:txBody>
      </p:sp>
      <p:sp>
        <p:nvSpPr>
          <p:cNvPr id="4" name="Slide Number Placeholder 3"/>
          <p:cNvSpPr>
            <a:spLocks noGrp="1"/>
          </p:cNvSpPr>
          <p:nvPr>
            <p:ph type="sldNum" sz="quarter" idx="5"/>
          </p:nvPr>
        </p:nvSpPr>
        <p:spPr/>
        <p:txBody>
          <a:bodyPr/>
          <a:lstStyle/>
          <a:p>
            <a:fld id="{C881E76B-57B2-45B6-B3D1-6F182636FC75}" type="slidenum">
              <a:rPr lang="en-US" smtClean="0"/>
              <a:t>4</a:t>
            </a:fld>
            <a:endParaRPr lang="en-US"/>
          </a:p>
        </p:txBody>
      </p:sp>
    </p:spTree>
    <p:extLst>
      <p:ext uri="{BB962C8B-B14F-4D97-AF65-F5344CB8AC3E}">
        <p14:creationId xmlns:p14="http://schemas.microsoft.com/office/powerpoint/2010/main" val="359975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on this slide shows the surface locations of over 12,000 unconventional Marcellus shale wells drilled in Pennsylvania from 2005 to 2019, the last complete year of records at the time of this study.</a:t>
            </a:r>
          </a:p>
          <a:p>
            <a:endParaRPr lang="en-US" dirty="0"/>
          </a:p>
          <a:p>
            <a:r>
              <a:rPr lang="en-US" dirty="0"/>
              <a:t>Wells are colored by vintage, with lighter blues for 2010 and older wells, and increasingly darker blues for more recent wells.</a:t>
            </a:r>
          </a:p>
          <a:p>
            <a:endParaRPr lang="en-US" dirty="0"/>
          </a:p>
          <a:p>
            <a:r>
              <a:rPr lang="en-US" dirty="0"/>
              <a:t>Most wells are located in the southwestern and northeastern portion of the state due to more favorable depth, thickness, and maturity of the rock.</a:t>
            </a:r>
          </a:p>
          <a:p>
            <a:endParaRPr lang="en-US" dirty="0"/>
          </a:p>
          <a:p>
            <a:r>
              <a:rPr lang="en-US" dirty="0"/>
              <a:t>For my analysis, I chose to focus on a single county in each of these regions, Washington County in the southwest and Lycoming County in the northeast, which I will discuss on the next slide.</a:t>
            </a:r>
          </a:p>
          <a:p>
            <a:endParaRPr lang="en-US" dirty="0"/>
          </a:p>
          <a:p>
            <a:r>
              <a:rPr lang="en-US" dirty="0"/>
              <a:t>Finally, this graph of the average wells per pad over time demonstrates the shift in well pad drilling, from single well pads in the early years to an average of over 7 wells per pad in 2019.</a:t>
            </a:r>
          </a:p>
        </p:txBody>
      </p:sp>
      <p:sp>
        <p:nvSpPr>
          <p:cNvPr id="4" name="Slide Number Placeholder 3"/>
          <p:cNvSpPr>
            <a:spLocks noGrp="1"/>
          </p:cNvSpPr>
          <p:nvPr>
            <p:ph type="sldNum" sz="quarter" idx="5"/>
          </p:nvPr>
        </p:nvSpPr>
        <p:spPr/>
        <p:txBody>
          <a:bodyPr/>
          <a:lstStyle/>
          <a:p>
            <a:fld id="{C881E76B-57B2-45B6-B3D1-6F182636FC75}" type="slidenum">
              <a:rPr lang="en-US" smtClean="0"/>
              <a:t>5</a:t>
            </a:fld>
            <a:endParaRPr lang="en-US"/>
          </a:p>
        </p:txBody>
      </p:sp>
    </p:spTree>
    <p:extLst>
      <p:ext uri="{BB962C8B-B14F-4D97-AF65-F5344CB8AC3E}">
        <p14:creationId xmlns:p14="http://schemas.microsoft.com/office/powerpoint/2010/main" val="180151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AREA</a:t>
            </a:r>
          </a:p>
          <a:p>
            <a:endParaRPr lang="en-US" dirty="0"/>
          </a:p>
          <a:p>
            <a:r>
              <a:rPr lang="en-US" dirty="0"/>
              <a:t>This slide briefly summarizes some key details of the two study areas, along with reference maps for both Lycoming and Washington county.</a:t>
            </a:r>
          </a:p>
          <a:p>
            <a:endParaRPr lang="en-US" dirty="0"/>
          </a:p>
          <a:p>
            <a:r>
              <a:rPr lang="en-US" dirty="0"/>
              <a:t>I chose these two counties for both their similarities and differences. Both counties include wells from nearly all vintages, thus giving a full snapshot of the development of the Marcellus shale over time.</a:t>
            </a:r>
          </a:p>
          <a:p>
            <a:endParaRPr lang="en-US" dirty="0"/>
          </a:p>
          <a:p>
            <a:r>
              <a:rPr lang="en-US" dirty="0"/>
              <a:t>Activity peaked in both regions during 2011-2013 and the average wells per pad is similar (at 4.1 vs 4.0).</a:t>
            </a:r>
          </a:p>
          <a:p>
            <a:endParaRPr lang="en-US" dirty="0"/>
          </a:p>
          <a:p>
            <a:r>
              <a:rPr lang="en-US" dirty="0"/>
              <a:t>Conversely, Lycoming is more rural overall compared to the more developed Washington County and I was interested in how this could affect land cover change. </a:t>
            </a:r>
          </a:p>
        </p:txBody>
      </p:sp>
      <p:sp>
        <p:nvSpPr>
          <p:cNvPr id="4" name="Slide Number Placeholder 3"/>
          <p:cNvSpPr>
            <a:spLocks noGrp="1"/>
          </p:cNvSpPr>
          <p:nvPr>
            <p:ph type="sldNum" sz="quarter" idx="5"/>
          </p:nvPr>
        </p:nvSpPr>
        <p:spPr/>
        <p:txBody>
          <a:bodyPr/>
          <a:lstStyle/>
          <a:p>
            <a:fld id="{C881E76B-57B2-45B6-B3D1-6F182636FC75}" type="slidenum">
              <a:rPr lang="en-US" smtClean="0"/>
              <a:t>6</a:t>
            </a:fld>
            <a:endParaRPr lang="en-US"/>
          </a:p>
        </p:txBody>
      </p:sp>
    </p:spTree>
    <p:extLst>
      <p:ext uri="{BB962C8B-B14F-4D97-AF65-F5344CB8AC3E}">
        <p14:creationId xmlns:p14="http://schemas.microsoft.com/office/powerpoint/2010/main" val="52765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STUDIES</a:t>
            </a:r>
          </a:p>
          <a:p>
            <a:endParaRPr lang="en-US" dirty="0"/>
          </a:p>
          <a:p>
            <a:r>
              <a:rPr lang="en-US" dirty="0"/>
              <a:t>Before beginning my analysis, I researched several existing studies that focused on either land cover change and/or the effects of Marcellus drilling.</a:t>
            </a:r>
          </a:p>
          <a:p>
            <a:endParaRPr lang="en-US" dirty="0"/>
          </a:p>
          <a:p>
            <a:r>
              <a:rPr lang="en-US" dirty="0"/>
              <a:t>A few are highlighted here, including a study by </a:t>
            </a:r>
            <a:r>
              <a:rPr lang="en-US" dirty="0" err="1"/>
              <a:t>Slonecker</a:t>
            </a:r>
            <a:r>
              <a:rPr lang="en-US" dirty="0"/>
              <a:t> et al in 2012 that utilized aerial imagery in Bradford and Washington counties to identify disturbance. Digitization and feature extraction was performed on oil and gas disturbed areas from 2004 to 2010, some example maps are depicted in the figures at right.</a:t>
            </a:r>
          </a:p>
          <a:p>
            <a:endParaRPr lang="en-US" dirty="0"/>
          </a:p>
          <a:p>
            <a:r>
              <a:rPr lang="en-US" dirty="0"/>
              <a:t>Additional work by Keller et al in 2017 studied the effects of well pad densities on aquatic species populations, generally finding little to no impact as pads were typically placed far from water sources.</a:t>
            </a:r>
          </a:p>
          <a:p>
            <a:endParaRPr lang="en-US" dirty="0"/>
          </a:p>
          <a:p>
            <a:r>
              <a:rPr lang="en-US" dirty="0"/>
              <a:t> A third study by Unger et al 2015 utilized Landsat data to track land changes in the Haynesville Shale gas field across Louisiana and Texas for six vintages between 1984 and 2011, finding well pad areas were highly fragmented.</a:t>
            </a:r>
          </a:p>
        </p:txBody>
      </p:sp>
      <p:sp>
        <p:nvSpPr>
          <p:cNvPr id="4" name="Slide Number Placeholder 3"/>
          <p:cNvSpPr>
            <a:spLocks noGrp="1"/>
          </p:cNvSpPr>
          <p:nvPr>
            <p:ph type="sldNum" sz="quarter" idx="5"/>
          </p:nvPr>
        </p:nvSpPr>
        <p:spPr/>
        <p:txBody>
          <a:bodyPr/>
          <a:lstStyle/>
          <a:p>
            <a:fld id="{C881E76B-57B2-45B6-B3D1-6F182636FC75}" type="slidenum">
              <a:rPr lang="en-US" smtClean="0"/>
              <a:t>7</a:t>
            </a:fld>
            <a:endParaRPr lang="en-US"/>
          </a:p>
        </p:txBody>
      </p:sp>
    </p:spTree>
    <p:extLst>
      <p:ext uri="{BB962C8B-B14F-4D97-AF65-F5344CB8AC3E}">
        <p14:creationId xmlns:p14="http://schemas.microsoft.com/office/powerpoint/2010/main" val="412969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SOURCES:</a:t>
            </a:r>
          </a:p>
          <a:p>
            <a:endParaRPr lang="en-US" dirty="0"/>
          </a:p>
          <a:p>
            <a:r>
              <a:rPr lang="en-US" dirty="0"/>
              <a:t>This project incorporated various free and public online data sources that were processed using ArcGIS and Microsoft Excel and Access software.</a:t>
            </a:r>
          </a:p>
          <a:p>
            <a:endParaRPr lang="en-US" dirty="0"/>
          </a:p>
          <a:p>
            <a:r>
              <a:rPr lang="en-US" dirty="0"/>
              <a:t>The unconventional well and pad location and production data was accessed via the Pennsylvania Department of Environmental Protection.</a:t>
            </a:r>
          </a:p>
          <a:p>
            <a:endParaRPr lang="en-US" dirty="0"/>
          </a:p>
          <a:p>
            <a:r>
              <a:rPr lang="en-US" dirty="0"/>
              <a:t>Digital elevation models through the United States Geological Survey.</a:t>
            </a:r>
          </a:p>
          <a:p>
            <a:endParaRPr lang="en-US" dirty="0"/>
          </a:p>
          <a:p>
            <a:r>
              <a:rPr lang="en-US" dirty="0"/>
              <a:t>Land cover/land use data was extracted for 5 vintages from 2004 through 2016 from the National Land Cover Database.</a:t>
            </a:r>
          </a:p>
          <a:p>
            <a:endParaRPr lang="en-US" dirty="0"/>
          </a:p>
          <a:p>
            <a:r>
              <a:rPr lang="en-US" dirty="0"/>
              <a:t>Aerial imagery via the National Agriculture Imagery Program.</a:t>
            </a:r>
          </a:p>
          <a:p>
            <a:endParaRPr lang="en-US" dirty="0"/>
          </a:p>
          <a:p>
            <a:r>
              <a:rPr lang="en-US" dirty="0"/>
              <a:t>Soil survey data through the United States Department of Agriculture.</a:t>
            </a:r>
          </a:p>
          <a:p>
            <a:endParaRPr lang="en-US" dirty="0"/>
          </a:p>
          <a:p>
            <a:r>
              <a:rPr lang="en-US" dirty="0"/>
              <a:t>And state and local roads data from the Pennsylvania Department of Transportation.</a:t>
            </a:r>
          </a:p>
        </p:txBody>
      </p:sp>
      <p:sp>
        <p:nvSpPr>
          <p:cNvPr id="4" name="Slide Number Placeholder 3"/>
          <p:cNvSpPr>
            <a:spLocks noGrp="1"/>
          </p:cNvSpPr>
          <p:nvPr>
            <p:ph type="sldNum" sz="quarter" idx="5"/>
          </p:nvPr>
        </p:nvSpPr>
        <p:spPr/>
        <p:txBody>
          <a:bodyPr/>
          <a:lstStyle/>
          <a:p>
            <a:fld id="{C881E76B-57B2-45B6-B3D1-6F182636FC75}" type="slidenum">
              <a:rPr lang="en-US" smtClean="0"/>
              <a:t>8</a:t>
            </a:fld>
            <a:endParaRPr lang="en-US"/>
          </a:p>
        </p:txBody>
      </p:sp>
    </p:spTree>
    <p:extLst>
      <p:ext uri="{BB962C8B-B14F-4D97-AF65-F5344CB8AC3E}">
        <p14:creationId xmlns:p14="http://schemas.microsoft.com/office/powerpoint/2010/main" val="784700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a:t>
            </a:r>
          </a:p>
          <a:p>
            <a:endParaRPr lang="en-US" dirty="0"/>
          </a:p>
          <a:p>
            <a:r>
              <a:rPr lang="en-US" dirty="0"/>
              <a:t>This flow chart summarizes the methodology in achieving my objectives.</a:t>
            </a:r>
          </a:p>
          <a:p>
            <a:endParaRPr lang="en-US" dirty="0"/>
          </a:p>
          <a:p>
            <a:r>
              <a:rPr lang="en-US" dirty="0"/>
              <a:t>After downloading and preparing my spatial and tabular data, I began buffering the well pad point locations to 150 meters. This distance was selected based on data observation, essentially the typical maximum extent of a </a:t>
            </a:r>
            <a:r>
              <a:rPr lang="en-US" dirty="0" err="1"/>
              <a:t>wellpad’s</a:t>
            </a:r>
            <a:r>
              <a:rPr lang="en-US" dirty="0"/>
              <a:t> footprint over the surrounding area.</a:t>
            </a:r>
          </a:p>
          <a:p>
            <a:endParaRPr lang="en-US" dirty="0"/>
          </a:p>
          <a:p>
            <a:r>
              <a:rPr lang="en-US" dirty="0"/>
              <a:t>I then used these polygons to clip the landcover and other datasets.</a:t>
            </a:r>
          </a:p>
          <a:p>
            <a:endParaRPr lang="en-US" dirty="0"/>
          </a:p>
          <a:p>
            <a:r>
              <a:rPr lang="en-US" dirty="0"/>
              <a:t>Next, I calculated change by landcover category and over time.</a:t>
            </a:r>
          </a:p>
          <a:p>
            <a:endParaRPr lang="en-US" dirty="0"/>
          </a:p>
          <a:p>
            <a:r>
              <a:rPr lang="en-US" dirty="0"/>
              <a:t>I continued my analysis in determining if any geographic factor correlations and trends were present.</a:t>
            </a:r>
          </a:p>
          <a:p>
            <a:endParaRPr lang="en-US" dirty="0"/>
          </a:p>
          <a:p>
            <a:r>
              <a:rPr lang="en-US" dirty="0"/>
              <a:t>Lastly, I calculated the average production at the well pad and per unit disturbed area.</a:t>
            </a:r>
          </a:p>
        </p:txBody>
      </p:sp>
      <p:sp>
        <p:nvSpPr>
          <p:cNvPr id="4" name="Slide Number Placeholder 3"/>
          <p:cNvSpPr>
            <a:spLocks noGrp="1"/>
          </p:cNvSpPr>
          <p:nvPr>
            <p:ph type="sldNum" sz="quarter" idx="5"/>
          </p:nvPr>
        </p:nvSpPr>
        <p:spPr/>
        <p:txBody>
          <a:bodyPr/>
          <a:lstStyle/>
          <a:p>
            <a:fld id="{C881E76B-57B2-45B6-B3D1-6F182636FC75}" type="slidenum">
              <a:rPr lang="en-US" smtClean="0"/>
              <a:t>9</a:t>
            </a:fld>
            <a:endParaRPr lang="en-US"/>
          </a:p>
        </p:txBody>
      </p:sp>
    </p:spTree>
    <p:extLst>
      <p:ext uri="{BB962C8B-B14F-4D97-AF65-F5344CB8AC3E}">
        <p14:creationId xmlns:p14="http://schemas.microsoft.com/office/powerpoint/2010/main" val="128147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2BB4E9-D2C5-4715-8F3D-CBBFEA0349B7}"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8B4E9-80D7-47B9-9B7D-AB058716FBD7}" type="slidenum">
              <a:rPr lang="en-US" smtClean="0"/>
              <a:t>‹#›</a:t>
            </a:fld>
            <a:endParaRPr lang="en-US" dirty="0"/>
          </a:p>
        </p:txBody>
      </p:sp>
    </p:spTree>
    <p:extLst>
      <p:ext uri="{BB962C8B-B14F-4D97-AF65-F5344CB8AC3E}">
        <p14:creationId xmlns:p14="http://schemas.microsoft.com/office/powerpoint/2010/main" val="239266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E8451-A67D-4615-8225-451781D3D1FE}"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225741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F7B1A-E6D7-476C-A9FC-2A09263CCC51}"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8B4E9-80D7-47B9-9B7D-AB058716FBD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69214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1B92B-CEC9-4D4A-82CD-136840C7D389}"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7362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887F5-A030-4535-BAA8-578166569090}"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8B4E9-80D7-47B9-9B7D-AB058716FBD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128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F364F-2F8F-4C03-9E42-7B5C499C9602}"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141250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53D86-37D0-47EE-B0E6-09328D24BFBA}"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730235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DF28C-329F-42CF-B626-894CD72CD586}"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1568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E7616-3E39-4732-A58E-012807BFC52F}"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359462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6E156-14D6-4645-BBC4-92D31B6E1FB0}"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18757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345D67-A678-4FFA-9412-B13DD1CC718B}" type="datetime1">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75454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FCD008-171D-4127-B14B-C6425EF2652F}" type="datetime1">
              <a:rPr lang="en-US" smtClean="0"/>
              <a:t>4/24/2021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96980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081DD0-3D28-4C20-9BEE-D96CC1589C20}" type="datetime1">
              <a:rPr lang="en-US" smtClean="0"/>
              <a:t>4/24/2021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261676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1FE36-6E5A-4BEA-AA95-DD099F59AFD1}" type="datetime1">
              <a:rPr lang="en-US" smtClean="0"/>
              <a:t>4/24/2021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349949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2A73A3-1C5E-4CE5-AAA3-3E5EFF5AC730}" type="datetime1">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23624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DBBF1-3D5C-4378-9FE7-06AA2453F0CE}" type="datetime1">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8B4E9-80D7-47B9-9B7D-AB058716FBD7}" type="slidenum">
              <a:rPr lang="en-US" smtClean="0"/>
              <a:t>‹#›</a:t>
            </a:fld>
            <a:endParaRPr lang="en-US"/>
          </a:p>
        </p:txBody>
      </p:sp>
    </p:spTree>
    <p:extLst>
      <p:ext uri="{BB962C8B-B14F-4D97-AF65-F5344CB8AC3E}">
        <p14:creationId xmlns:p14="http://schemas.microsoft.com/office/powerpoint/2010/main" val="143996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5A596-9C13-4E16-B0E5-122475F2FE1B}" type="datetime1">
              <a:rPr lang="en-US" smtClean="0"/>
              <a:t>4/24/2021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C8B4E9-80D7-47B9-9B7D-AB058716FBD7}" type="slidenum">
              <a:rPr lang="en-US" smtClean="0"/>
              <a:t>‹#›</a:t>
            </a:fld>
            <a:endParaRPr lang="en-US"/>
          </a:p>
        </p:txBody>
      </p:sp>
    </p:spTree>
    <p:extLst>
      <p:ext uri="{BB962C8B-B14F-4D97-AF65-F5344CB8AC3E}">
        <p14:creationId xmlns:p14="http://schemas.microsoft.com/office/powerpoint/2010/main" val="372019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www.alleghenyfront.org/restoring-well-pad-pa/" TargetMode="External"/><Relationship Id="rId13" Type="http://schemas.openxmlformats.org/officeDocument/2006/relationships/hyperlink" Target="https://www.researchgate.net/publication/313538232_Natural_gas_drilling_in_the_Marcellus_Shale_region_well_pad_densities_and_aquatic_communities" TargetMode="External"/><Relationship Id="rId3" Type="http://schemas.openxmlformats.org/officeDocument/2006/relationships/hyperlink" Target="http://www.all-llc.com/publicdownloads/AOGR-0810ALLConsulting.pdf" TargetMode="External"/><Relationship Id="rId7" Type="http://schemas.openxmlformats.org/officeDocument/2006/relationships/hyperlink" Target="https://www.eia.gov/maps/pdf/MarcellusPlayUpdate_Jan2017.pdf" TargetMode="External"/><Relationship Id="rId12" Type="http://schemas.openxmlformats.org/officeDocument/2006/relationships/hyperlink" Target="https://academic.oup.com/bioscience/article/65/3/290/236920" TargetMode="External"/><Relationship Id="rId2" Type="http://schemas.openxmlformats.org/officeDocument/2006/relationships/hyperlink" Target="https://www.sciencedirect.com/science/article/pii/S1876380419600418" TargetMode="External"/><Relationship Id="rId1" Type="http://schemas.openxmlformats.org/officeDocument/2006/relationships/slideLayout" Target="../slideLayouts/slideLayout1.xml"/><Relationship Id="rId6" Type="http://schemas.openxmlformats.org/officeDocument/2006/relationships/hyperlink" Target="https://www.eia.gov/maps/map_data/Marcellus_Play_Boundary_Elevation_Isopach_EIA.zip" TargetMode="External"/><Relationship Id="rId11" Type="http://schemas.openxmlformats.org/officeDocument/2006/relationships/hyperlink" Target="https://www.semanticscholar.org/paper/Assessing-Land-Use-Changes-Due-to-Natural-Gas-in-in-Jantz-Kubach/a5c01956580edb886d7cf7f14e65b7e75e8fd4d9#paper-header" TargetMode="External"/><Relationship Id="rId5" Type="http://schemas.openxmlformats.org/officeDocument/2006/relationships/hyperlink" Target="https://www.energy.gov/sites/prod/files/2016/08/f33/Footprint%20Reduction.pdf" TargetMode="External"/><Relationship Id="rId10" Type="http://schemas.openxmlformats.org/officeDocument/2006/relationships/hyperlink" Target="https://www.cna.org/cna_files/pdf/MarcellusPA_FullReport.pdf" TargetMode="External"/><Relationship Id="rId4" Type="http://schemas.openxmlformats.org/officeDocument/2006/relationships/hyperlink" Target="https://www.rural.palegislature.us/documents/reports/The-Marcellus-Shale-Impacts-Study.pdf" TargetMode="External"/><Relationship Id="rId9" Type="http://schemas.openxmlformats.org/officeDocument/2006/relationships/hyperlink" Target="https://gantdaily.com/2011/10/24/multi-well-pads-in-the-marcellus-shal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aogr.com/magazine/cover-story/leading-operators-improve-efficiency-and-effectiveness-of-multiwell-pad-ope" TargetMode="External"/><Relationship Id="rId13" Type="http://schemas.openxmlformats.org/officeDocument/2006/relationships/hyperlink" Target="https://nri.tamu.edu/media/1860/wolaver-et-al-2018.pdf" TargetMode="External"/><Relationship Id="rId3" Type="http://schemas.openxmlformats.org/officeDocument/2006/relationships/hyperlink" Target="https://marcellusdrilling.com/2018/01/supersize-me-marcellus-utica-well-pads-now-host-up-to-40-wells/" TargetMode="External"/><Relationship Id="rId7" Type="http://schemas.openxmlformats.org/officeDocument/2006/relationships/hyperlink" Target="https://www.nationalgeographic.com/environment/energy/great-energy-challenge/big-energy-question/how-has-fracking-changed-our-future.html" TargetMode="External"/><Relationship Id="rId12" Type="http://schemas.openxmlformats.org/officeDocument/2006/relationships/hyperlink" Target="http://www.pasda.psu.edu/uci/DataSummary.aspx?dataset=103" TargetMode="External"/><Relationship Id="rId2" Type="http://schemas.openxmlformats.org/officeDocument/2006/relationships/hyperlink" Target="https://www.post-gazette.com/business/powersource/2018/01/15/These-days-oil-and-gas-companies-are-super-sizing-their-well-pads/stories/201801140023" TargetMode="External"/><Relationship Id="rId1" Type="http://schemas.openxmlformats.org/officeDocument/2006/relationships/slideLayout" Target="../slideLayouts/slideLayout1.xml"/><Relationship Id="rId6" Type="http://schemas.openxmlformats.org/officeDocument/2006/relationships/hyperlink" Target="http://www.pasda.psu.edu/uci/DataSummary.aspx?dataset=3141" TargetMode="External"/><Relationship Id="rId11" Type="http://schemas.openxmlformats.org/officeDocument/2006/relationships/hyperlink" Target="https://scholarworks.sfasu.edu/cgi/viewcontent.cgi?referer=https://www.google.com/&amp;httpsredir=1&amp;article=1043&amp;context=spatialsci" TargetMode="External"/><Relationship Id="rId5" Type="http://schemas.openxmlformats.org/officeDocument/2006/relationships/hyperlink" Target="https://gis.apfo.usda.gov/arcgis/rest/services" TargetMode="External"/><Relationship Id="rId10" Type="http://schemas.openxmlformats.org/officeDocument/2006/relationships/hyperlink" Target="https://pubs.usgs.gov/of/2012/1154/of2012-1154.pdf" TargetMode="External"/><Relationship Id="rId4" Type="http://schemas.openxmlformats.org/officeDocument/2006/relationships/hyperlink" Target="https://btuanalytics.com/smaller-pad-sizes-driving-lower-haynesville-rig-efficiency/" TargetMode="External"/><Relationship Id="rId9" Type="http://schemas.openxmlformats.org/officeDocument/2006/relationships/hyperlink" Target="https://www.researchgate.net/publication/270591023_Well_site_extraction_from_Landsat-5_TM_imagery_using_an_object-_and_pixel-based_image_analysis_method" TargetMode="External"/><Relationship Id="rId14" Type="http://schemas.openxmlformats.org/officeDocument/2006/relationships/hyperlink" Target="https://wvsoro.org/multiple-horizontal-wells-centralized-well-pad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01E859-5C8F-44B9-90FA-56270AC245EC}"/>
              </a:ext>
            </a:extLst>
          </p:cNvPr>
          <p:cNvSpPr txBox="1"/>
          <p:nvPr/>
        </p:nvSpPr>
        <p:spPr>
          <a:xfrm>
            <a:off x="309094" y="693627"/>
            <a:ext cx="11548989" cy="1938992"/>
          </a:xfrm>
          <a:prstGeom prst="rect">
            <a:avLst/>
          </a:prstGeom>
          <a:noFill/>
        </p:spPr>
        <p:txBody>
          <a:bodyPr wrap="square" rtlCol="0">
            <a:spAutoFit/>
          </a:bodyPr>
          <a:lstStyle/>
          <a:p>
            <a:pPr algn="ctr"/>
            <a:r>
              <a:rPr lang="en-US" sz="4000" b="1" dirty="0"/>
              <a:t>Environmental Change &amp; Impact Due to Marcellus Shale Well Pad Drilling:</a:t>
            </a:r>
          </a:p>
          <a:p>
            <a:pPr algn="ctr"/>
            <a:r>
              <a:rPr lang="en-US" sz="4000" b="1" dirty="0"/>
              <a:t>Lycoming &amp; Washington Counties, Pennsylvania</a:t>
            </a:r>
          </a:p>
        </p:txBody>
      </p:sp>
      <p:sp>
        <p:nvSpPr>
          <p:cNvPr id="10" name="TextBox 9">
            <a:extLst>
              <a:ext uri="{FF2B5EF4-FFF2-40B4-BE49-F238E27FC236}">
                <a16:creationId xmlns:a16="http://schemas.microsoft.com/office/drawing/2014/main" id="{817D6756-2C06-45B3-9E77-1E81EC65CA0B}"/>
              </a:ext>
            </a:extLst>
          </p:cNvPr>
          <p:cNvSpPr txBox="1"/>
          <p:nvPr/>
        </p:nvSpPr>
        <p:spPr>
          <a:xfrm>
            <a:off x="944525" y="5261995"/>
            <a:ext cx="10302949" cy="1077218"/>
          </a:xfrm>
          <a:prstGeom prst="rect">
            <a:avLst/>
          </a:prstGeom>
          <a:noFill/>
        </p:spPr>
        <p:txBody>
          <a:bodyPr wrap="square" rtlCol="0">
            <a:spAutoFit/>
          </a:bodyPr>
          <a:lstStyle/>
          <a:p>
            <a:pPr algn="ctr"/>
            <a:r>
              <a:rPr lang="en-US" sz="3200" b="1" dirty="0"/>
              <a:t>Keith Moodhe, MGIS Penn State Student</a:t>
            </a:r>
          </a:p>
          <a:p>
            <a:pPr algn="ctr"/>
            <a:r>
              <a:rPr lang="en-US" sz="3200" b="1" dirty="0"/>
              <a:t>Advisor, Pat Kennelly</a:t>
            </a:r>
          </a:p>
        </p:txBody>
      </p:sp>
      <p:sp>
        <p:nvSpPr>
          <p:cNvPr id="12" name="TextBox 11">
            <a:extLst>
              <a:ext uri="{FF2B5EF4-FFF2-40B4-BE49-F238E27FC236}">
                <a16:creationId xmlns:a16="http://schemas.microsoft.com/office/drawing/2014/main" id="{9A883346-9B55-4391-872B-E6E174411617}"/>
              </a:ext>
            </a:extLst>
          </p:cNvPr>
          <p:cNvSpPr txBox="1"/>
          <p:nvPr/>
        </p:nvSpPr>
        <p:spPr>
          <a:xfrm>
            <a:off x="11578975" y="6462324"/>
            <a:ext cx="585626" cy="369332"/>
          </a:xfrm>
          <a:prstGeom prst="rect">
            <a:avLst/>
          </a:prstGeom>
          <a:noFill/>
        </p:spPr>
        <p:txBody>
          <a:bodyPr wrap="square" rtlCol="0">
            <a:spAutoFit/>
          </a:bodyPr>
          <a:lstStyle/>
          <a:p>
            <a:pPr algn="r"/>
            <a:r>
              <a:rPr lang="en-US" dirty="0"/>
              <a:t>1</a:t>
            </a:r>
          </a:p>
        </p:txBody>
      </p:sp>
      <p:sp>
        <p:nvSpPr>
          <p:cNvPr id="6" name="TextBox 5">
            <a:extLst>
              <a:ext uri="{FF2B5EF4-FFF2-40B4-BE49-F238E27FC236}">
                <a16:creationId xmlns:a16="http://schemas.microsoft.com/office/drawing/2014/main" id="{779DDD41-5AAB-4A1D-9907-C3609575EC24}"/>
              </a:ext>
            </a:extLst>
          </p:cNvPr>
          <p:cNvSpPr txBox="1"/>
          <p:nvPr/>
        </p:nvSpPr>
        <p:spPr>
          <a:xfrm>
            <a:off x="932113" y="3562418"/>
            <a:ext cx="10302949" cy="954107"/>
          </a:xfrm>
          <a:prstGeom prst="rect">
            <a:avLst/>
          </a:prstGeom>
          <a:noFill/>
        </p:spPr>
        <p:txBody>
          <a:bodyPr wrap="square" rtlCol="0">
            <a:spAutoFit/>
          </a:bodyPr>
          <a:lstStyle/>
          <a:p>
            <a:pPr algn="ctr"/>
            <a:r>
              <a:rPr lang="en-US" sz="2800" dirty="0"/>
              <a:t>American Association of Geographers Annual Meeting</a:t>
            </a:r>
          </a:p>
          <a:p>
            <a:pPr algn="ctr"/>
            <a:r>
              <a:rPr lang="en-US" sz="2800" dirty="0"/>
              <a:t>April 10, 2021</a:t>
            </a:r>
          </a:p>
        </p:txBody>
      </p:sp>
    </p:spTree>
    <p:extLst>
      <p:ext uri="{BB962C8B-B14F-4D97-AF65-F5344CB8AC3E}">
        <p14:creationId xmlns:p14="http://schemas.microsoft.com/office/powerpoint/2010/main" val="6275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7F852E8-B25B-4248-976A-499A5BE20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5" y="862491"/>
            <a:ext cx="5943600" cy="5943600"/>
          </a:xfrm>
          <a:prstGeom prst="rect">
            <a:avLst/>
          </a:prstGeom>
        </p:spPr>
      </p:pic>
      <p:pic>
        <p:nvPicPr>
          <p:cNvPr id="12" name="Picture 11" descr="Map&#10;&#10;Description automatically generated">
            <a:extLst>
              <a:ext uri="{FF2B5EF4-FFF2-40B4-BE49-F238E27FC236}">
                <a16:creationId xmlns:a16="http://schemas.microsoft.com/office/drawing/2014/main" id="{798BE27D-4642-401A-A31D-B2271EE44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008" y="855541"/>
            <a:ext cx="5943600" cy="5943600"/>
          </a:xfrm>
          <a:prstGeom prst="rect">
            <a:avLst/>
          </a:prstGeom>
        </p:spPr>
      </p:pic>
      <p:sp>
        <p:nvSpPr>
          <p:cNvPr id="3" name="TextBox 2">
            <a:extLst>
              <a:ext uri="{FF2B5EF4-FFF2-40B4-BE49-F238E27FC236}">
                <a16:creationId xmlns:a16="http://schemas.microsoft.com/office/drawing/2014/main" id="{C7484D2F-AB19-4A25-B165-DB0B5DDB8FC7}"/>
              </a:ext>
            </a:extLst>
          </p:cNvPr>
          <p:cNvSpPr txBox="1"/>
          <p:nvPr/>
        </p:nvSpPr>
        <p:spPr>
          <a:xfrm>
            <a:off x="786234" y="219986"/>
            <a:ext cx="10305839" cy="584775"/>
          </a:xfrm>
          <a:prstGeom prst="rect">
            <a:avLst/>
          </a:prstGeom>
          <a:noFill/>
        </p:spPr>
        <p:txBody>
          <a:bodyPr wrap="square" rtlCol="0">
            <a:spAutoFit/>
          </a:bodyPr>
          <a:lstStyle/>
          <a:p>
            <a:r>
              <a:rPr lang="en-US" sz="3200" b="1" dirty="0"/>
              <a:t>7. RESULTS: 2004-2016 Well Pad Land Cover Change</a:t>
            </a:r>
          </a:p>
        </p:txBody>
      </p:sp>
      <p:sp>
        <p:nvSpPr>
          <p:cNvPr id="9" name="TextBox 8">
            <a:extLst>
              <a:ext uri="{FF2B5EF4-FFF2-40B4-BE49-F238E27FC236}">
                <a16:creationId xmlns:a16="http://schemas.microsoft.com/office/drawing/2014/main" id="{059DD838-14BF-4C08-9714-EEDACFCCAB99}"/>
              </a:ext>
            </a:extLst>
          </p:cNvPr>
          <p:cNvSpPr txBox="1"/>
          <p:nvPr/>
        </p:nvSpPr>
        <p:spPr>
          <a:xfrm>
            <a:off x="6848650" y="947758"/>
            <a:ext cx="4566316" cy="461665"/>
          </a:xfrm>
          <a:prstGeom prst="rect">
            <a:avLst/>
          </a:prstGeom>
          <a:noFill/>
        </p:spPr>
        <p:txBody>
          <a:bodyPr wrap="square" rtlCol="0">
            <a:spAutoFit/>
          </a:bodyPr>
          <a:lstStyle/>
          <a:p>
            <a:pPr algn="ctr"/>
            <a:r>
              <a:rPr lang="en-US" sz="2400" b="1" dirty="0"/>
              <a:t>Lycoming County</a:t>
            </a:r>
          </a:p>
        </p:txBody>
      </p:sp>
      <p:sp>
        <p:nvSpPr>
          <p:cNvPr id="10" name="TextBox 9">
            <a:extLst>
              <a:ext uri="{FF2B5EF4-FFF2-40B4-BE49-F238E27FC236}">
                <a16:creationId xmlns:a16="http://schemas.microsoft.com/office/drawing/2014/main" id="{1885D807-341D-4753-A274-7262CCBC52A8}"/>
              </a:ext>
            </a:extLst>
          </p:cNvPr>
          <p:cNvSpPr txBox="1"/>
          <p:nvPr/>
        </p:nvSpPr>
        <p:spPr>
          <a:xfrm>
            <a:off x="754120" y="954708"/>
            <a:ext cx="4802838" cy="461665"/>
          </a:xfrm>
          <a:prstGeom prst="rect">
            <a:avLst/>
          </a:prstGeom>
          <a:noFill/>
        </p:spPr>
        <p:txBody>
          <a:bodyPr wrap="square" rtlCol="0">
            <a:spAutoFit/>
          </a:bodyPr>
          <a:lstStyle/>
          <a:p>
            <a:pPr algn="ctr"/>
            <a:r>
              <a:rPr lang="en-US" sz="2400" b="1" dirty="0"/>
              <a:t>Washington County</a:t>
            </a:r>
          </a:p>
        </p:txBody>
      </p:sp>
      <p:sp>
        <p:nvSpPr>
          <p:cNvPr id="13" name="TextBox 12">
            <a:extLst>
              <a:ext uri="{FF2B5EF4-FFF2-40B4-BE49-F238E27FC236}">
                <a16:creationId xmlns:a16="http://schemas.microsoft.com/office/drawing/2014/main" id="{2C2885CA-9567-4FCF-8B58-2BEF42739FA0}"/>
              </a:ext>
            </a:extLst>
          </p:cNvPr>
          <p:cNvSpPr txBox="1"/>
          <p:nvPr/>
        </p:nvSpPr>
        <p:spPr>
          <a:xfrm>
            <a:off x="8478806" y="3827341"/>
            <a:ext cx="1113182" cy="738664"/>
          </a:xfrm>
          <a:prstGeom prst="rect">
            <a:avLst/>
          </a:prstGeom>
          <a:solidFill>
            <a:srgbClr val="FFFF00"/>
          </a:solidFill>
          <a:ln w="15875">
            <a:solidFill>
              <a:schemeClr val="tx1"/>
            </a:solidFill>
          </a:ln>
        </p:spPr>
        <p:txBody>
          <a:bodyPr wrap="square" rtlCol="0">
            <a:spAutoFit/>
          </a:bodyPr>
          <a:lstStyle/>
          <a:p>
            <a:pPr algn="ctr"/>
            <a:r>
              <a:rPr lang="en-US" sz="1400" dirty="0"/>
              <a:t>*Existing developed land</a:t>
            </a:r>
          </a:p>
        </p:txBody>
      </p:sp>
      <p:cxnSp>
        <p:nvCxnSpPr>
          <p:cNvPr id="15" name="Straight Arrow Connector 14">
            <a:extLst>
              <a:ext uri="{FF2B5EF4-FFF2-40B4-BE49-F238E27FC236}">
                <a16:creationId xmlns:a16="http://schemas.microsoft.com/office/drawing/2014/main" id="{81791F0D-57DF-4D18-BDAA-5BC4FE94D542}"/>
              </a:ext>
            </a:extLst>
          </p:cNvPr>
          <p:cNvCxnSpPr>
            <a:cxnSpLocks/>
          </p:cNvCxnSpPr>
          <p:nvPr/>
        </p:nvCxnSpPr>
        <p:spPr>
          <a:xfrm flipV="1">
            <a:off x="8987191" y="2547407"/>
            <a:ext cx="144617" cy="11429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BDBECA-FB6C-4BEE-B502-15A72F5B3690}"/>
              </a:ext>
            </a:extLst>
          </p:cNvPr>
          <p:cNvCxnSpPr>
            <a:cxnSpLocks/>
          </p:cNvCxnSpPr>
          <p:nvPr/>
        </p:nvCxnSpPr>
        <p:spPr>
          <a:xfrm>
            <a:off x="8952571" y="4623735"/>
            <a:ext cx="0" cy="6867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57E8204-E525-4B19-8CA4-C48BFFB1D693}"/>
              </a:ext>
            </a:extLst>
          </p:cNvPr>
          <p:cNvSpPr txBox="1"/>
          <p:nvPr/>
        </p:nvSpPr>
        <p:spPr>
          <a:xfrm>
            <a:off x="11578975" y="6462324"/>
            <a:ext cx="585626" cy="369332"/>
          </a:xfrm>
          <a:prstGeom prst="rect">
            <a:avLst/>
          </a:prstGeom>
          <a:noFill/>
        </p:spPr>
        <p:txBody>
          <a:bodyPr wrap="square" rtlCol="0">
            <a:spAutoFit/>
          </a:bodyPr>
          <a:lstStyle/>
          <a:p>
            <a:pPr algn="r"/>
            <a:r>
              <a:rPr lang="en-US" dirty="0"/>
              <a:t>11</a:t>
            </a:r>
          </a:p>
        </p:txBody>
      </p:sp>
    </p:spTree>
    <p:extLst>
      <p:ext uri="{BB962C8B-B14F-4D97-AF65-F5344CB8AC3E}">
        <p14:creationId xmlns:p14="http://schemas.microsoft.com/office/powerpoint/2010/main" val="194405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84D2F-AB19-4A25-B165-DB0B5DDB8FC7}"/>
              </a:ext>
            </a:extLst>
          </p:cNvPr>
          <p:cNvSpPr txBox="1"/>
          <p:nvPr/>
        </p:nvSpPr>
        <p:spPr>
          <a:xfrm>
            <a:off x="1105987" y="905692"/>
            <a:ext cx="10542674" cy="584775"/>
          </a:xfrm>
          <a:prstGeom prst="rect">
            <a:avLst/>
          </a:prstGeom>
          <a:noFill/>
        </p:spPr>
        <p:txBody>
          <a:bodyPr wrap="square" rtlCol="0">
            <a:spAutoFit/>
          </a:bodyPr>
          <a:lstStyle/>
          <a:p>
            <a:r>
              <a:rPr lang="en-US" sz="3200" b="1" dirty="0"/>
              <a:t>Washington Well Pad Land Cover Change 2004 - 2016</a:t>
            </a:r>
          </a:p>
        </p:txBody>
      </p:sp>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11</a:t>
            </a:r>
          </a:p>
        </p:txBody>
      </p:sp>
      <p:sp>
        <p:nvSpPr>
          <p:cNvPr id="8" name="TextBox 7">
            <a:extLst>
              <a:ext uri="{FF2B5EF4-FFF2-40B4-BE49-F238E27FC236}">
                <a16:creationId xmlns:a16="http://schemas.microsoft.com/office/drawing/2014/main" id="{F1650970-6B4A-41D1-83CF-E99639427F3E}"/>
              </a:ext>
            </a:extLst>
          </p:cNvPr>
          <p:cNvSpPr txBox="1"/>
          <p:nvPr/>
        </p:nvSpPr>
        <p:spPr>
          <a:xfrm>
            <a:off x="7210270" y="1730064"/>
            <a:ext cx="4487198" cy="452431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Total Well Pad Area = 27.6 km</a:t>
            </a:r>
            <a:r>
              <a:rPr lang="en-US" sz="2000" b="1" baseline="30000" dirty="0"/>
              <a:t>2</a:t>
            </a:r>
          </a:p>
          <a:p>
            <a:pPr marL="285750" indent="-285750">
              <a:buFont typeface="Arial" panose="020B0604020202020204" pitchFamily="34" charset="0"/>
              <a:buChar char="•"/>
            </a:pPr>
            <a:r>
              <a:rPr lang="en-US" sz="2000" b="1" dirty="0"/>
              <a:t>Increase:</a:t>
            </a:r>
          </a:p>
          <a:p>
            <a:pPr marL="742950" lvl="1" indent="-285750">
              <a:buFont typeface="Arial" panose="020B0604020202020204" pitchFamily="34" charset="0"/>
              <a:buChar char="•"/>
            </a:pPr>
            <a:r>
              <a:rPr lang="en-US" sz="2000" b="1" dirty="0">
                <a:solidFill>
                  <a:srgbClr val="FF0000"/>
                </a:solidFill>
              </a:rPr>
              <a:t>Developed (All) +14.3%      (+3.9 km</a:t>
            </a:r>
            <a:r>
              <a:rPr lang="en-US" sz="2000" b="1" baseline="30000" dirty="0">
                <a:solidFill>
                  <a:srgbClr val="FF0000"/>
                </a:solidFill>
              </a:rPr>
              <a:t>2</a:t>
            </a:r>
            <a:r>
              <a:rPr lang="en-US" sz="2000" b="1" dirty="0">
                <a:solidFill>
                  <a:srgbClr val="FF0000"/>
                </a:solidFill>
              </a:rPr>
              <a:t>) </a:t>
            </a:r>
          </a:p>
          <a:p>
            <a:pPr marL="742950" lvl="1" indent="-285750">
              <a:buFont typeface="Arial" panose="020B0604020202020204" pitchFamily="34" charset="0"/>
              <a:buChar char="•"/>
            </a:pPr>
            <a:r>
              <a:rPr lang="en-US" sz="2000" b="1" dirty="0">
                <a:solidFill>
                  <a:srgbClr val="6F7B51"/>
                </a:solidFill>
              </a:rPr>
              <a:t>Herbaceous +4.0%          (+1.1 km</a:t>
            </a:r>
            <a:r>
              <a:rPr lang="en-US" sz="2000" b="1" baseline="30000" dirty="0">
                <a:solidFill>
                  <a:srgbClr val="6F7B51"/>
                </a:solidFill>
              </a:rPr>
              <a:t>2</a:t>
            </a:r>
            <a:r>
              <a:rPr lang="en-US" sz="2000" b="1" dirty="0">
                <a:solidFill>
                  <a:srgbClr val="6F7B51"/>
                </a:solidFill>
              </a:rPr>
              <a:t>)</a:t>
            </a:r>
          </a:p>
          <a:p>
            <a:pPr marL="742950" lvl="1" indent="-285750">
              <a:buFont typeface="Arial" panose="020B0604020202020204" pitchFamily="34" charset="0"/>
              <a:buChar char="•"/>
            </a:pPr>
            <a:r>
              <a:rPr lang="en-US" sz="2000" b="1" dirty="0">
                <a:solidFill>
                  <a:srgbClr val="996600"/>
                </a:solidFill>
              </a:rPr>
              <a:t>Shrub +3.0%                    (+0.8 km</a:t>
            </a:r>
            <a:r>
              <a:rPr lang="en-US" sz="2000" b="1" baseline="30000" dirty="0">
                <a:solidFill>
                  <a:srgbClr val="996600"/>
                </a:solidFill>
              </a:rPr>
              <a:t>2</a:t>
            </a:r>
            <a:r>
              <a:rPr lang="en-US" sz="2000" b="1" dirty="0">
                <a:solidFill>
                  <a:srgbClr val="996600"/>
                </a:solidFill>
              </a:rPr>
              <a:t>)</a:t>
            </a:r>
          </a:p>
          <a:p>
            <a:pPr marL="285750" indent="-285750">
              <a:buFont typeface="Arial" panose="020B0604020202020204" pitchFamily="34" charset="0"/>
              <a:buChar char="•"/>
            </a:pPr>
            <a:r>
              <a:rPr lang="en-US" sz="2000" b="1" dirty="0"/>
              <a:t>Decrease:</a:t>
            </a:r>
          </a:p>
          <a:p>
            <a:pPr marL="742950" lvl="1" indent="-285750">
              <a:buFont typeface="Arial" panose="020B0604020202020204" pitchFamily="34" charset="0"/>
              <a:buChar char="•"/>
            </a:pPr>
            <a:r>
              <a:rPr lang="en-US" sz="2000" b="1" dirty="0">
                <a:solidFill>
                  <a:schemeClr val="accent2">
                    <a:lumMod val="50000"/>
                  </a:schemeClr>
                </a:solidFill>
              </a:rPr>
              <a:t>Deciduous Forest -13.0%      (-3.6 km</a:t>
            </a:r>
            <a:r>
              <a:rPr lang="en-US" sz="2000" b="1" baseline="30000" dirty="0">
                <a:solidFill>
                  <a:schemeClr val="accent2">
                    <a:lumMod val="50000"/>
                  </a:schemeClr>
                </a:solidFill>
              </a:rPr>
              <a:t>2</a:t>
            </a:r>
            <a:r>
              <a:rPr lang="en-US" sz="2000" b="1" dirty="0">
                <a:solidFill>
                  <a:schemeClr val="accent2">
                    <a:lumMod val="50000"/>
                  </a:schemeClr>
                </a:solidFill>
              </a:rPr>
              <a:t>)</a:t>
            </a:r>
          </a:p>
          <a:p>
            <a:pPr marL="742950" lvl="1" indent="-285750">
              <a:buFont typeface="Arial" panose="020B0604020202020204" pitchFamily="34" charset="0"/>
              <a:buChar char="•"/>
            </a:pPr>
            <a:r>
              <a:rPr lang="en-US" sz="2000" b="1" dirty="0">
                <a:solidFill>
                  <a:srgbClr val="CC9900"/>
                </a:solidFill>
              </a:rPr>
              <a:t>Hay/Pasture -7.3%                (-2.0 km</a:t>
            </a:r>
            <a:r>
              <a:rPr lang="en-US" sz="2000" b="1" baseline="30000" dirty="0">
                <a:solidFill>
                  <a:srgbClr val="CC9900"/>
                </a:solidFill>
              </a:rPr>
              <a:t>2</a:t>
            </a:r>
            <a:r>
              <a:rPr lang="en-US" sz="2000" b="1" dirty="0">
                <a:solidFill>
                  <a:srgbClr val="CC9900"/>
                </a:solidFill>
              </a:rPr>
              <a:t>)</a:t>
            </a:r>
          </a:p>
          <a:p>
            <a:pPr lvl="1"/>
            <a:endParaRPr lang="en-US" sz="2800" dirty="0"/>
          </a:p>
        </p:txBody>
      </p:sp>
      <p:sp>
        <p:nvSpPr>
          <p:cNvPr id="10" name="TextBox 9">
            <a:extLst>
              <a:ext uri="{FF2B5EF4-FFF2-40B4-BE49-F238E27FC236}">
                <a16:creationId xmlns:a16="http://schemas.microsoft.com/office/drawing/2014/main" id="{AEEB486A-DCBB-487E-86EB-FAAFB8786790}"/>
              </a:ext>
            </a:extLst>
          </p:cNvPr>
          <p:cNvSpPr txBox="1"/>
          <p:nvPr/>
        </p:nvSpPr>
        <p:spPr>
          <a:xfrm>
            <a:off x="7384773" y="5952308"/>
            <a:ext cx="3299791" cy="523220"/>
          </a:xfrm>
          <a:prstGeom prst="rect">
            <a:avLst/>
          </a:prstGeom>
          <a:noFill/>
        </p:spPr>
        <p:txBody>
          <a:bodyPr wrap="square" rtlCol="0">
            <a:spAutoFit/>
          </a:bodyPr>
          <a:lstStyle/>
          <a:p>
            <a:r>
              <a:rPr lang="en-US" sz="1400" dirty="0"/>
              <a:t>*Well pad area = 150m buffer around well(s) surface location(s)</a:t>
            </a:r>
          </a:p>
        </p:txBody>
      </p:sp>
      <p:pic>
        <p:nvPicPr>
          <p:cNvPr id="5" name="Picture 4">
            <a:extLst>
              <a:ext uri="{FF2B5EF4-FFF2-40B4-BE49-F238E27FC236}">
                <a16:creationId xmlns:a16="http://schemas.microsoft.com/office/drawing/2014/main" id="{C4787D7D-1B9B-4483-93BD-E13262B8BF17}"/>
              </a:ext>
            </a:extLst>
          </p:cNvPr>
          <p:cNvPicPr>
            <a:picLocks noChangeAspect="1"/>
          </p:cNvPicPr>
          <p:nvPr/>
        </p:nvPicPr>
        <p:blipFill>
          <a:blip r:embed="rId3"/>
          <a:stretch>
            <a:fillRect/>
          </a:stretch>
        </p:blipFill>
        <p:spPr>
          <a:xfrm>
            <a:off x="320205" y="1694839"/>
            <a:ext cx="6761050" cy="4767485"/>
          </a:xfrm>
          <a:prstGeom prst="rect">
            <a:avLst/>
          </a:prstGeom>
        </p:spPr>
      </p:pic>
      <p:cxnSp>
        <p:nvCxnSpPr>
          <p:cNvPr id="9" name="Straight Arrow Connector 8">
            <a:extLst>
              <a:ext uri="{FF2B5EF4-FFF2-40B4-BE49-F238E27FC236}">
                <a16:creationId xmlns:a16="http://schemas.microsoft.com/office/drawing/2014/main" id="{B52E468F-9D48-4957-85C8-C8E0F38ED7D4}"/>
              </a:ext>
            </a:extLst>
          </p:cNvPr>
          <p:cNvCxnSpPr>
            <a:cxnSpLocks/>
          </p:cNvCxnSpPr>
          <p:nvPr/>
        </p:nvCxnSpPr>
        <p:spPr>
          <a:xfrm flipH="1">
            <a:off x="6953250" y="2563319"/>
            <a:ext cx="661754" cy="71931"/>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5C2A5B19-D6CA-4A03-9A1F-3972880E1B13}"/>
              </a:ext>
            </a:extLst>
          </p:cNvPr>
          <p:cNvCxnSpPr>
            <a:cxnSpLocks/>
          </p:cNvCxnSpPr>
          <p:nvPr/>
        </p:nvCxnSpPr>
        <p:spPr>
          <a:xfrm flipH="1">
            <a:off x="6953250" y="4650394"/>
            <a:ext cx="700089" cy="191956"/>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6A2BDF38-9FA1-4836-B04C-9CF1D40DB073}"/>
              </a:ext>
            </a:extLst>
          </p:cNvPr>
          <p:cNvCxnSpPr>
            <a:cxnSpLocks/>
          </p:cNvCxnSpPr>
          <p:nvPr/>
        </p:nvCxnSpPr>
        <p:spPr>
          <a:xfrm flipH="1" flipV="1">
            <a:off x="6902137" y="4442449"/>
            <a:ext cx="732035" cy="858902"/>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10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84D2F-AB19-4A25-B165-DB0B5DDB8FC7}"/>
              </a:ext>
            </a:extLst>
          </p:cNvPr>
          <p:cNvSpPr txBox="1"/>
          <p:nvPr/>
        </p:nvSpPr>
        <p:spPr>
          <a:xfrm>
            <a:off x="1105987" y="905692"/>
            <a:ext cx="10542674" cy="584775"/>
          </a:xfrm>
          <a:prstGeom prst="rect">
            <a:avLst/>
          </a:prstGeom>
          <a:noFill/>
        </p:spPr>
        <p:txBody>
          <a:bodyPr wrap="square" rtlCol="0">
            <a:spAutoFit/>
          </a:bodyPr>
          <a:lstStyle/>
          <a:p>
            <a:r>
              <a:rPr lang="en-US" sz="3200" b="1" dirty="0"/>
              <a:t>Lycoming Well Pad Land Cover Change 2004 - 2016</a:t>
            </a:r>
          </a:p>
        </p:txBody>
      </p:sp>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12</a:t>
            </a:r>
          </a:p>
        </p:txBody>
      </p:sp>
      <p:sp>
        <p:nvSpPr>
          <p:cNvPr id="8" name="TextBox 7">
            <a:extLst>
              <a:ext uri="{FF2B5EF4-FFF2-40B4-BE49-F238E27FC236}">
                <a16:creationId xmlns:a16="http://schemas.microsoft.com/office/drawing/2014/main" id="{F1650970-6B4A-41D1-83CF-E99639427F3E}"/>
              </a:ext>
            </a:extLst>
          </p:cNvPr>
          <p:cNvSpPr txBox="1"/>
          <p:nvPr/>
        </p:nvSpPr>
        <p:spPr>
          <a:xfrm>
            <a:off x="7255584" y="1730064"/>
            <a:ext cx="4441884" cy="3908762"/>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Total Well Pad Area = 17.8 km</a:t>
            </a:r>
            <a:r>
              <a:rPr lang="en-US" sz="2000" b="1" baseline="30000" dirty="0"/>
              <a:t>2</a:t>
            </a:r>
          </a:p>
          <a:p>
            <a:pPr marL="285750" indent="-285750">
              <a:buFont typeface="Arial" panose="020B0604020202020204" pitchFamily="34" charset="0"/>
              <a:buChar char="•"/>
            </a:pPr>
            <a:r>
              <a:rPr lang="en-US" sz="2000" b="1" dirty="0"/>
              <a:t>Increase:</a:t>
            </a:r>
          </a:p>
          <a:p>
            <a:pPr marL="742950" lvl="1" indent="-285750">
              <a:buFont typeface="Arial" panose="020B0604020202020204" pitchFamily="34" charset="0"/>
              <a:buChar char="•"/>
            </a:pPr>
            <a:r>
              <a:rPr lang="en-US" sz="2000" b="1" dirty="0">
                <a:solidFill>
                  <a:srgbClr val="6F7B51"/>
                </a:solidFill>
              </a:rPr>
              <a:t>Herbaceous +6.9%            (+1.2 km</a:t>
            </a:r>
            <a:r>
              <a:rPr lang="en-US" sz="2000" b="1" baseline="30000" dirty="0">
                <a:solidFill>
                  <a:srgbClr val="6F7B51"/>
                </a:solidFill>
              </a:rPr>
              <a:t>2</a:t>
            </a:r>
            <a:r>
              <a:rPr lang="en-US" sz="2000" b="1" dirty="0">
                <a:solidFill>
                  <a:srgbClr val="6F7B51"/>
                </a:solidFill>
              </a:rPr>
              <a:t>)</a:t>
            </a:r>
          </a:p>
          <a:p>
            <a:pPr marL="285750" indent="-285750">
              <a:buFont typeface="Arial" panose="020B0604020202020204" pitchFamily="34" charset="0"/>
              <a:buChar char="•"/>
            </a:pPr>
            <a:r>
              <a:rPr lang="en-US" sz="2000" b="1" dirty="0"/>
              <a:t>Decrease:</a:t>
            </a:r>
          </a:p>
          <a:p>
            <a:pPr marL="742950" lvl="1" indent="-285750">
              <a:buFont typeface="Arial" panose="020B0604020202020204" pitchFamily="34" charset="0"/>
              <a:buChar char="•"/>
            </a:pPr>
            <a:r>
              <a:rPr lang="en-US" sz="2000" b="1" dirty="0">
                <a:solidFill>
                  <a:schemeClr val="accent2">
                    <a:lumMod val="50000"/>
                  </a:schemeClr>
                </a:solidFill>
              </a:rPr>
              <a:t>Deciduous Forest -4.5%        (-0.8 km</a:t>
            </a:r>
            <a:r>
              <a:rPr lang="en-US" sz="2000" b="1" baseline="30000" dirty="0">
                <a:solidFill>
                  <a:schemeClr val="accent2">
                    <a:lumMod val="50000"/>
                  </a:schemeClr>
                </a:solidFill>
              </a:rPr>
              <a:t>2</a:t>
            </a:r>
            <a:r>
              <a:rPr lang="en-US" sz="2000" b="1" dirty="0">
                <a:solidFill>
                  <a:schemeClr val="accent2">
                    <a:lumMod val="50000"/>
                  </a:schemeClr>
                </a:solidFill>
              </a:rPr>
              <a:t>)</a:t>
            </a:r>
          </a:p>
          <a:p>
            <a:pPr marL="742950" lvl="1" indent="-285750">
              <a:buFont typeface="Arial" panose="020B0604020202020204" pitchFamily="34" charset="0"/>
              <a:buChar char="•"/>
            </a:pPr>
            <a:r>
              <a:rPr lang="en-US" sz="2000" b="1" dirty="0">
                <a:solidFill>
                  <a:schemeClr val="bg1">
                    <a:lumMod val="50000"/>
                  </a:schemeClr>
                </a:solidFill>
              </a:rPr>
              <a:t>Mixed Forest -3.8%               (-0.7 km</a:t>
            </a:r>
            <a:r>
              <a:rPr lang="en-US" sz="2000" b="1" baseline="30000" dirty="0">
                <a:solidFill>
                  <a:schemeClr val="bg1">
                    <a:lumMod val="50000"/>
                  </a:schemeClr>
                </a:solidFill>
              </a:rPr>
              <a:t>2</a:t>
            </a:r>
            <a:r>
              <a:rPr lang="en-US" sz="2000" b="1" dirty="0">
                <a:solidFill>
                  <a:schemeClr val="bg1">
                    <a:lumMod val="50000"/>
                  </a:schemeClr>
                </a:solidFill>
              </a:rPr>
              <a:t>)</a:t>
            </a:r>
          </a:p>
          <a:p>
            <a:pPr marL="285750" indent="-285750">
              <a:buFont typeface="Arial" panose="020B0604020202020204" pitchFamily="34" charset="0"/>
              <a:buChar char="•"/>
            </a:pPr>
            <a:r>
              <a:rPr lang="en-US" sz="2000" b="1" dirty="0">
                <a:solidFill>
                  <a:srgbClr val="FF0000"/>
                </a:solidFill>
              </a:rPr>
              <a:t>Developed (All) </a:t>
            </a:r>
            <a:r>
              <a:rPr lang="en-US" sz="2000" b="1" dirty="0"/>
              <a:t>increased just </a:t>
            </a:r>
            <a:r>
              <a:rPr lang="en-US" sz="2000" b="1" dirty="0">
                <a:solidFill>
                  <a:srgbClr val="FF0000"/>
                </a:solidFill>
              </a:rPr>
              <a:t>1.0% (0.2 km</a:t>
            </a:r>
            <a:r>
              <a:rPr lang="en-US" sz="2000" b="1" baseline="30000" dirty="0">
                <a:solidFill>
                  <a:srgbClr val="FF0000"/>
                </a:solidFill>
              </a:rPr>
              <a:t>2</a:t>
            </a:r>
            <a:r>
              <a:rPr lang="en-US" sz="2000" b="1" dirty="0">
                <a:solidFill>
                  <a:srgbClr val="FF0000"/>
                </a:solidFill>
              </a:rPr>
              <a:t>) </a:t>
            </a:r>
          </a:p>
          <a:p>
            <a:pPr lvl="1"/>
            <a:endParaRPr lang="en-US" sz="2800" dirty="0"/>
          </a:p>
        </p:txBody>
      </p:sp>
      <p:sp>
        <p:nvSpPr>
          <p:cNvPr id="10" name="TextBox 9">
            <a:extLst>
              <a:ext uri="{FF2B5EF4-FFF2-40B4-BE49-F238E27FC236}">
                <a16:creationId xmlns:a16="http://schemas.microsoft.com/office/drawing/2014/main" id="{AEEB486A-DCBB-487E-86EB-FAAFB8786790}"/>
              </a:ext>
            </a:extLst>
          </p:cNvPr>
          <p:cNvSpPr txBox="1"/>
          <p:nvPr/>
        </p:nvSpPr>
        <p:spPr>
          <a:xfrm>
            <a:off x="7384773" y="5952308"/>
            <a:ext cx="3299791" cy="523220"/>
          </a:xfrm>
          <a:prstGeom prst="rect">
            <a:avLst/>
          </a:prstGeom>
          <a:noFill/>
        </p:spPr>
        <p:txBody>
          <a:bodyPr wrap="square" rtlCol="0">
            <a:spAutoFit/>
          </a:bodyPr>
          <a:lstStyle/>
          <a:p>
            <a:r>
              <a:rPr lang="en-US" sz="1400" dirty="0"/>
              <a:t>*Well pad area = 150m buffer around well(s) surface location(s)</a:t>
            </a:r>
          </a:p>
        </p:txBody>
      </p:sp>
      <p:pic>
        <p:nvPicPr>
          <p:cNvPr id="2" name="Picture 1">
            <a:extLst>
              <a:ext uri="{FF2B5EF4-FFF2-40B4-BE49-F238E27FC236}">
                <a16:creationId xmlns:a16="http://schemas.microsoft.com/office/drawing/2014/main" id="{432B4889-2D8A-4CE4-AE33-7F3F01C2D1D0}"/>
              </a:ext>
            </a:extLst>
          </p:cNvPr>
          <p:cNvPicPr>
            <a:picLocks noChangeAspect="1"/>
          </p:cNvPicPr>
          <p:nvPr/>
        </p:nvPicPr>
        <p:blipFill>
          <a:blip r:embed="rId3"/>
          <a:stretch>
            <a:fillRect/>
          </a:stretch>
        </p:blipFill>
        <p:spPr>
          <a:xfrm>
            <a:off x="494533" y="1611314"/>
            <a:ext cx="6761050" cy="4767485"/>
          </a:xfrm>
          <a:prstGeom prst="rect">
            <a:avLst/>
          </a:prstGeom>
        </p:spPr>
      </p:pic>
      <p:cxnSp>
        <p:nvCxnSpPr>
          <p:cNvPr id="9" name="Straight Arrow Connector 8">
            <a:extLst>
              <a:ext uri="{FF2B5EF4-FFF2-40B4-BE49-F238E27FC236}">
                <a16:creationId xmlns:a16="http://schemas.microsoft.com/office/drawing/2014/main" id="{CBB8E3FB-2A35-43DA-B232-8FFC36CA0224}"/>
              </a:ext>
            </a:extLst>
          </p:cNvPr>
          <p:cNvCxnSpPr>
            <a:cxnSpLocks/>
          </p:cNvCxnSpPr>
          <p:nvPr/>
        </p:nvCxnSpPr>
        <p:spPr>
          <a:xfrm flipH="1">
            <a:off x="7090348" y="2533338"/>
            <a:ext cx="599606" cy="119922"/>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4ABF95F9-F767-4A1A-AFB3-C586EE685B6F}"/>
              </a:ext>
            </a:extLst>
          </p:cNvPr>
          <p:cNvCxnSpPr>
            <a:cxnSpLocks/>
          </p:cNvCxnSpPr>
          <p:nvPr/>
        </p:nvCxnSpPr>
        <p:spPr>
          <a:xfrm flipH="1">
            <a:off x="7090348" y="3684445"/>
            <a:ext cx="824459" cy="962506"/>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18962875-B948-41E3-985C-28A8DF0E098F}"/>
              </a:ext>
            </a:extLst>
          </p:cNvPr>
          <p:cNvCxnSpPr>
            <a:cxnSpLocks/>
          </p:cNvCxnSpPr>
          <p:nvPr/>
        </p:nvCxnSpPr>
        <p:spPr>
          <a:xfrm flipH="1">
            <a:off x="7090348" y="4314510"/>
            <a:ext cx="824460" cy="18129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1FDD9192-68DB-436A-A9D6-D27FA50D0C0C}"/>
              </a:ext>
            </a:extLst>
          </p:cNvPr>
          <p:cNvCxnSpPr>
            <a:cxnSpLocks/>
          </p:cNvCxnSpPr>
          <p:nvPr/>
        </p:nvCxnSpPr>
        <p:spPr>
          <a:xfrm flipH="1" flipV="1">
            <a:off x="7090349" y="3696131"/>
            <a:ext cx="412228" cy="91151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465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13</a:t>
            </a:r>
          </a:p>
        </p:txBody>
      </p:sp>
      <p:pic>
        <p:nvPicPr>
          <p:cNvPr id="2" name="Picture 1">
            <a:extLst>
              <a:ext uri="{FF2B5EF4-FFF2-40B4-BE49-F238E27FC236}">
                <a16:creationId xmlns:a16="http://schemas.microsoft.com/office/drawing/2014/main" id="{FC0DD8D2-3505-40A0-9911-CA2C76DCE305}"/>
              </a:ext>
            </a:extLst>
          </p:cNvPr>
          <p:cNvPicPr>
            <a:picLocks noChangeAspect="1"/>
          </p:cNvPicPr>
          <p:nvPr/>
        </p:nvPicPr>
        <p:blipFill>
          <a:blip r:embed="rId3"/>
          <a:stretch>
            <a:fillRect/>
          </a:stretch>
        </p:blipFill>
        <p:spPr>
          <a:xfrm>
            <a:off x="1143679" y="471089"/>
            <a:ext cx="9904641" cy="5915822"/>
          </a:xfrm>
          <a:prstGeom prst="rect">
            <a:avLst/>
          </a:prstGeom>
        </p:spPr>
      </p:pic>
    </p:spTree>
    <p:extLst>
      <p:ext uri="{BB962C8B-B14F-4D97-AF65-F5344CB8AC3E}">
        <p14:creationId xmlns:p14="http://schemas.microsoft.com/office/powerpoint/2010/main" val="200056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84D2F-AB19-4A25-B165-DB0B5DDB8FC7}"/>
              </a:ext>
            </a:extLst>
          </p:cNvPr>
          <p:cNvSpPr txBox="1"/>
          <p:nvPr/>
        </p:nvSpPr>
        <p:spPr>
          <a:xfrm>
            <a:off x="1105986" y="740592"/>
            <a:ext cx="10819428" cy="954107"/>
          </a:xfrm>
          <a:prstGeom prst="rect">
            <a:avLst/>
          </a:prstGeom>
          <a:noFill/>
        </p:spPr>
        <p:txBody>
          <a:bodyPr wrap="square" rtlCol="0">
            <a:spAutoFit/>
          </a:bodyPr>
          <a:lstStyle/>
          <a:p>
            <a:r>
              <a:rPr lang="en-US" sz="2800" b="1" dirty="0"/>
              <a:t>Lycoming/Washington 3 Year Cumulative Gas Production</a:t>
            </a:r>
          </a:p>
          <a:p>
            <a:r>
              <a:rPr lang="en-US" sz="2800" b="1" dirty="0"/>
              <a:t>Per Well Pad</a:t>
            </a:r>
          </a:p>
        </p:txBody>
      </p:sp>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14</a:t>
            </a:r>
          </a:p>
        </p:txBody>
      </p:sp>
      <p:sp>
        <p:nvSpPr>
          <p:cNvPr id="7" name="TextBox 6">
            <a:extLst>
              <a:ext uri="{FF2B5EF4-FFF2-40B4-BE49-F238E27FC236}">
                <a16:creationId xmlns:a16="http://schemas.microsoft.com/office/drawing/2014/main" id="{1BE7C339-7F30-4697-BE1A-A4FF6886A246}"/>
              </a:ext>
            </a:extLst>
          </p:cNvPr>
          <p:cNvSpPr txBox="1"/>
          <p:nvPr/>
        </p:nvSpPr>
        <p:spPr>
          <a:xfrm>
            <a:off x="8154653" y="1714238"/>
            <a:ext cx="3424321" cy="433965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Lycoming</a:t>
            </a:r>
          </a:p>
          <a:p>
            <a:pPr marL="742950" lvl="1" indent="-285750">
              <a:buFont typeface="Arial" panose="020B0604020202020204" pitchFamily="34" charset="0"/>
              <a:buChar char="•"/>
            </a:pPr>
            <a:r>
              <a:rPr lang="en-US" sz="2400" dirty="0"/>
              <a:t>9.4 </a:t>
            </a:r>
            <a:r>
              <a:rPr lang="en-US" sz="2400" dirty="0" err="1"/>
              <a:t>Bcf</a:t>
            </a:r>
            <a:r>
              <a:rPr lang="en-US" sz="2400" dirty="0"/>
              <a:t>/pad</a:t>
            </a:r>
          </a:p>
          <a:p>
            <a:pPr marL="742950" lvl="1" indent="-285750">
              <a:buFont typeface="Arial" panose="020B0604020202020204" pitchFamily="34" charset="0"/>
              <a:buChar char="•"/>
            </a:pPr>
            <a:r>
              <a:rPr lang="en-US" sz="2400" dirty="0"/>
              <a:t>3.95 wells/pad</a:t>
            </a:r>
          </a:p>
          <a:p>
            <a:pPr marL="285750" indent="-285750">
              <a:buFont typeface="Arial" panose="020B0604020202020204" pitchFamily="34" charset="0"/>
              <a:buChar char="•"/>
            </a:pPr>
            <a:r>
              <a:rPr lang="en-US" sz="2400" b="1" dirty="0"/>
              <a:t>Washington</a:t>
            </a:r>
          </a:p>
          <a:p>
            <a:pPr marL="742950" lvl="1" indent="-285750">
              <a:buFont typeface="Arial" panose="020B0604020202020204" pitchFamily="34" charset="0"/>
              <a:buChar char="•"/>
            </a:pPr>
            <a:r>
              <a:rPr lang="en-US" sz="2400" dirty="0"/>
              <a:t>11.1 </a:t>
            </a:r>
            <a:r>
              <a:rPr lang="en-US" sz="2400" dirty="0" err="1"/>
              <a:t>Bcf</a:t>
            </a:r>
            <a:r>
              <a:rPr lang="en-US" sz="2400" dirty="0"/>
              <a:t>/pad</a:t>
            </a:r>
          </a:p>
          <a:p>
            <a:pPr marL="742950" lvl="1" indent="-285750">
              <a:buFont typeface="Arial" panose="020B0604020202020204" pitchFamily="34" charset="0"/>
              <a:buChar char="•"/>
            </a:pPr>
            <a:r>
              <a:rPr lang="en-US" sz="2400" dirty="0"/>
              <a:t>4.12 wells/pad</a:t>
            </a:r>
          </a:p>
          <a:p>
            <a:pPr marL="285750" indent="-285750">
              <a:buFont typeface="Arial" panose="020B0604020202020204" pitchFamily="34" charset="0"/>
              <a:buChar char="•"/>
            </a:pPr>
            <a:r>
              <a:rPr lang="en-US" sz="2400" i="1" dirty="0">
                <a:solidFill>
                  <a:srgbClr val="FF0000"/>
                </a:solidFill>
              </a:rPr>
              <a:t>Approximate full well life production (~3x to 5x)</a:t>
            </a:r>
          </a:p>
          <a:p>
            <a:pPr marL="742950" lvl="1" indent="-285750">
              <a:buFont typeface="Arial" panose="020B0604020202020204" pitchFamily="34" charset="0"/>
              <a:buChar char="•"/>
            </a:pPr>
            <a:endParaRPr lang="en-US" sz="2400" b="1" dirty="0">
              <a:solidFill>
                <a:srgbClr val="FF0000"/>
              </a:solidFill>
            </a:endParaRPr>
          </a:p>
          <a:p>
            <a:pPr lvl="1"/>
            <a:endParaRPr lang="en-US" sz="3200" dirty="0"/>
          </a:p>
        </p:txBody>
      </p:sp>
      <p:sp>
        <p:nvSpPr>
          <p:cNvPr id="12" name="TextBox 11">
            <a:extLst>
              <a:ext uri="{FF2B5EF4-FFF2-40B4-BE49-F238E27FC236}">
                <a16:creationId xmlns:a16="http://schemas.microsoft.com/office/drawing/2014/main" id="{5790D587-9966-41E2-ACE6-AE3AA8834D5C}"/>
              </a:ext>
            </a:extLst>
          </p:cNvPr>
          <p:cNvSpPr txBox="1"/>
          <p:nvPr/>
        </p:nvSpPr>
        <p:spPr>
          <a:xfrm>
            <a:off x="8022429" y="6255105"/>
            <a:ext cx="3299791" cy="307777"/>
          </a:xfrm>
          <a:prstGeom prst="rect">
            <a:avLst/>
          </a:prstGeom>
          <a:noFill/>
        </p:spPr>
        <p:txBody>
          <a:bodyPr wrap="square" rtlCol="0">
            <a:spAutoFit/>
          </a:bodyPr>
          <a:lstStyle/>
          <a:p>
            <a:r>
              <a:rPr lang="en-US" sz="1400" dirty="0"/>
              <a:t>*</a:t>
            </a:r>
            <a:r>
              <a:rPr lang="en-US" sz="1400" dirty="0" err="1"/>
              <a:t>Bcf</a:t>
            </a:r>
            <a:r>
              <a:rPr lang="en-US" sz="1400" dirty="0"/>
              <a:t> = billion cubic feet</a:t>
            </a:r>
          </a:p>
        </p:txBody>
      </p:sp>
      <p:pic>
        <p:nvPicPr>
          <p:cNvPr id="13" name="Picture 12">
            <a:extLst>
              <a:ext uri="{FF2B5EF4-FFF2-40B4-BE49-F238E27FC236}">
                <a16:creationId xmlns:a16="http://schemas.microsoft.com/office/drawing/2014/main" id="{9F858901-E165-45B9-AE68-135A78644C4E}"/>
              </a:ext>
            </a:extLst>
          </p:cNvPr>
          <p:cNvPicPr>
            <a:picLocks noChangeAspect="1"/>
          </p:cNvPicPr>
          <p:nvPr/>
        </p:nvPicPr>
        <p:blipFill>
          <a:blip r:embed="rId3"/>
          <a:stretch>
            <a:fillRect/>
          </a:stretch>
        </p:blipFill>
        <p:spPr>
          <a:xfrm>
            <a:off x="1105986" y="1852810"/>
            <a:ext cx="6282773" cy="4520614"/>
          </a:xfrm>
          <a:prstGeom prst="rect">
            <a:avLst/>
          </a:prstGeom>
        </p:spPr>
      </p:pic>
    </p:spTree>
    <p:extLst>
      <p:ext uri="{BB962C8B-B14F-4D97-AF65-F5344CB8AC3E}">
        <p14:creationId xmlns:p14="http://schemas.microsoft.com/office/powerpoint/2010/main" val="137932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84D2F-AB19-4A25-B165-DB0B5DDB8FC7}"/>
              </a:ext>
            </a:extLst>
          </p:cNvPr>
          <p:cNvSpPr txBox="1"/>
          <p:nvPr/>
        </p:nvSpPr>
        <p:spPr>
          <a:xfrm>
            <a:off x="978986" y="905692"/>
            <a:ext cx="8682447" cy="584775"/>
          </a:xfrm>
          <a:prstGeom prst="rect">
            <a:avLst/>
          </a:prstGeom>
          <a:noFill/>
        </p:spPr>
        <p:txBody>
          <a:bodyPr wrap="square" rtlCol="0">
            <a:spAutoFit/>
          </a:bodyPr>
          <a:lstStyle/>
          <a:p>
            <a:r>
              <a:rPr lang="en-US" sz="3200" b="1" dirty="0"/>
              <a:t>Slope: Lycoming &amp; Washington Well Pads</a:t>
            </a:r>
          </a:p>
        </p:txBody>
      </p:sp>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15</a:t>
            </a:r>
          </a:p>
        </p:txBody>
      </p:sp>
      <p:sp>
        <p:nvSpPr>
          <p:cNvPr id="6" name="TextBox 5">
            <a:extLst>
              <a:ext uri="{FF2B5EF4-FFF2-40B4-BE49-F238E27FC236}">
                <a16:creationId xmlns:a16="http://schemas.microsoft.com/office/drawing/2014/main" id="{7DEAA8F4-CDD7-4A41-AF10-11A158056ED5}"/>
              </a:ext>
            </a:extLst>
          </p:cNvPr>
          <p:cNvSpPr txBox="1"/>
          <p:nvPr/>
        </p:nvSpPr>
        <p:spPr>
          <a:xfrm>
            <a:off x="8560526" y="1719224"/>
            <a:ext cx="3396248"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Slight decrease in well pad slope over time in Lycoming County</a:t>
            </a:r>
          </a:p>
        </p:txBody>
      </p:sp>
      <p:pic>
        <p:nvPicPr>
          <p:cNvPr id="5" name="Picture 4">
            <a:extLst>
              <a:ext uri="{FF2B5EF4-FFF2-40B4-BE49-F238E27FC236}">
                <a16:creationId xmlns:a16="http://schemas.microsoft.com/office/drawing/2014/main" id="{5A6602B0-1FC9-43E5-BF3F-8A8EBE13C353}"/>
              </a:ext>
            </a:extLst>
          </p:cNvPr>
          <p:cNvPicPr>
            <a:picLocks noChangeAspect="1"/>
          </p:cNvPicPr>
          <p:nvPr/>
        </p:nvPicPr>
        <p:blipFill>
          <a:blip r:embed="rId3"/>
          <a:stretch>
            <a:fillRect/>
          </a:stretch>
        </p:blipFill>
        <p:spPr>
          <a:xfrm>
            <a:off x="977659" y="1629168"/>
            <a:ext cx="7206097" cy="4749196"/>
          </a:xfrm>
          <a:prstGeom prst="rect">
            <a:avLst/>
          </a:prstGeom>
        </p:spPr>
      </p:pic>
    </p:spTree>
    <p:extLst>
      <p:ext uri="{BB962C8B-B14F-4D97-AF65-F5344CB8AC3E}">
        <p14:creationId xmlns:p14="http://schemas.microsoft.com/office/powerpoint/2010/main" val="33398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16</a:t>
            </a:r>
          </a:p>
        </p:txBody>
      </p:sp>
      <p:sp>
        <p:nvSpPr>
          <p:cNvPr id="6" name="TextBox 5">
            <a:extLst>
              <a:ext uri="{FF2B5EF4-FFF2-40B4-BE49-F238E27FC236}">
                <a16:creationId xmlns:a16="http://schemas.microsoft.com/office/drawing/2014/main" id="{7DEAA8F4-CDD7-4A41-AF10-11A158056ED5}"/>
              </a:ext>
            </a:extLst>
          </p:cNvPr>
          <p:cNvSpPr txBox="1"/>
          <p:nvPr/>
        </p:nvSpPr>
        <p:spPr>
          <a:xfrm>
            <a:off x="8473440" y="1719224"/>
            <a:ext cx="3105535" cy="2800767"/>
          </a:xfrm>
          <a:prstGeom prst="rect">
            <a:avLst/>
          </a:prstGeom>
          <a:noFill/>
        </p:spPr>
        <p:txBody>
          <a:bodyPr wrap="square" rtlCol="0">
            <a:spAutoFit/>
          </a:bodyPr>
          <a:lstStyle/>
          <a:p>
            <a:pPr marL="285750" indent="-285750">
              <a:buFont typeface="Arial" panose="020B0604020202020204" pitchFamily="34" charset="0"/>
              <a:buChar char="•"/>
            </a:pPr>
            <a:r>
              <a:rPr lang="en-US" sz="2800" dirty="0"/>
              <a:t>Slightly more remote wells over time in Lycoming County</a:t>
            </a:r>
          </a:p>
          <a:p>
            <a:pPr lvl="1"/>
            <a:endParaRPr lang="en-US" sz="3600" dirty="0"/>
          </a:p>
        </p:txBody>
      </p:sp>
      <p:pic>
        <p:nvPicPr>
          <p:cNvPr id="5" name="Picture 4">
            <a:extLst>
              <a:ext uri="{FF2B5EF4-FFF2-40B4-BE49-F238E27FC236}">
                <a16:creationId xmlns:a16="http://schemas.microsoft.com/office/drawing/2014/main" id="{95D418CB-7289-4D3C-A481-4FFE639E4B4D}"/>
              </a:ext>
            </a:extLst>
          </p:cNvPr>
          <p:cNvPicPr>
            <a:picLocks noChangeAspect="1"/>
          </p:cNvPicPr>
          <p:nvPr/>
        </p:nvPicPr>
        <p:blipFill>
          <a:blip r:embed="rId3"/>
          <a:stretch>
            <a:fillRect/>
          </a:stretch>
        </p:blipFill>
        <p:spPr>
          <a:xfrm>
            <a:off x="986368" y="1707032"/>
            <a:ext cx="7206097" cy="4755292"/>
          </a:xfrm>
          <a:prstGeom prst="rect">
            <a:avLst/>
          </a:prstGeom>
        </p:spPr>
      </p:pic>
      <p:sp>
        <p:nvSpPr>
          <p:cNvPr id="7" name="TextBox 6">
            <a:extLst>
              <a:ext uri="{FF2B5EF4-FFF2-40B4-BE49-F238E27FC236}">
                <a16:creationId xmlns:a16="http://schemas.microsoft.com/office/drawing/2014/main" id="{203E85ED-D953-4AD0-8175-1CBD03B7D4AA}"/>
              </a:ext>
            </a:extLst>
          </p:cNvPr>
          <p:cNvSpPr txBox="1"/>
          <p:nvPr/>
        </p:nvSpPr>
        <p:spPr>
          <a:xfrm>
            <a:off x="978986" y="905692"/>
            <a:ext cx="9904914" cy="584775"/>
          </a:xfrm>
          <a:prstGeom prst="rect">
            <a:avLst/>
          </a:prstGeom>
          <a:noFill/>
        </p:spPr>
        <p:txBody>
          <a:bodyPr wrap="square" rtlCol="0">
            <a:spAutoFit/>
          </a:bodyPr>
          <a:lstStyle/>
          <a:p>
            <a:r>
              <a:rPr lang="en-US" sz="3200" b="1" dirty="0"/>
              <a:t>Road Proximity: Lycoming &amp; Washington Well Pads</a:t>
            </a:r>
          </a:p>
        </p:txBody>
      </p:sp>
    </p:spTree>
    <p:extLst>
      <p:ext uri="{BB962C8B-B14F-4D97-AF65-F5344CB8AC3E}">
        <p14:creationId xmlns:p14="http://schemas.microsoft.com/office/powerpoint/2010/main" val="237658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17</a:t>
            </a:r>
          </a:p>
        </p:txBody>
      </p:sp>
      <p:sp>
        <p:nvSpPr>
          <p:cNvPr id="6" name="TextBox 5">
            <a:extLst>
              <a:ext uri="{FF2B5EF4-FFF2-40B4-BE49-F238E27FC236}">
                <a16:creationId xmlns:a16="http://schemas.microsoft.com/office/drawing/2014/main" id="{7DEAA8F4-CDD7-4A41-AF10-11A158056ED5}"/>
              </a:ext>
            </a:extLst>
          </p:cNvPr>
          <p:cNvSpPr txBox="1"/>
          <p:nvPr/>
        </p:nvSpPr>
        <p:spPr>
          <a:xfrm>
            <a:off x="8442461" y="1719224"/>
            <a:ext cx="3035342" cy="3231654"/>
          </a:xfrm>
          <a:prstGeom prst="rect">
            <a:avLst/>
          </a:prstGeom>
          <a:noFill/>
        </p:spPr>
        <p:txBody>
          <a:bodyPr wrap="square" rtlCol="0">
            <a:spAutoFit/>
          </a:bodyPr>
          <a:lstStyle/>
          <a:p>
            <a:pPr marL="285750" indent="-285750">
              <a:buFont typeface="Arial" panose="020B0604020202020204" pitchFamily="34" charset="0"/>
              <a:buChar char="•"/>
            </a:pPr>
            <a:r>
              <a:rPr lang="en-US" sz="2800" dirty="0"/>
              <a:t>No strong correlations with well pads targeting/ avoiding soil types</a:t>
            </a:r>
          </a:p>
          <a:p>
            <a:pPr lvl="1"/>
            <a:endParaRPr lang="en-US" sz="3600" dirty="0"/>
          </a:p>
        </p:txBody>
      </p:sp>
      <p:pic>
        <p:nvPicPr>
          <p:cNvPr id="8" name="Picture 7">
            <a:extLst>
              <a:ext uri="{FF2B5EF4-FFF2-40B4-BE49-F238E27FC236}">
                <a16:creationId xmlns:a16="http://schemas.microsoft.com/office/drawing/2014/main" id="{41AD6FDD-1B82-48CC-9A7C-775421507895}"/>
              </a:ext>
            </a:extLst>
          </p:cNvPr>
          <p:cNvPicPr>
            <a:picLocks noChangeAspect="1"/>
          </p:cNvPicPr>
          <p:nvPr/>
        </p:nvPicPr>
        <p:blipFill>
          <a:blip r:embed="rId3"/>
          <a:stretch>
            <a:fillRect/>
          </a:stretch>
        </p:blipFill>
        <p:spPr>
          <a:xfrm>
            <a:off x="881865" y="1719224"/>
            <a:ext cx="7206097" cy="4755292"/>
          </a:xfrm>
          <a:prstGeom prst="rect">
            <a:avLst/>
          </a:prstGeom>
        </p:spPr>
      </p:pic>
      <p:sp>
        <p:nvSpPr>
          <p:cNvPr id="10" name="TextBox 9">
            <a:extLst>
              <a:ext uri="{FF2B5EF4-FFF2-40B4-BE49-F238E27FC236}">
                <a16:creationId xmlns:a16="http://schemas.microsoft.com/office/drawing/2014/main" id="{DE5B9B31-E1B5-43D6-A485-2FC0E6ACB0B5}"/>
              </a:ext>
            </a:extLst>
          </p:cNvPr>
          <p:cNvSpPr txBox="1"/>
          <p:nvPr/>
        </p:nvSpPr>
        <p:spPr>
          <a:xfrm>
            <a:off x="978986" y="905692"/>
            <a:ext cx="10209714" cy="584775"/>
          </a:xfrm>
          <a:prstGeom prst="rect">
            <a:avLst/>
          </a:prstGeom>
          <a:noFill/>
        </p:spPr>
        <p:txBody>
          <a:bodyPr wrap="square" rtlCol="0">
            <a:spAutoFit/>
          </a:bodyPr>
          <a:lstStyle/>
          <a:p>
            <a:r>
              <a:rPr lang="en-US" sz="3200" b="1" dirty="0"/>
              <a:t>Soils &amp; Farmland: Lycoming &amp; Washington Well Pads</a:t>
            </a:r>
          </a:p>
        </p:txBody>
      </p:sp>
    </p:spTree>
    <p:extLst>
      <p:ext uri="{BB962C8B-B14F-4D97-AF65-F5344CB8AC3E}">
        <p14:creationId xmlns:p14="http://schemas.microsoft.com/office/powerpoint/2010/main" val="34612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84D2F-AB19-4A25-B165-DB0B5DDB8FC7}"/>
              </a:ext>
            </a:extLst>
          </p:cNvPr>
          <p:cNvSpPr txBox="1"/>
          <p:nvPr/>
        </p:nvSpPr>
        <p:spPr>
          <a:xfrm>
            <a:off x="1105985" y="905692"/>
            <a:ext cx="10472989" cy="5755422"/>
          </a:xfrm>
          <a:prstGeom prst="rect">
            <a:avLst/>
          </a:prstGeom>
          <a:noFill/>
        </p:spPr>
        <p:txBody>
          <a:bodyPr wrap="square" rtlCol="0">
            <a:spAutoFit/>
          </a:bodyPr>
          <a:lstStyle/>
          <a:p>
            <a:r>
              <a:rPr lang="en-US" sz="3200" b="1" dirty="0"/>
              <a:t>8. CONCLUSION</a:t>
            </a:r>
          </a:p>
          <a:p>
            <a:pPr marL="457200" indent="-457200">
              <a:buFont typeface="Arial" panose="020B0604020202020204" pitchFamily="34" charset="0"/>
              <a:buChar char="•"/>
            </a:pPr>
            <a:r>
              <a:rPr lang="en-US" sz="2800" dirty="0"/>
              <a:t>Both counties lost forest, gained developed/herbaceous land</a:t>
            </a:r>
          </a:p>
          <a:p>
            <a:pPr marL="457200" indent="-457200">
              <a:buFont typeface="Arial" panose="020B0604020202020204" pitchFamily="34" charset="0"/>
              <a:buChar char="•"/>
            </a:pPr>
            <a:r>
              <a:rPr lang="en-US" sz="2800" dirty="0"/>
              <a:t>Change per unit production is mitigated with pad drilling – need less surface disturbance for increased production</a:t>
            </a:r>
          </a:p>
          <a:p>
            <a:pPr marL="457200" indent="-457200">
              <a:buFont typeface="Arial" panose="020B0604020202020204" pitchFamily="34" charset="0"/>
              <a:buChar char="•"/>
            </a:pPr>
            <a:r>
              <a:rPr lang="en-US" sz="2800" dirty="0"/>
              <a:t>Lycoming: Multi-well pad = 1,009 </a:t>
            </a:r>
            <a:r>
              <a:rPr lang="en-US" sz="2800" dirty="0" err="1"/>
              <a:t>Bcf</a:t>
            </a:r>
            <a:r>
              <a:rPr lang="en-US" sz="2800" dirty="0"/>
              <a:t>/km</a:t>
            </a:r>
            <a:r>
              <a:rPr lang="en-US" sz="2800" baseline="30000" dirty="0"/>
              <a:t>2</a:t>
            </a:r>
            <a:r>
              <a:rPr lang="en-US" sz="2800" dirty="0"/>
              <a:t> land change</a:t>
            </a:r>
          </a:p>
          <a:p>
            <a:r>
              <a:rPr lang="en-US" sz="2800" dirty="0"/>
              <a:t>                    1</a:t>
            </a:r>
            <a:r>
              <a:rPr lang="en-US" sz="2800" baseline="30000" dirty="0"/>
              <a:t>st</a:t>
            </a:r>
            <a:r>
              <a:rPr lang="en-US" sz="2800" dirty="0"/>
              <a:t> well on pad = 241 </a:t>
            </a:r>
            <a:r>
              <a:rPr lang="en-US" sz="2800" dirty="0" err="1"/>
              <a:t>Bcf</a:t>
            </a:r>
            <a:r>
              <a:rPr lang="en-US" sz="2800" dirty="0"/>
              <a:t>/km</a:t>
            </a:r>
            <a:r>
              <a:rPr lang="en-US" sz="2800" baseline="30000" dirty="0"/>
              <a:t>2</a:t>
            </a:r>
            <a:r>
              <a:rPr lang="en-US" sz="2800" dirty="0"/>
              <a:t> land change</a:t>
            </a:r>
          </a:p>
          <a:p>
            <a:pPr marL="457200" indent="-457200">
              <a:buFont typeface="Arial" panose="020B0604020202020204" pitchFamily="34" charset="0"/>
              <a:buChar char="•"/>
            </a:pPr>
            <a:r>
              <a:rPr lang="en-US" sz="2800" dirty="0"/>
              <a:t>Washington: Multi-well pad = 631 </a:t>
            </a:r>
            <a:r>
              <a:rPr lang="en-US" sz="2800" dirty="0" err="1"/>
              <a:t>Bcf</a:t>
            </a:r>
            <a:r>
              <a:rPr lang="en-US" sz="2800" dirty="0"/>
              <a:t>/km</a:t>
            </a:r>
            <a:r>
              <a:rPr lang="en-US" sz="2800" baseline="30000" dirty="0"/>
              <a:t>2</a:t>
            </a:r>
            <a:r>
              <a:rPr lang="en-US" sz="2800" dirty="0"/>
              <a:t> land change</a:t>
            </a:r>
          </a:p>
          <a:p>
            <a:r>
              <a:rPr lang="en-US" sz="2800" dirty="0"/>
              <a:t>                    1</a:t>
            </a:r>
            <a:r>
              <a:rPr lang="en-US" sz="2800" baseline="30000" dirty="0"/>
              <a:t>st</a:t>
            </a:r>
            <a:r>
              <a:rPr lang="en-US" sz="2800" dirty="0"/>
              <a:t> well on pad = 124 </a:t>
            </a:r>
            <a:r>
              <a:rPr lang="en-US" sz="2800" dirty="0" err="1"/>
              <a:t>Bcf</a:t>
            </a:r>
            <a:r>
              <a:rPr lang="en-US" sz="2800" dirty="0"/>
              <a:t>/km</a:t>
            </a:r>
            <a:r>
              <a:rPr lang="en-US" sz="2800" baseline="30000" dirty="0"/>
              <a:t>2</a:t>
            </a:r>
            <a:r>
              <a:rPr lang="en-US" sz="2800" dirty="0"/>
              <a:t> land change     </a:t>
            </a:r>
          </a:p>
          <a:p>
            <a:pPr marL="457200" indent="-457200">
              <a:buFont typeface="Arial" panose="020B0604020202020204" pitchFamily="34" charset="0"/>
              <a:buChar char="•"/>
            </a:pPr>
            <a:r>
              <a:rPr lang="en-US" sz="2800" dirty="0"/>
              <a:t>Wells have also become more productive over time (longer laterals, better completion techniques)</a:t>
            </a:r>
          </a:p>
          <a:p>
            <a:pPr marL="457200" indent="-457200">
              <a:buFont typeface="Arial" panose="020B0604020202020204" pitchFamily="34" charset="0"/>
              <a:buChar char="•"/>
            </a:pPr>
            <a:r>
              <a:rPr lang="en-US" sz="2800" dirty="0"/>
              <a:t>Geologic and operator/lease differences</a:t>
            </a:r>
          </a:p>
          <a:p>
            <a:pPr marL="457200" indent="-457200">
              <a:buFont typeface="Arial" panose="020B0604020202020204" pitchFamily="34" charset="0"/>
              <a:buChar char="•"/>
            </a:pPr>
            <a:r>
              <a:rPr lang="en-US" sz="2800" dirty="0"/>
              <a:t>Application of methods statewide and compare to future land cover assessments</a:t>
            </a:r>
            <a:endParaRPr lang="en-US" sz="3200" dirty="0">
              <a:solidFill>
                <a:srgbClr val="FF0000"/>
              </a:solidFill>
            </a:endParaRPr>
          </a:p>
        </p:txBody>
      </p:sp>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18</a:t>
            </a:r>
          </a:p>
        </p:txBody>
      </p:sp>
    </p:spTree>
    <p:extLst>
      <p:ext uri="{BB962C8B-B14F-4D97-AF65-F5344CB8AC3E}">
        <p14:creationId xmlns:p14="http://schemas.microsoft.com/office/powerpoint/2010/main" val="317341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84D2F-AB19-4A25-B165-DB0B5DDB8FC7}"/>
              </a:ext>
            </a:extLst>
          </p:cNvPr>
          <p:cNvSpPr txBox="1"/>
          <p:nvPr/>
        </p:nvSpPr>
        <p:spPr>
          <a:xfrm>
            <a:off x="819150" y="975360"/>
            <a:ext cx="10228078" cy="5416355"/>
          </a:xfrm>
          <a:prstGeom prst="rect">
            <a:avLst/>
          </a:prstGeom>
          <a:noFill/>
        </p:spPr>
        <p:txBody>
          <a:bodyPr wrap="square" rtlCol="0">
            <a:spAutoFit/>
          </a:bodyPr>
          <a:lstStyle/>
          <a:p>
            <a:r>
              <a:rPr lang="en-US" sz="3200" b="1" dirty="0"/>
              <a:t>REFERENCES</a:t>
            </a:r>
          </a:p>
          <a:p>
            <a:pPr marL="233363" indent="-233363">
              <a:lnSpc>
                <a:spcPct val="106000"/>
              </a:lnSpc>
              <a:buFont typeface="Arial" panose="020B0604020202020204" pitchFamily="34" charset="0"/>
              <a:buChar char="•"/>
            </a:pPr>
            <a:r>
              <a:rPr lang="en-US" sz="1100" dirty="0"/>
              <a:t>Abramov, A. (2019). Optimization of well pad design and drilling – well clustering. Petroleum Exploration and Development. Retrieved on March 13, 2020 from:</a:t>
            </a:r>
            <a:r>
              <a:rPr lang="en-US" sz="1100" dirty="0">
                <a:solidFill>
                  <a:srgbClr val="0070C0"/>
                </a:solidFill>
              </a:rPr>
              <a:t> </a:t>
            </a:r>
            <a:r>
              <a:rPr lang="en-US" sz="1100" u="sng" dirty="0">
                <a:solidFill>
                  <a:srgbClr val="0070C0"/>
                </a:solidFill>
                <a:hlinkClick r:id="rId2">
                  <a:extLst>
                    <a:ext uri="{A12FA001-AC4F-418D-AE19-62706E023703}">
                      <ahyp:hlinkClr xmlns:ahyp="http://schemas.microsoft.com/office/drawing/2018/hyperlinkcolor" val="tx"/>
                    </a:ext>
                  </a:extLst>
                </a:hlinkClick>
              </a:rPr>
              <a:t>https://www.sciencedirect.com/science/article/pii/S1876380419600418</a:t>
            </a:r>
            <a:r>
              <a:rPr lang="en-US" sz="1100" dirty="0"/>
              <a:t>.</a:t>
            </a:r>
          </a:p>
          <a:p>
            <a:pPr marL="233363" indent="-233363">
              <a:lnSpc>
                <a:spcPct val="106000"/>
              </a:lnSpc>
              <a:buFont typeface="Arial" panose="020B0604020202020204" pitchFamily="34" charset="0"/>
              <a:buChar char="•"/>
            </a:pPr>
            <a:r>
              <a:rPr lang="en-US" sz="1100" dirty="0"/>
              <a:t>Arthur, D. and </a:t>
            </a:r>
            <a:r>
              <a:rPr lang="en-US" sz="1100" dirty="0" err="1"/>
              <a:t>Cornue</a:t>
            </a:r>
            <a:r>
              <a:rPr lang="en-US" sz="1100" dirty="0"/>
              <a:t>, D. (2010). Technologies reduce pad size, waste. The American Oil &amp; Gas Reporter. Retrieved on March 13, 2020 from </a:t>
            </a:r>
            <a:r>
              <a:rPr lang="en-US" sz="1100" u="sng" dirty="0">
                <a:solidFill>
                  <a:srgbClr val="0070C0"/>
                </a:solidFill>
                <a:hlinkClick r:id="rId3">
                  <a:extLst>
                    <a:ext uri="{A12FA001-AC4F-418D-AE19-62706E023703}">
                      <ahyp:hlinkClr xmlns:ahyp="http://schemas.microsoft.com/office/drawing/2018/hyperlinkcolor" val="tx"/>
                    </a:ext>
                  </a:extLst>
                </a:hlinkClick>
              </a:rPr>
              <a:t>http://www.all-llc.com/publicdownloads/AOGR-0810ALLConsulting.pdf</a:t>
            </a:r>
            <a:r>
              <a:rPr lang="en-US" sz="1100" dirty="0"/>
              <a:t>.</a:t>
            </a:r>
          </a:p>
          <a:p>
            <a:pPr marL="233363" indent="-233363">
              <a:lnSpc>
                <a:spcPct val="106000"/>
              </a:lnSpc>
              <a:buFont typeface="Arial" panose="020B0604020202020204" pitchFamily="34" charset="0"/>
              <a:buChar char="•"/>
            </a:pPr>
            <a:r>
              <a:rPr lang="en-US" sz="1100" dirty="0" err="1"/>
              <a:t>Brasier</a:t>
            </a:r>
            <a:r>
              <a:rPr lang="en-US" sz="1100" dirty="0"/>
              <a:t>, K. et al. (2014). The Marcellus Shale Impacts Study: Chronicling Social and Economic Change in North Central and Southwest Pennsylvania. The Center for Rural Pennsylvania. Retrieved on March 24, 2020 from </a:t>
            </a:r>
            <a:r>
              <a:rPr lang="en-US" sz="1100" u="sng" dirty="0">
                <a:solidFill>
                  <a:srgbClr val="0070C0"/>
                </a:solidFill>
                <a:hlinkClick r:id="rId4">
                  <a:extLst>
                    <a:ext uri="{A12FA001-AC4F-418D-AE19-62706E023703}">
                      <ahyp:hlinkClr xmlns:ahyp="http://schemas.microsoft.com/office/drawing/2018/hyperlinkcolor" val="tx"/>
                    </a:ext>
                  </a:extLst>
                </a:hlinkClick>
              </a:rPr>
              <a:t>https://www.rural.palegislature.us/documents/reports/The-Marcellus-Shale-Impacts-Study.pdf</a:t>
            </a:r>
            <a:r>
              <a:rPr lang="en-US" sz="1100" dirty="0"/>
              <a:t>.</a:t>
            </a:r>
          </a:p>
          <a:p>
            <a:pPr marL="233363" indent="-233363">
              <a:lnSpc>
                <a:spcPct val="106000"/>
              </a:lnSpc>
              <a:buFont typeface="Arial" panose="020B0604020202020204" pitchFamily="34" charset="0"/>
              <a:buChar char="•"/>
            </a:pPr>
            <a:r>
              <a:rPr lang="en-US" sz="1100" dirty="0"/>
              <a:t>DOE (n.d.). Footprint Reduction. U.S. Department of Energy Office of Oil &amp; Natural Gas. Retrieved on March 13, 2020 from: </a:t>
            </a:r>
            <a:r>
              <a:rPr lang="en-US" sz="1100" u="sng" dirty="0">
                <a:solidFill>
                  <a:srgbClr val="0070C0"/>
                </a:solidFill>
                <a:hlinkClick r:id="rId5">
                  <a:extLst>
                    <a:ext uri="{A12FA001-AC4F-418D-AE19-62706E023703}">
                      <ahyp:hlinkClr xmlns:ahyp="http://schemas.microsoft.com/office/drawing/2018/hyperlinkcolor" val="tx"/>
                    </a:ext>
                  </a:extLst>
                </a:hlinkClick>
              </a:rPr>
              <a:t>https://www.energy.gov/sites/prod/files/2016/08/f33/Footprint%20Reduction.pdf</a:t>
            </a:r>
            <a:r>
              <a:rPr lang="en-US" sz="1100" dirty="0"/>
              <a:t>.</a:t>
            </a:r>
          </a:p>
          <a:p>
            <a:pPr marL="233363" indent="-233363">
              <a:lnSpc>
                <a:spcPct val="106000"/>
              </a:lnSpc>
              <a:buFont typeface="Arial" panose="020B0604020202020204" pitchFamily="34" charset="0"/>
              <a:buChar char="•"/>
            </a:pPr>
            <a:r>
              <a:rPr lang="en-US" sz="1100" dirty="0"/>
              <a:t>EIA (2016a). Appalachian Basin Map Data: Marcellus play boundaries, structure and </a:t>
            </a:r>
            <a:r>
              <a:rPr lang="en-US" sz="1100" dirty="0" err="1"/>
              <a:t>isopachs</a:t>
            </a:r>
            <a:r>
              <a:rPr lang="en-US" sz="1100" dirty="0"/>
              <a:t>. U.S. Energy Information Administration. Retrieved on March 25, 2020 from </a:t>
            </a:r>
            <a:r>
              <a:rPr lang="en-US" sz="1100" u="sng" dirty="0">
                <a:solidFill>
                  <a:srgbClr val="0070C0"/>
                </a:solidFill>
                <a:hlinkClick r:id="rId6">
                  <a:extLst>
                    <a:ext uri="{A12FA001-AC4F-418D-AE19-62706E023703}">
                      <ahyp:hlinkClr xmlns:ahyp="http://schemas.microsoft.com/office/drawing/2018/hyperlinkcolor" val="tx"/>
                    </a:ext>
                  </a:extLst>
                </a:hlinkClick>
              </a:rPr>
              <a:t>https://www.eia.gov/maps/map_data/Marcellus_Play_Boundary_Elevation_Isopach_EIA.zip</a:t>
            </a:r>
            <a:r>
              <a:rPr lang="en-US" sz="1100" dirty="0"/>
              <a:t>.</a:t>
            </a:r>
          </a:p>
          <a:p>
            <a:pPr marL="233363" indent="-233363">
              <a:lnSpc>
                <a:spcPct val="106000"/>
              </a:lnSpc>
              <a:buFont typeface="Arial" panose="020B0604020202020204" pitchFamily="34" charset="0"/>
              <a:buChar char="•"/>
            </a:pPr>
            <a:r>
              <a:rPr lang="en-US" sz="1100" dirty="0"/>
              <a:t>EIA (2017). Marcellus Shale Play: Geology Review. U.S. Energy Information Administration. Retrieved on March 19, 2020 from: </a:t>
            </a:r>
            <a:r>
              <a:rPr lang="en-US" sz="1100" u="sng" dirty="0">
                <a:solidFill>
                  <a:srgbClr val="0070C0"/>
                </a:solidFill>
                <a:hlinkClick r:id="rId7">
                  <a:extLst>
                    <a:ext uri="{A12FA001-AC4F-418D-AE19-62706E023703}">
                      <ahyp:hlinkClr xmlns:ahyp="http://schemas.microsoft.com/office/drawing/2018/hyperlinkcolor" val="tx"/>
                    </a:ext>
                  </a:extLst>
                </a:hlinkClick>
              </a:rPr>
              <a:t>https://www.eia.gov/maps/pdf/MarcellusPlayUpdate_Jan2017.pdf</a:t>
            </a:r>
            <a:r>
              <a:rPr lang="en-US" sz="1100" dirty="0"/>
              <a:t>.</a:t>
            </a:r>
          </a:p>
          <a:p>
            <a:pPr marL="233363" indent="-233363">
              <a:lnSpc>
                <a:spcPct val="106000"/>
              </a:lnSpc>
              <a:buFont typeface="Arial" panose="020B0604020202020204" pitchFamily="34" charset="0"/>
              <a:buChar char="•"/>
            </a:pPr>
            <a:r>
              <a:rPr lang="en-US" sz="1100" dirty="0"/>
              <a:t>Frazier, R. (2018). Bringing the forest back after shale gas. The Allegheny Front. Retrieved on March 25, 2020 from </a:t>
            </a:r>
            <a:r>
              <a:rPr lang="en-US" sz="1100" u="sng" dirty="0">
                <a:solidFill>
                  <a:srgbClr val="0070C0"/>
                </a:solidFill>
                <a:hlinkClick r:id="rId8">
                  <a:extLst>
                    <a:ext uri="{A12FA001-AC4F-418D-AE19-62706E023703}">
                      <ahyp:hlinkClr xmlns:ahyp="http://schemas.microsoft.com/office/drawing/2018/hyperlinkcolor" val="tx"/>
                    </a:ext>
                  </a:extLst>
                </a:hlinkClick>
              </a:rPr>
              <a:t>https://www.alleghenyfront.org/restoring-well-pad-pa/</a:t>
            </a:r>
            <a:r>
              <a:rPr lang="en-US" sz="1100" dirty="0">
                <a:solidFill>
                  <a:srgbClr val="0070C0"/>
                </a:solidFill>
              </a:rPr>
              <a:t>.</a:t>
            </a:r>
          </a:p>
          <a:p>
            <a:pPr marL="233363" indent="-233363">
              <a:lnSpc>
                <a:spcPct val="106000"/>
              </a:lnSpc>
              <a:buFont typeface="Arial" panose="020B0604020202020204" pitchFamily="34" charset="0"/>
              <a:buChar char="•"/>
            </a:pPr>
            <a:r>
              <a:rPr lang="en-US" sz="1100" dirty="0"/>
              <a:t>Gant (2011). Multi-Well pads in the Marcellus Shale. Gant News. Retrieved on March 19, 2020 from </a:t>
            </a:r>
            <a:r>
              <a:rPr lang="en-US" sz="1100" u="sng" dirty="0">
                <a:solidFill>
                  <a:srgbClr val="0070C0"/>
                </a:solidFill>
                <a:hlinkClick r:id="rId9">
                  <a:extLst>
                    <a:ext uri="{A12FA001-AC4F-418D-AE19-62706E023703}">
                      <ahyp:hlinkClr xmlns:ahyp="http://schemas.microsoft.com/office/drawing/2018/hyperlinkcolor" val="tx"/>
                    </a:ext>
                  </a:extLst>
                </a:hlinkClick>
              </a:rPr>
              <a:t>https://gantdaily.com/2011/10/24/multi-well-pads-in-the-marcellus-shale/</a:t>
            </a:r>
            <a:r>
              <a:rPr lang="en-US" sz="1100" dirty="0"/>
              <a:t>.</a:t>
            </a:r>
          </a:p>
          <a:p>
            <a:pPr marL="233363" indent="-233363">
              <a:lnSpc>
                <a:spcPct val="106000"/>
              </a:lnSpc>
              <a:buFont typeface="Arial" panose="020B0604020202020204" pitchFamily="34" charset="0"/>
              <a:buChar char="•"/>
            </a:pPr>
            <a:r>
              <a:rPr lang="en-US" sz="1100" dirty="0"/>
              <a:t>Hanson, L., </a:t>
            </a:r>
            <a:r>
              <a:rPr lang="en-US" sz="1100" dirty="0" err="1"/>
              <a:t>Habicht</a:t>
            </a:r>
            <a:r>
              <a:rPr lang="en-US" sz="1100" dirty="0"/>
              <a:t>, S., </a:t>
            </a:r>
            <a:r>
              <a:rPr lang="en-US" sz="1100" dirty="0" err="1"/>
              <a:t>Faeth</a:t>
            </a:r>
            <a:r>
              <a:rPr lang="en-US" sz="1100" dirty="0"/>
              <a:t>, P. (2016). Potential Environmental Impacts of Full-development of the Marcellus Shale in Pennsylvania. CNA. Retrieved on March 25, 2020 from </a:t>
            </a:r>
            <a:r>
              <a:rPr lang="en-US" sz="1100" u="sng" dirty="0">
                <a:solidFill>
                  <a:srgbClr val="0070C0"/>
                </a:solidFill>
                <a:hlinkClick r:id="rId10">
                  <a:extLst>
                    <a:ext uri="{A12FA001-AC4F-418D-AE19-62706E023703}">
                      <ahyp:hlinkClr xmlns:ahyp="http://schemas.microsoft.com/office/drawing/2018/hyperlinkcolor" val="tx"/>
                    </a:ext>
                  </a:extLst>
                </a:hlinkClick>
              </a:rPr>
              <a:t>https://www.cna.org/cna_files/pdf/MarcellusPA_FullReport.pdf</a:t>
            </a:r>
            <a:r>
              <a:rPr lang="en-US" sz="1100" dirty="0"/>
              <a:t>.</a:t>
            </a:r>
          </a:p>
          <a:p>
            <a:pPr marL="233363" indent="-233363">
              <a:lnSpc>
                <a:spcPct val="106000"/>
              </a:lnSpc>
              <a:buFont typeface="Arial" panose="020B0604020202020204" pitchFamily="34" charset="0"/>
              <a:buChar char="•"/>
            </a:pPr>
            <a:r>
              <a:rPr lang="en-US" sz="1100" dirty="0"/>
              <a:t>Jantz, C.A., </a:t>
            </a:r>
            <a:r>
              <a:rPr lang="en-US" sz="1100" dirty="0" err="1"/>
              <a:t>Kubach</a:t>
            </a:r>
            <a:r>
              <a:rPr lang="en-US" sz="1100" dirty="0"/>
              <a:t>, H.K., Ward, J.R., Wiley, S., Heston, D. (2014). Assessing Land Use Changes Due to Natural Gas Drilling Operations in the Marcellus Shale in Bradford County, PA. The Geographic Bulletin. Retrieved on March 22, 2020 from </a:t>
            </a:r>
            <a:r>
              <a:rPr lang="en-US" sz="1100" u="sng" dirty="0">
                <a:solidFill>
                  <a:srgbClr val="0070C0"/>
                </a:solidFill>
                <a:hlinkClick r:id="rId11">
                  <a:extLst>
                    <a:ext uri="{A12FA001-AC4F-418D-AE19-62706E023703}">
                      <ahyp:hlinkClr xmlns:ahyp="http://schemas.microsoft.com/office/drawing/2018/hyperlinkcolor" val="tx"/>
                    </a:ext>
                  </a:extLst>
                </a:hlinkClick>
              </a:rPr>
              <a:t>https://www.semanticscholar.org/paper/Assessing-Land-Use-Changes-Due-to-Natural-Gas-in-in-Jantz-Kubach/a5c01956580edb886d7cf7f14e65b7e75e8fd4d9#paper-header</a:t>
            </a:r>
            <a:r>
              <a:rPr lang="en-US" sz="1100" dirty="0"/>
              <a:t>.</a:t>
            </a:r>
          </a:p>
          <a:p>
            <a:pPr marL="233363" indent="-233363">
              <a:lnSpc>
                <a:spcPct val="106000"/>
              </a:lnSpc>
              <a:buFont typeface="Arial" panose="020B0604020202020204" pitchFamily="34" charset="0"/>
              <a:buChar char="•"/>
            </a:pPr>
            <a:r>
              <a:rPr lang="en-US" sz="1100" dirty="0"/>
              <a:t>Jones, N. et al. (2015). The energy footprint: How oil, natural gas, and wind energy affect land for biodiversity and the flow of ecosystem services. </a:t>
            </a:r>
            <a:r>
              <a:rPr lang="en-US" sz="1100" dirty="0" err="1"/>
              <a:t>BioScience</a:t>
            </a:r>
            <a:r>
              <a:rPr lang="en-US" sz="1100" dirty="0"/>
              <a:t>. Retrieved on March 13, 2020 from </a:t>
            </a:r>
            <a:r>
              <a:rPr lang="en-US" sz="1100" u="sng" dirty="0">
                <a:solidFill>
                  <a:srgbClr val="0070C0"/>
                </a:solidFill>
                <a:hlinkClick r:id="rId12">
                  <a:extLst>
                    <a:ext uri="{A12FA001-AC4F-418D-AE19-62706E023703}">
                      <ahyp:hlinkClr xmlns:ahyp="http://schemas.microsoft.com/office/drawing/2018/hyperlinkcolor" val="tx"/>
                    </a:ext>
                  </a:extLst>
                </a:hlinkClick>
              </a:rPr>
              <a:t>https://academic.oup.com/bioscience/article/65/3/290/236920</a:t>
            </a:r>
            <a:r>
              <a:rPr lang="en-US" sz="1100" dirty="0"/>
              <a:t>.</a:t>
            </a:r>
          </a:p>
          <a:p>
            <a:pPr marL="233363" indent="-233363">
              <a:lnSpc>
                <a:spcPct val="106000"/>
              </a:lnSpc>
              <a:buFont typeface="Arial" panose="020B0604020202020204" pitchFamily="34" charset="0"/>
              <a:buChar char="•"/>
            </a:pPr>
            <a:r>
              <a:rPr lang="en-US" sz="1100" dirty="0"/>
              <a:t>Keller, D.H., Horwitz, R.J., Mead, J.V., Belton, T.J. (2017). Natural gas drilling in the Marcellus Shale region: well pad densities and aquatic communities. </a:t>
            </a:r>
            <a:r>
              <a:rPr lang="en-US" sz="1100" dirty="0" err="1"/>
              <a:t>Hydrobiologia</a:t>
            </a:r>
            <a:r>
              <a:rPr lang="en-US" sz="1100" dirty="0"/>
              <a:t>. Retrieved on March 24, 2020 from </a:t>
            </a:r>
            <a:r>
              <a:rPr lang="en-US" sz="1100" u="sng" dirty="0">
                <a:solidFill>
                  <a:srgbClr val="0070C0"/>
                </a:solidFill>
                <a:hlinkClick r:id="rId13">
                  <a:extLst>
                    <a:ext uri="{A12FA001-AC4F-418D-AE19-62706E023703}">
                      <ahyp:hlinkClr xmlns:ahyp="http://schemas.microsoft.com/office/drawing/2018/hyperlinkcolor" val="tx"/>
                    </a:ext>
                  </a:extLst>
                </a:hlinkClick>
              </a:rPr>
              <a:t>https://www.researchgate.net/publication/313538232_Natural_gas_drilling_in_the_Marcellus_Shale_region_well_pad_densities_and_aquatic_communities</a:t>
            </a:r>
            <a:r>
              <a:rPr lang="en-US" sz="1100" dirty="0"/>
              <a:t>.</a:t>
            </a:r>
          </a:p>
        </p:txBody>
      </p:sp>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19</a:t>
            </a:r>
          </a:p>
        </p:txBody>
      </p:sp>
    </p:spTree>
    <p:extLst>
      <p:ext uri="{BB962C8B-B14F-4D97-AF65-F5344CB8AC3E}">
        <p14:creationId xmlns:p14="http://schemas.microsoft.com/office/powerpoint/2010/main" val="234632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9CDD8-87B1-43A9-B948-6D12C309B6BC}"/>
              </a:ext>
            </a:extLst>
          </p:cNvPr>
          <p:cNvSpPr txBox="1"/>
          <p:nvPr/>
        </p:nvSpPr>
        <p:spPr>
          <a:xfrm>
            <a:off x="1550126" y="888274"/>
            <a:ext cx="7741920" cy="4340547"/>
          </a:xfrm>
          <a:prstGeom prst="rect">
            <a:avLst/>
          </a:prstGeom>
          <a:noFill/>
        </p:spPr>
        <p:txBody>
          <a:bodyPr wrap="square" rtlCol="0">
            <a:spAutoFit/>
          </a:bodyPr>
          <a:lstStyle/>
          <a:p>
            <a:r>
              <a:rPr lang="en-US" sz="3200" b="1" dirty="0"/>
              <a:t>Presentation Outline:</a:t>
            </a:r>
          </a:p>
          <a:p>
            <a:pPr marL="574675" indent="-347663">
              <a:lnSpc>
                <a:spcPct val="110000"/>
              </a:lnSpc>
              <a:buFont typeface="+mj-lt"/>
              <a:buAutoNum type="arabicPeriod"/>
            </a:pPr>
            <a:r>
              <a:rPr lang="en-US" sz="2800" dirty="0"/>
              <a:t>Goals/Objectives</a:t>
            </a:r>
          </a:p>
          <a:p>
            <a:pPr marL="574675" indent="-347663">
              <a:lnSpc>
                <a:spcPct val="110000"/>
              </a:lnSpc>
              <a:buFont typeface="+mj-lt"/>
              <a:buAutoNum type="arabicPeriod"/>
            </a:pPr>
            <a:r>
              <a:rPr lang="en-US" sz="2800" dirty="0"/>
              <a:t>Background</a:t>
            </a:r>
          </a:p>
          <a:p>
            <a:pPr marL="574675" indent="-347663">
              <a:lnSpc>
                <a:spcPct val="110000"/>
              </a:lnSpc>
              <a:buFont typeface="+mj-lt"/>
              <a:buAutoNum type="arabicPeriod"/>
            </a:pPr>
            <a:r>
              <a:rPr lang="en-US" sz="2800" dirty="0"/>
              <a:t>Study Area</a:t>
            </a:r>
          </a:p>
          <a:p>
            <a:pPr marL="574675" indent="-347663">
              <a:lnSpc>
                <a:spcPct val="110000"/>
              </a:lnSpc>
              <a:buFont typeface="+mj-lt"/>
              <a:buAutoNum type="arabicPeriod"/>
            </a:pPr>
            <a:r>
              <a:rPr lang="en-US" sz="2800" dirty="0"/>
              <a:t>Previous Studies</a:t>
            </a:r>
          </a:p>
          <a:p>
            <a:pPr marL="574675" indent="-347663">
              <a:lnSpc>
                <a:spcPct val="110000"/>
              </a:lnSpc>
              <a:buFont typeface="+mj-lt"/>
              <a:buAutoNum type="arabicPeriod"/>
            </a:pPr>
            <a:r>
              <a:rPr lang="en-US" sz="2800" dirty="0"/>
              <a:t>Data Sources</a:t>
            </a:r>
          </a:p>
          <a:p>
            <a:pPr marL="574675" indent="-347663">
              <a:lnSpc>
                <a:spcPct val="110000"/>
              </a:lnSpc>
              <a:buFont typeface="+mj-lt"/>
              <a:buAutoNum type="arabicPeriod"/>
            </a:pPr>
            <a:r>
              <a:rPr lang="en-US" sz="2800" dirty="0"/>
              <a:t>Methods</a:t>
            </a:r>
          </a:p>
          <a:p>
            <a:pPr marL="574675" indent="-347663">
              <a:lnSpc>
                <a:spcPct val="110000"/>
              </a:lnSpc>
              <a:buFont typeface="+mj-lt"/>
              <a:buAutoNum type="arabicPeriod"/>
            </a:pPr>
            <a:r>
              <a:rPr lang="en-US" sz="2800" dirty="0"/>
              <a:t>Results</a:t>
            </a:r>
          </a:p>
          <a:p>
            <a:pPr marL="574675" indent="-347663">
              <a:lnSpc>
                <a:spcPct val="110000"/>
              </a:lnSpc>
              <a:buFont typeface="+mj-lt"/>
              <a:buAutoNum type="arabicPeriod"/>
            </a:pPr>
            <a:r>
              <a:rPr lang="en-US" sz="2800" dirty="0"/>
              <a:t>Conclusion</a:t>
            </a:r>
          </a:p>
        </p:txBody>
      </p:sp>
      <p:sp>
        <p:nvSpPr>
          <p:cNvPr id="4" name="TextBox 3">
            <a:extLst>
              <a:ext uri="{FF2B5EF4-FFF2-40B4-BE49-F238E27FC236}">
                <a16:creationId xmlns:a16="http://schemas.microsoft.com/office/drawing/2014/main" id="{00FC128E-CC97-44FA-942A-12DDD58D6CD3}"/>
              </a:ext>
            </a:extLst>
          </p:cNvPr>
          <p:cNvSpPr txBox="1"/>
          <p:nvPr/>
        </p:nvSpPr>
        <p:spPr>
          <a:xfrm>
            <a:off x="11578975" y="6462324"/>
            <a:ext cx="585626" cy="369332"/>
          </a:xfrm>
          <a:prstGeom prst="rect">
            <a:avLst/>
          </a:prstGeom>
          <a:noFill/>
        </p:spPr>
        <p:txBody>
          <a:bodyPr wrap="square" rtlCol="0">
            <a:spAutoFit/>
          </a:bodyPr>
          <a:lstStyle/>
          <a:p>
            <a:pPr algn="r"/>
            <a:r>
              <a:rPr lang="en-US" dirty="0"/>
              <a:t>2</a:t>
            </a:r>
          </a:p>
        </p:txBody>
      </p:sp>
    </p:spTree>
    <p:extLst>
      <p:ext uri="{BB962C8B-B14F-4D97-AF65-F5344CB8AC3E}">
        <p14:creationId xmlns:p14="http://schemas.microsoft.com/office/powerpoint/2010/main" val="32013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84D2F-AB19-4A25-B165-DB0B5DDB8FC7}"/>
              </a:ext>
            </a:extLst>
          </p:cNvPr>
          <p:cNvSpPr txBox="1"/>
          <p:nvPr/>
        </p:nvSpPr>
        <p:spPr>
          <a:xfrm>
            <a:off x="819150" y="975360"/>
            <a:ext cx="10058115" cy="5775171"/>
          </a:xfrm>
          <a:prstGeom prst="rect">
            <a:avLst/>
          </a:prstGeom>
          <a:noFill/>
        </p:spPr>
        <p:txBody>
          <a:bodyPr wrap="square" rtlCol="0">
            <a:spAutoFit/>
          </a:bodyPr>
          <a:lstStyle/>
          <a:p>
            <a:r>
              <a:rPr lang="en-US" sz="3200" b="1" dirty="0"/>
              <a:t>REFERENCES (Cont’d)</a:t>
            </a:r>
          </a:p>
          <a:p>
            <a:pPr marL="171450" indent="-171450">
              <a:lnSpc>
                <a:spcPct val="106000"/>
              </a:lnSpc>
              <a:buFont typeface="Arial" panose="020B0604020202020204" pitchFamily="34" charset="0"/>
              <a:buChar char="•"/>
            </a:pPr>
            <a:r>
              <a:rPr lang="en-US" sz="1100" dirty="0"/>
              <a:t>Litvak, A. (2018). These days, oil and gas companies are supersizing their well pads. Pittsburgh Post-Gazette. Retrieved on March 19, 2020 from: </a:t>
            </a:r>
            <a:r>
              <a:rPr lang="en-US" sz="1100" u="sng" dirty="0">
                <a:solidFill>
                  <a:srgbClr val="0070C0"/>
                </a:solidFill>
                <a:hlinkClick r:id="rId2">
                  <a:extLst>
                    <a:ext uri="{A12FA001-AC4F-418D-AE19-62706E023703}">
                      <ahyp:hlinkClr xmlns:ahyp="http://schemas.microsoft.com/office/drawing/2018/hyperlinkcolor" val="tx"/>
                    </a:ext>
                  </a:extLst>
                </a:hlinkClick>
              </a:rPr>
              <a:t>https://www.post-gazette.com/business/powersource/2018/01/15/These-days-oil-and-gas-companies-are-super-sizing-their-well-pads/stories/201801140023</a:t>
            </a:r>
            <a:r>
              <a:rPr lang="en-US" sz="1100" dirty="0"/>
              <a:t>.</a:t>
            </a:r>
          </a:p>
          <a:p>
            <a:pPr marL="171450" indent="-171450">
              <a:lnSpc>
                <a:spcPct val="106000"/>
              </a:lnSpc>
              <a:buFont typeface="Arial" panose="020B0604020202020204" pitchFamily="34" charset="0"/>
              <a:buChar char="•"/>
            </a:pPr>
            <a:r>
              <a:rPr lang="en-US" sz="1100" dirty="0"/>
              <a:t>Marcellus Drilling News (2018). Supersize Me! Marcellus/Utica Well Pads Now Host Up to 40 Wells. Retrieved on March 26, 2020 from </a:t>
            </a:r>
            <a:r>
              <a:rPr lang="en-US" sz="1100" u="sng" dirty="0">
                <a:solidFill>
                  <a:srgbClr val="0070C0"/>
                </a:solidFill>
                <a:hlinkClick r:id="rId3">
                  <a:extLst>
                    <a:ext uri="{A12FA001-AC4F-418D-AE19-62706E023703}">
                      <ahyp:hlinkClr xmlns:ahyp="http://schemas.microsoft.com/office/drawing/2018/hyperlinkcolor" val="tx"/>
                    </a:ext>
                  </a:extLst>
                </a:hlinkClick>
              </a:rPr>
              <a:t>https://marcellusdrilling.com/2018/01/supersize-me-marcellus-utica-well-pads-now-host-up-to-40-wells/</a:t>
            </a:r>
            <a:r>
              <a:rPr lang="en-US" sz="1100" dirty="0"/>
              <a:t>.</a:t>
            </a:r>
          </a:p>
          <a:p>
            <a:pPr marL="171450" indent="-171450">
              <a:lnSpc>
                <a:spcPct val="106000"/>
              </a:lnSpc>
              <a:buFont typeface="Arial" panose="020B0604020202020204" pitchFamily="34" charset="0"/>
              <a:buChar char="•"/>
            </a:pPr>
            <a:r>
              <a:rPr lang="en-US" sz="1100" dirty="0"/>
              <a:t>McLean, C. (2019). Smaller pad sizes driving lower Haynesville rig efficiency. BTU Analytics. Retrieved on March 13, 2020 from: </a:t>
            </a:r>
            <a:r>
              <a:rPr lang="en-US" sz="1100" u="sng" dirty="0">
                <a:solidFill>
                  <a:srgbClr val="0070C0"/>
                </a:solidFill>
                <a:hlinkClick r:id="rId4">
                  <a:extLst>
                    <a:ext uri="{A12FA001-AC4F-418D-AE19-62706E023703}">
                      <ahyp:hlinkClr xmlns:ahyp="http://schemas.microsoft.com/office/drawing/2018/hyperlinkcolor" val="tx"/>
                    </a:ext>
                  </a:extLst>
                </a:hlinkClick>
              </a:rPr>
              <a:t>https://btuanalytics.com/smaller-pad-sizes-driving-lower-haynesville-rig-efficiency/</a:t>
            </a:r>
            <a:r>
              <a:rPr lang="en-US" sz="1100" dirty="0"/>
              <a:t>.</a:t>
            </a:r>
          </a:p>
          <a:p>
            <a:pPr marL="171450" indent="-171450">
              <a:lnSpc>
                <a:spcPct val="106000"/>
              </a:lnSpc>
              <a:buFont typeface="Arial" panose="020B0604020202020204" pitchFamily="34" charset="0"/>
              <a:buChar char="•"/>
            </a:pPr>
            <a:r>
              <a:rPr lang="en-US" sz="1100" dirty="0"/>
              <a:t>NAIP (2020). NAIP ArcGIS REST Services. Retrieved on March 19, 2020 from: </a:t>
            </a:r>
            <a:r>
              <a:rPr lang="en-US" sz="1100" u="sng" dirty="0">
                <a:solidFill>
                  <a:srgbClr val="0070C0"/>
                </a:solidFill>
                <a:hlinkClick r:id="rId5">
                  <a:extLst>
                    <a:ext uri="{A12FA001-AC4F-418D-AE19-62706E023703}">
                      <ahyp:hlinkClr xmlns:ahyp="http://schemas.microsoft.com/office/drawing/2018/hyperlinkcolor" val="tx"/>
                    </a:ext>
                  </a:extLst>
                </a:hlinkClick>
              </a:rPr>
              <a:t>https://gis.apfo.usda.gov/arcgis/rest/services</a:t>
            </a:r>
            <a:r>
              <a:rPr lang="en-US" sz="1100" dirty="0"/>
              <a:t>.</a:t>
            </a:r>
          </a:p>
          <a:p>
            <a:pPr marL="171450" indent="-171450">
              <a:lnSpc>
                <a:spcPct val="106000"/>
              </a:lnSpc>
              <a:buFont typeface="Arial" panose="020B0604020202020204" pitchFamily="34" charset="0"/>
              <a:buChar char="•"/>
            </a:pPr>
            <a:r>
              <a:rPr lang="en-US" sz="1100" dirty="0"/>
              <a:t>NLCD (2011). National Land Cover Database. U. S. Geological Survey (amended 2014). National Geospatial Data Asset (NGDA). Retrieved on March 24, 2020 from </a:t>
            </a:r>
            <a:r>
              <a:rPr lang="en-US" sz="1100" u="sng" dirty="0">
                <a:solidFill>
                  <a:srgbClr val="0070C0"/>
                </a:solidFill>
                <a:hlinkClick r:id="rId6">
                  <a:extLst>
                    <a:ext uri="{A12FA001-AC4F-418D-AE19-62706E023703}">
                      <ahyp:hlinkClr xmlns:ahyp="http://schemas.microsoft.com/office/drawing/2018/hyperlinkcolor" val="tx"/>
                    </a:ext>
                  </a:extLst>
                </a:hlinkClick>
              </a:rPr>
              <a:t>http://www.pasda.psu.edu/uci/DataSummary.aspx?dataset=3141</a:t>
            </a:r>
            <a:r>
              <a:rPr lang="en-US" sz="1100" dirty="0"/>
              <a:t>.</a:t>
            </a:r>
          </a:p>
          <a:p>
            <a:pPr marL="171450" indent="-171450">
              <a:lnSpc>
                <a:spcPct val="106000"/>
              </a:lnSpc>
              <a:buFont typeface="Arial" panose="020B0604020202020204" pitchFamily="34" charset="0"/>
              <a:buChar char="•"/>
            </a:pPr>
            <a:r>
              <a:rPr lang="en-US" sz="1100" dirty="0"/>
              <a:t>Nunez, C. (2020). How has fracking changed our future? National Geographic. Retrieved on March 13, 2020 from </a:t>
            </a:r>
            <a:r>
              <a:rPr lang="en-US" sz="1100" u="sng" dirty="0">
                <a:solidFill>
                  <a:srgbClr val="0070C0"/>
                </a:solidFill>
                <a:hlinkClick r:id="rId7">
                  <a:extLst>
                    <a:ext uri="{A12FA001-AC4F-418D-AE19-62706E023703}">
                      <ahyp:hlinkClr xmlns:ahyp="http://schemas.microsoft.com/office/drawing/2018/hyperlinkcolor" val="tx"/>
                    </a:ext>
                  </a:extLst>
                </a:hlinkClick>
              </a:rPr>
              <a:t>https://www.nationalgeographic.com/environment/energy/great-energy-challenge/big-energy-question/how-has-fracking-changed-our-future.html</a:t>
            </a:r>
            <a:r>
              <a:rPr lang="en-US" sz="1100" dirty="0"/>
              <a:t>.</a:t>
            </a:r>
          </a:p>
          <a:p>
            <a:pPr marL="171450" indent="-171450">
              <a:lnSpc>
                <a:spcPct val="106000"/>
              </a:lnSpc>
              <a:buFont typeface="Arial" panose="020B0604020202020204" pitchFamily="34" charset="0"/>
              <a:buChar char="•"/>
            </a:pPr>
            <a:r>
              <a:rPr lang="en-US" sz="1100" dirty="0"/>
              <a:t>Pickett, A. (2015). Leading Operators Improve Efficiency and Effectiveness of </a:t>
            </a:r>
            <a:r>
              <a:rPr lang="en-US" sz="1100" dirty="0" err="1"/>
              <a:t>Multiwell</a:t>
            </a:r>
            <a:r>
              <a:rPr lang="en-US" sz="1100" dirty="0"/>
              <a:t> Pad Operations. The American Oil &amp; Gas Reporter: Retrieved on March 13, 2020 from </a:t>
            </a:r>
            <a:r>
              <a:rPr lang="en-US" sz="1100" u="sng" dirty="0">
                <a:solidFill>
                  <a:srgbClr val="0070C0"/>
                </a:solidFill>
                <a:hlinkClick r:id="rId8">
                  <a:extLst>
                    <a:ext uri="{A12FA001-AC4F-418D-AE19-62706E023703}">
                      <ahyp:hlinkClr xmlns:ahyp="http://schemas.microsoft.com/office/drawing/2018/hyperlinkcolor" val="tx"/>
                    </a:ext>
                  </a:extLst>
                </a:hlinkClick>
              </a:rPr>
              <a:t>https://www.aogr.com/magazine/cover-story/leading-operators-improve-efficiency-and-effectiveness-of-multiwell-pad-ope</a:t>
            </a:r>
            <a:r>
              <a:rPr lang="en-US" sz="1100" dirty="0"/>
              <a:t>.</a:t>
            </a:r>
          </a:p>
          <a:p>
            <a:pPr marL="171450" indent="-171450">
              <a:lnSpc>
                <a:spcPct val="106000"/>
              </a:lnSpc>
              <a:buFont typeface="Arial" panose="020B0604020202020204" pitchFamily="34" charset="0"/>
              <a:buChar char="•"/>
            </a:pPr>
            <a:r>
              <a:rPr lang="en-US" sz="1100" dirty="0"/>
              <a:t>Salehi, B. et al. (2014). Well site extraction from Landsat-5 TM imagery using an object- and pixel-based image analysis method. International Journal of Remote Sensing. Retrieved on March 13, 2020 from: </a:t>
            </a:r>
            <a:r>
              <a:rPr lang="en-US" sz="1100" u="sng" dirty="0">
                <a:solidFill>
                  <a:srgbClr val="0070C0"/>
                </a:solidFill>
                <a:hlinkClick r:id="rId9">
                  <a:extLst>
                    <a:ext uri="{A12FA001-AC4F-418D-AE19-62706E023703}">
                      <ahyp:hlinkClr xmlns:ahyp="http://schemas.microsoft.com/office/drawing/2018/hyperlinkcolor" val="tx"/>
                    </a:ext>
                  </a:extLst>
                </a:hlinkClick>
              </a:rPr>
              <a:t>https://www.researchgate.net/publication/270591023_Well_site_extraction_from_Landsat-5_TM_imagery_using_an_object-_and_pixel-based_image_analysis_method</a:t>
            </a:r>
            <a:r>
              <a:rPr lang="en-US" sz="1100" dirty="0"/>
              <a:t>.</a:t>
            </a:r>
            <a:endParaRPr lang="en-US" sz="1200" u="sng" dirty="0"/>
          </a:p>
          <a:p>
            <a:pPr marL="169863" indent="-169863">
              <a:lnSpc>
                <a:spcPct val="106000"/>
              </a:lnSpc>
              <a:buFont typeface="Arial" panose="020B0604020202020204" pitchFamily="34" charset="0"/>
              <a:buChar char="•"/>
            </a:pPr>
            <a:r>
              <a:rPr lang="en-US" sz="1100" dirty="0" err="1"/>
              <a:t>Slonecker</a:t>
            </a:r>
            <a:r>
              <a:rPr lang="en-US" sz="1100" dirty="0"/>
              <a:t>, E.T. et al. (2012). Landscape Consequences of Natural Gas Extraction in Bradford and Washington Counties, Pennsylvania, 2004-2010. United States Geological Survey. OFR 2012-1154. Retrieved on March 25, 2020 from </a:t>
            </a:r>
            <a:r>
              <a:rPr lang="en-US" sz="1100" u="sng" dirty="0">
                <a:solidFill>
                  <a:srgbClr val="0070C0"/>
                </a:solidFill>
                <a:hlinkClick r:id="rId10">
                  <a:extLst>
                    <a:ext uri="{A12FA001-AC4F-418D-AE19-62706E023703}">
                      <ahyp:hlinkClr xmlns:ahyp="http://schemas.microsoft.com/office/drawing/2018/hyperlinkcolor" val="tx"/>
                    </a:ext>
                  </a:extLst>
                </a:hlinkClick>
              </a:rPr>
              <a:t>https://pubs.usgs.gov/of/2012/1154/of2012-1154.pdf</a:t>
            </a:r>
            <a:r>
              <a:rPr lang="en-US" sz="1100" dirty="0"/>
              <a:t>.</a:t>
            </a:r>
          </a:p>
          <a:p>
            <a:pPr marL="169863" indent="-169863">
              <a:lnSpc>
                <a:spcPct val="106000"/>
              </a:lnSpc>
              <a:buFont typeface="Arial" panose="020B0604020202020204" pitchFamily="34" charset="0"/>
              <a:buChar char="•"/>
            </a:pPr>
            <a:r>
              <a:rPr lang="en-US" sz="1100" dirty="0"/>
              <a:t>Unger, D. et al. (2015). Quantifying land cover change due to petroleum exploration and production in the Haynesville Shale region using remote sensing. International Journal of Applied Geospatial Research. Retrieved on March 13, 2020 from: </a:t>
            </a:r>
            <a:r>
              <a:rPr lang="en-US" sz="1100" u="sng" dirty="0">
                <a:solidFill>
                  <a:srgbClr val="0070C0"/>
                </a:solidFill>
                <a:hlinkClick r:id="rId11">
                  <a:extLst>
                    <a:ext uri="{A12FA001-AC4F-418D-AE19-62706E023703}">
                      <ahyp:hlinkClr xmlns:ahyp="http://schemas.microsoft.com/office/drawing/2018/hyperlinkcolor" val="tx"/>
                    </a:ext>
                  </a:extLst>
                </a:hlinkClick>
              </a:rPr>
              <a:t>https://scholarworks.sfasu.edu/cgi/viewcontent.cgi?referer=https://www.google.com/&amp;httpsredir=1&amp;article=1043&amp;context=spatialsci</a:t>
            </a:r>
            <a:r>
              <a:rPr lang="en-US" sz="1100" dirty="0"/>
              <a:t>.</a:t>
            </a:r>
          </a:p>
          <a:p>
            <a:pPr marL="169863" indent="-169863">
              <a:lnSpc>
                <a:spcPct val="106000"/>
              </a:lnSpc>
              <a:buFont typeface="Arial" panose="020B0604020202020204" pitchFamily="34" charset="0"/>
              <a:buChar char="•"/>
            </a:pPr>
            <a:r>
              <a:rPr lang="en-US" sz="1100" dirty="0"/>
              <a:t>USGS (1999). National Elevation Dataset 30m County Mosaics for Pennsylvania. U.S. Geological Survey. Retrieved on March 23, 2020 from </a:t>
            </a:r>
            <a:r>
              <a:rPr lang="en-US" sz="1100" u="sng" dirty="0">
                <a:solidFill>
                  <a:srgbClr val="0070C0"/>
                </a:solidFill>
                <a:hlinkClick r:id="rId12">
                  <a:extLst>
                    <a:ext uri="{A12FA001-AC4F-418D-AE19-62706E023703}">
                      <ahyp:hlinkClr xmlns:ahyp="http://schemas.microsoft.com/office/drawing/2018/hyperlinkcolor" val="tx"/>
                    </a:ext>
                  </a:extLst>
                </a:hlinkClick>
              </a:rPr>
              <a:t>http://www.pasda.psu.edu/uci/DataSummary.aspx?dataset=103</a:t>
            </a:r>
            <a:r>
              <a:rPr lang="en-US" sz="1100" dirty="0"/>
              <a:t>.</a:t>
            </a:r>
          </a:p>
          <a:p>
            <a:pPr marL="169863" indent="-169863">
              <a:lnSpc>
                <a:spcPct val="106000"/>
              </a:lnSpc>
              <a:buFont typeface="Arial" panose="020B0604020202020204" pitchFamily="34" charset="0"/>
              <a:buChar char="•"/>
            </a:pPr>
            <a:r>
              <a:rPr lang="en-US" sz="1100" dirty="0" err="1"/>
              <a:t>Wolaver</a:t>
            </a:r>
            <a:r>
              <a:rPr lang="en-US" sz="1100" dirty="0"/>
              <a:t>, et al. (2018). An approach for evaluating changes in land-use from energy sprawl and other anthropogenic activities with implications for biotic resource management. Environmental Earth Sciences. Retrieved on March 13, from: </a:t>
            </a:r>
            <a:r>
              <a:rPr lang="en-US" sz="1100" u="sng" dirty="0">
                <a:solidFill>
                  <a:srgbClr val="0070C0"/>
                </a:solidFill>
                <a:hlinkClick r:id="rId13">
                  <a:extLst>
                    <a:ext uri="{A12FA001-AC4F-418D-AE19-62706E023703}">
                      <ahyp:hlinkClr xmlns:ahyp="http://schemas.microsoft.com/office/drawing/2018/hyperlinkcolor" val="tx"/>
                    </a:ext>
                  </a:extLst>
                </a:hlinkClick>
              </a:rPr>
              <a:t>https://nri.tamu.edu/media/1860/wolaver-et-al-2018.pdf</a:t>
            </a:r>
            <a:r>
              <a:rPr lang="en-US" sz="1100" dirty="0"/>
              <a:t>.</a:t>
            </a:r>
          </a:p>
          <a:p>
            <a:pPr marL="169863" indent="-169863">
              <a:lnSpc>
                <a:spcPct val="106000"/>
              </a:lnSpc>
              <a:buFont typeface="Arial" panose="020B0604020202020204" pitchFamily="34" charset="0"/>
              <a:buChar char="•"/>
            </a:pPr>
            <a:r>
              <a:rPr lang="en-US" sz="1100" dirty="0"/>
              <a:t>WVSORO (2019). Why Multiple Horizontal Wells from centralized well pads should be used for the Marcellus Shale. West Virginia Surface Owners’ Rights Organization. Retrieved on March 24, 2020 from </a:t>
            </a:r>
            <a:r>
              <a:rPr lang="en-US" sz="1100" u="sng" dirty="0">
                <a:solidFill>
                  <a:srgbClr val="0070C0"/>
                </a:solidFill>
                <a:hlinkClick r:id="rId14">
                  <a:extLst>
                    <a:ext uri="{A12FA001-AC4F-418D-AE19-62706E023703}">
                      <ahyp:hlinkClr xmlns:ahyp="http://schemas.microsoft.com/office/drawing/2018/hyperlinkcolor" val="tx"/>
                    </a:ext>
                  </a:extLst>
                </a:hlinkClick>
              </a:rPr>
              <a:t>https://wvsoro.org/multiple-horizontal-wells-centralized-well-pads/</a:t>
            </a:r>
            <a:r>
              <a:rPr lang="en-US" sz="1100" dirty="0">
                <a:solidFill>
                  <a:srgbClr val="0070C0"/>
                </a:solidFill>
              </a:rPr>
              <a:t>.</a:t>
            </a:r>
            <a:endParaRPr lang="en-US" sz="1200" b="1" dirty="0">
              <a:solidFill>
                <a:srgbClr val="0070C0"/>
              </a:solidFill>
            </a:endParaRPr>
          </a:p>
        </p:txBody>
      </p:sp>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20</a:t>
            </a:r>
          </a:p>
        </p:txBody>
      </p:sp>
    </p:spTree>
    <p:extLst>
      <p:ext uri="{BB962C8B-B14F-4D97-AF65-F5344CB8AC3E}">
        <p14:creationId xmlns:p14="http://schemas.microsoft.com/office/powerpoint/2010/main" val="1893023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84D2F-AB19-4A25-B165-DB0B5DDB8FC7}"/>
              </a:ext>
            </a:extLst>
          </p:cNvPr>
          <p:cNvSpPr txBox="1"/>
          <p:nvPr/>
        </p:nvSpPr>
        <p:spPr>
          <a:xfrm>
            <a:off x="861237" y="2105561"/>
            <a:ext cx="10037293" cy="1015663"/>
          </a:xfrm>
          <a:prstGeom prst="rect">
            <a:avLst/>
          </a:prstGeom>
          <a:noFill/>
        </p:spPr>
        <p:txBody>
          <a:bodyPr wrap="square" rtlCol="0">
            <a:spAutoFit/>
          </a:bodyPr>
          <a:lstStyle/>
          <a:p>
            <a:pPr algn="ctr"/>
            <a:r>
              <a:rPr lang="en-US" sz="6000" b="1" dirty="0"/>
              <a:t>QUESTIONS?</a:t>
            </a:r>
          </a:p>
        </p:txBody>
      </p:sp>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21</a:t>
            </a:r>
          </a:p>
        </p:txBody>
      </p:sp>
    </p:spTree>
    <p:extLst>
      <p:ext uri="{BB962C8B-B14F-4D97-AF65-F5344CB8AC3E}">
        <p14:creationId xmlns:p14="http://schemas.microsoft.com/office/powerpoint/2010/main" val="37623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1322E3-4A6F-4923-B317-A2A83D47738E}"/>
              </a:ext>
            </a:extLst>
          </p:cNvPr>
          <p:cNvSpPr txBox="1"/>
          <p:nvPr/>
        </p:nvSpPr>
        <p:spPr>
          <a:xfrm>
            <a:off x="1146496" y="954812"/>
            <a:ext cx="8645204" cy="3600986"/>
          </a:xfrm>
          <a:prstGeom prst="rect">
            <a:avLst/>
          </a:prstGeom>
          <a:noFill/>
        </p:spPr>
        <p:txBody>
          <a:bodyPr wrap="square" rtlCol="0">
            <a:spAutoFit/>
          </a:bodyPr>
          <a:lstStyle/>
          <a:p>
            <a:r>
              <a:rPr lang="en-US" sz="3200" b="1" dirty="0"/>
              <a:t>1. GOALS &amp; OBJECTIVES</a:t>
            </a:r>
          </a:p>
          <a:p>
            <a:pPr marL="285750" indent="-285750">
              <a:buFont typeface="Arial" panose="020B0604020202020204" pitchFamily="34" charset="0"/>
              <a:buChar char="•"/>
            </a:pPr>
            <a:r>
              <a:rPr lang="en-US" sz="2800" dirty="0"/>
              <a:t>Determine change in land cover type and amount over time near well pads</a:t>
            </a:r>
          </a:p>
          <a:p>
            <a:pPr marL="285750" indent="-285750">
              <a:buFont typeface="Arial" panose="020B0604020202020204" pitchFamily="34" charset="0"/>
              <a:buChar char="•"/>
            </a:pPr>
            <a:r>
              <a:rPr lang="en-US" sz="2800" dirty="0"/>
              <a:t>Identify any correlations among geographical factors and well pad placement (i.e. slope, proximity to infrastructure, soil type)</a:t>
            </a:r>
          </a:p>
          <a:p>
            <a:pPr marL="285750" indent="-285750">
              <a:buFont typeface="Arial" panose="020B0604020202020204" pitchFamily="34" charset="0"/>
              <a:buChar char="•"/>
            </a:pPr>
            <a:r>
              <a:rPr lang="en-US" sz="2800" dirty="0"/>
              <a:t>Verify production per unit disturbed area on well pad has increased</a:t>
            </a:r>
          </a:p>
        </p:txBody>
      </p:sp>
      <p:sp>
        <p:nvSpPr>
          <p:cNvPr id="6" name="TextBox 5">
            <a:extLst>
              <a:ext uri="{FF2B5EF4-FFF2-40B4-BE49-F238E27FC236}">
                <a16:creationId xmlns:a16="http://schemas.microsoft.com/office/drawing/2014/main" id="{9E19DF1C-03B4-4073-B24F-23108B681702}"/>
              </a:ext>
            </a:extLst>
          </p:cNvPr>
          <p:cNvSpPr txBox="1"/>
          <p:nvPr/>
        </p:nvSpPr>
        <p:spPr>
          <a:xfrm>
            <a:off x="11578975" y="6462324"/>
            <a:ext cx="585626" cy="369332"/>
          </a:xfrm>
          <a:prstGeom prst="rect">
            <a:avLst/>
          </a:prstGeom>
          <a:noFill/>
        </p:spPr>
        <p:txBody>
          <a:bodyPr wrap="square" rtlCol="0">
            <a:spAutoFit/>
          </a:bodyPr>
          <a:lstStyle/>
          <a:p>
            <a:pPr algn="r"/>
            <a:r>
              <a:rPr lang="en-US" dirty="0"/>
              <a:t>3</a:t>
            </a:r>
          </a:p>
        </p:txBody>
      </p:sp>
    </p:spTree>
    <p:extLst>
      <p:ext uri="{BB962C8B-B14F-4D97-AF65-F5344CB8AC3E}">
        <p14:creationId xmlns:p14="http://schemas.microsoft.com/office/powerpoint/2010/main" val="324688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1322E3-4A6F-4923-B317-A2A83D47738E}"/>
              </a:ext>
            </a:extLst>
          </p:cNvPr>
          <p:cNvSpPr txBox="1"/>
          <p:nvPr/>
        </p:nvSpPr>
        <p:spPr>
          <a:xfrm>
            <a:off x="374470" y="954812"/>
            <a:ext cx="6284748" cy="5016758"/>
          </a:xfrm>
          <a:prstGeom prst="rect">
            <a:avLst/>
          </a:prstGeom>
          <a:noFill/>
        </p:spPr>
        <p:txBody>
          <a:bodyPr wrap="square" rtlCol="0">
            <a:spAutoFit/>
          </a:bodyPr>
          <a:lstStyle/>
          <a:p>
            <a:r>
              <a:rPr lang="en-US" sz="3200" b="1" dirty="0"/>
              <a:t>2. BACKGROUND</a:t>
            </a:r>
          </a:p>
          <a:p>
            <a:pPr marL="285750" indent="-285750">
              <a:buFont typeface="Arial" panose="020B0604020202020204" pitchFamily="34" charset="0"/>
              <a:buChar char="•"/>
            </a:pPr>
            <a:r>
              <a:rPr lang="en-US" sz="2400" dirty="0"/>
              <a:t>Marcellus Shale</a:t>
            </a:r>
          </a:p>
          <a:p>
            <a:pPr marL="742950" lvl="1" indent="-285750">
              <a:buFont typeface="Arial" panose="020B0604020202020204" pitchFamily="34" charset="0"/>
              <a:buChar char="•"/>
            </a:pPr>
            <a:r>
              <a:rPr lang="en-US" sz="2400" dirty="0"/>
              <a:t>Appalachian Basin</a:t>
            </a:r>
          </a:p>
          <a:p>
            <a:pPr marL="742950" lvl="1" indent="-285750">
              <a:buFont typeface="Arial" panose="020B0604020202020204" pitchFamily="34" charset="0"/>
              <a:buChar char="•"/>
            </a:pPr>
            <a:r>
              <a:rPr lang="en-US" sz="2400" dirty="0"/>
              <a:t>Middle Devonian marine black shale (interbedded limestone)</a:t>
            </a:r>
          </a:p>
          <a:p>
            <a:pPr marL="742950" lvl="1" indent="-285750">
              <a:buFont typeface="Arial" panose="020B0604020202020204" pitchFamily="34" charset="0"/>
              <a:buChar char="•"/>
            </a:pPr>
            <a:r>
              <a:rPr lang="en-US" sz="2400" dirty="0"/>
              <a:t>Source rock/reservoir, dry (methane) and wet (other liquid gases) natural gas produced</a:t>
            </a:r>
          </a:p>
          <a:p>
            <a:pPr marL="742950" lvl="1" indent="-285750">
              <a:buFont typeface="Arial" panose="020B0604020202020204" pitchFamily="34" charset="0"/>
              <a:buChar char="•"/>
            </a:pPr>
            <a:r>
              <a:rPr lang="en-US" sz="2400" dirty="0"/>
              <a:t>Shale/horizontal drilling began in 2005</a:t>
            </a:r>
          </a:p>
          <a:p>
            <a:pPr marL="742950" lvl="1" indent="-285750">
              <a:buFont typeface="Arial" panose="020B0604020202020204" pitchFamily="34" charset="0"/>
              <a:buChar char="•"/>
            </a:pPr>
            <a:r>
              <a:rPr lang="en-US" sz="2400" dirty="0"/>
              <a:t>Shift to multi-well pad drilling in 2008</a:t>
            </a:r>
          </a:p>
          <a:p>
            <a:pPr marL="742950" lvl="1" indent="-285750">
              <a:buFont typeface="Arial" panose="020B0604020202020204" pitchFamily="34" charset="0"/>
              <a:buChar char="•"/>
            </a:pPr>
            <a:r>
              <a:rPr lang="en-US" sz="2400" dirty="0"/>
              <a:t>Single well can produce over 10 billion cubic feet natural gas (plus other liquids) over lifetime (~30 years)</a:t>
            </a:r>
          </a:p>
        </p:txBody>
      </p:sp>
      <p:sp>
        <p:nvSpPr>
          <p:cNvPr id="6" name="TextBox 5">
            <a:extLst>
              <a:ext uri="{FF2B5EF4-FFF2-40B4-BE49-F238E27FC236}">
                <a16:creationId xmlns:a16="http://schemas.microsoft.com/office/drawing/2014/main" id="{9E19DF1C-03B4-4073-B24F-23108B681702}"/>
              </a:ext>
            </a:extLst>
          </p:cNvPr>
          <p:cNvSpPr txBox="1"/>
          <p:nvPr/>
        </p:nvSpPr>
        <p:spPr>
          <a:xfrm>
            <a:off x="11578975" y="6462324"/>
            <a:ext cx="585626" cy="369332"/>
          </a:xfrm>
          <a:prstGeom prst="rect">
            <a:avLst/>
          </a:prstGeom>
          <a:noFill/>
        </p:spPr>
        <p:txBody>
          <a:bodyPr wrap="square" rtlCol="0">
            <a:spAutoFit/>
          </a:bodyPr>
          <a:lstStyle/>
          <a:p>
            <a:pPr algn="r"/>
            <a:r>
              <a:rPr lang="en-US" dirty="0"/>
              <a:t>4</a:t>
            </a:r>
          </a:p>
        </p:txBody>
      </p:sp>
      <p:pic>
        <p:nvPicPr>
          <p:cNvPr id="5" name="Picture 4">
            <a:extLst>
              <a:ext uri="{FF2B5EF4-FFF2-40B4-BE49-F238E27FC236}">
                <a16:creationId xmlns:a16="http://schemas.microsoft.com/office/drawing/2014/main" id="{ADE6284B-2D59-4394-BBD9-0ED6BAF0BDD1}"/>
              </a:ext>
            </a:extLst>
          </p:cNvPr>
          <p:cNvPicPr>
            <a:picLocks noChangeAspect="1"/>
          </p:cNvPicPr>
          <p:nvPr/>
        </p:nvPicPr>
        <p:blipFill rotWithShape="1">
          <a:blip r:embed="rId3">
            <a:extLst>
              <a:ext uri="{28A0092B-C50C-407E-A947-70E740481C1C}">
                <a14:useLocalDpi xmlns:a14="http://schemas.microsoft.com/office/drawing/2010/main" val="0"/>
              </a:ext>
            </a:extLst>
          </a:blip>
          <a:srcRect b="27336"/>
          <a:stretch/>
        </p:blipFill>
        <p:spPr>
          <a:xfrm>
            <a:off x="6776943" y="282954"/>
            <a:ext cx="5174358" cy="4262409"/>
          </a:xfrm>
          <a:prstGeom prst="rect">
            <a:avLst/>
          </a:prstGeom>
        </p:spPr>
      </p:pic>
      <p:sp>
        <p:nvSpPr>
          <p:cNvPr id="7" name="TextBox 6">
            <a:extLst>
              <a:ext uri="{FF2B5EF4-FFF2-40B4-BE49-F238E27FC236}">
                <a16:creationId xmlns:a16="http://schemas.microsoft.com/office/drawing/2014/main" id="{E4F6EA36-210D-49C7-8EB1-7A272A4001C3}"/>
              </a:ext>
            </a:extLst>
          </p:cNvPr>
          <p:cNvSpPr txBox="1"/>
          <p:nvPr/>
        </p:nvSpPr>
        <p:spPr>
          <a:xfrm>
            <a:off x="7694238" y="2843031"/>
            <a:ext cx="4949504" cy="338554"/>
          </a:xfrm>
          <a:prstGeom prst="rect">
            <a:avLst/>
          </a:prstGeom>
          <a:noFill/>
        </p:spPr>
        <p:txBody>
          <a:bodyPr wrap="square" rtlCol="0">
            <a:spAutoFit/>
          </a:bodyPr>
          <a:lstStyle/>
          <a:p>
            <a:pPr algn="ctr"/>
            <a:r>
              <a:rPr lang="en-US" sz="1600" dirty="0"/>
              <a:t>Source: DCNR 2010</a:t>
            </a:r>
          </a:p>
        </p:txBody>
      </p:sp>
      <p:sp>
        <p:nvSpPr>
          <p:cNvPr id="2" name="Rectangle 1">
            <a:extLst>
              <a:ext uri="{FF2B5EF4-FFF2-40B4-BE49-F238E27FC236}">
                <a16:creationId xmlns:a16="http://schemas.microsoft.com/office/drawing/2014/main" id="{BE7480B5-D082-4B7E-B8AB-537108A5ED7F}"/>
              </a:ext>
            </a:extLst>
          </p:cNvPr>
          <p:cNvSpPr/>
          <p:nvPr/>
        </p:nvSpPr>
        <p:spPr>
          <a:xfrm>
            <a:off x="7719237" y="4140065"/>
            <a:ext cx="4232064" cy="13811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grass, truck, boat&#10;&#10;Description automatically generated">
            <a:extLst>
              <a:ext uri="{FF2B5EF4-FFF2-40B4-BE49-F238E27FC236}">
                <a16:creationId xmlns:a16="http://schemas.microsoft.com/office/drawing/2014/main" id="{66D8C38B-9726-4DDA-9499-CF33AB54B4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1846" y="4665107"/>
            <a:ext cx="4241813" cy="2112423"/>
          </a:xfrm>
          <a:prstGeom prst="rect">
            <a:avLst/>
          </a:prstGeom>
        </p:spPr>
      </p:pic>
      <p:sp>
        <p:nvSpPr>
          <p:cNvPr id="9" name="TextBox 8">
            <a:extLst>
              <a:ext uri="{FF2B5EF4-FFF2-40B4-BE49-F238E27FC236}">
                <a16:creationId xmlns:a16="http://schemas.microsoft.com/office/drawing/2014/main" id="{78DFBBDE-B3E6-4F19-8CFC-FFC44DDC1B0F}"/>
              </a:ext>
            </a:extLst>
          </p:cNvPr>
          <p:cNvSpPr txBox="1"/>
          <p:nvPr/>
        </p:nvSpPr>
        <p:spPr>
          <a:xfrm>
            <a:off x="5929961" y="6192755"/>
            <a:ext cx="1554922" cy="584775"/>
          </a:xfrm>
          <a:prstGeom prst="rect">
            <a:avLst/>
          </a:prstGeom>
          <a:noFill/>
        </p:spPr>
        <p:txBody>
          <a:bodyPr wrap="square" rtlCol="0">
            <a:spAutoFit/>
          </a:bodyPr>
          <a:lstStyle/>
          <a:p>
            <a:r>
              <a:rPr lang="en-US" sz="1600" dirty="0"/>
              <a:t>Source: Pickett 2015</a:t>
            </a:r>
          </a:p>
        </p:txBody>
      </p:sp>
    </p:spTree>
    <p:extLst>
      <p:ext uri="{BB962C8B-B14F-4D97-AF65-F5344CB8AC3E}">
        <p14:creationId xmlns:p14="http://schemas.microsoft.com/office/powerpoint/2010/main" val="419603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D249C4-9E77-4BA5-9526-1443B4D52539}"/>
              </a:ext>
            </a:extLst>
          </p:cNvPr>
          <p:cNvSpPr txBox="1"/>
          <p:nvPr/>
        </p:nvSpPr>
        <p:spPr>
          <a:xfrm>
            <a:off x="11578975" y="6462324"/>
            <a:ext cx="585626" cy="369332"/>
          </a:xfrm>
          <a:prstGeom prst="rect">
            <a:avLst/>
          </a:prstGeom>
          <a:noFill/>
        </p:spPr>
        <p:txBody>
          <a:bodyPr wrap="square" rtlCol="0">
            <a:spAutoFit/>
          </a:bodyPr>
          <a:lstStyle/>
          <a:p>
            <a:pPr algn="r"/>
            <a:r>
              <a:rPr lang="en-US" dirty="0"/>
              <a:t>5</a:t>
            </a:r>
          </a:p>
        </p:txBody>
      </p:sp>
      <p:pic>
        <p:nvPicPr>
          <p:cNvPr id="3" name="Picture 2" descr="A close up of a map&#10;&#10;Description automatically generated">
            <a:extLst>
              <a:ext uri="{FF2B5EF4-FFF2-40B4-BE49-F238E27FC236}">
                <a16:creationId xmlns:a16="http://schemas.microsoft.com/office/drawing/2014/main" id="{6B9DF8A6-5239-4F4A-90D4-C705A6065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pic>
        <p:nvPicPr>
          <p:cNvPr id="4" name="Picture 3">
            <a:extLst>
              <a:ext uri="{FF2B5EF4-FFF2-40B4-BE49-F238E27FC236}">
                <a16:creationId xmlns:a16="http://schemas.microsoft.com/office/drawing/2014/main" id="{98656312-237E-40AF-BE3C-2BEE4D8FBC24}"/>
              </a:ext>
            </a:extLst>
          </p:cNvPr>
          <p:cNvPicPr>
            <a:picLocks noChangeAspect="1"/>
          </p:cNvPicPr>
          <p:nvPr/>
        </p:nvPicPr>
        <p:blipFill>
          <a:blip r:embed="rId4"/>
          <a:stretch>
            <a:fillRect/>
          </a:stretch>
        </p:blipFill>
        <p:spPr>
          <a:xfrm>
            <a:off x="2414186" y="1378832"/>
            <a:ext cx="6249923" cy="4100336"/>
          </a:xfrm>
          <a:prstGeom prst="rect">
            <a:avLst/>
          </a:prstGeom>
          <a:ln w="34925">
            <a:solidFill>
              <a:schemeClr val="tx2">
                <a:lumMod val="75000"/>
              </a:schemeClr>
            </a:solidFill>
          </a:ln>
        </p:spPr>
      </p:pic>
      <p:sp>
        <p:nvSpPr>
          <p:cNvPr id="6" name="TextBox 5">
            <a:extLst>
              <a:ext uri="{FF2B5EF4-FFF2-40B4-BE49-F238E27FC236}">
                <a16:creationId xmlns:a16="http://schemas.microsoft.com/office/drawing/2014/main" id="{C4916552-D0DA-4355-B03D-1B9EA901A202}"/>
              </a:ext>
            </a:extLst>
          </p:cNvPr>
          <p:cNvSpPr txBox="1"/>
          <p:nvPr/>
        </p:nvSpPr>
        <p:spPr>
          <a:xfrm>
            <a:off x="0" y="5774022"/>
            <a:ext cx="1776549" cy="923330"/>
          </a:xfrm>
          <a:prstGeom prst="rect">
            <a:avLst/>
          </a:prstGeom>
          <a:noFill/>
        </p:spPr>
        <p:txBody>
          <a:bodyPr wrap="square" rtlCol="0">
            <a:spAutoFit/>
          </a:bodyPr>
          <a:lstStyle/>
          <a:p>
            <a:r>
              <a:rPr lang="en-US" b="1" dirty="0"/>
              <a:t>*12,000+ wells in PA since 2005</a:t>
            </a:r>
          </a:p>
        </p:txBody>
      </p:sp>
    </p:spTree>
    <p:extLst>
      <p:ext uri="{BB962C8B-B14F-4D97-AF65-F5344CB8AC3E}">
        <p14:creationId xmlns:p14="http://schemas.microsoft.com/office/powerpoint/2010/main" val="30060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19DF1C-03B4-4073-B24F-23108B681702}"/>
              </a:ext>
            </a:extLst>
          </p:cNvPr>
          <p:cNvSpPr txBox="1"/>
          <p:nvPr/>
        </p:nvSpPr>
        <p:spPr>
          <a:xfrm>
            <a:off x="11578975" y="6462324"/>
            <a:ext cx="585626" cy="369332"/>
          </a:xfrm>
          <a:prstGeom prst="rect">
            <a:avLst/>
          </a:prstGeom>
          <a:noFill/>
        </p:spPr>
        <p:txBody>
          <a:bodyPr wrap="square" rtlCol="0">
            <a:spAutoFit/>
          </a:bodyPr>
          <a:lstStyle/>
          <a:p>
            <a:pPr algn="r"/>
            <a:r>
              <a:rPr lang="en-US" dirty="0"/>
              <a:t>6</a:t>
            </a:r>
          </a:p>
        </p:txBody>
      </p:sp>
      <p:pic>
        <p:nvPicPr>
          <p:cNvPr id="8" name="Picture 7" descr="A close up of a map&#10;&#10;Description automatically generated">
            <a:extLst>
              <a:ext uri="{FF2B5EF4-FFF2-40B4-BE49-F238E27FC236}">
                <a16:creationId xmlns:a16="http://schemas.microsoft.com/office/drawing/2014/main" id="{B4495A55-1E4F-470A-980E-1EFFC43AE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733" y="92053"/>
            <a:ext cx="4318402" cy="3336947"/>
          </a:xfrm>
          <a:prstGeom prst="rect">
            <a:avLst/>
          </a:prstGeom>
        </p:spPr>
      </p:pic>
      <p:pic>
        <p:nvPicPr>
          <p:cNvPr id="10" name="Picture 9" descr="A close up of a map&#10;&#10;Description automatically generated">
            <a:extLst>
              <a:ext uri="{FF2B5EF4-FFF2-40B4-BE49-F238E27FC236}">
                <a16:creationId xmlns:a16="http://schemas.microsoft.com/office/drawing/2014/main" id="{4FFCD57E-A37E-4020-AB8E-C79C9D19B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731" y="3414550"/>
            <a:ext cx="4318404" cy="3336948"/>
          </a:xfrm>
          <a:prstGeom prst="rect">
            <a:avLst/>
          </a:prstGeom>
        </p:spPr>
      </p:pic>
      <p:sp>
        <p:nvSpPr>
          <p:cNvPr id="3" name="TextBox 2">
            <a:extLst>
              <a:ext uri="{FF2B5EF4-FFF2-40B4-BE49-F238E27FC236}">
                <a16:creationId xmlns:a16="http://schemas.microsoft.com/office/drawing/2014/main" id="{2A1322E3-4A6F-4923-B317-A2A83D47738E}"/>
              </a:ext>
            </a:extLst>
          </p:cNvPr>
          <p:cNvSpPr txBox="1"/>
          <p:nvPr/>
        </p:nvSpPr>
        <p:spPr>
          <a:xfrm>
            <a:off x="1146496" y="954812"/>
            <a:ext cx="6327235" cy="1877437"/>
          </a:xfrm>
          <a:prstGeom prst="rect">
            <a:avLst/>
          </a:prstGeom>
          <a:noFill/>
        </p:spPr>
        <p:txBody>
          <a:bodyPr wrap="square" rtlCol="0">
            <a:spAutoFit/>
          </a:bodyPr>
          <a:lstStyle/>
          <a:p>
            <a:r>
              <a:rPr lang="en-US" sz="3200" b="1" dirty="0"/>
              <a:t>3. STUDY AREA</a:t>
            </a:r>
          </a:p>
          <a:p>
            <a:pPr marL="285750" indent="-285750">
              <a:buFont typeface="Arial" panose="020B0604020202020204" pitchFamily="34" charset="0"/>
              <a:buChar char="•"/>
            </a:pPr>
            <a:r>
              <a:rPr lang="en-US" sz="2800" dirty="0"/>
              <a:t>Marcellus Shale Play = 58,000 mi</a:t>
            </a:r>
            <a:r>
              <a:rPr lang="en-US" sz="2800" baseline="30000" dirty="0"/>
              <a:t>2 </a:t>
            </a:r>
            <a:r>
              <a:rPr lang="en-US" sz="2800" dirty="0"/>
              <a:t>(24,000 mi</a:t>
            </a:r>
            <a:r>
              <a:rPr lang="en-US" sz="2800" baseline="30000" dirty="0"/>
              <a:t>2</a:t>
            </a:r>
            <a:r>
              <a:rPr lang="en-US" sz="2800" dirty="0"/>
              <a:t> in PA)</a:t>
            </a:r>
          </a:p>
          <a:p>
            <a:pPr lvl="1"/>
            <a:endParaRPr lang="en-US" sz="2800" dirty="0"/>
          </a:p>
        </p:txBody>
      </p:sp>
      <p:sp>
        <p:nvSpPr>
          <p:cNvPr id="2" name="TextBox 1">
            <a:extLst>
              <a:ext uri="{FF2B5EF4-FFF2-40B4-BE49-F238E27FC236}">
                <a16:creationId xmlns:a16="http://schemas.microsoft.com/office/drawing/2014/main" id="{C1878F82-BFD6-4FBD-B13E-32EA4046FE2D}"/>
              </a:ext>
            </a:extLst>
          </p:cNvPr>
          <p:cNvSpPr txBox="1"/>
          <p:nvPr/>
        </p:nvSpPr>
        <p:spPr>
          <a:xfrm>
            <a:off x="7473731" y="196560"/>
            <a:ext cx="2429692" cy="369332"/>
          </a:xfrm>
          <a:prstGeom prst="rect">
            <a:avLst/>
          </a:prstGeom>
          <a:noFill/>
        </p:spPr>
        <p:txBody>
          <a:bodyPr wrap="square" rtlCol="0">
            <a:spAutoFit/>
          </a:bodyPr>
          <a:lstStyle/>
          <a:p>
            <a:pPr algn="ctr"/>
            <a:r>
              <a:rPr lang="en-US" b="1" dirty="0">
                <a:solidFill>
                  <a:srgbClr val="FF0000"/>
                </a:solidFill>
              </a:rPr>
              <a:t>LYCOMING COUNTY</a:t>
            </a:r>
          </a:p>
        </p:txBody>
      </p:sp>
      <p:sp>
        <p:nvSpPr>
          <p:cNvPr id="9" name="TextBox 8">
            <a:extLst>
              <a:ext uri="{FF2B5EF4-FFF2-40B4-BE49-F238E27FC236}">
                <a16:creationId xmlns:a16="http://schemas.microsoft.com/office/drawing/2014/main" id="{C2F0D7C7-BCC8-4511-8A72-1E56F09BB9B5}"/>
              </a:ext>
            </a:extLst>
          </p:cNvPr>
          <p:cNvSpPr txBox="1"/>
          <p:nvPr/>
        </p:nvSpPr>
        <p:spPr>
          <a:xfrm>
            <a:off x="8798198" y="3565223"/>
            <a:ext cx="1669469" cy="646331"/>
          </a:xfrm>
          <a:prstGeom prst="rect">
            <a:avLst/>
          </a:prstGeom>
          <a:noFill/>
        </p:spPr>
        <p:txBody>
          <a:bodyPr wrap="square" rtlCol="0">
            <a:spAutoFit/>
          </a:bodyPr>
          <a:lstStyle/>
          <a:p>
            <a:pPr algn="ctr"/>
            <a:r>
              <a:rPr lang="en-US" b="1" dirty="0">
                <a:solidFill>
                  <a:srgbClr val="FF0000"/>
                </a:solidFill>
              </a:rPr>
              <a:t>WASHINGTON</a:t>
            </a:r>
          </a:p>
          <a:p>
            <a:pPr algn="ctr"/>
            <a:r>
              <a:rPr lang="en-US" b="1" dirty="0">
                <a:solidFill>
                  <a:srgbClr val="FF0000"/>
                </a:solidFill>
              </a:rPr>
              <a:t>COUNTY</a:t>
            </a:r>
          </a:p>
        </p:txBody>
      </p:sp>
      <p:pic>
        <p:nvPicPr>
          <p:cNvPr id="4" name="Picture 3">
            <a:extLst>
              <a:ext uri="{FF2B5EF4-FFF2-40B4-BE49-F238E27FC236}">
                <a16:creationId xmlns:a16="http://schemas.microsoft.com/office/drawing/2014/main" id="{4935BAE1-699D-4D12-934E-32A582BEB13E}"/>
              </a:ext>
            </a:extLst>
          </p:cNvPr>
          <p:cNvPicPr>
            <a:picLocks noChangeAspect="1"/>
          </p:cNvPicPr>
          <p:nvPr/>
        </p:nvPicPr>
        <p:blipFill>
          <a:blip r:embed="rId5"/>
          <a:stretch>
            <a:fillRect/>
          </a:stretch>
        </p:blipFill>
        <p:spPr>
          <a:xfrm>
            <a:off x="889106" y="2918756"/>
            <a:ext cx="6083336" cy="3116284"/>
          </a:xfrm>
          <a:prstGeom prst="rect">
            <a:avLst/>
          </a:prstGeom>
        </p:spPr>
      </p:pic>
    </p:spTree>
    <p:extLst>
      <p:ext uri="{BB962C8B-B14F-4D97-AF65-F5344CB8AC3E}">
        <p14:creationId xmlns:p14="http://schemas.microsoft.com/office/powerpoint/2010/main" val="404950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1322E3-4A6F-4923-B317-A2A83D47738E}"/>
              </a:ext>
            </a:extLst>
          </p:cNvPr>
          <p:cNvSpPr txBox="1"/>
          <p:nvPr/>
        </p:nvSpPr>
        <p:spPr>
          <a:xfrm>
            <a:off x="1146495" y="954812"/>
            <a:ext cx="6327731" cy="3447547"/>
          </a:xfrm>
          <a:prstGeom prst="rect">
            <a:avLst/>
          </a:prstGeom>
          <a:noFill/>
        </p:spPr>
        <p:txBody>
          <a:bodyPr wrap="square" rtlCol="0">
            <a:spAutoFit/>
          </a:bodyPr>
          <a:lstStyle/>
          <a:p>
            <a:r>
              <a:rPr lang="en-US" sz="3200" b="1" dirty="0"/>
              <a:t>4. PREVIOUS STUDIES</a:t>
            </a:r>
          </a:p>
          <a:p>
            <a:pPr marL="285750" indent="-285750">
              <a:lnSpc>
                <a:spcPct val="112000"/>
              </a:lnSpc>
              <a:buFont typeface="Arial" panose="020B0604020202020204" pitchFamily="34" charset="0"/>
              <a:buChar char="•"/>
            </a:pPr>
            <a:r>
              <a:rPr lang="en-US" sz="2400" dirty="0"/>
              <a:t>Landscape disturbance from aerial imagery in Bradford/Washington Counties, PA (</a:t>
            </a:r>
            <a:r>
              <a:rPr lang="en-US" sz="2400" dirty="0" err="1"/>
              <a:t>Slonecker</a:t>
            </a:r>
            <a:r>
              <a:rPr lang="en-US" sz="2400" dirty="0"/>
              <a:t> et al. 2012)</a:t>
            </a:r>
          </a:p>
          <a:p>
            <a:pPr marL="285750" indent="-285750">
              <a:lnSpc>
                <a:spcPct val="112000"/>
              </a:lnSpc>
              <a:buFont typeface="Arial" panose="020B0604020202020204" pitchFamily="34" charset="0"/>
              <a:buChar char="•"/>
            </a:pPr>
            <a:r>
              <a:rPr lang="en-US" sz="2400" dirty="0"/>
              <a:t>Habitat and aquatic species effects due to Marcellus drilling (Keller et al. 2017)</a:t>
            </a:r>
          </a:p>
          <a:p>
            <a:pPr marL="285750" indent="-285750">
              <a:lnSpc>
                <a:spcPct val="112000"/>
              </a:lnSpc>
              <a:buFont typeface="Arial" panose="020B0604020202020204" pitchFamily="34" charset="0"/>
              <a:buChar char="•"/>
            </a:pPr>
            <a:r>
              <a:rPr lang="en-US" sz="2400" dirty="0"/>
              <a:t>Quantifying land cover change in the Haynesville Shale (Unger et al. 2015)</a:t>
            </a:r>
          </a:p>
        </p:txBody>
      </p:sp>
      <p:sp>
        <p:nvSpPr>
          <p:cNvPr id="6" name="TextBox 5">
            <a:extLst>
              <a:ext uri="{FF2B5EF4-FFF2-40B4-BE49-F238E27FC236}">
                <a16:creationId xmlns:a16="http://schemas.microsoft.com/office/drawing/2014/main" id="{9E19DF1C-03B4-4073-B24F-23108B681702}"/>
              </a:ext>
            </a:extLst>
          </p:cNvPr>
          <p:cNvSpPr txBox="1"/>
          <p:nvPr/>
        </p:nvSpPr>
        <p:spPr>
          <a:xfrm>
            <a:off x="11578975" y="6462324"/>
            <a:ext cx="585626" cy="369332"/>
          </a:xfrm>
          <a:prstGeom prst="rect">
            <a:avLst/>
          </a:prstGeom>
          <a:noFill/>
        </p:spPr>
        <p:txBody>
          <a:bodyPr wrap="square" rtlCol="0">
            <a:spAutoFit/>
          </a:bodyPr>
          <a:lstStyle/>
          <a:p>
            <a:pPr algn="r"/>
            <a:r>
              <a:rPr lang="en-US" dirty="0"/>
              <a:t>7</a:t>
            </a:r>
          </a:p>
        </p:txBody>
      </p:sp>
      <p:pic>
        <p:nvPicPr>
          <p:cNvPr id="5" name="Picture 4">
            <a:extLst>
              <a:ext uri="{FF2B5EF4-FFF2-40B4-BE49-F238E27FC236}">
                <a16:creationId xmlns:a16="http://schemas.microsoft.com/office/drawing/2014/main" id="{264A9733-766D-48D2-AEBA-BBFCAE01DF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226" y="1193619"/>
            <a:ext cx="4309967" cy="5018337"/>
          </a:xfrm>
          <a:prstGeom prst="rect">
            <a:avLst/>
          </a:prstGeom>
        </p:spPr>
      </p:pic>
      <p:sp>
        <p:nvSpPr>
          <p:cNvPr id="7" name="TextBox 6">
            <a:extLst>
              <a:ext uri="{FF2B5EF4-FFF2-40B4-BE49-F238E27FC236}">
                <a16:creationId xmlns:a16="http://schemas.microsoft.com/office/drawing/2014/main" id="{0C15B17C-A1C1-4705-B211-509DA7F2A6C8}"/>
              </a:ext>
            </a:extLst>
          </p:cNvPr>
          <p:cNvSpPr txBox="1"/>
          <p:nvPr/>
        </p:nvSpPr>
        <p:spPr>
          <a:xfrm>
            <a:off x="6922284" y="6211956"/>
            <a:ext cx="4949504" cy="338554"/>
          </a:xfrm>
          <a:prstGeom prst="rect">
            <a:avLst/>
          </a:prstGeom>
          <a:noFill/>
        </p:spPr>
        <p:txBody>
          <a:bodyPr wrap="square" rtlCol="0">
            <a:spAutoFit/>
          </a:bodyPr>
          <a:lstStyle/>
          <a:p>
            <a:pPr algn="ctr"/>
            <a:r>
              <a:rPr lang="en-US" sz="1600" dirty="0" err="1"/>
              <a:t>Slonecker</a:t>
            </a:r>
            <a:r>
              <a:rPr lang="en-US" sz="1600" dirty="0"/>
              <a:t> et al. 2012</a:t>
            </a:r>
          </a:p>
        </p:txBody>
      </p:sp>
    </p:spTree>
    <p:extLst>
      <p:ext uri="{BB962C8B-B14F-4D97-AF65-F5344CB8AC3E}">
        <p14:creationId xmlns:p14="http://schemas.microsoft.com/office/powerpoint/2010/main" val="82825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1322E3-4A6F-4923-B317-A2A83D47738E}"/>
              </a:ext>
            </a:extLst>
          </p:cNvPr>
          <p:cNvSpPr txBox="1"/>
          <p:nvPr/>
        </p:nvSpPr>
        <p:spPr>
          <a:xfrm>
            <a:off x="1146496" y="371339"/>
            <a:ext cx="10897458" cy="4278094"/>
          </a:xfrm>
          <a:prstGeom prst="rect">
            <a:avLst/>
          </a:prstGeom>
          <a:noFill/>
        </p:spPr>
        <p:txBody>
          <a:bodyPr wrap="square" rtlCol="0">
            <a:spAutoFit/>
          </a:bodyPr>
          <a:lstStyle/>
          <a:p>
            <a:r>
              <a:rPr lang="en-US" sz="3200" b="1" dirty="0"/>
              <a:t>5. DATA SOURCES</a:t>
            </a:r>
          </a:p>
          <a:p>
            <a:pPr marL="457200" indent="-457200">
              <a:buFont typeface="Arial" panose="020B0604020202020204" pitchFamily="34" charset="0"/>
              <a:buChar char="•"/>
            </a:pPr>
            <a:r>
              <a:rPr lang="en-US" sz="2400" dirty="0"/>
              <a:t>Unconventional well data (PA Department of Environmental Protection)</a:t>
            </a:r>
            <a:endParaRPr lang="en-US" sz="2800" dirty="0"/>
          </a:p>
          <a:p>
            <a:pPr marL="457200" indent="-457200">
              <a:buFont typeface="Arial" panose="020B0604020202020204" pitchFamily="34" charset="0"/>
              <a:buChar char="•"/>
            </a:pPr>
            <a:r>
              <a:rPr lang="en-US" sz="2400" dirty="0"/>
              <a:t>Digital elevation model data (USGS)</a:t>
            </a:r>
          </a:p>
          <a:p>
            <a:pPr marL="457200" indent="-457200">
              <a:buFont typeface="Arial" panose="020B0604020202020204" pitchFamily="34" charset="0"/>
              <a:buChar char="•"/>
            </a:pPr>
            <a:r>
              <a:rPr lang="en-US" sz="2400" dirty="0"/>
              <a:t>Land cover/land use data (National Land Cover Database)</a:t>
            </a:r>
          </a:p>
          <a:p>
            <a:pPr marL="457200" indent="-457200">
              <a:buFont typeface="Arial" panose="020B0604020202020204" pitchFamily="34" charset="0"/>
              <a:buChar char="•"/>
            </a:pPr>
            <a:r>
              <a:rPr lang="en-US" sz="2400" dirty="0"/>
              <a:t>Aerial imagery (NAIP)</a:t>
            </a:r>
          </a:p>
          <a:p>
            <a:pPr marL="457200" indent="-457200">
              <a:buFont typeface="Arial" panose="020B0604020202020204" pitchFamily="34" charset="0"/>
              <a:buChar char="•"/>
            </a:pPr>
            <a:r>
              <a:rPr lang="en-US" sz="2400" dirty="0"/>
              <a:t>Soil survey (USDA)</a:t>
            </a:r>
          </a:p>
          <a:p>
            <a:pPr marL="457200" indent="-457200">
              <a:buFont typeface="Arial" panose="020B0604020202020204" pitchFamily="34" charset="0"/>
              <a:buChar char="•"/>
            </a:pPr>
            <a:r>
              <a:rPr lang="en-US" sz="2400" dirty="0"/>
              <a:t>Roads (Penn DOT)</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2400" b="1" dirty="0"/>
          </a:p>
        </p:txBody>
      </p:sp>
      <p:sp>
        <p:nvSpPr>
          <p:cNvPr id="6" name="TextBox 5">
            <a:extLst>
              <a:ext uri="{FF2B5EF4-FFF2-40B4-BE49-F238E27FC236}">
                <a16:creationId xmlns:a16="http://schemas.microsoft.com/office/drawing/2014/main" id="{9E19DF1C-03B4-4073-B24F-23108B681702}"/>
              </a:ext>
            </a:extLst>
          </p:cNvPr>
          <p:cNvSpPr txBox="1"/>
          <p:nvPr/>
        </p:nvSpPr>
        <p:spPr>
          <a:xfrm>
            <a:off x="11578975" y="6462324"/>
            <a:ext cx="585626" cy="369332"/>
          </a:xfrm>
          <a:prstGeom prst="rect">
            <a:avLst/>
          </a:prstGeom>
          <a:noFill/>
        </p:spPr>
        <p:txBody>
          <a:bodyPr wrap="square" rtlCol="0">
            <a:spAutoFit/>
          </a:bodyPr>
          <a:lstStyle/>
          <a:p>
            <a:pPr algn="r"/>
            <a:r>
              <a:rPr lang="en-US" dirty="0"/>
              <a:t>8</a:t>
            </a:r>
          </a:p>
        </p:txBody>
      </p:sp>
      <p:pic>
        <p:nvPicPr>
          <p:cNvPr id="4" name="Picture 3" descr="A close up of a map&#10;&#10;Description automatically generated">
            <a:extLst>
              <a:ext uri="{FF2B5EF4-FFF2-40B4-BE49-F238E27FC236}">
                <a16:creationId xmlns:a16="http://schemas.microsoft.com/office/drawing/2014/main" id="{9075CB46-8890-43B1-ACB8-45CE34E9F7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6036" y="2154808"/>
            <a:ext cx="5133165" cy="3966536"/>
          </a:xfrm>
          <a:prstGeom prst="rect">
            <a:avLst/>
          </a:prstGeom>
        </p:spPr>
      </p:pic>
      <p:pic>
        <p:nvPicPr>
          <p:cNvPr id="7" name="Picture 6" descr="A close up of a map&#10;&#10;Description automatically generated">
            <a:extLst>
              <a:ext uri="{FF2B5EF4-FFF2-40B4-BE49-F238E27FC236}">
                <a16:creationId xmlns:a16="http://schemas.microsoft.com/office/drawing/2014/main" id="{55878685-F116-49AB-9688-C85FAC7DDE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8009" y="3167375"/>
            <a:ext cx="3770484" cy="2913555"/>
          </a:xfrm>
          <a:prstGeom prst="rect">
            <a:avLst/>
          </a:prstGeom>
        </p:spPr>
      </p:pic>
      <p:pic>
        <p:nvPicPr>
          <p:cNvPr id="5" name="Picture 4">
            <a:extLst>
              <a:ext uri="{FF2B5EF4-FFF2-40B4-BE49-F238E27FC236}">
                <a16:creationId xmlns:a16="http://schemas.microsoft.com/office/drawing/2014/main" id="{FFE025FE-ADC5-4178-AC26-1B3BA2B97B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389" y="3157815"/>
            <a:ext cx="3617154" cy="2795074"/>
          </a:xfrm>
          <a:prstGeom prst="rect">
            <a:avLst/>
          </a:prstGeom>
        </p:spPr>
      </p:pic>
      <p:sp>
        <p:nvSpPr>
          <p:cNvPr id="8" name="TextBox 7">
            <a:extLst>
              <a:ext uri="{FF2B5EF4-FFF2-40B4-BE49-F238E27FC236}">
                <a16:creationId xmlns:a16="http://schemas.microsoft.com/office/drawing/2014/main" id="{65BB641A-0275-4A32-ABE4-7CC497184A19}"/>
              </a:ext>
            </a:extLst>
          </p:cNvPr>
          <p:cNvSpPr txBox="1"/>
          <p:nvPr/>
        </p:nvSpPr>
        <p:spPr>
          <a:xfrm>
            <a:off x="623717" y="5871687"/>
            <a:ext cx="9985307" cy="954107"/>
          </a:xfrm>
          <a:prstGeom prst="rect">
            <a:avLst/>
          </a:prstGeom>
          <a:noFill/>
        </p:spPr>
        <p:txBody>
          <a:bodyPr wrap="square" rtlCol="0">
            <a:spAutoFit/>
          </a:bodyPr>
          <a:lstStyle/>
          <a:p>
            <a:r>
              <a:rPr lang="en-US" sz="2000" b="1" dirty="0">
                <a:solidFill>
                  <a:schemeClr val="accent5">
                    <a:lumMod val="75000"/>
                  </a:schemeClr>
                </a:solidFill>
              </a:rPr>
              <a:t>*LIMITATIONS</a:t>
            </a:r>
          </a:p>
          <a:p>
            <a:pPr marL="457200" indent="-457200">
              <a:buFont typeface="Arial" panose="020B0604020202020204" pitchFamily="34" charset="0"/>
              <a:buChar char="•"/>
            </a:pPr>
            <a:r>
              <a:rPr lang="en-US" dirty="0">
                <a:solidFill>
                  <a:schemeClr val="accent5">
                    <a:lumMod val="75000"/>
                  </a:schemeClr>
                </a:solidFill>
              </a:rPr>
              <a:t>Lack of high-res (1 m) and recent LiDAR data in Washington County (3 m still adequate)</a:t>
            </a:r>
          </a:p>
          <a:p>
            <a:pPr marL="457200" indent="-457200">
              <a:buFont typeface="Arial" panose="020B0604020202020204" pitchFamily="34" charset="0"/>
              <a:buChar char="•"/>
            </a:pPr>
            <a:r>
              <a:rPr lang="en-US" dirty="0">
                <a:solidFill>
                  <a:schemeClr val="accent5">
                    <a:lumMod val="75000"/>
                  </a:schemeClr>
                </a:solidFill>
              </a:rPr>
              <a:t>Land Cover data only through 2016 (30 meter), but have multiple prior years</a:t>
            </a:r>
          </a:p>
        </p:txBody>
      </p:sp>
    </p:spTree>
    <p:extLst>
      <p:ext uri="{BB962C8B-B14F-4D97-AF65-F5344CB8AC3E}">
        <p14:creationId xmlns:p14="http://schemas.microsoft.com/office/powerpoint/2010/main" val="338198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84D2F-AB19-4A25-B165-DB0B5DDB8FC7}"/>
              </a:ext>
            </a:extLst>
          </p:cNvPr>
          <p:cNvSpPr txBox="1"/>
          <p:nvPr/>
        </p:nvSpPr>
        <p:spPr>
          <a:xfrm>
            <a:off x="1147353" y="327660"/>
            <a:ext cx="8172164" cy="584775"/>
          </a:xfrm>
          <a:prstGeom prst="rect">
            <a:avLst/>
          </a:prstGeom>
          <a:noFill/>
        </p:spPr>
        <p:txBody>
          <a:bodyPr wrap="square" rtlCol="0">
            <a:spAutoFit/>
          </a:bodyPr>
          <a:lstStyle/>
          <a:p>
            <a:r>
              <a:rPr lang="en-US" sz="3200" b="1" dirty="0"/>
              <a:t>6. METHODS</a:t>
            </a:r>
          </a:p>
        </p:txBody>
      </p:sp>
      <p:sp>
        <p:nvSpPr>
          <p:cNvPr id="4" name="TextBox 3">
            <a:extLst>
              <a:ext uri="{FF2B5EF4-FFF2-40B4-BE49-F238E27FC236}">
                <a16:creationId xmlns:a16="http://schemas.microsoft.com/office/drawing/2014/main" id="{A4D33365-815C-47EC-9CF9-E26DDA66DC90}"/>
              </a:ext>
            </a:extLst>
          </p:cNvPr>
          <p:cNvSpPr txBox="1"/>
          <p:nvPr/>
        </p:nvSpPr>
        <p:spPr>
          <a:xfrm>
            <a:off x="11578975" y="6462324"/>
            <a:ext cx="585626" cy="369332"/>
          </a:xfrm>
          <a:prstGeom prst="rect">
            <a:avLst/>
          </a:prstGeom>
          <a:noFill/>
        </p:spPr>
        <p:txBody>
          <a:bodyPr wrap="square" rtlCol="0">
            <a:spAutoFit/>
          </a:bodyPr>
          <a:lstStyle/>
          <a:p>
            <a:pPr algn="r"/>
            <a:r>
              <a:rPr lang="en-US" dirty="0"/>
              <a:t>9</a:t>
            </a:r>
          </a:p>
        </p:txBody>
      </p:sp>
      <p:graphicFrame>
        <p:nvGraphicFramePr>
          <p:cNvPr id="2" name="Diagram 1">
            <a:extLst>
              <a:ext uri="{FF2B5EF4-FFF2-40B4-BE49-F238E27FC236}">
                <a16:creationId xmlns:a16="http://schemas.microsoft.com/office/drawing/2014/main" id="{4423D8C6-E366-4B1C-8A56-FEEAC7D02D5A}"/>
              </a:ext>
            </a:extLst>
          </p:cNvPr>
          <p:cNvGraphicFramePr/>
          <p:nvPr>
            <p:extLst>
              <p:ext uri="{D42A27DB-BD31-4B8C-83A1-F6EECF244321}">
                <p14:modId xmlns:p14="http://schemas.microsoft.com/office/powerpoint/2010/main" val="3691077530"/>
              </p:ext>
            </p:extLst>
          </p:nvPr>
        </p:nvGraphicFramePr>
        <p:xfrm>
          <a:off x="1147353" y="1181100"/>
          <a:ext cx="9810749" cy="513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98803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50332</TotalTime>
  <Words>4529</Words>
  <Application>Microsoft Office PowerPoint</Application>
  <PresentationFormat>Widescreen</PresentationFormat>
  <Paragraphs>351</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Moodhe</dc:creator>
  <cp:lastModifiedBy>Keith Moodhe</cp:lastModifiedBy>
  <cp:revision>192</cp:revision>
  <cp:lastPrinted>2020-05-04T06:42:27Z</cp:lastPrinted>
  <dcterms:created xsi:type="dcterms:W3CDTF">2020-04-02T07:09:57Z</dcterms:created>
  <dcterms:modified xsi:type="dcterms:W3CDTF">2021-04-25T00:07:03Z</dcterms:modified>
</cp:coreProperties>
</file>