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95" r:id="rId4"/>
    <p:sldId id="275" r:id="rId5"/>
    <p:sldId id="276" r:id="rId6"/>
    <p:sldId id="277" r:id="rId7"/>
    <p:sldId id="278" r:id="rId8"/>
    <p:sldId id="279" r:id="rId9"/>
    <p:sldId id="280" r:id="rId10"/>
    <p:sldId id="294" r:id="rId11"/>
    <p:sldId id="281" r:id="rId12"/>
    <p:sldId id="282" r:id="rId13"/>
    <p:sldId id="284" r:id="rId14"/>
    <p:sldId id="285" r:id="rId15"/>
    <p:sldId id="291" r:id="rId16"/>
    <p:sldId id="286" r:id="rId17"/>
    <p:sldId id="287" r:id="rId18"/>
    <p:sldId id="292" r:id="rId19"/>
    <p:sldId id="273" r:id="rId20"/>
    <p:sldId id="289" r:id="rId21"/>
    <p:sldId id="29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Morgan" initials="NM" lastIdx="7" clrIdx="0">
    <p:extLst>
      <p:ext uri="{19B8F6BF-5375-455C-9EA6-DF929625EA0E}">
        <p15:presenceInfo xmlns:p15="http://schemas.microsoft.com/office/powerpoint/2012/main" userId="Nicholas Mor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51" autoAdjust="0"/>
  </p:normalViewPr>
  <p:slideViewPr>
    <p:cSldViewPr>
      <p:cViewPr varScale="1">
        <p:scale>
          <a:sx n="86" d="100"/>
          <a:sy n="86" d="100"/>
        </p:scale>
        <p:origin x="126" y="6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4T08:19:38.320" idx="6">
    <p:pos x="5674" y="628"/>
    <p:text>How to go from CATZOC to Survey Score to have more precision in comparison.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4T08:12:52.767" idx="3">
    <p:pos x="6307" y="2212"/>
    <p:text>Contact Vanessa Miller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241C9-6A63-48E9-88FB-A314F27C6AF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54009-C51B-4C1E-9B2F-6C1BC3334C58}">
      <dgm:prSet phldrT="[Text]"/>
      <dgm:spPr/>
      <dgm:t>
        <a:bodyPr/>
        <a:lstStyle/>
        <a:p>
          <a:r>
            <a:rPr lang="en-US" dirty="0" smtClean="0"/>
            <a:t>596A Completion (Proposal)</a:t>
          </a:r>
          <a:endParaRPr lang="en-US" dirty="0"/>
        </a:p>
      </dgm:t>
    </dgm:pt>
    <dgm:pt modelId="{628BA4FA-739E-4DAD-A4E3-433F6B2828B9}" type="parTrans" cxnId="{313F77B6-B5C3-44BB-9BA8-4E956FC86307}">
      <dgm:prSet/>
      <dgm:spPr/>
      <dgm:t>
        <a:bodyPr/>
        <a:lstStyle/>
        <a:p>
          <a:endParaRPr lang="en-US"/>
        </a:p>
      </dgm:t>
    </dgm:pt>
    <dgm:pt modelId="{32EBFB96-CD7A-4E94-A139-1F8A336BA31A}" type="sibTrans" cxnId="{313F77B6-B5C3-44BB-9BA8-4E956FC86307}">
      <dgm:prSet/>
      <dgm:spPr/>
      <dgm:t>
        <a:bodyPr/>
        <a:lstStyle/>
        <a:p>
          <a:endParaRPr lang="en-US"/>
        </a:p>
      </dgm:t>
    </dgm:pt>
    <dgm:pt modelId="{8696FF73-86CD-4C94-8A90-C60B04D777BE}">
      <dgm:prSet phldrT="[Text]"/>
      <dgm:spPr/>
      <dgm:t>
        <a:bodyPr/>
        <a:lstStyle/>
        <a:p>
          <a:r>
            <a:rPr lang="en-US" dirty="0" smtClean="0"/>
            <a:t>July 2018</a:t>
          </a:r>
          <a:endParaRPr lang="en-US" dirty="0"/>
        </a:p>
      </dgm:t>
    </dgm:pt>
    <dgm:pt modelId="{E3BE25F7-9A40-4BCB-A5DD-8E71C891B1B5}" type="parTrans" cxnId="{9F50121C-C4CF-4E81-BFA0-E68DB20D4B89}">
      <dgm:prSet/>
      <dgm:spPr/>
      <dgm:t>
        <a:bodyPr/>
        <a:lstStyle/>
        <a:p>
          <a:endParaRPr lang="en-US"/>
        </a:p>
      </dgm:t>
    </dgm:pt>
    <dgm:pt modelId="{4F8841DC-E722-4137-928E-189E5CEE792F}" type="sibTrans" cxnId="{9F50121C-C4CF-4E81-BFA0-E68DB20D4B89}">
      <dgm:prSet/>
      <dgm:spPr/>
      <dgm:t>
        <a:bodyPr/>
        <a:lstStyle/>
        <a:p>
          <a:endParaRPr lang="en-US"/>
        </a:p>
      </dgm:t>
    </dgm:pt>
    <dgm:pt modelId="{A56567FC-E90C-4E98-AC70-36313E26B804}">
      <dgm:prSet phldrT="[Text]"/>
      <dgm:spPr/>
      <dgm:t>
        <a:bodyPr/>
        <a:lstStyle/>
        <a:p>
          <a:r>
            <a:rPr lang="en-US" dirty="0" smtClean="0"/>
            <a:t>Dataset Finalization</a:t>
          </a:r>
          <a:endParaRPr lang="en-US" dirty="0"/>
        </a:p>
      </dgm:t>
    </dgm:pt>
    <dgm:pt modelId="{5B393074-873B-415E-9E91-BAEA6D818864}" type="parTrans" cxnId="{A9E2EE64-DA62-439D-A23C-8C367E197D05}">
      <dgm:prSet/>
      <dgm:spPr/>
      <dgm:t>
        <a:bodyPr/>
        <a:lstStyle/>
        <a:p>
          <a:endParaRPr lang="en-US"/>
        </a:p>
      </dgm:t>
    </dgm:pt>
    <dgm:pt modelId="{3E6CCA83-D41A-4135-9F53-2075FF3F92B1}" type="sibTrans" cxnId="{A9E2EE64-DA62-439D-A23C-8C367E197D05}">
      <dgm:prSet/>
      <dgm:spPr/>
      <dgm:t>
        <a:bodyPr/>
        <a:lstStyle/>
        <a:p>
          <a:endParaRPr lang="en-US"/>
        </a:p>
      </dgm:t>
    </dgm:pt>
    <dgm:pt modelId="{92E0FCEF-494F-4A90-BF22-D9C6C47D58EF}">
      <dgm:prSet phldrT="[Text]"/>
      <dgm:spPr/>
      <dgm:t>
        <a:bodyPr/>
        <a:lstStyle/>
        <a:p>
          <a:r>
            <a:rPr lang="en-US" dirty="0" smtClean="0"/>
            <a:t>September 2018</a:t>
          </a:r>
          <a:endParaRPr lang="en-US" dirty="0"/>
        </a:p>
      </dgm:t>
    </dgm:pt>
    <dgm:pt modelId="{DF400D2C-7CBC-421E-914C-48CB981BFFD9}" type="parTrans" cxnId="{8406DB29-053E-4A00-A088-ECA4BD591679}">
      <dgm:prSet/>
      <dgm:spPr/>
      <dgm:t>
        <a:bodyPr/>
        <a:lstStyle/>
        <a:p>
          <a:endParaRPr lang="en-US"/>
        </a:p>
      </dgm:t>
    </dgm:pt>
    <dgm:pt modelId="{82A82F0C-6A66-4F5C-B434-B9D2BA6F2CD7}" type="sibTrans" cxnId="{8406DB29-053E-4A00-A088-ECA4BD591679}">
      <dgm:prSet/>
      <dgm:spPr/>
      <dgm:t>
        <a:bodyPr/>
        <a:lstStyle/>
        <a:p>
          <a:endParaRPr lang="en-US"/>
        </a:p>
      </dgm:t>
    </dgm:pt>
    <dgm:pt modelId="{E614C1F3-1927-43A3-B999-1E562D80B9A1}">
      <dgm:prSet phldrT="[Text]"/>
      <dgm:spPr/>
      <dgm:t>
        <a:bodyPr/>
        <a:lstStyle/>
        <a:p>
          <a:r>
            <a:rPr lang="en-US" dirty="0" smtClean="0"/>
            <a:t>Present at US Hydro 2019</a:t>
          </a:r>
          <a:endParaRPr lang="en-US" dirty="0"/>
        </a:p>
      </dgm:t>
    </dgm:pt>
    <dgm:pt modelId="{1BD38268-CD9D-4CE5-927E-FDD02631BD23}" type="parTrans" cxnId="{BFF1EEFB-8C7D-4C96-9A31-ADD1FC93EDB9}">
      <dgm:prSet/>
      <dgm:spPr/>
      <dgm:t>
        <a:bodyPr/>
        <a:lstStyle/>
        <a:p>
          <a:endParaRPr lang="en-US"/>
        </a:p>
      </dgm:t>
    </dgm:pt>
    <dgm:pt modelId="{B75CDA13-8438-4943-A2E8-A37B2D0B0AE6}" type="sibTrans" cxnId="{BFF1EEFB-8C7D-4C96-9A31-ADD1FC93EDB9}">
      <dgm:prSet/>
      <dgm:spPr/>
      <dgm:t>
        <a:bodyPr/>
        <a:lstStyle/>
        <a:p>
          <a:endParaRPr lang="en-US"/>
        </a:p>
      </dgm:t>
    </dgm:pt>
    <dgm:pt modelId="{08BDFD2D-5C51-4D98-BFBD-DBC5E902ABC1}">
      <dgm:prSet phldrT="[Text]"/>
      <dgm:spPr/>
      <dgm:t>
        <a:bodyPr/>
        <a:lstStyle/>
        <a:p>
          <a:r>
            <a:rPr lang="en-US" dirty="0" smtClean="0"/>
            <a:t>March 19, 2019</a:t>
          </a:r>
          <a:endParaRPr lang="en-US" dirty="0"/>
        </a:p>
      </dgm:t>
    </dgm:pt>
    <dgm:pt modelId="{B5BA7D28-5C81-4C9A-98F2-5D6063343066}" type="parTrans" cxnId="{BAE8455F-D0DE-49CA-9D32-B28914CFCFB7}">
      <dgm:prSet/>
      <dgm:spPr/>
      <dgm:t>
        <a:bodyPr/>
        <a:lstStyle/>
        <a:p>
          <a:endParaRPr lang="en-US"/>
        </a:p>
      </dgm:t>
    </dgm:pt>
    <dgm:pt modelId="{FFA9BA9B-A99C-4A73-8544-2BBA82D07BCD}" type="sibTrans" cxnId="{BAE8455F-D0DE-49CA-9D32-B28914CFCFB7}">
      <dgm:prSet/>
      <dgm:spPr/>
      <dgm:t>
        <a:bodyPr/>
        <a:lstStyle/>
        <a:p>
          <a:endParaRPr lang="en-US"/>
        </a:p>
      </dgm:t>
    </dgm:pt>
    <dgm:pt modelId="{9D80D2EE-C3F1-40AE-A265-7072AB3511C6}">
      <dgm:prSet phldrT="[Text]"/>
      <dgm:spPr/>
      <dgm:t>
        <a:bodyPr/>
        <a:lstStyle/>
        <a:p>
          <a:r>
            <a:rPr lang="en-US" dirty="0" smtClean="0"/>
            <a:t>October 2018</a:t>
          </a:r>
          <a:endParaRPr lang="en-US" dirty="0"/>
        </a:p>
      </dgm:t>
    </dgm:pt>
    <dgm:pt modelId="{983AD9F0-6C73-4209-B9D9-29691F407C51}" type="parTrans" cxnId="{9ABA2F68-BD98-48D3-BBA9-547988108BFD}">
      <dgm:prSet/>
      <dgm:spPr/>
      <dgm:t>
        <a:bodyPr/>
        <a:lstStyle/>
        <a:p>
          <a:endParaRPr lang="en-US"/>
        </a:p>
      </dgm:t>
    </dgm:pt>
    <dgm:pt modelId="{532FC65C-EDC1-4815-B5D2-8CEFEBDB595E}" type="sibTrans" cxnId="{9ABA2F68-BD98-48D3-BBA9-547988108BFD}">
      <dgm:prSet/>
      <dgm:spPr/>
      <dgm:t>
        <a:bodyPr/>
        <a:lstStyle/>
        <a:p>
          <a:endParaRPr lang="en-US"/>
        </a:p>
      </dgm:t>
    </dgm:pt>
    <dgm:pt modelId="{AD848829-114F-4229-A6D3-2B7CC22A3F5B}">
      <dgm:prSet phldrT="[Text]"/>
      <dgm:spPr/>
      <dgm:t>
        <a:bodyPr/>
        <a:lstStyle/>
        <a:p>
          <a:r>
            <a:rPr lang="en-US" dirty="0" smtClean="0"/>
            <a:t>Differencing and Accuracy Analysis</a:t>
          </a:r>
          <a:endParaRPr lang="en-US" dirty="0"/>
        </a:p>
      </dgm:t>
    </dgm:pt>
    <dgm:pt modelId="{B0FD11C7-AC46-4AEB-BDA9-54CFF89D759A}" type="parTrans" cxnId="{84CB63D9-076E-4411-8601-9425CA66F603}">
      <dgm:prSet/>
      <dgm:spPr/>
      <dgm:t>
        <a:bodyPr/>
        <a:lstStyle/>
        <a:p>
          <a:endParaRPr lang="en-US"/>
        </a:p>
      </dgm:t>
    </dgm:pt>
    <dgm:pt modelId="{783A01DB-C46F-4E20-B04B-5F73CAE88B0D}" type="sibTrans" cxnId="{84CB63D9-076E-4411-8601-9425CA66F603}">
      <dgm:prSet/>
      <dgm:spPr/>
      <dgm:t>
        <a:bodyPr/>
        <a:lstStyle/>
        <a:p>
          <a:endParaRPr lang="en-US"/>
        </a:p>
      </dgm:t>
    </dgm:pt>
    <dgm:pt modelId="{6CDCBFE3-AF62-4CDD-A711-88ACC77BF167}">
      <dgm:prSet phldrT="[Text]"/>
      <dgm:spPr/>
      <dgm:t>
        <a:bodyPr/>
        <a:lstStyle/>
        <a:p>
          <a:r>
            <a:rPr lang="en-US" dirty="0" smtClean="0"/>
            <a:t>Deadline to Submit Abstract for US Hydro 2019</a:t>
          </a:r>
          <a:endParaRPr lang="en-US" dirty="0"/>
        </a:p>
      </dgm:t>
    </dgm:pt>
    <dgm:pt modelId="{84A36D6B-048D-43A3-B32D-F6724145CDC1}" type="parTrans" cxnId="{670C1DD5-51CD-41D9-9662-4754CD4B2001}">
      <dgm:prSet/>
      <dgm:spPr/>
      <dgm:t>
        <a:bodyPr/>
        <a:lstStyle/>
        <a:p>
          <a:endParaRPr lang="en-US"/>
        </a:p>
      </dgm:t>
    </dgm:pt>
    <dgm:pt modelId="{E0997304-ED05-4221-B7B7-26CE6905B81D}" type="sibTrans" cxnId="{670C1DD5-51CD-41D9-9662-4754CD4B2001}">
      <dgm:prSet/>
      <dgm:spPr/>
      <dgm:t>
        <a:bodyPr/>
        <a:lstStyle/>
        <a:p>
          <a:endParaRPr lang="en-US"/>
        </a:p>
      </dgm:t>
    </dgm:pt>
    <dgm:pt modelId="{EDF4A7FC-6E7E-4C74-985F-A180544341B8}">
      <dgm:prSet phldrT="[Text]"/>
      <dgm:spPr/>
      <dgm:t>
        <a:bodyPr/>
        <a:lstStyle/>
        <a:p>
          <a:r>
            <a:rPr lang="en-US" dirty="0" smtClean="0"/>
            <a:t>October 31st 2019</a:t>
          </a:r>
          <a:endParaRPr lang="en-US" dirty="0"/>
        </a:p>
      </dgm:t>
    </dgm:pt>
    <dgm:pt modelId="{56D12168-67A1-418A-B60A-C9B7D05FD036}" type="parTrans" cxnId="{87CF07A9-6893-4ACB-93C7-5C537EABB6DA}">
      <dgm:prSet/>
      <dgm:spPr/>
      <dgm:t>
        <a:bodyPr/>
        <a:lstStyle/>
        <a:p>
          <a:endParaRPr lang="en-US"/>
        </a:p>
      </dgm:t>
    </dgm:pt>
    <dgm:pt modelId="{BEDEDA7F-8DEB-4EC2-B441-60A07921523A}" type="sibTrans" cxnId="{87CF07A9-6893-4ACB-93C7-5C537EABB6DA}">
      <dgm:prSet/>
      <dgm:spPr/>
      <dgm:t>
        <a:bodyPr/>
        <a:lstStyle/>
        <a:p>
          <a:endParaRPr lang="en-US"/>
        </a:p>
      </dgm:t>
    </dgm:pt>
    <dgm:pt modelId="{FB2D6E3D-9E4E-4A25-986F-B5A20EF08BA4}">
      <dgm:prSet phldrT="[Text]"/>
      <dgm:spPr/>
      <dgm:t>
        <a:bodyPr/>
        <a:lstStyle/>
        <a:p>
          <a:r>
            <a:rPr lang="en-US" dirty="0" smtClean="0"/>
            <a:t>Register and Submit Final Paper</a:t>
          </a:r>
          <a:endParaRPr lang="en-US" dirty="0"/>
        </a:p>
      </dgm:t>
    </dgm:pt>
    <dgm:pt modelId="{10F32FCF-84CD-4376-8144-9876114E4995}" type="parTrans" cxnId="{634B5B7E-8527-4C49-A802-AD01DEABC5EB}">
      <dgm:prSet/>
      <dgm:spPr/>
      <dgm:t>
        <a:bodyPr/>
        <a:lstStyle/>
        <a:p>
          <a:endParaRPr lang="en-US"/>
        </a:p>
      </dgm:t>
    </dgm:pt>
    <dgm:pt modelId="{01A092D9-E83F-430B-B220-8241B8D9CE0E}" type="sibTrans" cxnId="{634B5B7E-8527-4C49-A802-AD01DEABC5EB}">
      <dgm:prSet/>
      <dgm:spPr/>
      <dgm:t>
        <a:bodyPr/>
        <a:lstStyle/>
        <a:p>
          <a:endParaRPr lang="en-US"/>
        </a:p>
      </dgm:t>
    </dgm:pt>
    <dgm:pt modelId="{A78F5730-491A-41B6-A576-BF1ECA153EE3}">
      <dgm:prSet phldrT="[Text]"/>
      <dgm:spPr/>
      <dgm:t>
        <a:bodyPr/>
        <a:lstStyle/>
        <a:p>
          <a:r>
            <a:rPr lang="en-US" dirty="0" smtClean="0"/>
            <a:t>January 1st</a:t>
          </a:r>
          <a:endParaRPr lang="en-US" dirty="0"/>
        </a:p>
      </dgm:t>
    </dgm:pt>
    <dgm:pt modelId="{E7D64C63-BD1A-46AC-BF84-D4F50A171255}" type="parTrans" cxnId="{FE0A3BB2-100A-4EDD-B86A-D410B7F9EDA1}">
      <dgm:prSet/>
      <dgm:spPr/>
      <dgm:t>
        <a:bodyPr/>
        <a:lstStyle/>
        <a:p>
          <a:endParaRPr lang="en-US"/>
        </a:p>
      </dgm:t>
    </dgm:pt>
    <dgm:pt modelId="{782D3D46-B062-4DED-97D0-AA5EB21AE350}" type="sibTrans" cxnId="{FE0A3BB2-100A-4EDD-B86A-D410B7F9EDA1}">
      <dgm:prSet/>
      <dgm:spPr/>
      <dgm:t>
        <a:bodyPr/>
        <a:lstStyle/>
        <a:p>
          <a:endParaRPr lang="en-US"/>
        </a:p>
      </dgm:t>
    </dgm:pt>
    <dgm:pt modelId="{C31AB003-8618-4FCD-87AE-EFA56AF82066}">
      <dgm:prSet phldrT="[Text]"/>
      <dgm:spPr/>
      <dgm:t>
        <a:bodyPr/>
        <a:lstStyle/>
        <a:p>
          <a:r>
            <a:rPr lang="en-US" smtClean="0"/>
            <a:t>Formulate Results</a:t>
          </a:r>
          <a:endParaRPr lang="en-US" dirty="0"/>
        </a:p>
      </dgm:t>
    </dgm:pt>
    <dgm:pt modelId="{50C2C421-BF04-43F2-B5B3-E942BDD76779}" type="parTrans" cxnId="{9BC4BDF4-F360-4D09-954C-02DE4DCE3F67}">
      <dgm:prSet/>
      <dgm:spPr/>
    </dgm:pt>
    <dgm:pt modelId="{F1283871-6463-4C5F-A3CF-14CB8C1201C6}" type="sibTrans" cxnId="{9BC4BDF4-F360-4D09-954C-02DE4DCE3F67}">
      <dgm:prSet/>
      <dgm:spPr/>
    </dgm:pt>
    <dgm:pt modelId="{B21B6694-7851-4426-901D-B535351ECD6D}">
      <dgm:prSet phldrT="[Text]"/>
      <dgm:spPr/>
      <dgm:t>
        <a:bodyPr/>
        <a:lstStyle/>
        <a:p>
          <a:r>
            <a:rPr lang="en-US" dirty="0" smtClean="0"/>
            <a:t>December 2018</a:t>
          </a:r>
          <a:endParaRPr lang="en-US" dirty="0"/>
        </a:p>
      </dgm:t>
    </dgm:pt>
    <dgm:pt modelId="{48838292-2601-4A19-8140-1037771205A6}" type="parTrans" cxnId="{27CAFC09-8434-4E58-BDEF-E25818AE9822}">
      <dgm:prSet/>
      <dgm:spPr/>
      <dgm:t>
        <a:bodyPr/>
        <a:lstStyle/>
        <a:p>
          <a:endParaRPr lang="en-US"/>
        </a:p>
      </dgm:t>
    </dgm:pt>
    <dgm:pt modelId="{2A227384-C4F9-4E16-BD63-A13EA9CE4797}" type="sibTrans" cxnId="{27CAFC09-8434-4E58-BDEF-E25818AE9822}">
      <dgm:prSet/>
      <dgm:spPr/>
      <dgm:t>
        <a:bodyPr/>
        <a:lstStyle/>
        <a:p>
          <a:endParaRPr lang="en-US"/>
        </a:p>
      </dgm:t>
    </dgm:pt>
    <dgm:pt modelId="{815DB049-E3D7-434E-BF3F-E665F9FA33D2}" type="pres">
      <dgm:prSet presAssocID="{CC0241C9-6A63-48E9-88FB-A314F27C6AF7}" presName="Name0" presStyleCnt="0">
        <dgm:presLayoutVars>
          <dgm:dir/>
          <dgm:animLvl val="lvl"/>
          <dgm:resizeHandles val="exact"/>
        </dgm:presLayoutVars>
      </dgm:prSet>
      <dgm:spPr/>
    </dgm:pt>
    <dgm:pt modelId="{6ECDC10A-D4CE-47D9-8224-BF1E55F639FE}" type="pres">
      <dgm:prSet presAssocID="{E614C1F3-1927-43A3-B999-1E562D80B9A1}" presName="boxAndChildren" presStyleCnt="0"/>
      <dgm:spPr/>
    </dgm:pt>
    <dgm:pt modelId="{8846EEE9-A48D-4D51-AE2C-90DB16ECAA93}" type="pres">
      <dgm:prSet presAssocID="{E614C1F3-1927-43A3-B999-1E562D80B9A1}" presName="parentTextBox" presStyleLbl="node1" presStyleIdx="0" presStyleCnt="7"/>
      <dgm:spPr/>
      <dgm:t>
        <a:bodyPr/>
        <a:lstStyle/>
        <a:p>
          <a:endParaRPr lang="en-US"/>
        </a:p>
      </dgm:t>
    </dgm:pt>
    <dgm:pt modelId="{C3CF2673-2D90-415C-AFBB-B27AF7381E29}" type="pres">
      <dgm:prSet presAssocID="{E614C1F3-1927-43A3-B999-1E562D80B9A1}" presName="entireBox" presStyleLbl="node1" presStyleIdx="0" presStyleCnt="7"/>
      <dgm:spPr/>
      <dgm:t>
        <a:bodyPr/>
        <a:lstStyle/>
        <a:p>
          <a:endParaRPr lang="en-US"/>
        </a:p>
      </dgm:t>
    </dgm:pt>
    <dgm:pt modelId="{7A023597-749B-48D0-87EB-EC2D036AE97E}" type="pres">
      <dgm:prSet presAssocID="{E614C1F3-1927-43A3-B999-1E562D80B9A1}" presName="descendantBox" presStyleCnt="0"/>
      <dgm:spPr/>
    </dgm:pt>
    <dgm:pt modelId="{3D26B482-1068-413E-B53E-145D53D283FD}" type="pres">
      <dgm:prSet presAssocID="{08BDFD2D-5C51-4D98-BFBD-DBC5E902ABC1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93477-BC61-4DA3-AC98-485F38D410E6}" type="pres">
      <dgm:prSet presAssocID="{01A092D9-E83F-430B-B220-8241B8D9CE0E}" presName="sp" presStyleCnt="0"/>
      <dgm:spPr/>
    </dgm:pt>
    <dgm:pt modelId="{9C47EBE7-4C98-40A9-966E-12638192C3E5}" type="pres">
      <dgm:prSet presAssocID="{FB2D6E3D-9E4E-4A25-986F-B5A20EF08BA4}" presName="arrowAndChildren" presStyleCnt="0"/>
      <dgm:spPr/>
    </dgm:pt>
    <dgm:pt modelId="{EB374602-67D6-428B-8C90-6CF34957C9F5}" type="pres">
      <dgm:prSet presAssocID="{FB2D6E3D-9E4E-4A25-986F-B5A20EF08BA4}" presName="parentTextArrow" presStyleLbl="node1" presStyleIdx="0" presStyleCnt="7"/>
      <dgm:spPr/>
    </dgm:pt>
    <dgm:pt modelId="{5413A2CD-2901-49F6-B208-7C5E88162F2D}" type="pres">
      <dgm:prSet presAssocID="{FB2D6E3D-9E4E-4A25-986F-B5A20EF08BA4}" presName="arrow" presStyleLbl="node1" presStyleIdx="1" presStyleCnt="7"/>
      <dgm:spPr/>
    </dgm:pt>
    <dgm:pt modelId="{9685319A-E558-46A0-8433-1CB36EC2A66F}" type="pres">
      <dgm:prSet presAssocID="{FB2D6E3D-9E4E-4A25-986F-B5A20EF08BA4}" presName="descendantArrow" presStyleCnt="0"/>
      <dgm:spPr/>
    </dgm:pt>
    <dgm:pt modelId="{60231691-4BAB-4AF1-80CD-DC221AC31C7A}" type="pres">
      <dgm:prSet presAssocID="{A78F5730-491A-41B6-A576-BF1ECA153EE3}" presName="childTextArrow" presStyleLbl="fgAccFollowNode1" presStyleIdx="1" presStyleCnt="7">
        <dgm:presLayoutVars>
          <dgm:bulletEnabled val="1"/>
        </dgm:presLayoutVars>
      </dgm:prSet>
      <dgm:spPr/>
    </dgm:pt>
    <dgm:pt modelId="{A3030399-31F8-4334-B0CC-9731F695FF62}" type="pres">
      <dgm:prSet presAssocID="{F1283871-6463-4C5F-A3CF-14CB8C1201C6}" presName="sp" presStyleCnt="0"/>
      <dgm:spPr/>
    </dgm:pt>
    <dgm:pt modelId="{AEF2335E-1DA2-4012-876A-28807B86F931}" type="pres">
      <dgm:prSet presAssocID="{C31AB003-8618-4FCD-87AE-EFA56AF82066}" presName="arrowAndChildren" presStyleCnt="0"/>
      <dgm:spPr/>
    </dgm:pt>
    <dgm:pt modelId="{1FFDA9DF-E634-488C-8203-8478843DEB00}" type="pres">
      <dgm:prSet presAssocID="{C31AB003-8618-4FCD-87AE-EFA56AF82066}" presName="parentTextArrow" presStyleLbl="node1" presStyleIdx="1" presStyleCnt="7"/>
      <dgm:spPr/>
    </dgm:pt>
    <dgm:pt modelId="{FBFEDD0D-E605-4200-AFCF-B7A3EA7AA7B3}" type="pres">
      <dgm:prSet presAssocID="{C31AB003-8618-4FCD-87AE-EFA56AF82066}" presName="arrow" presStyleLbl="node1" presStyleIdx="2" presStyleCnt="7"/>
      <dgm:spPr/>
    </dgm:pt>
    <dgm:pt modelId="{02D437E6-2789-4A03-B6DE-7174E4609C61}" type="pres">
      <dgm:prSet presAssocID="{C31AB003-8618-4FCD-87AE-EFA56AF82066}" presName="descendantArrow" presStyleCnt="0"/>
      <dgm:spPr/>
    </dgm:pt>
    <dgm:pt modelId="{D7B6DF23-9B53-4B05-A31D-3586708D38FF}" type="pres">
      <dgm:prSet presAssocID="{B21B6694-7851-4426-901D-B535351ECD6D}" presName="childTextArrow" presStyleLbl="fgAccFollowNode1" presStyleIdx="2" presStyleCnt="7">
        <dgm:presLayoutVars>
          <dgm:bulletEnabled val="1"/>
        </dgm:presLayoutVars>
      </dgm:prSet>
      <dgm:spPr/>
    </dgm:pt>
    <dgm:pt modelId="{5EA5944B-2709-4E58-AF05-5F1D87D95F98}" type="pres">
      <dgm:prSet presAssocID="{E0997304-ED05-4221-B7B7-26CE6905B81D}" presName="sp" presStyleCnt="0"/>
      <dgm:spPr/>
    </dgm:pt>
    <dgm:pt modelId="{FC3BCC47-6B74-4D19-9508-4CD3DBBFC016}" type="pres">
      <dgm:prSet presAssocID="{6CDCBFE3-AF62-4CDD-A711-88ACC77BF167}" presName="arrowAndChildren" presStyleCnt="0"/>
      <dgm:spPr/>
    </dgm:pt>
    <dgm:pt modelId="{88F655A0-3227-4ED5-BE91-46753F0B9439}" type="pres">
      <dgm:prSet presAssocID="{6CDCBFE3-AF62-4CDD-A711-88ACC77BF167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7F269D36-F841-4ADE-9D69-4C1C8414ABEC}" type="pres">
      <dgm:prSet presAssocID="{6CDCBFE3-AF62-4CDD-A711-88ACC77BF167}" presName="arrow" presStyleLbl="node1" presStyleIdx="3" presStyleCnt="7"/>
      <dgm:spPr/>
      <dgm:t>
        <a:bodyPr/>
        <a:lstStyle/>
        <a:p>
          <a:endParaRPr lang="en-US"/>
        </a:p>
      </dgm:t>
    </dgm:pt>
    <dgm:pt modelId="{EE1F5B92-856B-4157-B723-231F23E8656B}" type="pres">
      <dgm:prSet presAssocID="{6CDCBFE3-AF62-4CDD-A711-88ACC77BF167}" presName="descendantArrow" presStyleCnt="0"/>
      <dgm:spPr/>
    </dgm:pt>
    <dgm:pt modelId="{6EA709F9-4C58-413B-849C-AE00BBAF5E88}" type="pres">
      <dgm:prSet presAssocID="{EDF4A7FC-6E7E-4C74-985F-A180544341B8}" presName="childTextArrow" presStyleLbl="fgAccFollowNode1" presStyleIdx="3" presStyleCnt="7">
        <dgm:presLayoutVars>
          <dgm:bulletEnabled val="1"/>
        </dgm:presLayoutVars>
      </dgm:prSet>
      <dgm:spPr/>
    </dgm:pt>
    <dgm:pt modelId="{68F0489F-0CC7-44D6-97DA-2D58AC800487}" type="pres">
      <dgm:prSet presAssocID="{783A01DB-C46F-4E20-B04B-5F73CAE88B0D}" presName="sp" presStyleCnt="0"/>
      <dgm:spPr/>
    </dgm:pt>
    <dgm:pt modelId="{58148DE1-1448-4CA0-86F8-811B54ECDB30}" type="pres">
      <dgm:prSet presAssocID="{AD848829-114F-4229-A6D3-2B7CC22A3F5B}" presName="arrowAndChildren" presStyleCnt="0"/>
      <dgm:spPr/>
    </dgm:pt>
    <dgm:pt modelId="{D72E6069-1D22-4FC4-B4EF-0FD046A6A198}" type="pres">
      <dgm:prSet presAssocID="{AD848829-114F-4229-A6D3-2B7CC22A3F5B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6109F533-14BF-46D5-BD77-617F6FD92414}" type="pres">
      <dgm:prSet presAssocID="{AD848829-114F-4229-A6D3-2B7CC22A3F5B}" presName="arrow" presStyleLbl="node1" presStyleIdx="4" presStyleCnt="7"/>
      <dgm:spPr/>
      <dgm:t>
        <a:bodyPr/>
        <a:lstStyle/>
        <a:p>
          <a:endParaRPr lang="en-US"/>
        </a:p>
      </dgm:t>
    </dgm:pt>
    <dgm:pt modelId="{0322F974-A83D-4DF7-A7C4-72124A55BAFC}" type="pres">
      <dgm:prSet presAssocID="{AD848829-114F-4229-A6D3-2B7CC22A3F5B}" presName="descendantArrow" presStyleCnt="0"/>
      <dgm:spPr/>
    </dgm:pt>
    <dgm:pt modelId="{9C9EB9D7-9FDA-44E1-ABD5-24F0F9DE6FD1}" type="pres">
      <dgm:prSet presAssocID="{9D80D2EE-C3F1-40AE-A265-7072AB3511C6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611C-EB45-4DCE-90F5-A16C2804575B}" type="pres">
      <dgm:prSet presAssocID="{3E6CCA83-D41A-4135-9F53-2075FF3F92B1}" presName="sp" presStyleCnt="0"/>
      <dgm:spPr/>
    </dgm:pt>
    <dgm:pt modelId="{6EC99440-F7BE-41E7-BCB9-B89E9417DE00}" type="pres">
      <dgm:prSet presAssocID="{A56567FC-E90C-4E98-AC70-36313E26B804}" presName="arrowAndChildren" presStyleCnt="0"/>
      <dgm:spPr/>
    </dgm:pt>
    <dgm:pt modelId="{C5E556BC-A9A0-473E-80B4-C3DF774534D5}" type="pres">
      <dgm:prSet presAssocID="{A56567FC-E90C-4E98-AC70-36313E26B804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89D0D110-9E2A-462E-AB2F-C0E750B40EC7}" type="pres">
      <dgm:prSet presAssocID="{A56567FC-E90C-4E98-AC70-36313E26B804}" presName="arrow" presStyleLbl="node1" presStyleIdx="5" presStyleCnt="7"/>
      <dgm:spPr/>
      <dgm:t>
        <a:bodyPr/>
        <a:lstStyle/>
        <a:p>
          <a:endParaRPr lang="en-US"/>
        </a:p>
      </dgm:t>
    </dgm:pt>
    <dgm:pt modelId="{A95222FB-4EB5-4594-A8B0-9CE12989FBFE}" type="pres">
      <dgm:prSet presAssocID="{A56567FC-E90C-4E98-AC70-36313E26B804}" presName="descendantArrow" presStyleCnt="0"/>
      <dgm:spPr/>
    </dgm:pt>
    <dgm:pt modelId="{18CD6F2B-0310-43D5-BC06-7143068F75A2}" type="pres">
      <dgm:prSet presAssocID="{92E0FCEF-494F-4A90-BF22-D9C6C47D58EF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F256A-2205-45C6-8174-A0693631EDE7}" type="pres">
      <dgm:prSet presAssocID="{32EBFB96-CD7A-4E94-A139-1F8A336BA31A}" presName="sp" presStyleCnt="0"/>
      <dgm:spPr/>
    </dgm:pt>
    <dgm:pt modelId="{0E796E39-8452-4603-9B53-C0BCD07ABA78}" type="pres">
      <dgm:prSet presAssocID="{D9F54009-C51B-4C1E-9B2F-6C1BC3334C58}" presName="arrowAndChildren" presStyleCnt="0"/>
      <dgm:spPr/>
    </dgm:pt>
    <dgm:pt modelId="{1E339FD4-35BE-4AAA-9F5B-E0453C11B705}" type="pres">
      <dgm:prSet presAssocID="{D9F54009-C51B-4C1E-9B2F-6C1BC3334C58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B61173C3-351B-46B6-8643-E2E49F2901A1}" type="pres">
      <dgm:prSet presAssocID="{D9F54009-C51B-4C1E-9B2F-6C1BC3334C58}" presName="arrow" presStyleLbl="node1" presStyleIdx="6" presStyleCnt="7"/>
      <dgm:spPr/>
      <dgm:t>
        <a:bodyPr/>
        <a:lstStyle/>
        <a:p>
          <a:endParaRPr lang="en-US"/>
        </a:p>
      </dgm:t>
    </dgm:pt>
    <dgm:pt modelId="{F02A960A-9318-4AAA-B546-BDFB8A496F69}" type="pres">
      <dgm:prSet presAssocID="{D9F54009-C51B-4C1E-9B2F-6C1BC3334C58}" presName="descendantArrow" presStyleCnt="0"/>
      <dgm:spPr/>
    </dgm:pt>
    <dgm:pt modelId="{95ADB692-E8A6-49D2-909D-8556C2753043}" type="pres">
      <dgm:prSet presAssocID="{8696FF73-86CD-4C94-8A90-C60B04D777BE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254C4C6D-206C-4811-9952-154BBDC9A6AB}" type="presOf" srcId="{D9F54009-C51B-4C1E-9B2F-6C1BC3334C58}" destId="{B61173C3-351B-46B6-8643-E2E49F2901A1}" srcOrd="1" destOrd="0" presId="urn:microsoft.com/office/officeart/2005/8/layout/process4"/>
    <dgm:cxn modelId="{634B5B7E-8527-4C49-A802-AD01DEABC5EB}" srcId="{CC0241C9-6A63-48E9-88FB-A314F27C6AF7}" destId="{FB2D6E3D-9E4E-4A25-986F-B5A20EF08BA4}" srcOrd="5" destOrd="0" parTransId="{10F32FCF-84CD-4376-8144-9876114E4995}" sibTransId="{01A092D9-E83F-430B-B220-8241B8D9CE0E}"/>
    <dgm:cxn modelId="{D8468570-CFDA-40A2-A222-EFB19D9BE83F}" type="presOf" srcId="{A56567FC-E90C-4E98-AC70-36313E26B804}" destId="{89D0D110-9E2A-462E-AB2F-C0E750B40EC7}" srcOrd="1" destOrd="0" presId="urn:microsoft.com/office/officeart/2005/8/layout/process4"/>
    <dgm:cxn modelId="{FE0A3BB2-100A-4EDD-B86A-D410B7F9EDA1}" srcId="{FB2D6E3D-9E4E-4A25-986F-B5A20EF08BA4}" destId="{A78F5730-491A-41B6-A576-BF1ECA153EE3}" srcOrd="0" destOrd="0" parTransId="{E7D64C63-BD1A-46AC-BF84-D4F50A171255}" sibTransId="{782D3D46-B062-4DED-97D0-AA5EB21AE350}"/>
    <dgm:cxn modelId="{9ABA2F68-BD98-48D3-BBA9-547988108BFD}" srcId="{AD848829-114F-4229-A6D3-2B7CC22A3F5B}" destId="{9D80D2EE-C3F1-40AE-A265-7072AB3511C6}" srcOrd="0" destOrd="0" parTransId="{983AD9F0-6C73-4209-B9D9-29691F407C51}" sibTransId="{532FC65C-EDC1-4815-B5D2-8CEFEBDB595E}"/>
    <dgm:cxn modelId="{E5B162A2-0828-41CC-9460-DC318D05CA90}" type="presOf" srcId="{AD848829-114F-4229-A6D3-2B7CC22A3F5B}" destId="{D72E6069-1D22-4FC4-B4EF-0FD046A6A198}" srcOrd="0" destOrd="0" presId="urn:microsoft.com/office/officeart/2005/8/layout/process4"/>
    <dgm:cxn modelId="{2E9473EA-F753-4CFE-A303-B0578A60A3F2}" type="presOf" srcId="{C31AB003-8618-4FCD-87AE-EFA56AF82066}" destId="{1FFDA9DF-E634-488C-8203-8478843DEB00}" srcOrd="0" destOrd="0" presId="urn:microsoft.com/office/officeart/2005/8/layout/process4"/>
    <dgm:cxn modelId="{7AC50233-140F-4208-8621-82A3039FD75F}" type="presOf" srcId="{8696FF73-86CD-4C94-8A90-C60B04D777BE}" destId="{95ADB692-E8A6-49D2-909D-8556C2753043}" srcOrd="0" destOrd="0" presId="urn:microsoft.com/office/officeart/2005/8/layout/process4"/>
    <dgm:cxn modelId="{313F77B6-B5C3-44BB-9BA8-4E956FC86307}" srcId="{CC0241C9-6A63-48E9-88FB-A314F27C6AF7}" destId="{D9F54009-C51B-4C1E-9B2F-6C1BC3334C58}" srcOrd="0" destOrd="0" parTransId="{628BA4FA-739E-4DAD-A4E3-433F6B2828B9}" sibTransId="{32EBFB96-CD7A-4E94-A139-1F8A336BA31A}"/>
    <dgm:cxn modelId="{DBF3953C-37C4-4946-84C1-B919935D9D33}" type="presOf" srcId="{D9F54009-C51B-4C1E-9B2F-6C1BC3334C58}" destId="{1E339FD4-35BE-4AAA-9F5B-E0453C11B705}" srcOrd="0" destOrd="0" presId="urn:microsoft.com/office/officeart/2005/8/layout/process4"/>
    <dgm:cxn modelId="{BAE8455F-D0DE-49CA-9D32-B28914CFCFB7}" srcId="{E614C1F3-1927-43A3-B999-1E562D80B9A1}" destId="{08BDFD2D-5C51-4D98-BFBD-DBC5E902ABC1}" srcOrd="0" destOrd="0" parTransId="{B5BA7D28-5C81-4C9A-98F2-5D6063343066}" sibTransId="{FFA9BA9B-A99C-4A73-8544-2BBA82D07BCD}"/>
    <dgm:cxn modelId="{27CAFC09-8434-4E58-BDEF-E25818AE9822}" srcId="{C31AB003-8618-4FCD-87AE-EFA56AF82066}" destId="{B21B6694-7851-4426-901D-B535351ECD6D}" srcOrd="0" destOrd="0" parTransId="{48838292-2601-4A19-8140-1037771205A6}" sibTransId="{2A227384-C4F9-4E16-BD63-A13EA9CE4797}"/>
    <dgm:cxn modelId="{7BD2EDA6-0CE9-461A-A414-44F22A16CB32}" type="presOf" srcId="{6CDCBFE3-AF62-4CDD-A711-88ACC77BF167}" destId="{88F655A0-3227-4ED5-BE91-46753F0B9439}" srcOrd="0" destOrd="0" presId="urn:microsoft.com/office/officeart/2005/8/layout/process4"/>
    <dgm:cxn modelId="{EF1C29FC-70E0-477B-B082-708E97816A93}" type="presOf" srcId="{CC0241C9-6A63-48E9-88FB-A314F27C6AF7}" destId="{815DB049-E3D7-434E-BF3F-E665F9FA33D2}" srcOrd="0" destOrd="0" presId="urn:microsoft.com/office/officeart/2005/8/layout/process4"/>
    <dgm:cxn modelId="{0157CEBF-F8FD-404F-AAF9-2F07A3D25F9F}" type="presOf" srcId="{FB2D6E3D-9E4E-4A25-986F-B5A20EF08BA4}" destId="{5413A2CD-2901-49F6-B208-7C5E88162F2D}" srcOrd="1" destOrd="0" presId="urn:microsoft.com/office/officeart/2005/8/layout/process4"/>
    <dgm:cxn modelId="{EE2D86D6-5A59-4E40-8AEE-838A5EC26D90}" type="presOf" srcId="{EDF4A7FC-6E7E-4C74-985F-A180544341B8}" destId="{6EA709F9-4C58-413B-849C-AE00BBAF5E88}" srcOrd="0" destOrd="0" presId="urn:microsoft.com/office/officeart/2005/8/layout/process4"/>
    <dgm:cxn modelId="{AEE5144B-BA60-45FD-8A47-70263C41B90F}" type="presOf" srcId="{08BDFD2D-5C51-4D98-BFBD-DBC5E902ABC1}" destId="{3D26B482-1068-413E-B53E-145D53D283FD}" srcOrd="0" destOrd="0" presId="urn:microsoft.com/office/officeart/2005/8/layout/process4"/>
    <dgm:cxn modelId="{BFF1EEFB-8C7D-4C96-9A31-ADD1FC93EDB9}" srcId="{CC0241C9-6A63-48E9-88FB-A314F27C6AF7}" destId="{E614C1F3-1927-43A3-B999-1E562D80B9A1}" srcOrd="6" destOrd="0" parTransId="{1BD38268-CD9D-4CE5-927E-FDD02631BD23}" sibTransId="{B75CDA13-8438-4943-A2E8-A37B2D0B0AE6}"/>
    <dgm:cxn modelId="{87CF07A9-6893-4ACB-93C7-5C537EABB6DA}" srcId="{6CDCBFE3-AF62-4CDD-A711-88ACC77BF167}" destId="{EDF4A7FC-6E7E-4C74-985F-A180544341B8}" srcOrd="0" destOrd="0" parTransId="{56D12168-67A1-418A-B60A-C9B7D05FD036}" sibTransId="{BEDEDA7F-8DEB-4EC2-B441-60A07921523A}"/>
    <dgm:cxn modelId="{05CF59C7-4683-410E-8F1E-5D6B2AEE8B01}" type="presOf" srcId="{A56567FC-E90C-4E98-AC70-36313E26B804}" destId="{C5E556BC-A9A0-473E-80B4-C3DF774534D5}" srcOrd="0" destOrd="0" presId="urn:microsoft.com/office/officeart/2005/8/layout/process4"/>
    <dgm:cxn modelId="{9BC4BDF4-F360-4D09-954C-02DE4DCE3F67}" srcId="{CC0241C9-6A63-48E9-88FB-A314F27C6AF7}" destId="{C31AB003-8618-4FCD-87AE-EFA56AF82066}" srcOrd="4" destOrd="0" parTransId="{50C2C421-BF04-43F2-B5B3-E942BDD76779}" sibTransId="{F1283871-6463-4C5F-A3CF-14CB8C1201C6}"/>
    <dgm:cxn modelId="{C7EC6308-5C1D-471C-B17D-A203FE068CA0}" type="presOf" srcId="{B21B6694-7851-4426-901D-B535351ECD6D}" destId="{D7B6DF23-9B53-4B05-A31D-3586708D38FF}" srcOrd="0" destOrd="0" presId="urn:microsoft.com/office/officeart/2005/8/layout/process4"/>
    <dgm:cxn modelId="{037701DB-5D30-42D6-8310-FCF3C2924875}" type="presOf" srcId="{E614C1F3-1927-43A3-B999-1E562D80B9A1}" destId="{C3CF2673-2D90-415C-AFBB-B27AF7381E29}" srcOrd="1" destOrd="0" presId="urn:microsoft.com/office/officeart/2005/8/layout/process4"/>
    <dgm:cxn modelId="{8406DB29-053E-4A00-A088-ECA4BD591679}" srcId="{A56567FC-E90C-4E98-AC70-36313E26B804}" destId="{92E0FCEF-494F-4A90-BF22-D9C6C47D58EF}" srcOrd="0" destOrd="0" parTransId="{DF400D2C-7CBC-421E-914C-48CB981BFFD9}" sibTransId="{82A82F0C-6A66-4F5C-B434-B9D2BA6F2CD7}"/>
    <dgm:cxn modelId="{670C1DD5-51CD-41D9-9662-4754CD4B2001}" srcId="{CC0241C9-6A63-48E9-88FB-A314F27C6AF7}" destId="{6CDCBFE3-AF62-4CDD-A711-88ACC77BF167}" srcOrd="3" destOrd="0" parTransId="{84A36D6B-048D-43A3-B32D-F6724145CDC1}" sibTransId="{E0997304-ED05-4221-B7B7-26CE6905B81D}"/>
    <dgm:cxn modelId="{9F50121C-C4CF-4E81-BFA0-E68DB20D4B89}" srcId="{D9F54009-C51B-4C1E-9B2F-6C1BC3334C58}" destId="{8696FF73-86CD-4C94-8A90-C60B04D777BE}" srcOrd="0" destOrd="0" parTransId="{E3BE25F7-9A40-4BCB-A5DD-8E71C891B1B5}" sibTransId="{4F8841DC-E722-4137-928E-189E5CEE792F}"/>
    <dgm:cxn modelId="{EE37938E-1AA5-4DF6-8635-3B49916089E0}" type="presOf" srcId="{92E0FCEF-494F-4A90-BF22-D9C6C47D58EF}" destId="{18CD6F2B-0310-43D5-BC06-7143068F75A2}" srcOrd="0" destOrd="0" presId="urn:microsoft.com/office/officeart/2005/8/layout/process4"/>
    <dgm:cxn modelId="{681AC852-0204-477A-8A52-48AF29CE4747}" type="presOf" srcId="{A78F5730-491A-41B6-A576-BF1ECA153EE3}" destId="{60231691-4BAB-4AF1-80CD-DC221AC31C7A}" srcOrd="0" destOrd="0" presId="urn:microsoft.com/office/officeart/2005/8/layout/process4"/>
    <dgm:cxn modelId="{A9E2EE64-DA62-439D-A23C-8C367E197D05}" srcId="{CC0241C9-6A63-48E9-88FB-A314F27C6AF7}" destId="{A56567FC-E90C-4E98-AC70-36313E26B804}" srcOrd="1" destOrd="0" parTransId="{5B393074-873B-415E-9E91-BAEA6D818864}" sibTransId="{3E6CCA83-D41A-4135-9F53-2075FF3F92B1}"/>
    <dgm:cxn modelId="{AE21B149-CD42-40E8-92E6-2D7868376A29}" type="presOf" srcId="{6CDCBFE3-AF62-4CDD-A711-88ACC77BF167}" destId="{7F269D36-F841-4ADE-9D69-4C1C8414ABEC}" srcOrd="1" destOrd="0" presId="urn:microsoft.com/office/officeart/2005/8/layout/process4"/>
    <dgm:cxn modelId="{C08F3CBC-0C99-44B9-AAC1-7497E0BB1BBA}" type="presOf" srcId="{AD848829-114F-4229-A6D3-2B7CC22A3F5B}" destId="{6109F533-14BF-46D5-BD77-617F6FD92414}" srcOrd="1" destOrd="0" presId="urn:microsoft.com/office/officeart/2005/8/layout/process4"/>
    <dgm:cxn modelId="{84CB63D9-076E-4411-8601-9425CA66F603}" srcId="{CC0241C9-6A63-48E9-88FB-A314F27C6AF7}" destId="{AD848829-114F-4229-A6D3-2B7CC22A3F5B}" srcOrd="2" destOrd="0" parTransId="{B0FD11C7-AC46-4AEB-BDA9-54CFF89D759A}" sibTransId="{783A01DB-C46F-4E20-B04B-5F73CAE88B0D}"/>
    <dgm:cxn modelId="{07062BEB-2726-4735-8213-4F62A338633F}" type="presOf" srcId="{9D80D2EE-C3F1-40AE-A265-7072AB3511C6}" destId="{9C9EB9D7-9FDA-44E1-ABD5-24F0F9DE6FD1}" srcOrd="0" destOrd="0" presId="urn:microsoft.com/office/officeart/2005/8/layout/process4"/>
    <dgm:cxn modelId="{03C24AF7-17C0-482C-9E25-9EF05589FA75}" type="presOf" srcId="{E614C1F3-1927-43A3-B999-1E562D80B9A1}" destId="{8846EEE9-A48D-4D51-AE2C-90DB16ECAA93}" srcOrd="0" destOrd="0" presId="urn:microsoft.com/office/officeart/2005/8/layout/process4"/>
    <dgm:cxn modelId="{1D6CD059-6278-415D-8261-D520ED363875}" type="presOf" srcId="{FB2D6E3D-9E4E-4A25-986F-B5A20EF08BA4}" destId="{EB374602-67D6-428B-8C90-6CF34957C9F5}" srcOrd="0" destOrd="0" presId="urn:microsoft.com/office/officeart/2005/8/layout/process4"/>
    <dgm:cxn modelId="{2727F557-EB6B-4AB5-97CF-6217E719E894}" type="presOf" srcId="{C31AB003-8618-4FCD-87AE-EFA56AF82066}" destId="{FBFEDD0D-E605-4200-AFCF-B7A3EA7AA7B3}" srcOrd="1" destOrd="0" presId="urn:microsoft.com/office/officeart/2005/8/layout/process4"/>
    <dgm:cxn modelId="{C1AAACDD-BD0B-449B-AB55-1B952C4025B7}" type="presParOf" srcId="{815DB049-E3D7-434E-BF3F-E665F9FA33D2}" destId="{6ECDC10A-D4CE-47D9-8224-BF1E55F639FE}" srcOrd="0" destOrd="0" presId="urn:microsoft.com/office/officeart/2005/8/layout/process4"/>
    <dgm:cxn modelId="{AC36A76A-7983-41E9-B06D-663FE6DC1CDE}" type="presParOf" srcId="{6ECDC10A-D4CE-47D9-8224-BF1E55F639FE}" destId="{8846EEE9-A48D-4D51-AE2C-90DB16ECAA93}" srcOrd="0" destOrd="0" presId="urn:microsoft.com/office/officeart/2005/8/layout/process4"/>
    <dgm:cxn modelId="{542DC49A-9CB0-4E5F-A2D5-582E09EF4BC9}" type="presParOf" srcId="{6ECDC10A-D4CE-47D9-8224-BF1E55F639FE}" destId="{C3CF2673-2D90-415C-AFBB-B27AF7381E29}" srcOrd="1" destOrd="0" presId="urn:microsoft.com/office/officeart/2005/8/layout/process4"/>
    <dgm:cxn modelId="{18293DE9-8270-42AF-80B7-415308305EDF}" type="presParOf" srcId="{6ECDC10A-D4CE-47D9-8224-BF1E55F639FE}" destId="{7A023597-749B-48D0-87EB-EC2D036AE97E}" srcOrd="2" destOrd="0" presId="urn:microsoft.com/office/officeart/2005/8/layout/process4"/>
    <dgm:cxn modelId="{3B02CD84-9C1C-400C-8E21-A60AA30F40E9}" type="presParOf" srcId="{7A023597-749B-48D0-87EB-EC2D036AE97E}" destId="{3D26B482-1068-413E-B53E-145D53D283FD}" srcOrd="0" destOrd="0" presId="urn:microsoft.com/office/officeart/2005/8/layout/process4"/>
    <dgm:cxn modelId="{297FDF24-6882-41E6-8797-E651C9ACCEEF}" type="presParOf" srcId="{815DB049-E3D7-434E-BF3F-E665F9FA33D2}" destId="{B6D93477-BC61-4DA3-AC98-485F38D410E6}" srcOrd="1" destOrd="0" presId="urn:microsoft.com/office/officeart/2005/8/layout/process4"/>
    <dgm:cxn modelId="{B7A5EBC0-BACF-499E-80EF-F47BF9E5F3FE}" type="presParOf" srcId="{815DB049-E3D7-434E-BF3F-E665F9FA33D2}" destId="{9C47EBE7-4C98-40A9-966E-12638192C3E5}" srcOrd="2" destOrd="0" presId="urn:microsoft.com/office/officeart/2005/8/layout/process4"/>
    <dgm:cxn modelId="{BC843CC8-4275-4566-9744-6516C73AAC18}" type="presParOf" srcId="{9C47EBE7-4C98-40A9-966E-12638192C3E5}" destId="{EB374602-67D6-428B-8C90-6CF34957C9F5}" srcOrd="0" destOrd="0" presId="urn:microsoft.com/office/officeart/2005/8/layout/process4"/>
    <dgm:cxn modelId="{72A13601-03D6-4364-BD82-25FCC44DA3F3}" type="presParOf" srcId="{9C47EBE7-4C98-40A9-966E-12638192C3E5}" destId="{5413A2CD-2901-49F6-B208-7C5E88162F2D}" srcOrd="1" destOrd="0" presId="urn:microsoft.com/office/officeart/2005/8/layout/process4"/>
    <dgm:cxn modelId="{B7654611-1792-411A-9ED1-08C8EFEF57E4}" type="presParOf" srcId="{9C47EBE7-4C98-40A9-966E-12638192C3E5}" destId="{9685319A-E558-46A0-8433-1CB36EC2A66F}" srcOrd="2" destOrd="0" presId="urn:microsoft.com/office/officeart/2005/8/layout/process4"/>
    <dgm:cxn modelId="{8AE331E0-51AA-40FD-90E4-D35AABA9346B}" type="presParOf" srcId="{9685319A-E558-46A0-8433-1CB36EC2A66F}" destId="{60231691-4BAB-4AF1-80CD-DC221AC31C7A}" srcOrd="0" destOrd="0" presId="urn:microsoft.com/office/officeart/2005/8/layout/process4"/>
    <dgm:cxn modelId="{EBDEEF69-3F70-4BEF-9ECF-5D68846BFD65}" type="presParOf" srcId="{815DB049-E3D7-434E-BF3F-E665F9FA33D2}" destId="{A3030399-31F8-4334-B0CC-9731F695FF62}" srcOrd="3" destOrd="0" presId="urn:microsoft.com/office/officeart/2005/8/layout/process4"/>
    <dgm:cxn modelId="{18BB46CA-39B6-496E-92A2-3DE7C5965AF8}" type="presParOf" srcId="{815DB049-E3D7-434E-BF3F-E665F9FA33D2}" destId="{AEF2335E-1DA2-4012-876A-28807B86F931}" srcOrd="4" destOrd="0" presId="urn:microsoft.com/office/officeart/2005/8/layout/process4"/>
    <dgm:cxn modelId="{3E21E900-6D02-4B80-8EAF-103A11BC88E6}" type="presParOf" srcId="{AEF2335E-1DA2-4012-876A-28807B86F931}" destId="{1FFDA9DF-E634-488C-8203-8478843DEB00}" srcOrd="0" destOrd="0" presId="urn:microsoft.com/office/officeart/2005/8/layout/process4"/>
    <dgm:cxn modelId="{F7979E30-13E5-43BF-A57D-8EA49496F1C0}" type="presParOf" srcId="{AEF2335E-1DA2-4012-876A-28807B86F931}" destId="{FBFEDD0D-E605-4200-AFCF-B7A3EA7AA7B3}" srcOrd="1" destOrd="0" presId="urn:microsoft.com/office/officeart/2005/8/layout/process4"/>
    <dgm:cxn modelId="{401A7E92-8F6C-42CB-9D9A-D236385E705F}" type="presParOf" srcId="{AEF2335E-1DA2-4012-876A-28807B86F931}" destId="{02D437E6-2789-4A03-B6DE-7174E4609C61}" srcOrd="2" destOrd="0" presId="urn:microsoft.com/office/officeart/2005/8/layout/process4"/>
    <dgm:cxn modelId="{3505EBBB-53C9-4210-A235-7B8B220225AB}" type="presParOf" srcId="{02D437E6-2789-4A03-B6DE-7174E4609C61}" destId="{D7B6DF23-9B53-4B05-A31D-3586708D38FF}" srcOrd="0" destOrd="0" presId="urn:microsoft.com/office/officeart/2005/8/layout/process4"/>
    <dgm:cxn modelId="{041833A4-B062-4ADF-8808-DAE93843C2D3}" type="presParOf" srcId="{815DB049-E3D7-434E-BF3F-E665F9FA33D2}" destId="{5EA5944B-2709-4E58-AF05-5F1D87D95F98}" srcOrd="5" destOrd="0" presId="urn:microsoft.com/office/officeart/2005/8/layout/process4"/>
    <dgm:cxn modelId="{275E20DF-A02E-49B8-93F1-2C56B4556EFA}" type="presParOf" srcId="{815DB049-E3D7-434E-BF3F-E665F9FA33D2}" destId="{FC3BCC47-6B74-4D19-9508-4CD3DBBFC016}" srcOrd="6" destOrd="0" presId="urn:microsoft.com/office/officeart/2005/8/layout/process4"/>
    <dgm:cxn modelId="{B3408592-A306-4D81-B97A-C7D3C4B4CFC6}" type="presParOf" srcId="{FC3BCC47-6B74-4D19-9508-4CD3DBBFC016}" destId="{88F655A0-3227-4ED5-BE91-46753F0B9439}" srcOrd="0" destOrd="0" presId="urn:microsoft.com/office/officeart/2005/8/layout/process4"/>
    <dgm:cxn modelId="{E4AE00C4-CC20-4AAC-A653-B4AC3B4BB715}" type="presParOf" srcId="{FC3BCC47-6B74-4D19-9508-4CD3DBBFC016}" destId="{7F269D36-F841-4ADE-9D69-4C1C8414ABEC}" srcOrd="1" destOrd="0" presId="urn:microsoft.com/office/officeart/2005/8/layout/process4"/>
    <dgm:cxn modelId="{8EBD0997-DB24-4E8F-9E73-0F806C360CB8}" type="presParOf" srcId="{FC3BCC47-6B74-4D19-9508-4CD3DBBFC016}" destId="{EE1F5B92-856B-4157-B723-231F23E8656B}" srcOrd="2" destOrd="0" presId="urn:microsoft.com/office/officeart/2005/8/layout/process4"/>
    <dgm:cxn modelId="{C7F5DCB8-C034-4175-81FD-D82AA819AD1B}" type="presParOf" srcId="{EE1F5B92-856B-4157-B723-231F23E8656B}" destId="{6EA709F9-4C58-413B-849C-AE00BBAF5E88}" srcOrd="0" destOrd="0" presId="urn:microsoft.com/office/officeart/2005/8/layout/process4"/>
    <dgm:cxn modelId="{2F9CB86D-0AFF-4CC8-A48A-B4BEE0C8BA99}" type="presParOf" srcId="{815DB049-E3D7-434E-BF3F-E665F9FA33D2}" destId="{68F0489F-0CC7-44D6-97DA-2D58AC800487}" srcOrd="7" destOrd="0" presId="urn:microsoft.com/office/officeart/2005/8/layout/process4"/>
    <dgm:cxn modelId="{5D1E38FA-AC7F-4BAF-B904-1A4070179D01}" type="presParOf" srcId="{815DB049-E3D7-434E-BF3F-E665F9FA33D2}" destId="{58148DE1-1448-4CA0-86F8-811B54ECDB30}" srcOrd="8" destOrd="0" presId="urn:microsoft.com/office/officeart/2005/8/layout/process4"/>
    <dgm:cxn modelId="{46A888BA-47D3-4C06-AE29-E5633C6CC976}" type="presParOf" srcId="{58148DE1-1448-4CA0-86F8-811B54ECDB30}" destId="{D72E6069-1D22-4FC4-B4EF-0FD046A6A198}" srcOrd="0" destOrd="0" presId="urn:microsoft.com/office/officeart/2005/8/layout/process4"/>
    <dgm:cxn modelId="{6E87FF58-5599-4A33-AD12-EFDD0CA8930F}" type="presParOf" srcId="{58148DE1-1448-4CA0-86F8-811B54ECDB30}" destId="{6109F533-14BF-46D5-BD77-617F6FD92414}" srcOrd="1" destOrd="0" presId="urn:microsoft.com/office/officeart/2005/8/layout/process4"/>
    <dgm:cxn modelId="{95EE8E76-5212-42AA-AE1E-62C3FE8881B7}" type="presParOf" srcId="{58148DE1-1448-4CA0-86F8-811B54ECDB30}" destId="{0322F974-A83D-4DF7-A7C4-72124A55BAFC}" srcOrd="2" destOrd="0" presId="urn:microsoft.com/office/officeart/2005/8/layout/process4"/>
    <dgm:cxn modelId="{9228B7D8-861D-4278-8D54-E003EA121C66}" type="presParOf" srcId="{0322F974-A83D-4DF7-A7C4-72124A55BAFC}" destId="{9C9EB9D7-9FDA-44E1-ABD5-24F0F9DE6FD1}" srcOrd="0" destOrd="0" presId="urn:microsoft.com/office/officeart/2005/8/layout/process4"/>
    <dgm:cxn modelId="{B0AC88C5-B68A-4B70-8497-7EC134983C3D}" type="presParOf" srcId="{815DB049-E3D7-434E-BF3F-E665F9FA33D2}" destId="{1D5C611C-EB45-4DCE-90F5-A16C2804575B}" srcOrd="9" destOrd="0" presId="urn:microsoft.com/office/officeart/2005/8/layout/process4"/>
    <dgm:cxn modelId="{F1F7E765-660B-458D-BC71-ACDAA02FE3E2}" type="presParOf" srcId="{815DB049-E3D7-434E-BF3F-E665F9FA33D2}" destId="{6EC99440-F7BE-41E7-BCB9-B89E9417DE00}" srcOrd="10" destOrd="0" presId="urn:microsoft.com/office/officeart/2005/8/layout/process4"/>
    <dgm:cxn modelId="{559E32AE-3FAC-4932-BB28-92F7551CDA98}" type="presParOf" srcId="{6EC99440-F7BE-41E7-BCB9-B89E9417DE00}" destId="{C5E556BC-A9A0-473E-80B4-C3DF774534D5}" srcOrd="0" destOrd="0" presId="urn:microsoft.com/office/officeart/2005/8/layout/process4"/>
    <dgm:cxn modelId="{82551532-6C7C-45DB-A4B3-F4E22C8A77B7}" type="presParOf" srcId="{6EC99440-F7BE-41E7-BCB9-B89E9417DE00}" destId="{89D0D110-9E2A-462E-AB2F-C0E750B40EC7}" srcOrd="1" destOrd="0" presId="urn:microsoft.com/office/officeart/2005/8/layout/process4"/>
    <dgm:cxn modelId="{97EAF146-7F28-4320-8419-1772FAD2C8EF}" type="presParOf" srcId="{6EC99440-F7BE-41E7-BCB9-B89E9417DE00}" destId="{A95222FB-4EB5-4594-A8B0-9CE12989FBFE}" srcOrd="2" destOrd="0" presId="urn:microsoft.com/office/officeart/2005/8/layout/process4"/>
    <dgm:cxn modelId="{0949823D-8348-4B07-9D75-8A9B3C29874D}" type="presParOf" srcId="{A95222FB-4EB5-4594-A8B0-9CE12989FBFE}" destId="{18CD6F2B-0310-43D5-BC06-7143068F75A2}" srcOrd="0" destOrd="0" presId="urn:microsoft.com/office/officeart/2005/8/layout/process4"/>
    <dgm:cxn modelId="{8E7D6F63-3907-4E26-B597-6390C4D83727}" type="presParOf" srcId="{815DB049-E3D7-434E-BF3F-E665F9FA33D2}" destId="{73CF256A-2205-45C6-8174-A0693631EDE7}" srcOrd="11" destOrd="0" presId="urn:microsoft.com/office/officeart/2005/8/layout/process4"/>
    <dgm:cxn modelId="{6DD4A0EB-3D33-4D0D-AC5D-BE412AAAC513}" type="presParOf" srcId="{815DB049-E3D7-434E-BF3F-E665F9FA33D2}" destId="{0E796E39-8452-4603-9B53-C0BCD07ABA78}" srcOrd="12" destOrd="0" presId="urn:microsoft.com/office/officeart/2005/8/layout/process4"/>
    <dgm:cxn modelId="{FDB73625-944B-49AB-A249-8A98C0676F87}" type="presParOf" srcId="{0E796E39-8452-4603-9B53-C0BCD07ABA78}" destId="{1E339FD4-35BE-4AAA-9F5B-E0453C11B705}" srcOrd="0" destOrd="0" presId="urn:microsoft.com/office/officeart/2005/8/layout/process4"/>
    <dgm:cxn modelId="{4CAA6738-7472-49CE-AECC-A29C7C97F84F}" type="presParOf" srcId="{0E796E39-8452-4603-9B53-C0BCD07ABA78}" destId="{B61173C3-351B-46B6-8643-E2E49F2901A1}" srcOrd="1" destOrd="0" presId="urn:microsoft.com/office/officeart/2005/8/layout/process4"/>
    <dgm:cxn modelId="{8FEB2439-C35C-4B04-B63F-EA95099CD503}" type="presParOf" srcId="{0E796E39-8452-4603-9B53-C0BCD07ABA78}" destId="{F02A960A-9318-4AAA-B546-BDFB8A496F69}" srcOrd="2" destOrd="0" presId="urn:microsoft.com/office/officeart/2005/8/layout/process4"/>
    <dgm:cxn modelId="{167D5F1E-E293-4090-A8FB-C60F9C8478A5}" type="presParOf" srcId="{F02A960A-9318-4AAA-B546-BDFB8A496F69}" destId="{95ADB692-E8A6-49D2-909D-8556C27530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2673-2D90-415C-AFBB-B27AF7381E29}">
      <dsp:nvSpPr>
        <dsp:cNvPr id="0" name=""/>
        <dsp:cNvSpPr/>
      </dsp:nvSpPr>
      <dsp:spPr>
        <a:xfrm>
          <a:off x="0" y="5013776"/>
          <a:ext cx="4708525" cy="548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Present at US Hydro 2019</a:t>
          </a:r>
          <a:endParaRPr lang="en-US" sz="1000" kern="1200" dirty="0"/>
        </a:p>
      </dsp:txBody>
      <dsp:txXfrm>
        <a:off x="0" y="5013776"/>
        <a:ext cx="4708525" cy="296273"/>
      </dsp:txXfrm>
    </dsp:sp>
    <dsp:sp modelId="{3D26B482-1068-413E-B53E-145D53D283FD}">
      <dsp:nvSpPr>
        <dsp:cNvPr id="0" name=""/>
        <dsp:cNvSpPr/>
      </dsp:nvSpPr>
      <dsp:spPr>
        <a:xfrm>
          <a:off x="0" y="5299077"/>
          <a:ext cx="4708525" cy="252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March 19, 2019</a:t>
          </a:r>
          <a:endParaRPr lang="en-US" sz="1500" kern="1200" dirty="0"/>
        </a:p>
      </dsp:txBody>
      <dsp:txXfrm>
        <a:off x="0" y="5299077"/>
        <a:ext cx="4708525" cy="252381"/>
      </dsp:txXfrm>
    </dsp:sp>
    <dsp:sp modelId="{5413A2CD-2901-49F6-B208-7C5E88162F2D}">
      <dsp:nvSpPr>
        <dsp:cNvPr id="0" name=""/>
        <dsp:cNvSpPr/>
      </dsp:nvSpPr>
      <dsp:spPr>
        <a:xfrm rot="10800000">
          <a:off x="0" y="4178175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Register and Submit Final Paper</a:t>
          </a:r>
          <a:endParaRPr lang="en-US" sz="1000" kern="1200" dirty="0"/>
        </a:p>
      </dsp:txBody>
      <dsp:txXfrm rot="-10800000">
        <a:off x="0" y="4178175"/>
        <a:ext cx="4708525" cy="296184"/>
      </dsp:txXfrm>
    </dsp:sp>
    <dsp:sp modelId="{60231691-4BAB-4AF1-80CD-DC221AC31C7A}">
      <dsp:nvSpPr>
        <dsp:cNvPr id="0" name=""/>
        <dsp:cNvSpPr/>
      </dsp:nvSpPr>
      <dsp:spPr>
        <a:xfrm>
          <a:off x="0" y="4474360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January 1st</a:t>
          </a:r>
          <a:endParaRPr lang="en-US" sz="1500" kern="1200" dirty="0"/>
        </a:p>
      </dsp:txBody>
      <dsp:txXfrm>
        <a:off x="0" y="4474360"/>
        <a:ext cx="4708525" cy="252305"/>
      </dsp:txXfrm>
    </dsp:sp>
    <dsp:sp modelId="{FBFEDD0D-E605-4200-AFCF-B7A3EA7AA7B3}">
      <dsp:nvSpPr>
        <dsp:cNvPr id="0" name=""/>
        <dsp:cNvSpPr/>
      </dsp:nvSpPr>
      <dsp:spPr>
        <a:xfrm rot="10800000">
          <a:off x="0" y="3342573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Formulate Results</a:t>
          </a:r>
          <a:endParaRPr lang="en-US" sz="1000" kern="1200" dirty="0"/>
        </a:p>
      </dsp:txBody>
      <dsp:txXfrm rot="-10800000">
        <a:off x="0" y="3342573"/>
        <a:ext cx="4708525" cy="296184"/>
      </dsp:txXfrm>
    </dsp:sp>
    <dsp:sp modelId="{D7B6DF23-9B53-4B05-A31D-3586708D38FF}">
      <dsp:nvSpPr>
        <dsp:cNvPr id="0" name=""/>
        <dsp:cNvSpPr/>
      </dsp:nvSpPr>
      <dsp:spPr>
        <a:xfrm>
          <a:off x="0" y="3638758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December 2018</a:t>
          </a:r>
          <a:endParaRPr lang="en-US" sz="1500" kern="1200" dirty="0"/>
        </a:p>
      </dsp:txBody>
      <dsp:txXfrm>
        <a:off x="0" y="3638758"/>
        <a:ext cx="4708525" cy="252305"/>
      </dsp:txXfrm>
    </dsp:sp>
    <dsp:sp modelId="{7F269D36-F841-4ADE-9D69-4C1C8414ABEC}">
      <dsp:nvSpPr>
        <dsp:cNvPr id="0" name=""/>
        <dsp:cNvSpPr/>
      </dsp:nvSpPr>
      <dsp:spPr>
        <a:xfrm rot="10800000">
          <a:off x="0" y="2506972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Deadline to Submit Abstract for US Hydro 2019</a:t>
          </a:r>
          <a:endParaRPr lang="en-US" sz="1000" kern="1200" dirty="0"/>
        </a:p>
      </dsp:txBody>
      <dsp:txXfrm rot="-10800000">
        <a:off x="0" y="2506972"/>
        <a:ext cx="4708525" cy="296184"/>
      </dsp:txXfrm>
    </dsp:sp>
    <dsp:sp modelId="{6EA709F9-4C58-413B-849C-AE00BBAF5E88}">
      <dsp:nvSpPr>
        <dsp:cNvPr id="0" name=""/>
        <dsp:cNvSpPr/>
      </dsp:nvSpPr>
      <dsp:spPr>
        <a:xfrm>
          <a:off x="0" y="2803157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October 31st 2019</a:t>
          </a:r>
          <a:endParaRPr lang="en-US" sz="1500" kern="1200" dirty="0"/>
        </a:p>
      </dsp:txBody>
      <dsp:txXfrm>
        <a:off x="0" y="2803157"/>
        <a:ext cx="4708525" cy="252305"/>
      </dsp:txXfrm>
    </dsp:sp>
    <dsp:sp modelId="{6109F533-14BF-46D5-BD77-617F6FD92414}">
      <dsp:nvSpPr>
        <dsp:cNvPr id="0" name=""/>
        <dsp:cNvSpPr/>
      </dsp:nvSpPr>
      <dsp:spPr>
        <a:xfrm rot="10800000">
          <a:off x="0" y="1671371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Differencing and Accuracy Analysis</a:t>
          </a:r>
          <a:endParaRPr lang="en-US" sz="1000" kern="1200" dirty="0"/>
        </a:p>
      </dsp:txBody>
      <dsp:txXfrm rot="-10800000">
        <a:off x="0" y="1671371"/>
        <a:ext cx="4708525" cy="296184"/>
      </dsp:txXfrm>
    </dsp:sp>
    <dsp:sp modelId="{9C9EB9D7-9FDA-44E1-ABD5-24F0F9DE6FD1}">
      <dsp:nvSpPr>
        <dsp:cNvPr id="0" name=""/>
        <dsp:cNvSpPr/>
      </dsp:nvSpPr>
      <dsp:spPr>
        <a:xfrm>
          <a:off x="0" y="1967555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October 2018</a:t>
          </a:r>
          <a:endParaRPr lang="en-US" sz="1500" kern="1200" dirty="0"/>
        </a:p>
      </dsp:txBody>
      <dsp:txXfrm>
        <a:off x="0" y="1967555"/>
        <a:ext cx="4708525" cy="252305"/>
      </dsp:txXfrm>
    </dsp:sp>
    <dsp:sp modelId="{89D0D110-9E2A-462E-AB2F-C0E750B40EC7}">
      <dsp:nvSpPr>
        <dsp:cNvPr id="0" name=""/>
        <dsp:cNvSpPr/>
      </dsp:nvSpPr>
      <dsp:spPr>
        <a:xfrm rot="10800000">
          <a:off x="0" y="835769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Dataset Finalization</a:t>
          </a:r>
          <a:endParaRPr lang="en-US" sz="1000" kern="1200" dirty="0"/>
        </a:p>
      </dsp:txBody>
      <dsp:txXfrm rot="-10800000">
        <a:off x="0" y="835769"/>
        <a:ext cx="4708525" cy="296184"/>
      </dsp:txXfrm>
    </dsp:sp>
    <dsp:sp modelId="{18CD6F2B-0310-43D5-BC06-7143068F75A2}">
      <dsp:nvSpPr>
        <dsp:cNvPr id="0" name=""/>
        <dsp:cNvSpPr/>
      </dsp:nvSpPr>
      <dsp:spPr>
        <a:xfrm>
          <a:off x="0" y="1131954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September 2018</a:t>
          </a:r>
          <a:endParaRPr lang="en-US" sz="1500" kern="1200" dirty="0"/>
        </a:p>
      </dsp:txBody>
      <dsp:txXfrm>
        <a:off x="0" y="1131954"/>
        <a:ext cx="4708525" cy="252305"/>
      </dsp:txXfrm>
    </dsp:sp>
    <dsp:sp modelId="{B61173C3-351B-46B6-8643-E2E49F2901A1}">
      <dsp:nvSpPr>
        <dsp:cNvPr id="0" name=""/>
        <dsp:cNvSpPr/>
      </dsp:nvSpPr>
      <dsp:spPr>
        <a:xfrm rot="10800000">
          <a:off x="0" y="168"/>
          <a:ext cx="4708525" cy="843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596A Completion (Proposal)</a:t>
          </a:r>
          <a:endParaRPr lang="en-US" sz="1000" kern="1200" dirty="0"/>
        </a:p>
      </dsp:txBody>
      <dsp:txXfrm rot="-10800000">
        <a:off x="0" y="168"/>
        <a:ext cx="4708525" cy="296184"/>
      </dsp:txXfrm>
    </dsp:sp>
    <dsp:sp modelId="{95ADB692-E8A6-49D2-909D-8556C2753043}">
      <dsp:nvSpPr>
        <dsp:cNvPr id="0" name=""/>
        <dsp:cNvSpPr/>
      </dsp:nvSpPr>
      <dsp:spPr>
        <a:xfrm>
          <a:off x="0" y="296353"/>
          <a:ext cx="4708525" cy="25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July 2018</a:t>
          </a:r>
          <a:endParaRPr lang="en-US" sz="1500" kern="1200" dirty="0"/>
        </a:p>
      </dsp:txBody>
      <dsp:txXfrm>
        <a:off x="0" y="296353"/>
        <a:ext cx="4708525" cy="252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7/24/2018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7/24/2018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-Important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1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7/24/2018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Analysis of the Survey Decay Term in NOAA's Hydro Health Model Using Historic Bathymetric </a:t>
            </a:r>
            <a:r>
              <a:rPr lang="en-US" sz="3200" dirty="0" smtClean="0"/>
              <a:t>Datasets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Nicholas Morgan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GEOG 596A: Peer Review Presentation</a:t>
            </a:r>
          </a:p>
          <a:p>
            <a:r>
              <a:rPr lang="en-US" dirty="0" smtClean="0"/>
              <a:t>Summer Term 2018</a:t>
            </a:r>
          </a:p>
          <a:p>
            <a:r>
              <a:rPr lang="en-US" dirty="0" smtClean="0"/>
              <a:t>Advisor: Karen </a:t>
            </a:r>
            <a:r>
              <a:rPr lang="en-US" dirty="0" err="1" smtClean="0"/>
              <a:t>Schuckman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0"/>
            <a:ext cx="10210800" cy="6866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12" y="3437882"/>
            <a:ext cx="9218873" cy="2581918"/>
          </a:xfrm>
          <a:prstGeom prst="rect">
            <a:avLst/>
          </a:prstGeom>
          <a:ln w="53975">
            <a:solidFill>
              <a:schemeClr val="tx2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065212" y="3424926"/>
            <a:ext cx="1676400" cy="2671074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5212" y="1828800"/>
            <a:ext cx="1676400" cy="1627555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1612" y="1828800"/>
            <a:ext cx="5408873" cy="1596126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65212" y="1828801"/>
            <a:ext cx="5486400" cy="1596126"/>
          </a:xfrm>
          <a:prstGeom prst="rect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1827212" y="6549466"/>
            <a:ext cx="1416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/>
              <a:t>(NOAA 2016)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5975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Hydrographic Health Model is a new prioritization tool in development by NOAA’s Office of Coast Survey to provide guidance for determining survey priorities.</a:t>
            </a:r>
          </a:p>
          <a:p>
            <a:r>
              <a:rPr lang="en-US" dirty="0" smtClean="0"/>
              <a:t>The intent of this project is to provide some analysis and recommendations on the usefulness of the decay term in Office of Coast Survey’s Hydro Health Model.</a:t>
            </a:r>
          </a:p>
          <a:p>
            <a:r>
              <a:rPr lang="en-US" dirty="0" smtClean="0"/>
              <a:t>This decay term is intended to represent how the accuracy of a survey decays over time. The function is used in the calculation of an area’s “Survey Score” which is the output of the Hydro Health Model.</a:t>
            </a:r>
          </a:p>
        </p:txBody>
      </p:sp>
    </p:spTree>
    <p:extLst>
      <p:ext uri="{BB962C8B-B14F-4D97-AF65-F5344CB8AC3E}">
        <p14:creationId xmlns:p14="http://schemas.microsoft.com/office/powerpoint/2010/main" val="400933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 Survey Score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952998" cy="4343400"/>
          </a:xfrm>
        </p:spPr>
        <p:txBody>
          <a:bodyPr/>
          <a:lstStyle/>
          <a:p>
            <a:r>
              <a:rPr lang="en-US" dirty="0" smtClean="0"/>
              <a:t>How do you assign a survey a score?</a:t>
            </a:r>
          </a:p>
          <a:p>
            <a:pPr lvl="1"/>
            <a:r>
              <a:rPr lang="en-US" dirty="0" smtClean="0"/>
              <a:t>A function of the Initial Survey Quality (CATZOC)</a:t>
            </a:r>
          </a:p>
          <a:p>
            <a:pPr lvl="1"/>
            <a:r>
              <a:rPr lang="en-US" dirty="0" smtClean="0"/>
              <a:t>Changeability of the area (how dynamic the seafloor is)</a:t>
            </a:r>
          </a:p>
          <a:p>
            <a:pPr lvl="1"/>
            <a:r>
              <a:rPr lang="en-US" dirty="0" smtClean="0"/>
              <a:t>Amount of time elapsed since surveyed.</a:t>
            </a:r>
          </a:p>
          <a:p>
            <a:r>
              <a:rPr lang="en-US" dirty="0" smtClean="0"/>
              <a:t>Decay term is used to describe the changeability over time.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86200" y="5410200"/>
            <a:ext cx="2743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Image courtesy of NOAA</a:t>
            </a:r>
            <a:endParaRPr lang="en-US" sz="16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56311" y="2248809"/>
            <a:ext cx="6032543" cy="3779982"/>
            <a:chOff x="6056311" y="2248809"/>
            <a:chExt cx="6032543" cy="37799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6311" y="2248809"/>
              <a:ext cx="6032543" cy="377998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628900" y="3536634"/>
              <a:ext cx="52578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29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601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tx1"/>
                </a:buClr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73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459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745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03120" indent="-228600" algn="l" defTabSz="914400" rtl="0" eaLnBrk="1" latinLnBrk="0" hangingPunct="1">
                <a:spcBef>
                  <a:spcPts val="600"/>
                </a:spcBef>
                <a:buSzPct val="80000"/>
                <a:buFont typeface="Arial" pitchFamily="34" charset="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Font typeface="Arial" pitchFamily="34" charset="0"/>
                <a:buNone/>
              </a:pPr>
              <a:r>
                <a:rPr lang="en-US" sz="2000" dirty="0" smtClean="0"/>
                <a:t>Decay Term = </a:t>
              </a:r>
              <a:r>
                <a:rPr lang="en-US" dirty="0" smtClean="0"/>
                <a:t>e</a:t>
              </a:r>
              <a:r>
                <a:rPr lang="en-US" sz="2000" baseline="90000" dirty="0" smtClean="0"/>
                <a:t>-(Decay Coefficient)x(Age of Survey)</a:t>
              </a:r>
              <a:endParaRPr lang="en-US" sz="2000" baseline="90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48694" y="6134868"/>
            <a:ext cx="201821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Fandel et al (2017)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122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990600"/>
          </a:xfrm>
        </p:spPr>
        <p:txBody>
          <a:bodyPr/>
          <a:lstStyle/>
          <a:p>
            <a:r>
              <a:rPr lang="en-US" dirty="0" smtClean="0"/>
              <a:t>The exponential decay function was chosen as a reasonable guess as to how a survey degrades over time. Is it?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7614" y="2438400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proposed solution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17614" y="3962400"/>
            <a:ext cx="9753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Compare historic bathymetric datasets with the most current survey to determine how much change has occurred.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0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work using historic bathymetric datasets</a:t>
            </a:r>
          </a:p>
          <a:p>
            <a:pPr lvl="1"/>
            <a:r>
              <a:rPr lang="en-US" dirty="0" err="1" smtClean="0"/>
              <a:t>Wal</a:t>
            </a:r>
            <a:r>
              <a:rPr lang="en-US" dirty="0" smtClean="0"/>
              <a:t> and </a:t>
            </a:r>
            <a:r>
              <a:rPr lang="en-US" dirty="0" err="1" smtClean="0"/>
              <a:t>Pye</a:t>
            </a:r>
            <a:r>
              <a:rPr lang="en-US" dirty="0" smtClean="0"/>
              <a:t> (2003)</a:t>
            </a:r>
          </a:p>
          <a:p>
            <a:pPr lvl="1"/>
            <a:r>
              <a:rPr lang="en-US" dirty="0" err="1" smtClean="0"/>
              <a:t>Jakobsson</a:t>
            </a:r>
            <a:r>
              <a:rPr lang="en-US" dirty="0" smtClean="0"/>
              <a:t> et al (2005) </a:t>
            </a:r>
          </a:p>
          <a:p>
            <a:r>
              <a:rPr lang="en-US" dirty="0" err="1" smtClean="0"/>
              <a:t>Jakobsson</a:t>
            </a:r>
            <a:r>
              <a:rPr lang="en-US" dirty="0" smtClean="0"/>
              <a:t> et al most applicable</a:t>
            </a:r>
          </a:p>
          <a:p>
            <a:r>
              <a:rPr lang="en-US" dirty="0" smtClean="0"/>
              <a:t>Hydrographic Smooth Sheets</a:t>
            </a:r>
          </a:p>
          <a:p>
            <a:r>
              <a:rPr lang="en-US" dirty="0" smtClean="0"/>
              <a:t>Triangulated Irregular Network (TIN)</a:t>
            </a:r>
          </a:p>
          <a:p>
            <a:r>
              <a:rPr lang="en-US" dirty="0" smtClean="0"/>
              <a:t>Differencing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6412" y="2295525"/>
            <a:ext cx="4605530" cy="4218709"/>
            <a:chOff x="6856412" y="2295525"/>
            <a:chExt cx="4605530" cy="4218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412" y="2295525"/>
              <a:ext cx="3512909" cy="28765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1812" y="3761509"/>
              <a:ext cx="3310130" cy="27527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154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81000"/>
            <a:ext cx="9753600" cy="762000"/>
          </a:xfrm>
        </p:spPr>
        <p:txBody>
          <a:bodyPr/>
          <a:lstStyle/>
          <a:p>
            <a:r>
              <a:rPr lang="en-US" dirty="0" smtClean="0"/>
              <a:t>Proposed Methodology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876798" cy="4343400"/>
          </a:xfrm>
        </p:spPr>
        <p:txBody>
          <a:bodyPr/>
          <a:lstStyle/>
          <a:p>
            <a:r>
              <a:rPr lang="en-US" dirty="0" smtClean="0"/>
              <a:t>Categorize difference surface based on CATZOC level. (Actual Decay)</a:t>
            </a:r>
          </a:p>
          <a:p>
            <a:r>
              <a:rPr lang="en-US" dirty="0" smtClean="0"/>
              <a:t>Use formula for Present Survey Score (using decay term) to model CATZOC</a:t>
            </a:r>
          </a:p>
          <a:p>
            <a:pPr lvl="1"/>
            <a:r>
              <a:rPr lang="en-US" dirty="0" smtClean="0"/>
              <a:t>Purely a function of time</a:t>
            </a:r>
          </a:p>
          <a:p>
            <a:r>
              <a:rPr lang="en-US" dirty="0" smtClean="0"/>
              <a:t>Analyze where discrepancies occur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80213" y="1143000"/>
            <a:ext cx="3962400" cy="5305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1813" y="6463512"/>
            <a:ext cx="121919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IHO (2013)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6559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Center for Environmental Information (NECI)</a:t>
            </a:r>
          </a:p>
          <a:p>
            <a:pPr lvl="1"/>
            <a:r>
              <a:rPr lang="en-US" dirty="0" smtClean="0"/>
              <a:t>Bathymetric Data Viewer</a:t>
            </a:r>
          </a:p>
          <a:p>
            <a:r>
              <a:rPr lang="en-US" dirty="0" smtClean="0"/>
              <a:t>The Approaches to Chesapeake Bay was chosen as the area of study.</a:t>
            </a:r>
          </a:p>
          <a:p>
            <a:pPr lvl="1"/>
            <a:r>
              <a:rPr lang="en-US" dirty="0" smtClean="0"/>
              <a:t>Area has been resurveyed many times over the past 100+ years</a:t>
            </a:r>
          </a:p>
          <a:p>
            <a:pPr lvl="1"/>
            <a:r>
              <a:rPr lang="en-US" dirty="0" smtClean="0"/>
              <a:t>Has seafloor bottom type consistent with most of the east coast (loose sediment, sandy). </a:t>
            </a:r>
          </a:p>
          <a:p>
            <a:pPr lvl="1"/>
            <a:r>
              <a:rPr lang="en-US" dirty="0" smtClean="0"/>
              <a:t>Decay term was developed with this bottom type assumption.</a:t>
            </a:r>
          </a:p>
          <a:p>
            <a:pPr lvl="1"/>
            <a:r>
              <a:rPr lang="en-US" dirty="0" smtClean="0"/>
              <a:t>Potential to look at other areas along the east coast if time available</a:t>
            </a:r>
          </a:p>
          <a:p>
            <a:r>
              <a:rPr lang="en-US" dirty="0" smtClean="0"/>
              <a:t>ArcGIS will be used for performing analysis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1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14279" y="1600200"/>
            <a:ext cx="8513657" cy="3810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6279" y="2133600"/>
            <a:ext cx="3048000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Hydrographic Smooth Sheets</a:t>
            </a:r>
          </a:p>
          <a:p>
            <a:r>
              <a:rPr lang="en-US" sz="2000" dirty="0" smtClean="0"/>
              <a:t>Point features in .xyz format</a:t>
            </a:r>
          </a:p>
          <a:p>
            <a:r>
              <a:rPr lang="en-US" sz="2000" dirty="0" smtClean="0"/>
              <a:t>Shoal bias sounding selection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62974" y="5514252"/>
            <a:ext cx="195083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/>
              <a:t>(Image from NOAA)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0943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6020"/>
            <a:ext cx="9753600" cy="1325562"/>
          </a:xfrm>
        </p:spPr>
        <p:txBody>
          <a:bodyPr/>
          <a:lstStyle/>
          <a:p>
            <a:r>
              <a:rPr lang="en-US" dirty="0" smtClean="0"/>
              <a:t>Challenges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447800"/>
            <a:ext cx="9753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analyzing the decay function in one area. Preferably this model would be used for all EEZ</a:t>
            </a:r>
          </a:p>
          <a:p>
            <a:r>
              <a:rPr lang="en-US" dirty="0" smtClean="0"/>
              <a:t>Constrained by overlap of historic data (needed for differencing)</a:t>
            </a:r>
          </a:p>
          <a:p>
            <a:r>
              <a:rPr lang="en-US" dirty="0" smtClean="0"/>
              <a:t>Determining uncertainty</a:t>
            </a:r>
          </a:p>
          <a:p>
            <a:pPr lvl="1"/>
            <a:r>
              <a:rPr lang="en-US" dirty="0" smtClean="0"/>
              <a:t>Comparing datasets that used different methods, </a:t>
            </a:r>
            <a:r>
              <a:rPr lang="en-US" dirty="0" err="1" smtClean="0"/>
              <a:t>datums</a:t>
            </a:r>
            <a:r>
              <a:rPr lang="en-US" dirty="0" smtClean="0"/>
              <a:t>, technologies, and density of data.</a:t>
            </a:r>
          </a:p>
          <a:p>
            <a:pPr lvl="1"/>
            <a:r>
              <a:rPr lang="en-US" dirty="0" smtClean="0"/>
              <a:t>Monte Carlo Simulations in </a:t>
            </a:r>
            <a:r>
              <a:rPr lang="en-US" dirty="0" err="1" smtClean="0"/>
              <a:t>Jakobsson</a:t>
            </a:r>
            <a:r>
              <a:rPr lang="en-US" dirty="0" smtClean="0"/>
              <a:t> et al (2005)</a:t>
            </a:r>
          </a:p>
          <a:p>
            <a:r>
              <a:rPr lang="en-US" dirty="0" smtClean="0"/>
              <a:t>Deciphering the Hydro Health Model – Complex!</a:t>
            </a:r>
          </a:p>
          <a:p>
            <a:r>
              <a:rPr lang="en-US" dirty="0" smtClean="0"/>
              <a:t>Scope of Statistics</a:t>
            </a:r>
          </a:p>
          <a:p>
            <a:pPr lvl="1"/>
            <a:r>
              <a:rPr lang="en-US" dirty="0" smtClean="0"/>
              <a:t>How far to take statistical analysis?</a:t>
            </a:r>
          </a:p>
          <a:p>
            <a:pPr lvl="1"/>
            <a:r>
              <a:rPr lang="en-US" dirty="0" smtClean="0"/>
              <a:t>Reasonableness vs Statistical Significance</a:t>
            </a:r>
          </a:p>
          <a:p>
            <a:r>
              <a:rPr lang="en-US" dirty="0" smtClean="0"/>
              <a:t>CATZOC is a coarse method of describing survey quality. Find way to determine actual Survey Score from historic datasets?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851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2743198" cy="1325562"/>
          </a:xfrm>
        </p:spPr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967607"/>
              </p:ext>
            </p:extLst>
          </p:nvPr>
        </p:nvGraphicFramePr>
        <p:xfrm>
          <a:off x="6780212" y="685800"/>
          <a:ext cx="4708525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02" y="2362200"/>
            <a:ext cx="5842000" cy="38862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896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Capstone Project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4114798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Background</a:t>
            </a:r>
          </a:p>
          <a:p>
            <a:pPr lvl="1"/>
            <a:r>
              <a:rPr lang="en-US" b="1" dirty="0" smtClean="0"/>
              <a:t>Hydrography </a:t>
            </a:r>
            <a:endParaRPr lang="en-US" b="1" dirty="0" smtClean="0"/>
          </a:p>
          <a:p>
            <a:pPr lvl="1"/>
            <a:r>
              <a:rPr lang="en-US" b="1" dirty="0" smtClean="0"/>
              <a:t>NOAA Office of Coast Survey (OCS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Technology</a:t>
            </a:r>
          </a:p>
          <a:p>
            <a:pPr lvl="1"/>
            <a:r>
              <a:rPr lang="en-US" b="1" dirty="0" smtClean="0"/>
              <a:t>Survey Site Prioritization</a:t>
            </a:r>
            <a:endParaRPr lang="en-US" b="1" dirty="0" smtClean="0"/>
          </a:p>
          <a:p>
            <a:pPr lvl="1"/>
            <a:r>
              <a:rPr lang="en-US" b="1" dirty="0" smtClean="0"/>
              <a:t>The Problem</a:t>
            </a:r>
          </a:p>
          <a:p>
            <a:pPr lvl="1"/>
            <a:r>
              <a:rPr lang="en-US" b="1" dirty="0" smtClean="0"/>
              <a:t>The Proposed Solution</a:t>
            </a:r>
            <a:endParaRPr lang="en-US" b="1" dirty="0"/>
          </a:p>
          <a:p>
            <a:r>
              <a:rPr lang="en-US" b="1" dirty="0" smtClean="0"/>
              <a:t>Methodology</a:t>
            </a:r>
          </a:p>
          <a:p>
            <a:pPr lvl="1"/>
            <a:r>
              <a:rPr lang="en-US" b="1" dirty="0" smtClean="0"/>
              <a:t>Data and Materials</a:t>
            </a:r>
          </a:p>
          <a:p>
            <a:pPr lvl="1"/>
            <a:r>
              <a:rPr lang="en-US" b="1" dirty="0" smtClean="0"/>
              <a:t>Analysis and Methods</a:t>
            </a:r>
          </a:p>
          <a:p>
            <a:pPr lvl="2"/>
            <a:r>
              <a:rPr lang="en-US" b="1" dirty="0" smtClean="0"/>
              <a:t>Related Work</a:t>
            </a:r>
          </a:p>
          <a:p>
            <a:pPr lvl="1"/>
            <a:r>
              <a:rPr lang="en-US" b="1" dirty="0" smtClean="0"/>
              <a:t>Challenges and Limitations</a:t>
            </a:r>
            <a:endParaRPr lang="en-US" b="1" dirty="0"/>
          </a:p>
          <a:p>
            <a:r>
              <a:rPr lang="en-US" b="1" dirty="0" smtClean="0"/>
              <a:t>Timeline</a:t>
            </a:r>
            <a:endParaRPr lang="en-US" b="1" dirty="0" smtClean="0"/>
          </a:p>
          <a:p>
            <a:r>
              <a:rPr lang="en-US" b="1" dirty="0" smtClean="0"/>
              <a:t>References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Karen </a:t>
            </a:r>
            <a:r>
              <a:rPr lang="en-US" dirty="0" err="1"/>
              <a:t>Schuckman</a:t>
            </a:r>
            <a:r>
              <a:rPr lang="en-US" dirty="0"/>
              <a:t>, Advisor Penn State MGIS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NOAA’s Office of Coast Survey for Historical Information</a:t>
            </a:r>
          </a:p>
          <a:p>
            <a:r>
              <a:rPr lang="en-US" dirty="0" smtClean="0"/>
              <a:t>Christy </a:t>
            </a:r>
            <a:r>
              <a:rPr lang="en-US" dirty="0" err="1" smtClean="0"/>
              <a:t>Fandel,Office</a:t>
            </a:r>
            <a:r>
              <a:rPr lang="en-US" dirty="0" smtClean="0"/>
              <a:t> of Coast Survey, Hydrographic Surveys Division</a:t>
            </a:r>
          </a:p>
          <a:p>
            <a:r>
              <a:rPr lang="en-US" dirty="0" smtClean="0"/>
              <a:t>Patrick </a:t>
            </a:r>
            <a:r>
              <a:rPr lang="en-US" dirty="0" err="1" smtClean="0"/>
              <a:t>Keown,Office</a:t>
            </a:r>
            <a:r>
              <a:rPr lang="en-US" dirty="0" smtClean="0"/>
              <a:t> </a:t>
            </a:r>
            <a:r>
              <a:rPr lang="en-US" dirty="0"/>
              <a:t>of Coast Survey, Hydrographic Surveys </a:t>
            </a:r>
            <a:r>
              <a:rPr lang="en-US" dirty="0" smtClean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890387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4800"/>
            <a:ext cx="9753600" cy="411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8012" y="838200"/>
            <a:ext cx="99440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en-US" sz="1200" dirty="0"/>
              <a:t>Bathymetric Data Viewer. (</a:t>
            </a:r>
            <a:r>
              <a:rPr lang="en-US" sz="1200" dirty="0" err="1"/>
              <a:t>n.d.</a:t>
            </a:r>
            <a:r>
              <a:rPr lang="en-US" sz="1200" dirty="0"/>
              <a:t>). </a:t>
            </a:r>
            <a:r>
              <a:rPr lang="en-US" sz="1200" dirty="0"/>
              <a:t>Retrieved July 25, 2018, from https://maps.ngdc.noaa.gov/viewers/bathymetry</a:t>
            </a:r>
            <a:r>
              <a:rPr lang="en-US" sz="1200" dirty="0" smtClean="0"/>
              <a:t>/</a:t>
            </a:r>
          </a:p>
          <a:p>
            <a:pPr marL="45720"/>
            <a:endParaRPr lang="en-US" sz="1200" dirty="0"/>
          </a:p>
          <a:p>
            <a:pPr marL="45720"/>
            <a:r>
              <a:rPr lang="en-US" sz="1200" dirty="0"/>
              <a:t>Fandel, C., </a:t>
            </a:r>
            <a:r>
              <a:rPr lang="en-US" sz="1200" dirty="0" err="1"/>
              <a:t>Gonsalves</a:t>
            </a:r>
            <a:r>
              <a:rPr lang="en-US" sz="1200" dirty="0"/>
              <a:t>, M., </a:t>
            </a:r>
            <a:r>
              <a:rPr lang="en-US" sz="1200" dirty="0" err="1"/>
              <a:t>Keown</a:t>
            </a:r>
            <a:r>
              <a:rPr lang="en-US" sz="1200" dirty="0"/>
              <a:t>, P., Allen, C., Hick, L., &amp; Gallagher, B. </a:t>
            </a:r>
            <a:r>
              <a:rPr lang="en-US" sz="1200" dirty="0" smtClean="0"/>
              <a:t>(2017).</a:t>
            </a:r>
            <a:r>
              <a:rPr lang="en-US" sz="1200" dirty="0"/>
              <a:t> </a:t>
            </a:r>
            <a:r>
              <a:rPr lang="en-US" sz="1200" dirty="0"/>
              <a:t>Hydrographic Health: A National Overview. Lecture presented at US Hydrographic Conference in TX, Galveston. Retrieved from http://ushydro2017.thsoa.org/wp-content/uploads/2017/04/1-FandelEtAl_HydroHealth_USHydro2017.pdf</a:t>
            </a:r>
          </a:p>
          <a:p>
            <a:pPr marL="45720"/>
            <a:endParaRPr lang="en-US" sz="1200" dirty="0"/>
          </a:p>
          <a:p>
            <a:pPr marL="45720"/>
            <a:r>
              <a:rPr lang="en-US" sz="1200" dirty="0" smtClean="0"/>
              <a:t>History </a:t>
            </a:r>
            <a:r>
              <a:rPr lang="en-US" sz="1200" dirty="0"/>
              <a:t>of Hydrographic Surveying. </a:t>
            </a:r>
            <a:r>
              <a:rPr lang="en-US" sz="1200" dirty="0"/>
              <a:t>(</a:t>
            </a:r>
            <a:r>
              <a:rPr lang="en-US" sz="1200" dirty="0" err="1"/>
              <a:t>n.d.</a:t>
            </a:r>
            <a:r>
              <a:rPr lang="en-US" sz="1200" dirty="0"/>
              <a:t>). </a:t>
            </a:r>
            <a:r>
              <a:rPr lang="en-US" sz="1200" dirty="0"/>
              <a:t>Retrieved from https://</a:t>
            </a:r>
            <a:r>
              <a:rPr lang="en-US" sz="1200" dirty="0" smtClean="0"/>
              <a:t>nauticalcharts.noaa.gov/learn/history-of-hydrographic-surveying.html</a:t>
            </a:r>
          </a:p>
          <a:p>
            <a:pPr marL="45720"/>
            <a:endParaRPr lang="en-US" sz="1200" dirty="0"/>
          </a:p>
          <a:p>
            <a:pPr marL="45720"/>
            <a:r>
              <a:rPr lang="en-US" sz="1200" dirty="0"/>
              <a:t>International Organization for Standardization. </a:t>
            </a:r>
            <a:r>
              <a:rPr lang="en-US" sz="1200" dirty="0"/>
              <a:t>(</a:t>
            </a:r>
            <a:r>
              <a:rPr lang="en-US" sz="1200" dirty="0" smtClean="0"/>
              <a:t>2013).</a:t>
            </a:r>
            <a:r>
              <a:rPr lang="en-US" sz="1200" dirty="0"/>
              <a:t> </a:t>
            </a:r>
            <a:r>
              <a:rPr lang="en-US" sz="1200" dirty="0" smtClean="0"/>
              <a:t>Regulations of the IHO for International (INT) Charts and Chart Specifications of the IHO (Edition 4.4.0). </a:t>
            </a:r>
            <a:r>
              <a:rPr lang="en-US" sz="1200" dirty="0"/>
              <a:t>Retrieved from </a:t>
            </a:r>
            <a:r>
              <a:rPr lang="en-US" sz="1200" dirty="0"/>
              <a:t>https://</a:t>
            </a:r>
            <a:r>
              <a:rPr lang="en-US" sz="1200" dirty="0" smtClean="0"/>
              <a:t>www.iho.int/iho_pubs/standard/S-4/S-4_e4.4.0_EN_Sep13.pdf</a:t>
            </a:r>
          </a:p>
          <a:p>
            <a:pPr marL="45720"/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dirty="0" err="1" smtClean="0"/>
              <a:t>Jakobsson</a:t>
            </a:r>
            <a:r>
              <a:rPr lang="en-US" sz="1200" dirty="0"/>
              <a:t>, Martin; Armstrong, Andy; Calder, Brian R.; Huff, Lloyd C.; Mayer, Larry A.; and Ward, Larry </a:t>
            </a:r>
            <a:r>
              <a:rPr lang="en-US" sz="1200" dirty="0" smtClean="0"/>
              <a:t>G. (2005). On </a:t>
            </a:r>
            <a:r>
              <a:rPr lang="en-US" sz="1200" dirty="0"/>
              <a:t>the Use of </a:t>
            </a:r>
            <a:r>
              <a:rPr lang="en-US" sz="1200" dirty="0" smtClean="0"/>
              <a:t>Historical Bathymetric </a:t>
            </a:r>
            <a:r>
              <a:rPr lang="en-US" sz="1200" dirty="0"/>
              <a:t>Data to Determine Changes in Bathymetry: An Analysis of Errors and Application to Great Bay Estuary, </a:t>
            </a:r>
            <a:r>
              <a:rPr lang="en-US" sz="1200" dirty="0" smtClean="0"/>
              <a:t>NH.</a:t>
            </a: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dirty="0"/>
              <a:t>International Hydrographic </a:t>
            </a:r>
            <a:r>
              <a:rPr lang="en-US" sz="1200" dirty="0" smtClean="0"/>
              <a:t>Review,1016. </a:t>
            </a:r>
            <a:r>
              <a:rPr lang="en-US" sz="1200" dirty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scholars.unh.edu/ccom/1016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dirty="0"/>
              <a:t>NOAA History - NOAA Legacy/Historic Documents - Act of Feb 10, 1807. (</a:t>
            </a:r>
            <a:r>
              <a:rPr lang="en-US" sz="1200" dirty="0" err="1"/>
              <a:t>n.d.</a:t>
            </a:r>
            <a:r>
              <a:rPr lang="en-US" sz="1200" dirty="0"/>
              <a:t>). </a:t>
            </a:r>
            <a:r>
              <a:rPr lang="en-US" sz="1200" dirty="0"/>
              <a:t>Retrieved from http://</a:t>
            </a:r>
            <a:r>
              <a:rPr lang="en-US" sz="1200" dirty="0" smtClean="0"/>
              <a:t>www.history.noaa.gov/legacy/act1.html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i="1" dirty="0"/>
              <a:t>NOAA Hydrographic Survey Priorities: 2012 Edition</a:t>
            </a:r>
            <a:r>
              <a:rPr lang="en-US" sz="1200" dirty="0"/>
              <a:t>(Rep.). (2012). Retrieved May 01, 2018, from https://nauticalcharts.noaa.gov/publications/docs/national-hydrographic-survey-priorities/nhsp-full document-2012.pdf</a:t>
            </a: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dirty="0" err="1"/>
              <a:t>Paskevich</a:t>
            </a:r>
            <a:r>
              <a:rPr lang="en-US" sz="1200" dirty="0"/>
              <a:t>, V., Wong, F., O'Malley, J., </a:t>
            </a:r>
            <a:r>
              <a:rPr lang="en-US" sz="1200" dirty="0" err="1"/>
              <a:t>Groome</a:t>
            </a:r>
            <a:r>
              <a:rPr lang="en-US" sz="1200" dirty="0"/>
              <a:t>, M., </a:t>
            </a:r>
            <a:r>
              <a:rPr lang="en-US" sz="1200" dirty="0" err="1"/>
              <a:t>Gutmacher</a:t>
            </a:r>
            <a:r>
              <a:rPr lang="en-US" sz="1200" dirty="0"/>
              <a:t>, C., &amp; Stevenson, A. (</a:t>
            </a:r>
            <a:r>
              <a:rPr lang="en-US" sz="1200" dirty="0" err="1"/>
              <a:t>n.d.</a:t>
            </a:r>
            <a:r>
              <a:rPr lang="en-US" sz="1200" dirty="0"/>
              <a:t>). USGS OFR 2010-1332: Exclusive Economic Zone and GLORIA surveys. Retrieved July 25, 2018, from https://pubs.usgs.gov/of/2010/1332/htmldocs/figures/figure01-eez.html</a:t>
            </a: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endParaRPr lang="en-US" sz="1200" dirty="0"/>
          </a:p>
          <a:p>
            <a:pPr marL="45720" indent="0">
              <a:lnSpc>
                <a:spcPct val="100000"/>
              </a:lnSpc>
              <a:buNone/>
            </a:pPr>
            <a:r>
              <a:rPr lang="en-US" sz="1200" dirty="0"/>
              <a:t>PREAMBLE TO THE UNITED NATIONS CONVENTION ON THE LAW OF THE SEA. (</a:t>
            </a:r>
            <a:r>
              <a:rPr lang="en-US" sz="1200" dirty="0" err="1"/>
              <a:t>n.d.</a:t>
            </a:r>
            <a:r>
              <a:rPr lang="en-US" sz="1200" dirty="0"/>
              <a:t>). Retrieved July 25, 2018, from http://www.un.org/depts/los/convention_agreements/texts/unclos/part5.htm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200" dirty="0"/>
          </a:p>
          <a:p>
            <a:pPr marL="45720"/>
            <a:r>
              <a:rPr lang="en-US" sz="1200" dirty="0"/>
              <a:t>Van Der </a:t>
            </a:r>
            <a:r>
              <a:rPr lang="en-US" sz="1200" dirty="0" err="1"/>
              <a:t>Wal</a:t>
            </a:r>
            <a:r>
              <a:rPr lang="en-US" sz="1200" dirty="0"/>
              <a:t>, D., &amp; </a:t>
            </a:r>
            <a:r>
              <a:rPr lang="en-US" sz="1200" dirty="0" err="1"/>
              <a:t>Pye</a:t>
            </a:r>
            <a:r>
              <a:rPr lang="en-US" sz="1200" dirty="0"/>
              <a:t>, K. (2003). The use of historical bathymetric charts in a GIS to assess morphological change in estuaries. The Geographical Journal,169(1), 21-31. </a:t>
            </a:r>
            <a:r>
              <a:rPr lang="en-US" sz="1200" dirty="0" err="1"/>
              <a:t>doi:https</a:t>
            </a:r>
            <a:r>
              <a:rPr lang="en-US" sz="1200" dirty="0"/>
              <a:t>://doi.org/10.1111/1475-4959.04943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501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838036"/>
            <a:ext cx="757889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Hydrography?</a:t>
            </a:r>
          </a:p>
          <a:p>
            <a:pPr lvl="1"/>
            <a:r>
              <a:rPr lang="en-US" dirty="0" smtClean="0"/>
              <a:t>The measurement of the physical features underneath bodies of water and the shoreline surrounding it.</a:t>
            </a:r>
          </a:p>
          <a:p>
            <a:r>
              <a:rPr lang="en-US" dirty="0" smtClean="0"/>
              <a:t>Why is it Important?</a:t>
            </a:r>
          </a:p>
          <a:p>
            <a:pPr lvl="1"/>
            <a:r>
              <a:rPr lang="en-US" dirty="0" smtClean="0"/>
              <a:t>Hydrographic surveys are generally performed for the purpose of safe maritime navigation. </a:t>
            </a:r>
          </a:p>
          <a:p>
            <a:pPr lvl="1"/>
            <a:r>
              <a:rPr lang="en-US" dirty="0" smtClean="0"/>
              <a:t>Hazards exist to navigation that affect human safety, the nation’s economy, and the environment</a:t>
            </a:r>
          </a:p>
          <a:p>
            <a:pPr lvl="1"/>
            <a:r>
              <a:rPr lang="en-US" dirty="0" smtClean="0"/>
              <a:t>Commercial vessels are always looking to maximize size. </a:t>
            </a:r>
          </a:p>
          <a:p>
            <a:pPr lvl="2"/>
            <a:r>
              <a:rPr lang="en-US" dirty="0" smtClean="0"/>
              <a:t>Little under keel clearance</a:t>
            </a:r>
          </a:p>
          <a:p>
            <a:pPr lvl="1"/>
            <a:r>
              <a:rPr lang="en-US" dirty="0" smtClean="0"/>
              <a:t>Charts must hold up in the court of law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1" y="1600200"/>
            <a:ext cx="3086461" cy="4572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67910" y="6234742"/>
            <a:ext cx="29781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/>
              <a:t>(NOAA)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6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Organization and Mission 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909762"/>
            <a:ext cx="5715000" cy="4343400"/>
          </a:xfrm>
        </p:spPr>
        <p:txBody>
          <a:bodyPr/>
          <a:lstStyle/>
          <a:p>
            <a:r>
              <a:rPr lang="en-US" dirty="0" smtClean="0"/>
              <a:t>Creation of US Coast and Geodetic Survey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President </a:t>
            </a:r>
            <a:r>
              <a:rPr lang="en-US" dirty="0" smtClean="0"/>
              <a:t>Thomas Jefferson, 1807</a:t>
            </a:r>
          </a:p>
          <a:p>
            <a:pPr lvl="2"/>
            <a:r>
              <a:rPr lang="en-US" dirty="0" smtClean="0"/>
              <a:t>Commerce/Security (NOAA)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Coast </a:t>
            </a:r>
            <a:r>
              <a:rPr lang="en-US" dirty="0" smtClean="0"/>
              <a:t>and Geodetic Survey Act of </a:t>
            </a:r>
            <a:r>
              <a:rPr lang="en-US" dirty="0" smtClean="0"/>
              <a:t>1947 (NOAA)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smtClean="0"/>
              <a:t>Laws of the Sea Part V – Exclusive Economic Zone</a:t>
            </a:r>
          </a:p>
          <a:p>
            <a:pPr lvl="2"/>
            <a:r>
              <a:rPr lang="en-US" dirty="0" smtClean="0"/>
              <a:t>Defined offshore limit, 200 NM from territorial </a:t>
            </a:r>
            <a:r>
              <a:rPr lang="en-US" dirty="0" smtClean="0"/>
              <a:t>land (UN)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gure showing the EEZ boundaries and location and extent of the GLORIA surveys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97" y="1838782"/>
            <a:ext cx="5854615" cy="44143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53204" y="6267069"/>
            <a:ext cx="5562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/>
              <a:t>Delineation </a:t>
            </a:r>
            <a:r>
              <a:rPr lang="en-US" sz="1200" i="1" dirty="0"/>
              <a:t>of the US Exclusive Economic Zone (EEZ)(USGS)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116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Hydrographic Technology </a:t>
            </a:r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76235"/>
            <a:ext cx="5562600" cy="4343400"/>
          </a:xfrm>
        </p:spPr>
        <p:txBody>
          <a:bodyPr/>
          <a:lstStyle/>
          <a:p>
            <a:r>
              <a:rPr lang="en-US" dirty="0" smtClean="0"/>
              <a:t>Gathering Bathymetric Soundings</a:t>
            </a:r>
          </a:p>
          <a:p>
            <a:pPr lvl="1"/>
            <a:r>
              <a:rPr lang="en-US" dirty="0" err="1" smtClean="0"/>
              <a:t>Leadline</a:t>
            </a:r>
            <a:endParaRPr lang="en-US" dirty="0" smtClean="0"/>
          </a:p>
          <a:p>
            <a:pPr lvl="1"/>
            <a:r>
              <a:rPr lang="en-US" dirty="0" err="1" smtClean="0"/>
              <a:t>Wiredrag</a:t>
            </a:r>
            <a:endParaRPr lang="en-US" dirty="0" smtClean="0"/>
          </a:p>
          <a:p>
            <a:pPr lvl="1"/>
            <a:r>
              <a:rPr lang="en-US" dirty="0" smtClean="0"/>
              <a:t>Single Beam Sonar</a:t>
            </a:r>
          </a:p>
          <a:p>
            <a:pPr lvl="1"/>
            <a:r>
              <a:rPr lang="en-US" dirty="0" err="1" smtClean="0"/>
              <a:t>Multibeam</a:t>
            </a:r>
            <a:r>
              <a:rPr lang="en-US" dirty="0" smtClean="0"/>
              <a:t> Sonar</a:t>
            </a:r>
          </a:p>
          <a:p>
            <a:r>
              <a:rPr lang="en-US" dirty="0" smtClean="0"/>
              <a:t>Positioning</a:t>
            </a:r>
          </a:p>
          <a:p>
            <a:pPr lvl="1"/>
            <a:r>
              <a:rPr lang="en-US" dirty="0" smtClean="0"/>
              <a:t>Sextant</a:t>
            </a:r>
          </a:p>
          <a:p>
            <a:pPr lvl="1"/>
            <a:r>
              <a:rPr lang="en-US" dirty="0" smtClean="0"/>
              <a:t>Radio Acoustic Ranging</a:t>
            </a:r>
          </a:p>
          <a:p>
            <a:pPr lvl="1"/>
            <a:r>
              <a:rPr lang="en-US" dirty="0" smtClean="0"/>
              <a:t>Shoran/Loran</a:t>
            </a:r>
          </a:p>
          <a:p>
            <a:pPr lvl="1"/>
            <a:r>
              <a:rPr lang="en-US" dirty="0" smtClean="0"/>
              <a:t>GPS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9795" y="1553194"/>
            <a:ext cx="7078220" cy="5255016"/>
            <a:chOff x="4959795" y="1553194"/>
            <a:chExt cx="7078220" cy="5255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6297" y="3816886"/>
              <a:ext cx="3142038" cy="23553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6617" y="1553194"/>
              <a:ext cx="3581398" cy="2327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3812" y="2326739"/>
              <a:ext cx="3733800" cy="1805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9795" y="3993573"/>
              <a:ext cx="3772436" cy="28146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837612" y="6267069"/>
            <a:ext cx="297819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/>
              <a:t>(NOAA)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828800"/>
            <a:ext cx="58674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Coast Survey’s Resources</a:t>
            </a:r>
          </a:p>
          <a:p>
            <a:pPr lvl="1"/>
            <a:r>
              <a:rPr lang="en-US" dirty="0" smtClean="0"/>
              <a:t>NOAA Fleet is 16 ships, only 4 of which are dedicated to hydrographic work</a:t>
            </a:r>
          </a:p>
          <a:p>
            <a:pPr lvl="1"/>
            <a:r>
              <a:rPr lang="en-US" dirty="0" smtClean="0"/>
              <a:t>6 Navigation Response Teams for emergency response and urgent requests</a:t>
            </a:r>
          </a:p>
          <a:p>
            <a:pPr lvl="1"/>
            <a:r>
              <a:rPr lang="en-US" dirty="0" smtClean="0"/>
              <a:t>Contracting of Commercial Survey Companies</a:t>
            </a:r>
          </a:p>
          <a:p>
            <a:r>
              <a:rPr lang="en-US" dirty="0" smtClean="0"/>
              <a:t>Small amount of resources to fulfill the requirement – Must prioritize!</a:t>
            </a:r>
          </a:p>
          <a:p>
            <a:r>
              <a:rPr lang="en-US" dirty="0" smtClean="0"/>
              <a:t>National Hydrographic Survey Priorities (NHSP)</a:t>
            </a:r>
          </a:p>
          <a:p>
            <a:r>
              <a:rPr lang="en-US" dirty="0" smtClean="0"/>
              <a:t>The Hydro Health Model (HHM)</a:t>
            </a:r>
          </a:p>
        </p:txBody>
      </p:sp>
      <p:pic>
        <p:nvPicPr>
          <p:cNvPr id="1026" name="Picture 2" descr="Image may contain: ocean, outdoor, wate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085974"/>
            <a:ext cx="5753100" cy="382905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0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National Hydrographic Survey </a:t>
            </a:r>
            <a:r>
              <a:rPr lang="en-US" sz="3200" dirty="0" smtClean="0"/>
              <a:t>Priorities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486398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What’s Navigationally Significant?</a:t>
            </a:r>
          </a:p>
          <a:p>
            <a:pPr lvl="1"/>
            <a:r>
              <a:rPr lang="en-US" dirty="0" smtClean="0"/>
              <a:t>Offshore limit based on depth</a:t>
            </a:r>
          </a:p>
          <a:p>
            <a:pPr lvl="1"/>
            <a:r>
              <a:rPr lang="en-US" dirty="0" smtClean="0"/>
              <a:t>Other factors include the draft of typical vessel traffic and potential for underwater obstructions.</a:t>
            </a:r>
          </a:p>
          <a:p>
            <a:r>
              <a:rPr lang="en-US" dirty="0" smtClean="0"/>
              <a:t>Prioritization Categories:</a:t>
            </a:r>
          </a:p>
          <a:p>
            <a:pPr lvl="1"/>
            <a:r>
              <a:rPr lang="en-US" dirty="0" smtClean="0"/>
              <a:t>Critical</a:t>
            </a:r>
          </a:p>
          <a:p>
            <a:pPr lvl="1"/>
            <a:r>
              <a:rPr lang="en-US" dirty="0" smtClean="0"/>
              <a:t>Emerging Critical</a:t>
            </a:r>
          </a:p>
          <a:p>
            <a:pPr lvl="1"/>
            <a:r>
              <a:rPr lang="en-US" dirty="0" smtClean="0"/>
              <a:t>Priority 1-5</a:t>
            </a:r>
          </a:p>
          <a:p>
            <a:pPr lvl="1"/>
            <a:r>
              <a:rPr lang="en-US" dirty="0" smtClean="0"/>
              <a:t>Completed (Any survey after 1993)</a:t>
            </a:r>
          </a:p>
          <a:p>
            <a:r>
              <a:rPr lang="en-US" b="1" dirty="0" smtClean="0"/>
              <a:t>Contains “Resurvey Areas” that are defined in a subjective manner.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37412" y="2057400"/>
            <a:ext cx="4191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1828800"/>
            <a:ext cx="6219246" cy="20210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693188" y="1828800"/>
            <a:ext cx="4572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8624778" y="3680814"/>
            <a:ext cx="1416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/>
              <a:t>(NOAA 2012)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66585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9753600" cy="868362"/>
          </a:xfrm>
        </p:spPr>
        <p:txBody>
          <a:bodyPr/>
          <a:lstStyle/>
          <a:p>
            <a:r>
              <a:rPr lang="en-US" dirty="0" smtClean="0"/>
              <a:t>NHSP 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12" y="1143000"/>
            <a:ext cx="4572000" cy="55822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12" y="1143000"/>
            <a:ext cx="4449139" cy="55822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1312" y="3509375"/>
            <a:ext cx="20955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NHSP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28" y="3934107"/>
            <a:ext cx="141626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 dirty="0" smtClean="0"/>
              <a:t>(NOAA 2012)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72249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82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14868"/>
            <a:ext cx="9753600" cy="1325562"/>
          </a:xfrm>
        </p:spPr>
        <p:txBody>
          <a:bodyPr/>
          <a:lstStyle/>
          <a:p>
            <a:r>
              <a:rPr lang="en-US" dirty="0" smtClean="0"/>
              <a:t>The Hydro Health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340430"/>
            <a:ext cx="6857998" cy="4343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Currently in development. </a:t>
            </a:r>
            <a:endParaRPr lang="en-US" sz="1800" dirty="0" smtClean="0"/>
          </a:p>
          <a:p>
            <a:r>
              <a:rPr lang="en-US" sz="1800" dirty="0" smtClean="0"/>
              <a:t>A spatial data </a:t>
            </a:r>
            <a:r>
              <a:rPr lang="en-US" sz="1800" dirty="0" smtClean="0"/>
              <a:t>driven model that combines risk assessment and gap analysis to determine survey priorities.</a:t>
            </a:r>
          </a:p>
          <a:p>
            <a:r>
              <a:rPr lang="en-US" sz="1800" dirty="0" smtClean="0"/>
              <a:t>Leverages more comprehensive use of GIS (ArcMap, Python)</a:t>
            </a:r>
          </a:p>
          <a:p>
            <a:r>
              <a:rPr lang="en-US" sz="1800" dirty="0" smtClean="0"/>
              <a:t>Uses the “Hydrographic Risk” and “Hydrographic Gap” to determine “Hydrographic Health” of an </a:t>
            </a:r>
            <a:r>
              <a:rPr lang="en-US" sz="1800" dirty="0" smtClean="0"/>
              <a:t>area</a:t>
            </a:r>
          </a:p>
          <a:p>
            <a:r>
              <a:rPr lang="en-US" sz="1800" dirty="0" smtClean="0"/>
              <a:t>Decay Term resides in “Present Survey Score” of Hydrographic Gap</a:t>
            </a:r>
            <a:endParaRPr lang="en-US" sz="1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r="4391"/>
          <a:stretch>
            <a:fillRect/>
          </a:stretch>
        </p:blipFill>
        <p:spPr bwMode="auto">
          <a:xfrm>
            <a:off x="1674813" y="5217518"/>
            <a:ext cx="8839202" cy="118328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5" name="Rectangle 4"/>
          <p:cNvSpPr/>
          <p:nvPr/>
        </p:nvSpPr>
        <p:spPr>
          <a:xfrm>
            <a:off x="3351212" y="5217518"/>
            <a:ext cx="3276600" cy="118328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412" y="1828799"/>
            <a:ext cx="1905000" cy="2818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212" y="6519130"/>
            <a:ext cx="27432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/>
              <a:t>Fandel et al (2017)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45373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0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1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2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3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4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5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6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7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18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2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3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4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5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6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7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8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9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1081</Words>
  <Application>Microsoft Office PowerPoint</Application>
  <PresentationFormat>Custom</PresentationFormat>
  <Paragraphs>184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Continental North America 16x9</vt:lpstr>
      <vt:lpstr>An Analysis of the Survey Decay Term in NOAA's Hydro Health Model Using Historic Bathymetric Datasets  Nicholas Morgan</vt:lpstr>
      <vt:lpstr>Capstone Project Outline</vt:lpstr>
      <vt:lpstr>Hydrography</vt:lpstr>
      <vt:lpstr>Organization and Mission Background</vt:lpstr>
      <vt:lpstr>Hydrographic Technology Background</vt:lpstr>
      <vt:lpstr>Survey prioritization</vt:lpstr>
      <vt:lpstr>National Hydrographic Survey Priorities</vt:lpstr>
      <vt:lpstr>NHSP (Continued)</vt:lpstr>
      <vt:lpstr>The Hydro Health Model</vt:lpstr>
      <vt:lpstr>PowerPoint Presentation</vt:lpstr>
      <vt:lpstr>Project Statement</vt:lpstr>
      <vt:lpstr>Present Survey Score</vt:lpstr>
      <vt:lpstr>The Problem</vt:lpstr>
      <vt:lpstr>Proposed Methodology</vt:lpstr>
      <vt:lpstr>Proposed Methodology (cont.)</vt:lpstr>
      <vt:lpstr>Data and Materials</vt:lpstr>
      <vt:lpstr>Data</vt:lpstr>
      <vt:lpstr>Challenges and Limitations</vt:lpstr>
      <vt:lpstr>Timeline:</vt:lpstr>
      <vt:lpstr>Acknowledgements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the Survey Decay Term in NOAA's Hydro Health Model Using Historic Bathymetric Datasets</dc:title>
  <dc:creator>Nicholas Morgan</dc:creator>
  <cp:lastModifiedBy>Nicholas Morgan</cp:lastModifiedBy>
  <cp:revision>59</cp:revision>
  <dcterms:created xsi:type="dcterms:W3CDTF">2018-07-23T20:21:02Z</dcterms:created>
  <dcterms:modified xsi:type="dcterms:W3CDTF">2018-07-25T23:28:41Z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