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2"/>
  </p:sldMasterIdLst>
  <p:sldIdLst>
    <p:sldId id="256" r:id="rId3"/>
    <p:sldId id="257" r:id="rId4"/>
    <p:sldId id="258" r:id="rId5"/>
    <p:sldId id="260" r:id="rId6"/>
    <p:sldId id="269" r:id="rId7"/>
    <p:sldId id="270" r:id="rId8"/>
    <p:sldId id="261" r:id="rId9"/>
    <p:sldId id="262" r:id="rId10"/>
    <p:sldId id="263" r:id="rId11"/>
    <p:sldId id="272" r:id="rId12"/>
    <p:sldId id="271" r:id="rId13"/>
    <p:sldId id="274" r:id="rId14"/>
    <p:sldId id="275" r:id="rId15"/>
    <p:sldId id="276" r:id="rId16"/>
    <p:sldId id="265" r:id="rId17"/>
    <p:sldId id="266" r:id="rId18"/>
    <p:sldId id="267" r:id="rId19"/>
    <p:sldId id="268" r:id="rId20"/>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BF1"/>
    <a:srgbClr val="20EC33"/>
    <a:srgbClr val="F69B16"/>
    <a:srgbClr val="FC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79" autoAdjust="0"/>
    <p:restoredTop sz="94660"/>
  </p:normalViewPr>
  <p:slideViewPr>
    <p:cSldViewPr snapToGrid="0">
      <p:cViewPr varScale="1">
        <p:scale>
          <a:sx n="47" d="100"/>
          <a:sy n="47" d="100"/>
        </p:scale>
        <p:origin x="972" y="36"/>
      </p:cViewPr>
      <p:guideLst>
        <p:guide orient="horz" pos="2160"/>
        <p:guide pos="2880"/>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300555"/>
            <a:ext cx="6858000" cy="4572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799" y="377825"/>
            <a:ext cx="8229601" cy="1470025"/>
          </a:xfrm>
        </p:spPr>
        <p:txBody>
          <a:bodyPr/>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3962400" y="1859622"/>
            <a:ext cx="49530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D16A22-1817-47A2-BE7E-A3C3CA36A58B}"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379655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16A22-1817-47A2-BE7E-A3C3CA36A58B}"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392598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1319921"/>
            <a:ext cx="1965064" cy="4983163"/>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19921"/>
            <a:ext cx="6607884"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16A22-1817-47A2-BE7E-A3C3CA36A58B}"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268438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371600"/>
            <a:ext cx="8686800" cy="4953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D16A22-1817-47A2-BE7E-A3C3CA36A58B}"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8796238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67125"/>
            <a:ext cx="7772400" cy="1362075"/>
          </a:xfrm>
        </p:spPr>
        <p:txBody>
          <a:bodyPr anchor="t"/>
          <a:lstStyle>
            <a:lvl1pPr algn="l">
              <a:defRPr sz="40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669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16A22-1817-47A2-BE7E-A3C3CA36A58B}"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69424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D16A22-1817-47A2-BE7E-A3C3CA36A58B}"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147791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3716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011362"/>
            <a:ext cx="4268788"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270375"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16A22-1817-47A2-BE7E-A3C3CA36A58B}" type="datetimeFigureOut">
              <a:rPr lang="en-US" smtClean="0"/>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219430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16A22-1817-47A2-BE7E-A3C3CA36A58B}" type="datetimeFigureOut">
              <a:rPr lang="en-US" smtClean="0"/>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233896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16A22-1817-47A2-BE7E-A3C3CA36A58B}" type="datetimeFigureOut">
              <a:rPr lang="en-US" smtClean="0"/>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38837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87"/>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09687"/>
            <a:ext cx="5340350" cy="5014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737"/>
            <a:ext cx="3236913" cy="3852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16A22-1817-47A2-BE7E-A3C3CA36A58B}"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199982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16A22-1817-47A2-BE7E-A3C3CA36A58B}"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77552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5"/>
          <a:srcRect t="10601"/>
          <a:stretch/>
        </p:blipFill>
        <p:spPr>
          <a:xfrm>
            <a:off x="101030" y="92466"/>
            <a:ext cx="2230348" cy="1329262"/>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228600" y="1382358"/>
            <a:ext cx="8686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16A22-1817-47A2-BE7E-A3C3CA36A58B}" type="datetimeFigureOut">
              <a:rPr lang="en-US" smtClean="0"/>
              <a:t>12/19/2013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693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7337F-C307-4F9B-8E00-0E2205FDBD67}" type="slidenum">
              <a:rPr lang="en-US" smtClean="0"/>
              <a:t>‹#›</a:t>
            </a:fld>
            <a:endParaRPr lang="en-US"/>
          </a:p>
        </p:txBody>
      </p:sp>
      <p:sp>
        <p:nvSpPr>
          <p:cNvPr id="2" name="Title Placeholder 1"/>
          <p:cNvSpPr>
            <a:spLocks noGrp="1"/>
          </p:cNvSpPr>
          <p:nvPr>
            <p:ph type="title"/>
          </p:nvPr>
        </p:nvSpPr>
        <p:spPr>
          <a:xfrm>
            <a:off x="1447800" y="130802"/>
            <a:ext cx="7467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84439239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534401" cy="1927225"/>
          </a:xfrm>
        </p:spPr>
        <p:txBody>
          <a:bodyPr>
            <a:normAutofit fontScale="90000"/>
          </a:bodyPr>
          <a:lstStyle/>
          <a:p>
            <a:r>
              <a:rPr lang="en-US" dirty="0" smtClean="0"/>
              <a:t>A Comparison of Digital Elevation Models for Delineating Depressions That Could Lead to Sinkhole Development</a:t>
            </a:r>
            <a:endParaRPr lang="en-US" dirty="0"/>
          </a:p>
        </p:txBody>
      </p:sp>
      <p:sp>
        <p:nvSpPr>
          <p:cNvPr id="3" name="Subtitle 2"/>
          <p:cNvSpPr>
            <a:spLocks noGrp="1"/>
          </p:cNvSpPr>
          <p:nvPr>
            <p:ph type="subTitle" idx="1"/>
          </p:nvPr>
        </p:nvSpPr>
        <p:spPr>
          <a:xfrm>
            <a:off x="4143376" y="3919537"/>
            <a:ext cx="4733924" cy="1752600"/>
          </a:xfrm>
        </p:spPr>
        <p:txBody>
          <a:bodyPr>
            <a:normAutofit lnSpcReduction="10000"/>
          </a:bodyPr>
          <a:lstStyle/>
          <a:p>
            <a:pPr>
              <a:lnSpc>
                <a:spcPct val="120000"/>
              </a:lnSpc>
              <a:spcBef>
                <a:spcPts val="0"/>
              </a:spcBef>
            </a:pPr>
            <a:r>
              <a:rPr lang="en-US" sz="2400" dirty="0" smtClean="0"/>
              <a:t>John “Sam” Morter</a:t>
            </a:r>
          </a:p>
          <a:p>
            <a:pPr>
              <a:lnSpc>
                <a:spcPct val="120000"/>
              </a:lnSpc>
              <a:spcBef>
                <a:spcPts val="0"/>
              </a:spcBef>
            </a:pPr>
            <a:r>
              <a:rPr lang="en-US" sz="2400" dirty="0" smtClean="0"/>
              <a:t>Advisor: Dr. Patrick Kennelly</a:t>
            </a:r>
          </a:p>
          <a:p>
            <a:pPr>
              <a:lnSpc>
                <a:spcPct val="120000"/>
              </a:lnSpc>
              <a:spcBef>
                <a:spcPts val="0"/>
              </a:spcBef>
            </a:pPr>
            <a:r>
              <a:rPr lang="en-US" sz="2400" dirty="0" smtClean="0"/>
              <a:t>GEOG 596A: Capstone Peer Review</a:t>
            </a:r>
          </a:p>
          <a:p>
            <a:pPr>
              <a:lnSpc>
                <a:spcPct val="120000"/>
              </a:lnSpc>
              <a:spcBef>
                <a:spcPts val="0"/>
              </a:spcBef>
            </a:pPr>
            <a:r>
              <a:rPr lang="en-US" sz="2400" dirty="0" smtClean="0"/>
              <a:t>Fall 2013</a:t>
            </a:r>
            <a:endParaRPr lang="en-US" sz="2400" dirty="0"/>
          </a:p>
        </p:txBody>
      </p:sp>
      <p:pic>
        <p:nvPicPr>
          <p:cNvPr id="4" name="Picture 6" descr="PSUW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3826" y="6077249"/>
            <a:ext cx="1314450" cy="5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30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384" t="14821" r="17827" b="31646"/>
          <a:stretch/>
        </p:blipFill>
        <p:spPr bwMode="auto">
          <a:xfrm>
            <a:off x="2058774" y="2499194"/>
            <a:ext cx="4580151" cy="393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725694" y="3887548"/>
            <a:ext cx="223736" cy="26616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928025" y="3825993"/>
            <a:ext cx="933855" cy="12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Study Area and Environment</a:t>
            </a:r>
            <a:endParaRPr lang="en-US" dirty="0"/>
          </a:p>
        </p:txBody>
      </p:sp>
      <p:sp>
        <p:nvSpPr>
          <p:cNvPr id="15" name="Content Placeholder 2"/>
          <p:cNvSpPr txBox="1">
            <a:spLocks/>
          </p:cNvSpPr>
          <p:nvPr/>
        </p:nvSpPr>
        <p:spPr>
          <a:xfrm>
            <a:off x="285749" y="1407045"/>
            <a:ext cx="8496301" cy="19267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Suwannee county is exceptionally prone to sinkhole activity due to the permeability of its soil and the high rate of groundwater recharge.   After Tropical Storm Debby in June 2012, this county experienced over a hundred sinkholes within a week.</a:t>
            </a:r>
          </a:p>
          <a:p>
            <a:endParaRPr lang="en-US" sz="1500" dirty="0"/>
          </a:p>
        </p:txBody>
      </p:sp>
      <p:sp>
        <p:nvSpPr>
          <p:cNvPr id="3" name="TextBox 2"/>
          <p:cNvSpPr txBox="1"/>
          <p:nvPr/>
        </p:nvSpPr>
        <p:spPr>
          <a:xfrm>
            <a:off x="2869656" y="3770979"/>
            <a:ext cx="1235413" cy="230832"/>
          </a:xfrm>
          <a:prstGeom prst="rect">
            <a:avLst/>
          </a:prstGeom>
          <a:noFill/>
        </p:spPr>
        <p:txBody>
          <a:bodyPr wrap="square" rtlCol="0">
            <a:spAutoFit/>
          </a:bodyPr>
          <a:lstStyle/>
          <a:p>
            <a:r>
              <a:rPr lang="en-US" sz="900" dirty="0" smtClean="0"/>
              <a:t>Suwannee County</a:t>
            </a:r>
            <a:endParaRPr lang="en-US" sz="900" dirty="0"/>
          </a:p>
        </p:txBody>
      </p:sp>
    </p:spTree>
    <p:extLst>
      <p:ext uri="{BB962C8B-B14F-4D97-AF65-F5344CB8AC3E}">
        <p14:creationId xmlns:p14="http://schemas.microsoft.com/office/powerpoint/2010/main" val="220254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200025" y="1438275"/>
            <a:ext cx="8562975" cy="5162550"/>
          </a:xfrm>
          <a:ln>
            <a:solidFill>
              <a:schemeClr val="accent1"/>
            </a:solidFill>
          </a:ln>
        </p:spPr>
        <p:txBody>
          <a:bodyPr>
            <a:normAutofit/>
          </a:bodyPr>
          <a:lstStyle/>
          <a:p>
            <a:pPr>
              <a:spcBef>
                <a:spcPts val="0"/>
              </a:spcBef>
            </a:pPr>
            <a:r>
              <a:rPr lang="en-US" sz="2400" dirty="0" smtClean="0"/>
              <a:t>Florida Geological Society’s Sinkhole Index</a:t>
            </a:r>
          </a:p>
          <a:p>
            <a:pPr>
              <a:spcBef>
                <a:spcPts val="0"/>
              </a:spcBef>
            </a:pPr>
            <a:endParaRPr lang="en-US" sz="2400" dirty="0"/>
          </a:p>
          <a:p>
            <a:pPr>
              <a:spcBef>
                <a:spcPts val="0"/>
              </a:spcBef>
            </a:pPr>
            <a:r>
              <a:rPr lang="en-US" sz="2400" dirty="0" smtClean="0"/>
              <a:t>National </a:t>
            </a:r>
            <a:r>
              <a:rPr lang="en-US" sz="2400" dirty="0"/>
              <a:t>Elevation Data (NED) Set 1/9 (~3 meter spatial </a:t>
            </a:r>
            <a:r>
              <a:rPr lang="en-US" sz="2400" dirty="0" smtClean="0"/>
              <a:t>resolution)</a:t>
            </a:r>
          </a:p>
          <a:p>
            <a:pPr>
              <a:spcBef>
                <a:spcPts val="0"/>
              </a:spcBef>
            </a:pPr>
            <a:endParaRPr lang="en-US" sz="2400" dirty="0"/>
          </a:p>
          <a:p>
            <a:pPr>
              <a:spcBef>
                <a:spcPts val="0"/>
              </a:spcBef>
            </a:pPr>
            <a:r>
              <a:rPr lang="en-US" sz="2400" dirty="0" smtClean="0"/>
              <a:t>NED </a:t>
            </a:r>
            <a:r>
              <a:rPr lang="en-US" sz="2400" dirty="0"/>
              <a:t>Set 1/3 (~10 meter spatial </a:t>
            </a:r>
            <a:r>
              <a:rPr lang="en-US" sz="2400" dirty="0" smtClean="0"/>
              <a:t>resolution)</a:t>
            </a:r>
          </a:p>
          <a:p>
            <a:pPr>
              <a:spcBef>
                <a:spcPts val="0"/>
              </a:spcBef>
            </a:pPr>
            <a:endParaRPr lang="en-US" sz="2400" dirty="0"/>
          </a:p>
          <a:p>
            <a:pPr>
              <a:spcBef>
                <a:spcPts val="0"/>
              </a:spcBef>
            </a:pPr>
            <a:r>
              <a:rPr lang="en-US" sz="2400" dirty="0" smtClean="0"/>
              <a:t>NED </a:t>
            </a:r>
            <a:r>
              <a:rPr lang="en-US" sz="2400" dirty="0"/>
              <a:t>Set 1 (~30 meter spatial </a:t>
            </a:r>
            <a:r>
              <a:rPr lang="en-US" sz="2400" dirty="0" smtClean="0"/>
              <a:t>resolution)</a:t>
            </a:r>
          </a:p>
          <a:p>
            <a:pPr lvl="1">
              <a:spcBef>
                <a:spcPts val="0"/>
              </a:spcBef>
            </a:pPr>
            <a:endParaRPr lang="en-US" sz="2400" dirty="0"/>
          </a:p>
          <a:p>
            <a:pPr lvl="0">
              <a:spcBef>
                <a:spcPts val="0"/>
              </a:spcBef>
            </a:pPr>
            <a:r>
              <a:rPr lang="en-US" sz="2400" dirty="0" smtClean="0"/>
              <a:t>High resolution (1 foot) stereo aerial imagery</a:t>
            </a:r>
          </a:p>
          <a:p>
            <a:pPr lvl="0">
              <a:spcBef>
                <a:spcPts val="0"/>
              </a:spcBef>
            </a:pPr>
            <a:endParaRPr lang="en-US" sz="2400" dirty="0"/>
          </a:p>
          <a:p>
            <a:pPr lvl="0">
              <a:spcBef>
                <a:spcPts val="0"/>
              </a:spcBef>
            </a:pPr>
            <a:r>
              <a:rPr lang="en-US" sz="2400" dirty="0" smtClean="0"/>
              <a:t>Closed Topographic Depressions – Florida</a:t>
            </a:r>
          </a:p>
          <a:p>
            <a:pPr lvl="0">
              <a:spcBef>
                <a:spcPts val="0"/>
              </a:spcBef>
            </a:pPr>
            <a:endParaRPr lang="en-US" sz="1500" dirty="0"/>
          </a:p>
          <a:p>
            <a:pPr lvl="0">
              <a:spcBef>
                <a:spcPts val="0"/>
              </a:spcBef>
            </a:pPr>
            <a:endParaRPr lang="en-US" sz="2000" dirty="0"/>
          </a:p>
          <a:p>
            <a:pPr>
              <a:spcBef>
                <a:spcPts val="0"/>
              </a:spcBef>
            </a:pPr>
            <a:endParaRPr lang="en-US" sz="1900" dirty="0"/>
          </a:p>
        </p:txBody>
      </p:sp>
    </p:spTree>
    <p:extLst>
      <p:ext uri="{BB962C8B-B14F-4D97-AF65-F5344CB8AC3E}">
        <p14:creationId xmlns:p14="http://schemas.microsoft.com/office/powerpoint/2010/main" val="137728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5" name="Content Placeholder 2"/>
          <p:cNvSpPr>
            <a:spLocks noGrp="1"/>
          </p:cNvSpPr>
          <p:nvPr>
            <p:ph idx="1"/>
          </p:nvPr>
        </p:nvSpPr>
        <p:spPr>
          <a:xfrm>
            <a:off x="133350" y="1371600"/>
            <a:ext cx="8782050" cy="495300"/>
          </a:xfrm>
        </p:spPr>
        <p:txBody>
          <a:bodyPr>
            <a:normAutofit/>
          </a:bodyPr>
          <a:lstStyle/>
          <a:p>
            <a:pPr lvl="0"/>
            <a:r>
              <a:rPr lang="en-US" sz="2400" dirty="0" smtClean="0"/>
              <a:t>Extracting elevation data from aerial stereo imagery</a:t>
            </a:r>
          </a:p>
          <a:p>
            <a:pPr marL="457200" lvl="1" indent="0">
              <a:buNone/>
            </a:pPr>
            <a:endParaRPr lang="en-US" sz="1200" dirty="0"/>
          </a:p>
          <a:p>
            <a:endParaRPr lang="en-US" sz="15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19" t="10937" r="25000" b="5273"/>
          <a:stretch/>
        </p:blipFill>
        <p:spPr bwMode="auto">
          <a:xfrm>
            <a:off x="784272" y="1946941"/>
            <a:ext cx="2963482" cy="458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159876" y="2086377"/>
            <a:ext cx="4146997" cy="39366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Step 1 – Preprocess and import in to SOCET GXP</a:t>
            </a:r>
          </a:p>
          <a:p>
            <a:pPr marL="0" indent="0">
              <a:buNone/>
            </a:pPr>
            <a:endParaRPr lang="en-US" sz="2000" dirty="0"/>
          </a:p>
          <a:p>
            <a:pPr marL="0" indent="0">
              <a:buNone/>
            </a:pPr>
            <a:r>
              <a:rPr lang="en-US" sz="2000" dirty="0" smtClean="0"/>
              <a:t>Step 2 – Triangulation</a:t>
            </a:r>
          </a:p>
          <a:p>
            <a:pPr marL="0" indent="0">
              <a:buNone/>
            </a:pPr>
            <a:endParaRPr lang="en-US" sz="2000" dirty="0"/>
          </a:p>
          <a:p>
            <a:pPr marL="0" indent="0">
              <a:buNone/>
            </a:pPr>
            <a:r>
              <a:rPr lang="en-US" sz="2000" dirty="0" smtClean="0"/>
              <a:t>Step 3 – Run NGATE</a:t>
            </a:r>
          </a:p>
          <a:p>
            <a:pPr marL="0" indent="0">
              <a:buNone/>
            </a:pPr>
            <a:endParaRPr lang="en-US" sz="2000" dirty="0"/>
          </a:p>
          <a:p>
            <a:pPr marL="0" indent="0">
              <a:buNone/>
            </a:pPr>
            <a:r>
              <a:rPr lang="en-US" sz="2000" dirty="0" smtClean="0"/>
              <a:t>Step 4 – Perform ITE</a:t>
            </a:r>
          </a:p>
          <a:p>
            <a:pPr marL="0" indent="0">
              <a:buNone/>
            </a:pPr>
            <a:endParaRPr lang="en-US" sz="2000" dirty="0"/>
          </a:p>
          <a:p>
            <a:pPr marL="0" indent="0">
              <a:buNone/>
            </a:pPr>
            <a:r>
              <a:rPr lang="en-US" sz="2000" dirty="0" smtClean="0"/>
              <a:t>Step 5 – Mosaic Tiles</a:t>
            </a:r>
          </a:p>
          <a:p>
            <a:pPr marL="457200" lvl="1" indent="0">
              <a:buFont typeface="Arial" pitchFamily="34" charset="0"/>
              <a:buNone/>
            </a:pPr>
            <a:endParaRPr lang="en-US" sz="1200" dirty="0" smtClean="0"/>
          </a:p>
          <a:p>
            <a:endParaRPr lang="en-US" sz="1500" dirty="0" smtClean="0"/>
          </a:p>
        </p:txBody>
      </p:sp>
      <p:sp>
        <p:nvSpPr>
          <p:cNvPr id="7" name="Rectangle 6"/>
          <p:cNvSpPr/>
          <p:nvPr/>
        </p:nvSpPr>
        <p:spPr>
          <a:xfrm>
            <a:off x="3718725" y="6366050"/>
            <a:ext cx="2514649" cy="307777"/>
          </a:xfrm>
          <a:prstGeom prst="rect">
            <a:avLst/>
          </a:prstGeom>
        </p:spPr>
        <p:txBody>
          <a:bodyPr wrap="square">
            <a:spAutoFit/>
          </a:bodyPr>
          <a:lstStyle/>
          <a:p>
            <a:r>
              <a:rPr lang="en-US" sz="1400" dirty="0" smtClean="0">
                <a:solidFill>
                  <a:schemeClr val="bg1"/>
                </a:solidFill>
              </a:rPr>
              <a:t>(Aerial Index from the FDOT)</a:t>
            </a:r>
            <a:endParaRPr lang="en-US" sz="1400" dirty="0">
              <a:solidFill>
                <a:schemeClr val="bg1"/>
              </a:solidFill>
            </a:endParaRPr>
          </a:p>
        </p:txBody>
      </p:sp>
      <p:sp>
        <p:nvSpPr>
          <p:cNvPr id="3" name="TextBox 2"/>
          <p:cNvSpPr txBox="1"/>
          <p:nvPr/>
        </p:nvSpPr>
        <p:spPr>
          <a:xfrm>
            <a:off x="5675085" y="5732742"/>
            <a:ext cx="3091543" cy="523220"/>
          </a:xfrm>
          <a:prstGeom prst="rect">
            <a:avLst/>
          </a:prstGeom>
          <a:noFill/>
        </p:spPr>
        <p:txBody>
          <a:bodyPr wrap="square" rtlCol="0">
            <a:spAutoFit/>
          </a:bodyPr>
          <a:lstStyle/>
          <a:p>
            <a:r>
              <a:rPr lang="en-US" sz="2800" u="sng" dirty="0" smtClean="0">
                <a:solidFill>
                  <a:srgbClr val="1B8BF1"/>
                </a:solidFill>
              </a:rPr>
              <a:t>www.socetgxp.com</a:t>
            </a:r>
            <a:endParaRPr lang="en-US" sz="2800" u="sng" dirty="0">
              <a:solidFill>
                <a:srgbClr val="1B8BF1"/>
              </a:solidFill>
            </a:endParaRPr>
          </a:p>
        </p:txBody>
      </p:sp>
    </p:spTree>
    <p:extLst>
      <p:ext uri="{BB962C8B-B14F-4D97-AF65-F5344CB8AC3E}">
        <p14:creationId xmlns:p14="http://schemas.microsoft.com/office/powerpoint/2010/main" val="61444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4" name="Straight Arrow Connector 2053"/>
          <p:cNvCxnSpPr/>
          <p:nvPr/>
        </p:nvCxnSpPr>
        <p:spPr>
          <a:xfrm>
            <a:off x="2381250" y="4124326"/>
            <a:ext cx="0" cy="182879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686175" y="4124326"/>
            <a:ext cx="0" cy="182879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57800" y="4133851"/>
            <a:ext cx="0" cy="182879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705600" y="4133851"/>
            <a:ext cx="0" cy="182879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48050" y="3038475"/>
            <a:ext cx="228600" cy="647701"/>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238750" y="3038475"/>
            <a:ext cx="128893" cy="647701"/>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753226" y="3038475"/>
            <a:ext cx="459311" cy="6477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93094" y="3162300"/>
            <a:ext cx="450056" cy="523876"/>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Methodology</a:t>
            </a:r>
          </a:p>
        </p:txBody>
      </p:sp>
      <p:sp>
        <p:nvSpPr>
          <p:cNvPr id="5" name="Content Placeholder 2"/>
          <p:cNvSpPr>
            <a:spLocks noGrp="1"/>
          </p:cNvSpPr>
          <p:nvPr>
            <p:ph idx="1"/>
          </p:nvPr>
        </p:nvSpPr>
        <p:spPr>
          <a:xfrm>
            <a:off x="133350" y="1371600"/>
            <a:ext cx="8782050" cy="495300"/>
          </a:xfrm>
        </p:spPr>
        <p:txBody>
          <a:bodyPr>
            <a:normAutofit/>
          </a:bodyPr>
          <a:lstStyle/>
          <a:p>
            <a:pPr lvl="0"/>
            <a:r>
              <a:rPr lang="en-US" sz="2400" dirty="0" smtClean="0"/>
              <a:t>Processing DEMs in ArcGIS Spatial Analyst</a:t>
            </a:r>
          </a:p>
          <a:p>
            <a:pPr marL="457200" lvl="1" indent="0">
              <a:buNone/>
            </a:pPr>
            <a:endParaRPr lang="en-US" sz="1200" dirty="0"/>
          </a:p>
          <a:p>
            <a:endParaRPr lang="en-US" sz="1500" dirty="0" smtClean="0"/>
          </a:p>
        </p:txBody>
      </p:sp>
      <p:sp>
        <p:nvSpPr>
          <p:cNvPr id="11" name="Content Placeholder 2"/>
          <p:cNvSpPr txBox="1">
            <a:spLocks/>
          </p:cNvSpPr>
          <p:nvPr/>
        </p:nvSpPr>
        <p:spPr>
          <a:xfrm>
            <a:off x="1349350" y="1919981"/>
            <a:ext cx="576262" cy="24765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t>NED 1</a:t>
            </a:r>
          </a:p>
          <a:p>
            <a:pPr marL="457200" lvl="1" indent="0">
              <a:buFont typeface="Arial" pitchFamily="34" charset="0"/>
              <a:buNone/>
            </a:pPr>
            <a:endParaRPr lang="en-US" sz="1200" dirty="0" smtClean="0"/>
          </a:p>
          <a:p>
            <a:endParaRPr lang="en-US" sz="1500" dirty="0" smtClean="0"/>
          </a:p>
        </p:txBody>
      </p:sp>
      <p:sp>
        <p:nvSpPr>
          <p:cNvPr id="12" name="Content Placeholder 2"/>
          <p:cNvSpPr txBox="1">
            <a:spLocks/>
          </p:cNvSpPr>
          <p:nvPr/>
        </p:nvSpPr>
        <p:spPr>
          <a:xfrm>
            <a:off x="3191152" y="1920809"/>
            <a:ext cx="742395" cy="24765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t>NED 1/3</a:t>
            </a:r>
          </a:p>
          <a:p>
            <a:pPr marL="457200" lvl="1" indent="0">
              <a:buFont typeface="Arial" pitchFamily="34" charset="0"/>
              <a:buNone/>
            </a:pPr>
            <a:endParaRPr lang="en-US" sz="1200" dirty="0" smtClean="0"/>
          </a:p>
          <a:p>
            <a:endParaRPr lang="en-US" sz="1500" dirty="0" smtClean="0"/>
          </a:p>
        </p:txBody>
      </p:sp>
      <p:sp>
        <p:nvSpPr>
          <p:cNvPr id="13" name="Content Placeholder 2"/>
          <p:cNvSpPr txBox="1">
            <a:spLocks/>
          </p:cNvSpPr>
          <p:nvPr/>
        </p:nvSpPr>
        <p:spPr>
          <a:xfrm>
            <a:off x="4928302" y="1919981"/>
            <a:ext cx="749788" cy="24765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t>NED 1/9</a:t>
            </a:r>
          </a:p>
          <a:p>
            <a:pPr marL="457200" lvl="1" indent="0">
              <a:buFont typeface="Arial" pitchFamily="34" charset="0"/>
              <a:buNone/>
            </a:pPr>
            <a:endParaRPr lang="en-US" sz="1200" dirty="0" smtClean="0"/>
          </a:p>
          <a:p>
            <a:endParaRPr lang="en-US" sz="1500" dirty="0" smtClean="0"/>
          </a:p>
        </p:txBody>
      </p:sp>
      <p:sp>
        <p:nvSpPr>
          <p:cNvPr id="14" name="Content Placeholder 2"/>
          <p:cNvSpPr txBox="1">
            <a:spLocks/>
          </p:cNvSpPr>
          <p:nvPr/>
        </p:nvSpPr>
        <p:spPr>
          <a:xfrm>
            <a:off x="6551538" y="1930383"/>
            <a:ext cx="1493447" cy="24765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t>Stereo Derived DEM</a:t>
            </a:r>
          </a:p>
          <a:p>
            <a:pPr marL="457200" lvl="1" indent="0">
              <a:buFont typeface="Arial" pitchFamily="34" charset="0"/>
              <a:buNone/>
            </a:pPr>
            <a:endParaRPr lang="en-US" sz="1200" dirty="0" smtClean="0"/>
          </a:p>
          <a:p>
            <a:endParaRPr lang="en-US" sz="1500" dirty="0" smtClean="0"/>
          </a:p>
        </p:txBody>
      </p:sp>
      <p:grpSp>
        <p:nvGrpSpPr>
          <p:cNvPr id="9" name="Group 8"/>
          <p:cNvGrpSpPr/>
          <p:nvPr/>
        </p:nvGrpSpPr>
        <p:grpSpPr>
          <a:xfrm>
            <a:off x="1221582" y="3686176"/>
            <a:ext cx="6425721" cy="2743199"/>
            <a:chOff x="783432" y="3686176"/>
            <a:chExt cx="6425721" cy="2743199"/>
          </a:xfrm>
        </p:grpSpPr>
        <p:sp>
          <p:nvSpPr>
            <p:cNvPr id="7" name="Flowchart: Terminator 6"/>
            <p:cNvSpPr/>
            <p:nvPr/>
          </p:nvSpPr>
          <p:spPr>
            <a:xfrm>
              <a:off x="783432" y="3686176"/>
              <a:ext cx="6400800" cy="457200"/>
            </a:xfrm>
            <a:prstGeom prst="flowChartTermina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“Fill” in ArcMap Spatial Analyst</a:t>
              </a:r>
              <a:endParaRPr lang="en-US" dirty="0"/>
            </a:p>
          </p:txBody>
        </p:sp>
        <p:sp>
          <p:nvSpPr>
            <p:cNvPr id="17" name="Flowchart: Terminator 16"/>
            <p:cNvSpPr/>
            <p:nvPr/>
          </p:nvSpPr>
          <p:spPr>
            <a:xfrm>
              <a:off x="783432" y="4419601"/>
              <a:ext cx="6400800" cy="457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Subtract  original DEM from “Filled” DEM</a:t>
              </a:r>
              <a:endParaRPr lang="en-US" dirty="0"/>
            </a:p>
          </p:txBody>
        </p:sp>
        <p:sp>
          <p:nvSpPr>
            <p:cNvPr id="18" name="Flowchart: Terminator 17"/>
            <p:cNvSpPr/>
            <p:nvPr/>
          </p:nvSpPr>
          <p:spPr>
            <a:xfrm>
              <a:off x="808353" y="5172075"/>
              <a:ext cx="6400800" cy="45720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a:t>
              </a:r>
              <a:r>
                <a:rPr lang="en-US" dirty="0"/>
                <a:t> </a:t>
              </a:r>
              <a:r>
                <a:rPr lang="en-US" dirty="0" smtClean="0"/>
                <a:t>and re-classify</a:t>
              </a:r>
              <a:endParaRPr lang="en-US" dirty="0"/>
            </a:p>
          </p:txBody>
        </p:sp>
        <p:sp>
          <p:nvSpPr>
            <p:cNvPr id="19" name="Flowchart: Terminator 18"/>
            <p:cNvSpPr/>
            <p:nvPr/>
          </p:nvSpPr>
          <p:spPr>
            <a:xfrm>
              <a:off x="808353" y="5972175"/>
              <a:ext cx="6400800" cy="457200"/>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Export to Polygon</a:t>
              </a:r>
              <a:endParaRPr lang="en-US" dirty="0"/>
            </a:p>
          </p:txBody>
        </p:sp>
      </p:grpSp>
      <p:grpSp>
        <p:nvGrpSpPr>
          <p:cNvPr id="2048" name="Group 2047"/>
          <p:cNvGrpSpPr/>
          <p:nvPr/>
        </p:nvGrpSpPr>
        <p:grpSpPr>
          <a:xfrm>
            <a:off x="768801" y="2167631"/>
            <a:ext cx="7398347" cy="1162546"/>
            <a:chOff x="683076" y="2167631"/>
            <a:chExt cx="7398347" cy="1162546"/>
          </a:xfrm>
        </p:grpSpPr>
        <p:pic>
          <p:nvPicPr>
            <p:cNvPr id="2050" name="Picture 2"/>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27656" t="29297" r="32500" b="37695"/>
            <a:stretch/>
          </p:blipFill>
          <p:spPr bwMode="auto">
            <a:xfrm>
              <a:off x="6343651" y="2167631"/>
              <a:ext cx="1737772" cy="115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902" y="2178033"/>
              <a:ext cx="1734280" cy="1152144"/>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0" y="2171937"/>
              <a:ext cx="1737360" cy="1158240"/>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076" y="2167631"/>
              <a:ext cx="1737360" cy="1138270"/>
            </a:xfrm>
            <a:prstGeom prst="rect">
              <a:avLst/>
            </a:prstGeom>
          </p:spPr>
        </p:pic>
      </p:grpSp>
    </p:spTree>
    <p:extLst>
      <p:ext uri="{BB962C8B-B14F-4D97-AF65-F5344CB8AC3E}">
        <p14:creationId xmlns:p14="http://schemas.microsoft.com/office/powerpoint/2010/main" val="254585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a:xfrm>
            <a:off x="228600" y="1371600"/>
            <a:ext cx="8686800" cy="590550"/>
          </a:xfrm>
        </p:spPr>
        <p:txBody>
          <a:bodyPr/>
          <a:lstStyle/>
          <a:p>
            <a:r>
              <a:rPr lang="en-US" sz="2400" dirty="0" smtClean="0"/>
              <a:t>Final Step – Analyze and report results</a:t>
            </a:r>
          </a:p>
          <a:p>
            <a:endParaRPr lang="en-US" dirty="0"/>
          </a:p>
        </p:txBody>
      </p:sp>
      <p:sp>
        <p:nvSpPr>
          <p:cNvPr id="18" name="Content Placeholder 2"/>
          <p:cNvSpPr txBox="1">
            <a:spLocks/>
          </p:cNvSpPr>
          <p:nvPr/>
        </p:nvSpPr>
        <p:spPr>
          <a:xfrm>
            <a:off x="449944" y="1961608"/>
            <a:ext cx="7141027" cy="16814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smtClean="0"/>
              <a:t>Perform Zonal Statistical Analysis utilizing the “</a:t>
            </a:r>
            <a:r>
              <a:rPr lang="en-US" sz="2000" dirty="0"/>
              <a:t>t</a:t>
            </a:r>
            <a:r>
              <a:rPr lang="en-US" sz="2000" dirty="0" smtClean="0"/>
              <a:t>rue” depressions and each “candidate” depression</a:t>
            </a:r>
          </a:p>
          <a:p>
            <a:pPr lvl="1"/>
            <a:r>
              <a:rPr lang="en-US" sz="2000" dirty="0" smtClean="0"/>
              <a:t>Compute statistics on correlation rates for each DEM and points from the Florida Sinkhole Index</a:t>
            </a:r>
          </a:p>
          <a:p>
            <a:endParaRPr lang="en-US" dirty="0"/>
          </a:p>
        </p:txBody>
      </p:sp>
      <p:pic>
        <p:nvPicPr>
          <p:cNvPr id="1026" name="Picture 2" descr="\\macduhpxnappx01\home_dir\users12\morterj\PennStateStuff\Capstone\Graphics\SuwanneeSinks2.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10" t="14759" r="24820" b="9714"/>
          <a:stretch/>
        </p:blipFill>
        <p:spPr bwMode="auto">
          <a:xfrm>
            <a:off x="5508479" y="3918856"/>
            <a:ext cx="3251200" cy="2612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90" y="3950038"/>
            <a:ext cx="4850765" cy="2112620"/>
          </a:xfrm>
          <a:prstGeom prst="rect">
            <a:avLst/>
          </a:prstGeom>
        </p:spPr>
      </p:pic>
    </p:spTree>
    <p:extLst>
      <p:ext uri="{BB962C8B-B14F-4D97-AF65-F5344CB8AC3E}">
        <p14:creationId xmlns:p14="http://schemas.microsoft.com/office/powerpoint/2010/main" val="245669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Results</a:t>
            </a:r>
            <a:endParaRPr lang="en-US" dirty="0"/>
          </a:p>
        </p:txBody>
      </p:sp>
      <p:sp>
        <p:nvSpPr>
          <p:cNvPr id="3" name="Content Placeholder 2"/>
          <p:cNvSpPr>
            <a:spLocks noGrp="1"/>
          </p:cNvSpPr>
          <p:nvPr>
            <p:ph idx="1"/>
          </p:nvPr>
        </p:nvSpPr>
        <p:spPr/>
        <p:txBody>
          <a:bodyPr>
            <a:normAutofit/>
          </a:bodyPr>
          <a:lstStyle/>
          <a:p>
            <a:pPr lvl="0"/>
            <a:r>
              <a:rPr lang="en-US" sz="1600" dirty="0" smtClean="0"/>
              <a:t>Results of this study will be different sets of </a:t>
            </a:r>
            <a:r>
              <a:rPr lang="en-US" sz="1600" dirty="0"/>
              <a:t>products that delineate closed depressions/saturation zones in the Suwannee County </a:t>
            </a:r>
            <a:r>
              <a:rPr lang="en-US" sz="1600" dirty="0" smtClean="0"/>
              <a:t>region based on each DEM.</a:t>
            </a:r>
          </a:p>
          <a:p>
            <a:pPr marL="0" lvl="0" indent="0">
              <a:buNone/>
            </a:pPr>
            <a:endParaRPr lang="en-US" sz="1500" dirty="0" smtClean="0"/>
          </a:p>
          <a:p>
            <a:pPr lvl="0"/>
            <a:r>
              <a:rPr lang="en-US" sz="1600" dirty="0"/>
              <a:t>Products will include maps, </a:t>
            </a:r>
            <a:r>
              <a:rPr lang="en-US" sz="1600" dirty="0" smtClean="0"/>
              <a:t>shapefile/kmz </a:t>
            </a:r>
            <a:r>
              <a:rPr lang="en-US" sz="1600" dirty="0"/>
              <a:t>data layers, </a:t>
            </a:r>
            <a:r>
              <a:rPr lang="en-US" sz="1600" dirty="0" smtClean="0"/>
              <a:t>spreadsheets, graphs and </a:t>
            </a:r>
            <a:r>
              <a:rPr lang="en-US" sz="1600" dirty="0"/>
              <a:t>3D </a:t>
            </a:r>
            <a:r>
              <a:rPr lang="en-US" sz="1600" dirty="0" smtClean="0"/>
              <a:t>visualizations.</a:t>
            </a:r>
          </a:p>
          <a:p>
            <a:pPr lvl="0"/>
            <a:endParaRPr lang="en-US" sz="1500" dirty="0" smtClean="0"/>
          </a:p>
          <a:p>
            <a:pPr lvl="0"/>
            <a:r>
              <a:rPr lang="en-US" sz="1600" dirty="0"/>
              <a:t>It is anticipated that the results of this study will </a:t>
            </a:r>
            <a:r>
              <a:rPr lang="en-US" sz="1600" dirty="0" smtClean="0"/>
              <a:t>help contribute </a:t>
            </a:r>
            <a:r>
              <a:rPr lang="en-US" sz="1600" dirty="0"/>
              <a:t>to the overall effort of mapping sinkhole vulnerability </a:t>
            </a:r>
            <a:r>
              <a:rPr lang="en-US" sz="1600" dirty="0" smtClean="0"/>
              <a:t>on </a:t>
            </a:r>
            <a:r>
              <a:rPr lang="en-US" sz="1600" dirty="0"/>
              <a:t>multiple scales and possibly even </a:t>
            </a:r>
            <a:r>
              <a:rPr lang="en-US" sz="1600" dirty="0" smtClean="0"/>
              <a:t>be incorporated </a:t>
            </a:r>
            <a:r>
              <a:rPr lang="en-US" sz="1600" dirty="0"/>
              <a:t>in to the State’s comprehensive report.</a:t>
            </a:r>
          </a:p>
          <a:p>
            <a:endParaRPr lang="en-US" sz="1500" dirty="0" smtClean="0"/>
          </a:p>
        </p:txBody>
      </p:sp>
    </p:spTree>
    <p:extLst>
      <p:ext uri="{BB962C8B-B14F-4D97-AF65-F5344CB8AC3E}">
        <p14:creationId xmlns:p14="http://schemas.microsoft.com/office/powerpoint/2010/main" val="202709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grpSp>
        <p:nvGrpSpPr>
          <p:cNvPr id="17" name="Group 16"/>
          <p:cNvGrpSpPr/>
          <p:nvPr/>
        </p:nvGrpSpPr>
        <p:grpSpPr>
          <a:xfrm>
            <a:off x="615464" y="2527013"/>
            <a:ext cx="7889634" cy="618394"/>
            <a:chOff x="615464" y="3393803"/>
            <a:chExt cx="7889634" cy="618394"/>
          </a:xfrm>
        </p:grpSpPr>
        <p:sp>
          <p:nvSpPr>
            <p:cNvPr id="16" name="Chevron 15"/>
            <p:cNvSpPr/>
            <p:nvPr/>
          </p:nvSpPr>
          <p:spPr>
            <a:xfrm>
              <a:off x="6371498" y="3402597"/>
              <a:ext cx="2133600" cy="6096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615464" y="3393803"/>
              <a:ext cx="7455873" cy="615492"/>
              <a:chOff x="615464" y="3393803"/>
              <a:chExt cx="7455873" cy="615492"/>
            </a:xfrm>
          </p:grpSpPr>
          <p:sp>
            <p:nvSpPr>
              <p:cNvPr id="9" name="Chevron 8"/>
              <p:cNvSpPr/>
              <p:nvPr/>
            </p:nvSpPr>
            <p:spPr>
              <a:xfrm>
                <a:off x="615464" y="3393816"/>
                <a:ext cx="2133600" cy="609600"/>
              </a:xfrm>
              <a:prstGeom prst="chevron">
                <a:avLst/>
              </a:prstGeom>
              <a:solidFill>
                <a:srgbClr val="FC1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2543912" y="3393803"/>
                <a:ext cx="2133600" cy="609600"/>
              </a:xfrm>
              <a:prstGeom prst="chevron">
                <a:avLst/>
              </a:prstGeom>
              <a:solidFill>
                <a:srgbClr val="F69B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4463593" y="3399695"/>
                <a:ext cx="2133600" cy="609600"/>
              </a:xfrm>
              <a:prstGeom prst="chevron">
                <a:avLst/>
              </a:prstGeom>
              <a:solidFill>
                <a:srgbClr val="1B8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239708" y="3499339"/>
                <a:ext cx="1099038" cy="400110"/>
              </a:xfrm>
              <a:prstGeom prst="rect">
                <a:avLst/>
              </a:prstGeom>
              <a:noFill/>
            </p:spPr>
            <p:txBody>
              <a:bodyPr wrap="square" rtlCol="0">
                <a:spAutoFit/>
              </a:bodyPr>
              <a:lstStyle/>
              <a:p>
                <a:r>
                  <a:rPr lang="en-US" sz="2000" dirty="0" smtClean="0"/>
                  <a:t>January</a:t>
                </a:r>
                <a:endParaRPr lang="en-US" sz="2000" dirty="0"/>
              </a:p>
            </p:txBody>
          </p:sp>
          <p:sp>
            <p:nvSpPr>
              <p:cNvPr id="19" name="TextBox 18"/>
              <p:cNvSpPr txBox="1"/>
              <p:nvPr/>
            </p:nvSpPr>
            <p:spPr>
              <a:xfrm>
                <a:off x="3036266" y="3484036"/>
                <a:ext cx="1184041" cy="400110"/>
              </a:xfrm>
              <a:prstGeom prst="rect">
                <a:avLst/>
              </a:prstGeom>
              <a:noFill/>
            </p:spPr>
            <p:txBody>
              <a:bodyPr wrap="square" rtlCol="0">
                <a:spAutoFit/>
              </a:bodyPr>
              <a:lstStyle/>
              <a:p>
                <a:r>
                  <a:rPr lang="en-US" sz="2000" dirty="0" smtClean="0"/>
                  <a:t>February</a:t>
                </a:r>
                <a:endParaRPr lang="en-US" sz="2000" dirty="0"/>
              </a:p>
            </p:txBody>
          </p:sp>
          <p:sp>
            <p:nvSpPr>
              <p:cNvPr id="20" name="TextBox 19"/>
              <p:cNvSpPr txBox="1"/>
              <p:nvPr/>
            </p:nvSpPr>
            <p:spPr>
              <a:xfrm>
                <a:off x="4878189" y="3498550"/>
                <a:ext cx="1510815" cy="400110"/>
              </a:xfrm>
              <a:prstGeom prst="rect">
                <a:avLst/>
              </a:prstGeom>
              <a:noFill/>
            </p:spPr>
            <p:txBody>
              <a:bodyPr wrap="square" rtlCol="0">
                <a:spAutoFit/>
              </a:bodyPr>
              <a:lstStyle/>
              <a:p>
                <a:r>
                  <a:rPr lang="en-US" sz="2000" dirty="0" smtClean="0"/>
                  <a:t>March/April</a:t>
                </a:r>
                <a:endParaRPr lang="en-US" sz="2000" dirty="0"/>
              </a:p>
            </p:txBody>
          </p:sp>
          <p:sp>
            <p:nvSpPr>
              <p:cNvPr id="21" name="TextBox 20"/>
              <p:cNvSpPr txBox="1"/>
              <p:nvPr/>
            </p:nvSpPr>
            <p:spPr>
              <a:xfrm>
                <a:off x="6816960" y="3507342"/>
                <a:ext cx="1254377" cy="400110"/>
              </a:xfrm>
              <a:prstGeom prst="rect">
                <a:avLst/>
              </a:prstGeom>
              <a:noFill/>
            </p:spPr>
            <p:txBody>
              <a:bodyPr wrap="square" rtlCol="0">
                <a:spAutoFit/>
              </a:bodyPr>
              <a:lstStyle/>
              <a:p>
                <a:r>
                  <a:rPr lang="en-US" sz="2000" dirty="0" smtClean="0"/>
                  <a:t>Beyond…</a:t>
                </a:r>
                <a:endParaRPr lang="en-US" sz="2000" dirty="0"/>
              </a:p>
            </p:txBody>
          </p:sp>
        </p:grpSp>
      </p:grpSp>
      <p:sp>
        <p:nvSpPr>
          <p:cNvPr id="22" name="TextBox 21"/>
          <p:cNvSpPr txBox="1"/>
          <p:nvPr/>
        </p:nvSpPr>
        <p:spPr>
          <a:xfrm>
            <a:off x="3610712" y="1505602"/>
            <a:ext cx="1538661"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2014</a:t>
            </a:r>
            <a:endParaRPr lang="en-US" sz="4800" b="1"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621459" y="3408903"/>
            <a:ext cx="2045679" cy="2739211"/>
          </a:xfrm>
          <a:prstGeom prst="rect">
            <a:avLst/>
          </a:prstGeom>
          <a:noFill/>
        </p:spPr>
        <p:txBody>
          <a:bodyPr wrap="square" rtlCol="0">
            <a:spAutoFit/>
          </a:bodyPr>
          <a:lstStyle/>
          <a:p>
            <a:pPr marL="171450" indent="-171450">
              <a:buFontTx/>
              <a:buChar char="-"/>
            </a:pPr>
            <a:r>
              <a:rPr lang="en-US" sz="1600" dirty="0" smtClean="0">
                <a:solidFill>
                  <a:schemeClr val="bg1"/>
                </a:solidFill>
              </a:rPr>
              <a:t>Acquire DEMs from USGS</a:t>
            </a:r>
          </a:p>
          <a:p>
            <a:pPr marL="171450" indent="-171450">
              <a:buFontTx/>
              <a:buChar char="-"/>
            </a:pPr>
            <a:r>
              <a:rPr lang="en-US" sz="1600" dirty="0" smtClean="0">
                <a:solidFill>
                  <a:schemeClr val="bg1"/>
                </a:solidFill>
              </a:rPr>
              <a:t>Receive Stereo Imagery from FDOT</a:t>
            </a:r>
          </a:p>
          <a:p>
            <a:pPr marL="171450" indent="-171450">
              <a:buFontTx/>
              <a:buChar char="-"/>
            </a:pPr>
            <a:r>
              <a:rPr lang="en-US" sz="1600" dirty="0" smtClean="0">
                <a:solidFill>
                  <a:schemeClr val="bg1"/>
                </a:solidFill>
              </a:rPr>
              <a:t>Secure license from BAE for SOCET GXP</a:t>
            </a:r>
          </a:p>
          <a:p>
            <a:pPr marL="171450" indent="-171450">
              <a:buFontTx/>
              <a:buChar char="-"/>
            </a:pPr>
            <a:r>
              <a:rPr lang="en-US" sz="1600" dirty="0" smtClean="0">
                <a:solidFill>
                  <a:schemeClr val="bg1"/>
                </a:solidFill>
              </a:rPr>
              <a:t>Begin initial screening and preprocessing of all data</a:t>
            </a:r>
          </a:p>
          <a:p>
            <a:pPr marL="171450" indent="-171450">
              <a:buFontTx/>
              <a:buChar char="-"/>
            </a:pPr>
            <a:endParaRPr lang="en-US" sz="1200" dirty="0">
              <a:solidFill>
                <a:schemeClr val="bg1"/>
              </a:solidFill>
            </a:endParaRPr>
          </a:p>
        </p:txBody>
      </p:sp>
      <p:sp>
        <p:nvSpPr>
          <p:cNvPr id="26" name="TextBox 25"/>
          <p:cNvSpPr txBox="1"/>
          <p:nvPr/>
        </p:nvSpPr>
        <p:spPr>
          <a:xfrm>
            <a:off x="2587872" y="3408903"/>
            <a:ext cx="2045679" cy="2554545"/>
          </a:xfrm>
          <a:prstGeom prst="rect">
            <a:avLst/>
          </a:prstGeom>
          <a:noFill/>
        </p:spPr>
        <p:txBody>
          <a:bodyPr wrap="square" rtlCol="0">
            <a:spAutoFit/>
          </a:bodyPr>
          <a:lstStyle/>
          <a:p>
            <a:pPr marL="171450" indent="-171450">
              <a:buFontTx/>
              <a:buChar char="-"/>
            </a:pPr>
            <a:r>
              <a:rPr lang="en-US" sz="1600" dirty="0" smtClean="0">
                <a:solidFill>
                  <a:schemeClr val="bg1"/>
                </a:solidFill>
              </a:rPr>
              <a:t>Derive DEMs from Stereo</a:t>
            </a:r>
          </a:p>
          <a:p>
            <a:pPr marL="171450" indent="-171450">
              <a:buFontTx/>
              <a:buChar char="-"/>
            </a:pPr>
            <a:r>
              <a:rPr lang="en-US" sz="1600" dirty="0" smtClean="0">
                <a:solidFill>
                  <a:schemeClr val="bg1"/>
                </a:solidFill>
              </a:rPr>
              <a:t>Create “Fill-difference” rasters</a:t>
            </a:r>
          </a:p>
          <a:p>
            <a:pPr marL="171450" indent="-171450">
              <a:buFontTx/>
              <a:buChar char="-"/>
            </a:pPr>
            <a:r>
              <a:rPr lang="en-US" sz="1600" dirty="0" smtClean="0">
                <a:solidFill>
                  <a:schemeClr val="bg1"/>
                </a:solidFill>
              </a:rPr>
              <a:t>Analyze with Zonal Stats</a:t>
            </a:r>
          </a:p>
          <a:p>
            <a:pPr marL="171450" indent="-171450">
              <a:buFontTx/>
              <a:buChar char="-"/>
            </a:pPr>
            <a:r>
              <a:rPr lang="en-US" sz="1600" dirty="0" smtClean="0">
                <a:solidFill>
                  <a:schemeClr val="bg1"/>
                </a:solidFill>
              </a:rPr>
              <a:t>Produce maps, shapefiles, kmz overlays and graphs</a:t>
            </a:r>
          </a:p>
          <a:p>
            <a:pPr marL="171450" indent="-171450">
              <a:buFontTx/>
              <a:buChar char="-"/>
            </a:pPr>
            <a:endParaRPr lang="en-US" sz="1600" dirty="0">
              <a:solidFill>
                <a:schemeClr val="bg1"/>
              </a:solidFill>
            </a:endParaRPr>
          </a:p>
        </p:txBody>
      </p:sp>
      <p:sp>
        <p:nvSpPr>
          <p:cNvPr id="27" name="TextBox 26"/>
          <p:cNvSpPr txBox="1"/>
          <p:nvPr/>
        </p:nvSpPr>
        <p:spPr>
          <a:xfrm>
            <a:off x="4501847" y="3408903"/>
            <a:ext cx="2045679" cy="2062103"/>
          </a:xfrm>
          <a:prstGeom prst="rect">
            <a:avLst/>
          </a:prstGeom>
          <a:noFill/>
        </p:spPr>
        <p:txBody>
          <a:bodyPr wrap="square" rtlCol="0">
            <a:spAutoFit/>
          </a:bodyPr>
          <a:lstStyle/>
          <a:p>
            <a:pPr marL="171450" indent="-171450">
              <a:buFontTx/>
              <a:buChar char="-"/>
            </a:pPr>
            <a:r>
              <a:rPr lang="en-US" sz="1600" dirty="0" smtClean="0">
                <a:solidFill>
                  <a:schemeClr val="bg1"/>
                </a:solidFill>
              </a:rPr>
              <a:t>Produce report and presentation slides</a:t>
            </a:r>
          </a:p>
          <a:p>
            <a:pPr marL="171450" indent="-171450">
              <a:buFontTx/>
              <a:buChar char="-"/>
            </a:pPr>
            <a:r>
              <a:rPr lang="en-US" sz="1600" dirty="0" smtClean="0">
                <a:solidFill>
                  <a:schemeClr val="bg1"/>
                </a:solidFill>
              </a:rPr>
              <a:t>Present report at National conference</a:t>
            </a:r>
          </a:p>
          <a:p>
            <a:pPr marL="171450" indent="-171450">
              <a:buFontTx/>
              <a:buChar char="-"/>
            </a:pPr>
            <a:r>
              <a:rPr lang="en-US" sz="1600" dirty="0" smtClean="0">
                <a:solidFill>
                  <a:schemeClr val="bg1"/>
                </a:solidFill>
              </a:rPr>
              <a:t>Submit case study to Florida Geological Survey</a:t>
            </a:r>
          </a:p>
          <a:p>
            <a:pPr marL="171450" indent="-171450">
              <a:buFontTx/>
              <a:buChar char="-"/>
            </a:pPr>
            <a:endParaRPr lang="en-US" sz="1600" dirty="0">
              <a:solidFill>
                <a:schemeClr val="bg1"/>
              </a:solidFill>
            </a:endParaRPr>
          </a:p>
        </p:txBody>
      </p:sp>
      <p:sp>
        <p:nvSpPr>
          <p:cNvPr id="28" name="TextBox 27"/>
          <p:cNvSpPr txBox="1"/>
          <p:nvPr/>
        </p:nvSpPr>
        <p:spPr>
          <a:xfrm>
            <a:off x="6461574" y="3408903"/>
            <a:ext cx="2045679" cy="2246769"/>
          </a:xfrm>
          <a:prstGeom prst="rect">
            <a:avLst/>
          </a:prstGeom>
          <a:noFill/>
        </p:spPr>
        <p:txBody>
          <a:bodyPr wrap="square" rtlCol="0">
            <a:spAutoFit/>
          </a:bodyPr>
          <a:lstStyle/>
          <a:p>
            <a:pPr marL="171450" indent="-171450">
              <a:buFontTx/>
              <a:buChar char="-"/>
            </a:pPr>
            <a:r>
              <a:rPr lang="en-US" sz="1600" dirty="0" smtClean="0">
                <a:solidFill>
                  <a:schemeClr val="bg1"/>
                </a:solidFill>
              </a:rPr>
              <a:t>If  unable to present prior to end of first quarter… Present report at the first available National conference</a:t>
            </a:r>
          </a:p>
          <a:p>
            <a:pPr marL="171450" indent="-171450">
              <a:buFontTx/>
              <a:buChar char="-"/>
            </a:pPr>
            <a:r>
              <a:rPr lang="en-US" sz="1600" dirty="0" smtClean="0">
                <a:solidFill>
                  <a:schemeClr val="bg1"/>
                </a:solidFill>
              </a:rPr>
              <a:t>Follow-up with FGS and FDEP</a:t>
            </a:r>
          </a:p>
          <a:p>
            <a:pPr marL="171450" indent="-171450">
              <a:buFontTx/>
              <a:buChar char="-"/>
            </a:pPr>
            <a:endParaRPr lang="en-US" sz="1200" dirty="0">
              <a:solidFill>
                <a:schemeClr val="bg1"/>
              </a:solidFill>
            </a:endParaRPr>
          </a:p>
        </p:txBody>
      </p:sp>
    </p:spTree>
    <p:extLst>
      <p:ext uri="{BB962C8B-B14F-4D97-AF65-F5344CB8AC3E}">
        <p14:creationId xmlns:p14="http://schemas.microsoft.com/office/powerpoint/2010/main" val="206186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99572" y="1502225"/>
            <a:ext cx="8686800" cy="5174343"/>
          </a:xfrm>
        </p:spPr>
        <p:txBody>
          <a:bodyPr>
            <a:normAutofit fontScale="62500" lnSpcReduction="20000"/>
          </a:bodyPr>
          <a:lstStyle/>
          <a:p>
            <a:r>
              <a:rPr lang="en-US" sz="1600" dirty="0"/>
              <a:t>Arthur, J. D., Baker, A. E., Cichon, J. R., Wood, A. R., &amp; Rudin, A. (2005). </a:t>
            </a:r>
            <a:r>
              <a:rPr lang="en-US" sz="1600" b="1" dirty="0"/>
              <a:t>Florida Aquifer Vulnerability Assessment (FAVA): Contamination potential of Florida’s principal aquifer systems</a:t>
            </a:r>
            <a:r>
              <a:rPr lang="en-US" sz="1600" dirty="0"/>
              <a:t>. </a:t>
            </a:r>
            <a:r>
              <a:rPr lang="en-US" sz="1600" i="1" dirty="0"/>
              <a:t>Report submitted to the Division of Water Resource Management, Florida Department of Environmental Protection. Tallahassee: Division of Resource Assessment and Management, Florida Geological Survey</a:t>
            </a:r>
            <a:r>
              <a:rPr lang="en-US" sz="1600" dirty="0"/>
              <a:t>. </a:t>
            </a:r>
          </a:p>
          <a:p>
            <a:pPr marL="0" indent="0">
              <a:buNone/>
            </a:pPr>
            <a:r>
              <a:rPr lang="en-US" sz="1600" dirty="0"/>
              <a:t> </a:t>
            </a:r>
          </a:p>
          <a:p>
            <a:r>
              <a:rPr lang="en-US" sz="1600" dirty="0"/>
              <a:t>Beck, B. F., &amp; Sinclair, W. C. (1986). </a:t>
            </a:r>
            <a:r>
              <a:rPr lang="en-US" sz="1600" b="1" dirty="0"/>
              <a:t>Sinkholes in Florida: an introduction</a:t>
            </a:r>
            <a:r>
              <a:rPr lang="en-US" sz="1600" dirty="0"/>
              <a:t>. Florida Sinkhole Research Institute, College of Engineering, University of Central Florida.</a:t>
            </a:r>
          </a:p>
          <a:p>
            <a:endParaRPr lang="en-US" sz="1600" dirty="0"/>
          </a:p>
          <a:p>
            <a:r>
              <a:rPr lang="en-US" sz="1600" dirty="0"/>
              <a:t>Djokic, D. (2008), </a:t>
            </a:r>
            <a:r>
              <a:rPr lang="en-US" sz="1600" b="1" dirty="0"/>
              <a:t>Comprehensive Terrain Processing Using Arc Hydro Tools</a:t>
            </a:r>
            <a:r>
              <a:rPr lang="en-US" sz="1600" dirty="0"/>
              <a:t>, Environmental Systems Research Institute (ESRI) website.  http://downloads.esri.com/blogs/hydro/ah2/arc_hydro_tools_2_0_overview.pdf, (accessed 14 Oct 2013).</a:t>
            </a:r>
          </a:p>
          <a:p>
            <a:endParaRPr lang="en-US" sz="1600" dirty="0"/>
          </a:p>
          <a:p>
            <a:r>
              <a:rPr lang="en-US" sz="1600" dirty="0"/>
              <a:t>Doctor, D. H., &amp; Doctor, K. Z. (2012). </a:t>
            </a:r>
            <a:r>
              <a:rPr lang="en-US" sz="1600" b="1" dirty="0"/>
              <a:t>Spatial analysis of geologic and hydrologic features relating to sinkhole occurrence in Jefferson County, West Virginia</a:t>
            </a:r>
            <a:r>
              <a:rPr lang="en-US" sz="1600" dirty="0"/>
              <a:t>. Carbonates and Evaporites, 27(2), 143–152.</a:t>
            </a:r>
          </a:p>
          <a:p>
            <a:endParaRPr lang="en-US" sz="1600" dirty="0"/>
          </a:p>
          <a:p>
            <a:r>
              <a:rPr lang="en-US" sz="1600" dirty="0"/>
              <a:t>Doctor, D.H. and Young, J.A. (2013). </a:t>
            </a:r>
            <a:r>
              <a:rPr lang="en-US" sz="1600" b="1" dirty="0"/>
              <a:t>An evaluation of automated GIS tools for delineating karst sinkholes and closed depressions from 1-meter LIDAR-derived digital elevation data</a:t>
            </a:r>
            <a:r>
              <a:rPr lang="en-US" sz="1600" dirty="0"/>
              <a:t>. In: Land L, Doctor DH, Stephenson JB, editors, Sinkholes and the Engineering and Environmental Impacts of Karst: Proceedings of the Thirteenth Multidisciplinary Conference, May 6-10, Carlsbad, New Mexico: NCKRI Symposium 2. Carlsbad (NM): National Cave and Karst Research Institute, p. 449-458.</a:t>
            </a:r>
          </a:p>
          <a:p>
            <a:endParaRPr lang="en-US" sz="1600" dirty="0"/>
          </a:p>
          <a:p>
            <a:r>
              <a:rPr lang="en-US" sz="1600" dirty="0"/>
              <a:t>Fleury, S., Carson, S., &amp; Brinkmann, R. (2008). </a:t>
            </a:r>
            <a:r>
              <a:rPr lang="en-US" sz="1600" b="1" dirty="0"/>
              <a:t>Testing Reporting Bias in the Florida Sinkhole Database</a:t>
            </a:r>
            <a:r>
              <a:rPr lang="en-US" sz="1600" dirty="0"/>
              <a:t>. </a:t>
            </a:r>
            <a:r>
              <a:rPr lang="en-US" sz="1600" i="1" dirty="0"/>
              <a:t>The Southeastern Geographer</a:t>
            </a:r>
            <a:r>
              <a:rPr lang="en-US" sz="1600" dirty="0"/>
              <a:t>, </a:t>
            </a:r>
            <a:r>
              <a:rPr lang="en-US" sz="1600" i="1" dirty="0"/>
              <a:t>48</a:t>
            </a:r>
            <a:r>
              <a:rPr lang="en-US" sz="1600" dirty="0"/>
              <a:t>(1), 38-52.</a:t>
            </a:r>
          </a:p>
          <a:p>
            <a:endParaRPr lang="en-US" sz="1600" dirty="0"/>
          </a:p>
          <a:p>
            <a:r>
              <a:rPr lang="en-US" sz="1600" dirty="0"/>
              <a:t>Gutierrez, F., Cooper, A. H., &amp; Johnson, K. S. (2008). </a:t>
            </a:r>
            <a:r>
              <a:rPr lang="en-US" sz="1600" b="1" dirty="0"/>
              <a:t>Identification, prediction, and mitigation of sinkhole hazards in evaporite karst areas</a:t>
            </a:r>
            <a:r>
              <a:rPr lang="en-US" sz="1600" dirty="0"/>
              <a:t>. Environmental Geology, 53(5), 1007-1022</a:t>
            </a:r>
            <a:r>
              <a:rPr lang="en-US" sz="1600" dirty="0" smtClean="0"/>
              <a:t>.</a:t>
            </a:r>
          </a:p>
          <a:p>
            <a:endParaRPr lang="en-US" sz="1600" dirty="0"/>
          </a:p>
          <a:p>
            <a:r>
              <a:rPr lang="en-US" sz="1600" dirty="0" smtClean="0"/>
              <a:t>Rahimi</a:t>
            </a:r>
            <a:r>
              <a:rPr lang="en-US" sz="1600" dirty="0"/>
              <a:t>, M., Alexander, E. (2013), </a:t>
            </a:r>
            <a:r>
              <a:rPr lang="en-US" sz="1600" b="1" dirty="0"/>
              <a:t>Locating Sinkholes in LiDAR Coverage of a Glacio-Fluvial Karst, Winona County, MN</a:t>
            </a:r>
            <a:r>
              <a:rPr lang="en-US" sz="1600" dirty="0"/>
              <a:t>, Proceedings of the Thirteenth Multidisciplinary Conference, May 6-10, Carlsbad, New Mexico: NCKRI Symposium 2. Carlsbad (NM): National Cave and Karst Research Institute, p. 469-480. </a:t>
            </a:r>
          </a:p>
          <a:p>
            <a:endParaRPr lang="en-US" sz="1600" dirty="0"/>
          </a:p>
          <a:p>
            <a:r>
              <a:rPr lang="en-US" sz="1600" dirty="0"/>
              <a:t>Tihansky, A. B. (1999). </a:t>
            </a:r>
            <a:r>
              <a:rPr lang="en-US" sz="1600" b="1" dirty="0"/>
              <a:t>Sinkholes, west-central Florida. </a:t>
            </a:r>
            <a:r>
              <a:rPr lang="en-US" sz="1600" b="1" i="1" dirty="0"/>
              <a:t>Land Subsidence in the United States,</a:t>
            </a:r>
            <a:r>
              <a:rPr lang="en-US" sz="1600" i="1" dirty="0"/>
              <a:t> Galloway D., Jones, DR, and Ingebritsen SE, eds., United States Geological Survey Circular</a:t>
            </a:r>
            <a:r>
              <a:rPr lang="en-US" sz="1600" dirty="0"/>
              <a:t>, </a:t>
            </a:r>
            <a:r>
              <a:rPr lang="en-US" sz="1600" i="1" dirty="0"/>
              <a:t>1182</a:t>
            </a:r>
            <a:r>
              <a:rPr lang="en-US" sz="1600" dirty="0"/>
              <a:t>, p. 121-140.</a:t>
            </a:r>
          </a:p>
          <a:p>
            <a:r>
              <a:rPr lang="en-US" sz="1600" dirty="0"/>
              <a:t>Bell, F. G., &amp; Culshaw, M. G. (2005). </a:t>
            </a:r>
            <a:r>
              <a:rPr lang="en-US" sz="1600" b="1" dirty="0"/>
              <a:t>Sinkholes and subsidence: Karst and cavernous rocks in engineering and construction.</a:t>
            </a:r>
            <a:r>
              <a:rPr lang="en-US" sz="1600" dirty="0"/>
              <a:t> Springer.</a:t>
            </a:r>
          </a:p>
          <a:p>
            <a:endParaRPr lang="en-US" sz="1600" dirty="0"/>
          </a:p>
          <a:p>
            <a:r>
              <a:rPr lang="en-US" sz="1600" dirty="0"/>
              <a:t>Tihansky, A. B., &amp; Knochenmus, L. A. (2001). </a:t>
            </a:r>
            <a:r>
              <a:rPr lang="en-US" sz="1600" b="1" dirty="0"/>
              <a:t>Karst features and hydrogeology in west-central Florida—a field perspective</a:t>
            </a:r>
            <a:r>
              <a:rPr lang="en-US" sz="1600" dirty="0"/>
              <a:t>. </a:t>
            </a:r>
            <a:r>
              <a:rPr lang="en-US" sz="1600" i="1" dirty="0"/>
              <a:t>US Geological Survey Karst Interest Group, Proceedings US Geological Survey Water-Resources Investigations, St Petersburg, FL</a:t>
            </a:r>
            <a:r>
              <a:rPr lang="en-US" sz="1600" dirty="0"/>
              <a:t>, 198-211.</a:t>
            </a:r>
          </a:p>
          <a:p>
            <a:pPr marL="0" indent="0">
              <a:buNone/>
            </a:pPr>
            <a:r>
              <a:rPr lang="en-US" sz="1600" dirty="0"/>
              <a:t> </a:t>
            </a:r>
          </a:p>
          <a:p>
            <a:r>
              <a:rPr lang="en-US" sz="1600" dirty="0"/>
              <a:t>Zisman, E. D. (2001). </a:t>
            </a:r>
            <a:r>
              <a:rPr lang="en-US" sz="1600" b="1" dirty="0"/>
              <a:t>A standard method for sinkhole detection in the Tampa, Florida, area</a:t>
            </a:r>
            <a:r>
              <a:rPr lang="en-US" sz="1600" dirty="0"/>
              <a:t>. </a:t>
            </a:r>
            <a:r>
              <a:rPr lang="en-US" sz="1600" i="1" dirty="0"/>
              <a:t>Environmental &amp; Engineering Geoscience</a:t>
            </a:r>
            <a:r>
              <a:rPr lang="en-US" sz="1600" dirty="0"/>
              <a:t>, </a:t>
            </a:r>
            <a:r>
              <a:rPr lang="en-US" sz="1600" i="1" dirty="0"/>
              <a:t>7</a:t>
            </a:r>
            <a:r>
              <a:rPr lang="en-US" sz="1600" dirty="0"/>
              <a:t>(1), 31-50.</a:t>
            </a:r>
          </a:p>
          <a:p>
            <a:endParaRPr lang="en-US" sz="1500" dirty="0"/>
          </a:p>
        </p:txBody>
      </p:sp>
    </p:spTree>
    <p:extLst>
      <p:ext uri="{BB962C8B-B14F-4D97-AF65-F5344CB8AC3E}">
        <p14:creationId xmlns:p14="http://schemas.microsoft.com/office/powerpoint/2010/main" val="206848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762000" y="3048000"/>
            <a:ext cx="7620000" cy="1066800"/>
          </a:xfrm>
        </p:spPr>
        <p:txBody>
          <a:bodyPr>
            <a:normAutofit/>
          </a:bodyPr>
          <a:lstStyle/>
          <a:p>
            <a:pPr marL="0" indent="0">
              <a:buNone/>
            </a:pPr>
            <a:r>
              <a:rPr lang="en-US" sz="4000" dirty="0" smtClean="0"/>
              <a:t>Thanks for your time and patience!</a:t>
            </a:r>
            <a:endParaRPr lang="en-US" sz="4000" dirty="0"/>
          </a:p>
        </p:txBody>
      </p:sp>
    </p:spTree>
    <p:extLst>
      <p:ext uri="{BB962C8B-B14F-4D97-AF65-F5344CB8AC3E}">
        <p14:creationId xmlns:p14="http://schemas.microsoft.com/office/powerpoint/2010/main" val="64222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2800" dirty="0" smtClean="0"/>
              <a:t>Background</a:t>
            </a:r>
          </a:p>
          <a:p>
            <a:r>
              <a:rPr lang="en-US" sz="2800" dirty="0" smtClean="0"/>
              <a:t>Problem</a:t>
            </a:r>
          </a:p>
          <a:p>
            <a:r>
              <a:rPr lang="en-US" sz="2800" dirty="0" smtClean="0"/>
              <a:t>Goal and Objective</a:t>
            </a:r>
          </a:p>
          <a:p>
            <a:r>
              <a:rPr lang="en-US" sz="2800" dirty="0" smtClean="0"/>
              <a:t>Study Area and Environment</a:t>
            </a:r>
          </a:p>
          <a:p>
            <a:r>
              <a:rPr lang="en-US" sz="2800" dirty="0" smtClean="0"/>
              <a:t>Data</a:t>
            </a:r>
          </a:p>
          <a:p>
            <a:r>
              <a:rPr lang="en-US" sz="2800" dirty="0" smtClean="0"/>
              <a:t>Methodology</a:t>
            </a:r>
          </a:p>
          <a:p>
            <a:r>
              <a:rPr lang="en-US" sz="2800" dirty="0" smtClean="0"/>
              <a:t>Anticipated Results</a:t>
            </a:r>
          </a:p>
          <a:p>
            <a:r>
              <a:rPr lang="en-US" sz="2800" dirty="0" smtClean="0"/>
              <a:t>Timeline</a:t>
            </a:r>
          </a:p>
          <a:p>
            <a:r>
              <a:rPr lang="en-US" sz="2800" dirty="0" smtClean="0"/>
              <a:t>References</a:t>
            </a:r>
            <a:endParaRPr lang="en-US" dirty="0"/>
          </a:p>
        </p:txBody>
      </p:sp>
    </p:spTree>
    <p:extLst>
      <p:ext uri="{BB962C8B-B14F-4D97-AF65-F5344CB8AC3E}">
        <p14:creationId xmlns:p14="http://schemas.microsoft.com/office/powerpoint/2010/main" val="120096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Background – The Cause of Sinkholes</a:t>
            </a:r>
            <a:endParaRPr lang="en-US" sz="3600" dirty="0"/>
          </a:p>
        </p:txBody>
      </p:sp>
      <p:sp>
        <p:nvSpPr>
          <p:cNvPr id="3" name="Content Placeholder 2"/>
          <p:cNvSpPr>
            <a:spLocks noGrp="1"/>
          </p:cNvSpPr>
          <p:nvPr>
            <p:ph idx="1"/>
          </p:nvPr>
        </p:nvSpPr>
        <p:spPr>
          <a:xfrm>
            <a:off x="228600" y="1503205"/>
            <a:ext cx="4419600" cy="2479585"/>
          </a:xfrm>
        </p:spPr>
        <p:txBody>
          <a:bodyPr>
            <a:normAutofit/>
          </a:bodyPr>
          <a:lstStyle/>
          <a:p>
            <a:pPr lvl="0"/>
            <a:r>
              <a:rPr lang="en-US" sz="2000" dirty="0"/>
              <a:t>Sinkholes are a natural geologic hazard that </a:t>
            </a:r>
            <a:r>
              <a:rPr lang="en-US" sz="2000" dirty="0" smtClean="0"/>
              <a:t>occur over time in soluble bedrock, also known as karst landforms.</a:t>
            </a:r>
          </a:p>
          <a:p>
            <a:pPr lvl="0"/>
            <a:endParaRPr lang="en-US" sz="2000" dirty="0" smtClean="0"/>
          </a:p>
          <a:p>
            <a:pPr lvl="0"/>
            <a:r>
              <a:rPr lang="en-US" sz="2000" dirty="0" smtClean="0"/>
              <a:t>Sinkholes </a:t>
            </a:r>
            <a:r>
              <a:rPr lang="en-US" sz="2000" dirty="0"/>
              <a:t>have occurred </a:t>
            </a:r>
            <a:r>
              <a:rPr lang="en-US" sz="2000" dirty="0" smtClean="0"/>
              <a:t>throughout Florida.</a:t>
            </a:r>
          </a:p>
          <a:p>
            <a:endParaRPr lang="en-US" sz="2400" dirty="0"/>
          </a:p>
        </p:txBody>
      </p:sp>
      <p:sp>
        <p:nvSpPr>
          <p:cNvPr id="6" name="Content Placeholder 2"/>
          <p:cNvSpPr txBox="1">
            <a:spLocks/>
          </p:cNvSpPr>
          <p:nvPr/>
        </p:nvSpPr>
        <p:spPr>
          <a:xfrm>
            <a:off x="228600" y="4085820"/>
            <a:ext cx="441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000" dirty="0"/>
              <a:t>R</a:t>
            </a:r>
            <a:r>
              <a:rPr lang="en-US" sz="2000" dirty="0" smtClean="0"/>
              <a:t>ecently, </a:t>
            </a:r>
            <a:r>
              <a:rPr lang="en-US" sz="2000" dirty="0"/>
              <a:t>sinkhole damage has become a major concern for many Florida </a:t>
            </a:r>
            <a:r>
              <a:rPr lang="en-US" sz="2000" dirty="0" smtClean="0"/>
              <a:t>residents.</a:t>
            </a:r>
          </a:p>
          <a:p>
            <a:pPr>
              <a:spcBef>
                <a:spcPts val="0"/>
              </a:spcBef>
            </a:pPr>
            <a:endParaRPr lang="en-US" sz="2000" dirty="0"/>
          </a:p>
          <a:p>
            <a:pPr>
              <a:spcBef>
                <a:spcPts val="0"/>
              </a:spcBef>
            </a:pPr>
            <a:r>
              <a:rPr lang="en-US" sz="2000" dirty="0" smtClean="0"/>
              <a:t>As a result, several studies are underway by State and Federal Agencies to map the sinkhole risk. </a:t>
            </a:r>
          </a:p>
          <a:p>
            <a:pPr marL="0" indent="0">
              <a:buNone/>
            </a:pPr>
            <a:endParaRPr lang="en-US" sz="2000" dirty="0" smtClean="0"/>
          </a:p>
          <a:p>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819" t="5635"/>
          <a:stretch/>
        </p:blipFill>
        <p:spPr>
          <a:xfrm>
            <a:off x="4815191" y="2033089"/>
            <a:ext cx="3949434" cy="3762599"/>
          </a:xfrm>
          <a:prstGeom prst="rect">
            <a:avLst/>
          </a:prstGeom>
        </p:spPr>
      </p:pic>
      <p:sp>
        <p:nvSpPr>
          <p:cNvPr id="7" name="TextBox 6"/>
          <p:cNvSpPr txBox="1"/>
          <p:nvPr/>
        </p:nvSpPr>
        <p:spPr>
          <a:xfrm>
            <a:off x="5116756" y="3162490"/>
            <a:ext cx="1838528" cy="923330"/>
          </a:xfrm>
          <a:prstGeom prst="rect">
            <a:avLst/>
          </a:prstGeom>
          <a:noFill/>
        </p:spPr>
        <p:txBody>
          <a:bodyPr wrap="square" rtlCol="0">
            <a:spAutoFit/>
          </a:bodyPr>
          <a:lstStyle/>
          <a:p>
            <a:r>
              <a:rPr lang="en-US" b="1" dirty="0" smtClean="0"/>
              <a:t>Sinkhole Distribution in Florida</a:t>
            </a:r>
            <a:endParaRPr lang="en-US" b="1" dirty="0"/>
          </a:p>
        </p:txBody>
      </p:sp>
      <p:sp>
        <p:nvSpPr>
          <p:cNvPr id="8" name="TextBox 7"/>
          <p:cNvSpPr txBox="1"/>
          <p:nvPr/>
        </p:nvSpPr>
        <p:spPr>
          <a:xfrm>
            <a:off x="5184842" y="5343120"/>
            <a:ext cx="2354093" cy="400110"/>
          </a:xfrm>
          <a:prstGeom prst="rect">
            <a:avLst/>
          </a:prstGeom>
          <a:noFill/>
        </p:spPr>
        <p:txBody>
          <a:bodyPr wrap="square" rtlCol="0">
            <a:spAutoFit/>
          </a:bodyPr>
          <a:lstStyle/>
          <a:p>
            <a:r>
              <a:rPr lang="en-US" sz="1000" dirty="0" smtClean="0"/>
              <a:t>* Provided by Florida Geological Survey Map Series No. 110</a:t>
            </a:r>
            <a:endParaRPr lang="en-US" sz="1000" dirty="0"/>
          </a:p>
        </p:txBody>
      </p:sp>
    </p:spTree>
    <p:extLst>
      <p:ext uri="{BB962C8B-B14F-4D97-AF65-F5344CB8AC3E}">
        <p14:creationId xmlns:p14="http://schemas.microsoft.com/office/powerpoint/2010/main" val="194599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Background – The Cause of Sinkholes</a:t>
            </a:r>
          </a:p>
        </p:txBody>
      </p:sp>
      <p:sp>
        <p:nvSpPr>
          <p:cNvPr id="3" name="Content Placeholder 2"/>
          <p:cNvSpPr>
            <a:spLocks noGrp="1"/>
          </p:cNvSpPr>
          <p:nvPr>
            <p:ph idx="1"/>
          </p:nvPr>
        </p:nvSpPr>
        <p:spPr>
          <a:xfrm>
            <a:off x="228600" y="1447800"/>
            <a:ext cx="8458200" cy="1752600"/>
          </a:xfrm>
        </p:spPr>
        <p:txBody>
          <a:bodyPr>
            <a:noAutofit/>
          </a:bodyPr>
          <a:lstStyle/>
          <a:p>
            <a:pPr lvl="0">
              <a:spcBef>
                <a:spcPts val="0"/>
              </a:spcBef>
            </a:pPr>
            <a:endParaRPr lang="en-US" sz="1500" dirty="0"/>
          </a:p>
          <a:p>
            <a:pPr lvl="0">
              <a:spcBef>
                <a:spcPts val="0"/>
              </a:spcBef>
            </a:pPr>
            <a:endParaRPr lang="en-US" sz="1500" dirty="0" smtClean="0"/>
          </a:p>
        </p:txBody>
      </p:sp>
      <p:sp>
        <p:nvSpPr>
          <p:cNvPr id="5" name="Content Placeholder 2"/>
          <p:cNvSpPr txBox="1">
            <a:spLocks/>
          </p:cNvSpPr>
          <p:nvPr/>
        </p:nvSpPr>
        <p:spPr>
          <a:xfrm>
            <a:off x="228599" y="1713240"/>
            <a:ext cx="5419725" cy="47017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000" dirty="0" smtClean="0"/>
              <a:t>Rainwater mixes with surface matter to form carbonic acid and drains though the surface.</a:t>
            </a:r>
          </a:p>
          <a:p>
            <a:pPr>
              <a:spcBef>
                <a:spcPts val="0"/>
              </a:spcBef>
            </a:pPr>
            <a:endParaRPr lang="en-US" sz="2000" dirty="0"/>
          </a:p>
          <a:p>
            <a:pPr>
              <a:spcBef>
                <a:spcPts val="0"/>
              </a:spcBef>
            </a:pPr>
            <a:r>
              <a:rPr lang="en-US" sz="2000" dirty="0" smtClean="0"/>
              <a:t>A complex hydrologic system - the aquifer, contributes to the erosion process.   </a:t>
            </a:r>
          </a:p>
          <a:p>
            <a:pPr>
              <a:spcBef>
                <a:spcPts val="0"/>
              </a:spcBef>
            </a:pPr>
            <a:endParaRPr lang="en-US" sz="2000" dirty="0" smtClean="0"/>
          </a:p>
          <a:p>
            <a:pPr>
              <a:spcBef>
                <a:spcPts val="0"/>
              </a:spcBef>
            </a:pPr>
            <a:r>
              <a:rPr lang="en-US" sz="2000" dirty="0" smtClean="0"/>
              <a:t>Eventually</a:t>
            </a:r>
            <a:r>
              <a:rPr lang="en-US" sz="2000" dirty="0"/>
              <a:t>, the </a:t>
            </a:r>
            <a:r>
              <a:rPr lang="en-US" sz="2000" dirty="0" smtClean="0"/>
              <a:t>underground erosion becomes </a:t>
            </a:r>
            <a:r>
              <a:rPr lang="en-US" sz="2000" dirty="0"/>
              <a:t>so extensive that the surface can no longer support itself and a sinkhole appears</a:t>
            </a:r>
            <a:r>
              <a:rPr lang="en-US" sz="2000" dirty="0" smtClean="0"/>
              <a:t>.</a:t>
            </a:r>
          </a:p>
          <a:p>
            <a:pPr>
              <a:spcBef>
                <a:spcPts val="0"/>
              </a:spcBef>
            </a:pPr>
            <a:endParaRPr lang="en-US" sz="2000" dirty="0"/>
          </a:p>
          <a:p>
            <a:pPr>
              <a:spcBef>
                <a:spcPts val="0"/>
              </a:spcBef>
            </a:pPr>
            <a:r>
              <a:rPr lang="en-US" sz="2000" dirty="0" smtClean="0"/>
              <a:t>One </a:t>
            </a:r>
            <a:r>
              <a:rPr lang="en-US" sz="2000" dirty="0"/>
              <a:t>thing that </a:t>
            </a:r>
            <a:r>
              <a:rPr lang="en-US" sz="2000" dirty="0" smtClean="0"/>
              <a:t>all sinkholes have </a:t>
            </a:r>
            <a:r>
              <a:rPr lang="en-US" sz="2000" dirty="0"/>
              <a:t>in common, is the dissolution of the foundation that supports the surface</a:t>
            </a:r>
            <a:r>
              <a:rPr lang="en-US" sz="2000" dirty="0" smtClean="0"/>
              <a:t>.</a:t>
            </a:r>
          </a:p>
          <a:p>
            <a:pPr>
              <a:spcBef>
                <a:spcPts val="0"/>
              </a:spcBef>
            </a:pPr>
            <a:endParaRPr lang="en-US" sz="1500" dirty="0"/>
          </a:p>
          <a:p>
            <a:pPr>
              <a:spcBef>
                <a:spcPts val="0"/>
              </a:spcBef>
            </a:pPr>
            <a:endParaRPr lang="en-US" sz="1500" dirty="0"/>
          </a:p>
          <a:p>
            <a:pPr>
              <a:spcBef>
                <a:spcPts val="0"/>
              </a:spcBef>
            </a:pPr>
            <a:endParaRPr lang="en-US" sz="1500" dirty="0" smtClean="0"/>
          </a:p>
          <a:p>
            <a:pPr marL="0" indent="0">
              <a:spcBef>
                <a:spcPts val="0"/>
              </a:spcBef>
              <a:buNone/>
            </a:pPr>
            <a:endParaRPr lang="en-US" sz="1500" dirty="0" smtClean="0"/>
          </a:p>
          <a:p>
            <a:pPr>
              <a:spcBef>
                <a:spcPts val="0"/>
              </a:spcBef>
            </a:pPr>
            <a:endParaRPr lang="en-US" sz="15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0" y="1645625"/>
            <a:ext cx="2368550" cy="447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10376" y="6257178"/>
            <a:ext cx="1088760" cy="307777"/>
          </a:xfrm>
          <a:prstGeom prst="rect">
            <a:avLst/>
          </a:prstGeom>
        </p:spPr>
        <p:txBody>
          <a:bodyPr wrap="none">
            <a:spAutoFit/>
          </a:bodyPr>
          <a:lstStyle/>
          <a:p>
            <a:r>
              <a:rPr lang="en-US" sz="1400" dirty="0" smtClean="0">
                <a:solidFill>
                  <a:schemeClr val="bg1"/>
                </a:solidFill>
              </a:rPr>
              <a:t>(Beck, 1986)</a:t>
            </a:r>
            <a:endParaRPr lang="en-US" sz="1400" dirty="0">
              <a:solidFill>
                <a:schemeClr val="bg1"/>
              </a:solidFill>
            </a:endParaRPr>
          </a:p>
        </p:txBody>
      </p:sp>
    </p:spTree>
    <p:extLst>
      <p:ext uri="{BB962C8B-B14F-4D97-AF65-F5344CB8AC3E}">
        <p14:creationId xmlns:p14="http://schemas.microsoft.com/office/powerpoint/2010/main" val="277833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prstClr val="black"/>
                </a:solidFill>
              </a:rPr>
              <a:t>Background – The Cause of Sinkholes</a:t>
            </a:r>
            <a:endParaRPr lang="en-US" sz="3600" dirty="0"/>
          </a:p>
        </p:txBody>
      </p:sp>
      <p:sp>
        <p:nvSpPr>
          <p:cNvPr id="3" name="Content Placeholder 2"/>
          <p:cNvSpPr>
            <a:spLocks noGrp="1"/>
          </p:cNvSpPr>
          <p:nvPr>
            <p:ph idx="1"/>
          </p:nvPr>
        </p:nvSpPr>
        <p:spPr>
          <a:xfrm>
            <a:off x="228600" y="1447800"/>
            <a:ext cx="8305800" cy="2143126"/>
          </a:xfrm>
        </p:spPr>
        <p:txBody>
          <a:bodyPr>
            <a:noAutofit/>
          </a:bodyPr>
          <a:lstStyle/>
          <a:p>
            <a:pPr marL="0" indent="0">
              <a:spcBef>
                <a:spcPts val="0"/>
              </a:spcBef>
              <a:buNone/>
            </a:pPr>
            <a:endParaRPr lang="en-US" sz="1500" dirty="0"/>
          </a:p>
          <a:p>
            <a:pPr>
              <a:spcBef>
                <a:spcPts val="0"/>
              </a:spcBef>
            </a:pPr>
            <a:r>
              <a:rPr lang="en-US" sz="2000" dirty="0" smtClean="0"/>
              <a:t>The two basic types of sinkholes most commonly found in Florida are </a:t>
            </a:r>
            <a:r>
              <a:rPr lang="en-US" sz="2000" b="1" i="1" dirty="0" smtClean="0"/>
              <a:t>cover-subsidence </a:t>
            </a:r>
            <a:r>
              <a:rPr lang="en-US" sz="2000" dirty="0" smtClean="0"/>
              <a:t>and </a:t>
            </a:r>
            <a:r>
              <a:rPr lang="en-US" sz="2000" b="1" i="1" dirty="0" smtClean="0"/>
              <a:t>cover-collapse</a:t>
            </a:r>
            <a:r>
              <a:rPr lang="en-US" sz="2000" dirty="0" smtClean="0"/>
              <a:t>.</a:t>
            </a:r>
          </a:p>
          <a:p>
            <a:pPr>
              <a:spcBef>
                <a:spcPts val="0"/>
              </a:spcBef>
            </a:pPr>
            <a:endParaRPr lang="en-US" sz="1500"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91" y="2584778"/>
            <a:ext cx="6641309" cy="122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macduhpxnappx01\home_dir\users12\morterj\PennStateStuff\Capstone\Graphics\from11dec\sinkholehous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341" y="4014653"/>
            <a:ext cx="2996487" cy="2578795"/>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a:off x="248186" y="3905314"/>
            <a:ext cx="5200650" cy="21431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en-US" sz="1500" dirty="0" smtClean="0"/>
          </a:p>
          <a:p>
            <a:pPr>
              <a:spcBef>
                <a:spcPts val="0"/>
              </a:spcBef>
            </a:pPr>
            <a:r>
              <a:rPr lang="en-US" sz="2000" dirty="0" smtClean="0"/>
              <a:t>Cover- subsidence sinkholes typically form gradually as the surface is made of sand and loose sediments that spall and slide in to openings in the carbonate rock.</a:t>
            </a:r>
          </a:p>
          <a:p>
            <a:pPr>
              <a:spcBef>
                <a:spcPts val="0"/>
              </a:spcBef>
            </a:pPr>
            <a:endParaRPr lang="en-US" sz="2000" dirty="0"/>
          </a:p>
        </p:txBody>
      </p:sp>
      <p:sp>
        <p:nvSpPr>
          <p:cNvPr id="4" name="Rectangle 3"/>
          <p:cNvSpPr/>
          <p:nvPr/>
        </p:nvSpPr>
        <p:spPr>
          <a:xfrm>
            <a:off x="7403372" y="3595628"/>
            <a:ext cx="1370888" cy="307777"/>
          </a:xfrm>
          <a:prstGeom prst="rect">
            <a:avLst/>
          </a:prstGeom>
        </p:spPr>
        <p:txBody>
          <a:bodyPr wrap="none">
            <a:spAutoFit/>
          </a:bodyPr>
          <a:lstStyle/>
          <a:p>
            <a:r>
              <a:rPr lang="en-US" sz="1400" dirty="0" smtClean="0">
                <a:solidFill>
                  <a:schemeClr val="bg1"/>
                </a:solidFill>
              </a:rPr>
              <a:t>(Tihansky</a:t>
            </a:r>
            <a:r>
              <a:rPr lang="en-US" sz="1400" dirty="0">
                <a:solidFill>
                  <a:schemeClr val="bg1"/>
                </a:solidFill>
              </a:rPr>
              <a:t>, </a:t>
            </a:r>
            <a:r>
              <a:rPr lang="en-US" sz="1400" dirty="0" smtClean="0">
                <a:solidFill>
                  <a:schemeClr val="bg1"/>
                </a:solidFill>
              </a:rPr>
              <a:t>1999)</a:t>
            </a:r>
            <a:endParaRPr lang="en-US" sz="1400" dirty="0">
              <a:solidFill>
                <a:schemeClr val="bg1"/>
              </a:solidFill>
            </a:endParaRPr>
          </a:p>
        </p:txBody>
      </p:sp>
      <p:sp>
        <p:nvSpPr>
          <p:cNvPr id="5" name="TextBox 4"/>
          <p:cNvSpPr txBox="1"/>
          <p:nvPr/>
        </p:nvSpPr>
        <p:spPr>
          <a:xfrm>
            <a:off x="5705341" y="6359229"/>
            <a:ext cx="2388072" cy="276999"/>
          </a:xfrm>
          <a:prstGeom prst="rect">
            <a:avLst/>
          </a:prstGeom>
          <a:noFill/>
        </p:spPr>
        <p:txBody>
          <a:bodyPr wrap="square" rtlCol="0">
            <a:spAutoFit/>
          </a:bodyPr>
          <a:lstStyle/>
          <a:p>
            <a:r>
              <a:rPr lang="en-US" sz="1200" b="1" dirty="0" smtClean="0"/>
              <a:t>www.saveoursuwannee.org</a:t>
            </a:r>
            <a:endParaRPr lang="en-US" sz="1200" b="1" dirty="0"/>
          </a:p>
        </p:txBody>
      </p:sp>
    </p:spTree>
    <p:extLst>
      <p:ext uri="{BB962C8B-B14F-4D97-AF65-F5344CB8AC3E}">
        <p14:creationId xmlns:p14="http://schemas.microsoft.com/office/powerpoint/2010/main" val="5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prstClr val="black"/>
                </a:solidFill>
              </a:rPr>
              <a:t>Background – The Cause of Sinkholes</a:t>
            </a:r>
            <a:endParaRPr lang="en-US" sz="3600" dirty="0"/>
          </a:p>
        </p:txBody>
      </p:sp>
      <p:sp>
        <p:nvSpPr>
          <p:cNvPr id="3" name="Content Placeholder 2"/>
          <p:cNvSpPr>
            <a:spLocks noGrp="1"/>
          </p:cNvSpPr>
          <p:nvPr>
            <p:ph idx="1"/>
          </p:nvPr>
        </p:nvSpPr>
        <p:spPr>
          <a:xfrm>
            <a:off x="200025" y="1447800"/>
            <a:ext cx="8305800" cy="2143126"/>
          </a:xfrm>
        </p:spPr>
        <p:txBody>
          <a:bodyPr>
            <a:noAutofit/>
          </a:bodyPr>
          <a:lstStyle/>
          <a:p>
            <a:pPr marL="0" indent="0">
              <a:spcBef>
                <a:spcPts val="0"/>
              </a:spcBef>
              <a:buNone/>
            </a:pPr>
            <a:endParaRPr lang="en-US" sz="1500" dirty="0"/>
          </a:p>
          <a:p>
            <a:pPr>
              <a:spcBef>
                <a:spcPts val="0"/>
              </a:spcBef>
            </a:pPr>
            <a:r>
              <a:rPr lang="en-US" sz="2000" dirty="0" smtClean="0"/>
              <a:t>Cover collapse sinkholes occur In areas where the overburden is mostly comprised of clay, or other firm sediments.  The underground cavity eventually breaches the surface resulting in an abrupt collapse.  </a:t>
            </a:r>
          </a:p>
          <a:p>
            <a:pPr>
              <a:spcBef>
                <a:spcPts val="0"/>
              </a:spcBef>
            </a:pPr>
            <a:endParaRPr lang="en-US" sz="1500" dirty="0" smtClean="0"/>
          </a:p>
        </p:txBody>
      </p:sp>
      <p:sp>
        <p:nvSpPr>
          <p:cNvPr id="21" name="Content Placeholder 2"/>
          <p:cNvSpPr txBox="1">
            <a:spLocks/>
          </p:cNvSpPr>
          <p:nvPr/>
        </p:nvSpPr>
        <p:spPr>
          <a:xfrm>
            <a:off x="200025" y="4157865"/>
            <a:ext cx="5200650" cy="21431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en-US" sz="1500" dirty="0" smtClean="0"/>
          </a:p>
          <a:p>
            <a:pPr>
              <a:spcBef>
                <a:spcPts val="0"/>
              </a:spcBef>
            </a:pPr>
            <a:r>
              <a:rPr lang="en-US" sz="2000" dirty="0" smtClean="0"/>
              <a:t>Cover-collapse </a:t>
            </a:r>
            <a:r>
              <a:rPr lang="en-US" sz="2000" dirty="0"/>
              <a:t>sinkholes are the type often reported on by the news media and most people envision when they hear the word sinkhole. </a:t>
            </a:r>
          </a:p>
        </p:txBody>
      </p:sp>
      <p:pic>
        <p:nvPicPr>
          <p:cNvPr id="6146" name="Picture 2" descr="\\macduhpxnappx01\home_dir\users12\morterj\PennStateStuff\Capstone\Graphics\collapse si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8" y="2796901"/>
            <a:ext cx="6165763" cy="131114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macduhpxnappx01\home_dir\users12\morterj\PennStateStuff\Capstone\Graphics\from11dec\sinkhole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897" y="4389994"/>
            <a:ext cx="2900070" cy="2177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71202" y="3892606"/>
            <a:ext cx="1370888" cy="307777"/>
          </a:xfrm>
          <a:prstGeom prst="rect">
            <a:avLst/>
          </a:prstGeom>
        </p:spPr>
        <p:txBody>
          <a:bodyPr wrap="none">
            <a:spAutoFit/>
          </a:bodyPr>
          <a:lstStyle/>
          <a:p>
            <a:r>
              <a:rPr lang="en-US" sz="1400" dirty="0" smtClean="0">
                <a:solidFill>
                  <a:schemeClr val="bg1"/>
                </a:solidFill>
              </a:rPr>
              <a:t>(Tihansky</a:t>
            </a:r>
            <a:r>
              <a:rPr lang="en-US" sz="1400" dirty="0">
                <a:solidFill>
                  <a:schemeClr val="bg1"/>
                </a:solidFill>
              </a:rPr>
              <a:t>, </a:t>
            </a:r>
            <a:r>
              <a:rPr lang="en-US" sz="1400" dirty="0" smtClean="0">
                <a:solidFill>
                  <a:schemeClr val="bg1"/>
                </a:solidFill>
              </a:rPr>
              <a:t>1999)</a:t>
            </a:r>
            <a:endParaRPr lang="en-US" sz="1400" dirty="0">
              <a:solidFill>
                <a:schemeClr val="bg1"/>
              </a:solidFill>
            </a:endParaRPr>
          </a:p>
        </p:txBody>
      </p:sp>
    </p:spTree>
    <p:extLst>
      <p:ext uri="{BB962C8B-B14F-4D97-AF65-F5344CB8AC3E}">
        <p14:creationId xmlns:p14="http://schemas.microsoft.com/office/powerpoint/2010/main" val="377158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228600" y="1650510"/>
            <a:ext cx="8229600" cy="4953000"/>
          </a:xfrm>
        </p:spPr>
        <p:txBody>
          <a:bodyPr>
            <a:normAutofit/>
          </a:bodyPr>
          <a:lstStyle/>
          <a:p>
            <a:pPr>
              <a:spcBef>
                <a:spcPts val="0"/>
              </a:spcBef>
            </a:pPr>
            <a:r>
              <a:rPr lang="en-US" sz="2000" dirty="0" smtClean="0"/>
              <a:t>Where sinkholes are going to occur is difficult to predict.</a:t>
            </a:r>
          </a:p>
          <a:p>
            <a:pPr>
              <a:spcBef>
                <a:spcPts val="0"/>
              </a:spcBef>
            </a:pPr>
            <a:endParaRPr lang="en-US" sz="2000" dirty="0"/>
          </a:p>
          <a:p>
            <a:pPr>
              <a:spcBef>
                <a:spcPts val="0"/>
              </a:spcBef>
            </a:pPr>
            <a:r>
              <a:rPr lang="en-US" sz="2000" dirty="0"/>
              <a:t>The </a:t>
            </a:r>
            <a:r>
              <a:rPr lang="en-US" sz="2000" dirty="0" smtClean="0"/>
              <a:t>identification </a:t>
            </a:r>
            <a:r>
              <a:rPr lang="en-US" sz="2000" dirty="0"/>
              <a:t>of </a:t>
            </a:r>
            <a:r>
              <a:rPr lang="en-US" sz="2000" dirty="0" smtClean="0"/>
              <a:t>sinkhole formation </a:t>
            </a:r>
            <a:r>
              <a:rPr lang="en-US" sz="2000" dirty="0"/>
              <a:t>is </a:t>
            </a:r>
            <a:r>
              <a:rPr lang="en-US" sz="2000" dirty="0" smtClean="0"/>
              <a:t>a </a:t>
            </a:r>
            <a:r>
              <a:rPr lang="en-US" sz="2000" dirty="0"/>
              <a:t>difficult </a:t>
            </a:r>
            <a:r>
              <a:rPr lang="en-US" sz="2000" dirty="0" smtClean="0"/>
              <a:t>task.</a:t>
            </a:r>
          </a:p>
          <a:p>
            <a:pPr>
              <a:spcBef>
                <a:spcPts val="0"/>
              </a:spcBef>
            </a:pPr>
            <a:endParaRPr lang="en-US" sz="2000" dirty="0" smtClean="0"/>
          </a:p>
          <a:p>
            <a:pPr>
              <a:spcBef>
                <a:spcPts val="0"/>
              </a:spcBef>
            </a:pPr>
            <a:r>
              <a:rPr lang="en-US" sz="2000" dirty="0" smtClean="0"/>
              <a:t>Identifying closed depressions, or saturation zones.</a:t>
            </a:r>
          </a:p>
          <a:p>
            <a:pPr>
              <a:spcBef>
                <a:spcPts val="0"/>
              </a:spcBef>
            </a:pPr>
            <a:endParaRPr lang="en-US" sz="2000" dirty="0"/>
          </a:p>
          <a:p>
            <a:pPr>
              <a:spcBef>
                <a:spcPts val="0"/>
              </a:spcBef>
            </a:pPr>
            <a:r>
              <a:rPr lang="en-US" sz="2000" dirty="0" smtClean="0"/>
              <a:t>Digital Elevation Models (DEMs) may be useful in some circumstances.</a:t>
            </a:r>
          </a:p>
          <a:p>
            <a:pPr>
              <a:spcBef>
                <a:spcPts val="0"/>
              </a:spcBef>
            </a:pPr>
            <a:endParaRPr lang="en-US" sz="2000" dirty="0"/>
          </a:p>
          <a:p>
            <a:pPr>
              <a:spcBef>
                <a:spcPts val="0"/>
              </a:spcBef>
            </a:pPr>
            <a:r>
              <a:rPr lang="en-US" sz="2000" dirty="0" smtClean="0"/>
              <a:t>Light Direction and Ranging (LiDAR) data are a challenge to collect and process.</a:t>
            </a:r>
          </a:p>
          <a:p>
            <a:pPr>
              <a:spcBef>
                <a:spcPts val="0"/>
              </a:spcBef>
            </a:pPr>
            <a:endParaRPr lang="en-US" sz="2000" dirty="0"/>
          </a:p>
          <a:p>
            <a:pPr>
              <a:spcBef>
                <a:spcPts val="0"/>
              </a:spcBef>
            </a:pPr>
            <a:r>
              <a:rPr lang="en-US" sz="2000" dirty="0" smtClean="0"/>
              <a:t>Stereo imagery extracted DEMs may be a viable solution.</a:t>
            </a:r>
            <a:endParaRPr lang="en-US" sz="2000" dirty="0"/>
          </a:p>
        </p:txBody>
      </p:sp>
    </p:spTree>
    <p:extLst>
      <p:ext uri="{BB962C8B-B14F-4D97-AF65-F5344CB8AC3E}">
        <p14:creationId xmlns:p14="http://schemas.microsoft.com/office/powerpoint/2010/main" val="240670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285750" y="1638300"/>
            <a:ext cx="8334375" cy="4953000"/>
          </a:xfrm>
        </p:spPr>
        <p:txBody>
          <a:bodyPr>
            <a:normAutofit/>
          </a:bodyPr>
          <a:lstStyle/>
          <a:p>
            <a:pPr lvl="0"/>
            <a:r>
              <a:rPr lang="en-US" sz="2000" dirty="0"/>
              <a:t>The </a:t>
            </a:r>
            <a:r>
              <a:rPr lang="en-US" sz="2000" dirty="0" smtClean="0"/>
              <a:t>goal </a:t>
            </a:r>
            <a:r>
              <a:rPr lang="en-US" sz="2000" dirty="0"/>
              <a:t>of this study is to </a:t>
            </a:r>
            <a:r>
              <a:rPr lang="en-US" sz="2000" dirty="0" smtClean="0"/>
              <a:t>analyze and compare various </a:t>
            </a:r>
            <a:r>
              <a:rPr lang="en-US" sz="2000" dirty="0"/>
              <a:t>resolution DEMs of the Suwannee County region </a:t>
            </a:r>
            <a:r>
              <a:rPr lang="en-US" sz="2000" dirty="0" smtClean="0"/>
              <a:t>and </a:t>
            </a:r>
            <a:r>
              <a:rPr lang="en-US" sz="2000" dirty="0"/>
              <a:t>delineate </a:t>
            </a:r>
            <a:r>
              <a:rPr lang="en-US" sz="2000" dirty="0" smtClean="0"/>
              <a:t>all closed depressions that could be considered </a:t>
            </a:r>
            <a:r>
              <a:rPr lang="en-US" sz="2000" dirty="0"/>
              <a:t>indicative to the formation of sinkholes</a:t>
            </a:r>
            <a:r>
              <a:rPr lang="en-US" sz="2000" dirty="0" smtClean="0"/>
              <a:t>.</a:t>
            </a:r>
          </a:p>
          <a:p>
            <a:pPr marL="0" indent="0">
              <a:buNone/>
            </a:pPr>
            <a:endParaRPr lang="en-US" sz="2000" dirty="0" smtClean="0"/>
          </a:p>
          <a:p>
            <a:r>
              <a:rPr lang="en-US" sz="2000" dirty="0" smtClean="0"/>
              <a:t>A key objective in this study is to </a:t>
            </a:r>
            <a:r>
              <a:rPr lang="en-US" sz="2000" dirty="0"/>
              <a:t>also create </a:t>
            </a:r>
            <a:r>
              <a:rPr lang="en-US" sz="2000" dirty="0" smtClean="0"/>
              <a:t>a custom stereo </a:t>
            </a:r>
            <a:r>
              <a:rPr lang="en-US" sz="2000" dirty="0"/>
              <a:t>imagery derived elevation </a:t>
            </a:r>
            <a:r>
              <a:rPr lang="en-US" sz="2000" dirty="0" smtClean="0"/>
              <a:t>model and evaluate and compare it against the other DEMs.</a:t>
            </a:r>
          </a:p>
          <a:p>
            <a:endParaRPr lang="en-US" sz="1600" dirty="0" smtClean="0"/>
          </a:p>
        </p:txBody>
      </p:sp>
    </p:spTree>
    <p:extLst>
      <p:ext uri="{BB962C8B-B14F-4D97-AF65-F5344CB8AC3E}">
        <p14:creationId xmlns:p14="http://schemas.microsoft.com/office/powerpoint/2010/main" val="80883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 and Environment</a:t>
            </a:r>
            <a:endParaRPr lang="en-US" dirty="0"/>
          </a:p>
        </p:txBody>
      </p:sp>
      <p:sp>
        <p:nvSpPr>
          <p:cNvPr id="3" name="Content Placeholder 2"/>
          <p:cNvSpPr>
            <a:spLocks noGrp="1"/>
          </p:cNvSpPr>
          <p:nvPr>
            <p:ph idx="1"/>
          </p:nvPr>
        </p:nvSpPr>
        <p:spPr>
          <a:xfrm>
            <a:off x="275002" y="1411612"/>
            <a:ext cx="8583247" cy="931538"/>
          </a:xfrm>
        </p:spPr>
        <p:txBody>
          <a:bodyPr>
            <a:normAutofit/>
          </a:bodyPr>
          <a:lstStyle/>
          <a:p>
            <a:pPr lvl="0"/>
            <a:r>
              <a:rPr lang="en-US" sz="1800" dirty="0"/>
              <a:t>For the purposes of this study, I will concentrate on Suwannee County, Florida.  Since the </a:t>
            </a:r>
            <a:r>
              <a:rPr lang="en-US" sz="1800" dirty="0" smtClean="0"/>
              <a:t>1960’s, 193 </a:t>
            </a:r>
            <a:r>
              <a:rPr lang="en-US" sz="1800" dirty="0"/>
              <a:t>sinkholes have been reported </a:t>
            </a:r>
            <a:r>
              <a:rPr lang="en-US" sz="1800" dirty="0" smtClean="0"/>
              <a:t>in </a:t>
            </a:r>
            <a:r>
              <a:rPr lang="en-US" sz="1800" dirty="0"/>
              <a:t>this county.</a:t>
            </a:r>
          </a:p>
          <a:p>
            <a:endParaRPr lang="en-US" sz="1500" dirty="0"/>
          </a:p>
        </p:txBody>
      </p:sp>
      <p:grpSp>
        <p:nvGrpSpPr>
          <p:cNvPr id="11" name="Group 10"/>
          <p:cNvGrpSpPr/>
          <p:nvPr/>
        </p:nvGrpSpPr>
        <p:grpSpPr>
          <a:xfrm>
            <a:off x="2095488" y="2583121"/>
            <a:ext cx="4333887" cy="3808154"/>
            <a:chOff x="2699590" y="2243736"/>
            <a:chExt cx="3348786" cy="2875951"/>
          </a:xfrm>
        </p:grpSpPr>
        <p:pic>
          <p:nvPicPr>
            <p:cNvPr id="7171" name="Picture 3" descr="\\macduhpxnappx01\home_dir\users12\morterj\PennStateStuff\Capstone\Graphics\from11dec\suwanneesin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590" y="2243736"/>
              <a:ext cx="3348786" cy="28759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3514725" y="2543175"/>
              <a:ext cx="1095375" cy="600075"/>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295771" y="2714626"/>
              <a:ext cx="457200" cy="1590674"/>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2266950" y="5438774"/>
            <a:ext cx="1190625" cy="646331"/>
          </a:xfrm>
          <a:prstGeom prst="rect">
            <a:avLst/>
          </a:prstGeom>
          <a:noFill/>
        </p:spPr>
        <p:txBody>
          <a:bodyPr wrap="square" rtlCol="0">
            <a:spAutoFit/>
          </a:bodyPr>
          <a:lstStyle/>
          <a:p>
            <a:r>
              <a:rPr lang="en-US" dirty="0" smtClean="0"/>
              <a:t>Suwannee County</a:t>
            </a:r>
            <a:endParaRPr lang="en-US" dirty="0"/>
          </a:p>
        </p:txBody>
      </p:sp>
      <p:cxnSp>
        <p:nvCxnSpPr>
          <p:cNvPr id="8" name="Straight Arrow Connector 7"/>
          <p:cNvCxnSpPr/>
          <p:nvPr/>
        </p:nvCxnSpPr>
        <p:spPr>
          <a:xfrm flipV="1">
            <a:off x="2962275" y="5095875"/>
            <a:ext cx="304800" cy="4476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926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B8EEAF-A208-4E3E-A062-1AFBB6977F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globe template with video</Template>
  <TotalTime>3002</TotalTime>
  <Words>979</Words>
  <Application>Microsoft Office PowerPoint</Application>
  <PresentationFormat>On-screen Show (4:3)</PresentationFormat>
  <Paragraphs>161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A Comparison of Digital Elevation Models for Delineating Depressions That Could Lead to Sinkhole Development</vt:lpstr>
      <vt:lpstr>Overview</vt:lpstr>
      <vt:lpstr>Background – The Cause of Sinkholes</vt:lpstr>
      <vt:lpstr>Background – The Cause of Sinkholes</vt:lpstr>
      <vt:lpstr>Background – The Cause of Sinkholes</vt:lpstr>
      <vt:lpstr>Background – The Cause of Sinkholes</vt:lpstr>
      <vt:lpstr>Problem</vt:lpstr>
      <vt:lpstr>Goals</vt:lpstr>
      <vt:lpstr>Study Area and Environment</vt:lpstr>
      <vt:lpstr>Study Area and Environment</vt:lpstr>
      <vt:lpstr>Data</vt:lpstr>
      <vt:lpstr>Methodology</vt:lpstr>
      <vt:lpstr>Methodology</vt:lpstr>
      <vt:lpstr>Methodology</vt:lpstr>
      <vt:lpstr>Anticipated Results</vt:lpstr>
      <vt:lpstr>Timeline</vt:lpstr>
      <vt:lpstr>References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Digital Elevation Models for Delineating Depressions That Could Lead to Sinkhole Development</dc:title>
  <dc:creator>Sam Morter</dc:creator>
  <dc:description>2010 animated global powerpoint template from presentationpro.com</dc:description>
  <cp:lastModifiedBy>Beth King</cp:lastModifiedBy>
  <cp:revision>133</cp:revision>
  <cp:lastPrinted>2013-12-13T18:13:11Z</cp:lastPrinted>
  <dcterms:created xsi:type="dcterms:W3CDTF">2013-12-04T22:22:06Z</dcterms:created>
  <dcterms:modified xsi:type="dcterms:W3CDTF">2013-12-20T00:15:21Z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TC018813419991</vt:lpwstr>
  </property>
</Properties>
</file>