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4" r:id="rId4"/>
    <p:sldId id="274" r:id="rId5"/>
    <p:sldId id="258" r:id="rId6"/>
    <p:sldId id="259" r:id="rId7"/>
    <p:sldId id="260" r:id="rId8"/>
    <p:sldId id="261" r:id="rId9"/>
    <p:sldId id="263" r:id="rId10"/>
    <p:sldId id="264" r:id="rId11"/>
    <p:sldId id="265" r:id="rId12"/>
    <p:sldId id="266" r:id="rId13"/>
    <p:sldId id="272" r:id="rId14"/>
    <p:sldId id="273" r:id="rId15"/>
    <p:sldId id="285" r:id="rId16"/>
    <p:sldId id="271" r:id="rId17"/>
    <p:sldId id="278" r:id="rId18"/>
    <p:sldId id="279" r:id="rId19"/>
    <p:sldId id="277" r:id="rId20"/>
    <p:sldId id="289" r:id="rId21"/>
    <p:sldId id="288" r:id="rId22"/>
    <p:sldId id="287" r:id="rId23"/>
    <p:sldId id="283"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098"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32BE18-6B75-496C-B61E-870EFD4F1F90}"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4D14-D08F-43F3-9FB5-00A7810009B5}" type="slidenum">
              <a:rPr lang="en-US" smtClean="0"/>
              <a:t>‹#›</a:t>
            </a:fld>
            <a:endParaRPr lang="en-US"/>
          </a:p>
        </p:txBody>
      </p:sp>
    </p:spTree>
    <p:extLst>
      <p:ext uri="{BB962C8B-B14F-4D97-AF65-F5344CB8AC3E}">
        <p14:creationId xmlns:p14="http://schemas.microsoft.com/office/powerpoint/2010/main" val="112200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2BE18-6B75-496C-B61E-870EFD4F1F90}"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4D14-D08F-43F3-9FB5-00A7810009B5}" type="slidenum">
              <a:rPr lang="en-US" smtClean="0"/>
              <a:t>‹#›</a:t>
            </a:fld>
            <a:endParaRPr lang="en-US"/>
          </a:p>
        </p:txBody>
      </p:sp>
    </p:spTree>
    <p:extLst>
      <p:ext uri="{BB962C8B-B14F-4D97-AF65-F5344CB8AC3E}">
        <p14:creationId xmlns:p14="http://schemas.microsoft.com/office/powerpoint/2010/main" val="43638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2BE18-6B75-496C-B61E-870EFD4F1F90}"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4D14-D08F-43F3-9FB5-00A7810009B5}" type="slidenum">
              <a:rPr lang="en-US" smtClean="0"/>
              <a:t>‹#›</a:t>
            </a:fld>
            <a:endParaRPr lang="en-US"/>
          </a:p>
        </p:txBody>
      </p:sp>
    </p:spTree>
    <p:extLst>
      <p:ext uri="{BB962C8B-B14F-4D97-AF65-F5344CB8AC3E}">
        <p14:creationId xmlns:p14="http://schemas.microsoft.com/office/powerpoint/2010/main" val="254469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2BE18-6B75-496C-B61E-870EFD4F1F90}"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4D14-D08F-43F3-9FB5-00A7810009B5}" type="slidenum">
              <a:rPr lang="en-US" smtClean="0"/>
              <a:t>‹#›</a:t>
            </a:fld>
            <a:endParaRPr lang="en-US"/>
          </a:p>
        </p:txBody>
      </p:sp>
    </p:spTree>
    <p:extLst>
      <p:ext uri="{BB962C8B-B14F-4D97-AF65-F5344CB8AC3E}">
        <p14:creationId xmlns:p14="http://schemas.microsoft.com/office/powerpoint/2010/main" val="119883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2BE18-6B75-496C-B61E-870EFD4F1F90}" type="datetimeFigureOut">
              <a:rPr lang="en-US" smtClean="0"/>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4D14-D08F-43F3-9FB5-00A7810009B5}" type="slidenum">
              <a:rPr lang="en-US" smtClean="0"/>
              <a:t>‹#›</a:t>
            </a:fld>
            <a:endParaRPr lang="en-US"/>
          </a:p>
        </p:txBody>
      </p:sp>
    </p:spTree>
    <p:extLst>
      <p:ext uri="{BB962C8B-B14F-4D97-AF65-F5344CB8AC3E}">
        <p14:creationId xmlns:p14="http://schemas.microsoft.com/office/powerpoint/2010/main" val="14591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32BE18-6B75-496C-B61E-870EFD4F1F90}"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74D14-D08F-43F3-9FB5-00A7810009B5}" type="slidenum">
              <a:rPr lang="en-US" smtClean="0"/>
              <a:t>‹#›</a:t>
            </a:fld>
            <a:endParaRPr lang="en-US"/>
          </a:p>
        </p:txBody>
      </p:sp>
    </p:spTree>
    <p:extLst>
      <p:ext uri="{BB962C8B-B14F-4D97-AF65-F5344CB8AC3E}">
        <p14:creationId xmlns:p14="http://schemas.microsoft.com/office/powerpoint/2010/main" val="122044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32BE18-6B75-496C-B61E-870EFD4F1F90}" type="datetimeFigureOut">
              <a:rPr lang="en-US" smtClean="0"/>
              <a:t>6/29/2016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74D14-D08F-43F3-9FB5-00A7810009B5}" type="slidenum">
              <a:rPr lang="en-US" smtClean="0"/>
              <a:t>‹#›</a:t>
            </a:fld>
            <a:endParaRPr lang="en-US"/>
          </a:p>
        </p:txBody>
      </p:sp>
    </p:spTree>
    <p:extLst>
      <p:ext uri="{BB962C8B-B14F-4D97-AF65-F5344CB8AC3E}">
        <p14:creationId xmlns:p14="http://schemas.microsoft.com/office/powerpoint/2010/main" val="301715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32BE18-6B75-496C-B61E-870EFD4F1F90}" type="datetimeFigureOut">
              <a:rPr lang="en-US" smtClean="0"/>
              <a:t>6/29/2016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74D14-D08F-43F3-9FB5-00A7810009B5}" type="slidenum">
              <a:rPr lang="en-US" smtClean="0"/>
              <a:t>‹#›</a:t>
            </a:fld>
            <a:endParaRPr lang="en-US"/>
          </a:p>
        </p:txBody>
      </p:sp>
    </p:spTree>
    <p:extLst>
      <p:ext uri="{BB962C8B-B14F-4D97-AF65-F5344CB8AC3E}">
        <p14:creationId xmlns:p14="http://schemas.microsoft.com/office/powerpoint/2010/main" val="260978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2BE18-6B75-496C-B61E-870EFD4F1F90}" type="datetimeFigureOut">
              <a:rPr lang="en-US" smtClean="0"/>
              <a:t>6/29/2016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74D14-D08F-43F3-9FB5-00A7810009B5}" type="slidenum">
              <a:rPr lang="en-US" smtClean="0"/>
              <a:t>‹#›</a:t>
            </a:fld>
            <a:endParaRPr lang="en-US"/>
          </a:p>
        </p:txBody>
      </p:sp>
    </p:spTree>
    <p:extLst>
      <p:ext uri="{BB962C8B-B14F-4D97-AF65-F5344CB8AC3E}">
        <p14:creationId xmlns:p14="http://schemas.microsoft.com/office/powerpoint/2010/main" val="257057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2BE18-6B75-496C-B61E-870EFD4F1F90}"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74D14-D08F-43F3-9FB5-00A7810009B5}" type="slidenum">
              <a:rPr lang="en-US" smtClean="0"/>
              <a:t>‹#›</a:t>
            </a:fld>
            <a:endParaRPr lang="en-US"/>
          </a:p>
        </p:txBody>
      </p:sp>
    </p:spTree>
    <p:extLst>
      <p:ext uri="{BB962C8B-B14F-4D97-AF65-F5344CB8AC3E}">
        <p14:creationId xmlns:p14="http://schemas.microsoft.com/office/powerpoint/2010/main" val="340278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2BE18-6B75-496C-B61E-870EFD4F1F90}" type="datetimeFigureOut">
              <a:rPr lang="en-US" smtClean="0"/>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74D14-D08F-43F3-9FB5-00A7810009B5}" type="slidenum">
              <a:rPr lang="en-US" smtClean="0"/>
              <a:t>‹#›</a:t>
            </a:fld>
            <a:endParaRPr lang="en-US"/>
          </a:p>
        </p:txBody>
      </p:sp>
    </p:spTree>
    <p:extLst>
      <p:ext uri="{BB962C8B-B14F-4D97-AF65-F5344CB8AC3E}">
        <p14:creationId xmlns:p14="http://schemas.microsoft.com/office/powerpoint/2010/main" val="311199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2BE18-6B75-496C-B61E-870EFD4F1F90}" type="datetimeFigureOut">
              <a:rPr lang="en-US" smtClean="0"/>
              <a:t>6/29/2016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74D14-D08F-43F3-9FB5-00A7810009B5}" type="slidenum">
              <a:rPr lang="en-US" smtClean="0"/>
              <a:t>‹#›</a:t>
            </a:fld>
            <a:endParaRPr lang="en-US"/>
          </a:p>
        </p:txBody>
      </p:sp>
    </p:spTree>
    <p:extLst>
      <p:ext uri="{BB962C8B-B14F-4D97-AF65-F5344CB8AC3E}">
        <p14:creationId xmlns:p14="http://schemas.microsoft.com/office/powerpoint/2010/main" val="1783275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948" y="228601"/>
            <a:ext cx="7772400" cy="1295400"/>
          </a:xfrm>
        </p:spPr>
        <p:txBody>
          <a:bodyPr>
            <a:normAutofit fontScale="90000"/>
          </a:bodyPr>
          <a:lstStyle/>
          <a:p>
            <a:r>
              <a:rPr lang="en-US" dirty="0" smtClean="0"/>
              <a:t>Refining an Automated Model for Basic Landform Classification</a:t>
            </a:r>
            <a:endParaRPr lang="en-US" dirty="0"/>
          </a:p>
        </p:txBody>
      </p:sp>
      <p:sp>
        <p:nvSpPr>
          <p:cNvPr id="3" name="Subtitle 2"/>
          <p:cNvSpPr>
            <a:spLocks noGrp="1"/>
          </p:cNvSpPr>
          <p:nvPr>
            <p:ph type="subTitle" idx="1"/>
          </p:nvPr>
        </p:nvSpPr>
        <p:spPr>
          <a:xfrm>
            <a:off x="1294954" y="5657165"/>
            <a:ext cx="6477000" cy="762000"/>
          </a:xfrm>
        </p:spPr>
        <p:txBody>
          <a:bodyPr/>
          <a:lstStyle/>
          <a:p>
            <a:r>
              <a:rPr lang="en-US" dirty="0" smtClean="0"/>
              <a:t>An ArcGIS and Python Approach</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065" y="1447800"/>
            <a:ext cx="6522076" cy="4329113"/>
          </a:xfrm>
          <a:prstGeom prst="rect">
            <a:avLst/>
          </a:prstGeom>
        </p:spPr>
      </p:pic>
      <p:sp>
        <p:nvSpPr>
          <p:cNvPr id="6" name="TextBox 5"/>
          <p:cNvSpPr txBox="1"/>
          <p:nvPr/>
        </p:nvSpPr>
        <p:spPr>
          <a:xfrm>
            <a:off x="2743200" y="6096000"/>
            <a:ext cx="3962400" cy="646331"/>
          </a:xfrm>
          <a:prstGeom prst="rect">
            <a:avLst/>
          </a:prstGeom>
          <a:noFill/>
        </p:spPr>
        <p:txBody>
          <a:bodyPr wrap="square" rtlCol="0">
            <a:spAutoFit/>
          </a:bodyPr>
          <a:lstStyle/>
          <a:p>
            <a:pPr algn="ctr"/>
            <a:r>
              <a:rPr lang="en-US" dirty="0" smtClean="0"/>
              <a:t>By Josh Moss</a:t>
            </a:r>
          </a:p>
          <a:p>
            <a:pPr algn="ctr"/>
            <a:r>
              <a:rPr lang="en-US" dirty="0" smtClean="0"/>
              <a:t>Patrick Kennelly Academic Advisor</a:t>
            </a:r>
            <a:endParaRPr lang="en-US" dirty="0"/>
          </a:p>
        </p:txBody>
      </p:sp>
    </p:spTree>
    <p:extLst>
      <p:ext uri="{BB962C8B-B14F-4D97-AF65-F5344CB8AC3E}">
        <p14:creationId xmlns:p14="http://schemas.microsoft.com/office/powerpoint/2010/main" val="3605458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dirty="0" smtClean="0"/>
              <a:t>Automating Landform Extraction</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523" r="4193"/>
          <a:stretch/>
        </p:blipFill>
        <p:spPr>
          <a:xfrm>
            <a:off x="5011943" y="4314204"/>
            <a:ext cx="3633849" cy="20431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191001"/>
            <a:ext cx="3159392" cy="280156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7146" r="2662"/>
          <a:stretch/>
        </p:blipFill>
        <p:spPr>
          <a:xfrm>
            <a:off x="609600" y="1191001"/>
            <a:ext cx="3812969" cy="260817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5362" r="3943"/>
          <a:stretch/>
        </p:blipFill>
        <p:spPr>
          <a:xfrm>
            <a:off x="609599" y="4141403"/>
            <a:ext cx="3812969" cy="2388719"/>
          </a:xfrm>
          <a:prstGeom prst="rect">
            <a:avLst/>
          </a:prstGeom>
        </p:spPr>
      </p:pic>
      <p:sp>
        <p:nvSpPr>
          <p:cNvPr id="3" name="TextBox 2"/>
          <p:cNvSpPr txBox="1"/>
          <p:nvPr/>
        </p:nvSpPr>
        <p:spPr>
          <a:xfrm>
            <a:off x="3431968" y="6378100"/>
            <a:ext cx="990600" cy="246221"/>
          </a:xfrm>
          <a:prstGeom prst="rect">
            <a:avLst/>
          </a:prstGeom>
          <a:noFill/>
        </p:spPr>
        <p:txBody>
          <a:bodyPr wrap="square" rtlCol="0">
            <a:spAutoFit/>
          </a:bodyPr>
          <a:lstStyle/>
          <a:p>
            <a:r>
              <a:rPr lang="en-US" sz="1000" dirty="0" smtClean="0"/>
              <a:t>Schmidt 2004 </a:t>
            </a:r>
            <a:endParaRPr lang="en-US" sz="1000" dirty="0"/>
          </a:p>
        </p:txBody>
      </p:sp>
      <p:sp>
        <p:nvSpPr>
          <p:cNvPr id="4" name="TextBox 3"/>
          <p:cNvSpPr txBox="1"/>
          <p:nvPr/>
        </p:nvSpPr>
        <p:spPr>
          <a:xfrm>
            <a:off x="7731392" y="6316613"/>
            <a:ext cx="914400" cy="246221"/>
          </a:xfrm>
          <a:prstGeom prst="rect">
            <a:avLst/>
          </a:prstGeom>
          <a:noFill/>
        </p:spPr>
        <p:txBody>
          <a:bodyPr wrap="square" rtlCol="0">
            <a:spAutoFit/>
          </a:bodyPr>
          <a:lstStyle/>
          <a:p>
            <a:r>
              <a:rPr lang="en-US" sz="1000" dirty="0" err="1" smtClean="0"/>
              <a:t>Zawawi</a:t>
            </a:r>
            <a:r>
              <a:rPr lang="en-US" sz="1000" dirty="0" smtClean="0"/>
              <a:t> 2014</a:t>
            </a:r>
            <a:endParaRPr lang="en-US" sz="1000" dirty="0"/>
          </a:p>
        </p:txBody>
      </p:sp>
      <p:sp>
        <p:nvSpPr>
          <p:cNvPr id="9" name="TextBox 8"/>
          <p:cNvSpPr txBox="1"/>
          <p:nvPr/>
        </p:nvSpPr>
        <p:spPr>
          <a:xfrm>
            <a:off x="7353638" y="3992561"/>
            <a:ext cx="1095933" cy="246221"/>
          </a:xfrm>
          <a:prstGeom prst="rect">
            <a:avLst/>
          </a:prstGeom>
          <a:noFill/>
        </p:spPr>
        <p:txBody>
          <a:bodyPr wrap="square" rtlCol="0">
            <a:spAutoFit/>
          </a:bodyPr>
          <a:lstStyle/>
          <a:p>
            <a:r>
              <a:rPr lang="en-US" sz="1000" dirty="0" err="1" smtClean="0"/>
              <a:t>Klingseisen</a:t>
            </a:r>
            <a:r>
              <a:rPr lang="en-US" sz="1000" dirty="0" smtClean="0"/>
              <a:t> 2007</a:t>
            </a:r>
            <a:endParaRPr lang="en-US" sz="1000" dirty="0"/>
          </a:p>
        </p:txBody>
      </p:sp>
    </p:spTree>
    <p:extLst>
      <p:ext uri="{BB962C8B-B14F-4D97-AF65-F5344CB8AC3E}">
        <p14:creationId xmlns:p14="http://schemas.microsoft.com/office/powerpoint/2010/main" val="2233890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Landform Classification Modeling and ArcGIS</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8306"/>
          <a:stretch/>
        </p:blipFill>
        <p:spPr>
          <a:xfrm>
            <a:off x="4495800" y="1676400"/>
            <a:ext cx="3382673" cy="4810125"/>
          </a:xfrm>
          <a:prstGeom prst="rect">
            <a:avLst/>
          </a:prstGeom>
        </p:spPr>
      </p:pic>
      <p:sp>
        <p:nvSpPr>
          <p:cNvPr id="3" name="TextBox 2"/>
          <p:cNvSpPr txBox="1"/>
          <p:nvPr/>
        </p:nvSpPr>
        <p:spPr>
          <a:xfrm>
            <a:off x="6629400" y="6240304"/>
            <a:ext cx="1002475" cy="246221"/>
          </a:xfrm>
          <a:prstGeom prst="rect">
            <a:avLst/>
          </a:prstGeom>
          <a:noFill/>
        </p:spPr>
        <p:txBody>
          <a:bodyPr wrap="square" rtlCol="0">
            <a:spAutoFit/>
          </a:bodyPr>
          <a:lstStyle/>
          <a:p>
            <a:r>
              <a:rPr lang="en-US" sz="1000" dirty="0" smtClean="0"/>
              <a:t>Morgan 2005</a:t>
            </a:r>
            <a:endParaRPr lang="en-US" sz="1000" dirty="0"/>
          </a:p>
        </p:txBody>
      </p:sp>
      <p:sp>
        <p:nvSpPr>
          <p:cNvPr id="4" name="TextBox 3"/>
          <p:cNvSpPr txBox="1"/>
          <p:nvPr/>
        </p:nvSpPr>
        <p:spPr>
          <a:xfrm>
            <a:off x="790576" y="1981200"/>
            <a:ext cx="3429000" cy="3323987"/>
          </a:xfrm>
          <a:prstGeom prst="rect">
            <a:avLst/>
          </a:prstGeom>
          <a:noFill/>
        </p:spPr>
        <p:txBody>
          <a:bodyPr wrap="square" rtlCol="0">
            <a:spAutoFit/>
          </a:bodyPr>
          <a:lstStyle/>
          <a:p>
            <a:r>
              <a:rPr lang="en-US" sz="1400" dirty="0"/>
              <a:t>11 Flat or nearly flat plains</a:t>
            </a:r>
          </a:p>
          <a:p>
            <a:r>
              <a:rPr lang="en-US" sz="1400" dirty="0" smtClean="0"/>
              <a:t>12 </a:t>
            </a:r>
            <a:r>
              <a:rPr lang="en-US" sz="1400" dirty="0"/>
              <a:t>Smooth plains with some </a:t>
            </a:r>
            <a:r>
              <a:rPr lang="en-US" sz="1400" dirty="0" smtClean="0"/>
              <a:t>local relief</a:t>
            </a:r>
            <a:endParaRPr lang="en-US" sz="1400" dirty="0"/>
          </a:p>
          <a:p>
            <a:r>
              <a:rPr lang="en-US" sz="1400" dirty="0" smtClean="0"/>
              <a:t>13 </a:t>
            </a:r>
            <a:r>
              <a:rPr lang="en-US" sz="1400" dirty="0"/>
              <a:t>Irregular plains with low relief</a:t>
            </a:r>
          </a:p>
          <a:p>
            <a:r>
              <a:rPr lang="en-US" sz="1400" dirty="0" smtClean="0"/>
              <a:t>14 </a:t>
            </a:r>
            <a:r>
              <a:rPr lang="en-US" sz="1400" dirty="0"/>
              <a:t>Irregular plains with </a:t>
            </a:r>
            <a:r>
              <a:rPr lang="en-US" sz="1400" dirty="0" smtClean="0"/>
              <a:t>moderate relief</a:t>
            </a:r>
            <a:endParaRPr lang="en-US" sz="1400" dirty="0"/>
          </a:p>
          <a:p>
            <a:r>
              <a:rPr lang="en-US" sz="1400" dirty="0" smtClean="0"/>
              <a:t>21 </a:t>
            </a:r>
            <a:r>
              <a:rPr lang="en-US" sz="1400" dirty="0"/>
              <a:t>Tablelands with moderate relief</a:t>
            </a:r>
          </a:p>
          <a:p>
            <a:r>
              <a:rPr lang="en-US" sz="1400" dirty="0" smtClean="0"/>
              <a:t>31 </a:t>
            </a:r>
            <a:r>
              <a:rPr lang="en-US" sz="1400" dirty="0"/>
              <a:t>Plains with hills</a:t>
            </a:r>
          </a:p>
          <a:p>
            <a:r>
              <a:rPr lang="en-US" sz="1400" dirty="0" smtClean="0"/>
              <a:t>32 </a:t>
            </a:r>
            <a:r>
              <a:rPr lang="en-US" sz="1400" dirty="0"/>
              <a:t>Plains with high hills</a:t>
            </a:r>
          </a:p>
          <a:p>
            <a:r>
              <a:rPr lang="en-US" sz="1400" dirty="0" smtClean="0"/>
              <a:t>41 </a:t>
            </a:r>
            <a:r>
              <a:rPr lang="en-US" sz="1400" dirty="0"/>
              <a:t>Open very low </a:t>
            </a:r>
            <a:r>
              <a:rPr lang="en-US" sz="1400" dirty="0" smtClean="0"/>
              <a:t>hills</a:t>
            </a:r>
          </a:p>
          <a:p>
            <a:r>
              <a:rPr lang="en-US" sz="1400" dirty="0" smtClean="0"/>
              <a:t>42 </a:t>
            </a:r>
            <a:r>
              <a:rPr lang="en-US" sz="1400" dirty="0"/>
              <a:t>Open low hills</a:t>
            </a:r>
          </a:p>
          <a:p>
            <a:r>
              <a:rPr lang="en-US" sz="1400" dirty="0" smtClean="0"/>
              <a:t>43 </a:t>
            </a:r>
            <a:r>
              <a:rPr lang="en-US" sz="1400" dirty="0"/>
              <a:t>Open moderate </a:t>
            </a:r>
            <a:r>
              <a:rPr lang="en-US" sz="1400" dirty="0" smtClean="0"/>
              <a:t>hills</a:t>
            </a:r>
          </a:p>
          <a:p>
            <a:r>
              <a:rPr lang="en-US" sz="1400" dirty="0" smtClean="0"/>
              <a:t>44 Open high hills</a:t>
            </a:r>
            <a:endParaRPr lang="en-US" sz="1400" dirty="0"/>
          </a:p>
          <a:p>
            <a:r>
              <a:rPr lang="en-US" sz="1400" dirty="0" smtClean="0"/>
              <a:t>52 </a:t>
            </a:r>
            <a:r>
              <a:rPr lang="en-US" sz="1400" dirty="0"/>
              <a:t>Low hills</a:t>
            </a:r>
          </a:p>
          <a:p>
            <a:r>
              <a:rPr lang="en-US" sz="1400" dirty="0" smtClean="0"/>
              <a:t>53 </a:t>
            </a:r>
            <a:r>
              <a:rPr lang="en-US" sz="1400" dirty="0"/>
              <a:t>Moderate Hills</a:t>
            </a:r>
          </a:p>
          <a:p>
            <a:r>
              <a:rPr lang="en-US" sz="1400" dirty="0"/>
              <a:t>54 High hills</a:t>
            </a:r>
          </a:p>
          <a:p>
            <a:r>
              <a:rPr lang="en-US" sz="1400" dirty="0" smtClean="0"/>
              <a:t>56 High mountains</a:t>
            </a:r>
            <a:endParaRPr lang="en-US" sz="1400" dirty="0"/>
          </a:p>
        </p:txBody>
      </p:sp>
    </p:spTree>
    <p:extLst>
      <p:ext uri="{BB962C8B-B14F-4D97-AF65-F5344CB8AC3E}">
        <p14:creationId xmlns:p14="http://schemas.microsoft.com/office/powerpoint/2010/main" val="494922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the Models</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9599" y="1371600"/>
            <a:ext cx="3733801" cy="5008563"/>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4913416" y="1371600"/>
            <a:ext cx="3697184" cy="4932363"/>
          </a:xfrm>
          <a:prstGeom prst="rect">
            <a:avLst/>
          </a:prstGeom>
        </p:spPr>
      </p:pic>
    </p:spTree>
    <p:extLst>
      <p:ext uri="{BB962C8B-B14F-4D97-AF65-F5344CB8AC3E}">
        <p14:creationId xmlns:p14="http://schemas.microsoft.com/office/powerpoint/2010/main" val="2670236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9457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62000"/>
          </a:xfrm>
        </p:spPr>
        <p:txBody>
          <a:bodyPr/>
          <a:lstStyle/>
          <a:p>
            <a:r>
              <a:rPr lang="en-US" dirty="0" smtClean="0"/>
              <a:t>Major Errors</a:t>
            </a:r>
            <a:endParaRPr lang="en-US" dirty="0"/>
          </a:p>
        </p:txBody>
      </p:sp>
      <p:sp>
        <p:nvSpPr>
          <p:cNvPr id="3" name="Content Placeholder 2"/>
          <p:cNvSpPr>
            <a:spLocks noGrp="1"/>
          </p:cNvSpPr>
          <p:nvPr>
            <p:ph idx="1"/>
          </p:nvPr>
        </p:nvSpPr>
        <p:spPr>
          <a:xfrm>
            <a:off x="762000" y="990600"/>
            <a:ext cx="7772400" cy="2442360"/>
          </a:xfrm>
        </p:spPr>
        <p:txBody>
          <a:bodyPr>
            <a:normAutofit lnSpcReduction="10000"/>
          </a:bodyPr>
          <a:lstStyle/>
          <a:p>
            <a:pPr marL="0" indent="0">
              <a:buNone/>
            </a:pPr>
            <a:r>
              <a:rPr lang="en-US" dirty="0" smtClean="0"/>
              <a:t>-Model conflates concave and convex areas of extreme relief, coding both as “Mountains”</a:t>
            </a:r>
          </a:p>
          <a:p>
            <a:pPr marL="0" indent="0">
              <a:buNone/>
            </a:pPr>
            <a:r>
              <a:rPr lang="en-US" dirty="0" smtClean="0"/>
              <a:t>-Model fails to correctly process DEMs containing cells with negative integer values (below sea level areas)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505200"/>
            <a:ext cx="2365664" cy="30614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025" y="3547222"/>
            <a:ext cx="2286000" cy="304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1" y="3657600"/>
            <a:ext cx="621444" cy="1161831"/>
          </a:xfrm>
          <a:prstGeom prst="rect">
            <a:avLst/>
          </a:prstGeom>
        </p:spPr>
      </p:pic>
    </p:spTree>
    <p:extLst>
      <p:ext uri="{BB962C8B-B14F-4D97-AF65-F5344CB8AC3E}">
        <p14:creationId xmlns:p14="http://schemas.microsoft.com/office/powerpoint/2010/main" val="1472977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23875"/>
            <a:ext cx="1752600" cy="1754326"/>
          </a:xfrm>
          <a:prstGeom prst="rect">
            <a:avLst/>
          </a:prstGeom>
          <a:noFill/>
        </p:spPr>
        <p:txBody>
          <a:bodyPr wrap="square" rtlCol="0">
            <a:spAutoFit/>
          </a:bodyPr>
          <a:lstStyle/>
          <a:p>
            <a:r>
              <a:rPr lang="en-US" sz="3600" dirty="0" smtClean="0"/>
              <a:t>Peaks and Canyons</a:t>
            </a:r>
            <a:endParaRPr lang="en-US" sz="3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157" y="3152775"/>
            <a:ext cx="1828800" cy="3572408"/>
          </a:xfrm>
          <a:prstGeom prst="rect">
            <a:avLst/>
          </a:prstGeom>
        </p:spPr>
      </p:pic>
    </p:spTree>
    <p:extLst>
      <p:ext uri="{BB962C8B-B14F-4D97-AF65-F5344CB8AC3E}">
        <p14:creationId xmlns:p14="http://schemas.microsoft.com/office/powerpoint/2010/main" val="2564783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457200"/>
            <a:ext cx="2010888" cy="1754326"/>
          </a:xfrm>
          <a:prstGeom prst="rect">
            <a:avLst/>
          </a:prstGeom>
          <a:noFill/>
        </p:spPr>
        <p:txBody>
          <a:bodyPr wrap="square" rtlCol="0">
            <a:spAutoFit/>
          </a:bodyPr>
          <a:lstStyle/>
          <a:p>
            <a:r>
              <a:rPr lang="en-US" sz="3600" dirty="0" smtClean="0"/>
              <a:t>Negative Integer Cells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810000"/>
            <a:ext cx="1943100" cy="2847975"/>
          </a:xfrm>
          <a:prstGeom prst="rect">
            <a:avLst/>
          </a:prstGeom>
        </p:spPr>
      </p:pic>
    </p:spTree>
    <p:extLst>
      <p:ext uri="{BB962C8B-B14F-4D97-AF65-F5344CB8AC3E}">
        <p14:creationId xmlns:p14="http://schemas.microsoft.com/office/powerpoint/2010/main" val="812813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Model Verification</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838200"/>
            <a:ext cx="8026400" cy="6019800"/>
          </a:xfrm>
          <a:prstGeom prst="rect">
            <a:avLst/>
          </a:prstGeom>
        </p:spPr>
      </p:pic>
    </p:spTree>
    <p:extLst>
      <p:ext uri="{BB962C8B-B14F-4D97-AF65-F5344CB8AC3E}">
        <p14:creationId xmlns:p14="http://schemas.microsoft.com/office/powerpoint/2010/main" val="1538778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Interpretation Methods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Photographic interpretation was guided by the landform classes defined in Morgan (2005) and </a:t>
            </a:r>
            <a:r>
              <a:rPr lang="en-US" dirty="0" err="1" smtClean="0"/>
              <a:t>Dikau</a:t>
            </a:r>
            <a:r>
              <a:rPr lang="en-US" dirty="0" smtClean="0"/>
              <a:t> (1991)</a:t>
            </a:r>
          </a:p>
          <a:p>
            <a:r>
              <a:rPr lang="en-US" dirty="0" smtClean="0"/>
              <a:t>The 3D capabilities of Google Earth was be used to confirm mapping decisions, along with the following ancillary data:</a:t>
            </a:r>
          </a:p>
          <a:p>
            <a:pPr lvl="1"/>
            <a:r>
              <a:rPr lang="en-US" dirty="0" smtClean="0"/>
              <a:t>National Agricultural Imagery Program (NAIP) aerial photography</a:t>
            </a:r>
          </a:p>
          <a:p>
            <a:pPr lvl="1"/>
            <a:r>
              <a:rPr lang="en-US" dirty="0" smtClean="0"/>
              <a:t>USGS </a:t>
            </a:r>
            <a:r>
              <a:rPr lang="en-US" dirty="0"/>
              <a:t>s</a:t>
            </a:r>
            <a:r>
              <a:rPr lang="en-US" dirty="0" smtClean="0"/>
              <a:t>tate geologic </a:t>
            </a:r>
            <a:r>
              <a:rPr lang="en-US" dirty="0"/>
              <a:t>m</a:t>
            </a:r>
            <a:r>
              <a:rPr lang="en-US" dirty="0" smtClean="0"/>
              <a:t>aps</a:t>
            </a:r>
          </a:p>
          <a:p>
            <a:pPr lvl="1"/>
            <a:r>
              <a:rPr lang="en-US" dirty="0" smtClean="0"/>
              <a:t>USGS topographic maps</a:t>
            </a:r>
          </a:p>
          <a:p>
            <a:pPr lvl="1"/>
            <a:r>
              <a:rPr lang="en-US" dirty="0"/>
              <a:t>Soil Survey Geographic Database (SSURGO) </a:t>
            </a:r>
            <a:r>
              <a:rPr lang="en-US" dirty="0" smtClean="0"/>
              <a:t>data</a:t>
            </a:r>
          </a:p>
          <a:p>
            <a:pPr lvl="1"/>
            <a:r>
              <a:rPr lang="en-US" dirty="0" smtClean="0"/>
              <a:t>National Hydrologic Dataset (NHD) data</a:t>
            </a:r>
            <a:endParaRPr lang="en-US" dirty="0"/>
          </a:p>
        </p:txBody>
      </p:sp>
    </p:spTree>
    <p:extLst>
      <p:ext uri="{BB962C8B-B14F-4D97-AF65-F5344CB8AC3E}">
        <p14:creationId xmlns:p14="http://schemas.microsoft.com/office/powerpoint/2010/main" val="3108722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ERROR MATRIX RESULTS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59212865"/>
              </p:ext>
            </p:extLst>
          </p:nvPr>
        </p:nvGraphicFramePr>
        <p:xfrm>
          <a:off x="152400" y="1295399"/>
          <a:ext cx="8839201" cy="4101162"/>
        </p:xfrm>
        <a:graphic>
          <a:graphicData uri="http://schemas.openxmlformats.org/drawingml/2006/table">
            <a:tbl>
              <a:tblPr>
                <a:tableStyleId>{5C22544A-7EE6-4342-B048-85BDC9FD1C3A}</a:tableStyleId>
              </a:tblPr>
              <a:tblGrid>
                <a:gridCol w="924660"/>
                <a:gridCol w="308220"/>
                <a:gridCol w="231165"/>
                <a:gridCol w="308220"/>
                <a:gridCol w="385275"/>
                <a:gridCol w="234053"/>
                <a:gridCol w="514080"/>
                <a:gridCol w="333779"/>
                <a:gridCol w="567723"/>
                <a:gridCol w="430848"/>
                <a:gridCol w="616440"/>
                <a:gridCol w="693495"/>
                <a:gridCol w="693495"/>
                <a:gridCol w="635303"/>
                <a:gridCol w="460437"/>
                <a:gridCol w="470868"/>
                <a:gridCol w="458946"/>
                <a:gridCol w="286097"/>
                <a:gridCol w="286097"/>
              </a:tblGrid>
              <a:tr h="231828">
                <a:tc>
                  <a:txBody>
                    <a:bodyPr/>
                    <a:lstStyle/>
                    <a:p>
                      <a:pPr algn="l" fontAlgn="b"/>
                      <a:r>
                        <a:rPr lang="en-US" sz="500" b="0" i="0" u="none" strike="noStrike" dirty="0" err="1" smtClean="0">
                          <a:solidFill>
                            <a:srgbClr val="000000"/>
                          </a:solidFill>
                          <a:effectLst/>
                          <a:latin typeface="Calibri"/>
                        </a:rPr>
                        <a:t>LFMapper</a:t>
                      </a:r>
                      <a:r>
                        <a:rPr lang="en-US" sz="500" b="0" i="0" u="none" strike="noStrike" dirty="0" smtClean="0">
                          <a:solidFill>
                            <a:srgbClr val="000000"/>
                          </a:solidFill>
                          <a:effectLst/>
                          <a:latin typeface="Calibri"/>
                        </a:rPr>
                        <a:t>                   Heads-up   &gt;</a:t>
                      </a:r>
                      <a:endParaRPr lang="en-US" sz="5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600" b="1" u="none" strike="noStrike" dirty="0">
                          <a:effectLst/>
                        </a:rPr>
                        <a:t>Arroyo</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Breaks</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Canyon</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Flat Plains</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Hills</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Irregular Plains</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Low Hills</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Low Mountains</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Mountains</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Plains With Hills</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Plains With Low Hills</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Plains With Low Mountains</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Plains With Mountains</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Rough Plains</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Rugged Plains</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Smooth Plains</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u="none" strike="noStrike" dirty="0">
                          <a:effectLst/>
                        </a:rPr>
                        <a:t>TOTAL</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600" b="1" i="0" u="none" strike="noStrike" dirty="0" smtClean="0">
                          <a:solidFill>
                            <a:srgbClr val="000000"/>
                          </a:solidFill>
                          <a:effectLst/>
                          <a:latin typeface="Calibri"/>
                        </a:rPr>
                        <a:t>Percent Correct</a:t>
                      </a:r>
                      <a:endParaRPr lang="en-US" sz="600" b="1"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14963">
                <a:tc>
                  <a:txBody>
                    <a:bodyPr/>
                    <a:lstStyle/>
                    <a:p>
                      <a:pPr algn="l" fontAlgn="b"/>
                      <a:r>
                        <a:rPr lang="en-US" sz="600" b="1" i="0" u="none" strike="noStrike" baseline="0" dirty="0">
                          <a:effectLst/>
                        </a:rPr>
                        <a:t>Arroyo</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800" u="none" strike="noStrike">
                          <a:effectLst/>
                        </a:rPr>
                        <a:t>4</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8</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34</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Breaks</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Canyon</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3</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5</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22%</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Flat Plains</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784</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30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73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120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800" u="none" strike="noStrike">
                          <a:effectLst/>
                        </a:rPr>
                        <a:t>1010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77%</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Hills</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45</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800" u="none" strike="noStrike" dirty="0">
                          <a:effectLst/>
                        </a:rPr>
                        <a:t>1</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62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9</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37</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17</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6</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18</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214</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21%</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Irregular Plains</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a:effectLst/>
                        </a:rPr>
                        <a:t>8</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90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420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800" u="none" strike="noStrike">
                          <a:effectLst/>
                        </a:rPr>
                        <a:t>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53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303</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800" u="none" strike="noStrike">
                          <a:effectLst/>
                        </a:rPr>
                        <a:t>12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75</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24</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161</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800" u="none" strike="noStrike" dirty="0">
                          <a:effectLst/>
                        </a:rPr>
                        <a:t>1149</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36%</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Low Hills</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1</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6</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7%</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Low Mountains</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18</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180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800" u="none" strike="noStrike" dirty="0">
                          <a:effectLst/>
                        </a:rPr>
                        <a:t>19</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82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282</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800" u="none" strike="noStrike" dirty="0">
                          <a:effectLst/>
                        </a:rPr>
                        <a:t>95</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28</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14</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4</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772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36%</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Mountains</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1</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24</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45</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70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64%</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Plains With Hills</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5</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27</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18</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78</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28</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69</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800" u="none" strike="noStrike">
                          <a:effectLst/>
                        </a:rPr>
                        <a:t>42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42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17</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367</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18%</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Plains With Low Hills</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a:effectLst/>
                        </a:rPr>
                        <a:t>5</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41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74</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23</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55</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56</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800" u="none" strike="noStrike">
                          <a:effectLst/>
                        </a:rPr>
                        <a:t>37</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8</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58</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27</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25</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410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13%</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Plains With Low Mountains</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8</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20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3</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3</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4</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1</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7</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68</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1%</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Plains With Mountains</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Rough Plains</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Rugged Plains</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Smooth Plains</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a:effectLst/>
                        </a:rPr>
                        <a:t>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131</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352</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40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61</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7</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269</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
                      <a:r>
                        <a:rPr lang="en-US" sz="800" u="none" strike="noStrike">
                          <a:effectLst/>
                        </a:rPr>
                        <a:t>862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31%</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a:effectLst/>
                        </a:rPr>
                        <a:t>TOTAL</a:t>
                      </a:r>
                      <a:endParaRPr lang="en-US" sz="600" b="1" i="0" u="none" strike="noStrike" baseline="0"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u="none" strike="noStrike">
                          <a:effectLst/>
                        </a:rPr>
                        <a:t>16</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37</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12</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1084</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249</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996</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221</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319</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140</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a:effectLst/>
                        </a:rPr>
                        <a:t>303</a:t>
                      </a:r>
                      <a:endParaRPr lang="en-US" sz="800" b="0" i="0" u="none" strike="noStrike">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570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96</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19</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206</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116</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u="none" strike="noStrike" dirty="0">
                          <a:effectLst/>
                        </a:rPr>
                        <a:t>612</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63">
                <a:tc>
                  <a:txBody>
                    <a:bodyPr/>
                    <a:lstStyle/>
                    <a:p>
                      <a:pPr algn="l" fontAlgn="b"/>
                      <a:r>
                        <a:rPr lang="en-US" sz="600" b="1" i="0" u="none" strike="noStrike" baseline="0" dirty="0" smtClean="0">
                          <a:solidFill>
                            <a:srgbClr val="000000"/>
                          </a:solidFill>
                          <a:effectLst/>
                          <a:latin typeface="Calibri"/>
                        </a:rPr>
                        <a:t>Percent Correct</a:t>
                      </a: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800" b="0" i="0" u="none" strike="noStrike" dirty="0" smtClean="0">
                          <a:solidFill>
                            <a:srgbClr val="000000"/>
                          </a:solidFill>
                          <a:effectLst/>
                          <a:latin typeface="Calibri"/>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41%</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72%</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18%</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42%</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88%</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32%</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22%</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10%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1%</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0</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a:rPr>
                        <a:t>43%</a:t>
                      </a:r>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a:endParaRPr>
                    </a:p>
                  </a:txBody>
                  <a:tcPr marL="4304" marR="4304" marT="430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228600" y="5410200"/>
            <a:ext cx="8686800" cy="738664"/>
          </a:xfrm>
          <a:prstGeom prst="rect">
            <a:avLst/>
          </a:prstGeom>
          <a:noFill/>
        </p:spPr>
        <p:txBody>
          <a:bodyPr wrap="square" rtlCol="0">
            <a:spAutoFit/>
          </a:bodyPr>
          <a:lstStyle/>
          <a:p>
            <a:r>
              <a:rPr lang="en-US" sz="1400" dirty="0" smtClean="0"/>
              <a:t>Total Observations: 5,000</a:t>
            </a:r>
          </a:p>
          <a:p>
            <a:r>
              <a:rPr lang="en-US" sz="1400" dirty="0" smtClean="0"/>
              <a:t>Total Observations in Agreement: 1,977 </a:t>
            </a:r>
          </a:p>
          <a:p>
            <a:r>
              <a:rPr lang="en-US" sz="1400" dirty="0" smtClean="0"/>
              <a:t>Percentage Correct: 39%</a:t>
            </a:r>
            <a:endParaRPr lang="en-US" sz="1400" dirty="0"/>
          </a:p>
        </p:txBody>
      </p:sp>
      <p:sp>
        <p:nvSpPr>
          <p:cNvPr id="3" name="TextBox 2"/>
          <p:cNvSpPr txBox="1"/>
          <p:nvPr/>
        </p:nvSpPr>
        <p:spPr>
          <a:xfrm>
            <a:off x="4191000" y="5410200"/>
            <a:ext cx="4800600" cy="1200329"/>
          </a:xfrm>
          <a:prstGeom prst="rect">
            <a:avLst/>
          </a:prstGeom>
          <a:noFill/>
        </p:spPr>
        <p:txBody>
          <a:bodyPr wrap="square" rtlCol="0">
            <a:spAutoFit/>
          </a:bodyPr>
          <a:lstStyle/>
          <a:p>
            <a:r>
              <a:rPr lang="en-US" sz="1200" dirty="0" err="1" smtClean="0"/>
              <a:t>Klingseisen</a:t>
            </a:r>
            <a:r>
              <a:rPr lang="en-US" sz="1200" dirty="0" smtClean="0"/>
              <a:t> et al. , in their 2007 paper “</a:t>
            </a:r>
            <a:r>
              <a:rPr lang="en-US" sz="1200" dirty="0" err="1"/>
              <a:t>Geomorphometric</a:t>
            </a:r>
            <a:r>
              <a:rPr lang="en-US" sz="1200" dirty="0"/>
              <a:t> Landscape Analysis Using a Semi-Automated GIS </a:t>
            </a:r>
            <a:r>
              <a:rPr lang="en-US" sz="1200" dirty="0" smtClean="0"/>
              <a:t>Approach” in the journal </a:t>
            </a:r>
            <a:r>
              <a:rPr lang="en-US" sz="1200" i="1" dirty="0"/>
              <a:t>Environmental Modeling &amp; </a:t>
            </a:r>
            <a:r>
              <a:rPr lang="en-US" sz="1200" i="1" dirty="0" smtClean="0"/>
              <a:t>Software,</a:t>
            </a:r>
            <a:r>
              <a:rPr lang="en-US" sz="1200" dirty="0" smtClean="0"/>
              <a:t> used a similar approach to test the “accuracy” of their landform mapping software application “LANDFORM 2” against a heads-up expert classification of the landforms in their study area and achieved a percentage correct of 43%.</a:t>
            </a:r>
            <a:endParaRPr lang="en-US" sz="1200" dirty="0"/>
          </a:p>
        </p:txBody>
      </p:sp>
    </p:spTree>
    <p:extLst>
      <p:ext uri="{BB962C8B-B14F-4D97-AF65-F5344CB8AC3E}">
        <p14:creationId xmlns:p14="http://schemas.microsoft.com/office/powerpoint/2010/main" val="624806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t>What are Landforms?</a:t>
            </a:r>
            <a:endParaRPr lang="en-US" dirty="0"/>
          </a:p>
        </p:txBody>
      </p:sp>
      <p:sp>
        <p:nvSpPr>
          <p:cNvPr id="3" name="Content Placeholder 2"/>
          <p:cNvSpPr>
            <a:spLocks noGrp="1"/>
          </p:cNvSpPr>
          <p:nvPr>
            <p:ph idx="1"/>
          </p:nvPr>
        </p:nvSpPr>
        <p:spPr>
          <a:xfrm>
            <a:off x="457200" y="990599"/>
            <a:ext cx="8229600" cy="3962401"/>
          </a:xfrm>
        </p:spPr>
        <p:txBody>
          <a:bodyPr>
            <a:normAutofit fontScale="92500"/>
          </a:bodyPr>
          <a:lstStyle/>
          <a:p>
            <a:r>
              <a:rPr lang="en-US" dirty="0" smtClean="0"/>
              <a:t>Landforms are categories of structure that can be derived from observable differences in the three-dimensional geometry of the Earth’s surface</a:t>
            </a:r>
          </a:p>
          <a:p>
            <a:r>
              <a:rPr lang="en-US" dirty="0" smtClean="0"/>
              <a:t>Landforms are familiar: plains, mountains, hills, plateaus, etc.</a:t>
            </a:r>
          </a:p>
          <a:p>
            <a:r>
              <a:rPr lang="en-US" dirty="0" smtClean="0"/>
              <a:t>Despite this familiarity, mapping landforms objectively has been an elusive goal for geomorphologists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4483417"/>
            <a:ext cx="4495800" cy="2106604"/>
          </a:xfrm>
          <a:prstGeom prst="rect">
            <a:avLst/>
          </a:prstGeom>
        </p:spPr>
      </p:pic>
      <p:sp>
        <p:nvSpPr>
          <p:cNvPr id="6" name="TextBox 5"/>
          <p:cNvSpPr txBox="1"/>
          <p:nvPr/>
        </p:nvSpPr>
        <p:spPr>
          <a:xfrm>
            <a:off x="7696200" y="6488284"/>
            <a:ext cx="914400" cy="246221"/>
          </a:xfrm>
          <a:prstGeom prst="rect">
            <a:avLst/>
          </a:prstGeom>
          <a:noFill/>
        </p:spPr>
        <p:txBody>
          <a:bodyPr wrap="square" rtlCol="0">
            <a:spAutoFit/>
          </a:bodyPr>
          <a:lstStyle/>
          <a:p>
            <a:r>
              <a:rPr lang="en-US" sz="1000" dirty="0" err="1" smtClean="0"/>
              <a:t>Minar</a:t>
            </a:r>
            <a:r>
              <a:rPr lang="en-US" sz="1000" dirty="0" smtClean="0"/>
              <a:t> 2008</a:t>
            </a:r>
            <a:endParaRPr lang="en-US" sz="1000" dirty="0"/>
          </a:p>
        </p:txBody>
      </p:sp>
    </p:spTree>
    <p:extLst>
      <p:ext uri="{BB962C8B-B14F-4D97-AF65-F5344CB8AC3E}">
        <p14:creationId xmlns:p14="http://schemas.microsoft.com/office/powerpoint/2010/main" val="2041013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RESULTS CONTINUED</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98537183"/>
              </p:ext>
            </p:extLst>
          </p:nvPr>
        </p:nvGraphicFramePr>
        <p:xfrm>
          <a:off x="274321" y="1447800"/>
          <a:ext cx="8641078" cy="5257798"/>
        </p:xfrm>
        <a:graphic>
          <a:graphicData uri="http://schemas.openxmlformats.org/drawingml/2006/table">
            <a:tbl>
              <a:tblPr>
                <a:tableStyleId>{5C22544A-7EE6-4342-B048-85BDC9FD1C3A}</a:tableStyleId>
              </a:tblPr>
              <a:tblGrid>
                <a:gridCol w="930555"/>
                <a:gridCol w="1248102"/>
                <a:gridCol w="1175271"/>
                <a:gridCol w="1234225"/>
                <a:gridCol w="1350975"/>
                <a:gridCol w="1350975"/>
                <a:gridCol w="1350975"/>
              </a:tblGrid>
              <a:tr h="751114">
                <a:tc>
                  <a:txBody>
                    <a:bodyPr/>
                    <a:lstStyle/>
                    <a:p>
                      <a:pPr algn="l" fontAlgn="b"/>
                      <a:r>
                        <a:rPr lang="en-US" sz="1100" b="1" u="none" strike="noStrike" dirty="0">
                          <a:effectLst/>
                        </a:rPr>
                        <a:t>STUDY AREA</a:t>
                      </a:r>
                      <a:endParaRPr lang="en-US" sz="1100" b="1" i="0" u="none" strike="noStrike" dirty="0">
                        <a:solidFill>
                          <a:srgbClr val="FFFFFF"/>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1" u="none" strike="noStrike" dirty="0">
                          <a:effectLst/>
                        </a:rPr>
                        <a:t>PHYSIOGRAPHIC REGION</a:t>
                      </a:r>
                      <a:endParaRPr lang="en-US" sz="1100" b="1" i="0" u="none" strike="noStrike" dirty="0">
                        <a:solidFill>
                          <a:srgbClr val="FFFFFF"/>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1" u="none" strike="noStrike" dirty="0">
                          <a:effectLst/>
                        </a:rPr>
                        <a:t>PERCENT AGREEMENT</a:t>
                      </a:r>
                      <a:endParaRPr lang="en-US" sz="1100" b="1" i="0" u="none" strike="noStrike" dirty="0">
                        <a:solidFill>
                          <a:srgbClr val="FFFFFF"/>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1" u="none" strike="noStrike" dirty="0">
                          <a:effectLst/>
                        </a:rPr>
                        <a:t>HEADS UP POLYGON COUNT</a:t>
                      </a:r>
                      <a:endParaRPr lang="en-US" sz="1100" b="1" i="0" u="none" strike="noStrike" dirty="0">
                        <a:solidFill>
                          <a:srgbClr val="FFFFFF"/>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1" u="none" strike="noStrike" dirty="0">
                          <a:effectLst/>
                        </a:rPr>
                        <a:t>AUTOMATED POLYGON COUNT</a:t>
                      </a:r>
                      <a:endParaRPr lang="en-US" sz="1100" b="1" i="0" u="none" strike="noStrike" dirty="0">
                        <a:solidFill>
                          <a:srgbClr val="FFFFFF"/>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1" i="0" u="none" strike="noStrike" dirty="0" smtClean="0">
                          <a:solidFill>
                            <a:schemeClr val="tx1"/>
                          </a:solidFill>
                          <a:effectLst/>
                          <a:latin typeface="Calibri"/>
                        </a:rPr>
                        <a:t>HEADS UP LANDFORM</a:t>
                      </a:r>
                      <a:r>
                        <a:rPr lang="en-US" sz="1100" b="1" i="0" u="none" strike="noStrike" baseline="0" dirty="0" smtClean="0">
                          <a:solidFill>
                            <a:schemeClr val="tx1"/>
                          </a:solidFill>
                          <a:effectLst/>
                          <a:latin typeface="Calibri"/>
                        </a:rPr>
                        <a:t> CLASSES REPRESENTED</a:t>
                      </a:r>
                      <a:endParaRPr lang="en-US" sz="1100" b="1" i="0" u="none" strike="noStrike" dirty="0">
                        <a:solidFill>
                          <a:schemeClr val="tx1"/>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1" i="0" u="none" strike="noStrike" dirty="0" smtClean="0">
                        <a:solidFill>
                          <a:schemeClr val="tx1"/>
                        </a:solidFill>
                        <a:effectLst/>
                        <a:latin typeface="+mn-lt"/>
                      </a:endParaRPr>
                    </a:p>
                    <a:p>
                      <a:pPr marL="0" marR="0" indent="0" algn="l" defTabSz="9144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chemeClr val="tx1"/>
                          </a:solidFill>
                          <a:effectLst/>
                          <a:latin typeface="+mn-lt"/>
                        </a:rPr>
                        <a:t>AUTOMATED LANDFORM CLASSES</a:t>
                      </a:r>
                      <a:r>
                        <a:rPr lang="en-US" sz="1100" b="1" i="0" u="none" strike="noStrike" baseline="0" dirty="0" smtClean="0">
                          <a:solidFill>
                            <a:schemeClr val="tx1"/>
                          </a:solidFill>
                          <a:effectLst/>
                          <a:latin typeface="+mn-lt"/>
                        </a:rPr>
                        <a:t> REPRESENTED</a:t>
                      </a:r>
                      <a:endParaRPr lang="en-US" sz="1100" b="1" i="0" u="none" strike="noStrike" dirty="0" smtClean="0">
                        <a:solidFill>
                          <a:schemeClr val="tx1"/>
                        </a:solidFill>
                        <a:effectLst/>
                        <a:latin typeface="+mn-lt"/>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51114">
                <a:tc>
                  <a:txBody>
                    <a:bodyPr/>
                    <a:lstStyle/>
                    <a:p>
                      <a:pPr algn="l" fontAlgn="b"/>
                      <a:r>
                        <a:rPr lang="en-US" sz="1100" b="0" u="none" strike="noStrike" dirty="0">
                          <a:effectLst/>
                        </a:rPr>
                        <a:t>VIRGINIA </a:t>
                      </a:r>
                      <a:endParaRPr lang="en-US" sz="1100" b="0" i="0" u="none" strike="noStrike" dirty="0">
                        <a:solidFill>
                          <a:srgbClr val="000000"/>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PIEDMONT</a:t>
                      </a:r>
                      <a:endParaRPr lang="en-US" sz="1100" b="0" i="0" u="none" strike="noStrike" dirty="0">
                        <a:solidFill>
                          <a:srgbClr val="000000"/>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smtClean="0">
                          <a:effectLst/>
                        </a:rPr>
                        <a:t>22%</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153</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a:effectLst/>
                        </a:rPr>
                        <a:t>1218</a:t>
                      </a:r>
                      <a:endParaRPr lang="en-US" sz="1000" b="0" i="0" u="none" strike="noStrike">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a:rPr>
                        <a:t>11</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a:rPr>
                        <a:t>10</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1114">
                <a:tc>
                  <a:txBody>
                    <a:bodyPr/>
                    <a:lstStyle/>
                    <a:p>
                      <a:pPr algn="l" fontAlgn="b"/>
                      <a:r>
                        <a:rPr lang="en-US" sz="1100" b="0" u="none" strike="noStrike" dirty="0">
                          <a:effectLst/>
                        </a:rPr>
                        <a:t>CALIFORNIA </a:t>
                      </a:r>
                      <a:endParaRPr lang="en-US" sz="1100" b="0" i="0" u="none" strike="noStrike" dirty="0">
                        <a:solidFill>
                          <a:srgbClr val="000000"/>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SIERRA NEVADA MOUNTAINS</a:t>
                      </a:r>
                      <a:endParaRPr lang="en-US" sz="1100" b="0" i="0" u="none" strike="noStrike" dirty="0">
                        <a:solidFill>
                          <a:srgbClr val="000000"/>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28%</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a:effectLst/>
                        </a:rPr>
                        <a:t>163</a:t>
                      </a:r>
                      <a:endParaRPr lang="en-US" sz="1000" b="0" i="0" u="none" strike="noStrike">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a:effectLst/>
                        </a:rPr>
                        <a:t>1126</a:t>
                      </a:r>
                      <a:endParaRPr lang="en-US" sz="1000" b="0" i="0" u="none" strike="noStrike">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a:rPr>
                        <a:t>13</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a:rPr>
                        <a:t>11</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1114">
                <a:tc>
                  <a:txBody>
                    <a:bodyPr/>
                    <a:lstStyle/>
                    <a:p>
                      <a:pPr algn="l" fontAlgn="b"/>
                      <a:r>
                        <a:rPr lang="en-US" sz="1100" b="0" u="none" strike="noStrike" dirty="0">
                          <a:effectLst/>
                        </a:rPr>
                        <a:t>KANSAS </a:t>
                      </a:r>
                      <a:endParaRPr lang="en-US" sz="1100" b="0" i="0" u="none" strike="noStrike" dirty="0">
                        <a:solidFill>
                          <a:srgbClr val="000000"/>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GREAT PLAINS</a:t>
                      </a:r>
                      <a:endParaRPr lang="en-US" sz="1100" b="0" i="0" u="none" strike="noStrike" dirty="0">
                        <a:solidFill>
                          <a:srgbClr val="000000"/>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51%</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33</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a:effectLst/>
                        </a:rPr>
                        <a:t>882</a:t>
                      </a:r>
                      <a:endParaRPr lang="en-US" sz="1000" b="0" i="0" u="none" strike="noStrike">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a:rPr>
                        <a:t>3</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a:rPr>
                        <a:t>3</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1114">
                <a:tc>
                  <a:txBody>
                    <a:bodyPr/>
                    <a:lstStyle/>
                    <a:p>
                      <a:pPr algn="l" fontAlgn="b"/>
                      <a:r>
                        <a:rPr lang="en-US" sz="1100" b="0" u="none" strike="noStrike" dirty="0">
                          <a:effectLst/>
                        </a:rPr>
                        <a:t>LOUISIANA </a:t>
                      </a:r>
                      <a:endParaRPr lang="en-US" sz="1100" b="0" i="0" u="none" strike="noStrike" dirty="0">
                        <a:solidFill>
                          <a:srgbClr val="000000"/>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COASTAL LOWLANDS</a:t>
                      </a:r>
                      <a:endParaRPr lang="en-US" sz="1100" b="0" i="0" u="none" strike="noStrike" dirty="0">
                        <a:solidFill>
                          <a:srgbClr val="000000"/>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a:effectLst/>
                        </a:rPr>
                        <a:t>73%</a:t>
                      </a:r>
                      <a:endParaRPr lang="en-US" sz="1000" b="0" i="0" u="none" strike="noStrike">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34</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a:effectLst/>
                        </a:rPr>
                        <a:t>158</a:t>
                      </a:r>
                      <a:endParaRPr lang="en-US" sz="1000" b="0" i="0" u="none" strike="noStrike">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a:rPr>
                        <a:t>5</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a:rPr>
                        <a:t>3</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1114">
                <a:tc>
                  <a:txBody>
                    <a:bodyPr/>
                    <a:lstStyle/>
                    <a:p>
                      <a:pPr algn="l" fontAlgn="b"/>
                      <a:r>
                        <a:rPr lang="en-US" sz="1100" b="0" u="none" strike="noStrike" dirty="0">
                          <a:effectLst/>
                        </a:rPr>
                        <a:t>OREGON </a:t>
                      </a:r>
                      <a:endParaRPr lang="en-US" sz="1100" b="0" i="0" u="none" strike="noStrike" dirty="0">
                        <a:solidFill>
                          <a:srgbClr val="000000"/>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BASIN AND RANGE</a:t>
                      </a:r>
                      <a:endParaRPr lang="en-US" sz="1100" b="0" i="0" u="none" strike="noStrike" dirty="0">
                        <a:solidFill>
                          <a:srgbClr val="000000"/>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smtClean="0">
                          <a:effectLst/>
                        </a:rPr>
                        <a:t>21%</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157</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2951</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a:rPr>
                        <a:t>12</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a:rPr>
                        <a:t>12</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1114">
                <a:tc>
                  <a:txBody>
                    <a:bodyPr/>
                    <a:lstStyle/>
                    <a:p>
                      <a:pPr algn="l" fontAlgn="b"/>
                      <a:r>
                        <a:rPr lang="en-US" sz="1100" b="0" i="0" u="none" strike="noStrike" dirty="0" smtClean="0">
                          <a:solidFill>
                            <a:srgbClr val="000000"/>
                          </a:solidFill>
                          <a:effectLst/>
                          <a:latin typeface="Calibri"/>
                        </a:rPr>
                        <a:t>COMBINED</a:t>
                      </a:r>
                      <a:r>
                        <a:rPr lang="en-US" sz="1100" b="0" i="0" u="none" strike="noStrike" baseline="0" dirty="0" smtClean="0">
                          <a:solidFill>
                            <a:srgbClr val="000000"/>
                          </a:solidFill>
                          <a:effectLst/>
                          <a:latin typeface="Calibri"/>
                        </a:rPr>
                        <a:t> STUDY AREAS</a:t>
                      </a:r>
                      <a:endParaRPr lang="en-US" sz="1100" b="0" i="0" u="none" strike="noStrike" dirty="0">
                        <a:solidFill>
                          <a:srgbClr val="000000"/>
                        </a:solidFill>
                        <a:effectLst/>
                        <a:latin typeface="Calibri"/>
                      </a:endParaRP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a:rPr>
                        <a:t>ALL OF THE ABOVE</a:t>
                      </a:r>
                    </a:p>
                  </a:txBody>
                  <a:tcPr marR="8945" marT="89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a:rPr>
                        <a:t>39%</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a:rPr>
                        <a:t>540</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a:rPr>
                        <a:t>6335</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a:rPr>
                        <a:t>16</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smtClean="0">
                          <a:solidFill>
                            <a:srgbClr val="000000"/>
                          </a:solidFill>
                          <a:effectLst/>
                          <a:latin typeface="Calibri"/>
                        </a:rPr>
                        <a:t>14</a:t>
                      </a:r>
                      <a:endParaRPr lang="en-US" sz="1000" b="0" i="0" u="none" strike="noStrike" dirty="0">
                        <a:solidFill>
                          <a:srgbClr val="000000"/>
                        </a:solidFill>
                        <a:effectLst/>
                        <a:latin typeface="Calibri"/>
                      </a:endParaRPr>
                    </a:p>
                  </a:txBody>
                  <a:tcPr marT="8945" marB="914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40076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219200"/>
            <a:ext cx="8229600" cy="2971799"/>
          </a:xfrm>
        </p:spPr>
        <p:txBody>
          <a:bodyPr>
            <a:normAutofit/>
          </a:bodyPr>
          <a:lstStyle/>
          <a:p>
            <a:r>
              <a:rPr lang="en-US" sz="2000" dirty="0" smtClean="0"/>
              <a:t>A standard, widely distributed data set of classified landforms accepted by the discipline of geomorphology would be a more ideal control group against which to verify the output of </a:t>
            </a:r>
            <a:r>
              <a:rPr lang="en-US" sz="2000" dirty="0" err="1" smtClean="0"/>
              <a:t>LFMapper</a:t>
            </a:r>
            <a:r>
              <a:rPr lang="en-US" sz="2000" dirty="0" smtClean="0"/>
              <a:t> than my heads-up classification.</a:t>
            </a:r>
          </a:p>
          <a:p>
            <a:endParaRPr lang="en-US" sz="2000" dirty="0" smtClean="0"/>
          </a:p>
          <a:p>
            <a:r>
              <a:rPr lang="en-US" sz="2000" dirty="0" smtClean="0"/>
              <a:t>While not perfect and not as advanced as some current methods, </a:t>
            </a:r>
            <a:r>
              <a:rPr lang="en-US" sz="2000" dirty="0" err="1" smtClean="0"/>
              <a:t>LFMapper</a:t>
            </a:r>
            <a:r>
              <a:rPr lang="en-US" sz="2000" dirty="0" smtClean="0"/>
              <a:t> presents something that did not exist before: an easily distributed, mathematically rigorous, research based application for ArcGIS that classifies landforms with minimal input from the user.</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314739"/>
            <a:ext cx="4876800" cy="2289221"/>
          </a:xfrm>
          <a:prstGeom prst="rect">
            <a:avLst/>
          </a:prstGeom>
        </p:spPr>
      </p:pic>
    </p:spTree>
    <p:extLst>
      <p:ext uri="{BB962C8B-B14F-4D97-AF65-F5344CB8AC3E}">
        <p14:creationId xmlns:p14="http://schemas.microsoft.com/office/powerpoint/2010/main" val="3920192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Work</a:t>
            </a:r>
            <a:endParaRPr lang="en-US" dirty="0"/>
          </a:p>
        </p:txBody>
      </p:sp>
      <p:sp>
        <p:nvSpPr>
          <p:cNvPr id="3" name="Content Placeholder 2"/>
          <p:cNvSpPr>
            <a:spLocks noGrp="1"/>
          </p:cNvSpPr>
          <p:nvPr>
            <p:ph idx="1"/>
          </p:nvPr>
        </p:nvSpPr>
        <p:spPr>
          <a:xfrm>
            <a:off x="457200" y="1524000"/>
            <a:ext cx="8229600" cy="4602163"/>
          </a:xfrm>
        </p:spPr>
        <p:txBody>
          <a:bodyPr>
            <a:normAutofit fontScale="92500"/>
          </a:bodyPr>
          <a:lstStyle/>
          <a:p>
            <a:r>
              <a:rPr lang="en-US" dirty="0" smtClean="0"/>
              <a:t>Supervised Classification (Veronesi &amp; </a:t>
            </a:r>
            <a:r>
              <a:rPr lang="en-US" dirty="0" err="1" smtClean="0"/>
              <a:t>Hurni</a:t>
            </a:r>
            <a:r>
              <a:rPr lang="en-US" dirty="0" smtClean="0"/>
              <a:t> 2014)</a:t>
            </a:r>
          </a:p>
          <a:p>
            <a:r>
              <a:rPr lang="en-US" dirty="0" smtClean="0"/>
              <a:t>Pattern Recognition Classification (</a:t>
            </a:r>
            <a:r>
              <a:rPr lang="en-US" dirty="0" err="1" smtClean="0"/>
              <a:t>Jasiewicz</a:t>
            </a:r>
            <a:r>
              <a:rPr lang="en-US" dirty="0" smtClean="0"/>
              <a:t> &amp; </a:t>
            </a:r>
            <a:r>
              <a:rPr lang="en-US" dirty="0" err="1" smtClean="0"/>
              <a:t>Stepinksi</a:t>
            </a:r>
            <a:r>
              <a:rPr lang="en-US" dirty="0" smtClean="0"/>
              <a:t> 2012)</a:t>
            </a:r>
          </a:p>
          <a:p>
            <a:r>
              <a:rPr lang="en-US" dirty="0" smtClean="0"/>
              <a:t>Fuzzy Sets &amp; Systems (</a:t>
            </a:r>
            <a:r>
              <a:rPr lang="en-US" dirty="0" err="1" smtClean="0"/>
              <a:t>Burrough</a:t>
            </a:r>
            <a:r>
              <a:rPr lang="en-US" dirty="0"/>
              <a:t>, </a:t>
            </a:r>
            <a:r>
              <a:rPr lang="en-US" dirty="0" smtClean="0"/>
              <a:t>Van </a:t>
            </a:r>
            <a:r>
              <a:rPr lang="en-US" dirty="0" err="1" smtClean="0"/>
              <a:t>Gaans</a:t>
            </a:r>
            <a:r>
              <a:rPr lang="en-US" dirty="0" smtClean="0"/>
              <a:t> &amp; MacMillan 2000), (MacMillan</a:t>
            </a:r>
            <a:r>
              <a:rPr lang="en-US" dirty="0"/>
              <a:t>, </a:t>
            </a:r>
            <a:r>
              <a:rPr lang="en-US" dirty="0" err="1" smtClean="0"/>
              <a:t>Pettapiece</a:t>
            </a:r>
            <a:r>
              <a:rPr lang="en-US" dirty="0" smtClean="0"/>
              <a:t>, Nolan</a:t>
            </a:r>
            <a:r>
              <a:rPr lang="en-US" dirty="0"/>
              <a:t>, </a:t>
            </a:r>
            <a:r>
              <a:rPr lang="en-US" dirty="0" smtClean="0"/>
              <a:t>&amp; Goddard 2000), (Schmidt &amp; Hewitt 2004)</a:t>
            </a:r>
          </a:p>
          <a:p>
            <a:r>
              <a:rPr lang="en-US" dirty="0" smtClean="0"/>
              <a:t>Verify </a:t>
            </a:r>
            <a:r>
              <a:rPr lang="en-US" dirty="0" err="1" smtClean="0"/>
              <a:t>LFMapper</a:t>
            </a:r>
            <a:r>
              <a:rPr lang="en-US" dirty="0" smtClean="0"/>
              <a:t> against other current automated landform classification methods</a:t>
            </a:r>
            <a:endParaRPr lang="en-US" dirty="0"/>
          </a:p>
        </p:txBody>
      </p:sp>
    </p:spTree>
    <p:extLst>
      <p:ext uri="{BB962C8B-B14F-4D97-AF65-F5344CB8AC3E}">
        <p14:creationId xmlns:p14="http://schemas.microsoft.com/office/powerpoint/2010/main" val="3322890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dirty="0" err="1" smtClean="0"/>
              <a:t>LFMapper</a:t>
            </a:r>
            <a:r>
              <a:rPr lang="en-US" dirty="0" smtClean="0"/>
              <a:t> Access</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pPr marL="457200" lvl="1" indent="0">
              <a:buNone/>
            </a:pPr>
            <a:r>
              <a:rPr lang="en-US" sz="4000" dirty="0" smtClean="0"/>
              <a:t>“</a:t>
            </a:r>
            <a:r>
              <a:rPr lang="en-US" sz="4000" dirty="0" err="1" smtClean="0"/>
              <a:t>LFMapper</a:t>
            </a:r>
            <a:r>
              <a:rPr lang="en-US" sz="4000" dirty="0" smtClean="0"/>
              <a:t>” toolbox file and python source code are available at </a:t>
            </a:r>
            <a:r>
              <a:rPr lang="en-US" sz="4000" dirty="0" smtClean="0">
                <a:solidFill>
                  <a:schemeClr val="tx2">
                    <a:lumMod val="60000"/>
                    <a:lumOff val="40000"/>
                  </a:schemeClr>
                </a:solidFill>
              </a:rPr>
              <a:t>lfmapper.blogspot.com</a:t>
            </a:r>
            <a:r>
              <a:rPr lang="en-US" sz="4000" dirty="0" smtClean="0"/>
              <a:t>. Please feel free to visit the site, download and use the tool, and download and improve the source code. The bibliography and write-up for this project are also hosted there.</a:t>
            </a:r>
          </a:p>
        </p:txBody>
      </p:sp>
    </p:spTree>
    <p:extLst>
      <p:ext uri="{BB962C8B-B14F-4D97-AF65-F5344CB8AC3E}">
        <p14:creationId xmlns:p14="http://schemas.microsoft.com/office/powerpoint/2010/main" val="3326576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lstStyle/>
          <a:p>
            <a:r>
              <a:rPr lang="en-US" dirty="0" smtClean="0"/>
              <a:t>Works Cited</a:t>
            </a:r>
            <a:endParaRPr lang="en-US" dirty="0"/>
          </a:p>
        </p:txBody>
      </p:sp>
      <p:sp>
        <p:nvSpPr>
          <p:cNvPr id="3" name="Content Placeholder 2"/>
          <p:cNvSpPr>
            <a:spLocks noGrp="1"/>
          </p:cNvSpPr>
          <p:nvPr>
            <p:ph idx="1"/>
          </p:nvPr>
        </p:nvSpPr>
        <p:spPr>
          <a:xfrm>
            <a:off x="457200" y="1295400"/>
            <a:ext cx="8229600" cy="5181600"/>
          </a:xfrm>
        </p:spPr>
        <p:txBody>
          <a:bodyPr>
            <a:normAutofit fontScale="25000" lnSpcReduction="20000"/>
          </a:bodyPr>
          <a:lstStyle/>
          <a:p>
            <a:r>
              <a:rPr lang="en-US" dirty="0" err="1"/>
              <a:t>Burrough</a:t>
            </a:r>
            <a:r>
              <a:rPr lang="en-US" dirty="0"/>
              <a:t>, P.A, P.F.M Van </a:t>
            </a:r>
            <a:r>
              <a:rPr lang="en-US" dirty="0" err="1"/>
              <a:t>Gaans</a:t>
            </a:r>
            <a:r>
              <a:rPr lang="en-US" dirty="0"/>
              <a:t>, R.A. MacMillan. "High-Resolution Landform Classification Using Fuzzy </a:t>
            </a:r>
            <a:r>
              <a:rPr lang="en-US" i="1" dirty="0"/>
              <a:t>k</a:t>
            </a:r>
            <a:r>
              <a:rPr lang="en-US" dirty="0"/>
              <a:t>-Means" </a:t>
            </a:r>
            <a:r>
              <a:rPr lang="en-US" i="1" dirty="0"/>
              <a:t>Fuzzy Sets and Systems</a:t>
            </a:r>
            <a:r>
              <a:rPr lang="en-US" dirty="0"/>
              <a:t> 113 (2000) 37-52 </a:t>
            </a:r>
          </a:p>
          <a:p>
            <a:endParaRPr lang="en-US" dirty="0" smtClean="0"/>
          </a:p>
          <a:p>
            <a:r>
              <a:rPr lang="en-US" dirty="0" err="1" smtClean="0"/>
              <a:t>Dikau</a:t>
            </a:r>
            <a:r>
              <a:rPr lang="en-US" dirty="0"/>
              <a:t>, Richard, Earl E. </a:t>
            </a:r>
            <a:r>
              <a:rPr lang="en-US" dirty="0" err="1"/>
              <a:t>Brabb</a:t>
            </a:r>
            <a:r>
              <a:rPr lang="en-US" dirty="0"/>
              <a:t>, Robert M. Mark. "Landform Classification of New Mexico By Computer" Open-File Report Number 91-634. 1990. USDI USGS. </a:t>
            </a:r>
          </a:p>
          <a:p>
            <a:endParaRPr lang="en-US" dirty="0" smtClean="0"/>
          </a:p>
          <a:p>
            <a:r>
              <a:rPr lang="en-US" dirty="0" err="1" smtClean="0"/>
              <a:t>Dikau</a:t>
            </a:r>
            <a:r>
              <a:rPr lang="en-US" dirty="0"/>
              <a:t>, Richard. “The Application of a Digital Relief Model to Landform Analysis in </a:t>
            </a:r>
            <a:r>
              <a:rPr lang="en-US" dirty="0" err="1"/>
              <a:t>Geomoprhology</a:t>
            </a:r>
            <a:r>
              <a:rPr lang="en-US" dirty="0"/>
              <a:t>” </a:t>
            </a:r>
            <a:r>
              <a:rPr lang="en-US" i="1" dirty="0"/>
              <a:t>Three Dimensional Applications in Geographical Information Systems</a:t>
            </a:r>
            <a:r>
              <a:rPr lang="en-US" dirty="0"/>
              <a:t> (1989) 51-77</a:t>
            </a:r>
          </a:p>
          <a:p>
            <a:endParaRPr lang="en-US" dirty="0" smtClean="0"/>
          </a:p>
          <a:p>
            <a:r>
              <a:rPr lang="en-US" dirty="0" err="1" smtClean="0"/>
              <a:t>Fenneman</a:t>
            </a:r>
            <a:r>
              <a:rPr lang="en-US" dirty="0"/>
              <a:t>, </a:t>
            </a:r>
            <a:r>
              <a:rPr lang="en-US" dirty="0" err="1"/>
              <a:t>Nevin</a:t>
            </a:r>
            <a:r>
              <a:rPr lang="en-US" dirty="0"/>
              <a:t> M. “Physiographic Boundaries Within the United States” </a:t>
            </a:r>
            <a:r>
              <a:rPr lang="en-US" i="1" dirty="0"/>
              <a:t>Annals of The Association of American Geographers</a:t>
            </a:r>
            <a:r>
              <a:rPr lang="en-US" dirty="0"/>
              <a:t>, Vol. 4, (1914) pp. 84 – 134</a:t>
            </a:r>
          </a:p>
          <a:p>
            <a:endParaRPr lang="en-US" dirty="0" smtClean="0"/>
          </a:p>
          <a:p>
            <a:r>
              <a:rPr lang="en-US" dirty="0" smtClean="0"/>
              <a:t>Hammond</a:t>
            </a:r>
            <a:r>
              <a:rPr lang="en-US" dirty="0"/>
              <a:t>, Edwin H. “Analysis of Properties in Land Form Geography: An Application to Broad-Scale Land Form Mapping” </a:t>
            </a:r>
            <a:r>
              <a:rPr lang="en-US" i="1" dirty="0"/>
              <a:t>Annals of the Association of American Geographers</a:t>
            </a:r>
            <a:r>
              <a:rPr lang="en-US" dirty="0"/>
              <a:t>, Vol. 54, No. 1 (Mar. 1964) pp. 11 – 19</a:t>
            </a:r>
          </a:p>
          <a:p>
            <a:endParaRPr lang="en-US" dirty="0" smtClean="0"/>
          </a:p>
          <a:p>
            <a:r>
              <a:rPr lang="en-US" dirty="0" smtClean="0"/>
              <a:t>Hammond</a:t>
            </a:r>
            <a:r>
              <a:rPr lang="en-US" dirty="0"/>
              <a:t>, Edwin H. “Small-Scale Continental Landform Maps” </a:t>
            </a:r>
            <a:r>
              <a:rPr lang="en-US" i="1" dirty="0"/>
              <a:t>Annals of the Association of American Geographers</a:t>
            </a:r>
            <a:r>
              <a:rPr lang="en-US" dirty="0"/>
              <a:t>, Vol. 44, No. 1 (Mar. 1954) pp. 33 – 42</a:t>
            </a:r>
          </a:p>
          <a:p>
            <a:endParaRPr lang="en-US" dirty="0" smtClean="0"/>
          </a:p>
          <a:p>
            <a:r>
              <a:rPr lang="en-US" dirty="0" err="1" smtClean="0"/>
              <a:t>Jasiewicz</a:t>
            </a:r>
            <a:r>
              <a:rPr lang="en-US" dirty="0" smtClean="0"/>
              <a:t>, </a:t>
            </a:r>
            <a:r>
              <a:rPr lang="en-US" dirty="0" err="1" smtClean="0"/>
              <a:t>Jaroslaw</a:t>
            </a:r>
            <a:r>
              <a:rPr lang="en-US" dirty="0" smtClean="0"/>
              <a:t>, Tomasz F. </a:t>
            </a:r>
            <a:r>
              <a:rPr lang="en-US" dirty="0" err="1" smtClean="0"/>
              <a:t>Stepinski</a:t>
            </a:r>
            <a:r>
              <a:rPr lang="en-US" dirty="0" smtClean="0"/>
              <a:t>. “</a:t>
            </a:r>
            <a:r>
              <a:rPr lang="en-US" dirty="0" err="1" smtClean="0"/>
              <a:t>Geomorphons</a:t>
            </a:r>
            <a:r>
              <a:rPr lang="en-US" dirty="0" smtClean="0"/>
              <a:t> – A Pattern Recognition Approach to Classification and Mapping of Landforms” </a:t>
            </a:r>
            <a:r>
              <a:rPr lang="en-US" dirty="0"/>
              <a:t>Department of Geography, University of Cincinnati, Cincinnati, OH 45221-0131, </a:t>
            </a:r>
            <a:r>
              <a:rPr lang="en-US" dirty="0" smtClean="0"/>
              <a:t>USA, </a:t>
            </a:r>
            <a:r>
              <a:rPr lang="en-US" dirty="0"/>
              <a:t> </a:t>
            </a:r>
            <a:r>
              <a:rPr lang="en-US" dirty="0" err="1"/>
              <a:t>Geoecology</a:t>
            </a:r>
            <a:r>
              <a:rPr lang="en-US" dirty="0"/>
              <a:t> and </a:t>
            </a:r>
            <a:r>
              <a:rPr lang="en-US" dirty="0" err="1"/>
              <a:t>Geoinformation</a:t>
            </a:r>
            <a:r>
              <a:rPr lang="en-US" dirty="0"/>
              <a:t> Institute Adam Mickiewicz University, </a:t>
            </a:r>
            <a:r>
              <a:rPr lang="en-US" dirty="0" err="1"/>
              <a:t>Dziegielowa</a:t>
            </a:r>
            <a:r>
              <a:rPr lang="en-US" dirty="0"/>
              <a:t> 27, 60-680 Poznan, Poland</a:t>
            </a:r>
            <a:endParaRPr lang="en-US" dirty="0" smtClean="0"/>
          </a:p>
          <a:p>
            <a:endParaRPr lang="en-US" dirty="0" smtClean="0"/>
          </a:p>
          <a:p>
            <a:r>
              <a:rPr lang="en-US" dirty="0" err="1" smtClean="0"/>
              <a:t>Klingseisen</a:t>
            </a:r>
            <a:r>
              <a:rPr lang="en-US" dirty="0"/>
              <a:t>, Bernhard, Graciela </a:t>
            </a:r>
            <a:r>
              <a:rPr lang="en-US" dirty="0" err="1"/>
              <a:t>Metternicht</a:t>
            </a:r>
            <a:r>
              <a:rPr lang="en-US" dirty="0"/>
              <a:t>, Gernot Paulus. "</a:t>
            </a:r>
            <a:r>
              <a:rPr lang="en-US" dirty="0" err="1"/>
              <a:t>Geomorphometric</a:t>
            </a:r>
            <a:r>
              <a:rPr lang="en-US" dirty="0"/>
              <a:t> Landscape Analysis Using a Semi-Automated GIS Approach" </a:t>
            </a:r>
            <a:r>
              <a:rPr lang="en-US" i="1" dirty="0"/>
              <a:t>Environmental Modeling &amp; Software </a:t>
            </a:r>
            <a:r>
              <a:rPr lang="en-US" dirty="0"/>
              <a:t>xx (2007) 1-13</a:t>
            </a:r>
          </a:p>
          <a:p>
            <a:endParaRPr lang="en-US" dirty="0" smtClean="0"/>
          </a:p>
          <a:p>
            <a:r>
              <a:rPr lang="en-US" dirty="0" smtClean="0"/>
              <a:t>MacMillan</a:t>
            </a:r>
            <a:r>
              <a:rPr lang="en-US" dirty="0"/>
              <a:t>, R.A., R. Keith Jones, David H. McNabb. "Defining a </a:t>
            </a:r>
            <a:r>
              <a:rPr lang="en-US" dirty="0" err="1"/>
              <a:t>Heirarchy</a:t>
            </a:r>
            <a:r>
              <a:rPr lang="en-US" dirty="0"/>
              <a:t> of Spatial Entities for Environmental Analysis and Modelling using Digital Elevation Models (DEMS)" </a:t>
            </a:r>
            <a:r>
              <a:rPr lang="en-US" i="1" dirty="0"/>
              <a:t>Computers, Environment and Urban Systems </a:t>
            </a:r>
            <a:r>
              <a:rPr lang="en-US" dirty="0"/>
              <a:t>28 (2004) 175-200</a:t>
            </a:r>
          </a:p>
          <a:p>
            <a:endParaRPr lang="en-US" dirty="0" smtClean="0"/>
          </a:p>
          <a:p>
            <a:r>
              <a:rPr lang="en-US" dirty="0" smtClean="0"/>
              <a:t>MacMillan</a:t>
            </a:r>
            <a:r>
              <a:rPr lang="en-US" dirty="0"/>
              <a:t>, R.A., W.W. </a:t>
            </a:r>
            <a:r>
              <a:rPr lang="en-US" dirty="0" err="1"/>
              <a:t>Pettapiece</a:t>
            </a:r>
            <a:r>
              <a:rPr lang="en-US" dirty="0"/>
              <a:t>, S.C. Nolan, T.W. Goddard. “A Generic Procedure for Automatically Segmenting Landforms into Landform Elements Using DEMs, Heuristic Rules and Fuzzy Logic” </a:t>
            </a:r>
            <a:r>
              <a:rPr lang="en-US" i="1" dirty="0"/>
              <a:t>Fuzzy Sets and Systems</a:t>
            </a:r>
            <a:r>
              <a:rPr lang="en-US" dirty="0"/>
              <a:t> 113 (2000) 81 – 109</a:t>
            </a:r>
          </a:p>
          <a:p>
            <a:endParaRPr lang="en-US" dirty="0" smtClean="0"/>
          </a:p>
          <a:p>
            <a:r>
              <a:rPr lang="en-US" dirty="0" err="1" smtClean="0"/>
              <a:t>Minar</a:t>
            </a:r>
            <a:r>
              <a:rPr lang="en-US" dirty="0"/>
              <a:t>, </a:t>
            </a:r>
            <a:r>
              <a:rPr lang="en-US" dirty="0" err="1"/>
              <a:t>Jozef</a:t>
            </a:r>
            <a:r>
              <a:rPr lang="en-US" dirty="0"/>
              <a:t>, Ian S. Evans. "Elementary Forms for Land Surface Segmentation: The Theoretical Basis of Terrain Analysis and Geomorphological Mapping" </a:t>
            </a:r>
            <a:r>
              <a:rPr lang="en-US" i="1" dirty="0"/>
              <a:t>Geomorphology </a:t>
            </a:r>
            <a:r>
              <a:rPr lang="en-US" dirty="0"/>
              <a:t>95 (2008) 236-259</a:t>
            </a:r>
          </a:p>
          <a:p>
            <a:endParaRPr lang="en-US" dirty="0" smtClean="0"/>
          </a:p>
          <a:p>
            <a:r>
              <a:rPr lang="en-US" dirty="0" smtClean="0"/>
              <a:t>Morgan</a:t>
            </a:r>
            <a:r>
              <a:rPr lang="en-US" dirty="0"/>
              <a:t>, John M., Ashley M. </a:t>
            </a:r>
            <a:r>
              <a:rPr lang="en-US" dirty="0" err="1"/>
              <a:t>Lesh</a:t>
            </a:r>
            <a:r>
              <a:rPr lang="en-US" dirty="0"/>
              <a:t>. "Developing Landform Maps Using ESRI's </a:t>
            </a:r>
            <a:r>
              <a:rPr lang="en-US" i="1" dirty="0" err="1"/>
              <a:t>ModelBuilder</a:t>
            </a:r>
            <a:r>
              <a:rPr lang="en-US" i="1" dirty="0"/>
              <a:t>"</a:t>
            </a:r>
            <a:r>
              <a:rPr lang="en-US" dirty="0"/>
              <a:t>. (paper presented at the ESRI user conference, 2005)</a:t>
            </a:r>
          </a:p>
          <a:p>
            <a:endParaRPr lang="en-US" dirty="0" smtClean="0"/>
          </a:p>
          <a:p>
            <a:r>
              <a:rPr lang="en-US" dirty="0" smtClean="0"/>
              <a:t>Pike</a:t>
            </a:r>
            <a:r>
              <a:rPr lang="en-US" dirty="0"/>
              <a:t>, Richard J. “The Geometric Signature: Quantifying Landslide Terrain Types from Digital Elevation Models” </a:t>
            </a:r>
            <a:r>
              <a:rPr lang="en-US" i="1" dirty="0"/>
              <a:t>Mathematical Geology</a:t>
            </a:r>
            <a:r>
              <a:rPr lang="en-US" dirty="0"/>
              <a:t> 20 (1988) (5) 491-511</a:t>
            </a:r>
          </a:p>
          <a:p>
            <a:endParaRPr lang="en-US" dirty="0" smtClean="0"/>
          </a:p>
          <a:p>
            <a:r>
              <a:rPr lang="en-US" dirty="0" err="1" smtClean="0"/>
              <a:t>Savigear</a:t>
            </a:r>
            <a:r>
              <a:rPr lang="en-US" dirty="0"/>
              <a:t>, R. A. G. “A Technique of Morphological Mapping” </a:t>
            </a:r>
            <a:r>
              <a:rPr lang="en-US" i="1" dirty="0"/>
              <a:t>Annals of the Association of American Geographers</a:t>
            </a:r>
            <a:r>
              <a:rPr lang="en-US" dirty="0"/>
              <a:t>, Vol. 55, No. 3 (Sept. 1965) pp. 514 - 538</a:t>
            </a:r>
          </a:p>
          <a:p>
            <a:endParaRPr lang="en-US" dirty="0" smtClean="0"/>
          </a:p>
          <a:p>
            <a:r>
              <a:rPr lang="en-US" dirty="0" smtClean="0"/>
              <a:t>Schmidt,  </a:t>
            </a:r>
            <a:r>
              <a:rPr lang="en-US" dirty="0" err="1" smtClean="0"/>
              <a:t>Jochen</a:t>
            </a:r>
            <a:r>
              <a:rPr lang="en-US" dirty="0" smtClean="0"/>
              <a:t>, Allan Hewitt. “Fuzzy Land Element Classification from DTMs Based on Geometry and Terrain Position” </a:t>
            </a:r>
            <a:r>
              <a:rPr lang="en-US" i="1" dirty="0" err="1" smtClean="0"/>
              <a:t>Geoderma</a:t>
            </a:r>
            <a:r>
              <a:rPr lang="en-US" dirty="0" smtClean="0"/>
              <a:t> 121 (2004) pp. 234 - 256</a:t>
            </a:r>
          </a:p>
          <a:p>
            <a:endParaRPr lang="en-US" dirty="0" smtClean="0"/>
          </a:p>
          <a:p>
            <a:r>
              <a:rPr lang="en-US" dirty="0" smtClean="0"/>
              <a:t>US Forest Service, 2015, Daniel Boone National Forest Website </a:t>
            </a:r>
            <a:r>
              <a:rPr lang="en-US" dirty="0"/>
              <a:t>History section (http://www.fs.usda.gov/detail/dbnf/learning/history-culture/?cid=stelprdb5291202) </a:t>
            </a:r>
            <a:r>
              <a:rPr lang="en-US" dirty="0" smtClean="0"/>
              <a:t>accessed 7/17/2015 by Josh Moss</a:t>
            </a:r>
          </a:p>
          <a:p>
            <a:endParaRPr lang="en-US" dirty="0"/>
          </a:p>
          <a:p>
            <a:r>
              <a:rPr lang="en-US" dirty="0" smtClean="0"/>
              <a:t>Veronesi, F., L. </a:t>
            </a:r>
            <a:r>
              <a:rPr lang="en-US" dirty="0" err="1" smtClean="0"/>
              <a:t>Hurni</a:t>
            </a:r>
            <a:r>
              <a:rPr lang="en-US" dirty="0" smtClean="0"/>
              <a:t>. “Random Forest with Semantic Tie Points for </a:t>
            </a:r>
            <a:r>
              <a:rPr lang="en-US" dirty="0" err="1" smtClean="0"/>
              <a:t>Classifiying</a:t>
            </a:r>
            <a:r>
              <a:rPr lang="en-US" dirty="0" smtClean="0"/>
              <a:t> Landforms and Creating Rigorous Shaded Relief Representations” </a:t>
            </a:r>
            <a:r>
              <a:rPr lang="en-US" i="1" dirty="0" smtClean="0"/>
              <a:t>Geomorphology</a:t>
            </a:r>
            <a:r>
              <a:rPr lang="en-US" dirty="0" smtClean="0"/>
              <a:t> 224 (2014) 152-160</a:t>
            </a:r>
          </a:p>
          <a:p>
            <a:pPr marL="0" indent="0">
              <a:buNone/>
            </a:pPr>
            <a:r>
              <a:rPr lang="en-US" dirty="0" smtClean="0"/>
              <a:t> </a:t>
            </a:r>
          </a:p>
          <a:p>
            <a:r>
              <a:rPr lang="en-US" dirty="0" err="1" smtClean="0"/>
              <a:t>Zawawi</a:t>
            </a:r>
            <a:r>
              <a:rPr lang="en-US" dirty="0"/>
              <a:t>, </a:t>
            </a:r>
            <a:r>
              <a:rPr lang="en-US" dirty="0" err="1"/>
              <a:t>Azita</a:t>
            </a:r>
            <a:r>
              <a:rPr lang="en-US" dirty="0"/>
              <a:t> Ahmad, Masami </a:t>
            </a:r>
            <a:r>
              <a:rPr lang="en-US" dirty="0" err="1"/>
              <a:t>Shiba</a:t>
            </a:r>
            <a:r>
              <a:rPr lang="en-US" dirty="0"/>
              <a:t>, Noor </a:t>
            </a:r>
            <a:r>
              <a:rPr lang="en-US" dirty="0" err="1"/>
              <a:t>Janatun</a:t>
            </a:r>
            <a:r>
              <a:rPr lang="en-US" dirty="0"/>
              <a:t> </a:t>
            </a:r>
            <a:r>
              <a:rPr lang="en-US" dirty="0" err="1"/>
              <a:t>Naim</a:t>
            </a:r>
            <a:r>
              <a:rPr lang="en-US" dirty="0"/>
              <a:t> </a:t>
            </a:r>
            <a:r>
              <a:rPr lang="en-US" dirty="0" err="1"/>
              <a:t>Jemali</a:t>
            </a:r>
            <a:r>
              <a:rPr lang="en-US" dirty="0"/>
              <a:t>. “Landform Classification for Site Evaluation and Forest Planning: Integration between Scientific Approach and Traditional Concept” </a:t>
            </a:r>
            <a:r>
              <a:rPr lang="en-US" i="1" dirty="0" err="1"/>
              <a:t>Sains</a:t>
            </a:r>
            <a:r>
              <a:rPr lang="en-US" i="1" dirty="0"/>
              <a:t> </a:t>
            </a:r>
            <a:r>
              <a:rPr lang="en-US" i="1" dirty="0" err="1"/>
              <a:t>Malaysiana</a:t>
            </a:r>
            <a:r>
              <a:rPr lang="en-US" dirty="0"/>
              <a:t> 43 (3) (2014): 349 – </a:t>
            </a:r>
            <a:r>
              <a:rPr lang="en-US" dirty="0" smtClean="0"/>
              <a:t>358</a:t>
            </a:r>
            <a:r>
              <a:rPr lang="en-US" dirty="0"/>
              <a:t> </a:t>
            </a:r>
          </a:p>
          <a:p>
            <a:pPr marL="0" indent="0">
              <a:buNone/>
            </a:pPr>
            <a:endParaRPr lang="en-US" dirty="0"/>
          </a:p>
        </p:txBody>
      </p:sp>
    </p:spTree>
    <p:extLst>
      <p:ext uri="{BB962C8B-B14F-4D97-AF65-F5344CB8AC3E}">
        <p14:creationId xmlns:p14="http://schemas.microsoft.com/office/powerpoint/2010/main" val="2598300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normAutofit fontScale="90000"/>
          </a:bodyPr>
          <a:lstStyle/>
          <a:p>
            <a:r>
              <a:rPr lang="en-US" dirty="0" smtClean="0"/>
              <a:t>The Challenges of Landform Mapping</a:t>
            </a:r>
            <a:endParaRPr lang="en-US" dirty="0"/>
          </a:p>
        </p:txBody>
      </p:sp>
      <p:sp>
        <p:nvSpPr>
          <p:cNvPr id="3" name="Content Placeholder 2"/>
          <p:cNvSpPr>
            <a:spLocks noGrp="1"/>
          </p:cNvSpPr>
          <p:nvPr>
            <p:ph idx="1"/>
          </p:nvPr>
        </p:nvSpPr>
        <p:spPr>
          <a:xfrm>
            <a:off x="457200" y="1371600"/>
            <a:ext cx="8229600" cy="4754563"/>
          </a:xfrm>
        </p:spPr>
        <p:txBody>
          <a:bodyPr>
            <a:normAutofit fontScale="92500"/>
          </a:bodyPr>
          <a:lstStyle/>
          <a:p>
            <a:r>
              <a:rPr lang="en-US" dirty="0" smtClean="0"/>
              <a:t>Removing subjectivity from the process</a:t>
            </a:r>
          </a:p>
          <a:p>
            <a:r>
              <a:rPr lang="en-US" dirty="0" smtClean="0"/>
              <a:t>Identifying proper break points using geomorphological theory</a:t>
            </a:r>
          </a:p>
          <a:p>
            <a:r>
              <a:rPr lang="en-US" dirty="0" smtClean="0"/>
              <a:t>Staggering variety of the Earth’s surface</a:t>
            </a:r>
          </a:p>
          <a:p>
            <a:r>
              <a:rPr lang="en-US" dirty="0" smtClean="0"/>
              <a:t>Landforms as objects: </a:t>
            </a:r>
            <a:r>
              <a:rPr lang="en-US" i="1" dirty="0" smtClean="0"/>
              <a:t>fiat </a:t>
            </a:r>
            <a:r>
              <a:rPr lang="en-US" dirty="0" smtClean="0"/>
              <a:t>or </a:t>
            </a:r>
            <a:r>
              <a:rPr lang="en-US" i="1" dirty="0" smtClean="0"/>
              <a:t>bona fide</a:t>
            </a:r>
            <a:r>
              <a:rPr lang="en-US" dirty="0" smtClean="0"/>
              <a:t>?</a:t>
            </a:r>
          </a:p>
          <a:p>
            <a:r>
              <a:rPr lang="en-US" dirty="0" smtClean="0"/>
              <a:t>Automating complex processes for practical use by land planning and environmental professionals</a:t>
            </a:r>
          </a:p>
          <a:p>
            <a:r>
              <a:rPr lang="en-US" dirty="0" smtClean="0"/>
              <a:t>Lack of an objective standard against which to validate landform maps or classification systems</a:t>
            </a:r>
          </a:p>
          <a:p>
            <a:endParaRPr lang="en-US" dirty="0"/>
          </a:p>
        </p:txBody>
      </p:sp>
    </p:spTree>
    <p:extLst>
      <p:ext uri="{BB962C8B-B14F-4D97-AF65-F5344CB8AC3E}">
        <p14:creationId xmlns:p14="http://schemas.microsoft.com/office/powerpoint/2010/main" val="4227722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Why Classify Landforms?</a:t>
            </a:r>
            <a:br>
              <a:rPr lang="en-US" dirty="0" smtClean="0"/>
            </a:br>
            <a:r>
              <a:rPr lang="en-US" sz="2800" dirty="0" smtClean="0"/>
              <a:t>The Uses for Landform Classification</a:t>
            </a:r>
            <a:endParaRPr lang="en-US" dirty="0"/>
          </a:p>
        </p:txBody>
      </p:sp>
      <p:sp>
        <p:nvSpPr>
          <p:cNvPr id="4" name="Content Placeholder 3"/>
          <p:cNvSpPr>
            <a:spLocks noGrp="1"/>
          </p:cNvSpPr>
          <p:nvPr>
            <p:ph idx="1"/>
          </p:nvPr>
        </p:nvSpPr>
        <p:spPr>
          <a:xfrm>
            <a:off x="457200" y="1600200"/>
            <a:ext cx="8229600" cy="5105400"/>
          </a:xfrm>
        </p:spPr>
        <p:txBody>
          <a:bodyPr>
            <a:normAutofit fontScale="92500" lnSpcReduction="20000"/>
          </a:bodyPr>
          <a:lstStyle/>
          <a:p>
            <a:r>
              <a:rPr lang="en-US" dirty="0" smtClean="0"/>
              <a:t>Land use </a:t>
            </a:r>
            <a:r>
              <a:rPr lang="en-US" dirty="0"/>
              <a:t>p</a:t>
            </a:r>
            <a:r>
              <a:rPr lang="en-US" dirty="0" smtClean="0"/>
              <a:t>lanning </a:t>
            </a:r>
            <a:r>
              <a:rPr lang="en-US" sz="1600" dirty="0" smtClean="0"/>
              <a:t>(</a:t>
            </a:r>
            <a:r>
              <a:rPr lang="en-US" sz="1600" dirty="0" err="1" smtClean="0"/>
              <a:t>Zawawi</a:t>
            </a:r>
            <a:r>
              <a:rPr lang="en-US" sz="1600" dirty="0" smtClean="0"/>
              <a:t> 2014)</a:t>
            </a:r>
          </a:p>
          <a:p>
            <a:r>
              <a:rPr lang="en-US" dirty="0" smtClean="0"/>
              <a:t>Landslide susceptibility </a:t>
            </a:r>
            <a:r>
              <a:rPr lang="en-US" dirty="0"/>
              <a:t>m</a:t>
            </a:r>
            <a:r>
              <a:rPr lang="en-US" dirty="0" smtClean="0"/>
              <a:t>apping </a:t>
            </a:r>
            <a:r>
              <a:rPr lang="en-US" sz="1500" dirty="0" smtClean="0"/>
              <a:t>(</a:t>
            </a:r>
            <a:r>
              <a:rPr lang="en-US" sz="1500" dirty="0" err="1" smtClean="0"/>
              <a:t>Dikau</a:t>
            </a:r>
            <a:r>
              <a:rPr lang="en-US" sz="1500" dirty="0" smtClean="0"/>
              <a:t> 1990, Pike 1988)</a:t>
            </a:r>
          </a:p>
          <a:p>
            <a:r>
              <a:rPr lang="en-US" dirty="0" smtClean="0"/>
              <a:t>Precision </a:t>
            </a:r>
            <a:r>
              <a:rPr lang="en-US" dirty="0"/>
              <a:t>a</a:t>
            </a:r>
            <a:r>
              <a:rPr lang="en-US" dirty="0" smtClean="0"/>
              <a:t>griculture </a:t>
            </a:r>
            <a:r>
              <a:rPr lang="en-US" sz="1600" dirty="0"/>
              <a:t>(</a:t>
            </a:r>
            <a:r>
              <a:rPr lang="en-US" sz="1600" dirty="0" err="1"/>
              <a:t>Klingseisen</a:t>
            </a:r>
            <a:r>
              <a:rPr lang="en-US" sz="1600" dirty="0"/>
              <a:t> 2007</a:t>
            </a:r>
            <a:r>
              <a:rPr lang="en-US" sz="1600" dirty="0" smtClean="0"/>
              <a:t>)</a:t>
            </a:r>
          </a:p>
          <a:p>
            <a:r>
              <a:rPr lang="en-US" dirty="0" smtClean="0"/>
              <a:t>Soil condition </a:t>
            </a:r>
            <a:r>
              <a:rPr lang="en-US" dirty="0"/>
              <a:t>m</a:t>
            </a:r>
            <a:r>
              <a:rPr lang="en-US" dirty="0" smtClean="0"/>
              <a:t>odeling </a:t>
            </a:r>
            <a:r>
              <a:rPr lang="en-US" sz="1600" dirty="0" smtClean="0"/>
              <a:t>(Schmidt 2004)</a:t>
            </a:r>
          </a:p>
          <a:p>
            <a:r>
              <a:rPr lang="en-US" dirty="0"/>
              <a:t>Forest </a:t>
            </a:r>
            <a:r>
              <a:rPr lang="en-US" dirty="0" smtClean="0"/>
              <a:t>management </a:t>
            </a:r>
            <a:r>
              <a:rPr lang="en-US" sz="1600" dirty="0"/>
              <a:t>(MacMillan </a:t>
            </a:r>
            <a:r>
              <a:rPr lang="en-US" sz="1600" dirty="0" smtClean="0"/>
              <a:t>2004, </a:t>
            </a:r>
            <a:r>
              <a:rPr lang="en-US" sz="1600" dirty="0" err="1" smtClean="0"/>
              <a:t>Zawawi</a:t>
            </a:r>
            <a:r>
              <a:rPr lang="en-US" sz="1600" dirty="0" smtClean="0"/>
              <a:t> 2014)</a:t>
            </a:r>
          </a:p>
          <a:p>
            <a:r>
              <a:rPr lang="en-US" dirty="0" smtClean="0"/>
              <a:t>Broad framework for mapping </a:t>
            </a:r>
            <a:r>
              <a:rPr lang="en-US" dirty="0"/>
              <a:t>e</a:t>
            </a:r>
            <a:r>
              <a:rPr lang="en-US" dirty="0" smtClean="0"/>
              <a:t>cological </a:t>
            </a:r>
            <a:r>
              <a:rPr lang="en-US" dirty="0"/>
              <a:t>u</a:t>
            </a:r>
            <a:r>
              <a:rPr lang="en-US" dirty="0" smtClean="0"/>
              <a:t>nits and habitats </a:t>
            </a:r>
            <a:r>
              <a:rPr lang="en-US" sz="1600" dirty="0" smtClean="0"/>
              <a:t>(MacMillan 2004)</a:t>
            </a:r>
          </a:p>
          <a:p>
            <a:r>
              <a:rPr lang="en-US" dirty="0" smtClean="0"/>
              <a:t>Generalized </a:t>
            </a:r>
            <a:r>
              <a:rPr lang="en-US" dirty="0"/>
              <a:t>c</a:t>
            </a:r>
            <a:r>
              <a:rPr lang="en-US" dirty="0" smtClean="0"/>
              <a:t>onstant </a:t>
            </a:r>
            <a:r>
              <a:rPr lang="en-US" dirty="0"/>
              <a:t>s</a:t>
            </a:r>
            <a:r>
              <a:rPr lang="en-US" dirty="0" smtClean="0"/>
              <a:t>patial </a:t>
            </a:r>
            <a:r>
              <a:rPr lang="en-US" dirty="0"/>
              <a:t>v</a:t>
            </a:r>
            <a:r>
              <a:rPr lang="en-US" dirty="0" smtClean="0"/>
              <a:t>ariable </a:t>
            </a:r>
            <a:r>
              <a:rPr lang="en-US" dirty="0"/>
              <a:t>a</a:t>
            </a:r>
            <a:r>
              <a:rPr lang="en-US" dirty="0" smtClean="0"/>
              <a:t>gainst </a:t>
            </a:r>
            <a:r>
              <a:rPr lang="en-US" dirty="0"/>
              <a:t>w</a:t>
            </a:r>
            <a:r>
              <a:rPr lang="en-US" dirty="0" smtClean="0"/>
              <a:t>hich to perform </a:t>
            </a:r>
            <a:r>
              <a:rPr lang="en-US" dirty="0"/>
              <a:t>s</a:t>
            </a:r>
            <a:r>
              <a:rPr lang="en-US" dirty="0" smtClean="0"/>
              <a:t>patially </a:t>
            </a:r>
            <a:r>
              <a:rPr lang="en-US" dirty="0"/>
              <a:t>b</a:t>
            </a:r>
            <a:r>
              <a:rPr lang="en-US" dirty="0" smtClean="0"/>
              <a:t>ased </a:t>
            </a:r>
            <a:r>
              <a:rPr lang="en-US" dirty="0"/>
              <a:t>a</a:t>
            </a:r>
            <a:r>
              <a:rPr lang="en-US" dirty="0" smtClean="0"/>
              <a:t>nalyses in disciplines such as anthropology, archaeology, geology, geomorphology, biology, ecology, and other natural </a:t>
            </a:r>
            <a:r>
              <a:rPr lang="en-US" dirty="0"/>
              <a:t>s</a:t>
            </a:r>
            <a:r>
              <a:rPr lang="en-US" dirty="0" smtClean="0"/>
              <a:t>ciences</a:t>
            </a:r>
          </a:p>
          <a:p>
            <a:pPr marL="0" indent="0">
              <a:buNone/>
            </a:pPr>
            <a:endParaRPr lang="en-US" dirty="0"/>
          </a:p>
        </p:txBody>
      </p:sp>
    </p:spTree>
    <p:extLst>
      <p:ext uri="{BB962C8B-B14F-4D97-AF65-F5344CB8AC3E}">
        <p14:creationId xmlns:p14="http://schemas.microsoft.com/office/powerpoint/2010/main" val="3317019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History of </a:t>
            </a:r>
            <a:r>
              <a:rPr lang="en-US" dirty="0" err="1" smtClean="0"/>
              <a:t>Geomorphometrical</a:t>
            </a:r>
            <a:r>
              <a:rPr lang="en-US" dirty="0" smtClean="0"/>
              <a:t> Mapping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32" y="1683385"/>
            <a:ext cx="4508126" cy="20574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778" t="4939" r="15032"/>
          <a:stretch/>
        </p:blipFill>
        <p:spPr>
          <a:xfrm>
            <a:off x="6073254" y="2769472"/>
            <a:ext cx="2608956" cy="349638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2992"/>
          <a:stretch/>
        </p:blipFill>
        <p:spPr>
          <a:xfrm rot="16200000">
            <a:off x="3551068" y="4221332"/>
            <a:ext cx="2213481" cy="1848016"/>
          </a:xfrm>
          <a:prstGeom prst="rect">
            <a:avLst/>
          </a:prstGeom>
        </p:spPr>
      </p:pic>
      <p:sp>
        <p:nvSpPr>
          <p:cNvPr id="3" name="TextBox 2"/>
          <p:cNvSpPr txBox="1"/>
          <p:nvPr/>
        </p:nvSpPr>
        <p:spPr>
          <a:xfrm>
            <a:off x="260732" y="3765524"/>
            <a:ext cx="1447800" cy="246221"/>
          </a:xfrm>
          <a:prstGeom prst="rect">
            <a:avLst/>
          </a:prstGeom>
          <a:noFill/>
        </p:spPr>
        <p:txBody>
          <a:bodyPr wrap="square" rtlCol="0">
            <a:spAutoFit/>
          </a:bodyPr>
          <a:lstStyle/>
          <a:p>
            <a:r>
              <a:rPr lang="en-US" sz="1000" dirty="0" smtClean="0"/>
              <a:t>US Forest Service 2015</a:t>
            </a:r>
            <a:endParaRPr lang="en-US" sz="1000" dirty="0"/>
          </a:p>
        </p:txBody>
      </p:sp>
      <p:sp>
        <p:nvSpPr>
          <p:cNvPr id="6" name="TextBox 5"/>
          <p:cNvSpPr txBox="1"/>
          <p:nvPr/>
        </p:nvSpPr>
        <p:spPr>
          <a:xfrm>
            <a:off x="5763491" y="6265852"/>
            <a:ext cx="1828800" cy="400110"/>
          </a:xfrm>
          <a:prstGeom prst="rect">
            <a:avLst/>
          </a:prstGeom>
          <a:noFill/>
        </p:spPr>
        <p:txBody>
          <a:bodyPr wrap="square" rtlCol="0">
            <a:spAutoFit/>
          </a:bodyPr>
          <a:lstStyle/>
          <a:p>
            <a:r>
              <a:rPr lang="en-US" sz="1000" dirty="0" err="1" smtClean="0"/>
              <a:t>Burrough</a:t>
            </a:r>
            <a:r>
              <a:rPr lang="en-US" sz="1000" dirty="0" smtClean="0"/>
              <a:t> 2000</a:t>
            </a:r>
          </a:p>
          <a:p>
            <a:endParaRPr lang="en-US" sz="1000" dirty="0"/>
          </a:p>
        </p:txBody>
      </p:sp>
    </p:spTree>
    <p:extLst>
      <p:ext uri="{BB962C8B-B14F-4D97-AF65-F5344CB8AC3E}">
        <p14:creationId xmlns:p14="http://schemas.microsoft.com/office/powerpoint/2010/main" val="1277928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114800"/>
          </a:xfrm>
        </p:spPr>
        <p:txBody>
          <a:bodyPr>
            <a:normAutofit/>
          </a:bodyPr>
          <a:lstStyle/>
          <a:p>
            <a:pPr marL="0" indent="0">
              <a:buNone/>
            </a:pPr>
            <a:r>
              <a:rPr lang="en-US" sz="2800" dirty="0" smtClean="0"/>
              <a:t>“The Atlantic Coastal Plain is a well marked province, but the hilly topography of it’s landward margin is superficially more like that of the adjacent Piedmont than like the featureless flats near the coast. It is, however very much more nearly related to the latter, into which it grades without crossing any significant line of division.” (</a:t>
            </a:r>
            <a:r>
              <a:rPr lang="en-US" sz="2800" dirty="0" err="1" smtClean="0"/>
              <a:t>Fenneman</a:t>
            </a:r>
            <a:r>
              <a:rPr lang="en-US" sz="2800" dirty="0" smtClean="0"/>
              <a:t> 1914)  </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44376" y="2899224"/>
            <a:ext cx="2979047" cy="4343400"/>
          </a:xfrm>
          <a:prstGeom prst="rect">
            <a:avLst/>
          </a:prstGeom>
        </p:spPr>
      </p:pic>
      <p:sp>
        <p:nvSpPr>
          <p:cNvPr id="4" name="TextBox 3"/>
          <p:cNvSpPr txBox="1"/>
          <p:nvPr/>
        </p:nvSpPr>
        <p:spPr>
          <a:xfrm>
            <a:off x="5715000" y="6314227"/>
            <a:ext cx="1981200" cy="246221"/>
          </a:xfrm>
          <a:prstGeom prst="rect">
            <a:avLst/>
          </a:prstGeom>
          <a:noFill/>
        </p:spPr>
        <p:txBody>
          <a:bodyPr wrap="square" rtlCol="0">
            <a:spAutoFit/>
          </a:bodyPr>
          <a:lstStyle/>
          <a:p>
            <a:r>
              <a:rPr lang="en-US" sz="1000" dirty="0" err="1" smtClean="0"/>
              <a:t>Fenneman</a:t>
            </a:r>
            <a:r>
              <a:rPr lang="en-US" sz="1000" dirty="0" smtClean="0"/>
              <a:t> 1914</a:t>
            </a:r>
          </a:p>
        </p:txBody>
      </p:sp>
    </p:spTree>
    <p:extLst>
      <p:ext uri="{BB962C8B-B14F-4D97-AF65-F5344CB8AC3E}">
        <p14:creationId xmlns:p14="http://schemas.microsoft.com/office/powerpoint/2010/main" val="802545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Lines of Division – Break Points and Mathematics </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127" t="1466" r="3675" b="3023"/>
          <a:stretch/>
        </p:blipFill>
        <p:spPr>
          <a:xfrm>
            <a:off x="381000" y="1722594"/>
            <a:ext cx="3058556" cy="429654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014" t="3327" r="2093" b="1521"/>
          <a:stretch/>
        </p:blipFill>
        <p:spPr>
          <a:xfrm>
            <a:off x="3962400" y="1722594"/>
            <a:ext cx="4791987" cy="4296544"/>
          </a:xfrm>
          <a:prstGeom prst="rect">
            <a:avLst/>
          </a:prstGeom>
        </p:spPr>
      </p:pic>
      <p:sp>
        <p:nvSpPr>
          <p:cNvPr id="3" name="TextBox 2"/>
          <p:cNvSpPr txBox="1"/>
          <p:nvPr/>
        </p:nvSpPr>
        <p:spPr>
          <a:xfrm>
            <a:off x="2434112" y="6014326"/>
            <a:ext cx="1143000" cy="246221"/>
          </a:xfrm>
          <a:prstGeom prst="rect">
            <a:avLst/>
          </a:prstGeom>
          <a:noFill/>
        </p:spPr>
        <p:txBody>
          <a:bodyPr wrap="square" rtlCol="0">
            <a:spAutoFit/>
          </a:bodyPr>
          <a:lstStyle/>
          <a:p>
            <a:r>
              <a:rPr lang="en-US" sz="1000" dirty="0" smtClean="0"/>
              <a:t>Hammond 1954</a:t>
            </a:r>
          </a:p>
        </p:txBody>
      </p:sp>
      <p:sp>
        <p:nvSpPr>
          <p:cNvPr id="4" name="TextBox 3"/>
          <p:cNvSpPr txBox="1"/>
          <p:nvPr/>
        </p:nvSpPr>
        <p:spPr>
          <a:xfrm>
            <a:off x="7839987" y="6019138"/>
            <a:ext cx="914400" cy="246221"/>
          </a:xfrm>
          <a:prstGeom prst="rect">
            <a:avLst/>
          </a:prstGeom>
          <a:noFill/>
        </p:spPr>
        <p:txBody>
          <a:bodyPr wrap="square" rtlCol="0">
            <a:spAutoFit/>
          </a:bodyPr>
          <a:lstStyle/>
          <a:p>
            <a:r>
              <a:rPr lang="en-US" sz="1000" dirty="0" err="1" smtClean="0"/>
              <a:t>Savigear</a:t>
            </a:r>
            <a:r>
              <a:rPr lang="en-US" sz="1000" dirty="0" smtClean="0"/>
              <a:t> 1965</a:t>
            </a:r>
          </a:p>
        </p:txBody>
      </p:sp>
    </p:spTree>
    <p:extLst>
      <p:ext uri="{BB962C8B-B14F-4D97-AF65-F5344CB8AC3E}">
        <p14:creationId xmlns:p14="http://schemas.microsoft.com/office/powerpoint/2010/main" val="3208856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dirty="0" smtClean="0"/>
              <a:t>Hammond’s Moving Window</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55845"/>
            <a:ext cx="3962400" cy="416962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30" y="1295400"/>
            <a:ext cx="4570851" cy="5257800"/>
          </a:xfrm>
          <a:prstGeom prst="rect">
            <a:avLst/>
          </a:prstGeom>
        </p:spPr>
      </p:pic>
    </p:spTree>
    <p:extLst>
      <p:ext uri="{BB962C8B-B14F-4D97-AF65-F5344CB8AC3E}">
        <p14:creationId xmlns:p14="http://schemas.microsoft.com/office/powerpoint/2010/main" val="377237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723405"/>
            <a:ext cx="4530622" cy="266700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366" r="11774"/>
          <a:stretch/>
        </p:blipFill>
        <p:spPr>
          <a:xfrm>
            <a:off x="457200" y="752475"/>
            <a:ext cx="3443844" cy="5810250"/>
          </a:xfrm>
          <a:prstGeom prst="rect">
            <a:avLst/>
          </a:prstGeom>
        </p:spPr>
      </p:pic>
      <p:sp>
        <p:nvSpPr>
          <p:cNvPr id="6" name="TextBox 5"/>
          <p:cNvSpPr txBox="1"/>
          <p:nvPr/>
        </p:nvSpPr>
        <p:spPr>
          <a:xfrm>
            <a:off x="4572000" y="3657600"/>
            <a:ext cx="3962400" cy="2585323"/>
          </a:xfrm>
          <a:prstGeom prst="rect">
            <a:avLst/>
          </a:prstGeom>
          <a:noFill/>
        </p:spPr>
        <p:txBody>
          <a:bodyPr wrap="square" rtlCol="0">
            <a:spAutoFit/>
          </a:bodyPr>
          <a:lstStyle/>
          <a:p>
            <a:r>
              <a:rPr lang="en-US" dirty="0"/>
              <a:t>Profile curvature is one of </a:t>
            </a:r>
            <a:r>
              <a:rPr lang="en-US" dirty="0" smtClean="0"/>
              <a:t>the most important geometrical properties of terrain derived from early digital elevation model (DEM) data used by Pike (above) and </a:t>
            </a:r>
            <a:r>
              <a:rPr lang="en-US" dirty="0" err="1" smtClean="0"/>
              <a:t>Dikau</a:t>
            </a:r>
            <a:r>
              <a:rPr lang="en-US" dirty="0" smtClean="0"/>
              <a:t> (left) to identify breakpoints for landform classification</a:t>
            </a:r>
          </a:p>
          <a:p>
            <a:r>
              <a:rPr lang="en-US" dirty="0" smtClean="0"/>
              <a:t>and in the case of their studies, locate areas susceptible to landslides.</a:t>
            </a:r>
          </a:p>
          <a:p>
            <a:endParaRPr lang="en-US" dirty="0"/>
          </a:p>
        </p:txBody>
      </p:sp>
      <p:sp>
        <p:nvSpPr>
          <p:cNvPr id="2" name="TextBox 1"/>
          <p:cNvSpPr txBox="1"/>
          <p:nvPr/>
        </p:nvSpPr>
        <p:spPr>
          <a:xfrm>
            <a:off x="2941122" y="5996702"/>
            <a:ext cx="959922" cy="246221"/>
          </a:xfrm>
          <a:prstGeom prst="rect">
            <a:avLst/>
          </a:prstGeom>
          <a:noFill/>
        </p:spPr>
        <p:txBody>
          <a:bodyPr wrap="square" rtlCol="0">
            <a:spAutoFit/>
          </a:bodyPr>
          <a:lstStyle/>
          <a:p>
            <a:r>
              <a:rPr lang="en-US" sz="1000" dirty="0" err="1" smtClean="0"/>
              <a:t>Dikau</a:t>
            </a:r>
            <a:r>
              <a:rPr lang="en-US" sz="1000" dirty="0" smtClean="0"/>
              <a:t> 1990</a:t>
            </a:r>
            <a:endParaRPr lang="en-US" sz="1000" dirty="0"/>
          </a:p>
        </p:txBody>
      </p:sp>
      <p:sp>
        <p:nvSpPr>
          <p:cNvPr id="3" name="TextBox 2"/>
          <p:cNvSpPr txBox="1"/>
          <p:nvPr/>
        </p:nvSpPr>
        <p:spPr>
          <a:xfrm>
            <a:off x="7883422" y="3237036"/>
            <a:ext cx="762000" cy="246221"/>
          </a:xfrm>
          <a:prstGeom prst="rect">
            <a:avLst/>
          </a:prstGeom>
          <a:noFill/>
        </p:spPr>
        <p:txBody>
          <a:bodyPr wrap="square" rtlCol="0">
            <a:spAutoFit/>
          </a:bodyPr>
          <a:lstStyle/>
          <a:p>
            <a:r>
              <a:rPr lang="en-US" sz="1000" dirty="0" smtClean="0"/>
              <a:t>Pike 1988</a:t>
            </a:r>
          </a:p>
        </p:txBody>
      </p:sp>
      <p:sp>
        <p:nvSpPr>
          <p:cNvPr id="7" name="TextBox 6"/>
          <p:cNvSpPr txBox="1"/>
          <p:nvPr/>
        </p:nvSpPr>
        <p:spPr>
          <a:xfrm>
            <a:off x="1828800" y="130859"/>
            <a:ext cx="5791200" cy="584775"/>
          </a:xfrm>
          <a:prstGeom prst="rect">
            <a:avLst/>
          </a:prstGeom>
          <a:noFill/>
        </p:spPr>
        <p:txBody>
          <a:bodyPr wrap="square" rtlCol="0">
            <a:spAutoFit/>
          </a:bodyPr>
          <a:lstStyle/>
          <a:p>
            <a:r>
              <a:rPr lang="en-US" sz="3200" dirty="0" smtClean="0"/>
              <a:t>Extracting Metrics from DEMs</a:t>
            </a:r>
            <a:endParaRPr lang="en-US" sz="3200" dirty="0"/>
          </a:p>
        </p:txBody>
      </p:sp>
    </p:spTree>
    <p:extLst>
      <p:ext uri="{BB962C8B-B14F-4D97-AF65-F5344CB8AC3E}">
        <p14:creationId xmlns:p14="http://schemas.microsoft.com/office/powerpoint/2010/main" val="2705031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1780</TotalTime>
  <Words>1372</Words>
  <Application>Microsoft Office PowerPoint</Application>
  <PresentationFormat>On-screen Show (4:3)</PresentationFormat>
  <Paragraphs>534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Refining an Automated Model for Basic Landform Classification</vt:lpstr>
      <vt:lpstr>What are Landforms?</vt:lpstr>
      <vt:lpstr>The Challenges of Landform Mapping</vt:lpstr>
      <vt:lpstr>Why Classify Landforms? The Uses for Landform Classification</vt:lpstr>
      <vt:lpstr>The History of Geomorphometrical Mapping</vt:lpstr>
      <vt:lpstr>PowerPoint Presentation</vt:lpstr>
      <vt:lpstr>Lines of Division – Break Points and Mathematics </vt:lpstr>
      <vt:lpstr>Hammond’s Moving Window</vt:lpstr>
      <vt:lpstr>PowerPoint Presentation</vt:lpstr>
      <vt:lpstr>Automating Landform Extraction</vt:lpstr>
      <vt:lpstr>Landform Classification Modeling and ArcGIS</vt:lpstr>
      <vt:lpstr>Testing the Models</vt:lpstr>
      <vt:lpstr>PowerPoint Presentation</vt:lpstr>
      <vt:lpstr>Major Errors</vt:lpstr>
      <vt:lpstr>PowerPoint Presentation</vt:lpstr>
      <vt:lpstr>PowerPoint Presentation</vt:lpstr>
      <vt:lpstr>Model Verification</vt:lpstr>
      <vt:lpstr>Photo Interpretation Methods</vt:lpstr>
      <vt:lpstr>ERROR MATRIX RESULTS</vt:lpstr>
      <vt:lpstr>RESULTS CONTINUED</vt:lpstr>
      <vt:lpstr>CONCLUSIONS</vt:lpstr>
      <vt:lpstr>Further Work</vt:lpstr>
      <vt:lpstr>LFMapper Access</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Automated Model for Basic Landform Classification</dc:title>
  <dc:creator>moss</dc:creator>
  <cp:lastModifiedBy>moss</cp:lastModifiedBy>
  <cp:revision>100</cp:revision>
  <dcterms:created xsi:type="dcterms:W3CDTF">2015-07-04T16:48:39Z</dcterms:created>
  <dcterms:modified xsi:type="dcterms:W3CDTF">2016-06-30T00:51:14Z</dcterms:modified>
</cp:coreProperties>
</file>